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8" r:id="rId11"/>
    <p:sldId id="266" r:id="rId12"/>
    <p:sldId id="269" r:id="rId13"/>
    <p:sldId id="270" r:id="rId14"/>
    <p:sldId id="263" r:id="rId15"/>
    <p:sldId id="271" r:id="rId16"/>
    <p:sldId id="284" r:id="rId17"/>
    <p:sldId id="272" r:id="rId18"/>
    <p:sldId id="264" r:id="rId19"/>
    <p:sldId id="273" r:id="rId20"/>
    <p:sldId id="274" r:id="rId21"/>
    <p:sldId id="275" r:id="rId22"/>
    <p:sldId id="276" r:id="rId23"/>
    <p:sldId id="277" r:id="rId24"/>
    <p:sldId id="283" r:id="rId25"/>
    <p:sldId id="279" r:id="rId26"/>
    <p:sldId id="280" r:id="rId27"/>
    <p:sldId id="281" r:id="rId28"/>
    <p:sldId id="285" r:id="rId29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3EC2F-5F2B-456F-AD20-E356193FF52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89B321F6-1B67-419C-AC8E-A7BBEE4B1055}">
      <dgm:prSet phldrT="[Text]" custT="1"/>
      <dgm:sp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l" rtl="1"/>
          <a:r>
            <a:rPr lang="en-US" sz="3200" b="1" dirty="0">
              <a:solidFill>
                <a:schemeClr val="tx1"/>
              </a:solidFill>
            </a:rPr>
            <a:t>Disease frequency</a:t>
          </a:r>
          <a:endParaRPr lang="ar-EG" sz="3200" b="1" dirty="0">
            <a:solidFill>
              <a:schemeClr val="tx1"/>
            </a:solidFill>
          </a:endParaRPr>
        </a:p>
      </dgm:t>
    </dgm:pt>
    <dgm:pt modelId="{EEA9BD1C-9C84-4F4E-872D-FCA41063F09F}" type="parTrans" cxnId="{39D21936-A1A5-406B-93EC-6060CA097C2F}">
      <dgm:prSet/>
      <dgm:spPr/>
      <dgm:t>
        <a:bodyPr/>
        <a:lstStyle/>
        <a:p>
          <a:pPr rtl="1"/>
          <a:endParaRPr lang="ar-EG"/>
        </a:p>
      </dgm:t>
    </dgm:pt>
    <dgm:pt modelId="{73ED3AF4-5A9B-46F0-96C7-498078A3B9FD}" type="sibTrans" cxnId="{39D21936-A1A5-406B-93EC-6060CA097C2F}">
      <dgm:prSet/>
      <dgm:spPr/>
      <dgm:t>
        <a:bodyPr/>
        <a:lstStyle/>
        <a:p>
          <a:pPr rtl="1"/>
          <a:endParaRPr lang="ar-EG"/>
        </a:p>
      </dgm:t>
    </dgm:pt>
    <dgm:pt modelId="{0AA6AAB3-5D72-4020-A1D6-2AA573F41012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b="1" dirty="0"/>
            <a:t>Rates </a:t>
          </a:r>
          <a:endParaRPr lang="ar-EG" b="1" dirty="0"/>
        </a:p>
      </dgm:t>
    </dgm:pt>
    <dgm:pt modelId="{E955CEA4-A556-438D-90F0-81A2699163A8}" type="parTrans" cxnId="{0F420486-018B-4F8C-8A00-5C94CA035D1E}">
      <dgm:prSet/>
      <dgm:spPr/>
      <dgm:t>
        <a:bodyPr/>
        <a:lstStyle/>
        <a:p>
          <a:pPr rtl="1"/>
          <a:endParaRPr lang="ar-EG"/>
        </a:p>
      </dgm:t>
    </dgm:pt>
    <dgm:pt modelId="{12268A35-F78D-4FD7-B38D-C6A58DCFFDC0}" type="sibTrans" cxnId="{0F420486-018B-4F8C-8A00-5C94CA035D1E}">
      <dgm:prSet/>
      <dgm:spPr/>
      <dgm:t>
        <a:bodyPr/>
        <a:lstStyle/>
        <a:p>
          <a:pPr rtl="1"/>
          <a:endParaRPr lang="ar-EG"/>
        </a:p>
      </dgm:t>
    </dgm:pt>
    <dgm:pt modelId="{A40AA246-6C82-4DAC-9174-2E84E16BA241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b="1" dirty="0"/>
            <a:t>Ratios </a:t>
          </a:r>
          <a:endParaRPr lang="ar-EG" b="1" dirty="0"/>
        </a:p>
      </dgm:t>
    </dgm:pt>
    <dgm:pt modelId="{BD65BC02-302C-4883-80F9-33E6FABD3DDE}" type="parTrans" cxnId="{ABC9C70A-9AB0-4AA0-8D10-BBD4291E54D8}">
      <dgm:prSet/>
      <dgm:spPr/>
      <dgm:t>
        <a:bodyPr/>
        <a:lstStyle/>
        <a:p>
          <a:pPr rtl="1"/>
          <a:endParaRPr lang="ar-EG"/>
        </a:p>
      </dgm:t>
    </dgm:pt>
    <dgm:pt modelId="{FAB49FB5-BC15-4AEE-B13C-3D1CDB4986CC}" type="sibTrans" cxnId="{ABC9C70A-9AB0-4AA0-8D10-BBD4291E54D8}">
      <dgm:prSet/>
      <dgm:spPr/>
      <dgm:t>
        <a:bodyPr/>
        <a:lstStyle/>
        <a:p>
          <a:pPr rtl="1"/>
          <a:endParaRPr lang="ar-EG"/>
        </a:p>
      </dgm:t>
    </dgm:pt>
    <dgm:pt modelId="{68C471E1-400B-401D-9407-0B5D42DDD37D}">
      <dgm:prSet phldrT="[Text]" custT="1"/>
      <dgm:spPr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1"/>
          <a:r>
            <a:rPr lang="en-US" sz="2800" b="1" dirty="0">
              <a:solidFill>
                <a:schemeClr val="tx1"/>
              </a:solidFill>
            </a:rPr>
            <a:t>Distribution of diseases</a:t>
          </a:r>
          <a:r>
            <a:rPr lang="en-US" sz="2800" dirty="0"/>
            <a:t>: </a:t>
          </a:r>
          <a:endParaRPr lang="ar-EG" sz="2800" b="1" dirty="0"/>
        </a:p>
      </dgm:t>
    </dgm:pt>
    <dgm:pt modelId="{A4B4FC32-1FF2-4717-800B-40C159CEBEFA}" type="parTrans" cxnId="{41CD20A3-CBDE-437D-836A-A85E8F0D5E2D}">
      <dgm:prSet/>
      <dgm:spPr/>
      <dgm:t>
        <a:bodyPr/>
        <a:lstStyle/>
        <a:p>
          <a:pPr rtl="1"/>
          <a:endParaRPr lang="ar-EG"/>
        </a:p>
      </dgm:t>
    </dgm:pt>
    <dgm:pt modelId="{1B7B28C1-5AF6-4BD0-859D-13F53D137D02}" type="sibTrans" cxnId="{41CD20A3-CBDE-437D-836A-A85E8F0D5E2D}">
      <dgm:prSet/>
      <dgm:spPr/>
      <dgm:t>
        <a:bodyPr/>
        <a:lstStyle/>
        <a:p>
          <a:pPr rtl="1"/>
          <a:endParaRPr lang="ar-EG"/>
        </a:p>
      </dgm:t>
    </dgm:pt>
    <dgm:pt modelId="{F58A123E-C06A-4C2A-98D4-B353DC382482}">
      <dgm:prSet phldrT="[Text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sz="2400" b="1" dirty="0">
              <a:solidFill>
                <a:schemeClr val="tx1"/>
              </a:solidFill>
            </a:rPr>
            <a:t>Who</a:t>
          </a:r>
          <a:endParaRPr lang="ar-EG" sz="2400" b="1" dirty="0">
            <a:solidFill>
              <a:schemeClr val="tx1"/>
            </a:solidFill>
          </a:endParaRPr>
        </a:p>
      </dgm:t>
    </dgm:pt>
    <dgm:pt modelId="{56657CB1-18C7-4300-A345-EA6D879E6E77}" type="parTrans" cxnId="{8238419B-2E71-4804-838C-4F2F12ED4159}">
      <dgm:prSet/>
      <dgm:spPr/>
      <dgm:t>
        <a:bodyPr/>
        <a:lstStyle/>
        <a:p>
          <a:pPr rtl="1"/>
          <a:endParaRPr lang="ar-EG"/>
        </a:p>
      </dgm:t>
    </dgm:pt>
    <dgm:pt modelId="{B791FA38-CF76-4931-BEFF-DE44DE0AE735}" type="sibTrans" cxnId="{8238419B-2E71-4804-838C-4F2F12ED4159}">
      <dgm:prSet/>
      <dgm:spPr/>
      <dgm:t>
        <a:bodyPr/>
        <a:lstStyle/>
        <a:p>
          <a:pPr rtl="1"/>
          <a:endParaRPr lang="ar-EG"/>
        </a:p>
      </dgm:t>
    </dgm:pt>
    <dgm:pt modelId="{2A4D38BD-49CA-4795-B979-28786A173B47}">
      <dgm:prSet phldrT="[Text]" custT="1"/>
      <dgm:spPr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Determinants</a:t>
          </a:r>
          <a:r>
            <a:rPr lang="ar-EG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 disease</a:t>
          </a:r>
          <a:endParaRPr lang="ar-EG" sz="2400" b="1" dirty="0">
            <a:solidFill>
              <a:schemeClr val="tx1"/>
            </a:solidFill>
          </a:endParaRPr>
        </a:p>
      </dgm:t>
    </dgm:pt>
    <dgm:pt modelId="{5C3D3796-2046-4DD8-95C8-1121B4CB4503}" type="parTrans" cxnId="{485103E5-F802-4171-A503-4F9EAFDE5558}">
      <dgm:prSet/>
      <dgm:spPr/>
      <dgm:t>
        <a:bodyPr/>
        <a:lstStyle/>
        <a:p>
          <a:pPr rtl="1"/>
          <a:endParaRPr lang="ar-EG"/>
        </a:p>
      </dgm:t>
    </dgm:pt>
    <dgm:pt modelId="{389F2738-E5FB-452C-AE04-38B0CAB148CD}" type="sibTrans" cxnId="{485103E5-F802-4171-A503-4F9EAFDE5558}">
      <dgm:prSet/>
      <dgm:spPr/>
      <dgm:t>
        <a:bodyPr/>
        <a:lstStyle/>
        <a:p>
          <a:pPr rtl="1"/>
          <a:endParaRPr lang="ar-EG"/>
        </a:p>
      </dgm:t>
    </dgm:pt>
    <dgm:pt modelId="{91BCCEEC-3E40-454D-83B9-86605926C4A8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b="1" dirty="0"/>
            <a:t>testing etiology</a:t>
          </a:r>
          <a:r>
            <a:rPr lang="en-US" b="1" baseline="0" dirty="0"/>
            <a:t> (causation)</a:t>
          </a:r>
          <a:endParaRPr lang="ar-EG" b="1" dirty="0"/>
        </a:p>
      </dgm:t>
    </dgm:pt>
    <dgm:pt modelId="{3E0D139F-DD1F-4A42-96AA-51DD93A8C389}" type="parTrans" cxnId="{40298035-B89A-497D-BB77-FB08D159ECE8}">
      <dgm:prSet/>
      <dgm:spPr/>
      <dgm:t>
        <a:bodyPr/>
        <a:lstStyle/>
        <a:p>
          <a:pPr rtl="1"/>
          <a:endParaRPr lang="ar-EG"/>
        </a:p>
      </dgm:t>
    </dgm:pt>
    <dgm:pt modelId="{CECDAE9E-255A-4D3B-9029-D55530454385}" type="sibTrans" cxnId="{40298035-B89A-497D-BB77-FB08D159ECE8}">
      <dgm:prSet/>
      <dgm:spPr/>
      <dgm:t>
        <a:bodyPr/>
        <a:lstStyle/>
        <a:p>
          <a:pPr rtl="1"/>
          <a:endParaRPr lang="ar-EG"/>
        </a:p>
      </dgm:t>
    </dgm:pt>
    <dgm:pt modelId="{F71F9B9A-FA4E-47B7-9BDE-CF66C301034C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b="1" dirty="0"/>
            <a:t>Identifying the risk factors</a:t>
          </a:r>
          <a:endParaRPr lang="ar-EG" b="1" dirty="0"/>
        </a:p>
      </dgm:t>
    </dgm:pt>
    <dgm:pt modelId="{DCC1F553-03EA-4EC9-BA1B-9E00E639A356}" type="parTrans" cxnId="{1AB482F2-F51A-4B21-87B2-31245A5D002A}">
      <dgm:prSet/>
      <dgm:spPr/>
      <dgm:t>
        <a:bodyPr/>
        <a:lstStyle/>
        <a:p>
          <a:pPr rtl="1"/>
          <a:endParaRPr lang="ar-EG"/>
        </a:p>
      </dgm:t>
    </dgm:pt>
    <dgm:pt modelId="{AF75765F-312B-4358-8540-79C0B0028CF4}" type="sibTrans" cxnId="{1AB482F2-F51A-4B21-87B2-31245A5D002A}">
      <dgm:prSet/>
      <dgm:spPr/>
      <dgm:t>
        <a:bodyPr/>
        <a:lstStyle/>
        <a:p>
          <a:pPr rtl="1"/>
          <a:endParaRPr lang="ar-EG"/>
        </a:p>
      </dgm:t>
    </dgm:pt>
    <dgm:pt modelId="{75B4F972-C4BD-4AE9-8DB5-7F7EB4D5C516}">
      <dgm:prSet phldrT="[Text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sz="2400" b="1" dirty="0">
              <a:solidFill>
                <a:schemeClr val="tx1"/>
              </a:solidFill>
            </a:rPr>
            <a:t>When</a:t>
          </a:r>
          <a:endParaRPr lang="ar-EG" sz="2400" b="1" dirty="0">
            <a:solidFill>
              <a:schemeClr val="tx1"/>
            </a:solidFill>
          </a:endParaRPr>
        </a:p>
      </dgm:t>
    </dgm:pt>
    <dgm:pt modelId="{7DA4579A-572E-4757-84FF-BD84E314ACA8}" type="parTrans" cxnId="{1CD8678C-A96C-45ED-9C3A-0C468E88A9F1}">
      <dgm:prSet/>
      <dgm:spPr/>
      <dgm:t>
        <a:bodyPr/>
        <a:lstStyle/>
        <a:p>
          <a:endParaRPr lang="en-US"/>
        </a:p>
      </dgm:t>
    </dgm:pt>
    <dgm:pt modelId="{E45FF87F-D649-4B1E-B76F-50CC54CEC88E}" type="sibTrans" cxnId="{1CD8678C-A96C-45ED-9C3A-0C468E88A9F1}">
      <dgm:prSet/>
      <dgm:spPr/>
      <dgm:t>
        <a:bodyPr/>
        <a:lstStyle/>
        <a:p>
          <a:endParaRPr lang="en-US"/>
        </a:p>
      </dgm:t>
    </dgm:pt>
    <dgm:pt modelId="{FEE0FEF6-F9B2-42A0-90DB-D7B629E0A7D6}">
      <dgm:prSet phldrT="[Text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 rtl="0"/>
          <a:r>
            <a:rPr lang="en-US" sz="2400" b="1" dirty="0">
              <a:solidFill>
                <a:schemeClr val="tx1"/>
              </a:solidFill>
            </a:rPr>
            <a:t>where</a:t>
          </a:r>
          <a:endParaRPr lang="ar-EG" sz="2400" b="1" dirty="0">
            <a:solidFill>
              <a:schemeClr val="tx1"/>
            </a:solidFill>
          </a:endParaRPr>
        </a:p>
      </dgm:t>
    </dgm:pt>
    <dgm:pt modelId="{9D231202-A7EA-489B-8445-53F536DCE06F}" type="parTrans" cxnId="{56A284F5-B778-486D-947D-336220322326}">
      <dgm:prSet/>
      <dgm:spPr/>
      <dgm:t>
        <a:bodyPr/>
        <a:lstStyle/>
        <a:p>
          <a:endParaRPr lang="en-US"/>
        </a:p>
      </dgm:t>
    </dgm:pt>
    <dgm:pt modelId="{DFAA427F-599E-4B55-B599-B999D4225C1B}" type="sibTrans" cxnId="{56A284F5-B778-486D-947D-336220322326}">
      <dgm:prSet/>
      <dgm:spPr/>
      <dgm:t>
        <a:bodyPr/>
        <a:lstStyle/>
        <a:p>
          <a:endParaRPr lang="en-US"/>
        </a:p>
      </dgm:t>
    </dgm:pt>
    <dgm:pt modelId="{F7DAA739-CA8F-420A-A269-DF06C9F887B9}" type="pres">
      <dgm:prSet presAssocID="{2893EC2F-5F2B-456F-AD20-E356193FF5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285F25-76D8-4962-94DA-C31338A1BB42}" type="pres">
      <dgm:prSet presAssocID="{89B321F6-1B67-419C-AC8E-A7BBEE4B1055}" presName="linNode" presStyleCnt="0"/>
      <dgm:spPr/>
    </dgm:pt>
    <dgm:pt modelId="{F4AE1B03-4F56-4B0D-8273-DB3555B8D2DB}" type="pres">
      <dgm:prSet presAssocID="{89B321F6-1B67-419C-AC8E-A7BBEE4B1055}" presName="parentText" presStyleLbl="node1" presStyleIdx="0" presStyleCnt="3" custLinFactNeighborX="875" custLinFactNeighborY="13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E0BFA5-35DB-4884-BEB0-C1D1C01F995C}" type="pres">
      <dgm:prSet presAssocID="{89B321F6-1B67-419C-AC8E-A7BBEE4B1055}" presName="descendantText" presStyleLbl="alignAccFollowNode1" presStyleIdx="0" presStyleCnt="3" custScaleY="118815" custLinFactNeighborX="1555" custLinFactNeighborY="22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75270-1502-43A5-8961-F4D6D168619F}" type="pres">
      <dgm:prSet presAssocID="{73ED3AF4-5A9B-46F0-96C7-498078A3B9FD}" presName="sp" presStyleCnt="0"/>
      <dgm:spPr/>
    </dgm:pt>
    <dgm:pt modelId="{F8614DE3-E536-4C51-8EC4-E33C53A02F5B}" type="pres">
      <dgm:prSet presAssocID="{68C471E1-400B-401D-9407-0B5D42DDD37D}" presName="linNode" presStyleCnt="0"/>
      <dgm:spPr/>
    </dgm:pt>
    <dgm:pt modelId="{C7839F09-2ECD-4815-A195-C91D95069F96}" type="pres">
      <dgm:prSet presAssocID="{68C471E1-400B-401D-9407-0B5D42DDD3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4BA01-2600-4BE2-B7D1-06830CA6FE4D}" type="pres">
      <dgm:prSet presAssocID="{68C471E1-400B-401D-9407-0B5D42DDD37D}" presName="descendantText" presStyleLbl="alignAccFollowNode1" presStyleIdx="1" presStyleCnt="3" custLinFactNeighborX="4055" custLinFactNeighborY="-5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02584-18BC-4858-ADA2-06B51AE0A3F1}" type="pres">
      <dgm:prSet presAssocID="{1B7B28C1-5AF6-4BD0-859D-13F53D137D02}" presName="sp" presStyleCnt="0"/>
      <dgm:spPr/>
    </dgm:pt>
    <dgm:pt modelId="{3D264E2C-04BE-4E35-9120-092659FAD477}" type="pres">
      <dgm:prSet presAssocID="{2A4D38BD-49CA-4795-B979-28786A173B47}" presName="linNode" presStyleCnt="0"/>
      <dgm:spPr/>
    </dgm:pt>
    <dgm:pt modelId="{0E71E850-0A17-49EB-87BA-1E8296AD0526}" type="pres">
      <dgm:prSet presAssocID="{2A4D38BD-49CA-4795-B979-28786A173B4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FEAF93-20E9-44BF-A0C1-A5A8062A46A2}" type="pres">
      <dgm:prSet presAssocID="{2A4D38BD-49CA-4795-B979-28786A173B47}" presName="descendantText" presStyleLbl="alignAccFollowNode1" presStyleIdx="2" presStyleCnt="3" custScaleX="103872" custScaleY="117836" custLinFactNeighborX="4055" custLinFactNeighborY="-49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D21936-A1A5-406B-93EC-6060CA097C2F}" srcId="{2893EC2F-5F2B-456F-AD20-E356193FF526}" destId="{89B321F6-1B67-419C-AC8E-A7BBEE4B1055}" srcOrd="0" destOrd="0" parTransId="{EEA9BD1C-9C84-4F4E-872D-FCA41063F09F}" sibTransId="{73ED3AF4-5A9B-46F0-96C7-498078A3B9FD}"/>
    <dgm:cxn modelId="{292A36E6-20AA-47B8-951C-1C43E37A3408}" type="presOf" srcId="{0AA6AAB3-5D72-4020-A1D6-2AA573F41012}" destId="{43E0BFA5-35DB-4884-BEB0-C1D1C01F995C}" srcOrd="0" destOrd="0" presId="urn:microsoft.com/office/officeart/2005/8/layout/vList5"/>
    <dgm:cxn modelId="{730A591F-D1A1-48C9-8510-4DCFDFD54903}" type="presOf" srcId="{F58A123E-C06A-4C2A-98D4-B353DC382482}" destId="{E5F4BA01-2600-4BE2-B7D1-06830CA6FE4D}" srcOrd="0" destOrd="0" presId="urn:microsoft.com/office/officeart/2005/8/layout/vList5"/>
    <dgm:cxn modelId="{40298035-B89A-497D-BB77-FB08D159ECE8}" srcId="{2A4D38BD-49CA-4795-B979-28786A173B47}" destId="{91BCCEEC-3E40-454D-83B9-86605926C4A8}" srcOrd="0" destOrd="0" parTransId="{3E0D139F-DD1F-4A42-96AA-51DD93A8C389}" sibTransId="{CECDAE9E-255A-4D3B-9029-D55530454385}"/>
    <dgm:cxn modelId="{0F420486-018B-4F8C-8A00-5C94CA035D1E}" srcId="{89B321F6-1B67-419C-AC8E-A7BBEE4B1055}" destId="{0AA6AAB3-5D72-4020-A1D6-2AA573F41012}" srcOrd="0" destOrd="0" parTransId="{E955CEA4-A556-438D-90F0-81A2699163A8}" sibTransId="{12268A35-F78D-4FD7-B38D-C6A58DCFFDC0}"/>
    <dgm:cxn modelId="{41CD20A3-CBDE-437D-836A-A85E8F0D5E2D}" srcId="{2893EC2F-5F2B-456F-AD20-E356193FF526}" destId="{68C471E1-400B-401D-9407-0B5D42DDD37D}" srcOrd="1" destOrd="0" parTransId="{A4B4FC32-1FF2-4717-800B-40C159CEBEFA}" sibTransId="{1B7B28C1-5AF6-4BD0-859D-13F53D137D02}"/>
    <dgm:cxn modelId="{485103E5-F802-4171-A503-4F9EAFDE5558}" srcId="{2893EC2F-5F2B-456F-AD20-E356193FF526}" destId="{2A4D38BD-49CA-4795-B979-28786A173B47}" srcOrd="2" destOrd="0" parTransId="{5C3D3796-2046-4DD8-95C8-1121B4CB4503}" sibTransId="{389F2738-E5FB-452C-AE04-38B0CAB148CD}"/>
    <dgm:cxn modelId="{1CD8678C-A96C-45ED-9C3A-0C468E88A9F1}" srcId="{68C471E1-400B-401D-9407-0B5D42DDD37D}" destId="{75B4F972-C4BD-4AE9-8DB5-7F7EB4D5C516}" srcOrd="1" destOrd="0" parTransId="{7DA4579A-572E-4757-84FF-BD84E314ACA8}" sibTransId="{E45FF87F-D649-4B1E-B76F-50CC54CEC88E}"/>
    <dgm:cxn modelId="{BCEF4EA4-E165-434D-B35B-369697F73F94}" type="presOf" srcId="{75B4F972-C4BD-4AE9-8DB5-7F7EB4D5C516}" destId="{E5F4BA01-2600-4BE2-B7D1-06830CA6FE4D}" srcOrd="0" destOrd="1" presId="urn:microsoft.com/office/officeart/2005/8/layout/vList5"/>
    <dgm:cxn modelId="{1AB482F2-F51A-4B21-87B2-31245A5D002A}" srcId="{2A4D38BD-49CA-4795-B979-28786A173B47}" destId="{F71F9B9A-FA4E-47B7-9BDE-CF66C301034C}" srcOrd="1" destOrd="0" parTransId="{DCC1F553-03EA-4EC9-BA1B-9E00E639A356}" sibTransId="{AF75765F-312B-4358-8540-79C0B0028CF4}"/>
    <dgm:cxn modelId="{8238419B-2E71-4804-838C-4F2F12ED4159}" srcId="{68C471E1-400B-401D-9407-0B5D42DDD37D}" destId="{F58A123E-C06A-4C2A-98D4-B353DC382482}" srcOrd="0" destOrd="0" parTransId="{56657CB1-18C7-4300-A345-EA6D879E6E77}" sibTransId="{B791FA38-CF76-4931-BEFF-DE44DE0AE735}"/>
    <dgm:cxn modelId="{B038D6DB-6DB9-43AA-B237-B0C0B28C0B94}" type="presOf" srcId="{68C471E1-400B-401D-9407-0B5D42DDD37D}" destId="{C7839F09-2ECD-4815-A195-C91D95069F96}" srcOrd="0" destOrd="0" presId="urn:microsoft.com/office/officeart/2005/8/layout/vList5"/>
    <dgm:cxn modelId="{56A284F5-B778-486D-947D-336220322326}" srcId="{68C471E1-400B-401D-9407-0B5D42DDD37D}" destId="{FEE0FEF6-F9B2-42A0-90DB-D7B629E0A7D6}" srcOrd="2" destOrd="0" parTransId="{9D231202-A7EA-489B-8445-53F536DCE06F}" sibTransId="{DFAA427F-599E-4B55-B599-B999D4225C1B}"/>
    <dgm:cxn modelId="{EF258F8F-071E-4C34-A115-678A26D36211}" type="presOf" srcId="{2893EC2F-5F2B-456F-AD20-E356193FF526}" destId="{F7DAA739-CA8F-420A-A269-DF06C9F887B9}" srcOrd="0" destOrd="0" presId="urn:microsoft.com/office/officeart/2005/8/layout/vList5"/>
    <dgm:cxn modelId="{19CE7A24-EFD6-4CC8-B5C0-9C2CB6E805D2}" type="presOf" srcId="{FEE0FEF6-F9B2-42A0-90DB-D7B629E0A7D6}" destId="{E5F4BA01-2600-4BE2-B7D1-06830CA6FE4D}" srcOrd="0" destOrd="2" presId="urn:microsoft.com/office/officeart/2005/8/layout/vList5"/>
    <dgm:cxn modelId="{EC6286F6-11B5-4E93-9786-EA7FE36B5242}" type="presOf" srcId="{2A4D38BD-49CA-4795-B979-28786A173B47}" destId="{0E71E850-0A17-49EB-87BA-1E8296AD0526}" srcOrd="0" destOrd="0" presId="urn:microsoft.com/office/officeart/2005/8/layout/vList5"/>
    <dgm:cxn modelId="{0BCCA89D-5C01-46E0-BE0A-21851CE01D62}" type="presOf" srcId="{A40AA246-6C82-4DAC-9174-2E84E16BA241}" destId="{43E0BFA5-35DB-4884-BEB0-C1D1C01F995C}" srcOrd="0" destOrd="1" presId="urn:microsoft.com/office/officeart/2005/8/layout/vList5"/>
    <dgm:cxn modelId="{1AF7B5B1-8247-41B3-B21A-9D41F6A00C98}" type="presOf" srcId="{89B321F6-1B67-419C-AC8E-A7BBEE4B1055}" destId="{F4AE1B03-4F56-4B0D-8273-DB3555B8D2DB}" srcOrd="0" destOrd="0" presId="urn:microsoft.com/office/officeart/2005/8/layout/vList5"/>
    <dgm:cxn modelId="{ABC9C70A-9AB0-4AA0-8D10-BBD4291E54D8}" srcId="{89B321F6-1B67-419C-AC8E-A7BBEE4B1055}" destId="{A40AA246-6C82-4DAC-9174-2E84E16BA241}" srcOrd="1" destOrd="0" parTransId="{BD65BC02-302C-4883-80F9-33E6FABD3DDE}" sibTransId="{FAB49FB5-BC15-4AEE-B13C-3D1CDB4986CC}"/>
    <dgm:cxn modelId="{E95D2E22-358A-4593-8B67-D4F9A46D7FB3}" type="presOf" srcId="{91BCCEEC-3E40-454D-83B9-86605926C4A8}" destId="{91FEAF93-20E9-44BF-A0C1-A5A8062A46A2}" srcOrd="0" destOrd="0" presId="urn:microsoft.com/office/officeart/2005/8/layout/vList5"/>
    <dgm:cxn modelId="{9CDCD10A-646E-4E4D-BECA-54F5055828D7}" type="presOf" srcId="{F71F9B9A-FA4E-47B7-9BDE-CF66C301034C}" destId="{91FEAF93-20E9-44BF-A0C1-A5A8062A46A2}" srcOrd="0" destOrd="1" presId="urn:microsoft.com/office/officeart/2005/8/layout/vList5"/>
    <dgm:cxn modelId="{D8FA5E67-C4E1-4FFC-AA53-2954546D92E8}" type="presParOf" srcId="{F7DAA739-CA8F-420A-A269-DF06C9F887B9}" destId="{FE285F25-76D8-4962-94DA-C31338A1BB42}" srcOrd="0" destOrd="0" presId="urn:microsoft.com/office/officeart/2005/8/layout/vList5"/>
    <dgm:cxn modelId="{30508290-A694-4A76-AE15-980446A3D377}" type="presParOf" srcId="{FE285F25-76D8-4962-94DA-C31338A1BB42}" destId="{F4AE1B03-4F56-4B0D-8273-DB3555B8D2DB}" srcOrd="0" destOrd="0" presId="urn:microsoft.com/office/officeart/2005/8/layout/vList5"/>
    <dgm:cxn modelId="{4E219268-179A-49D9-84CF-C0243ACB846C}" type="presParOf" srcId="{FE285F25-76D8-4962-94DA-C31338A1BB42}" destId="{43E0BFA5-35DB-4884-BEB0-C1D1C01F995C}" srcOrd="1" destOrd="0" presId="urn:microsoft.com/office/officeart/2005/8/layout/vList5"/>
    <dgm:cxn modelId="{F2AA230A-DCBA-4C44-A8E1-B080340F2F7B}" type="presParOf" srcId="{F7DAA739-CA8F-420A-A269-DF06C9F887B9}" destId="{46875270-1502-43A5-8961-F4D6D168619F}" srcOrd="1" destOrd="0" presId="urn:microsoft.com/office/officeart/2005/8/layout/vList5"/>
    <dgm:cxn modelId="{FA01D199-DEFF-4FE3-8379-414A19A2A8C6}" type="presParOf" srcId="{F7DAA739-CA8F-420A-A269-DF06C9F887B9}" destId="{F8614DE3-E536-4C51-8EC4-E33C53A02F5B}" srcOrd="2" destOrd="0" presId="urn:microsoft.com/office/officeart/2005/8/layout/vList5"/>
    <dgm:cxn modelId="{2632BEC6-5E9F-4F6F-AE5B-888178D4D052}" type="presParOf" srcId="{F8614DE3-E536-4C51-8EC4-E33C53A02F5B}" destId="{C7839F09-2ECD-4815-A195-C91D95069F96}" srcOrd="0" destOrd="0" presId="urn:microsoft.com/office/officeart/2005/8/layout/vList5"/>
    <dgm:cxn modelId="{E376CC6F-3A5F-4665-841D-724EDE8D2936}" type="presParOf" srcId="{F8614DE3-E536-4C51-8EC4-E33C53A02F5B}" destId="{E5F4BA01-2600-4BE2-B7D1-06830CA6FE4D}" srcOrd="1" destOrd="0" presId="urn:microsoft.com/office/officeart/2005/8/layout/vList5"/>
    <dgm:cxn modelId="{08FFFC9F-E5B0-4240-9CDB-DC2AB181CB6E}" type="presParOf" srcId="{F7DAA739-CA8F-420A-A269-DF06C9F887B9}" destId="{23E02584-18BC-4858-ADA2-06B51AE0A3F1}" srcOrd="3" destOrd="0" presId="urn:microsoft.com/office/officeart/2005/8/layout/vList5"/>
    <dgm:cxn modelId="{4737B566-1992-4379-AF22-3916E55472C5}" type="presParOf" srcId="{F7DAA739-CA8F-420A-A269-DF06C9F887B9}" destId="{3D264E2C-04BE-4E35-9120-092659FAD477}" srcOrd="4" destOrd="0" presId="urn:microsoft.com/office/officeart/2005/8/layout/vList5"/>
    <dgm:cxn modelId="{C2AD91C9-E397-4492-A521-8456E0D3A0A8}" type="presParOf" srcId="{3D264E2C-04BE-4E35-9120-092659FAD477}" destId="{0E71E850-0A17-49EB-87BA-1E8296AD0526}" srcOrd="0" destOrd="0" presId="urn:microsoft.com/office/officeart/2005/8/layout/vList5"/>
    <dgm:cxn modelId="{E4D8A889-EDB3-45D8-BF8C-43D841AD9A58}" type="presParOf" srcId="{3D264E2C-04BE-4E35-9120-092659FAD477}" destId="{91FEAF93-20E9-44BF-A0C1-A5A8062A46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0BFA5-35DB-4884-BEB0-C1D1C01F995C}">
      <dsp:nvSpPr>
        <dsp:cNvPr id="0" name=""/>
        <dsp:cNvSpPr/>
      </dsp:nvSpPr>
      <dsp:spPr>
        <a:xfrm rot="5400000">
          <a:off x="4787115" y="-1846018"/>
          <a:ext cx="1307128" cy="5120640"/>
        </a:xfrm>
        <a:prstGeom prst="round2Same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/>
            <a:t>Rates </a:t>
          </a:r>
          <a:endParaRPr lang="ar-EG" sz="3200" b="1" kern="1200" dirty="0"/>
        </a:p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/>
            <a:t>Ratios </a:t>
          </a:r>
          <a:endParaRPr lang="ar-EG" sz="3200" b="1" kern="1200" dirty="0"/>
        </a:p>
      </dsp:txBody>
      <dsp:txXfrm rot="-5400000">
        <a:off x="2880360" y="124546"/>
        <a:ext cx="5056831" cy="1179510"/>
      </dsp:txXfrm>
    </dsp:sp>
    <dsp:sp modelId="{F4AE1B03-4F56-4B0D-8273-DB3555B8D2DB}">
      <dsp:nvSpPr>
        <dsp:cNvPr id="0" name=""/>
        <dsp:cNvSpPr/>
      </dsp:nvSpPr>
      <dsp:spPr>
        <a:xfrm>
          <a:off x="44805" y="20222"/>
          <a:ext cx="2880360" cy="1375171"/>
        </a:xfrm>
        <a:prstGeom prst="roundRect">
          <a:avLst/>
        </a:prstGeom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solidFill>
                <a:schemeClr val="tx1"/>
              </a:solidFill>
            </a:rPr>
            <a:t>Disease frequency</a:t>
          </a:r>
          <a:endParaRPr lang="ar-EG" sz="3200" b="1" kern="1200" dirty="0">
            <a:solidFill>
              <a:schemeClr val="tx1"/>
            </a:solidFill>
          </a:endParaRPr>
        </a:p>
      </dsp:txBody>
      <dsp:txXfrm>
        <a:off x="111935" y="87352"/>
        <a:ext cx="2746100" cy="1240911"/>
      </dsp:txXfrm>
    </dsp:sp>
    <dsp:sp modelId="{E5F4BA01-2600-4BE2-B7D1-06830CA6FE4D}">
      <dsp:nvSpPr>
        <dsp:cNvPr id="0" name=""/>
        <dsp:cNvSpPr/>
      </dsp:nvSpPr>
      <dsp:spPr>
        <a:xfrm rot="5400000">
          <a:off x="4890611" y="-484235"/>
          <a:ext cx="1100137" cy="5120640"/>
        </a:xfrm>
        <a:prstGeom prst="round2Same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>
              <a:solidFill>
                <a:schemeClr val="tx1"/>
              </a:solidFill>
            </a:rPr>
            <a:t>Who</a:t>
          </a:r>
          <a:endParaRPr lang="ar-EG" sz="2400" b="1" kern="1200" dirty="0">
            <a:solidFill>
              <a:schemeClr val="tx1"/>
            </a:solidFill>
          </a:endParaRPr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>
              <a:solidFill>
                <a:schemeClr val="tx1"/>
              </a:solidFill>
            </a:rPr>
            <a:t>When</a:t>
          </a:r>
          <a:endParaRPr lang="ar-EG" sz="2400" b="1" kern="1200" dirty="0">
            <a:solidFill>
              <a:schemeClr val="tx1"/>
            </a:solidFill>
          </a:endParaRPr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>
              <a:solidFill>
                <a:schemeClr val="tx1"/>
              </a:solidFill>
            </a:rPr>
            <a:t>where</a:t>
          </a:r>
          <a:endParaRPr lang="ar-EG" sz="2400" b="1" kern="1200" dirty="0">
            <a:solidFill>
              <a:schemeClr val="tx1"/>
            </a:solidFill>
          </a:endParaRPr>
        </a:p>
      </dsp:txBody>
      <dsp:txXfrm rot="-5400000">
        <a:off x="2880360" y="1579720"/>
        <a:ext cx="5066936" cy="992729"/>
      </dsp:txXfrm>
    </dsp:sp>
    <dsp:sp modelId="{C7839F09-2ECD-4815-A195-C91D95069F96}">
      <dsp:nvSpPr>
        <dsp:cNvPr id="0" name=""/>
        <dsp:cNvSpPr/>
      </dsp:nvSpPr>
      <dsp:spPr>
        <a:xfrm>
          <a:off x="0" y="1446014"/>
          <a:ext cx="2880360" cy="1375171"/>
        </a:xfrm>
        <a:prstGeom prst="roundRect">
          <a:avLst/>
        </a:prstGeom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solidFill>
                <a:schemeClr val="tx1"/>
              </a:solidFill>
            </a:rPr>
            <a:t>Distribution of diseases</a:t>
          </a:r>
          <a:r>
            <a:rPr lang="en-US" sz="2800" kern="1200" dirty="0"/>
            <a:t>: </a:t>
          </a:r>
          <a:endParaRPr lang="ar-EG" sz="2800" b="1" kern="1200" dirty="0"/>
        </a:p>
      </dsp:txBody>
      <dsp:txXfrm>
        <a:off x="67130" y="1513144"/>
        <a:ext cx="2746100" cy="1240911"/>
      </dsp:txXfrm>
    </dsp:sp>
    <dsp:sp modelId="{91FEAF93-20E9-44BF-A0C1-A5A8062A46A2}">
      <dsp:nvSpPr>
        <dsp:cNvPr id="0" name=""/>
        <dsp:cNvSpPr/>
      </dsp:nvSpPr>
      <dsp:spPr>
        <a:xfrm rot="5400000">
          <a:off x="4758293" y="928084"/>
          <a:ext cx="1296358" cy="5189054"/>
        </a:xfrm>
        <a:prstGeom prst="round2Same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/>
            <a:t>testing etiology</a:t>
          </a:r>
          <a:r>
            <a:rPr lang="en-US" sz="3200" b="1" kern="1200" baseline="0" dirty="0"/>
            <a:t> (causation)</a:t>
          </a:r>
          <a:endParaRPr lang="ar-EG" sz="3200" b="1" kern="1200" dirty="0"/>
        </a:p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/>
            <a:t>Identifying the risk factors</a:t>
          </a:r>
          <a:endParaRPr lang="ar-EG" sz="3200" b="1" kern="1200" dirty="0"/>
        </a:p>
      </dsp:txBody>
      <dsp:txXfrm rot="-5400000">
        <a:off x="2811946" y="2937715"/>
        <a:ext cx="5125771" cy="1169792"/>
      </dsp:txXfrm>
    </dsp:sp>
    <dsp:sp modelId="{0E71E850-0A17-49EB-87BA-1E8296AD0526}">
      <dsp:nvSpPr>
        <dsp:cNvPr id="0" name=""/>
        <dsp:cNvSpPr/>
      </dsp:nvSpPr>
      <dsp:spPr>
        <a:xfrm>
          <a:off x="0" y="2889944"/>
          <a:ext cx="2810038" cy="1375171"/>
        </a:xfrm>
        <a:prstGeom prst="roundRect">
          <a:avLst/>
        </a:prstGeom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Determinants</a:t>
          </a:r>
          <a:r>
            <a:rPr lang="ar-EG" sz="24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4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 disease</a:t>
          </a:r>
          <a:endParaRPr lang="ar-EG" sz="2400" b="1" kern="1200" dirty="0">
            <a:solidFill>
              <a:schemeClr val="tx1"/>
            </a:solidFill>
          </a:endParaRPr>
        </a:p>
      </dsp:txBody>
      <dsp:txXfrm>
        <a:off x="67130" y="2957074"/>
        <a:ext cx="2675778" cy="1240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C8264D4C-E5D9-422B-89DD-F697E3119601}" type="datetimeFigureOut">
              <a:rPr lang="ar-JO" smtClean="0"/>
              <a:t>04/03/1443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A285FAC-B21E-4C0B-86D4-73D96869D73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3799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D914-8185-4555-BD9C-D46B55614D99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3946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EE72-8E1B-429C-976C-769F3E4E013C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9013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98568-F82F-4517-81BD-8EDA97F59FBE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3201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EF3A-01EA-42F9-9F94-7DE73F1AAA58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6663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60AE-D669-4FBA-AB56-F545B0F4F205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6236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3736-1EF5-46A3-9207-1ED66A6B649A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5531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C6D7-9993-48B9-9E15-C71CFE21C954}" type="datetime1">
              <a:rPr lang="en-US" smtClean="0"/>
              <a:t>10/10/2021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030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8DE4-DFD6-4363-98F6-2F10B6C4FCFB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0359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2F5B5-0836-4A8F-9387-E16B53B46C19}" type="datetime1">
              <a:rPr lang="en-US" smtClean="0"/>
              <a:t>10/10/2021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3985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9AD8-18A9-4EF4-810F-9597324DC5D1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9049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C998-0F59-4B4D-A95B-7B01ACD37E36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1881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64070-0033-4E41-8AF1-A98E6AF63844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88950-60DE-43E5-A915-7ABA27CBA01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8157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7/77/James_lind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://en.wikipedia.org/wiki/File:Daniel_Bernoulli_001.jp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427747" y="525379"/>
            <a:ext cx="6344653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5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489" y="4235116"/>
            <a:ext cx="3568343" cy="162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932D-F4E9-4474-9A17-31EB03F00AB4}" type="datetime1">
              <a:rPr lang="en-US" smtClean="0"/>
              <a:t>10/10/2021</a:t>
            </a:fld>
            <a:endParaRPr lang="ar-JO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2354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680" y="0"/>
            <a:ext cx="3429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Cont.  .. History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Epidemiology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679" y="465343"/>
            <a:ext cx="8882973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400" kern="0" dirty="0">
                <a:solidFill>
                  <a:srgbClr val="0033CC"/>
                </a:solidFill>
              </a:rPr>
              <a:t>Early 1700s idea of using comparative groups in studies emerged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b="1" kern="0" dirty="0">
                <a:solidFill>
                  <a:srgbClr val="00B050"/>
                </a:solidFill>
              </a:rPr>
              <a:t>Middle of 18</a:t>
            </a:r>
            <a:r>
              <a:rPr lang="en-GB" sz="2800" b="1" kern="0" baseline="30000" dirty="0">
                <a:solidFill>
                  <a:srgbClr val="00B050"/>
                </a:solidFill>
              </a:rPr>
              <a:t>th</a:t>
            </a:r>
            <a:r>
              <a:rPr lang="en-GB" sz="2800" b="1" kern="0" dirty="0">
                <a:solidFill>
                  <a:srgbClr val="00B050"/>
                </a:solidFill>
              </a:rPr>
              <a:t> Century </a:t>
            </a:r>
            <a:r>
              <a:rPr lang="en-GB" sz="2800" kern="0" dirty="0">
                <a:solidFill>
                  <a:srgbClr val="FF0000"/>
                </a:solidFill>
              </a:rPr>
              <a:t>two epidemiological papers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prstClr val="black"/>
                </a:solidFill>
              </a:rPr>
              <a:t>James Lind 1753- report of </a:t>
            </a:r>
            <a:r>
              <a:rPr lang="en-GB" sz="2800" kern="0" dirty="0">
                <a:solidFill>
                  <a:srgbClr val="0033CC"/>
                </a:solidFill>
              </a:rPr>
              <a:t>an experiment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prstClr val="black"/>
                </a:solidFill>
              </a:rPr>
              <a:t>Daniel Bernoulli 1760- </a:t>
            </a:r>
            <a:r>
              <a:rPr lang="en-GB" sz="2800" kern="0" dirty="0">
                <a:solidFill>
                  <a:srgbClr val="0033CC"/>
                </a:solidFill>
              </a:rPr>
              <a:t>epidemiological analysi</a:t>
            </a:r>
            <a:r>
              <a:rPr lang="en-GB" sz="2400" kern="0" dirty="0">
                <a:solidFill>
                  <a:srgbClr val="0033CC"/>
                </a:solidFill>
              </a:rPr>
              <a:t>s</a:t>
            </a:r>
          </a:p>
        </p:txBody>
      </p:sp>
      <p:pic>
        <p:nvPicPr>
          <p:cNvPr id="4" name="Picture 5" descr="File:James lin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5612" y="857999"/>
            <a:ext cx="555366" cy="706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260px-Daniel_Bernoulli_001">
            <a:hlinkClick r:id="rId4" tooltip="Daniel Bernoulli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54045" y="1360973"/>
            <a:ext cx="420893" cy="68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8678" y="2574213"/>
            <a:ext cx="8882974" cy="329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19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Century</a:t>
            </a:r>
            <a:endParaRPr lang="en-GB" kern="0" dirty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prstClr val="black"/>
                </a:solidFill>
              </a:rPr>
              <a:t>Pierre Charles-Alexandre Louis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srgbClr val="0033CC"/>
                </a:solidFill>
              </a:rPr>
              <a:t>Comparison of groups of individuals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prstClr val="black"/>
                </a:solidFill>
              </a:rPr>
              <a:t>Louis (1836) conducted observations studies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kern="0" dirty="0">
                <a:solidFill>
                  <a:prstClr val="black"/>
                </a:solidFill>
              </a:rPr>
              <a:t>“ </a:t>
            </a:r>
            <a:r>
              <a:rPr lang="en-GB" sz="2800" kern="0" dirty="0">
                <a:solidFill>
                  <a:prstClr val="black"/>
                </a:solidFill>
              </a:rPr>
              <a:t>To determine the</a:t>
            </a:r>
            <a:r>
              <a:rPr lang="en-GB" sz="2400" kern="0" dirty="0">
                <a:solidFill>
                  <a:prstClr val="black"/>
                </a:solidFill>
              </a:rPr>
              <a:t> </a:t>
            </a:r>
            <a:r>
              <a:rPr lang="en-GB" sz="2800" b="1" kern="0" dirty="0" smtClean="0">
                <a:solidFill>
                  <a:srgbClr val="00B050"/>
                </a:solidFill>
              </a:rPr>
              <a:t>mortality </a:t>
            </a:r>
            <a:r>
              <a:rPr lang="en-GB" sz="2800" b="1" kern="0" dirty="0" smtClean="0">
                <a:solidFill>
                  <a:srgbClr val="00B050"/>
                </a:solidFill>
              </a:rPr>
              <a:t>,</a:t>
            </a:r>
            <a:r>
              <a:rPr lang="en-GB" sz="2800" kern="0" dirty="0" smtClean="0">
                <a:solidFill>
                  <a:srgbClr val="0033CC"/>
                </a:solidFill>
              </a:rPr>
              <a:t>comparing </a:t>
            </a:r>
            <a:r>
              <a:rPr lang="en-GB" sz="2800" kern="0" dirty="0">
                <a:solidFill>
                  <a:srgbClr val="0033CC"/>
                </a:solidFill>
              </a:rPr>
              <a:t>an equal number of persons born of tuberculosis  parents with those in an opposite condition”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E7E3-3257-473A-A0CC-7909DA7A9186}" type="datetime1">
              <a:rPr lang="en-US" smtClean="0"/>
              <a:t>10/10/2021</a:t>
            </a:fld>
            <a:endParaRPr lang="ar-J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8112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027" y="258256"/>
            <a:ext cx="3429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Cont.  .. History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Epidemiology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08771" y="1419203"/>
            <a:ext cx="8991113" cy="2772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GB" sz="2800" kern="0" dirty="0">
                <a:solidFill>
                  <a:prstClr val="black"/>
                </a:solidFill>
              </a:rPr>
              <a:t>John Snow (1813–1858) An English physician and modern-day </a:t>
            </a:r>
            <a:r>
              <a:rPr lang="en-GB" sz="2800" kern="0" dirty="0">
                <a:solidFill>
                  <a:srgbClr val="FF0000"/>
                </a:solidFill>
              </a:rPr>
              <a:t>father of epidemiology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GB" sz="2800" kern="0" dirty="0">
                <a:solidFill>
                  <a:prstClr val="black"/>
                </a:solidFill>
              </a:rPr>
              <a:t>He used scientific methods to </a:t>
            </a:r>
            <a:r>
              <a:rPr lang="en-GB" sz="2800" kern="0" dirty="0">
                <a:solidFill>
                  <a:schemeClr val="accent1"/>
                </a:solidFill>
              </a:rPr>
              <a:t>identify the cause </a:t>
            </a:r>
            <a:r>
              <a:rPr lang="en-GB" sz="2800" kern="0" dirty="0">
                <a:solidFill>
                  <a:prstClr val="black"/>
                </a:solidFill>
              </a:rPr>
              <a:t>of the epidemic of cholera in London in 1854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GB" sz="2800" kern="0" dirty="0">
                <a:solidFill>
                  <a:prstClr val="black"/>
                </a:solidFill>
              </a:rPr>
              <a:t>He believed that </a:t>
            </a:r>
            <a:r>
              <a:rPr lang="en-GB" sz="2800" b="1" kern="0" dirty="0">
                <a:solidFill>
                  <a:prstClr val="black"/>
                </a:solidFill>
              </a:rPr>
              <a:t>it </a:t>
            </a:r>
            <a:r>
              <a:rPr lang="en-GB" sz="2800" b="1" kern="0" dirty="0">
                <a:solidFill>
                  <a:schemeClr val="accent1"/>
                </a:solidFill>
              </a:rPr>
              <a:t>was the water pump </a:t>
            </a:r>
            <a:r>
              <a:rPr lang="en-GB" sz="2800" kern="0" dirty="0">
                <a:solidFill>
                  <a:prstClr val="black"/>
                </a:solidFill>
              </a:rPr>
              <a:t>on Broad Street that was responsible for the disease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GB" sz="2800" kern="0" dirty="0">
                <a:solidFill>
                  <a:prstClr val="black"/>
                </a:solidFill>
              </a:rPr>
              <a:t>The removal of the pump handle ended the outbreak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067" y="674555"/>
            <a:ext cx="76134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John Snow: The London Cholera Epidemic of 1854 </a:t>
            </a:r>
            <a:endParaRPr lang="ar-JO" sz="2400" dirty="0">
              <a:solidFill>
                <a:schemeClr val="accent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F8DC-890C-46A4-A277-BA8E3B7E67B3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11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5407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964" y="113878"/>
            <a:ext cx="3429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Cont.  .. History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Epidemiology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96562"/>
            <a:ext cx="89070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kern="0" dirty="0">
                <a:solidFill>
                  <a:srgbClr val="FF0000"/>
                </a:solidFill>
              </a:rPr>
              <a:t>Early and middle 20</a:t>
            </a:r>
            <a:r>
              <a:rPr lang="en-GB" sz="2800" kern="0" baseline="30000" dirty="0">
                <a:solidFill>
                  <a:srgbClr val="FF0000"/>
                </a:solidFill>
              </a:rPr>
              <a:t>th</a:t>
            </a:r>
            <a:r>
              <a:rPr lang="en-GB" sz="2800" kern="0" dirty="0">
                <a:solidFill>
                  <a:srgbClr val="FF0000"/>
                </a:solidFill>
              </a:rPr>
              <a:t> century </a:t>
            </a:r>
            <a:r>
              <a:rPr lang="en-GB" sz="2800" kern="0" dirty="0"/>
              <a:t>epidemiology reinvigorated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19782"/>
            <a:ext cx="9025519" cy="404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ar-JO" sz="2400" dirty="0" smtClean="0">
                <a:solidFill>
                  <a:prstClr val="black"/>
                </a:solidFill>
              </a:rPr>
              <a:t>)      </a:t>
            </a:r>
            <a:r>
              <a:rPr lang="en-US" sz="2400" dirty="0" smtClean="0">
                <a:solidFill>
                  <a:prstClr val="black"/>
                </a:solidFill>
              </a:rPr>
              <a:t>reactivated)</a:t>
            </a:r>
            <a:r>
              <a:rPr lang="ar-JO" sz="2400" dirty="0" smtClean="0">
                <a:solidFill>
                  <a:prstClr val="black"/>
                </a:solidFill>
              </a:rPr>
              <a:t>   </a:t>
            </a:r>
            <a:r>
              <a:rPr lang="en-GB" sz="2400" dirty="0" smtClean="0">
                <a:solidFill>
                  <a:prstClr val="black"/>
                </a:solidFill>
              </a:rPr>
              <a:t>Bacteriological </a:t>
            </a:r>
            <a:r>
              <a:rPr lang="en-GB" sz="2400" dirty="0">
                <a:solidFill>
                  <a:prstClr val="black"/>
                </a:solidFill>
              </a:rPr>
              <a:t>revolution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1927,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W.H. Frost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became</a:t>
            </a:r>
            <a:r>
              <a:rPr lang="en-US" sz="24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the first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professor of epidemiology </a:t>
            </a: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US.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Later</a:t>
            </a:r>
            <a:r>
              <a:rPr lang="en-US" sz="24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Major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Greenwood</a:t>
            </a:r>
            <a:r>
              <a:rPr lang="en-US" sz="24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became the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first professor of </a:t>
            </a: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medical statistics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the University </a:t>
            </a: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London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has grown rapidly during the </a:t>
            </a:r>
            <a:r>
              <a:rPr lang="en-US" sz="24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past few decades. </a:t>
            </a:r>
          </a:p>
          <a:p>
            <a:pPr lvl="0">
              <a:lnSpc>
                <a:spcPct val="107000"/>
              </a:lnSpc>
            </a:pPr>
            <a:endParaRPr lang="en-US" sz="2400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It has now become firmly established in medical education </a:t>
            </a:r>
          </a:p>
          <a:p>
            <a:pPr lvl="0">
              <a:lnSpc>
                <a:spcPct val="107000"/>
              </a:lnSpc>
            </a:pPr>
            <a:endParaRPr lang="en-US" sz="2400" dirty="0" smtClean="0">
              <a:solidFill>
                <a:srgbClr val="0033C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There appears to be almost as many definitions of epidemiology as there are authors who </a:t>
            </a:r>
            <a:endParaRPr lang="ar-JO" sz="2400" dirty="0"/>
          </a:p>
        </p:txBody>
      </p:sp>
      <p:sp>
        <p:nvSpPr>
          <p:cNvPr id="5" name="Right Arrow 4"/>
          <p:cNvSpPr/>
          <p:nvPr/>
        </p:nvSpPr>
        <p:spPr>
          <a:xfrm flipV="1">
            <a:off x="7615989" y="5799221"/>
            <a:ext cx="466825" cy="2286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E029-AD64-49E3-9D8B-CA04D280E528}" type="datetime1">
              <a:rPr lang="en-US" smtClean="0"/>
              <a:t>10/10/2021</a:t>
            </a:fld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5324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900" y="489103"/>
            <a:ext cx="60838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sz="3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Definition </a:t>
            </a:r>
            <a:r>
              <a:rPr lang="en-US" sz="3200" b="1" dirty="0">
                <a:solidFill>
                  <a:srgbClr val="FF0000"/>
                </a:solidFill>
                <a:cs typeface="Times New Roman" pitchFamily="18" charset="0"/>
              </a:rPr>
              <a:t>of Epidemiology</a:t>
            </a:r>
            <a:endParaRPr lang="en-GB" sz="32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6411" y="1073878"/>
            <a:ext cx="8831178" cy="5606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There appears to be </a:t>
            </a:r>
            <a:r>
              <a:rPr lang="en-US" sz="2600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almost as many definitions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of epidemiology as there are authors who have written 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on the subject, ranging from Hippocrates to those of the present day. </a:t>
            </a:r>
            <a:endParaRPr lang="en-US" sz="2600" dirty="0" smtClean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A 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short list is given below </a:t>
            </a:r>
          </a:p>
          <a:p>
            <a:pPr marL="514350" lvl="0" indent="-514350">
              <a:lnSpc>
                <a:spcPct val="107000"/>
              </a:lnSpc>
              <a:buAutoNum type="arabicPeriod"/>
            </a:pP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That 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branch of medical science which treats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epidemics</a:t>
            </a:r>
          </a:p>
          <a:p>
            <a:pPr lvl="0">
              <a:lnSpc>
                <a:spcPct val="107000"/>
              </a:lnSpc>
            </a:pP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       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Parkin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1873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  <a:p>
            <a:pPr lvl="0">
              <a:lnSpc>
                <a:spcPct val="107000"/>
              </a:lnSpc>
            </a:pP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The science of the mass phenomena of infectious diseases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(                                                                                                                               Frost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1927).</a:t>
            </a:r>
          </a:p>
          <a:p>
            <a:pPr lvl="0">
              <a:lnSpc>
                <a:spcPct val="107000"/>
              </a:lnSpc>
            </a:pP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3. The study of disease, any disease, as a mass phenomenon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(                                                                                                                     Greenwood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1934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</a:p>
          <a:p>
            <a:pPr lvl="0">
              <a:lnSpc>
                <a:spcPct val="107000"/>
              </a:lnSpc>
            </a:pP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4. The study of the distribution and determinants of disease frequency in man   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MacMahon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1960).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Definition </a:t>
            </a:r>
            <a:r>
              <a:rPr lang="en-US" sz="1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John </a:t>
            </a:r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M. last</a:t>
            </a:r>
            <a:endParaRPr lang="en-US" sz="16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 has been defined by John </a:t>
            </a:r>
            <a:r>
              <a:rPr lang="en-US" dirty="0" err="1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M.Last</a:t>
            </a:r>
            <a:r>
              <a:rPr lang="en-US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in 1988  as:-</a:t>
            </a:r>
          </a:p>
        </p:txBody>
      </p:sp>
      <p:sp>
        <p:nvSpPr>
          <p:cNvPr id="4" name="Right Arrow 3"/>
          <p:cNvSpPr/>
          <p:nvPr/>
        </p:nvSpPr>
        <p:spPr>
          <a:xfrm flipV="1">
            <a:off x="7351295" y="6326203"/>
            <a:ext cx="611203" cy="3545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6D21-D08D-47D5-8998-A894BA6329CD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8224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284" y="352739"/>
            <a:ext cx="9408694" cy="593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4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Definition </a:t>
            </a: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J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ohn </a:t>
            </a:r>
            <a:r>
              <a:rPr lang="en-US" sz="2400" b="1" dirty="0" err="1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M.Last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lvl="0">
              <a:lnSpc>
                <a:spcPct val="107000"/>
              </a:lnSpc>
            </a:pP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Epidemiology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has been defined by John M .Last in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1988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as:-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"The study of the distribution and determinants of health-related </a:t>
            </a:r>
            <a:endParaRPr lang="en-US" sz="2400" i="1" dirty="0" smtClean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4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states </a:t>
            </a:r>
            <a:r>
              <a:rPr lang="en-US" sz="24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or events in specified populations, and the application of this </a:t>
            </a:r>
            <a:endParaRPr lang="en-US" sz="2400" i="1" dirty="0" smtClean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4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study </a:t>
            </a:r>
            <a:r>
              <a:rPr lang="en-US" sz="24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 the control of health problems</a:t>
            </a:r>
            <a:endParaRPr lang="en-US" sz="24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</a:t>
            </a:r>
            <a:r>
              <a:rPr lang="en-GB" sz="2400" b="1" dirty="0" smtClean="0">
                <a:solidFill>
                  <a:schemeClr val="accent1"/>
                </a:solidFill>
              </a:rPr>
              <a:t>Last</a:t>
            </a:r>
            <a:r>
              <a:rPr lang="en-GB" sz="2400" b="1" dirty="0">
                <a:solidFill>
                  <a:schemeClr val="accent1"/>
                </a:solidFill>
              </a:rPr>
              <a:t>, 2001</a:t>
            </a:r>
            <a:endParaRPr lang="en-US" sz="2400" b="1" dirty="0">
              <a:solidFill>
                <a:schemeClr val="accent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GB" sz="2400" dirty="0"/>
              <a:t>“The study of distribution and determinants of health-related </a:t>
            </a:r>
            <a:r>
              <a:rPr lang="en-GB" sz="2400" dirty="0" smtClean="0"/>
              <a:t>states</a:t>
            </a:r>
          </a:p>
          <a:p>
            <a:pPr lvl="0">
              <a:lnSpc>
                <a:spcPct val="80000"/>
              </a:lnSpc>
            </a:pPr>
            <a:r>
              <a:rPr lang="en-GB" sz="2400" dirty="0"/>
              <a:t> </a:t>
            </a:r>
            <a:r>
              <a:rPr lang="en-GB" sz="2400" dirty="0" smtClean="0"/>
              <a:t>    </a:t>
            </a:r>
            <a:r>
              <a:rPr lang="en-GB" sz="2400" dirty="0"/>
              <a:t>or </a:t>
            </a:r>
            <a:r>
              <a:rPr lang="en-GB" sz="2400" dirty="0" smtClean="0"/>
              <a:t>events  </a:t>
            </a:r>
            <a:r>
              <a:rPr lang="en-GB" sz="2400" dirty="0"/>
              <a:t>in specified populations, and  the application of this </a:t>
            </a:r>
            <a:r>
              <a:rPr lang="en-GB" sz="2400" dirty="0" smtClean="0"/>
              <a:t>study</a:t>
            </a:r>
          </a:p>
          <a:p>
            <a:pPr lvl="0">
              <a:lnSpc>
                <a:spcPct val="80000"/>
              </a:lnSpc>
            </a:pPr>
            <a:r>
              <a:rPr lang="en-GB" sz="2400" dirty="0"/>
              <a:t> </a:t>
            </a:r>
            <a:r>
              <a:rPr lang="en-GB" sz="2400" dirty="0" smtClean="0"/>
              <a:t>      </a:t>
            </a:r>
            <a:r>
              <a:rPr lang="en-GB" sz="2400" dirty="0"/>
              <a:t>to control health problems”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92D050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</a:t>
            </a:r>
            <a:r>
              <a:rPr lang="en-GB" sz="2400" b="1" dirty="0" smtClean="0">
                <a:solidFill>
                  <a:schemeClr val="accent1"/>
                </a:solidFill>
              </a:rPr>
              <a:t>Last</a:t>
            </a:r>
            <a:r>
              <a:rPr lang="en-GB" sz="2400" b="1" dirty="0">
                <a:solidFill>
                  <a:schemeClr val="accent1"/>
                </a:solidFill>
              </a:rPr>
              <a:t>, 200</a:t>
            </a:r>
            <a:r>
              <a:rPr lang="en-US" sz="2400" b="1" dirty="0">
                <a:solidFill>
                  <a:schemeClr val="accent1"/>
                </a:solidFill>
              </a:rPr>
              <a:t>8</a:t>
            </a:r>
            <a:endParaRPr lang="en-US" sz="2400" b="1" dirty="0">
              <a:solidFill>
                <a:srgbClr val="92D05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400" dirty="0"/>
              <a:t>“The study of the occurrence and distribution of health-related states or </a:t>
            </a:r>
            <a:r>
              <a:rPr lang="en-US" sz="2400" dirty="0" smtClean="0"/>
              <a:t>events in </a:t>
            </a:r>
            <a:r>
              <a:rPr lang="en-US" sz="2400" dirty="0"/>
              <a:t>specified populations, including the study of the determinants influencing </a:t>
            </a:r>
            <a:r>
              <a:rPr lang="en-US" sz="2400" dirty="0" smtClean="0"/>
              <a:t> such </a:t>
            </a:r>
            <a:r>
              <a:rPr lang="en-US" sz="2400" dirty="0"/>
              <a:t>states, and the application of this knowledge to control the health problems.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400" dirty="0"/>
              <a:t>Study includes surveillance, observation, hypothesis testing, analytic research, </a:t>
            </a:r>
            <a:r>
              <a:rPr lang="en-US" sz="2400" dirty="0" smtClean="0"/>
              <a:t> </a:t>
            </a:r>
            <a:r>
              <a:rPr lang="en-US" sz="2400" dirty="0"/>
              <a:t>and experiments.  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>
                <a:solidFill>
                  <a:srgbClr val="92D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2008</a:t>
            </a:r>
            <a:endParaRPr lang="en-US" sz="24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23547" y="183462"/>
            <a:ext cx="31500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sz="1600" b="1" dirty="0" smtClean="0">
                <a:ea typeface="Calibri" panose="020F0502020204030204" pitchFamily="34" charset="0"/>
                <a:cs typeface="Arial" panose="020B0604020202020204" pitchFamily="34" charset="0"/>
              </a:rPr>
              <a:t>Cont. … Definition </a:t>
            </a:r>
            <a:r>
              <a:rPr lang="en-US" sz="1600" b="1" dirty="0">
                <a:cs typeface="Times New Roman" pitchFamily="18" charset="0"/>
              </a:rPr>
              <a:t>of Epidemiology</a:t>
            </a:r>
            <a:endParaRPr lang="en-GB" sz="1600" b="1" dirty="0"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3343A-346F-4E07-9BCA-003133E7B5D6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50308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713" y="554759"/>
            <a:ext cx="52661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Components</a:t>
            </a:r>
            <a:r>
              <a:rPr lang="en-US" sz="3200" b="1" dirty="0">
                <a:solidFill>
                  <a:srgbClr val="FF0000"/>
                </a:solidFill>
              </a:rPr>
              <a:t> of epidemiology </a:t>
            </a:r>
            <a:endParaRPr lang="ar-JO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252" y="1379234"/>
            <a:ext cx="8927432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Although there is no single definition to which all epidemiologists subscribe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lvl="0"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three components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are common to most of them.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First, studies of disease frequency;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second, studies of the distribution; and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third, studies of the determinants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lvl="0">
              <a:lnSpc>
                <a:spcPct val="107000"/>
              </a:lnSpc>
            </a:pPr>
            <a:endParaRPr lang="en-US" sz="2800" b="1" dirty="0" smtClean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Each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these components confers an important message.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3D60-9451-49A6-9286-FFC4CC17800C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8366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>
            <a:extLst>
              <a:ext uri="{FF2B5EF4-FFF2-40B4-BE49-F238E27FC236}">
                <a16:creationId xmlns:a16="http://schemas.microsoft.com/office/drawing/2014/main" id="{5E446365-A332-404C-866F-D5BF1ACF8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963613"/>
          </a:xfrm>
        </p:spPr>
        <p:txBody>
          <a:bodyPr/>
          <a:lstStyle/>
          <a:p>
            <a:r>
              <a:rPr lang="en-US" altLang="en-US" sz="3600" b="1" dirty="0">
                <a:solidFill>
                  <a:srgbClr val="FF0000"/>
                </a:solidFill>
              </a:rPr>
              <a:t>Components of Epidemiology</a:t>
            </a:r>
            <a:endParaRPr lang="ar-EG" alt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FC9252-EC87-40ED-A5D8-6604252257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403323"/>
              </p:ext>
            </p:extLst>
          </p:nvPr>
        </p:nvGraphicFramePr>
        <p:xfrm>
          <a:off x="566738" y="1752600"/>
          <a:ext cx="8001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43BC-3DB1-4890-AC81-24EAEDF7D285}" type="datetime1">
              <a:rPr lang="en-US" smtClean="0"/>
              <a:t>10/10/2021</a:t>
            </a:fld>
            <a:endParaRPr lang="ar-JO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4077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2505" y="424940"/>
            <a:ext cx="9781674" cy="60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1</a:t>
            </a:r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frequency</a:t>
            </a:r>
            <a:endParaRPr lang="en-US" sz="28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Inherent aspect  in the definition of epidemiology </a:t>
            </a:r>
            <a:r>
              <a:rPr lang="en-US" sz="28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measurement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frequency of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disease, disability or death,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summarizing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this information in the form of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rates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ratios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Arial" panose="020B0604020202020204" pitchFamily="34" charset="0"/>
              </a:rPr>
              <a:t>{e.g., prevalence rate, incidence rate, death rate, </a:t>
            </a:r>
            <a:r>
              <a:rPr lang="en-US" sz="2700" dirty="0" err="1">
                <a:ea typeface="Calibri" panose="020F0502020204030204" pitchFamily="34" charset="0"/>
                <a:cs typeface="Arial" panose="020B0604020202020204" pitchFamily="34" charset="0"/>
              </a:rPr>
              <a:t>etc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Thus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 basic measure of disease frequency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a </a:t>
            </a:r>
            <a:endParaRPr lang="en-US" sz="2800" b="1" dirty="0" smtClean="0">
              <a:solidFill>
                <a:srgbClr val="0033C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rate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or </a:t>
            </a:r>
            <a:r>
              <a:rPr lang="en-US" sz="2800" b="1" dirty="0" err="1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ratio.</a:t>
            </a:r>
            <a:r>
              <a:rPr lang="en-US" sz="2800" dirty="0" err="1" smtClean="0">
                <a:ea typeface="Calibri" panose="020F0502020204030204" pitchFamily="34" charset="0"/>
                <a:cs typeface="Arial" panose="020B0604020202020204" pitchFamily="34" charset="0"/>
              </a:rPr>
              <a:t>These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rates are essential for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comparing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disease frequency in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different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populations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or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subgroups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the same population in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relation to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suspected causal factors.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Such comparisons may yield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important clues to disease etiology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is a vital step 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the development of strategies for prevention or control of health problems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Equally,</a:t>
            </a:r>
          </a:p>
        </p:txBody>
      </p:sp>
      <p:sp>
        <p:nvSpPr>
          <p:cNvPr id="3" name="Rectangle 2"/>
          <p:cNvSpPr/>
          <p:nvPr/>
        </p:nvSpPr>
        <p:spPr>
          <a:xfrm>
            <a:off x="6715695" y="-190534"/>
            <a:ext cx="2344084" cy="1014380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components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</a:t>
            </a:r>
            <a:r>
              <a:rPr lang="en-US" sz="1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frequency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distribution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; of the disease</a:t>
            </a:r>
            <a:endParaRPr lang="en-US" sz="14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determinants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 of the disease</a:t>
            </a:r>
            <a:endParaRPr lang="ar-JO" sz="1400" dirty="0"/>
          </a:p>
        </p:txBody>
      </p:sp>
      <p:sp>
        <p:nvSpPr>
          <p:cNvPr id="5" name="Right Arrow 4"/>
          <p:cNvSpPr/>
          <p:nvPr/>
        </p:nvSpPr>
        <p:spPr>
          <a:xfrm>
            <a:off x="8169442" y="642486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Rectangle 5"/>
          <p:cNvSpPr/>
          <p:nvPr/>
        </p:nvSpPr>
        <p:spPr>
          <a:xfrm>
            <a:off x="224509" y="6386872"/>
            <a:ext cx="8434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 is also concerned with the measurement of </a:t>
            </a:r>
            <a:r>
              <a:rPr lang="en-US" b="1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health-related events </a:t>
            </a:r>
            <a:r>
              <a:rPr lang="en-US" dirty="0" smtClean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endParaRPr lang="ar-J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AB8C-FDE1-4844-B267-3102CF70E087}" type="datetime1">
              <a:rPr lang="en-US" smtClean="0"/>
              <a:t>10/10/2021</a:t>
            </a:fld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7312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7909" y="333796"/>
            <a:ext cx="286661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Cont.  ……Disease </a:t>
            </a:r>
            <a:r>
              <a:rPr lang="en-US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frequency</a:t>
            </a: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56411" y="709348"/>
            <a:ext cx="9156032" cy="5143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is also concerned with the measurement of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health-related events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states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in the community 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(e.g</a:t>
            </a:r>
            <a:r>
              <a:rPr lang="en-US" sz="2600" i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., health needs, demands, activities, tasks, health care utilization</a:t>
            </a:r>
            <a:r>
              <a:rPr lang="en-US" sz="2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}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variables such as </a:t>
            </a:r>
            <a:r>
              <a:rPr lang="en-US" sz="2800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blood pressure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serum cholesterol, height, weight, etc.</a:t>
            </a:r>
          </a:p>
          <a:p>
            <a:pPr lvl="0">
              <a:lnSpc>
                <a:spcPct val="107000"/>
              </a:lnSpc>
            </a:pPr>
            <a:endParaRPr lang="en-US" sz="28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In this respect, epidemiology has the features of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quantitative science.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Much of the subject matter of measurement of disease and </a:t>
            </a:r>
            <a:r>
              <a:rPr lang="en-US" sz="2800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health-related events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falls in the domain of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biostatistics, </a:t>
            </a:r>
            <a:r>
              <a:rPr lang="en-US" sz="2800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which is a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basic tool of epidemiology.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5AD-8305-454B-9BED-7AAE1CAA6D4F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989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28688"/>
            <a:ext cx="9107906" cy="657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2. Distribution of disease</a:t>
            </a:r>
            <a:endParaRPr lang="en-US" sz="28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is well-known that disease, or for that matter health, is not uniformly distributed in human populations.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basic tenet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epidemiology is that the</a:t>
            </a:r>
            <a:r>
              <a:rPr lang="en-US" sz="2800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distribution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disease occurs in </a:t>
            </a:r>
            <a:r>
              <a:rPr lang="en-US" sz="2800" i="1" dirty="0">
                <a:ea typeface="Calibri" panose="020F0502020204030204" pitchFamily="34" charset="0"/>
                <a:cs typeface="Arial" panose="020B0604020202020204" pitchFamily="34" charset="0"/>
              </a:rPr>
              <a:t>patterns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in a community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that </a:t>
            </a:r>
            <a:r>
              <a:rPr lang="en-US" sz="2800" dirty="0">
                <a:solidFill>
                  <a:srgbClr val="9A0E9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patterns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may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lead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to the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generation of hypotheses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about causative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or risk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 factors.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important function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epidemiology is </a:t>
            </a:r>
            <a:r>
              <a:rPr lang="en-US" sz="2800" b="1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 study these distribution patterns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the various subgroups of the population by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time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place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person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That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is, the epidemiologist examines </a:t>
            </a:r>
            <a:endParaRPr lang="en-US" sz="2400" dirty="0" smtClean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whether there is an increase or decrease of disease over time span;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whether there is a higher concentration of disease in one geographic area than in others</a:t>
            </a:r>
            <a:r>
              <a:rPr lang="en-US" sz="24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lvl="0">
              <a:lnSpc>
                <a:spcPct val="107000"/>
              </a:lnSpc>
            </a:pPr>
            <a:endParaRPr lang="ar-JO" dirty="0"/>
          </a:p>
        </p:txBody>
      </p:sp>
      <p:sp>
        <p:nvSpPr>
          <p:cNvPr id="3" name="Rectangle 2"/>
          <p:cNvSpPr/>
          <p:nvPr/>
        </p:nvSpPr>
        <p:spPr>
          <a:xfrm>
            <a:off x="6763822" y="-178502"/>
            <a:ext cx="2344084" cy="1014380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components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disease 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frequency; 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distribution</a:t>
            </a:r>
            <a:r>
              <a:rPr lang="en-US" sz="1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 of the disease</a:t>
            </a:r>
            <a:endParaRPr lang="en-US" sz="14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determinants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 of the disease</a:t>
            </a:r>
            <a:endParaRPr lang="ar-JO" sz="1400" dirty="0"/>
          </a:p>
        </p:txBody>
      </p:sp>
      <p:sp>
        <p:nvSpPr>
          <p:cNvPr id="4" name="Right Arrow 3"/>
          <p:cNvSpPr/>
          <p:nvPr/>
        </p:nvSpPr>
        <p:spPr>
          <a:xfrm>
            <a:off x="7940843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2763-D209-4E67-B41B-D4CF1C6E7106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5276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8126" y="944885"/>
            <a:ext cx="46150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kern="0" dirty="0" smtClean="0">
                <a:ln w="0"/>
                <a:solidFill>
                  <a:srgbClr val="003964"/>
                </a:solidFill>
                <a:effectLst>
                  <a:reflection blurRad="6350" stA="53000" endA="300" endPos="35500" dir="5400000" sy="-90000" algn="bl" rotWithShape="0"/>
                </a:effectLst>
              </a:rPr>
              <a:t>Epidemiology</a:t>
            </a:r>
          </a:p>
        </p:txBody>
      </p:sp>
      <p:sp>
        <p:nvSpPr>
          <p:cNvPr id="3" name="Rectangle 2"/>
          <p:cNvSpPr/>
          <p:nvPr/>
        </p:nvSpPr>
        <p:spPr>
          <a:xfrm>
            <a:off x="1239253" y="2274838"/>
            <a:ext cx="74836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 Keep six honest serving-men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: (They taught me all I knew)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Their names are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What and Where and When And How and Why and Who.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—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Rudyard Kipling (1865–1936)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55605" y="4251121"/>
            <a:ext cx="16711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 w="0"/>
                <a:solidFill>
                  <a:srgbClr val="5B0F09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</a:rPr>
              <a:t>L I</a:t>
            </a:r>
            <a:endParaRPr kumimoji="0" lang="ar-JO" sz="6000" b="0" i="0" u="none" strike="noStrike" kern="0" cap="none" spc="0" normalizeH="0" baseline="0" noProof="0" dirty="0">
              <a:ln w="0"/>
              <a:solidFill>
                <a:srgbClr val="5B0F09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96875" y="5987534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ln w="0"/>
                <a:solidFill>
                  <a:srgbClr val="5B0F09"/>
                </a:solidFill>
                <a:effectLst>
                  <a:reflection blurRad="6350" stA="53000" endA="300" endPos="35500" dir="5400000" sy="-90000" algn="bl" rotWithShape="0"/>
                </a:effectLst>
              </a:rPr>
              <a:t>year   3 </a:t>
            </a:r>
            <a:endParaRPr lang="ar-JO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86A8-4F47-4F02-998F-9E29E7D5232A}" type="datetime1">
              <a:rPr lang="en-US" smtClean="0"/>
              <a:t>10/10/2021</a:t>
            </a:fld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</a:t>
            </a:fld>
            <a:endParaRPr lang="ar-JO"/>
          </a:p>
        </p:txBody>
      </p:sp>
      <p:sp>
        <p:nvSpPr>
          <p:cNvPr id="8" name="Slide Number Placeholder 3"/>
          <p:cNvSpPr txBox="1">
            <a:spLocks noGrp="1"/>
          </p:cNvSpPr>
          <p:nvPr/>
        </p:nvSpPr>
        <p:spPr bwMode="auto">
          <a:xfrm>
            <a:off x="3771900" y="3250406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ar-J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hangingPunct="1"/>
            <a:fld id="{B54C88F8-3B42-455B-871A-F5FE0858579D}" type="slidenum">
              <a:rPr lang="ar-SA" sz="1050"/>
              <a:pPr rtl="1" eaLnBrk="1" hangingPunct="1"/>
              <a:t>28</a:t>
            </a:fld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1048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2504" y="514392"/>
            <a:ext cx="9228220" cy="5690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whether there has been an increase or decrease of disease over time span;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dirty="0">
                <a:ea typeface="Calibri" panose="020F0502020204030204" pitchFamily="34" charset="0"/>
                <a:cs typeface="Arial" panose="020B0604020202020204" pitchFamily="34" charset="0"/>
              </a:rPr>
              <a:t>whether there is a higher concentration of disease in one geographic area than in others;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whether the disease occurs more often in men or in a particular age-group</a:t>
            </a:r>
            <a:r>
              <a:rPr lang="en-US" sz="26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dirty="0" smtClean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whether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most characteristics or </a:t>
            </a:r>
            <a:r>
              <a:rPr lang="en-US" sz="2600" dirty="0" err="1">
                <a:ea typeface="Calibri" panose="020F0502020204030204" pitchFamily="34" charset="0"/>
                <a:cs typeface="Arial" panose="020B0604020202020204" pitchFamily="34" charset="0"/>
              </a:rPr>
              <a:t>behaviour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of those affected are different from those not affected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Epidemiology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addresses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itself to a study of these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variations</a:t>
            </a:r>
          </a:p>
          <a:p>
            <a:pPr lvl="0"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or patterns, which may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suggest or lead to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measures to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   control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or prevent the disease.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An important outcome of this study is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formulation of </a:t>
            </a:r>
            <a:r>
              <a:rPr lang="en-US" sz="2800" dirty="0" err="1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aetiological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hypothesis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aspect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epidemiology is known 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endParaRPr lang="en-US" sz="2800" b="1" dirty="0" smtClean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"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Descriptive Epidemiology</a:t>
            </a:r>
            <a:endParaRPr lang="ar-JO" sz="2800" dirty="0"/>
          </a:p>
        </p:txBody>
      </p:sp>
      <p:sp>
        <p:nvSpPr>
          <p:cNvPr id="3" name="Rectangle 2"/>
          <p:cNvSpPr/>
          <p:nvPr/>
        </p:nvSpPr>
        <p:spPr>
          <a:xfrm>
            <a:off x="1092301" y="107357"/>
            <a:ext cx="3444726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Cont.  …Distribution </a:t>
            </a:r>
            <a:r>
              <a:rPr lang="en-US" sz="20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disease</a:t>
            </a:r>
            <a:endParaRPr lang="en-US" sz="2000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E69-C97D-46FC-9A9E-6A17CB7C5701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2015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63822" y="-178502"/>
            <a:ext cx="2344084" cy="1014380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components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disease 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frequency; </a:t>
            </a: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distribution</a:t>
            </a:r>
            <a:r>
              <a:rPr lang="en-US" sz="1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 of the disease</a:t>
            </a:r>
            <a:endParaRPr lang="en-US" sz="14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determinants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 of the disease</a:t>
            </a:r>
            <a:endParaRPr lang="ar-JO" sz="1400" dirty="0"/>
          </a:p>
        </p:txBody>
      </p:sp>
      <p:sp>
        <p:nvSpPr>
          <p:cNvPr id="3" name="Rectangle 2"/>
          <p:cNvSpPr/>
          <p:nvPr/>
        </p:nvSpPr>
        <p:spPr>
          <a:xfrm>
            <a:off x="-240632" y="331790"/>
            <a:ext cx="9204157" cy="65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3. Determinants of disease</a:t>
            </a:r>
            <a:endParaRPr lang="en-US" sz="28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 unique feature </a:t>
            </a:r>
            <a:r>
              <a:rPr lang="en-US" sz="2700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epidemiology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7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to </a:t>
            </a:r>
            <a:r>
              <a:rPr lang="en-US" sz="2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test </a:t>
            </a:r>
            <a:r>
              <a:rPr lang="en-US" sz="27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aetiological</a:t>
            </a:r>
            <a:r>
              <a:rPr lang="en-US" sz="2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hypotheses 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identify the </a:t>
            </a:r>
            <a:r>
              <a:rPr lang="en-US" sz="2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underlying causes </a:t>
            </a:r>
            <a:r>
              <a:rPr lang="en-US" sz="27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(or 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risk factors) of disease.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requires the use of </a:t>
            </a:r>
            <a:r>
              <a:rPr lang="en-US" sz="27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epidemiological principles and methods.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is </a:t>
            </a:r>
            <a:r>
              <a:rPr lang="en-US" sz="2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real substance </a:t>
            </a:r>
            <a:r>
              <a:rPr lang="en-US" sz="27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epidemiology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aspect 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epidemiology is known </a:t>
            </a:r>
            <a:r>
              <a:rPr lang="en-US" sz="27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</a:p>
          <a:p>
            <a:pPr lvl="0">
              <a:lnSpc>
                <a:spcPct val="107000"/>
              </a:lnSpc>
            </a:pP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7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27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Analytical Epidemiology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".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Analytical strategies 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help in developing </a:t>
            </a:r>
            <a:r>
              <a:rPr lang="en-US" sz="27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scientifically sound health </a:t>
            </a:r>
            <a:r>
              <a:rPr lang="en-US" sz="27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programs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i</a:t>
            </a:r>
            <a:r>
              <a:rPr lang="en-US" sz="27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nterventions 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7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policies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700" b="1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recent years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analytical studies have contributed vastly to our </a:t>
            </a:r>
            <a:r>
              <a:rPr lang="en-US" sz="27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understanding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of the </a:t>
            </a:r>
            <a:r>
              <a:rPr lang="en-US" sz="2700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determinants</a:t>
            </a:r>
            <a:r>
              <a:rPr lang="en-US" sz="27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of chronic diseases, e.g., lung cancer and cardiovascular diseases</a:t>
            </a:r>
            <a:r>
              <a:rPr lang="en-US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F083-57E5-4067-B183-E02A9DAE8482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24842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0316" y="146119"/>
            <a:ext cx="9144000" cy="641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Aims of epidemiology</a:t>
            </a:r>
            <a:endParaRPr lang="en-US" sz="28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According 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 the International Epidemiological Association (IEA}, </a:t>
            </a:r>
          </a:p>
          <a:p>
            <a:pPr lvl="0">
              <a:lnSpc>
                <a:spcPct val="107000"/>
              </a:lnSpc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Epidemiology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has three main aims </a:t>
            </a:r>
          </a:p>
          <a:p>
            <a:pPr lvl="0" algn="ctr">
              <a:lnSpc>
                <a:spcPct val="107000"/>
              </a:lnSpc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a.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To describe the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distribution and magnitude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health and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disease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problems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in human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populations</a:t>
            </a:r>
          </a:p>
          <a:p>
            <a:pPr lvl="0" algn="ctr">
              <a:lnSpc>
                <a:spcPct val="107000"/>
              </a:lnSpc>
            </a:pP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b.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To identify </a:t>
            </a:r>
            <a:r>
              <a:rPr lang="en-US" sz="2800" b="1" dirty="0" err="1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aetiological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factors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risk factors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} in the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pathogenesis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disease; and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c.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provide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 data essential to the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planning, implementation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evaluation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services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for the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prevention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control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treatment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of disease and to the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setting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up of priorities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among those services.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In order to fulfil these </a:t>
            </a:r>
            <a:r>
              <a:rPr lang="en-US" sz="24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aims, </a:t>
            </a:r>
            <a:r>
              <a:rPr lang="en-US" sz="2400" b="1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three rather different classes of epidemiological studies </a:t>
            </a:r>
            <a:r>
              <a:rPr lang="en-US" sz="2400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may be mentioned: </a:t>
            </a:r>
            <a:r>
              <a:rPr lang="en-US" sz="2400" b="1" dirty="0" smtClean="0">
                <a:solidFill>
                  <a:srgbClr val="0033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descriptive studies, analytical studies, and experimental or intervention studies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D4B4-C0AC-4B6A-A9F3-3E8C59277F1B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9513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2507" y="725102"/>
            <a:ext cx="9492918" cy="2397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The ultimate aim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of epidemiology is to lead to effective action</a:t>
            </a:r>
            <a:r>
              <a:rPr lang="en-US" sz="2800" dirty="0">
                <a:solidFill>
                  <a:srgbClr val="92D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0" algn="ctr"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 a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. To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eliminate or reduce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 health problem or its consequences; and</a:t>
            </a:r>
          </a:p>
          <a:p>
            <a:pPr lvl="0" algn="ctr"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b. To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promote the health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well-being of society as a whole.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7311-1058-4D4C-A5E4-52B3BC24FA08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0358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05875"/>
              </p:ext>
            </p:extLst>
          </p:nvPr>
        </p:nvGraphicFramePr>
        <p:xfrm>
          <a:off x="144378" y="336887"/>
          <a:ext cx="8883316" cy="6400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93957">
                  <a:extLst>
                    <a:ext uri="{9D8B030D-6E8A-4147-A177-3AD203B41FA5}">
                      <a16:colId xmlns:a16="http://schemas.microsoft.com/office/drawing/2014/main" val="945558694"/>
                    </a:ext>
                  </a:extLst>
                </a:gridCol>
                <a:gridCol w="5089359">
                  <a:extLst>
                    <a:ext uri="{9D8B030D-6E8A-4147-A177-3AD203B41FA5}">
                      <a16:colId xmlns:a16="http://schemas.microsoft.com/office/drawing/2014/main" val="2537802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medicine 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epidemiology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218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of study :</a:t>
                      </a:r>
                      <a:r>
                        <a:rPr lang="en-US" sz="2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"case" or "cases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of study :defined population" or "population at-risk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234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physician is </a:t>
                      </a:r>
                      <a:r>
                        <a:rPr lang="en-US" sz="2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concerned</a:t>
                      </a: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disease in the </a:t>
                      </a:r>
                      <a:r>
                        <a:rPr lang="en-US" sz="2800" b="1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 patient</a:t>
                      </a:r>
                      <a:endParaRPr lang="ar-JO" sz="2800" b="1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epidemiologist is </a:t>
                      </a:r>
                      <a:r>
                        <a:rPr lang="en-US" sz="2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concerned</a:t>
                      </a: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disease patterns in the </a:t>
                      </a:r>
                      <a:r>
                        <a:rPr lang="en-US" sz="2800" b="1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entire population</a:t>
                      </a:r>
                      <a:endParaRPr lang="ar-JO" sz="2800" b="1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52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clinicians are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interested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in cases with the </a:t>
                      </a:r>
                      <a:r>
                        <a:rPr lang="en-US" sz="28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disease</a:t>
                      </a:r>
                      <a:endParaRPr lang="ar-JO" sz="2800" b="1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Epidemiology is thus </a:t>
                      </a:r>
                      <a:r>
                        <a:rPr lang="en-US" sz="2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concerned </a:t>
                      </a: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both the </a:t>
                      </a:r>
                      <a:r>
                        <a:rPr lang="en-US" sz="2800" b="1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sick and healthy</a:t>
                      </a:r>
                      <a:endParaRPr lang="ar-JO" sz="2800" b="1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515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physician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seeks a diagnosis 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from which he </a:t>
                      </a:r>
                      <a:r>
                        <a:rPr lang="en-US" sz="28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derives a prognosis and prescribes specific treatment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. 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statistician with the population from which 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cases are derived, and the epidemiologist 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is interested 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 the </a:t>
                      </a:r>
                      <a:r>
                        <a:rPr lang="en-US" sz="28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relationship between cases </a:t>
                      </a:r>
                      <a:r>
                        <a:rPr lang="en-US" sz="28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and the </a:t>
                      </a:r>
                      <a:r>
                        <a:rPr lang="en-US" sz="28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population in the form of a rate</a:t>
                      </a:r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0795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43543" y="0"/>
            <a:ext cx="5401928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Epidemiology and clinical</a:t>
            </a:r>
            <a:r>
              <a:rPr lang="en-US" sz="2800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medicine</a:t>
            </a:r>
            <a:endParaRPr lang="en-US" sz="2800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4040-56D9-4621-8A8D-7CB445FCDD22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6509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617175"/>
              </p:ext>
            </p:extLst>
          </p:nvPr>
        </p:nvGraphicFramePr>
        <p:xfrm>
          <a:off x="156411" y="-132347"/>
          <a:ext cx="8903367" cy="69053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97241">
                  <a:extLst>
                    <a:ext uri="{9D8B030D-6E8A-4147-A177-3AD203B41FA5}">
                      <a16:colId xmlns:a16="http://schemas.microsoft.com/office/drawing/2014/main" val="1668730647"/>
                    </a:ext>
                  </a:extLst>
                </a:gridCol>
                <a:gridCol w="6906126">
                  <a:extLst>
                    <a:ext uri="{9D8B030D-6E8A-4147-A177-3AD203B41FA5}">
                      <a16:colId xmlns:a16="http://schemas.microsoft.com/office/drawing/2014/main" val="2473154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medicine </a:t>
                      </a:r>
                      <a:endParaRPr lang="ar-JO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epidemiology,</a:t>
                      </a:r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275971"/>
                  </a:ext>
                </a:extLst>
              </a:tr>
              <a:tr h="1022684">
                <a:tc>
                  <a:txBody>
                    <a:bodyPr/>
                    <a:lstStyle/>
                    <a:p>
                      <a:pPr algn="l" rtl="1"/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epidemiologist is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confronted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(tackle) with relevant data derived </a:t>
                      </a:r>
                      <a:r>
                        <a:rPr lang="en-US" sz="26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from a particular epidemiological 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study</a:t>
                      </a:r>
                      <a:endParaRPr lang="ar-JO" sz="2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472148"/>
                  </a:ext>
                </a:extLst>
              </a:tr>
              <a:tr h="1595387">
                <a:tc>
                  <a:txBody>
                    <a:bodyPr/>
                    <a:lstStyle/>
                    <a:p>
                      <a:pPr algn="l" rtl="1"/>
                      <a:endParaRPr lang="ar-JO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He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seeks to identify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 particular </a:t>
                      </a:r>
                      <a:r>
                        <a:rPr lang="en-US" sz="26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source of infection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US" sz="26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 </a:t>
                      </a:r>
                      <a:r>
                        <a:rPr lang="en-US" sz="26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mode </a:t>
                      </a:r>
                      <a:r>
                        <a:rPr lang="en-US" sz="26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of spread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or an </a:t>
                      </a:r>
                      <a:r>
                        <a:rPr lang="en-US" sz="2600" b="1" dirty="0" err="1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aetiological</a:t>
                      </a:r>
                      <a:r>
                        <a:rPr lang="en-US" sz="26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factor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 order to determine a future</a:t>
                      </a:r>
                      <a:r>
                        <a:rPr lang="en-US" sz="26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trend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and </a:t>
                      </a:r>
                      <a:r>
                        <a:rPr lang="en-US" sz="26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recommend specific control measures </a:t>
                      </a:r>
                      <a:endParaRPr lang="ar-JO" sz="2600" b="1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493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endParaRPr lang="ar-JO" sz="2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also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evaluates </a:t>
                      </a:r>
                      <a:r>
                        <a:rPr lang="en-US" sz="2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outcome </a:t>
                      </a:r>
                      <a:r>
                        <a:rPr lang="en-US" sz="26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lang="en-US" sz="26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preventive </a:t>
                      </a:r>
                      <a:r>
                        <a:rPr lang="en-US" sz="26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US" sz="26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therapeutic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measures instituted which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provides the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necessary guidance </a:t>
                      </a:r>
                      <a:r>
                        <a:rPr lang="en-US" sz="26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and </a:t>
                      </a:r>
                      <a:r>
                        <a:rPr lang="en-US" sz="26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feed-back to the health care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administrator for effective management of </a:t>
                      </a:r>
                      <a:r>
                        <a:rPr lang="en-US" sz="26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public health programs</a:t>
                      </a:r>
                      <a:endParaRPr lang="ar-JO" sz="2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007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</a:t>
                      </a:r>
                      <a:r>
                        <a:rPr lang="en-US" sz="26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patient comes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to the doctor</a:t>
                      </a:r>
                      <a:endParaRPr lang="ar-JO" sz="2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</a:t>
                      </a:r>
                      <a:r>
                        <a:rPr lang="en-US" sz="2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investigator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600" b="1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goes out into the community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to find persons who have the </a:t>
                      </a:r>
                      <a:r>
                        <a:rPr lang="en-US" sz="26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disease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or experience of the </a:t>
                      </a:r>
                      <a:r>
                        <a:rPr lang="en-US" sz="26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suspected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6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causal factor </a:t>
                      </a:r>
                      <a:r>
                        <a:rPr lang="en-US" sz="26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 question</a:t>
                      </a:r>
                      <a:endParaRPr lang="ar-JO" sz="2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879931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624-7359-4E77-863D-63B5959CEF69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7412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127297"/>
              </p:ext>
            </p:extLst>
          </p:nvPr>
        </p:nvGraphicFramePr>
        <p:xfrm>
          <a:off x="100264" y="362285"/>
          <a:ext cx="8935451" cy="6400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075947">
                  <a:extLst>
                    <a:ext uri="{9D8B030D-6E8A-4147-A177-3AD203B41FA5}">
                      <a16:colId xmlns:a16="http://schemas.microsoft.com/office/drawing/2014/main" val="842148598"/>
                    </a:ext>
                  </a:extLst>
                </a:gridCol>
                <a:gridCol w="2859504">
                  <a:extLst>
                    <a:ext uri="{9D8B030D-6E8A-4147-A177-3AD203B41FA5}">
                      <a16:colId xmlns:a16="http://schemas.microsoft.com/office/drawing/2014/main" val="3786182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medicine </a:t>
                      </a:r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epidemiology,</a:t>
                      </a:r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53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latin typeface="+mn-lt"/>
                        </a:rPr>
                        <a:t>C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linical medicine is based on biomedical concepts </a:t>
                      </a:r>
                      <a:r>
                        <a:rPr lang="en-US" sz="2400" dirty="0" smtClean="0">
                          <a:latin typeface="+mn-lt"/>
                        </a:rPr>
                        <a:t>with an ever-increasing concern for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refining the technique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+mn-lt"/>
                        </a:rPr>
                        <a:t>of diagnosis and treatment at the </a:t>
                      </a:r>
                      <a:r>
                        <a:rPr lang="en-US" sz="2400" dirty="0" smtClean="0">
                          <a:latin typeface="+mn-lt"/>
                        </a:rPr>
                        <a:t>individual level.</a:t>
                      </a:r>
                    </a:p>
                    <a:p>
                      <a:pPr algn="l" rtl="1"/>
                      <a:r>
                        <a:rPr lang="en-US" sz="2400" dirty="0" smtClean="0">
                          <a:latin typeface="+mn-lt"/>
                        </a:rPr>
                        <a:t> The subject matter of clinical medicine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is easily "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perceived</a:t>
                      </a:r>
                      <a:r>
                        <a:rPr lang="en-US" sz="2400" dirty="0" err="1" smtClean="0">
                          <a:latin typeface="+mn-lt"/>
                        </a:rPr>
                        <a:t>"by</a:t>
                      </a:r>
                      <a:r>
                        <a:rPr lang="en-US" sz="2400" dirty="0" smtClean="0">
                          <a:latin typeface="+mn-lt"/>
                        </a:rPr>
                        <a:t> such techniques as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latin typeface="+mn-lt"/>
                        </a:rPr>
                        <a:t>clinical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latin typeface="+mn-lt"/>
                        </a:rPr>
                        <a:t>lab.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latin typeface="+mn-lt"/>
                        </a:rPr>
                        <a:t>examinations including postmortem reports</a:t>
                      </a:r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contrast, </a:t>
                      </a:r>
                      <a:r>
                        <a:rPr lang="en-US" sz="2400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subject matter of</a:t>
                      </a:r>
                      <a:r>
                        <a:rPr lang="en-US" sz="2400" kern="1200" baseline="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epidemiology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</a:t>
                      </a: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sz="24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conceptual"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only be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symbolized in the form of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tables and graphs</a:t>
                      </a:r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9342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Finally, it may be stated that clinical medicine and</a:t>
                      </a:r>
                      <a:r>
                        <a:rPr lang="en-US" sz="2800" i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epidemio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are not antagonistic. </a:t>
                      </a:r>
                      <a:endParaRPr lang="en-US" sz="28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l" rtl="1"/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Both 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are </a:t>
                      </a:r>
                      <a:r>
                        <a:rPr lang="en-US" sz="28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closely related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,</a:t>
                      </a:r>
                      <a:r>
                        <a:rPr lang="en-US" sz="2800" i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co-existen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 and </a:t>
                      </a:r>
                      <a:r>
                        <a:rPr lang="en-US" sz="28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mutually helpful</a:t>
                      </a:r>
                      <a:endParaRPr lang="ar-JO" sz="2800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97579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latin typeface="+mn-lt"/>
                        </a:rPr>
                        <a:t>Most epidemiological enquiries could never be established without appropriate clinical consideration as to how the disease in question can be </a:t>
                      </a:r>
                      <a:r>
                        <a:rPr lang="en-US" sz="2000" b="1" dirty="0" smtClean="0">
                          <a:solidFill>
                            <a:srgbClr val="0033CC"/>
                          </a:solidFill>
                          <a:latin typeface="+mn-lt"/>
                        </a:rPr>
                        <a:t>identified among individuals comprising </a:t>
                      </a:r>
                      <a:r>
                        <a:rPr lang="en-US" sz="2000" dirty="0" smtClean="0">
                          <a:latin typeface="+mn-lt"/>
                        </a:rPr>
                        <a:t>the group under scrutiny. </a:t>
                      </a:r>
                    </a:p>
                    <a:p>
                      <a:pPr algn="l" rtl="1"/>
                      <a:r>
                        <a:rPr lang="en-US" sz="20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Likewise</a:t>
                      </a:r>
                      <a:r>
                        <a:rPr lang="en-US" sz="2000" dirty="0" smtClean="0">
                          <a:latin typeface="+mn-lt"/>
                        </a:rPr>
                        <a:t>, a knowledge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of prevalence,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aetiology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latin typeface="+mn-lt"/>
                        </a:rPr>
                        <a:t>and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prognosis </a:t>
                      </a:r>
                      <a:r>
                        <a:rPr lang="en-US" sz="2000" dirty="0" smtClean="0">
                          <a:solidFill>
                            <a:srgbClr val="0033CC"/>
                          </a:solidFill>
                          <a:latin typeface="+mn-lt"/>
                        </a:rPr>
                        <a:t>derived from epidemiological research </a:t>
                      </a:r>
                      <a:r>
                        <a:rPr lang="en-US" sz="2000" dirty="0" smtClean="0">
                          <a:latin typeface="+mn-lt"/>
                        </a:rPr>
                        <a:t>is 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important</a:t>
                      </a:r>
                      <a:r>
                        <a:rPr lang="en-US" sz="2000" dirty="0" smtClean="0">
                          <a:latin typeface="+mn-lt"/>
                        </a:rPr>
                        <a:t> to the </a:t>
                      </a:r>
                      <a:r>
                        <a:rPr lang="en-US" sz="2000" dirty="0" smtClean="0">
                          <a:solidFill>
                            <a:srgbClr val="0033CC"/>
                          </a:solidFill>
                          <a:latin typeface="+mn-lt"/>
                        </a:rPr>
                        <a:t>clinician for the diagnosis and management of individual patients and their families </a:t>
                      </a:r>
                      <a:endParaRPr lang="en-US" sz="2000" dirty="0">
                        <a:solidFill>
                          <a:srgbClr val="0033CC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662203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B319-FA3A-4F3D-B97F-07C4676F808C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26</a:t>
            </a:fld>
            <a:endParaRPr lang="ar-JO"/>
          </a:p>
        </p:txBody>
      </p:sp>
      <p:sp>
        <p:nvSpPr>
          <p:cNvPr id="5" name="Right Arrow 4"/>
          <p:cNvSpPr/>
          <p:nvPr/>
        </p:nvSpPr>
        <p:spPr>
          <a:xfrm>
            <a:off x="7964905" y="6356350"/>
            <a:ext cx="550445" cy="365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30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854687"/>
              </p:ext>
            </p:extLst>
          </p:nvPr>
        </p:nvGraphicFramePr>
        <p:xfrm>
          <a:off x="100261" y="1264653"/>
          <a:ext cx="9043738" cy="31089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21869">
                  <a:extLst>
                    <a:ext uri="{9D8B030D-6E8A-4147-A177-3AD203B41FA5}">
                      <a16:colId xmlns:a16="http://schemas.microsoft.com/office/drawing/2014/main" val="1783661332"/>
                    </a:ext>
                  </a:extLst>
                </a:gridCol>
                <a:gridCol w="4521869">
                  <a:extLst>
                    <a:ext uri="{9D8B030D-6E8A-4147-A177-3AD203B41FA5}">
                      <a16:colId xmlns:a16="http://schemas.microsoft.com/office/drawing/2014/main" val="145120013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latin typeface="+mn-lt"/>
                        </a:rPr>
                        <a:t>Most epidemiological enquiries could never be established without appropriate clinical consideration as to how the disease in question can be </a:t>
                      </a:r>
                      <a:r>
                        <a:rPr lang="en-US" sz="2400" b="1" dirty="0" smtClean="0">
                          <a:solidFill>
                            <a:srgbClr val="0033CC"/>
                          </a:solidFill>
                          <a:latin typeface="+mn-lt"/>
                        </a:rPr>
                        <a:t>identified among individuals comprising </a:t>
                      </a:r>
                      <a:r>
                        <a:rPr lang="en-US" sz="2400" dirty="0" smtClean="0">
                          <a:latin typeface="+mn-lt"/>
                        </a:rPr>
                        <a:t>the group under scrutiny. </a:t>
                      </a:r>
                    </a:p>
                    <a:p>
                      <a:pPr algn="l" rtl="1"/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Likewise</a:t>
                      </a:r>
                      <a:r>
                        <a:rPr lang="en-US" sz="2400" dirty="0" smtClean="0">
                          <a:latin typeface="+mn-lt"/>
                        </a:rPr>
                        <a:t>, a knowledge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of prevalence,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aetiology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latin typeface="+mn-lt"/>
                        </a:rPr>
                        <a:t>and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prognosis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+mn-lt"/>
                        </a:rPr>
                        <a:t>derived from epidemiological research </a:t>
                      </a:r>
                      <a:r>
                        <a:rPr lang="en-US" sz="2400" dirty="0" smtClean="0">
                          <a:latin typeface="+mn-lt"/>
                        </a:rPr>
                        <a:t>is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important</a:t>
                      </a:r>
                      <a:r>
                        <a:rPr lang="en-US" sz="2400" dirty="0" smtClean="0">
                          <a:latin typeface="+mn-lt"/>
                        </a:rPr>
                        <a:t> to the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+mn-lt"/>
                        </a:rPr>
                        <a:t>clinician for the diagnosis and management of individual patients and their families </a:t>
                      </a:r>
                    </a:p>
                    <a:p>
                      <a:pPr rtl="1"/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246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JO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1244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AB2FC-9D57-4EE4-B556-30E4B4C27831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27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5011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600201" y="2343150"/>
            <a:ext cx="5678904" cy="10001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27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D5D35-23B5-47A3-BF5A-9C70BE6FE2A5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3CC-0B98-487C-B1E5-1FB32D911342}" type="slidenum">
              <a:rPr lang="ar-JO" smtClean="0"/>
              <a:t>28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9448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1442" y="1511676"/>
            <a:ext cx="65090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D05F12"/>
                </a:solidFill>
                <a:effectLst/>
                <a:uLnTx/>
                <a:uFillTx/>
              </a:rPr>
              <a:t>Introduction to Epidemiology</a:t>
            </a:r>
            <a:endParaRPr kumimoji="0" lang="ar-JO" sz="4000" b="1" i="0" u="none" strike="noStrike" kern="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D05F12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12391" y="4750356"/>
            <a:ext cx="11678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 w="0"/>
                <a:solidFill>
                  <a:srgbClr val="5B0F09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</a:rPr>
              <a:t>L I</a:t>
            </a:r>
            <a:endParaRPr kumimoji="0" lang="ar-JO" sz="4800" b="0" i="0" u="none" strike="noStrike" kern="0" cap="none" spc="0" normalizeH="0" baseline="0" noProof="0" dirty="0">
              <a:ln w="0"/>
              <a:solidFill>
                <a:srgbClr val="5B0F09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11443" y="3605282"/>
            <a:ext cx="5654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A0E9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Prof.</a:t>
            </a:r>
            <a:r>
              <a:rPr lang="en-MY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A0E9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</a:t>
            </a:r>
            <a:r>
              <a:rPr lang="en-MY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A0E9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Dr.</a:t>
            </a:r>
            <a:r>
              <a:rPr lang="en-MY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A0E9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WAQAR    AL-KUBAISY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96875" y="5987534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ln w="0"/>
                <a:solidFill>
                  <a:srgbClr val="5B0F09"/>
                </a:solidFill>
                <a:effectLst>
                  <a:reflection blurRad="6350" stA="53000" endA="300" endPos="35500" dir="5400000" sy="-90000" algn="bl" rotWithShape="0"/>
                </a:effectLst>
              </a:rPr>
              <a:t>year   3 </a:t>
            </a:r>
            <a:endParaRPr lang="ar-JO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E2B7-E14F-4994-A904-46A345E1E424}" type="datetime1">
              <a:rPr lang="en-US" smtClean="0"/>
              <a:t>10/10/2021</a:t>
            </a:fld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31051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17028" y="725213"/>
            <a:ext cx="2393731" cy="53980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Content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568" y="1565426"/>
            <a:ext cx="8819147" cy="2964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Provide a </a:t>
            </a: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Definition of epidemiology </a:t>
            </a: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Briefly describe the history of epidemiology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Know the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Arial"/>
              </a:rPr>
              <a:t>Components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of epidemiology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Arial"/>
            </a:endParaRPr>
          </a:p>
          <a:p>
            <a:pPr marL="457200" lvl="0" indent="-457200">
              <a:buClr>
                <a:srgbClr val="CC0000"/>
              </a:buClr>
              <a:buFont typeface="Wingdings" panose="05000000000000000000" pitchFamily="2" charset="2"/>
              <a:buChar char="§"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Arial"/>
              </a:rPr>
              <a:t>Aims </a:t>
            </a:r>
            <a:r>
              <a:rPr lang="en-US" sz="2800" b="1" kern="0" dirty="0">
                <a:solidFill>
                  <a:prstClr val="black"/>
                </a:solidFill>
              </a:rPr>
              <a:t>of epidemiology 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  <a:p>
            <a:pPr lvl="0">
              <a:lnSpc>
                <a:spcPct val="107000"/>
              </a:lnSpc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Differentiate between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Epidemiology and clinical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medicine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96875" y="5987534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ln w="0"/>
                <a:solidFill>
                  <a:srgbClr val="5B0F09"/>
                </a:solidFill>
                <a:effectLst>
                  <a:reflection blurRad="6350" stA="53000" endA="300" endPos="35500" dir="5400000" sy="-90000" algn="bl" rotWithShape="0"/>
                </a:effectLst>
              </a:rPr>
              <a:t>year   3 </a:t>
            </a:r>
            <a:endParaRPr lang="ar-JO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DE85-7DA0-4434-8596-456A13FC7C11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3285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1527" y="147886"/>
            <a:ext cx="3944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What is Epidemiology?</a:t>
            </a:r>
            <a:endParaRPr lang="ar-JO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694" y="822647"/>
            <a:ext cx="8466061" cy="202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</a:rPr>
              <a:t>The word epidemiology comes from the 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Greek words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epi, </a:t>
            </a:r>
            <a:r>
              <a:rPr lang="en-GB" sz="2800" b="1" dirty="0">
                <a:solidFill>
                  <a:prstClr val="black"/>
                </a:solidFill>
              </a:rPr>
              <a:t>meaning “on or upon,”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demos, </a:t>
            </a:r>
            <a:r>
              <a:rPr lang="en-GB" sz="2800" b="1" dirty="0">
                <a:solidFill>
                  <a:prstClr val="black"/>
                </a:solidFill>
              </a:rPr>
              <a:t>meaning “people,” and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logos, </a:t>
            </a:r>
            <a:r>
              <a:rPr lang="en-GB" sz="2800" b="1" dirty="0">
                <a:solidFill>
                  <a:prstClr val="black"/>
                </a:solidFill>
              </a:rPr>
              <a:t>meaning “the study of.”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940881"/>
            <a:ext cx="94929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228600" algn="r"/>
                <a:tab pos="2743200" algn="ctr"/>
                <a:tab pos="5486400" algn="r"/>
              </a:tabLst>
            </a:pP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      The </a:t>
            </a: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term epidemiology was originally</a:t>
            </a:r>
          </a:p>
          <a:p>
            <a:pPr eaLnBrk="0" hangingPunct="0">
              <a:tabLst>
                <a:tab pos="228600" algn="r"/>
                <a:tab pos="2743200" algn="ctr"/>
                <a:tab pos="5486400" algn="r"/>
              </a:tabLst>
            </a:pPr>
            <a:r>
              <a:rPr lang="en-US" sz="2600" b="1" dirty="0">
                <a:solidFill>
                  <a:srgbClr val="FF0000"/>
                </a:solidFill>
              </a:rPr>
              <a:t>In the past</a:t>
            </a:r>
            <a:r>
              <a:rPr lang="en-US" sz="2600" dirty="0">
                <a:solidFill>
                  <a:schemeClr val="accent2"/>
                </a:solidFill>
              </a:rPr>
              <a:t>:</a:t>
            </a:r>
            <a:r>
              <a:rPr lang="en-US" sz="2600" dirty="0"/>
              <a:t> </a:t>
            </a:r>
            <a:r>
              <a:rPr lang="en-US" sz="2600" b="1" dirty="0"/>
              <a:t>epidemiology was equaled with study of epidemics</a:t>
            </a:r>
            <a:endParaRPr lang="en-GB" sz="2600" b="1" dirty="0">
              <a:solidFill>
                <a:prstClr val="black"/>
              </a:solidFill>
              <a:cs typeface="Times New Roman" pitchFamily="18" charset="0"/>
            </a:endParaRPr>
          </a:p>
          <a:p>
            <a:pPr lvl="0" eaLnBrk="0" hangingPunct="0">
              <a:buClr>
                <a:srgbClr val="CC0000"/>
              </a:buClr>
              <a:buSzPct val="150000"/>
              <a:buFont typeface="Wingdings" pitchFamily="2" charset="2"/>
              <a:buChar char="§"/>
              <a:tabLst>
                <a:tab pos="228600" algn="r"/>
                <a:tab pos="2743200" algn="ctr"/>
                <a:tab pos="5486400" algn="r"/>
              </a:tabLst>
            </a:pP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Associated with epidemics of infectious diseases. </a:t>
            </a:r>
          </a:p>
          <a:p>
            <a:pPr lvl="0" eaLnBrk="0" hangingPunct="0">
              <a:buClr>
                <a:srgbClr val="CC0000"/>
              </a:buClr>
              <a:buSzPct val="150000"/>
              <a:buFont typeface="Wingdings" pitchFamily="2" charset="2"/>
              <a:buChar char="§"/>
              <a:tabLst>
                <a:tab pos="228600" algn="r"/>
                <a:tab pos="2743200" algn="ctr"/>
                <a:tab pos="5486400" algn="r"/>
              </a:tabLst>
            </a:pP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Infectious diseases have relatively short incubation period between exposure and onset of illness. </a:t>
            </a:r>
          </a:p>
          <a:p>
            <a:pPr lvl="0" eaLnBrk="0" hangingPunct="0">
              <a:buFontTx/>
              <a:buChar char="•"/>
              <a:tabLst>
                <a:tab pos="228600" algn="r"/>
                <a:tab pos="2743200" algn="ctr"/>
                <a:tab pos="5486400" algn="r"/>
              </a:tabLst>
            </a:pPr>
            <a:endParaRPr lang="en-GB" sz="2800" b="1" dirty="0">
              <a:solidFill>
                <a:prstClr val="black"/>
              </a:solidFill>
              <a:cs typeface="Times New Roman" pitchFamily="18" charset="0"/>
            </a:endParaRPr>
          </a:p>
          <a:p>
            <a:pPr lvl="0" eaLnBrk="0" hangingPunct="0">
              <a:buClr>
                <a:srgbClr val="CC0000"/>
              </a:buClr>
              <a:buSzPct val="150000"/>
              <a:buFont typeface="Wingdings" pitchFamily="2" charset="2"/>
              <a:buChar char="§"/>
              <a:tabLst>
                <a:tab pos="228600" algn="r"/>
                <a:tab pos="2743200" algn="ctr"/>
                <a:tab pos="5486400" algn="r"/>
              </a:tabLst>
            </a:pP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Now much broader and more complex and deals </a:t>
            </a: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with</a:t>
            </a:r>
          </a:p>
          <a:p>
            <a:pPr lvl="0" eaLnBrk="0" hangingPunct="0">
              <a:buClr>
                <a:srgbClr val="CC0000"/>
              </a:buClr>
              <a:buSzPct val="150000"/>
              <a:buFont typeface="Wingdings" pitchFamily="2" charset="2"/>
              <a:buChar char="§"/>
              <a:tabLst>
                <a:tab pos="228600" algn="r"/>
                <a:tab pos="2743200" algn="ctr"/>
                <a:tab pos="5486400" algn="r"/>
              </a:tabLst>
            </a:pP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non-infectious chronic diseases and health related states.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1F6A2-32B5-429B-8D70-FEF15EEDAC13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39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378" y="500931"/>
            <a:ext cx="88311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>
                <a:solidFill>
                  <a:srgbClr val="C00000"/>
                </a:solidFill>
              </a:rPr>
              <a:t>Epidemiology;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is </a:t>
            </a:r>
            <a:r>
              <a:rPr lang="en-US" sz="2800" dirty="0">
                <a:solidFill>
                  <a:prstClr val="black"/>
                </a:solidFill>
              </a:rPr>
              <a:t>the basic science of preventive and social medicine.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 Although of ancient root, it made only </a:t>
            </a:r>
            <a:r>
              <a:rPr lang="en-US" sz="2800" b="1" dirty="0">
                <a:solidFill>
                  <a:prstClr val="black"/>
                </a:solidFill>
              </a:rPr>
              <a:t>slow progress up </a:t>
            </a:r>
            <a:r>
              <a:rPr lang="en-US" sz="2800" b="1" dirty="0">
                <a:solidFill>
                  <a:srgbClr val="FF0000"/>
                </a:solidFill>
              </a:rPr>
              <a:t>to the start of 20th </a:t>
            </a:r>
            <a:r>
              <a:rPr lang="en-US" sz="2800" dirty="0">
                <a:solidFill>
                  <a:prstClr val="black"/>
                </a:solidFill>
              </a:rPr>
              <a:t>century.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kern="0" dirty="0">
                <a:solidFill>
                  <a:prstClr val="black"/>
                </a:solidFill>
              </a:rPr>
              <a:t>The world was used by </a:t>
            </a:r>
            <a:r>
              <a:rPr lang="en-GB" sz="2800" kern="0" dirty="0" smtClean="0">
                <a:solidFill>
                  <a:prstClr val="black"/>
                </a:solidFill>
              </a:rPr>
              <a:t>Hippocrates</a:t>
            </a: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 fifth century B.C</a:t>
            </a: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r>
              <a:rPr lang="en-GB" sz="2800" kern="0" dirty="0" smtClean="0">
                <a:solidFill>
                  <a:prstClr val="black"/>
                </a:solidFill>
              </a:rPr>
              <a:t> (460-377 BC </a:t>
            </a:r>
            <a:r>
              <a:rPr lang="en-GB" sz="2800" kern="0" dirty="0">
                <a:solidFill>
                  <a:prstClr val="black"/>
                </a:solidFill>
              </a:rPr>
              <a:t>): “airs, waters, and places”</a:t>
            </a:r>
            <a:endParaRPr lang="en-US" sz="2800" dirty="0">
              <a:solidFill>
                <a:prstClr val="black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   Epidemiology has </a:t>
            </a:r>
            <a:r>
              <a:rPr lang="en-US" sz="2800" b="1" dirty="0">
                <a:solidFill>
                  <a:srgbClr val="0070C0"/>
                </a:solidFill>
              </a:rPr>
              <a:t>evolved rapidly </a:t>
            </a:r>
            <a:r>
              <a:rPr lang="en-US" sz="2800" dirty="0">
                <a:solidFill>
                  <a:prstClr val="black"/>
                </a:solidFill>
              </a:rPr>
              <a:t>during the </a:t>
            </a:r>
            <a:r>
              <a:rPr lang="en-US" sz="2800" b="1" dirty="0">
                <a:solidFill>
                  <a:srgbClr val="0070C0"/>
                </a:solidFill>
              </a:rPr>
              <a:t>past few decades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 Its implication cover </a:t>
            </a:r>
            <a:r>
              <a:rPr lang="en-US" sz="2800" b="1" dirty="0">
                <a:solidFill>
                  <a:srgbClr val="0070C0"/>
                </a:solidFill>
              </a:rPr>
              <a:t>not only study of disease </a:t>
            </a:r>
            <a:r>
              <a:rPr lang="en-US" sz="2800" dirty="0">
                <a:solidFill>
                  <a:srgbClr val="FF0000"/>
                </a:solidFill>
              </a:rPr>
              <a:t>distribution</a:t>
            </a:r>
            <a:r>
              <a:rPr lang="en-US" sz="2800" dirty="0">
                <a:solidFill>
                  <a:prstClr val="black"/>
                </a:solidFill>
              </a:rPr>
              <a:t> and</a:t>
            </a:r>
            <a:r>
              <a:rPr lang="en-US" sz="2800" dirty="0">
                <a:solidFill>
                  <a:srgbClr val="FF0000"/>
                </a:solidFill>
              </a:rPr>
              <a:t> causation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</a:rPr>
              <a:t>and there by prevention), </a:t>
            </a:r>
            <a:r>
              <a:rPr lang="en-US" sz="2800" b="1" dirty="0">
                <a:solidFill>
                  <a:srgbClr val="0070C0"/>
                </a:solidFill>
              </a:rPr>
              <a:t>but also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</a:rPr>
              <a:t> Health and health-related </a:t>
            </a:r>
            <a:r>
              <a:rPr lang="en-US" sz="2800" b="1" dirty="0">
                <a:solidFill>
                  <a:prstClr val="black"/>
                </a:solidFill>
              </a:rPr>
              <a:t>events </a:t>
            </a:r>
            <a:r>
              <a:rPr lang="en-US" sz="2800" dirty="0">
                <a:solidFill>
                  <a:prstClr val="black"/>
                </a:solidFill>
              </a:rPr>
              <a:t>occurring  in human population.</a:t>
            </a:r>
            <a:endParaRPr lang="ar-JO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38DA3-6DC4-47E7-A45B-DF5CD8005B52}" type="datetime1">
              <a:rPr lang="en-US" smtClean="0"/>
              <a:t>10/10/2021</a:t>
            </a:fld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6</a:t>
            </a:fld>
            <a:endParaRPr lang="ar-JO"/>
          </a:p>
        </p:txBody>
      </p:sp>
      <p:sp>
        <p:nvSpPr>
          <p:cNvPr id="5" name="Rectangle 4"/>
          <p:cNvSpPr/>
          <p:nvPr/>
        </p:nvSpPr>
        <p:spPr>
          <a:xfrm>
            <a:off x="400050" y="5763910"/>
            <a:ext cx="8743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0033CC"/>
                </a:solidFill>
                <a:ea typeface="Calibri" panose="020F0502020204030204" pitchFamily="34" charset="0"/>
              </a:rPr>
              <a:t>Modern epidemiology 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</a:rPr>
              <a:t>has entered the </a:t>
            </a:r>
            <a:r>
              <a:rPr lang="en-US" sz="2000" dirty="0">
                <a:solidFill>
                  <a:srgbClr val="0070C0"/>
                </a:solidFill>
                <a:ea typeface="Calibri" panose="020F0502020204030204" pitchFamily="34" charset="0"/>
              </a:rPr>
              <a:t>most exciting phase 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</a:rPr>
              <a:t>of its evolution. </a:t>
            </a:r>
            <a:endParaRPr lang="en-US" sz="2000" dirty="0">
              <a:solidFill>
                <a:prstClr val="black"/>
              </a:solidFill>
              <a:ea typeface="Calibri" panose="020F0502020204030204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748337" y="6356350"/>
            <a:ext cx="767013" cy="3651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5505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0659" y="109632"/>
            <a:ext cx="21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Cont. ..Epidemiology</a:t>
            </a:r>
            <a:r>
              <a:rPr lang="en-US" dirty="0">
                <a:solidFill>
                  <a:prstClr val="black"/>
                </a:solidFill>
              </a:rPr>
              <a:t>;</a:t>
            </a: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84221" y="476665"/>
            <a:ext cx="892743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33CC"/>
                </a:solidFill>
                <a:ea typeface="Calibri" panose="020F0502020204030204" pitchFamily="34" charset="0"/>
              </a:rPr>
              <a:t>Modern epidemiology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has entered the </a:t>
            </a:r>
            <a:r>
              <a:rPr lang="en-US" sz="2800" dirty="0">
                <a:solidFill>
                  <a:srgbClr val="0070C0"/>
                </a:solidFill>
                <a:ea typeface="Calibri" panose="020F0502020204030204" pitchFamily="34" charset="0"/>
              </a:rPr>
              <a:t>most exciting phase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of its evolution. 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</a:rPr>
              <a:t>By identifying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risk factors of 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chronic disease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, 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accent1"/>
                </a:solidFill>
                <a:ea typeface="Calibri" panose="020F0502020204030204" pitchFamily="34" charset="0"/>
              </a:rPr>
              <a:t>Evaluating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chemeClr val="accent1"/>
                </a:solidFill>
                <a:ea typeface="Calibri" panose="020F0502020204030204" pitchFamily="34" charset="0"/>
              </a:rPr>
              <a:t>treatment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modalities and </a:t>
            </a:r>
            <a:r>
              <a:rPr lang="en-US" sz="2800" dirty="0">
                <a:solidFill>
                  <a:schemeClr val="accent1"/>
                </a:solidFill>
                <a:ea typeface="Calibri" panose="020F0502020204030204" pitchFamily="34" charset="0"/>
              </a:rPr>
              <a:t>health services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, 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it has provided 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new opportunities for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prevention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,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treatment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,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planning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 and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improving the effectiveness </a:t>
            </a:r>
            <a:r>
              <a:rPr lang="en-US" sz="2800" b="1" dirty="0">
                <a:solidFill>
                  <a:prstClr val="black"/>
                </a:solidFill>
                <a:ea typeface="Calibri" panose="020F0502020204030204" pitchFamily="34" charset="0"/>
              </a:rPr>
              <a:t>and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efficiency of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health services.</a:t>
            </a:r>
          </a:p>
          <a:p>
            <a:pPr lvl="0"/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The current interest </a:t>
            </a:r>
            <a:r>
              <a:rPr lang="en-US" sz="2800" b="1" dirty="0">
                <a:solidFill>
                  <a:srgbClr val="7030A0"/>
                </a:solidFill>
                <a:ea typeface="Calibri" panose="020F0502020204030204" pitchFamily="34" charset="0"/>
              </a:rPr>
              <a:t>of medical sciences in epidemiology has given rise to  newer branches such as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infectious disease epidemiology,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 chronic disease epidemiology,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 clinical epidemiology, 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serological epidemiology,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 cancer epidemiology</a:t>
            </a:r>
            <a:r>
              <a:rPr lang="en-US" sz="2800" dirty="0">
                <a:solidFill>
                  <a:srgbClr val="0033CC"/>
                </a:solidFill>
                <a:ea typeface="Calibri" panose="020F0502020204030204" pitchFamily="34" charset="0"/>
              </a:rPr>
              <a:t>,</a:t>
            </a:r>
          </a:p>
        </p:txBody>
      </p:sp>
      <p:sp>
        <p:nvSpPr>
          <p:cNvPr id="5" name="Rectangle 4"/>
          <p:cNvSpPr/>
          <p:nvPr/>
        </p:nvSpPr>
        <p:spPr>
          <a:xfrm>
            <a:off x="4764507" y="4248291"/>
            <a:ext cx="437949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malaria epidemiology, 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neuro epidemiology,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 genetic epidemiology,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33CC"/>
                </a:solidFill>
                <a:ea typeface="Calibri" panose="020F0502020204030204" pitchFamily="34" charset="0"/>
              </a:rPr>
              <a:t> occupational </a:t>
            </a:r>
            <a:r>
              <a:rPr lang="en-US" sz="2600" dirty="0" smtClean="0">
                <a:solidFill>
                  <a:srgbClr val="0033CC"/>
                </a:solidFill>
                <a:ea typeface="Calibri" panose="020F0502020204030204" pitchFamily="34" charset="0"/>
              </a:rPr>
              <a:t>epidemiology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33CC"/>
                </a:solidFill>
                <a:ea typeface="Calibri" panose="020F0502020204030204" pitchFamily="34" charset="0"/>
              </a:rPr>
              <a:t>psychosocial epidemiology, and so </a:t>
            </a:r>
            <a:r>
              <a:rPr lang="en-US" sz="2600" dirty="0" smtClean="0">
                <a:solidFill>
                  <a:prstClr val="black"/>
                </a:solidFill>
                <a:ea typeface="Calibri" panose="020F0502020204030204" pitchFamily="34" charset="0"/>
              </a:rPr>
              <a:t>on.</a:t>
            </a:r>
            <a:endParaRPr lang="en-US" sz="2600" dirty="0">
              <a:solidFill>
                <a:prstClr val="black"/>
              </a:solidFill>
              <a:ea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0127-1C06-4E3D-AD18-C3DC0D992ACF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449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940388"/>
            <a:ext cx="9023684" cy="3420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solidFill>
                  <a:srgbClr val="ED7D3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the past</a:t>
            </a:r>
            <a:r>
              <a:rPr lang="en-US" sz="2600" dirty="0">
                <a:solidFill>
                  <a:srgbClr val="ED7D3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2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epidemiology was equaled with study </a:t>
            </a:r>
            <a:r>
              <a:rPr lang="en-US" sz="2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of epidemics</a:t>
            </a:r>
            <a:r>
              <a:rPr lang="en-US" sz="2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rgbClr val="ED7D3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Recently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it has taken within its scope all diseases, whether: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acute or chronic,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physical or mental,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communicable or non communicable, 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health related states and events occurring in human population.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970659" y="109632"/>
            <a:ext cx="21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Cont. ..Epidemiology</a:t>
            </a:r>
            <a:r>
              <a:rPr lang="en-US" dirty="0">
                <a:solidFill>
                  <a:prstClr val="black"/>
                </a:solidFill>
              </a:rPr>
              <a:t>;</a:t>
            </a:r>
            <a:endParaRPr lang="ar-J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6EEA-D602-4BA7-97F6-01C9A38C31C1}" type="datetime1">
              <a:rPr lang="en-US" smtClean="0"/>
              <a:t>10/10/2021</a:t>
            </a:fld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1918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12313" y="56981"/>
            <a:ext cx="44694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History of Epidemiology</a:t>
            </a:r>
            <a:endParaRPr lang="en-GB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32347" y="641756"/>
            <a:ext cx="9276347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buSzPct val="150000"/>
              <a:buFont typeface="Wingdings" panose="05000000000000000000" pitchFamily="2" charset="2"/>
              <a:buChar char="v"/>
              <a:tabLst>
                <a:tab pos="228600" algn="l"/>
                <a:tab pos="685800" algn="l"/>
                <a:tab pos="914400" algn="l"/>
              </a:tabLst>
            </a:pPr>
            <a:r>
              <a:rPr lang="en-US" sz="2400" b="1" dirty="0">
                <a:solidFill>
                  <a:prstClr val="black"/>
                </a:solidFill>
                <a:cs typeface="Times New Roman" pitchFamily="18" charset="0"/>
              </a:rPr>
              <a:t>Hippocrates (fifth century B.C.)</a:t>
            </a:r>
          </a:p>
          <a:p>
            <a:pPr lvl="0" algn="ctr" eaLnBrk="0" hangingPunct="0">
              <a:tabLst>
                <a:tab pos="228600" algn="l"/>
                <a:tab pos="685800" algn="l"/>
                <a:tab pos="914400" algn="l"/>
              </a:tabLst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prstClr val="black"/>
                </a:solidFill>
                <a:cs typeface="Times New Roman" pitchFamily="18" charset="0"/>
              </a:rPr>
              <a:t>Human disease might be related to the external as well as personal </a:t>
            </a:r>
            <a:r>
              <a:rPr lang="en-US" sz="2400" b="1" dirty="0" smtClean="0">
                <a:solidFill>
                  <a:prstClr val="black"/>
                </a:solidFill>
                <a:cs typeface="Times New Roman" pitchFamily="18" charset="0"/>
              </a:rPr>
              <a:t>  environment </a:t>
            </a:r>
            <a:r>
              <a:rPr lang="en-US" sz="2400" b="1" dirty="0">
                <a:solidFill>
                  <a:prstClr val="black"/>
                </a:solidFill>
                <a:cs typeface="Times New Roman" pitchFamily="18" charset="0"/>
              </a:rPr>
              <a:t>of an individual.</a:t>
            </a:r>
          </a:p>
          <a:p>
            <a:r>
              <a:rPr lang="en-GB" sz="2400" dirty="0" smtClean="0"/>
              <a:t>   John </a:t>
            </a:r>
            <a:r>
              <a:rPr lang="en-GB" sz="2400" dirty="0" err="1" smtClean="0"/>
              <a:t>Graunt</a:t>
            </a:r>
            <a:r>
              <a:rPr lang="en-GB" sz="2400" dirty="0" smtClean="0"/>
              <a:t> member of the Royal Society of London, 1662: Life table</a:t>
            </a:r>
          </a:p>
          <a:p>
            <a:r>
              <a:rPr lang="en-GB" sz="2400" dirty="0" smtClean="0">
                <a:solidFill>
                  <a:schemeClr val="accent1"/>
                </a:solidFill>
              </a:rPr>
              <a:t>       </a:t>
            </a:r>
            <a:r>
              <a:rPr lang="en-GB" sz="2400" dirty="0" smtClean="0">
                <a:solidFill>
                  <a:srgbClr val="002060"/>
                </a:solidFill>
              </a:rPr>
              <a:t>Bills of Mortality- </a:t>
            </a:r>
            <a:r>
              <a:rPr lang="en-GB" sz="2400" dirty="0" smtClean="0"/>
              <a:t>1603</a:t>
            </a:r>
            <a:endParaRPr lang="en-GB" sz="2400" dirty="0" smtClean="0">
              <a:solidFill>
                <a:srgbClr val="FFC000"/>
              </a:solidFill>
            </a:endParaRPr>
          </a:p>
          <a:p>
            <a:r>
              <a:rPr lang="en-GB" sz="2400" dirty="0" smtClean="0"/>
              <a:t>       </a:t>
            </a:r>
            <a:r>
              <a:rPr lang="en-GB" sz="2400" dirty="0" err="1" smtClean="0"/>
              <a:t>Gruant</a:t>
            </a:r>
            <a:r>
              <a:rPr lang="en-GB" sz="2400" dirty="0" smtClean="0"/>
              <a:t> derived inferences about mortality and fertility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rgbClr val="002060"/>
                </a:solidFill>
              </a:rPr>
              <a:t>Published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 Analysis of weekly reports of births and deaths in London</a:t>
            </a:r>
            <a:r>
              <a:rPr lang="en-US" sz="2400" dirty="0" smtClean="0">
                <a:solidFill>
                  <a:srgbClr val="202122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and causes of death </a:t>
            </a:r>
            <a:r>
              <a:rPr lang="en-US" sz="2400" dirty="0" smtClean="0">
                <a:solidFill>
                  <a:srgbClr val="202122"/>
                </a:solidFill>
              </a:rPr>
              <a:t>in London parishes</a:t>
            </a:r>
            <a:r>
              <a:rPr lang="en-US" sz="2400" b="1" dirty="0" smtClean="0">
                <a:solidFill>
                  <a:srgbClr val="002060"/>
                </a:solidFill>
              </a:rPr>
              <a:t>, printed </a:t>
            </a:r>
            <a:r>
              <a:rPr lang="en-US" sz="2400" b="1" dirty="0" smtClean="0">
                <a:solidFill>
                  <a:srgbClr val="202122"/>
                </a:solidFill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</a:rPr>
              <a:t>distributed </a:t>
            </a:r>
            <a:r>
              <a:rPr lang="en-US" sz="2400" dirty="0" smtClean="0">
                <a:solidFill>
                  <a:srgbClr val="202122"/>
                </a:solidFill>
              </a:rPr>
              <a:t>weekly.</a:t>
            </a:r>
            <a:r>
              <a:rPr lang="en-US" sz="2400" b="0" i="0" dirty="0" smtClean="0">
                <a:solidFill>
                  <a:srgbClr val="202122"/>
                </a:solidFill>
                <a:effectLst/>
              </a:rPr>
              <a:t> documents offering information about the births, deaths, and </a:t>
            </a:r>
            <a:r>
              <a:rPr lang="en-US" sz="2400" b="1" i="0" dirty="0" smtClean="0">
                <a:solidFill>
                  <a:srgbClr val="002060"/>
                </a:solidFill>
                <a:effectLst/>
              </a:rPr>
              <a:t>causes of death </a:t>
            </a:r>
            <a:r>
              <a:rPr lang="en-US" sz="2400" b="0" i="0" dirty="0" smtClean="0">
                <a:solidFill>
                  <a:srgbClr val="202122"/>
                </a:solidFill>
                <a:effectLst/>
              </a:rPr>
              <a:t>in London parishes</a:t>
            </a:r>
            <a:endParaRPr lang="en-GB" sz="2400" b="1" dirty="0">
              <a:solidFill>
                <a:prstClr val="black"/>
              </a:solidFill>
            </a:endParaRPr>
          </a:p>
          <a:p>
            <a:pPr marL="1035050" lvl="1" indent="-57785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prstClr val="black"/>
                </a:solidFill>
              </a:rPr>
              <a:t>2. Quantified pattern of disease in </a:t>
            </a:r>
            <a:r>
              <a:rPr lang="en-US" sz="2400" b="1" dirty="0" smtClean="0">
                <a:solidFill>
                  <a:prstClr val="black"/>
                </a:solidFill>
              </a:rPr>
              <a:t>population</a:t>
            </a:r>
            <a:endParaRPr lang="en-GB" sz="2400" b="1" dirty="0">
              <a:solidFill>
                <a:prstClr val="black"/>
              </a:solidFill>
            </a:endParaRPr>
          </a:p>
          <a:p>
            <a:pPr marL="1035050" lvl="1" indent="-57785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</a:rPr>
              <a:t>excess </a:t>
            </a:r>
            <a:r>
              <a:rPr lang="en-US" sz="2400" b="1" dirty="0">
                <a:solidFill>
                  <a:prstClr val="black"/>
                </a:solidFill>
              </a:rPr>
              <a:t>men compared with women for both births and  </a:t>
            </a:r>
            <a:r>
              <a:rPr lang="en-US" sz="2400" b="1" dirty="0" smtClean="0">
                <a:solidFill>
                  <a:prstClr val="black"/>
                </a:solidFill>
              </a:rPr>
              <a:t>deaths</a:t>
            </a:r>
          </a:p>
          <a:p>
            <a:pPr marL="1035050" lvl="1" indent="-57785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</a:rPr>
              <a:t>high </a:t>
            </a:r>
            <a:r>
              <a:rPr lang="en-US" sz="2400" b="1" dirty="0">
                <a:solidFill>
                  <a:prstClr val="black"/>
                </a:solidFill>
              </a:rPr>
              <a:t>infant </a:t>
            </a:r>
            <a:r>
              <a:rPr lang="en-US" sz="2400" b="1" dirty="0" smtClean="0">
                <a:solidFill>
                  <a:prstClr val="black"/>
                </a:solidFill>
              </a:rPr>
              <a:t>mortality</a:t>
            </a:r>
            <a:endParaRPr lang="en-GB" sz="2400" b="1" dirty="0" smtClean="0">
              <a:solidFill>
                <a:prstClr val="black"/>
              </a:solidFill>
            </a:endParaRPr>
          </a:p>
          <a:p>
            <a:pPr marL="1035050" lvl="1" indent="-57785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</a:rPr>
              <a:t>seasonal </a:t>
            </a:r>
            <a:r>
              <a:rPr lang="en-US" sz="2400" b="1" dirty="0">
                <a:solidFill>
                  <a:prstClr val="black"/>
                </a:solidFill>
              </a:rPr>
              <a:t>variation in mortality alluded to by </a:t>
            </a:r>
            <a:r>
              <a:rPr lang="en-US" sz="2400" b="1" dirty="0" smtClean="0">
                <a:solidFill>
                  <a:prstClr val="black"/>
                </a:solidFill>
              </a:rPr>
              <a:t>Hippocrates.</a:t>
            </a:r>
            <a:endParaRPr lang="en-GB" sz="2400" b="1" dirty="0" smtClean="0">
              <a:solidFill>
                <a:prstClr val="black"/>
              </a:solidFill>
            </a:endParaRPr>
          </a:p>
          <a:p>
            <a:pPr marL="1035050" lvl="1" indent="-57785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</a:rPr>
              <a:t>Numerical </a:t>
            </a:r>
            <a:r>
              <a:rPr lang="en-US" sz="2400" b="1" dirty="0">
                <a:solidFill>
                  <a:prstClr val="black"/>
                </a:solidFill>
              </a:rPr>
              <a:t>assessment of impact of plague on the </a:t>
            </a:r>
            <a:r>
              <a:rPr lang="en-US" sz="2400" b="1" dirty="0" smtClean="0">
                <a:solidFill>
                  <a:prstClr val="black"/>
                </a:solidFill>
              </a:rPr>
              <a:t>population</a:t>
            </a:r>
            <a:r>
              <a:rPr lang="en-GB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</a:rPr>
              <a:t>Recognized </a:t>
            </a:r>
            <a:r>
              <a:rPr lang="en-US" sz="2400" b="1" dirty="0">
                <a:solidFill>
                  <a:prstClr val="black"/>
                </a:solidFill>
              </a:rPr>
              <a:t>the value of routine data </a:t>
            </a:r>
            <a:r>
              <a:rPr lang="en-US" sz="2400" b="1" dirty="0" smtClean="0">
                <a:solidFill>
                  <a:prstClr val="black"/>
                </a:solidFill>
              </a:rPr>
              <a:t>collection</a:t>
            </a:r>
            <a:endParaRPr lang="en-US" sz="2400" b="1" dirty="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703" y="2084882"/>
            <a:ext cx="914928" cy="92301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4EAE-5EC6-45BB-9F3C-F96B3DE8F023}" type="datetime1">
              <a:rPr lang="en-US" smtClean="0"/>
              <a:t>10/10/2021</a:t>
            </a:fld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88950-60DE-43E5-A915-7ABA27CBA01A}" type="slidenum">
              <a:rPr lang="ar-JO" smtClean="0"/>
              <a:t>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800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2291</Words>
  <Application>Microsoft Office PowerPoint</Application>
  <PresentationFormat>On-screen Show (4:3)</PresentationFormat>
  <Paragraphs>294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Components of Epidemiology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47</cp:revision>
  <dcterms:created xsi:type="dcterms:W3CDTF">2021-10-09T17:43:54Z</dcterms:created>
  <dcterms:modified xsi:type="dcterms:W3CDTF">2021-10-10T18:20:26Z</dcterms:modified>
</cp:coreProperties>
</file>