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1371" r:id="rId2"/>
    <p:sldId id="1372" r:id="rId3"/>
    <p:sldId id="1373" r:id="rId4"/>
    <p:sldId id="259" r:id="rId5"/>
    <p:sldId id="322" r:id="rId6"/>
    <p:sldId id="263" r:id="rId7"/>
    <p:sldId id="315" r:id="rId8"/>
    <p:sldId id="270" r:id="rId9"/>
    <p:sldId id="1370" r:id="rId10"/>
    <p:sldId id="325" r:id="rId11"/>
    <p:sldId id="264" r:id="rId12"/>
    <p:sldId id="33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690FC6-BF18-424C-9028-DE5743780BB2}" type="datetimeFigureOut">
              <a:rPr lang="en-US" smtClean="0"/>
              <a:t>5/10/2023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34530D-6419-4189-B815-5652DCD888D5}" type="slidenum">
              <a:rPr lang="en-US" smtClean="0"/>
              <a:t>‹#›</a:t>
            </a:fld>
            <a:endParaRPr lang="en-US"/>
          </a:p>
        </p:txBody>
      </p:sp>
    </p:spTree>
    <p:extLst>
      <p:ext uri="{BB962C8B-B14F-4D97-AF65-F5344CB8AC3E}">
        <p14:creationId xmlns:p14="http://schemas.microsoft.com/office/powerpoint/2010/main" val="102677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9DBBA0EF-ADC5-4DE9-85B9-C98AC2F0210F}"/>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E1CC0831-5532-4CAB-988A-D1FEE2E63D6E}"/>
              </a:ext>
            </a:extLst>
          </p:cNvPr>
          <p:cNvSpPr>
            <a:spLocks noGrp="1"/>
          </p:cNvSpPr>
          <p:nvPr>
            <p:ph type="body" idx="1"/>
          </p:nvPr>
        </p:nvSpPr>
        <p:spPr/>
        <p:txBody>
          <a:bodyPr>
            <a:normAutofit/>
          </a:bodyPr>
          <a:lstStyle/>
          <a:p>
            <a:pPr>
              <a:defRPr/>
            </a:pPr>
            <a:endParaRPr lang="en-US" dirty="0"/>
          </a:p>
        </p:txBody>
      </p:sp>
      <p:sp>
        <p:nvSpPr>
          <p:cNvPr id="37892" name="Slide Number Placeholder 3">
            <a:extLst>
              <a:ext uri="{FF2B5EF4-FFF2-40B4-BE49-F238E27FC236}">
                <a16:creationId xmlns:a16="http://schemas.microsoft.com/office/drawing/2014/main" id="{21E94BD6-4A80-4CD6-B947-98E6D65D2B3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eaLnBrk="1" hangingPunct="1"/>
            <a:fld id="{BC725241-9B70-458E-B6CD-1FDAC301E9F9}" type="slidenum">
              <a:rPr lang="ar-SA" altLang="en-US" sz="1200"/>
              <a:pPr eaLnBrk="1" hangingPunct="1"/>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3F11-7ADC-BDE5-ECA6-AD8F39BD2D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3149A3-6946-8A84-7FC9-BD8323419C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EE2582-C0FC-0911-D3E8-90972E3CC2CB}"/>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C46EB57D-0A2A-8085-7DD9-453E766508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D2B02-2F3B-44EF-87D5-1D515F72F366}"/>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1100293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C4D05-A396-7253-5BDB-7DC2CA6887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43C954-3EF1-5E1D-C30E-58DFEE04C8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50C415-FEEA-E7D9-F381-E80A7EB75380}"/>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8E4A8F90-6555-52FA-011C-AFA2259D4D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928A1-7A75-F5F2-4D5C-A556DD7F8584}"/>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3784941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171792-48D2-4825-E89D-CBD18800A6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F969C5-56BA-A3EC-FA08-DFC9018D4A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CA1A0E-C889-5A9C-7D8F-E53E9DCE53B4}"/>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6A89B2A5-4CC8-E307-498D-4F44F35C1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1BB7B-657D-288A-4CAE-4A7BD32D03AC}"/>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2454933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E469-CA66-363E-0451-76D645BFC6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DEFA6D-14BE-D8EA-DFAA-2520A65C76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4627A-4DBC-5DA9-AB51-8A6E4A789DEF}"/>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DF1597E3-4BBC-60F2-6744-3D74A91EA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DAF55F-A004-939B-1404-6BE853924C4C}"/>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213957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5AF9C-D0A6-BDC0-413E-BF62F05E34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903D30-EDB1-3A2C-F61D-BA7543E00F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671548-5E62-E389-4985-6572B9721B29}"/>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27CF0931-07D9-52BE-1110-047B565DBA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7C429-0634-EB6E-1C27-35A1A95F1B9C}"/>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3268715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CBED3-08F5-CA88-1B04-8329667325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B27355-6221-385F-83CB-B983E9DC69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86FA2D-FB0E-A5E9-802F-28B460022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9D8940-7626-1E59-7EBF-9F8A4FF9FADD}"/>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6" name="Footer Placeholder 5">
            <a:extLst>
              <a:ext uri="{FF2B5EF4-FFF2-40B4-BE49-F238E27FC236}">
                <a16:creationId xmlns:a16="http://schemas.microsoft.com/office/drawing/2014/main" id="{7C24F984-ACE5-A499-FAE7-B9C155C5B0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F4E7A6-FB81-3129-3F8C-C8C69068BB96}"/>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342331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E68B6-C7DE-B219-1961-9304D9FB21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DBF961-A8B4-C46B-1CD8-BF2ED2CF8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AA5655-07EC-CCCE-3A73-324600BCC1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4330B0-19F8-30CF-5BE1-B672063E85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D8D530-F3D9-4AC5-2E59-2146681671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D0BA31-35FA-D531-B43F-3FD59C1DD98E}"/>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8" name="Footer Placeholder 7">
            <a:extLst>
              <a:ext uri="{FF2B5EF4-FFF2-40B4-BE49-F238E27FC236}">
                <a16:creationId xmlns:a16="http://schemas.microsoft.com/office/drawing/2014/main" id="{6B114870-CD18-D137-E771-D979EBB1E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178999-6F41-73FD-39CF-9C2D51EBED29}"/>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1705578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CE4CD-FAB8-7CDA-D6E1-341F470B47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96B9B3-2172-DBB4-9863-8DB23AB34128}"/>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4" name="Footer Placeholder 3">
            <a:extLst>
              <a:ext uri="{FF2B5EF4-FFF2-40B4-BE49-F238E27FC236}">
                <a16:creationId xmlns:a16="http://schemas.microsoft.com/office/drawing/2014/main" id="{3432118B-5BD3-CEEA-89DB-64AEF19E10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54D1F9-99C6-0B8C-C281-8756C4C582C3}"/>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206732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F5804F-004B-1621-BCB3-03152959187A}"/>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3" name="Footer Placeholder 2">
            <a:extLst>
              <a:ext uri="{FF2B5EF4-FFF2-40B4-BE49-F238E27FC236}">
                <a16:creationId xmlns:a16="http://schemas.microsoft.com/office/drawing/2014/main" id="{EF14032E-63DC-D92C-7D07-DDEB6095BB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374534-DAB3-32F6-8B06-20B8D6AB4617}"/>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1834988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12E35-AE63-F9AC-F8FA-51E43D60E9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17A5D7-62C9-FB38-7A09-0FB795E4B8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05B6FC-03F4-694D-0FD2-3F0E7F61F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B8D6FB-409F-3669-8037-123F5CD5390A}"/>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6" name="Footer Placeholder 5">
            <a:extLst>
              <a:ext uri="{FF2B5EF4-FFF2-40B4-BE49-F238E27FC236}">
                <a16:creationId xmlns:a16="http://schemas.microsoft.com/office/drawing/2014/main" id="{8BFC6F74-708D-8670-F19B-2F2A0B5189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A67ED-1BB9-E2DD-35DE-C6D3CB6E7EEF}"/>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4207445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E2693-D6CF-6837-36E7-0C6F626C50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88641F-D6A7-478E-8DE3-026DFA56F8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03DDFE-9097-F594-78FE-06C2C393A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B3CED0-B64F-F7CC-F073-2D5DB90F5AD1}"/>
              </a:ext>
            </a:extLst>
          </p:cNvPr>
          <p:cNvSpPr>
            <a:spLocks noGrp="1"/>
          </p:cNvSpPr>
          <p:nvPr>
            <p:ph type="dt" sz="half" idx="10"/>
          </p:nvPr>
        </p:nvSpPr>
        <p:spPr/>
        <p:txBody>
          <a:bodyPr/>
          <a:lstStyle/>
          <a:p>
            <a:fld id="{226794B2-694B-4948-AD73-307055C1D097}" type="datetimeFigureOut">
              <a:rPr lang="en-US" smtClean="0"/>
              <a:t>5/10/2023</a:t>
            </a:fld>
            <a:endParaRPr lang="en-US"/>
          </a:p>
        </p:txBody>
      </p:sp>
      <p:sp>
        <p:nvSpPr>
          <p:cNvPr id="6" name="Footer Placeholder 5">
            <a:extLst>
              <a:ext uri="{FF2B5EF4-FFF2-40B4-BE49-F238E27FC236}">
                <a16:creationId xmlns:a16="http://schemas.microsoft.com/office/drawing/2014/main" id="{982D89AE-DB12-19FF-17FC-29E959E544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19CCF7-6292-0F8B-CC82-EA5267724731}"/>
              </a:ext>
            </a:extLst>
          </p:cNvPr>
          <p:cNvSpPr>
            <a:spLocks noGrp="1"/>
          </p:cNvSpPr>
          <p:nvPr>
            <p:ph type="sldNum" sz="quarter" idx="12"/>
          </p:nvPr>
        </p:nvSpPr>
        <p:spPr/>
        <p:txBody>
          <a:bodyPr/>
          <a:lstStyle/>
          <a:p>
            <a:fld id="{69E4056B-03E9-4E18-848D-652E97EE1812}" type="slidenum">
              <a:rPr lang="en-US" smtClean="0"/>
              <a:t>‹#›</a:t>
            </a:fld>
            <a:endParaRPr lang="en-US"/>
          </a:p>
        </p:txBody>
      </p:sp>
    </p:spTree>
    <p:extLst>
      <p:ext uri="{BB962C8B-B14F-4D97-AF65-F5344CB8AC3E}">
        <p14:creationId xmlns:p14="http://schemas.microsoft.com/office/powerpoint/2010/main" val="1045626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CA7026-59BF-60B4-55CD-F8A7116CF4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CE0B9C-B508-7F15-53FB-F5E3E29860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AE082-6A97-0E84-E138-60E344D66E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794B2-694B-4948-AD73-307055C1D097}" type="datetimeFigureOut">
              <a:rPr lang="en-US" smtClean="0"/>
              <a:t>5/10/2023</a:t>
            </a:fld>
            <a:endParaRPr lang="en-US"/>
          </a:p>
        </p:txBody>
      </p:sp>
      <p:sp>
        <p:nvSpPr>
          <p:cNvPr id="5" name="Footer Placeholder 4">
            <a:extLst>
              <a:ext uri="{FF2B5EF4-FFF2-40B4-BE49-F238E27FC236}">
                <a16:creationId xmlns:a16="http://schemas.microsoft.com/office/drawing/2014/main" id="{B5F0E612-1641-7E0A-7BF7-0EC17A9C31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1FA536-EDD8-EC40-3453-3CF6FD374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4056B-03E9-4E18-848D-652E97EE1812}" type="slidenum">
              <a:rPr lang="en-US" smtClean="0"/>
              <a:t>‹#›</a:t>
            </a:fld>
            <a:endParaRPr lang="en-US"/>
          </a:p>
        </p:txBody>
      </p:sp>
    </p:spTree>
    <p:extLst>
      <p:ext uri="{BB962C8B-B14F-4D97-AF65-F5344CB8AC3E}">
        <p14:creationId xmlns:p14="http://schemas.microsoft.com/office/powerpoint/2010/main" val="4148600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37DD661-DDA2-CC59-F42E-03F6C57B2EDD}"/>
              </a:ext>
            </a:extLst>
          </p:cNvPr>
          <p:cNvSpPr>
            <a:spLocks noGrp="1"/>
          </p:cNvSpPr>
          <p:nvPr>
            <p:ph type="ctrTitle"/>
          </p:nvPr>
        </p:nvSpPr>
        <p:spPr>
          <a:xfrm>
            <a:off x="1524003" y="1999615"/>
            <a:ext cx="9144000" cy="2764028"/>
          </a:xfrm>
        </p:spPr>
        <p:txBody>
          <a:bodyPr anchor="ctr">
            <a:normAutofit/>
          </a:bodyPr>
          <a:lstStyle/>
          <a:p>
            <a:r>
              <a:rPr lang="en-US" sz="6100"/>
              <a:t>Resistance and Capacitance</a:t>
            </a:r>
            <a:br>
              <a:rPr lang="en-US" sz="6100"/>
            </a:br>
            <a:endParaRPr lang="en-US" sz="6100"/>
          </a:p>
        </p:txBody>
      </p:sp>
      <p:sp>
        <p:nvSpPr>
          <p:cNvPr id="3" name="Subtitle 2">
            <a:extLst>
              <a:ext uri="{FF2B5EF4-FFF2-40B4-BE49-F238E27FC236}">
                <a16:creationId xmlns:a16="http://schemas.microsoft.com/office/drawing/2014/main" id="{3E1446B7-27B6-7721-B269-D7022D9A92BE}"/>
              </a:ext>
            </a:extLst>
          </p:cNvPr>
          <p:cNvSpPr>
            <a:spLocks noGrp="1"/>
          </p:cNvSpPr>
          <p:nvPr>
            <p:ph type="subTitle" idx="1"/>
          </p:nvPr>
        </p:nvSpPr>
        <p:spPr>
          <a:xfrm>
            <a:off x="1966912" y="5645150"/>
            <a:ext cx="8258176" cy="631825"/>
          </a:xfrm>
        </p:spPr>
        <p:txBody>
          <a:bodyPr anchor="ctr">
            <a:normAutofit/>
          </a:bodyPr>
          <a:lstStyle/>
          <a:p>
            <a:r>
              <a:rPr lang="en-US" sz="2800"/>
              <a:t>Dr. Arwa Rawashdeh </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7745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2">
            <a:extLst>
              <a:ext uri="{FF2B5EF4-FFF2-40B4-BE49-F238E27FC236}">
                <a16:creationId xmlns:a16="http://schemas.microsoft.com/office/drawing/2014/main" id="{FEA903AF-950B-4B8F-9A96-DF92EFC2049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01063" y="670278"/>
            <a:ext cx="1582087" cy="59581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4" name="Rectangle 1">
            <a:extLst>
              <a:ext uri="{FF2B5EF4-FFF2-40B4-BE49-F238E27FC236}">
                <a16:creationId xmlns:a16="http://schemas.microsoft.com/office/drawing/2014/main" id="{4619709D-0198-48AE-B416-18D45260E0EE}"/>
              </a:ext>
            </a:extLst>
          </p:cNvPr>
          <p:cNvSpPr>
            <a:spLocks noChangeArrowheads="1"/>
          </p:cNvSpPr>
          <p:nvPr/>
        </p:nvSpPr>
        <p:spPr bwMode="auto">
          <a:xfrm>
            <a:off x="6096000" y="968185"/>
            <a:ext cx="5579532" cy="5517444"/>
          </a:xfrm>
          <a:prstGeom prst="rect">
            <a:avLst/>
          </a:prstGeom>
        </p:spPr>
        <p:txBody>
          <a:bodyPr vert="horz" lIns="91440" tIns="45720" rIns="91440" bIns="45720" rtlCol="0" anchor="ctr">
            <a:normAutofit/>
          </a:bodyPr>
          <a:lstStyle/>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Conductance (C</a:t>
            </a:r>
            <a:r>
              <a:rPr kumimoji="0" lang="en-US" sz="1400" b="0" i="0" u="none" strike="noStrike" cap="none" spc="0" normalizeH="0" baseline="-25000" noProof="0" dirty="0">
                <a:ln>
                  <a:noFill/>
                </a:ln>
                <a:effectLst/>
                <a:uLnTx/>
                <a:uFillTx/>
              </a:rPr>
              <a:t>L</a:t>
            </a:r>
            <a:r>
              <a:rPr kumimoji="0" lang="en-US" sz="1400" b="0" i="0" u="none" strike="noStrike" cap="none" spc="0" normalizeH="0" baseline="0" noProof="0" dirty="0">
                <a:ln>
                  <a:noFill/>
                </a:ln>
                <a:effectLst/>
                <a:uLnTx/>
                <a:uFillTx/>
              </a:rPr>
              <a:t> ) is a measure of the blood flow through a vessel for a given pressure difference. .</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This is generally expressed in terms of milliliters per second per millimeter of mercury pressure, but it can also be expressed in terms of liters per second per millimeter of mercury or in any other units of blood flow and pressure.</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It is evident that conductance is the exact reciprocal of resistance in accord with the following equation:</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The vascular compliance is proportional to the vascular distensibility and vascular volume of any given segment of the circulation. The compliance of a systemic vein is 24 times that of its corresponding artery because it is about 8 times as distensible, and it has a volume about 3 times as great.</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p:txBody>
      </p:sp>
      <p:sp>
        <p:nvSpPr>
          <p:cNvPr id="9219" name="Rectangle 2">
            <a:extLst>
              <a:ext uri="{FF2B5EF4-FFF2-40B4-BE49-F238E27FC236}">
                <a16:creationId xmlns:a16="http://schemas.microsoft.com/office/drawing/2014/main" id="{2587E5E5-83C8-45F5-9B9B-2C9A2C364D9B}"/>
              </a:ext>
            </a:extLst>
          </p:cNvPr>
          <p:cNvSpPr>
            <a:spLocks noChangeArrowheads="1"/>
          </p:cNvSpPr>
          <p:nvPr/>
        </p:nvSpPr>
        <p:spPr bwMode="auto">
          <a:xfrm>
            <a:off x="6971262" y="3148028"/>
            <a:ext cx="4876800"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Tw Cen MT" panose="020B0602020104020603" pitchFamily="34" charset="0"/>
                <a:ea typeface="+mn-ea"/>
                <a:cs typeface="Arial" panose="020B0604020202020204" pitchFamily="34" charset="0"/>
              </a:rPr>
              <a:t>Conductance= 1/Resistance </a:t>
            </a:r>
          </a:p>
          <a:p>
            <a:pPr marL="0" marR="0" lvl="0" indent="0" algn="l" defTabSz="914400" rtl="0" eaLnBrk="1" fontAlgn="auto" latinLnBrk="0" hangingPunct="1">
              <a:spcBef>
                <a:spcPts val="0"/>
              </a:spcBef>
              <a:spcAft>
                <a:spcPts val="60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Arial" panose="020B0604020202020204" pitchFamily="34" charset="0"/>
            </a:endParaRPr>
          </a:p>
        </p:txBody>
      </p:sp>
      <p:sp>
        <p:nvSpPr>
          <p:cNvPr id="9220" name="Rectangle 3">
            <a:extLst>
              <a:ext uri="{FF2B5EF4-FFF2-40B4-BE49-F238E27FC236}">
                <a16:creationId xmlns:a16="http://schemas.microsoft.com/office/drawing/2014/main" id="{F013807B-08D1-4964-9D62-8A4072FA251F}"/>
              </a:ext>
            </a:extLst>
          </p:cNvPr>
          <p:cNvSpPr>
            <a:spLocks noChangeArrowheads="1"/>
          </p:cNvSpPr>
          <p:nvPr/>
        </p:nvSpPr>
        <p:spPr bwMode="auto">
          <a:xfrm>
            <a:off x="1524000" y="3048001"/>
            <a:ext cx="6096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961DFFD5-279E-459B-B310-7970B4EC7FEB}"/>
              </a:ext>
            </a:extLst>
          </p:cNvPr>
          <p:cNvSpPr txBox="1"/>
          <p:nvPr/>
        </p:nvSpPr>
        <p:spPr>
          <a:xfrm>
            <a:off x="834558" y="2501697"/>
            <a:ext cx="3856892" cy="646331"/>
          </a:xfrm>
          <a:prstGeom prst="rect">
            <a:avLst/>
          </a:prstGeom>
          <a:noFill/>
        </p:spPr>
        <p:txBody>
          <a:bodyPr wrap="square">
            <a:spAutoFit/>
          </a:bodyPr>
          <a:lstStyle/>
          <a:p>
            <a:pPr marL="0" marR="0" lvl="0" indent="0" algn="l" defTabSz="914400" rtl="0" eaLnBrk="1" fontAlgn="auto" latinLnBrk="0" hangingPunct="1">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Calibri Light" panose="020F0302020204030204"/>
                <a:ea typeface="+mn-ea"/>
                <a:cs typeface="Arial" charset="0"/>
              </a:rPr>
              <a:t>“Conductance” of blood in a vessel and Its relation to resistance</a:t>
            </a:r>
          </a:p>
        </p:txBody>
      </p:sp>
    </p:spTree>
    <p:extLst>
      <p:ext uri="{BB962C8B-B14F-4D97-AF65-F5344CB8AC3E}">
        <p14:creationId xmlns:p14="http://schemas.microsoft.com/office/powerpoint/2010/main" val="697005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8F29-3DAA-4519-B4C8-BE5018035F4F}"/>
              </a:ext>
            </a:extLst>
          </p:cNvPr>
          <p:cNvSpPr>
            <a:spLocks noGrp="1"/>
          </p:cNvSpPr>
          <p:nvPr>
            <p:ph type="title"/>
          </p:nvPr>
        </p:nvSpPr>
        <p:spPr>
          <a:xfrm>
            <a:off x="4636008" y="1135"/>
            <a:ext cx="6903720" cy="1676603"/>
          </a:xfrm>
        </p:spPr>
        <p:txBody>
          <a:bodyPr>
            <a:normAutofit/>
          </a:bodyPr>
          <a:lstStyle/>
          <a:p>
            <a:r>
              <a:rPr lang="en-US" dirty="0"/>
              <a:t>Blood flow </a:t>
            </a:r>
          </a:p>
        </p:txBody>
      </p:sp>
      <p:pic>
        <p:nvPicPr>
          <p:cNvPr id="7" name="Picture 6">
            <a:extLst>
              <a:ext uri="{FF2B5EF4-FFF2-40B4-BE49-F238E27FC236}">
                <a16:creationId xmlns:a16="http://schemas.microsoft.com/office/drawing/2014/main" id="{D53457D4-384A-4B48-9446-29114BBF259D}"/>
              </a:ext>
            </a:extLst>
          </p:cNvPr>
          <p:cNvPicPr>
            <a:picLocks noChangeAspect="1"/>
          </p:cNvPicPr>
          <p:nvPr/>
        </p:nvPicPr>
        <p:blipFill>
          <a:blip r:embed="rId2"/>
          <a:stretch>
            <a:fillRect/>
          </a:stretch>
        </p:blipFill>
        <p:spPr>
          <a:xfrm>
            <a:off x="1525703" y="803049"/>
            <a:ext cx="1076256" cy="1635351"/>
          </a:xfrm>
          <a:prstGeom prst="rect">
            <a:avLst/>
          </a:prstGeom>
        </p:spPr>
      </p:pic>
      <p:pic>
        <p:nvPicPr>
          <p:cNvPr id="5" name="Picture 4">
            <a:extLst>
              <a:ext uri="{FF2B5EF4-FFF2-40B4-BE49-F238E27FC236}">
                <a16:creationId xmlns:a16="http://schemas.microsoft.com/office/drawing/2014/main" id="{2D4DC6D5-83AA-470F-AD94-F7A2EAA732E8}"/>
              </a:ext>
            </a:extLst>
          </p:cNvPr>
          <p:cNvPicPr>
            <a:picLocks noChangeAspect="1"/>
          </p:cNvPicPr>
          <p:nvPr/>
        </p:nvPicPr>
        <p:blipFill>
          <a:blip r:embed="rId3"/>
          <a:stretch>
            <a:fillRect/>
          </a:stretch>
        </p:blipFill>
        <p:spPr>
          <a:xfrm>
            <a:off x="804672" y="2816945"/>
            <a:ext cx="2518317" cy="1076580"/>
          </a:xfrm>
          <a:prstGeom prst="rect">
            <a:avLst/>
          </a:prstGeom>
        </p:spPr>
      </p:pic>
      <p:pic>
        <p:nvPicPr>
          <p:cNvPr id="9" name="Picture 8">
            <a:extLst>
              <a:ext uri="{FF2B5EF4-FFF2-40B4-BE49-F238E27FC236}">
                <a16:creationId xmlns:a16="http://schemas.microsoft.com/office/drawing/2014/main" id="{BDEF3F0C-4AD9-49C7-976E-329F1A05F39A}"/>
              </a:ext>
            </a:extLst>
          </p:cNvPr>
          <p:cNvPicPr>
            <a:picLocks noChangeAspect="1"/>
          </p:cNvPicPr>
          <p:nvPr/>
        </p:nvPicPr>
        <p:blipFill>
          <a:blip r:embed="rId4"/>
          <a:stretch>
            <a:fillRect/>
          </a:stretch>
        </p:blipFill>
        <p:spPr>
          <a:xfrm>
            <a:off x="804672" y="4592019"/>
            <a:ext cx="2518317" cy="1028912"/>
          </a:xfrm>
          <a:prstGeom prst="rect">
            <a:avLst/>
          </a:prstGeom>
          <a:effectLst/>
        </p:spPr>
      </p:pic>
      <p:sp>
        <p:nvSpPr>
          <p:cNvPr id="3" name="Content Placeholder 2">
            <a:extLst>
              <a:ext uri="{FF2B5EF4-FFF2-40B4-BE49-F238E27FC236}">
                <a16:creationId xmlns:a16="http://schemas.microsoft.com/office/drawing/2014/main" id="{1D5CDD93-99F8-4FA8-AD47-DBAB52E1AAC5}"/>
              </a:ext>
            </a:extLst>
          </p:cNvPr>
          <p:cNvSpPr>
            <a:spLocks noGrp="1"/>
          </p:cNvSpPr>
          <p:nvPr>
            <p:ph idx="1"/>
          </p:nvPr>
        </p:nvSpPr>
        <p:spPr>
          <a:xfrm>
            <a:off x="4101083" y="1322363"/>
            <a:ext cx="7438645" cy="5534501"/>
          </a:xfrm>
        </p:spPr>
        <p:txBody>
          <a:bodyPr>
            <a:normAutofit fontScale="77500" lnSpcReduction="20000"/>
          </a:bodyPr>
          <a:lstStyle/>
          <a:p>
            <a:pPr marL="0" indent="0">
              <a:buNone/>
            </a:pPr>
            <a:endParaRPr lang="en-US" sz="1100" b="1" i="1" dirty="0"/>
          </a:p>
          <a:p>
            <a:pPr marL="0" indent="0">
              <a:buNone/>
            </a:pPr>
            <a:r>
              <a:rPr lang="en-US" sz="2600" b="1" i="1" dirty="0"/>
              <a:t>Laminar flow : normal blood flow in the blood vessels (physiological)</a:t>
            </a:r>
          </a:p>
          <a:p>
            <a:pPr>
              <a:buFont typeface="Wingdings" panose="05000000000000000000" pitchFamily="2" charset="2"/>
              <a:buChar char="q"/>
            </a:pPr>
            <a:r>
              <a:rPr lang="en-US" sz="2600" i="1" dirty="0"/>
              <a:t>As you go toward the edges the velocity the blood is going to be slower and the velocity in the middle is highest </a:t>
            </a:r>
          </a:p>
          <a:p>
            <a:pPr>
              <a:buFont typeface="Wingdings" panose="05000000000000000000" pitchFamily="2" charset="2"/>
              <a:buChar char="q"/>
            </a:pPr>
            <a:r>
              <a:rPr lang="en-US" sz="2600" i="1" dirty="0"/>
              <a:t>So imagine you are looking to blood vessels as a circle, and you are looking at the flow from the back you are going to notice that is flow is very concentric and this type of flow is silent </a:t>
            </a:r>
          </a:p>
          <a:p>
            <a:pPr marL="0" indent="0">
              <a:buNone/>
            </a:pPr>
            <a:endParaRPr lang="en-US" sz="2600" b="1" i="1" dirty="0"/>
          </a:p>
          <a:p>
            <a:pPr marL="0" indent="0">
              <a:buNone/>
            </a:pPr>
            <a:endParaRPr lang="en-US" sz="2600" b="1" i="1" dirty="0"/>
          </a:p>
          <a:p>
            <a:pPr marL="0" indent="0">
              <a:buNone/>
            </a:pPr>
            <a:r>
              <a:rPr lang="en-US" sz="2600" b="1" i="1" dirty="0"/>
              <a:t>Turbulent flow : pathological and physiological one </a:t>
            </a:r>
          </a:p>
          <a:p>
            <a:pPr>
              <a:buFont typeface="Wingdings" panose="05000000000000000000" pitchFamily="2" charset="2"/>
              <a:buChar char="q"/>
            </a:pPr>
            <a:r>
              <a:rPr lang="en-US" sz="2600" i="1" dirty="0"/>
              <a:t>Inside our heart you have a valves mitral valve and aortic valve whenever blood is being pumped upward right it can hit mitral valve as it hits mitral valve it can develop turbulent flow</a:t>
            </a:r>
          </a:p>
          <a:p>
            <a:pPr>
              <a:buFont typeface="Wingdings" panose="05000000000000000000" pitchFamily="2" charset="2"/>
              <a:buChar char="q"/>
            </a:pPr>
            <a:r>
              <a:rPr lang="en-US" sz="2600" i="1" dirty="0"/>
              <a:t>  Imagine a blood vessels and plaques inside ; as the normal flow gets to the occlusion it start developing a turbulence and that gives a lot of heat and changes the action of perfusion pressure and produce what called brutes  and can be heard at carotid artery so if you take a stethoscope and put it over carotid artery you can hear it as actual sounds that caused by turbulent flow. It also can produce murmurs  </a:t>
            </a:r>
          </a:p>
          <a:p>
            <a:pPr marL="0" indent="0">
              <a:buNone/>
            </a:pPr>
            <a:endParaRPr lang="en-US" sz="1100" dirty="0"/>
          </a:p>
        </p:txBody>
      </p:sp>
    </p:spTree>
    <p:extLst>
      <p:ext uri="{BB962C8B-B14F-4D97-AF65-F5344CB8AC3E}">
        <p14:creationId xmlns:p14="http://schemas.microsoft.com/office/powerpoint/2010/main" val="412686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F133ACD-D031-4C70-AF9C-CF30DB5B8DDA}"/>
              </a:ext>
            </a:extLst>
          </p:cNvPr>
          <p:cNvPicPr>
            <a:picLocks noChangeAspect="1"/>
          </p:cNvPicPr>
          <p:nvPr/>
        </p:nvPicPr>
        <p:blipFill>
          <a:blip r:embed="rId2"/>
          <a:stretch>
            <a:fillRect/>
          </a:stretch>
        </p:blipFill>
        <p:spPr>
          <a:xfrm>
            <a:off x="1011634" y="803049"/>
            <a:ext cx="2612739" cy="2470743"/>
          </a:xfrm>
          <a:prstGeom prst="rect">
            <a:avLst/>
          </a:prstGeom>
        </p:spPr>
      </p:pic>
      <p:pic>
        <p:nvPicPr>
          <p:cNvPr id="5" name="Picture 4">
            <a:extLst>
              <a:ext uri="{FF2B5EF4-FFF2-40B4-BE49-F238E27FC236}">
                <a16:creationId xmlns:a16="http://schemas.microsoft.com/office/drawing/2014/main" id="{2B65653B-247E-4455-BFB6-2F1EF17415BF}"/>
              </a:ext>
            </a:extLst>
          </p:cNvPr>
          <p:cNvPicPr>
            <a:picLocks noChangeAspect="1"/>
          </p:cNvPicPr>
          <p:nvPr/>
        </p:nvPicPr>
        <p:blipFill>
          <a:blip r:embed="rId3"/>
          <a:stretch>
            <a:fillRect/>
          </a:stretch>
        </p:blipFill>
        <p:spPr>
          <a:xfrm>
            <a:off x="804672" y="3516443"/>
            <a:ext cx="3026663" cy="2328202"/>
          </a:xfrm>
          <a:prstGeom prst="rect">
            <a:avLst/>
          </a:prstGeom>
          <a:effectLst/>
        </p:spPr>
      </p:pic>
      <p:sp>
        <p:nvSpPr>
          <p:cNvPr id="3" name="Content Placeholder 2">
            <a:extLst>
              <a:ext uri="{FF2B5EF4-FFF2-40B4-BE49-F238E27FC236}">
                <a16:creationId xmlns:a16="http://schemas.microsoft.com/office/drawing/2014/main" id="{F7D07E75-2132-4B40-9049-151F3E535F7E}"/>
              </a:ext>
            </a:extLst>
          </p:cNvPr>
          <p:cNvSpPr>
            <a:spLocks noGrp="1"/>
          </p:cNvSpPr>
          <p:nvPr>
            <p:ph idx="1"/>
          </p:nvPr>
        </p:nvSpPr>
        <p:spPr>
          <a:xfrm>
            <a:off x="5120640" y="1623733"/>
            <a:ext cx="6422848" cy="3785419"/>
          </a:xfrm>
        </p:spPr>
        <p:txBody>
          <a:bodyPr>
            <a:normAutofit/>
          </a:bodyPr>
          <a:lstStyle/>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US" sz="2000" b="1" i="1" u="none" strike="noStrike" kern="1200" cap="none" spc="0" normalizeH="0" baseline="0" noProof="0" dirty="0">
                <a:ln>
                  <a:noFill/>
                </a:ln>
                <a:effectLst/>
                <a:uLnTx/>
                <a:uFillTx/>
                <a:latin typeface="Calibri" panose="020F0502020204030204"/>
                <a:ea typeface="+mn-ea"/>
                <a:cs typeface="+mn-cs"/>
              </a:rPr>
              <a:t>If you look at the graph here ; as you increase the pressure the flow is increasing in  laminar  or turbulent flow, but you get to the point where the flow veers off  and the flow start decreasing as the perfusion pressure start increasing </a:t>
            </a: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US" sz="2000" b="1" i="1" u="none" strike="noStrike" kern="1200" cap="none" spc="0" normalizeH="0" baseline="0" noProof="0" dirty="0">
                <a:ln>
                  <a:noFill/>
                </a:ln>
                <a:effectLst/>
                <a:uLnTx/>
                <a:uFillTx/>
                <a:latin typeface="Calibri" panose="020F0502020204030204"/>
                <a:ea typeface="+mn-ea"/>
                <a:cs typeface="+mn-cs"/>
              </a:rPr>
              <a:t>If there is a turbulent flow it decreases the actual flow the volume of blood that circulating through an area of blood vessel per a minute and increase the perfusion pressure and the resistance is going to be very high </a:t>
            </a:r>
          </a:p>
          <a:p>
            <a:endParaRPr lang="en-US" sz="2000" dirty="0"/>
          </a:p>
        </p:txBody>
      </p:sp>
    </p:spTree>
    <p:extLst>
      <p:ext uri="{BB962C8B-B14F-4D97-AF65-F5344CB8AC3E}">
        <p14:creationId xmlns:p14="http://schemas.microsoft.com/office/powerpoint/2010/main" val="2405390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D861F1-F386-4A7D-A4BF-3BEB82DEBA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684398"/>
            <a:ext cx="11167447" cy="5206040"/>
          </a:xfrm>
          <a:prstGeom prst="rect">
            <a:avLst/>
          </a:prstGeom>
          <a:ln w="12700">
            <a:solidFill>
              <a:srgbClr val="E1E1E1"/>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CD0A854-C13C-DBC2-8FFB-2CC53EB829B8}"/>
              </a:ext>
            </a:extLst>
          </p:cNvPr>
          <p:cNvSpPr>
            <a:spLocks noGrp="1"/>
          </p:cNvSpPr>
          <p:nvPr>
            <p:ph type="title"/>
          </p:nvPr>
        </p:nvSpPr>
        <p:spPr>
          <a:xfrm>
            <a:off x="1115568" y="1408153"/>
            <a:ext cx="10168128" cy="1315035"/>
          </a:xfrm>
        </p:spPr>
        <p:txBody>
          <a:bodyPr>
            <a:normAutofit/>
          </a:bodyPr>
          <a:lstStyle/>
          <a:p>
            <a:r>
              <a:rPr lang="en-US" sz="4000"/>
              <a:t>Isometric and isotonic contraction </a:t>
            </a:r>
          </a:p>
        </p:txBody>
      </p:sp>
      <p:sp>
        <p:nvSpPr>
          <p:cNvPr id="12" name="Rectangle 11">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17136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2D69C0A-009B-CC54-7695-B80A583CB1F6}"/>
              </a:ext>
            </a:extLst>
          </p:cNvPr>
          <p:cNvSpPr>
            <a:spLocks noGrp="1"/>
          </p:cNvSpPr>
          <p:nvPr>
            <p:ph idx="1"/>
          </p:nvPr>
        </p:nvSpPr>
        <p:spPr>
          <a:xfrm>
            <a:off x="1115568" y="2962656"/>
            <a:ext cx="10168128" cy="2624328"/>
          </a:xfrm>
        </p:spPr>
        <p:txBody>
          <a:bodyPr>
            <a:normAutofit/>
          </a:bodyPr>
          <a:lstStyle/>
          <a:p>
            <a:pPr marL="0" indent="0">
              <a:buNone/>
            </a:pPr>
            <a:r>
              <a:rPr lang="en-US" sz="2000"/>
              <a:t>W= F. D</a:t>
            </a:r>
          </a:p>
          <a:p>
            <a:pPr marL="0" indent="0">
              <a:buNone/>
            </a:pPr>
            <a:r>
              <a:rPr lang="en-US" sz="2000"/>
              <a:t>Mechanical efficiency= W/ energyX100</a:t>
            </a:r>
          </a:p>
          <a:p>
            <a:pPr marL="0" indent="0">
              <a:buNone/>
            </a:pPr>
            <a:r>
              <a:rPr lang="en-US" sz="2000"/>
              <a:t>Isometric= 0</a:t>
            </a:r>
          </a:p>
          <a:p>
            <a:pPr marL="0" indent="0">
              <a:buNone/>
            </a:pPr>
            <a:r>
              <a:rPr lang="en-US" sz="2000"/>
              <a:t>Isotonic= 20-25%</a:t>
            </a:r>
          </a:p>
          <a:p>
            <a:pPr marL="0" indent="0">
              <a:buNone/>
            </a:pPr>
            <a:r>
              <a:rPr lang="en-US" sz="2000"/>
              <a:t>Only the game in town</a:t>
            </a:r>
          </a:p>
        </p:txBody>
      </p:sp>
    </p:spTree>
    <p:extLst>
      <p:ext uri="{BB962C8B-B14F-4D97-AF65-F5344CB8AC3E}">
        <p14:creationId xmlns:p14="http://schemas.microsoft.com/office/powerpoint/2010/main" val="264762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A456F-EBA1-4ACD-9190-73AF2B25BF9D}"/>
              </a:ext>
            </a:extLst>
          </p:cNvPr>
          <p:cNvSpPr>
            <a:spLocks noGrp="1"/>
          </p:cNvSpPr>
          <p:nvPr>
            <p:ph type="title"/>
          </p:nvPr>
        </p:nvSpPr>
        <p:spPr>
          <a:xfrm>
            <a:off x="1024128" y="585216"/>
            <a:ext cx="9720072" cy="1046636"/>
          </a:xfrm>
        </p:spPr>
        <p:txBody>
          <a:bodyPr/>
          <a:lstStyle/>
          <a:p>
            <a:r>
              <a:rPr lang="en-US" dirty="0"/>
              <a:t>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A47DE8-5D6C-49F5-B715-0AC2BC29D4C2}"/>
                  </a:ext>
                </a:extLst>
              </p:cNvPr>
              <p:cNvSpPr>
                <a:spLocks noGrp="1"/>
              </p:cNvSpPr>
              <p:nvPr>
                <p:ph idx="1"/>
              </p:nvPr>
            </p:nvSpPr>
            <p:spPr>
              <a:xfrm>
                <a:off x="911586" y="1934307"/>
                <a:ext cx="9720073" cy="4023360"/>
              </a:xfrm>
            </p:spPr>
            <p:txBody>
              <a:bodyPr>
                <a:normAutofit fontScale="92500" lnSpcReduction="20000"/>
              </a:bodyPr>
              <a:lstStyle/>
              <a:p>
                <a:pPr>
                  <a:buFont typeface="Wingdings" panose="05000000000000000000" pitchFamily="2" charset="2"/>
                  <a:buChar char="v"/>
                </a:pPr>
                <a:r>
                  <a:rPr lang="en-US" dirty="0"/>
                  <a:t>Blood pressure =cardiac output X total peripheral resistance </a:t>
                </a:r>
              </a:p>
              <a:p>
                <a14:m>
                  <m:oMath xmlns:m="http://schemas.openxmlformats.org/officeDocument/2006/math">
                    <m:r>
                      <a:rPr lang="en-US" sz="2800" b="1" i="1" dirty="0" smtClean="0">
                        <a:solidFill>
                          <a:srgbClr val="002060"/>
                        </a:solidFill>
                        <a:latin typeface="Cambria Math" panose="02040503050406030204" pitchFamily="18" charset="0"/>
                      </a:rPr>
                      <m:t>𝑩𝑷</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𝑻𝑷𝑹</m:t>
                    </m:r>
                  </m:oMath>
                </a14:m>
                <a:endParaRPr lang="en-US" sz="2800" b="1" dirty="0">
                  <a:solidFill>
                    <a:srgbClr val="002060"/>
                  </a:solidFill>
                </a:endParaRPr>
              </a:p>
              <a:p>
                <a:endParaRPr lang="en-US" sz="2800" b="1" dirty="0">
                  <a:solidFill>
                    <a:srgbClr val="002060"/>
                  </a:solidFill>
                </a:endParaRPr>
              </a:p>
              <a:p>
                <a:pPr marL="0" indent="0">
                  <a:buNone/>
                </a:pPr>
                <a:r>
                  <a:rPr lang="en-US" sz="2600" b="1" dirty="0"/>
                  <a:t>First, we want to decide what CO and TPR is , then we get to the right meaning of BP</a:t>
                </a:r>
              </a:p>
              <a:p>
                <a:pPr>
                  <a:buFont typeface="Wingdings" panose="05000000000000000000" pitchFamily="2" charset="2"/>
                  <a:buChar char="v"/>
                </a:pPr>
                <a:endParaRPr lang="en-US" dirty="0"/>
              </a:p>
              <a:p>
                <a:pPr>
                  <a:buFont typeface="Wingdings" panose="05000000000000000000" pitchFamily="2" charset="2"/>
                  <a:buChar char="v"/>
                </a:pPr>
                <a:r>
                  <a:rPr lang="en-US" dirty="0"/>
                  <a:t>Cardiac output (Flow)= Heart rate X Stroke volume </a:t>
                </a:r>
              </a:p>
              <a:p>
                <a:pPr marL="0" indent="0">
                  <a:buNone/>
                </a:pPr>
                <a:r>
                  <a:rPr lang="en-US" dirty="0"/>
                  <a:t> </a:t>
                </a:r>
                <a14:m>
                  <m:oMath xmlns:m="http://schemas.openxmlformats.org/officeDocument/2006/math">
                    <m:r>
                      <a:rPr lang="en-US" sz="2800" b="1" i="1" dirty="0" smtClean="0">
                        <a:solidFill>
                          <a:srgbClr val="002060"/>
                        </a:solidFill>
                        <a:latin typeface="Cambria Math" panose="02040503050406030204" pitchFamily="18" charset="0"/>
                      </a:rPr>
                      <m:t>𝑪𝑶</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𝑭</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𝑯𝑹</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𝑿</m:t>
                    </m:r>
                    <m:r>
                      <a:rPr lang="en-US" sz="2800" b="1" i="1" dirty="0" smtClean="0">
                        <a:solidFill>
                          <a:srgbClr val="002060"/>
                        </a:solidFill>
                        <a:latin typeface="Cambria Math" panose="02040503050406030204" pitchFamily="18" charset="0"/>
                      </a:rPr>
                      <m:t> </m:t>
                    </m:r>
                    <m:r>
                      <a:rPr lang="en-US" sz="2800" b="1" i="1" dirty="0" smtClean="0">
                        <a:solidFill>
                          <a:srgbClr val="002060"/>
                        </a:solidFill>
                        <a:latin typeface="Cambria Math" panose="02040503050406030204" pitchFamily="18" charset="0"/>
                      </a:rPr>
                      <m:t>𝑺𝑽</m:t>
                    </m:r>
                  </m:oMath>
                </a14:m>
                <a:endParaRPr lang="en-US" sz="2800" b="1" dirty="0">
                  <a:solidFill>
                    <a:srgbClr val="002060"/>
                  </a:solidFill>
                </a:endParaRPr>
              </a:p>
              <a:p>
                <a:pPr marL="0" indent="0">
                  <a:buNone/>
                </a:pPr>
                <a:r>
                  <a:rPr lang="en-US" dirty="0"/>
                  <a:t> ml/min= Beat/min X ml/ Beat </a:t>
                </a:r>
              </a:p>
              <a:p>
                <a:pPr marL="0" indent="0">
                  <a:buNone/>
                </a:pPr>
                <a:r>
                  <a:rPr lang="en-US" dirty="0"/>
                  <a:t>              </a:t>
                </a:r>
              </a:p>
              <a:p>
                <a:pPr>
                  <a:buFont typeface="Wingdings" panose="05000000000000000000" pitchFamily="2" charset="2"/>
                  <a:buChar char="v"/>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a:p>
                <a:endParaRPr lang="en-US" dirty="0"/>
              </a:p>
            </p:txBody>
          </p:sp>
        </mc:Choice>
        <mc:Fallback xmlns="">
          <p:sp>
            <p:nvSpPr>
              <p:cNvPr id="3" name="Content Placeholder 2">
                <a:extLst>
                  <a:ext uri="{FF2B5EF4-FFF2-40B4-BE49-F238E27FC236}">
                    <a16:creationId xmlns:a16="http://schemas.microsoft.com/office/drawing/2014/main" id="{7AA47DE8-5D6C-49F5-B715-0AC2BC29D4C2}"/>
                  </a:ext>
                </a:extLst>
              </p:cNvPr>
              <p:cNvSpPr>
                <a:spLocks noGrp="1" noRot="1" noChangeAspect="1" noMove="1" noResize="1" noEditPoints="1" noAdjustHandles="1" noChangeArrowheads="1" noChangeShapeType="1" noTextEdit="1"/>
              </p:cNvSpPr>
              <p:nvPr>
                <p:ph idx="1"/>
              </p:nvPr>
            </p:nvSpPr>
            <p:spPr>
              <a:xfrm>
                <a:off x="911586" y="1934307"/>
                <a:ext cx="9720073" cy="4023360"/>
              </a:xfrm>
              <a:blipFill>
                <a:blip r:embed="rId2"/>
                <a:stretch>
                  <a:fillRect l="-1004" t="-3788"/>
                </a:stretch>
              </a:blipFill>
            </p:spPr>
            <p:txBody>
              <a:bodyPr/>
              <a:lstStyle/>
              <a:p>
                <a:r>
                  <a:rPr lang="en-US">
                    <a:noFill/>
                  </a:rPr>
                  <a:t> </a:t>
                </a:r>
              </a:p>
            </p:txBody>
          </p:sp>
        </mc:Fallback>
      </mc:AlternateContent>
    </p:spTree>
    <p:extLst>
      <p:ext uri="{BB962C8B-B14F-4D97-AF65-F5344CB8AC3E}">
        <p14:creationId xmlns:p14="http://schemas.microsoft.com/office/powerpoint/2010/main" val="184912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3FE2B-6B21-4325-9375-DFB2E08D43B5}"/>
              </a:ext>
            </a:extLst>
          </p:cNvPr>
          <p:cNvSpPr>
            <a:spLocks noGrp="1"/>
          </p:cNvSpPr>
          <p:nvPr>
            <p:ph type="title"/>
          </p:nvPr>
        </p:nvSpPr>
        <p:spPr>
          <a:xfrm>
            <a:off x="925654" y="0"/>
            <a:ext cx="9720072" cy="1499616"/>
          </a:xfrm>
        </p:spPr>
        <p:txBody>
          <a:bodyPr>
            <a:normAutofit/>
          </a:bodyPr>
          <a:lstStyle/>
          <a:p>
            <a:r>
              <a:rPr lang="en-US" sz="3600" dirty="0"/>
              <a:t>Cardia out put </a:t>
            </a:r>
          </a:p>
        </p:txBody>
      </p:sp>
      <p:sp>
        <p:nvSpPr>
          <p:cNvPr id="3" name="Content Placeholder 2">
            <a:extLst>
              <a:ext uri="{FF2B5EF4-FFF2-40B4-BE49-F238E27FC236}">
                <a16:creationId xmlns:a16="http://schemas.microsoft.com/office/drawing/2014/main" id="{A8FCD01B-4D72-41E6-BE09-20D9B68A5528}"/>
              </a:ext>
            </a:extLst>
          </p:cNvPr>
          <p:cNvSpPr>
            <a:spLocks noGrp="1"/>
          </p:cNvSpPr>
          <p:nvPr>
            <p:ph idx="1"/>
          </p:nvPr>
        </p:nvSpPr>
        <p:spPr>
          <a:xfrm>
            <a:off x="925653" y="1244991"/>
            <a:ext cx="9720073" cy="4023360"/>
          </a:xfrm>
        </p:spPr>
        <p:txBody>
          <a:bodyPr>
            <a:normAutofit fontScale="77500" lnSpcReduction="20000"/>
          </a:bodyPr>
          <a:lstStyle/>
          <a:p>
            <a:pPr marL="0" indent="0">
              <a:buNone/>
            </a:pPr>
            <a:r>
              <a:rPr lang="en-US" b="1" dirty="0"/>
              <a:t>HR</a:t>
            </a:r>
          </a:p>
          <a:p>
            <a:pPr>
              <a:buFont typeface="Arial" panose="020B0604020202020204" pitchFamily="34" charset="0"/>
              <a:buChar char="•"/>
            </a:pPr>
            <a:r>
              <a:rPr lang="en-US" dirty="0"/>
              <a:t>PSNS -</a:t>
            </a:r>
          </a:p>
          <a:p>
            <a:pPr>
              <a:buFont typeface="Arial" panose="020B0604020202020204" pitchFamily="34" charset="0"/>
              <a:buChar char="•"/>
            </a:pPr>
            <a:r>
              <a:rPr lang="en-US" dirty="0"/>
              <a:t>SNS +</a:t>
            </a:r>
          </a:p>
          <a:p>
            <a:pPr>
              <a:buFont typeface="Arial" panose="020B0604020202020204" pitchFamily="34" charset="0"/>
              <a:buChar char="•"/>
            </a:pPr>
            <a:r>
              <a:rPr lang="en-US" dirty="0"/>
              <a:t>Hormones (EPI, NE) +</a:t>
            </a:r>
          </a:p>
          <a:p>
            <a:pPr>
              <a:buFont typeface="Arial" panose="020B0604020202020204" pitchFamily="34" charset="0"/>
              <a:buChar char="•"/>
            </a:pPr>
            <a:r>
              <a:rPr lang="en-US" dirty="0"/>
              <a:t> IONS: Ca++, Na+ , K+ dependents on their level increase or decrease</a:t>
            </a:r>
          </a:p>
          <a:p>
            <a:pPr marL="0" indent="0">
              <a:buNone/>
            </a:pPr>
            <a:r>
              <a:rPr lang="en-US" b="1" dirty="0"/>
              <a:t>SV</a:t>
            </a:r>
          </a:p>
          <a:p>
            <a:pPr marL="0" indent="0">
              <a:buNone/>
            </a:pPr>
            <a:r>
              <a:rPr lang="en-US" dirty="0"/>
              <a:t>+  Preload ; Increase the blood volume returns increase diastolic volume </a:t>
            </a:r>
          </a:p>
          <a:p>
            <a:pPr marL="0" indent="0">
              <a:buNone/>
            </a:pPr>
            <a:r>
              <a:rPr lang="en-US" dirty="0"/>
              <a:t> + Contractility ; SNS (EPI,NE+), Hormones (glucagon,T3 and T4), IONS  like Ca++</a:t>
            </a:r>
          </a:p>
          <a:p>
            <a:pPr marL="0" indent="0">
              <a:buNone/>
            </a:pPr>
            <a:r>
              <a:rPr lang="en-US" dirty="0"/>
              <a:t> -  Afterload;  Hypertension, Atherosclerotic plaques , TPR  </a:t>
            </a:r>
          </a:p>
          <a:p>
            <a:pPr marL="0" indent="0">
              <a:buNone/>
            </a:pPr>
            <a:endParaRPr lang="en-US" dirty="0"/>
          </a:p>
          <a:p>
            <a:pPr marL="0" indent="0">
              <a:buNone/>
            </a:pPr>
            <a:r>
              <a:rPr lang="en-US" b="1" dirty="0"/>
              <a:t>Ejection Fraction </a:t>
            </a:r>
            <a:r>
              <a:rPr lang="en-US" dirty="0"/>
              <a:t>= 60/100=60%</a:t>
            </a:r>
          </a:p>
        </p:txBody>
      </p:sp>
    </p:spTree>
    <p:extLst>
      <p:ext uri="{BB962C8B-B14F-4D97-AF65-F5344CB8AC3E}">
        <p14:creationId xmlns:p14="http://schemas.microsoft.com/office/powerpoint/2010/main" val="23165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E119-B3D1-4B0E-825D-1A39AA92A5FE}"/>
              </a:ext>
            </a:extLst>
          </p:cNvPr>
          <p:cNvSpPr>
            <a:spLocks noGrp="1"/>
          </p:cNvSpPr>
          <p:nvPr>
            <p:ph type="title"/>
          </p:nvPr>
        </p:nvSpPr>
        <p:spPr>
          <a:xfrm>
            <a:off x="860760" y="862077"/>
            <a:ext cx="9720072" cy="686504"/>
          </a:xfrm>
        </p:spPr>
        <p:txBody>
          <a:bodyPr>
            <a:normAutofit fontScale="90000"/>
          </a:bodyPr>
          <a:lstStyle/>
          <a:p>
            <a:r>
              <a:rPr lang="en-US" dirty="0"/>
              <a:t>Resistance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CE37DE-DDF4-40EF-9065-3C31B956012E}"/>
                  </a:ext>
                </a:extLst>
              </p:cNvPr>
              <p:cNvSpPr>
                <a:spLocks noGrp="1"/>
              </p:cNvSpPr>
              <p:nvPr>
                <p:ph idx="1"/>
              </p:nvPr>
            </p:nvSpPr>
            <p:spPr>
              <a:xfrm>
                <a:off x="383459" y="1843548"/>
                <a:ext cx="10079388" cy="4152375"/>
              </a:xfrm>
            </p:spPr>
            <p:txBody>
              <a:bodyPr>
                <a:normAutofit/>
              </a:bodyPr>
              <a:lstStyle/>
              <a:p>
                <a:r>
                  <a:rPr lang="en-US" sz="2000" i="1" dirty="0"/>
                  <a:t>How to relate TPR to blood pressure</a:t>
                </a:r>
              </a:p>
              <a:p>
                <a14:m>
                  <m:oMath xmlns:m="http://schemas.openxmlformats.org/officeDocument/2006/math">
                    <m:r>
                      <a:rPr lang="en-US" sz="2000" b="1" i="1" dirty="0" smtClean="0">
                        <a:solidFill>
                          <a:srgbClr val="0070C0"/>
                        </a:solidFill>
                        <a:latin typeface="Cambria Math" panose="02040503050406030204" pitchFamily="18" charset="0"/>
                      </a:rPr>
                      <m:t>𝑭</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𝑹</m:t>
                    </m:r>
                  </m:oMath>
                </a14:m>
                <a:r>
                  <a:rPr lang="en-US" altLang="en-US" sz="2000" dirty="0">
                    <a:latin typeface="Tw Cen MT" panose="020B0602020104020603" pitchFamily="34" charset="0"/>
                  </a:rPr>
                  <a:t>                Ohm’s Law </a:t>
                </a:r>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𝑪𝑶</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𝑻𝑷𝑹</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endParaRPr lang="en-US" sz="2000" b="1" i="1" dirty="0">
                  <a:solidFill>
                    <a:srgbClr val="0070C0"/>
                  </a:solidFill>
                </a:endParaRPr>
              </a:p>
              <a:p>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𝑹</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𝟖</m:t>
                    </m:r>
                    <m:r>
                      <a:rPr lang="en-US" sz="2000" b="1" i="1" dirty="0" smtClean="0">
                        <a:solidFill>
                          <a:srgbClr val="0070C0"/>
                        </a:solidFill>
                        <a:latin typeface="Cambria Math" panose="02040503050406030204" pitchFamily="18" charset="0"/>
                      </a:rPr>
                      <m:t>𝒏𝒍</m:t>
                    </m:r>
                    <m:r>
                      <a:rPr lang="en-US" sz="2000" b="1" i="1" dirty="0" smtClean="0">
                        <a:solidFill>
                          <a:srgbClr val="0070C0"/>
                        </a:solidFill>
                        <a:latin typeface="Cambria Math" panose="02040503050406030204" pitchFamily="18" charset="0"/>
                      </a:rPr>
                      <m:t>/</m:t>
                    </m:r>
                    <m:r>
                      <a:rPr lang="el-GR" sz="2000" b="1" i="1" dirty="0" smtClean="0">
                        <a:solidFill>
                          <a:srgbClr val="0070C0"/>
                        </a:solidFill>
                        <a:latin typeface="Cambria Math" panose="02040503050406030204" pitchFamily="18" charset="0"/>
                      </a:rPr>
                      <m:t>𝝅</m:t>
                    </m:r>
                    <m:r>
                      <a:rPr lang="en-US" sz="2000" b="1" i="1" dirty="0" smtClean="0">
                        <a:solidFill>
                          <a:srgbClr val="0070C0"/>
                        </a:solidFill>
                        <a:latin typeface="Cambria Math" panose="02040503050406030204" pitchFamily="18" charset="0"/>
                      </a:rPr>
                      <m:t>𝒓</m:t>
                    </m:r>
                    <m:r>
                      <a:rPr lang="en-US" sz="2000" b="1" i="1" dirty="0" smtClean="0">
                        <a:solidFill>
                          <a:srgbClr val="0070C0"/>
                        </a:solidFill>
                        <a:latin typeface="Cambria Math" panose="02040503050406030204" pitchFamily="18" charset="0"/>
                      </a:rPr>
                      <m:t>𝟒</m:t>
                    </m:r>
                    <m:r>
                      <a:rPr lang="en-US" sz="2000" b="1" i="1" dirty="0" smtClean="0">
                        <a:solidFill>
                          <a:srgbClr val="0070C0"/>
                        </a:solidFill>
                        <a:latin typeface="Cambria Math" panose="02040503050406030204" pitchFamily="18" charset="0"/>
                      </a:rPr>
                      <m:t>    </m:t>
                    </m:r>
                    <m:r>
                      <a:rPr lang="en-US" sz="2000" i="1" dirty="0" smtClean="0">
                        <a:latin typeface="Cambria Math" panose="02040503050406030204" pitchFamily="18" charset="0"/>
                      </a:rPr>
                      <m:t>𝑃𝑜𝑖𝑠𝑒𝑢𝑖𝑙𝑙𝑒</m:t>
                    </m:r>
                    <m:r>
                      <a:rPr lang="en-US" sz="2000" i="1" dirty="0" smtClean="0">
                        <a:latin typeface="Cambria Math" panose="02040503050406030204" pitchFamily="18" charset="0"/>
                      </a:rPr>
                      <m:t>′</m:t>
                    </m:r>
                    <m:r>
                      <a:rPr lang="en-US" sz="2000" i="1" dirty="0" smtClean="0">
                        <a:latin typeface="Cambria Math" panose="02040503050406030204" pitchFamily="18" charset="0"/>
                      </a:rPr>
                      <m:t>𝑠</m:t>
                    </m:r>
                    <m:r>
                      <a:rPr lang="en-US" sz="2000" i="1" dirty="0" smtClean="0">
                        <a:latin typeface="Cambria Math" panose="02040503050406030204" pitchFamily="18" charset="0"/>
                      </a:rPr>
                      <m:t> </m:t>
                    </m:r>
                    <m:r>
                      <a:rPr lang="en-US" sz="2000" i="1" dirty="0" smtClean="0">
                        <a:latin typeface="Cambria Math" panose="02040503050406030204" pitchFamily="18" charset="0"/>
                      </a:rPr>
                      <m:t>𝑙𝑎𝑤</m:t>
                    </m:r>
                    <m:r>
                      <a:rPr lang="en-US" sz="2000" i="1" dirty="0" smtClean="0">
                        <a:latin typeface="Cambria Math" panose="02040503050406030204" pitchFamily="18" charset="0"/>
                      </a:rPr>
                      <m:t> </m:t>
                    </m:r>
                  </m:oMath>
                </a14:m>
                <a:endParaRPr lang="en-US" sz="2000" i="1" dirty="0"/>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𝒗𝒊𝒔𝒄𝒐𝒔𝒊𝒕𝒚</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endParaRPr lang="en-US" sz="2400" b="1" dirty="0">
                  <a:solidFill>
                    <a:srgbClr val="0070C0"/>
                  </a:solidFill>
                </a:endParaRPr>
              </a:p>
              <a:p>
                <a:endParaRPr lang="en-US" sz="2400" b="1" dirty="0">
                  <a:solidFill>
                    <a:srgbClr val="0070C0"/>
                  </a:solidFill>
                </a:endParaRPr>
              </a:p>
              <a:p>
                <a:endParaRPr lang="en-US" dirty="0"/>
              </a:p>
            </p:txBody>
          </p:sp>
        </mc:Choice>
        <mc:Fallback xmlns="">
          <p:sp>
            <p:nvSpPr>
              <p:cNvPr id="3" name="Content Placeholder 2">
                <a:extLst>
                  <a:ext uri="{FF2B5EF4-FFF2-40B4-BE49-F238E27FC236}">
                    <a16:creationId xmlns:a16="http://schemas.microsoft.com/office/drawing/2014/main" id="{26CE37DE-DDF4-40EF-9065-3C31B956012E}"/>
                  </a:ext>
                </a:extLst>
              </p:cNvPr>
              <p:cNvSpPr>
                <a:spLocks noGrp="1" noRot="1" noChangeAspect="1" noMove="1" noResize="1" noEditPoints="1" noAdjustHandles="1" noChangeArrowheads="1" noChangeShapeType="1" noTextEdit="1"/>
              </p:cNvSpPr>
              <p:nvPr>
                <p:ph idx="1"/>
              </p:nvPr>
            </p:nvSpPr>
            <p:spPr>
              <a:xfrm>
                <a:off x="383459" y="1843548"/>
                <a:ext cx="10079388" cy="4152375"/>
              </a:xfrm>
              <a:blipFill>
                <a:blip r:embed="rId2"/>
                <a:stretch>
                  <a:fillRect l="-1089" t="-1466"/>
                </a:stretch>
              </a:blipFill>
            </p:spPr>
            <p:txBody>
              <a:bodyPr/>
              <a:lstStyle/>
              <a:p>
                <a:r>
                  <a:rPr lang="en-US">
                    <a:noFill/>
                  </a:rPr>
                  <a:t> </a:t>
                </a:r>
              </a:p>
            </p:txBody>
          </p:sp>
        </mc:Fallback>
      </mc:AlternateContent>
    </p:spTree>
    <p:extLst>
      <p:ext uri="{BB962C8B-B14F-4D97-AF65-F5344CB8AC3E}">
        <p14:creationId xmlns:p14="http://schemas.microsoft.com/office/powerpoint/2010/main" val="693870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E119-B3D1-4B0E-825D-1A39AA92A5FE}"/>
              </a:ext>
            </a:extLst>
          </p:cNvPr>
          <p:cNvSpPr>
            <a:spLocks noGrp="1"/>
          </p:cNvSpPr>
          <p:nvPr>
            <p:ph type="title"/>
          </p:nvPr>
        </p:nvSpPr>
        <p:spPr>
          <a:xfrm>
            <a:off x="742773" y="147711"/>
            <a:ext cx="9720072" cy="686504"/>
          </a:xfrm>
        </p:spPr>
        <p:txBody>
          <a:bodyPr>
            <a:normAutofit fontScale="90000"/>
          </a:bodyPr>
          <a:lstStyle/>
          <a:p>
            <a:r>
              <a:rPr lang="en-US" dirty="0"/>
              <a:t>Resistance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CE37DE-DDF4-40EF-9065-3C31B956012E}"/>
                  </a:ext>
                </a:extLst>
              </p:cNvPr>
              <p:cNvSpPr>
                <a:spLocks noGrp="1"/>
              </p:cNvSpPr>
              <p:nvPr>
                <p:ph idx="1"/>
              </p:nvPr>
            </p:nvSpPr>
            <p:spPr>
              <a:xfrm>
                <a:off x="362945" y="962228"/>
                <a:ext cx="9720073" cy="5790264"/>
              </a:xfrm>
            </p:spPr>
            <p:txBody>
              <a:bodyPr>
                <a:normAutofit fontScale="92500" lnSpcReduction="10000"/>
              </a:bodyPr>
              <a:lstStyle/>
              <a:p>
                <a:r>
                  <a:rPr lang="en-US" sz="2000" i="1" dirty="0"/>
                  <a:t>How to relate TPR to blood pressure</a:t>
                </a:r>
              </a:p>
              <a:p>
                <a14:m>
                  <m:oMath xmlns:m="http://schemas.openxmlformats.org/officeDocument/2006/math">
                    <m:r>
                      <a:rPr lang="en-US" sz="2000" b="1" i="1" dirty="0" smtClean="0">
                        <a:solidFill>
                          <a:srgbClr val="0070C0"/>
                        </a:solidFill>
                        <a:latin typeface="Cambria Math" panose="02040503050406030204" pitchFamily="18" charset="0"/>
                      </a:rPr>
                      <m:t>𝑭</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𝑪𝑶</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𝑻𝑷𝑹</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𝑹</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𝟖</m:t>
                    </m:r>
                    <m:r>
                      <a:rPr lang="en-US" sz="2000" b="1" i="1" dirty="0" smtClean="0">
                        <a:solidFill>
                          <a:srgbClr val="0070C0"/>
                        </a:solidFill>
                        <a:latin typeface="Cambria Math" panose="02040503050406030204" pitchFamily="18" charset="0"/>
                      </a:rPr>
                      <m:t>𝒏𝒍</m:t>
                    </m:r>
                    <m:r>
                      <a:rPr lang="en-US" sz="2000" b="1" i="1" dirty="0" smtClean="0">
                        <a:solidFill>
                          <a:srgbClr val="0070C0"/>
                        </a:solidFill>
                        <a:latin typeface="Cambria Math" panose="02040503050406030204" pitchFamily="18" charset="0"/>
                      </a:rPr>
                      <m:t>/</m:t>
                    </m:r>
                    <m:r>
                      <a:rPr lang="el-GR" sz="2000" b="1" i="1" dirty="0" smtClean="0">
                        <a:solidFill>
                          <a:srgbClr val="0070C0"/>
                        </a:solidFill>
                        <a:latin typeface="Cambria Math" panose="02040503050406030204" pitchFamily="18" charset="0"/>
                      </a:rPr>
                      <m:t>𝝅</m:t>
                    </m:r>
                    <m:r>
                      <a:rPr lang="en-US" sz="2000" b="1" i="1" dirty="0" smtClean="0">
                        <a:solidFill>
                          <a:srgbClr val="0070C0"/>
                        </a:solidFill>
                        <a:latin typeface="Cambria Math" panose="02040503050406030204" pitchFamily="18" charset="0"/>
                      </a:rPr>
                      <m:t>𝒓</m:t>
                    </m:r>
                    <m:r>
                      <a:rPr lang="en-US" sz="2000" b="1" i="1" dirty="0" smtClean="0">
                        <a:solidFill>
                          <a:srgbClr val="0070C0"/>
                        </a:solidFill>
                        <a:latin typeface="Cambria Math" panose="02040503050406030204" pitchFamily="18" charset="0"/>
                      </a:rPr>
                      <m:t>𝟒</m:t>
                    </m:r>
                    <m:r>
                      <a:rPr lang="en-US" sz="2000" b="1" i="1" dirty="0" smtClean="0">
                        <a:solidFill>
                          <a:srgbClr val="0070C0"/>
                        </a:solidFill>
                        <a:latin typeface="Cambria Math" panose="02040503050406030204" pitchFamily="18" charset="0"/>
                      </a:rPr>
                      <m:t>    </m:t>
                    </m:r>
                    <m:r>
                      <a:rPr lang="en-US" sz="2000" i="1" dirty="0" smtClean="0">
                        <a:latin typeface="Cambria Math" panose="02040503050406030204" pitchFamily="18" charset="0"/>
                      </a:rPr>
                      <m:t>𝑃𝑜𝑖𝑠𝑒𝑢𝑖𝑙𝑙𝑒</m:t>
                    </m:r>
                    <m:r>
                      <a:rPr lang="en-US" sz="2000" i="1" dirty="0" smtClean="0">
                        <a:latin typeface="Cambria Math" panose="02040503050406030204" pitchFamily="18" charset="0"/>
                      </a:rPr>
                      <m:t>′</m:t>
                    </m:r>
                    <m:r>
                      <a:rPr lang="en-US" sz="2000" i="1" dirty="0" smtClean="0">
                        <a:latin typeface="Cambria Math" panose="02040503050406030204" pitchFamily="18" charset="0"/>
                      </a:rPr>
                      <m:t>𝑠</m:t>
                    </m:r>
                    <m:r>
                      <a:rPr lang="en-US" sz="2000" i="1" dirty="0" smtClean="0">
                        <a:latin typeface="Cambria Math" panose="02040503050406030204" pitchFamily="18" charset="0"/>
                      </a:rPr>
                      <m:t> </m:t>
                    </m:r>
                    <m:r>
                      <a:rPr lang="en-US" sz="2000" i="1" dirty="0" smtClean="0">
                        <a:latin typeface="Cambria Math" panose="02040503050406030204" pitchFamily="18" charset="0"/>
                      </a:rPr>
                      <m:t>𝑙𝑎𝑤</m:t>
                    </m:r>
                    <m:r>
                      <a:rPr lang="en-US" sz="2000" i="1" dirty="0" smtClean="0">
                        <a:latin typeface="Cambria Math" panose="02040503050406030204" pitchFamily="18" charset="0"/>
                      </a:rPr>
                      <m:t> </m:t>
                    </m:r>
                  </m:oMath>
                </a14:m>
                <a:endParaRPr lang="en-US" sz="2000" i="1" dirty="0"/>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𝒗𝒊𝒔𝒄𝒐𝒔𝒊𝒕𝒚</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pPr marL="0" indent="0">
                  <a:buNone/>
                </a:pPr>
                <a:r>
                  <a:rPr lang="en-US" sz="2000" i="1" dirty="0"/>
                  <a:t>Polycythemia (high </a:t>
                </a:r>
                <a:r>
                  <a:rPr lang="en-US" sz="2000" i="1" dirty="0" err="1"/>
                  <a:t>Hct</a:t>
                </a:r>
                <a:r>
                  <a:rPr lang="en-US" sz="2000" i="1" dirty="0"/>
                  <a:t>)</a:t>
                </a:r>
                <a14:m>
                  <m:oMath xmlns:m="http://schemas.openxmlformats.org/officeDocument/2006/math">
                    <m:r>
                      <a:rPr lang="en-US" sz="2000" i="1" dirty="0" smtClean="0">
                        <a:latin typeface="Cambria Math" panose="02040503050406030204" pitchFamily="18" charset="0"/>
                      </a:rPr>
                      <m:t>𝛼</m:t>
                    </m:r>
                    <m:r>
                      <a:rPr lang="en-US" sz="2000" b="0" i="1" dirty="0" smtClean="0">
                        <a:latin typeface="Cambria Math" panose="02040503050406030204" pitchFamily="18" charset="0"/>
                      </a:rPr>
                      <m:t> </m:t>
                    </m:r>
                    <m:r>
                      <a:rPr lang="en-US" sz="2000" b="0" i="1" dirty="0" smtClean="0">
                        <a:latin typeface="Cambria Math" panose="02040503050406030204" pitchFamily="18" charset="0"/>
                      </a:rPr>
                      <m:t>𝑛</m:t>
                    </m:r>
                  </m:oMath>
                </a14:m>
                <a:r>
                  <a:rPr lang="en-US" sz="2000" i="1" dirty="0"/>
                  <a:t> ;  a lot of friction between the layers, because whenever blood is flowing it flows in layers when there is a lot of friction rubbing up against between those layers because increase in viscosity and slow the flow down </a:t>
                </a:r>
              </a:p>
              <a:p>
                <a:pPr marL="0" indent="0">
                  <a:buNone/>
                </a:pPr>
                <a:r>
                  <a:rPr lang="en-US" sz="2000" i="1" dirty="0"/>
                  <a:t>Anemia </a:t>
                </a:r>
                <a14:m>
                  <m:oMath xmlns:m="http://schemas.openxmlformats.org/officeDocument/2006/math">
                    <m:f>
                      <m:fPr>
                        <m:ctrlPr>
                          <a:rPr lang="en-US" sz="2000" i="1" dirty="0" smtClean="0">
                            <a:latin typeface="Cambria Math" panose="02040503050406030204" pitchFamily="18" charset="0"/>
                          </a:rPr>
                        </m:ctrlPr>
                      </m:fPr>
                      <m:num>
                        <m:r>
                          <a:rPr lang="en-US" sz="2000" i="1" dirty="0" smtClean="0">
                            <a:latin typeface="Cambria Math" panose="02040503050406030204" pitchFamily="18" charset="0"/>
                          </a:rPr>
                          <m:t>1</m:t>
                        </m:r>
                      </m:num>
                      <m:den>
                        <m:r>
                          <a:rPr lang="en-US" sz="2000" i="1" dirty="0" smtClean="0">
                            <a:latin typeface="Cambria Math" panose="02040503050406030204" pitchFamily="18" charset="0"/>
                          </a:rPr>
                          <m:t>𝛼</m:t>
                        </m:r>
                      </m:den>
                    </m:f>
                    <m:r>
                      <a:rPr lang="en-US" sz="2000" i="1" dirty="0" smtClean="0">
                        <a:latin typeface="Cambria Math" panose="02040503050406030204" pitchFamily="18" charset="0"/>
                      </a:rPr>
                      <m:t>𝑛</m:t>
                    </m:r>
                    <m:r>
                      <a:rPr lang="en-US" sz="2000" i="1" dirty="0" smtClean="0">
                        <a:latin typeface="Cambria Math" panose="02040503050406030204" pitchFamily="18" charset="0"/>
                      </a:rPr>
                      <m:t> </m:t>
                    </m:r>
                  </m:oMath>
                </a14:m>
                <a:endParaRPr lang="en-US" sz="2000" i="1" dirty="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en-US" sz="2000" b="1" i="1" dirty="0" smtClean="0">
                          <a:solidFill>
                            <a:srgbClr val="0070C0"/>
                          </a:solidFill>
                          <a:latin typeface="Cambria Math" panose="02040503050406030204" pitchFamily="18" charset="0"/>
                        </a:rPr>
                        <m:t>𝑳</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m:oMathPara>
                </a14:m>
                <a:endParaRPr lang="en-US" sz="2000" b="1" i="1" dirty="0">
                  <a:solidFill>
                    <a:srgbClr val="0070C0"/>
                  </a:solidFill>
                </a:endParaRPr>
              </a:p>
              <a:p>
                <a:pPr marL="0" indent="0">
                  <a:buNone/>
                </a:pPr>
                <a:r>
                  <a:rPr lang="en-US" sz="2000" i="1" dirty="0"/>
                  <a:t>Increase in Weight and height increases in L </a:t>
                </a:r>
              </a:p>
              <a:p>
                <a:pPr marL="0" indent="0">
                  <a:buNone/>
                </a:pPr>
                <a14:m>
                  <m:oMath xmlns:m="http://schemas.openxmlformats.org/officeDocument/2006/math">
                    <m:r>
                      <a:rPr lang="en-US" sz="2400" b="1" i="1" dirty="0" smtClean="0">
                        <a:solidFill>
                          <a:srgbClr val="0070C0"/>
                        </a:solidFill>
                        <a:latin typeface="Cambria Math" panose="02040503050406030204" pitchFamily="18" charset="0"/>
                      </a:rPr>
                      <m:t>𝒓</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𝟏</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𝜶</m:t>
                    </m:r>
                    <m:r>
                      <a:rPr lang="en-US" sz="2400" b="1" i="1" dirty="0" smtClean="0">
                        <a:solidFill>
                          <a:srgbClr val="0070C0"/>
                        </a:solidFill>
                        <a:latin typeface="Cambria Math" panose="02040503050406030204" pitchFamily="18" charset="0"/>
                      </a:rPr>
                      <m:t> </m:t>
                    </m:r>
                    <m:r>
                      <a:rPr lang="en-US" sz="2400" b="1" i="1" dirty="0" smtClean="0">
                        <a:solidFill>
                          <a:srgbClr val="0070C0"/>
                        </a:solidFill>
                        <a:latin typeface="Cambria Math" panose="02040503050406030204" pitchFamily="18" charset="0"/>
                      </a:rPr>
                      <m:t>𝑹</m:t>
                    </m:r>
                  </m:oMath>
                </a14:m>
                <a:r>
                  <a:rPr lang="en-US" sz="2400" b="1" i="1" dirty="0">
                    <a:solidFill>
                      <a:srgbClr val="0070C0"/>
                    </a:solidFill>
                  </a:rPr>
                  <a:t>  the most important factor that affecting the R because it is raised to power 4 </a:t>
                </a:r>
              </a:p>
              <a:p>
                <a:pPr marL="0" indent="0">
                  <a:buNone/>
                </a:pPr>
                <a:r>
                  <a:rPr lang="en-US" sz="2400" i="1" dirty="0"/>
                  <a:t>Vasodilation increase in r</a:t>
                </a:r>
              </a:p>
              <a:p>
                <a:pPr marL="0" indent="0">
                  <a:buNone/>
                </a:pPr>
                <a:r>
                  <a:rPr lang="en-US" sz="2400" i="1" dirty="0"/>
                  <a:t>Vasoconstriction decrease in r  </a:t>
                </a:r>
              </a:p>
              <a:p>
                <a:endParaRPr lang="en-US" sz="2400" b="1" dirty="0">
                  <a:solidFill>
                    <a:srgbClr val="0070C0"/>
                  </a:solidFill>
                </a:endParaRPr>
              </a:p>
              <a:p>
                <a:endParaRPr lang="en-US" sz="2400" b="1" dirty="0">
                  <a:solidFill>
                    <a:srgbClr val="0070C0"/>
                  </a:solidFill>
                </a:endParaRPr>
              </a:p>
              <a:p>
                <a:endParaRPr lang="en-US" dirty="0"/>
              </a:p>
            </p:txBody>
          </p:sp>
        </mc:Choice>
        <mc:Fallback xmlns="">
          <p:sp>
            <p:nvSpPr>
              <p:cNvPr id="3" name="Content Placeholder 2">
                <a:extLst>
                  <a:ext uri="{FF2B5EF4-FFF2-40B4-BE49-F238E27FC236}">
                    <a16:creationId xmlns:a16="http://schemas.microsoft.com/office/drawing/2014/main" id="{26CE37DE-DDF4-40EF-9065-3C31B956012E}"/>
                  </a:ext>
                </a:extLst>
              </p:cNvPr>
              <p:cNvSpPr>
                <a:spLocks noGrp="1" noRot="1" noChangeAspect="1" noMove="1" noResize="1" noEditPoints="1" noAdjustHandles="1" noChangeArrowheads="1" noChangeShapeType="1" noTextEdit="1"/>
              </p:cNvSpPr>
              <p:nvPr>
                <p:ph idx="1"/>
              </p:nvPr>
            </p:nvSpPr>
            <p:spPr>
              <a:xfrm>
                <a:off x="362945" y="962228"/>
                <a:ext cx="9720073" cy="5790264"/>
              </a:xfrm>
              <a:blipFill>
                <a:blip r:embed="rId2"/>
                <a:stretch>
                  <a:fillRect l="-816" t="-1368"/>
                </a:stretch>
              </a:blipFill>
            </p:spPr>
            <p:txBody>
              <a:bodyPr/>
              <a:lstStyle/>
              <a:p>
                <a:r>
                  <a:rPr lang="en-US">
                    <a:noFill/>
                  </a:rPr>
                  <a:t> </a:t>
                </a:r>
              </a:p>
            </p:txBody>
          </p:sp>
        </mc:Fallback>
      </mc:AlternateContent>
    </p:spTree>
    <p:extLst>
      <p:ext uri="{BB962C8B-B14F-4D97-AF65-F5344CB8AC3E}">
        <p14:creationId xmlns:p14="http://schemas.microsoft.com/office/powerpoint/2010/main" val="421566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4">
            <a:extLst>
              <a:ext uri="{FF2B5EF4-FFF2-40B4-BE49-F238E27FC236}">
                <a16:creationId xmlns:a16="http://schemas.microsoft.com/office/drawing/2014/main" id="{91980D57-250A-483B-8B2C-D1AEE0EB5269}"/>
              </a:ext>
            </a:extLst>
          </p:cNvPr>
          <p:cNvSpPr>
            <a:spLocks noChangeArrowheads="1"/>
          </p:cNvSpPr>
          <p:nvPr/>
        </p:nvSpPr>
        <p:spPr bwMode="auto">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marL="0" marR="0" lvl="0" indent="0" algn="ctr" fontAlgn="auto">
              <a:lnSpc>
                <a:spcPct val="90000"/>
              </a:lnSpc>
              <a:spcBef>
                <a:spcPct val="0"/>
              </a:spcBef>
              <a:spcAft>
                <a:spcPts val="600"/>
              </a:spcAft>
              <a:buClrTx/>
              <a:buSzTx/>
              <a:tabLst/>
              <a:defRPr/>
            </a:pPr>
            <a:r>
              <a:rPr kumimoji="0" lang="en-US" sz="2600" b="1" i="0" u="none" strike="noStrike" kern="1200" cap="none" spc="0" normalizeH="0" baseline="0" noProof="0">
                <a:ln>
                  <a:noFill/>
                </a:ln>
                <a:solidFill>
                  <a:srgbClr val="FFFFFF"/>
                </a:solidFill>
                <a:effectLst/>
                <a:uLnTx/>
                <a:uFillTx/>
                <a:latin typeface="+mj-lt"/>
                <a:ea typeface="+mj-ea"/>
                <a:cs typeface="+mj-cs"/>
              </a:rPr>
              <a:t>Effect of radius on resistance and blood flow</a:t>
            </a:r>
          </a:p>
        </p:txBody>
      </p:sp>
      <p:pic>
        <p:nvPicPr>
          <p:cNvPr id="10242" name="Picture 2">
            <a:extLst>
              <a:ext uri="{FF2B5EF4-FFF2-40B4-BE49-F238E27FC236}">
                <a16:creationId xmlns:a16="http://schemas.microsoft.com/office/drawing/2014/main" id="{8B1FE903-B381-4BA6-A5AE-8E39CE31F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683" b="13144"/>
          <a:stretch>
            <a:fillRect/>
          </a:stretch>
        </p:blipFill>
        <p:spPr bwMode="auto">
          <a:xfrm>
            <a:off x="4038600" y="1505587"/>
            <a:ext cx="7188199" cy="38434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35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5682919-9710-4764-A860-D66EE2A112EE}"/>
              </a:ext>
            </a:extLst>
          </p:cNvPr>
          <p:cNvPicPr>
            <a:picLocks noChangeAspect="1"/>
          </p:cNvPicPr>
          <p:nvPr/>
        </p:nvPicPr>
        <p:blipFill>
          <a:blip r:embed="rId2"/>
          <a:stretch>
            <a:fillRect/>
          </a:stretch>
        </p:blipFill>
        <p:spPr>
          <a:xfrm>
            <a:off x="4500280" y="388870"/>
            <a:ext cx="6983695" cy="5578816"/>
          </a:xfrm>
          <a:prstGeom prst="rect">
            <a:avLst/>
          </a:prstGeom>
        </p:spPr>
      </p:pic>
      <p:sp>
        <p:nvSpPr>
          <p:cNvPr id="4" name="Content Placeholder 3">
            <a:extLst>
              <a:ext uri="{FF2B5EF4-FFF2-40B4-BE49-F238E27FC236}">
                <a16:creationId xmlns:a16="http://schemas.microsoft.com/office/drawing/2014/main" id="{36A37AC8-4659-0897-ADA2-07E387F32500}"/>
              </a:ext>
            </a:extLst>
          </p:cNvPr>
          <p:cNvSpPr>
            <a:spLocks noGrp="1"/>
          </p:cNvSpPr>
          <p:nvPr>
            <p:ph sz="half" idx="2"/>
          </p:nvPr>
        </p:nvSpPr>
        <p:spPr>
          <a:xfrm>
            <a:off x="412084" y="1586706"/>
            <a:ext cx="5157787" cy="3684588"/>
          </a:xfrm>
        </p:spPr>
        <p:txBody>
          <a:bodyPr/>
          <a:lstStyle/>
          <a:p>
            <a:r>
              <a:rPr lang="en-US" dirty="0"/>
              <a:t>T= (</a:t>
            </a:r>
            <a:r>
              <a:rPr lang="en-US" dirty="0" err="1"/>
              <a:t>PXr</a:t>
            </a:r>
            <a:r>
              <a:rPr lang="en-US" dirty="0"/>
              <a:t>)/H</a:t>
            </a:r>
          </a:p>
        </p:txBody>
      </p:sp>
    </p:spTree>
    <p:extLst>
      <p:ext uri="{BB962C8B-B14F-4D97-AF65-F5344CB8AC3E}">
        <p14:creationId xmlns:p14="http://schemas.microsoft.com/office/powerpoint/2010/main" val="1009383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340C452-734C-453A-A437-51254200581E}"/>
              </a:ext>
            </a:extLst>
          </p:cNvPr>
          <p:cNvSpPr>
            <a:spLocks noGrp="1"/>
          </p:cNvSpPr>
          <p:nvPr>
            <p:ph type="title"/>
          </p:nvPr>
        </p:nvSpPr>
        <p:spPr>
          <a:xfrm>
            <a:off x="804357" y="282371"/>
            <a:ext cx="4461326" cy="505905"/>
          </a:xfrm>
        </p:spPr>
        <p:txBody>
          <a:bodyPr vert="horz" lIns="91440" tIns="45720" rIns="91440" bIns="45720" rtlCol="0" anchor="b">
            <a:normAutofit/>
          </a:bodyPr>
          <a:lstStyle/>
          <a:p>
            <a:r>
              <a:rPr lang="en-US" altLang="en-US" sz="2800" b="1" kern="1200" dirty="0">
                <a:solidFill>
                  <a:schemeClr val="tx1"/>
                </a:solidFill>
                <a:latin typeface="+mj-lt"/>
                <a:ea typeface="+mj-ea"/>
                <a:cs typeface="+mj-cs"/>
              </a:rPr>
              <a:t>Ventricular Compliance </a:t>
            </a:r>
          </a:p>
        </p:txBody>
      </p:sp>
      <p:sp>
        <p:nvSpPr>
          <p:cNvPr id="5" name="Content Placeholder 4">
            <a:extLst>
              <a:ext uri="{FF2B5EF4-FFF2-40B4-BE49-F238E27FC236}">
                <a16:creationId xmlns:a16="http://schemas.microsoft.com/office/drawing/2014/main" id="{5812D55B-2DCC-476A-931A-21407716BEE2}"/>
              </a:ext>
            </a:extLst>
          </p:cNvPr>
          <p:cNvSpPr>
            <a:spLocks noGrp="1"/>
          </p:cNvSpPr>
          <p:nvPr>
            <p:ph sz="quarter" idx="4"/>
          </p:nvPr>
        </p:nvSpPr>
        <p:spPr>
          <a:xfrm>
            <a:off x="-1" y="971487"/>
            <a:ext cx="6092954" cy="5886513"/>
          </a:xfrm>
        </p:spPr>
        <p:txBody>
          <a:bodyPr vert="horz" lIns="91440" tIns="45720" rIns="91440" bIns="45720" rtlCol="0" anchor="t">
            <a:normAutofit lnSpcReduction="10000"/>
          </a:bodyPr>
          <a:lstStyle/>
          <a:p>
            <a:pPr>
              <a:defRPr/>
            </a:pPr>
            <a:r>
              <a:rPr lang="en-US" sz="1600" dirty="0"/>
              <a:t>As the ventricle fills with blood, the pressure and volume that result from filling are determined by the compliance of the ventricle. Normally, compliance curves are plotted as the change in volume (ΔV) over the change in pressure (ΔP). Therefore, the slope of the relationship is the reciprocal of the compliance, which is sometimes referred to as ventricular "stiffness.“</a:t>
            </a:r>
          </a:p>
          <a:p>
            <a:pPr>
              <a:defRPr/>
            </a:pPr>
            <a:endParaRPr lang="en-US" sz="1600" dirty="0"/>
          </a:p>
          <a:p>
            <a:pPr>
              <a:defRPr/>
            </a:pPr>
            <a:r>
              <a:rPr lang="en-US" sz="1600" dirty="0"/>
              <a:t>As the ventricle fills with blood and its volume increases, the pressure within the ventricular chamber passively increases (see the Normal filling curve in the figure). The relationship is not linear, particularly at higher volumes, because the compliance of the ventricular wall decreases ("stiffness" increases) the more the ventricular wall is stretched. This occurs in most biological tissues.</a:t>
            </a:r>
          </a:p>
          <a:p>
            <a:pPr>
              <a:defRPr/>
            </a:pPr>
            <a:endParaRPr lang="en-US" sz="1600" dirty="0"/>
          </a:p>
          <a:p>
            <a:pPr>
              <a:defRPr/>
            </a:pPr>
            <a:r>
              <a:rPr lang="en-US" sz="1600" dirty="0"/>
              <a:t>in ventricular hypertrophy the ventricular compliance is decreased (i.e., the ventricle is "stiffer") because the thickness of the ventricular wall increases; therefore, ventricular end-diastolic pressure (EDP) is higher at any given end-diastolic volume (EDV) </a:t>
            </a:r>
          </a:p>
          <a:p>
            <a:pPr>
              <a:defRPr/>
            </a:pPr>
            <a:endParaRPr lang="en-US" sz="1600" dirty="0"/>
          </a:p>
          <a:p>
            <a:pPr>
              <a:defRPr/>
            </a:pPr>
            <a:r>
              <a:rPr lang="en-US" sz="1600" dirty="0"/>
              <a:t>In a disease state such as dilated cardiomyopathy, the ventricle becomes very dilated without appreciable thickening of the wall. This dilated ventricle will have increased compliance as shown in the figure; therefore, although the EDV may be very high, the EDP may not be greatly elevated.</a:t>
            </a:r>
          </a:p>
          <a:p>
            <a:pPr marL="0"/>
            <a:endParaRPr lang="en-US" sz="900" dirty="0"/>
          </a:p>
        </p:txBody>
      </p:sp>
      <p:pic>
        <p:nvPicPr>
          <p:cNvPr id="29699" name="Picture 2">
            <a:extLst>
              <a:ext uri="{FF2B5EF4-FFF2-40B4-BE49-F238E27FC236}">
                <a16:creationId xmlns:a16="http://schemas.microsoft.com/office/drawing/2014/main" id="{2B9082C8-BC7D-4070-B8DE-21F9ED04716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9048" y="1316899"/>
            <a:ext cx="5458968" cy="42242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1037</Words>
  <Application>Microsoft Office PowerPoint</Application>
  <PresentationFormat>Widescreen</PresentationFormat>
  <Paragraphs>106</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Cambria Math</vt:lpstr>
      <vt:lpstr>Times New Roman</vt:lpstr>
      <vt:lpstr>Tw Cen MT</vt:lpstr>
      <vt:lpstr>Wingdings</vt:lpstr>
      <vt:lpstr>Office Theme</vt:lpstr>
      <vt:lpstr>Resistance and Capacitance </vt:lpstr>
      <vt:lpstr>Isometric and isotonic contraction </vt:lpstr>
      <vt:lpstr>Blood pressure </vt:lpstr>
      <vt:lpstr>Cardia out put </vt:lpstr>
      <vt:lpstr>Resistance </vt:lpstr>
      <vt:lpstr>Resistance </vt:lpstr>
      <vt:lpstr>PowerPoint Presentation</vt:lpstr>
      <vt:lpstr>PowerPoint Presentation</vt:lpstr>
      <vt:lpstr>Ventricular Compliance </vt:lpstr>
      <vt:lpstr>PowerPoint Presentation</vt:lpstr>
      <vt:lpstr>Blood flow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Resistance </dc:title>
  <dc:creator>arwa rawashdeh</dc:creator>
  <cp:lastModifiedBy>arwa rawashdeh</cp:lastModifiedBy>
  <cp:revision>13</cp:revision>
  <dcterms:created xsi:type="dcterms:W3CDTF">2023-05-09T09:48:50Z</dcterms:created>
  <dcterms:modified xsi:type="dcterms:W3CDTF">2023-05-10T14:26:49Z</dcterms:modified>
</cp:coreProperties>
</file>