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0" r:id="rId5"/>
    <p:sldId id="270" r:id="rId6"/>
    <p:sldId id="258" r:id="rId7"/>
    <p:sldId id="271" r:id="rId8"/>
    <p:sldId id="272" r:id="rId9"/>
    <p:sldId id="273" r:id="rId10"/>
    <p:sldId id="263" r:id="rId11"/>
    <p:sldId id="275" r:id="rId12"/>
    <p:sldId id="265" r:id="rId13"/>
    <p:sldId id="276" r:id="rId14"/>
    <p:sldId id="277" r:id="rId15"/>
    <p:sldId id="266" r:id="rId16"/>
    <p:sldId id="268" r:id="rId17"/>
    <p:sldId id="267" r:id="rId18"/>
    <p:sldId id="269" r:id="rId19"/>
    <p:sldId id="262"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9" d="100"/>
          <a:sy n="89" d="100"/>
        </p:scale>
        <p:origin x="437"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1141835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379688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07203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4847611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1509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539911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3318340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303071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184146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386800-701E-E74C-B5E5-883F05CE64A1}"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3137268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386800-701E-E74C-B5E5-883F05CE64A1}"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2209037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386800-701E-E74C-B5E5-883F05CE64A1}" type="datetimeFigureOut">
              <a:rPr lang="en-US" smtClean="0"/>
              <a:t>7/10/2023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232529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386800-701E-E74C-B5E5-883F05CE64A1}" type="datetimeFigureOut">
              <a:rPr lang="en-US" smtClean="0"/>
              <a:t>7/10/2023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216107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86800-701E-E74C-B5E5-883F05CE64A1}" type="datetimeFigureOut">
              <a:rPr lang="en-US" smtClean="0"/>
              <a:t>7/10/2023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2012607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386800-701E-E74C-B5E5-883F05CE64A1}"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449894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386800-701E-E74C-B5E5-883F05CE64A1}"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9C4BF-9D2F-EA4C-87D1-F4E84018E2F8}" type="slidenum">
              <a:rPr lang="en-US" smtClean="0"/>
              <a:t>‹#›</a:t>
            </a:fld>
            <a:endParaRPr lang="en-US"/>
          </a:p>
        </p:txBody>
      </p:sp>
    </p:spTree>
    <p:extLst>
      <p:ext uri="{BB962C8B-B14F-4D97-AF65-F5344CB8AC3E}">
        <p14:creationId xmlns:p14="http://schemas.microsoft.com/office/powerpoint/2010/main" val="30328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1386800-701E-E74C-B5E5-883F05CE64A1}" type="datetimeFigureOut">
              <a:rPr lang="en-US" smtClean="0"/>
              <a:t>7/10/2023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A29C4BF-9D2F-EA4C-87D1-F4E84018E2F8}" type="slidenum">
              <a:rPr lang="en-US" smtClean="0"/>
              <a:t>‹#›</a:t>
            </a:fld>
            <a:endParaRPr lang="en-US"/>
          </a:p>
        </p:txBody>
      </p:sp>
    </p:spTree>
    <p:extLst>
      <p:ext uri="{BB962C8B-B14F-4D97-AF65-F5344CB8AC3E}">
        <p14:creationId xmlns:p14="http://schemas.microsoft.com/office/powerpoint/2010/main" val="3281697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F4920-DB8B-86D9-9E9B-2C254EC48D18}"/>
              </a:ext>
            </a:extLst>
          </p:cNvPr>
          <p:cNvSpPr>
            <a:spLocks noGrp="1"/>
          </p:cNvSpPr>
          <p:nvPr>
            <p:ph type="ctrTitle"/>
          </p:nvPr>
        </p:nvSpPr>
        <p:spPr/>
        <p:txBody>
          <a:bodyPr/>
          <a:lstStyle/>
          <a:p>
            <a:pPr algn="ctr"/>
            <a:r>
              <a:rPr lang="en-GB" dirty="0"/>
              <a:t>B</a:t>
            </a:r>
            <a:r>
              <a:rPr lang="ar-SA" dirty="0"/>
              <a:t>ronchiolitis </a:t>
            </a:r>
            <a:endParaRPr lang="en-US" dirty="0"/>
          </a:p>
        </p:txBody>
      </p:sp>
      <p:sp>
        <p:nvSpPr>
          <p:cNvPr id="3" name="Subtitle 2">
            <a:extLst>
              <a:ext uri="{FF2B5EF4-FFF2-40B4-BE49-F238E27FC236}">
                <a16:creationId xmlns:a16="http://schemas.microsoft.com/office/drawing/2014/main" id="{1500F8F9-FE0F-626B-768E-2B9471FBFFB4}"/>
              </a:ext>
            </a:extLst>
          </p:cNvPr>
          <p:cNvSpPr>
            <a:spLocks noGrp="1"/>
          </p:cNvSpPr>
          <p:nvPr>
            <p:ph type="subTitle" idx="1"/>
          </p:nvPr>
        </p:nvSpPr>
        <p:spPr/>
        <p:txBody>
          <a:bodyPr/>
          <a:lstStyle/>
          <a:p>
            <a:r>
              <a:rPr lang="ar-SA" dirty="0"/>
              <a:t>Dr </a:t>
            </a:r>
            <a:r>
              <a:rPr lang="en-US" dirty="0"/>
              <a:t>H</a:t>
            </a:r>
            <a:r>
              <a:rPr lang="ar-SA" dirty="0"/>
              <a:t>aneen </a:t>
            </a:r>
            <a:r>
              <a:rPr lang="en-US" dirty="0"/>
              <a:t>A</a:t>
            </a:r>
            <a:r>
              <a:rPr lang="ar-SA" dirty="0"/>
              <a:t>bu </a:t>
            </a:r>
            <a:r>
              <a:rPr lang="en-US" dirty="0"/>
              <a:t>A</a:t>
            </a:r>
            <a:r>
              <a:rPr lang="ar-SA" dirty="0"/>
              <a:t>l-</a:t>
            </a:r>
            <a:r>
              <a:rPr lang="en-US" dirty="0"/>
              <a:t>R</a:t>
            </a:r>
            <a:r>
              <a:rPr lang="ar-SA" dirty="0"/>
              <a:t>ous</a:t>
            </a:r>
            <a:endParaRPr lang="en-US" dirty="0"/>
          </a:p>
        </p:txBody>
      </p:sp>
    </p:spTree>
    <p:extLst>
      <p:ext uri="{BB962C8B-B14F-4D97-AF65-F5344CB8AC3E}">
        <p14:creationId xmlns:p14="http://schemas.microsoft.com/office/powerpoint/2010/main" val="1760578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FA709-50C4-F488-052D-7017E578E459}"/>
              </a:ext>
            </a:extLst>
          </p:cNvPr>
          <p:cNvSpPr>
            <a:spLocks noGrp="1"/>
          </p:cNvSpPr>
          <p:nvPr>
            <p:ph type="title"/>
          </p:nvPr>
        </p:nvSpPr>
        <p:spPr/>
        <p:txBody>
          <a:bodyPr/>
          <a:lstStyle/>
          <a:p>
            <a:pPr algn="ctr"/>
            <a:r>
              <a:rPr lang="en-GB" dirty="0"/>
              <a:t>Clinical Presentation</a:t>
            </a:r>
            <a:endParaRPr lang="en-US" dirty="0"/>
          </a:p>
        </p:txBody>
      </p:sp>
      <p:sp>
        <p:nvSpPr>
          <p:cNvPr id="3" name="Content Placeholder 2">
            <a:extLst>
              <a:ext uri="{FF2B5EF4-FFF2-40B4-BE49-F238E27FC236}">
                <a16:creationId xmlns:a16="http://schemas.microsoft.com/office/drawing/2014/main" id="{1C1537C8-16BB-BF47-A21D-6482C2429BD1}"/>
              </a:ext>
            </a:extLst>
          </p:cNvPr>
          <p:cNvSpPr>
            <a:spLocks noGrp="1"/>
          </p:cNvSpPr>
          <p:nvPr>
            <p:ph idx="1"/>
          </p:nvPr>
        </p:nvSpPr>
        <p:spPr>
          <a:xfrm>
            <a:off x="838200" y="1690688"/>
            <a:ext cx="10515600" cy="4351338"/>
          </a:xfrm>
        </p:spPr>
        <p:txBody>
          <a:bodyPr>
            <a:normAutofit/>
          </a:bodyPr>
          <a:lstStyle/>
          <a:p>
            <a:r>
              <a:rPr lang="en-GB" dirty="0">
                <a:solidFill>
                  <a:schemeClr val="tx1"/>
                </a:solidFill>
                <a:latin typeface="Tahoma" panose="020B0604030504040204" pitchFamily="34" charset="0"/>
                <a:ea typeface="Tahoma" panose="020B0604030504040204" pitchFamily="34" charset="0"/>
                <a:cs typeface="Tahoma" panose="020B0604030504040204" pitchFamily="34" charset="0"/>
              </a:rPr>
              <a:t>The first signs and symptoms of bronchiolitis (and in many children, the extent of disease manifestations) are those of an upper respiratory tract </a:t>
            </a:r>
            <a:r>
              <a:rPr lang="en-GB" dirty="0" err="1">
                <a:solidFill>
                  <a:schemeClr val="tx1"/>
                </a:solidFill>
                <a:latin typeface="Tahoma" panose="020B0604030504040204" pitchFamily="34" charset="0"/>
                <a:ea typeface="Tahoma" panose="020B0604030504040204" pitchFamily="34" charset="0"/>
                <a:cs typeface="Tahoma" panose="020B0604030504040204" pitchFamily="34" charset="0"/>
              </a:rPr>
              <a:t>infection:Irritability</a:t>
            </a:r>
            <a:r>
              <a:rPr lang="en-GB" dirty="0">
                <a:solidFill>
                  <a:schemeClr val="tx1"/>
                </a:solidFill>
                <a:latin typeface="Tahoma" panose="020B0604030504040204" pitchFamily="34" charset="0"/>
                <a:ea typeface="Tahoma" panose="020B0604030504040204" pitchFamily="34" charset="0"/>
                <a:cs typeface="Tahoma" panose="020B0604030504040204" pitchFamily="34" charset="0"/>
              </a:rPr>
              <a:t> ,Difficulty feeding, nasal congestion,</a:t>
            </a:r>
          </a:p>
          <a:p>
            <a:r>
              <a:rPr lang="en-GB" dirty="0">
                <a:solidFill>
                  <a:schemeClr val="tx1"/>
                </a:solidFill>
                <a:latin typeface="Tahoma" panose="020B0604030504040204" pitchFamily="34" charset="0"/>
                <a:ea typeface="Tahoma" panose="020B0604030504040204" pitchFamily="34" charset="0"/>
                <a:cs typeface="Tahoma" panose="020B0604030504040204" pitchFamily="34" charset="0"/>
              </a:rPr>
              <a:t>2-3 days after upper respiratory tract symptoms, the infection may spread to lower respiratory tract and symptoms of Cough, </a:t>
            </a:r>
            <a:r>
              <a:rPr lang="en-GB" dirty="0" err="1">
                <a:solidFill>
                  <a:schemeClr val="tx1"/>
                </a:solidFill>
                <a:latin typeface="Tahoma" panose="020B0604030504040204" pitchFamily="34" charset="0"/>
                <a:ea typeface="Tahoma" panose="020B0604030504040204" pitchFamily="34" charset="0"/>
                <a:cs typeface="Tahoma" panose="020B0604030504040204" pitchFamily="34" charset="0"/>
              </a:rPr>
              <a:t>dyspnea</a:t>
            </a:r>
            <a:r>
              <a:rPr lang="en-GB"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GB" dirty="0" err="1">
                <a:solidFill>
                  <a:schemeClr val="tx1"/>
                </a:solidFill>
                <a:latin typeface="Tahoma" panose="020B0604030504040204" pitchFamily="34" charset="0"/>
                <a:ea typeface="Tahoma" panose="020B0604030504040204" pitchFamily="34" charset="0"/>
                <a:cs typeface="Tahoma" panose="020B0604030504040204" pitchFamily="34" charset="0"/>
              </a:rPr>
              <a:t>wheezing,tachypnea</a:t>
            </a:r>
            <a:r>
              <a:rPr lang="en-GB" dirty="0">
                <a:solidFill>
                  <a:schemeClr val="tx1"/>
                </a:solidFill>
                <a:latin typeface="Tahoma" panose="020B0604030504040204" pitchFamily="34" charset="0"/>
                <a:ea typeface="Tahoma" panose="020B0604030504040204" pitchFamily="34" charset="0"/>
                <a:cs typeface="Tahoma" panose="020B0604030504040204" pitchFamily="34" charset="0"/>
              </a:rPr>
              <a:t>, retractions, grunting</a:t>
            </a:r>
          </a:p>
          <a:p>
            <a:endParaRPr lang="en-GB"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rtl="0" fontAlgn="base"/>
            <a:r>
              <a:rPr lang="en-GB" sz="1800" i="0" u="none"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In younger children (particularly &lt;6 weeks of age), </a:t>
            </a:r>
            <a:r>
              <a:rPr lang="en-GB" sz="1800" i="0" u="none" strike="noStrike"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apnea</a:t>
            </a:r>
            <a:r>
              <a:rPr lang="en-GB" sz="1800" i="0" u="none"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 may be a presenting sign, sometimes in the absence of other features of bronchiolitis. </a:t>
            </a:r>
          </a:p>
          <a:p>
            <a:pPr rtl="0" fontAlgn="base"/>
            <a:r>
              <a:rPr lang="en-GB" sz="1800" i="0" u="none"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Symptoms peak at around day 3 to 4 of illness</a:t>
            </a:r>
          </a:p>
          <a:p>
            <a:pPr rtl="0" fontAlgn="base"/>
            <a:r>
              <a:rPr lang="en-GB" sz="1800" i="0" u="none"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Patients more likely to require intensive care include preterm infants and those with </a:t>
            </a:r>
            <a:r>
              <a:rPr lang="en-GB" sz="1800" i="0" u="none" strike="noStrike"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apnea</a:t>
            </a:r>
            <a:r>
              <a:rPr lang="en-GB" sz="1800" i="0" u="none"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 low birth weight, or a respiratory rate greater than 70/min.</a:t>
            </a:r>
          </a:p>
          <a:p>
            <a:endParaRPr lang="en-GB" dirty="0"/>
          </a:p>
          <a:p>
            <a:endParaRPr lang="en-US" dirty="0"/>
          </a:p>
        </p:txBody>
      </p:sp>
    </p:spTree>
    <p:extLst>
      <p:ext uri="{BB962C8B-B14F-4D97-AF65-F5344CB8AC3E}">
        <p14:creationId xmlns:p14="http://schemas.microsoft.com/office/powerpoint/2010/main" val="1877192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0CA81-FCA0-ECB9-DAD1-738282FF63BC}"/>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81E1C830-5D5E-C487-FF0A-AD8BE93FDE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93157" y="365125"/>
            <a:ext cx="7238999" cy="6186886"/>
          </a:xfrm>
        </p:spPr>
      </p:pic>
    </p:spTree>
    <p:extLst>
      <p:ext uri="{BB962C8B-B14F-4D97-AF65-F5344CB8AC3E}">
        <p14:creationId xmlns:p14="http://schemas.microsoft.com/office/powerpoint/2010/main" val="329806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80BF4-8804-2FE8-56E8-202F34DB5F9E}"/>
              </a:ext>
            </a:extLst>
          </p:cNvPr>
          <p:cNvSpPr>
            <a:spLocks noGrp="1"/>
          </p:cNvSpPr>
          <p:nvPr>
            <p:ph type="title"/>
          </p:nvPr>
        </p:nvSpPr>
        <p:spPr/>
        <p:txBody>
          <a:bodyPr/>
          <a:lstStyle/>
          <a:p>
            <a:pPr algn="ctr"/>
            <a:r>
              <a:rPr lang="en-GB" dirty="0"/>
              <a:t>Diagnosis</a:t>
            </a:r>
            <a:endParaRPr lang="en-US" dirty="0"/>
          </a:p>
        </p:txBody>
      </p:sp>
      <p:sp>
        <p:nvSpPr>
          <p:cNvPr id="3" name="Content Placeholder 2">
            <a:extLst>
              <a:ext uri="{FF2B5EF4-FFF2-40B4-BE49-F238E27FC236}">
                <a16:creationId xmlns:a16="http://schemas.microsoft.com/office/drawing/2014/main" id="{D2CEFDB9-E466-3D79-49B8-F8715E5AD9C6}"/>
              </a:ext>
            </a:extLst>
          </p:cNvPr>
          <p:cNvSpPr>
            <a:spLocks noGrp="1"/>
          </p:cNvSpPr>
          <p:nvPr>
            <p:ph idx="1"/>
          </p:nvPr>
        </p:nvSpPr>
        <p:spPr/>
        <p:txBody>
          <a:bodyPr/>
          <a:lstStyle/>
          <a:p>
            <a:r>
              <a:rPr lang="en-GB" dirty="0"/>
              <a:t>The diagnosis of bronchiolitis is based on clinical presentation and findings from the physical examination. </a:t>
            </a:r>
            <a:endParaRPr lang="en-US" dirty="0"/>
          </a:p>
        </p:txBody>
      </p:sp>
    </p:spTree>
    <p:extLst>
      <p:ext uri="{BB962C8B-B14F-4D97-AF65-F5344CB8AC3E}">
        <p14:creationId xmlns:p14="http://schemas.microsoft.com/office/powerpoint/2010/main" val="1003127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55D8F-F566-7033-D322-ED6783FD98F9}"/>
              </a:ext>
            </a:extLst>
          </p:cNvPr>
          <p:cNvSpPr>
            <a:spLocks noGrp="1"/>
          </p:cNvSpPr>
          <p:nvPr>
            <p:ph type="title"/>
          </p:nvPr>
        </p:nvSpPr>
        <p:spPr/>
        <p:txBody>
          <a:bodyPr/>
          <a:lstStyle/>
          <a:p>
            <a:pPr algn="ctr"/>
            <a:r>
              <a:rPr lang="en-GB" dirty="0"/>
              <a:t>Imaging </a:t>
            </a:r>
            <a:endParaRPr lang="en-US" dirty="0"/>
          </a:p>
        </p:txBody>
      </p:sp>
      <p:sp>
        <p:nvSpPr>
          <p:cNvPr id="3" name="Content Placeholder 2">
            <a:extLst>
              <a:ext uri="{FF2B5EF4-FFF2-40B4-BE49-F238E27FC236}">
                <a16:creationId xmlns:a16="http://schemas.microsoft.com/office/drawing/2014/main" id="{80D965E8-8B30-D991-C34F-188B3167DB8D}"/>
              </a:ext>
            </a:extLst>
          </p:cNvPr>
          <p:cNvSpPr>
            <a:spLocks noGrp="1"/>
          </p:cNvSpPr>
          <p:nvPr>
            <p:ph idx="1"/>
          </p:nvPr>
        </p:nvSpPr>
        <p:spPr/>
        <p:txBody>
          <a:bodyPr/>
          <a:lstStyle/>
          <a:p>
            <a:pPr rtl="0" fontAlgn="base"/>
            <a:r>
              <a:rPr lang="en-GB" sz="1800" b="0" i="0" u="none" strike="noStrike" dirty="0">
                <a:solidFill>
                  <a:srgbClr val="5B4A5B"/>
                </a:solidFill>
                <a:effectLst/>
                <a:latin typeface="Calibri" panose="020F0502020204030204" pitchFamily="34" charset="0"/>
              </a:rPr>
              <a:t>Chest radiography is not required to confirm a diagnosis of bronchiolitis. </a:t>
            </a:r>
            <a:endParaRPr lang="en-GB" sz="1800" b="0" i="0" u="none" strike="noStrike" dirty="0">
              <a:solidFill>
                <a:srgbClr val="5B4A5B"/>
              </a:solidFill>
              <a:effectLst/>
              <a:latin typeface="Corbel" panose="020B0503020204020204" pitchFamily="34" charset="0"/>
            </a:endParaRPr>
          </a:p>
          <a:p>
            <a:pPr rtl="0" fontAlgn="base"/>
            <a:r>
              <a:rPr lang="en-GB" sz="1800" b="0" i="0" u="none" strike="noStrike" dirty="0">
                <a:solidFill>
                  <a:srgbClr val="5B4A5B"/>
                </a:solidFill>
                <a:effectLst/>
                <a:latin typeface="Calibri" panose="020F0502020204030204" pitchFamily="34" charset="0"/>
              </a:rPr>
              <a:t>A chest radiograph often leads to increased diagnostic uncertainty as the features may be similar to those of pneumonia (atelectasis, mucous plugging, and loss of volume) and consequently lead to greater inappropriate use of antibiotics.</a:t>
            </a:r>
            <a:endParaRPr lang="en-GB" sz="1800" b="0" i="0" u="none" strike="noStrike" dirty="0">
              <a:solidFill>
                <a:srgbClr val="5B4A5B"/>
              </a:solidFill>
              <a:effectLst/>
              <a:latin typeface="Corbel" panose="020B0503020204020204" pitchFamily="34" charset="0"/>
            </a:endParaRPr>
          </a:p>
          <a:p>
            <a:pPr rtl="0" fontAlgn="base"/>
            <a:r>
              <a:rPr lang="en-GB" sz="1800" b="0" i="0" u="none" strike="noStrike" dirty="0">
                <a:solidFill>
                  <a:srgbClr val="5B4A5B"/>
                </a:solidFill>
                <a:effectLst/>
                <a:latin typeface="Calibri" panose="020F0502020204030204" pitchFamily="34" charset="0"/>
              </a:rPr>
              <a:t> Chest radiography should be reserved for </a:t>
            </a:r>
            <a:r>
              <a:rPr lang="en-GB" sz="1800" b="1" i="0" u="none" strike="noStrike" dirty="0">
                <a:solidFill>
                  <a:srgbClr val="5B4A5B"/>
                </a:solidFill>
                <a:effectLst/>
                <a:latin typeface="Calibri" panose="020F0502020204030204" pitchFamily="34" charset="0"/>
              </a:rPr>
              <a:t>a child who is atypical</a:t>
            </a:r>
            <a:r>
              <a:rPr lang="en-GB" sz="1800" b="0" i="0" u="none" strike="noStrike" dirty="0">
                <a:solidFill>
                  <a:srgbClr val="5B4A5B"/>
                </a:solidFill>
                <a:effectLst/>
                <a:latin typeface="Calibri" panose="020F0502020204030204" pitchFamily="34" charset="0"/>
              </a:rPr>
              <a:t> :</a:t>
            </a:r>
            <a:endParaRPr lang="en-GB" dirty="0">
              <a:solidFill>
                <a:srgbClr val="5B4A5B"/>
              </a:solidFill>
              <a:latin typeface="Corbel" panose="020B0503020204020204" pitchFamily="34" charset="0"/>
            </a:endParaRPr>
          </a:p>
          <a:p>
            <a:pPr marL="0" indent="0" rtl="0" fontAlgn="base">
              <a:buNone/>
            </a:pPr>
            <a:r>
              <a:rPr lang="en-GB" sz="1800" b="0" i="0" u="none" strike="noStrike" dirty="0">
                <a:solidFill>
                  <a:srgbClr val="5B4A5B"/>
                </a:solidFill>
                <a:effectLst/>
                <a:latin typeface="Calibri" panose="020F0502020204030204" pitchFamily="34" charset="0"/>
              </a:rPr>
              <a:t> * showing persistently focal crackles .</a:t>
            </a:r>
            <a:endParaRPr lang="en-GB" dirty="0">
              <a:effectLst/>
            </a:endParaRPr>
          </a:p>
          <a:p>
            <a:pPr marL="0" indent="0" rtl="0">
              <a:buNone/>
            </a:pPr>
            <a:r>
              <a:rPr lang="en-GB" sz="1800" b="0" i="0" u="none" strike="noStrike" dirty="0">
                <a:solidFill>
                  <a:srgbClr val="5B4A5B"/>
                </a:solidFill>
                <a:effectLst/>
                <a:latin typeface="Calibri" panose="020F0502020204030204" pitchFamily="34" charset="0"/>
              </a:rPr>
              <a:t> * a temperature remaining above 39°C despite antipyretics.</a:t>
            </a:r>
            <a:endParaRPr lang="en-GB" dirty="0">
              <a:effectLst/>
            </a:endParaRPr>
          </a:p>
          <a:p>
            <a:pPr marL="0" indent="0" rtl="0">
              <a:buNone/>
            </a:pPr>
            <a:r>
              <a:rPr lang="en-GB" sz="1800" b="0" i="0" u="none" strike="noStrike" dirty="0">
                <a:solidFill>
                  <a:srgbClr val="5B4A5B"/>
                </a:solidFill>
                <a:effectLst/>
                <a:latin typeface="Calibri" panose="020F0502020204030204" pitchFamily="34" charset="0"/>
              </a:rPr>
              <a:t> *  respiratory failure requiring critical care support .</a:t>
            </a:r>
            <a:endParaRPr lang="en-GB" dirty="0">
              <a:effectLst/>
            </a:endParaRPr>
          </a:p>
        </p:txBody>
      </p:sp>
    </p:spTree>
    <p:extLst>
      <p:ext uri="{BB962C8B-B14F-4D97-AF65-F5344CB8AC3E}">
        <p14:creationId xmlns:p14="http://schemas.microsoft.com/office/powerpoint/2010/main" val="681483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B5177-1EF3-9413-2668-940A59D0ABB5}"/>
              </a:ext>
            </a:extLst>
          </p:cNvPr>
          <p:cNvSpPr>
            <a:spLocks noGrp="1"/>
          </p:cNvSpPr>
          <p:nvPr>
            <p:ph type="title"/>
          </p:nvPr>
        </p:nvSpPr>
        <p:spPr/>
        <p:txBody>
          <a:bodyPr/>
          <a:lstStyle/>
          <a:p>
            <a:pPr algn="ctr"/>
            <a:r>
              <a:rPr lang="en-GB" dirty="0"/>
              <a:t>Laboratory tests</a:t>
            </a:r>
            <a:endParaRPr lang="en-US" dirty="0"/>
          </a:p>
        </p:txBody>
      </p:sp>
      <p:sp>
        <p:nvSpPr>
          <p:cNvPr id="3" name="Content Placeholder 2">
            <a:extLst>
              <a:ext uri="{FF2B5EF4-FFF2-40B4-BE49-F238E27FC236}">
                <a16:creationId xmlns:a16="http://schemas.microsoft.com/office/drawing/2014/main" id="{A43756B5-08DA-F24D-F4FC-F51FCE304AA0}"/>
              </a:ext>
            </a:extLst>
          </p:cNvPr>
          <p:cNvSpPr>
            <a:spLocks noGrp="1"/>
          </p:cNvSpPr>
          <p:nvPr>
            <p:ph idx="1"/>
          </p:nvPr>
        </p:nvSpPr>
        <p:spPr/>
        <p:txBody>
          <a:bodyPr>
            <a:normAutofit/>
          </a:bodyPr>
          <a:lstStyle/>
          <a:p>
            <a:pPr rtl="0" fontAlgn="base"/>
            <a:r>
              <a:rPr lang="en-GB" dirty="0">
                <a:solidFill>
                  <a:srgbClr val="5B4A5B"/>
                </a:solidFill>
                <a:latin typeface="Tahoma" panose="020B0604030504040204" pitchFamily="34" charset="0"/>
                <a:ea typeface="Tahoma" panose="020B0604030504040204" pitchFamily="34" charset="0"/>
                <a:cs typeface="Tahoma" panose="020B0604030504040204" pitchFamily="34" charset="0"/>
              </a:rPr>
              <a:t>D</a:t>
            </a:r>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o not aid in the clinical diagnosis of bronchiolitis. </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Viral panel could be done (PCR) .</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Serious bacterial infection is unusual and complete blood counts and blood cultures are unhelpful (though recent evidence suggests that although still uncommon, it may be more frequent than previously considered).</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Approximately 6% of infants with bronchiolitis can have concurrent urinary tract infection, so urine culture may be of value in persistently febrile infants, particularly those under 3 months of age.</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Measurement of arterial/capillary carbon dioxide is commonly performed, but can be restricted to those children with increased respiratory rate and work of breathing despite oxygen supplementation.</a:t>
            </a:r>
          </a:p>
        </p:txBody>
      </p:sp>
    </p:spTree>
    <p:extLst>
      <p:ext uri="{BB962C8B-B14F-4D97-AF65-F5344CB8AC3E}">
        <p14:creationId xmlns:p14="http://schemas.microsoft.com/office/powerpoint/2010/main" val="3735802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69AEF-5E03-99A2-B484-C5C07779AF20}"/>
              </a:ext>
            </a:extLst>
          </p:cNvPr>
          <p:cNvSpPr>
            <a:spLocks noGrp="1"/>
          </p:cNvSpPr>
          <p:nvPr>
            <p:ph type="title"/>
          </p:nvPr>
        </p:nvSpPr>
        <p:spPr/>
        <p:txBody>
          <a:bodyPr/>
          <a:lstStyle/>
          <a:p>
            <a:pPr algn="ctr"/>
            <a:r>
              <a:rPr lang="en-GB" dirty="0"/>
              <a:t>Management </a:t>
            </a:r>
            <a:endParaRPr lang="en-US" dirty="0"/>
          </a:p>
        </p:txBody>
      </p:sp>
      <p:sp>
        <p:nvSpPr>
          <p:cNvPr id="3" name="Content Placeholder 2">
            <a:extLst>
              <a:ext uri="{FF2B5EF4-FFF2-40B4-BE49-F238E27FC236}">
                <a16:creationId xmlns:a16="http://schemas.microsoft.com/office/drawing/2014/main" id="{C08F0139-19CA-AF90-CEA0-6970195B3905}"/>
              </a:ext>
            </a:extLst>
          </p:cNvPr>
          <p:cNvSpPr>
            <a:spLocks noGrp="1"/>
          </p:cNvSpPr>
          <p:nvPr>
            <p:ph idx="1"/>
          </p:nvPr>
        </p:nvSpPr>
        <p:spPr>
          <a:xfrm>
            <a:off x="838200" y="1968500"/>
            <a:ext cx="10515600" cy="4351338"/>
          </a:xfrm>
        </p:spPr>
        <p:txBody>
          <a:bodyPr/>
          <a:lstStyle/>
          <a:p>
            <a:r>
              <a:rPr lang="en-GB" dirty="0"/>
              <a:t>Management is supportive with: </a:t>
            </a:r>
          </a:p>
          <a:p>
            <a:pPr marL="0" indent="0">
              <a:buNone/>
            </a:pPr>
            <a:r>
              <a:rPr lang="en-GB" dirty="0"/>
              <a:t>- Oxygen supplementation</a:t>
            </a:r>
          </a:p>
          <a:p>
            <a:pPr marL="0" indent="0">
              <a:buNone/>
            </a:pPr>
            <a:r>
              <a:rPr lang="en-GB" dirty="0"/>
              <a:t>- Saline nose drops and nasal suctioning</a:t>
            </a:r>
          </a:p>
          <a:p>
            <a:pPr marL="0" indent="0">
              <a:buNone/>
            </a:pPr>
            <a:r>
              <a:rPr lang="en-GB" dirty="0"/>
              <a:t>- Adequate hydration</a:t>
            </a:r>
          </a:p>
          <a:p>
            <a:pPr marL="0" indent="0">
              <a:buNone/>
            </a:pPr>
            <a:r>
              <a:rPr lang="en-GB" dirty="0"/>
              <a:t>- Antipyretics</a:t>
            </a:r>
          </a:p>
          <a:p>
            <a:endParaRPr lang="en-US" dirty="0"/>
          </a:p>
        </p:txBody>
      </p:sp>
    </p:spTree>
    <p:extLst>
      <p:ext uri="{BB962C8B-B14F-4D97-AF65-F5344CB8AC3E}">
        <p14:creationId xmlns:p14="http://schemas.microsoft.com/office/powerpoint/2010/main" val="1275815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4476-1A4F-657E-21EB-BC223B427F6D}"/>
              </a:ext>
            </a:extLst>
          </p:cNvPr>
          <p:cNvSpPr>
            <a:spLocks noGrp="1"/>
          </p:cNvSpPr>
          <p:nvPr>
            <p:ph type="title"/>
          </p:nvPr>
        </p:nvSpPr>
        <p:spPr>
          <a:xfrm>
            <a:off x="-1071562" y="567531"/>
            <a:ext cx="13794581" cy="849313"/>
          </a:xfrm>
        </p:spPr>
        <p:txBody>
          <a:bodyPr/>
          <a:lstStyle/>
          <a:p>
            <a:endParaRPr lang="en-US"/>
          </a:p>
        </p:txBody>
      </p:sp>
      <p:sp>
        <p:nvSpPr>
          <p:cNvPr id="3" name="Content Placeholder 2">
            <a:extLst>
              <a:ext uri="{FF2B5EF4-FFF2-40B4-BE49-F238E27FC236}">
                <a16:creationId xmlns:a16="http://schemas.microsoft.com/office/drawing/2014/main" id="{4F093109-BD7E-99D9-5EBB-500920536ADA}"/>
              </a:ext>
            </a:extLst>
          </p:cNvPr>
          <p:cNvSpPr>
            <a:spLocks noGrp="1"/>
          </p:cNvSpPr>
          <p:nvPr>
            <p:ph idx="1"/>
          </p:nvPr>
        </p:nvSpPr>
        <p:spPr>
          <a:xfrm>
            <a:off x="1350169" y="1766094"/>
            <a:ext cx="10515600" cy="4351338"/>
          </a:xfrm>
        </p:spPr>
        <p:txBody>
          <a:bodyPr/>
          <a:lstStyle/>
          <a:p>
            <a:r>
              <a:rPr lang="en-GB" dirty="0">
                <a:latin typeface="Tahoma" panose="020B0604030504040204" pitchFamily="34" charset="0"/>
                <a:ea typeface="Tahoma" panose="020B0604030504040204" pitchFamily="34" charset="0"/>
                <a:cs typeface="Tahoma" panose="020B0604030504040204" pitchFamily="34" charset="0"/>
              </a:rPr>
              <a:t>Bronchodilators ate not recommended but can be used </a:t>
            </a:r>
            <a:r>
              <a:rPr lang="en-GB" b="0" i="0" dirty="0">
                <a:solidFill>
                  <a:srgbClr val="2A2A2A"/>
                </a:solidFill>
                <a:effectLst/>
                <a:latin typeface="Tahoma" panose="020B0604030504040204" pitchFamily="34" charset="0"/>
                <a:ea typeface="Tahoma" panose="020B0604030504040204" pitchFamily="34" charset="0"/>
                <a:cs typeface="Tahoma" panose="020B0604030504040204" pitchFamily="34" charset="0"/>
              </a:rPr>
              <a:t>only in patients who demonstrate clinical improvement after initial use </a:t>
            </a:r>
          </a:p>
          <a:p>
            <a:r>
              <a:rPr lang="en-GB" b="0" i="0" dirty="0">
                <a:solidFill>
                  <a:srgbClr val="2A2A2A"/>
                </a:solidFill>
                <a:effectLst/>
                <a:latin typeface="Tahoma" panose="020B0604030504040204" pitchFamily="34" charset="0"/>
                <a:ea typeface="Tahoma" panose="020B0604030504040204" pitchFamily="34" charset="0"/>
                <a:cs typeface="Tahoma" panose="020B0604030504040204" pitchFamily="34" charset="0"/>
              </a:rPr>
              <a:t>epinephrine is not recommended </a:t>
            </a:r>
          </a:p>
          <a:p>
            <a:r>
              <a:rPr lang="en-GB" dirty="0">
                <a:solidFill>
                  <a:srgbClr val="2A2A2A"/>
                </a:solidFill>
                <a:latin typeface="Tahoma" panose="020B0604030504040204" pitchFamily="34" charset="0"/>
                <a:ea typeface="Tahoma" panose="020B0604030504040204" pitchFamily="34" charset="0"/>
                <a:cs typeface="Tahoma" panose="020B0604030504040204" pitchFamily="34" charset="0"/>
              </a:rPr>
              <a:t>Ribavirin is not recommended as it is considered ineffective </a:t>
            </a:r>
          </a:p>
          <a:p>
            <a:r>
              <a:rPr lang="en-GB" dirty="0">
                <a:solidFill>
                  <a:srgbClr val="2A2A2A"/>
                </a:solidFill>
                <a:latin typeface="Tahoma" panose="020B0604030504040204" pitchFamily="34" charset="0"/>
                <a:ea typeface="Tahoma" panose="020B0604030504040204" pitchFamily="34" charset="0"/>
                <a:cs typeface="Tahoma" panose="020B0604030504040204" pitchFamily="34" charset="0"/>
              </a:rPr>
              <a:t>Antibiotics are not recommended </a:t>
            </a:r>
          </a:p>
          <a:p>
            <a:r>
              <a:rPr lang="en-GB" dirty="0">
                <a:solidFill>
                  <a:srgbClr val="2A2A2A"/>
                </a:solidFill>
                <a:latin typeface="Tahoma" panose="020B0604030504040204" pitchFamily="34" charset="0"/>
                <a:ea typeface="Tahoma" panose="020B0604030504040204" pitchFamily="34" charset="0"/>
                <a:cs typeface="Tahoma" panose="020B0604030504040204" pitchFamily="34" charset="0"/>
              </a:rPr>
              <a:t>No role for Glucocorticoids in the treatment of infants with bronchiolitis</a:t>
            </a:r>
          </a:p>
          <a:p>
            <a:r>
              <a:rPr lang="en-GB" dirty="0">
                <a:latin typeface="Tahoma" panose="020B0604030504040204" pitchFamily="34" charset="0"/>
                <a:ea typeface="Tahoma" panose="020B0604030504040204" pitchFamily="34" charset="0"/>
                <a:cs typeface="Tahoma" panose="020B0604030504040204" pitchFamily="34" charset="0"/>
              </a:rPr>
              <a:t>Nebulized </a:t>
            </a:r>
            <a:r>
              <a:rPr lang="en-GB" b="0" i="0" dirty="0">
                <a:solidFill>
                  <a:srgbClr val="2A2A2A"/>
                </a:solidFill>
                <a:effectLst/>
                <a:latin typeface="Tahoma" panose="020B0604030504040204" pitchFamily="34" charset="0"/>
                <a:ea typeface="Tahoma" panose="020B0604030504040204" pitchFamily="34" charset="0"/>
                <a:cs typeface="Tahoma" panose="020B0604030504040204" pitchFamily="34" charset="0"/>
              </a:rPr>
              <a:t>Hypertonic saline for hospitalised infants only</a:t>
            </a:r>
          </a:p>
        </p:txBody>
      </p:sp>
    </p:spTree>
    <p:extLst>
      <p:ext uri="{BB962C8B-B14F-4D97-AF65-F5344CB8AC3E}">
        <p14:creationId xmlns:p14="http://schemas.microsoft.com/office/powerpoint/2010/main" val="1901012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29571-26EF-7B0E-B2F3-36163ED54D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E9305C-33E9-2ACE-93FA-66ED8B9E5B1B}"/>
              </a:ext>
            </a:extLst>
          </p:cNvPr>
          <p:cNvSpPr>
            <a:spLocks noGrp="1"/>
          </p:cNvSpPr>
          <p:nvPr>
            <p:ph idx="1"/>
          </p:nvPr>
        </p:nvSpPr>
        <p:spPr/>
        <p:txBody>
          <a:bodyPr>
            <a:normAutofit lnSpcReduction="10000"/>
          </a:bodyPr>
          <a:lstStyle/>
          <a:p>
            <a:r>
              <a:rPr lang="en-GB" dirty="0"/>
              <a:t>Indications for admission </a:t>
            </a:r>
          </a:p>
          <a:p>
            <a:pPr marL="0" indent="0">
              <a:buNone/>
            </a:pPr>
            <a:r>
              <a:rPr lang="en-GB" dirty="0"/>
              <a:t>1.Hypoxia
2.Tachypnea
3.Dyspnea, intercostal retractions and cyanosis 
4.Chronic lung disease
5.Congenital heart disease, especially if hemodynamically significant
6.Prematurity
7.Age younger than 3 months
8.Inability to maintain oral hydration 
9.Parent unable to care for child at home</a:t>
            </a:r>
            <a:endParaRPr lang="en-US" dirty="0"/>
          </a:p>
        </p:txBody>
      </p:sp>
    </p:spTree>
    <p:extLst>
      <p:ext uri="{BB962C8B-B14F-4D97-AF65-F5344CB8AC3E}">
        <p14:creationId xmlns:p14="http://schemas.microsoft.com/office/powerpoint/2010/main" val="2632017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665E0-D049-BB1A-55E8-E8B6982B2FE3}"/>
              </a:ext>
            </a:extLst>
          </p:cNvPr>
          <p:cNvSpPr>
            <a:spLocks noGrp="1"/>
          </p:cNvSpPr>
          <p:nvPr>
            <p:ph type="title"/>
          </p:nvPr>
        </p:nvSpPr>
        <p:spPr/>
        <p:txBody>
          <a:bodyPr/>
          <a:lstStyle/>
          <a:p>
            <a:pPr algn="ctr"/>
            <a:r>
              <a:rPr lang="en-GB" dirty="0"/>
              <a:t>Prevention </a:t>
            </a:r>
            <a:endParaRPr lang="en-US" dirty="0"/>
          </a:p>
        </p:txBody>
      </p:sp>
      <p:sp>
        <p:nvSpPr>
          <p:cNvPr id="3" name="Content Placeholder 2">
            <a:extLst>
              <a:ext uri="{FF2B5EF4-FFF2-40B4-BE49-F238E27FC236}">
                <a16:creationId xmlns:a16="http://schemas.microsoft.com/office/drawing/2014/main" id="{5664B2CB-BE33-51F8-0886-FFD435121E95}"/>
              </a:ext>
            </a:extLst>
          </p:cNvPr>
          <p:cNvSpPr>
            <a:spLocks noGrp="1"/>
          </p:cNvSpPr>
          <p:nvPr>
            <p:ph idx="1"/>
          </p:nvPr>
        </p:nvSpPr>
        <p:spPr>
          <a:xfrm>
            <a:off x="838200" y="1980406"/>
            <a:ext cx="10515600" cy="4351338"/>
          </a:xfrm>
        </p:spPr>
        <p:txBody>
          <a:bodyPr>
            <a:normAutofit fontScale="92500" lnSpcReduction="20000"/>
          </a:bodyPr>
          <a:lstStyle/>
          <a:p>
            <a:endParaRPr lang="en-GB" dirty="0"/>
          </a:p>
          <a:p>
            <a:pPr rtl="0" fontAlgn="base"/>
            <a:r>
              <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Prevention of spread of RSV depends on </a:t>
            </a:r>
            <a:r>
              <a:rPr lang="en-GB" sz="1800" b="1"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good hygiene</a:t>
            </a:r>
            <a:r>
              <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in particular, hand washing, as RSV may survive for up to 6 hours on surfaces contaminated by droplets.</a:t>
            </a:r>
          </a:p>
          <a:p>
            <a:pPr marL="0" indent="0" rtl="0" fontAlgn="base">
              <a:buNone/>
            </a:pP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err="1">
                <a:latin typeface="Tahoma" panose="020B0604030504040204" pitchFamily="34" charset="0"/>
                <a:ea typeface="Tahoma" panose="020B0604030504040204" pitchFamily="34" charset="0"/>
                <a:cs typeface="Tahoma" panose="020B0604030504040204" pitchFamily="34" charset="0"/>
              </a:rPr>
              <a:t>Palivizumab</a:t>
            </a:r>
            <a:r>
              <a:rPr lang="en-GB" dirty="0">
                <a:latin typeface="Tahoma" panose="020B0604030504040204" pitchFamily="34" charset="0"/>
                <a:ea typeface="Tahoma" panose="020B0604030504040204" pitchFamily="34" charset="0"/>
                <a:cs typeface="Tahoma" panose="020B0604030504040204" pitchFamily="34" charset="0"/>
              </a:rPr>
              <a:t> is a Monoclonal antibodies Administered every month for a maximum of 5 doses during the RSV season</a:t>
            </a:r>
          </a:p>
          <a:p>
            <a:r>
              <a:rPr lang="en-GB" dirty="0">
                <a:latin typeface="Tahoma" panose="020B0604030504040204" pitchFamily="34" charset="0"/>
                <a:ea typeface="Tahoma" panose="020B0604030504040204" pitchFamily="34" charset="0"/>
                <a:cs typeface="Tahoma" panose="020B0604030504040204" pitchFamily="34" charset="0"/>
              </a:rPr>
              <a:t>Indications of </a:t>
            </a:r>
            <a:r>
              <a:rPr lang="en-GB" dirty="0" err="1">
                <a:latin typeface="Tahoma" panose="020B0604030504040204" pitchFamily="34" charset="0"/>
                <a:ea typeface="Tahoma" panose="020B0604030504040204" pitchFamily="34" charset="0"/>
                <a:cs typeface="Tahoma" panose="020B0604030504040204" pitchFamily="34" charset="0"/>
              </a:rPr>
              <a:t>palivizumab</a:t>
            </a:r>
            <a:r>
              <a:rPr lang="en-GB" dirty="0">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1. Preterm infants born before 29 weeks of gestation, without chronic lung disease of prematurity or congenital heart disease and less than 12 months of age at the start of RSV season</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2. Preterm infants born before completing 32 weeks of gestation with chronic lung disease of prematurity and requirement for supplemental oxygen for the first 28 days of life.</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3. Infants born with hemodynamically significant congenital heart disease and less than 12 months of age</a:t>
            </a:r>
          </a:p>
          <a:p>
            <a:pPr marL="0" indent="0">
              <a:buNone/>
            </a:pPr>
            <a:r>
              <a:rPr lang="en-GB" dirty="0">
                <a:latin typeface="Tahoma" panose="020B0604030504040204" pitchFamily="34" charset="0"/>
                <a:ea typeface="Tahoma" panose="020B0604030504040204" pitchFamily="34" charset="0"/>
                <a:cs typeface="Tahoma" panose="020B0604030504040204" pitchFamily="34" charset="0"/>
              </a:rPr>
              <a:t>4.For children older than 12 months of age, palivizumab is recommended only for when there is chronic lung disease requiring supplemental oxygen or diuretic or glucocorticoid therapy</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9246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DD53F-03FE-AE24-65A9-D8C2B6B148E3}"/>
              </a:ext>
            </a:extLst>
          </p:cNvPr>
          <p:cNvSpPr>
            <a:spLocks noGrp="1"/>
          </p:cNvSpPr>
          <p:nvPr>
            <p:ph type="title"/>
          </p:nvPr>
        </p:nvSpPr>
        <p:spPr/>
        <p:txBody>
          <a:bodyPr/>
          <a:lstStyle/>
          <a:p>
            <a:pPr algn="ctr"/>
            <a:r>
              <a:rPr lang="en-GB" dirty="0"/>
              <a:t>Prognosis</a:t>
            </a:r>
            <a:endParaRPr lang="en-US" dirty="0"/>
          </a:p>
        </p:txBody>
      </p:sp>
      <p:sp>
        <p:nvSpPr>
          <p:cNvPr id="3" name="Content Placeholder 2">
            <a:extLst>
              <a:ext uri="{FF2B5EF4-FFF2-40B4-BE49-F238E27FC236}">
                <a16:creationId xmlns:a16="http://schemas.microsoft.com/office/drawing/2014/main" id="{3D21CD18-A7C0-383A-FD82-F97B76AD7F0E}"/>
              </a:ext>
            </a:extLst>
          </p:cNvPr>
          <p:cNvSpPr>
            <a:spLocks noGrp="1"/>
          </p:cNvSpPr>
          <p:nvPr>
            <p:ph idx="1"/>
          </p:nvPr>
        </p:nvSpPr>
        <p:spPr>
          <a:xfrm>
            <a:off x="838200" y="1557735"/>
            <a:ext cx="10515600" cy="4351338"/>
          </a:xfrm>
        </p:spPr>
        <p:txBody>
          <a:bodyPr>
            <a:normAutofit/>
          </a:bodyPr>
          <a:lstStyle/>
          <a:p>
            <a:r>
              <a:rPr lang="en-GB" dirty="0">
                <a:latin typeface="Tahoma" panose="020B0604030504040204" pitchFamily="34" charset="0"/>
                <a:ea typeface="Tahoma" panose="020B0604030504040204" pitchFamily="34" charset="0"/>
                <a:cs typeface="Tahoma" panose="020B0604030504040204" pitchFamily="34" charset="0"/>
              </a:rPr>
              <a:t>Bronchiolitis is a self-limited disease</a:t>
            </a:r>
          </a:p>
          <a:p>
            <a:r>
              <a:rPr lang="en-GB" dirty="0">
                <a:latin typeface="Tahoma" panose="020B0604030504040204" pitchFamily="34" charset="0"/>
                <a:ea typeface="Tahoma" panose="020B0604030504040204" pitchFamily="34" charset="0"/>
                <a:cs typeface="Tahoma" panose="020B0604030504040204" pitchFamily="34" charset="0"/>
              </a:rPr>
              <a:t>Most children with bronchiolitis, regardless of severity, recover without </a:t>
            </a:r>
            <a:r>
              <a:rPr lang="en-GB" dirty="0" err="1">
                <a:latin typeface="Tahoma" panose="020B0604030504040204" pitchFamily="34" charset="0"/>
                <a:ea typeface="Tahoma" panose="020B0604030504040204" pitchFamily="34" charset="0"/>
                <a:cs typeface="Tahoma" panose="020B0604030504040204" pitchFamily="34" charset="0"/>
              </a:rPr>
              <a:t>sequelae</a:t>
            </a: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rPr>
              <a:t>Cough as the most persistent symptom resolving at a median of 12 to 15 days.</a:t>
            </a:r>
          </a:p>
          <a:p>
            <a:r>
              <a:rPr lang="en-GB" b="0" i="0" dirty="0">
                <a:solidFill>
                  <a:srgbClr val="2A2A2A"/>
                </a:solidFill>
                <a:effectLst/>
                <a:latin typeface="Tahoma" panose="020B0604030504040204" pitchFamily="34" charset="0"/>
                <a:ea typeface="Tahoma" panose="020B0604030504040204" pitchFamily="34" charset="0"/>
                <a:cs typeface="Tahoma" panose="020B0604030504040204" pitchFamily="34" charset="0"/>
              </a:rPr>
              <a:t>Some infants who recover from acute bronchiolitis have an increased frequency of recurrent wheezing </a:t>
            </a:r>
            <a:r>
              <a:rPr lang="en-GB" b="0" i="0" dirty="0" err="1">
                <a:solidFill>
                  <a:srgbClr val="2A2A2A"/>
                </a:solidFill>
                <a:effectLst/>
                <a:latin typeface="Tahoma" panose="020B0604030504040204" pitchFamily="34" charset="0"/>
                <a:ea typeface="Tahoma" panose="020B0604030504040204" pitchFamily="34" charset="0"/>
                <a:cs typeface="Tahoma" panose="020B0604030504040204" pitchFamily="34" charset="0"/>
              </a:rPr>
              <a:t>occuring</a:t>
            </a:r>
            <a:r>
              <a:rPr lang="en-GB" b="0" i="0" dirty="0">
                <a:solidFill>
                  <a:srgbClr val="2A2A2A"/>
                </a:solidFill>
                <a:effectLst/>
                <a:latin typeface="Tahoma" panose="020B0604030504040204" pitchFamily="34" charset="0"/>
                <a:ea typeface="Tahoma" panose="020B0604030504040204" pitchFamily="34" charset="0"/>
                <a:cs typeface="Tahoma" panose="020B0604030504040204" pitchFamily="34" charset="0"/>
              </a:rPr>
              <a:t> in 62% of those who are RSV positive and 32% of those who are RSV negative</a:t>
            </a:r>
            <a:endPar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endParaRPr>
          </a:p>
          <a:p>
            <a:pPr rtl="0" fontAlgn="base"/>
            <a:r>
              <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In the longer term, there is good evidence that children who have had an admission to the hospital for RSV bronchiolitis are 3 times more likely to have a diagnosis of asthma and lower lung function at age 6 years </a:t>
            </a:r>
          </a:p>
          <a:p>
            <a:br>
              <a:rPr lang="en-GB" dirty="0"/>
            </a:br>
            <a:endParaRPr lang="en-US" dirty="0"/>
          </a:p>
        </p:txBody>
      </p:sp>
    </p:spTree>
    <p:extLst>
      <p:ext uri="{BB962C8B-B14F-4D97-AF65-F5344CB8AC3E}">
        <p14:creationId xmlns:p14="http://schemas.microsoft.com/office/powerpoint/2010/main" val="2214184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BF370-39EC-BBE4-867C-01124716D5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1509F0-C746-AB41-22CF-B32B386BBB4E}"/>
              </a:ext>
            </a:extLst>
          </p:cNvPr>
          <p:cNvSpPr>
            <a:spLocks noGrp="1"/>
          </p:cNvSpPr>
          <p:nvPr>
            <p:ph idx="1"/>
          </p:nvPr>
        </p:nvSpPr>
        <p:spPr/>
        <p:txBody>
          <a:bodyPr>
            <a:normAutofit fontScale="92500"/>
          </a:bodyPr>
          <a:lstStyle/>
          <a:p>
            <a:r>
              <a:rPr lang="en-GB" b="0" i="0" dirty="0">
                <a:solidFill>
                  <a:srgbClr val="2A2A2A"/>
                </a:solidFill>
                <a:effectLst/>
                <a:latin typeface="proxima_nova_rgregular"/>
              </a:rPr>
              <a:t>Bronchiolitis is an acute inflammatory injury of the bronchioles that is usually caused by a viral infection.</a:t>
            </a:r>
          </a:p>
          <a:p>
            <a:r>
              <a:rPr lang="en-GB" dirty="0">
                <a:solidFill>
                  <a:srgbClr val="2A2A2A"/>
                </a:solidFill>
                <a:latin typeface="proxima_nova_rgregular"/>
              </a:rPr>
              <a:t>May occur in persons of any age, severe symptoms are usually only evident in young infants</a:t>
            </a:r>
          </a:p>
          <a:p>
            <a:r>
              <a:rPr lang="en-GB" dirty="0">
                <a:solidFill>
                  <a:srgbClr val="2A2A2A"/>
                </a:solidFill>
                <a:latin typeface="proxima_nova_rgregular"/>
              </a:rPr>
              <a:t>Most common cause of lower respiratory tract infection in the first year of life</a:t>
            </a:r>
          </a:p>
          <a:p>
            <a:r>
              <a:rPr lang="en-GB" b="0" i="0" dirty="0">
                <a:solidFill>
                  <a:srgbClr val="2A2A2A"/>
                </a:solidFill>
                <a:effectLst/>
                <a:latin typeface="proxima_nova_rgregular"/>
              </a:rPr>
              <a:t>Can be caused by any respiratory virus and has a wide spectrum of disease severity.</a:t>
            </a:r>
          </a:p>
          <a:p>
            <a:r>
              <a:rPr lang="en-GB" b="0" i="0" dirty="0">
                <a:solidFill>
                  <a:srgbClr val="2A2A2A"/>
                </a:solidFill>
                <a:effectLst/>
                <a:latin typeface="proxima_nova_rgregular"/>
              </a:rPr>
              <a:t>Bronchiolitis is highly contagious. The virus that causes it is spread from person to person through direct contact with nasal secretions, airborne droplets, and fomites</a:t>
            </a:r>
            <a:endParaRPr lang="en-GB" dirty="0"/>
          </a:p>
          <a:p>
            <a:r>
              <a:rPr lang="en-GB" dirty="0"/>
              <a:t>all children experience RSV infection within the first 3 years of life</a:t>
            </a:r>
          </a:p>
          <a:p>
            <a:r>
              <a:rPr lang="en-GB" dirty="0"/>
              <a:t>Majority of cases occur in children less than one year old </a:t>
            </a:r>
          </a:p>
          <a:p>
            <a:r>
              <a:rPr lang="en-GB" dirty="0"/>
              <a:t>Bronchiolitis is a seasonal disease, 93% of cases occur between November and early April, sporadic cases may occur throughout the year</a:t>
            </a:r>
            <a:endParaRPr lang="en-US" dirty="0"/>
          </a:p>
          <a:p>
            <a:endParaRPr lang="en-US" dirty="0"/>
          </a:p>
        </p:txBody>
      </p:sp>
    </p:spTree>
    <p:extLst>
      <p:ext uri="{BB962C8B-B14F-4D97-AF65-F5344CB8AC3E}">
        <p14:creationId xmlns:p14="http://schemas.microsoft.com/office/powerpoint/2010/main" val="1756781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23AC7-6B48-64DD-5F30-D11DD02D2FC1}"/>
              </a:ext>
            </a:extLst>
          </p:cNvPr>
          <p:cNvSpPr>
            <a:spLocks noGrp="1"/>
          </p:cNvSpPr>
          <p:nvPr>
            <p:ph type="title"/>
          </p:nvPr>
        </p:nvSpPr>
        <p:spPr/>
        <p:txBody>
          <a:bodyPr/>
          <a:lstStyle/>
          <a:p>
            <a:pPr algn="ctr"/>
            <a:r>
              <a:rPr lang="en-GB" sz="3600" b="0" i="0" u="none" strike="noStrike" dirty="0">
                <a:solidFill>
                  <a:srgbClr val="92D050"/>
                </a:solidFill>
                <a:effectLst/>
                <a:latin typeface="Calibri" panose="020F0502020204030204" pitchFamily="34" charset="0"/>
              </a:rPr>
              <a:t>Recurrent Wheezing in children</a:t>
            </a:r>
            <a:br>
              <a:rPr lang="en-GB" dirty="0">
                <a:effectLst/>
              </a:rPr>
            </a:br>
            <a:endParaRPr lang="en-US" dirty="0"/>
          </a:p>
        </p:txBody>
      </p:sp>
      <p:sp>
        <p:nvSpPr>
          <p:cNvPr id="3" name="Content Placeholder 2">
            <a:extLst>
              <a:ext uri="{FF2B5EF4-FFF2-40B4-BE49-F238E27FC236}">
                <a16:creationId xmlns:a16="http://schemas.microsoft.com/office/drawing/2014/main" id="{1433975E-D6B3-C60E-834D-5887E6D918D2}"/>
              </a:ext>
            </a:extLst>
          </p:cNvPr>
          <p:cNvSpPr>
            <a:spLocks noGrp="1"/>
          </p:cNvSpPr>
          <p:nvPr>
            <p:ph idx="1"/>
          </p:nvPr>
        </p:nvSpPr>
        <p:spPr/>
        <p:txBody>
          <a:bodyPr/>
          <a:lstStyle/>
          <a:p>
            <a:pPr rtl="0"/>
            <a:endParaRPr lang="en-GB" dirty="0">
              <a:effectLst/>
            </a:endParaRPr>
          </a:p>
        </p:txBody>
      </p:sp>
    </p:spTree>
    <p:extLst>
      <p:ext uri="{BB962C8B-B14F-4D97-AF65-F5344CB8AC3E}">
        <p14:creationId xmlns:p14="http://schemas.microsoft.com/office/powerpoint/2010/main" val="4232389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EB44-1780-7C92-349B-31731872791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9ECFF77-BA2E-BD26-824A-B5B4BA0AF031}"/>
              </a:ext>
            </a:extLst>
          </p:cNvPr>
          <p:cNvSpPr>
            <a:spLocks noGrp="1"/>
          </p:cNvSpPr>
          <p:nvPr>
            <p:ph idx="1"/>
          </p:nvPr>
        </p:nvSpPr>
        <p:spPr/>
        <p:txBody>
          <a:bodyPr/>
          <a:lstStyle/>
          <a:p>
            <a:pPr rtl="0" fontAlgn="base"/>
            <a:r>
              <a:rPr lang="en-GB" sz="1800" b="0" i="0" u="none" strike="noStrike" dirty="0">
                <a:solidFill>
                  <a:srgbClr val="5B4A5B"/>
                </a:solidFill>
                <a:effectLst/>
                <a:latin typeface="Calibri" panose="020F0502020204030204" pitchFamily="34" charset="0"/>
              </a:rPr>
              <a:t>Wheezing in early life is a common disorder, with approximately 50% of children having an episode of wheezing in the first year of life . </a:t>
            </a:r>
            <a:endParaRPr lang="en-GB" sz="1800" b="0" i="0" u="none" strike="noStrike" dirty="0">
              <a:solidFill>
                <a:srgbClr val="5B4A5B"/>
              </a:solidFill>
              <a:effectLst/>
              <a:latin typeface="Corbel" panose="020B0503020204020204" pitchFamily="34" charset="0"/>
            </a:endParaRPr>
          </a:p>
          <a:p>
            <a:pPr rtl="0" fontAlgn="base"/>
            <a:r>
              <a:rPr lang="en-GB" sz="1800" b="0" i="0" u="none" strike="noStrike" dirty="0">
                <a:solidFill>
                  <a:srgbClr val="5B4A5B"/>
                </a:solidFill>
                <a:effectLst/>
                <a:latin typeface="Calibri" panose="020F0502020204030204" pitchFamily="34" charset="0"/>
              </a:rPr>
              <a:t>A recurrent wheeze is estimated to occur in one third of children of preschool age and can cause significant morbidity, decrease quality of life, and increase the frequency of the use of health care services and economic costs . </a:t>
            </a:r>
            <a:endParaRPr lang="en-GB" sz="1800" b="0" i="0" u="none" strike="noStrike" dirty="0">
              <a:solidFill>
                <a:srgbClr val="5B4A5B"/>
              </a:solidFill>
              <a:effectLst/>
              <a:latin typeface="Corbel" panose="020B0503020204020204" pitchFamily="34" charset="0"/>
            </a:endParaRPr>
          </a:p>
          <a:p>
            <a:pPr rtl="0" fontAlgn="base"/>
            <a:r>
              <a:rPr lang="en-GB" sz="1800" b="0" i="0" u="none" strike="noStrike" dirty="0">
                <a:solidFill>
                  <a:srgbClr val="5B4A5B"/>
                </a:solidFill>
                <a:effectLst/>
                <a:latin typeface="Calibri" panose="020F0502020204030204" pitchFamily="34" charset="0"/>
              </a:rPr>
              <a:t> wheezing in children  is clinically heterogeneous in early life in terms of its temporal pattern (i.e., age of onset and duration until symptoms disappear) and its risk factors, which include atopy and genetic or environmental factors, and the outcomes are different for such phenotypes .</a:t>
            </a:r>
            <a:endParaRPr lang="en-GB" sz="1800" b="0" i="0" u="none" strike="noStrike" dirty="0">
              <a:solidFill>
                <a:srgbClr val="5B4A5B"/>
              </a:solidFill>
              <a:effectLst/>
              <a:latin typeface="Corbel" panose="020B0503020204020204" pitchFamily="34" charset="0"/>
            </a:endParaRPr>
          </a:p>
          <a:p>
            <a:pPr marL="0" indent="0">
              <a:buNone/>
            </a:pPr>
            <a:br>
              <a:rPr lang="en-GB" dirty="0"/>
            </a:br>
            <a:endParaRPr lang="en-US" dirty="0"/>
          </a:p>
        </p:txBody>
      </p:sp>
    </p:spTree>
    <p:extLst>
      <p:ext uri="{BB962C8B-B14F-4D97-AF65-F5344CB8AC3E}">
        <p14:creationId xmlns:p14="http://schemas.microsoft.com/office/powerpoint/2010/main" val="2003988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8A215-D324-1911-35EB-0734BBACC8B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B8F53C-BBCD-12A3-E3A6-198C85D5D49A}"/>
              </a:ext>
            </a:extLst>
          </p:cNvPr>
          <p:cNvSpPr>
            <a:spLocks noGrp="1"/>
          </p:cNvSpPr>
          <p:nvPr>
            <p:ph idx="1"/>
          </p:nvPr>
        </p:nvSpPr>
        <p:spPr/>
        <p:txBody>
          <a:bodyPr/>
          <a:lstStyle/>
          <a:p>
            <a:pPr rtl="0" fontAlgn="base"/>
            <a:r>
              <a:rPr lang="en-GB" sz="1800" b="1" i="0" u="none" strike="noStrike" dirty="0">
                <a:solidFill>
                  <a:srgbClr val="89585A"/>
                </a:solidFill>
                <a:effectLst/>
                <a:latin typeface="Calibri" panose="020F0502020204030204" pitchFamily="34" charset="0"/>
              </a:rPr>
              <a:t>Wheeze can be divided according to its pattern and duration: </a:t>
            </a:r>
            <a:endParaRPr lang="en-GB" sz="1800" b="1" i="0" u="none" strike="noStrike" dirty="0">
              <a:solidFill>
                <a:srgbClr val="89585A"/>
              </a:solidFill>
              <a:effectLst/>
              <a:latin typeface="Corbel" panose="020B0503020204020204" pitchFamily="34" charset="0"/>
            </a:endParaRPr>
          </a:p>
          <a:p>
            <a:pPr rtl="0"/>
            <a:r>
              <a:rPr lang="en-GB" sz="1800" b="1" i="0" u="sng" dirty="0">
                <a:solidFill>
                  <a:srgbClr val="5B4A5B"/>
                </a:solidFill>
                <a:effectLst/>
                <a:latin typeface="Calibri" panose="020F0502020204030204" pitchFamily="34" charset="0"/>
              </a:rPr>
              <a:t>1. Wheeze subtypes according to pattern (symptomatic classification): </a:t>
            </a:r>
            <a:endParaRPr lang="en-GB" dirty="0">
              <a:effectLst/>
            </a:endParaRPr>
          </a:p>
          <a:p>
            <a:pPr rtl="0" fontAlgn="base"/>
            <a:r>
              <a:rPr lang="en-GB" sz="1800" b="0" i="0" u="none" strike="noStrike" dirty="0">
                <a:solidFill>
                  <a:srgbClr val="5B4A5B"/>
                </a:solidFill>
                <a:effectLst/>
                <a:latin typeface="Calibri" panose="020F0502020204030204" pitchFamily="34" charset="0"/>
              </a:rPr>
              <a:t>Episodic wheeze: </a:t>
            </a:r>
            <a:endParaRPr lang="en-GB" sz="1800" b="0" i="0" u="none" strike="noStrike" dirty="0">
              <a:solidFill>
                <a:srgbClr val="5B4A5B"/>
              </a:solidFill>
              <a:effectLst/>
              <a:latin typeface="Corbel" panose="020B0503020204020204" pitchFamily="34" charset="0"/>
            </a:endParaRPr>
          </a:p>
          <a:p>
            <a:pPr marL="0" indent="0" rtl="0">
              <a:buNone/>
            </a:pPr>
            <a:r>
              <a:rPr lang="en-GB" sz="1800" b="0" i="0" u="none" strike="noStrike" dirty="0">
                <a:solidFill>
                  <a:srgbClr val="5B4A5B"/>
                </a:solidFill>
                <a:effectLst/>
                <a:latin typeface="Calibri" panose="020F0502020204030204" pitchFamily="34" charset="0"/>
              </a:rPr>
              <a:t> Wheezing within a discrete period that is often associated with clinical evidence of a viral cold. There is no wheezing between episodes .</a:t>
            </a:r>
            <a:endParaRPr lang="en-GB" dirty="0">
              <a:effectLst/>
            </a:endParaRPr>
          </a:p>
          <a:p>
            <a:pPr rtl="0" fontAlgn="base"/>
            <a:r>
              <a:rPr lang="en-GB" sz="1800" b="0" i="0" u="none" strike="noStrike" dirty="0">
                <a:solidFill>
                  <a:srgbClr val="5B4A5B"/>
                </a:solidFill>
                <a:effectLst/>
                <a:latin typeface="Calibri" panose="020F0502020204030204" pitchFamily="34" charset="0"/>
              </a:rPr>
              <a:t> </a:t>
            </a:r>
            <a:r>
              <a:rPr lang="en-GB" sz="1800" b="0" i="0" u="none" strike="noStrike" dirty="0" err="1">
                <a:solidFill>
                  <a:srgbClr val="5B4A5B"/>
                </a:solidFill>
                <a:effectLst/>
                <a:latin typeface="Calibri" panose="020F0502020204030204" pitchFamily="34" charset="0"/>
              </a:rPr>
              <a:t>Multitrigger</a:t>
            </a:r>
            <a:r>
              <a:rPr lang="en-GB" sz="1800" b="0" i="0" u="none" strike="noStrike" dirty="0">
                <a:solidFill>
                  <a:srgbClr val="5B4A5B"/>
                </a:solidFill>
                <a:effectLst/>
                <a:latin typeface="Calibri" panose="020F0502020204030204" pitchFamily="34" charset="0"/>
              </a:rPr>
              <a:t> wheeze: </a:t>
            </a:r>
            <a:endParaRPr lang="en-GB" dirty="0">
              <a:solidFill>
                <a:srgbClr val="5B4A5B"/>
              </a:solidFill>
              <a:latin typeface="Corbel" panose="020B0503020204020204" pitchFamily="34" charset="0"/>
            </a:endParaRPr>
          </a:p>
          <a:p>
            <a:pPr marL="0" indent="0" rtl="0" fontAlgn="base">
              <a:buNone/>
            </a:pPr>
            <a:r>
              <a:rPr lang="en-GB" sz="1800" b="0" i="0" u="none" strike="noStrike" dirty="0">
                <a:solidFill>
                  <a:srgbClr val="5B4A5B"/>
                </a:solidFill>
                <a:effectLst/>
                <a:latin typeface="Calibri" panose="020F0502020204030204" pitchFamily="34" charset="0"/>
              </a:rPr>
              <a:t>Wheezing presenting with and apart from an acute viral episode . </a:t>
            </a:r>
            <a:endParaRPr lang="en-GB" dirty="0">
              <a:effectLst/>
            </a:endParaRPr>
          </a:p>
        </p:txBody>
      </p:sp>
    </p:spTree>
    <p:extLst>
      <p:ext uri="{BB962C8B-B14F-4D97-AF65-F5344CB8AC3E}">
        <p14:creationId xmlns:p14="http://schemas.microsoft.com/office/powerpoint/2010/main" val="3869498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75E6D-3C39-D29B-EA5C-306BC9DB1C1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DFF3C2-96FB-870E-0A76-E2EDF9868885}"/>
              </a:ext>
            </a:extLst>
          </p:cNvPr>
          <p:cNvSpPr>
            <a:spLocks noGrp="1"/>
          </p:cNvSpPr>
          <p:nvPr>
            <p:ph idx="1"/>
          </p:nvPr>
        </p:nvSpPr>
        <p:spPr>
          <a:xfrm>
            <a:off x="838200" y="1876425"/>
            <a:ext cx="10515600" cy="4351338"/>
          </a:xfrm>
        </p:spPr>
        <p:txBody>
          <a:bodyPr/>
          <a:lstStyle/>
          <a:p>
            <a:pPr rtl="0"/>
            <a:r>
              <a:rPr lang="en-GB" sz="1800" b="0" i="0" u="none" strike="noStrike" dirty="0">
                <a:solidFill>
                  <a:srgbClr val="5B4A5B"/>
                </a:solidFill>
                <a:effectLst/>
                <a:latin typeface="Calibri" panose="020F0502020204030204" pitchFamily="34" charset="0"/>
              </a:rPr>
              <a:t>2. </a:t>
            </a:r>
            <a:r>
              <a:rPr lang="en-GB" sz="1800" b="1" i="0" u="sng" dirty="0">
                <a:solidFill>
                  <a:srgbClr val="5B4A5B"/>
                </a:solidFill>
                <a:effectLst/>
                <a:latin typeface="Calibri" panose="020F0502020204030204" pitchFamily="34" charset="0"/>
              </a:rPr>
              <a:t>Wheeze according to duration: </a:t>
            </a:r>
            <a:endParaRPr lang="en-GB" dirty="0">
              <a:effectLst/>
            </a:endParaRPr>
          </a:p>
          <a:p>
            <a:pPr rtl="0" fontAlgn="base"/>
            <a:r>
              <a:rPr lang="en-GB" sz="1800" b="1" i="0" u="none" strike="noStrike" dirty="0">
                <a:solidFill>
                  <a:srgbClr val="5B4A5B"/>
                </a:solidFill>
                <a:effectLst/>
                <a:latin typeface="Calibri" panose="020F0502020204030204" pitchFamily="34" charset="0"/>
              </a:rPr>
              <a:t>Never or infrequent</a:t>
            </a:r>
            <a:r>
              <a:rPr lang="en-GB" sz="1800" b="0" i="0" u="none" strike="noStrike" dirty="0">
                <a:solidFill>
                  <a:srgbClr val="5B4A5B"/>
                </a:solidFill>
                <a:effectLst/>
                <a:latin typeface="Calibri" panose="020F0502020204030204" pitchFamily="34" charset="0"/>
              </a:rPr>
              <a:t>: Children who never wheeze or have presented with wheezing once in their life. </a:t>
            </a:r>
            <a:endParaRPr lang="en-GB" sz="1800" b="1" i="0" u="none" strike="noStrike" dirty="0">
              <a:solidFill>
                <a:srgbClr val="5B4A5B"/>
              </a:solidFill>
              <a:effectLst/>
              <a:latin typeface="Corbel" panose="020B0503020204020204" pitchFamily="34" charset="0"/>
            </a:endParaRPr>
          </a:p>
          <a:p>
            <a:pPr rtl="0"/>
            <a:r>
              <a:rPr lang="en-GB" sz="1800" b="1" i="0" u="none" strike="noStrike" dirty="0">
                <a:solidFill>
                  <a:srgbClr val="5B4A5B"/>
                </a:solidFill>
                <a:effectLst/>
                <a:latin typeface="Calibri" panose="020F0502020204030204" pitchFamily="34" charset="0"/>
              </a:rPr>
              <a:t>b. Transient early wheeze</a:t>
            </a:r>
            <a:r>
              <a:rPr lang="en-GB" sz="1800" b="0" i="0" u="none" strike="noStrike" dirty="0">
                <a:solidFill>
                  <a:srgbClr val="5B4A5B"/>
                </a:solidFill>
                <a:effectLst/>
                <a:latin typeface="Calibri" panose="020F0502020204030204" pitchFamily="34" charset="0"/>
              </a:rPr>
              <a:t>: This is a type of wheeze that starts early in the first year of life and then continues through the second year before beginning to subside after the third year.</a:t>
            </a:r>
            <a:endParaRPr lang="en-GB" dirty="0">
              <a:effectLst/>
            </a:endParaRPr>
          </a:p>
          <a:p>
            <a:pPr rtl="0"/>
            <a:r>
              <a:rPr lang="en-GB" sz="1800" b="0" i="0" u="none" strike="noStrike" dirty="0">
                <a:solidFill>
                  <a:srgbClr val="5B4A5B"/>
                </a:solidFill>
                <a:effectLst/>
                <a:latin typeface="Calibri" panose="020F0502020204030204" pitchFamily="34" charset="0"/>
              </a:rPr>
              <a:t>- Most of these patients are not atopic and exhibit no evidence of eosinophilia or other markers of inflammation,</a:t>
            </a:r>
            <a:endParaRPr lang="en-GB" dirty="0">
              <a:effectLst/>
            </a:endParaRPr>
          </a:p>
          <a:p>
            <a:pPr rtl="0" fontAlgn="base"/>
            <a:r>
              <a:rPr lang="en-GB" sz="1800" b="0" i="0" u="none" strike="noStrike" dirty="0">
                <a:solidFill>
                  <a:srgbClr val="5B4A5B"/>
                </a:solidFill>
                <a:effectLst/>
                <a:latin typeface="Calibri" panose="020F0502020204030204" pitchFamily="34" charset="0"/>
              </a:rPr>
              <a:t>The main risk factors in this group are maternal exposure to smoke, prematurity, low maternal age, low socioeconomic status, low birth weight, attending day-care </a:t>
            </a:r>
            <a:r>
              <a:rPr lang="en-GB" sz="1800" b="0" i="0" u="none" strike="noStrike" dirty="0" err="1">
                <a:solidFill>
                  <a:srgbClr val="5B4A5B"/>
                </a:solidFill>
                <a:effectLst/>
                <a:latin typeface="Calibri" panose="020F0502020204030204" pitchFamily="34" charset="0"/>
              </a:rPr>
              <a:t>center</a:t>
            </a:r>
            <a:r>
              <a:rPr lang="en-GB" sz="1800" b="0" i="0" u="none" strike="noStrike" dirty="0">
                <a:solidFill>
                  <a:srgbClr val="5B4A5B"/>
                </a:solidFill>
                <a:effectLst/>
                <a:latin typeface="Calibri" panose="020F0502020204030204" pitchFamily="34" charset="0"/>
              </a:rPr>
              <a:t> at an early age, and more than two siblings at home. </a:t>
            </a:r>
          </a:p>
        </p:txBody>
      </p:sp>
    </p:spTree>
    <p:extLst>
      <p:ext uri="{BB962C8B-B14F-4D97-AF65-F5344CB8AC3E}">
        <p14:creationId xmlns:p14="http://schemas.microsoft.com/office/powerpoint/2010/main" val="1413027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6A32-D612-7289-3F95-229543E013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FC4E93-58C1-C842-FF65-1A29910903A3}"/>
              </a:ext>
            </a:extLst>
          </p:cNvPr>
          <p:cNvSpPr>
            <a:spLocks noGrp="1"/>
          </p:cNvSpPr>
          <p:nvPr>
            <p:ph idx="1"/>
          </p:nvPr>
        </p:nvSpPr>
        <p:spPr/>
        <p:txBody>
          <a:bodyPr/>
          <a:lstStyle/>
          <a:p>
            <a:pPr rtl="0"/>
            <a:r>
              <a:rPr lang="en-GB" sz="1800" b="1" i="0" u="none" strike="noStrike" dirty="0">
                <a:solidFill>
                  <a:srgbClr val="5B4A5B"/>
                </a:solidFill>
                <a:effectLst/>
                <a:latin typeface="Calibri" panose="020F0502020204030204" pitchFamily="34" charset="0"/>
              </a:rPr>
              <a:t>c. Intermediate wheeze: </a:t>
            </a:r>
            <a:endParaRPr lang="en-GB" dirty="0">
              <a:effectLst/>
            </a:endParaRPr>
          </a:p>
          <a:p>
            <a:pPr rtl="0"/>
            <a:r>
              <a:rPr lang="en-GB" sz="1800" b="0" i="0" u="none" strike="noStrike" dirty="0">
                <a:solidFill>
                  <a:srgbClr val="5B4A5B"/>
                </a:solidFill>
                <a:effectLst/>
                <a:latin typeface="Calibri" panose="020F0502020204030204" pitchFamily="34" charset="0"/>
              </a:rPr>
              <a:t>This condition presents as wheezing with onset between 1.5 year and 3.5 year  that subsequently persists into later childhood and is strongly associated with </a:t>
            </a:r>
            <a:r>
              <a:rPr lang="en-GB" sz="1800" b="0" i="0" u="none" strike="noStrike" dirty="0" err="1">
                <a:solidFill>
                  <a:srgbClr val="5B4A5B"/>
                </a:solidFill>
                <a:effectLst/>
                <a:latin typeface="Calibri" panose="020F0502020204030204" pitchFamily="34" charset="0"/>
              </a:rPr>
              <a:t>atopy</a:t>
            </a:r>
            <a:r>
              <a:rPr lang="en-GB" sz="1800" b="0" i="0" u="none" strike="noStrike" dirty="0">
                <a:solidFill>
                  <a:srgbClr val="5B4A5B"/>
                </a:solidFill>
                <a:effectLst/>
                <a:latin typeface="Calibri" panose="020F0502020204030204" pitchFamily="34" charset="0"/>
              </a:rPr>
              <a:t>, allergic sensitization, </a:t>
            </a:r>
            <a:r>
              <a:rPr lang="en-GB" sz="1800" b="0" i="0" u="none" strike="noStrike" dirty="0" err="1">
                <a:solidFill>
                  <a:srgbClr val="5B4A5B"/>
                </a:solidFill>
                <a:effectLst/>
                <a:latin typeface="Calibri" panose="020F0502020204030204" pitchFamily="34" charset="0"/>
              </a:rPr>
              <a:t>hyperresponsiveness</a:t>
            </a:r>
            <a:r>
              <a:rPr lang="en-GB" sz="1800" b="0" i="0" u="none" strike="noStrike" dirty="0">
                <a:solidFill>
                  <a:srgbClr val="5B4A5B"/>
                </a:solidFill>
                <a:effectLst/>
                <a:latin typeface="Calibri" panose="020F0502020204030204" pitchFamily="34" charset="0"/>
              </a:rPr>
              <a:t>, and lower PFT scores .</a:t>
            </a:r>
            <a:endParaRPr lang="en-GB" dirty="0">
              <a:effectLst/>
            </a:endParaRPr>
          </a:p>
          <a:p>
            <a:pPr rtl="0"/>
            <a:r>
              <a:rPr lang="en-GB" sz="1800" b="1" i="0" u="none" strike="noStrike" dirty="0">
                <a:solidFill>
                  <a:srgbClr val="5B4A5B"/>
                </a:solidFill>
                <a:effectLst/>
                <a:latin typeface="Calibri" panose="020F0502020204030204" pitchFamily="34" charset="0"/>
              </a:rPr>
              <a:t>d. Late-onset wheeze:</a:t>
            </a:r>
            <a:endParaRPr lang="en-GB" dirty="0">
              <a:effectLst/>
            </a:endParaRPr>
          </a:p>
          <a:p>
            <a:pPr rtl="0"/>
            <a:r>
              <a:rPr lang="en-GB" sz="1800" b="1" i="0" u="none" strike="noStrike" dirty="0">
                <a:solidFill>
                  <a:srgbClr val="5B4A5B"/>
                </a:solidFill>
                <a:effectLst/>
                <a:latin typeface="Calibri" panose="020F0502020204030204" pitchFamily="34" charset="0"/>
              </a:rPr>
              <a:t> </a:t>
            </a:r>
            <a:r>
              <a:rPr lang="en-GB" sz="1800" b="0" i="0" u="none" strike="noStrike" dirty="0">
                <a:solidFill>
                  <a:srgbClr val="5B4A5B"/>
                </a:solidFill>
                <a:effectLst/>
                <a:latin typeface="Calibri" panose="020F0502020204030204" pitchFamily="34" charset="0"/>
              </a:rPr>
              <a:t>This presents as infrequent wheezing from 6 to 42 months old age that becomes more frequent at 42 months of age and then persists to an age of 6 years . </a:t>
            </a:r>
            <a:endParaRPr lang="en-GB" dirty="0">
              <a:effectLst/>
            </a:endParaRPr>
          </a:p>
          <a:p>
            <a:pPr rtl="0"/>
            <a:r>
              <a:rPr lang="en-GB" sz="1800" b="0" i="0" u="none" strike="noStrike" dirty="0">
                <a:solidFill>
                  <a:srgbClr val="5B4A5B"/>
                </a:solidFill>
                <a:effectLst/>
                <a:latin typeface="Calibri" panose="020F0502020204030204" pitchFamily="34" charset="0"/>
              </a:rPr>
              <a:t>Risk factors : allergy and smoking </a:t>
            </a:r>
            <a:endParaRPr lang="en-GB" dirty="0">
              <a:effectLst/>
            </a:endParaRPr>
          </a:p>
        </p:txBody>
      </p:sp>
    </p:spTree>
    <p:extLst>
      <p:ext uri="{BB962C8B-B14F-4D97-AF65-F5344CB8AC3E}">
        <p14:creationId xmlns:p14="http://schemas.microsoft.com/office/powerpoint/2010/main" val="2445332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1F74-1E26-7E2E-71B8-2AD7C0A1D91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CBF3861-4F3E-BDE1-00AF-2950DAE3460E}"/>
              </a:ext>
            </a:extLst>
          </p:cNvPr>
          <p:cNvSpPr>
            <a:spLocks noGrp="1"/>
          </p:cNvSpPr>
          <p:nvPr>
            <p:ph idx="1"/>
          </p:nvPr>
        </p:nvSpPr>
        <p:spPr>
          <a:xfrm>
            <a:off x="838200" y="1932781"/>
            <a:ext cx="10515600" cy="4351338"/>
          </a:xfrm>
        </p:spPr>
        <p:txBody>
          <a:bodyPr>
            <a:normAutofit lnSpcReduction="10000"/>
          </a:bodyPr>
          <a:lstStyle/>
          <a:p>
            <a:pPr rtl="0"/>
            <a:r>
              <a:rPr lang="en-GB" sz="1800" b="1" i="0" u="none" strike="noStrike" dirty="0">
                <a:solidFill>
                  <a:srgbClr val="5B4A5B"/>
                </a:solidFill>
                <a:effectLst/>
                <a:latin typeface="Calibri" panose="020F0502020204030204" pitchFamily="34" charset="0"/>
              </a:rPr>
              <a:t>E. Persistent wheeze: </a:t>
            </a:r>
            <a:endParaRPr lang="en-GB" dirty="0">
              <a:effectLst/>
            </a:endParaRPr>
          </a:p>
          <a:p>
            <a:pPr rtl="0"/>
            <a:r>
              <a:rPr lang="en-GB" sz="1800" b="0" i="0" u="none" strike="noStrike" dirty="0">
                <a:solidFill>
                  <a:srgbClr val="5B4A5B"/>
                </a:solidFill>
                <a:effectLst/>
                <a:latin typeface="Calibri" panose="020F0502020204030204" pitchFamily="34" charset="0"/>
              </a:rPr>
              <a:t>This is wheeze with onset at 6 months of age or later </a:t>
            </a:r>
            <a:endParaRPr lang="en-GB" dirty="0">
              <a:effectLst/>
            </a:endParaRPr>
          </a:p>
          <a:p>
            <a:pPr rtl="0"/>
            <a:r>
              <a:rPr lang="en-GB" sz="1800" b="0" i="0" u="none" strike="noStrike" dirty="0">
                <a:solidFill>
                  <a:srgbClr val="5B4A5B"/>
                </a:solidFill>
                <a:effectLst/>
                <a:latin typeface="Calibri" panose="020F0502020204030204" pitchFamily="34" charset="0"/>
              </a:rPr>
              <a:t>This subgroup presents with symptoms similar to asthma</a:t>
            </a:r>
            <a:endParaRPr lang="en-GB" dirty="0">
              <a:effectLst/>
            </a:endParaRPr>
          </a:p>
          <a:p>
            <a:pPr rtl="0"/>
            <a:r>
              <a:rPr lang="en-GB" sz="1800" b="0" i="0" u="none" strike="noStrike" dirty="0">
                <a:solidFill>
                  <a:srgbClr val="5B4A5B"/>
                </a:solidFill>
                <a:effectLst/>
                <a:latin typeface="Calibri" panose="020F0502020204030204" pitchFamily="34" charset="0"/>
              </a:rPr>
              <a:t> divided into two main subgroups: </a:t>
            </a:r>
            <a:endParaRPr lang="en-GB" dirty="0">
              <a:effectLst/>
            </a:endParaRPr>
          </a:p>
          <a:p>
            <a:pPr rtl="0"/>
            <a:r>
              <a:rPr lang="en-GB" sz="1800" b="0" i="0" u="none" strike="noStrike" dirty="0">
                <a:solidFill>
                  <a:srgbClr val="5B4A5B"/>
                </a:solidFill>
                <a:effectLst/>
                <a:latin typeface="Calibri" panose="020F0502020204030204" pitchFamily="34" charset="0"/>
              </a:rPr>
              <a:t> </a:t>
            </a:r>
            <a:r>
              <a:rPr lang="en-GB" sz="1800" b="1" i="0" u="none" strike="noStrike" dirty="0" err="1">
                <a:solidFill>
                  <a:srgbClr val="5B4A5B"/>
                </a:solidFill>
                <a:effectLst/>
                <a:latin typeface="Calibri" panose="020F0502020204030204" pitchFamily="34" charset="0"/>
              </a:rPr>
              <a:t>Nonatopic</a:t>
            </a:r>
            <a:r>
              <a:rPr lang="en-GB" sz="1800" b="1" i="0" u="none" strike="noStrike" dirty="0">
                <a:solidFill>
                  <a:srgbClr val="5B4A5B"/>
                </a:solidFill>
                <a:effectLst/>
                <a:latin typeface="Calibri" panose="020F0502020204030204" pitchFamily="34" charset="0"/>
              </a:rPr>
              <a:t> persistent wheezing phenotype: </a:t>
            </a:r>
            <a:endParaRPr lang="en-GB" dirty="0">
              <a:effectLst/>
            </a:endParaRPr>
          </a:p>
          <a:p>
            <a:pPr rtl="0"/>
            <a:r>
              <a:rPr lang="en-GB" sz="1800" b="0" i="0" u="none" strike="noStrike" dirty="0">
                <a:solidFill>
                  <a:srgbClr val="5B4A5B"/>
                </a:solidFill>
                <a:effectLst/>
                <a:latin typeface="Calibri" panose="020F0502020204030204" pitchFamily="34" charset="0"/>
              </a:rPr>
              <a:t>This accounts for approximately 40% of patients with persistent wheeze and usually presents as episodic wheezing triggered mainly by viral illness; it is therefore often referred to in the literature as a viral-induced wheeze . </a:t>
            </a:r>
            <a:endParaRPr lang="en-GB" dirty="0">
              <a:effectLst/>
            </a:endParaRPr>
          </a:p>
          <a:p>
            <a:pPr marL="0" indent="0" rtl="0">
              <a:buNone/>
            </a:pPr>
            <a:endParaRPr lang="en-GB" dirty="0">
              <a:effectLst/>
            </a:endParaRPr>
          </a:p>
          <a:p>
            <a:pPr rtl="0"/>
            <a:r>
              <a:rPr lang="en-GB" sz="1800" b="1" i="0" u="none" strike="noStrike" dirty="0" err="1">
                <a:solidFill>
                  <a:srgbClr val="5B4A5B"/>
                </a:solidFill>
                <a:effectLst/>
                <a:latin typeface="Calibri" panose="020F0502020204030204" pitchFamily="34" charset="0"/>
              </a:rPr>
              <a:t>IgE</a:t>
            </a:r>
            <a:r>
              <a:rPr lang="en-GB" sz="1800" b="1" i="0" u="none" strike="noStrike" dirty="0">
                <a:solidFill>
                  <a:srgbClr val="5B4A5B"/>
                </a:solidFill>
                <a:effectLst/>
                <a:latin typeface="Calibri" panose="020F0502020204030204" pitchFamily="34" charset="0"/>
              </a:rPr>
              <a:t>-associated atopic and/or persistent wheezing phenotype</a:t>
            </a:r>
            <a:r>
              <a:rPr lang="en-GB" sz="1800" b="0" i="0" u="none" strike="noStrike" dirty="0">
                <a:solidFill>
                  <a:srgbClr val="5B4A5B"/>
                </a:solidFill>
                <a:effectLst/>
                <a:latin typeface="Calibri" panose="020F0502020204030204" pitchFamily="34" charset="0"/>
              </a:rPr>
              <a:t>: Accounting for 60% of persistent wheezing cases, this type of wheezing usually begins in the second year of life and persists into late childhood . The risk factors in this subgroup include male sex, house dust mites, a family history of asthma atopic dermatitis, eosinophilia in the first year of life, and early sensitization to food and aeroallergens </a:t>
            </a:r>
            <a:endParaRPr lang="en-GB" dirty="0">
              <a:effectLst/>
            </a:endParaRPr>
          </a:p>
        </p:txBody>
      </p:sp>
    </p:spTree>
    <p:extLst>
      <p:ext uri="{BB962C8B-B14F-4D97-AF65-F5344CB8AC3E}">
        <p14:creationId xmlns:p14="http://schemas.microsoft.com/office/powerpoint/2010/main" val="32333999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BC9DC-2A55-5E16-3202-907A9C3E6EC8}"/>
              </a:ext>
            </a:extLst>
          </p:cNvPr>
          <p:cNvSpPr>
            <a:spLocks noGrp="1"/>
          </p:cNvSpPr>
          <p:nvPr>
            <p:ph type="title"/>
          </p:nvPr>
        </p:nvSpPr>
        <p:spPr/>
        <p:txBody>
          <a:bodyPr/>
          <a:lstStyle/>
          <a:p>
            <a:pPr algn="ctr"/>
            <a:r>
              <a:rPr lang="en-GB" dirty="0"/>
              <a:t>P</a:t>
            </a:r>
            <a:r>
              <a:rPr lang="ar-SA" dirty="0"/>
              <a:t>athophysiology </a:t>
            </a:r>
            <a:endParaRPr lang="en-US" dirty="0"/>
          </a:p>
        </p:txBody>
      </p:sp>
      <p:sp>
        <p:nvSpPr>
          <p:cNvPr id="3" name="Content Placeholder 2">
            <a:extLst>
              <a:ext uri="{FF2B5EF4-FFF2-40B4-BE49-F238E27FC236}">
                <a16:creationId xmlns:a16="http://schemas.microsoft.com/office/drawing/2014/main" id="{A24D05E4-2D9A-04FD-6EE2-8C1E9240E871}"/>
              </a:ext>
            </a:extLst>
          </p:cNvPr>
          <p:cNvSpPr>
            <a:spLocks noGrp="1"/>
          </p:cNvSpPr>
          <p:nvPr>
            <p:ph idx="1"/>
          </p:nvPr>
        </p:nvSpPr>
        <p:spPr/>
        <p:txBody>
          <a:bodyPr/>
          <a:lstStyle/>
          <a:p>
            <a:pPr rtl="0" fontAlgn="base"/>
            <a:r>
              <a:rPr lang="en-GB" sz="1800" b="0" i="0" u="none" strike="noStrike">
                <a:solidFill>
                  <a:srgbClr val="5B4A5B"/>
                </a:solidFill>
                <a:effectLst/>
                <a:latin typeface="Calibri" panose="020F0502020204030204" pitchFamily="34" charset="0"/>
              </a:rPr>
              <a:t>Although wheezing is very common in children, its pathophysiology is complex and not well understood. Multiple factors play a role in wheezy conditions that can interact with each other and affect airway patency :  </a:t>
            </a:r>
            <a:endParaRPr lang="en-GB" sz="1800" b="0" i="0" u="none" strike="noStrike">
              <a:solidFill>
                <a:srgbClr val="5B4A5B"/>
              </a:solidFill>
              <a:effectLst/>
              <a:latin typeface="Corbel" panose="020B0503020204020204" pitchFamily="34" charset="0"/>
            </a:endParaRPr>
          </a:p>
          <a:p>
            <a:pPr rtl="0" fontAlgn="base"/>
            <a:r>
              <a:rPr lang="en-GB" sz="1800" b="0" i="0" u="none" strike="noStrike">
                <a:solidFill>
                  <a:srgbClr val="5B4A5B"/>
                </a:solidFill>
                <a:effectLst/>
                <a:latin typeface="Calibri" panose="020F0502020204030204" pitchFamily="34" charset="0"/>
              </a:rPr>
              <a:t>Anatomical</a:t>
            </a:r>
            <a:endParaRPr lang="en-GB" sz="1800" b="0" i="0" u="none" strike="noStrike">
              <a:solidFill>
                <a:srgbClr val="5B4A5B"/>
              </a:solidFill>
              <a:effectLst/>
              <a:latin typeface="Corbel" panose="020B0503020204020204" pitchFamily="34" charset="0"/>
            </a:endParaRPr>
          </a:p>
          <a:p>
            <a:pPr rtl="0" fontAlgn="base"/>
            <a:r>
              <a:rPr lang="en-GB" sz="1800" b="0" i="0" u="none" strike="noStrike">
                <a:solidFill>
                  <a:srgbClr val="5B4A5B"/>
                </a:solidFill>
                <a:effectLst/>
                <a:latin typeface="Calibri" panose="020F0502020204030204" pitchFamily="34" charset="0"/>
              </a:rPr>
              <a:t> genetic </a:t>
            </a:r>
            <a:endParaRPr lang="en-GB" sz="1800" b="0" i="0" u="none" strike="noStrike">
              <a:solidFill>
                <a:srgbClr val="5B4A5B"/>
              </a:solidFill>
              <a:effectLst/>
              <a:latin typeface="Corbel" panose="020B0503020204020204" pitchFamily="34" charset="0"/>
            </a:endParaRPr>
          </a:p>
          <a:p>
            <a:pPr rtl="0" fontAlgn="base"/>
            <a:r>
              <a:rPr lang="en-GB" sz="1800" b="0" i="0" u="none" strike="noStrike">
                <a:solidFill>
                  <a:srgbClr val="5B4A5B"/>
                </a:solidFill>
                <a:effectLst/>
                <a:latin typeface="Calibri" panose="020F0502020204030204" pitchFamily="34" charset="0"/>
              </a:rPr>
              <a:t> environmental, </a:t>
            </a:r>
            <a:endParaRPr lang="en-GB" sz="1800" b="0" i="0" u="none" strike="noStrike">
              <a:solidFill>
                <a:srgbClr val="5B4A5B"/>
              </a:solidFill>
              <a:effectLst/>
              <a:latin typeface="Corbel" panose="020B0503020204020204" pitchFamily="34" charset="0"/>
            </a:endParaRPr>
          </a:p>
          <a:p>
            <a:pPr rtl="0" fontAlgn="base"/>
            <a:r>
              <a:rPr lang="en-GB" sz="1800" b="0" i="0" u="none" strike="noStrike">
                <a:solidFill>
                  <a:srgbClr val="5B4A5B"/>
                </a:solidFill>
                <a:effectLst/>
                <a:latin typeface="Calibri" panose="020F0502020204030204" pitchFamily="34" charset="0"/>
              </a:rPr>
              <a:t>immunological factors </a:t>
            </a:r>
            <a:endParaRPr lang="en-GB" sz="1800" b="0" i="0" u="none" strike="noStrike">
              <a:solidFill>
                <a:srgbClr val="5B4A5B"/>
              </a:solidFill>
              <a:effectLst/>
              <a:latin typeface="Corbel" panose="020B0503020204020204" pitchFamily="34" charset="0"/>
            </a:endParaRPr>
          </a:p>
          <a:p>
            <a:pPr rtl="0" fontAlgn="base"/>
            <a:r>
              <a:rPr lang="en-GB" sz="1800" b="0" i="0" u="none" strike="noStrike">
                <a:solidFill>
                  <a:srgbClr val="FF0000"/>
                </a:solidFill>
                <a:effectLst/>
                <a:latin typeface="Calibri" panose="020F0502020204030204" pitchFamily="34" charset="0"/>
              </a:rPr>
              <a:t>Airflow obstruction is affected by the caliber of the airway and compliance of the child's lung.</a:t>
            </a:r>
            <a:endParaRPr lang="en-GB" sz="1800" b="0" i="0" u="none" strike="noStrike">
              <a:solidFill>
                <a:srgbClr val="FF0000"/>
              </a:solidFill>
              <a:effectLst/>
              <a:latin typeface="Corbel" panose="020B0503020204020204" pitchFamily="34" charset="0"/>
            </a:endParaRPr>
          </a:p>
          <a:p>
            <a:pPr rtl="0" fontAlgn="base"/>
            <a:r>
              <a:rPr lang="en-GB" sz="1800" b="0" i="0" u="none" strike="noStrike">
                <a:solidFill>
                  <a:srgbClr val="FF0000"/>
                </a:solidFill>
                <a:effectLst/>
                <a:latin typeface="Calibri" panose="020F0502020204030204" pitchFamily="34" charset="0"/>
              </a:rPr>
              <a:t> Resistance to airflow through the airway is inversely related to the radius of the tube to the power of 4</a:t>
            </a:r>
            <a:r>
              <a:rPr lang="en-GB" sz="1800" b="0" i="0" u="none" strike="noStrike">
                <a:solidFill>
                  <a:srgbClr val="5B4A5B"/>
                </a:solidFill>
                <a:effectLst/>
                <a:latin typeface="Calibri" panose="020F0502020204030204" pitchFamily="34" charset="0"/>
              </a:rPr>
              <a:t>.</a:t>
            </a:r>
            <a:endParaRPr lang="en-GB" sz="1800" b="0" i="0" u="none" strike="noStrike">
              <a:solidFill>
                <a:srgbClr val="FF0000"/>
              </a:solidFill>
              <a:effectLst/>
              <a:latin typeface="Corbel" panose="020B0503020204020204" pitchFamily="34" charset="0"/>
            </a:endParaRPr>
          </a:p>
        </p:txBody>
      </p:sp>
    </p:spTree>
    <p:extLst>
      <p:ext uri="{BB962C8B-B14F-4D97-AF65-F5344CB8AC3E}">
        <p14:creationId xmlns:p14="http://schemas.microsoft.com/office/powerpoint/2010/main" val="632226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8447B-43A6-02F1-638C-6C8CB25D2FCE}"/>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B01C14ED-3C5E-4021-8C67-EE0F48A869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1187" y="686635"/>
            <a:ext cx="10849625" cy="5484729"/>
          </a:xfrm>
        </p:spPr>
      </p:pic>
    </p:spTree>
    <p:extLst>
      <p:ext uri="{BB962C8B-B14F-4D97-AF65-F5344CB8AC3E}">
        <p14:creationId xmlns:p14="http://schemas.microsoft.com/office/powerpoint/2010/main" val="4006076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5A1EB-69F1-84BE-9F39-BEE4481C8D02}"/>
              </a:ext>
            </a:extLst>
          </p:cNvPr>
          <p:cNvSpPr>
            <a:spLocks noGrp="1"/>
          </p:cNvSpPr>
          <p:nvPr>
            <p:ph type="title"/>
          </p:nvPr>
        </p:nvSpPr>
        <p:spPr/>
        <p:txBody>
          <a:bodyPr/>
          <a:lstStyle/>
          <a:p>
            <a:pPr algn="ctr"/>
            <a:r>
              <a:rPr lang="en-GB" dirty="0"/>
              <a:t>I</a:t>
            </a:r>
            <a:r>
              <a:rPr lang="ar-SA" dirty="0"/>
              <a:t>nvestigations </a:t>
            </a:r>
            <a:endParaRPr lang="en-US" dirty="0"/>
          </a:p>
        </p:txBody>
      </p:sp>
      <p:sp>
        <p:nvSpPr>
          <p:cNvPr id="3" name="Content Placeholder 2">
            <a:extLst>
              <a:ext uri="{FF2B5EF4-FFF2-40B4-BE49-F238E27FC236}">
                <a16:creationId xmlns:a16="http://schemas.microsoft.com/office/drawing/2014/main" id="{E4116753-CAF2-D56A-8B4D-EC82750184A3}"/>
              </a:ext>
            </a:extLst>
          </p:cNvPr>
          <p:cNvSpPr>
            <a:spLocks noGrp="1"/>
          </p:cNvSpPr>
          <p:nvPr>
            <p:ph idx="1"/>
          </p:nvPr>
        </p:nvSpPr>
        <p:spPr/>
        <p:txBody>
          <a:bodyPr>
            <a:normAutofit fontScale="70000" lnSpcReduction="20000"/>
          </a:bodyPr>
          <a:lstStyle/>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Wheeze is often clinically diagnosed as requiring no further tests, but patients who continue to have recurrent or persistent wheeze should be investigated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chest X-rays, which are mainly used to identify structural anomalies or other underlying conditions, such as foreign body aspirations .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A chest CT scan can be used to determine whether persistent abnormal chest X-ray results or symptoms persist despite therapies .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In atopic patients, a full blood count could be helpful for diagnosing </a:t>
            </a:r>
            <a:r>
              <a:rPr lang="en-GB" sz="1800" strike="noStrike"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eosinophilia,allergy</a:t>
            </a:r>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 skin test, or immunoglobulin assay, especially to check </a:t>
            </a:r>
            <a:r>
              <a:rPr lang="en-GB" sz="1800" strike="noStrike"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IgE</a:t>
            </a:r>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 levels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Barium meal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Bronchoscopy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PFT</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Exhaled nitric oxide </a:t>
            </a:r>
          </a:p>
          <a:p>
            <a:pPr rtl="0" fontAlgn="base"/>
            <a:r>
              <a:rPr lang="en-GB" sz="1800" strike="noStrike" dirty="0">
                <a:solidFill>
                  <a:schemeClr val="tx1"/>
                </a:solidFill>
                <a:effectLst/>
                <a:latin typeface="Tahoma" panose="020B0604030504040204" pitchFamily="34" charset="0"/>
                <a:ea typeface="Tahoma" panose="020B0604030504040204" pitchFamily="34" charset="0"/>
                <a:cs typeface="Tahoma" panose="020B0604030504040204" pitchFamily="34" charset="0"/>
              </a:rPr>
              <a:t>There is often no benefit to performing a viral culture, nasopharyngeal aspirate culture, or PCR for common viral illness as the results will not affect the management plan</a:t>
            </a:r>
          </a:p>
          <a:p>
            <a:br>
              <a:rPr lang="en-GB" dirty="0"/>
            </a:br>
            <a:endParaRPr lang="en-US" dirty="0"/>
          </a:p>
        </p:txBody>
      </p:sp>
    </p:spTree>
    <p:extLst>
      <p:ext uri="{BB962C8B-B14F-4D97-AF65-F5344CB8AC3E}">
        <p14:creationId xmlns:p14="http://schemas.microsoft.com/office/powerpoint/2010/main" val="3162871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07B8B-533B-C579-8EA1-82D2E494A104}"/>
              </a:ext>
            </a:extLst>
          </p:cNvPr>
          <p:cNvSpPr>
            <a:spLocks noGrp="1"/>
          </p:cNvSpPr>
          <p:nvPr>
            <p:ph type="title"/>
          </p:nvPr>
        </p:nvSpPr>
        <p:spPr/>
        <p:txBody>
          <a:bodyPr/>
          <a:lstStyle/>
          <a:p>
            <a:pPr algn="ctr"/>
            <a:r>
              <a:rPr lang="en-GB" dirty="0"/>
              <a:t>T</a:t>
            </a:r>
            <a:r>
              <a:rPr lang="ar-SA" dirty="0"/>
              <a:t>reatment </a:t>
            </a:r>
            <a:endParaRPr lang="en-US" dirty="0"/>
          </a:p>
        </p:txBody>
      </p:sp>
      <p:sp>
        <p:nvSpPr>
          <p:cNvPr id="3" name="Content Placeholder 2">
            <a:extLst>
              <a:ext uri="{FF2B5EF4-FFF2-40B4-BE49-F238E27FC236}">
                <a16:creationId xmlns:a16="http://schemas.microsoft.com/office/drawing/2014/main" id="{CECE1316-6B59-BD14-71FF-849D0FF63F46}"/>
              </a:ext>
            </a:extLst>
          </p:cNvPr>
          <p:cNvSpPr>
            <a:spLocks noGrp="1"/>
          </p:cNvSpPr>
          <p:nvPr>
            <p:ph idx="1"/>
          </p:nvPr>
        </p:nvSpPr>
        <p:spPr>
          <a:xfrm>
            <a:off x="838200" y="1690688"/>
            <a:ext cx="10515600" cy="4351338"/>
          </a:xfrm>
        </p:spPr>
        <p:txBody>
          <a:bodyPr/>
          <a:lstStyle/>
          <a:p>
            <a:pPr rtl="0" fontAlgn="base"/>
            <a:r>
              <a:rPr lang="en-GB" sz="1800" b="1" i="0" u="none" strike="noStrike" dirty="0">
                <a:solidFill>
                  <a:srgbClr val="5B4A5B"/>
                </a:solidFill>
                <a:effectLst/>
                <a:latin typeface="Calibri" panose="020F0502020204030204" pitchFamily="34" charset="0"/>
              </a:rPr>
              <a:t>Bronchodilator Short-acting and rapidly acting b2-agonists </a:t>
            </a:r>
            <a:r>
              <a:rPr lang="en-GB" sz="1800" b="0" i="0" u="none" strike="noStrike" dirty="0">
                <a:solidFill>
                  <a:srgbClr val="5B4A5B"/>
                </a:solidFill>
                <a:effectLst/>
                <a:latin typeface="Calibri" panose="020F0502020204030204" pitchFamily="34" charset="0"/>
              </a:rPr>
              <a:t>:</a:t>
            </a:r>
            <a:endParaRPr lang="en-GB" sz="1800" b="1" i="0" u="none" strike="noStrike" dirty="0">
              <a:solidFill>
                <a:srgbClr val="5B4A5B"/>
              </a:solidFill>
              <a:effectLst/>
              <a:latin typeface="Corbel" panose="020B0503020204020204" pitchFamily="34" charset="0"/>
            </a:endParaRPr>
          </a:p>
          <a:p>
            <a:pPr rtl="0"/>
            <a:r>
              <a:rPr lang="en-GB" sz="1800" b="0" i="0" u="none" strike="noStrike" dirty="0">
                <a:solidFill>
                  <a:srgbClr val="5B4A5B"/>
                </a:solidFill>
                <a:effectLst/>
                <a:latin typeface="Calibri" panose="020F0502020204030204" pitchFamily="34" charset="0"/>
              </a:rPr>
              <a:t>are the most popular and most commonly used first-line bronchodilators used to treat acute symptoms including wheeze, cough, and shortness of breath. </a:t>
            </a:r>
            <a:endParaRPr lang="en-GB" dirty="0">
              <a:effectLst/>
            </a:endParaRPr>
          </a:p>
          <a:p>
            <a:pPr rtl="0"/>
            <a:r>
              <a:rPr lang="en-GB" sz="1800" b="1" i="0" u="none" strike="noStrike" dirty="0">
                <a:solidFill>
                  <a:srgbClr val="5B4A5B"/>
                </a:solidFill>
                <a:effectLst/>
                <a:latin typeface="Calibri" panose="020F0502020204030204" pitchFamily="34" charset="0"/>
              </a:rPr>
              <a:t>2. Inhaled steroids Inhaled steroids </a:t>
            </a:r>
            <a:r>
              <a:rPr lang="en-GB" sz="1800" b="0" i="0" u="none" strike="noStrike" dirty="0">
                <a:solidFill>
                  <a:srgbClr val="5B4A5B"/>
                </a:solidFill>
                <a:effectLst/>
                <a:latin typeface="Calibri" panose="020F0502020204030204" pitchFamily="34" charset="0"/>
              </a:rPr>
              <a:t>can be used in recurrent wheeze in the presence of positive indicators with careful monitoring of efficacy. This treatment is effective in persistent and late-onset wheezing, but it is not as effective in transient wheezing. </a:t>
            </a:r>
            <a:endParaRPr lang="en-GB" dirty="0">
              <a:effectLst/>
            </a:endParaRPr>
          </a:p>
          <a:p>
            <a:pPr rtl="0"/>
            <a:r>
              <a:rPr lang="en-GB" sz="1800" b="1" i="0" u="none" strike="noStrike" dirty="0">
                <a:solidFill>
                  <a:srgbClr val="5B4A5B"/>
                </a:solidFill>
                <a:effectLst/>
                <a:latin typeface="Calibri" panose="020F0502020204030204" pitchFamily="34" charset="0"/>
              </a:rPr>
              <a:t>3. Systemic steroids Systemic steroids:</a:t>
            </a:r>
            <a:r>
              <a:rPr lang="en-GB" sz="1800" b="0" i="0" u="none" strike="noStrike" dirty="0">
                <a:solidFill>
                  <a:srgbClr val="5B4A5B"/>
                </a:solidFill>
                <a:effectLst/>
                <a:latin typeface="Calibri" panose="020F0502020204030204" pitchFamily="34" charset="0"/>
              </a:rPr>
              <a:t> can be used to treat wheezy patients</a:t>
            </a:r>
            <a:endParaRPr lang="en-GB" dirty="0">
              <a:effectLst/>
            </a:endParaRPr>
          </a:p>
          <a:p>
            <a:pPr rtl="0"/>
            <a:r>
              <a:rPr lang="en-GB" sz="1800" b="1" i="0" u="none" strike="noStrike" dirty="0">
                <a:solidFill>
                  <a:srgbClr val="5B4A5B"/>
                </a:solidFill>
                <a:effectLst/>
                <a:latin typeface="Calibri" panose="020F0502020204030204" pitchFamily="34" charset="0"/>
              </a:rPr>
              <a:t>4. </a:t>
            </a:r>
            <a:r>
              <a:rPr lang="en-GB" sz="1800" b="1" i="0" u="none" strike="noStrike" dirty="0" err="1">
                <a:solidFill>
                  <a:srgbClr val="5B4A5B"/>
                </a:solidFill>
                <a:effectLst/>
                <a:latin typeface="Calibri" panose="020F0502020204030204" pitchFamily="34" charset="0"/>
              </a:rPr>
              <a:t>Antileukotriene</a:t>
            </a:r>
            <a:r>
              <a:rPr lang="en-GB" sz="1800" b="1" i="0" u="none" strike="noStrike" dirty="0">
                <a:solidFill>
                  <a:srgbClr val="5B4A5B"/>
                </a:solidFill>
                <a:effectLst/>
                <a:latin typeface="Calibri" panose="020F0502020204030204" pitchFamily="34" charset="0"/>
              </a:rPr>
              <a:t> </a:t>
            </a:r>
            <a:r>
              <a:rPr lang="en-GB" sz="1800" b="1" i="0" u="none" strike="noStrike" dirty="0" err="1">
                <a:solidFill>
                  <a:srgbClr val="5B4A5B"/>
                </a:solidFill>
                <a:effectLst/>
                <a:latin typeface="Calibri" panose="020F0502020204030204" pitchFamily="34" charset="0"/>
              </a:rPr>
              <a:t>Montelukast</a:t>
            </a:r>
            <a:r>
              <a:rPr lang="en-GB" sz="1800" b="1" i="0" u="none" strike="noStrike" dirty="0">
                <a:solidFill>
                  <a:srgbClr val="5B4A5B"/>
                </a:solidFill>
                <a:effectLst/>
                <a:latin typeface="Calibri" panose="020F0502020204030204" pitchFamily="34" charset="0"/>
              </a:rPr>
              <a:t> </a:t>
            </a:r>
            <a:r>
              <a:rPr lang="en-GB" sz="1800" b="0" i="0" u="none" strike="noStrike" dirty="0">
                <a:solidFill>
                  <a:srgbClr val="5B4A5B"/>
                </a:solidFill>
                <a:effectLst/>
                <a:latin typeface="Calibri" panose="020F0502020204030204" pitchFamily="34" charset="0"/>
              </a:rPr>
              <a:t>: are effective in treating </a:t>
            </a:r>
            <a:r>
              <a:rPr lang="en-GB" sz="1800" b="0" i="0" u="none" strike="noStrike" dirty="0" err="1">
                <a:solidFill>
                  <a:srgbClr val="5B4A5B"/>
                </a:solidFill>
                <a:effectLst/>
                <a:latin typeface="Calibri" panose="020F0502020204030204" pitchFamily="34" charset="0"/>
              </a:rPr>
              <a:t>postviral</a:t>
            </a:r>
            <a:r>
              <a:rPr lang="en-GB" sz="1800" b="0" i="0" u="none" strike="noStrike" dirty="0">
                <a:solidFill>
                  <a:srgbClr val="5B4A5B"/>
                </a:solidFill>
                <a:effectLst/>
                <a:latin typeface="Calibri" panose="020F0502020204030204" pitchFamily="34" charset="0"/>
              </a:rPr>
              <a:t> wheezing</a:t>
            </a:r>
            <a:endParaRPr lang="en-GB" dirty="0">
              <a:effectLst/>
            </a:endParaRPr>
          </a:p>
          <a:p>
            <a:br>
              <a:rPr lang="en-GB" dirty="0"/>
            </a:br>
            <a:br>
              <a:rPr lang="en-GB" dirty="0"/>
            </a:br>
            <a:endParaRPr lang="en-US" dirty="0"/>
          </a:p>
        </p:txBody>
      </p:sp>
    </p:spTree>
    <p:extLst>
      <p:ext uri="{BB962C8B-B14F-4D97-AF65-F5344CB8AC3E}">
        <p14:creationId xmlns:p14="http://schemas.microsoft.com/office/powerpoint/2010/main" val="1331947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34806-F786-9AD8-F4FF-AC599E7AF9E8}"/>
              </a:ext>
            </a:extLst>
          </p:cNvPr>
          <p:cNvSpPr>
            <a:spLocks noGrp="1"/>
          </p:cNvSpPr>
          <p:nvPr>
            <p:ph type="title"/>
          </p:nvPr>
        </p:nvSpPr>
        <p:spPr/>
        <p:txBody>
          <a:bodyPr/>
          <a:lstStyle/>
          <a:p>
            <a:pPr algn="ctr"/>
            <a:r>
              <a:rPr lang="en-GB" dirty="0"/>
              <a:t>Risk factors for severe disease </a:t>
            </a:r>
            <a:endParaRPr lang="en-US" dirty="0"/>
          </a:p>
        </p:txBody>
      </p:sp>
      <p:sp>
        <p:nvSpPr>
          <p:cNvPr id="3" name="Content Placeholder 2">
            <a:extLst>
              <a:ext uri="{FF2B5EF4-FFF2-40B4-BE49-F238E27FC236}">
                <a16:creationId xmlns:a16="http://schemas.microsoft.com/office/drawing/2014/main" id="{0F28D111-B046-C287-4261-36B3915D6FC5}"/>
              </a:ext>
            </a:extLst>
          </p:cNvPr>
          <p:cNvSpPr>
            <a:spLocks noGrp="1"/>
          </p:cNvSpPr>
          <p:nvPr>
            <p:ph idx="1"/>
          </p:nvPr>
        </p:nvSpPr>
        <p:spPr/>
        <p:txBody>
          <a:bodyPr>
            <a:normAutofit/>
          </a:bodyPr>
          <a:lstStyle/>
          <a:p>
            <a:r>
              <a:rPr lang="en-GB" dirty="0"/>
              <a:t>Age less than 3 months 
Low birth weight, particularly premature infants [
Lower socioeconomic group </a:t>
            </a:r>
          </a:p>
          <a:p>
            <a:r>
              <a:rPr lang="en-GB" dirty="0"/>
              <a:t> childcare </a:t>
            </a:r>
            <a:r>
              <a:rPr lang="en-GB" dirty="0" err="1"/>
              <a:t>center</a:t>
            </a:r>
            <a:r>
              <a:rPr lang="en-GB" dirty="0"/>
              <a:t> attendance 
Parental smoking
Chronic lung disease, particularly </a:t>
            </a:r>
            <a:r>
              <a:rPr lang="en-GB" dirty="0" err="1"/>
              <a:t>bronchopulmonary</a:t>
            </a:r>
            <a:r>
              <a:rPr lang="en-GB" dirty="0"/>
              <a:t> dysplasia
Hemodynamically significant congenital heart disease (CHD) 
Congenital or acquired immune deficiency diseases
Airway anomalies</a:t>
            </a:r>
            <a:endParaRPr lang="en-US" dirty="0"/>
          </a:p>
        </p:txBody>
      </p:sp>
    </p:spTree>
    <p:extLst>
      <p:ext uri="{BB962C8B-B14F-4D97-AF65-F5344CB8AC3E}">
        <p14:creationId xmlns:p14="http://schemas.microsoft.com/office/powerpoint/2010/main" val="3083820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21486-C311-643E-8AF5-496C6BDECD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003122F-D475-06D9-FA0C-B48C8B3ACC92}"/>
              </a:ext>
            </a:extLst>
          </p:cNvPr>
          <p:cNvSpPr>
            <a:spLocks noGrp="1"/>
          </p:cNvSpPr>
          <p:nvPr>
            <p:ph idx="1"/>
          </p:nvPr>
        </p:nvSpPr>
        <p:spPr/>
        <p:txBody>
          <a:bodyPr/>
          <a:lstStyle/>
          <a:p>
            <a:pPr rtl="0"/>
            <a:r>
              <a:rPr lang="en-GB" sz="1800" b="1" i="0" u="sng" dirty="0">
                <a:solidFill>
                  <a:srgbClr val="5B4A5B"/>
                </a:solidFill>
                <a:effectLst/>
                <a:latin typeface="Calibri" panose="020F0502020204030204" pitchFamily="34" charset="0"/>
              </a:rPr>
              <a:t>Other medications  </a:t>
            </a:r>
            <a:endParaRPr lang="en-GB" dirty="0">
              <a:effectLst/>
            </a:endParaRPr>
          </a:p>
          <a:p>
            <a:pPr rtl="0"/>
            <a:r>
              <a:rPr lang="en-GB" sz="1800" b="1" i="0" u="none" strike="noStrike" dirty="0">
                <a:solidFill>
                  <a:srgbClr val="5B4A5B"/>
                </a:solidFill>
                <a:effectLst/>
                <a:latin typeface="Calibri" panose="020F0502020204030204" pitchFamily="34" charset="0"/>
              </a:rPr>
              <a:t>- Antibiotics :  </a:t>
            </a:r>
            <a:r>
              <a:rPr lang="en-GB" sz="1800" b="0" i="0" u="none" strike="noStrike" dirty="0">
                <a:solidFill>
                  <a:srgbClr val="5B4A5B"/>
                </a:solidFill>
                <a:effectLst/>
                <a:latin typeface="Calibri" panose="020F0502020204030204" pitchFamily="34" charset="0"/>
              </a:rPr>
              <a:t>There is no justification for the routine use of antibiotics because viruses are the main causes of infections of the respiratory tract.</a:t>
            </a:r>
            <a:endParaRPr lang="en-GB" dirty="0">
              <a:effectLst/>
            </a:endParaRPr>
          </a:p>
          <a:p>
            <a:pPr rtl="0"/>
            <a:r>
              <a:rPr lang="en-GB" sz="1800" b="0" i="0" u="none" strike="noStrike" dirty="0">
                <a:solidFill>
                  <a:schemeClr val="tx1"/>
                </a:solidFill>
                <a:effectLst/>
                <a:latin typeface="Calibri" panose="020F0502020204030204" pitchFamily="34" charset="0"/>
              </a:rPr>
              <a:t>Antibiotic use in infancy may increase the risk of asthma by changing the flora</a:t>
            </a:r>
            <a:endParaRPr lang="en-GB" dirty="0">
              <a:solidFill>
                <a:schemeClr val="tx1"/>
              </a:solidFill>
              <a:effectLst/>
            </a:endParaRPr>
          </a:p>
          <a:p>
            <a:pPr marL="0" indent="0" rtl="0" fontAlgn="base">
              <a:buNone/>
            </a:pPr>
            <a:endParaRPr lang="en-GB" sz="1800" b="1" i="0" u="none" strike="noStrike" dirty="0">
              <a:solidFill>
                <a:srgbClr val="5B4A5B"/>
              </a:solidFill>
              <a:effectLst/>
              <a:latin typeface="Corbel" panose="020B0503020204020204" pitchFamily="34" charset="0"/>
            </a:endParaRPr>
          </a:p>
          <a:p>
            <a:pPr rtl="0" fontAlgn="base"/>
            <a:r>
              <a:rPr lang="en-GB" sz="1800" b="1" i="0" u="none" strike="noStrike" dirty="0">
                <a:solidFill>
                  <a:srgbClr val="5B4A5B"/>
                </a:solidFill>
                <a:effectLst/>
                <a:latin typeface="Calibri" panose="020F0502020204030204" pitchFamily="34" charset="0"/>
              </a:rPr>
              <a:t>Antihistamine </a:t>
            </a:r>
            <a:endParaRPr lang="en-GB" sz="1800" b="1" i="0" u="none" strike="noStrike" dirty="0">
              <a:solidFill>
                <a:srgbClr val="5B4A5B"/>
              </a:solidFill>
              <a:effectLst/>
              <a:latin typeface="Corbel" panose="020B0503020204020204" pitchFamily="34" charset="0"/>
            </a:endParaRPr>
          </a:p>
          <a:p>
            <a:pPr rtl="0"/>
            <a:r>
              <a:rPr lang="en-GB" sz="1800" b="0" i="0" u="none" strike="noStrike" dirty="0">
                <a:solidFill>
                  <a:srgbClr val="5B4A5B"/>
                </a:solidFill>
                <a:effectLst/>
                <a:latin typeface="Calibri" panose="020F0502020204030204" pitchFamily="34" charset="0"/>
              </a:rPr>
              <a:t>Studies concluded that preschool  children treated with </a:t>
            </a:r>
            <a:r>
              <a:rPr lang="en-GB" sz="1800" b="0" i="0" u="none" strike="noStrike" dirty="0" err="1">
                <a:solidFill>
                  <a:srgbClr val="5B4A5B"/>
                </a:solidFill>
                <a:effectLst/>
                <a:latin typeface="Calibri" panose="020F0502020204030204" pitchFamily="34" charset="0"/>
              </a:rPr>
              <a:t>ketotifen</a:t>
            </a:r>
            <a:r>
              <a:rPr lang="en-GB" sz="1800" b="0" i="0" u="none" strike="noStrike" dirty="0">
                <a:solidFill>
                  <a:srgbClr val="5B4A5B"/>
                </a:solidFill>
                <a:effectLst/>
                <a:latin typeface="Calibri" panose="020F0502020204030204" pitchFamily="34" charset="0"/>
              </a:rPr>
              <a:t> were 2.4 times more likely than those treated with placebo to reduce or stop their bronchodilator treatment.</a:t>
            </a:r>
            <a:endParaRPr lang="en-GB" dirty="0">
              <a:effectLst/>
            </a:endParaRPr>
          </a:p>
          <a:p>
            <a:br>
              <a:rPr lang="en-GB" dirty="0"/>
            </a:br>
            <a:endParaRPr lang="en-US" dirty="0"/>
          </a:p>
        </p:txBody>
      </p:sp>
    </p:spTree>
    <p:extLst>
      <p:ext uri="{BB962C8B-B14F-4D97-AF65-F5344CB8AC3E}">
        <p14:creationId xmlns:p14="http://schemas.microsoft.com/office/powerpoint/2010/main" val="2522778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0804-EEF2-3711-0265-FDD008DBE832}"/>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A7865AC5-CE36-0660-FD75-974B62DDCE7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44059" y="1143120"/>
            <a:ext cx="8981210" cy="4571760"/>
          </a:xfrm>
        </p:spPr>
      </p:pic>
    </p:spTree>
    <p:extLst>
      <p:ext uri="{BB962C8B-B14F-4D97-AF65-F5344CB8AC3E}">
        <p14:creationId xmlns:p14="http://schemas.microsoft.com/office/powerpoint/2010/main" val="2880396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DE242-6133-40ED-3C16-BB9CE6A4BA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6CE01-F0C0-2DD2-99F9-BAD15ABCB729}"/>
              </a:ext>
            </a:extLst>
          </p:cNvPr>
          <p:cNvSpPr>
            <a:spLocks noGrp="1"/>
          </p:cNvSpPr>
          <p:nvPr>
            <p:ph sz="half" idx="1"/>
          </p:nvPr>
        </p:nvSpPr>
        <p:spPr>
          <a:xfrm>
            <a:off x="677334" y="2160589"/>
            <a:ext cx="8596668" cy="1016006"/>
          </a:xfrm>
        </p:spPr>
        <p:txBody>
          <a:bodyPr>
            <a:normAutofit fontScale="62500" lnSpcReduction="20000"/>
          </a:bodyPr>
          <a:lstStyle/>
          <a:p>
            <a:pPr rtl="0"/>
            <a:endParaRPr lang="en-GB" dirty="0">
              <a:effectLst/>
            </a:endParaRPr>
          </a:p>
          <a:p>
            <a:pPr rtl="0"/>
            <a:r>
              <a:rPr lang="en-GB" sz="2300" b="0" i="0" u="none" strike="noStrike" dirty="0">
                <a:solidFill>
                  <a:srgbClr val="5B4A5B"/>
                </a:solidFill>
                <a:effectLst/>
                <a:latin typeface="Calibri" panose="020F0502020204030204" pitchFamily="34" charset="0"/>
              </a:rPr>
              <a:t>The Asthma Predictive Index was developed to help physicians who suspect asthma</a:t>
            </a:r>
            <a:endParaRPr lang="en-GB" sz="2300" dirty="0">
              <a:effectLst/>
            </a:endParaRPr>
          </a:p>
          <a:p>
            <a:br>
              <a:rPr lang="en-GB" sz="2300" dirty="0"/>
            </a:br>
            <a:endParaRPr lang="en-US" sz="2300" dirty="0"/>
          </a:p>
        </p:txBody>
      </p:sp>
      <p:pic>
        <p:nvPicPr>
          <p:cNvPr id="6" name="Picture 6">
            <a:extLst>
              <a:ext uri="{FF2B5EF4-FFF2-40B4-BE49-F238E27FC236}">
                <a16:creationId xmlns:a16="http://schemas.microsoft.com/office/drawing/2014/main" id="{0316B8A2-9949-15BA-12B2-A944E68B7712}"/>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6281" y="3176595"/>
            <a:ext cx="10627519" cy="3382934"/>
          </a:xfrm>
        </p:spPr>
      </p:pic>
    </p:spTree>
    <p:extLst>
      <p:ext uri="{BB962C8B-B14F-4D97-AF65-F5344CB8AC3E}">
        <p14:creationId xmlns:p14="http://schemas.microsoft.com/office/powerpoint/2010/main" val="1409790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79868EB-125A-04C9-6264-C3AFF87DEA76}"/>
              </a:ext>
            </a:extLst>
          </p:cNvPr>
          <p:cNvSpPr>
            <a:spLocks noGrp="1"/>
          </p:cNvSpPr>
          <p:nvPr>
            <p:ph type="title"/>
          </p:nvPr>
        </p:nvSpPr>
        <p:spPr/>
        <p:txBody>
          <a:bodyPr/>
          <a:lstStyle/>
          <a:p>
            <a:r>
              <a:rPr lang="en-US" dirty="0"/>
              <a:t>Thank you</a:t>
            </a:r>
          </a:p>
        </p:txBody>
      </p:sp>
      <p:sp>
        <p:nvSpPr>
          <p:cNvPr id="6" name="Text Placeholder 5">
            <a:extLst>
              <a:ext uri="{FF2B5EF4-FFF2-40B4-BE49-F238E27FC236}">
                <a16:creationId xmlns:a16="http://schemas.microsoft.com/office/drawing/2014/main" id="{8E69E1E6-9996-C2A0-7BC5-0FBBF3BB375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9932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7B3CC-2EDA-9F27-E0D4-80D536E18413}"/>
              </a:ext>
            </a:extLst>
          </p:cNvPr>
          <p:cNvSpPr>
            <a:spLocks noGrp="1"/>
          </p:cNvSpPr>
          <p:nvPr>
            <p:ph type="title"/>
          </p:nvPr>
        </p:nvSpPr>
        <p:spPr/>
        <p:txBody>
          <a:bodyPr/>
          <a:lstStyle/>
          <a:p>
            <a:pPr algn="ctr"/>
            <a:r>
              <a:rPr lang="en-GB" dirty="0" err="1"/>
              <a:t>Etiology</a:t>
            </a:r>
            <a:endParaRPr lang="en-US" dirty="0"/>
          </a:p>
        </p:txBody>
      </p:sp>
      <p:sp>
        <p:nvSpPr>
          <p:cNvPr id="3" name="Content Placeholder 2">
            <a:extLst>
              <a:ext uri="{FF2B5EF4-FFF2-40B4-BE49-F238E27FC236}">
                <a16:creationId xmlns:a16="http://schemas.microsoft.com/office/drawing/2014/main" id="{A50DA189-552F-0E0B-5D86-C4FC2E0DA06D}"/>
              </a:ext>
            </a:extLst>
          </p:cNvPr>
          <p:cNvSpPr>
            <a:spLocks noGrp="1"/>
          </p:cNvSpPr>
          <p:nvPr>
            <p:ph idx="1"/>
          </p:nvPr>
        </p:nvSpPr>
        <p:spPr/>
        <p:txBody>
          <a:bodyPr>
            <a:normAutofit/>
          </a:bodyPr>
          <a:lstStyle/>
          <a:p>
            <a:r>
              <a:rPr lang="en-GB" dirty="0"/>
              <a:t>Bronchiolitis has a viral </a:t>
            </a:r>
            <a:r>
              <a:rPr lang="en-GB" dirty="0" err="1"/>
              <a:t>etiology</a:t>
            </a:r>
            <a:r>
              <a:rPr lang="en-GB" dirty="0"/>
              <a:t> </a:t>
            </a:r>
          </a:p>
          <a:p>
            <a:r>
              <a:rPr lang="en-GB" dirty="0"/>
              <a:t>RSV is the most commonly isolated agent</a:t>
            </a:r>
          </a:p>
          <a:p>
            <a:r>
              <a:rPr lang="en-GB" dirty="0"/>
              <a:t>Other viruses: rhinovirus, human metapneumovirus (hMPV), parainfluenza virus, adenovirus, coronavirus, influenza virus</a:t>
            </a:r>
          </a:p>
        </p:txBody>
      </p:sp>
    </p:spTree>
    <p:extLst>
      <p:ext uri="{BB962C8B-B14F-4D97-AF65-F5344CB8AC3E}">
        <p14:creationId xmlns:p14="http://schemas.microsoft.com/office/powerpoint/2010/main" val="977232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955A2-1EB0-955C-D34A-5930271AD9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26053E9-7DCF-B6AC-0952-F85C5A2C3EEF}"/>
              </a:ext>
            </a:extLst>
          </p:cNvPr>
          <p:cNvSpPr>
            <a:spLocks noGrp="1"/>
          </p:cNvSpPr>
          <p:nvPr>
            <p:ph idx="1"/>
          </p:nvPr>
        </p:nvSpPr>
        <p:spPr/>
        <p:txBody>
          <a:bodyPr/>
          <a:lstStyle/>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two strains, A and B, with RSV A associated with more severe disease.</a:t>
            </a:r>
          </a:p>
          <a:p>
            <a:pPr rtl="0" fontAlgn="base"/>
            <a:r>
              <a:rPr lang="en-GB" sz="1800" dirty="0">
                <a:solidFill>
                  <a:srgbClr val="5B4A5B"/>
                </a:solidFill>
                <a:latin typeface="Tahoma" panose="020B0604030504040204" pitchFamily="34" charset="0"/>
                <a:ea typeface="Tahoma" panose="020B0604030504040204" pitchFamily="34" charset="0"/>
                <a:cs typeface="Tahoma" panose="020B0604030504040204" pitchFamily="34" charset="0"/>
              </a:rPr>
              <a:t>a previous infection does not convey complete immunity. Reinfection is common;</a:t>
            </a:r>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in the same season with  the same or different strain is possible.</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As a sole infecting agent, RSV is associated with more severe bronchiolitis than other single respiratory virus infections.</a:t>
            </a:r>
          </a:p>
          <a:p>
            <a:pPr rtl="0" fontAlgn="base"/>
            <a:r>
              <a:rPr lang="en-GB" sz="180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Coinfection of RSV with rhinovirus can produce even more severe disease. </a:t>
            </a:r>
          </a:p>
        </p:txBody>
      </p:sp>
    </p:spTree>
    <p:extLst>
      <p:ext uri="{BB962C8B-B14F-4D97-AF65-F5344CB8AC3E}">
        <p14:creationId xmlns:p14="http://schemas.microsoft.com/office/powerpoint/2010/main" val="2763933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BD1A7-751B-FE4F-EF1A-3ACCBA71F449}"/>
              </a:ext>
            </a:extLst>
          </p:cNvPr>
          <p:cNvSpPr>
            <a:spLocks noGrp="1"/>
          </p:cNvSpPr>
          <p:nvPr>
            <p:ph type="title"/>
          </p:nvPr>
        </p:nvSpPr>
        <p:spPr/>
        <p:txBody>
          <a:bodyPr/>
          <a:lstStyle/>
          <a:p>
            <a:pPr algn="ctr"/>
            <a:r>
              <a:rPr lang="en-GB" dirty="0"/>
              <a:t>Pathophysiology </a:t>
            </a:r>
            <a:endParaRPr lang="en-US" dirty="0"/>
          </a:p>
        </p:txBody>
      </p:sp>
      <p:sp>
        <p:nvSpPr>
          <p:cNvPr id="3" name="Content Placeholder 2">
            <a:extLst>
              <a:ext uri="{FF2B5EF4-FFF2-40B4-BE49-F238E27FC236}">
                <a16:creationId xmlns:a16="http://schemas.microsoft.com/office/drawing/2014/main" id="{67B029BC-0252-3BE0-F65B-FFAE8647C715}"/>
              </a:ext>
            </a:extLst>
          </p:cNvPr>
          <p:cNvSpPr>
            <a:spLocks noGrp="1"/>
          </p:cNvSpPr>
          <p:nvPr>
            <p:ph idx="1"/>
          </p:nvPr>
        </p:nvSpPr>
        <p:spPr/>
        <p:txBody>
          <a:bodyPr>
            <a:normAutofit/>
          </a:bodyPr>
          <a:lstStyle/>
          <a:p>
            <a:pPr rtl="0" fontAlgn="base"/>
            <a:r>
              <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Infants are particularly susceptible as they have small bronchi that are more likely to become blocked by secretions and </a:t>
            </a:r>
            <a:r>
              <a:rPr lang="en-GB" sz="1800" b="0" i="0" u="none" strike="noStrike" dirty="0" err="1">
                <a:solidFill>
                  <a:srgbClr val="5B4A5B"/>
                </a:solidFill>
                <a:effectLst/>
                <a:latin typeface="Tahoma" panose="020B0604030504040204" pitchFamily="34" charset="0"/>
                <a:ea typeface="Tahoma" panose="020B0604030504040204" pitchFamily="34" charset="0"/>
                <a:cs typeface="Tahoma" panose="020B0604030504040204" pitchFamily="34" charset="0"/>
              </a:rPr>
              <a:t>edema</a:t>
            </a:r>
            <a:r>
              <a:rPr lang="en-GB" sz="1800" b="0" i="0" u="none" strike="noStrike" dirty="0">
                <a:solidFill>
                  <a:srgbClr val="5B4A5B"/>
                </a:solidFill>
                <a:effectLst/>
                <a:latin typeface="Tahoma" panose="020B0604030504040204" pitchFamily="34" charset="0"/>
                <a:ea typeface="Tahoma" panose="020B0604030504040204" pitchFamily="34" charset="0"/>
                <a:cs typeface="Tahoma" panose="020B0604030504040204" pitchFamily="34" charset="0"/>
              </a:rPr>
              <a:t>, and a less well-developed ability to respond to and clear viral infection.</a:t>
            </a:r>
            <a:endParaRPr lang="en-GB" dirty="0">
              <a:latin typeface="Tahoma" panose="020B0604030504040204" pitchFamily="34" charset="0"/>
              <a:ea typeface="Tahoma" panose="020B0604030504040204" pitchFamily="34" charset="0"/>
              <a:cs typeface="Tahoma" panose="020B0604030504040204" pitchFamily="34" charset="0"/>
            </a:endParaRPr>
          </a:p>
          <a:p>
            <a:r>
              <a:rPr lang="en-GB" dirty="0">
                <a:latin typeface="Tahoma" panose="020B0604030504040204" pitchFamily="34" charset="0"/>
                <a:ea typeface="Tahoma" panose="020B0604030504040204" pitchFamily="34" charset="0"/>
                <a:cs typeface="Tahoma" panose="020B0604030504040204" pitchFamily="34" charset="0"/>
              </a:rPr>
              <a:t>The effects of bronchiolar injury may begin 18 to 24 hours after the infection and include Increased mucus secretion and Bronchial obstruction and constriction followed by Alveolar cell death, mucus debris.</a:t>
            </a:r>
          </a:p>
          <a:p>
            <a:r>
              <a:rPr lang="en-GB" dirty="0">
                <a:latin typeface="Tahoma" panose="020B0604030504040204" pitchFamily="34" charset="0"/>
                <a:ea typeface="Tahoma" panose="020B0604030504040204" pitchFamily="34" charset="0"/>
                <a:cs typeface="Tahoma" panose="020B0604030504040204" pitchFamily="34" charset="0"/>
              </a:rPr>
              <a:t>The inflammation, </a:t>
            </a:r>
            <a:r>
              <a:rPr lang="en-GB" dirty="0" err="1">
                <a:latin typeface="Tahoma" panose="020B0604030504040204" pitchFamily="34" charset="0"/>
                <a:ea typeface="Tahoma" panose="020B0604030504040204" pitchFamily="34" charset="0"/>
                <a:cs typeface="Tahoma" panose="020B0604030504040204" pitchFamily="34" charset="0"/>
              </a:rPr>
              <a:t>edema</a:t>
            </a:r>
            <a:r>
              <a:rPr lang="en-GB" dirty="0">
                <a:latin typeface="Tahoma" panose="020B0604030504040204" pitchFamily="34" charset="0"/>
                <a:ea typeface="Tahoma" panose="020B0604030504040204" pitchFamily="34" charset="0"/>
                <a:cs typeface="Tahoma" panose="020B0604030504040204" pitchFamily="34" charset="0"/>
              </a:rPr>
              <a:t>, and debris result in obstruction of bronchioles, leading to hyperinflation, increased airway resistance, atelectasis, and ventilation-perfusion mismatching. </a:t>
            </a:r>
          </a:p>
          <a:p>
            <a:r>
              <a:rPr lang="en-GB" dirty="0">
                <a:latin typeface="Tahoma" panose="020B0604030504040204" pitchFamily="34" charset="0"/>
                <a:ea typeface="Tahoma" panose="020B0604030504040204" pitchFamily="34" charset="0"/>
                <a:cs typeface="Tahoma" panose="020B0604030504040204" pitchFamily="34" charset="0"/>
              </a:rPr>
              <a:t>Infants are affected most often because of their small airways, high closing volumes, and insufficient collateral ventilation.</a:t>
            </a:r>
          </a:p>
        </p:txBody>
      </p:sp>
    </p:spTree>
    <p:extLst>
      <p:ext uri="{BB962C8B-B14F-4D97-AF65-F5344CB8AC3E}">
        <p14:creationId xmlns:p14="http://schemas.microsoft.com/office/powerpoint/2010/main" val="3506273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78790-6FE4-45AB-9D02-AE94D163F5D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C2F3D64-F825-3C24-CF13-8D71F873985A}"/>
              </a:ext>
            </a:extLst>
          </p:cNvPr>
          <p:cNvSpPr>
            <a:spLocks noGrp="1"/>
          </p:cNvSpPr>
          <p:nvPr>
            <p:ph idx="1"/>
          </p:nvPr>
        </p:nvSpPr>
        <p:spPr/>
        <p:txBody>
          <a:bodyPr/>
          <a:lstStyle/>
          <a:p>
            <a:r>
              <a:rPr lang="en-GB"/>
              <a:t> </a:t>
            </a:r>
            <a:endParaRPr lang="en-US"/>
          </a:p>
        </p:txBody>
      </p:sp>
      <p:pic>
        <p:nvPicPr>
          <p:cNvPr id="4" name="Picture 4">
            <a:extLst>
              <a:ext uri="{FF2B5EF4-FFF2-40B4-BE49-F238E27FC236}">
                <a16:creationId xmlns:a16="http://schemas.microsoft.com/office/drawing/2014/main" id="{77782947-5014-F458-4055-D8708D0B1C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681037"/>
            <a:ext cx="7893844" cy="5620417"/>
          </a:xfrm>
          <a:prstGeom prst="rect">
            <a:avLst/>
          </a:prstGeom>
        </p:spPr>
      </p:pic>
    </p:spTree>
    <p:extLst>
      <p:ext uri="{BB962C8B-B14F-4D97-AF65-F5344CB8AC3E}">
        <p14:creationId xmlns:p14="http://schemas.microsoft.com/office/powerpoint/2010/main" val="2410947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CED2E-A6E1-D498-B0D9-87D9AC85BD2F}"/>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4FD83088-B8B8-44B7-8A92-0EAAD0C566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46703" y="79085"/>
            <a:ext cx="8090265" cy="6413790"/>
          </a:xfrm>
        </p:spPr>
      </p:pic>
    </p:spTree>
    <p:extLst>
      <p:ext uri="{BB962C8B-B14F-4D97-AF65-F5344CB8AC3E}">
        <p14:creationId xmlns:p14="http://schemas.microsoft.com/office/powerpoint/2010/main" val="2418884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482A3-8D71-FD7A-8D4D-4917D8068BF0}"/>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D78CC36C-9E67-FC20-A942-246EFC6331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3874" y="2160588"/>
            <a:ext cx="7824289" cy="3881437"/>
          </a:xfrm>
        </p:spPr>
      </p:pic>
    </p:spTree>
    <p:extLst>
      <p:ext uri="{BB962C8B-B14F-4D97-AF65-F5344CB8AC3E}">
        <p14:creationId xmlns:p14="http://schemas.microsoft.com/office/powerpoint/2010/main" val="19910393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2172</Words>
  <Application>Microsoft Office PowerPoint</Application>
  <PresentationFormat>Widescreen</PresentationFormat>
  <Paragraphs>146</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Corbel</vt:lpstr>
      <vt:lpstr>proxima_nova_rgregular</vt:lpstr>
      <vt:lpstr>Tahoma</vt:lpstr>
      <vt:lpstr>Trebuchet MS</vt:lpstr>
      <vt:lpstr>Wingdings 3</vt:lpstr>
      <vt:lpstr>Facet</vt:lpstr>
      <vt:lpstr>Bronchiolitis </vt:lpstr>
      <vt:lpstr>PowerPoint Presentation</vt:lpstr>
      <vt:lpstr>Risk factors for severe disease </vt:lpstr>
      <vt:lpstr>Etiology</vt:lpstr>
      <vt:lpstr>PowerPoint Presentation</vt:lpstr>
      <vt:lpstr>Pathophysiology </vt:lpstr>
      <vt:lpstr>PowerPoint Presentation</vt:lpstr>
      <vt:lpstr>PowerPoint Presentation</vt:lpstr>
      <vt:lpstr>PowerPoint Presentation</vt:lpstr>
      <vt:lpstr>Clinical Presentation</vt:lpstr>
      <vt:lpstr>PowerPoint Presentation</vt:lpstr>
      <vt:lpstr>Diagnosis</vt:lpstr>
      <vt:lpstr>Imaging </vt:lpstr>
      <vt:lpstr>Laboratory tests</vt:lpstr>
      <vt:lpstr>Management </vt:lpstr>
      <vt:lpstr>PowerPoint Presentation</vt:lpstr>
      <vt:lpstr>PowerPoint Presentation</vt:lpstr>
      <vt:lpstr>Prevention </vt:lpstr>
      <vt:lpstr>Prognosis</vt:lpstr>
      <vt:lpstr>Recurrent Wheezing in children </vt:lpstr>
      <vt:lpstr>PowerPoint Presentation</vt:lpstr>
      <vt:lpstr>PowerPoint Presentation</vt:lpstr>
      <vt:lpstr>PowerPoint Presentation</vt:lpstr>
      <vt:lpstr>PowerPoint Presentation</vt:lpstr>
      <vt:lpstr>PowerPoint Presentation</vt:lpstr>
      <vt:lpstr>Pathophysiology </vt:lpstr>
      <vt:lpstr>PowerPoint Presentation</vt:lpstr>
      <vt:lpstr>Investigations </vt:lpstr>
      <vt:lpstr>Treatment </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haneenaburous90@gmail.com</dc:creator>
  <cp:lastModifiedBy>Mohammad Mabroom</cp:lastModifiedBy>
  <cp:revision>8</cp:revision>
  <dcterms:created xsi:type="dcterms:W3CDTF">2023-07-08T12:21:41Z</dcterms:created>
  <dcterms:modified xsi:type="dcterms:W3CDTF">2023-07-09T22:06:42Z</dcterms:modified>
</cp:coreProperties>
</file>