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cmpd="sng" w="12700">
              <a:solidFill>
                <a:schemeClr val="lt1"/>
              </a:solidFill>
            </a:ln>
          </a:left>
          <a:right>
            <a:ln cmpd="sng" w="12700">
              <a:solidFill>
                <a:schemeClr val="lt1"/>
              </a:solidFill>
            </a:ln>
          </a:right>
          <a:top>
            <a:ln cmpd="sng" w="12700">
              <a:solidFill>
                <a:schemeClr val="lt1"/>
              </a:solidFill>
            </a:ln>
          </a:top>
          <a:bottom>
            <a:ln cmpd="sng" w="12700">
              <a:solidFill>
                <a:schemeClr val="lt1"/>
              </a:solidFill>
            </a:ln>
          </a:bottom>
          <a:insideH>
            <a:ln cmpd="sng" w="12700">
              <a:solidFill>
                <a:schemeClr val="lt1"/>
              </a:solidFill>
            </a:ln>
          </a:insideH>
          <a:insideV>
            <a:ln cmpd="sng"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cmpd="sng"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cmpd="sng"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tableStyles" Target="tableStyles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745F0-6949-4F40-9D14-147DFFD295F1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27CFC-19F4-42EC-B76D-1B5648F26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5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27CFC-19F4-42EC-B76D-1B5648F268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33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FC5A-3732-46FA-A2DC-0BC304DAD88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2165-4377-4185-A771-8FCD7636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9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FC5A-3732-46FA-A2DC-0BC304DAD88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2165-4377-4185-A771-8FCD7636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6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FC5A-3732-46FA-A2DC-0BC304DAD88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2165-4377-4185-A771-8FCD7636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8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FC5A-3732-46FA-A2DC-0BC304DAD88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2165-4377-4185-A771-8FCD7636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0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FC5A-3732-46FA-A2DC-0BC304DAD88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2165-4377-4185-A771-8FCD7636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28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FC5A-3732-46FA-A2DC-0BC304DAD88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2165-4377-4185-A771-8FCD7636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7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FC5A-3732-46FA-A2DC-0BC304DAD88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2165-4377-4185-A771-8FCD7636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500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FC5A-3732-46FA-A2DC-0BC304DAD88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2165-4377-4185-A771-8FCD7636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7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FC5A-3732-46FA-A2DC-0BC304DAD88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2165-4377-4185-A771-8FCD7636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6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FC5A-3732-46FA-A2DC-0BC304DAD88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2165-4377-4185-A771-8FCD7636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02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5FC5A-3732-46FA-A2DC-0BC304DAD88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92165-4377-4185-A771-8FCD7636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97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5FC5A-3732-46FA-A2DC-0BC304DAD887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92165-4377-4185-A771-8FCD76368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2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1809214"/>
            <a:ext cx="8763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Infective Endocarditis</a:t>
            </a:r>
          </a:p>
          <a:p>
            <a:pPr algn="ctr"/>
            <a:endParaRPr lang="en-US" sz="36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Dr. Basil N.</a:t>
            </a:r>
          </a:p>
          <a:p>
            <a:pPr algn="ctr"/>
            <a:r>
              <a:rPr lang="en-US" sz="3600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sz="36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3600" i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medicine</a:t>
            </a:r>
            <a:endParaRPr lang="en-US" sz="3600" i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8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685086"/>
            <a:ext cx="8077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Investigations:</a:t>
            </a:r>
          </a:p>
          <a:p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Blood cultures:</a:t>
            </a:r>
          </a:p>
          <a:p>
            <a:pPr marL="1597025"/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6/ over 12-16 hours</a:t>
            </a:r>
          </a:p>
          <a:p>
            <a:pPr marL="1597025"/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2/ in one hour.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Echocardiogram.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ECG.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Chest X-ray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GUE.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CEP&amp; ESR</a:t>
            </a:r>
          </a:p>
        </p:txBody>
      </p:sp>
    </p:spTree>
    <p:extLst>
      <p:ext uri="{BB962C8B-B14F-4D97-AF65-F5344CB8AC3E}">
        <p14:creationId xmlns:p14="http://schemas.microsoft.com/office/powerpoint/2010/main" val="1203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1258193"/>
            <a:ext cx="7620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duration of treatment:</a:t>
            </a:r>
          </a:p>
          <a:p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1963"/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Usually 4-6 weeks</a:t>
            </a:r>
          </a:p>
          <a:p>
            <a:pPr marL="461963"/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Not &lt; 14 days not &gt;6 weeks only</a:t>
            </a:r>
          </a:p>
          <a:p>
            <a:pPr marL="461963"/>
            <a:endParaRPr lang="en-US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1963"/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More than 6 weeks in:</a:t>
            </a:r>
          </a:p>
          <a:p>
            <a:pPr marL="461963"/>
            <a:endParaRPr lang="en-US" sz="1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7438"/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1- staphylococcal Endocarditis.</a:t>
            </a:r>
          </a:p>
          <a:p>
            <a:pPr marL="1087438"/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Pseudomonal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Endocarditis.</a:t>
            </a:r>
            <a:endParaRPr lang="en-US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478334"/>
            <a:ext cx="8839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the result culture and sensitivity of streptococcus highly sensitive to penicillin:</a:t>
            </a:r>
          </a:p>
          <a:p>
            <a:pPr marL="457200" indent="-457200" algn="just">
              <a:buBlip>
                <a:blip r:embed="rId3"/>
              </a:buBlip>
            </a:pP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Aqueous penicillin G12-18 million units/ 24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IV either continuously or every 4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in six equally divided doses 4 hourly + gentamycin 3mg/ Kg IM or IV 8 hourly for 2 weeks followed by ampicillin 500mg orally 6 hourly for the remaining 2 weeks.</a:t>
            </a:r>
          </a:p>
          <a:p>
            <a:pPr algn="just"/>
            <a:endParaRPr lang="en-US" sz="28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i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Streptococcal less sensitive to penicillin</a:t>
            </a:r>
            <a:r>
              <a:rPr lang="en-US" sz="28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Benzyl penicillin plus gentamycin in the same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dises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as above for 4 weeks.</a:t>
            </a:r>
          </a:p>
          <a:p>
            <a:pPr algn="just"/>
            <a:endParaRPr lang="en-US" sz="2800" b="1" i="1" u="sng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i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Staphylococcus</a:t>
            </a:r>
            <a:r>
              <a:rPr lang="en-US" sz="2800" b="1" i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Flucloxacillin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2gm hourly for 6 weeks or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fucidic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acid 580 mg IV 8 hourly for 6 weeks.</a:t>
            </a:r>
          </a:p>
        </p:txBody>
      </p:sp>
    </p:spTree>
    <p:extLst>
      <p:ext uri="{BB962C8B-B14F-4D97-AF65-F5344CB8AC3E}">
        <p14:creationId xmlns:p14="http://schemas.microsoft.com/office/powerpoint/2010/main" val="1203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228600"/>
            <a:ext cx="88392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Anaerobic Streptococcus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12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Aqueous penicillin G12-18 million units/ 24 </a:t>
            </a:r>
            <a:r>
              <a:rPr lang="en-US" sz="2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IV either continuously or every 4 </a:t>
            </a:r>
            <a:r>
              <a:rPr lang="en-US" sz="2800" b="1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en-US" sz="28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in six equally divided doses 4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hourly</a:t>
            </a:r>
          </a:p>
          <a:p>
            <a:pPr marL="457200" indent="-457200">
              <a:buBlip>
                <a:blip r:embed="rId3"/>
              </a:buBlip>
            </a:pP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 penicillin allergy: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Vancomycin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30 mg/ Kg/ 24 IV in two equally divided doses, for 4 weeks not to exceed 2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/ 24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serum levels should be monitored. Other choices cephalosporin IV or erythromycin IV.</a:t>
            </a:r>
          </a:p>
          <a:p>
            <a:endParaRPr lang="en-US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Unavailable Culture or Negative Blood Culture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 Give triple antibiotics IV gentamycin 3-5 mg/ Kg divided 8 hourly + IV benzyl penicillin (or amoxicillin or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cloxacillin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 + Metronidazole 500 mg IV 8 hourly for 4 weeks.</a:t>
            </a:r>
            <a:endParaRPr lang="en-US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76200"/>
            <a:ext cx="89154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Surgical treatment:</a:t>
            </a:r>
          </a:p>
          <a:p>
            <a:endParaRPr lang="en-US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Indicated in 15% in the following situations: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Severe intractable heart failure.</a:t>
            </a:r>
          </a:p>
          <a:p>
            <a:endParaRPr lang="en-US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persistent infection despite full course of antibiotics as in: </a:t>
            </a:r>
          </a:p>
          <a:p>
            <a:pPr marL="688975" indent="-225425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Prosthetic valve.</a:t>
            </a:r>
          </a:p>
          <a:p>
            <a:pPr marL="688975" indent="-225425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Large vegetation's.</a:t>
            </a:r>
          </a:p>
          <a:p>
            <a:pPr marL="688975" indent="-225425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Staphylococcus.</a:t>
            </a:r>
          </a:p>
          <a:p>
            <a:pPr marL="688975" indent="-225425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Pseudomonas.</a:t>
            </a:r>
          </a:p>
          <a:p>
            <a:endParaRPr lang="en-US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Acute aortic regurgitation.</a:t>
            </a:r>
          </a:p>
          <a:p>
            <a:endParaRPr lang="en-US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Complete heart block (</a:t>
            </a:r>
            <a:r>
              <a:rPr lang="en-US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septal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abscess).</a:t>
            </a:r>
            <a:endParaRPr lang="en-US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304800"/>
            <a:ext cx="89916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Antibiotics Prophylaxis: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Use with Dental, Oral, and Upper Respiratory Tract Procedures.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The Setting Regimen should be administered 30-60 Min before the procedurs:Amoxicillin2-3 </a:t>
            </a:r>
            <a:r>
              <a:rPr lang="en-US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PO.</a:t>
            </a:r>
          </a:p>
          <a:p>
            <a:endParaRPr lang="en-US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Amoxicillin/ penicillin- allergic patients: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Cephalin2 </a:t>
            </a:r>
            <a:r>
              <a:rPr lang="en-US" sz="32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PO Azithromycin (clarithromycin) 500 mg PO or Clindamycin 600 mg PO.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This regimen should be administered 30-60 Min before procedure.</a:t>
            </a:r>
            <a:endParaRPr lang="en-US" sz="32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132" y="119182"/>
            <a:ext cx="9158068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Patients unable to take oral medications: </a:t>
            </a:r>
          </a:p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Ampicillin 2.0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IM or IV or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Cefazolin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or ceftriaxone 1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IV 30-6- min. before procedure.</a:t>
            </a:r>
          </a:p>
          <a:p>
            <a:endParaRPr lang="en-US" sz="12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Dental procedures under F.A:</a:t>
            </a:r>
          </a:p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Benzyl penicillin 1.200 mg IM ½ hour before procedure or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Vancomycin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IV ½ hour before procedure.</a:t>
            </a:r>
          </a:p>
          <a:p>
            <a:endParaRPr lang="en-US" sz="12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patients with prosthetic Valves:</a:t>
            </a:r>
          </a:p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Add gentamycin 100 mg IV before ½ hour with each of the previous regimens.</a:t>
            </a:r>
          </a:p>
          <a:p>
            <a:endParaRPr lang="en-US" sz="12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 Urinary procedures: </a:t>
            </a:r>
          </a:p>
          <a:p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Ampicillin 1.5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+ gentamicin 1.5 mg/ Kg/ dose ½ hour before procedure and continue for 48 hours after procedure.</a:t>
            </a:r>
          </a:p>
          <a:p>
            <a:endParaRPr lang="en-US" sz="12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Gynecological and colonic procedures:</a:t>
            </a:r>
          </a:p>
          <a:p>
            <a:r>
              <a:rPr lang="en-US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Ampicillin + gentamycin 1.5 mg/ Kg/ dose + metronidazole ½-1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before ½ hr.</a:t>
            </a:r>
            <a:endParaRPr lang="en-US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0"/>
            <a:ext cx="9144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 of infective Endocarditis:</a:t>
            </a:r>
          </a:p>
          <a:p>
            <a:pPr marL="288925" algn="just"/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Microbial infection of the endothelial lining of the heart valves or the endothelial lining of cardiac chambers and vessels.</a:t>
            </a:r>
          </a:p>
          <a:p>
            <a:pPr marL="288925" algn="just"/>
            <a:endParaRPr lang="en-US" sz="1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8925" algn="just"/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annual incidence of infective endocarditis:</a:t>
            </a:r>
          </a:p>
          <a:p>
            <a:pPr marL="461963" indent="-173038" algn="just">
              <a:buFont typeface="Wingdings" pitchFamily="2" charset="2"/>
              <a:buChar char="§"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 the UK is 2/100,000.</a:t>
            </a:r>
          </a:p>
          <a:p>
            <a:pPr marL="461963" indent="-173038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Increases with age to between 15 and 30 per 100,000.</a:t>
            </a:r>
          </a:p>
          <a:p>
            <a:pPr marL="461963" indent="-173038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Over 60’s up to 25%.</a:t>
            </a:r>
          </a:p>
          <a:p>
            <a:pPr marL="461963" indent="-173038" algn="just">
              <a:buFont typeface="Wingdings" pitchFamily="2" charset="2"/>
              <a:buChar char="§"/>
            </a:pPr>
            <a:endParaRPr lang="en-US" sz="1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8925" algn="just"/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Causes of infective Endocarditis:</a:t>
            </a:r>
          </a:p>
          <a:p>
            <a:pPr marL="461963" indent="-173038" algn="just">
              <a:buFont typeface="Wingdings" pitchFamily="2" charset="2"/>
              <a:buChar char="§"/>
            </a:pP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Bacterial.</a:t>
            </a:r>
          </a:p>
          <a:p>
            <a:pPr marL="461963" indent="-173038" algn="just">
              <a:buFont typeface="Wingdings" pitchFamily="2" charset="2"/>
              <a:buChar char="§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Nonbacterial.</a:t>
            </a:r>
          </a:p>
          <a:p>
            <a:pPr marL="746125" indent="-457200" algn="just">
              <a:buFont typeface="Wingdings" pitchFamily="2" charset="2"/>
              <a:buChar char="§"/>
            </a:pPr>
            <a:endParaRPr lang="en-US" sz="1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8925" algn="just"/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Bacterial Causes</a:t>
            </a:r>
          </a:p>
          <a:p>
            <a:pPr marL="288925" algn="just"/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Streptococci (45-65%).</a:t>
            </a:r>
          </a:p>
          <a:p>
            <a:pPr marL="288925" algn="just"/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Staphylococcus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(30-40%)</a:t>
            </a:r>
            <a:endParaRPr lang="en-US" sz="28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4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1039773"/>
            <a:ext cx="8534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Non- Bacterial Cause:</a:t>
            </a:r>
          </a:p>
          <a:p>
            <a:pPr marL="346075" indent="-115888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Viral.</a:t>
            </a:r>
          </a:p>
          <a:p>
            <a:pPr marL="346075" indent="-115888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Fungal.</a:t>
            </a:r>
          </a:p>
          <a:p>
            <a:pPr marL="346075" indent="-115888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Collagen diseases (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Libman’s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Sock Endocarditis).</a:t>
            </a:r>
          </a:p>
          <a:p>
            <a:pPr marL="346075" indent="-115888">
              <a:buFont typeface="Wingdings" pitchFamily="2" charset="2"/>
              <a:buChar char="q"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Malignancy (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Marentic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Endocarditis).</a:t>
            </a:r>
          </a:p>
          <a:p>
            <a:endParaRPr lang="en-US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and pathological presentation:</a:t>
            </a:r>
          </a:p>
          <a:p>
            <a:pPr marL="461963" indent="-115888"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Sub-acute.</a:t>
            </a:r>
          </a:p>
          <a:p>
            <a:pPr marL="461963" indent="-115888">
              <a:buFont typeface="Wingdings" pitchFamily="2" charset="2"/>
              <a:buChar char="q"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Acute.</a:t>
            </a:r>
          </a:p>
          <a:p>
            <a:pPr marL="461963" indent="-115888">
              <a:buFont typeface="Wingdings" pitchFamily="2" charset="2"/>
              <a:buChar char="q"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Post-operative.</a:t>
            </a:r>
          </a:p>
        </p:txBody>
      </p:sp>
    </p:spTree>
    <p:extLst>
      <p:ext uri="{BB962C8B-B14F-4D97-AF65-F5344CB8AC3E}">
        <p14:creationId xmlns:p14="http://schemas.microsoft.com/office/powerpoint/2010/main" val="224897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228600"/>
            <a:ext cx="8610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Predisposing Factors: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Cardiac Factors:</a:t>
            </a:r>
          </a:p>
          <a:p>
            <a:pPr marL="404813" indent="-115888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Rheumatic heart disease.</a:t>
            </a:r>
          </a:p>
          <a:p>
            <a:pPr marL="404813" indent="-115888">
              <a:buFont typeface="Wingdings" pitchFamily="2" charset="2"/>
              <a:buChar char="v"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Congenital heart disease.</a:t>
            </a:r>
          </a:p>
          <a:p>
            <a:pPr marL="404813" indent="-115888">
              <a:buFont typeface="Wingdings" pitchFamily="2" charset="2"/>
              <a:buChar char="v"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Prosthetic valves.</a:t>
            </a:r>
          </a:p>
          <a:p>
            <a:pPr marL="404813" indent="-115888">
              <a:buFont typeface="Wingdings" pitchFamily="2" charset="2"/>
              <a:buChar char="v"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Prolapsed mitral valve.</a:t>
            </a:r>
          </a:p>
          <a:p>
            <a:pPr marL="404813" indent="-115888">
              <a:buFont typeface="Wingdings" pitchFamily="2" charset="2"/>
              <a:buChar char="v"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HOCM.</a:t>
            </a:r>
          </a:p>
          <a:p>
            <a:pPr marL="404813" indent="-115888">
              <a:buFont typeface="Wingdings" pitchFamily="2" charset="2"/>
              <a:buChar char="v"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Cardiac surgery.</a:t>
            </a:r>
          </a:p>
          <a:p>
            <a:endParaRPr lang="en-US" sz="11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Non-Cardiac Factors:</a:t>
            </a:r>
          </a:p>
          <a:p>
            <a:pPr marL="461963" indent="-115888">
              <a:buFont typeface="Wingdings" pitchFamily="2" charset="2"/>
              <a:buChar char="v"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Dental manipulation.</a:t>
            </a:r>
          </a:p>
          <a:p>
            <a:pPr marL="461963" indent="-115888">
              <a:buFont typeface="Wingdings" pitchFamily="2" charset="2"/>
              <a:buChar char="v"/>
            </a:pP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Genitourinary surgery &amp; cystoscopy.</a:t>
            </a:r>
          </a:p>
          <a:p>
            <a:pPr marL="461963" indent="-115888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IUCD.</a:t>
            </a:r>
          </a:p>
          <a:p>
            <a:pPr marL="461963" indent="-115888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IV fluid.</a:t>
            </a:r>
          </a:p>
          <a:p>
            <a:pPr marL="461963" indent="-115888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Septicemia Lower GIT.</a:t>
            </a:r>
          </a:p>
          <a:p>
            <a:pPr marL="461963" indent="-115888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AIDS </a:t>
            </a:r>
          </a:p>
        </p:txBody>
      </p:sp>
    </p:spTree>
    <p:extLst>
      <p:ext uri="{BB962C8B-B14F-4D97-AF65-F5344CB8AC3E}">
        <p14:creationId xmlns:p14="http://schemas.microsoft.com/office/powerpoint/2010/main" val="1203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1314033"/>
            <a:ext cx="7772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Clinical Features of infective Endocarditis are related to:</a:t>
            </a:r>
          </a:p>
          <a:p>
            <a:pPr algn="ctr"/>
            <a:endParaRPr lang="en-US" sz="3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61963" algn="just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Bacteraemia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61963" algn="just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Embolization.</a:t>
            </a:r>
          </a:p>
          <a:p>
            <a:pPr marL="461963" algn="just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3-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Imune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complex diseases.</a:t>
            </a:r>
          </a:p>
          <a:p>
            <a:pPr marL="461963" algn="just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4-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Cardiac dysfunctions.</a:t>
            </a:r>
          </a:p>
        </p:txBody>
      </p:sp>
    </p:spTree>
    <p:extLst>
      <p:ext uri="{BB962C8B-B14F-4D97-AF65-F5344CB8AC3E}">
        <p14:creationId xmlns:p14="http://schemas.microsoft.com/office/powerpoint/2010/main" val="1203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0" y="2286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488803"/>
              </p:ext>
            </p:extLst>
          </p:nvPr>
        </p:nvGraphicFramePr>
        <p:xfrm>
          <a:off x="152400" y="441960"/>
          <a:ext cx="8839200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Clinical Features of infective Endocarditis -symptoms%</a:t>
                      </a:r>
                      <a:endParaRPr lang="en-US" sz="2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Clinical Features of infective Endocarditis -signs%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934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Fever 80-85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Chills 42-75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Anorexia 25-55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Weight 25-35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Embolic event 20-40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Malaise 25-40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Dyspnea 20-40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Cough 25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Stroke 13-20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Headache 15-40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Nausea/ vomiting 15-20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Chest pain8- 35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Abdominal pain 5-15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Back pain 7-10</a:t>
                      </a:r>
                      <a:endParaRPr lang="en-US" sz="2400" b="1" dirty="0" smtClean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High temperature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80-90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Sweats 25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Murmur 80-85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Changing/ new murmur 10-40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Splenomegaly 15-50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Clubbing 10-20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Osler nodes 7-10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Splinter hemorrhage 5-15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Petechiae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10-40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Retinal lesion/ Roth spots 4-10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Janeway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lesion 6-10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FFC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confusion 10-20</a:t>
                      </a:r>
                      <a:endParaRPr lang="en-US" sz="2400" b="1" dirty="0">
                        <a:solidFill>
                          <a:srgbClr val="FFC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-100727"/>
            <a:ext cx="89154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Criteria for Diagnosis:</a:t>
            </a:r>
          </a:p>
          <a:p>
            <a:pPr marL="457200" indent="-457200">
              <a:buBlip>
                <a:blip r:embed="rId3"/>
              </a:buBlip>
            </a:pP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2 major.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1 major and 3 minor.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5 minor criteria are required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Major Criteria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Positive Blood Cultures:</a:t>
            </a:r>
          </a:p>
          <a:p>
            <a:pPr marL="741363" indent="-336550">
              <a:buBlip>
                <a:blip r:embed="rId4"/>
              </a:buBlip>
            </a:pP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Typical organism from two separate cultures (Streptococcus viridians, Staphylococcus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enterococci) without a primary focus.</a:t>
            </a:r>
          </a:p>
          <a:p>
            <a:pPr marL="741363" indent="-336550">
              <a:buBlip>
                <a:blip r:embed="rId4"/>
              </a:buBlip>
            </a:pP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Persistently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Bactaemia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(i. e. 12 hours apart or 3 or 4 or majority of sets are positive).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Evidence of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Endocrdial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Involvement.</a:t>
            </a:r>
          </a:p>
          <a:p>
            <a:pPr marL="798513" indent="-346075">
              <a:buBlip>
                <a:blip r:embed="rId4"/>
              </a:buBlip>
            </a:pP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Positive Echo(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intracardiac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mass consistent with vegetation or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intracardiac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avscess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or new partial dehiscence of a prosthetic valve).</a:t>
            </a:r>
          </a:p>
          <a:p>
            <a:pPr marL="798513" indent="-346075">
              <a:buBlip>
                <a:blip r:embed="rId4"/>
              </a:buBlip>
            </a:pP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8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regurgitant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murmur.</a:t>
            </a:r>
          </a:p>
        </p:txBody>
      </p:sp>
    </p:spTree>
    <p:extLst>
      <p:ext uri="{BB962C8B-B14F-4D97-AF65-F5344CB8AC3E}">
        <p14:creationId xmlns:p14="http://schemas.microsoft.com/office/powerpoint/2010/main" val="1203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" y="304800"/>
            <a:ext cx="8991600" cy="5732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Major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Criteria</a:t>
            </a:r>
          </a:p>
          <a:p>
            <a:endParaRPr lang="en-US" sz="105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8925" indent="-288925">
              <a:buBlip>
                <a:blip r:embed="rId3"/>
              </a:buBlip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Predisposing condition.</a:t>
            </a:r>
          </a:p>
          <a:p>
            <a:pPr marL="288925" indent="-288925">
              <a:buBlip>
                <a:blip r:embed="rId3"/>
              </a:buBlip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Fever &gt; 38˚C.</a:t>
            </a:r>
          </a:p>
          <a:p>
            <a:pPr marL="288925" indent="-288925">
              <a:buBlip>
                <a:blip r:embed="rId3"/>
              </a:buBlip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Vascular phenomena (emboli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mycotic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aneurysm,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interacerebral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conjunctival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haemorrhage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janeway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lesions).</a:t>
            </a:r>
          </a:p>
          <a:p>
            <a:pPr marL="288925" indent="-288925">
              <a:buBlip>
                <a:blip r:embed="rId3"/>
              </a:buBlip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Immune phenomena (Roth spots, positive rheumatoid factor).</a:t>
            </a:r>
          </a:p>
          <a:p>
            <a:pPr marL="288925" indent="-288925">
              <a:buBlip>
                <a:blip r:embed="rId3"/>
              </a:buBlip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Microbiological evidence (positive culture or serological evidence of infection with an organism consistent with endocarditis).</a:t>
            </a:r>
          </a:p>
          <a:p>
            <a:pPr marL="288925" indent="-288925">
              <a:buBlip>
                <a:blip r:embed="rId3"/>
              </a:buBlip>
            </a:pP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Echo evidence suspicious but falling short of major criteria.</a:t>
            </a:r>
          </a:p>
          <a:p>
            <a:endParaRPr lang="en-US" sz="2400" b="1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Definite infective Endocarditis:</a:t>
            </a:r>
          </a:p>
          <a:p>
            <a:endParaRPr lang="en-US" sz="11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46075"/>
            <a:r>
              <a:rPr lang="en-US" sz="2400" b="1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Pathoogically</a:t>
            </a:r>
            <a:r>
              <a:rPr lang="en-US" sz="2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proven infective endocarditis or clinical criteria meeting either two major criteria or one major and three minor criteria or five minor criteria.</a:t>
            </a:r>
            <a:endParaRPr lang="en-US" sz="2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55" r="76147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" y="240804"/>
            <a:ext cx="88392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Think with SBE if there is:</a:t>
            </a:r>
          </a:p>
          <a:p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Unexplained febrile illness + cardiac lesion.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Unexplained cardiac failure with fever.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Septicemia.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Unexplained embolic episodes.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Unexplained neurological deficit + prolonged fever.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Fever + anemia + cardiac lesion.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Prolonged fever in drug addicts.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Prolonged fever when there is parental route access.</a:t>
            </a:r>
          </a:p>
          <a:p>
            <a:pPr marL="457200" indent="-457200">
              <a:buBlip>
                <a:blip r:embed="rId3"/>
              </a:buBlip>
            </a:pPr>
            <a:r>
              <a:rPr lang="en-US" sz="32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Prolonged fever after invasive procedures.</a:t>
            </a:r>
          </a:p>
        </p:txBody>
      </p:sp>
    </p:spTree>
    <p:extLst>
      <p:ext uri="{BB962C8B-B14F-4D97-AF65-F5344CB8AC3E}">
        <p14:creationId xmlns:p14="http://schemas.microsoft.com/office/powerpoint/2010/main" val="120328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