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12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317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8197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710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9678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972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11/27/24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471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274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11/27/24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948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932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084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88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751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2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11/27/24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92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23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516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4650" y="4241423"/>
            <a:ext cx="523469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spc="60" dirty="0">
                <a:solidFill>
                  <a:schemeClr val="tx1"/>
                </a:solidFill>
              </a:rPr>
              <a:t>Yasmeen </a:t>
            </a:r>
            <a:r>
              <a:rPr lang="en-US" sz="3600" spc="60" dirty="0" err="1">
                <a:solidFill>
                  <a:schemeClr val="tx1"/>
                </a:solidFill>
              </a:rPr>
              <a:t>abu</a:t>
            </a:r>
            <a:r>
              <a:rPr lang="en-US" sz="3600" spc="60" dirty="0">
                <a:solidFill>
                  <a:schemeClr val="tx1"/>
                </a:solidFill>
              </a:rPr>
              <a:t> </a:t>
            </a:r>
            <a:r>
              <a:rPr lang="en-US" sz="3600" spc="60" dirty="0" err="1">
                <a:solidFill>
                  <a:schemeClr val="tx1"/>
                </a:solidFill>
              </a:rPr>
              <a:t>khadrah</a:t>
            </a:r>
            <a:br>
              <a:rPr lang="en-US" sz="3600" spc="60" dirty="0">
                <a:solidFill>
                  <a:schemeClr val="tx1"/>
                </a:solidFill>
              </a:rPr>
            </a:br>
            <a:r>
              <a:rPr lang="en-US" sz="3600" spc="60" dirty="0">
                <a:solidFill>
                  <a:schemeClr val="tx1"/>
                </a:solidFill>
              </a:rPr>
              <a:t>Sara samara</a:t>
            </a:r>
            <a:endParaRPr sz="360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AD170A-8051-6D2D-CFD5-23D407330A2E}"/>
              </a:ext>
            </a:extLst>
          </p:cNvPr>
          <p:cNvSpPr txBox="1"/>
          <p:nvPr/>
        </p:nvSpPr>
        <p:spPr>
          <a:xfrm>
            <a:off x="2241494" y="2223358"/>
            <a:ext cx="4661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dirty="0"/>
              <a:t>Celiac Disease</a:t>
            </a:r>
            <a:r>
              <a:rPr lang="en-US" dirty="0"/>
              <a:t> </a:t>
            </a:r>
            <a:endParaRPr lang="en-J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267" y="331165"/>
            <a:ext cx="144589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>
                <a:solidFill>
                  <a:schemeClr val="tx1"/>
                </a:solidFill>
              </a:rPr>
              <a:t>Serology</a:t>
            </a:r>
            <a:endParaRPr sz="3000" dirty="0">
              <a:solidFill>
                <a:schemeClr val="tx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8267" y="801116"/>
            <a:ext cx="8533765" cy="5449569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287020" marR="5080" indent="-274320">
              <a:lnSpc>
                <a:spcPct val="80000"/>
              </a:lnSpc>
              <a:spcBef>
                <a:spcPts val="635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Persistent</a:t>
            </a:r>
            <a:r>
              <a:rPr sz="2200" spc="-1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diarrhea,</a:t>
            </a:r>
            <a:r>
              <a:rPr sz="22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folate</a:t>
            </a:r>
            <a:r>
              <a:rPr sz="2200" spc="-1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or</a:t>
            </a:r>
            <a:r>
              <a:rPr sz="22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iron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deficiency,</a:t>
            </a:r>
            <a:r>
              <a:rPr sz="2200" spc="-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</a:t>
            </a:r>
            <a:r>
              <a:rPr sz="22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family</a:t>
            </a:r>
            <a:r>
              <a:rPr sz="22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history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200" spc="-1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celiac disease</a:t>
            </a:r>
            <a:r>
              <a:rPr sz="22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2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associated</a:t>
            </a:r>
            <a:r>
              <a:rPr sz="22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autoimmune</a:t>
            </a:r>
            <a:r>
              <a:rPr sz="2200" spc="-1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disease</a:t>
            </a:r>
            <a:r>
              <a:rPr sz="22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2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indications</a:t>
            </a:r>
            <a:r>
              <a:rPr sz="22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5" dirty="0">
                <a:solidFill>
                  <a:schemeClr val="tx1"/>
                </a:solidFill>
                <a:latin typeface="Constantia"/>
                <a:cs typeface="Constantia"/>
              </a:rPr>
              <a:t>for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serological</a:t>
            </a:r>
            <a:r>
              <a:rPr sz="22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testing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6385" indent="-273685">
              <a:lnSpc>
                <a:spcPts val="2375"/>
              </a:lnSpc>
              <a:spcBef>
                <a:spcPts val="70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6385" algn="l"/>
              </a:tabLst>
            </a:pP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2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most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sensitive</a:t>
            </a:r>
            <a:r>
              <a:rPr sz="22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tests</a:t>
            </a:r>
            <a:r>
              <a:rPr sz="22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2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for</a:t>
            </a:r>
            <a:r>
              <a:rPr sz="22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anti-endomysial</a:t>
            </a:r>
            <a:r>
              <a:rPr sz="22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2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anti-tissue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375"/>
              </a:lnSpc>
            </a:pP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transglutaminase</a:t>
            </a:r>
            <a:r>
              <a:rPr sz="2200" spc="-1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antibodies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6385" indent="-273685">
              <a:lnSpc>
                <a:spcPts val="2375"/>
              </a:lnSpc>
              <a:spcBef>
                <a:spcPts val="75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6385" algn="l"/>
              </a:tabLst>
            </a:pP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200" spc="-1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sensitivity</a:t>
            </a:r>
            <a:r>
              <a:rPr sz="22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200" spc="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these</a:t>
            </a:r>
            <a:r>
              <a:rPr sz="22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tests</a:t>
            </a:r>
            <a:r>
              <a:rPr sz="22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2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&gt;</a:t>
            </a:r>
            <a:r>
              <a:rPr sz="2200" spc="-1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90%</a:t>
            </a:r>
            <a:r>
              <a:rPr sz="22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though</a:t>
            </a:r>
            <a:r>
              <a:rPr sz="22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both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2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not</a:t>
            </a:r>
            <a:r>
              <a:rPr sz="22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always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375"/>
              </a:lnSpc>
            </a:pP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positive</a:t>
            </a:r>
            <a:r>
              <a:rPr sz="22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in</a:t>
            </a:r>
            <a:r>
              <a:rPr sz="22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2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same</a:t>
            </a:r>
            <a:r>
              <a:rPr sz="22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subject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6385" indent="-273685">
              <a:lnSpc>
                <a:spcPts val="2375"/>
              </a:lnSpc>
              <a:spcBef>
                <a:spcPts val="75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6385" algn="l"/>
              </a:tabLst>
            </a:pP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Titers</a:t>
            </a:r>
            <a:r>
              <a:rPr sz="22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200" spc="-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either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5" dirty="0">
                <a:solidFill>
                  <a:schemeClr val="tx1"/>
                </a:solidFill>
                <a:latin typeface="Constantia"/>
                <a:cs typeface="Constantia"/>
              </a:rPr>
              <a:t>correlate</a:t>
            </a:r>
            <a:r>
              <a:rPr sz="2200" spc="-1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with</a:t>
            </a:r>
            <a:r>
              <a:rPr sz="2200" spc="-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2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severity</a:t>
            </a:r>
            <a:r>
              <a:rPr sz="22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200" spc="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mucosal</a:t>
            </a:r>
            <a:r>
              <a:rPr sz="22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damage</a:t>
            </a:r>
            <a:r>
              <a:rPr sz="2200" spc="-1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so</a:t>
            </a:r>
            <a:r>
              <a:rPr sz="22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they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375"/>
              </a:lnSpc>
            </a:pP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can</a:t>
            </a:r>
            <a:r>
              <a:rPr sz="22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be</a:t>
            </a:r>
            <a:r>
              <a:rPr sz="22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used</a:t>
            </a:r>
            <a:r>
              <a:rPr sz="2200" spc="-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for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dietary</a:t>
            </a:r>
            <a:r>
              <a:rPr sz="22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monitoring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  <a:spcBef>
                <a:spcPts val="2565"/>
              </a:spcBef>
            </a:pPr>
            <a:r>
              <a:rPr sz="3000" dirty="0">
                <a:solidFill>
                  <a:schemeClr val="tx1"/>
                </a:solidFill>
                <a:latin typeface="Constantia"/>
                <a:cs typeface="Constantia"/>
              </a:rPr>
              <a:t>HLA</a:t>
            </a:r>
            <a:r>
              <a:rPr sz="3000" spc="-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3000" spc="-10" dirty="0">
                <a:solidFill>
                  <a:schemeClr val="tx1"/>
                </a:solidFill>
                <a:latin typeface="Constantia"/>
                <a:cs typeface="Constantia"/>
              </a:rPr>
              <a:t>typing</a:t>
            </a:r>
            <a:endParaRPr sz="30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194310" indent="-274320">
              <a:lnSpc>
                <a:spcPct val="80000"/>
              </a:lnSpc>
              <a:spcBef>
                <a:spcPts val="630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HLA-DQ2</a:t>
            </a:r>
            <a:r>
              <a:rPr sz="22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2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present</a:t>
            </a:r>
            <a:r>
              <a:rPr sz="22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in</a:t>
            </a:r>
            <a:r>
              <a:rPr sz="22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90–95%</a:t>
            </a:r>
            <a:r>
              <a:rPr sz="22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 celiac</a:t>
            </a:r>
            <a:r>
              <a:rPr sz="22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disease</a:t>
            </a:r>
            <a:r>
              <a:rPr sz="22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patients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200" spc="-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HLA-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DQ8</a:t>
            </a:r>
            <a:r>
              <a:rPr sz="22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in</a:t>
            </a:r>
            <a:r>
              <a:rPr sz="22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about</a:t>
            </a:r>
            <a:r>
              <a:rPr sz="22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5" dirty="0">
                <a:solidFill>
                  <a:schemeClr val="tx1"/>
                </a:solidFill>
                <a:latin typeface="Constantia"/>
                <a:cs typeface="Constantia"/>
              </a:rPr>
              <a:t>8%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6385" indent="-273685">
              <a:lnSpc>
                <a:spcPts val="2375"/>
              </a:lnSpc>
              <a:spcBef>
                <a:spcPts val="75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6385" algn="l"/>
              </a:tabLst>
            </a:pP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2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absence</a:t>
            </a:r>
            <a:r>
              <a:rPr sz="2200" spc="-1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200" spc="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both</a:t>
            </a:r>
            <a:r>
              <a:rPr sz="22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alleles</a:t>
            </a:r>
            <a:r>
              <a:rPr sz="22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has</a:t>
            </a:r>
            <a:r>
              <a:rPr sz="22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</a:t>
            </a:r>
            <a:r>
              <a:rPr sz="22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high</a:t>
            </a:r>
            <a:r>
              <a:rPr sz="22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negative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predictive</a:t>
            </a:r>
            <a:r>
              <a:rPr sz="22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value</a:t>
            </a:r>
            <a:r>
              <a:rPr sz="22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5" dirty="0">
                <a:solidFill>
                  <a:schemeClr val="tx1"/>
                </a:solidFill>
                <a:latin typeface="Constantia"/>
                <a:cs typeface="Constantia"/>
              </a:rPr>
              <a:t>for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375"/>
              </a:lnSpc>
            </a:pP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celiac</a:t>
            </a:r>
            <a:r>
              <a:rPr sz="22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disease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6385" indent="-273685">
              <a:lnSpc>
                <a:spcPts val="2375"/>
              </a:lnSpc>
              <a:spcBef>
                <a:spcPts val="75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6385" algn="l"/>
              </a:tabLst>
            </a:pP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HLA</a:t>
            </a:r>
            <a:r>
              <a:rPr sz="22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typing</a:t>
            </a:r>
            <a:r>
              <a:rPr sz="22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2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useful</a:t>
            </a:r>
            <a:r>
              <a:rPr sz="2200" spc="-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for</a:t>
            </a:r>
            <a:r>
              <a:rPr sz="22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ruling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out</a:t>
            </a:r>
            <a:r>
              <a:rPr sz="22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disease,</a:t>
            </a:r>
            <a:r>
              <a:rPr sz="2200" spc="-1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for</a:t>
            </a:r>
            <a:r>
              <a:rPr sz="22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example</a:t>
            </a:r>
            <a:r>
              <a:rPr sz="22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5" dirty="0">
                <a:solidFill>
                  <a:schemeClr val="tx1"/>
                </a:solidFill>
                <a:latin typeface="Constantia"/>
                <a:cs typeface="Constantia"/>
              </a:rPr>
              <a:t>in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375"/>
              </a:lnSpc>
            </a:pP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patients</a:t>
            </a:r>
            <a:r>
              <a:rPr sz="22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already</a:t>
            </a:r>
            <a:r>
              <a:rPr sz="2200" spc="-1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on</a:t>
            </a:r>
            <a:r>
              <a:rPr sz="22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</a:t>
            </a:r>
            <a:r>
              <a:rPr sz="22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gluten</a:t>
            </a:r>
            <a:r>
              <a:rPr sz="22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free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diet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267" y="1175461"/>
            <a:ext cx="8547100" cy="538353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87020" marR="90170" indent="-274320">
              <a:lnSpc>
                <a:spcPct val="90000"/>
              </a:lnSpc>
              <a:spcBef>
                <a:spcPts val="390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Mild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to</a:t>
            </a:r>
            <a:r>
              <a:rPr sz="24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moderate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anemia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present</a:t>
            </a:r>
            <a:r>
              <a:rPr sz="24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</a:t>
            </a:r>
            <a:r>
              <a:rPr sz="24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50%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cases.</a:t>
            </a:r>
            <a:r>
              <a:rPr sz="2400" spc="-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Folate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deficiency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common,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often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causing</a:t>
            </a:r>
            <a:r>
              <a:rPr sz="2400" spc="-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macrocytosis.</a:t>
            </a:r>
            <a:r>
              <a:rPr sz="24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B12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deficiency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rare.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Iron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deficiency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due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to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malabsorption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iron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increased</a:t>
            </a:r>
            <a:r>
              <a:rPr sz="24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loss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desquamated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cells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common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6385" indent="-273685">
              <a:lnSpc>
                <a:spcPts val="2740"/>
              </a:lnSpc>
              <a:spcBef>
                <a:spcPts val="310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6385" algn="l"/>
              </a:tabLst>
            </a:pP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</a:t>
            </a:r>
            <a:r>
              <a:rPr sz="24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blood</a:t>
            </a:r>
            <a:r>
              <a:rPr sz="24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film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may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therefore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show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 microcytes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1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macrocytes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as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740"/>
              </a:lnSpc>
            </a:pP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well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as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hypersegmented</a:t>
            </a:r>
            <a:r>
              <a:rPr sz="24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polymorphonuclear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leucocytes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74930" indent="-274320">
              <a:lnSpc>
                <a:spcPts val="2590"/>
              </a:lnSpc>
              <a:spcBef>
                <a:spcPts val="645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30" dirty="0">
                <a:solidFill>
                  <a:schemeClr val="tx1"/>
                </a:solidFill>
                <a:latin typeface="Constantia"/>
                <a:cs typeface="Constantia"/>
              </a:rPr>
              <a:t>severe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cases,</a:t>
            </a:r>
            <a:r>
              <a:rPr sz="2400" spc="-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biochemical</a:t>
            </a:r>
            <a:r>
              <a:rPr sz="24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evidence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osteomalacia</a:t>
            </a:r>
            <a:r>
              <a:rPr sz="24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may</a:t>
            </a:r>
            <a:r>
              <a:rPr sz="24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be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seen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(low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calcium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high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phosphate)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hypoalbuminemia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100965" indent="-274320">
              <a:lnSpc>
                <a:spcPts val="2590"/>
              </a:lnSpc>
              <a:spcBef>
                <a:spcPts val="605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Bone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densitometry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(DXA)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should</a:t>
            </a:r>
            <a:r>
              <a:rPr sz="24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be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performed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on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all</a:t>
            </a:r>
            <a:r>
              <a:rPr sz="24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patients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because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1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risk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-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osteoporosis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114300" indent="-274320">
              <a:lnSpc>
                <a:spcPct val="90000"/>
              </a:lnSpc>
              <a:spcBef>
                <a:spcPts val="565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Wireless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capsule</a:t>
            </a:r>
            <a:r>
              <a:rPr sz="24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endoscopy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or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small</a:t>
            </a:r>
            <a:r>
              <a:rPr sz="2400" spc="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bowel</a:t>
            </a:r>
            <a:r>
              <a:rPr sz="24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follow-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through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are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used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to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look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for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gut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abnormalities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when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complication</a:t>
            </a:r>
            <a:r>
              <a:rPr sz="2400" spc="-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is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suspected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6385" indent="-273685">
              <a:lnSpc>
                <a:spcPts val="2735"/>
              </a:lnSpc>
              <a:spcBef>
                <a:spcPts val="315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6385" algn="l"/>
              </a:tabLst>
            </a:pP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Absorption</a:t>
            </a:r>
            <a:r>
              <a:rPr sz="24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tests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often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abnormal</a:t>
            </a:r>
            <a:r>
              <a:rPr sz="24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but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rarely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performed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735"/>
              </a:lnSpc>
            </a:pP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because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they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not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crucial</a:t>
            </a:r>
            <a:r>
              <a:rPr sz="24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to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diagnosis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DD1D64-9451-BB13-07EB-986181A31DF6}"/>
              </a:ext>
            </a:extLst>
          </p:cNvPr>
          <p:cNvSpPr txBox="1"/>
          <p:nvPr/>
        </p:nvSpPr>
        <p:spPr>
          <a:xfrm>
            <a:off x="2401971" y="299009"/>
            <a:ext cx="4340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Further Investigation</a:t>
            </a:r>
            <a:endParaRPr lang="en-JO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267" y="1049527"/>
            <a:ext cx="8462010" cy="548259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287020" marR="814705" indent="-274320">
              <a:lnSpc>
                <a:spcPts val="1920"/>
              </a:lnSpc>
              <a:spcBef>
                <a:spcPts val="555"/>
              </a:spcBef>
              <a:buClr>
                <a:srgbClr val="F3A346"/>
              </a:buClr>
              <a:buSzPct val="85000"/>
              <a:buFont typeface="Segoe UI Symbol"/>
              <a:buChar char="⚫"/>
              <a:tabLst>
                <a:tab pos="287020" algn="l"/>
              </a:tabLst>
            </a:pPr>
            <a:r>
              <a:rPr sz="2000" spc="-20" dirty="0">
                <a:solidFill>
                  <a:schemeClr val="tx1"/>
                </a:solidFill>
                <a:latin typeface="Constantia"/>
                <a:cs typeface="Constantia"/>
              </a:rPr>
              <a:t>Replacement</a:t>
            </a:r>
            <a:r>
              <a:rPr sz="2000" spc="-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000" spc="-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minerals</a:t>
            </a:r>
            <a:r>
              <a:rPr sz="20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0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vitamins,</a:t>
            </a:r>
            <a:r>
              <a:rPr sz="20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e.g.</a:t>
            </a:r>
            <a:r>
              <a:rPr sz="2000" spc="-1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iron,</a:t>
            </a:r>
            <a:r>
              <a:rPr sz="20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folic</a:t>
            </a:r>
            <a:r>
              <a:rPr sz="20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acid,</a:t>
            </a:r>
            <a:r>
              <a:rPr sz="20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calcium,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vitamin</a:t>
            </a:r>
            <a:r>
              <a:rPr sz="20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D,</a:t>
            </a:r>
            <a:r>
              <a:rPr sz="20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may</a:t>
            </a:r>
            <a:r>
              <a:rPr sz="20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be</a:t>
            </a:r>
            <a:r>
              <a:rPr sz="20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needed</a:t>
            </a:r>
            <a:r>
              <a:rPr sz="20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initially</a:t>
            </a:r>
            <a:r>
              <a:rPr sz="20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to</a:t>
            </a:r>
            <a:r>
              <a:rPr sz="20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replace</a:t>
            </a:r>
            <a:r>
              <a:rPr sz="2000" spc="-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body</a:t>
            </a:r>
            <a:r>
              <a:rPr sz="20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stores</a:t>
            </a:r>
            <a:endParaRPr sz="20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6385" indent="-273685">
              <a:lnSpc>
                <a:spcPts val="2160"/>
              </a:lnSpc>
              <a:spcBef>
                <a:spcPts val="135"/>
              </a:spcBef>
              <a:buClr>
                <a:srgbClr val="F3A346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spc="-25" dirty="0">
                <a:solidFill>
                  <a:schemeClr val="tx1"/>
                </a:solidFill>
                <a:latin typeface="Constantia"/>
                <a:cs typeface="Constantia"/>
              </a:rPr>
              <a:t>Treatment</a:t>
            </a:r>
            <a:r>
              <a:rPr sz="20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0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with</a:t>
            </a:r>
            <a:r>
              <a:rPr sz="20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a</a:t>
            </a:r>
            <a:r>
              <a:rPr sz="20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Constantia"/>
                <a:cs typeface="Constantia"/>
              </a:rPr>
              <a:t>gluten-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free</a:t>
            </a:r>
            <a:r>
              <a:rPr sz="20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diet</a:t>
            </a:r>
            <a:r>
              <a:rPr sz="20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for</a:t>
            </a:r>
            <a:r>
              <a:rPr sz="20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life.</a:t>
            </a:r>
            <a:r>
              <a:rPr sz="2000" spc="-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Dietary</a:t>
            </a:r>
            <a:r>
              <a:rPr sz="20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elimination</a:t>
            </a:r>
            <a:r>
              <a:rPr sz="20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000" spc="-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wheat,</a:t>
            </a:r>
            <a:endParaRPr sz="20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160"/>
              </a:lnSpc>
            </a:pP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barley</a:t>
            </a:r>
            <a:r>
              <a:rPr sz="20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0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rye</a:t>
            </a:r>
            <a:r>
              <a:rPr sz="20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usually</a:t>
            </a:r>
            <a:r>
              <a:rPr sz="20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Constantia"/>
                <a:cs typeface="Constantia"/>
              </a:rPr>
              <a:t>produces</a:t>
            </a:r>
            <a:r>
              <a:rPr sz="20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clinical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Constantia"/>
                <a:cs typeface="Constantia"/>
              </a:rPr>
              <a:t>improvement</a:t>
            </a:r>
            <a:r>
              <a:rPr sz="20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within</a:t>
            </a:r>
            <a:r>
              <a:rPr sz="20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Constantia"/>
                <a:cs typeface="Constantia"/>
              </a:rPr>
              <a:t>days</a:t>
            </a:r>
            <a:r>
              <a:rPr sz="20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or</a:t>
            </a:r>
            <a:r>
              <a:rPr sz="20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weeks</a:t>
            </a:r>
            <a:endParaRPr sz="20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6385" indent="-273685">
              <a:lnSpc>
                <a:spcPct val="100000"/>
              </a:lnSpc>
              <a:spcBef>
                <a:spcPts val="120"/>
              </a:spcBef>
              <a:buClr>
                <a:srgbClr val="F3A346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Morphological</a:t>
            </a:r>
            <a:r>
              <a:rPr sz="2000" spc="-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Constantia"/>
                <a:cs typeface="Constantia"/>
              </a:rPr>
              <a:t>improvement</a:t>
            </a:r>
            <a:r>
              <a:rPr sz="20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often</a:t>
            </a:r>
            <a:r>
              <a:rPr sz="20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takes</a:t>
            </a:r>
            <a:r>
              <a:rPr sz="20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months,</a:t>
            </a:r>
            <a:r>
              <a:rPr sz="20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especially</a:t>
            </a:r>
            <a:r>
              <a:rPr sz="20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in</a:t>
            </a:r>
            <a:r>
              <a:rPr sz="20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adults</a:t>
            </a:r>
            <a:endParaRPr sz="20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245745" indent="-274320">
              <a:lnSpc>
                <a:spcPts val="1920"/>
              </a:lnSpc>
              <a:spcBef>
                <a:spcPts val="585"/>
              </a:spcBef>
              <a:buClr>
                <a:srgbClr val="F3A346"/>
              </a:buClr>
              <a:buSzPct val="85000"/>
              <a:buFont typeface="Segoe UI Symbol"/>
              <a:buChar char="⚫"/>
              <a:tabLst>
                <a:tab pos="287020" algn="l"/>
              </a:tabLst>
            </a:pP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Oats</a:t>
            </a:r>
            <a:r>
              <a:rPr sz="20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0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tolerated</a:t>
            </a:r>
            <a:r>
              <a:rPr sz="20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by</a:t>
            </a:r>
            <a:r>
              <a:rPr sz="20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most</a:t>
            </a:r>
            <a:r>
              <a:rPr sz="20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celiac</a:t>
            </a:r>
            <a:r>
              <a:rPr sz="20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patients,</a:t>
            </a:r>
            <a:r>
              <a:rPr sz="2000" spc="-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but</a:t>
            </a:r>
            <a:r>
              <a:rPr sz="20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must</a:t>
            </a:r>
            <a:r>
              <a:rPr sz="20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not</a:t>
            </a:r>
            <a:r>
              <a:rPr sz="20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be</a:t>
            </a:r>
            <a:r>
              <a:rPr sz="20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contaminated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with</a:t>
            </a:r>
            <a:r>
              <a:rPr sz="2000" spc="-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flour</a:t>
            </a:r>
            <a:r>
              <a:rPr sz="20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during</a:t>
            </a:r>
            <a:r>
              <a:rPr sz="2000" spc="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their</a:t>
            </a:r>
            <a:r>
              <a:rPr sz="20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production</a:t>
            </a:r>
            <a:endParaRPr sz="20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17780" indent="-274320">
              <a:lnSpc>
                <a:spcPts val="1920"/>
              </a:lnSpc>
              <a:spcBef>
                <a:spcPts val="605"/>
              </a:spcBef>
              <a:buClr>
                <a:srgbClr val="F3A346"/>
              </a:buClr>
              <a:buSzPct val="85000"/>
              <a:buFont typeface="Segoe UI Symbol"/>
              <a:buChar char="⚫"/>
              <a:tabLst>
                <a:tab pos="287020" algn="l"/>
              </a:tabLst>
            </a:pP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Meat,</a:t>
            </a:r>
            <a:r>
              <a:rPr sz="20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dairy</a:t>
            </a:r>
            <a:r>
              <a:rPr sz="20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products,</a:t>
            </a:r>
            <a:r>
              <a:rPr sz="2000" spc="-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fruits</a:t>
            </a:r>
            <a:r>
              <a:rPr sz="20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0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Constantia"/>
                <a:cs typeface="Constantia"/>
              </a:rPr>
              <a:t>vegetables</a:t>
            </a:r>
            <a:r>
              <a:rPr sz="20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0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Constantia"/>
                <a:cs typeface="Constantia"/>
              </a:rPr>
              <a:t>naturally</a:t>
            </a:r>
            <a:r>
              <a:rPr sz="20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gluten</a:t>
            </a:r>
            <a:r>
              <a:rPr sz="20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free</a:t>
            </a:r>
            <a:r>
              <a:rPr sz="20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0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Constantia"/>
                <a:cs typeface="Constantia"/>
              </a:rPr>
              <a:t>are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all</a:t>
            </a:r>
            <a:r>
              <a:rPr sz="20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Constantia"/>
                <a:cs typeface="Constantia"/>
              </a:rPr>
              <a:t>safe</a:t>
            </a:r>
            <a:endParaRPr sz="20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6385" indent="-273685">
              <a:lnSpc>
                <a:spcPct val="100000"/>
              </a:lnSpc>
              <a:spcBef>
                <a:spcPts val="135"/>
              </a:spcBef>
              <a:buClr>
                <a:srgbClr val="F3A346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spc="-20" dirty="0">
                <a:solidFill>
                  <a:schemeClr val="tx1"/>
                </a:solidFill>
                <a:latin typeface="Constantia"/>
                <a:cs typeface="Constantia"/>
              </a:rPr>
              <a:t>Many</a:t>
            </a:r>
            <a:r>
              <a:rPr sz="20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patients</a:t>
            </a:r>
            <a:r>
              <a:rPr sz="20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do</a:t>
            </a:r>
            <a:r>
              <a:rPr sz="20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not</a:t>
            </a:r>
            <a:r>
              <a:rPr sz="20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keep</a:t>
            </a:r>
            <a:r>
              <a:rPr sz="20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to</a:t>
            </a:r>
            <a:r>
              <a:rPr sz="20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a</a:t>
            </a:r>
            <a:r>
              <a:rPr sz="20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strict</a:t>
            </a:r>
            <a:r>
              <a:rPr sz="20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diet</a:t>
            </a:r>
            <a:r>
              <a:rPr sz="20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but</a:t>
            </a:r>
            <a:r>
              <a:rPr sz="20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maintain</a:t>
            </a:r>
            <a:r>
              <a:rPr sz="20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good</a:t>
            </a:r>
            <a:r>
              <a:rPr sz="2000" spc="-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health</a:t>
            </a:r>
            <a:endParaRPr sz="20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6385" indent="-273685">
              <a:lnSpc>
                <a:spcPts val="2160"/>
              </a:lnSpc>
              <a:spcBef>
                <a:spcPts val="125"/>
              </a:spcBef>
              <a:buClr>
                <a:srgbClr val="F3A346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0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Constantia"/>
                <a:cs typeface="Constantia"/>
              </a:rPr>
              <a:t>long-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term</a:t>
            </a:r>
            <a:r>
              <a:rPr sz="20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effects</a:t>
            </a:r>
            <a:r>
              <a:rPr sz="20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of this</a:t>
            </a:r>
            <a:r>
              <a:rPr sz="20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Constantia"/>
                <a:cs typeface="Constantia"/>
              </a:rPr>
              <a:t>low</a:t>
            </a:r>
            <a:r>
              <a:rPr sz="20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gluten </a:t>
            </a:r>
            <a:r>
              <a:rPr sz="2000" spc="-20" dirty="0">
                <a:solidFill>
                  <a:schemeClr val="tx1"/>
                </a:solidFill>
                <a:latin typeface="Constantia"/>
                <a:cs typeface="Constantia"/>
              </a:rPr>
              <a:t>intake</a:t>
            </a:r>
            <a:r>
              <a:rPr sz="20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0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uncertain</a:t>
            </a:r>
            <a:r>
              <a:rPr sz="20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Constantia"/>
                <a:cs typeface="Constantia"/>
              </a:rPr>
              <a:t>but</a:t>
            </a:r>
            <a:endParaRPr sz="20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160"/>
              </a:lnSpc>
            </a:pPr>
            <a:r>
              <a:rPr sz="2000" spc="-20" dirty="0">
                <a:solidFill>
                  <a:schemeClr val="tx1"/>
                </a:solidFill>
                <a:latin typeface="Constantia"/>
                <a:cs typeface="Constantia"/>
              </a:rPr>
              <a:t>osteoporosis</a:t>
            </a:r>
            <a:r>
              <a:rPr sz="20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can</a:t>
            </a:r>
            <a:r>
              <a:rPr sz="20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Constantia"/>
                <a:cs typeface="Constantia"/>
              </a:rPr>
              <a:t>occur</a:t>
            </a:r>
            <a:r>
              <a:rPr sz="20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even</a:t>
            </a:r>
            <a:r>
              <a:rPr sz="2000" spc="-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in</a:t>
            </a:r>
            <a:r>
              <a:rPr sz="20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treated</a:t>
            </a:r>
            <a:r>
              <a:rPr sz="20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cases</a:t>
            </a:r>
            <a:endParaRPr sz="20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6385" indent="-273685">
              <a:lnSpc>
                <a:spcPct val="100000"/>
              </a:lnSpc>
              <a:spcBef>
                <a:spcPts val="120"/>
              </a:spcBef>
              <a:buClr>
                <a:srgbClr val="F3A346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0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usual</a:t>
            </a:r>
            <a:r>
              <a:rPr sz="20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cause</a:t>
            </a:r>
            <a:r>
              <a:rPr sz="20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for</a:t>
            </a:r>
            <a:r>
              <a:rPr sz="20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failure</a:t>
            </a:r>
            <a:r>
              <a:rPr sz="20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to</a:t>
            </a:r>
            <a:r>
              <a:rPr sz="20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respond</a:t>
            </a:r>
            <a:r>
              <a:rPr sz="2000" spc="-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to</a:t>
            </a:r>
            <a:r>
              <a:rPr sz="20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0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diet</a:t>
            </a:r>
            <a:r>
              <a:rPr sz="20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0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poor</a:t>
            </a:r>
            <a:r>
              <a:rPr sz="20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compliance</a:t>
            </a:r>
            <a:endParaRPr sz="20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6385" indent="-273685">
              <a:lnSpc>
                <a:spcPts val="2160"/>
              </a:lnSpc>
              <a:spcBef>
                <a:spcPts val="120"/>
              </a:spcBef>
              <a:buClr>
                <a:srgbClr val="F3A346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Dietary</a:t>
            </a:r>
            <a:r>
              <a:rPr sz="20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Constantia"/>
                <a:cs typeface="Constantia"/>
              </a:rPr>
              <a:t>adherence</a:t>
            </a:r>
            <a:r>
              <a:rPr sz="20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can</a:t>
            </a:r>
            <a:r>
              <a:rPr sz="20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be</a:t>
            </a:r>
            <a:r>
              <a:rPr sz="20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monitored</a:t>
            </a:r>
            <a:r>
              <a:rPr sz="2000" spc="-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by</a:t>
            </a:r>
            <a:r>
              <a:rPr sz="20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serial</a:t>
            </a:r>
            <a:r>
              <a:rPr sz="20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tests</a:t>
            </a:r>
            <a:r>
              <a:rPr sz="20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Constantia"/>
                <a:cs typeface="Constantia"/>
              </a:rPr>
              <a:t>for</a:t>
            </a:r>
            <a:r>
              <a:rPr sz="20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endomysial</a:t>
            </a:r>
            <a:endParaRPr sz="20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160"/>
              </a:lnSpc>
            </a:pP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antibody</a:t>
            </a:r>
            <a:r>
              <a:rPr sz="20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(EMA)</a:t>
            </a:r>
            <a:r>
              <a:rPr sz="20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0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tissue</a:t>
            </a:r>
            <a:r>
              <a:rPr sz="20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transglutaminase</a:t>
            </a:r>
            <a:endParaRPr sz="20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6385" indent="-273685">
              <a:lnSpc>
                <a:spcPts val="2160"/>
              </a:lnSpc>
              <a:spcBef>
                <a:spcPts val="120"/>
              </a:spcBef>
              <a:buClr>
                <a:srgbClr val="F3A346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If</a:t>
            </a:r>
            <a:r>
              <a:rPr sz="20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clinical</a:t>
            </a:r>
            <a:r>
              <a:rPr sz="20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progress</a:t>
            </a:r>
            <a:r>
              <a:rPr sz="20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0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suboptimal</a:t>
            </a:r>
            <a:r>
              <a:rPr sz="20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then</a:t>
            </a:r>
            <a:r>
              <a:rPr sz="20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a</a:t>
            </a:r>
            <a:r>
              <a:rPr sz="20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repeat</a:t>
            </a:r>
            <a:r>
              <a:rPr sz="20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intestinal</a:t>
            </a:r>
            <a:r>
              <a:rPr sz="20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biopsy</a:t>
            </a:r>
            <a:r>
              <a:rPr sz="20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should</a:t>
            </a:r>
            <a:r>
              <a:rPr sz="2000" spc="-1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Constantia"/>
                <a:cs typeface="Constantia"/>
              </a:rPr>
              <a:t>be</a:t>
            </a:r>
            <a:endParaRPr sz="20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160"/>
              </a:lnSpc>
            </a:pP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taken</a:t>
            </a:r>
            <a:endParaRPr sz="20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6385" indent="-273685">
              <a:lnSpc>
                <a:spcPts val="2160"/>
              </a:lnSpc>
              <a:spcBef>
                <a:spcPts val="125"/>
              </a:spcBef>
              <a:buClr>
                <a:srgbClr val="F3A346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If the</a:t>
            </a:r>
            <a:r>
              <a:rPr sz="20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diagnosis</a:t>
            </a:r>
            <a:r>
              <a:rPr sz="20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0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equivocal</a:t>
            </a:r>
            <a:r>
              <a:rPr sz="20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a</a:t>
            </a:r>
            <a:r>
              <a:rPr sz="20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Constantia"/>
                <a:cs typeface="Constantia"/>
              </a:rPr>
              <a:t>gluten</a:t>
            </a:r>
            <a:r>
              <a:rPr sz="20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challenge,</a:t>
            </a:r>
            <a:r>
              <a:rPr sz="2000" spc="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i.e.</a:t>
            </a:r>
            <a:r>
              <a:rPr sz="20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Constantia"/>
                <a:cs typeface="Constantia"/>
              </a:rPr>
              <a:t>reintroduction</a:t>
            </a:r>
            <a:r>
              <a:rPr sz="20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0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gluten</a:t>
            </a:r>
            <a:endParaRPr sz="20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160"/>
              </a:lnSpc>
            </a:pP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with</a:t>
            </a:r>
            <a:r>
              <a:rPr sz="20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Constantia"/>
                <a:cs typeface="Constantia"/>
              </a:rPr>
              <a:t>evidence</a:t>
            </a:r>
            <a:r>
              <a:rPr sz="20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000" spc="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jejunal</a:t>
            </a:r>
            <a:r>
              <a:rPr sz="2000" spc="-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morphological</a:t>
            </a:r>
            <a:r>
              <a:rPr sz="20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change,</a:t>
            </a:r>
            <a:r>
              <a:rPr sz="20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confirms</a:t>
            </a:r>
            <a:r>
              <a:rPr sz="20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0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onstantia"/>
                <a:cs typeface="Constantia"/>
              </a:rPr>
              <a:t>diagnosis</a:t>
            </a:r>
            <a:endParaRPr sz="2000" dirty="0">
              <a:solidFill>
                <a:schemeClr val="tx1"/>
              </a:solidFill>
              <a:latin typeface="Constantia"/>
              <a:cs typeface="Constanti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EC6DE7-E659-5136-0F3B-6416220F780D}"/>
              </a:ext>
            </a:extLst>
          </p:cNvPr>
          <p:cNvSpPr txBox="1"/>
          <p:nvPr/>
        </p:nvSpPr>
        <p:spPr>
          <a:xfrm>
            <a:off x="2809418" y="325883"/>
            <a:ext cx="33597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Management</a:t>
            </a:r>
            <a:endParaRPr lang="en-JO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9590" y="1178509"/>
            <a:ext cx="8471535" cy="52724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87020" indent="-274320">
              <a:lnSpc>
                <a:spcPts val="2510"/>
              </a:lnSpc>
              <a:spcBef>
                <a:spcPts val="110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</a:t>
            </a:r>
            <a:r>
              <a:rPr sz="22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few</a:t>
            </a:r>
            <a:r>
              <a:rPr sz="22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patients</a:t>
            </a:r>
            <a:r>
              <a:rPr sz="22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do</a:t>
            </a:r>
            <a:r>
              <a:rPr sz="22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not</a:t>
            </a:r>
            <a:r>
              <a:rPr sz="22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5" dirty="0">
                <a:solidFill>
                  <a:schemeClr val="tx1"/>
                </a:solidFill>
                <a:latin typeface="Constantia"/>
                <a:cs typeface="Constantia"/>
              </a:rPr>
              <a:t>improve</a:t>
            </a:r>
            <a:r>
              <a:rPr sz="22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on</a:t>
            </a:r>
            <a:r>
              <a:rPr sz="22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</a:t>
            </a:r>
            <a:r>
              <a:rPr sz="22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strict</a:t>
            </a:r>
            <a:r>
              <a:rPr sz="22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diet</a:t>
            </a:r>
            <a:r>
              <a:rPr sz="22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2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2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said</a:t>
            </a:r>
            <a:r>
              <a:rPr sz="22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to</a:t>
            </a:r>
            <a:r>
              <a:rPr sz="22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have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510"/>
              </a:lnSpc>
            </a:pP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unresponsive</a:t>
            </a:r>
            <a:r>
              <a:rPr sz="22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celiac</a:t>
            </a:r>
            <a:r>
              <a:rPr sz="22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disease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10160" indent="-274955">
              <a:lnSpc>
                <a:spcPts val="2380"/>
              </a:lnSpc>
              <a:spcBef>
                <a:spcPts val="630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Often</a:t>
            </a:r>
            <a:r>
              <a:rPr sz="22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no</a:t>
            </a:r>
            <a:r>
              <a:rPr sz="22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cause</a:t>
            </a:r>
            <a:r>
              <a:rPr sz="22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2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found,</a:t>
            </a:r>
            <a:r>
              <a:rPr sz="22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but</a:t>
            </a:r>
            <a:r>
              <a:rPr sz="22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enteropathy-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associated</a:t>
            </a:r>
            <a:r>
              <a:rPr sz="22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T</a:t>
            </a:r>
            <a:r>
              <a:rPr sz="22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cell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lymphoma</a:t>
            </a:r>
            <a:r>
              <a:rPr sz="22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(EATCL),</a:t>
            </a:r>
            <a:r>
              <a:rPr sz="2200" spc="-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5" dirty="0">
                <a:solidFill>
                  <a:schemeClr val="tx1"/>
                </a:solidFill>
                <a:latin typeface="Constantia"/>
                <a:cs typeface="Constantia"/>
              </a:rPr>
              <a:t>ulcerative</a:t>
            </a:r>
            <a:r>
              <a:rPr sz="22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jejunitis</a:t>
            </a:r>
            <a:r>
              <a:rPr sz="22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or</a:t>
            </a:r>
            <a:r>
              <a:rPr sz="22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carcinoma</a:t>
            </a:r>
            <a:r>
              <a:rPr sz="2200" spc="-1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2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sometimes responsible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indent="-274320">
              <a:lnSpc>
                <a:spcPts val="2510"/>
              </a:lnSpc>
              <a:spcBef>
                <a:spcPts val="300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200" spc="-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incidence</a:t>
            </a:r>
            <a:r>
              <a:rPr sz="22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200" spc="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35" dirty="0">
                <a:solidFill>
                  <a:schemeClr val="tx1"/>
                </a:solidFill>
                <a:latin typeface="Constantia"/>
                <a:cs typeface="Constantia"/>
              </a:rPr>
              <a:t>EATCL</a:t>
            </a:r>
            <a:r>
              <a:rPr sz="22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2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small</a:t>
            </a:r>
            <a:r>
              <a:rPr sz="22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bowel</a:t>
            </a:r>
            <a:r>
              <a:rPr sz="22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adenocarcinoma</a:t>
            </a:r>
            <a:r>
              <a:rPr sz="2200" spc="-1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5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510"/>
              </a:lnSpc>
            </a:pP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increased</a:t>
            </a:r>
            <a:r>
              <a:rPr sz="22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in</a:t>
            </a:r>
            <a:r>
              <a:rPr sz="22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celiac</a:t>
            </a:r>
            <a:r>
              <a:rPr sz="22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disease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indent="-274320">
              <a:lnSpc>
                <a:spcPts val="2510"/>
              </a:lnSpc>
              <a:spcBef>
                <a:spcPts val="335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spc="-25" dirty="0">
                <a:solidFill>
                  <a:schemeClr val="tx1"/>
                </a:solidFill>
                <a:latin typeface="Constantia"/>
                <a:cs typeface="Constantia"/>
              </a:rPr>
              <a:t>Ulcerative</a:t>
            </a:r>
            <a:r>
              <a:rPr sz="22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jejunitis</a:t>
            </a:r>
            <a:r>
              <a:rPr sz="22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presents</a:t>
            </a:r>
            <a:r>
              <a:rPr sz="22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with</a:t>
            </a:r>
            <a:r>
              <a:rPr sz="22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40" dirty="0">
                <a:solidFill>
                  <a:schemeClr val="tx1"/>
                </a:solidFill>
                <a:latin typeface="Constantia"/>
                <a:cs typeface="Constantia"/>
              </a:rPr>
              <a:t>fever,</a:t>
            </a:r>
            <a:r>
              <a:rPr sz="22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abdominal</a:t>
            </a:r>
            <a:r>
              <a:rPr sz="22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pain,</a:t>
            </a:r>
            <a:r>
              <a:rPr sz="22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perforation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510"/>
              </a:lnSpc>
            </a:pP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2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bleeding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309880" indent="-274955">
              <a:lnSpc>
                <a:spcPct val="90000"/>
              </a:lnSpc>
              <a:spcBef>
                <a:spcPts val="605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Diagnosis</a:t>
            </a:r>
            <a:r>
              <a:rPr sz="22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for</a:t>
            </a:r>
            <a:r>
              <a:rPr sz="22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these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conditions</a:t>
            </a:r>
            <a:r>
              <a:rPr sz="22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2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with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 barium</a:t>
            </a:r>
            <a:r>
              <a:rPr sz="22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studies</a:t>
            </a:r>
            <a:r>
              <a:rPr sz="2200" spc="-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5" dirty="0">
                <a:solidFill>
                  <a:schemeClr val="tx1"/>
                </a:solidFill>
                <a:latin typeface="Constantia"/>
                <a:cs typeface="Constantia"/>
              </a:rPr>
              <a:t>but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laparotomy</a:t>
            </a:r>
            <a:r>
              <a:rPr sz="2200" spc="-1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with</a:t>
            </a:r>
            <a:r>
              <a:rPr sz="22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full-thickness</a:t>
            </a:r>
            <a:r>
              <a:rPr sz="22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biopsies</a:t>
            </a:r>
            <a:r>
              <a:rPr sz="22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often</a:t>
            </a:r>
            <a:r>
              <a:rPr sz="22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required.</a:t>
            </a:r>
            <a:r>
              <a:rPr sz="22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Steroids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200" spc="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immunosuppressive</a:t>
            </a:r>
            <a:r>
              <a:rPr sz="2200" spc="-1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agents,</a:t>
            </a:r>
            <a:r>
              <a:rPr sz="22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e.g.</a:t>
            </a:r>
            <a:r>
              <a:rPr sz="22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azathioprine,</a:t>
            </a:r>
            <a:r>
              <a:rPr sz="22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2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used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5080" indent="-274955" algn="just">
              <a:lnSpc>
                <a:spcPct val="90100"/>
              </a:lnSpc>
              <a:spcBef>
                <a:spcPts val="595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Carcinoma</a:t>
            </a:r>
            <a:r>
              <a:rPr sz="22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200" spc="-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2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esophagus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as</a:t>
            </a:r>
            <a:r>
              <a:rPr sz="22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well</a:t>
            </a:r>
            <a:r>
              <a:rPr sz="22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as</a:t>
            </a:r>
            <a:r>
              <a:rPr sz="22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extra-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gastrointestinal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cancers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2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also</a:t>
            </a:r>
            <a:r>
              <a:rPr sz="22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increased</a:t>
            </a:r>
            <a:r>
              <a:rPr sz="22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in</a:t>
            </a:r>
            <a:r>
              <a:rPr sz="22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incidence.</a:t>
            </a:r>
            <a:r>
              <a:rPr sz="2200" spc="-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Malignancy</a:t>
            </a:r>
            <a:r>
              <a:rPr sz="22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seems</a:t>
            </a:r>
            <a:r>
              <a:rPr sz="22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to</a:t>
            </a:r>
            <a:r>
              <a:rPr sz="22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be</a:t>
            </a:r>
            <a:r>
              <a:rPr sz="22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unrelated</a:t>
            </a:r>
            <a:r>
              <a:rPr sz="22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5" dirty="0">
                <a:solidFill>
                  <a:schemeClr val="tx1"/>
                </a:solidFill>
                <a:latin typeface="Constantia"/>
                <a:cs typeface="Constantia"/>
              </a:rPr>
              <a:t>to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duration</a:t>
            </a:r>
            <a:r>
              <a:rPr sz="22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200" spc="-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2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disease</a:t>
            </a:r>
            <a:r>
              <a:rPr sz="22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but</a:t>
            </a:r>
            <a:r>
              <a:rPr sz="22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2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incidence</a:t>
            </a:r>
            <a:r>
              <a:rPr sz="22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2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reduced</a:t>
            </a:r>
            <a:r>
              <a:rPr sz="22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by</a:t>
            </a:r>
            <a:r>
              <a:rPr sz="22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</a:t>
            </a:r>
            <a:r>
              <a:rPr sz="22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gluten- free</a:t>
            </a:r>
            <a:r>
              <a:rPr sz="22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diet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E5F240-D0DC-1647-2092-D5EA7A881454}"/>
              </a:ext>
            </a:extLst>
          </p:cNvPr>
          <p:cNvSpPr txBox="1"/>
          <p:nvPr/>
        </p:nvSpPr>
        <p:spPr>
          <a:xfrm>
            <a:off x="3059251" y="299898"/>
            <a:ext cx="3025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chemeClr val="tx1"/>
                </a:solidFill>
              </a:rPr>
              <a:t>Complication</a:t>
            </a:r>
            <a:endParaRPr lang="en-JO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639" y="1030935"/>
            <a:ext cx="8426450" cy="505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ts val="2735"/>
              </a:lnSpc>
              <a:spcBef>
                <a:spcPts val="100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Drugs</a:t>
            </a:r>
            <a:r>
              <a:rPr sz="24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that</a:t>
            </a:r>
            <a:r>
              <a:rPr sz="24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bind</a:t>
            </a:r>
            <a:r>
              <a:rPr sz="24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bile</a:t>
            </a:r>
            <a:r>
              <a:rPr sz="2400" spc="-1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salts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(e.g.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colestyramine)</a:t>
            </a:r>
            <a:r>
              <a:rPr sz="2400" spc="-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some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735"/>
              </a:lnSpc>
            </a:pP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antibiotics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(e.g.</a:t>
            </a:r>
            <a:r>
              <a:rPr sz="24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neomycin)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produce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steatorrhea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528955" indent="-274955">
              <a:lnSpc>
                <a:spcPct val="90100"/>
              </a:lnSpc>
              <a:spcBef>
                <a:spcPts val="600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Thyrotoxicosis: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diarrhea,</a:t>
            </a:r>
            <a:r>
              <a:rPr sz="24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rarely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with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steatorrhea,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occurs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in thyrotoxicosis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owing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to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increased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gastric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emptying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and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increased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motility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310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Zollinger–Ellison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syndrome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5080" indent="-274955">
              <a:lnSpc>
                <a:spcPts val="2590"/>
              </a:lnSpc>
              <a:spcBef>
                <a:spcPts val="645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Lymphoma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that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has</a:t>
            </a:r>
            <a:r>
              <a:rPr sz="24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infiltrated</a:t>
            </a:r>
            <a:r>
              <a:rPr sz="2400" spc="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small</a:t>
            </a:r>
            <a:r>
              <a:rPr sz="2400" spc="-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bowel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mucosa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causes malabsorption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394335" indent="-274955">
              <a:lnSpc>
                <a:spcPts val="2590"/>
              </a:lnSpc>
              <a:spcBef>
                <a:spcPts val="605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Diabetes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mellitus: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diarrhea,</a:t>
            </a:r>
            <a:r>
              <a:rPr sz="24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malabsorption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steatorrhea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may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40" dirty="0">
                <a:solidFill>
                  <a:schemeClr val="tx1"/>
                </a:solidFill>
                <a:latin typeface="Constantia"/>
                <a:cs typeface="Constantia"/>
              </a:rPr>
              <a:t>occur,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sometimes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due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to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bacterial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30" dirty="0">
                <a:solidFill>
                  <a:schemeClr val="tx1"/>
                </a:solidFill>
                <a:latin typeface="Constantia"/>
                <a:cs typeface="Constantia"/>
              </a:rPr>
              <a:t>overgrowth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from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autonomic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neuropathy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causing</a:t>
            </a:r>
            <a:r>
              <a:rPr sz="24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small</a:t>
            </a:r>
            <a:r>
              <a:rPr sz="24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bowel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stasis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117475" indent="-274955">
              <a:lnSpc>
                <a:spcPct val="90000"/>
              </a:lnSpc>
              <a:spcBef>
                <a:spcPts val="570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Hypogammaglobulinemia</a:t>
            </a:r>
            <a:r>
              <a:rPr sz="2400" spc="-1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causes</a:t>
            </a:r>
            <a:r>
              <a:rPr sz="24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steatorrhea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due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either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30" dirty="0">
                <a:solidFill>
                  <a:schemeClr val="tx1"/>
                </a:solidFill>
                <a:latin typeface="Constantia"/>
                <a:cs typeface="Constantia"/>
              </a:rPr>
              <a:t>to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an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abnormal</a:t>
            </a:r>
            <a:r>
              <a:rPr sz="24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jejunal</a:t>
            </a:r>
            <a:r>
              <a:rPr sz="24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mucosa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or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to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secondary</a:t>
            </a:r>
            <a:r>
              <a:rPr sz="24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infestation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with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Giardia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intestinalis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31C68D-BB3C-05BA-4500-7A8848BD2EA1}"/>
              </a:ext>
            </a:extLst>
          </p:cNvPr>
          <p:cNvSpPr txBox="1"/>
          <p:nvPr/>
        </p:nvSpPr>
        <p:spPr>
          <a:xfrm>
            <a:off x="311096" y="187690"/>
            <a:ext cx="8177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Other causes of malabsorption</a:t>
            </a:r>
            <a:endParaRPr lang="en-JO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4D181B-31D8-BD68-3A9D-87C2801F16F2}"/>
              </a:ext>
            </a:extLst>
          </p:cNvPr>
          <p:cNvSpPr txBox="1"/>
          <p:nvPr/>
        </p:nvSpPr>
        <p:spPr>
          <a:xfrm>
            <a:off x="2903287" y="2461127"/>
            <a:ext cx="33374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dirty="0"/>
              <a:t>Thank you</a:t>
            </a:r>
            <a:endParaRPr lang="en-JO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065" y="701420"/>
            <a:ext cx="6404610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b="1" spc="-20" dirty="0">
                <a:solidFill>
                  <a:schemeClr val="tx1"/>
                </a:solidFill>
                <a:latin typeface="Constantia"/>
                <a:cs typeface="Constantia"/>
              </a:rPr>
              <a:t>Disorders</a:t>
            </a:r>
            <a:r>
              <a:rPr b="1" spc="-1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b="1" dirty="0">
                <a:solidFill>
                  <a:schemeClr val="tx1"/>
                </a:solidFill>
                <a:latin typeface="Constantia"/>
                <a:cs typeface="Constantia"/>
              </a:rPr>
              <a:t>causing</a:t>
            </a:r>
            <a:r>
              <a:rPr b="1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b="1" spc="-10" dirty="0">
                <a:solidFill>
                  <a:schemeClr val="tx1"/>
                </a:solidFill>
                <a:latin typeface="Constantia"/>
                <a:cs typeface="Constantia"/>
              </a:rPr>
              <a:t>malabsorption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700"/>
              </a:spcBef>
              <a:buClr>
                <a:srgbClr val="F3A346"/>
              </a:buClr>
              <a:buSzPct val="83928"/>
              <a:buFont typeface="Segoe UI Symbol"/>
              <a:buChar char="⚫"/>
              <a:tabLst>
                <a:tab pos="286385" algn="l"/>
              </a:tabLst>
            </a:pPr>
            <a:r>
              <a:rPr spc="-10" dirty="0">
                <a:solidFill>
                  <a:schemeClr val="tx1"/>
                </a:solidFill>
              </a:rPr>
              <a:t>Celiac</a:t>
            </a:r>
            <a:r>
              <a:rPr spc="-170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disease</a:t>
            </a:r>
          </a:p>
          <a:p>
            <a:pPr marL="285750" indent="-273050">
              <a:lnSpc>
                <a:spcPct val="100000"/>
              </a:lnSpc>
              <a:spcBef>
                <a:spcPts val="605"/>
              </a:spcBef>
              <a:buClr>
                <a:srgbClr val="F3A346"/>
              </a:buClr>
              <a:buSzPct val="83928"/>
              <a:buFont typeface="Segoe UI Symbol"/>
              <a:buChar char="⚫"/>
              <a:tabLst>
                <a:tab pos="285750" algn="l"/>
              </a:tabLst>
            </a:pPr>
            <a:r>
              <a:rPr dirty="0">
                <a:solidFill>
                  <a:schemeClr val="tx1"/>
                </a:solidFill>
              </a:rPr>
              <a:t>Dermatitis</a:t>
            </a:r>
            <a:r>
              <a:rPr spc="-125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herpetiformis</a:t>
            </a:r>
          </a:p>
          <a:p>
            <a:pPr marL="285750" indent="-27305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3928"/>
              <a:buFont typeface="Segoe UI Symbol"/>
              <a:buChar char="⚫"/>
              <a:tabLst>
                <a:tab pos="285750" algn="l"/>
              </a:tabLst>
            </a:pPr>
            <a:r>
              <a:rPr spc="-25" dirty="0">
                <a:solidFill>
                  <a:schemeClr val="tx1"/>
                </a:solidFill>
              </a:rPr>
              <a:t>Tropical</a:t>
            </a:r>
            <a:r>
              <a:rPr spc="-114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sprue</a:t>
            </a: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3928"/>
              <a:buFont typeface="Segoe UI Symbol"/>
              <a:buChar char="⚫"/>
              <a:tabLst>
                <a:tab pos="286385" algn="l"/>
              </a:tabLst>
            </a:pPr>
            <a:r>
              <a:rPr dirty="0">
                <a:solidFill>
                  <a:schemeClr val="tx1"/>
                </a:solidFill>
              </a:rPr>
              <a:t>Bacterial</a:t>
            </a:r>
            <a:r>
              <a:rPr spc="-160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overgrowth</a:t>
            </a:r>
          </a:p>
          <a:p>
            <a:pPr marL="286385" indent="-273685">
              <a:lnSpc>
                <a:spcPct val="100000"/>
              </a:lnSpc>
              <a:spcBef>
                <a:spcPts val="605"/>
              </a:spcBef>
              <a:buClr>
                <a:srgbClr val="F3A346"/>
              </a:buClr>
              <a:buSzPct val="83928"/>
              <a:buFont typeface="Segoe UI Symbol"/>
              <a:buChar char="⚫"/>
              <a:tabLst>
                <a:tab pos="286385" algn="l"/>
              </a:tabLst>
            </a:pPr>
            <a:r>
              <a:rPr spc="-25" dirty="0">
                <a:solidFill>
                  <a:schemeClr val="tx1"/>
                </a:solidFill>
              </a:rPr>
              <a:t>Whipple’s</a:t>
            </a:r>
            <a:r>
              <a:rPr spc="-125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disease</a:t>
            </a:r>
          </a:p>
          <a:p>
            <a:pPr marL="285750" indent="-27305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3928"/>
              <a:buFont typeface="Segoe UI Symbol"/>
              <a:buChar char="⚫"/>
              <a:tabLst>
                <a:tab pos="285750" algn="l"/>
              </a:tabLst>
            </a:pPr>
            <a:r>
              <a:rPr spc="-10" dirty="0">
                <a:solidFill>
                  <a:schemeClr val="tx1"/>
                </a:solidFill>
              </a:rPr>
              <a:t>Radiation</a:t>
            </a:r>
            <a:r>
              <a:rPr spc="-110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enteritis</a:t>
            </a:r>
          </a:p>
          <a:p>
            <a:pPr marL="285750" indent="-273050">
              <a:lnSpc>
                <a:spcPct val="100000"/>
              </a:lnSpc>
              <a:spcBef>
                <a:spcPts val="605"/>
              </a:spcBef>
              <a:buClr>
                <a:srgbClr val="F3A346"/>
              </a:buClr>
              <a:buSzPct val="83928"/>
              <a:buFont typeface="Segoe UI Symbol"/>
              <a:buChar char="⚫"/>
              <a:tabLst>
                <a:tab pos="285750" algn="l"/>
              </a:tabLst>
            </a:pPr>
            <a:r>
              <a:rPr dirty="0">
                <a:solidFill>
                  <a:schemeClr val="tx1"/>
                </a:solidFill>
              </a:rPr>
              <a:t>Intestinal</a:t>
            </a:r>
            <a:r>
              <a:rPr spc="-160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resection</a:t>
            </a:r>
          </a:p>
          <a:p>
            <a:pPr marL="286385" indent="-273685">
              <a:lnSpc>
                <a:spcPct val="100000"/>
              </a:lnSpc>
              <a:spcBef>
                <a:spcPts val="620"/>
              </a:spcBef>
              <a:buClr>
                <a:srgbClr val="F3A346"/>
              </a:buClr>
              <a:buSzPct val="83928"/>
              <a:buFont typeface="Segoe UI Symbol"/>
              <a:buChar char="⚫"/>
              <a:tabLst>
                <a:tab pos="286385" algn="l"/>
              </a:tabLst>
            </a:pPr>
            <a:r>
              <a:rPr spc="-20" dirty="0">
                <a:solidFill>
                  <a:schemeClr val="tx1"/>
                </a:solidFill>
              </a:rPr>
              <a:t>Parasite</a:t>
            </a:r>
            <a:r>
              <a:rPr spc="-114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infestation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44" y="1499996"/>
            <a:ext cx="7945755" cy="4645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67945" indent="-274320">
              <a:lnSpc>
                <a:spcPct val="100000"/>
              </a:lnSpc>
              <a:spcBef>
                <a:spcPts val="100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condition</a:t>
            </a:r>
            <a:r>
              <a:rPr sz="2400" spc="-1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which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there</a:t>
            </a:r>
            <a:r>
              <a:rPr sz="24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4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inflammation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-1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mucosa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upper</a:t>
            </a:r>
            <a:r>
              <a:rPr sz="2400" spc="-1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small</a:t>
            </a:r>
            <a:r>
              <a:rPr sz="24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bowel</a:t>
            </a:r>
            <a:r>
              <a:rPr sz="24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that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improves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when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gluten</a:t>
            </a:r>
            <a:r>
              <a:rPr sz="24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is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withdrawn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from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diet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relapses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when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gluten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is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reintroduced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80645" indent="-274320">
              <a:lnSpc>
                <a:spcPct val="100000"/>
              </a:lnSpc>
              <a:spcBef>
                <a:spcPts val="605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Up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to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1%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population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3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affected,</a:t>
            </a:r>
            <a:r>
              <a:rPr sz="24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though</a:t>
            </a:r>
            <a:r>
              <a:rPr sz="24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most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have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clinically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silent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disease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303530" indent="-274320" algn="just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Gluten</a:t>
            </a:r>
            <a:r>
              <a:rPr sz="24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4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entire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protein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content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cereals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wheat,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barley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rye.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Prolamins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(gliadin</a:t>
            </a:r>
            <a:r>
              <a:rPr sz="24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from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wheat,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 hordeins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from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30" dirty="0">
                <a:solidFill>
                  <a:schemeClr val="tx1"/>
                </a:solidFill>
                <a:latin typeface="Constantia"/>
                <a:cs typeface="Constantia"/>
              </a:rPr>
              <a:t>barley,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secalins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from</a:t>
            </a:r>
            <a:r>
              <a:rPr sz="2400" spc="-1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rye)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damaging</a:t>
            </a:r>
            <a:r>
              <a:rPr sz="24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factors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605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These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proteins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resistant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to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digestion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by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pepsin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because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their</a:t>
            </a:r>
            <a:r>
              <a:rPr sz="24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high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glutamine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proline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content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remain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in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intestinal</a:t>
            </a:r>
            <a:r>
              <a:rPr sz="24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lumen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triggering</a:t>
            </a:r>
            <a:r>
              <a:rPr sz="24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immune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responses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F0992C-AEC7-4683-10B3-9705760BA934}"/>
              </a:ext>
            </a:extLst>
          </p:cNvPr>
          <p:cNvSpPr txBox="1"/>
          <p:nvPr/>
        </p:nvSpPr>
        <p:spPr>
          <a:xfrm>
            <a:off x="3109383" y="712979"/>
            <a:ext cx="29252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Celiac Disease</a:t>
            </a:r>
            <a:endParaRPr lang="en-JO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267" y="144825"/>
            <a:ext cx="3228663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chemeClr val="tx1"/>
                </a:solidFill>
              </a:rPr>
              <a:t>Inheritance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8267" y="711006"/>
            <a:ext cx="8371205" cy="564578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87020" marR="913765" indent="-274320">
              <a:lnSpc>
                <a:spcPts val="2590"/>
              </a:lnSpc>
              <a:spcBef>
                <a:spcPts val="425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There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400" spc="-1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</a:t>
            </a:r>
            <a:r>
              <a:rPr sz="24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increased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incidence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celiac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disease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within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families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but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exact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mode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1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inheritance</a:t>
            </a:r>
            <a:r>
              <a:rPr sz="24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unknown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953135" indent="-274320">
              <a:lnSpc>
                <a:spcPts val="2590"/>
              </a:lnSpc>
              <a:spcBef>
                <a:spcPts val="605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10–15%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first-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degree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relatives</a:t>
            </a:r>
            <a:r>
              <a:rPr sz="24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will</a:t>
            </a:r>
            <a:r>
              <a:rPr sz="2400" spc="-1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have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condition,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although</a:t>
            </a:r>
            <a:r>
              <a:rPr sz="24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it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may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be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asymptomatic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6385" indent="-273685">
              <a:lnSpc>
                <a:spcPct val="100000"/>
              </a:lnSpc>
              <a:spcBef>
                <a:spcPts val="280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6385" algn="l"/>
              </a:tabLst>
            </a:pP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HLA-DQ2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HLA-DQ8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3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associated</a:t>
            </a:r>
            <a:r>
              <a:rPr sz="24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with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celiac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disease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6385" indent="-273685">
              <a:lnSpc>
                <a:spcPts val="2735"/>
              </a:lnSpc>
              <a:spcBef>
                <a:spcPts val="315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6385" algn="l"/>
              </a:tabLst>
            </a:pP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Over</a:t>
            </a:r>
            <a:r>
              <a:rPr sz="24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90%</a:t>
            </a:r>
            <a:r>
              <a:rPr sz="24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-1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patients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will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 have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HLA-DQ2,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compared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with</a:t>
            </a:r>
            <a:r>
              <a:rPr sz="24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20–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735"/>
              </a:lnSpc>
            </a:pP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30%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 the</a:t>
            </a:r>
            <a:r>
              <a:rPr sz="2400" spc="-1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general</a:t>
            </a:r>
            <a:r>
              <a:rPr sz="24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population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420"/>
              </a:spcBef>
            </a:pP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200" spc="-20" dirty="0">
                <a:solidFill>
                  <a:schemeClr val="tx1"/>
                </a:solidFill>
                <a:latin typeface="Constantia"/>
                <a:cs typeface="Constantia"/>
              </a:rPr>
              <a:t>Environmental</a:t>
            </a:r>
            <a:r>
              <a:rPr sz="32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3200" spc="-10" dirty="0">
                <a:solidFill>
                  <a:schemeClr val="tx1"/>
                </a:solidFill>
                <a:latin typeface="Constantia"/>
                <a:cs typeface="Constantia"/>
              </a:rPr>
              <a:t>factors</a:t>
            </a:r>
            <a:endParaRPr sz="3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182880" indent="-274320">
              <a:lnSpc>
                <a:spcPct val="90000"/>
              </a:lnSpc>
              <a:spcBef>
                <a:spcPts val="655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Breast-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feeding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30" dirty="0">
                <a:solidFill>
                  <a:schemeClr val="tx1"/>
                </a:solidFill>
                <a:latin typeface="Constantia"/>
                <a:cs typeface="Constantia"/>
              </a:rPr>
              <a:t>age</a:t>
            </a:r>
            <a:r>
              <a:rPr sz="2400" spc="-1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introduction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-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gluten</a:t>
            </a:r>
            <a:r>
              <a:rPr sz="24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into</a:t>
            </a:r>
            <a:r>
              <a:rPr sz="24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the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diet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were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thought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to</a:t>
            </a:r>
            <a:r>
              <a:rPr sz="24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be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significant</a:t>
            </a:r>
            <a:r>
              <a:rPr sz="24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but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this</a:t>
            </a:r>
            <a:r>
              <a:rPr sz="24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remains controversial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296545" indent="-274320">
              <a:lnSpc>
                <a:spcPct val="90000"/>
              </a:lnSpc>
              <a:spcBef>
                <a:spcPts val="605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Rotavirus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infection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infancy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also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increases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risk,</a:t>
            </a:r>
            <a:r>
              <a:rPr sz="24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and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adenovirus-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12</a:t>
            </a:r>
            <a:r>
              <a:rPr sz="2400" spc="-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which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has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sequence</a:t>
            </a:r>
            <a:r>
              <a:rPr sz="2400" spc="-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homology</a:t>
            </a:r>
            <a:r>
              <a:rPr sz="2400" spc="-1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with</a:t>
            </a:r>
            <a:r>
              <a:rPr sz="24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α-gliadin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has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been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suspected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as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causative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agent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639" y="1151077"/>
            <a:ext cx="8619490" cy="508318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10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Celiac</a:t>
            </a:r>
            <a:r>
              <a:rPr sz="2200" spc="-1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disease</a:t>
            </a:r>
            <a:r>
              <a:rPr sz="22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can</a:t>
            </a:r>
            <a:r>
              <a:rPr sz="22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present</a:t>
            </a:r>
            <a:r>
              <a:rPr sz="2200" spc="-1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at</a:t>
            </a:r>
            <a:r>
              <a:rPr sz="22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any</a:t>
            </a:r>
            <a:r>
              <a:rPr sz="22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5" dirty="0">
                <a:solidFill>
                  <a:schemeClr val="tx1"/>
                </a:solidFill>
                <a:latin typeface="Constantia"/>
                <a:cs typeface="Constantia"/>
              </a:rPr>
              <a:t>age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indent="-274320">
              <a:lnSpc>
                <a:spcPts val="2375"/>
              </a:lnSpc>
              <a:spcBef>
                <a:spcPts val="75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In</a:t>
            </a:r>
            <a:r>
              <a:rPr sz="2200" spc="-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infancy</a:t>
            </a:r>
            <a:r>
              <a:rPr sz="22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it</a:t>
            </a:r>
            <a:r>
              <a:rPr sz="22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sometimes</a:t>
            </a:r>
            <a:r>
              <a:rPr sz="22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appears</a:t>
            </a:r>
            <a:r>
              <a:rPr sz="22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after</a:t>
            </a:r>
            <a:r>
              <a:rPr sz="22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weaning</a:t>
            </a:r>
            <a:r>
              <a:rPr sz="22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onto</a:t>
            </a:r>
            <a:r>
              <a:rPr sz="2200" spc="-1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gluten-containing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375"/>
              </a:lnSpc>
            </a:pP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foods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indent="-274320">
              <a:lnSpc>
                <a:spcPts val="2375"/>
              </a:lnSpc>
              <a:spcBef>
                <a:spcPts val="70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peak</a:t>
            </a:r>
            <a:r>
              <a:rPr sz="22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period</a:t>
            </a:r>
            <a:r>
              <a:rPr sz="22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for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diagnosis</a:t>
            </a:r>
            <a:r>
              <a:rPr sz="22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in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adults</a:t>
            </a:r>
            <a:r>
              <a:rPr sz="22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2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in</a:t>
            </a:r>
            <a:r>
              <a:rPr sz="22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2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fifth</a:t>
            </a:r>
            <a:r>
              <a:rPr sz="22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decade,</a:t>
            </a:r>
            <a:r>
              <a:rPr sz="22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with</a:t>
            </a:r>
            <a:r>
              <a:rPr sz="22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50" dirty="0">
                <a:solidFill>
                  <a:schemeClr val="tx1"/>
                </a:solidFill>
                <a:latin typeface="Constantia"/>
                <a:cs typeface="Constantia"/>
              </a:rPr>
              <a:t>a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375"/>
              </a:lnSpc>
            </a:pP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female</a:t>
            </a:r>
            <a:r>
              <a:rPr sz="22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preponderance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419100" indent="-274955">
              <a:lnSpc>
                <a:spcPct val="80000"/>
              </a:lnSpc>
              <a:spcBef>
                <a:spcPts val="605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Many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patients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2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asymptomatic</a:t>
            </a:r>
            <a:r>
              <a:rPr sz="2200" spc="-1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2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come</a:t>
            </a:r>
            <a:r>
              <a:rPr sz="22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to</a:t>
            </a:r>
            <a:r>
              <a:rPr sz="22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attention</a:t>
            </a:r>
            <a:r>
              <a:rPr sz="22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because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5" dirty="0">
                <a:solidFill>
                  <a:schemeClr val="tx1"/>
                </a:solidFill>
                <a:latin typeface="Constantia"/>
                <a:cs typeface="Constantia"/>
              </a:rPr>
              <a:t>of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routine</a:t>
            </a:r>
            <a:r>
              <a:rPr sz="22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blood</a:t>
            </a:r>
            <a:r>
              <a:rPr sz="22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tests,</a:t>
            </a:r>
            <a:r>
              <a:rPr sz="22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e.g.</a:t>
            </a:r>
            <a:r>
              <a:rPr sz="22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</a:t>
            </a:r>
            <a:r>
              <a:rPr sz="22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raised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60" dirty="0">
                <a:solidFill>
                  <a:schemeClr val="tx1"/>
                </a:solidFill>
                <a:latin typeface="Constantia"/>
                <a:cs typeface="Constantia"/>
              </a:rPr>
              <a:t>MCV,</a:t>
            </a:r>
            <a:r>
              <a:rPr sz="22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or</a:t>
            </a:r>
            <a:r>
              <a:rPr sz="22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iron</a:t>
            </a:r>
            <a:r>
              <a:rPr sz="22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deficiency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97155" indent="-274955">
              <a:lnSpc>
                <a:spcPct val="80000"/>
              </a:lnSpc>
              <a:spcBef>
                <a:spcPts val="600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2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symptoms</a:t>
            </a:r>
            <a:r>
              <a:rPr sz="22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2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very</a:t>
            </a:r>
            <a:r>
              <a:rPr sz="22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variable</a:t>
            </a:r>
            <a:r>
              <a:rPr sz="22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2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often</a:t>
            </a:r>
            <a:r>
              <a:rPr sz="22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non-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specific,</a:t>
            </a:r>
            <a:r>
              <a:rPr sz="22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e.g.</a:t>
            </a:r>
            <a:r>
              <a:rPr sz="22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tiredness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2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malaise</a:t>
            </a:r>
            <a:r>
              <a:rPr sz="2200" spc="-1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often</a:t>
            </a:r>
            <a:r>
              <a:rPr sz="22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associated</a:t>
            </a:r>
            <a:r>
              <a:rPr sz="22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with</a:t>
            </a:r>
            <a:r>
              <a:rPr sz="22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anemia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75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GI</a:t>
            </a:r>
            <a:r>
              <a:rPr sz="22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symptoms</a:t>
            </a:r>
            <a:r>
              <a:rPr sz="22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may</a:t>
            </a:r>
            <a:r>
              <a:rPr sz="22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be</a:t>
            </a:r>
            <a:r>
              <a:rPr sz="22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absent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indent="-274320">
              <a:lnSpc>
                <a:spcPts val="2375"/>
              </a:lnSpc>
              <a:spcBef>
                <a:spcPts val="75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Diarrhea</a:t>
            </a:r>
            <a:r>
              <a:rPr sz="22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or</a:t>
            </a:r>
            <a:r>
              <a:rPr sz="22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steatorrhea,</a:t>
            </a:r>
            <a:r>
              <a:rPr sz="22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abdominal</a:t>
            </a:r>
            <a:r>
              <a:rPr sz="22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discomfort,</a:t>
            </a:r>
            <a:r>
              <a:rPr sz="2200" spc="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bloating</a:t>
            </a:r>
            <a:r>
              <a:rPr sz="22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or</a:t>
            </a:r>
            <a:r>
              <a:rPr sz="22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pain</a:t>
            </a:r>
            <a:r>
              <a:rPr sz="22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5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375"/>
              </a:lnSpc>
            </a:pP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weight</a:t>
            </a:r>
            <a:r>
              <a:rPr sz="22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loss</a:t>
            </a:r>
            <a:r>
              <a:rPr sz="22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suggest</a:t>
            </a:r>
            <a:r>
              <a:rPr sz="22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more</a:t>
            </a:r>
            <a:r>
              <a:rPr sz="2200" spc="-1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5" dirty="0">
                <a:solidFill>
                  <a:schemeClr val="tx1"/>
                </a:solidFill>
                <a:latin typeface="Constantia"/>
                <a:cs typeface="Constantia"/>
              </a:rPr>
              <a:t>severe</a:t>
            </a:r>
            <a:r>
              <a:rPr sz="2200" spc="-1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disease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indent="-274320">
              <a:lnSpc>
                <a:spcPts val="2375"/>
              </a:lnSpc>
              <a:spcBef>
                <a:spcPts val="75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Mouth</a:t>
            </a:r>
            <a:r>
              <a:rPr sz="22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ulcers</a:t>
            </a:r>
            <a:r>
              <a:rPr sz="22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2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angular</a:t>
            </a:r>
            <a:r>
              <a:rPr sz="2200" spc="-1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stomatitis</a:t>
            </a:r>
            <a:r>
              <a:rPr sz="22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2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frequent</a:t>
            </a:r>
            <a:r>
              <a:rPr sz="2200" spc="-1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2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can</a:t>
            </a:r>
            <a:r>
              <a:rPr sz="22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25" dirty="0">
                <a:solidFill>
                  <a:schemeClr val="tx1"/>
                </a:solidFill>
                <a:latin typeface="Constantia"/>
                <a:cs typeface="Constantia"/>
              </a:rPr>
              <a:t>be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375"/>
              </a:lnSpc>
            </a:pP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intermittent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indent="-274320">
              <a:lnSpc>
                <a:spcPts val="2375"/>
              </a:lnSpc>
              <a:spcBef>
                <a:spcPts val="70"/>
              </a:spcBef>
              <a:buClr>
                <a:srgbClr val="F3A346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Infertility</a:t>
            </a:r>
            <a:r>
              <a:rPr sz="22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and 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neuropsychiatric</a:t>
            </a:r>
            <a:r>
              <a:rPr sz="22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symptoms</a:t>
            </a:r>
            <a:r>
              <a:rPr sz="22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200" spc="-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anxiety</a:t>
            </a:r>
            <a:r>
              <a:rPr sz="22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200" spc="-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depression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>
              <a:lnSpc>
                <a:spcPts val="2375"/>
              </a:lnSpc>
            </a:pPr>
            <a:r>
              <a:rPr sz="2200" spc="-10" dirty="0">
                <a:solidFill>
                  <a:schemeClr val="tx1"/>
                </a:solidFill>
                <a:latin typeface="Constantia"/>
                <a:cs typeface="Constantia"/>
              </a:rPr>
              <a:t>occur</a:t>
            </a:r>
            <a:endParaRPr sz="2200" dirty="0">
              <a:solidFill>
                <a:schemeClr val="tx1"/>
              </a:solidFill>
              <a:latin typeface="Constantia"/>
              <a:cs typeface="Constanti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6FEDF8-4DFB-96AE-6364-65AD54EA0581}"/>
              </a:ext>
            </a:extLst>
          </p:cNvPr>
          <p:cNvSpPr txBox="1"/>
          <p:nvPr/>
        </p:nvSpPr>
        <p:spPr>
          <a:xfrm>
            <a:off x="3101696" y="417085"/>
            <a:ext cx="37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Clinical Features</a:t>
            </a:r>
            <a:endParaRPr lang="en-JO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639" y="856234"/>
            <a:ext cx="8718550" cy="524002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7020" marR="963294" indent="-274955">
              <a:lnSpc>
                <a:spcPct val="80000"/>
              </a:lnSpc>
              <a:spcBef>
                <a:spcPts val="675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Rare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complications</a:t>
            </a:r>
            <a:r>
              <a:rPr sz="24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include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55" dirty="0">
                <a:solidFill>
                  <a:schemeClr val="tx1"/>
                </a:solidFill>
                <a:latin typeface="Constantia"/>
                <a:cs typeface="Constantia"/>
              </a:rPr>
              <a:t>tetany,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osteomalacia,</a:t>
            </a:r>
            <a:r>
              <a:rPr sz="24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or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gross malnutrition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with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peripheral</a:t>
            </a:r>
            <a:r>
              <a:rPr sz="24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edema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may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occur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560070" indent="-274955">
              <a:lnSpc>
                <a:spcPts val="2310"/>
              </a:lnSpc>
              <a:spcBef>
                <a:spcPts val="580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Neurological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symptoms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such</a:t>
            </a:r>
            <a:r>
              <a:rPr sz="24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as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parasthesia,</a:t>
            </a:r>
            <a:r>
              <a:rPr sz="24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ataxia,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muscle weakness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or</a:t>
            </a:r>
            <a:r>
              <a:rPr sz="2400" spc="-1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polyneuropathy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occur;</a:t>
            </a:r>
            <a:r>
              <a:rPr sz="24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prognosis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for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these symptoms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variable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173990" indent="-274955">
              <a:lnSpc>
                <a:spcPct val="80100"/>
              </a:lnSpc>
              <a:spcBef>
                <a:spcPts val="605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There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</a:t>
            </a:r>
            <a:r>
              <a:rPr sz="24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increased</a:t>
            </a:r>
            <a:r>
              <a:rPr sz="2400" spc="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incidence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-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atopy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autoimmune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disease,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including</a:t>
            </a:r>
            <a:r>
              <a:rPr sz="24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thyroid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disease,</a:t>
            </a:r>
            <a:r>
              <a:rPr sz="24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type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1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diabetes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Sjogren’s syndrome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201295" indent="-274955" algn="just">
              <a:lnSpc>
                <a:spcPts val="2310"/>
              </a:lnSpc>
              <a:spcBef>
                <a:spcPts val="575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Other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associated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diseases</a:t>
            </a:r>
            <a:r>
              <a:rPr sz="24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include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inflammatory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bowel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disease,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primary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biliary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cirrhosis,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chronic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30" dirty="0">
                <a:solidFill>
                  <a:schemeClr val="tx1"/>
                </a:solidFill>
                <a:latin typeface="Constantia"/>
                <a:cs typeface="Constantia"/>
              </a:rPr>
              <a:t>liver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disease,</a:t>
            </a:r>
            <a:r>
              <a:rPr sz="24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interstitial</a:t>
            </a:r>
            <a:r>
              <a:rPr sz="2400" spc="-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lung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disease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epilepsy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indent="-274320" algn="just">
              <a:lnSpc>
                <a:spcPct val="100000"/>
              </a:lnSpc>
              <a:spcBef>
                <a:spcPts val="35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IgA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deficiency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more</a:t>
            </a:r>
            <a:r>
              <a:rPr sz="2400" spc="-1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common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than</a:t>
            </a:r>
            <a:r>
              <a:rPr sz="24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general</a:t>
            </a:r>
            <a:r>
              <a:rPr sz="24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population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148590" indent="-274955" algn="just">
              <a:lnSpc>
                <a:spcPct val="80000"/>
              </a:lnSpc>
              <a:spcBef>
                <a:spcPts val="600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Long-term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problems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include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osteoporosis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which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occurs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even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in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patients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on</a:t>
            </a:r>
            <a:r>
              <a:rPr sz="24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long-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term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gluten-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free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diets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5080" indent="-274955" algn="just">
              <a:lnSpc>
                <a:spcPts val="2300"/>
              </a:lnSpc>
              <a:spcBef>
                <a:spcPts val="590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Physical</a:t>
            </a:r>
            <a:r>
              <a:rPr sz="24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signs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usually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few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non-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specific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related</a:t>
            </a:r>
            <a:r>
              <a:rPr sz="24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to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anemia</a:t>
            </a:r>
            <a:r>
              <a:rPr sz="2400" spc="-1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1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malnutrition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3A102F-599D-F4F2-F64A-457FD8826F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58" y="2056680"/>
            <a:ext cx="3033779" cy="304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C4F7FD4-AD43-C342-8B69-B5D175822E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046" y="2487250"/>
            <a:ext cx="2856295" cy="18834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FA59D9D-69C7-1441-735D-37F6C16AAD2A}"/>
              </a:ext>
            </a:extLst>
          </p:cNvPr>
          <p:cNvSpPr txBox="1"/>
          <p:nvPr/>
        </p:nvSpPr>
        <p:spPr>
          <a:xfrm rot="10800000" flipV="1">
            <a:off x="2071213" y="785076"/>
            <a:ext cx="3699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Dermatitis </a:t>
            </a:r>
            <a:r>
              <a:rPr lang="en-US" sz="2400" dirty="0" err="1"/>
              <a:t>herpetiformis</a:t>
            </a:r>
            <a:endParaRPr lang="en-JO" sz="2400" dirty="0"/>
          </a:p>
        </p:txBody>
      </p:sp>
    </p:spTree>
    <p:extLst>
      <p:ext uri="{BB962C8B-B14F-4D97-AF65-F5344CB8AC3E}">
        <p14:creationId xmlns:p14="http://schemas.microsoft.com/office/powerpoint/2010/main" val="1091514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267" y="1357121"/>
            <a:ext cx="8495665" cy="4645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82295" indent="-274320">
              <a:lnSpc>
                <a:spcPct val="100000"/>
              </a:lnSpc>
              <a:spcBef>
                <a:spcPts val="100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Small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bowel</a:t>
            </a:r>
            <a:r>
              <a:rPr sz="2400" spc="-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biopsy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standard</a:t>
            </a:r>
            <a:r>
              <a:rPr sz="2400" spc="-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for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diagnosis,</a:t>
            </a:r>
            <a:r>
              <a:rPr sz="24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is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essential</a:t>
            </a:r>
            <a:r>
              <a:rPr sz="2400" spc="-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because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treatment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35" dirty="0">
                <a:solidFill>
                  <a:schemeClr val="tx1"/>
                </a:solidFill>
                <a:latin typeface="Constantia"/>
                <a:cs typeface="Constantia"/>
              </a:rPr>
              <a:t>involves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life-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long</a:t>
            </a:r>
            <a:r>
              <a:rPr sz="24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diet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that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is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both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expensive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socially</a:t>
            </a:r>
            <a:r>
              <a:rPr sz="24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limiting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73025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Because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disease</a:t>
            </a:r>
            <a:r>
              <a:rPr sz="24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sometimes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patchy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it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can</a:t>
            </a:r>
            <a:r>
              <a:rPr sz="24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be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difficult </a:t>
            </a:r>
            <a:r>
              <a:rPr sz="2400" spc="-35" dirty="0">
                <a:solidFill>
                  <a:schemeClr val="tx1"/>
                </a:solidFill>
                <a:latin typeface="Constantia"/>
                <a:cs typeface="Constantia"/>
              </a:rPr>
              <a:t>to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orientate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endoscopic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biopsies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for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histological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section,</a:t>
            </a:r>
            <a:r>
              <a:rPr sz="24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four to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six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biopsies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should</a:t>
            </a:r>
            <a:r>
              <a:rPr sz="24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be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taken</a:t>
            </a:r>
            <a:r>
              <a:rPr sz="24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from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second</a:t>
            </a:r>
            <a:r>
              <a:rPr sz="2400" spc="-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part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the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duodenum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5080" indent="-274320">
              <a:lnSpc>
                <a:spcPct val="100000"/>
              </a:lnSpc>
              <a:spcBef>
                <a:spcPts val="610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Endoscopic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signs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including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absence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mucosal</a:t>
            </a:r>
            <a:r>
              <a:rPr sz="24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folds,</a:t>
            </a:r>
            <a:r>
              <a:rPr sz="24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mosaic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pattern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-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surface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scalloping</a:t>
            </a:r>
            <a:r>
              <a:rPr sz="24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1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mucosal</a:t>
            </a:r>
            <a:r>
              <a:rPr sz="24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folds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often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present;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45" dirty="0">
                <a:solidFill>
                  <a:schemeClr val="tx1"/>
                </a:solidFill>
                <a:latin typeface="Constantia"/>
                <a:cs typeface="Constantia"/>
              </a:rPr>
              <a:t>however,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their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absence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not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conclusive</a:t>
            </a:r>
            <a:r>
              <a:rPr sz="24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because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they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markers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-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relatively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30" dirty="0">
                <a:solidFill>
                  <a:schemeClr val="tx1"/>
                </a:solidFill>
                <a:latin typeface="Constantia"/>
                <a:cs typeface="Constantia"/>
              </a:rPr>
              <a:t>severe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disease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6385" indent="-273685">
              <a:lnSpc>
                <a:spcPct val="100000"/>
              </a:lnSpc>
              <a:spcBef>
                <a:spcPts val="605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6385" algn="l"/>
              </a:tabLst>
            </a:pP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Biopsies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should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always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be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taken</a:t>
            </a:r>
            <a:r>
              <a:rPr sz="24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if</a:t>
            </a:r>
            <a:r>
              <a:rPr sz="2400" spc="-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celiac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disease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possibility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58A2AB-597C-2802-220D-56B0976BFF45}"/>
              </a:ext>
            </a:extLst>
          </p:cNvPr>
          <p:cNvSpPr txBox="1"/>
          <p:nvPr/>
        </p:nvSpPr>
        <p:spPr>
          <a:xfrm>
            <a:off x="3399973" y="563466"/>
            <a:ext cx="2212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/>
              <a:t>Diagnosis</a:t>
            </a:r>
            <a:endParaRPr lang="en-JO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58267" y="1055623"/>
            <a:ext cx="8476615" cy="5529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824230" indent="-274320">
              <a:lnSpc>
                <a:spcPct val="100000"/>
              </a:lnSpc>
              <a:spcBef>
                <a:spcPts val="100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Histological</a:t>
            </a:r>
            <a:r>
              <a:rPr sz="24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changes</a:t>
            </a:r>
            <a:r>
              <a:rPr sz="2400" spc="-10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3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variable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severity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and,</a:t>
            </a:r>
            <a:r>
              <a:rPr sz="24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though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characteristic,</a:t>
            </a:r>
            <a:r>
              <a:rPr sz="2400" spc="-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not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specific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278765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Villous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atrophy</a:t>
            </a:r>
            <a:r>
              <a:rPr sz="2400" spc="-1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can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be</a:t>
            </a:r>
            <a:r>
              <a:rPr sz="2400" spc="-1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caused by</a:t>
            </a:r>
            <a:r>
              <a:rPr sz="24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many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other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conditions,</a:t>
            </a:r>
            <a:r>
              <a:rPr sz="2400" spc="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but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celiac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disease</a:t>
            </a:r>
            <a:r>
              <a:rPr sz="24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commonest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cause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subtotal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villous atrophy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427355" indent="-274320">
              <a:lnSpc>
                <a:spcPct val="100000"/>
              </a:lnSpc>
              <a:spcBef>
                <a:spcPts val="605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villous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architecture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almost</a:t>
            </a:r>
            <a:r>
              <a:rPr sz="2400" spc="-8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normal</a:t>
            </a:r>
            <a:r>
              <a:rPr sz="2400" spc="-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mild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cases,</a:t>
            </a:r>
            <a:r>
              <a:rPr sz="2400" spc="-1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but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there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are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abnormal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numbers</a:t>
            </a:r>
            <a:r>
              <a:rPr sz="2400" spc="-14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intraepithelial</a:t>
            </a:r>
            <a:r>
              <a:rPr sz="2400" spc="-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lymphocytes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413384" indent="-274320">
              <a:lnSpc>
                <a:spcPct val="100000"/>
              </a:lnSpc>
              <a:spcBef>
                <a:spcPts val="605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30" dirty="0">
                <a:solidFill>
                  <a:schemeClr val="tx1"/>
                </a:solidFill>
                <a:latin typeface="Constantia"/>
                <a:cs typeface="Constantia"/>
              </a:rPr>
              <a:t>severe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cases</a:t>
            </a:r>
            <a:r>
              <a:rPr sz="24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there</a:t>
            </a:r>
            <a:r>
              <a:rPr sz="24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an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absence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of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villi,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with</a:t>
            </a:r>
            <a:r>
              <a:rPr sz="24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flattening</a:t>
            </a:r>
            <a:r>
              <a:rPr sz="2400" spc="-9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of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mucosal</a:t>
            </a:r>
            <a:r>
              <a:rPr sz="2400" spc="-8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surface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1027430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Histological</a:t>
            </a:r>
            <a:r>
              <a:rPr sz="24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examination</a:t>
            </a:r>
            <a:r>
              <a:rPr sz="2400" spc="-7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shows</a:t>
            </a:r>
            <a:r>
              <a:rPr sz="2400" spc="-10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crypt</a:t>
            </a:r>
            <a:r>
              <a:rPr sz="2400" spc="-5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hyperplasia</a:t>
            </a:r>
            <a:r>
              <a:rPr sz="2400" spc="-11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with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chronic</a:t>
            </a:r>
            <a:r>
              <a:rPr sz="24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inflammatory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cells</a:t>
            </a:r>
            <a:r>
              <a:rPr sz="24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</a:t>
            </a:r>
            <a:r>
              <a:rPr sz="24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lamina</a:t>
            </a:r>
            <a:r>
              <a:rPr sz="2400" spc="-1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propria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  <a:p>
            <a:pPr marL="287020" marR="5080" indent="-274320">
              <a:lnSpc>
                <a:spcPct val="100000"/>
              </a:lnSpc>
              <a:spcBef>
                <a:spcPts val="605"/>
              </a:spcBef>
              <a:buClr>
                <a:srgbClr val="F3A346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The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most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severe</a:t>
            </a:r>
            <a:r>
              <a:rPr sz="2400" spc="-7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histological</a:t>
            </a:r>
            <a:r>
              <a:rPr sz="24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change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with</a:t>
            </a:r>
            <a:r>
              <a:rPr sz="24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mucosal</a:t>
            </a:r>
            <a:r>
              <a:rPr sz="2400" spc="-6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atrophy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Constantia"/>
                <a:cs typeface="Constantia"/>
              </a:rPr>
              <a:t>and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hypoplasia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is</a:t>
            </a:r>
            <a:r>
              <a:rPr sz="2400" spc="-13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seen</a:t>
            </a:r>
            <a:r>
              <a:rPr sz="2400" spc="-6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in</a:t>
            </a:r>
            <a:r>
              <a:rPr sz="2400" spc="-9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patients</a:t>
            </a:r>
            <a:r>
              <a:rPr sz="2400" spc="-12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who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do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not</a:t>
            </a:r>
            <a:r>
              <a:rPr sz="2400" spc="-12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respond</a:t>
            </a:r>
            <a:r>
              <a:rPr sz="2400" spc="-4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to</a:t>
            </a:r>
            <a:r>
              <a:rPr sz="2400" spc="-135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chemeClr val="tx1"/>
                </a:solidFill>
                <a:latin typeface="Constantia"/>
                <a:cs typeface="Constantia"/>
              </a:rPr>
              <a:t>a</a:t>
            </a:r>
            <a:r>
              <a:rPr sz="2400" spc="-150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Constantia"/>
                <a:cs typeface="Constantia"/>
              </a:rPr>
              <a:t>gluten- free</a:t>
            </a:r>
            <a:r>
              <a:rPr sz="2400" spc="-114" dirty="0">
                <a:solidFill>
                  <a:schemeClr val="tx1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chemeClr val="tx1"/>
                </a:solidFill>
                <a:latin typeface="Constantia"/>
                <a:cs typeface="Constantia"/>
              </a:rPr>
              <a:t>diet</a:t>
            </a:r>
            <a:endParaRPr sz="2400" dirty="0">
              <a:solidFill>
                <a:schemeClr val="tx1"/>
              </a:solidFill>
              <a:latin typeface="Constantia"/>
              <a:cs typeface="Constantia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78BE1CB-5624-01A1-784A-1BDD8C39E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266" y="210505"/>
            <a:ext cx="2727347" cy="77816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Histology</a:t>
            </a:r>
            <a:endParaRPr lang="en-JO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lides>15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Facet</vt:lpstr>
      <vt:lpstr>Yasmeen abu khadrah Sara samara</vt:lpstr>
      <vt:lpstr>Disorders causing malabsorption</vt:lpstr>
      <vt:lpstr>PowerPoint Presentation</vt:lpstr>
      <vt:lpstr>Inheritance</vt:lpstr>
      <vt:lpstr>PowerPoint Presentation</vt:lpstr>
      <vt:lpstr>PowerPoint Presentation</vt:lpstr>
      <vt:lpstr>PowerPoint Presentation</vt:lpstr>
      <vt:lpstr>PowerPoint Presentation</vt:lpstr>
      <vt:lpstr>Histology</vt:lpstr>
      <vt:lpstr>Serology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Yasmeen abu khadrah Sara samara</dc:title>
  <cp:lastModifiedBy>yasmeen abu khadrah</cp:lastModifiedBy>
  <cp:revision>2</cp:revision>
  <dcterms:created xsi:type="dcterms:W3CDTF">2024-11-27T01:16:47Z</dcterms:created>
  <dcterms:modified xsi:type="dcterms:W3CDTF">2024-11-27T03:09:05Z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2024-08-28T00:00:00Z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2024-11-27T00:00:00Z</vt:filetime>
  </property>
  <property fmtid="{D5CDD505-2E9C-101B-9397-08002B2CF9AE}" pid="5" name="Producer">
    <vt:lpwstr>www.ilovepdf.com</vt:lpwstr>
  </property>
</Properties>
</file>