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622" r:id="rId3"/>
    <p:sldId id="640" r:id="rId4"/>
    <p:sldId id="383" r:id="rId5"/>
    <p:sldId id="385" r:id="rId6"/>
    <p:sldId id="387" r:id="rId7"/>
    <p:sldId id="630" r:id="rId8"/>
    <p:sldId id="631" r:id="rId9"/>
    <p:sldId id="633" r:id="rId10"/>
    <p:sldId id="637" r:id="rId11"/>
    <p:sldId id="639" r:id="rId12"/>
    <p:sldId id="677" r:id="rId13"/>
    <p:sldId id="635" r:id="rId14"/>
    <p:sldId id="399" r:id="rId15"/>
    <p:sldId id="649" r:id="rId16"/>
    <p:sldId id="310" r:id="rId17"/>
    <p:sldId id="311" r:id="rId18"/>
    <p:sldId id="312" r:id="rId19"/>
    <p:sldId id="648" r:id="rId20"/>
    <p:sldId id="644" r:id="rId21"/>
    <p:sldId id="485" r:id="rId22"/>
    <p:sldId id="650" r:id="rId23"/>
    <p:sldId id="651" r:id="rId24"/>
    <p:sldId id="653" r:id="rId25"/>
    <p:sldId id="674" r:id="rId26"/>
    <p:sldId id="678" r:id="rId27"/>
    <p:sldId id="543" r:id="rId28"/>
    <p:sldId id="655" r:id="rId29"/>
    <p:sldId id="675" r:id="rId30"/>
    <p:sldId id="660" r:id="rId31"/>
  </p:sldIdLst>
  <p:sldSz cx="9144000" cy="6858000" type="screen4x3"/>
  <p:notesSz cx="6858000" cy="9144000"/>
  <p:defaultTextStyle>
    <a:defPPr>
      <a:defRPr lang="en-US"/>
    </a:defPPr>
    <a:lvl1pPr algn="ctr" rtl="0" fontAlgn="base">
      <a:spcBef>
        <a:spcPct val="0"/>
      </a:spcBef>
      <a:spcAft>
        <a:spcPct val="0"/>
      </a:spcAft>
      <a:defRPr sz="2800" kern="1200">
        <a:solidFill>
          <a:srgbClr val="FF3300"/>
        </a:solidFill>
        <a:latin typeface="Arial" panose="020B0604020202020204" pitchFamily="34" charset="0"/>
        <a:ea typeface="+mn-ea"/>
        <a:cs typeface="+mn-cs"/>
      </a:defRPr>
    </a:lvl1pPr>
    <a:lvl2pPr marL="457200" algn="ctr" rtl="0" fontAlgn="base">
      <a:spcBef>
        <a:spcPct val="0"/>
      </a:spcBef>
      <a:spcAft>
        <a:spcPct val="0"/>
      </a:spcAft>
      <a:defRPr sz="2800" kern="1200">
        <a:solidFill>
          <a:srgbClr val="FF3300"/>
        </a:solidFill>
        <a:latin typeface="Arial" panose="020B0604020202020204" pitchFamily="34" charset="0"/>
        <a:ea typeface="+mn-ea"/>
        <a:cs typeface="+mn-cs"/>
      </a:defRPr>
    </a:lvl2pPr>
    <a:lvl3pPr marL="914400" algn="ctr" rtl="0" fontAlgn="base">
      <a:spcBef>
        <a:spcPct val="0"/>
      </a:spcBef>
      <a:spcAft>
        <a:spcPct val="0"/>
      </a:spcAft>
      <a:defRPr sz="2800" kern="1200">
        <a:solidFill>
          <a:srgbClr val="FF3300"/>
        </a:solidFill>
        <a:latin typeface="Arial" panose="020B0604020202020204" pitchFamily="34" charset="0"/>
        <a:ea typeface="+mn-ea"/>
        <a:cs typeface="+mn-cs"/>
      </a:defRPr>
    </a:lvl3pPr>
    <a:lvl4pPr marL="1371600" algn="ctr" rtl="0" fontAlgn="base">
      <a:spcBef>
        <a:spcPct val="0"/>
      </a:spcBef>
      <a:spcAft>
        <a:spcPct val="0"/>
      </a:spcAft>
      <a:defRPr sz="2800" kern="1200">
        <a:solidFill>
          <a:srgbClr val="FF3300"/>
        </a:solidFill>
        <a:latin typeface="Arial" panose="020B0604020202020204" pitchFamily="34" charset="0"/>
        <a:ea typeface="+mn-ea"/>
        <a:cs typeface="+mn-cs"/>
      </a:defRPr>
    </a:lvl4pPr>
    <a:lvl5pPr marL="1828800" algn="ctr" rtl="0" fontAlgn="base">
      <a:spcBef>
        <a:spcPct val="0"/>
      </a:spcBef>
      <a:spcAft>
        <a:spcPct val="0"/>
      </a:spcAft>
      <a:defRPr sz="2800" kern="1200">
        <a:solidFill>
          <a:srgbClr val="FF3300"/>
        </a:solidFill>
        <a:latin typeface="Arial" panose="020B0604020202020204" pitchFamily="34" charset="0"/>
        <a:ea typeface="+mn-ea"/>
        <a:cs typeface="+mn-cs"/>
      </a:defRPr>
    </a:lvl5pPr>
    <a:lvl6pPr marL="2286000" algn="l" defTabSz="914400" rtl="0" eaLnBrk="1" latinLnBrk="0" hangingPunct="1">
      <a:defRPr sz="2800" kern="1200">
        <a:solidFill>
          <a:srgbClr val="FF3300"/>
        </a:solidFill>
        <a:latin typeface="Arial" panose="020B0604020202020204" pitchFamily="34" charset="0"/>
        <a:ea typeface="+mn-ea"/>
        <a:cs typeface="+mn-cs"/>
      </a:defRPr>
    </a:lvl6pPr>
    <a:lvl7pPr marL="2743200" algn="l" defTabSz="914400" rtl="0" eaLnBrk="1" latinLnBrk="0" hangingPunct="1">
      <a:defRPr sz="2800" kern="1200">
        <a:solidFill>
          <a:srgbClr val="FF3300"/>
        </a:solidFill>
        <a:latin typeface="Arial" panose="020B0604020202020204" pitchFamily="34" charset="0"/>
        <a:ea typeface="+mn-ea"/>
        <a:cs typeface="+mn-cs"/>
      </a:defRPr>
    </a:lvl7pPr>
    <a:lvl8pPr marL="3200400" algn="l" defTabSz="914400" rtl="0" eaLnBrk="1" latinLnBrk="0" hangingPunct="1">
      <a:defRPr sz="2800" kern="1200">
        <a:solidFill>
          <a:srgbClr val="FF3300"/>
        </a:solidFill>
        <a:latin typeface="Arial" panose="020B0604020202020204" pitchFamily="34" charset="0"/>
        <a:ea typeface="+mn-ea"/>
        <a:cs typeface="+mn-cs"/>
      </a:defRPr>
    </a:lvl8pPr>
    <a:lvl9pPr marL="3657600" algn="l" defTabSz="914400" rtl="0" eaLnBrk="1" latinLnBrk="0" hangingPunct="1">
      <a:defRPr sz="2800" kern="1200">
        <a:solidFill>
          <a:srgbClr val="FF33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73" autoAdjust="0"/>
  </p:normalViewPr>
  <p:slideViewPr>
    <p:cSldViewPr>
      <p:cViewPr varScale="1">
        <p:scale>
          <a:sx n="82" d="100"/>
          <a:sy n="82" d="100"/>
        </p:scale>
        <p:origin x="145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1433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New Roman" pitchFamily="18" charset="0"/>
              </a:defRPr>
            </a:lvl1pPr>
          </a:lstStyle>
          <a:p>
            <a:pPr>
              <a:defRPr/>
            </a:pPr>
            <a:endParaRPr lang="en-GB"/>
          </a:p>
        </p:txBody>
      </p:sp>
      <p:sp>
        <p:nvSpPr>
          <p:cNvPr id="327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1434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New Roman" panose="02020603050405020304" pitchFamily="18" charset="0"/>
                <a:cs typeface="Times New Roman" panose="02020603050405020304" pitchFamily="18" charset="0"/>
              </a:defRPr>
            </a:lvl1pPr>
          </a:lstStyle>
          <a:p>
            <a:fld id="{D0EEE630-C319-4F88-A83F-B9BD3ACD2949}" type="slidenum">
              <a:rPr lang="ar-SA" altLang="ar-JO"/>
              <a:pPr/>
              <a:t>‹#›</a:t>
            </a:fld>
            <a:endParaRPr lang="en-GB" altLang="ar-J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eaLnBrk="1" hangingPunct="1"/>
            <a:fld id="{0FDF6FC4-D206-42DC-B25D-9291C80D3A3B}" type="slidenum">
              <a:rPr lang="ar-SA" altLang="ar-JO" sz="1200">
                <a:solidFill>
                  <a:schemeClr val="tx1"/>
                </a:solidFill>
                <a:latin typeface="Times New Roman" panose="02020603050405020304" pitchFamily="18" charset="0"/>
              </a:rPr>
              <a:pPr eaLnBrk="1" hangingPunct="1"/>
              <a:t>3</a:t>
            </a:fld>
            <a:endParaRPr lang="en-GB" altLang="ar-JO" sz="1200">
              <a:solidFill>
                <a:schemeClr val="tx1"/>
              </a:solidFill>
              <a:latin typeface="Times New Roman" panose="02020603050405020304" pitchFamily="18" charset="0"/>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ar-J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eaLnBrk="1" hangingPunct="1"/>
            <a:fld id="{B5DB0EDB-B2D1-4D40-9BB6-ECB81159B44C}" type="slidenum">
              <a:rPr lang="ar-SA" altLang="ar-JO" sz="1200">
                <a:solidFill>
                  <a:schemeClr val="tx1"/>
                </a:solidFill>
                <a:latin typeface="Times New Roman" panose="02020603050405020304" pitchFamily="18" charset="0"/>
              </a:rPr>
              <a:pPr eaLnBrk="1" hangingPunct="1"/>
              <a:t>5</a:t>
            </a:fld>
            <a:endParaRPr lang="en-GB" altLang="ar-JO" sz="1200">
              <a:solidFill>
                <a:schemeClr val="tx1"/>
              </a:solidFill>
              <a:latin typeface="Times New Roman" panose="02020603050405020304" pitchFamily="18"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eaLnBrk="1" hangingPunct="1"/>
            <a:fld id="{325A48AE-E13B-48DE-BAB1-66A52A90E55C}" type="slidenum">
              <a:rPr lang="ar-SA" altLang="ar-JO" sz="1200">
                <a:solidFill>
                  <a:schemeClr val="tx1"/>
                </a:solidFill>
                <a:latin typeface="Times New Roman" panose="02020603050405020304" pitchFamily="18" charset="0"/>
              </a:rPr>
              <a:pPr eaLnBrk="1" hangingPunct="1"/>
              <a:t>6</a:t>
            </a:fld>
            <a:endParaRPr lang="en-GB" altLang="ar-JO" sz="1200">
              <a:solidFill>
                <a:schemeClr val="tx1"/>
              </a:solidFill>
              <a:latin typeface="Times New Roman" panose="02020603050405020304" pitchFamily="18" charset="0"/>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eaLnBrk="1" hangingPunct="1"/>
            <a:fld id="{72B03BD4-6AD1-4FB5-9A05-F2081F34FE6B}" type="slidenum">
              <a:rPr lang="ar-SA" altLang="ar-JO" sz="1200">
                <a:solidFill>
                  <a:schemeClr val="tx1"/>
                </a:solidFill>
                <a:latin typeface="Times New Roman" panose="02020603050405020304" pitchFamily="18" charset="0"/>
              </a:rPr>
              <a:pPr eaLnBrk="1" hangingPunct="1"/>
              <a:t>13</a:t>
            </a:fld>
            <a:endParaRPr lang="en-AU" altLang="ar-JO" sz="1200">
              <a:solidFill>
                <a:schemeClr val="tx1"/>
              </a:solidFill>
              <a:latin typeface="Times New Roman" panose="02020603050405020304" pitchFamily="18" charset="0"/>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ltLang="ar-J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eaLnBrk="1" hangingPunct="1"/>
            <a:fld id="{522BCDAE-2379-477B-815B-568DF570C2C5}" type="slidenum">
              <a:rPr lang="ar-SA" altLang="ar-JO" sz="1200">
                <a:solidFill>
                  <a:schemeClr val="tx1"/>
                </a:solidFill>
                <a:latin typeface="Times New Roman" panose="02020603050405020304" pitchFamily="18" charset="0"/>
              </a:rPr>
              <a:pPr eaLnBrk="1" hangingPunct="1"/>
              <a:t>15</a:t>
            </a:fld>
            <a:endParaRPr lang="en-GB" altLang="ar-JO" sz="1200">
              <a:solidFill>
                <a:schemeClr val="tx1"/>
              </a:solidFill>
              <a:latin typeface="Times New Roman" panose="02020603050405020304" pitchFamily="18" charset="0"/>
            </a:endParaRPr>
          </a:p>
        </p:txBody>
      </p:sp>
      <p:sp>
        <p:nvSpPr>
          <p:cNvPr id="37891" name="Slide Image Placeholder 1"/>
          <p:cNvSpPr>
            <a:spLocks noGrp="1" noRot="1" noChangeAspect="1" noTextEdit="1"/>
          </p:cNvSpPr>
          <p:nvPr>
            <p:ph type="sldImg"/>
          </p:nvPr>
        </p:nvSpPr>
        <p:spPr>
          <a:ln/>
        </p:spPr>
      </p:sp>
      <p:sp>
        <p:nvSpPr>
          <p:cNvPr id="3789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ar-JO" smtClean="0"/>
          </a:p>
        </p:txBody>
      </p:sp>
      <p:sp>
        <p:nvSpPr>
          <p:cNvPr id="3789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r"/>
            <a:fld id="{72F9655F-9CC2-4CBC-9C6E-939ABE8F4D74}" type="slidenum">
              <a:rPr lang="ar-SA" altLang="ar-JO" sz="1200">
                <a:solidFill>
                  <a:schemeClr val="tx1"/>
                </a:solidFill>
                <a:latin typeface="Times" panose="02020603050405020304" pitchFamily="18" charset="0"/>
              </a:rPr>
              <a:pPr algn="r"/>
              <a:t>15</a:t>
            </a:fld>
            <a:endParaRPr lang="en-US" altLang="ar-JO" sz="1200">
              <a:solidFill>
                <a:schemeClr val="tx1"/>
              </a:solidFill>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eaLnBrk="1" hangingPunct="1"/>
            <a:fld id="{943F7AAF-EB7A-439E-88E3-62CD1065510E}" type="slidenum">
              <a:rPr lang="ar-SA" altLang="ar-JO" sz="1200">
                <a:solidFill>
                  <a:schemeClr val="tx1"/>
                </a:solidFill>
                <a:latin typeface="Times New Roman" panose="02020603050405020304" pitchFamily="18" charset="0"/>
              </a:rPr>
              <a:pPr eaLnBrk="1" hangingPunct="1"/>
              <a:t>19</a:t>
            </a:fld>
            <a:endParaRPr lang="en-GB" altLang="ar-JO" sz="1200">
              <a:solidFill>
                <a:schemeClr val="tx1"/>
              </a:solidFill>
              <a:latin typeface="Times New Roman" panose="02020603050405020304" pitchFamily="18" charset="0"/>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ar-J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fld id="{83BE1FB2-F7D8-468A-BE72-AF52351F58DE}" type="slidenum">
              <a:rPr lang="ar-SA" altLang="ar-JO" sz="1200">
                <a:solidFill>
                  <a:schemeClr val="tx1"/>
                </a:solidFill>
                <a:latin typeface="Times New Roman" panose="02020603050405020304" pitchFamily="18" charset="0"/>
                <a:cs typeface="Times New Roman" panose="02020603050405020304" pitchFamily="18" charset="0"/>
              </a:rPr>
              <a:pPr algn="l" eaLnBrk="1" hangingPunct="1"/>
              <a:t>29</a:t>
            </a:fld>
            <a:endParaRPr lang="en-GB" altLang="ar-JO" sz="1200">
              <a:solidFill>
                <a:schemeClr val="tx1"/>
              </a:solidFill>
              <a:latin typeface="Times New Roman" panose="02020603050405020304" pitchFamily="18" charset="0"/>
              <a:cs typeface="Times New Roman" panose="02020603050405020304" pitchFamily="18" charset="0"/>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altLang="ar-J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D5A90FB-E275-4C56-A71B-014629E5F06E}" type="slidenum">
              <a:rPr lang="ar-SA" altLang="ar-JO"/>
              <a:pPr/>
              <a:t>‹#›</a:t>
            </a:fld>
            <a:endParaRPr lang="en-US" altLang="ar-JO"/>
          </a:p>
        </p:txBody>
      </p:sp>
    </p:spTree>
    <p:extLst>
      <p:ext uri="{BB962C8B-B14F-4D97-AF65-F5344CB8AC3E}">
        <p14:creationId xmlns:p14="http://schemas.microsoft.com/office/powerpoint/2010/main" val="309018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1BEC6F-AD66-4174-AB9E-28431AE74BCD}" type="slidenum">
              <a:rPr lang="ar-SA" altLang="ar-JO"/>
              <a:pPr/>
              <a:t>‹#›</a:t>
            </a:fld>
            <a:endParaRPr lang="en-US" altLang="ar-JO"/>
          </a:p>
        </p:txBody>
      </p:sp>
    </p:spTree>
    <p:extLst>
      <p:ext uri="{BB962C8B-B14F-4D97-AF65-F5344CB8AC3E}">
        <p14:creationId xmlns:p14="http://schemas.microsoft.com/office/powerpoint/2010/main" val="237416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649A060-50D7-4E88-9786-9C38B83CCC98}" type="slidenum">
              <a:rPr lang="ar-SA" altLang="ar-JO"/>
              <a:pPr/>
              <a:t>‹#›</a:t>
            </a:fld>
            <a:endParaRPr lang="en-US" altLang="ar-JO"/>
          </a:p>
        </p:txBody>
      </p:sp>
    </p:spTree>
    <p:extLst>
      <p:ext uri="{BB962C8B-B14F-4D97-AF65-F5344CB8AC3E}">
        <p14:creationId xmlns:p14="http://schemas.microsoft.com/office/powerpoint/2010/main" val="1412926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8993292-28BF-422F-ADB1-872118B2E238}" type="slidenum">
              <a:rPr lang="ar-SA" altLang="ar-JO"/>
              <a:pPr/>
              <a:t>‹#›</a:t>
            </a:fld>
            <a:endParaRPr lang="en-US" altLang="ar-JO"/>
          </a:p>
        </p:txBody>
      </p:sp>
    </p:spTree>
    <p:extLst>
      <p:ext uri="{BB962C8B-B14F-4D97-AF65-F5344CB8AC3E}">
        <p14:creationId xmlns:p14="http://schemas.microsoft.com/office/powerpoint/2010/main" val="346693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63AC0D6-9D92-41B1-87A0-BB32B573D58A}" type="slidenum">
              <a:rPr lang="ar-SA" altLang="ar-JO"/>
              <a:pPr/>
              <a:t>‹#›</a:t>
            </a:fld>
            <a:endParaRPr lang="en-US" altLang="ar-JO"/>
          </a:p>
        </p:txBody>
      </p:sp>
    </p:spTree>
    <p:extLst>
      <p:ext uri="{BB962C8B-B14F-4D97-AF65-F5344CB8AC3E}">
        <p14:creationId xmlns:p14="http://schemas.microsoft.com/office/powerpoint/2010/main" val="8629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CAF4578-6ED5-4B0F-8C5B-8A5DA7C3B2E0}" type="slidenum">
              <a:rPr lang="ar-SA" altLang="ar-JO"/>
              <a:pPr/>
              <a:t>‹#›</a:t>
            </a:fld>
            <a:endParaRPr lang="en-US" altLang="ar-JO"/>
          </a:p>
        </p:txBody>
      </p:sp>
    </p:spTree>
    <p:extLst>
      <p:ext uri="{BB962C8B-B14F-4D97-AF65-F5344CB8AC3E}">
        <p14:creationId xmlns:p14="http://schemas.microsoft.com/office/powerpoint/2010/main" val="15364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947A3EB-F252-4698-890D-F717AB4C6FA4}" type="slidenum">
              <a:rPr lang="ar-SA" altLang="ar-JO"/>
              <a:pPr/>
              <a:t>‹#›</a:t>
            </a:fld>
            <a:endParaRPr lang="en-US" altLang="ar-JO"/>
          </a:p>
        </p:txBody>
      </p:sp>
    </p:spTree>
    <p:extLst>
      <p:ext uri="{BB962C8B-B14F-4D97-AF65-F5344CB8AC3E}">
        <p14:creationId xmlns:p14="http://schemas.microsoft.com/office/powerpoint/2010/main" val="395713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03A4C69-3022-44AF-9A78-5DEBAFEB830D}" type="slidenum">
              <a:rPr lang="ar-SA" altLang="ar-JO"/>
              <a:pPr/>
              <a:t>‹#›</a:t>
            </a:fld>
            <a:endParaRPr lang="en-US" altLang="ar-JO"/>
          </a:p>
        </p:txBody>
      </p:sp>
    </p:spTree>
    <p:extLst>
      <p:ext uri="{BB962C8B-B14F-4D97-AF65-F5344CB8AC3E}">
        <p14:creationId xmlns:p14="http://schemas.microsoft.com/office/powerpoint/2010/main" val="421346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100575-509C-434C-8884-9DDEC190BFB5}" type="slidenum">
              <a:rPr lang="ar-SA" altLang="ar-JO"/>
              <a:pPr/>
              <a:t>‹#›</a:t>
            </a:fld>
            <a:endParaRPr lang="en-US" altLang="ar-JO"/>
          </a:p>
        </p:txBody>
      </p:sp>
    </p:spTree>
    <p:extLst>
      <p:ext uri="{BB962C8B-B14F-4D97-AF65-F5344CB8AC3E}">
        <p14:creationId xmlns:p14="http://schemas.microsoft.com/office/powerpoint/2010/main" val="159938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5A549C9-E44C-47D6-BF70-89D0CB285B4A}" type="slidenum">
              <a:rPr lang="ar-SA" altLang="ar-JO"/>
              <a:pPr/>
              <a:t>‹#›</a:t>
            </a:fld>
            <a:endParaRPr lang="en-US" altLang="ar-JO"/>
          </a:p>
        </p:txBody>
      </p:sp>
    </p:spTree>
    <p:extLst>
      <p:ext uri="{BB962C8B-B14F-4D97-AF65-F5344CB8AC3E}">
        <p14:creationId xmlns:p14="http://schemas.microsoft.com/office/powerpoint/2010/main" val="354329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652F7CA-78D7-44B6-984E-D9FB95F1F53E}" type="slidenum">
              <a:rPr lang="ar-SA" altLang="ar-JO"/>
              <a:pPr/>
              <a:t>‹#›</a:t>
            </a:fld>
            <a:endParaRPr lang="en-US" altLang="ar-JO"/>
          </a:p>
        </p:txBody>
      </p:sp>
    </p:spTree>
    <p:extLst>
      <p:ext uri="{BB962C8B-B14F-4D97-AF65-F5344CB8AC3E}">
        <p14:creationId xmlns:p14="http://schemas.microsoft.com/office/powerpoint/2010/main" val="206568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C57972C-3296-4A17-B91A-74F8D597F176}" type="slidenum">
              <a:rPr lang="ar-SA" altLang="ar-JO"/>
              <a:pPr/>
              <a:t>‹#›</a:t>
            </a:fld>
            <a:endParaRPr lang="en-US" altLang="ar-JO"/>
          </a:p>
        </p:txBody>
      </p:sp>
    </p:spTree>
    <p:extLst>
      <p:ext uri="{BB962C8B-B14F-4D97-AF65-F5344CB8AC3E}">
        <p14:creationId xmlns:p14="http://schemas.microsoft.com/office/powerpoint/2010/main" val="236475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CD28892-BAD4-48A6-9BDD-01D82B8CA0B1}" type="slidenum">
              <a:rPr lang="ar-SA" altLang="ar-JO"/>
              <a:pPr/>
              <a:t>‹#›</a:t>
            </a:fld>
            <a:endParaRPr lang="en-US" altLang="ar-JO"/>
          </a:p>
        </p:txBody>
      </p:sp>
    </p:spTree>
    <p:extLst>
      <p:ext uri="{BB962C8B-B14F-4D97-AF65-F5344CB8AC3E}">
        <p14:creationId xmlns:p14="http://schemas.microsoft.com/office/powerpoint/2010/main" val="279662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8A26971-2588-48AE-B7BA-E543334554E0}" type="slidenum">
              <a:rPr lang="ar-SA" altLang="ar-JO"/>
              <a:pPr/>
              <a:t>‹#›</a:t>
            </a:fld>
            <a:endParaRPr lang="en-US" altLang="ar-JO"/>
          </a:p>
        </p:txBody>
      </p:sp>
    </p:spTree>
    <p:extLst>
      <p:ext uri="{BB962C8B-B14F-4D97-AF65-F5344CB8AC3E}">
        <p14:creationId xmlns:p14="http://schemas.microsoft.com/office/powerpoint/2010/main" val="187302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JO"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JO" smtClean="0"/>
              <a:t>Click to edit Master text styles</a:t>
            </a:r>
          </a:p>
          <a:p>
            <a:pPr lvl="1"/>
            <a:r>
              <a:rPr lang="en-US" altLang="ar-JO" smtClean="0"/>
              <a:t>Second level</a:t>
            </a:r>
          </a:p>
          <a:p>
            <a:pPr lvl="2"/>
            <a:r>
              <a:rPr lang="en-US" altLang="ar-JO" smtClean="0"/>
              <a:t>Third level</a:t>
            </a:r>
          </a:p>
          <a:p>
            <a:pPr lvl="3"/>
            <a:r>
              <a:rPr lang="en-US" altLang="ar-JO" smtClean="0"/>
              <a:t>Fourth level</a:t>
            </a:r>
          </a:p>
          <a:p>
            <a:pPr lvl="4"/>
            <a:r>
              <a:rPr lang="en-US" altLang="ar-JO"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anose="02020603050405020304" pitchFamily="18" charset="0"/>
                <a:cs typeface="Times New Roman" panose="02020603050405020304" pitchFamily="18" charset="0"/>
              </a:defRPr>
            </a:lvl1pPr>
          </a:lstStyle>
          <a:p>
            <a:fld id="{20634597-C85B-4E50-BAAB-567762228DB6}" type="slidenum">
              <a:rPr lang="ar-SA" altLang="ar-JO"/>
              <a:pPr/>
              <a:t>‹#›</a:t>
            </a:fld>
            <a:endParaRPr lang="en-US" alt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http://en.wikipedia.org/wiki/Ligand-gated_ion_channel"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3.bin"/><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defRPr/>
            </a:pPr>
            <a:r>
              <a:rPr lang="en-US" i="1" smtClean="0">
                <a:solidFill>
                  <a:srgbClr val="660066"/>
                </a:solidFill>
                <a:effectLst>
                  <a:outerShdw blurRad="38100" dist="38100" dir="2700000" algn="tl">
                    <a:srgbClr val="C0C0C0"/>
                  </a:outerShdw>
                </a:effectLst>
              </a:rPr>
              <a:t>Signal Transduction</a:t>
            </a:r>
            <a:r>
              <a:rPr lang="en-US" smtClean="0"/>
              <a:t> </a:t>
            </a:r>
          </a:p>
        </p:txBody>
      </p:sp>
      <p:pic>
        <p:nvPicPr>
          <p:cNvPr id="2051" name="Picture 4" descr="11_01ViagraBoundToEnzyme_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038600"/>
            <a:ext cx="325755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11_05CellSignalingOver_3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3505200"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07950" y="598488"/>
            <a:ext cx="8607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r>
              <a:rPr lang="en-GB" altLang="ar-JO" sz="2000" b="1">
                <a:solidFill>
                  <a:schemeClr val="tx1"/>
                </a:solidFill>
                <a:latin typeface="Calibri" panose="020F0502020204030204" pitchFamily="34" charset="0"/>
                <a:cs typeface="Calibri" panose="020F0502020204030204" pitchFamily="34" charset="0"/>
              </a:rPr>
              <a:t>Ligand it  is a substance (usually a small molecule), that forms a complex with a biomolecule  by intermolecular forces (such as ionic bonds, hydrogen bonds and van der Waals forces)</a:t>
            </a:r>
            <a:r>
              <a:rPr lang="en-GB" altLang="ar-JO" sz="2000">
                <a:solidFill>
                  <a:schemeClr val="tx1"/>
                </a:solidFill>
                <a:latin typeface="Calibri" panose="020F0502020204030204" pitchFamily="34" charset="0"/>
                <a:cs typeface="Calibri" panose="020F0502020204030204" pitchFamily="34" charset="0"/>
              </a:rPr>
              <a:t> </a:t>
            </a:r>
            <a:r>
              <a:rPr lang="en-GB" altLang="ar-JO" sz="2000" b="1">
                <a:solidFill>
                  <a:schemeClr val="tx1"/>
                </a:solidFill>
                <a:latin typeface="Calibri" panose="020F0502020204030204" pitchFamily="34" charset="0"/>
                <a:cs typeface="Calibri" panose="020F0502020204030204" pitchFamily="34" charset="0"/>
              </a:rPr>
              <a:t>to serve a biological purpose. </a:t>
            </a:r>
          </a:p>
          <a:p>
            <a:pPr algn="just" eaLnBrk="1" hangingPunct="1"/>
            <a:endParaRPr lang="en-GB" altLang="ar-JO" sz="2000" b="1">
              <a:solidFill>
                <a:schemeClr val="tx1"/>
              </a:solidFill>
              <a:latin typeface="Calibri" panose="020F0502020204030204" pitchFamily="34" charset="0"/>
              <a:cs typeface="Calibri" panose="020F0502020204030204" pitchFamily="34" charset="0"/>
            </a:endParaRPr>
          </a:p>
        </p:txBody>
      </p:sp>
      <p:sp>
        <p:nvSpPr>
          <p:cNvPr id="11267" name="Rectangle 3"/>
          <p:cNvSpPr>
            <a:spLocks noChangeArrowheads="1"/>
          </p:cNvSpPr>
          <p:nvPr/>
        </p:nvSpPr>
        <p:spPr bwMode="auto">
          <a:xfrm>
            <a:off x="142875" y="3605213"/>
            <a:ext cx="4464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r>
              <a:rPr lang="en-GB" altLang="ar-JO" sz="2000" b="1">
                <a:solidFill>
                  <a:schemeClr val="tx1"/>
                </a:solidFill>
                <a:latin typeface="Calibri" panose="020F0502020204030204" pitchFamily="34" charset="0"/>
                <a:cs typeface="Calibri" panose="020F0502020204030204" pitchFamily="34" charset="0"/>
              </a:rPr>
              <a:t>A ligand that can bind to a receptor, alter the function of the receptor and trigger a physiological response is called an </a:t>
            </a:r>
            <a:r>
              <a:rPr lang="en-GB" altLang="ar-JO" sz="2000" b="1">
                <a:solidFill>
                  <a:srgbClr val="FF0000"/>
                </a:solidFill>
                <a:latin typeface="Calibri" panose="020F0502020204030204" pitchFamily="34" charset="0"/>
                <a:cs typeface="Calibri" panose="020F0502020204030204" pitchFamily="34" charset="0"/>
              </a:rPr>
              <a:t>agonis</a:t>
            </a:r>
            <a:r>
              <a:rPr lang="en-GB" altLang="ar-JO" sz="2000" b="1">
                <a:solidFill>
                  <a:schemeClr val="tx1"/>
                </a:solidFill>
                <a:latin typeface="Calibri" panose="020F0502020204030204" pitchFamily="34" charset="0"/>
                <a:cs typeface="Calibri" panose="020F0502020204030204" pitchFamily="34" charset="0"/>
              </a:rPr>
              <a:t>t for that receptor.</a:t>
            </a:r>
          </a:p>
        </p:txBody>
      </p:sp>
      <p:sp>
        <p:nvSpPr>
          <p:cNvPr id="11268" name="Rectangle 4"/>
          <p:cNvSpPr>
            <a:spLocks noChangeArrowheads="1"/>
          </p:cNvSpPr>
          <p:nvPr/>
        </p:nvSpPr>
        <p:spPr bwMode="auto">
          <a:xfrm>
            <a:off x="214313" y="5786438"/>
            <a:ext cx="81803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r>
              <a:rPr lang="en-GB" altLang="ar-JO" sz="2000" b="1">
                <a:solidFill>
                  <a:schemeClr val="tx1"/>
                </a:solidFill>
                <a:latin typeface="Calibri" panose="020F0502020204030204" pitchFamily="34" charset="0"/>
                <a:cs typeface="Calibri" panose="020F0502020204030204" pitchFamily="34" charset="0"/>
              </a:rPr>
              <a:t>Ligands that bind to a receptor but fail to activate the physiological response are receptor </a:t>
            </a:r>
            <a:r>
              <a:rPr lang="en-GB" altLang="ar-JO" sz="2000" b="1">
                <a:solidFill>
                  <a:srgbClr val="FF0000"/>
                </a:solidFill>
                <a:latin typeface="Calibri" panose="020F0502020204030204" pitchFamily="34" charset="0"/>
                <a:cs typeface="Calibri" panose="020F0502020204030204" pitchFamily="34" charset="0"/>
              </a:rPr>
              <a:t>antagonists</a:t>
            </a:r>
            <a:r>
              <a:rPr lang="en-GB" altLang="ar-JO" sz="2000" b="1">
                <a:solidFill>
                  <a:schemeClr val="tx1"/>
                </a:solidFill>
                <a:latin typeface="Calibri" panose="020F0502020204030204" pitchFamily="34" charset="0"/>
                <a:cs typeface="Calibri" panose="020F0502020204030204" pitchFamily="34" charset="0"/>
              </a:rPr>
              <a:t>. </a:t>
            </a:r>
          </a:p>
        </p:txBody>
      </p:sp>
      <p:sp>
        <p:nvSpPr>
          <p:cNvPr id="11269" name="Rectangle 6"/>
          <p:cNvSpPr>
            <a:spLocks noChangeArrowheads="1"/>
          </p:cNvSpPr>
          <p:nvPr/>
        </p:nvSpPr>
        <p:spPr bwMode="auto">
          <a:xfrm>
            <a:off x="34925" y="-77788"/>
            <a:ext cx="4813300" cy="52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r>
              <a:rPr lang="en-GB" altLang="ar-JO" b="1">
                <a:latin typeface="Times New Roman" panose="02020603050405020304" pitchFamily="18" charset="0"/>
              </a:rPr>
              <a:t>Ligands (signalling molecules)</a:t>
            </a:r>
          </a:p>
        </p:txBody>
      </p:sp>
      <p:pic>
        <p:nvPicPr>
          <p:cNvPr id="11270" name="Picture 2" descr="http://upload.wikimedia.org/wikipedia/commons/d/d2/Agonist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25" y="1857375"/>
            <a:ext cx="439578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9"/>
          <p:cNvSpPr>
            <a:spLocks noChangeArrowheads="1"/>
          </p:cNvSpPr>
          <p:nvPr/>
        </p:nvSpPr>
        <p:spPr bwMode="auto">
          <a:xfrm>
            <a:off x="142875" y="2143125"/>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r>
              <a:rPr lang="en-GB" altLang="ar-JO" sz="2000" b="1">
                <a:solidFill>
                  <a:schemeClr val="tx1"/>
                </a:solidFill>
                <a:latin typeface="Calibri" panose="020F0502020204030204" pitchFamily="34" charset="0"/>
                <a:cs typeface="Calibri" panose="020F0502020204030204" pitchFamily="34" charset="0"/>
              </a:rPr>
              <a:t>The tendency or strength of binding is called  affinity and</a:t>
            </a:r>
            <a:r>
              <a:rPr lang="en-GB" altLang="ar-JO" sz="2000">
                <a:solidFill>
                  <a:schemeClr val="tx1"/>
                </a:solidFill>
                <a:latin typeface="Calibri" panose="020F0502020204030204" pitchFamily="34" charset="0"/>
                <a:cs typeface="Calibri" panose="020F0502020204030204" pitchFamily="34" charset="0"/>
              </a:rPr>
              <a:t> </a:t>
            </a:r>
            <a:r>
              <a:rPr lang="en-GB" altLang="ar-JO" sz="2000" b="1">
                <a:solidFill>
                  <a:schemeClr val="tx1"/>
                </a:solidFill>
                <a:latin typeface="Calibri" panose="020F0502020204030204" pitchFamily="34" charset="0"/>
                <a:cs typeface="Calibri" panose="020F0502020204030204" pitchFamily="34" charset="0"/>
              </a:rPr>
              <a:t>the association is usually reversible.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07950" y="633413"/>
            <a:ext cx="867886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r>
              <a:rPr lang="en-GB" altLang="ar-JO" sz="2000" b="1">
                <a:solidFill>
                  <a:schemeClr val="tx1"/>
                </a:solidFill>
                <a:latin typeface="Calibri" panose="020F0502020204030204" pitchFamily="34" charset="0"/>
                <a:cs typeface="Calibri" panose="020F0502020204030204" pitchFamily="34" charset="0"/>
              </a:rPr>
              <a:t>Receptors are protein molecules, embedded in either the plasma membrane or the cytoplasm or nucleus of a cell, to which one or more specific kinds of signalling molecules may attach. </a:t>
            </a:r>
          </a:p>
          <a:p>
            <a:pPr algn="just" eaLnBrk="1" hangingPunct="1"/>
            <a:endParaRPr lang="en-GB" altLang="ar-JO" sz="2000" b="1">
              <a:solidFill>
                <a:schemeClr val="tx1"/>
              </a:solidFill>
              <a:latin typeface="Calibri" panose="020F0502020204030204" pitchFamily="34" charset="0"/>
              <a:cs typeface="Calibri" panose="020F0502020204030204" pitchFamily="34" charset="0"/>
            </a:endParaRPr>
          </a:p>
          <a:p>
            <a:pPr algn="just" eaLnBrk="1" hangingPunct="1"/>
            <a:r>
              <a:rPr lang="en-GB" altLang="ar-JO" sz="2000" b="1">
                <a:solidFill>
                  <a:schemeClr val="tx1"/>
                </a:solidFill>
                <a:latin typeface="Calibri" panose="020F0502020204030204" pitchFamily="34" charset="0"/>
                <a:cs typeface="Calibri" panose="020F0502020204030204" pitchFamily="34" charset="0"/>
              </a:rPr>
              <a:t>Each type of receptor recognizes and binds only certain ligand shapes (in analogy to a lock and key where the lock represents the receptor and the key, its ligand). </a:t>
            </a:r>
          </a:p>
        </p:txBody>
      </p:sp>
      <p:sp>
        <p:nvSpPr>
          <p:cNvPr id="12291" name="Rectangle 4"/>
          <p:cNvSpPr>
            <a:spLocks noChangeArrowheads="1"/>
          </p:cNvSpPr>
          <p:nvPr/>
        </p:nvSpPr>
        <p:spPr bwMode="auto">
          <a:xfrm>
            <a:off x="179388" y="-6350"/>
            <a:ext cx="1703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r>
              <a:rPr lang="en-GB" altLang="ar-JO" b="1">
                <a:latin typeface="Times New Roman" panose="02020603050405020304" pitchFamily="18" charset="0"/>
              </a:rPr>
              <a:t>Receptors</a:t>
            </a:r>
            <a:endParaRPr lang="en-US" altLang="ar-JO" b="1">
              <a:latin typeface="Times New Roman" panose="02020603050405020304" pitchFamily="18" charset="0"/>
            </a:endParaRPr>
          </a:p>
        </p:txBody>
      </p:sp>
      <p:sp>
        <p:nvSpPr>
          <p:cNvPr id="12292" name="Rectangle 3"/>
          <p:cNvSpPr>
            <a:spLocks noChangeArrowheads="1"/>
          </p:cNvSpPr>
          <p:nvPr/>
        </p:nvSpPr>
        <p:spPr bwMode="auto">
          <a:xfrm>
            <a:off x="144463" y="3143250"/>
            <a:ext cx="84994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lnSpc>
                <a:spcPct val="80000"/>
              </a:lnSpc>
            </a:pPr>
            <a:r>
              <a:rPr lang="en-US" altLang="ja-JP" sz="2400" b="1" u="sng">
                <a:solidFill>
                  <a:srgbClr val="FF0000"/>
                </a:solidFill>
                <a:latin typeface="Calibri" panose="020F0502020204030204" pitchFamily="34" charset="0"/>
                <a:ea typeface="MS PGothic" panose="020B0600070205080204" pitchFamily="34" charset="-128"/>
                <a:cs typeface="Calibri" panose="020F0502020204030204" pitchFamily="34" charset="0"/>
              </a:rPr>
              <a:t>Classification of receptors based on their location</a:t>
            </a:r>
          </a:p>
          <a:p>
            <a:pPr algn="just" eaLnBrk="1" hangingPunct="1">
              <a:lnSpc>
                <a:spcPct val="80000"/>
              </a:lnSpc>
            </a:pPr>
            <a:endParaRPr lang="en-US" altLang="ja-JP" sz="2400" b="1" u="sng">
              <a:solidFill>
                <a:srgbClr val="FF0000"/>
              </a:solidFill>
              <a:latin typeface="Calibri" panose="020F0502020204030204" pitchFamily="34" charset="0"/>
              <a:ea typeface="MS PGothic" panose="020B0600070205080204" pitchFamily="34" charset="-128"/>
              <a:cs typeface="Calibri" panose="020F0502020204030204" pitchFamily="34" charset="0"/>
            </a:endParaRPr>
          </a:p>
          <a:p>
            <a:pPr algn="just" eaLnBrk="1" hangingPunct="1">
              <a:lnSpc>
                <a:spcPct val="80000"/>
              </a:lnSpc>
            </a:pPr>
            <a:endParaRPr lang="en-US" altLang="ja-JP" sz="2000" b="1">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pic>
        <p:nvPicPr>
          <p:cNvPr id="12293" name="Picture 2" descr="http://site.motifolio.com/images/Intracellular-receptor-51111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3857625"/>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5"/>
          <p:cNvSpPr>
            <a:spLocks noChangeArrowheads="1"/>
          </p:cNvSpPr>
          <p:nvPr/>
        </p:nvSpPr>
        <p:spPr bwMode="auto">
          <a:xfrm>
            <a:off x="428625" y="3868738"/>
            <a:ext cx="457200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lnSpc>
                <a:spcPct val="80000"/>
              </a:lnSpc>
            </a:pPr>
            <a:r>
              <a:rPr lang="en-US" altLang="ja-JP" sz="2400" b="1" u="sng">
                <a:solidFill>
                  <a:srgbClr val="FF0000"/>
                </a:solidFill>
                <a:latin typeface="Calibri" panose="020F0502020204030204" pitchFamily="34" charset="0"/>
                <a:ea typeface="MS PGothic" panose="020B0600070205080204" pitchFamily="34" charset="-128"/>
                <a:cs typeface="Calibri" panose="020F0502020204030204" pitchFamily="34" charset="0"/>
              </a:rPr>
              <a:t>1- Intracellular receptors</a:t>
            </a:r>
            <a:r>
              <a:rPr lang="en-US" altLang="ja-JP" sz="2400" b="1">
                <a:solidFill>
                  <a:srgbClr val="FF0000"/>
                </a:solidFill>
                <a:latin typeface="Calibri" panose="020F0502020204030204" pitchFamily="34" charset="0"/>
                <a:ea typeface="MS PGothic" panose="020B0600070205080204" pitchFamily="34" charset="-128"/>
                <a:cs typeface="Calibri" panose="020F0502020204030204" pitchFamily="34" charset="0"/>
              </a:rPr>
              <a:t>:</a:t>
            </a:r>
          </a:p>
          <a:p>
            <a:pPr algn="just" eaLnBrk="1" hangingPunct="1">
              <a:lnSpc>
                <a:spcPct val="80000"/>
              </a:lnSpc>
            </a:pPr>
            <a:r>
              <a:rPr lang="en-US" altLang="ja-JP" sz="2000" b="1">
                <a:solidFill>
                  <a:schemeClr val="tx1"/>
                </a:solidFill>
                <a:latin typeface="Calibri" panose="020F0502020204030204" pitchFamily="34" charset="0"/>
                <a:ea typeface="MS PGothic" panose="020B0600070205080204" pitchFamily="34" charset="-128"/>
                <a:cs typeface="Calibri" panose="020F0502020204030204" pitchFamily="34" charset="0"/>
              </a:rPr>
              <a:t> found in the cytoplasm or inside nucleus and function in the nucleus as transcription factors to alter the rate of transcription of particular genes.</a:t>
            </a:r>
            <a:r>
              <a:rPr lang="en-AU" altLang="ja-JP" sz="2000" b="1">
                <a:solidFill>
                  <a:schemeClr val="tx1"/>
                </a:solidFill>
                <a:latin typeface="Calibri" panose="020F0502020204030204" pitchFamily="34" charset="0"/>
                <a:ea typeface="MS PGothic" panose="020B0600070205080204" pitchFamily="34" charset="-128"/>
                <a:cs typeface="Calibri" panose="020F0502020204030204" pitchFamily="34" charset="0"/>
              </a:rPr>
              <a:t> </a:t>
            </a:r>
          </a:p>
          <a:p>
            <a:pPr algn="just" eaLnBrk="1" hangingPunct="1">
              <a:lnSpc>
                <a:spcPct val="80000"/>
              </a:lnSpc>
            </a:pPr>
            <a:endParaRPr lang="en-AU" altLang="ja-JP" sz="2000" b="1">
              <a:solidFill>
                <a:schemeClr val="tx1"/>
              </a:solidFill>
              <a:latin typeface="Calibri" panose="020F0502020204030204" pitchFamily="34" charset="0"/>
              <a:ea typeface="MS PGothic" panose="020B0600070205080204" pitchFamily="34" charset="-128"/>
              <a:cs typeface="Calibri" panose="020F0502020204030204" pitchFamily="34" charset="0"/>
            </a:endParaRPr>
          </a:p>
          <a:p>
            <a:pPr algn="just" eaLnBrk="1" hangingPunct="1">
              <a:lnSpc>
                <a:spcPct val="80000"/>
              </a:lnSpc>
            </a:pPr>
            <a:r>
              <a:rPr lang="en-AU" altLang="ja-JP" sz="2000" b="1">
                <a:solidFill>
                  <a:schemeClr val="tx1"/>
                </a:solidFill>
                <a:latin typeface="Calibri" panose="020F0502020204030204" pitchFamily="34" charset="0"/>
                <a:ea typeface="MS PGothic" panose="020B0600070205080204" pitchFamily="34" charset="-128"/>
                <a:cs typeface="Calibri" panose="020F0502020204030204" pitchFamily="34" charset="0"/>
              </a:rPr>
              <a:t>The steroid hormones and thyroid hormones are hydrophobic and thus diffuse freely across the plasma membrane and bind to intracellular receptors.</a:t>
            </a:r>
            <a:endParaRPr lang="en-US" altLang="ja-JP" sz="2000" b="1">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142875" y="71438"/>
            <a:ext cx="50720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lnSpc>
                <a:spcPct val="80000"/>
              </a:lnSpc>
            </a:pPr>
            <a:r>
              <a:rPr lang="en-US" altLang="ja-JP" sz="2400" b="1" u="sng">
                <a:solidFill>
                  <a:srgbClr val="FF0000"/>
                </a:solidFill>
                <a:latin typeface="Calibri" panose="020F0502020204030204" pitchFamily="34" charset="0"/>
                <a:ea typeface="MS PGothic" panose="020B0600070205080204" pitchFamily="34" charset="-128"/>
                <a:cs typeface="Calibri" panose="020F0502020204030204" pitchFamily="34" charset="0"/>
              </a:rPr>
              <a:t>2- Plasma-membrane receptors</a:t>
            </a:r>
            <a:r>
              <a:rPr lang="en-US" altLang="ja-JP" sz="2400" b="1">
                <a:solidFill>
                  <a:srgbClr val="FF0000"/>
                </a:solidFill>
                <a:latin typeface="Calibri" panose="020F0502020204030204" pitchFamily="34" charset="0"/>
                <a:ea typeface="MS PGothic" panose="020B0600070205080204" pitchFamily="34" charset="-128"/>
                <a:cs typeface="Calibri" panose="020F0502020204030204" pitchFamily="34" charset="0"/>
              </a:rPr>
              <a:t>: </a:t>
            </a:r>
          </a:p>
        </p:txBody>
      </p:sp>
      <p:sp>
        <p:nvSpPr>
          <p:cNvPr id="13315" name="Rectangle 3"/>
          <p:cNvSpPr>
            <a:spLocks noChangeArrowheads="1"/>
          </p:cNvSpPr>
          <p:nvPr/>
        </p:nvSpPr>
        <p:spPr bwMode="auto">
          <a:xfrm>
            <a:off x="285750" y="4508500"/>
            <a:ext cx="568483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spcBef>
                <a:spcPct val="20000"/>
              </a:spcBef>
            </a:pPr>
            <a:r>
              <a:rPr lang="en-US" altLang="ar-JO" sz="2400" b="1">
                <a:latin typeface="Calibri" panose="020F0502020204030204" pitchFamily="34" charset="0"/>
                <a:cs typeface="Calibri" panose="020F0502020204030204" pitchFamily="34" charset="0"/>
              </a:rPr>
              <a:t>Four main types of extracellular receptors</a:t>
            </a:r>
          </a:p>
          <a:p>
            <a:pPr algn="l" eaLnBrk="1" hangingPunct="1">
              <a:spcBef>
                <a:spcPct val="20000"/>
              </a:spcBef>
            </a:pPr>
            <a:r>
              <a:rPr lang="en-US" altLang="ar-JO" sz="2000" b="1">
                <a:solidFill>
                  <a:schemeClr val="tx1"/>
                </a:solidFill>
                <a:latin typeface="Calibri" panose="020F0502020204030204" pitchFamily="34" charset="0"/>
                <a:cs typeface="Calibri" panose="020F0502020204030204" pitchFamily="34" charset="0"/>
              </a:rPr>
              <a:t>1-Ion-channel receptors </a:t>
            </a:r>
          </a:p>
          <a:p>
            <a:pPr algn="l" eaLnBrk="1" hangingPunct="1">
              <a:spcBef>
                <a:spcPct val="20000"/>
              </a:spcBef>
            </a:pPr>
            <a:r>
              <a:rPr lang="en-US" altLang="ar-JO" sz="2000" b="1">
                <a:solidFill>
                  <a:schemeClr val="tx1"/>
                </a:solidFill>
                <a:latin typeface="Calibri" panose="020F0502020204030204" pitchFamily="34" charset="0"/>
                <a:cs typeface="Calibri" panose="020F0502020204030204" pitchFamily="34" charset="0"/>
              </a:rPr>
              <a:t>2-G protein-linked receptors</a:t>
            </a:r>
          </a:p>
          <a:p>
            <a:pPr algn="l" eaLnBrk="1" hangingPunct="1">
              <a:spcBef>
                <a:spcPct val="20000"/>
              </a:spcBef>
            </a:pPr>
            <a:r>
              <a:rPr lang="en-US" altLang="ar-JO" sz="2000" b="1">
                <a:solidFill>
                  <a:schemeClr val="tx1"/>
                </a:solidFill>
                <a:latin typeface="Calibri" panose="020F0502020204030204" pitchFamily="34" charset="0"/>
                <a:cs typeface="Calibri" panose="020F0502020204030204" pitchFamily="34" charset="0"/>
              </a:rPr>
              <a:t>3-Receptors associated with tyrosine kinases</a:t>
            </a:r>
          </a:p>
          <a:p>
            <a:pPr algn="l" eaLnBrk="1" hangingPunct="1">
              <a:spcBef>
                <a:spcPct val="20000"/>
              </a:spcBef>
            </a:pPr>
            <a:r>
              <a:rPr lang="en-US" altLang="ar-JO" sz="2000" b="1">
                <a:solidFill>
                  <a:schemeClr val="tx1"/>
                </a:solidFill>
                <a:latin typeface="Calibri" panose="020F0502020204030204" pitchFamily="34" charset="0"/>
                <a:cs typeface="Calibri" panose="020F0502020204030204" pitchFamily="34" charset="0"/>
              </a:rPr>
              <a:t>4-Receptors with intrinsic enzymatic activity</a:t>
            </a:r>
          </a:p>
        </p:txBody>
      </p:sp>
      <p:pic>
        <p:nvPicPr>
          <p:cNvPr id="13316" name="Picture 4" descr="http://classconnection.s3.amazonaws.com/634/flashcards/1275634/jpg/receptor_proteins13307592989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42875"/>
            <a:ext cx="3027363"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6"/>
          <p:cNvSpPr>
            <a:spLocks noChangeArrowheads="1"/>
          </p:cNvSpPr>
          <p:nvPr/>
        </p:nvSpPr>
        <p:spPr bwMode="auto">
          <a:xfrm>
            <a:off x="285750" y="571500"/>
            <a:ext cx="457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r>
              <a:rPr lang="en-US" altLang="ar-JO" sz="2000" b="1">
                <a:solidFill>
                  <a:schemeClr val="tx1"/>
                </a:solidFill>
                <a:latin typeface="Calibri" panose="020F0502020204030204" pitchFamily="34" charset="0"/>
                <a:cs typeface="Calibri" panose="020F0502020204030204" pitchFamily="34" charset="0"/>
              </a:rPr>
              <a:t>Cell surface receptors are specialized integral membrane proteins that take part in communication between the cell and the outside world. Extracellular signaling molecules attach to the receptor, triggering changes in the function of the cell.  The binding initiates a chemical change on the intracellular side of the membrane.</a:t>
            </a:r>
          </a:p>
        </p:txBody>
      </p:sp>
      <p:sp>
        <p:nvSpPr>
          <p:cNvPr id="13318" name="Rectangle 7"/>
          <p:cNvSpPr>
            <a:spLocks noChangeArrowheads="1"/>
          </p:cNvSpPr>
          <p:nvPr/>
        </p:nvSpPr>
        <p:spPr bwMode="auto">
          <a:xfrm>
            <a:off x="214313" y="3573463"/>
            <a:ext cx="8358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lnSpc>
                <a:spcPct val="80000"/>
              </a:lnSpc>
            </a:pPr>
            <a:r>
              <a:rPr lang="en-AU" altLang="ja-JP" sz="2000" b="1">
                <a:solidFill>
                  <a:schemeClr val="tx1"/>
                </a:solidFill>
                <a:latin typeface="Calibri" panose="020F0502020204030204" pitchFamily="34" charset="0"/>
                <a:ea typeface="MS PGothic" panose="020B0600070205080204" pitchFamily="34" charset="-128"/>
                <a:cs typeface="Calibri" panose="020F0502020204030204" pitchFamily="34" charset="0"/>
              </a:rPr>
              <a:t>The peptide, protein hormones and the catecholamine hormones are hydrophilic and thus interact with cell surface receptors and transmit their signals through second messenger that are generated intracellularly </a:t>
            </a:r>
            <a:endParaRPr lang="en-US" altLang="ja-JP" sz="2000" b="1">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79388" y="188913"/>
            <a:ext cx="8393112"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lnSpc>
                <a:spcPct val="80000"/>
              </a:lnSpc>
            </a:pPr>
            <a:r>
              <a:rPr lang="en-US" altLang="ar-JO" b="1" u="sng">
                <a:latin typeface="Calibri" panose="020F0502020204030204" pitchFamily="34" charset="0"/>
                <a:cs typeface="Calibri" panose="020F0502020204030204" pitchFamily="34" charset="0"/>
              </a:rPr>
              <a:t>Structure of cell surface receptors:</a:t>
            </a:r>
          </a:p>
          <a:p>
            <a:pPr algn="just" eaLnBrk="1" hangingPunct="1">
              <a:lnSpc>
                <a:spcPct val="150000"/>
              </a:lnSpc>
            </a:pPr>
            <a:r>
              <a:rPr lang="en-US" altLang="ar-JO" sz="2000" b="1">
                <a:solidFill>
                  <a:schemeClr val="tx1"/>
                </a:solidFill>
                <a:latin typeface="Calibri" panose="020F0502020204030204" pitchFamily="34" charset="0"/>
                <a:cs typeface="Calibri" panose="020F0502020204030204" pitchFamily="34" charset="0"/>
              </a:rPr>
              <a:t>1- </a:t>
            </a:r>
            <a:r>
              <a:rPr lang="en-US" altLang="ar-JO" sz="2000" b="1" u="sng">
                <a:solidFill>
                  <a:schemeClr val="tx1"/>
                </a:solidFill>
                <a:latin typeface="Calibri" panose="020F0502020204030204" pitchFamily="34" charset="0"/>
                <a:cs typeface="Calibri" panose="020F0502020204030204" pitchFamily="34" charset="0"/>
              </a:rPr>
              <a:t>Extracellular domain </a:t>
            </a:r>
            <a:r>
              <a:rPr lang="en-US" altLang="ar-JO" sz="2000" b="1">
                <a:solidFill>
                  <a:schemeClr val="tx1"/>
                </a:solidFill>
                <a:latin typeface="Calibri" panose="020F0502020204030204" pitchFamily="34" charset="0"/>
                <a:cs typeface="Calibri" panose="020F0502020204030204" pitchFamily="34" charset="0"/>
              </a:rPr>
              <a:t>(N-terminal) which binds the hormone.</a:t>
            </a:r>
          </a:p>
          <a:p>
            <a:pPr algn="just" eaLnBrk="1" hangingPunct="1">
              <a:lnSpc>
                <a:spcPct val="150000"/>
              </a:lnSpc>
            </a:pPr>
            <a:r>
              <a:rPr lang="en-US" altLang="ar-JO" sz="2000" b="1">
                <a:solidFill>
                  <a:schemeClr val="tx1"/>
                </a:solidFill>
                <a:latin typeface="Calibri" panose="020F0502020204030204" pitchFamily="34" charset="0"/>
                <a:cs typeface="Calibri" panose="020F0502020204030204" pitchFamily="34" charset="0"/>
              </a:rPr>
              <a:t>2- </a:t>
            </a:r>
            <a:r>
              <a:rPr lang="en-US" altLang="ar-JO" sz="2000" b="1" u="sng">
                <a:solidFill>
                  <a:schemeClr val="tx1"/>
                </a:solidFill>
                <a:latin typeface="Calibri" panose="020F0502020204030204" pitchFamily="34" charset="0"/>
                <a:cs typeface="Calibri" panose="020F0502020204030204" pitchFamily="34" charset="0"/>
              </a:rPr>
              <a:t>Transmembrane domain</a:t>
            </a:r>
            <a:r>
              <a:rPr lang="en-US" altLang="ar-JO" sz="2000" b="1">
                <a:solidFill>
                  <a:schemeClr val="tx1"/>
                </a:solidFill>
                <a:latin typeface="Calibri" panose="020F0502020204030204" pitchFamily="34" charset="0"/>
                <a:cs typeface="Calibri" panose="020F0502020204030204" pitchFamily="34" charset="0"/>
              </a:rPr>
              <a:t>: One or more than one membrane spanning region that are α-helices, this varies in structure from a simple linear hydrophobic region to a more complex (eg G-receptors).</a:t>
            </a:r>
          </a:p>
          <a:p>
            <a:pPr algn="just" eaLnBrk="1" hangingPunct="1">
              <a:lnSpc>
                <a:spcPct val="150000"/>
              </a:lnSpc>
            </a:pPr>
            <a:r>
              <a:rPr lang="en-US" altLang="ar-JO" sz="2000" b="1">
                <a:solidFill>
                  <a:schemeClr val="tx1"/>
                </a:solidFill>
                <a:latin typeface="Calibri" panose="020F0502020204030204" pitchFamily="34" charset="0"/>
                <a:cs typeface="Calibri" panose="020F0502020204030204" pitchFamily="34" charset="0"/>
              </a:rPr>
              <a:t>3- </a:t>
            </a:r>
            <a:r>
              <a:rPr lang="en-US" altLang="ar-JO" sz="2000" b="1" u="sng">
                <a:solidFill>
                  <a:schemeClr val="tx1"/>
                </a:solidFill>
                <a:latin typeface="Calibri" panose="020F0502020204030204" pitchFamily="34" charset="0"/>
                <a:cs typeface="Calibri" panose="020F0502020204030204" pitchFamily="34" charset="0"/>
              </a:rPr>
              <a:t>Intracellular domain </a:t>
            </a:r>
            <a:r>
              <a:rPr lang="en-US" altLang="ar-JO" sz="2000" b="1">
                <a:solidFill>
                  <a:schemeClr val="tx1"/>
                </a:solidFill>
                <a:latin typeface="Calibri" panose="020F0502020204030204" pitchFamily="34" charset="0"/>
                <a:cs typeface="Calibri" panose="020F0502020204030204" pitchFamily="34" charset="0"/>
              </a:rPr>
              <a:t>(C-terminal) which initiate the intracellular signaling cascade (Signal transduction).</a:t>
            </a:r>
            <a:endParaRPr lang="en-US" altLang="ar-JO" sz="2000" b="1" u="sng">
              <a:solidFill>
                <a:schemeClr val="tx1"/>
              </a:solidFill>
              <a:latin typeface="Calibri" panose="020F0502020204030204" pitchFamily="34" charset="0"/>
              <a:cs typeface="Calibri" panose="020F0502020204030204" pitchFamily="34" charset="0"/>
            </a:endParaRPr>
          </a:p>
        </p:txBody>
      </p:sp>
      <p:sp>
        <p:nvSpPr>
          <p:cNvPr id="14339" name="Rectangle 3"/>
          <p:cNvSpPr>
            <a:spLocks noChangeArrowheads="1"/>
          </p:cNvSpPr>
          <p:nvPr/>
        </p:nvSpPr>
        <p:spPr bwMode="auto">
          <a:xfrm>
            <a:off x="228600" y="3429000"/>
            <a:ext cx="8272463"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a:lnSpc>
                <a:spcPct val="80000"/>
              </a:lnSpc>
              <a:spcBef>
                <a:spcPct val="20000"/>
              </a:spcBef>
              <a:buFontTx/>
              <a:buChar char="•"/>
            </a:pPr>
            <a:endParaRPr lang="en-US" altLang="ar-JO" sz="2000" b="1" u="sng">
              <a:solidFill>
                <a:schemeClr val="tx1"/>
              </a:solidFill>
              <a:latin typeface="Calibri" panose="020F0502020204030204" pitchFamily="34" charset="0"/>
              <a:cs typeface="Calibri" panose="020F0502020204030204" pitchFamily="34" charset="0"/>
            </a:endParaRPr>
          </a:p>
          <a:p>
            <a:pPr algn="just">
              <a:lnSpc>
                <a:spcPct val="80000"/>
              </a:lnSpc>
              <a:spcBef>
                <a:spcPct val="20000"/>
              </a:spcBef>
              <a:buFontTx/>
              <a:buChar char="•"/>
            </a:pPr>
            <a:r>
              <a:rPr lang="en-US" altLang="ar-JO" sz="2400" b="1">
                <a:solidFill>
                  <a:srgbClr val="FF0000"/>
                </a:solidFill>
                <a:latin typeface="Calibri" panose="020F0502020204030204" pitchFamily="34" charset="0"/>
                <a:cs typeface="Calibri" panose="020F0502020204030204" pitchFamily="34" charset="0"/>
              </a:rPr>
              <a:t>Mechanisms of signal transduction that follow the binding of signaling molecules to plasma membrane receptors include: </a:t>
            </a:r>
          </a:p>
          <a:p>
            <a:pPr algn="just">
              <a:spcBef>
                <a:spcPct val="20000"/>
              </a:spcBef>
            </a:pPr>
            <a:r>
              <a:rPr lang="en-US" altLang="ar-JO" sz="2000" b="1">
                <a:solidFill>
                  <a:schemeClr val="tx1"/>
                </a:solidFill>
                <a:latin typeface="Calibri" panose="020F0502020204030204" pitchFamily="34" charset="0"/>
                <a:cs typeface="Calibri" panose="020F0502020204030204" pitchFamily="34" charset="0"/>
              </a:rPr>
              <a:t>1- Phosphorylation of receptors at tyrosine residues (receptor tyrosine kinase activity), </a:t>
            </a:r>
          </a:p>
          <a:p>
            <a:pPr algn="just">
              <a:spcBef>
                <a:spcPct val="20000"/>
              </a:spcBef>
            </a:pPr>
            <a:r>
              <a:rPr lang="en-US" altLang="ar-JO" sz="2000" b="1">
                <a:solidFill>
                  <a:schemeClr val="tx1"/>
                </a:solidFill>
                <a:latin typeface="Calibri" panose="020F0502020204030204" pitchFamily="34" charset="0"/>
                <a:cs typeface="Calibri" panose="020F0502020204030204" pitchFamily="34" charset="0"/>
              </a:rPr>
              <a:t>2- Conformational changes in signal transducer proteins (e.g., proteins with SH2 domains, heterotrimeric G proteins) </a:t>
            </a:r>
          </a:p>
          <a:p>
            <a:pPr algn="just">
              <a:spcBef>
                <a:spcPct val="20000"/>
              </a:spcBef>
            </a:pPr>
            <a:r>
              <a:rPr lang="en-US" altLang="ar-JO" sz="2000" b="1">
                <a:solidFill>
                  <a:schemeClr val="tx1"/>
                </a:solidFill>
                <a:latin typeface="Calibri" panose="020F0502020204030204" pitchFamily="34" charset="0"/>
                <a:cs typeface="Calibri" panose="020F0502020204030204" pitchFamily="34" charset="0"/>
              </a:rPr>
              <a:t>3- Increases in the levels of intracellular second messengers</a:t>
            </a:r>
          </a:p>
          <a:p>
            <a:pPr algn="just">
              <a:spcBef>
                <a:spcPct val="20000"/>
              </a:spcBef>
            </a:pPr>
            <a:r>
              <a:rPr lang="en-AU" altLang="ja-JP" sz="2000" b="1">
                <a:solidFill>
                  <a:schemeClr val="tx1"/>
                </a:solidFill>
                <a:latin typeface="Calibri" panose="020F0502020204030204" pitchFamily="34" charset="0"/>
                <a:ea typeface="MS PGothic" panose="020B0600070205080204" pitchFamily="34" charset="-128"/>
                <a:cs typeface="Calibri" panose="020F0502020204030204" pitchFamily="34" charset="0"/>
              </a:rPr>
              <a:t>    Examples: cAMP, inositol trisphosphate (IP3), and diacylglycerol (DAG). </a:t>
            </a:r>
            <a:endParaRPr lang="en-AU" altLang="ar-JO" sz="2000" b="1">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6513" y="-100013"/>
            <a:ext cx="6623051" cy="693738"/>
          </a:xfrm>
        </p:spPr>
        <p:txBody>
          <a:bodyPr/>
          <a:lstStyle/>
          <a:p>
            <a:pPr eaLnBrk="1" hangingPunct="1"/>
            <a:r>
              <a:rPr lang="en-US" altLang="ar-JO" sz="2800" b="1" smtClean="0">
                <a:solidFill>
                  <a:srgbClr val="FF3300"/>
                </a:solidFill>
              </a:rPr>
              <a:t>G-protein Coupled Receptors (GPCRs) </a:t>
            </a:r>
          </a:p>
        </p:txBody>
      </p:sp>
      <p:sp>
        <p:nvSpPr>
          <p:cNvPr id="15363" name="Rectangle 3"/>
          <p:cNvSpPr>
            <a:spLocks noGrp="1" noChangeArrowheads="1"/>
          </p:cNvSpPr>
          <p:nvPr>
            <p:ph type="body" idx="1"/>
          </p:nvPr>
        </p:nvSpPr>
        <p:spPr>
          <a:xfrm>
            <a:off x="107950" y="476250"/>
            <a:ext cx="8178800" cy="1512888"/>
          </a:xfrm>
        </p:spPr>
        <p:txBody>
          <a:bodyPr/>
          <a:lstStyle/>
          <a:p>
            <a:pPr algn="just" eaLnBrk="1" hangingPunct="1">
              <a:buFontTx/>
              <a:buNone/>
            </a:pPr>
            <a:r>
              <a:rPr lang="en-US" altLang="ar-JO" sz="2000" b="1" smtClean="0"/>
              <a:t>- G proteins bind GTP (guanosine triphosphate), they control and amplify intracellular signaling pathways</a:t>
            </a:r>
            <a:r>
              <a:rPr lang="en-US" altLang="ar-JO" sz="2400" b="1" smtClean="0">
                <a:solidFill>
                  <a:srgbClr val="FF0000"/>
                </a:solidFill>
              </a:rPr>
              <a:t>  </a:t>
            </a:r>
          </a:p>
          <a:p>
            <a:pPr eaLnBrk="1" hangingPunct="1">
              <a:buFontTx/>
              <a:buNone/>
            </a:pPr>
            <a:r>
              <a:rPr lang="en-US" altLang="ar-JO" sz="2400" b="1" u="sng" smtClean="0">
                <a:solidFill>
                  <a:srgbClr val="FF0000"/>
                </a:solidFill>
              </a:rPr>
              <a:t> Exist in two states  </a:t>
            </a:r>
            <a:r>
              <a:rPr lang="en-US" altLang="ar-JO" sz="2000" b="1" u="sng" smtClean="0">
                <a:solidFill>
                  <a:srgbClr val="FF0000"/>
                </a:solidFill>
              </a:rPr>
              <a:t>         </a:t>
            </a:r>
          </a:p>
          <a:p>
            <a:pPr eaLnBrk="1" hangingPunct="1">
              <a:buFontTx/>
              <a:buNone/>
            </a:pPr>
            <a:r>
              <a:rPr lang="en-US" altLang="ar-JO" sz="2000" b="1" smtClean="0"/>
              <a:t> 1) bound GTP: active     2) bound GDP: inactive</a:t>
            </a:r>
          </a:p>
          <a:p>
            <a:pPr eaLnBrk="1" hangingPunct="1">
              <a:buFontTx/>
              <a:buNone/>
            </a:pPr>
            <a:endParaRPr lang="en-US" altLang="ar-JO" sz="2000" smtClean="0"/>
          </a:p>
          <a:p>
            <a:pPr eaLnBrk="1" hangingPunct="1">
              <a:buFontTx/>
              <a:buNone/>
            </a:pPr>
            <a:endParaRPr lang="en-US" altLang="ar-JO" sz="2000" smtClean="0"/>
          </a:p>
          <a:p>
            <a:pPr eaLnBrk="1" hangingPunct="1">
              <a:buFontTx/>
              <a:buNone/>
            </a:pPr>
            <a:endParaRPr lang="en-US" altLang="ar-JO" sz="2000" smtClean="0"/>
          </a:p>
        </p:txBody>
      </p:sp>
      <p:sp>
        <p:nvSpPr>
          <p:cNvPr id="15364" name="Rectangle 5"/>
          <p:cNvSpPr>
            <a:spLocks noChangeArrowheads="1"/>
          </p:cNvSpPr>
          <p:nvPr/>
        </p:nvSpPr>
        <p:spPr bwMode="auto">
          <a:xfrm>
            <a:off x="179388" y="2446338"/>
            <a:ext cx="56784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a:buFont typeface="Arial" panose="020B0604020202020204" pitchFamily="34" charset="0"/>
              <a:buChar char="•"/>
            </a:pPr>
            <a:r>
              <a:rPr lang="en-US" altLang="ar-JO" sz="2000" b="1">
                <a:solidFill>
                  <a:srgbClr val="FF0000"/>
                </a:solidFill>
                <a:latin typeface="Calibri" panose="020F0502020204030204" pitchFamily="34" charset="0"/>
                <a:ea typeface="MS PGothic" panose="020B0600070205080204" pitchFamily="34" charset="-128"/>
                <a:cs typeface="Calibri" panose="020F0502020204030204" pitchFamily="34" charset="0"/>
              </a:rPr>
              <a:t>The extracellular domain connects to the intracellular domain through seven transmembrane spans</a:t>
            </a:r>
          </a:p>
          <a:p>
            <a:pPr algn="just">
              <a:buFontTx/>
              <a:buChar char="•"/>
            </a:pP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The intracellular domain is coupled to a heterotrimeric G-protein</a:t>
            </a:r>
          </a:p>
          <a:p>
            <a:pPr algn="just">
              <a:buFontTx/>
              <a:buChar char="•"/>
            </a:pP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The heterotrimeric G-protein is composed of 3 subunits: G</a:t>
            </a: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sym typeface="Symbol" panose="05050102010706020507" pitchFamily="18" charset="2"/>
              </a:rPr>
              <a:t>, G, and G</a:t>
            </a: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 </a:t>
            </a:r>
          </a:p>
          <a:p>
            <a:pPr algn="just">
              <a:buFontTx/>
              <a:buChar char="•"/>
            </a:pP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When the G</a:t>
            </a: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sym typeface="Symbol" panose="05050102010706020507" pitchFamily="18" charset="2"/>
              </a:rPr>
              <a:t> subunit is bound to GDP it is “OFF”; and when it is bound to GTP it is “ON” </a:t>
            </a:r>
            <a:endPar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15365" name="Rectangle 6"/>
          <p:cNvSpPr>
            <a:spLocks noChangeArrowheads="1"/>
          </p:cNvSpPr>
          <p:nvPr/>
        </p:nvSpPr>
        <p:spPr bwMode="auto">
          <a:xfrm>
            <a:off x="106363" y="5248275"/>
            <a:ext cx="86090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a:endPar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endParaRPr>
          </a:p>
          <a:p>
            <a:pPr algn="just">
              <a:buFontTx/>
              <a:buChar char="•"/>
            </a:pP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The conformational change relayed to the intracellular domain causes the G</a:t>
            </a: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sym typeface="Symbol" panose="05050102010706020507" pitchFamily="18" charset="2"/>
              </a:rPr>
              <a:t> subunit to release GDP and bind to GTP thereby activating both the </a:t>
            </a: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G</a:t>
            </a: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sym typeface="Symbol" panose="05050102010706020507" pitchFamily="18" charset="2"/>
              </a:rPr>
              <a:t> and G/G subunits</a:t>
            </a: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 </a:t>
            </a:r>
          </a:p>
        </p:txBody>
      </p:sp>
      <p:pic>
        <p:nvPicPr>
          <p:cNvPr id="15366" name="Picture 4" descr="gp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1179513"/>
            <a:ext cx="31686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80975" y="-100013"/>
            <a:ext cx="7772400" cy="693738"/>
          </a:xfrm>
        </p:spPr>
        <p:txBody>
          <a:bodyPr/>
          <a:lstStyle/>
          <a:p>
            <a:pPr eaLnBrk="1" hangingPunct="1"/>
            <a:r>
              <a:rPr lang="en-US" altLang="ar-JO" sz="2800" b="1" smtClean="0">
                <a:solidFill>
                  <a:srgbClr val="FF3300"/>
                </a:solidFill>
              </a:rPr>
              <a:t>General structure of G protein-linked receptors</a:t>
            </a:r>
          </a:p>
        </p:txBody>
      </p:sp>
      <p:sp>
        <p:nvSpPr>
          <p:cNvPr id="16387" name="Rectangle 3"/>
          <p:cNvSpPr>
            <a:spLocks noGrp="1" noChangeArrowheads="1"/>
          </p:cNvSpPr>
          <p:nvPr>
            <p:ph type="body" idx="4294967295"/>
          </p:nvPr>
        </p:nvSpPr>
        <p:spPr>
          <a:xfrm>
            <a:off x="34925" y="620713"/>
            <a:ext cx="8894763" cy="841375"/>
          </a:xfrm>
        </p:spPr>
        <p:txBody>
          <a:bodyPr/>
          <a:lstStyle/>
          <a:p>
            <a:pPr eaLnBrk="1" hangingPunct="1">
              <a:buFontTx/>
              <a:buNone/>
            </a:pPr>
            <a:r>
              <a:rPr lang="en-US" altLang="ar-JO" sz="2000" b="1" smtClean="0">
                <a:latin typeface="Calibri" panose="020F0502020204030204" pitchFamily="34" charset="0"/>
                <a:cs typeface="Calibri" panose="020F0502020204030204" pitchFamily="34" charset="0"/>
              </a:rPr>
              <a:t>- In the transmembrane domain, there are seven alpha helices</a:t>
            </a:r>
          </a:p>
          <a:p>
            <a:pPr eaLnBrk="1" hangingPunct="1">
              <a:buFontTx/>
              <a:buNone/>
            </a:pPr>
            <a:r>
              <a:rPr lang="en-US" altLang="ar-JO" sz="2000" b="1" smtClean="0">
                <a:latin typeface="Calibri" panose="020F0502020204030204" pitchFamily="34" charset="0"/>
                <a:cs typeface="Calibri" panose="020F0502020204030204" pitchFamily="34" charset="0"/>
              </a:rPr>
              <a:t>- Loop between helices 5&amp;6 involved in interactions with G protein</a:t>
            </a:r>
          </a:p>
        </p:txBody>
      </p:sp>
      <p:pic>
        <p:nvPicPr>
          <p:cNvPr id="16388" name="Picture 4" descr=" sevenspan                                                      0001AEEB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l="10922" t="3993" b="9744"/>
          <a:stretch>
            <a:fillRect/>
          </a:stretch>
        </p:blipFill>
        <p:spPr bwMode="auto">
          <a:xfrm>
            <a:off x="428625" y="1428750"/>
            <a:ext cx="7988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2"/>
          <p:cNvSpPr txBox="1">
            <a:spLocks noChangeArrowheads="1"/>
          </p:cNvSpPr>
          <p:nvPr/>
        </p:nvSpPr>
        <p:spPr bwMode="auto">
          <a:xfrm>
            <a:off x="74613" y="3071813"/>
            <a:ext cx="84978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buClr>
                <a:srgbClr val="FFFF66"/>
              </a:buClr>
              <a:buFont typeface="Wingdings" panose="05000000000000000000" pitchFamily="2" charset="2"/>
              <a:buChar char="Ø"/>
            </a:pP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 When all subunits (</a:t>
            </a: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G</a:t>
            </a: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sym typeface="Symbol" panose="05050102010706020507" pitchFamily="18" charset="2"/>
              </a:rPr>
              <a:t>, G, and G</a:t>
            </a: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 ) </a:t>
            </a: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are associated together, the G protein is in an </a:t>
            </a:r>
            <a:r>
              <a:rPr kumimoji="1" lang="en-US" altLang="zh-CN" sz="2000" b="1" u="sng">
                <a:solidFill>
                  <a:srgbClr val="FF0000"/>
                </a:solidFill>
                <a:latin typeface="Calibri" panose="020F0502020204030204" pitchFamily="34" charset="0"/>
                <a:ea typeface="SimSun" panose="02010600030101010101" pitchFamily="2" charset="-122"/>
                <a:cs typeface="Calibri" panose="020F0502020204030204" pitchFamily="34" charset="0"/>
              </a:rPr>
              <a:t>inactivate state</a:t>
            </a:r>
            <a:endParaRPr kumimoji="1" lang="en-US" altLang="zh-CN" sz="2000" b="1">
              <a:solidFill>
                <a:srgbClr val="FF0000"/>
              </a:solidFill>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endParaRPr>
          </a:p>
          <a:p>
            <a:pPr algn="just" eaLnBrk="1" hangingPunct="1">
              <a:buClr>
                <a:srgbClr val="FFFF66"/>
              </a:buClr>
              <a:buFont typeface="Wingdings" panose="05000000000000000000" pitchFamily="2" charset="2"/>
              <a:buChar char="Ø"/>
            </a:pP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 Once epinephrine or other cAMP-linked hormones bind to the receptor, the hormone-receptor complex interacts  with the G protein to bring about its activation;</a:t>
            </a:r>
          </a:p>
          <a:p>
            <a:pPr algn="just" eaLnBrk="1" hangingPunct="1">
              <a:buClr>
                <a:srgbClr val="FFFF66"/>
              </a:buClr>
              <a:buFont typeface="Wingdings" panose="05000000000000000000" pitchFamily="2" charset="2"/>
              <a:buChar char="Ø"/>
            </a:pP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 Following  interaction of the hormone-receptor complex  with the G protein, GTP displaces GDP;</a:t>
            </a:r>
          </a:p>
          <a:p>
            <a:pPr algn="just" eaLnBrk="1" hangingPunct="1">
              <a:buClr>
                <a:srgbClr val="FFFF66"/>
              </a:buClr>
              <a:buFont typeface="Wingdings" panose="05000000000000000000" pitchFamily="2" charset="2"/>
              <a:buChar char="Ø"/>
            </a:pP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 Binding of GTP produces a conformational change in the G protein that causes the  subunit to dissociate. The  subunit then interacts with adenylate cylcase;</a:t>
            </a:r>
          </a:p>
          <a:p>
            <a:pPr algn="just" eaLnBrk="1" hangingPunct="1">
              <a:buClr>
                <a:srgbClr val="FFFF66"/>
              </a:buClr>
              <a:buFont typeface="Wingdings" panose="05000000000000000000" pitchFamily="2" charset="2"/>
              <a:buChar char="Ø"/>
            </a:pP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 The  subunit is inactivated when the bound GTP is  hydrolyzed to become GDP, which is catalyzed by a GTPase activity that is part of the  subunit.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143250" y="2457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endParaRPr lang="en-GB" altLang="ar-JO" sz="2400">
              <a:solidFill>
                <a:schemeClr val="tx1"/>
              </a:solidFill>
              <a:latin typeface="Times New Roman" panose="02020603050405020304" pitchFamily="18" charset="0"/>
            </a:endParaRPr>
          </a:p>
        </p:txBody>
      </p:sp>
      <p:sp>
        <p:nvSpPr>
          <p:cNvPr id="17411" name="Rectangle 3"/>
          <p:cNvSpPr>
            <a:spLocks noChangeArrowheads="1"/>
          </p:cNvSpPr>
          <p:nvPr/>
        </p:nvSpPr>
        <p:spPr bwMode="auto">
          <a:xfrm>
            <a:off x="107950" y="4662488"/>
            <a:ext cx="903605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a:lnSpc>
                <a:spcPct val="95000"/>
              </a:lnSpc>
              <a:spcAft>
                <a:spcPct val="50000"/>
              </a:spcAft>
            </a:pPr>
            <a:r>
              <a:rPr lang="en-US" altLang="ar-JO" sz="2000" b="1">
                <a:solidFill>
                  <a:srgbClr val="000099"/>
                </a:solidFill>
                <a:latin typeface="Times New Roman" panose="02020603050405020304" pitchFamily="18" charset="0"/>
              </a:rPr>
              <a:t>Adenylate Cyclase</a:t>
            </a:r>
            <a:r>
              <a:rPr lang="en-US" altLang="ar-JO" sz="2000" b="1">
                <a:solidFill>
                  <a:schemeClr val="tx1"/>
                </a:solidFill>
                <a:latin typeface="Times New Roman" panose="02020603050405020304" pitchFamily="18" charset="0"/>
              </a:rPr>
              <a:t> (AC) is a transmembrane protein, with cytosolic domains forming the catalytic site.</a:t>
            </a:r>
          </a:p>
        </p:txBody>
      </p:sp>
      <p:sp>
        <p:nvSpPr>
          <p:cNvPr id="17412" name="Rectangle 4"/>
          <p:cNvSpPr>
            <a:spLocks noChangeArrowheads="1"/>
          </p:cNvSpPr>
          <p:nvPr/>
        </p:nvSpPr>
        <p:spPr bwMode="auto">
          <a:xfrm>
            <a:off x="3143250" y="2457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endParaRPr lang="en-GB" altLang="ar-JO" sz="2400">
              <a:solidFill>
                <a:schemeClr val="tx1"/>
              </a:solidFill>
              <a:latin typeface="Times New Roman" panose="02020603050405020304" pitchFamily="18" charset="0"/>
            </a:endParaRPr>
          </a:p>
        </p:txBody>
      </p:sp>
      <p:graphicFrame>
        <p:nvGraphicFramePr>
          <p:cNvPr id="17413" name="Object 5"/>
          <p:cNvGraphicFramePr>
            <a:graphicFrameLocks noChangeAspect="1"/>
          </p:cNvGraphicFramePr>
          <p:nvPr/>
        </p:nvGraphicFramePr>
        <p:xfrm>
          <a:off x="0" y="38100"/>
          <a:ext cx="9053513" cy="3751263"/>
        </p:xfrm>
        <a:graphic>
          <a:graphicData uri="http://schemas.openxmlformats.org/presentationml/2006/ole">
            <mc:AlternateContent xmlns:mc="http://schemas.openxmlformats.org/markup-compatibility/2006">
              <mc:Choice xmlns:v="urn:schemas-microsoft-com:vml" Requires="v">
                <p:oleObj spid="_x0000_s17415" name="Picture" r:id="rId3" imgW="2857500" imgH="1943100" progId="Word.Picture.8">
                  <p:embed/>
                </p:oleObj>
              </mc:Choice>
              <mc:Fallback>
                <p:oleObj name="Picture" r:id="rId3" imgW="2857500" imgH="1943100"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
                        <a:ext cx="9053513"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4" name="Rectangle 6"/>
          <p:cNvSpPr>
            <a:spLocks noChangeArrowheads="1"/>
          </p:cNvSpPr>
          <p:nvPr/>
        </p:nvSpPr>
        <p:spPr bwMode="auto">
          <a:xfrm>
            <a:off x="107950" y="4005263"/>
            <a:ext cx="89804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a:lnSpc>
                <a:spcPct val="95000"/>
              </a:lnSpc>
              <a:spcAft>
                <a:spcPct val="15000"/>
              </a:spcAft>
              <a:buClr>
                <a:schemeClr val="hlink"/>
              </a:buClr>
              <a:buFont typeface="Wingdings" panose="05000000000000000000" pitchFamily="2" charset="2"/>
              <a:buNone/>
            </a:pPr>
            <a:r>
              <a:rPr lang="en-US" altLang="ar-JO" sz="2000" b="1">
                <a:solidFill>
                  <a:schemeClr val="tx1"/>
                </a:solidFill>
                <a:latin typeface="Times New Roman" panose="02020603050405020304" pitchFamily="18" charset="0"/>
              </a:rPr>
              <a:t>The </a:t>
            </a:r>
            <a:r>
              <a:rPr lang="en-US" altLang="ar-JO" sz="2000" b="1">
                <a:solidFill>
                  <a:srgbClr val="000099"/>
                </a:solidFill>
                <a:latin typeface="Symbol" panose="05050102010706020507" pitchFamily="18" charset="2"/>
              </a:rPr>
              <a:t>a</a:t>
            </a:r>
            <a:r>
              <a:rPr lang="en-US" altLang="ar-JO" sz="2000" b="1">
                <a:solidFill>
                  <a:schemeClr val="tx1"/>
                </a:solidFill>
                <a:latin typeface="Symbol" panose="05050102010706020507" pitchFamily="18" charset="2"/>
              </a:rPr>
              <a:t> </a:t>
            </a:r>
            <a:r>
              <a:rPr lang="en-US" altLang="ar-JO" sz="2000" b="1">
                <a:solidFill>
                  <a:schemeClr val="tx1"/>
                </a:solidFill>
                <a:latin typeface="Times New Roman" panose="02020603050405020304" pitchFamily="18" charset="0"/>
              </a:rPr>
              <a:t>subunit of a G-protein (</a:t>
            </a:r>
            <a:r>
              <a:rPr lang="en-US" altLang="ar-JO" sz="2000" b="1">
                <a:solidFill>
                  <a:srgbClr val="000099"/>
                </a:solidFill>
                <a:latin typeface="Times New Roman" panose="02020603050405020304" pitchFamily="18" charset="0"/>
              </a:rPr>
              <a:t>G</a:t>
            </a:r>
            <a:r>
              <a:rPr lang="en-US" altLang="ar-JO" sz="2000" b="1" baseline="-25000">
                <a:solidFill>
                  <a:srgbClr val="000099"/>
                </a:solidFill>
                <a:latin typeface="Symbol" panose="05050102010706020507" pitchFamily="18" charset="2"/>
              </a:rPr>
              <a:t>a</a:t>
            </a:r>
            <a:r>
              <a:rPr lang="en-US" altLang="ar-JO" sz="2000" b="1">
                <a:solidFill>
                  <a:schemeClr val="tx1"/>
                </a:solidFill>
                <a:latin typeface="Times New Roman" panose="02020603050405020304" pitchFamily="18" charset="0"/>
              </a:rPr>
              <a:t>) binds </a:t>
            </a:r>
            <a:r>
              <a:rPr lang="en-US" altLang="ar-JO" sz="2000" b="1">
                <a:solidFill>
                  <a:srgbClr val="000099"/>
                </a:solidFill>
                <a:latin typeface="Times New Roman" panose="02020603050405020304" pitchFamily="18" charset="0"/>
              </a:rPr>
              <a:t>GTP</a:t>
            </a:r>
            <a:r>
              <a:rPr lang="en-US" altLang="ar-JO" sz="2000" b="1">
                <a:solidFill>
                  <a:schemeClr val="tx1"/>
                </a:solidFill>
                <a:latin typeface="Times New Roman" panose="02020603050405020304" pitchFamily="18" charset="0"/>
              </a:rPr>
              <a:t>, &amp; can hydrolyze it to GDP + P</a:t>
            </a:r>
            <a:r>
              <a:rPr lang="en-US" altLang="ar-JO" sz="2000" b="1" baseline="-25000">
                <a:solidFill>
                  <a:schemeClr val="tx1"/>
                </a:solidFill>
                <a:latin typeface="Times New Roman" panose="02020603050405020304" pitchFamily="18" charset="0"/>
              </a:rPr>
              <a:t>i</a:t>
            </a:r>
            <a:r>
              <a:rPr lang="en-US" altLang="ar-JO" sz="2000" b="1">
                <a:solidFill>
                  <a:schemeClr val="tx1"/>
                </a:solidFill>
                <a:latin typeface="Times New Roman" panose="02020603050405020304" pitchFamily="18" charset="0"/>
              </a:rPr>
              <a:t>. </a:t>
            </a:r>
            <a:endParaRPr lang="en-US" altLang="ar-JO" sz="2000" b="1">
              <a:solidFill>
                <a:srgbClr val="000099"/>
              </a:solidFill>
              <a:latin typeface="Symbol" panose="05050102010706020507" pitchFamily="18" charset="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body" sz="half" idx="2"/>
          </p:nvPr>
        </p:nvSpPr>
        <p:spPr>
          <a:xfrm>
            <a:off x="268288" y="692150"/>
            <a:ext cx="10783887" cy="936625"/>
          </a:xfrm>
        </p:spPr>
        <p:txBody>
          <a:bodyPr/>
          <a:lstStyle/>
          <a:p>
            <a:pPr marL="0" indent="0" algn="just" eaLnBrk="1" hangingPunct="1">
              <a:lnSpc>
                <a:spcPct val="95000"/>
              </a:lnSpc>
              <a:spcBef>
                <a:spcPct val="0"/>
              </a:spcBef>
              <a:spcAft>
                <a:spcPct val="40000"/>
              </a:spcAft>
              <a:buFontTx/>
              <a:buNone/>
            </a:pPr>
            <a:r>
              <a:rPr lang="en-US" altLang="ar-JO" sz="2000" b="1" smtClean="0">
                <a:latin typeface="Calibri" panose="020F0502020204030204" pitchFamily="34" charset="0"/>
                <a:cs typeface="Calibri" panose="020F0502020204030204" pitchFamily="34" charset="0"/>
              </a:rPr>
              <a:t>1. Initially G</a:t>
            </a:r>
            <a:r>
              <a:rPr lang="el-GR" altLang="ar-JO" sz="2000" b="1" smtClean="0">
                <a:latin typeface="Calibri" panose="020F0502020204030204" pitchFamily="34" charset="0"/>
                <a:cs typeface="Calibri" panose="020F0502020204030204" pitchFamily="34" charset="0"/>
              </a:rPr>
              <a:t>α</a:t>
            </a:r>
            <a:r>
              <a:rPr lang="en-GB" altLang="ar-JO" sz="2000" b="1" smtClean="0">
                <a:latin typeface="Calibri" panose="020F0502020204030204" pitchFamily="34" charset="0"/>
                <a:cs typeface="Calibri" panose="020F0502020204030204" pitchFamily="34" charset="0"/>
              </a:rPr>
              <a:t> </a:t>
            </a:r>
            <a:r>
              <a:rPr lang="en-US" altLang="ar-JO" sz="2000" b="1" smtClean="0">
                <a:latin typeface="Calibri" panose="020F0502020204030204" pitchFamily="34" charset="0"/>
                <a:cs typeface="Calibri" panose="020F0502020204030204" pitchFamily="34" charset="0"/>
              </a:rPr>
              <a:t>has bound </a:t>
            </a:r>
            <a:r>
              <a:rPr lang="en-US" altLang="ar-JO" sz="2000" b="1" smtClean="0">
                <a:solidFill>
                  <a:srgbClr val="000099"/>
                </a:solidFill>
                <a:latin typeface="Calibri" panose="020F0502020204030204" pitchFamily="34" charset="0"/>
                <a:cs typeface="Calibri" panose="020F0502020204030204" pitchFamily="34" charset="0"/>
              </a:rPr>
              <a:t>GDP</a:t>
            </a:r>
            <a:r>
              <a:rPr lang="en-US" altLang="ar-JO" sz="2000" b="1" smtClean="0">
                <a:latin typeface="Calibri" panose="020F0502020204030204" pitchFamily="34" charset="0"/>
                <a:cs typeface="Calibri" panose="020F0502020204030204" pitchFamily="34" charset="0"/>
              </a:rPr>
              <a:t>, and </a:t>
            </a:r>
            <a:r>
              <a:rPr lang="el-GR" altLang="ar-JO" sz="2000" b="1" smtClean="0">
                <a:latin typeface="Calibri" panose="020F0502020204030204" pitchFamily="34" charset="0"/>
                <a:cs typeface="Calibri" panose="020F0502020204030204" pitchFamily="34" charset="0"/>
              </a:rPr>
              <a:t>α</a:t>
            </a:r>
            <a:r>
              <a:rPr lang="en-US" altLang="ar-JO" sz="2000" b="1" smtClean="0">
                <a:latin typeface="Calibri" panose="020F0502020204030204" pitchFamily="34" charset="0"/>
                <a:cs typeface="Calibri" panose="020F0502020204030204" pitchFamily="34" charset="0"/>
              </a:rPr>
              <a:t>,</a:t>
            </a:r>
            <a:r>
              <a:rPr lang="el-GR" altLang="ar-JO" sz="2000" b="1" smtClean="0">
                <a:latin typeface="Calibri" panose="020F0502020204030204" pitchFamily="34" charset="0"/>
                <a:cs typeface="Calibri" panose="020F0502020204030204" pitchFamily="34" charset="0"/>
              </a:rPr>
              <a:t>β</a:t>
            </a:r>
            <a:r>
              <a:rPr lang="en-GB" altLang="ar-JO" sz="2000" b="1" smtClean="0">
                <a:latin typeface="Calibri" panose="020F0502020204030204" pitchFamily="34" charset="0"/>
                <a:cs typeface="Calibri" panose="020F0502020204030204" pitchFamily="34" charset="0"/>
              </a:rPr>
              <a:t>,and </a:t>
            </a:r>
            <a:r>
              <a:rPr lang="en-US" altLang="ar-JO" sz="2000" b="1" smtClean="0">
                <a:latin typeface="Calibri" panose="020F0502020204030204" pitchFamily="34" charset="0"/>
                <a:cs typeface="Calibri" panose="020F0502020204030204" pitchFamily="34" charset="0"/>
              </a:rPr>
              <a:t>γ subunits are complexed together. </a:t>
            </a:r>
          </a:p>
          <a:p>
            <a:pPr marL="0" indent="0" algn="just" eaLnBrk="1" hangingPunct="1">
              <a:lnSpc>
                <a:spcPct val="95000"/>
              </a:lnSpc>
              <a:spcBef>
                <a:spcPct val="0"/>
              </a:spcBef>
              <a:spcAft>
                <a:spcPct val="45000"/>
              </a:spcAft>
              <a:buFontTx/>
              <a:buNone/>
            </a:pPr>
            <a:r>
              <a:rPr lang="en-US" altLang="ar-JO" sz="2000" b="1" smtClean="0">
                <a:solidFill>
                  <a:srgbClr val="000099"/>
                </a:solidFill>
                <a:latin typeface="Calibri" panose="020F0502020204030204" pitchFamily="34" charset="0"/>
                <a:cs typeface="Calibri" panose="020F0502020204030204" pitchFamily="34" charset="0"/>
              </a:rPr>
              <a:t>G</a:t>
            </a:r>
            <a:r>
              <a:rPr lang="en-US" altLang="ar-JO" sz="2000" b="1" baseline="-25000" smtClean="0">
                <a:solidFill>
                  <a:srgbClr val="000099"/>
                </a:solidFill>
                <a:latin typeface="Calibri" panose="020F0502020204030204" pitchFamily="34" charset="0"/>
                <a:cs typeface="Calibri" panose="020F0502020204030204" pitchFamily="34" charset="0"/>
              </a:rPr>
              <a:t>β</a:t>
            </a:r>
            <a:r>
              <a:rPr lang="el-GR" altLang="ar-JO" sz="2000" b="1" baseline="-25000" smtClean="0">
                <a:solidFill>
                  <a:srgbClr val="000099"/>
                </a:solidFill>
                <a:latin typeface="Calibri" panose="020F0502020204030204" pitchFamily="34" charset="0"/>
                <a:cs typeface="Calibri" panose="020F0502020204030204" pitchFamily="34" charset="0"/>
              </a:rPr>
              <a:t>γ</a:t>
            </a:r>
            <a:r>
              <a:rPr lang="en-US" altLang="ar-JO" sz="2000" b="1" smtClean="0">
                <a:latin typeface="Calibri" panose="020F0502020204030204" pitchFamily="34" charset="0"/>
                <a:cs typeface="Calibri" panose="020F0502020204030204" pitchFamily="34" charset="0"/>
              </a:rPr>
              <a:t>, the complex of </a:t>
            </a:r>
            <a:r>
              <a:rPr lang="el-GR" altLang="ar-JO" sz="2000" b="1" smtClean="0">
                <a:latin typeface="Calibri" panose="020F0502020204030204" pitchFamily="34" charset="0"/>
                <a:cs typeface="Calibri" panose="020F0502020204030204" pitchFamily="34" charset="0"/>
              </a:rPr>
              <a:t>β</a:t>
            </a:r>
            <a:r>
              <a:rPr lang="en-US" altLang="ar-JO" sz="2000" b="1" smtClean="0">
                <a:latin typeface="Calibri" panose="020F0502020204030204" pitchFamily="34" charset="0"/>
                <a:cs typeface="Calibri" panose="020F0502020204030204" pitchFamily="34" charset="0"/>
              </a:rPr>
              <a:t> &amp; </a:t>
            </a:r>
            <a:r>
              <a:rPr lang="el-GR" altLang="ar-JO" sz="2000" b="1" smtClean="0">
                <a:latin typeface="Calibri" panose="020F0502020204030204" pitchFamily="34" charset="0"/>
                <a:cs typeface="Calibri" panose="020F0502020204030204" pitchFamily="34" charset="0"/>
              </a:rPr>
              <a:t>γ</a:t>
            </a:r>
            <a:r>
              <a:rPr lang="en-US" altLang="ar-JO" sz="2000" b="1" smtClean="0">
                <a:latin typeface="Calibri" panose="020F0502020204030204" pitchFamily="34" charset="0"/>
                <a:cs typeface="Calibri" panose="020F0502020204030204" pitchFamily="34" charset="0"/>
              </a:rPr>
              <a:t> subunits, </a:t>
            </a:r>
            <a:r>
              <a:rPr lang="en-US" altLang="ar-JO" sz="2000" b="1" smtClean="0">
                <a:solidFill>
                  <a:srgbClr val="000099"/>
                </a:solidFill>
                <a:latin typeface="Calibri" panose="020F0502020204030204" pitchFamily="34" charset="0"/>
                <a:cs typeface="Calibri" panose="020F0502020204030204" pitchFamily="34" charset="0"/>
              </a:rPr>
              <a:t>inhibits G</a:t>
            </a:r>
            <a:r>
              <a:rPr lang="en-US" altLang="ar-JO" sz="2000" b="1" baseline="-25000" smtClean="0">
                <a:solidFill>
                  <a:srgbClr val="000099"/>
                </a:solidFill>
                <a:latin typeface="Calibri" panose="020F0502020204030204" pitchFamily="34" charset="0"/>
                <a:cs typeface="Calibri" panose="020F0502020204030204" pitchFamily="34" charset="0"/>
              </a:rPr>
              <a:t>α</a:t>
            </a:r>
            <a:r>
              <a:rPr lang="en-US" altLang="ar-JO" sz="2000" b="1" smtClean="0">
                <a:latin typeface="Calibri" panose="020F0502020204030204" pitchFamily="34" charset="0"/>
                <a:cs typeface="Calibri" panose="020F0502020204030204" pitchFamily="34" charset="0"/>
              </a:rPr>
              <a:t>. </a:t>
            </a:r>
          </a:p>
        </p:txBody>
      </p:sp>
      <p:sp>
        <p:nvSpPr>
          <p:cNvPr id="22531" name="Rectangle 2"/>
          <p:cNvSpPr>
            <a:spLocks noChangeArrowheads="1"/>
          </p:cNvSpPr>
          <p:nvPr/>
        </p:nvSpPr>
        <p:spPr bwMode="auto">
          <a:xfrm>
            <a:off x="247650" y="1557338"/>
            <a:ext cx="81819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lnSpc>
                <a:spcPct val="95000"/>
              </a:lnSpc>
              <a:spcAft>
                <a:spcPct val="15000"/>
              </a:spcAft>
              <a:buFont typeface="Wingdings" panose="05000000000000000000" pitchFamily="2" charset="2"/>
              <a:buNone/>
            </a:pPr>
            <a:r>
              <a:rPr lang="en-US" altLang="ar-JO" sz="2000" b="1">
                <a:solidFill>
                  <a:schemeClr val="tx1"/>
                </a:solidFill>
                <a:latin typeface="Calibri" panose="020F0502020204030204" pitchFamily="34" charset="0"/>
                <a:cs typeface="Calibri" panose="020F0502020204030204" pitchFamily="34" charset="0"/>
              </a:rPr>
              <a:t>2.</a:t>
            </a:r>
            <a:r>
              <a:rPr lang="en-US" altLang="ar-JO" sz="2000" b="1">
                <a:solidFill>
                  <a:schemeClr val="hlink"/>
                </a:solidFill>
                <a:latin typeface="Calibri" panose="020F0502020204030204" pitchFamily="34" charset="0"/>
                <a:cs typeface="Calibri" panose="020F0502020204030204" pitchFamily="34" charset="0"/>
              </a:rPr>
              <a:t> </a:t>
            </a:r>
            <a:r>
              <a:rPr lang="en-US" altLang="ar-JO" sz="2000" b="1">
                <a:solidFill>
                  <a:srgbClr val="000099"/>
                </a:solidFill>
                <a:latin typeface="Calibri" panose="020F0502020204030204" pitchFamily="34" charset="0"/>
                <a:cs typeface="Calibri" panose="020F0502020204030204" pitchFamily="34" charset="0"/>
              </a:rPr>
              <a:t>Hormone binding</a:t>
            </a:r>
            <a:r>
              <a:rPr lang="en-US" altLang="ar-JO" sz="2000" b="1">
                <a:solidFill>
                  <a:schemeClr val="tx1"/>
                </a:solidFill>
                <a:latin typeface="Calibri" panose="020F0502020204030204" pitchFamily="34" charset="0"/>
                <a:cs typeface="Calibri" panose="020F0502020204030204" pitchFamily="34" charset="0"/>
              </a:rPr>
              <a:t>, usually to an extracellular domain  (GPCR), causes a </a:t>
            </a:r>
            <a:r>
              <a:rPr lang="en-US" altLang="ar-JO" sz="2000" b="1">
                <a:solidFill>
                  <a:srgbClr val="000099"/>
                </a:solidFill>
                <a:latin typeface="Calibri" panose="020F0502020204030204" pitchFamily="34" charset="0"/>
                <a:cs typeface="Calibri" panose="020F0502020204030204" pitchFamily="34" charset="0"/>
              </a:rPr>
              <a:t>conformational change</a:t>
            </a:r>
            <a:r>
              <a:rPr lang="en-US" altLang="ar-JO" sz="2000" b="1">
                <a:solidFill>
                  <a:schemeClr val="tx1"/>
                </a:solidFill>
                <a:latin typeface="Calibri" panose="020F0502020204030204" pitchFamily="34" charset="0"/>
                <a:cs typeface="Calibri" panose="020F0502020204030204" pitchFamily="34" charset="0"/>
              </a:rPr>
              <a:t> in the receptor that is transmitted to a </a:t>
            </a:r>
            <a:r>
              <a:rPr lang="en-US" altLang="ar-JO" sz="2000" b="1">
                <a:solidFill>
                  <a:srgbClr val="000099"/>
                </a:solidFill>
                <a:latin typeface="Calibri" panose="020F0502020204030204" pitchFamily="34" charset="0"/>
                <a:cs typeface="Calibri" panose="020F0502020204030204" pitchFamily="34" charset="0"/>
              </a:rPr>
              <a:t>G-protein</a:t>
            </a:r>
            <a:r>
              <a:rPr lang="en-US" altLang="ar-JO" sz="2000" b="1">
                <a:solidFill>
                  <a:schemeClr val="tx1"/>
                </a:solidFill>
                <a:latin typeface="Calibri" panose="020F0502020204030204" pitchFamily="34" charset="0"/>
                <a:cs typeface="Calibri" panose="020F0502020204030204" pitchFamily="34" charset="0"/>
              </a:rPr>
              <a:t>  on the cytosolic side of the membrane. </a:t>
            </a:r>
          </a:p>
          <a:p>
            <a:pPr algn="just" eaLnBrk="1" hangingPunct="1">
              <a:lnSpc>
                <a:spcPct val="95000"/>
              </a:lnSpc>
              <a:spcAft>
                <a:spcPct val="15000"/>
              </a:spcAft>
              <a:buFont typeface="Wingdings" panose="05000000000000000000" pitchFamily="2" charset="2"/>
              <a:buNone/>
            </a:pPr>
            <a:r>
              <a:rPr lang="en-US" altLang="ar-JO" sz="2000" b="1">
                <a:solidFill>
                  <a:schemeClr val="tx1"/>
                </a:solidFill>
                <a:latin typeface="Calibri" panose="020F0502020204030204" pitchFamily="34" charset="0"/>
                <a:cs typeface="Calibri" panose="020F0502020204030204" pitchFamily="34" charset="0"/>
              </a:rPr>
              <a:t>The nucleotide-binding site on </a:t>
            </a:r>
            <a:r>
              <a:rPr lang="en-US" altLang="ar-JO" sz="2000" b="1">
                <a:solidFill>
                  <a:srgbClr val="000099"/>
                </a:solidFill>
                <a:latin typeface="Calibri" panose="020F0502020204030204" pitchFamily="34" charset="0"/>
                <a:cs typeface="Calibri" panose="020F0502020204030204" pitchFamily="34" charset="0"/>
              </a:rPr>
              <a:t>G</a:t>
            </a:r>
            <a:r>
              <a:rPr lang="en-US" altLang="ar-JO" sz="2000" b="1" baseline="-25000">
                <a:solidFill>
                  <a:srgbClr val="000099"/>
                </a:solidFill>
                <a:latin typeface="Calibri" panose="020F0502020204030204" pitchFamily="34" charset="0"/>
                <a:cs typeface="Calibri" panose="020F0502020204030204" pitchFamily="34" charset="0"/>
              </a:rPr>
              <a:t>α</a:t>
            </a:r>
            <a:r>
              <a:rPr lang="en-US" altLang="ar-JO" sz="2000" b="1">
                <a:solidFill>
                  <a:schemeClr val="tx1"/>
                </a:solidFill>
                <a:latin typeface="Calibri" panose="020F0502020204030204" pitchFamily="34" charset="0"/>
                <a:cs typeface="Calibri" panose="020F0502020204030204" pitchFamily="34" charset="0"/>
              </a:rPr>
              <a:t> becomes more accessible to the cytosol, where [GTP] &gt; [GDP].</a:t>
            </a:r>
            <a:r>
              <a:rPr lang="en-US" altLang="ar-JO" sz="2000" b="1">
                <a:solidFill>
                  <a:srgbClr val="FF0000"/>
                </a:solidFill>
                <a:latin typeface="Calibri" panose="020F0502020204030204" pitchFamily="34" charset="0"/>
                <a:cs typeface="Calibri" panose="020F0502020204030204" pitchFamily="34" charset="0"/>
              </a:rPr>
              <a:t> </a:t>
            </a:r>
          </a:p>
          <a:p>
            <a:pPr algn="just" eaLnBrk="1" hangingPunct="1">
              <a:lnSpc>
                <a:spcPct val="95000"/>
              </a:lnSpc>
              <a:spcAft>
                <a:spcPct val="15000"/>
              </a:spcAft>
              <a:buFont typeface="Wingdings" panose="05000000000000000000" pitchFamily="2" charset="2"/>
              <a:buNone/>
            </a:pPr>
            <a:r>
              <a:rPr lang="en-US" altLang="ar-JO" sz="2000" b="1">
                <a:solidFill>
                  <a:srgbClr val="000099"/>
                </a:solidFill>
                <a:latin typeface="Calibri" panose="020F0502020204030204" pitchFamily="34" charset="0"/>
                <a:cs typeface="Calibri" panose="020F0502020204030204" pitchFamily="34" charset="0"/>
              </a:rPr>
              <a:t>G</a:t>
            </a:r>
            <a:r>
              <a:rPr lang="en-US" altLang="ar-JO" sz="2000" b="1" baseline="-25000">
                <a:solidFill>
                  <a:srgbClr val="000099"/>
                </a:solidFill>
                <a:latin typeface="Calibri" panose="020F0502020204030204" pitchFamily="34" charset="0"/>
                <a:cs typeface="Calibri" panose="020F0502020204030204" pitchFamily="34" charset="0"/>
              </a:rPr>
              <a:t>α</a:t>
            </a:r>
            <a:r>
              <a:rPr lang="en-US" altLang="ar-JO" sz="2000" b="1">
                <a:solidFill>
                  <a:srgbClr val="FF0000"/>
                </a:solidFill>
                <a:latin typeface="Calibri" panose="020F0502020204030204" pitchFamily="34" charset="0"/>
                <a:cs typeface="Calibri" panose="020F0502020204030204" pitchFamily="34" charset="0"/>
              </a:rPr>
              <a:t> </a:t>
            </a:r>
            <a:r>
              <a:rPr lang="en-US" altLang="ar-JO" sz="2000" b="1">
                <a:solidFill>
                  <a:schemeClr val="tx1"/>
                </a:solidFill>
                <a:latin typeface="Calibri" panose="020F0502020204030204" pitchFamily="34" charset="0"/>
                <a:cs typeface="Calibri" panose="020F0502020204030204" pitchFamily="34" charset="0"/>
              </a:rPr>
              <a:t>releases GDP &amp; binds GTP (</a:t>
            </a:r>
            <a:r>
              <a:rPr lang="en-US" altLang="ar-JO" sz="2000" b="1">
                <a:solidFill>
                  <a:srgbClr val="000099"/>
                </a:solidFill>
                <a:latin typeface="Calibri" panose="020F0502020204030204" pitchFamily="34" charset="0"/>
                <a:cs typeface="Calibri" panose="020F0502020204030204" pitchFamily="34" charset="0"/>
              </a:rPr>
              <a:t>GDP-GTP exchange</a:t>
            </a:r>
            <a:r>
              <a:rPr lang="en-US" altLang="ar-JO" sz="2000" b="1">
                <a:solidFill>
                  <a:schemeClr val="tx1"/>
                </a:solidFill>
                <a:latin typeface="Calibri" panose="020F0502020204030204" pitchFamily="34" charset="0"/>
                <a:cs typeface="Calibri" panose="020F0502020204030204" pitchFamily="34" charset="0"/>
              </a:rPr>
              <a:t>).  </a:t>
            </a:r>
          </a:p>
        </p:txBody>
      </p:sp>
      <p:sp>
        <p:nvSpPr>
          <p:cNvPr id="22532" name="Rectangle 2"/>
          <p:cNvSpPr>
            <a:spLocks noChangeArrowheads="1"/>
          </p:cNvSpPr>
          <p:nvPr/>
        </p:nvSpPr>
        <p:spPr bwMode="auto">
          <a:xfrm>
            <a:off x="323850" y="3714750"/>
            <a:ext cx="78200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lnSpc>
                <a:spcPct val="95000"/>
              </a:lnSpc>
              <a:spcAft>
                <a:spcPct val="40000"/>
              </a:spcAft>
              <a:buClr>
                <a:schemeClr val="hlink"/>
              </a:buClr>
              <a:buFont typeface="Wingdings" panose="05000000000000000000" pitchFamily="2" charset="2"/>
              <a:buNone/>
            </a:pPr>
            <a:r>
              <a:rPr lang="en-US" altLang="ar-JO" sz="2000" b="1">
                <a:solidFill>
                  <a:schemeClr val="tx1"/>
                </a:solidFill>
                <a:latin typeface="Calibri" panose="020F0502020204030204" pitchFamily="34" charset="0"/>
                <a:cs typeface="Calibri" panose="020F0502020204030204" pitchFamily="34" charset="0"/>
              </a:rPr>
              <a:t>3.</a:t>
            </a:r>
            <a:r>
              <a:rPr lang="en-US" altLang="ar-JO" sz="2000" b="1">
                <a:solidFill>
                  <a:srgbClr val="000099"/>
                </a:solidFill>
                <a:latin typeface="Calibri" panose="020F0502020204030204" pitchFamily="34" charset="0"/>
                <a:cs typeface="Calibri" panose="020F0502020204030204" pitchFamily="34" charset="0"/>
              </a:rPr>
              <a:t> </a:t>
            </a:r>
            <a:r>
              <a:rPr lang="en-US" altLang="ar-JO" sz="2000" b="1">
                <a:solidFill>
                  <a:schemeClr val="tx1"/>
                </a:solidFill>
                <a:latin typeface="Calibri" panose="020F0502020204030204" pitchFamily="34" charset="0"/>
                <a:cs typeface="Calibri" panose="020F0502020204030204" pitchFamily="34" charset="0"/>
              </a:rPr>
              <a:t>Substitution of </a:t>
            </a:r>
            <a:r>
              <a:rPr lang="en-US" altLang="ar-JO" sz="2000" b="1">
                <a:solidFill>
                  <a:srgbClr val="000099"/>
                </a:solidFill>
                <a:latin typeface="Calibri" panose="020F0502020204030204" pitchFamily="34" charset="0"/>
                <a:cs typeface="Calibri" panose="020F0502020204030204" pitchFamily="34" charset="0"/>
              </a:rPr>
              <a:t>GTP</a:t>
            </a:r>
            <a:r>
              <a:rPr lang="en-US" altLang="ar-JO" sz="2000" b="1">
                <a:solidFill>
                  <a:schemeClr val="tx1"/>
                </a:solidFill>
                <a:latin typeface="Calibri" panose="020F0502020204030204" pitchFamily="34" charset="0"/>
                <a:cs typeface="Calibri" panose="020F0502020204030204" pitchFamily="34" charset="0"/>
              </a:rPr>
              <a:t> for GDP causes another conformational change in </a:t>
            </a:r>
            <a:r>
              <a:rPr lang="en-US" altLang="ar-JO" sz="2000" b="1">
                <a:solidFill>
                  <a:srgbClr val="000099"/>
                </a:solidFill>
                <a:latin typeface="Calibri" panose="020F0502020204030204" pitchFamily="34" charset="0"/>
                <a:cs typeface="Calibri" panose="020F0502020204030204" pitchFamily="34" charset="0"/>
              </a:rPr>
              <a:t>G</a:t>
            </a:r>
            <a:r>
              <a:rPr lang="en-US" altLang="ar-JO" sz="2000" b="1" baseline="-25000">
                <a:solidFill>
                  <a:srgbClr val="000099"/>
                </a:solidFill>
                <a:latin typeface="Calibri" panose="020F0502020204030204" pitchFamily="34" charset="0"/>
                <a:cs typeface="Calibri" panose="020F0502020204030204" pitchFamily="34" charset="0"/>
              </a:rPr>
              <a:t>α</a:t>
            </a:r>
            <a:r>
              <a:rPr lang="en-US" altLang="ar-JO" sz="2000" b="1">
                <a:solidFill>
                  <a:schemeClr val="tx1"/>
                </a:solidFill>
                <a:latin typeface="Calibri" panose="020F0502020204030204" pitchFamily="34" charset="0"/>
                <a:cs typeface="Calibri" panose="020F0502020204030204" pitchFamily="34" charset="0"/>
              </a:rPr>
              <a:t>. </a:t>
            </a:r>
          </a:p>
          <a:p>
            <a:pPr algn="just" eaLnBrk="1" hangingPunct="1">
              <a:lnSpc>
                <a:spcPct val="95000"/>
              </a:lnSpc>
              <a:spcAft>
                <a:spcPct val="40000"/>
              </a:spcAft>
              <a:buClr>
                <a:schemeClr val="hlink"/>
              </a:buClr>
              <a:buFont typeface="Wingdings" panose="05000000000000000000" pitchFamily="2" charset="2"/>
              <a:buNone/>
            </a:pPr>
            <a:r>
              <a:rPr lang="en-US" altLang="ar-JO" sz="2000" b="1">
                <a:solidFill>
                  <a:srgbClr val="000099"/>
                </a:solidFill>
                <a:latin typeface="Calibri" panose="020F0502020204030204" pitchFamily="34" charset="0"/>
                <a:cs typeface="Calibri" panose="020F0502020204030204" pitchFamily="34" charset="0"/>
              </a:rPr>
              <a:t>G</a:t>
            </a:r>
            <a:r>
              <a:rPr lang="en-US" altLang="ar-JO" sz="2000" b="1" baseline="-25000">
                <a:solidFill>
                  <a:srgbClr val="000099"/>
                </a:solidFill>
                <a:latin typeface="Calibri" panose="020F0502020204030204" pitchFamily="34" charset="0"/>
                <a:cs typeface="Calibri" panose="020F0502020204030204" pitchFamily="34" charset="0"/>
              </a:rPr>
              <a:t>α</a:t>
            </a:r>
            <a:r>
              <a:rPr lang="en-US" altLang="ar-JO" sz="2000" b="1">
                <a:solidFill>
                  <a:srgbClr val="000099"/>
                </a:solidFill>
                <a:latin typeface="Calibri" panose="020F0502020204030204" pitchFamily="34" charset="0"/>
                <a:cs typeface="Calibri" panose="020F0502020204030204" pitchFamily="34" charset="0"/>
              </a:rPr>
              <a:t>-GTP</a:t>
            </a:r>
            <a:r>
              <a:rPr lang="en-US" altLang="ar-JO" sz="2000" b="1">
                <a:solidFill>
                  <a:schemeClr val="tx1"/>
                </a:solidFill>
                <a:latin typeface="Calibri" panose="020F0502020204030204" pitchFamily="34" charset="0"/>
                <a:cs typeface="Calibri" panose="020F0502020204030204" pitchFamily="34" charset="0"/>
              </a:rPr>
              <a:t> dissociates from the inhibitory </a:t>
            </a:r>
            <a:r>
              <a:rPr lang="en-US" altLang="ar-JO" sz="2000" b="1">
                <a:solidFill>
                  <a:srgbClr val="000099"/>
                </a:solidFill>
                <a:latin typeface="Calibri" panose="020F0502020204030204" pitchFamily="34" charset="0"/>
                <a:cs typeface="Calibri" panose="020F0502020204030204" pitchFamily="34" charset="0"/>
              </a:rPr>
              <a:t>β</a:t>
            </a:r>
            <a:r>
              <a:rPr lang="el-GR" altLang="ar-JO" sz="2000" b="1">
                <a:solidFill>
                  <a:srgbClr val="000099"/>
                </a:solidFill>
                <a:latin typeface="Calibri" panose="020F0502020204030204" pitchFamily="34" charset="0"/>
                <a:cs typeface="Calibri" panose="020F0502020204030204" pitchFamily="34" charset="0"/>
              </a:rPr>
              <a:t>γ</a:t>
            </a:r>
            <a:r>
              <a:rPr lang="en-US" altLang="ar-JO" sz="2000" b="1">
                <a:solidFill>
                  <a:schemeClr val="tx1"/>
                </a:solidFill>
                <a:latin typeface="Calibri" panose="020F0502020204030204" pitchFamily="34" charset="0"/>
                <a:cs typeface="Calibri" panose="020F0502020204030204" pitchFamily="34" charset="0"/>
              </a:rPr>
              <a:t> complex &amp; can now bind to and activate Adenylate Cyclase.</a:t>
            </a:r>
          </a:p>
        </p:txBody>
      </p:sp>
      <p:sp>
        <p:nvSpPr>
          <p:cNvPr id="22533" name="Rectangle 2"/>
          <p:cNvSpPr>
            <a:spLocks noChangeArrowheads="1"/>
          </p:cNvSpPr>
          <p:nvPr/>
        </p:nvSpPr>
        <p:spPr bwMode="auto">
          <a:xfrm>
            <a:off x="323850" y="5084763"/>
            <a:ext cx="803433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lnSpc>
                <a:spcPct val="95000"/>
              </a:lnSpc>
              <a:spcAft>
                <a:spcPct val="35000"/>
              </a:spcAft>
              <a:buClr>
                <a:schemeClr val="hlink"/>
              </a:buClr>
              <a:buFont typeface="Wingdings" panose="05000000000000000000" pitchFamily="2" charset="2"/>
              <a:buNone/>
            </a:pPr>
            <a:r>
              <a:rPr lang="en-US" altLang="ar-JO" sz="2000" b="1">
                <a:solidFill>
                  <a:schemeClr val="tx1"/>
                </a:solidFill>
                <a:latin typeface="Calibri" panose="020F0502020204030204" pitchFamily="34" charset="0"/>
                <a:cs typeface="Calibri" panose="020F0502020204030204" pitchFamily="34" charset="0"/>
              </a:rPr>
              <a:t>4.</a:t>
            </a:r>
            <a:r>
              <a:rPr lang="en-US" altLang="ar-JO" sz="2000" b="1">
                <a:solidFill>
                  <a:srgbClr val="000099"/>
                </a:solidFill>
                <a:latin typeface="Calibri" panose="020F0502020204030204" pitchFamily="34" charset="0"/>
                <a:cs typeface="Calibri" panose="020F0502020204030204" pitchFamily="34" charset="0"/>
              </a:rPr>
              <a:t> Adenylate Cyclase</a:t>
            </a:r>
            <a:r>
              <a:rPr lang="en-US" altLang="ar-JO" sz="2000" b="1">
                <a:solidFill>
                  <a:schemeClr val="tx1"/>
                </a:solidFill>
                <a:latin typeface="Calibri" panose="020F0502020204030204" pitchFamily="34" charset="0"/>
                <a:cs typeface="Calibri" panose="020F0502020204030204" pitchFamily="34" charset="0"/>
              </a:rPr>
              <a:t>, activated by the stimulatory</a:t>
            </a:r>
            <a:r>
              <a:rPr lang="en-US" altLang="ar-JO" sz="2000" b="1">
                <a:solidFill>
                  <a:srgbClr val="000099"/>
                </a:solidFill>
                <a:latin typeface="Calibri" panose="020F0502020204030204" pitchFamily="34" charset="0"/>
                <a:cs typeface="Calibri" panose="020F0502020204030204" pitchFamily="34" charset="0"/>
              </a:rPr>
              <a:t>  </a:t>
            </a:r>
            <a:r>
              <a:rPr lang="en-US" altLang="ar-JO" sz="2000" b="1">
                <a:solidFill>
                  <a:schemeClr val="tx1"/>
                </a:solidFill>
                <a:latin typeface="Calibri" panose="020F0502020204030204" pitchFamily="34" charset="0"/>
                <a:cs typeface="Calibri" panose="020F0502020204030204" pitchFamily="34" charset="0"/>
              </a:rPr>
              <a:t>G</a:t>
            </a:r>
            <a:r>
              <a:rPr lang="en-US" altLang="ar-JO" sz="2000" b="1" baseline="-25000">
                <a:solidFill>
                  <a:srgbClr val="000099"/>
                </a:solidFill>
                <a:latin typeface="Calibri" panose="020F0502020204030204" pitchFamily="34" charset="0"/>
                <a:cs typeface="Calibri" panose="020F0502020204030204" pitchFamily="34" charset="0"/>
              </a:rPr>
              <a:t>α</a:t>
            </a:r>
            <a:r>
              <a:rPr lang="en-US" altLang="ar-JO" sz="2000" b="1">
                <a:solidFill>
                  <a:schemeClr val="tx1"/>
                </a:solidFill>
                <a:latin typeface="Calibri" panose="020F0502020204030204" pitchFamily="34" charset="0"/>
                <a:cs typeface="Calibri" panose="020F0502020204030204" pitchFamily="34" charset="0"/>
              </a:rPr>
              <a:t>-GTP, catalyzes synthesis of </a:t>
            </a:r>
            <a:r>
              <a:rPr lang="en-US" altLang="ar-JO" sz="2000" b="1">
                <a:solidFill>
                  <a:srgbClr val="000099"/>
                </a:solidFill>
                <a:latin typeface="Calibri" panose="020F0502020204030204" pitchFamily="34" charset="0"/>
                <a:cs typeface="Calibri" panose="020F0502020204030204" pitchFamily="34" charset="0"/>
              </a:rPr>
              <a:t>cAMP</a:t>
            </a:r>
            <a:r>
              <a:rPr lang="en-US" altLang="ar-JO" sz="2000" b="1">
                <a:solidFill>
                  <a:schemeClr val="tx1"/>
                </a:solidFill>
                <a:latin typeface="Calibri" panose="020F0502020204030204" pitchFamily="34" charset="0"/>
                <a:cs typeface="Calibri" panose="020F0502020204030204" pitchFamily="34" charset="0"/>
              </a:rPr>
              <a:t>.</a:t>
            </a:r>
          </a:p>
          <a:p>
            <a:pPr algn="just" eaLnBrk="1" hangingPunct="1">
              <a:lnSpc>
                <a:spcPct val="95000"/>
              </a:lnSpc>
              <a:spcAft>
                <a:spcPct val="35000"/>
              </a:spcAft>
              <a:buClr>
                <a:schemeClr val="hlink"/>
              </a:buClr>
              <a:buFont typeface="Wingdings" panose="05000000000000000000" pitchFamily="2" charset="2"/>
              <a:buNone/>
            </a:pPr>
            <a:r>
              <a:rPr lang="en-US" altLang="ar-JO" sz="2000" b="1">
                <a:solidFill>
                  <a:schemeClr val="tx1"/>
                </a:solidFill>
                <a:latin typeface="Calibri" panose="020F0502020204030204" pitchFamily="34" charset="0"/>
                <a:cs typeface="Calibri" panose="020F0502020204030204" pitchFamily="34" charset="0"/>
              </a:rPr>
              <a:t>5.</a:t>
            </a:r>
            <a:r>
              <a:rPr lang="en-US" altLang="ar-JO" sz="2000" b="1">
                <a:solidFill>
                  <a:srgbClr val="000099"/>
                </a:solidFill>
                <a:latin typeface="Calibri" panose="020F0502020204030204" pitchFamily="34" charset="0"/>
                <a:cs typeface="Calibri" panose="020F0502020204030204" pitchFamily="34" charset="0"/>
              </a:rPr>
              <a:t> Protein Kinase A </a:t>
            </a:r>
            <a:r>
              <a:rPr lang="en-US" altLang="ar-JO" sz="2000" b="1">
                <a:solidFill>
                  <a:schemeClr val="tx1"/>
                </a:solidFill>
                <a:latin typeface="Calibri" panose="020F0502020204030204" pitchFamily="34" charset="0"/>
                <a:cs typeface="Calibri" panose="020F0502020204030204" pitchFamily="34" charset="0"/>
              </a:rPr>
              <a:t>(cAMP Dependent Protein Kinase) catalyzes transfer of phosphate from ATP to serine or threonine residues of various cellular proteins, altering their activity.</a:t>
            </a:r>
          </a:p>
        </p:txBody>
      </p:sp>
      <p:sp>
        <p:nvSpPr>
          <p:cNvPr id="18438" name="Rectangle 7"/>
          <p:cNvSpPr>
            <a:spLocks noChangeArrowheads="1"/>
          </p:cNvSpPr>
          <p:nvPr/>
        </p:nvSpPr>
        <p:spPr bwMode="auto">
          <a:xfrm>
            <a:off x="-100013" y="115888"/>
            <a:ext cx="9344026"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lnSpc>
                <a:spcPct val="95000"/>
              </a:lnSpc>
              <a:spcAft>
                <a:spcPct val="50000"/>
              </a:spcAft>
            </a:pPr>
            <a:r>
              <a:rPr lang="en-US" altLang="ar-JO" sz="2400" b="1">
                <a:latin typeface="Calibri" panose="020F0502020204030204" pitchFamily="34" charset="0"/>
                <a:cs typeface="Calibri" panose="020F0502020204030204" pitchFamily="34" charset="0"/>
              </a:rPr>
              <a:t>The sequence of events by which a hormone activates cAMP signaling: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ox(in)">
                                      <p:cBhvr>
                                        <p:cTn id="7" dur="500"/>
                                        <p:tgtEl>
                                          <p:spTgt spid="2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box(in)">
                                      <p:cBhvr>
                                        <p:cTn id="12" dur="500"/>
                                        <p:tgtEl>
                                          <p:spTgt spid="20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31"/>
                                        </p:tgtEl>
                                        <p:attrNameLst>
                                          <p:attrName>style.visibility</p:attrName>
                                        </p:attrNameLst>
                                      </p:cBhvr>
                                      <p:to>
                                        <p:strVal val="visible"/>
                                      </p:to>
                                    </p:set>
                                    <p:animEffect transition="in" filter="box(in)">
                                      <p:cBhvr>
                                        <p:cTn id="17" dur="500"/>
                                        <p:tgtEl>
                                          <p:spTgt spid="225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532"/>
                                        </p:tgtEl>
                                        <p:attrNameLst>
                                          <p:attrName>style.visibility</p:attrName>
                                        </p:attrNameLst>
                                      </p:cBhvr>
                                      <p:to>
                                        <p:strVal val="visible"/>
                                      </p:to>
                                    </p:set>
                                    <p:animEffect transition="in" filter="box(in)">
                                      <p:cBhvr>
                                        <p:cTn id="22" dur="500"/>
                                        <p:tgtEl>
                                          <p:spTgt spid="225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2533"/>
                                        </p:tgtEl>
                                        <p:attrNameLst>
                                          <p:attrName>style.visibility</p:attrName>
                                        </p:attrNameLst>
                                      </p:cBhvr>
                                      <p:to>
                                        <p:strVal val="visible"/>
                                      </p:to>
                                    </p:set>
                                    <p:animEffect transition="in" filter="box(in)">
                                      <p:cBhvr>
                                        <p:cTn id="2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2531" grpId="0"/>
      <p:bldP spid="22532" grpId="0"/>
      <p:bldP spid="225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4925" y="188913"/>
            <a:ext cx="91090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3300"/>
                </a:solidFill>
                <a:latin typeface="Arial" panose="020B0604020202020204" pitchFamily="34" charset="0"/>
              </a:defRPr>
            </a:lvl1pPr>
            <a:lvl2pPr marL="4000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lnSpc>
                <a:spcPct val="95000"/>
              </a:lnSpc>
              <a:spcAft>
                <a:spcPct val="50000"/>
              </a:spcAft>
            </a:pPr>
            <a:r>
              <a:rPr lang="en-US" altLang="ar-JO" sz="2400" b="1">
                <a:solidFill>
                  <a:srgbClr val="FF0000"/>
                </a:solidFill>
                <a:latin typeface="Times New Roman" panose="02020603050405020304" pitchFamily="18" charset="0"/>
              </a:rPr>
              <a:t>Turn off</a:t>
            </a:r>
            <a:r>
              <a:rPr lang="en-US" altLang="ar-JO" sz="2400" b="1">
                <a:solidFill>
                  <a:schemeClr val="tx1"/>
                </a:solidFill>
                <a:latin typeface="Times New Roman" panose="02020603050405020304" pitchFamily="18" charset="0"/>
              </a:rPr>
              <a:t> of the signal:</a:t>
            </a:r>
          </a:p>
          <a:p>
            <a:pPr algn="l" eaLnBrk="1" hangingPunct="1">
              <a:lnSpc>
                <a:spcPct val="95000"/>
              </a:lnSpc>
              <a:spcAft>
                <a:spcPct val="40000"/>
              </a:spcAft>
              <a:buClr>
                <a:schemeClr val="hlink"/>
              </a:buClr>
              <a:buFont typeface="Wingdings" panose="05000000000000000000" pitchFamily="2" charset="2"/>
              <a:buNone/>
            </a:pPr>
            <a:r>
              <a:rPr lang="en-US" altLang="ar-JO" sz="2000" b="1">
                <a:solidFill>
                  <a:schemeClr val="tx1"/>
                </a:solidFill>
                <a:latin typeface="Times New Roman" panose="02020603050405020304" pitchFamily="18" charset="0"/>
              </a:rPr>
              <a:t>1.</a:t>
            </a:r>
            <a:r>
              <a:rPr lang="en-US" altLang="ar-JO" sz="2000" b="1">
                <a:solidFill>
                  <a:srgbClr val="000099"/>
                </a:solidFill>
                <a:latin typeface="Times New Roman" panose="02020603050405020304" pitchFamily="18" charset="0"/>
              </a:rPr>
              <a:t> G</a:t>
            </a:r>
            <a:r>
              <a:rPr lang="en-US" altLang="ar-JO" sz="2000" b="1" baseline="-25000">
                <a:solidFill>
                  <a:srgbClr val="000099"/>
                </a:solidFill>
                <a:latin typeface="Symbol" panose="05050102010706020507" pitchFamily="18" charset="2"/>
              </a:rPr>
              <a:t>a</a:t>
            </a:r>
            <a:r>
              <a:rPr lang="en-US" altLang="ar-JO" sz="2000" b="1">
                <a:solidFill>
                  <a:schemeClr val="tx1"/>
                </a:solidFill>
                <a:latin typeface="Times New Roman" panose="02020603050405020304" pitchFamily="18" charset="0"/>
              </a:rPr>
              <a:t> hydrolyzes GTP to GDP + P</a:t>
            </a:r>
            <a:r>
              <a:rPr lang="en-US" altLang="ar-JO" sz="2000" b="1" baseline="-25000">
                <a:solidFill>
                  <a:schemeClr val="tx1"/>
                </a:solidFill>
                <a:latin typeface="Times New Roman" panose="02020603050405020304" pitchFamily="18" charset="0"/>
              </a:rPr>
              <a:t>i</a:t>
            </a:r>
            <a:r>
              <a:rPr lang="en-US" altLang="ar-JO" sz="2000" b="1">
                <a:solidFill>
                  <a:schemeClr val="tx1"/>
                </a:solidFill>
                <a:latin typeface="Times New Roman" panose="02020603050405020304" pitchFamily="18" charset="0"/>
              </a:rPr>
              <a:t> (</a:t>
            </a:r>
            <a:r>
              <a:rPr lang="en-US" altLang="ar-JO" sz="2000" b="1">
                <a:solidFill>
                  <a:srgbClr val="000099"/>
                </a:solidFill>
                <a:latin typeface="Times New Roman" panose="02020603050405020304" pitchFamily="18" charset="0"/>
              </a:rPr>
              <a:t>GTPase</a:t>
            </a:r>
            <a:r>
              <a:rPr lang="en-US" altLang="ar-JO" sz="2000" b="1">
                <a:solidFill>
                  <a:schemeClr val="tx1"/>
                </a:solidFill>
                <a:latin typeface="Times New Roman" panose="02020603050405020304" pitchFamily="18" charset="0"/>
              </a:rPr>
              <a:t>).</a:t>
            </a:r>
          </a:p>
          <a:p>
            <a:pPr lvl="1" algn="l" eaLnBrk="1" hangingPunct="1">
              <a:lnSpc>
                <a:spcPct val="95000"/>
              </a:lnSpc>
              <a:spcAft>
                <a:spcPct val="40000"/>
              </a:spcAft>
              <a:buClr>
                <a:schemeClr val="hlink"/>
              </a:buClr>
              <a:buFont typeface="Wingdings" panose="05000000000000000000" pitchFamily="2" charset="2"/>
              <a:buNone/>
            </a:pPr>
            <a:r>
              <a:rPr lang="en-US" altLang="ar-JO" sz="2000" b="1">
                <a:solidFill>
                  <a:schemeClr val="tx1"/>
                </a:solidFill>
                <a:latin typeface="Times New Roman" panose="02020603050405020304" pitchFamily="18" charset="0"/>
              </a:rPr>
              <a:t>The presence of </a:t>
            </a:r>
            <a:r>
              <a:rPr lang="en-US" altLang="ar-JO" sz="2000" b="1">
                <a:solidFill>
                  <a:srgbClr val="000099"/>
                </a:solidFill>
                <a:latin typeface="Times New Roman" panose="02020603050405020304" pitchFamily="18" charset="0"/>
              </a:rPr>
              <a:t>GDP</a:t>
            </a:r>
            <a:r>
              <a:rPr lang="en-US" altLang="ar-JO" sz="2000" b="1">
                <a:solidFill>
                  <a:schemeClr val="tx1"/>
                </a:solidFill>
                <a:latin typeface="Times New Roman" panose="02020603050405020304" pitchFamily="18" charset="0"/>
              </a:rPr>
              <a:t> on G</a:t>
            </a:r>
            <a:r>
              <a:rPr lang="en-US" altLang="ar-JO" sz="2000" b="1" baseline="-25000">
                <a:solidFill>
                  <a:schemeClr val="tx1"/>
                </a:solidFill>
                <a:latin typeface="Symbol" panose="05050102010706020507" pitchFamily="18" charset="2"/>
              </a:rPr>
              <a:t>a</a:t>
            </a:r>
            <a:r>
              <a:rPr lang="en-US" altLang="ar-JO" sz="2000" b="1">
                <a:solidFill>
                  <a:schemeClr val="tx1"/>
                </a:solidFill>
                <a:latin typeface="Times New Roman" panose="02020603050405020304" pitchFamily="18" charset="0"/>
              </a:rPr>
              <a:t> causes it to rebind to the inhibitory </a:t>
            </a:r>
            <a:r>
              <a:rPr lang="en-US" altLang="ar-JO" sz="2000" b="1">
                <a:solidFill>
                  <a:srgbClr val="000099"/>
                </a:solidFill>
                <a:latin typeface="Symbol" panose="05050102010706020507" pitchFamily="18" charset="2"/>
              </a:rPr>
              <a:t>bg</a:t>
            </a:r>
            <a:r>
              <a:rPr lang="en-US" altLang="ar-JO" sz="2000" b="1">
                <a:solidFill>
                  <a:schemeClr val="tx1"/>
                </a:solidFill>
                <a:latin typeface="Symbol" panose="05050102010706020507" pitchFamily="18" charset="2"/>
              </a:rPr>
              <a:t> </a:t>
            </a:r>
            <a:r>
              <a:rPr lang="en-US" altLang="ar-JO" sz="2000" b="1">
                <a:solidFill>
                  <a:schemeClr val="tx1"/>
                </a:solidFill>
                <a:latin typeface="Times New Roman" panose="02020603050405020304" pitchFamily="18" charset="0"/>
              </a:rPr>
              <a:t>complex. </a:t>
            </a:r>
          </a:p>
          <a:p>
            <a:pPr lvl="1" algn="l" eaLnBrk="1" hangingPunct="1">
              <a:lnSpc>
                <a:spcPct val="95000"/>
              </a:lnSpc>
              <a:spcAft>
                <a:spcPct val="50000"/>
              </a:spcAft>
              <a:buClr>
                <a:schemeClr val="hlink"/>
              </a:buClr>
              <a:buFont typeface="Wingdings" panose="05000000000000000000" pitchFamily="2" charset="2"/>
              <a:buNone/>
            </a:pPr>
            <a:r>
              <a:rPr lang="en-US" altLang="ar-JO" sz="2000" b="1">
                <a:solidFill>
                  <a:schemeClr val="tx1"/>
                </a:solidFill>
                <a:latin typeface="Times New Roman" panose="02020603050405020304" pitchFamily="18" charset="0"/>
              </a:rPr>
              <a:t>Adenylate Cyclase is no longer activated.</a:t>
            </a:r>
          </a:p>
          <a:p>
            <a:pPr algn="l" eaLnBrk="1" hangingPunct="1">
              <a:lnSpc>
                <a:spcPct val="95000"/>
              </a:lnSpc>
              <a:spcAft>
                <a:spcPct val="10000"/>
              </a:spcAft>
              <a:buClr>
                <a:schemeClr val="hlink"/>
              </a:buClr>
              <a:buFont typeface="Wingdings" panose="05000000000000000000" pitchFamily="2" charset="2"/>
              <a:buNone/>
            </a:pPr>
            <a:r>
              <a:rPr lang="en-US" altLang="ar-JO" sz="2000" b="1">
                <a:solidFill>
                  <a:schemeClr val="tx1"/>
                </a:solidFill>
                <a:latin typeface="Times New Roman" panose="02020603050405020304" pitchFamily="18" charset="0"/>
              </a:rPr>
              <a:t>2. </a:t>
            </a:r>
            <a:r>
              <a:rPr lang="en-US" altLang="ar-JO" sz="2000" b="1">
                <a:solidFill>
                  <a:srgbClr val="000099"/>
                </a:solidFill>
                <a:latin typeface="Times New Roman" panose="02020603050405020304" pitchFamily="18" charset="0"/>
              </a:rPr>
              <a:t>Phosphodiesterases</a:t>
            </a:r>
            <a:r>
              <a:rPr lang="en-US" altLang="ar-JO" sz="2000" b="1">
                <a:solidFill>
                  <a:schemeClr val="hlink"/>
                </a:solidFill>
                <a:latin typeface="Times New Roman" panose="02020603050405020304" pitchFamily="18" charset="0"/>
              </a:rPr>
              <a:t> </a:t>
            </a:r>
            <a:r>
              <a:rPr lang="en-US" altLang="ar-JO" sz="2000" b="1">
                <a:solidFill>
                  <a:schemeClr val="tx1"/>
                </a:solidFill>
                <a:latin typeface="Times New Roman" panose="02020603050405020304" pitchFamily="18" charset="0"/>
              </a:rPr>
              <a:t>catalyze hydrolysis of          </a:t>
            </a:r>
            <a:r>
              <a:rPr lang="en-US" altLang="ar-JO" sz="2000" b="1">
                <a:solidFill>
                  <a:srgbClr val="000099"/>
                </a:solidFill>
                <a:latin typeface="Times New Roman" panose="02020603050405020304" pitchFamily="18" charset="0"/>
              </a:rPr>
              <a:t> cAMP</a:t>
            </a:r>
            <a:r>
              <a:rPr lang="en-US" altLang="ar-JO" sz="2000" b="1">
                <a:solidFill>
                  <a:schemeClr val="tx1"/>
                </a:solidFill>
                <a:latin typeface="Times New Roman" panose="02020603050405020304" pitchFamily="18" charset="0"/>
              </a:rPr>
              <a:t> </a:t>
            </a:r>
            <a:r>
              <a:rPr lang="en-US" altLang="ar-JO" sz="2000" b="1" noProof="1">
                <a:solidFill>
                  <a:schemeClr val="hlink"/>
                </a:solidFill>
                <a:latin typeface="Times New Roman" panose="02020603050405020304" pitchFamily="18" charset="0"/>
                <a:sym typeface="Wingdings" panose="05000000000000000000" pitchFamily="2" charset="2"/>
              </a:rPr>
              <a:t></a:t>
            </a:r>
            <a:r>
              <a:rPr lang="en-US" altLang="ar-JO" sz="2000" b="1" noProof="1">
                <a:solidFill>
                  <a:schemeClr val="tx1"/>
                </a:solidFill>
                <a:latin typeface="Times New Roman" panose="02020603050405020304" pitchFamily="18" charset="0"/>
              </a:rPr>
              <a:t> </a:t>
            </a:r>
            <a:r>
              <a:rPr lang="en-US" altLang="ar-JO" sz="2000" b="1">
                <a:solidFill>
                  <a:srgbClr val="000099"/>
                </a:solidFill>
                <a:latin typeface="Times New Roman" panose="02020603050405020304" pitchFamily="18" charset="0"/>
              </a:rPr>
              <a:t>AMP</a:t>
            </a:r>
            <a:r>
              <a:rPr lang="en-US" altLang="ar-JO" sz="2000" b="1">
                <a:solidFill>
                  <a:schemeClr val="tx1"/>
                </a:solidFill>
                <a:latin typeface="Times New Roman" panose="02020603050405020304" pitchFamily="18" charset="0"/>
              </a:rPr>
              <a:t>.</a:t>
            </a:r>
          </a:p>
        </p:txBody>
      </p:sp>
      <p:sp>
        <p:nvSpPr>
          <p:cNvPr id="19459" name="Rectangle 2"/>
          <p:cNvSpPr>
            <a:spLocks noGrp="1" noChangeArrowheads="1"/>
          </p:cNvSpPr>
          <p:nvPr>
            <p:ph type="body" idx="1"/>
          </p:nvPr>
        </p:nvSpPr>
        <p:spPr>
          <a:xfrm>
            <a:off x="44450" y="2276475"/>
            <a:ext cx="8631238" cy="3700463"/>
          </a:xfrm>
        </p:spPr>
        <p:txBody>
          <a:bodyPr/>
          <a:lstStyle/>
          <a:p>
            <a:pPr marL="457200" lvl="1" indent="-342900" eaLnBrk="1" hangingPunct="1">
              <a:lnSpc>
                <a:spcPct val="95000"/>
              </a:lnSpc>
              <a:spcBef>
                <a:spcPct val="0"/>
              </a:spcBef>
              <a:spcAft>
                <a:spcPct val="40000"/>
              </a:spcAft>
              <a:buClr>
                <a:schemeClr val="hlink"/>
              </a:buClr>
              <a:buFontTx/>
              <a:buNone/>
            </a:pPr>
            <a:r>
              <a:rPr lang="en-US" altLang="ar-JO" sz="2400" b="1" u="sng" smtClean="0">
                <a:solidFill>
                  <a:srgbClr val="FF0000"/>
                </a:solidFill>
              </a:rPr>
              <a:t>Different isoforms of G</a:t>
            </a:r>
            <a:r>
              <a:rPr lang="el-GR" altLang="ar-JO" sz="2400" b="1" u="sng" smtClean="0">
                <a:solidFill>
                  <a:srgbClr val="FF0000"/>
                </a:solidFill>
                <a:cs typeface="Times New Roman" panose="02020603050405020304" pitchFamily="18" charset="0"/>
              </a:rPr>
              <a:t>α</a:t>
            </a:r>
            <a:r>
              <a:rPr lang="en-US" altLang="ar-JO" sz="2400" b="1" u="sng" smtClean="0">
                <a:solidFill>
                  <a:srgbClr val="FF0000"/>
                </a:solidFill>
              </a:rPr>
              <a:t> have different signal roles: </a:t>
            </a:r>
          </a:p>
          <a:p>
            <a:pPr marL="457200" lvl="1" indent="-342900" eaLnBrk="1" hangingPunct="1">
              <a:lnSpc>
                <a:spcPct val="95000"/>
              </a:lnSpc>
              <a:spcBef>
                <a:spcPct val="0"/>
              </a:spcBef>
              <a:spcAft>
                <a:spcPct val="40000"/>
              </a:spcAft>
              <a:buClr>
                <a:schemeClr val="hlink"/>
              </a:buClr>
              <a:buFontTx/>
              <a:buNone/>
            </a:pPr>
            <a:r>
              <a:rPr lang="en-US" altLang="ar-JO" sz="2000" b="1" smtClean="0"/>
              <a:t>The </a:t>
            </a:r>
            <a:r>
              <a:rPr lang="en-US" altLang="ar-JO" sz="2000" b="1" smtClean="0">
                <a:solidFill>
                  <a:srgbClr val="000099"/>
                </a:solidFill>
              </a:rPr>
              <a:t>stimulatory</a:t>
            </a:r>
            <a:r>
              <a:rPr lang="en-US" altLang="ar-JO" sz="2000" b="1" smtClean="0"/>
              <a:t> </a:t>
            </a:r>
            <a:r>
              <a:rPr lang="en-US" altLang="ar-JO" sz="2000" b="1" smtClean="0">
                <a:solidFill>
                  <a:srgbClr val="000099"/>
                </a:solidFill>
              </a:rPr>
              <a:t>G</a:t>
            </a:r>
            <a:r>
              <a:rPr lang="en-US" altLang="ar-JO" sz="2000" b="1" baseline="-25000" smtClean="0">
                <a:solidFill>
                  <a:srgbClr val="000099"/>
                </a:solidFill>
              </a:rPr>
              <a:t>s</a:t>
            </a:r>
            <a:r>
              <a:rPr lang="el-GR" altLang="ar-JO" sz="2000" b="1" baseline="-25000" smtClean="0">
                <a:solidFill>
                  <a:srgbClr val="000099"/>
                </a:solidFill>
                <a:cs typeface="Times New Roman" panose="02020603050405020304" pitchFamily="18" charset="0"/>
              </a:rPr>
              <a:t>α</a:t>
            </a:r>
            <a:r>
              <a:rPr lang="en-US" altLang="ar-JO" sz="2000" b="1" smtClean="0"/>
              <a:t>, when it binds GTP, </a:t>
            </a:r>
            <a:r>
              <a:rPr lang="en-US" altLang="ar-JO" sz="2000" b="1" smtClean="0">
                <a:solidFill>
                  <a:srgbClr val="000099"/>
                </a:solidFill>
              </a:rPr>
              <a:t>activates</a:t>
            </a:r>
            <a:r>
              <a:rPr lang="en-US" altLang="ar-JO" sz="2000" b="1" smtClean="0"/>
              <a:t> Adenylate cyclase.</a:t>
            </a:r>
          </a:p>
          <a:p>
            <a:pPr marL="457200" lvl="1" indent="-342900" eaLnBrk="1" hangingPunct="1">
              <a:lnSpc>
                <a:spcPct val="95000"/>
              </a:lnSpc>
              <a:spcBef>
                <a:spcPct val="0"/>
              </a:spcBef>
              <a:spcAft>
                <a:spcPct val="40000"/>
              </a:spcAft>
              <a:buClr>
                <a:schemeClr val="hlink"/>
              </a:buClr>
              <a:buFontTx/>
              <a:buNone/>
            </a:pPr>
            <a:r>
              <a:rPr lang="en-US" altLang="ar-JO" sz="2000" b="1" smtClean="0"/>
              <a:t>An </a:t>
            </a:r>
            <a:r>
              <a:rPr lang="en-US" altLang="ar-JO" sz="2000" b="1" smtClean="0">
                <a:solidFill>
                  <a:srgbClr val="000099"/>
                </a:solidFill>
              </a:rPr>
              <a:t>inhibitory</a:t>
            </a:r>
            <a:r>
              <a:rPr lang="en-US" altLang="ar-JO" sz="2000" b="1" smtClean="0"/>
              <a:t> </a:t>
            </a:r>
            <a:r>
              <a:rPr lang="en-US" altLang="ar-JO" sz="2000" b="1" smtClean="0">
                <a:solidFill>
                  <a:srgbClr val="000099"/>
                </a:solidFill>
              </a:rPr>
              <a:t>G</a:t>
            </a:r>
            <a:r>
              <a:rPr lang="en-US" altLang="ar-JO" sz="2000" b="1" baseline="-25000" smtClean="0">
                <a:solidFill>
                  <a:srgbClr val="000099"/>
                </a:solidFill>
              </a:rPr>
              <a:t>i</a:t>
            </a:r>
            <a:r>
              <a:rPr lang="el-GR" altLang="ar-JO" sz="2000" b="1" baseline="-25000" smtClean="0">
                <a:solidFill>
                  <a:srgbClr val="000099"/>
                </a:solidFill>
                <a:cs typeface="Times New Roman" panose="02020603050405020304" pitchFamily="18" charset="0"/>
              </a:rPr>
              <a:t>α</a:t>
            </a:r>
            <a:r>
              <a:rPr lang="en-US" altLang="ar-JO" sz="2000" b="1" smtClean="0"/>
              <a:t>, when it binds GTP, </a:t>
            </a:r>
            <a:r>
              <a:rPr lang="en-US" altLang="ar-JO" sz="2000" b="1" smtClean="0">
                <a:solidFill>
                  <a:srgbClr val="000099"/>
                </a:solidFill>
              </a:rPr>
              <a:t>inhibits</a:t>
            </a:r>
            <a:r>
              <a:rPr lang="en-US" altLang="ar-JO" sz="2000" b="1" smtClean="0"/>
              <a:t> Adenylate cyclase. </a:t>
            </a:r>
          </a:p>
          <a:p>
            <a:pPr marL="457200" lvl="1" indent="-342900" eaLnBrk="1" hangingPunct="1">
              <a:lnSpc>
                <a:spcPct val="95000"/>
              </a:lnSpc>
              <a:spcBef>
                <a:spcPct val="0"/>
              </a:spcBef>
              <a:spcAft>
                <a:spcPct val="40000"/>
              </a:spcAft>
              <a:buClr>
                <a:schemeClr val="hlink"/>
              </a:buClr>
              <a:buFontTx/>
              <a:buNone/>
            </a:pPr>
            <a:endParaRPr lang="en-US" altLang="ar-JO" sz="2000" b="1" smtClean="0"/>
          </a:p>
          <a:p>
            <a:pPr marL="457200" lvl="1" indent="-342900" eaLnBrk="1" hangingPunct="1">
              <a:lnSpc>
                <a:spcPct val="95000"/>
              </a:lnSpc>
              <a:spcBef>
                <a:spcPct val="0"/>
              </a:spcBef>
              <a:spcAft>
                <a:spcPct val="40000"/>
              </a:spcAft>
              <a:buClr>
                <a:schemeClr val="hlink"/>
              </a:buClr>
              <a:buFontTx/>
              <a:buNone/>
            </a:pPr>
            <a:r>
              <a:rPr lang="en-US" altLang="ar-JO" sz="2000" b="1" smtClean="0"/>
              <a:t>Different effectors &amp; their receptors induce </a:t>
            </a:r>
            <a:r>
              <a:rPr lang="en-US" altLang="ar-JO" sz="2000" b="1" smtClean="0">
                <a:solidFill>
                  <a:srgbClr val="000099"/>
                </a:solidFill>
              </a:rPr>
              <a:t>G</a:t>
            </a:r>
            <a:r>
              <a:rPr lang="en-US" altLang="ar-JO" sz="2000" b="1" baseline="-25000" smtClean="0">
                <a:solidFill>
                  <a:srgbClr val="000099"/>
                </a:solidFill>
              </a:rPr>
              <a:t>i</a:t>
            </a:r>
            <a:r>
              <a:rPr lang="el-GR" altLang="ar-JO" sz="2000" b="1" baseline="-25000" smtClean="0">
                <a:solidFill>
                  <a:srgbClr val="000099"/>
                </a:solidFill>
                <a:cs typeface="Times New Roman" panose="02020603050405020304" pitchFamily="18" charset="0"/>
              </a:rPr>
              <a:t>α</a:t>
            </a:r>
            <a:r>
              <a:rPr lang="en-US" altLang="ar-JO" sz="2000" b="1" smtClean="0"/>
              <a:t> to exchange GDP for GTP than those that activate </a:t>
            </a:r>
            <a:r>
              <a:rPr lang="en-US" altLang="ar-JO" sz="2000" b="1" smtClean="0">
                <a:solidFill>
                  <a:srgbClr val="000099"/>
                </a:solidFill>
              </a:rPr>
              <a:t>G</a:t>
            </a:r>
            <a:r>
              <a:rPr lang="en-US" altLang="ar-JO" sz="2000" b="1" baseline="-25000" smtClean="0">
                <a:solidFill>
                  <a:srgbClr val="000099"/>
                </a:solidFill>
              </a:rPr>
              <a:t>s</a:t>
            </a:r>
            <a:r>
              <a:rPr lang="el-GR" altLang="ar-JO" sz="2000" b="1" baseline="-25000" smtClean="0">
                <a:solidFill>
                  <a:srgbClr val="000099"/>
                </a:solidFill>
                <a:cs typeface="Times New Roman" panose="02020603050405020304" pitchFamily="18" charset="0"/>
              </a:rPr>
              <a:t>α</a:t>
            </a:r>
            <a:r>
              <a:rPr lang="en-US" altLang="ar-JO" sz="2000" b="1" smtClean="0"/>
              <a:t>. </a:t>
            </a:r>
          </a:p>
          <a:p>
            <a:pPr marL="457200" lvl="1" indent="-342900" eaLnBrk="1" hangingPunct="1">
              <a:lnSpc>
                <a:spcPct val="95000"/>
              </a:lnSpc>
              <a:spcBef>
                <a:spcPct val="0"/>
              </a:spcBef>
              <a:spcAft>
                <a:spcPct val="40000"/>
              </a:spcAft>
              <a:buClr>
                <a:schemeClr val="hlink"/>
              </a:buClr>
              <a:buFontTx/>
              <a:buNone/>
            </a:pPr>
            <a:endParaRPr lang="en-US" altLang="ar-JO" sz="2000" b="1" smtClean="0"/>
          </a:p>
          <a:p>
            <a:pPr marL="457200" lvl="1" indent="-342900" eaLnBrk="1" hangingPunct="1">
              <a:lnSpc>
                <a:spcPct val="95000"/>
              </a:lnSpc>
              <a:spcBef>
                <a:spcPct val="0"/>
              </a:spcBef>
              <a:spcAft>
                <a:spcPct val="40000"/>
              </a:spcAft>
              <a:buClr>
                <a:schemeClr val="hlink"/>
              </a:buClr>
              <a:buFontTx/>
              <a:buNone/>
            </a:pPr>
            <a:r>
              <a:rPr lang="en-US" altLang="ar-JO" sz="2000" b="1" smtClean="0"/>
              <a:t>The complex of </a:t>
            </a:r>
            <a:r>
              <a:rPr lang="en-US" altLang="ar-JO" sz="2000" b="1" smtClean="0">
                <a:solidFill>
                  <a:srgbClr val="000099"/>
                </a:solidFill>
              </a:rPr>
              <a:t>G</a:t>
            </a:r>
            <a:r>
              <a:rPr lang="el-GR" altLang="ar-JO" sz="2000" b="1" smtClean="0">
                <a:solidFill>
                  <a:srgbClr val="000099"/>
                </a:solidFill>
                <a:cs typeface="Times New Roman" panose="02020603050405020304" pitchFamily="18" charset="0"/>
              </a:rPr>
              <a:t>βγ</a:t>
            </a:r>
            <a:r>
              <a:rPr lang="en-US" altLang="ar-JO" sz="2000" b="1" smtClean="0"/>
              <a:t> that is released when G</a:t>
            </a:r>
            <a:r>
              <a:rPr lang="el-GR" altLang="ar-JO" sz="2000" b="1" smtClean="0">
                <a:cs typeface="Times New Roman" panose="02020603050405020304" pitchFamily="18" charset="0"/>
              </a:rPr>
              <a:t>α</a:t>
            </a:r>
            <a:r>
              <a:rPr lang="en-US" altLang="ar-JO" sz="2000" b="1" smtClean="0"/>
              <a:t> binds GTP is itself an effector that binds to and </a:t>
            </a:r>
            <a:r>
              <a:rPr lang="en-US" altLang="ar-JO" sz="2000" b="1" smtClean="0">
                <a:solidFill>
                  <a:srgbClr val="000099"/>
                </a:solidFill>
              </a:rPr>
              <a:t>activates or inhibits</a:t>
            </a:r>
            <a:r>
              <a:rPr lang="en-US" altLang="ar-JO" sz="2000" b="1" smtClean="0"/>
              <a:t> several other proteins.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71438" y="88900"/>
            <a:ext cx="8429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a:endPar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endParaRPr>
          </a:p>
          <a:p>
            <a:pPr algn="just">
              <a:buFontTx/>
              <a:buChar char="•"/>
            </a:pP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Protein kinases are enzymes that add a phosphate group from ATP onto a substrate protein; this reaction is called phosphorylation.</a:t>
            </a:r>
          </a:p>
        </p:txBody>
      </p:sp>
      <p:sp>
        <p:nvSpPr>
          <p:cNvPr id="20483" name="Rectangle 29"/>
          <p:cNvSpPr>
            <a:spLocks noChangeArrowheads="1"/>
          </p:cNvSpPr>
          <p:nvPr/>
        </p:nvSpPr>
        <p:spPr bwMode="auto">
          <a:xfrm>
            <a:off x="-285750" y="-28575"/>
            <a:ext cx="62626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r>
              <a:rPr lang="en-US" altLang="ar-JO" b="1">
                <a:latin typeface="Times New Roman" panose="02020603050405020304" pitchFamily="18" charset="0"/>
              </a:rPr>
              <a:t>Receptor Tyrosine Kinases (RTKs)</a:t>
            </a:r>
          </a:p>
        </p:txBody>
      </p:sp>
      <p:sp>
        <p:nvSpPr>
          <p:cNvPr id="20484" name="Rectangle 30"/>
          <p:cNvSpPr>
            <a:spLocks noChangeArrowheads="1"/>
          </p:cNvSpPr>
          <p:nvPr/>
        </p:nvSpPr>
        <p:spPr bwMode="auto">
          <a:xfrm>
            <a:off x="179388" y="1227138"/>
            <a:ext cx="832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a:r>
              <a:rPr lang="en-US" altLang="ar-JO" sz="2000" b="1">
                <a:solidFill>
                  <a:schemeClr val="tx1"/>
                </a:solidFill>
                <a:latin typeface="Calibri" panose="020F0502020204030204" pitchFamily="34" charset="0"/>
                <a:cs typeface="Calibri" panose="020F0502020204030204" pitchFamily="34" charset="0"/>
              </a:rPr>
              <a:t>RTKs are the high-affinity cell surface receptors for many polypeptide growth factors, and hormones</a:t>
            </a:r>
          </a:p>
        </p:txBody>
      </p:sp>
      <p:sp>
        <p:nvSpPr>
          <p:cNvPr id="20485" name="Rectangle 32"/>
          <p:cNvSpPr>
            <a:spLocks noChangeArrowheads="1"/>
          </p:cNvSpPr>
          <p:nvPr/>
        </p:nvSpPr>
        <p:spPr bwMode="auto">
          <a:xfrm>
            <a:off x="179388" y="4000500"/>
            <a:ext cx="839311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a:r>
              <a:rPr lang="en-US" altLang="ar-JO" sz="2000" b="1">
                <a:solidFill>
                  <a:schemeClr val="tx1"/>
                </a:solidFill>
                <a:latin typeface="Calibri" panose="020F0502020204030204" pitchFamily="34" charset="0"/>
                <a:cs typeface="Calibri" panose="020F0502020204030204" pitchFamily="34" charset="0"/>
              </a:rPr>
              <a:t>RTKs need to form dimers in the plasma membrane; the dimer is stabilized by ligands binding to the receptor. The interaction between the cytoplasmic domains stimulates the autophosphorylation of tyrosines within the domains of the RTKs, causing conformational changes. </a:t>
            </a:r>
          </a:p>
          <a:p>
            <a:pPr algn="just"/>
            <a:endParaRPr lang="en-US" altLang="ar-JO" sz="2000" b="1">
              <a:solidFill>
                <a:schemeClr val="tx1"/>
              </a:solidFill>
              <a:latin typeface="Calibri" panose="020F0502020204030204" pitchFamily="34" charset="0"/>
              <a:cs typeface="Calibri" panose="020F0502020204030204" pitchFamily="34" charset="0"/>
            </a:endParaRPr>
          </a:p>
          <a:p>
            <a:pPr algn="just"/>
            <a:r>
              <a:rPr lang="en-US" altLang="ar-JO" sz="2000" b="1">
                <a:solidFill>
                  <a:schemeClr val="tx1"/>
                </a:solidFill>
                <a:latin typeface="Calibri" panose="020F0502020204030204" pitchFamily="34" charset="0"/>
                <a:cs typeface="Calibri" panose="020F0502020204030204" pitchFamily="34" charset="0"/>
              </a:rPr>
              <a:t>The receptors' kinase domains are subsequently activated, initiating phosphorylation signaling cascades of downstream cytoplasmic molecules that facilitate various cellular processes such as cell differentiation and metabolism </a:t>
            </a:r>
          </a:p>
        </p:txBody>
      </p:sp>
      <p:graphicFrame>
        <p:nvGraphicFramePr>
          <p:cNvPr id="20486" name="Object 3"/>
          <p:cNvGraphicFramePr>
            <a:graphicFrameLocks noChangeAspect="1"/>
          </p:cNvGraphicFramePr>
          <p:nvPr/>
        </p:nvGraphicFramePr>
        <p:xfrm>
          <a:off x="571500" y="1989138"/>
          <a:ext cx="7313613" cy="1439862"/>
        </p:xfrm>
        <a:graphic>
          <a:graphicData uri="http://schemas.openxmlformats.org/presentationml/2006/ole">
            <mc:AlternateContent xmlns:mc="http://schemas.openxmlformats.org/markup-compatibility/2006">
              <mc:Choice xmlns:v="urn:schemas-microsoft-com:vml" Requires="v">
                <p:oleObj spid="_x0000_s20488" name="Picture" r:id="rId4" imgW="3372612" imgH="1257300" progId="Word.Picture.8">
                  <p:embed/>
                </p:oleObj>
              </mc:Choice>
              <mc:Fallback>
                <p:oleObj name="Picture" r:id="rId4" imgW="3372612" imgH="125730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989138"/>
                        <a:ext cx="731361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7" name="Rectangle 11"/>
          <p:cNvSpPr>
            <a:spLocks noChangeArrowheads="1"/>
          </p:cNvSpPr>
          <p:nvPr/>
        </p:nvSpPr>
        <p:spPr bwMode="auto">
          <a:xfrm>
            <a:off x="285750" y="3500438"/>
            <a:ext cx="7867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r>
              <a:rPr lang="en-US" altLang="ar-JO" sz="2400" b="1">
                <a:solidFill>
                  <a:schemeClr val="accent2"/>
                </a:solidFill>
                <a:latin typeface="Times New Roman" panose="02020603050405020304" pitchFamily="18" charset="0"/>
              </a:rPr>
              <a:t>This reversibility contributes to the dynamic nature of cells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7950" y="-26988"/>
            <a:ext cx="4679950" cy="612776"/>
          </a:xfrm>
        </p:spPr>
        <p:txBody>
          <a:bodyPr/>
          <a:lstStyle/>
          <a:p>
            <a:pPr algn="l" eaLnBrk="1" hangingPunct="1"/>
            <a:r>
              <a:rPr lang="en-US" altLang="ar-JO" sz="2800" b="1" smtClean="0">
                <a:solidFill>
                  <a:srgbClr val="FF3300"/>
                </a:solidFill>
              </a:rPr>
              <a:t>Cell to Cell Communication </a:t>
            </a:r>
          </a:p>
        </p:txBody>
      </p:sp>
      <p:sp>
        <p:nvSpPr>
          <p:cNvPr id="3075" name="Rectangle 3"/>
          <p:cNvSpPr>
            <a:spLocks noGrp="1" noChangeArrowheads="1"/>
          </p:cNvSpPr>
          <p:nvPr>
            <p:ph type="body" idx="1"/>
          </p:nvPr>
        </p:nvSpPr>
        <p:spPr>
          <a:xfrm>
            <a:off x="179388" y="620713"/>
            <a:ext cx="8607425" cy="4724400"/>
          </a:xfrm>
        </p:spPr>
        <p:txBody>
          <a:bodyPr/>
          <a:lstStyle/>
          <a:p>
            <a:pPr algn="just" eaLnBrk="1" hangingPunct="1">
              <a:buFontTx/>
              <a:buNone/>
            </a:pPr>
            <a:r>
              <a:rPr lang="en-US" altLang="ar-JO" sz="2000" b="1" smtClean="0">
                <a:latin typeface="Calibri" panose="020F0502020204030204" pitchFamily="34" charset="0"/>
                <a:cs typeface="Calibri" panose="020F0502020204030204" pitchFamily="34" charset="0"/>
              </a:rPr>
              <a:t>Can occur in both eukaryotes and prokaryotes, mostly through chemical signals</a:t>
            </a:r>
          </a:p>
          <a:p>
            <a:pPr algn="just" eaLnBrk="1" hangingPunct="1">
              <a:buFontTx/>
              <a:buNone/>
            </a:pPr>
            <a:r>
              <a:rPr lang="en-US" altLang="ar-JO" sz="2000" b="1" smtClean="0">
                <a:latin typeface="Calibri" panose="020F0502020204030204" pitchFamily="34" charset="0"/>
                <a:cs typeface="Calibri" panose="020F0502020204030204" pitchFamily="34" charset="0"/>
              </a:rPr>
              <a:t>to trigger specific reactions in the cell </a:t>
            </a:r>
          </a:p>
          <a:p>
            <a:pPr algn="just" eaLnBrk="1" hangingPunct="1">
              <a:buFontTx/>
              <a:buNone/>
            </a:pPr>
            <a:r>
              <a:rPr lang="en-US" altLang="ar-JO" sz="2000" b="1" smtClean="0">
                <a:latin typeface="Calibri" panose="020F0502020204030204" pitchFamily="34" charset="0"/>
                <a:cs typeface="Calibri" panose="020F0502020204030204" pitchFamily="34" charset="0"/>
              </a:rPr>
              <a:t>May cause growth, the production of specific molecules, and other actions (like muscle contraction)</a:t>
            </a:r>
          </a:p>
          <a:p>
            <a:pPr algn="just" eaLnBrk="1" hangingPunct="1"/>
            <a:endParaRPr lang="en-US" altLang="ar-JO" sz="2000" b="1" smtClean="0">
              <a:latin typeface="Calibri" panose="020F0502020204030204" pitchFamily="34" charset="0"/>
              <a:cs typeface="Calibri" panose="020F0502020204030204" pitchFamily="34" charset="0"/>
            </a:endParaRPr>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1363"/>
            <a:ext cx="79216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7"/>
          <p:cNvSpPr>
            <a:spLocks noChangeArrowheads="1"/>
          </p:cNvSpPr>
          <p:nvPr/>
        </p:nvSpPr>
        <p:spPr bwMode="auto">
          <a:xfrm>
            <a:off x="268288" y="5653088"/>
            <a:ext cx="8551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r>
              <a:rPr lang="en-US" altLang="ar-JO" sz="2000" b="1">
                <a:solidFill>
                  <a:schemeClr val="tx1"/>
                </a:solidFill>
                <a:latin typeface="Calibri" panose="020F0502020204030204" pitchFamily="34" charset="0"/>
                <a:cs typeface="Calibri" panose="020F0502020204030204" pitchFamily="34" charset="0"/>
              </a:rPr>
              <a:t>Signal transduction occurs when a signaling molecule activates a receptor. In turn, this receptor alters intracellular molecules creating a response.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688" y="49213"/>
            <a:ext cx="4578350" cy="519112"/>
          </a:xfrm>
        </p:spPr>
        <p:txBody>
          <a:bodyPr wrap="none">
            <a:spAutoFit/>
          </a:bodyPr>
          <a:lstStyle/>
          <a:p>
            <a:pPr eaLnBrk="1" hangingPunct="1"/>
            <a:r>
              <a:rPr lang="en-US" altLang="ar-JO" sz="2800" b="1" smtClean="0">
                <a:solidFill>
                  <a:srgbClr val="FF3300"/>
                </a:solidFill>
                <a:latin typeface="Arial" panose="020B0604020202020204" pitchFamily="34" charset="0"/>
              </a:rPr>
              <a:t>Receptor Tyrosine Kinase</a:t>
            </a:r>
          </a:p>
        </p:txBody>
      </p:sp>
      <p:pic>
        <p:nvPicPr>
          <p:cNvPr id="21507" name="Picture 3" descr="11_07bTyrosineKinases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876300"/>
            <a:ext cx="6372225" cy="55927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1508" name="AutoShape 4"/>
          <p:cNvSpPr>
            <a:spLocks noChangeArrowheads="1"/>
          </p:cNvSpPr>
          <p:nvPr/>
        </p:nvSpPr>
        <p:spPr bwMode="auto">
          <a:xfrm>
            <a:off x="-200025" y="1196975"/>
            <a:ext cx="3201988" cy="3779838"/>
          </a:xfrm>
          <a:prstGeom prst="wedgeRoundRectCallout">
            <a:avLst>
              <a:gd name="adj1" fmla="val 119639"/>
              <a:gd name="adj2" fmla="val 51926"/>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r>
              <a:rPr lang="en-US" altLang="ar-JO" sz="2000" b="1">
                <a:solidFill>
                  <a:schemeClr val="tx1"/>
                </a:solidFill>
              </a:rPr>
              <a:t>steps involved:</a:t>
            </a:r>
          </a:p>
          <a:p>
            <a:pPr algn="l" eaLnBrk="1" hangingPunct="1"/>
            <a:r>
              <a:rPr lang="en-US" altLang="ar-JO" sz="2000" b="1">
                <a:solidFill>
                  <a:schemeClr val="tx1"/>
                </a:solidFill>
              </a:rPr>
              <a:t>1-Ligand Reception</a:t>
            </a:r>
          </a:p>
          <a:p>
            <a:pPr algn="l" eaLnBrk="1" hangingPunct="1"/>
            <a:r>
              <a:rPr lang="en-US" altLang="ar-JO" sz="2000" b="1">
                <a:solidFill>
                  <a:schemeClr val="tx1"/>
                </a:solidFill>
              </a:rPr>
              <a:t>2-Receptor Dimerization</a:t>
            </a:r>
          </a:p>
          <a:p>
            <a:pPr algn="l" eaLnBrk="1" hangingPunct="1"/>
            <a:r>
              <a:rPr lang="en-US" altLang="ar-JO" sz="2000" b="1">
                <a:solidFill>
                  <a:schemeClr val="tx1"/>
                </a:solidFill>
              </a:rPr>
              <a:t>3-Catalysis (Phosphorylation)</a:t>
            </a:r>
          </a:p>
          <a:p>
            <a:pPr algn="l" eaLnBrk="1" hangingPunct="1"/>
            <a:r>
              <a:rPr lang="en-US" altLang="ar-JO" sz="2000" b="1">
                <a:solidFill>
                  <a:schemeClr val="tx1"/>
                </a:solidFill>
              </a:rPr>
              <a:t>4-Subsequent Protein Activation</a:t>
            </a:r>
          </a:p>
          <a:p>
            <a:pPr algn="l" eaLnBrk="1" hangingPunct="1"/>
            <a:r>
              <a:rPr lang="en-US" altLang="ar-JO" sz="2000" b="1">
                <a:solidFill>
                  <a:schemeClr val="tx1"/>
                </a:solidFill>
              </a:rPr>
              <a:t>5-Further Transduction</a:t>
            </a:r>
          </a:p>
          <a:p>
            <a:pPr algn="l" eaLnBrk="1" hangingPunct="1"/>
            <a:r>
              <a:rPr lang="en-US" altLang="ar-JO" sz="2000" b="1">
                <a:solidFill>
                  <a:schemeClr val="tx1"/>
                </a:solidFill>
              </a:rPr>
              <a:t>6-Response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flipH="1">
            <a:off x="-17463" y="128588"/>
            <a:ext cx="4305301" cy="519112"/>
          </a:xfrm>
        </p:spPr>
        <p:txBody>
          <a:bodyPr>
            <a:spAutoFit/>
          </a:bodyPr>
          <a:lstStyle/>
          <a:p>
            <a:pPr eaLnBrk="1" hangingPunct="1"/>
            <a:r>
              <a:rPr lang="en-US" altLang="ar-JO" sz="2800" b="1" smtClean="0">
                <a:solidFill>
                  <a:srgbClr val="FF3300"/>
                </a:solidFill>
                <a:latin typeface="Arial" panose="020B0604020202020204" pitchFamily="34" charset="0"/>
              </a:rPr>
              <a:t>Ion-Channel Receptor</a:t>
            </a:r>
          </a:p>
        </p:txBody>
      </p:sp>
      <p:pic>
        <p:nvPicPr>
          <p:cNvPr id="22531" name="Picture 3" descr="11_07c-IonChannelReceptor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363" y="115888"/>
            <a:ext cx="4375150" cy="63373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2532" name="AutoShape 4"/>
          <p:cNvSpPr>
            <a:spLocks noChangeArrowheads="1"/>
          </p:cNvSpPr>
          <p:nvPr/>
        </p:nvSpPr>
        <p:spPr bwMode="auto">
          <a:xfrm>
            <a:off x="7720013" y="2205038"/>
            <a:ext cx="1460500" cy="3611562"/>
          </a:xfrm>
          <a:prstGeom prst="wedgeRoundRectCallout">
            <a:avLst>
              <a:gd name="adj1" fmla="val 17722"/>
              <a:gd name="adj2" fmla="val 32014"/>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eaLnBrk="1" hangingPunct="1"/>
            <a:r>
              <a:rPr lang="en-US" altLang="ar-JO" sz="2000" b="1">
                <a:solidFill>
                  <a:schemeClr val="accent2"/>
                </a:solidFill>
              </a:rPr>
              <a:t>Reversibility is assured by pumping ions back out again (using separate protein)</a:t>
            </a:r>
            <a:endParaRPr lang="en-US" altLang="ar-JO" sz="2000" b="1">
              <a:solidFill>
                <a:schemeClr val="tx1"/>
              </a:solidFill>
              <a:latin typeface="Times New Roman" panose="02020603050405020304" pitchFamily="18" charset="0"/>
            </a:endParaRPr>
          </a:p>
        </p:txBody>
      </p:sp>
      <p:sp>
        <p:nvSpPr>
          <p:cNvPr id="22533" name="Rectangle 6"/>
          <p:cNvSpPr>
            <a:spLocks noChangeArrowheads="1"/>
          </p:cNvSpPr>
          <p:nvPr/>
        </p:nvSpPr>
        <p:spPr bwMode="auto">
          <a:xfrm>
            <a:off x="34925" y="714375"/>
            <a:ext cx="47529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a:r>
              <a:rPr lang="en-US" altLang="ar-JO" sz="2000" b="1">
                <a:solidFill>
                  <a:schemeClr val="tx2"/>
                </a:solidFill>
                <a:latin typeface="Times New Roman" panose="02020603050405020304" pitchFamily="18" charset="0"/>
              </a:rPr>
              <a:t>Ion-Channel Receptor</a:t>
            </a:r>
            <a:r>
              <a:rPr lang="en-US" altLang="ar-JO" sz="2000">
                <a:solidFill>
                  <a:schemeClr val="tx1"/>
                </a:solidFill>
                <a:latin typeface="Times New Roman" panose="02020603050405020304" pitchFamily="18" charset="0"/>
              </a:rPr>
              <a:t> </a:t>
            </a:r>
            <a:r>
              <a:rPr lang="en-US" altLang="ar-JO" sz="2000" b="1">
                <a:solidFill>
                  <a:schemeClr val="tx1"/>
                </a:solidFill>
                <a:latin typeface="Times New Roman" panose="02020603050405020304" pitchFamily="18" charset="0"/>
              </a:rPr>
              <a:t>are a group of transmembrane ion channels that are opened or closed in response to the binding of a chemical messenger </a:t>
            </a:r>
          </a:p>
        </p:txBody>
      </p:sp>
      <p:sp>
        <p:nvSpPr>
          <p:cNvPr id="22534" name="Rectangle 7"/>
          <p:cNvSpPr>
            <a:spLocks noChangeArrowheads="1"/>
          </p:cNvSpPr>
          <p:nvPr/>
        </p:nvSpPr>
        <p:spPr bwMode="auto">
          <a:xfrm>
            <a:off x="34925" y="2511425"/>
            <a:ext cx="47529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a:r>
              <a:rPr lang="en-US" altLang="ar-JO" sz="2000" b="1">
                <a:solidFill>
                  <a:schemeClr val="tx1"/>
                </a:solidFill>
                <a:latin typeface="Times New Roman" panose="02020603050405020304" pitchFamily="18" charset="0"/>
              </a:rPr>
              <a:t>A ligand-gated ion channel, upon binding with a ligand, changes conformation to open a channel in the cell membrane through which ions relaying signals can pass </a:t>
            </a:r>
          </a:p>
        </p:txBody>
      </p:sp>
      <p:sp>
        <p:nvSpPr>
          <p:cNvPr id="22535" name="Rectangle 8"/>
          <p:cNvSpPr>
            <a:spLocks noChangeArrowheads="1"/>
          </p:cNvSpPr>
          <p:nvPr/>
        </p:nvSpPr>
        <p:spPr bwMode="auto">
          <a:xfrm>
            <a:off x="0" y="4572000"/>
            <a:ext cx="47879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r>
              <a:rPr lang="en-US" altLang="ar-JO" sz="2000" b="1">
                <a:solidFill>
                  <a:schemeClr val="tx1"/>
                </a:solidFill>
                <a:latin typeface="Times New Roman" panose="02020603050405020304" pitchFamily="18" charset="0"/>
              </a:rPr>
              <a:t>An example of an ion allowed into the cell during a ligand-gated ion channel opening is Ca</a:t>
            </a:r>
            <a:r>
              <a:rPr lang="en-US" altLang="ar-JO" sz="2000" b="1" baseline="30000">
                <a:solidFill>
                  <a:schemeClr val="tx1"/>
                </a:solidFill>
                <a:latin typeface="Times New Roman" panose="02020603050405020304" pitchFamily="18" charset="0"/>
              </a:rPr>
              <a:t>2+</a:t>
            </a:r>
            <a:r>
              <a:rPr lang="en-US" altLang="ar-JO" sz="2000" b="1">
                <a:solidFill>
                  <a:schemeClr val="tx1"/>
                </a:solidFill>
                <a:latin typeface="Times New Roman" panose="02020603050405020304" pitchFamily="18" charset="0"/>
              </a:rPr>
              <a:t> ; it acts as a second messenger initiating signal transduction cascades and altering the physiology of the responding cell.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4925" y="649288"/>
            <a:ext cx="4681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r>
              <a:rPr lang="en-GB" altLang="ar-JO" sz="2000" b="1">
                <a:solidFill>
                  <a:schemeClr val="tx1"/>
                </a:solidFill>
                <a:latin typeface="Times New Roman" panose="02020603050405020304" pitchFamily="18" charset="0"/>
              </a:rPr>
              <a:t>They are receptors located inside the cell rather than on its cell membrane.</a:t>
            </a:r>
          </a:p>
        </p:txBody>
      </p:sp>
      <p:sp>
        <p:nvSpPr>
          <p:cNvPr id="23555" name="Rectangle 2"/>
          <p:cNvSpPr>
            <a:spLocks noChangeArrowheads="1"/>
          </p:cNvSpPr>
          <p:nvPr/>
        </p:nvSpPr>
        <p:spPr bwMode="auto">
          <a:xfrm>
            <a:off x="122238" y="1612900"/>
            <a:ext cx="437832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r>
              <a:rPr lang="en-GB" altLang="ar-JO" sz="2000" b="1">
                <a:solidFill>
                  <a:schemeClr val="tx1"/>
                </a:solidFill>
                <a:latin typeface="Calibri" panose="020F0502020204030204" pitchFamily="34" charset="0"/>
                <a:cs typeface="Calibri" panose="020F0502020204030204" pitchFamily="34" charset="0"/>
              </a:rPr>
              <a:t>The typical ligands for nuclear receptors are usually intracellular second messengers like inositol trisphosphate (IP3), and lipophilic hormones like the steroid hormones testosterone and </a:t>
            </a:r>
          </a:p>
          <a:p>
            <a:pPr algn="just" eaLnBrk="1" hangingPunct="1"/>
            <a:r>
              <a:rPr lang="en-GB" altLang="ar-JO" sz="2000" b="1">
                <a:solidFill>
                  <a:schemeClr val="tx1"/>
                </a:solidFill>
                <a:latin typeface="Calibri" panose="020F0502020204030204" pitchFamily="34" charset="0"/>
                <a:cs typeface="Calibri" panose="020F0502020204030204" pitchFamily="34" charset="0"/>
              </a:rPr>
              <a:t>progesterone and derivatives of vitamins A and D</a:t>
            </a:r>
          </a:p>
        </p:txBody>
      </p:sp>
      <p:sp>
        <p:nvSpPr>
          <p:cNvPr id="23556" name="Rectangle 3"/>
          <p:cNvSpPr>
            <a:spLocks noChangeArrowheads="1"/>
          </p:cNvSpPr>
          <p:nvPr/>
        </p:nvSpPr>
        <p:spPr bwMode="auto">
          <a:xfrm>
            <a:off x="138113" y="4203700"/>
            <a:ext cx="464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r>
              <a:rPr lang="en-GB" altLang="ar-JO" sz="2000" b="1">
                <a:solidFill>
                  <a:srgbClr val="FF0000"/>
                </a:solidFill>
                <a:latin typeface="Calibri" panose="020F0502020204030204" pitchFamily="34" charset="0"/>
                <a:cs typeface="Calibri" panose="020F0502020204030204" pitchFamily="34" charset="0"/>
              </a:rPr>
              <a:t>To initiate signal transduction, the ligand must pass through the plasma membrane. On binding with the receptor, the ligands pass through the nuclear membrane into the nucleus, enabling gene transcription and protein production.</a:t>
            </a:r>
          </a:p>
        </p:txBody>
      </p:sp>
      <p:sp>
        <p:nvSpPr>
          <p:cNvPr id="23557" name="Rectangle 7"/>
          <p:cNvSpPr>
            <a:spLocks noChangeArrowheads="1"/>
          </p:cNvSpPr>
          <p:nvPr/>
        </p:nvSpPr>
        <p:spPr bwMode="auto">
          <a:xfrm>
            <a:off x="34925" y="-42863"/>
            <a:ext cx="3625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r>
              <a:rPr lang="en-GB" altLang="ar-JO" b="1">
                <a:latin typeface="Times New Roman" panose="02020603050405020304" pitchFamily="18" charset="0"/>
              </a:rPr>
              <a:t>Intracellular receptors</a:t>
            </a:r>
          </a:p>
        </p:txBody>
      </p:sp>
      <p:pic>
        <p:nvPicPr>
          <p:cNvPr id="23558" name="Picture 3" descr="11_06IntracellReceptor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925" y="484188"/>
            <a:ext cx="42481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4"/>
          <p:cNvSpPr>
            <a:spLocks noChangeArrowheads="1"/>
          </p:cNvSpPr>
          <p:nvPr/>
        </p:nvSpPr>
        <p:spPr bwMode="auto">
          <a:xfrm>
            <a:off x="4879975" y="373063"/>
            <a:ext cx="4214813" cy="2840037"/>
          </a:xfrm>
          <a:prstGeom prst="rect">
            <a:avLst/>
          </a:prstGeom>
          <a:noFill/>
          <a:ln w="635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endParaRPr lang="en-GB" altLang="ar-JO" sz="2400">
              <a:solidFill>
                <a:schemeClr val="tx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34925" y="436563"/>
            <a:ext cx="85375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r>
              <a:rPr lang="en-GB" altLang="ar-JO" sz="2000" b="1">
                <a:solidFill>
                  <a:schemeClr val="tx1"/>
                </a:solidFill>
                <a:latin typeface="Calibri" panose="020F0502020204030204" pitchFamily="34" charset="0"/>
                <a:cs typeface="Calibri" panose="020F0502020204030204" pitchFamily="34" charset="0"/>
              </a:rPr>
              <a:t>Small molecules or ions that occur in the cytoplasm of a cell, and they are generated in response to a hormone binding to a cell-surface receptor, and activates various kinases that regulate the activities of other enzymes</a:t>
            </a:r>
          </a:p>
        </p:txBody>
      </p:sp>
      <p:sp>
        <p:nvSpPr>
          <p:cNvPr id="24579" name="Rectangle 5"/>
          <p:cNvSpPr>
            <a:spLocks noChangeArrowheads="1"/>
          </p:cNvSpPr>
          <p:nvPr/>
        </p:nvSpPr>
        <p:spPr bwMode="auto">
          <a:xfrm>
            <a:off x="107950" y="1720850"/>
            <a:ext cx="8393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r>
              <a:rPr lang="en-GB" altLang="ar-JO" sz="2000" b="1">
                <a:solidFill>
                  <a:schemeClr val="tx1"/>
                </a:solidFill>
                <a:latin typeface="Calibri" panose="020F0502020204030204" pitchFamily="34" charset="0"/>
                <a:cs typeface="Calibri" panose="020F0502020204030204" pitchFamily="34" charset="0"/>
              </a:rPr>
              <a:t>But in addition to their job as relay molecules, second messengers serve to greatly amplify the strength of the signal.</a:t>
            </a:r>
          </a:p>
        </p:txBody>
      </p:sp>
      <p:sp>
        <p:nvSpPr>
          <p:cNvPr id="24580" name="Rectangle 1"/>
          <p:cNvSpPr>
            <a:spLocks noChangeArrowheads="1"/>
          </p:cNvSpPr>
          <p:nvPr/>
        </p:nvSpPr>
        <p:spPr bwMode="auto">
          <a:xfrm>
            <a:off x="114300" y="2714625"/>
            <a:ext cx="61134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a:r>
              <a:rPr lang="en-US" altLang="ar-JO" sz="2000" b="1">
                <a:latin typeface="Times New Roman" panose="02020603050405020304" pitchFamily="18" charset="0"/>
                <a:cs typeface="Times New Roman" panose="02020603050405020304" pitchFamily="18" charset="0"/>
              </a:rPr>
              <a:t>There are three major classes of second messengers:</a:t>
            </a:r>
            <a:endParaRPr lang="en-US" altLang="ar-JO" sz="2000" b="1">
              <a:latin typeface="Times New Roman" panose="02020603050405020304" pitchFamily="18" charset="0"/>
            </a:endParaRPr>
          </a:p>
          <a:p>
            <a:pPr algn="l">
              <a:buFontTx/>
              <a:buAutoNum type="arabicPeriod"/>
            </a:pPr>
            <a:r>
              <a:rPr lang="en-US" altLang="ar-JO" sz="2000" b="1">
                <a:solidFill>
                  <a:srgbClr val="000000"/>
                </a:solidFill>
                <a:latin typeface="Times New Roman" panose="02020603050405020304" pitchFamily="18" charset="0"/>
                <a:cs typeface="Times New Roman" panose="02020603050405020304" pitchFamily="18" charset="0"/>
              </a:rPr>
              <a:t>cyclic nucleotides (e.g. cAMP)</a:t>
            </a:r>
          </a:p>
          <a:p>
            <a:pPr algn="l">
              <a:buFontTx/>
              <a:buAutoNum type="arabicPeriod" startAt="2"/>
            </a:pPr>
            <a:r>
              <a:rPr lang="en-US" altLang="ar-JO" sz="2000" b="1">
                <a:solidFill>
                  <a:srgbClr val="000000"/>
                </a:solidFill>
                <a:latin typeface="Times New Roman" panose="02020603050405020304" pitchFamily="18" charset="0"/>
                <a:cs typeface="Times New Roman" panose="02020603050405020304" pitchFamily="18" charset="0"/>
              </a:rPr>
              <a:t>inositol trisphosphate (IP</a:t>
            </a:r>
            <a:r>
              <a:rPr lang="en-US" altLang="ar-JO" sz="2000" b="1" baseline="-30000">
                <a:solidFill>
                  <a:srgbClr val="000000"/>
                </a:solidFill>
                <a:latin typeface="Times New Roman" panose="02020603050405020304" pitchFamily="18" charset="0"/>
                <a:cs typeface="Times New Roman" panose="02020603050405020304" pitchFamily="18" charset="0"/>
              </a:rPr>
              <a:t>3</a:t>
            </a:r>
            <a:r>
              <a:rPr lang="en-US" altLang="ar-JO" sz="2000" b="1">
                <a:solidFill>
                  <a:srgbClr val="000000"/>
                </a:solidFill>
                <a:latin typeface="Times New Roman" panose="02020603050405020304" pitchFamily="18" charset="0"/>
                <a:cs typeface="Times New Roman" panose="02020603050405020304" pitchFamily="18" charset="0"/>
              </a:rPr>
              <a:t>) and diacylglycerol (DAG)</a:t>
            </a:r>
          </a:p>
          <a:p>
            <a:pPr algn="l">
              <a:buFontTx/>
              <a:buAutoNum type="arabicPeriod" startAt="3"/>
            </a:pPr>
            <a:r>
              <a:rPr lang="en-US" altLang="ar-JO" sz="2000" b="1">
                <a:solidFill>
                  <a:srgbClr val="000000"/>
                </a:solidFill>
                <a:latin typeface="Times New Roman" panose="02020603050405020304" pitchFamily="18" charset="0"/>
                <a:cs typeface="Times New Roman" panose="02020603050405020304" pitchFamily="18" charset="0"/>
              </a:rPr>
              <a:t>calcium ions (Ca</a:t>
            </a:r>
            <a:r>
              <a:rPr lang="en-US" altLang="ar-JO" sz="2000" b="1" baseline="30000">
                <a:solidFill>
                  <a:srgbClr val="000000"/>
                </a:solidFill>
                <a:latin typeface="Times New Roman" panose="02020603050405020304" pitchFamily="18" charset="0"/>
                <a:cs typeface="Times New Roman" panose="02020603050405020304" pitchFamily="18" charset="0"/>
              </a:rPr>
              <a:t>2+</a:t>
            </a:r>
            <a:r>
              <a:rPr lang="en-US" altLang="ar-JO" sz="2000" b="1">
                <a:solidFill>
                  <a:srgbClr val="000000"/>
                </a:solidFill>
                <a:latin typeface="Times New Roman" panose="02020603050405020304" pitchFamily="18" charset="0"/>
                <a:cs typeface="Times New Roman" panose="02020603050405020304" pitchFamily="18" charset="0"/>
              </a:rPr>
              <a:t> )</a:t>
            </a:r>
          </a:p>
          <a:p>
            <a:pPr algn="l"/>
            <a:endParaRPr lang="en-US" altLang="ar-JO" sz="2000" b="1">
              <a:solidFill>
                <a:schemeClr val="tx1"/>
              </a:solidFill>
              <a:latin typeface="Times New Roman" panose="02020603050405020304" pitchFamily="18" charset="0"/>
            </a:endParaRPr>
          </a:p>
        </p:txBody>
      </p:sp>
      <p:sp>
        <p:nvSpPr>
          <p:cNvPr id="24581" name="Rectangle 8"/>
          <p:cNvSpPr>
            <a:spLocks noChangeArrowheads="1"/>
          </p:cNvSpPr>
          <p:nvPr/>
        </p:nvSpPr>
        <p:spPr bwMode="auto">
          <a:xfrm>
            <a:off x="106363" y="-77788"/>
            <a:ext cx="30765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r>
              <a:rPr lang="en-GB" altLang="ar-JO" b="1">
                <a:latin typeface="Times New Roman" panose="02020603050405020304" pitchFamily="18" charset="0"/>
              </a:rPr>
              <a:t>Second messengers</a:t>
            </a:r>
          </a:p>
        </p:txBody>
      </p:sp>
      <p:sp>
        <p:nvSpPr>
          <p:cNvPr id="24582" name="Rectangle 2"/>
          <p:cNvSpPr>
            <a:spLocks noChangeArrowheads="1"/>
          </p:cNvSpPr>
          <p:nvPr/>
        </p:nvSpPr>
        <p:spPr bwMode="auto">
          <a:xfrm>
            <a:off x="180975" y="4076700"/>
            <a:ext cx="66944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eaLnBrk="1" hangingPunct="1"/>
            <a:r>
              <a:rPr lang="en-US" altLang="ar-JO" b="1">
                <a:latin typeface="Times New Roman" panose="02020603050405020304" pitchFamily="18" charset="0"/>
              </a:rPr>
              <a:t>The effect of cAMP on cellular metabolism</a:t>
            </a:r>
          </a:p>
        </p:txBody>
      </p:sp>
      <p:sp>
        <p:nvSpPr>
          <p:cNvPr id="24583" name="Rectangle 3"/>
          <p:cNvSpPr>
            <a:spLocks noChangeArrowheads="1"/>
          </p:cNvSpPr>
          <p:nvPr/>
        </p:nvSpPr>
        <p:spPr bwMode="auto">
          <a:xfrm>
            <a:off x="-33338" y="4797425"/>
            <a:ext cx="935831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spcBef>
                <a:spcPct val="20000"/>
              </a:spcBef>
              <a:buFontTx/>
              <a:buChar char="•"/>
            </a:pPr>
            <a:r>
              <a:rPr lang="en-US" altLang="ar-JO" sz="2000" b="1">
                <a:solidFill>
                  <a:schemeClr val="tx1"/>
                </a:solidFill>
                <a:latin typeface="Times New Roman" panose="02020603050405020304" pitchFamily="18" charset="0"/>
              </a:rPr>
              <a:t>Increased [cAMP] increases glycogen breakdown</a:t>
            </a:r>
          </a:p>
          <a:p>
            <a:pPr algn="l" eaLnBrk="1" hangingPunct="1">
              <a:spcBef>
                <a:spcPct val="20000"/>
              </a:spcBef>
              <a:buFontTx/>
              <a:buChar char="•"/>
            </a:pPr>
            <a:r>
              <a:rPr lang="en-US" altLang="ar-JO" sz="2000" b="1">
                <a:solidFill>
                  <a:schemeClr val="tx1"/>
                </a:solidFill>
                <a:latin typeface="Times New Roman" panose="02020603050405020304" pitchFamily="18" charset="0"/>
              </a:rPr>
              <a:t>Increased [cAMP] increases phosphorylase activity (via a complex cascade)</a:t>
            </a:r>
          </a:p>
          <a:p>
            <a:pPr algn="l" eaLnBrk="1" hangingPunct="1">
              <a:spcBef>
                <a:spcPct val="20000"/>
              </a:spcBef>
              <a:buFontTx/>
              <a:buChar char="•"/>
            </a:pPr>
            <a:r>
              <a:rPr lang="en-US" altLang="ar-JO" sz="2000" b="1">
                <a:solidFill>
                  <a:schemeClr val="tx1"/>
                </a:solidFill>
                <a:latin typeface="Times New Roman" panose="02020603050405020304" pitchFamily="18" charset="0"/>
              </a:rPr>
              <a:t>Phosphorylase (or glycogen phosphorylase) is a key enzyme involved in glycogen breakdown</a:t>
            </a:r>
          </a:p>
          <a:p>
            <a:pPr algn="l" eaLnBrk="1" hangingPunct="1">
              <a:spcBef>
                <a:spcPct val="20000"/>
              </a:spcBef>
              <a:buFontTx/>
              <a:buChar char="•"/>
            </a:pPr>
            <a:endParaRPr lang="en-US" altLang="ar-JO" sz="2000" b="1">
              <a:solidFill>
                <a:schemeClr val="tx1"/>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rot="16200000">
            <a:off x="-3084513" y="3209926"/>
            <a:ext cx="7408863" cy="519112"/>
          </a:xfrm>
        </p:spPr>
        <p:txBody>
          <a:bodyPr>
            <a:spAutoFit/>
          </a:bodyPr>
          <a:lstStyle/>
          <a:p>
            <a:pPr eaLnBrk="1" hangingPunct="1"/>
            <a:r>
              <a:rPr lang="en-US" altLang="ar-JO" sz="2800" b="1" smtClean="0">
                <a:solidFill>
                  <a:srgbClr val="FF3300"/>
                </a:solidFill>
                <a:latin typeface="Arial" panose="020B0604020202020204" pitchFamily="34" charset="0"/>
              </a:rPr>
              <a:t>Cyclic AMP (cAMP) 2</a:t>
            </a:r>
            <a:r>
              <a:rPr lang="en-US" altLang="ar-JO" sz="2800" b="1" baseline="30000" smtClean="0">
                <a:solidFill>
                  <a:srgbClr val="FF3300"/>
                </a:solidFill>
                <a:latin typeface="Arial" panose="020B0604020202020204" pitchFamily="34" charset="0"/>
              </a:rPr>
              <a:t>nd</a:t>
            </a:r>
            <a:r>
              <a:rPr lang="en-US" altLang="ar-JO" sz="2800" b="1" smtClean="0">
                <a:solidFill>
                  <a:srgbClr val="FF3300"/>
                </a:solidFill>
                <a:latin typeface="Arial" panose="020B0604020202020204" pitchFamily="34" charset="0"/>
              </a:rPr>
              <a:t> Messenger</a:t>
            </a:r>
          </a:p>
        </p:txBody>
      </p:sp>
      <p:pic>
        <p:nvPicPr>
          <p:cNvPr id="368643" name="Picture 3" descr="15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838" y="228600"/>
            <a:ext cx="3154362"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44" name="Picture 4" descr="15_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575" y="190500"/>
            <a:ext cx="54578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645" name="Object 5"/>
          <p:cNvGraphicFramePr>
            <a:graphicFrameLocks noChangeAspect="1"/>
          </p:cNvGraphicFramePr>
          <p:nvPr/>
        </p:nvGraphicFramePr>
        <p:xfrm>
          <a:off x="3352800" y="1143000"/>
          <a:ext cx="3419475" cy="4641850"/>
        </p:xfrm>
        <a:graphic>
          <a:graphicData uri="http://schemas.openxmlformats.org/presentationml/2006/ole">
            <mc:AlternateContent xmlns:mc="http://schemas.openxmlformats.org/markup-compatibility/2006">
              <mc:Choice xmlns:v="urn:schemas-microsoft-com:vml" Requires="v">
                <p:oleObj spid="_x0000_s25606" name="Picture" r:id="rId5" imgW="1600200" imgH="2171700" progId="Word.Picture.8">
                  <p:embed/>
                </p:oleObj>
              </mc:Choice>
              <mc:Fallback>
                <p:oleObj name="Picture" r:id="rId5" imgW="1600200" imgH="2171700" progId="Word.Picture.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143000"/>
                        <a:ext cx="341947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68645"/>
                                        </p:tgtEl>
                                        <p:attrNameLst>
                                          <p:attrName>style.visibility</p:attrName>
                                        </p:attrNameLst>
                                      </p:cBhvr>
                                      <p:to>
                                        <p:strVal val="visible"/>
                                      </p:to>
                                    </p:set>
                                  </p:childTnLst>
                                  <p:subTnLst>
                                    <p:set>
                                      <p:cBhvr override="childStyle">
                                        <p:cTn dur="1" fill="hold" display="0" masterRel="nextClick" afterEffect="1"/>
                                        <p:tgtEl>
                                          <p:spTgt spid="36864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68643"/>
                                        </p:tgtEl>
                                        <p:attrNameLst>
                                          <p:attrName>style.visibility</p:attrName>
                                        </p:attrNameLst>
                                      </p:cBhvr>
                                      <p:to>
                                        <p:strVal val="visible"/>
                                      </p:to>
                                    </p:set>
                                  </p:childTnLst>
                                  <p:subTnLst>
                                    <p:set>
                                      <p:cBhvr override="childStyle">
                                        <p:cTn dur="1" fill="hold" display="0" masterRel="nextClick" afterEffect="1"/>
                                        <p:tgtEl>
                                          <p:spTgt spid="36864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68644"/>
                                        </p:tgtEl>
                                        <p:attrNameLst>
                                          <p:attrName>style.visibility</p:attrName>
                                        </p:attrNameLst>
                                      </p:cBhvr>
                                      <p:to>
                                        <p:strVal val="visible"/>
                                      </p:to>
                                    </p:set>
                                  </p:childTnLst>
                                  <p:subTnLst>
                                    <p:set>
                                      <p:cBhvr override="childStyle">
                                        <p:cTn dur="1" fill="hold" display="0" masterRel="nextClick" afterEffect="1"/>
                                        <p:tgtEl>
                                          <p:spTgt spid="36864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4925" y="549275"/>
            <a:ext cx="86804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lnSpc>
                <a:spcPct val="150000"/>
              </a:lnSpc>
            </a:pPr>
            <a:r>
              <a:rPr kumimoji="1" lang="en-US" altLang="zh-CN" sz="2400" b="1" u="sng">
                <a:solidFill>
                  <a:srgbClr val="FF0000"/>
                </a:solidFill>
                <a:latin typeface="Calibri" panose="020F0502020204030204" pitchFamily="34" charset="0"/>
                <a:ea typeface="SimSun" panose="02010600030101010101" pitchFamily="2" charset="-122"/>
                <a:cs typeface="Calibri" panose="020F0502020204030204" pitchFamily="34" charset="0"/>
              </a:rPr>
              <a:t>IP</a:t>
            </a:r>
            <a:r>
              <a:rPr kumimoji="1" lang="en-US" altLang="zh-CN" sz="2400" b="1" u="sng" baseline="-25000">
                <a:solidFill>
                  <a:srgbClr val="FF0000"/>
                </a:solidFill>
                <a:latin typeface="Calibri" panose="020F0502020204030204" pitchFamily="34" charset="0"/>
                <a:ea typeface="SimSun" panose="02010600030101010101" pitchFamily="2" charset="-122"/>
                <a:cs typeface="Calibri" panose="020F0502020204030204" pitchFamily="34" charset="0"/>
              </a:rPr>
              <a:t>3 </a:t>
            </a:r>
            <a:r>
              <a:rPr kumimoji="1" lang="en-US" altLang="zh-CN" sz="2400" b="1" u="sng">
                <a:solidFill>
                  <a:schemeClr val="tx1"/>
                </a:solidFill>
                <a:latin typeface="Calibri" panose="020F0502020204030204" pitchFamily="34" charset="0"/>
                <a:ea typeface="SimSun" panose="02010600030101010101" pitchFamily="2" charset="-122"/>
                <a:cs typeface="Calibri" panose="020F0502020204030204" pitchFamily="34" charset="0"/>
              </a:rPr>
              <a:t>opens channels to release calcium ions from  intracellular stores</a:t>
            </a:r>
          </a:p>
          <a:p>
            <a:pPr algn="just" eaLnBrk="1" hangingPunct="1">
              <a:lnSpc>
                <a:spcPct val="150000"/>
              </a:lnSpc>
              <a:buClr>
                <a:srgbClr val="FFFF66"/>
              </a:buClr>
            </a:pP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 IP</a:t>
            </a:r>
            <a:r>
              <a:rPr kumimoji="1" lang="en-US" altLang="zh-CN" sz="2000" b="1" baseline="-25000">
                <a:solidFill>
                  <a:schemeClr val="tx1"/>
                </a:solidFill>
                <a:latin typeface="Calibri" panose="020F0502020204030204" pitchFamily="34" charset="0"/>
                <a:ea typeface="SimSun" panose="02010600030101010101" pitchFamily="2" charset="-122"/>
                <a:cs typeface="Calibri" panose="020F0502020204030204" pitchFamily="34" charset="0"/>
              </a:rPr>
              <a:t>3</a:t>
            </a: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 is able to increase [Ca</a:t>
            </a:r>
            <a:r>
              <a:rPr kumimoji="1" lang="en-US" altLang="zh-CN" sz="2000" b="1" baseline="30000">
                <a:solidFill>
                  <a:schemeClr val="tx1"/>
                </a:solidFill>
                <a:latin typeface="Calibri" panose="020F0502020204030204" pitchFamily="34" charset="0"/>
                <a:ea typeface="SimSun" panose="02010600030101010101" pitchFamily="2" charset="-122"/>
                <a:cs typeface="Calibri" panose="020F0502020204030204" pitchFamily="34" charset="0"/>
              </a:rPr>
              <a:t>2+</a:t>
            </a: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  by associating with the  IP</a:t>
            </a:r>
            <a:r>
              <a:rPr kumimoji="1" lang="en-US" altLang="zh-CN" sz="2000" b="1" baseline="-25000">
                <a:solidFill>
                  <a:schemeClr val="tx1"/>
                </a:solidFill>
                <a:latin typeface="Calibri" panose="020F0502020204030204" pitchFamily="34" charset="0"/>
                <a:ea typeface="SimSun" panose="02010600030101010101" pitchFamily="2" charset="-122"/>
                <a:cs typeface="Calibri" panose="020F0502020204030204" pitchFamily="34" charset="0"/>
              </a:rPr>
              <a:t>3</a:t>
            </a: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 channel or IP</a:t>
            </a:r>
            <a:r>
              <a:rPr kumimoji="1" lang="en-US" altLang="zh-CN" sz="2000" b="1" baseline="-25000">
                <a:solidFill>
                  <a:schemeClr val="tx1"/>
                </a:solidFill>
                <a:latin typeface="Calibri" panose="020F0502020204030204" pitchFamily="34" charset="0"/>
                <a:ea typeface="SimSun" panose="02010600030101010101" pitchFamily="2" charset="-122"/>
                <a:cs typeface="Calibri" panose="020F0502020204030204" pitchFamily="34" charset="0"/>
              </a:rPr>
              <a:t>3</a:t>
            </a: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 receptor;</a:t>
            </a:r>
          </a:p>
          <a:p>
            <a:pPr algn="just" eaLnBrk="1" hangingPunct="1">
              <a:lnSpc>
                <a:spcPct val="150000"/>
              </a:lnSpc>
              <a:buClr>
                <a:srgbClr val="FFFF66"/>
              </a:buClr>
            </a:pP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 At least three molecules of IP</a:t>
            </a:r>
            <a:r>
              <a:rPr kumimoji="1" lang="en-US" altLang="zh-CN" sz="2000" b="1" baseline="-25000">
                <a:solidFill>
                  <a:schemeClr val="tx1"/>
                </a:solidFill>
                <a:latin typeface="Calibri" panose="020F0502020204030204" pitchFamily="34" charset="0"/>
                <a:ea typeface="SimSun" panose="02010600030101010101" pitchFamily="2" charset="-122"/>
                <a:cs typeface="Calibri" panose="020F0502020204030204" pitchFamily="34" charset="0"/>
              </a:rPr>
              <a:t>3</a:t>
            </a: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 must bind to sites on the cytosolic side of the membrane protein to open the channel and release Ca</a:t>
            </a:r>
            <a:r>
              <a:rPr kumimoji="1" lang="en-US" altLang="zh-CN" sz="2000" b="1" baseline="30000">
                <a:solidFill>
                  <a:schemeClr val="tx1"/>
                </a:solidFill>
                <a:latin typeface="Calibri" panose="020F0502020204030204" pitchFamily="34" charset="0"/>
                <a:ea typeface="SimSun" panose="02010600030101010101" pitchFamily="2" charset="-122"/>
                <a:cs typeface="Calibri" panose="020F0502020204030204" pitchFamily="34" charset="0"/>
              </a:rPr>
              <a:t>2+</a:t>
            </a: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  </a:t>
            </a:r>
          </a:p>
          <a:p>
            <a:pPr algn="just" eaLnBrk="1" hangingPunct="1">
              <a:lnSpc>
                <a:spcPct val="150000"/>
              </a:lnSpc>
              <a:buClr>
                <a:srgbClr val="FFFF66"/>
              </a:buClr>
            </a:pP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 Increase [Ca</a:t>
            </a:r>
            <a:r>
              <a:rPr kumimoji="1" lang="en-US" altLang="zh-CN" sz="2000" b="1" baseline="30000">
                <a:solidFill>
                  <a:schemeClr val="tx1"/>
                </a:solidFill>
                <a:latin typeface="Calibri" panose="020F0502020204030204" pitchFamily="34" charset="0"/>
                <a:ea typeface="SimSun" panose="02010600030101010101" pitchFamily="2" charset="-122"/>
                <a:cs typeface="Calibri" panose="020F0502020204030204" pitchFamily="34" charset="0"/>
              </a:rPr>
              <a:t>2+</a:t>
            </a: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 </a:t>
            </a: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 </a:t>
            </a: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activates protein kinase C (PKC)</a:t>
            </a:r>
          </a:p>
          <a:p>
            <a:pPr algn="just" eaLnBrk="1" hangingPunct="1">
              <a:lnSpc>
                <a:spcPct val="150000"/>
              </a:lnSpc>
              <a:buClr>
                <a:srgbClr val="FFFF66"/>
              </a:buClr>
              <a:buFontTx/>
              <a:buChar char="-"/>
            </a:pP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IP</a:t>
            </a:r>
            <a:r>
              <a:rPr kumimoji="1" lang="en-US" altLang="zh-CN" sz="2000" b="1" baseline="-25000">
                <a:solidFill>
                  <a:schemeClr val="tx1"/>
                </a:solidFill>
                <a:latin typeface="Calibri" panose="020F0502020204030204" pitchFamily="34" charset="0"/>
                <a:ea typeface="SimSun" panose="02010600030101010101" pitchFamily="2" charset="-122"/>
                <a:cs typeface="Calibri" panose="020F0502020204030204" pitchFamily="34" charset="0"/>
              </a:rPr>
              <a:t>3</a:t>
            </a: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 is a short-lived messenger (less than a few seconds)</a:t>
            </a:r>
          </a:p>
          <a:p>
            <a:pPr algn="just" eaLnBrk="1" hangingPunct="1">
              <a:lnSpc>
                <a:spcPct val="150000"/>
              </a:lnSpc>
            </a:pPr>
            <a:r>
              <a:rPr kumimoji="1" lang="en-US" altLang="zh-CN" sz="2400" b="1" u="sng">
                <a:solidFill>
                  <a:srgbClr val="FF0000"/>
                </a:solidFill>
                <a:latin typeface="Calibri" panose="020F0502020204030204" pitchFamily="34" charset="0"/>
                <a:ea typeface="SimSun" panose="02010600030101010101" pitchFamily="2" charset="-122"/>
                <a:cs typeface="Calibri" panose="020F0502020204030204" pitchFamily="34" charset="0"/>
              </a:rPr>
              <a:t>Diacylglycerol</a:t>
            </a:r>
            <a:r>
              <a:rPr kumimoji="1" lang="en-US" altLang="zh-CN" sz="2400" b="1" u="sng">
                <a:solidFill>
                  <a:schemeClr val="tx1"/>
                </a:solidFill>
                <a:latin typeface="Calibri" panose="020F0502020204030204" pitchFamily="34" charset="0"/>
                <a:ea typeface="SimSun" panose="02010600030101010101" pitchFamily="2" charset="-122"/>
                <a:cs typeface="Calibri" panose="020F0502020204030204" pitchFamily="34" charset="0"/>
              </a:rPr>
              <a:t> activates protein kinase C (PKC)</a:t>
            </a:r>
          </a:p>
          <a:p>
            <a:pPr algn="just" eaLnBrk="1" hangingPunct="1">
              <a:lnSpc>
                <a:spcPct val="150000"/>
              </a:lnSpc>
              <a:buClr>
                <a:srgbClr val="FFFF66"/>
              </a:buClr>
            </a:pPr>
            <a:r>
              <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rPr>
              <a:t>- PKC phosphorylates Ser or Thr residues of specific target proteins, changing their catalytic activities;</a:t>
            </a:r>
          </a:p>
          <a:p>
            <a:pPr algn="just" eaLnBrk="1" hangingPunct="1">
              <a:lnSpc>
                <a:spcPct val="150000"/>
              </a:lnSpc>
              <a:buClr>
                <a:srgbClr val="FFFF66"/>
              </a:buClr>
            </a:pPr>
            <a:endParaRPr kumimoji="1" lang="en-US" altLang="zh-CN" sz="2000" b="1">
              <a:solidFill>
                <a:schemeClr val="tx1"/>
              </a:solidFill>
              <a:latin typeface="Calibri" panose="020F0502020204030204" pitchFamily="34" charset="0"/>
              <a:ea typeface="SimSun" panose="02010600030101010101" pitchFamily="2" charset="-122"/>
              <a:cs typeface="Calibri" panose="020F0502020204030204" pitchFamily="34" charset="0"/>
            </a:endParaRPr>
          </a:p>
        </p:txBody>
      </p:sp>
      <p:sp>
        <p:nvSpPr>
          <p:cNvPr id="26627" name="Rectangle 4"/>
          <p:cNvSpPr>
            <a:spLocks noChangeArrowheads="1"/>
          </p:cNvSpPr>
          <p:nvPr/>
        </p:nvSpPr>
        <p:spPr bwMode="auto">
          <a:xfrm>
            <a:off x="107950" y="-42863"/>
            <a:ext cx="8335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r>
              <a:rPr lang="en-US" altLang="ar-JO" b="1">
                <a:latin typeface="Times New Roman" panose="02020603050405020304" pitchFamily="18" charset="0"/>
              </a:rPr>
              <a:t>Inositol trisphosphate (IP3) and diacylglycerol (DAG)</a:t>
            </a:r>
          </a:p>
        </p:txBody>
      </p:sp>
      <p:sp>
        <p:nvSpPr>
          <p:cNvPr id="26628" name="Rectangle 3"/>
          <p:cNvSpPr>
            <a:spLocks noChangeArrowheads="1"/>
          </p:cNvSpPr>
          <p:nvPr/>
        </p:nvSpPr>
        <p:spPr bwMode="auto">
          <a:xfrm>
            <a:off x="179388" y="4894263"/>
            <a:ext cx="84963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eaLnBrk="1" hangingPunct="1"/>
            <a:r>
              <a:rPr lang="en-GB" altLang="ar-JO" b="1">
                <a:solidFill>
                  <a:srgbClr val="FF0000"/>
                </a:solidFill>
                <a:latin typeface="Calibri" panose="020F0502020204030204" pitchFamily="34" charset="0"/>
              </a:rPr>
              <a:t>PKC</a:t>
            </a:r>
            <a:r>
              <a:rPr lang="en-GB" altLang="ar-JO" sz="2000" b="1">
                <a:solidFill>
                  <a:schemeClr val="tx1"/>
                </a:solidFill>
                <a:latin typeface="Calibri" panose="020F0502020204030204" pitchFamily="34" charset="0"/>
              </a:rPr>
              <a:t> is a family of protein kinase enzymes that are involved in controlling the function of other proteins through the phosphorylation of hydroxyl groups of serine and threonine amino acid residues on these proteins. PKC enzymes in turn are activated by signals such as increases in the concentration of diacylglycerol (DAG) or calcium ions (Ca</a:t>
            </a:r>
            <a:r>
              <a:rPr lang="en-GB" altLang="ar-JO" sz="2000" b="1" baseline="30000">
                <a:solidFill>
                  <a:schemeClr val="tx1"/>
                </a:solidFill>
                <a:latin typeface="Calibri" panose="020F0502020204030204" pitchFamily="34" charset="0"/>
              </a:rPr>
              <a:t>2+</a:t>
            </a:r>
            <a:r>
              <a:rPr lang="en-GB" altLang="ar-JO" sz="2000" b="1">
                <a:solidFill>
                  <a:schemeClr val="tx1"/>
                </a:solidFill>
                <a:latin typeface="Calibri" panose="020F0502020204030204" pitchFamily="34" charset="0"/>
              </a:rPr>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14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3" y="44450"/>
            <a:ext cx="9040812"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rot="16200000">
            <a:off x="2997201" y="-2176463"/>
            <a:ext cx="614362" cy="4983163"/>
          </a:xfrm>
        </p:spPr>
        <p:txBody>
          <a:bodyPr vert="eaVert" wrap="none">
            <a:spAutoFit/>
          </a:bodyPr>
          <a:lstStyle/>
          <a:p>
            <a:pPr eaLnBrk="1" hangingPunct="1"/>
            <a:r>
              <a:rPr lang="en-US" altLang="ar-JO" sz="2800" b="1" smtClean="0">
                <a:solidFill>
                  <a:srgbClr val="FF3300"/>
                </a:solidFill>
                <a:latin typeface="Arial" panose="020B0604020202020204" pitchFamily="34" charset="0"/>
              </a:rPr>
              <a:t>Ca</a:t>
            </a:r>
            <a:r>
              <a:rPr lang="en-US" altLang="ar-JO" sz="2800" b="1" baseline="30000" smtClean="0">
                <a:solidFill>
                  <a:srgbClr val="FF3300"/>
                </a:solidFill>
                <a:latin typeface="Arial" panose="020B0604020202020204" pitchFamily="34" charset="0"/>
              </a:rPr>
              <a:t>2+</a:t>
            </a:r>
            <a:r>
              <a:rPr lang="en-US" altLang="ar-JO" sz="2800" b="1" smtClean="0">
                <a:solidFill>
                  <a:srgbClr val="FF3300"/>
                </a:solidFill>
                <a:latin typeface="Arial" panose="020B0604020202020204" pitchFamily="34" charset="0"/>
              </a:rPr>
              <a:t> as a second messenger</a:t>
            </a:r>
          </a:p>
        </p:txBody>
      </p:sp>
      <p:pic>
        <p:nvPicPr>
          <p:cNvPr id="28675" name="Picture 3" descr="11_12CalciumSignalPath_3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66750"/>
            <a:ext cx="7313613"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rot="16200000">
            <a:off x="2761456" y="-2413794"/>
            <a:ext cx="611188" cy="5314950"/>
          </a:xfrm>
        </p:spPr>
        <p:txBody>
          <a:bodyPr vert="eaVert" wrap="none">
            <a:spAutoFit/>
          </a:bodyPr>
          <a:lstStyle/>
          <a:p>
            <a:pPr eaLnBrk="1" hangingPunct="1"/>
            <a:r>
              <a:rPr lang="en-US" altLang="ar-JO" sz="2800" b="1" smtClean="0">
                <a:solidFill>
                  <a:srgbClr val="FF3300"/>
                </a:solidFill>
                <a:latin typeface="Arial" panose="020B0604020202020204" pitchFamily="34" charset="0"/>
              </a:rPr>
              <a:t>Signal Amplification (Cascade)</a:t>
            </a: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90563"/>
            <a:ext cx="367347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descr="11_13CytoplasmicResponse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484188"/>
            <a:ext cx="4733925" cy="64008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395288" y="317500"/>
            <a:ext cx="7561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a:r>
              <a:rPr lang="en-US" altLang="ar-JO" b="1">
                <a:ea typeface="MS PGothic" panose="020B0600070205080204" pitchFamily="34" charset="-128"/>
              </a:rPr>
              <a:t>Responding to the Signal: Effector Proteins</a:t>
            </a:r>
          </a:p>
        </p:txBody>
      </p:sp>
      <p:sp>
        <p:nvSpPr>
          <p:cNvPr id="30723" name="Rectangle 26"/>
          <p:cNvSpPr>
            <a:spLocks noChangeArrowheads="1"/>
          </p:cNvSpPr>
          <p:nvPr/>
        </p:nvSpPr>
        <p:spPr bwMode="auto">
          <a:xfrm>
            <a:off x="388938" y="908050"/>
            <a:ext cx="80708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just">
              <a:buFontTx/>
              <a:buChar char="•"/>
            </a:pP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The final step in cell signaling is activation of the effector proteins </a:t>
            </a:r>
          </a:p>
          <a:p>
            <a:pPr algn="just">
              <a:buFontTx/>
              <a:buChar char="•"/>
            </a:pPr>
            <a:endPar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endParaRPr>
          </a:p>
          <a:p>
            <a:pPr algn="just">
              <a:buFontTx/>
              <a:buChar char="•"/>
            </a:pP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The effector proteins carry out the cellular response to the signal</a:t>
            </a:r>
          </a:p>
          <a:p>
            <a:pPr algn="just">
              <a:buFontTx/>
              <a:buChar char="•"/>
            </a:pPr>
            <a:endPar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endParaRPr>
          </a:p>
          <a:p>
            <a:pPr algn="just">
              <a:buFontTx/>
              <a:buChar char="•"/>
            </a:pPr>
            <a:r>
              <a:rPr lang="en-US" altLang="ar-JO" sz="2000" b="1">
                <a:solidFill>
                  <a:srgbClr val="FF0000"/>
                </a:solidFill>
                <a:latin typeface="Calibri" panose="020F0502020204030204" pitchFamily="34" charset="0"/>
                <a:ea typeface="MS PGothic" panose="020B0600070205080204" pitchFamily="34" charset="-128"/>
                <a:cs typeface="Calibri" panose="020F0502020204030204" pitchFamily="34" charset="0"/>
              </a:rPr>
              <a:t>Often the cellular response involves expression of previously inactive genes which requires effector proteins called transcriptional activators or transcription factors</a:t>
            </a:r>
          </a:p>
          <a:p>
            <a:pPr algn="just">
              <a:buFontTx/>
              <a:buChar char="•"/>
            </a:pPr>
            <a:endPar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endParaRPr>
          </a:p>
          <a:p>
            <a:pPr algn="just">
              <a:buFontTx/>
              <a:buChar char="•"/>
            </a:pP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Transcription factors are proteins that bind to specific DNA sequences called promoters that are upstream of the genes that are turned on</a:t>
            </a:r>
          </a:p>
          <a:p>
            <a:pPr algn="just">
              <a:buFontTx/>
              <a:buChar char="•"/>
            </a:pPr>
            <a:endPar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endParaRPr>
          </a:p>
          <a:p>
            <a:pPr algn="just">
              <a:buFontTx/>
              <a:buChar char="•"/>
            </a:pP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Effector proteins can also directly act on proteins that regulate cell shape to induce changes in morphology by rearranging the cytoskeleton</a:t>
            </a:r>
          </a:p>
          <a:p>
            <a:pPr algn="just">
              <a:buFontTx/>
              <a:buChar char="•"/>
            </a:pPr>
            <a:endPar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endParaRPr>
          </a:p>
          <a:p>
            <a:pPr algn="just">
              <a:buFontTx/>
              <a:buChar char="•"/>
            </a:pPr>
            <a:r>
              <a:rPr lang="en-US" altLang="ar-JO" sz="2000" b="1">
                <a:solidFill>
                  <a:schemeClr val="tx1"/>
                </a:solidFill>
                <a:latin typeface="Calibri" panose="020F0502020204030204" pitchFamily="34" charset="0"/>
                <a:ea typeface="MS PGothic" panose="020B0600070205080204" pitchFamily="34" charset="-128"/>
                <a:cs typeface="Calibri" panose="020F0502020204030204" pitchFamily="34" charset="0"/>
              </a:rPr>
              <a:t>Other types of effector proteins directly regulate cell growth by arresting the cell cycle or altering cellular metabolism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52413" y="142875"/>
            <a:ext cx="5851526"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eaLnBrk="1" hangingPunct="1"/>
            <a:r>
              <a:rPr lang="en-US" altLang="ar-JO" sz="2400" b="1">
                <a:solidFill>
                  <a:srgbClr val="FF0000"/>
                </a:solidFill>
                <a:latin typeface="Times New Roman" panose="02020603050405020304" pitchFamily="18" charset="0"/>
              </a:rPr>
              <a:t>Signal transduction - general steps</a:t>
            </a:r>
          </a:p>
        </p:txBody>
      </p:sp>
      <p:sp>
        <p:nvSpPr>
          <p:cNvPr id="4099" name="Rectangle 3"/>
          <p:cNvSpPr>
            <a:spLocks noChangeArrowheads="1"/>
          </p:cNvSpPr>
          <p:nvPr/>
        </p:nvSpPr>
        <p:spPr bwMode="auto">
          <a:xfrm>
            <a:off x="107950" y="576263"/>
            <a:ext cx="7772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spcBef>
                <a:spcPct val="20000"/>
              </a:spcBef>
              <a:buFontTx/>
              <a:buChar char="•"/>
            </a:pPr>
            <a:r>
              <a:rPr lang="en-US" altLang="ar-JO" sz="2000" b="1">
                <a:solidFill>
                  <a:schemeClr val="tx1"/>
                </a:solidFill>
                <a:latin typeface="Times New Roman" panose="02020603050405020304" pitchFamily="18" charset="0"/>
              </a:rPr>
              <a:t>1) Synthesis and release of signaling molecules</a:t>
            </a:r>
          </a:p>
          <a:p>
            <a:pPr algn="l" eaLnBrk="1" hangingPunct="1">
              <a:spcBef>
                <a:spcPct val="20000"/>
              </a:spcBef>
              <a:buFontTx/>
              <a:buChar char="•"/>
            </a:pPr>
            <a:r>
              <a:rPr lang="en-US" altLang="ar-JO" sz="2000" b="1">
                <a:solidFill>
                  <a:schemeClr val="tx1"/>
                </a:solidFill>
                <a:latin typeface="Times New Roman" panose="02020603050405020304" pitchFamily="18" charset="0"/>
              </a:rPr>
              <a:t>2) Transport of signal to target cell</a:t>
            </a:r>
          </a:p>
          <a:p>
            <a:pPr algn="l" eaLnBrk="1" hangingPunct="1">
              <a:spcBef>
                <a:spcPct val="20000"/>
              </a:spcBef>
              <a:buFontTx/>
              <a:buChar char="•"/>
            </a:pPr>
            <a:r>
              <a:rPr lang="en-US" altLang="ar-JO" sz="2000" b="1">
                <a:solidFill>
                  <a:schemeClr val="tx1"/>
                </a:solidFill>
                <a:latin typeface="Times New Roman" panose="02020603050405020304" pitchFamily="18" charset="0"/>
              </a:rPr>
              <a:t>3) Detection of signal by a specific receptor protein</a:t>
            </a:r>
          </a:p>
          <a:p>
            <a:pPr algn="l" eaLnBrk="1" hangingPunct="1">
              <a:spcBef>
                <a:spcPct val="20000"/>
              </a:spcBef>
              <a:buFontTx/>
              <a:buChar char="•"/>
            </a:pPr>
            <a:r>
              <a:rPr lang="en-US" altLang="ar-JO" sz="2000" b="1">
                <a:solidFill>
                  <a:schemeClr val="tx1"/>
                </a:solidFill>
                <a:latin typeface="Times New Roman" panose="02020603050405020304" pitchFamily="18" charset="0"/>
              </a:rPr>
              <a:t>4) Intracellular events, often mediated by second messengers, that change metabolism or gene expression</a:t>
            </a:r>
          </a:p>
          <a:p>
            <a:pPr algn="l" eaLnBrk="1" hangingPunct="1">
              <a:spcBef>
                <a:spcPct val="20000"/>
              </a:spcBef>
              <a:buFontTx/>
              <a:buChar char="•"/>
            </a:pPr>
            <a:r>
              <a:rPr lang="en-US" altLang="ar-JO" sz="2000" b="1">
                <a:solidFill>
                  <a:schemeClr val="tx1"/>
                </a:solidFill>
                <a:latin typeface="Times New Roman" panose="02020603050405020304" pitchFamily="18" charset="0"/>
              </a:rPr>
              <a:t>5)Termination of the signal and response</a:t>
            </a:r>
          </a:p>
        </p:txBody>
      </p:sp>
      <p:pic>
        <p:nvPicPr>
          <p:cNvPr id="4100" name="Picture 3"/>
          <p:cNvPicPr>
            <a:picLocks noChangeAspect="1" noChangeArrowheads="1"/>
          </p:cNvPicPr>
          <p:nvPr/>
        </p:nvPicPr>
        <p:blipFill>
          <a:blip r:embed="rId3">
            <a:extLst>
              <a:ext uri="{28A0092B-C50C-407E-A947-70E740481C1C}">
                <a14:useLocalDpi xmlns:a14="http://schemas.microsoft.com/office/drawing/2010/main" val="0"/>
              </a:ext>
            </a:extLst>
          </a:blip>
          <a:srcRect l="1009" t="3316" r="1154" b="7352"/>
          <a:stretch>
            <a:fillRect/>
          </a:stretch>
        </p:blipFill>
        <p:spPr bwMode="auto">
          <a:xfrm>
            <a:off x="4633913" y="2786063"/>
            <a:ext cx="436721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3"/>
          <p:cNvSpPr>
            <a:spLocks noChangeArrowheads="1"/>
          </p:cNvSpPr>
          <p:nvPr/>
        </p:nvSpPr>
        <p:spPr bwMode="auto">
          <a:xfrm>
            <a:off x="-1588" y="4937125"/>
            <a:ext cx="9145588"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spcBef>
                <a:spcPct val="20000"/>
              </a:spcBef>
            </a:pPr>
            <a:r>
              <a:rPr lang="en-US" altLang="ar-JO" sz="2000" b="1">
                <a:latin typeface="Times New Roman" panose="02020603050405020304" pitchFamily="18" charset="0"/>
              </a:rPr>
              <a:t>Reception: </a:t>
            </a:r>
            <a:r>
              <a:rPr lang="en-US" altLang="ar-JO" sz="2000" b="1">
                <a:solidFill>
                  <a:schemeClr val="tx1"/>
                </a:solidFill>
                <a:latin typeface="Times New Roman" panose="02020603050405020304" pitchFamily="18" charset="0"/>
              </a:rPr>
              <a:t>Chemical signal binds to the receptor molecule (on cell surface or inside cell) </a:t>
            </a:r>
          </a:p>
          <a:p>
            <a:pPr algn="l" eaLnBrk="1" hangingPunct="1">
              <a:spcBef>
                <a:spcPct val="20000"/>
              </a:spcBef>
            </a:pPr>
            <a:r>
              <a:rPr lang="en-US" altLang="ar-JO" sz="2000" b="1">
                <a:latin typeface="Times New Roman" panose="02020603050405020304" pitchFamily="18" charset="0"/>
              </a:rPr>
              <a:t>Transduction: </a:t>
            </a:r>
            <a:r>
              <a:rPr lang="en-US" altLang="ar-JO" sz="2000" b="1">
                <a:solidFill>
                  <a:schemeClr val="tx1"/>
                </a:solidFill>
                <a:latin typeface="Times New Roman" panose="02020603050405020304" pitchFamily="18" charset="0"/>
              </a:rPr>
              <a:t>Reaction or series of reactions (cascade) leading to the final response</a:t>
            </a:r>
          </a:p>
          <a:p>
            <a:pPr algn="l" eaLnBrk="1" hangingPunct="1">
              <a:spcBef>
                <a:spcPct val="20000"/>
              </a:spcBef>
            </a:pPr>
            <a:r>
              <a:rPr lang="en-US" altLang="ar-JO" sz="2000" b="1">
                <a:latin typeface="Times New Roman" panose="02020603050405020304" pitchFamily="18" charset="0"/>
              </a:rPr>
              <a:t>Response: </a:t>
            </a:r>
            <a:r>
              <a:rPr lang="en-US" altLang="ar-JO" sz="2000" b="1">
                <a:solidFill>
                  <a:schemeClr val="tx1"/>
                </a:solidFill>
                <a:latin typeface="Times New Roman" panose="02020603050405020304" pitchFamily="18" charset="0"/>
              </a:rPr>
              <a:t>The specific cellular response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15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6538"/>
            <a:ext cx="5237163" cy="639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4"/>
          <p:cNvSpPr>
            <a:spLocks noChangeArrowheads="1"/>
          </p:cNvSpPr>
          <p:nvPr/>
        </p:nvSpPr>
        <p:spPr bwMode="auto">
          <a:xfrm>
            <a:off x="2286000" y="5105400"/>
            <a:ext cx="5715000" cy="1676400"/>
          </a:xfrm>
          <a:prstGeom prst="rect">
            <a:avLst/>
          </a:prstGeom>
          <a:noFill/>
          <a:ln w="635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endParaRPr lang="en-GB" altLang="ar-JO" sz="2400">
              <a:solidFill>
                <a:schemeClr val="tx1"/>
              </a:solidFill>
              <a:latin typeface="Times New Roman" panose="02020603050405020304" pitchFamily="18" charset="0"/>
            </a:endParaRPr>
          </a:p>
        </p:txBody>
      </p:sp>
      <p:sp>
        <p:nvSpPr>
          <p:cNvPr id="31748" name="AutoShape 5"/>
          <p:cNvSpPr>
            <a:spLocks noChangeArrowheads="1"/>
          </p:cNvSpPr>
          <p:nvPr/>
        </p:nvSpPr>
        <p:spPr bwMode="auto">
          <a:xfrm>
            <a:off x="6456363" y="1219200"/>
            <a:ext cx="2590800" cy="2465388"/>
          </a:xfrm>
          <a:prstGeom prst="wedgeRoundRectCallout">
            <a:avLst>
              <a:gd name="adj1" fmla="val -49324"/>
              <a:gd name="adj2" fmla="val 74986"/>
              <a:gd name="adj3" fmla="val 16667"/>
            </a:avLst>
          </a:prstGeom>
          <a:solidFill>
            <a:schemeClr val="bg1"/>
          </a:solidFill>
          <a:ln w="9525">
            <a:solidFill>
              <a:schemeClr val="tx1"/>
            </a:solidFill>
            <a:miter lim="800000"/>
            <a:headEnd/>
            <a:tailEnd/>
          </a:ln>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eaLnBrk="1" hangingPunct="1"/>
            <a:r>
              <a:rPr lang="en-US" altLang="ar-JO" sz="2400">
                <a:solidFill>
                  <a:schemeClr val="accent2"/>
                </a:solidFill>
              </a:rPr>
              <a:t>Note that more than one response can result from the reception of a single ligand</a:t>
            </a:r>
          </a:p>
        </p:txBody>
      </p:sp>
      <p:sp>
        <p:nvSpPr>
          <p:cNvPr id="31749" name="Rectangle 2"/>
          <p:cNvSpPr>
            <a:spLocks noGrp="1" noChangeArrowheads="1"/>
          </p:cNvSpPr>
          <p:nvPr>
            <p:ph type="title"/>
          </p:nvPr>
        </p:nvSpPr>
        <p:spPr>
          <a:xfrm rot="16200000">
            <a:off x="1535906" y="-1134268"/>
            <a:ext cx="611187" cy="3397250"/>
          </a:xfrm>
        </p:spPr>
        <p:txBody>
          <a:bodyPr vert="eaVert" wrap="none">
            <a:spAutoFit/>
          </a:bodyPr>
          <a:lstStyle/>
          <a:p>
            <a:pPr eaLnBrk="1" hangingPunct="1"/>
            <a:r>
              <a:rPr lang="en-US" altLang="ar-JO" sz="2800" b="1" smtClean="0">
                <a:solidFill>
                  <a:srgbClr val="FF3300"/>
                </a:solidFill>
                <a:latin typeface="Arial" panose="020B0604020202020204" pitchFamily="34" charset="0"/>
              </a:rPr>
              <a:t>Various Responses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323850" y="188913"/>
            <a:ext cx="4864100" cy="519112"/>
          </a:xfrm>
          <a:prstGeom prst="rect">
            <a:avLst/>
          </a:prstGeom>
          <a:noFill/>
          <a:ln w="9525">
            <a:noFill/>
            <a:miter lim="800000"/>
            <a:headEnd/>
            <a:tailEnd/>
          </a:ln>
          <a:effectLst/>
        </p:spPr>
        <p:txBody>
          <a:bodyPr wrap="none">
            <a:spAutoFit/>
          </a:bodyPr>
          <a:lstStyle/>
          <a:p>
            <a:pPr algn="l">
              <a:defRPr/>
            </a:pPr>
            <a:r>
              <a:rPr kumimoji="1" lang="en-US" altLang="zh-CN" dirty="0">
                <a:effectLst>
                  <a:outerShdw blurRad="38100" dist="38100" dir="2700000" algn="tl">
                    <a:srgbClr val="C0C0C0"/>
                  </a:outerShdw>
                </a:effectLst>
                <a:latin typeface="Comic Sans MS" pitchFamily="66" charset="0"/>
                <a:ea typeface="宋体" pitchFamily="2" charset="-122"/>
              </a:rPr>
              <a:t>Requirement of  </a:t>
            </a:r>
            <a:r>
              <a:rPr kumimoji="1" lang="en-US" altLang="zh-CN" dirty="0" err="1">
                <a:effectLst>
                  <a:outerShdw blurRad="38100" dist="38100" dir="2700000" algn="tl">
                    <a:srgbClr val="C0C0C0"/>
                  </a:outerShdw>
                </a:effectLst>
                <a:latin typeface="Comic Sans MS" pitchFamily="66" charset="0"/>
                <a:ea typeface="宋体" pitchFamily="2" charset="-122"/>
              </a:rPr>
              <a:t>Biosignaling</a:t>
            </a:r>
            <a:endParaRPr kumimoji="1" lang="en-US" altLang="zh-CN" dirty="0">
              <a:effectLst>
                <a:outerShdw blurRad="38100" dist="38100" dir="2700000" algn="tl">
                  <a:srgbClr val="C0C0C0"/>
                </a:outerShdw>
              </a:effectLst>
              <a:latin typeface="Comic Sans MS" pitchFamily="66" charset="0"/>
              <a:ea typeface="宋体" pitchFamily="2" charset="-122"/>
            </a:endParaRPr>
          </a:p>
        </p:txBody>
      </p:sp>
      <p:sp>
        <p:nvSpPr>
          <p:cNvPr id="5123" name="Text Box 3"/>
          <p:cNvSpPr txBox="1">
            <a:spLocks noChangeArrowheads="1"/>
          </p:cNvSpPr>
          <p:nvPr/>
        </p:nvSpPr>
        <p:spPr bwMode="auto">
          <a:xfrm>
            <a:off x="250825" y="836613"/>
            <a:ext cx="8305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buClr>
                <a:srgbClr val="FFFF99"/>
              </a:buClr>
              <a:buFont typeface="Wingdings" panose="05000000000000000000" pitchFamily="2" charset="2"/>
              <a:buChar char="Ø"/>
            </a:pPr>
            <a:r>
              <a:rPr kumimoji="1" lang="en-US" altLang="zh-CN" sz="2000" b="1">
                <a:solidFill>
                  <a:schemeClr val="tx1"/>
                </a:solidFill>
                <a:latin typeface="Times New Roman" panose="02020603050405020304" pitchFamily="18" charset="0"/>
                <a:ea typeface="SimSun" panose="02010600030101010101" pitchFamily="2" charset="-122"/>
              </a:rPr>
              <a:t> </a:t>
            </a:r>
            <a:r>
              <a:rPr kumimoji="1" lang="en-US" altLang="zh-CN" sz="2000" b="1">
                <a:solidFill>
                  <a:schemeClr val="tx1"/>
                </a:solidFill>
                <a:latin typeface="Comic Sans MS" panose="030F0702030302020204" pitchFamily="66" charset="0"/>
                <a:ea typeface="SimSun" panose="02010600030101010101" pitchFamily="2" charset="-122"/>
              </a:rPr>
              <a:t>requires a receptor to detect signals;</a:t>
            </a:r>
          </a:p>
          <a:p>
            <a:pPr algn="l" eaLnBrk="1" hangingPunct="1">
              <a:buClr>
                <a:srgbClr val="FFFF99"/>
              </a:buClr>
              <a:buFont typeface="Wingdings" panose="05000000000000000000" pitchFamily="2" charset="2"/>
              <a:buChar char="Ø"/>
            </a:pPr>
            <a:r>
              <a:rPr kumimoji="1" lang="en-US" altLang="zh-CN" sz="2000" b="1">
                <a:solidFill>
                  <a:schemeClr val="tx1"/>
                </a:solidFill>
                <a:latin typeface="Comic Sans MS" panose="030F0702030302020204" pitchFamily="66" charset="0"/>
                <a:ea typeface="SimSun" panose="02010600030101010101" pitchFamily="2" charset="-122"/>
              </a:rPr>
              <a:t> the receptor must link to or generate an intracellular response;</a:t>
            </a:r>
          </a:p>
          <a:p>
            <a:pPr algn="l" eaLnBrk="1" hangingPunct="1">
              <a:buClr>
                <a:srgbClr val="FFFF99"/>
              </a:buClr>
              <a:buFont typeface="Wingdings" panose="05000000000000000000" pitchFamily="2" charset="2"/>
              <a:buChar char="Ø"/>
            </a:pPr>
            <a:r>
              <a:rPr kumimoji="1" lang="en-US" altLang="zh-CN" sz="2000" b="1">
                <a:solidFill>
                  <a:schemeClr val="tx1"/>
                </a:solidFill>
                <a:latin typeface="Comic Sans MS" panose="030F0702030302020204" pitchFamily="66" charset="0"/>
                <a:ea typeface="SimSun" panose="02010600030101010101" pitchFamily="2" charset="-122"/>
              </a:rPr>
              <a:t>Such linking molecules are known as “second messengers”;</a:t>
            </a:r>
          </a:p>
          <a:p>
            <a:pPr algn="l" eaLnBrk="1" hangingPunct="1">
              <a:buClr>
                <a:srgbClr val="FFFF99"/>
              </a:buClr>
              <a:buFont typeface="Wingdings" panose="05000000000000000000" pitchFamily="2" charset="2"/>
              <a:buChar char="Ø"/>
            </a:pPr>
            <a:r>
              <a:rPr kumimoji="1" lang="en-US" altLang="zh-CN" sz="2000" b="1">
                <a:solidFill>
                  <a:schemeClr val="tx1"/>
                </a:solidFill>
                <a:latin typeface="Comic Sans MS" panose="030F0702030302020204" pitchFamily="66" charset="0"/>
                <a:ea typeface="SimSun" panose="02010600030101010101" pitchFamily="2" charset="-122"/>
              </a:rPr>
              <a:t>This transduction system must meet  four specific criteria.</a:t>
            </a: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565400"/>
            <a:ext cx="6985000"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5888"/>
            <a:ext cx="8280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Line 4"/>
          <p:cNvSpPr>
            <a:spLocks noChangeShapeType="1"/>
          </p:cNvSpPr>
          <p:nvPr/>
        </p:nvSpPr>
        <p:spPr bwMode="auto">
          <a:xfrm flipH="1">
            <a:off x="5791200" y="641350"/>
            <a:ext cx="53340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ar-JO"/>
          </a:p>
        </p:txBody>
      </p:sp>
      <p:sp>
        <p:nvSpPr>
          <p:cNvPr id="6148" name="Text Box 5"/>
          <p:cNvSpPr txBox="1">
            <a:spLocks noChangeArrowheads="1"/>
          </p:cNvSpPr>
          <p:nvPr/>
        </p:nvSpPr>
        <p:spPr bwMode="auto">
          <a:xfrm>
            <a:off x="6324600" y="260350"/>
            <a:ext cx="2278063" cy="711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algn="l" eaLnBrk="1" hangingPunct="1"/>
            <a:r>
              <a:rPr kumimoji="1" lang="en-US" altLang="zh-CN" sz="2000">
                <a:solidFill>
                  <a:schemeClr val="accent2"/>
                </a:solidFill>
                <a:latin typeface="Times New Roman" panose="02020603050405020304" pitchFamily="18" charset="0"/>
                <a:ea typeface="SimSun" panose="02010600030101010101" pitchFamily="2" charset="-122"/>
              </a:rPr>
              <a:t>often short-lived</a:t>
            </a:r>
          </a:p>
          <a:p>
            <a:pPr algn="l" eaLnBrk="1" hangingPunct="1"/>
            <a:r>
              <a:rPr kumimoji="1" lang="en-US" altLang="zh-CN" sz="2000">
                <a:solidFill>
                  <a:schemeClr val="accent2"/>
                </a:solidFill>
                <a:latin typeface="Times New Roman" panose="02020603050405020304" pitchFamily="18" charset="0"/>
                <a:ea typeface="SimSun" panose="02010600030101010101" pitchFamily="2" charset="-122"/>
              </a:rPr>
              <a:t>&amp; low concentration</a:t>
            </a:r>
          </a:p>
        </p:txBody>
      </p:sp>
      <p:pic>
        <p:nvPicPr>
          <p:cNvPr id="61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716338"/>
            <a:ext cx="80264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4"/>
          <p:cNvSpPr txBox="1">
            <a:spLocks noChangeArrowheads="1"/>
          </p:cNvSpPr>
          <p:nvPr/>
        </p:nvSpPr>
        <p:spPr bwMode="auto">
          <a:xfrm>
            <a:off x="4513263" y="5702300"/>
            <a:ext cx="1282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3300"/>
                </a:solidFill>
                <a:latin typeface="Arial" panose="020B0604020202020204" pitchFamily="34" charset="0"/>
              </a:defRPr>
            </a:lvl1pPr>
            <a:lvl2pPr marL="742950" indent="-285750" eaLnBrk="0" hangingPunct="0">
              <a:defRPr sz="2800">
                <a:solidFill>
                  <a:srgbClr val="FF3300"/>
                </a:solidFill>
                <a:latin typeface="Arial" panose="020B0604020202020204" pitchFamily="34" charset="0"/>
              </a:defRPr>
            </a:lvl2pPr>
            <a:lvl3pPr marL="1143000" indent="-228600" eaLnBrk="0" hangingPunct="0">
              <a:defRPr sz="2800">
                <a:solidFill>
                  <a:srgbClr val="FF3300"/>
                </a:solidFill>
                <a:latin typeface="Arial" panose="020B0604020202020204" pitchFamily="34" charset="0"/>
              </a:defRPr>
            </a:lvl3pPr>
            <a:lvl4pPr marL="1600200" indent="-228600" eaLnBrk="0" hangingPunct="0">
              <a:defRPr sz="2800">
                <a:solidFill>
                  <a:srgbClr val="FF3300"/>
                </a:solidFill>
                <a:latin typeface="Arial" panose="020B0604020202020204" pitchFamily="34" charset="0"/>
              </a:defRPr>
            </a:lvl4pPr>
            <a:lvl5pPr marL="2057400" indent="-228600" eaLnBrk="0" hangingPunct="0">
              <a:defRPr sz="2800">
                <a:solidFill>
                  <a:srgbClr val="FF3300"/>
                </a:solidFill>
                <a:latin typeface="Arial" panose="020B0604020202020204" pitchFamily="34" charset="0"/>
              </a:defRPr>
            </a:lvl5pPr>
            <a:lvl6pPr marL="2514600" indent="-228600" algn="ctr" eaLnBrk="0" fontAlgn="base" hangingPunct="0">
              <a:spcBef>
                <a:spcPct val="0"/>
              </a:spcBef>
              <a:spcAft>
                <a:spcPct val="0"/>
              </a:spcAft>
              <a:defRPr sz="2800">
                <a:solidFill>
                  <a:srgbClr val="FF3300"/>
                </a:solidFill>
                <a:latin typeface="Arial" panose="020B0604020202020204" pitchFamily="34" charset="0"/>
              </a:defRPr>
            </a:lvl6pPr>
            <a:lvl7pPr marL="2971800" indent="-228600" algn="ctr" eaLnBrk="0" fontAlgn="base" hangingPunct="0">
              <a:spcBef>
                <a:spcPct val="0"/>
              </a:spcBef>
              <a:spcAft>
                <a:spcPct val="0"/>
              </a:spcAft>
              <a:defRPr sz="2800">
                <a:solidFill>
                  <a:srgbClr val="FF3300"/>
                </a:solidFill>
                <a:latin typeface="Arial" panose="020B0604020202020204" pitchFamily="34" charset="0"/>
              </a:defRPr>
            </a:lvl7pPr>
            <a:lvl8pPr marL="3429000" indent="-228600" algn="ctr" eaLnBrk="0" fontAlgn="base" hangingPunct="0">
              <a:spcBef>
                <a:spcPct val="0"/>
              </a:spcBef>
              <a:spcAft>
                <a:spcPct val="0"/>
              </a:spcAft>
              <a:defRPr sz="2800">
                <a:solidFill>
                  <a:srgbClr val="FF3300"/>
                </a:solidFill>
                <a:latin typeface="Arial" panose="020B0604020202020204" pitchFamily="34" charset="0"/>
              </a:defRPr>
            </a:lvl8pPr>
            <a:lvl9pPr marL="3886200" indent="-228600" algn="ctr" eaLnBrk="0" fontAlgn="base" hangingPunct="0">
              <a:spcBef>
                <a:spcPct val="0"/>
              </a:spcBef>
              <a:spcAft>
                <a:spcPct val="0"/>
              </a:spcAft>
              <a:defRPr sz="2800">
                <a:solidFill>
                  <a:srgbClr val="FF3300"/>
                </a:solidFill>
                <a:latin typeface="Arial" panose="020B0604020202020204" pitchFamily="34" charset="0"/>
              </a:defRPr>
            </a:lvl9pPr>
          </a:lstStyle>
          <a:p>
            <a:pPr eaLnBrk="1" hangingPunct="1"/>
            <a:r>
              <a:rPr kumimoji="1" lang="en-US" altLang="zh-CN" sz="2400">
                <a:solidFill>
                  <a:srgbClr val="0000CC"/>
                </a:solidFill>
                <a:latin typeface="Times New Roman" panose="02020603050405020304" pitchFamily="18" charset="0"/>
                <a:ea typeface="SimSun" panose="02010600030101010101" pitchFamily="2" charset="-122"/>
              </a:rPr>
              <a:t>feedback</a:t>
            </a:r>
          </a:p>
          <a:p>
            <a:pPr eaLnBrk="1" hangingPunct="1"/>
            <a:r>
              <a:rPr kumimoji="1" lang="en-US" altLang="zh-CN" sz="2400">
                <a:solidFill>
                  <a:srgbClr val="0000CC"/>
                </a:solidFill>
                <a:latin typeface="Times New Roman" panose="02020603050405020304" pitchFamily="18" charset="0"/>
                <a:ea typeface="SimSun" panose="02010600030101010101" pitchFamily="2" charset="-122"/>
              </a:rPr>
              <a:t>control</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52513"/>
            <a:ext cx="77724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6075"/>
            <a:ext cx="86868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1125"/>
            <a:ext cx="86868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68638"/>
            <a:ext cx="861060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638"/>
            <a:ext cx="8686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84538"/>
            <a:ext cx="8686800"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4945</TotalTime>
  <Words>1744</Words>
  <Application>Microsoft Office PowerPoint</Application>
  <PresentationFormat>On-screen Show (4:3)</PresentationFormat>
  <Paragraphs>170</Paragraphs>
  <Slides>30</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1" baseType="lpstr">
      <vt:lpstr>Arial</vt:lpstr>
      <vt:lpstr>Times New Roman</vt:lpstr>
      <vt:lpstr>Calibri</vt:lpstr>
      <vt:lpstr>Comic Sans MS</vt:lpstr>
      <vt:lpstr>SimSun</vt:lpstr>
      <vt:lpstr>Wingdings</vt:lpstr>
      <vt:lpstr>MS PGothic</vt:lpstr>
      <vt:lpstr>Symbol</vt:lpstr>
      <vt:lpstr>Times</vt:lpstr>
      <vt:lpstr>Default Design</vt:lpstr>
      <vt:lpstr>Microsoft Word Picture</vt:lpstr>
      <vt:lpstr>Signal Transduction </vt:lpstr>
      <vt:lpstr>Cell to Cell Communication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G-protein Coupled Receptors (GPCRs) </vt:lpstr>
      <vt:lpstr>General structure of G protein-linked receptors</vt:lpstr>
      <vt:lpstr>PowerPoint Presentation</vt:lpstr>
      <vt:lpstr>PowerPoint Presentation</vt:lpstr>
      <vt:lpstr>PowerPoint Presentation</vt:lpstr>
      <vt:lpstr>PowerPoint Presentation</vt:lpstr>
      <vt:lpstr>Receptor Tyrosine Kinase</vt:lpstr>
      <vt:lpstr>Ion-Channel Receptor</vt:lpstr>
      <vt:lpstr>PowerPoint Presentation</vt:lpstr>
      <vt:lpstr>PowerPoint Presentation</vt:lpstr>
      <vt:lpstr>Cyclic AMP (cAMP) 2nd Messenger</vt:lpstr>
      <vt:lpstr>PowerPoint Presentation</vt:lpstr>
      <vt:lpstr>PowerPoint Presentation</vt:lpstr>
      <vt:lpstr>Ca2+ as a second messenger</vt:lpstr>
      <vt:lpstr>Signal Amplification (Cascade)</vt:lpstr>
      <vt:lpstr>PowerPoint Presentation</vt:lpstr>
      <vt:lpstr>Various Responses</vt:lpstr>
    </vt:vector>
  </TitlesOfParts>
  <Company>Monta Vista 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 Transduction</dc:title>
  <dc:creator>Dr Sameeh Al-Sarayreh</dc:creator>
  <cp:lastModifiedBy>Windows User</cp:lastModifiedBy>
  <cp:revision>326</cp:revision>
  <dcterms:created xsi:type="dcterms:W3CDTF">2006-10-27T15:13:09Z</dcterms:created>
  <dcterms:modified xsi:type="dcterms:W3CDTF">2021-02-12T11:11:28Z</dcterms:modified>
</cp:coreProperties>
</file>