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0" r:id="rId3"/>
    <p:sldMasterId id="2147483723" r:id="rId4"/>
    <p:sldMasterId id="2147483735" r:id="rId5"/>
    <p:sldMasterId id="2147483752" r:id="rId6"/>
  </p:sldMasterIdLst>
  <p:notesMasterIdLst>
    <p:notesMasterId r:id="rId31"/>
  </p:notesMasterIdLst>
  <p:sldIdLst>
    <p:sldId id="765" r:id="rId7"/>
    <p:sldId id="337" r:id="rId8"/>
    <p:sldId id="573" r:id="rId9"/>
    <p:sldId id="574" r:id="rId10"/>
    <p:sldId id="575" r:id="rId11"/>
    <p:sldId id="359" r:id="rId12"/>
    <p:sldId id="261" r:id="rId13"/>
    <p:sldId id="576" r:id="rId14"/>
    <p:sldId id="766" r:id="rId15"/>
    <p:sldId id="577" r:id="rId16"/>
    <p:sldId id="578" r:id="rId17"/>
    <p:sldId id="769" r:id="rId18"/>
    <p:sldId id="774" r:id="rId19"/>
    <p:sldId id="341" r:id="rId20"/>
    <p:sldId id="767" r:id="rId21"/>
    <p:sldId id="773" r:id="rId22"/>
    <p:sldId id="352" r:id="rId23"/>
    <p:sldId id="581" r:id="rId24"/>
    <p:sldId id="460" r:id="rId25"/>
    <p:sldId id="582" r:id="rId26"/>
    <p:sldId id="347" r:id="rId27"/>
    <p:sldId id="583" r:id="rId28"/>
    <p:sldId id="368" r:id="rId29"/>
    <p:sldId id="7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H2WVfJAgu5zeh48ttdaMQ==" hashData="/fpIXV7eKbg15KAeN1w5/kywEJMQ+oNt2Y7rzs4g+IUaNrOCxPING76W4SsRKtL4lW333VCwuIqRPgLT12Glm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2198-98B6-4DFF-9CDE-0A8FBF3D6887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68C6-E84D-44F7-82A7-6495C7BA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7239B07-785A-447D-8B4A-B89F6466A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D6F5478-D643-48C2-B15E-BF827E708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19C3DEC-B4CC-415B-9243-9D8FA33CD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5D2FC-A7EE-4501-A305-6A3E9B5FB1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A70ADC4-4977-4B3C-B973-8E56AE0E0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3A8C18C-8EF4-4D44-B4B6-2729D4B5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7B7F94C-D046-4104-A837-6B83B7B5D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25972-1AE1-4B8E-BFB7-DFFCC1ECFE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E4FA709B-7C06-4A40-877A-C97CC05AF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7A21AD16-EB25-4C0F-9BCE-5A888745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3E081C3A-5FC3-40D3-B22E-A0BC45147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3236A-DD74-4421-8468-39EE02402E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CE863F2-79B3-48EF-B2E9-8216094AB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DC045E6-99BD-485C-9008-9BC8A1BB8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EF12184-6AB8-4A77-8430-111E09ABB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70D9E-DA26-486F-B9E0-B36C7795F9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FDBC1852-B277-4792-B4C3-49622860C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>
            <a:extLst>
              <a:ext uri="{FF2B5EF4-FFF2-40B4-BE49-F238E27FC236}">
                <a16:creationId xmlns:a16="http://schemas.microsoft.com/office/drawing/2014/main" id="{E3E6ADF7-3690-4E35-BC3F-6D6DED85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30C5E81B-74B6-4253-8340-8A70B8404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930DF-E9AD-46B5-9DC6-20D3B32375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B4B0E47-B6A8-42E2-9B19-68BF82678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4CEB775-248D-4BA5-A5AA-6AF74CD0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E27A718-C930-4FB0-9F12-77F2C0FCE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6B076-D06C-4C53-A7D3-9DCF267BF4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77EBB377-ED77-475C-A25F-A25034DA1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6288196F-D77E-4B5C-A585-E2D49E0AA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DA035D79-5426-4C86-97F5-B90AD7620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E96D2-C0FC-4E10-BAF4-A99FC314DF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9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6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4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1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9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1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0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7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904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0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7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5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1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81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063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571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57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83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837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382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2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3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92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32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5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75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84A92B-140E-46DC-95A7-F295844D4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353C8-2042-4911-8C6B-4A718D622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DA864-BDD1-4C59-829D-3F7566394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E16C5-832F-4403-9AE2-0B3BC00C8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516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76CB7-201D-4943-8178-FE31745C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5919AC-0CD8-44A3-929D-6DB1C76B3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C2A31-398A-4065-92C5-E6D28B8F6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ADBAB-3ECD-42E5-B845-DE1D092D7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27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68D31-EB56-406A-BE60-68C679FFC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B8F89-8A1D-4D28-96AD-F25B457EB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C79AC-A833-43F6-A095-F1AB15BBF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4383-5E67-4841-98F9-A27F40339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881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BA105-E115-43EC-8F12-3738C63F7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0C985-8014-4E32-9389-5DD7EFA73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78222-D36A-4CF3-9B00-0176E08E1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D4D3A-C985-46BA-B93F-4FEF10ADD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BA4DCC-81B0-4EA0-B507-9CC29D5FE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0D9188-B97E-4D1E-8D03-41819731F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41ABC-68D2-47EC-B220-76FACA6F4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A5DC0-D11E-467E-A338-D2FB1C545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91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42D2FB-015A-44B8-9965-6586C2BB8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3BEDD1-10D2-4F1C-A696-173C1D41D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2F0A09-335C-47DF-8D25-AC00677BA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65340-F174-4ECA-B82F-518F5F3E0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94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B7C7C9-65E0-4AEE-9908-3ADDE6FAF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4F33B2-D051-4CCA-8CE2-42D4A2DAB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FDCB35-7481-4D4B-8590-8511660BC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E1E3D-457C-45AE-B93A-BC13120E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41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48E5B-8A4F-49A3-B966-4D04D832E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5E01A-7845-4D62-9C41-82F9F4489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C64EC-5CBD-491D-AE3F-5BD026EEC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AA4F4-FFA2-48C8-B6A0-56E04B276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8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B37FA-DC4C-49CF-8AEA-839C45D5E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0CFA6-7FA1-4EB9-91B7-2857566A5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71CE-878F-4C97-AEAB-CB652CB4C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AED4D-BB53-4555-9407-56554C6A9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83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73762-62F2-40AD-B2E6-6A3FCC006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F5F27-742B-43D4-A2E4-0DD050445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197719-3736-4A26-986E-04BDE37B3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7E3B9-3D66-48DE-9E5C-22DCA167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268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916E9-936A-4892-8DDC-E0F548DB8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D99339-30B6-4C09-BB59-1003FF8E6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E59B2-A666-4572-87DC-906D6EB19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6E70B-3D07-4BB5-ACCB-552CB1E44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81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1D28E-4CA1-45F3-AB81-C07FCDF90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ACCFA-3389-426B-B939-AEE18DBC3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71EAC-05EC-4C5F-B23A-F75EF7187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BFC54-0613-42BB-BB31-4158B6D57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360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A886B-FF26-409B-A0AE-AB32A6899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79452-7CD1-48AF-A28B-83E845E4E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BB61E-A22B-466C-B908-7C8782B87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2B0B-657B-4B34-9C22-C1317C367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920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0DF4D5-774F-471A-9076-0AD01B564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77D7F1-17A2-42AC-9EFC-23DEF748C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404406-98C1-4BD6-A410-23F218DCD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5C6E6-C233-45B0-B7C6-28D28C8CC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1DEB6C-45C4-47C4-B4B3-A9B2ED7A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1A4AEA-17B2-479E-97C0-2E315A055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A3EFAC3-B214-4AA2-92BD-4E1E1CC2B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C2253-4FF9-47D8-8A82-957699084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370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56C04-B7B5-40DB-9780-097046616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6F960-3838-42E0-8BED-EB1C721F9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BE451-E43C-47B7-92CB-06F8BFB0F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4E0BD-BCB4-440C-BB4A-92B8AE8BD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422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0C27F-76BF-4F47-883D-7C60111EE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B0E67-CA9A-4378-8DD0-1BECA00A8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363A5-28A1-4DEE-9FBD-FB31E5EEB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D8DD-5AEE-4CE6-93D5-12FBA4C21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132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3B24F-D5CE-4DD7-BB79-243F7A8E6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85BC-6A1E-475C-8252-2BB428158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497358-229E-4C01-BC63-69EFA79C8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5C-20EE-48D5-B8AE-C2A72398D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48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C615E-E7DE-427F-8097-8EEEDA878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49D6B-D25C-476F-9EC3-D163C9A40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690F9-008A-4069-BBFC-7F85D7DA5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849A-1C72-42FF-9842-315D7368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15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57F4E-112D-4BB8-A86C-DC00A72B5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AA707-A411-4003-AC03-7869C471F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5C64E-0215-4F62-A391-8F8F8EF68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13E7-9D32-4E1B-B986-F37FE494C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589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2FB070-2CB2-468C-AF93-F2B7C2BBE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62AEA7-3B7D-4CCE-8D09-5BDF8DFD0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A0A43A-F7B6-459C-BCCA-DFC51A32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078D-BB57-47E8-8C91-C73997A55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96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A26A71-483A-46BE-A1B0-A0DF71B13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CF69B6-7F0E-4D7A-85DB-16C9FFE54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5ACF8-DC30-439E-AA7B-0BEEC833D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ECAF-3C4E-4DD3-ADE3-601756C73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83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244D55-CA74-4F87-B493-F1C405DEF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001751-C0E2-44C4-9A4E-BADB693E9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51A2E9-6552-43E5-8458-C7EA46707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C579D-E776-4A18-BA7F-31611BC5E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34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B403-FD9C-4F4C-9637-344ABC243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0285A-E138-4A54-BDC0-4AE67AE39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6EDB4-F814-490B-84F1-8DBE074A3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C84F-8C16-4691-BF82-20E14F05F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1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1BD1A-36A7-4B44-A621-A53A97FF1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28A15-92BA-43EF-BDD5-DE2F261F5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CD1FE-0BAF-4F2B-A41D-1E75FD534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D6B0-D2A5-4082-9535-1E367F005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72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642B8-BE70-45F7-BF62-06A5A7C77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F31C4-8D4C-4622-89FA-AA949739F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60DD1-7AE8-4F18-AA41-ADE8B4F45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3CA6-D06E-4EA4-8E1B-F8E517BA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38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06BA7-6645-4DBD-858E-BC31BAC04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924E1-85B6-4BE1-AADA-E8D01ED16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6F70B-35E2-4FDE-8753-3EB2BBCA8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F865-2BC7-441F-BDBB-9CEB68069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7376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1A07A-07BA-4250-9437-0EC9298E8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F5E1F0-1925-45AF-9546-2DAB8AE3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7B4F8-BFCF-4992-B07D-50FC1EC4D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AB01-D674-4C66-884C-952755641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72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84DC8-92D3-45B1-9C46-D0317EF65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D91B7-D136-45F0-BA4B-3E3726C20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FC79E-E4D9-4FDF-A0B3-E9FC91C83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D2FD-F1F9-42CE-8E36-BEF12F13A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214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7EC267-1799-4BE9-A02A-2541C3FBC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F6DF15-84F6-4E19-8842-3FAB1C929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6D7690-E82D-4782-9460-947B82DA8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4296-9634-4206-85B6-D53AB5DE1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74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A54AD9-65D4-4944-9AE3-5B5556E12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8AD190-C32C-45C3-BB43-5669D2C42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33B01BF-185E-482A-AD4F-77E040BC3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B962-717D-4054-A499-3854F7B52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3736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81438-7EA6-4499-A3C9-E3DFBB586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EFBF4-4D90-4CD4-8FD1-0C65FD8F6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D9AE5-DD1B-4FF8-B6BB-92DB76978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C41D-2299-42DD-8029-F0435888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9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9694CDB-EF9A-4165-80C2-EB0DCA502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8B20E3-18C4-480C-8E2A-A5C0BDE1C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8B9D54-8A60-4341-B53E-E22B4BD46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409A3C-B803-4367-9F14-F0E3C907C9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36D5C9-B020-4539-9038-E0CDF4D52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96B4A6-3B5E-470E-9721-96D937692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1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A72B5C-10FD-47CA-BDAF-8DE405561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47E17C-4465-4AC8-8D6E-F6319ACFE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2DBE90-9D84-4625-9537-9EE5AF2DD4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666ACD-0089-4269-9380-091CD54429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0B59B7-7F47-432A-B6BA-50BD6DADC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7963AF9-4768-4994-BEEE-B51F4B49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0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ni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abia_majo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029" r="-47" b="2361"/>
          <a:stretch/>
        </p:blipFill>
        <p:spPr>
          <a:xfrm>
            <a:off x="3091948" y="0"/>
            <a:ext cx="8705657" cy="6714309"/>
          </a:xfrm>
        </p:spPr>
      </p:pic>
      <p:sp>
        <p:nvSpPr>
          <p:cNvPr id="3" name="Line Callout 2 (No Border) 2"/>
          <p:cNvSpPr/>
          <p:nvPr/>
        </p:nvSpPr>
        <p:spPr>
          <a:xfrm>
            <a:off x="8856617" y="2325189"/>
            <a:ext cx="3335383" cy="849085"/>
          </a:xfrm>
          <a:prstGeom prst="callout2">
            <a:avLst>
              <a:gd name="adj1" fmla="val 57211"/>
              <a:gd name="adj2" fmla="val 1067"/>
              <a:gd name="adj3" fmla="val 18750"/>
              <a:gd name="adj4" fmla="val -16667"/>
              <a:gd name="adj5" fmla="val -9039"/>
              <a:gd name="adj6" fmla="val -5606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Inguinal ligament</a:t>
            </a:r>
          </a:p>
        </p:txBody>
      </p:sp>
      <p:sp>
        <p:nvSpPr>
          <p:cNvPr id="5" name="Line Callout 2 (No Border) 4"/>
          <p:cNvSpPr/>
          <p:nvPr/>
        </p:nvSpPr>
        <p:spPr>
          <a:xfrm>
            <a:off x="1619867" y="1712541"/>
            <a:ext cx="3200327" cy="612648"/>
          </a:xfrm>
          <a:prstGeom prst="callout2">
            <a:avLst>
              <a:gd name="adj1" fmla="val 50733"/>
              <a:gd name="adj2" fmla="val 94118"/>
              <a:gd name="adj3" fmla="val 91245"/>
              <a:gd name="adj4" fmla="val 112316"/>
              <a:gd name="adj5" fmla="val 191391"/>
              <a:gd name="adj6" fmla="val 13129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Lacunar ligament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FC24A-F5A5-4BB8-8122-0CA6A9A51324}"/>
              </a:ext>
            </a:extLst>
          </p:cNvPr>
          <p:cNvSpPr txBox="1"/>
          <p:nvPr/>
        </p:nvSpPr>
        <p:spPr>
          <a:xfrm>
            <a:off x="3091948" y="3198167"/>
            <a:ext cx="116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</a:t>
            </a:r>
          </a:p>
        </p:txBody>
      </p:sp>
    </p:spTree>
    <p:extLst>
      <p:ext uri="{BB962C8B-B14F-4D97-AF65-F5344CB8AC3E}">
        <p14:creationId xmlns:p14="http://schemas.microsoft.com/office/powerpoint/2010/main" val="253580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6003-ADF2-4A7E-A827-C8FB3B8F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 (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Poupart's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Ligament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18288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This is the lower border of the aponeurosis of the external abdominal oblique muscle.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18288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Attachments, from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anterior superior iliac spine to the pubic tubercle.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9540" algn="l"/>
                <a:tab pos="89535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Midpoint of inguinal ligament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midway between the anterior superior iliac spine and pubic tubercle.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9540" algn="l"/>
                <a:tab pos="89535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Mid-inguinal point: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midway between the anterior superior iliac spine and symphysis pubis. It lies 1/2 inch medial to the midpoint of inguinal ligament.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Lacunar ligament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altLang="en-US" sz="2400" b="1" kern="0" dirty="0">
                <a:solidFill>
                  <a:srgbClr val="990099"/>
                </a:solidFill>
                <a:latin typeface="Arial"/>
                <a:cs typeface="Arial"/>
              </a:rPr>
              <a:t>(</a:t>
            </a:r>
            <a:r>
              <a:rPr lang="en-US" altLang="en-US" sz="2400" b="1" kern="0" dirty="0" err="1">
                <a:solidFill>
                  <a:srgbClr val="990099"/>
                </a:solidFill>
                <a:latin typeface="Arial"/>
                <a:cs typeface="Arial"/>
              </a:rPr>
              <a:t>Gimbernat's</a:t>
            </a:r>
            <a:r>
              <a:rPr lang="en-US" altLang="en-US" sz="2400" b="1" kern="0" dirty="0">
                <a:solidFill>
                  <a:srgbClr val="990099"/>
                </a:solidFill>
                <a:latin typeface="Arial"/>
                <a:cs typeface="Arial"/>
              </a:rPr>
              <a:t> ligament)</a:t>
            </a:r>
          </a:p>
          <a:p>
            <a:pPr marL="342900" lvl="0" indent="-34290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129540" algn="l"/>
                <a:tab pos="89535" algn="l"/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it is the triangular medial part of the inguinal ligament.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Apex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is attached to the pubic tubercle.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b- Base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sharp free and forms the medial boundary of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femoral ring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lvl="0" indent="-118745" algn="justLow">
              <a:lnSpc>
                <a:spcPct val="125000"/>
              </a:lnSpc>
              <a:spcBef>
                <a:spcPts val="0"/>
              </a:spcBef>
              <a:buNone/>
              <a:tabLst>
                <a:tab pos="147320" algn="l"/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Conjoint Tendon (falx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Inguinalis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fusion of the lower arched fibers of the internal oblique and transversus abdominus.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89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477E6-6D90-495F-967D-9B009096CDA2}"/>
              </a:ext>
            </a:extLst>
          </p:cNvPr>
          <p:cNvSpPr/>
          <p:nvPr/>
        </p:nvSpPr>
        <p:spPr>
          <a:xfrm>
            <a:off x="43587" y="106711"/>
            <a:ext cx="6710290" cy="649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8384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Structures pass deep to the inguinal ligament;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Muscles,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pectineus, psoas major and iliacus.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Fasciae,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fascia transversalis and fascia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iliaca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femoral sheath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Blood vessels,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femoral vessels.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Nerves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femoral nerve, femoral branch of the genitofemoral nerve.</a:t>
            </a:r>
          </a:p>
          <a:p>
            <a:pPr marL="457200" marR="0" indent="244475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4475" algn="l"/>
                <a:tab pos="180340" algn="l"/>
                <a:tab pos="244475" algn="l"/>
              </a:tabLst>
            </a:pP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39A26A38-8F68-4318-B61E-6B316D97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29649" r="24968" b="40555"/>
          <a:stretch>
            <a:fillRect/>
          </a:stretch>
        </p:blipFill>
        <p:spPr bwMode="auto">
          <a:xfrm>
            <a:off x="7726631" y="260600"/>
            <a:ext cx="3444168" cy="633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65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5A9A2-1731-4787-BD79-2146333A1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" r="16825" b="38937"/>
          <a:stretch/>
        </p:blipFill>
        <p:spPr>
          <a:xfrm>
            <a:off x="5592416" y="92765"/>
            <a:ext cx="6268280" cy="6646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22F4B-77B2-4E72-A8BF-7C6C6240B6DD}"/>
              </a:ext>
            </a:extLst>
          </p:cNvPr>
          <p:cNvSpPr/>
          <p:nvPr/>
        </p:nvSpPr>
        <p:spPr>
          <a:xfrm>
            <a:off x="119270" y="118334"/>
            <a:ext cx="5314121" cy="6596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Internal abdominal oblique muscle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Origin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a linear origin from the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1) Lateral 2/3 of the upper surface of the inguinal ligament.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2) Anterior 2/3 of the intermediate line of the iliac crest.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3) Thoraco-lumbar fascia.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Insertion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into the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	1) Lower 6 costal cartilage.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2) Xiphoid process.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3) Linea Alba.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4) Pubic crest.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5) Pectineal line.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Direction of the fibers;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upward, forward and medially.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lower fibers arch to from the roof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inguinal canal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DC5A97-0518-4B0B-B248-1AE68A6FEC67}"/>
              </a:ext>
            </a:extLst>
          </p:cNvPr>
          <p:cNvCxnSpPr>
            <a:cxnSpLocks/>
          </p:cNvCxnSpPr>
          <p:nvPr/>
        </p:nvCxnSpPr>
        <p:spPr>
          <a:xfrm flipV="1">
            <a:off x="8454887" y="2107097"/>
            <a:ext cx="1285461" cy="9806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6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1020320">
            <a:extLst>
              <a:ext uri="{FF2B5EF4-FFF2-40B4-BE49-F238E27FC236}">
                <a16:creationId xmlns:a16="http://schemas.microsoft.com/office/drawing/2014/main" id="{55963010-F401-44CA-8B9A-0D8F8CB5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90" y="2487"/>
            <a:ext cx="5849909" cy="66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8550" name="AutoShape 6">
            <a:extLst>
              <a:ext uri="{FF2B5EF4-FFF2-40B4-BE49-F238E27FC236}">
                <a16:creationId xmlns:a16="http://schemas.microsoft.com/office/drawing/2014/main" id="{515253A1-1955-4022-94D2-4790AD286C56}"/>
              </a:ext>
            </a:extLst>
          </p:cNvPr>
          <p:cNvSpPr>
            <a:spLocks/>
          </p:cNvSpPr>
          <p:nvPr/>
        </p:nvSpPr>
        <p:spPr bwMode="auto">
          <a:xfrm>
            <a:off x="4797633" y="5157147"/>
            <a:ext cx="1482775" cy="881321"/>
          </a:xfrm>
          <a:prstGeom prst="borderCallout1">
            <a:avLst>
              <a:gd name="adj1" fmla="val 7556"/>
              <a:gd name="adj2" fmla="val -2704"/>
              <a:gd name="adj3" fmla="val 38059"/>
              <a:gd name="adj4" fmla="val -39418"/>
            </a:avLst>
          </a:prstGeom>
          <a:noFill/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Conjoint tendon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1" name="AutoShape 7">
            <a:extLst>
              <a:ext uri="{FF2B5EF4-FFF2-40B4-BE49-F238E27FC236}">
                <a16:creationId xmlns:a16="http://schemas.microsoft.com/office/drawing/2014/main" id="{F803F686-543E-401B-B382-9A17BE148540}"/>
              </a:ext>
            </a:extLst>
          </p:cNvPr>
          <p:cNvSpPr>
            <a:spLocks/>
          </p:cNvSpPr>
          <p:nvPr/>
        </p:nvSpPr>
        <p:spPr bwMode="auto">
          <a:xfrm>
            <a:off x="246092" y="5577949"/>
            <a:ext cx="2587050" cy="1103313"/>
          </a:xfrm>
          <a:prstGeom prst="borderCallout1">
            <a:avLst>
              <a:gd name="adj1" fmla="val 10361"/>
              <a:gd name="adj2" fmla="val 102079"/>
              <a:gd name="adj3" fmla="val -53089"/>
              <a:gd name="adj4" fmla="val 113672"/>
            </a:avLst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Arching  fibers of the internal oblique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37887F8-DBDE-47D2-9786-38792BC47BC0}"/>
              </a:ext>
            </a:extLst>
          </p:cNvPr>
          <p:cNvCxnSpPr/>
          <p:nvPr/>
        </p:nvCxnSpPr>
        <p:spPr>
          <a:xfrm flipV="1">
            <a:off x="1276913" y="2517415"/>
            <a:ext cx="1738859" cy="82445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26FF8D-69F6-4CC1-B8EA-8DFE0D4F85DD}"/>
              </a:ext>
            </a:extLst>
          </p:cNvPr>
          <p:cNvSpPr txBox="1"/>
          <p:nvPr/>
        </p:nvSpPr>
        <p:spPr>
          <a:xfrm>
            <a:off x="3686285" y="2422150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2CED53-DD05-4AD7-9153-ECF30A369C3A}"/>
              </a:ext>
            </a:extLst>
          </p:cNvPr>
          <p:cNvCxnSpPr>
            <a:cxnSpLocks/>
          </p:cNvCxnSpPr>
          <p:nvPr/>
        </p:nvCxnSpPr>
        <p:spPr>
          <a:xfrm flipH="1" flipV="1">
            <a:off x="3854548" y="787791"/>
            <a:ext cx="183429" cy="163435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8">
            <a:extLst>
              <a:ext uri="{FF2B5EF4-FFF2-40B4-BE49-F238E27FC236}">
                <a16:creationId xmlns:a16="http://schemas.microsoft.com/office/drawing/2014/main" id="{54DF6935-641A-40E4-A291-D04D24F9A849}"/>
              </a:ext>
            </a:extLst>
          </p:cNvPr>
          <p:cNvSpPr>
            <a:spLocks/>
          </p:cNvSpPr>
          <p:nvPr/>
        </p:nvSpPr>
        <p:spPr bwMode="auto">
          <a:xfrm rot="11556620" flipV="1">
            <a:off x="2968364" y="4989528"/>
            <a:ext cx="971082" cy="254656"/>
          </a:xfrm>
          <a:custGeom>
            <a:avLst/>
            <a:gdLst>
              <a:gd name="T0" fmla="*/ 159196963 w 33698"/>
              <a:gd name="T1" fmla="*/ 151558295 h 28861"/>
              <a:gd name="T2" fmla="*/ 2147483647 w 33698"/>
              <a:gd name="T3" fmla="*/ 19461333 h 28861"/>
              <a:gd name="T4" fmla="*/ 2147483647 w 33698"/>
              <a:gd name="T5" fmla="*/ 113428351 h 28861"/>
              <a:gd name="T6" fmla="*/ 0 60000 65536"/>
              <a:gd name="T7" fmla="*/ 0 60000 65536"/>
              <a:gd name="T8" fmla="*/ 0 60000 65536"/>
              <a:gd name="T9" fmla="*/ 0 w 33698"/>
              <a:gd name="T10" fmla="*/ 0 h 28861"/>
              <a:gd name="T11" fmla="*/ 33698 w 33698"/>
              <a:gd name="T12" fmla="*/ 28861 h 288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98" h="28861" fill="none" extrusionOk="0">
                <a:moveTo>
                  <a:pt x="1256" y="28861"/>
                </a:moveTo>
                <a:cubicBezTo>
                  <a:pt x="425" y="26530"/>
                  <a:pt x="0" y="240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5912" y="-1"/>
                  <a:pt x="30125" y="1290"/>
                  <a:pt x="33698" y="3705"/>
                </a:cubicBezTo>
              </a:path>
              <a:path w="33698" h="28861" stroke="0" extrusionOk="0">
                <a:moveTo>
                  <a:pt x="1256" y="28861"/>
                </a:moveTo>
                <a:cubicBezTo>
                  <a:pt x="425" y="26530"/>
                  <a:pt x="0" y="2407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5912" y="-1"/>
                  <a:pt x="30125" y="1290"/>
                  <a:pt x="33698" y="370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1209125F-1BE5-427A-8A6F-667DE914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0945" r="42438" b="33221"/>
          <a:stretch>
            <a:fillRect/>
          </a:stretch>
        </p:blipFill>
        <p:spPr bwMode="auto">
          <a:xfrm>
            <a:off x="6762124" y="-176738"/>
            <a:ext cx="460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5A9A2-1731-4787-BD79-2146333A1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7" t="60483" r="15453"/>
          <a:stretch/>
        </p:blipFill>
        <p:spPr>
          <a:xfrm>
            <a:off x="3754706" y="92765"/>
            <a:ext cx="8344529" cy="6665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D360FE-8CF3-480F-A36A-005845358FBF}"/>
              </a:ext>
            </a:extLst>
          </p:cNvPr>
          <p:cNvSpPr/>
          <p:nvPr/>
        </p:nvSpPr>
        <p:spPr>
          <a:xfrm>
            <a:off x="92765" y="92765"/>
            <a:ext cx="3763617" cy="676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Nerve supply; </a:t>
            </a: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genital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branch of genitofemoral nerve. Involuntary but can also contracted voluntary 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Action; </a:t>
            </a: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raises the testes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bring them closer to the warmer groin region acting in environment with </a:t>
            </a: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colder temperature  </a:t>
            </a:r>
            <a:endParaRPr lang="en-US" sz="2200" b="1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Cremasteric reflex; </a:t>
            </a:r>
          </a:p>
          <a:p>
            <a:pPr lvl="0" algn="justLow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316230" algn="l"/>
                <a:tab pos="3088640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Scratching of the upper part of the medial side of the thigh (</a:t>
            </a: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femoral branch of genitofemoral 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leads to upward retraction of the testis.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A3E20-BA36-46AF-8096-AFA33B9C9EE2}"/>
              </a:ext>
            </a:extLst>
          </p:cNvPr>
          <p:cNvSpPr txBox="1"/>
          <p:nvPr/>
        </p:nvSpPr>
        <p:spPr>
          <a:xfrm>
            <a:off x="6745573" y="5811128"/>
            <a:ext cx="535366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Cremasteric muscle </a:t>
            </a: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well developed in male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 in female is smaller and found in the round ligament of uterus </a:t>
            </a:r>
          </a:p>
        </p:txBody>
      </p:sp>
    </p:spTree>
    <p:extLst>
      <p:ext uri="{BB962C8B-B14F-4D97-AF65-F5344CB8AC3E}">
        <p14:creationId xmlns:p14="http://schemas.microsoft.com/office/powerpoint/2010/main" val="273236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21C58-5467-4076-9FB6-12DDF40F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" t="15073" r="17373" b="20773"/>
          <a:stretch/>
        </p:blipFill>
        <p:spPr>
          <a:xfrm>
            <a:off x="6096000" y="73814"/>
            <a:ext cx="5844210" cy="6784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6F972E-248B-4269-BF73-218CEF62D5F0}"/>
              </a:ext>
            </a:extLst>
          </p:cNvPr>
          <p:cNvSpPr/>
          <p:nvPr/>
        </p:nvSpPr>
        <p:spPr>
          <a:xfrm>
            <a:off x="79512" y="73814"/>
            <a:ext cx="5685182" cy="6517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Transversus abdominus muscle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Origin;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linear origin from the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 Lateral 1/3 of the upper surface of inguinal ligament.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2) Anterior 2/3 of the inner lip of the iliac crest.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3) Thoraco-lumbar fascia.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4) Lower 6 costal cartilages.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Insertion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into the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 Xiphoid process.   2) Linea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albea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3) Pubic crest. 	  4) Pectineal line.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Direction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fibers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horizontal direction.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66065" marR="0" lvl="0" indent="-118745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320" algn="l"/>
                <a:tab pos="266065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Conjoint Tendon (falx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Inguinalis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):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66065" marR="0" lvl="0" indent="-118745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320" algn="l"/>
                <a:tab pos="266065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formed by the fusion of the lower arched fibers of the internal oblique and transversus abdominus.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6ADC32-D777-4909-B8F4-7492F508D543}"/>
              </a:ext>
            </a:extLst>
          </p:cNvPr>
          <p:cNvCxnSpPr>
            <a:cxnSpLocks/>
          </p:cNvCxnSpPr>
          <p:nvPr/>
        </p:nvCxnSpPr>
        <p:spPr>
          <a:xfrm>
            <a:off x="8534400" y="3087757"/>
            <a:ext cx="192156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0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>
            <a:extLst>
              <a:ext uri="{FF2B5EF4-FFF2-40B4-BE49-F238E27FC236}">
                <a16:creationId xmlns:a16="http://schemas.microsoft.com/office/drawing/2014/main" id="{F4A1193B-F2CA-4DD6-9624-4990117F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0945" r="42438" b="33221"/>
          <a:stretch>
            <a:fillRect/>
          </a:stretch>
        </p:blipFill>
        <p:spPr bwMode="auto">
          <a:xfrm>
            <a:off x="36354" y="158750"/>
            <a:ext cx="41529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AutoShape 6">
            <a:extLst>
              <a:ext uri="{FF2B5EF4-FFF2-40B4-BE49-F238E27FC236}">
                <a16:creationId xmlns:a16="http://schemas.microsoft.com/office/drawing/2014/main" id="{58E7CFB7-881F-409C-964B-8901D775E00F}"/>
              </a:ext>
            </a:extLst>
          </p:cNvPr>
          <p:cNvSpPr>
            <a:spLocks/>
          </p:cNvSpPr>
          <p:nvPr/>
        </p:nvSpPr>
        <p:spPr bwMode="auto">
          <a:xfrm>
            <a:off x="3714723" y="5190302"/>
            <a:ext cx="2215154" cy="960438"/>
          </a:xfrm>
          <a:prstGeom prst="borderCallout1">
            <a:avLst>
              <a:gd name="adj1" fmla="val 11903"/>
              <a:gd name="adj2" fmla="val -3389"/>
              <a:gd name="adj3" fmla="val -77754"/>
              <a:gd name="adj4" fmla="val -24506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 semilunaris </a:t>
            </a:r>
          </a:p>
        </p:txBody>
      </p:sp>
      <p:sp>
        <p:nvSpPr>
          <p:cNvPr id="121863" name="AutoShape 7">
            <a:extLst>
              <a:ext uri="{FF2B5EF4-FFF2-40B4-BE49-F238E27FC236}">
                <a16:creationId xmlns:a16="http://schemas.microsoft.com/office/drawing/2014/main" id="{D57CBFC5-87DD-4CD6-B425-A4EB07C59981}"/>
              </a:ext>
            </a:extLst>
          </p:cNvPr>
          <p:cNvSpPr>
            <a:spLocks/>
          </p:cNvSpPr>
          <p:nvPr/>
        </p:nvSpPr>
        <p:spPr bwMode="auto">
          <a:xfrm>
            <a:off x="3651763" y="2759947"/>
            <a:ext cx="2215154" cy="960438"/>
          </a:xfrm>
          <a:prstGeom prst="borderCallout1">
            <a:avLst>
              <a:gd name="adj1" fmla="val 11903"/>
              <a:gd name="adj2" fmla="val -3296"/>
              <a:gd name="adj3" fmla="val 62076"/>
              <a:gd name="adj4" fmla="val -29068"/>
            </a:avLst>
          </a:prstGeom>
          <a:noFill/>
          <a:ln w="76200">
            <a:solidFill>
              <a:srgbClr val="FF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Tendinous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intersection</a:t>
            </a:r>
          </a:p>
        </p:txBody>
      </p:sp>
      <p:sp>
        <p:nvSpPr>
          <p:cNvPr id="121869" name="AutoShape 13">
            <a:extLst>
              <a:ext uri="{FF2B5EF4-FFF2-40B4-BE49-F238E27FC236}">
                <a16:creationId xmlns:a16="http://schemas.microsoft.com/office/drawing/2014/main" id="{8DF96681-5E73-4E86-B79F-0CDADB2B8216}"/>
              </a:ext>
            </a:extLst>
          </p:cNvPr>
          <p:cNvSpPr>
            <a:spLocks/>
          </p:cNvSpPr>
          <p:nvPr/>
        </p:nvSpPr>
        <p:spPr bwMode="auto">
          <a:xfrm>
            <a:off x="3980939" y="582771"/>
            <a:ext cx="1280610" cy="960438"/>
          </a:xfrm>
          <a:prstGeom prst="borderCallout1">
            <a:avLst>
              <a:gd name="adj1" fmla="val 101855"/>
              <a:gd name="adj2" fmla="val -2290"/>
              <a:gd name="adj3" fmla="val 225983"/>
              <a:gd name="adj4" fmla="val -111613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 alba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D3B52A6-796D-4329-864A-645F910E8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764" y="115032"/>
            <a:ext cx="4642338" cy="424021"/>
          </a:xfrm>
          <a:solidFill>
            <a:srgbClr val="0033CC"/>
          </a:solidFill>
          <a:ln w="76200" cmpd="tri">
            <a:solidFill>
              <a:srgbClr val="0033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Rectus Abdominis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7FCB4C3-8B36-45C0-8466-9B6DE32D6B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92837" y="102551"/>
            <a:ext cx="6162808" cy="6755449"/>
          </a:xfrm>
          <a:ln w="38100">
            <a:solidFill>
              <a:srgbClr val="0033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pubic crest and pubic tubercle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5,6 and7 costal cartilages and xiphoid process </a:t>
            </a:r>
          </a:p>
          <a:p>
            <a:pPr lvl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8745" algn="l"/>
              </a:tabLst>
              <a:defRPr/>
            </a:pPr>
            <a:r>
              <a:rPr lang="en-US" sz="2000" b="1" kern="1200" dirty="0">
                <a:solidFill>
                  <a:srgbClr val="0033CC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Tendinous intersections</a:t>
            </a:r>
          </a:p>
          <a:p>
            <a:pPr marL="0" lvl="0" indent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8745" algn="l"/>
              </a:tabLst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Transverse tendinous bands in the muscle at;</a:t>
            </a:r>
          </a:p>
          <a:p>
            <a:pPr marL="0" lvl="0" indent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8745" algn="l"/>
              </a:tabLst>
              <a:defRPr/>
            </a:pP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Tip of the xiphoid process.</a:t>
            </a:r>
          </a:p>
          <a:p>
            <a:pPr marL="0" lvl="0" indent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8745" algn="l"/>
              </a:tabLst>
              <a:defRPr/>
            </a:pP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</a:t>
            </a:r>
            <a:r>
              <a:rPr lang="en-US" sz="2000" b="1" kern="12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Midway between umbilicus and xiphoid process</a:t>
            </a: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8745" algn="l"/>
              </a:tabLst>
              <a:defRPr/>
            </a:pP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At the umbilicus.</a:t>
            </a:r>
          </a:p>
          <a:p>
            <a:pPr marL="0" lvl="0" indent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8745" algn="l"/>
              </a:tabLst>
              <a:defRPr/>
            </a:pP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 </a:t>
            </a:r>
            <a:r>
              <a:rPr lang="en-US" sz="2000" b="1" kern="12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Midway between umbilicus and </a:t>
            </a:r>
            <a:r>
              <a:rPr lang="en-US" sz="2000" b="1" kern="1200" dirty="0" err="1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symphsis</a:t>
            </a:r>
            <a:r>
              <a:rPr lang="en-US" sz="2000" b="1" kern="12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pubis</a:t>
            </a: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  <a:defRPr/>
            </a:pP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They are seen </a:t>
            </a:r>
            <a:r>
              <a:rPr lang="en-US" sz="2000" b="1" kern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 on the anterior surface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muscle</a:t>
            </a:r>
            <a:r>
              <a:rPr lang="en-US" sz="2000" b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Linea Alba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bloodless)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strong tendinous band in the middle extending from the xiphoid process to the symphysis pubis.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  <a:defRPr/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Linea semilunaris;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shallow curved groove along lateral border of rectus abdominus.</a:t>
            </a: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-1"/>
            <a:ext cx="5964701" cy="671028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51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Nerve supply;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8519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Lower 5 intercostal and subcostal nerves,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Iliohypogastric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and ilioinguinal nerves.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Actions;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Protection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of the abdominal viscera against external trauma.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intra-abdominal pressure during defecation, vomiting, labor.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Keep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abdominal viscera in position.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Forced expiration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as in cough.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5-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Flexion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the trunk by both rectus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abdominus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muscles.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21020320">
            <a:extLst>
              <a:ext uri="{FF2B5EF4-FFF2-40B4-BE49-F238E27FC236}">
                <a16:creationId xmlns:a16="http://schemas.microsoft.com/office/drawing/2014/main" id="{F1843A24-FFC8-4690-AE32-22873B91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300" y="337625"/>
            <a:ext cx="4305202" cy="48814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E32EFD70-633F-4A78-B721-BE921598CF8A}"/>
              </a:ext>
            </a:extLst>
          </p:cNvPr>
          <p:cNvSpPr>
            <a:spLocks/>
          </p:cNvSpPr>
          <p:nvPr/>
        </p:nvSpPr>
        <p:spPr bwMode="auto">
          <a:xfrm>
            <a:off x="10315134" y="1603717"/>
            <a:ext cx="1740878" cy="767617"/>
          </a:xfrm>
          <a:prstGeom prst="borderCallout1">
            <a:avLst>
              <a:gd name="adj1" fmla="val 11463"/>
              <a:gd name="adj2" fmla="val -2704"/>
              <a:gd name="adj3" fmla="val 42247"/>
              <a:gd name="adj4" fmla="val -67206"/>
            </a:avLst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intercostal nerve 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225C87D1-94C6-4B90-AE8A-CA9436993EFA}"/>
              </a:ext>
            </a:extLst>
          </p:cNvPr>
          <p:cNvSpPr>
            <a:spLocks/>
          </p:cNvSpPr>
          <p:nvPr/>
        </p:nvSpPr>
        <p:spPr bwMode="auto">
          <a:xfrm>
            <a:off x="9523731" y="5671869"/>
            <a:ext cx="2017542" cy="767617"/>
          </a:xfrm>
          <a:prstGeom prst="borderCallout1">
            <a:avLst>
              <a:gd name="adj1" fmla="val 18793"/>
              <a:gd name="adj2" fmla="val 85"/>
              <a:gd name="adj3" fmla="val -307788"/>
              <a:gd name="adj4" fmla="val -59823"/>
            </a:avLst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Iliohypogastric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nerve 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8B0E5D8B-AF55-49F5-B986-84C5298F8776}"/>
              </a:ext>
            </a:extLst>
          </p:cNvPr>
          <p:cNvSpPr>
            <a:spLocks/>
          </p:cNvSpPr>
          <p:nvPr/>
        </p:nvSpPr>
        <p:spPr bwMode="auto">
          <a:xfrm>
            <a:off x="6498100" y="5695070"/>
            <a:ext cx="2017542" cy="767617"/>
          </a:xfrm>
          <a:prstGeom prst="borderCallout1">
            <a:avLst>
              <a:gd name="adj1" fmla="val 7798"/>
              <a:gd name="adj2" fmla="val 41224"/>
              <a:gd name="adj3" fmla="val -300457"/>
              <a:gd name="adj4" fmla="val 42676"/>
            </a:avLst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Ilioinguinal nerve </a:t>
            </a:r>
          </a:p>
        </p:txBody>
      </p:sp>
    </p:spTree>
    <p:extLst>
      <p:ext uri="{BB962C8B-B14F-4D97-AF65-F5344CB8AC3E}">
        <p14:creationId xmlns:p14="http://schemas.microsoft.com/office/powerpoint/2010/main" val="25179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CDDEC61F-DF24-48D2-99CA-386E7A65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24000"/>
          </a:blip>
          <a:srcRect l="12291" t="22694" r="21562" b="39500"/>
          <a:stretch>
            <a:fillRect/>
          </a:stretch>
        </p:blipFill>
        <p:spPr bwMode="auto">
          <a:xfrm>
            <a:off x="1524000" y="1419225"/>
            <a:ext cx="9144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4917" name="AutoShape 5">
            <a:extLst>
              <a:ext uri="{FF2B5EF4-FFF2-40B4-BE49-F238E27FC236}">
                <a16:creationId xmlns:a16="http://schemas.microsoft.com/office/drawing/2014/main" id="{CCD7063A-4908-4DAF-AB77-2829D77617AF}"/>
              </a:ext>
            </a:extLst>
          </p:cNvPr>
          <p:cNvSpPr>
            <a:spLocks/>
          </p:cNvSpPr>
          <p:nvPr/>
        </p:nvSpPr>
        <p:spPr bwMode="auto">
          <a:xfrm>
            <a:off x="3222625" y="4198938"/>
            <a:ext cx="2247900" cy="622300"/>
          </a:xfrm>
          <a:prstGeom prst="borderCallout1">
            <a:avLst>
              <a:gd name="adj1" fmla="val 18366"/>
              <a:gd name="adj2" fmla="val 103389"/>
              <a:gd name="adj3" fmla="val -164287"/>
              <a:gd name="adj4" fmla="val 126838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alba </a:t>
            </a:r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BCC355A9-4FA6-4C33-81B9-89C708B442DE}"/>
              </a:ext>
            </a:extLst>
          </p:cNvPr>
          <p:cNvSpPr>
            <a:spLocks/>
          </p:cNvSpPr>
          <p:nvPr/>
        </p:nvSpPr>
        <p:spPr bwMode="auto">
          <a:xfrm>
            <a:off x="7072313" y="152401"/>
            <a:ext cx="2819400" cy="936625"/>
          </a:xfrm>
          <a:prstGeom prst="borderCallout1">
            <a:avLst>
              <a:gd name="adj1" fmla="val 12204"/>
              <a:gd name="adj2" fmla="val 102704"/>
              <a:gd name="adj3" fmla="val 347625"/>
              <a:gd name="adj4" fmla="val 104731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abdominal oblique</a:t>
            </a:r>
          </a:p>
        </p:txBody>
      </p:sp>
      <p:sp>
        <p:nvSpPr>
          <p:cNvPr id="294919" name="AutoShape 7">
            <a:extLst>
              <a:ext uri="{FF2B5EF4-FFF2-40B4-BE49-F238E27FC236}">
                <a16:creationId xmlns:a16="http://schemas.microsoft.com/office/drawing/2014/main" id="{C0FE1DAF-E8C5-40DC-A26E-280BEADD5E9B}"/>
              </a:ext>
            </a:extLst>
          </p:cNvPr>
          <p:cNvSpPr>
            <a:spLocks/>
          </p:cNvSpPr>
          <p:nvPr/>
        </p:nvSpPr>
        <p:spPr bwMode="auto">
          <a:xfrm>
            <a:off x="5856289" y="4559300"/>
            <a:ext cx="3024187" cy="960438"/>
          </a:xfrm>
          <a:prstGeom prst="borderCallout1">
            <a:avLst>
              <a:gd name="adj1" fmla="val 11903"/>
              <a:gd name="adj2" fmla="val 102519"/>
              <a:gd name="adj3" fmla="val -101324"/>
              <a:gd name="adj4" fmla="val 123620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 abdominal oblique</a:t>
            </a:r>
          </a:p>
        </p:txBody>
      </p:sp>
      <p:sp>
        <p:nvSpPr>
          <p:cNvPr id="294920" name="AutoShape 8">
            <a:extLst>
              <a:ext uri="{FF2B5EF4-FFF2-40B4-BE49-F238E27FC236}">
                <a16:creationId xmlns:a16="http://schemas.microsoft.com/office/drawing/2014/main" id="{63728554-AF81-430A-96C7-2F6CA356C2C1}"/>
              </a:ext>
            </a:extLst>
          </p:cNvPr>
          <p:cNvSpPr>
            <a:spLocks/>
          </p:cNvSpPr>
          <p:nvPr/>
        </p:nvSpPr>
        <p:spPr bwMode="auto">
          <a:xfrm>
            <a:off x="6914466" y="5745161"/>
            <a:ext cx="2819400" cy="960438"/>
          </a:xfrm>
          <a:prstGeom prst="borderCallout1">
            <a:avLst>
              <a:gd name="adj1" fmla="val 11903"/>
              <a:gd name="adj2" fmla="val 102704"/>
              <a:gd name="adj3" fmla="val -169750"/>
              <a:gd name="adj4" fmla="val 109574"/>
            </a:avLst>
          </a:prstGeom>
          <a:noFill/>
          <a:ln w="762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Transversalis  abdominus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4923" name="AutoShape 11">
            <a:extLst>
              <a:ext uri="{FF2B5EF4-FFF2-40B4-BE49-F238E27FC236}">
                <a16:creationId xmlns:a16="http://schemas.microsoft.com/office/drawing/2014/main" id="{5E4FEBC9-94F8-49B3-BD02-4298D1F7D838}"/>
              </a:ext>
            </a:extLst>
          </p:cNvPr>
          <p:cNvSpPr>
            <a:spLocks/>
          </p:cNvSpPr>
          <p:nvPr/>
        </p:nvSpPr>
        <p:spPr bwMode="auto">
          <a:xfrm>
            <a:off x="1847851" y="142875"/>
            <a:ext cx="2663825" cy="1136650"/>
          </a:xfrm>
          <a:prstGeom prst="borderCallout1">
            <a:avLst>
              <a:gd name="adj1" fmla="val 10056"/>
              <a:gd name="adj2" fmla="val 102861"/>
              <a:gd name="adj3" fmla="val 273185"/>
              <a:gd name="adj4" fmla="val 115852"/>
            </a:avLst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 abdominis</a:t>
            </a:r>
          </a:p>
        </p:txBody>
      </p:sp>
      <p:sp>
        <p:nvSpPr>
          <p:cNvPr id="294922" name="AutoShape 10">
            <a:extLst>
              <a:ext uri="{FF2B5EF4-FFF2-40B4-BE49-F238E27FC236}">
                <a16:creationId xmlns:a16="http://schemas.microsoft.com/office/drawing/2014/main" id="{3370FE78-9DE0-4D10-816B-190AA224105B}"/>
              </a:ext>
            </a:extLst>
          </p:cNvPr>
          <p:cNvSpPr>
            <a:spLocks/>
          </p:cNvSpPr>
          <p:nvPr/>
        </p:nvSpPr>
        <p:spPr bwMode="auto">
          <a:xfrm>
            <a:off x="5024439" y="1214439"/>
            <a:ext cx="2295525" cy="1087437"/>
          </a:xfrm>
          <a:prstGeom prst="borderCallout1">
            <a:avLst>
              <a:gd name="adj1" fmla="val 10164"/>
              <a:gd name="adj2" fmla="val 101163"/>
              <a:gd name="adj3" fmla="val 148814"/>
              <a:gd name="adj4" fmla="val 103368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 sheath </a:t>
            </a:r>
          </a:p>
        </p:txBody>
      </p:sp>
      <p:sp>
        <p:nvSpPr>
          <p:cNvPr id="294924" name="Line 12">
            <a:extLst>
              <a:ext uri="{FF2B5EF4-FFF2-40B4-BE49-F238E27FC236}">
                <a16:creationId xmlns:a16="http://schemas.microsoft.com/office/drawing/2014/main" id="{6A6496D5-968F-42BA-9BEE-49B6E259C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600" y="1428751"/>
            <a:ext cx="350838" cy="214471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D9A3A-CC40-48B4-9BCC-04E63D32C1D8}"/>
              </a:ext>
            </a:extLst>
          </p:cNvPr>
          <p:cNvSpPr txBox="1"/>
          <p:nvPr/>
        </p:nvSpPr>
        <p:spPr>
          <a:xfrm>
            <a:off x="1524000" y="6007239"/>
            <a:ext cx="4844557" cy="707886"/>
          </a:xfrm>
          <a:prstGeom prst="rect">
            <a:avLst/>
          </a:prstGeom>
          <a:solidFill>
            <a:srgbClr val="CC00CC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Rectus sheath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A648E541-E90D-4120-811B-C65815B0FEA2}"/>
              </a:ext>
            </a:extLst>
          </p:cNvPr>
          <p:cNvSpPr>
            <a:spLocks/>
          </p:cNvSpPr>
          <p:nvPr/>
        </p:nvSpPr>
        <p:spPr bwMode="auto">
          <a:xfrm>
            <a:off x="134938" y="4895850"/>
            <a:ext cx="2614612" cy="885825"/>
          </a:xfrm>
          <a:prstGeom prst="borderCallout1">
            <a:avLst>
              <a:gd name="adj1" fmla="val 12903"/>
              <a:gd name="adj2" fmla="val 102917"/>
              <a:gd name="adj3" fmla="val -106020"/>
              <a:gd name="adj4" fmla="val 106574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Transversalis fascia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  <p:bldP spid="294919" grpId="0" animBg="1"/>
      <p:bldP spid="294920" grpId="0" animBg="1"/>
      <p:bldP spid="294922" grpId="0" animBg="1"/>
      <p:bldP spid="29492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666845" y="1543064"/>
            <a:ext cx="8786843" cy="3886200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abdominal wall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78" t="45847" r="25129" b="45581"/>
          <a:stretch/>
        </p:blipFill>
        <p:spPr>
          <a:xfrm>
            <a:off x="1704623" y="1"/>
            <a:ext cx="9832622" cy="186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934" y="71365"/>
            <a:ext cx="36265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Rectus sheath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682E75D-3930-4210-8B01-7643BA7EF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8" t="63952" r="31508" b="26435"/>
          <a:stretch/>
        </p:blipFill>
        <p:spPr>
          <a:xfrm>
            <a:off x="2167467" y="2086123"/>
            <a:ext cx="9731022" cy="2274494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8B567EF-27F8-4AD0-9F04-B8A0452E6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5" t="80318" r="33279" b="8057"/>
          <a:stretch/>
        </p:blipFill>
        <p:spPr>
          <a:xfrm>
            <a:off x="2569765" y="4222044"/>
            <a:ext cx="8685575" cy="2551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090E8-9632-4F2B-8C30-9F8387D02379}"/>
              </a:ext>
            </a:extLst>
          </p:cNvPr>
          <p:cNvSpPr txBox="1"/>
          <p:nvPr/>
        </p:nvSpPr>
        <p:spPr>
          <a:xfrm>
            <a:off x="55234" y="943148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T.S. upper part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30757-38EB-45A8-B81D-600B443AFD15}"/>
              </a:ext>
            </a:extLst>
          </p:cNvPr>
          <p:cNvSpPr txBox="1"/>
          <p:nvPr/>
        </p:nvSpPr>
        <p:spPr>
          <a:xfrm>
            <a:off x="130629" y="2937602"/>
            <a:ext cx="219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T.S. middle part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10D22-BFF8-428E-9CEB-5540BE7E0443}"/>
              </a:ext>
            </a:extLst>
          </p:cNvPr>
          <p:cNvSpPr txBox="1"/>
          <p:nvPr/>
        </p:nvSpPr>
        <p:spPr>
          <a:xfrm>
            <a:off x="270934" y="5232400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T.S. lower part</a:t>
            </a:r>
          </a:p>
        </p:txBody>
      </p:sp>
    </p:spTree>
    <p:extLst>
      <p:ext uri="{BB962C8B-B14F-4D97-AF65-F5344CB8AC3E}">
        <p14:creationId xmlns:p14="http://schemas.microsoft.com/office/powerpoint/2010/main" val="258855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1020010">
            <a:extLst>
              <a:ext uri="{FF2B5EF4-FFF2-40B4-BE49-F238E27FC236}">
                <a16:creationId xmlns:a16="http://schemas.microsoft.com/office/drawing/2014/main" id="{C58EB5E2-0595-4058-B6F9-0B060F76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260351"/>
            <a:ext cx="46482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6739" name="AutoShape 3">
            <a:extLst>
              <a:ext uri="{FF2B5EF4-FFF2-40B4-BE49-F238E27FC236}">
                <a16:creationId xmlns:a16="http://schemas.microsoft.com/office/drawing/2014/main" id="{7201F7ED-B761-47A1-80E3-187CFDE1DF8D}"/>
              </a:ext>
            </a:extLst>
          </p:cNvPr>
          <p:cNvSpPr>
            <a:spLocks/>
          </p:cNvSpPr>
          <p:nvPr/>
        </p:nvSpPr>
        <p:spPr bwMode="auto">
          <a:xfrm>
            <a:off x="1893888" y="2733675"/>
            <a:ext cx="2819400" cy="960438"/>
          </a:xfrm>
          <a:prstGeom prst="borderCallout1">
            <a:avLst>
              <a:gd name="adj1" fmla="val 11903"/>
              <a:gd name="adj2" fmla="val 102704"/>
              <a:gd name="adj3" fmla="val -57685"/>
              <a:gd name="adj4" fmla="val 213796"/>
            </a:avLst>
          </a:prstGeom>
          <a:noFill/>
          <a:ln w="762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Tendinous intersection</a:t>
            </a:r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DC61D1CC-6666-4985-80D6-08574DB4FC0C}"/>
              </a:ext>
            </a:extLst>
          </p:cNvPr>
          <p:cNvSpPr>
            <a:spLocks/>
          </p:cNvSpPr>
          <p:nvPr/>
        </p:nvSpPr>
        <p:spPr bwMode="auto">
          <a:xfrm>
            <a:off x="1919289" y="5589588"/>
            <a:ext cx="3240087" cy="603250"/>
          </a:xfrm>
          <a:prstGeom prst="borderCallout1">
            <a:avLst>
              <a:gd name="adj1" fmla="val 18949"/>
              <a:gd name="adj2" fmla="val 102352"/>
              <a:gd name="adj3" fmla="val -236579"/>
              <a:gd name="adj4" fmla="val 201273"/>
            </a:avLst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 sheath </a:t>
            </a:r>
          </a:p>
        </p:txBody>
      </p:sp>
      <p:sp>
        <p:nvSpPr>
          <p:cNvPr id="116741" name="Line 5">
            <a:extLst>
              <a:ext uri="{FF2B5EF4-FFF2-40B4-BE49-F238E27FC236}">
                <a16:creationId xmlns:a16="http://schemas.microsoft.com/office/drawing/2014/main" id="{BE4384BE-A344-485A-9990-94B9FC866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2400" y="2636838"/>
            <a:ext cx="4032250" cy="30972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D7104D6F-1B5B-44B9-9F2E-F69DAA6A7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49275"/>
            <a:ext cx="3384550" cy="1143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 Abdominis</a:t>
            </a:r>
          </a:p>
        </p:txBody>
      </p:sp>
      <p:sp>
        <p:nvSpPr>
          <p:cNvPr id="116743" name="Line 7">
            <a:extLst>
              <a:ext uri="{FF2B5EF4-FFF2-40B4-BE49-F238E27FC236}">
                <a16:creationId xmlns:a16="http://schemas.microsoft.com/office/drawing/2014/main" id="{1435A936-7FDA-4655-A3A5-4219128D6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549276"/>
            <a:ext cx="2952750" cy="5762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862"/>
            <a:ext cx="12057017" cy="6648137"/>
          </a:xfrm>
        </p:spPr>
        <p:txBody>
          <a:bodyPr>
            <a:normAutofit/>
          </a:bodyPr>
          <a:lstStyle/>
          <a:p>
            <a:pPr marL="805815" indent="-342900" algn="ctr">
              <a:lnSpc>
                <a:spcPct val="125000"/>
              </a:lnSpc>
              <a:spcBef>
                <a:spcPts val="0"/>
              </a:spcBef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Contents of the rectus sheath</a:t>
            </a:r>
          </a:p>
          <a:p>
            <a:pPr marL="46291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Muscles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;   1- Rectus abdominus.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291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2-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Pyramidalis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B- Vessels;    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1- Superior epigastric vessels.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2- Inferior epigastric vessels.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291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Nerves;    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1- Lower 5 intercostal nerves.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291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2- Subcostal nerve.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291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D- Lymphatic vessels and lymph nodes.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9151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  <a:tab pos="-76200" algn="l"/>
                <a:tab pos="0" algn="l"/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Function of the rectus sheath: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Low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222885" algn="l"/>
                <a:tab pos="-76200" algn="l"/>
                <a:tab pos="0" algn="l"/>
                <a:tab pos="5715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It supports and maintains strength of the anterior abdominal wall.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Low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222885" algn="l"/>
                <a:tab pos="-76200" algn="l"/>
                <a:tab pos="0" algn="l"/>
                <a:tab pos="5715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It cheeks bowing of the muscles during contraction.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N.B: Weakness of muscles of anterior abdominal wall leading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Paraumbilical hernia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the medial borders of the 2 recti muscles</a:t>
            </a:r>
          </a:p>
          <a:p>
            <a:pPr marL="3429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posterior wall has an arched lower border called </a:t>
            </a:r>
            <a:r>
              <a:rPr lang="en-US" b="1" dirty="0">
                <a:solidFill>
                  <a:srgbClr val="0033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arcuate line</a:t>
            </a:r>
            <a:r>
              <a:rPr lang="en-US" dirty="0">
                <a:solidFill>
                  <a:srgbClr val="0033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1020320">
            <a:extLst>
              <a:ext uri="{FF2B5EF4-FFF2-40B4-BE49-F238E27FC236}">
                <a16:creationId xmlns:a16="http://schemas.microsoft.com/office/drawing/2014/main" id="{08EA71DB-E798-4125-B56A-7D05D375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6" y="659432"/>
            <a:ext cx="4000629" cy="50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AutoShape 3">
            <a:extLst>
              <a:ext uri="{FF2B5EF4-FFF2-40B4-BE49-F238E27FC236}">
                <a16:creationId xmlns:a16="http://schemas.microsoft.com/office/drawing/2014/main" id="{659AB7E0-9B41-4AFF-9475-F3BCD72A118C}"/>
              </a:ext>
            </a:extLst>
          </p:cNvPr>
          <p:cNvSpPr>
            <a:spLocks/>
          </p:cNvSpPr>
          <p:nvPr/>
        </p:nvSpPr>
        <p:spPr bwMode="auto">
          <a:xfrm>
            <a:off x="136656" y="5954088"/>
            <a:ext cx="4473615" cy="724030"/>
          </a:xfrm>
          <a:prstGeom prst="borderCallout1">
            <a:avLst>
              <a:gd name="adj1" fmla="val -3048"/>
              <a:gd name="adj2" fmla="val 63942"/>
              <a:gd name="adj3" fmla="val -169408"/>
              <a:gd name="adj4" fmla="val 68641"/>
            </a:avLst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Pyramidalis muscle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72A3B-720D-4748-9DC4-922E0C8DCBFB}"/>
              </a:ext>
            </a:extLst>
          </p:cNvPr>
          <p:cNvSpPr/>
          <p:nvPr/>
        </p:nvSpPr>
        <p:spPr>
          <a:xfrm>
            <a:off x="4811843" y="265321"/>
            <a:ext cx="7243501" cy="65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283845" algn="l"/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Pyramidalis muscle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This is a small triangular muscle inside the rectus sheath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infront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the rectus abdominus muscle. </a:t>
            </a: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may be absent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Origin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pubic crest.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Insertion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into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linea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Alba.</a:t>
            </a: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: It tense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linea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alba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Nerve supply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: subcostal nerve</a:t>
            </a:r>
          </a:p>
          <a:p>
            <a:pPr marL="60452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7320" algn="l"/>
                <a:tab pos="2660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It is used to determine midline and location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linea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alba during caesarean section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168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636"/>
            <a:ext cx="10853057" cy="809896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25000"/>
              </a:lnSpc>
              <a:spcBef>
                <a:spcPts val="0"/>
              </a:spcBef>
              <a:tabLst>
                <a:tab pos="283845" algn="l"/>
                <a:tab pos="1669415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Layers of the anterior abdominal wall</a:t>
            </a:r>
            <a:b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1" r="4622" b="11967"/>
          <a:stretch/>
        </p:blipFill>
        <p:spPr>
          <a:xfrm>
            <a:off x="293351" y="1032449"/>
            <a:ext cx="11397906" cy="5656217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D013EE-B062-4002-AD71-90C78B6BE8A1}"/>
              </a:ext>
            </a:extLst>
          </p:cNvPr>
          <p:cNvCxnSpPr>
            <a:cxnSpLocks/>
          </p:cNvCxnSpPr>
          <p:nvPr/>
        </p:nvCxnSpPr>
        <p:spPr>
          <a:xfrm>
            <a:off x="2991556" y="1266613"/>
            <a:ext cx="4797777" cy="541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7DAB01-1876-41B6-B9D7-7F272145104E}"/>
              </a:ext>
            </a:extLst>
          </p:cNvPr>
          <p:cNvSpPr txBox="1"/>
          <p:nvPr/>
        </p:nvSpPr>
        <p:spPr>
          <a:xfrm>
            <a:off x="7789333" y="1149532"/>
            <a:ext cx="93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9AB5A-6973-474A-A67F-7B449F5F3A76}"/>
              </a:ext>
            </a:extLst>
          </p:cNvPr>
          <p:cNvSpPr txBox="1"/>
          <p:nvPr/>
        </p:nvSpPr>
        <p:spPr>
          <a:xfrm>
            <a:off x="733778" y="1149531"/>
            <a:ext cx="164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439B8-D8C2-4331-BD8C-4A51F8997052}"/>
              </a:ext>
            </a:extLst>
          </p:cNvPr>
          <p:cNvSpPr txBox="1"/>
          <p:nvPr/>
        </p:nvSpPr>
        <p:spPr>
          <a:xfrm>
            <a:off x="92765" y="5365227"/>
            <a:ext cx="5888310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deep fascia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allow distension of the wall under increased intraabdominal pressure as occurs after meals and during pregnancy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8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43692"/>
            <a:ext cx="9679577" cy="6647067"/>
          </a:xfrm>
        </p:spPr>
      </p:pic>
      <p:sp>
        <p:nvSpPr>
          <p:cNvPr id="3" name="32-Point Star 2"/>
          <p:cNvSpPr/>
          <p:nvPr/>
        </p:nvSpPr>
        <p:spPr>
          <a:xfrm>
            <a:off x="4820194" y="143692"/>
            <a:ext cx="1031966" cy="653143"/>
          </a:xfrm>
          <a:prstGeom prst="star3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6035" y="143692"/>
            <a:ext cx="288537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Umbilicus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33739"/>
            <a:ext cx="4023360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83845" algn="l"/>
              </a:tabLs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a depressed wrinkled scar formed by the separation of the umbilical cord.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838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Position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in the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alba.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838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supply T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9A1BF-D5D6-4A38-8FA7-868C6BC162C7}"/>
              </a:ext>
            </a:extLst>
          </p:cNvPr>
          <p:cNvSpPr txBox="1"/>
          <p:nvPr/>
        </p:nvSpPr>
        <p:spPr>
          <a:xfrm>
            <a:off x="1881811" y="851578"/>
            <a:ext cx="4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28B5B-9A4F-4E81-A1C4-96D5D14AB9E0}"/>
              </a:ext>
            </a:extLst>
          </p:cNvPr>
          <p:cNvSpPr txBox="1"/>
          <p:nvPr/>
        </p:nvSpPr>
        <p:spPr>
          <a:xfrm>
            <a:off x="1779767" y="1656576"/>
            <a:ext cx="4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5DC93-E3FF-42DE-BA35-9034135164B4}"/>
              </a:ext>
            </a:extLst>
          </p:cNvPr>
          <p:cNvSpPr txBox="1"/>
          <p:nvPr/>
        </p:nvSpPr>
        <p:spPr>
          <a:xfrm>
            <a:off x="6828561" y="-4459"/>
            <a:ext cx="4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B3E0A-446F-459E-A4B7-4334EEC0BC82}"/>
              </a:ext>
            </a:extLst>
          </p:cNvPr>
          <p:cNvSpPr txBox="1"/>
          <p:nvPr/>
        </p:nvSpPr>
        <p:spPr>
          <a:xfrm>
            <a:off x="9734843" y="4403481"/>
            <a:ext cx="231138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ligamentum teres of liver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obliterated left umbilical vein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CD92-564A-41EA-8263-EC4086AD2E66}"/>
              </a:ext>
            </a:extLst>
          </p:cNvPr>
          <p:cNvSpPr txBox="1"/>
          <p:nvPr/>
        </p:nvSpPr>
        <p:spPr>
          <a:xfrm>
            <a:off x="0" y="993913"/>
            <a:ext cx="173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Ligaments</a:t>
            </a:r>
          </a:p>
        </p:txBody>
      </p:sp>
    </p:spTree>
    <p:extLst>
      <p:ext uri="{BB962C8B-B14F-4D97-AF65-F5344CB8AC3E}">
        <p14:creationId xmlns:p14="http://schemas.microsoft.com/office/powerpoint/2010/main" val="197291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14144" r="3318" b="10766"/>
          <a:stretch/>
        </p:blipFill>
        <p:spPr>
          <a:xfrm>
            <a:off x="4277183" y="0"/>
            <a:ext cx="7914815" cy="4912477"/>
          </a:xfrm>
        </p:spPr>
      </p:pic>
      <p:sp>
        <p:nvSpPr>
          <p:cNvPr id="3" name="TextBox 2"/>
          <p:cNvSpPr txBox="1"/>
          <p:nvPr/>
        </p:nvSpPr>
        <p:spPr>
          <a:xfrm>
            <a:off x="4459425" y="0"/>
            <a:ext cx="377516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Superficial fascia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4893"/>
            <a:ext cx="4277184" cy="6210098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lvl="0"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Above the umbilicus: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formed of a layer of a fatty tissue.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Below,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it is differentiated into;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Superficial fatty layer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(Camper's fascia)  continuous below with superficial fascia of thigh.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Deep membranous layer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(Scarpa's fascia). </a:t>
            </a: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8384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Laterally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fuse with deep fascia of thigh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along a horizontal line </a:t>
            </a:r>
            <a:r>
              <a:rPr 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½ inch below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inguinal ligament.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8384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Medially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lphaLcPeriod"/>
              <a:tabLst>
                <a:tab pos="28384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male: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continuous over dorsum of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hlinkClick r:id="rId3" tooltip="Pen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penis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scrotum.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lphaLcPeriod"/>
              <a:tabLst>
                <a:tab pos="28384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female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continuous into the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hlinkClick r:id="rId4" tooltip="Labia maj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labia majora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E5E6B8-3D96-4D25-AE89-17014DCC68FB}"/>
              </a:ext>
            </a:extLst>
          </p:cNvPr>
          <p:cNvSpPr/>
          <p:nvPr/>
        </p:nvSpPr>
        <p:spPr>
          <a:xfrm>
            <a:off x="4459426" y="4829217"/>
            <a:ext cx="7732574" cy="1944700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marL="228600" lvl="0" algn="justLow">
              <a:lnSpc>
                <a:spcPct val="125000"/>
              </a:lnSpc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fatty layer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in the penis and scrotum, </a:t>
            </a:r>
          </a:p>
          <a:p>
            <a:pPr marL="228600" lvl="0" algn="justLow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replaced by </a:t>
            </a: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dartos muscle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 responsible for maintain correct temperature  of testes by wrinkling scrotum to maintain correct temperature for spermatogenesis,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innervated by 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sympathetic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through genital branch of genitofemoral 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3D4E7A0B-33C3-4486-8800-D9B4D806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596" y="3124200"/>
            <a:ext cx="4267200" cy="20701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spAutoFit/>
            <a:flatTx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site of junction between the anterior abdominal wall and the front of the thigh</a:t>
            </a:r>
          </a:p>
        </p:txBody>
      </p:sp>
      <p:pic>
        <p:nvPicPr>
          <p:cNvPr id="21509" name="Picture 4" descr="Picture 020">
            <a:extLst>
              <a:ext uri="{FF2B5EF4-FFF2-40B4-BE49-F238E27FC236}">
                <a16:creationId xmlns:a16="http://schemas.microsoft.com/office/drawing/2014/main" id="{E8089401-FADA-44EB-85B3-29A17E9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5"/>
          <a:stretch>
            <a:fillRect/>
          </a:stretch>
        </p:blipFill>
        <p:spPr bwMode="auto">
          <a:xfrm>
            <a:off x="6280150" y="381001"/>
            <a:ext cx="438785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Line 5">
            <a:extLst>
              <a:ext uri="{FF2B5EF4-FFF2-40B4-BE49-F238E27FC236}">
                <a16:creationId xmlns:a16="http://schemas.microsoft.com/office/drawing/2014/main" id="{EFB84ECE-D5EA-41FC-86CB-BA3F8AC6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057400"/>
            <a:ext cx="1066800" cy="3276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A44CD8FB-7E1B-48CB-9BC6-4866259F5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1"/>
            <a:ext cx="4419600" cy="1401763"/>
          </a:xfrm>
          <a:solidFill>
            <a:srgbClr val="66FF33"/>
          </a:soli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493A6509-D571-4F0F-AE62-257575195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0BA3752C-CC2C-4ACD-82C0-7C717E48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1268413"/>
            <a:ext cx="6408737" cy="3744912"/>
          </a:xfrm>
          <a:prstGeom prst="wedgeEllipseCallout">
            <a:avLst>
              <a:gd name="adj1" fmla="val -48463"/>
              <a:gd name="adj2" fmla="val 60769"/>
            </a:avLst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D7483C13-C6C5-48E5-915B-0875A19D0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1989139"/>
            <a:ext cx="51133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>
                <a:solidFill>
                  <a:srgbClr val="FFFF00"/>
                </a:solidFill>
              </a:rPr>
              <a:t>Muscles of the </a:t>
            </a:r>
            <a:br>
              <a:rPr lang="en-US" altLang="en-US" sz="5400" b="1">
                <a:solidFill>
                  <a:srgbClr val="FFFF00"/>
                </a:solidFill>
              </a:rPr>
            </a:br>
            <a:r>
              <a:rPr lang="en-US" altLang="en-US" sz="5400" b="1">
                <a:solidFill>
                  <a:srgbClr val="FFFF00"/>
                </a:solidFill>
              </a:rPr>
              <a:t>Abdominal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9"/>
          <a:stretch/>
        </p:blipFill>
        <p:spPr>
          <a:xfrm>
            <a:off x="3892615" y="0"/>
            <a:ext cx="8033774" cy="6840487"/>
          </a:xfrm>
        </p:spPr>
      </p:pic>
      <p:sp>
        <p:nvSpPr>
          <p:cNvPr id="5" name="TextBox 4"/>
          <p:cNvSpPr txBox="1"/>
          <p:nvPr/>
        </p:nvSpPr>
        <p:spPr>
          <a:xfrm>
            <a:off x="104503" y="235131"/>
            <a:ext cx="419317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Muscles of anterior abdominal wall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684959" y="1682366"/>
            <a:ext cx="2627200" cy="1065168"/>
          </a:xfrm>
          <a:prstGeom prst="callout1">
            <a:avLst>
              <a:gd name="adj1" fmla="val 108486"/>
              <a:gd name="adj2" fmla="val 232949"/>
              <a:gd name="adj3" fmla="val 30833"/>
              <a:gd name="adj4" fmla="val 9910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 alba (bloodless)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8CE76E-13D9-4C2C-9820-1773B379889A}"/>
              </a:ext>
            </a:extLst>
          </p:cNvPr>
          <p:cNvSpPr/>
          <p:nvPr/>
        </p:nvSpPr>
        <p:spPr>
          <a:xfrm>
            <a:off x="104503" y="2994440"/>
            <a:ext cx="4422527" cy="351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785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374015" algn="l"/>
                <a:tab pos="50736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Origin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Fleshy fibers</a:t>
            </a:r>
          </a:p>
          <a:p>
            <a:pPr marL="565785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374015" algn="l"/>
                <a:tab pos="50736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Aponeurosis in the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alba</a:t>
            </a:r>
          </a:p>
          <a:p>
            <a:pPr marL="565785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374015" algn="l"/>
                <a:tab pos="50736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Direction of fibers</a:t>
            </a:r>
          </a:p>
          <a:p>
            <a:pPr lvl="0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External :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downward, forward and medially.</a:t>
            </a:r>
          </a:p>
          <a:p>
            <a:pPr lvl="0"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Internal :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upward, forward and medially.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12954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Transversus :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horizontal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15737A-6248-4E0B-A27B-D7FD1C68CF9D}"/>
              </a:ext>
            </a:extLst>
          </p:cNvPr>
          <p:cNvCxnSpPr>
            <a:cxnSpLocks/>
          </p:cNvCxnSpPr>
          <p:nvPr/>
        </p:nvCxnSpPr>
        <p:spPr>
          <a:xfrm>
            <a:off x="4939608" y="4192083"/>
            <a:ext cx="529420" cy="9679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4C7B59-B9CD-4887-B7BE-8DF83BC2CB24}"/>
              </a:ext>
            </a:extLst>
          </p:cNvPr>
          <p:cNvCxnSpPr>
            <a:cxnSpLocks/>
          </p:cNvCxnSpPr>
          <p:nvPr/>
        </p:nvCxnSpPr>
        <p:spPr>
          <a:xfrm flipV="1">
            <a:off x="5171607" y="3429001"/>
            <a:ext cx="813216" cy="49842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124B6E-263F-402C-9F90-BCC8207CD93A}"/>
              </a:ext>
            </a:extLst>
          </p:cNvPr>
          <p:cNvCxnSpPr>
            <a:cxnSpLocks/>
          </p:cNvCxnSpPr>
          <p:nvPr/>
        </p:nvCxnSpPr>
        <p:spPr>
          <a:xfrm>
            <a:off x="5462215" y="3180412"/>
            <a:ext cx="88691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FA000F-8E09-4094-BDB1-623F71C2BE74}"/>
              </a:ext>
            </a:extLst>
          </p:cNvPr>
          <p:cNvCxnSpPr>
            <a:cxnSpLocks/>
          </p:cNvCxnSpPr>
          <p:nvPr/>
        </p:nvCxnSpPr>
        <p:spPr>
          <a:xfrm flipH="1" flipV="1">
            <a:off x="7359154" y="1588831"/>
            <a:ext cx="1018" cy="105290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9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D99EF-A617-46AF-AAED-72E8D6B3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" t="24927" r="28340" b="27536"/>
          <a:stretch/>
        </p:blipFill>
        <p:spPr>
          <a:xfrm>
            <a:off x="5221358" y="106017"/>
            <a:ext cx="6879224" cy="6742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D69F9-E105-4580-9EBF-6D4D05785239}"/>
              </a:ext>
            </a:extLst>
          </p:cNvPr>
          <p:cNvSpPr/>
          <p:nvPr/>
        </p:nvSpPr>
        <p:spPr>
          <a:xfrm>
            <a:off x="91419" y="106017"/>
            <a:ext cx="5129940" cy="6637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External abdominal oblique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Origin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by fleshy digitations from the lower 8 ribs.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upper interdigitate with serratus anterior while the lower interdigitate with latissimus dorsi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Insertion;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88519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Xiphoid process. </a:t>
            </a: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88519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Linea Alba</a:t>
            </a: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88519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Pubic crest.</a:t>
            </a: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88519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Pubic tubercle. </a:t>
            </a: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88519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Anterior superior iliac spine</a:t>
            </a:r>
          </a:p>
          <a:p>
            <a:pPr marL="571500" lvl="0" indent="-342900" algn="justLow">
              <a:lnSpc>
                <a:spcPct val="125000"/>
              </a:lnSpc>
              <a:buFontTx/>
              <a:buAutoNum type="arabicParenR"/>
              <a:tabLst>
                <a:tab pos="88519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By fleshy fibers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into anterior 1/2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outer lip of iliac crest.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4015" algn="l"/>
                <a:tab pos="50736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Direction of fibers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downward, forward and medially.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D04501-2D57-4187-8067-84770A11094E}"/>
              </a:ext>
            </a:extLst>
          </p:cNvPr>
          <p:cNvCxnSpPr/>
          <p:nvPr/>
        </p:nvCxnSpPr>
        <p:spPr>
          <a:xfrm>
            <a:off x="8772939" y="2584174"/>
            <a:ext cx="927652" cy="9409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4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1322</Words>
  <Application>Microsoft Office PowerPoint</Application>
  <PresentationFormat>Widescreen</PresentationFormat>
  <Paragraphs>183</Paragraphs>
  <Slides>24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Monotype Corsiva</vt:lpstr>
      <vt:lpstr>Symbol</vt:lpstr>
      <vt:lpstr>Times New Roman</vt:lpstr>
      <vt:lpstr>Wingdings</vt:lpstr>
      <vt:lpstr>Office Theme</vt:lpstr>
      <vt:lpstr>1_Office Theme</vt:lpstr>
      <vt:lpstr>1_Default Design</vt:lpstr>
      <vt:lpstr>2_Office Theme</vt:lpstr>
      <vt:lpstr>Default Design</vt:lpstr>
      <vt:lpstr>2_Default Design</vt:lpstr>
      <vt:lpstr>Clip</vt:lpstr>
      <vt:lpstr>PowerPoint Presentation</vt:lpstr>
      <vt:lpstr>PowerPoint Presentation</vt:lpstr>
      <vt:lpstr>Layers of the anterior abdominal wall </vt:lpstr>
      <vt:lpstr>PowerPoint Presentation</vt:lpstr>
      <vt:lpstr>PowerPoint Presentation</vt:lpstr>
      <vt:lpstr>GROIN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Rectus Abdominis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74</cp:revision>
  <dcterms:created xsi:type="dcterms:W3CDTF">2018-09-15T17:41:42Z</dcterms:created>
  <dcterms:modified xsi:type="dcterms:W3CDTF">2020-02-05T11:39:55Z</dcterms:modified>
</cp:coreProperties>
</file>