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6" r:id="rId5"/>
  </p:sldMasterIdLst>
  <p:notesMasterIdLst>
    <p:notesMasterId r:id="rId69"/>
  </p:notesMasterIdLst>
  <p:sldIdLst>
    <p:sldId id="327" r:id="rId6"/>
    <p:sldId id="258" r:id="rId7"/>
    <p:sldId id="323" r:id="rId8"/>
    <p:sldId id="324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28" r:id="rId52"/>
    <p:sldId id="307" r:id="rId53"/>
    <p:sldId id="325" r:id="rId54"/>
    <p:sldId id="309" r:id="rId55"/>
    <p:sldId id="310" r:id="rId56"/>
    <p:sldId id="311" r:id="rId57"/>
    <p:sldId id="312" r:id="rId58"/>
    <p:sldId id="313" r:id="rId59"/>
    <p:sldId id="315" r:id="rId60"/>
    <p:sldId id="316" r:id="rId61"/>
    <p:sldId id="317" r:id="rId62"/>
    <p:sldId id="318" r:id="rId63"/>
    <p:sldId id="329" r:id="rId64"/>
    <p:sldId id="330" r:id="rId65"/>
    <p:sldId id="319" r:id="rId66"/>
    <p:sldId id="320" r:id="rId67"/>
    <p:sldId id="321" r:id="rId68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94660"/>
  </p:normalViewPr>
  <p:slideViewPr>
    <p:cSldViewPr>
      <p:cViewPr>
        <p:scale>
          <a:sx n="76" d="100"/>
          <a:sy n="76" d="100"/>
        </p:scale>
        <p:origin x="-1116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" Type="http://schemas.openxmlformats.org/officeDocument/2006/relationships/slide" Target="slides/slide2.xml"/><Relationship Id="rId71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12D2B-EDD8-4695-BFDA-1259D8CEFD25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D05A0-A7FD-4F2E-8178-F7548556E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6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AF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204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4719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512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5386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5683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6589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241300"/>
            <a:ext cx="1905000" cy="6388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241300"/>
            <a:ext cx="5562600" cy="6388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3850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41300"/>
            <a:ext cx="7620000" cy="939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95400" y="1524000"/>
            <a:ext cx="7620000" cy="51054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67683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41300"/>
            <a:ext cx="7620000" cy="939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295400" y="1524000"/>
            <a:ext cx="7620000" cy="51054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59194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D2842EE-61CC-44E4-9BD9-3491F88C2B45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5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AF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8944" y="1106550"/>
            <a:ext cx="2961004" cy="423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sng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hidden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 bwMode="auto">
          <a:xfrm>
            <a:off x="0" y="0"/>
            <a:ext cx="2514600" cy="6858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514600" y="0"/>
            <a:ext cx="6629400" cy="5334000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" name="Chord 6"/>
          <p:cNvSpPr/>
          <p:nvPr userDrawn="1"/>
        </p:nvSpPr>
        <p:spPr bwMode="auto">
          <a:xfrm rot="1240951">
            <a:off x="14288" y="3071813"/>
            <a:ext cx="3324225" cy="3279775"/>
          </a:xfrm>
          <a:prstGeom prst="chord">
            <a:avLst>
              <a:gd name="adj1" fmla="val 2318445"/>
              <a:gd name="adj2" fmla="val 16750050"/>
            </a:avLst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8" name="Picture 7" descr="lungs-cast-sb9815-sw.jpg"/>
          <p:cNvPicPr>
            <a:picLocks noChangeAspect="1"/>
          </p:cNvPicPr>
          <p:nvPr userDrawn="1"/>
        </p:nvPicPr>
        <p:blipFill>
          <a:blip r:embed="rId3" cstate="print"/>
          <a:srcRect l="21000" t="8666" r="19000" b="18000"/>
          <a:stretch>
            <a:fillRect/>
          </a:stretch>
        </p:blipFill>
        <p:spPr>
          <a:xfrm>
            <a:off x="-76200" y="3429000"/>
            <a:ext cx="2514600" cy="238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olded Corner 8"/>
          <p:cNvSpPr/>
          <p:nvPr userDrawn="1"/>
        </p:nvSpPr>
        <p:spPr bwMode="auto">
          <a:xfrm>
            <a:off x="914400" y="6172200"/>
            <a:ext cx="8229600" cy="685800"/>
          </a:xfrm>
          <a:prstGeom prst="foldedCorner">
            <a:avLst>
              <a:gd name="adj" fmla="val 0"/>
            </a:avLst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" name="Striped Right Arrow 9"/>
          <p:cNvSpPr/>
          <p:nvPr userDrawn="1"/>
        </p:nvSpPr>
        <p:spPr bwMode="auto">
          <a:xfrm rot="2640747">
            <a:off x="3611563" y="506413"/>
            <a:ext cx="4087812" cy="3506787"/>
          </a:xfrm>
          <a:prstGeom prst="stripedRightArrow">
            <a:avLst>
              <a:gd name="adj1" fmla="val 45167"/>
              <a:gd name="adj2" fmla="val 52341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240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95675" y="4038600"/>
            <a:ext cx="5387975" cy="1143000"/>
          </a:xfrm>
        </p:spPr>
        <p:txBody>
          <a:bodyPr/>
          <a:lstStyle>
            <a:lvl1pPr>
              <a:defRPr sz="3000">
                <a:solidFill>
                  <a:srgbClr val="004B82"/>
                </a:solidFill>
                <a:effectLst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495675" y="5305424"/>
            <a:ext cx="5402263" cy="1552575"/>
          </a:xfrm>
        </p:spPr>
        <p:txBody>
          <a:bodyPr/>
          <a:lstStyle>
            <a:lvl1pPr marL="0" indent="0">
              <a:buFontTx/>
              <a:buNone/>
              <a:defRPr sz="2600"/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428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035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594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524000"/>
            <a:ext cx="3733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4000"/>
            <a:ext cx="3733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92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540" y="167386"/>
            <a:ext cx="8376919" cy="11703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55" y="1093882"/>
            <a:ext cx="8870289" cy="5021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AF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de Template 03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hidden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41300"/>
            <a:ext cx="76200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524000"/>
            <a:ext cx="7620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4997" name="Text Box 5"/>
          <p:cNvSpPr txBox="1">
            <a:spLocks noChangeArrowheads="1"/>
          </p:cNvSpPr>
          <p:nvPr userDrawn="1"/>
        </p:nvSpPr>
        <p:spPr bwMode="auto">
          <a:xfrm>
            <a:off x="931863" y="6242050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5078A860-2505-42EF-A652-5910E6BB3581}" type="slidenum">
              <a:rPr lang="en-GB" sz="2800">
                <a:solidFill>
                  <a:schemeClr val="bg1"/>
                </a:solidFill>
                <a:latin typeface="Arial Narrow" pitchFamily="34" charset="0"/>
              </a:rPr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28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09600" y="0"/>
            <a:ext cx="152400" cy="6858000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762000" y="0"/>
            <a:ext cx="457200" cy="6858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0358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A90533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A90533"/>
        </a:buClr>
        <a:buChar char="–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A90533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A90533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A90533"/>
        </a:buClr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A90533"/>
        </a:buClr>
        <a:buChar char="»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A90533"/>
        </a:buClr>
        <a:buChar char="»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A90533"/>
        </a:buClr>
        <a:buChar char="»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A90533"/>
        </a:buClr>
        <a:buChar char="»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56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18" Type="http://schemas.openxmlformats.org/officeDocument/2006/relationships/image" Target="../media/image136.png"/><Relationship Id="rId26" Type="http://schemas.openxmlformats.org/officeDocument/2006/relationships/image" Target="../media/image144.png"/><Relationship Id="rId3" Type="http://schemas.openxmlformats.org/officeDocument/2006/relationships/image" Target="../media/image121.png"/><Relationship Id="rId21" Type="http://schemas.openxmlformats.org/officeDocument/2006/relationships/image" Target="../media/image139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5" Type="http://schemas.openxmlformats.org/officeDocument/2006/relationships/image" Target="../media/image143.png"/><Relationship Id="rId2" Type="http://schemas.openxmlformats.org/officeDocument/2006/relationships/image" Target="../media/image120.png"/><Relationship Id="rId16" Type="http://schemas.openxmlformats.org/officeDocument/2006/relationships/image" Target="../media/image134.png"/><Relationship Id="rId20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24" Type="http://schemas.openxmlformats.org/officeDocument/2006/relationships/image" Target="../media/image142.png"/><Relationship Id="rId5" Type="http://schemas.openxmlformats.org/officeDocument/2006/relationships/image" Target="../media/image123.png"/><Relationship Id="rId15" Type="http://schemas.openxmlformats.org/officeDocument/2006/relationships/image" Target="../media/image133.png"/><Relationship Id="rId23" Type="http://schemas.openxmlformats.org/officeDocument/2006/relationships/image" Target="../media/image141.png"/><Relationship Id="rId10" Type="http://schemas.openxmlformats.org/officeDocument/2006/relationships/image" Target="../media/image128.png"/><Relationship Id="rId19" Type="http://schemas.openxmlformats.org/officeDocument/2006/relationships/image" Target="../media/image137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Relationship Id="rId22" Type="http://schemas.openxmlformats.org/officeDocument/2006/relationships/image" Target="../media/image14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71.png"/><Relationship Id="rId7" Type="http://schemas.openxmlformats.org/officeDocument/2006/relationships/image" Target="../media/image175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image" Target="../media/image178.png"/><Relationship Id="rId7" Type="http://schemas.openxmlformats.org/officeDocument/2006/relationships/image" Target="../media/image182.png"/><Relationship Id="rId12" Type="http://schemas.openxmlformats.org/officeDocument/2006/relationships/image" Target="../media/image187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1.png"/><Relationship Id="rId11" Type="http://schemas.openxmlformats.org/officeDocument/2006/relationships/image" Target="../media/image186.png"/><Relationship Id="rId5" Type="http://schemas.openxmlformats.org/officeDocument/2006/relationships/image" Target="../media/image180.png"/><Relationship Id="rId10" Type="http://schemas.openxmlformats.org/officeDocument/2006/relationships/image" Target="../media/image185.png"/><Relationship Id="rId4" Type="http://schemas.openxmlformats.org/officeDocument/2006/relationships/image" Target="../media/image179.png"/><Relationship Id="rId9" Type="http://schemas.openxmlformats.org/officeDocument/2006/relationships/image" Target="../media/image18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19800"/>
            <a:ext cx="7696200" cy="711200"/>
          </a:xfrm>
        </p:spPr>
        <p:txBody>
          <a:bodyPr/>
          <a:lstStyle/>
          <a:p>
            <a:pPr lvl="0" algn="ctr" eaLnBrk="1" hangingPunct="1">
              <a:spcBef>
                <a:spcPct val="40000"/>
              </a:spcBef>
              <a:defRPr/>
            </a:pPr>
            <a:r>
              <a:rPr lang="en-US" i="1" dirty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DR MAHA ALSADIK</a:t>
            </a:r>
            <a:br>
              <a:rPr lang="en-US" i="1" dirty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</a:br>
            <a:r>
              <a:rPr lang="en-US" sz="3200" i="1" dirty="0">
                <a:solidFill>
                  <a:srgbClr val="FFFF00"/>
                </a:solidFill>
                <a:latin typeface="Arial Black" pitchFamily="34" charset="0"/>
                <a:ea typeface="+mn-ea"/>
                <a:cs typeface="Aharoni" pitchFamily="2" charset="-79"/>
              </a:rPr>
              <a:t>Associate professor of respiratory diseases</a:t>
            </a:r>
            <a:r>
              <a:rPr lang="en-GB" sz="2800" i="1" dirty="0">
                <a:solidFill>
                  <a:srgbClr val="FFFF00"/>
                </a:solidFill>
                <a:latin typeface="Arial Black" pitchFamily="34" charset="0"/>
                <a:ea typeface="+mn-ea"/>
                <a:cs typeface="Aharoni" pitchFamily="2" charset="-79"/>
              </a:rPr>
              <a:t/>
            </a:r>
            <a:br>
              <a:rPr lang="en-GB" sz="2800" i="1" dirty="0">
                <a:solidFill>
                  <a:srgbClr val="FFFF00"/>
                </a:solidFill>
                <a:latin typeface="Arial Black" pitchFamily="34" charset="0"/>
                <a:ea typeface="+mn-ea"/>
                <a:cs typeface="Aharoni" pitchFamily="2" charset="-79"/>
              </a:rPr>
            </a:b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477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2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9762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C00000"/>
                </a:solidFill>
                <a:latin typeface="Georgia"/>
                <a:cs typeface="Georgia"/>
              </a:rPr>
              <a:t>Pneumonias</a:t>
            </a:r>
            <a:r>
              <a:rPr sz="3600" b="0" spc="-4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3600" b="0" dirty="0">
                <a:solidFill>
                  <a:srgbClr val="C00000"/>
                </a:solidFill>
                <a:latin typeface="Georgia"/>
                <a:cs typeface="Georgia"/>
              </a:rPr>
              <a:t>–</a:t>
            </a:r>
            <a:r>
              <a:rPr sz="3600" b="0" spc="-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3600" b="0" spc="-10" dirty="0">
                <a:solidFill>
                  <a:srgbClr val="C00000"/>
                </a:solidFill>
                <a:latin typeface="Georgia"/>
                <a:cs typeface="Georgia"/>
              </a:rPr>
              <a:t>Classification…..</a:t>
            </a:r>
            <a:endParaRPr sz="36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47871" y="2039162"/>
            <a:ext cx="4466716" cy="108643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573907" y="2302890"/>
            <a:ext cx="39312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har char="•"/>
              <a:tabLst>
                <a:tab pos="298450" algn="l"/>
              </a:tabLst>
            </a:pPr>
            <a:r>
              <a:rPr sz="3000" dirty="0">
                <a:solidFill>
                  <a:srgbClr val="001F5F"/>
                </a:solidFill>
                <a:latin typeface="Georgia"/>
                <a:cs typeface="Georgia"/>
              </a:rPr>
              <a:t>Community</a:t>
            </a:r>
            <a:r>
              <a:rPr sz="3000" spc="-6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3000" spc="-10" dirty="0">
                <a:solidFill>
                  <a:srgbClr val="001F5F"/>
                </a:solidFill>
                <a:latin typeface="Georgia"/>
                <a:cs typeface="Georgia"/>
              </a:rPr>
              <a:t>Acquired</a:t>
            </a:r>
            <a:endParaRPr sz="30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23672" y="1914144"/>
            <a:ext cx="7591425" cy="2372995"/>
            <a:chOff x="423672" y="1914144"/>
            <a:chExt cx="7591425" cy="237299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3672" y="1914144"/>
              <a:ext cx="3186556" cy="150406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7872" y="3200450"/>
              <a:ext cx="4466716" cy="108643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573907" y="3464128"/>
            <a:ext cx="337756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har char="•"/>
              <a:tabLst>
                <a:tab pos="298450" algn="l"/>
              </a:tabLst>
            </a:pPr>
            <a:r>
              <a:rPr sz="3000" dirty="0">
                <a:solidFill>
                  <a:srgbClr val="001F5F"/>
                </a:solidFill>
                <a:latin typeface="Georgia"/>
                <a:cs typeface="Georgia"/>
              </a:rPr>
              <a:t>Hospital</a:t>
            </a:r>
            <a:r>
              <a:rPr sz="3000" spc="-5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3000" spc="-10" dirty="0">
                <a:solidFill>
                  <a:srgbClr val="001F5F"/>
                </a:solidFill>
                <a:latin typeface="Georgia"/>
                <a:cs typeface="Georgia"/>
              </a:rPr>
              <a:t>Acquired</a:t>
            </a:r>
            <a:endParaRPr sz="3000">
              <a:latin typeface="Georgia"/>
              <a:cs typeface="Georg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23672" y="3075432"/>
            <a:ext cx="7591425" cy="2372995"/>
            <a:chOff x="423672" y="3075432"/>
            <a:chExt cx="7591425" cy="237299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3672" y="3075432"/>
              <a:ext cx="3186556" cy="150406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47872" y="4361688"/>
              <a:ext cx="4466716" cy="108648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573907" y="4626051"/>
            <a:ext cx="363537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har char="•"/>
              <a:tabLst>
                <a:tab pos="298450" algn="l"/>
              </a:tabLst>
            </a:pPr>
            <a:r>
              <a:rPr sz="3000" dirty="0">
                <a:solidFill>
                  <a:srgbClr val="001F5F"/>
                </a:solidFill>
                <a:latin typeface="Georgia"/>
                <a:cs typeface="Georgia"/>
              </a:rPr>
              <a:t>Ventilator</a:t>
            </a:r>
            <a:r>
              <a:rPr sz="3000" spc="-114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3000" spc="-10" dirty="0">
                <a:solidFill>
                  <a:srgbClr val="001F5F"/>
                </a:solidFill>
                <a:latin typeface="Georgia"/>
                <a:cs typeface="Georgia"/>
              </a:rPr>
              <a:t>Acquired</a:t>
            </a:r>
            <a:endParaRPr sz="3000">
              <a:latin typeface="Georgia"/>
              <a:cs typeface="Georgi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3672" y="4236707"/>
            <a:ext cx="3186556" cy="150406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862075" y="1760331"/>
            <a:ext cx="1515110" cy="3510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36100"/>
              </a:lnSpc>
              <a:spcBef>
                <a:spcPts val="105"/>
              </a:spcBef>
            </a:pPr>
            <a:r>
              <a:rPr sz="5600" spc="-25" dirty="0">
                <a:solidFill>
                  <a:srgbClr val="001F5F"/>
                </a:solidFill>
                <a:latin typeface="Georgia"/>
                <a:cs typeface="Georgia"/>
              </a:rPr>
              <a:t>CAP HAP VAP</a:t>
            </a:r>
            <a:endParaRPr sz="56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629" rIns="0" bIns="0" rtlCol="0">
            <a:spAutoFit/>
          </a:bodyPr>
          <a:lstStyle/>
          <a:p>
            <a:pPr marL="1095375">
              <a:lnSpc>
                <a:spcPct val="100000"/>
              </a:lnSpc>
              <a:spcBef>
                <a:spcPts val="105"/>
              </a:spcBef>
            </a:pPr>
            <a:r>
              <a:rPr sz="4000" b="0" dirty="0">
                <a:solidFill>
                  <a:srgbClr val="C00000"/>
                </a:solidFill>
                <a:latin typeface="Calibri"/>
                <a:cs typeface="Calibri"/>
              </a:rPr>
              <a:t>CAP</a:t>
            </a:r>
            <a:r>
              <a:rPr sz="4000" b="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0" dirty="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sz="4000" b="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0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4000" b="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0" dirty="0">
                <a:solidFill>
                  <a:srgbClr val="C00000"/>
                </a:solidFill>
                <a:latin typeface="Calibri"/>
                <a:cs typeface="Calibri"/>
              </a:rPr>
              <a:t>Pathogens</a:t>
            </a:r>
            <a:r>
              <a:rPr sz="4000" b="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0" spc="-10" dirty="0">
                <a:solidFill>
                  <a:srgbClr val="C00000"/>
                </a:solidFill>
                <a:latin typeface="Calibri"/>
                <a:cs typeface="Calibri"/>
              </a:rPr>
              <a:t>Involved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04087" y="1213103"/>
            <a:ext cx="5728335" cy="5645150"/>
            <a:chOff x="704087" y="1213103"/>
            <a:chExt cx="5728335" cy="56451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82379" y="1222685"/>
              <a:ext cx="3849934" cy="56353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9575" y="4038657"/>
              <a:ext cx="2436622" cy="27414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5047" y="4038536"/>
              <a:ext cx="2851277" cy="16503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4087" y="3547935"/>
              <a:ext cx="2912110" cy="115652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9807" y="2703575"/>
              <a:ext cx="2866390" cy="142176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9367" y="2121407"/>
              <a:ext cx="2576830" cy="200393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6943" y="1661159"/>
              <a:ext cx="2159254" cy="246405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02535" y="1213103"/>
              <a:ext cx="1613789" cy="291211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02992" y="1228406"/>
              <a:ext cx="3802253" cy="562483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16151" y="4053789"/>
              <a:ext cx="2363597" cy="26653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4671" y="4053814"/>
              <a:ext cx="2775077" cy="157416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3711" y="3563162"/>
              <a:ext cx="2836037" cy="107729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6383" y="2718815"/>
              <a:ext cx="2793365" cy="134556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78991" y="2136647"/>
              <a:ext cx="2500757" cy="192773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93519" y="1676399"/>
              <a:ext cx="2086229" cy="238798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42159" y="1228343"/>
              <a:ext cx="1537589" cy="2836036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551678" y="4390466"/>
            <a:ext cx="64452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56%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49932" y="5715101"/>
            <a:ext cx="64452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10%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33678" y="4762627"/>
            <a:ext cx="46418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6%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5324" y="3856685"/>
            <a:ext cx="46482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6%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76375" y="1883740"/>
            <a:ext cx="1246505" cy="158877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793750">
              <a:lnSpc>
                <a:spcPct val="100000"/>
              </a:lnSpc>
              <a:spcBef>
                <a:spcPts val="415"/>
              </a:spcBef>
            </a:pP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4%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315"/>
              </a:spcBef>
            </a:pP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4%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5%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72588" y="1407617"/>
            <a:ext cx="46482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9%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864497" y="1695088"/>
            <a:ext cx="171810" cy="171810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7097648" y="1389405"/>
            <a:ext cx="2043430" cy="4220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6400"/>
              </a:lnSpc>
              <a:spcBef>
                <a:spcPts val="95"/>
              </a:spcBef>
            </a:pPr>
            <a:r>
              <a:rPr sz="2350" spc="-10" dirty="0">
                <a:latin typeface="Calibri"/>
                <a:cs typeface="Calibri"/>
              </a:rPr>
              <a:t>S.pneumoniae H.influenza Chlamydia </a:t>
            </a:r>
            <a:r>
              <a:rPr sz="2350" dirty="0">
                <a:latin typeface="Calibri"/>
                <a:cs typeface="Calibri"/>
              </a:rPr>
              <a:t>Legionella</a:t>
            </a:r>
            <a:r>
              <a:rPr sz="2350" spc="110" dirty="0">
                <a:latin typeface="Calibri"/>
                <a:cs typeface="Calibri"/>
              </a:rPr>
              <a:t> </a:t>
            </a:r>
            <a:r>
              <a:rPr sz="2350" spc="-25" dirty="0">
                <a:latin typeface="Calibri"/>
                <a:cs typeface="Calibri"/>
              </a:rPr>
              <a:t>spp </a:t>
            </a:r>
            <a:r>
              <a:rPr sz="2350" spc="-10" dirty="0">
                <a:latin typeface="Calibri"/>
                <a:cs typeface="Calibri"/>
              </a:rPr>
              <a:t>S.aureus Mycoplasma </a:t>
            </a:r>
            <a:r>
              <a:rPr sz="2350" dirty="0">
                <a:latin typeface="Calibri"/>
                <a:cs typeface="Calibri"/>
              </a:rPr>
              <a:t>Gram</a:t>
            </a:r>
            <a:r>
              <a:rPr sz="2350" spc="40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Neg</a:t>
            </a:r>
            <a:r>
              <a:rPr sz="2350" spc="40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bacilli Viruses</a:t>
            </a:r>
            <a:endParaRPr sz="2350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864497" y="2219344"/>
            <a:ext cx="171810" cy="17181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864497" y="2743601"/>
            <a:ext cx="171810" cy="17181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864497" y="3267857"/>
            <a:ext cx="171810" cy="171810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864497" y="3792473"/>
            <a:ext cx="171810" cy="168401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864497" y="4316729"/>
            <a:ext cx="171810" cy="168401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864497" y="4840985"/>
            <a:ext cx="171810" cy="168401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864497" y="5365241"/>
            <a:ext cx="171810" cy="168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7946" y="234645"/>
            <a:ext cx="8307070" cy="1047115"/>
            <a:chOff x="417946" y="234645"/>
            <a:chExt cx="8307070" cy="10471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7946" y="256388"/>
              <a:ext cx="8306455" cy="8694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911" y="234645"/>
              <a:ext cx="8261477" cy="10467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8723" y="275843"/>
              <a:ext cx="8229600" cy="79247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8723" y="275843"/>
            <a:ext cx="8229600" cy="792480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105410" rIns="0" bIns="0" rtlCol="0">
            <a:spAutoFit/>
          </a:bodyPr>
          <a:lstStyle/>
          <a:p>
            <a:pPr marL="300990">
              <a:lnSpc>
                <a:spcPct val="100000"/>
              </a:lnSpc>
              <a:spcBef>
                <a:spcPts val="830"/>
              </a:spcBef>
            </a:pPr>
            <a:r>
              <a:rPr sz="3600" dirty="0">
                <a:solidFill>
                  <a:srgbClr val="FF0000"/>
                </a:solidFill>
                <a:latin typeface="Sitka Display"/>
                <a:cs typeface="Sitka Display"/>
              </a:rPr>
              <a:t>Community</a:t>
            </a:r>
            <a:r>
              <a:rPr sz="3600" spc="-90" dirty="0">
                <a:solidFill>
                  <a:srgbClr val="FF0000"/>
                </a:solidFill>
                <a:latin typeface="Sitka Display"/>
                <a:cs typeface="Sitka Display"/>
              </a:rPr>
              <a:t> </a:t>
            </a:r>
            <a:r>
              <a:rPr sz="3600" dirty="0">
                <a:solidFill>
                  <a:srgbClr val="FF0000"/>
                </a:solidFill>
                <a:latin typeface="Sitka Display"/>
                <a:cs typeface="Sitka Display"/>
              </a:rPr>
              <a:t>Acquired</a:t>
            </a:r>
            <a:r>
              <a:rPr sz="3600" spc="-45" dirty="0">
                <a:solidFill>
                  <a:srgbClr val="FF0000"/>
                </a:solidFill>
                <a:latin typeface="Sitka Display"/>
                <a:cs typeface="Sitka Display"/>
              </a:rPr>
              <a:t> </a:t>
            </a:r>
            <a:r>
              <a:rPr sz="3600" dirty="0">
                <a:solidFill>
                  <a:srgbClr val="FF0000"/>
                </a:solidFill>
                <a:latin typeface="Sitka Display"/>
                <a:cs typeface="Sitka Display"/>
              </a:rPr>
              <a:t>Pneumonia</a:t>
            </a:r>
            <a:r>
              <a:rPr sz="3600" spc="-75" dirty="0">
                <a:solidFill>
                  <a:srgbClr val="FF0000"/>
                </a:solidFill>
                <a:latin typeface="Sitka Display"/>
                <a:cs typeface="Sitka Display"/>
              </a:rPr>
              <a:t> </a:t>
            </a:r>
            <a:r>
              <a:rPr sz="3600" spc="-10" dirty="0">
                <a:solidFill>
                  <a:srgbClr val="FF0000"/>
                </a:solidFill>
                <a:latin typeface="Sitka Display"/>
                <a:cs typeface="Sitka Display"/>
              </a:rPr>
              <a:t>(CAP)</a:t>
            </a:r>
            <a:endParaRPr sz="3600">
              <a:latin typeface="Sitka Display"/>
              <a:cs typeface="Sitka Display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4468" y="1220897"/>
            <a:ext cx="5802630" cy="3102131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3200" b="1" spc="-10" dirty="0">
                <a:solidFill>
                  <a:srgbClr val="00AF50"/>
                </a:solidFill>
                <a:latin typeface="Calibri"/>
                <a:cs typeface="Calibri"/>
              </a:rPr>
              <a:t>Epidemiology</a:t>
            </a:r>
            <a:endParaRPr sz="3200" dirty="0">
              <a:latin typeface="Calibri"/>
              <a:cs typeface="Calibri"/>
            </a:endParaRPr>
          </a:p>
          <a:p>
            <a:pPr marL="411480" indent="-344170">
              <a:lnSpc>
                <a:spcPct val="100000"/>
              </a:lnSpc>
              <a:spcBef>
                <a:spcPts val="950"/>
              </a:spcBef>
              <a:buFont typeface="Wingdings"/>
              <a:buChar char=""/>
              <a:tabLst>
                <a:tab pos="411480" algn="l"/>
              </a:tabLst>
            </a:pPr>
            <a:r>
              <a:rPr sz="2400" dirty="0">
                <a:latin typeface="Calibri"/>
                <a:cs typeface="Calibri"/>
              </a:rPr>
              <a:t>6th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leading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cause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death</a:t>
            </a:r>
            <a:endParaRPr sz="2400" dirty="0">
              <a:latin typeface="Calibri"/>
              <a:cs typeface="Calibri"/>
            </a:endParaRPr>
          </a:p>
          <a:p>
            <a:pPr marL="411480" indent="-344170">
              <a:lnSpc>
                <a:spcPct val="100000"/>
              </a:lnSpc>
              <a:spcBef>
                <a:spcPts val="910"/>
              </a:spcBef>
              <a:buFont typeface="Wingdings"/>
              <a:buChar char=""/>
              <a:tabLst>
                <a:tab pos="411480" algn="l"/>
              </a:tabLst>
            </a:pPr>
            <a:r>
              <a:rPr lang="en-US" sz="2400" dirty="0" smtClean="0">
                <a:latin typeface="Calibri"/>
                <a:cs typeface="Calibri"/>
              </a:rPr>
              <a:t>1 -2</a:t>
            </a:r>
            <a:r>
              <a:rPr sz="2400" dirty="0" smtClean="0">
                <a:latin typeface="Calibri"/>
                <a:cs typeface="Calibri"/>
              </a:rPr>
              <a:t>5</a:t>
            </a:r>
            <a:r>
              <a:rPr sz="2400" spc="-45" dirty="0" smtClean="0">
                <a:latin typeface="Calibri"/>
                <a:cs typeface="Calibri"/>
              </a:rPr>
              <a:t> </a:t>
            </a:r>
            <a:r>
              <a:rPr sz="2400" spc="-55" dirty="0" smtClean="0"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cases</a:t>
            </a:r>
            <a:r>
              <a:rPr lang="en-US" sz="2400" dirty="0" smtClean="0">
                <a:latin typeface="Calibri"/>
                <a:cs typeface="Calibri"/>
              </a:rPr>
              <a:t> / 1000 inhabitants / year</a:t>
            </a:r>
            <a:r>
              <a:rPr sz="2400" spc="-35" dirty="0" smtClean="0">
                <a:latin typeface="Calibri"/>
                <a:cs typeface="Calibri"/>
              </a:rPr>
              <a:t> </a:t>
            </a:r>
            <a:endParaRPr sz="2400" dirty="0">
              <a:latin typeface="Calibri"/>
              <a:cs typeface="Calibri"/>
            </a:endParaRPr>
          </a:p>
          <a:p>
            <a:pPr marL="411480" indent="-344170">
              <a:lnSpc>
                <a:spcPct val="100000"/>
              </a:lnSpc>
              <a:spcBef>
                <a:spcPts val="890"/>
              </a:spcBef>
              <a:buFont typeface="Wingdings"/>
              <a:buChar char=""/>
              <a:tabLst>
                <a:tab pos="411480" algn="l"/>
              </a:tabLst>
            </a:pPr>
            <a:r>
              <a:rPr sz="2400" dirty="0">
                <a:latin typeface="Calibri"/>
                <a:cs typeface="Calibri"/>
              </a:rPr>
              <a:t>20%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require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admission</a:t>
            </a:r>
            <a:endParaRPr sz="2400" dirty="0">
              <a:latin typeface="Calibri"/>
              <a:cs typeface="Calibri"/>
            </a:endParaRPr>
          </a:p>
          <a:p>
            <a:pPr marL="411480" indent="-344170">
              <a:lnSpc>
                <a:spcPct val="100000"/>
              </a:lnSpc>
              <a:spcBef>
                <a:spcPts val="915"/>
              </a:spcBef>
              <a:buFont typeface="Wingdings"/>
              <a:buChar char=""/>
              <a:tabLst>
                <a:tab pos="411480" algn="l"/>
              </a:tabLst>
            </a:pPr>
            <a:r>
              <a:rPr sz="2400" dirty="0">
                <a:latin typeface="Calibri"/>
                <a:cs typeface="Calibri"/>
              </a:rPr>
              <a:t>14%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Average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mortality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rate</a:t>
            </a:r>
            <a:endParaRPr sz="2400" dirty="0">
              <a:latin typeface="Calibri"/>
              <a:cs typeface="Calibri"/>
            </a:endParaRPr>
          </a:p>
          <a:p>
            <a:pPr marL="411480" indent="-344170">
              <a:lnSpc>
                <a:spcPct val="100000"/>
              </a:lnSpc>
              <a:spcBef>
                <a:spcPts val="890"/>
              </a:spcBef>
              <a:buFont typeface="Wingdings"/>
              <a:buChar char=""/>
              <a:tabLst>
                <a:tab pos="411480" algn="l"/>
              </a:tabLst>
            </a:pPr>
            <a:r>
              <a:rPr sz="2400" dirty="0">
                <a:latin typeface="Calibri"/>
                <a:cs typeface="Calibri"/>
              </a:rPr>
              <a:t>Mortality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disproportionately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high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old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age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1680583"/>
            <a:ext cx="7407909" cy="283210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8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Predisposing</a:t>
            </a:r>
            <a:r>
              <a:rPr sz="2800" b="1" u="sng" spc="-13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factors:</a:t>
            </a:r>
            <a:endParaRPr sz="2800">
              <a:latin typeface="Calibri"/>
              <a:cs typeface="Calibri"/>
            </a:endParaRPr>
          </a:p>
          <a:p>
            <a:pPr marL="527685" marR="139700" indent="-515620">
              <a:lnSpc>
                <a:spcPct val="101600"/>
              </a:lnSpc>
              <a:spcBef>
                <a:spcPts val="825"/>
              </a:spcBef>
              <a:buAutoNum type="arabicPeriod"/>
              <a:tabLst>
                <a:tab pos="527685" algn="l"/>
              </a:tabLst>
            </a:pPr>
            <a:r>
              <a:rPr sz="2600" dirty="0">
                <a:latin typeface="Calibri"/>
                <a:cs typeface="Calibri"/>
              </a:rPr>
              <a:t>Impaired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cough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reflex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e.g.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Anesthesia,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Alcoholism, Tracheostomy.</a:t>
            </a:r>
            <a:endParaRPr sz="26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527685" algn="l"/>
              </a:tabLst>
            </a:pPr>
            <a:r>
              <a:rPr sz="2600" dirty="0">
                <a:latin typeface="Calibri"/>
                <a:cs typeface="Calibri"/>
              </a:rPr>
              <a:t>Impairment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mucociliary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activity.</a:t>
            </a:r>
            <a:endParaRPr sz="2600">
              <a:latin typeface="Calibri"/>
              <a:cs typeface="Calibri"/>
            </a:endParaRPr>
          </a:p>
          <a:p>
            <a:pPr marL="527685" marR="5080" indent="-515620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527685" algn="l"/>
              </a:tabLst>
            </a:pPr>
            <a:r>
              <a:rPr sz="2600" dirty="0">
                <a:latin typeface="Calibri"/>
                <a:cs typeface="Calibri"/>
              </a:rPr>
              <a:t>Decrease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effective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phagocytic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activity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alveolar macrophages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neutrophils.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17946" y="234645"/>
            <a:ext cx="8307070" cy="1047115"/>
            <a:chOff x="417946" y="234645"/>
            <a:chExt cx="8307070" cy="10471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7946" y="256388"/>
              <a:ext cx="8306455" cy="8694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911" y="234645"/>
              <a:ext cx="8261477" cy="10467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8723" y="275843"/>
              <a:ext cx="8229600" cy="79247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8723" y="275843"/>
            <a:ext cx="8229600" cy="792480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105410" rIns="0" bIns="0" rtlCol="0">
            <a:spAutoFit/>
          </a:bodyPr>
          <a:lstStyle/>
          <a:p>
            <a:pPr marL="300990">
              <a:lnSpc>
                <a:spcPct val="100000"/>
              </a:lnSpc>
              <a:spcBef>
                <a:spcPts val="830"/>
              </a:spcBef>
            </a:pPr>
            <a:r>
              <a:rPr sz="3600" dirty="0">
                <a:solidFill>
                  <a:srgbClr val="FF0000"/>
                </a:solidFill>
                <a:latin typeface="Sitka Display"/>
                <a:cs typeface="Sitka Display"/>
              </a:rPr>
              <a:t>Community</a:t>
            </a:r>
            <a:r>
              <a:rPr sz="3600" spc="-90" dirty="0">
                <a:solidFill>
                  <a:srgbClr val="FF0000"/>
                </a:solidFill>
                <a:latin typeface="Sitka Display"/>
                <a:cs typeface="Sitka Display"/>
              </a:rPr>
              <a:t> </a:t>
            </a:r>
            <a:r>
              <a:rPr sz="3600" dirty="0">
                <a:solidFill>
                  <a:srgbClr val="FF0000"/>
                </a:solidFill>
                <a:latin typeface="Sitka Display"/>
                <a:cs typeface="Sitka Display"/>
              </a:rPr>
              <a:t>Acquired</a:t>
            </a:r>
            <a:r>
              <a:rPr sz="3600" spc="-45" dirty="0">
                <a:solidFill>
                  <a:srgbClr val="FF0000"/>
                </a:solidFill>
                <a:latin typeface="Sitka Display"/>
                <a:cs typeface="Sitka Display"/>
              </a:rPr>
              <a:t> </a:t>
            </a:r>
            <a:r>
              <a:rPr sz="3600" dirty="0">
                <a:solidFill>
                  <a:srgbClr val="FF0000"/>
                </a:solidFill>
                <a:latin typeface="Sitka Display"/>
                <a:cs typeface="Sitka Display"/>
              </a:rPr>
              <a:t>Pneumonia</a:t>
            </a:r>
            <a:r>
              <a:rPr sz="3600" spc="-75" dirty="0">
                <a:solidFill>
                  <a:srgbClr val="FF0000"/>
                </a:solidFill>
                <a:latin typeface="Sitka Display"/>
                <a:cs typeface="Sitka Display"/>
              </a:rPr>
              <a:t> </a:t>
            </a:r>
            <a:r>
              <a:rPr sz="3600" spc="-10" dirty="0">
                <a:solidFill>
                  <a:srgbClr val="FF0000"/>
                </a:solidFill>
                <a:latin typeface="Sitka Display"/>
                <a:cs typeface="Sitka Display"/>
              </a:rPr>
              <a:t>(CAP)</a:t>
            </a:r>
            <a:endParaRPr sz="3600">
              <a:latin typeface="Sitka Display"/>
              <a:cs typeface="Sitka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4840" y="1277411"/>
            <a:ext cx="8017509" cy="4725670"/>
            <a:chOff x="624840" y="1277411"/>
            <a:chExt cx="8017509" cy="47256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2746" y="1277411"/>
              <a:ext cx="7849256" cy="47250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840" y="1521015"/>
              <a:ext cx="8017509" cy="434162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3524" y="1296923"/>
              <a:ext cx="7772400" cy="46482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3524" y="1296923"/>
              <a:ext cx="7772400" cy="4648200"/>
            </a:xfrm>
            <a:custGeom>
              <a:avLst/>
              <a:gdLst/>
              <a:ahLst/>
              <a:cxnLst/>
              <a:rect l="l" t="t" r="r" b="b"/>
              <a:pathLst>
                <a:path w="7772400" h="4648200">
                  <a:moveTo>
                    <a:pt x="0" y="4648200"/>
                  </a:moveTo>
                  <a:lnTo>
                    <a:pt x="7772400" y="4648200"/>
                  </a:lnTo>
                  <a:lnTo>
                    <a:pt x="7772400" y="0"/>
                  </a:lnTo>
                  <a:lnTo>
                    <a:pt x="0" y="0"/>
                  </a:lnTo>
                  <a:lnTo>
                    <a:pt x="0" y="4648200"/>
                  </a:lnTo>
                  <a:close/>
                </a:path>
              </a:pathLst>
            </a:custGeom>
            <a:ln w="914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22049" rIns="0" bIns="0" rtlCol="0">
            <a:spAutoFit/>
          </a:bodyPr>
          <a:lstStyle/>
          <a:p>
            <a:pPr marL="716280">
              <a:lnSpc>
                <a:spcPct val="100000"/>
              </a:lnSpc>
              <a:spcBef>
                <a:spcPts val="1075"/>
              </a:spcBef>
            </a:pPr>
            <a:r>
              <a:rPr dirty="0"/>
              <a:t>Mode</a:t>
            </a:r>
            <a:r>
              <a:rPr spc="-3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10" dirty="0"/>
              <a:t>infection</a:t>
            </a:r>
            <a:r>
              <a:rPr spc="-80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spc="-10" dirty="0"/>
              <a:t>causative</a:t>
            </a:r>
            <a:r>
              <a:rPr spc="-30" dirty="0"/>
              <a:t> </a:t>
            </a:r>
            <a:r>
              <a:rPr spc="-10" dirty="0"/>
              <a:t>organisms:</a:t>
            </a:r>
          </a:p>
          <a:p>
            <a:pPr marL="716280">
              <a:lnSpc>
                <a:spcPct val="100000"/>
              </a:lnSpc>
              <a:spcBef>
                <a:spcPts val="944"/>
              </a:spcBef>
            </a:pPr>
            <a:r>
              <a:rPr sz="2300" dirty="0">
                <a:solidFill>
                  <a:srgbClr val="C00000"/>
                </a:solidFill>
              </a:rPr>
              <a:t>A-</a:t>
            </a:r>
            <a:r>
              <a:rPr sz="2300" spc="-10" dirty="0">
                <a:solidFill>
                  <a:srgbClr val="C00000"/>
                </a:solidFill>
              </a:rPr>
              <a:t> </a:t>
            </a:r>
            <a:r>
              <a:rPr sz="2300" b="0" spc="-10" dirty="0">
                <a:solidFill>
                  <a:srgbClr val="C00000"/>
                </a:solidFill>
                <a:latin typeface="Calibri"/>
                <a:cs typeface="Calibri"/>
              </a:rPr>
              <a:t>Aspiration:</a:t>
            </a:r>
            <a:endParaRPr sz="2300">
              <a:latin typeface="Calibri"/>
              <a:cs typeface="Calibri"/>
            </a:endParaRPr>
          </a:p>
          <a:p>
            <a:pPr marL="716280">
              <a:lnSpc>
                <a:spcPct val="100000"/>
              </a:lnSpc>
              <a:spcBef>
                <a:spcPts val="550"/>
              </a:spcBef>
            </a:pPr>
            <a:r>
              <a:rPr sz="2300" b="0" spc="-10" dirty="0">
                <a:solidFill>
                  <a:srgbClr val="000000"/>
                </a:solidFill>
                <a:latin typeface="Calibri"/>
                <a:cs typeface="Calibri"/>
              </a:rPr>
              <a:t>Predisposed</a:t>
            </a:r>
            <a:r>
              <a:rPr sz="2300" b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300" b="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2300" b="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300" b="0" dirty="0">
                <a:solidFill>
                  <a:srgbClr val="000000"/>
                </a:solidFill>
                <a:latin typeface="Calibri"/>
                <a:cs typeface="Calibri"/>
              </a:rPr>
              <a:t>impaired</a:t>
            </a:r>
            <a:r>
              <a:rPr sz="2300" b="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300" b="0" dirty="0">
                <a:solidFill>
                  <a:srgbClr val="000000"/>
                </a:solidFill>
                <a:latin typeface="Calibri"/>
                <a:cs typeface="Calibri"/>
              </a:rPr>
              <a:t>cough:</a:t>
            </a:r>
            <a:r>
              <a:rPr sz="230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300" b="0" spc="-10" dirty="0">
                <a:solidFill>
                  <a:srgbClr val="000000"/>
                </a:solidFill>
                <a:latin typeface="Calibri"/>
                <a:cs typeface="Calibri"/>
              </a:rPr>
              <a:t>Anesthesia,</a:t>
            </a:r>
            <a:r>
              <a:rPr sz="2300" b="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300" b="0" spc="-10" dirty="0">
                <a:solidFill>
                  <a:srgbClr val="000000"/>
                </a:solidFill>
                <a:latin typeface="Calibri"/>
                <a:cs typeface="Calibri"/>
              </a:rPr>
              <a:t>Alcoholism,</a:t>
            </a:r>
            <a:endParaRPr sz="2300">
              <a:latin typeface="Calibri"/>
              <a:cs typeface="Calibri"/>
            </a:endParaRPr>
          </a:p>
          <a:p>
            <a:pPr marL="716280">
              <a:lnSpc>
                <a:spcPct val="100000"/>
              </a:lnSpc>
              <a:spcBef>
                <a:spcPts val="5"/>
              </a:spcBef>
            </a:pPr>
            <a:r>
              <a:rPr sz="2300" b="0" spc="-10" dirty="0">
                <a:solidFill>
                  <a:srgbClr val="000000"/>
                </a:solidFill>
                <a:latin typeface="Calibri"/>
                <a:cs typeface="Calibri"/>
              </a:rPr>
              <a:t>Tracheostomy.</a:t>
            </a:r>
            <a:endParaRPr sz="2300">
              <a:latin typeface="Calibri"/>
              <a:cs typeface="Calibri"/>
            </a:endParaRPr>
          </a:p>
          <a:p>
            <a:pPr marL="716280">
              <a:lnSpc>
                <a:spcPct val="100000"/>
              </a:lnSpc>
              <a:spcBef>
                <a:spcPts val="550"/>
              </a:spcBef>
            </a:pPr>
            <a:r>
              <a:rPr sz="2300" dirty="0">
                <a:solidFill>
                  <a:srgbClr val="C00000"/>
                </a:solidFill>
              </a:rPr>
              <a:t>B-</a:t>
            </a:r>
            <a:r>
              <a:rPr sz="2300" spc="-5" dirty="0">
                <a:solidFill>
                  <a:srgbClr val="C00000"/>
                </a:solidFill>
              </a:rPr>
              <a:t> </a:t>
            </a:r>
            <a:r>
              <a:rPr sz="2300" b="0" spc="-10" dirty="0">
                <a:solidFill>
                  <a:srgbClr val="C00000"/>
                </a:solidFill>
                <a:latin typeface="Calibri"/>
                <a:cs typeface="Calibri"/>
              </a:rPr>
              <a:t>Inhalation:</a:t>
            </a:r>
            <a:endParaRPr sz="2300">
              <a:latin typeface="Calibri"/>
              <a:cs typeface="Calibri"/>
            </a:endParaRPr>
          </a:p>
          <a:p>
            <a:pPr marL="716280">
              <a:lnSpc>
                <a:spcPct val="100000"/>
              </a:lnSpc>
              <a:spcBef>
                <a:spcPts val="555"/>
              </a:spcBef>
            </a:pPr>
            <a:r>
              <a:rPr sz="2300" b="0" spc="-10" dirty="0">
                <a:solidFill>
                  <a:srgbClr val="000000"/>
                </a:solidFill>
                <a:latin typeface="Calibri"/>
                <a:cs typeface="Calibri"/>
              </a:rPr>
              <a:t>Patient</a:t>
            </a:r>
            <a:r>
              <a:rPr sz="2300" b="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300" b="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300" b="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300" b="0" dirty="0">
                <a:solidFill>
                  <a:srgbClr val="000000"/>
                </a:solidFill>
                <a:latin typeface="Calibri"/>
                <a:cs typeface="Calibri"/>
              </a:rPr>
              <a:t>patient</a:t>
            </a:r>
            <a:r>
              <a:rPr sz="2300" b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300" b="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2300" b="0" spc="-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300" b="0" dirty="0">
                <a:solidFill>
                  <a:srgbClr val="000000"/>
                </a:solidFill>
                <a:latin typeface="Calibri"/>
                <a:cs typeface="Calibri"/>
              </a:rPr>
              <a:t>direct</a:t>
            </a:r>
            <a:r>
              <a:rPr sz="2300" b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300" b="0" dirty="0">
                <a:solidFill>
                  <a:srgbClr val="000000"/>
                </a:solidFill>
                <a:latin typeface="Calibri"/>
                <a:cs typeface="Calibri"/>
              </a:rPr>
              <a:t>contact</a:t>
            </a:r>
            <a:r>
              <a:rPr sz="2300" b="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300" b="0" dirty="0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  <a:r>
              <a:rPr sz="2300"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300" b="0" dirty="0">
                <a:solidFill>
                  <a:srgbClr val="000000"/>
                </a:solidFill>
                <a:latin typeface="Calibri"/>
                <a:cs typeface="Calibri"/>
              </a:rPr>
              <a:t>droplet</a:t>
            </a:r>
            <a:r>
              <a:rPr sz="2300"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300" b="0" spc="-10" dirty="0">
                <a:solidFill>
                  <a:srgbClr val="000000"/>
                </a:solidFill>
                <a:latin typeface="Calibri"/>
                <a:cs typeface="Calibri"/>
              </a:rPr>
              <a:t>infection</a:t>
            </a:r>
            <a:r>
              <a:rPr sz="2300" b="0" spc="-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300" b="0" spc="-25" dirty="0">
                <a:solidFill>
                  <a:srgbClr val="000000"/>
                </a:solidFill>
                <a:latin typeface="Calibri"/>
                <a:cs typeface="Calibri"/>
              </a:rPr>
              <a:t>0r</a:t>
            </a:r>
            <a:endParaRPr sz="2300">
              <a:latin typeface="Calibri"/>
              <a:cs typeface="Calibri"/>
            </a:endParaRPr>
          </a:p>
          <a:p>
            <a:pPr marL="716280">
              <a:lnSpc>
                <a:spcPct val="100000"/>
              </a:lnSpc>
              <a:spcBef>
                <a:spcPts val="5"/>
              </a:spcBef>
            </a:pPr>
            <a:r>
              <a:rPr sz="2300" b="0" dirty="0">
                <a:solidFill>
                  <a:srgbClr val="000000"/>
                </a:solidFill>
                <a:latin typeface="Calibri"/>
                <a:cs typeface="Calibri"/>
              </a:rPr>
              <a:t>Airborne</a:t>
            </a:r>
            <a:r>
              <a:rPr sz="2300" b="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300" b="0" spc="-10" dirty="0">
                <a:solidFill>
                  <a:srgbClr val="000000"/>
                </a:solidFill>
                <a:latin typeface="Calibri"/>
                <a:cs typeface="Calibri"/>
              </a:rPr>
              <a:t>infection.</a:t>
            </a:r>
            <a:endParaRPr sz="2300">
              <a:latin typeface="Calibri"/>
              <a:cs typeface="Calibri"/>
            </a:endParaRPr>
          </a:p>
          <a:p>
            <a:pPr marL="716280">
              <a:lnSpc>
                <a:spcPct val="100000"/>
              </a:lnSpc>
              <a:spcBef>
                <a:spcPts val="550"/>
              </a:spcBef>
            </a:pPr>
            <a:r>
              <a:rPr sz="2300" dirty="0">
                <a:solidFill>
                  <a:srgbClr val="C00000"/>
                </a:solidFill>
              </a:rPr>
              <a:t>C-</a:t>
            </a:r>
            <a:r>
              <a:rPr sz="2300" spc="-50" dirty="0">
                <a:solidFill>
                  <a:srgbClr val="C00000"/>
                </a:solidFill>
              </a:rPr>
              <a:t> </a:t>
            </a:r>
            <a:r>
              <a:rPr sz="2300" b="0" spc="-10" dirty="0">
                <a:solidFill>
                  <a:srgbClr val="C00000"/>
                </a:solidFill>
                <a:latin typeface="Calibri"/>
                <a:cs typeface="Calibri"/>
              </a:rPr>
              <a:t>Colonization:</a:t>
            </a:r>
            <a:r>
              <a:rPr sz="2300" b="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00" b="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2300" b="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300" b="0" dirty="0">
                <a:solidFill>
                  <a:srgbClr val="000000"/>
                </a:solidFill>
                <a:latin typeface="Calibri"/>
                <a:cs typeface="Calibri"/>
              </a:rPr>
              <a:t>chronically</a:t>
            </a:r>
            <a:r>
              <a:rPr sz="230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300" b="0" dirty="0">
                <a:solidFill>
                  <a:srgbClr val="000000"/>
                </a:solidFill>
                <a:latin typeface="Calibri"/>
                <a:cs typeface="Calibri"/>
              </a:rPr>
              <a:t>ill</a:t>
            </a:r>
            <a:r>
              <a:rPr sz="2300" b="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300" b="0" dirty="0">
                <a:solidFill>
                  <a:srgbClr val="000000"/>
                </a:solidFill>
                <a:latin typeface="Calibri"/>
                <a:cs typeface="Calibri"/>
              </a:rPr>
              <a:t>patients</a:t>
            </a:r>
            <a:r>
              <a:rPr sz="23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300" b="0" dirty="0">
                <a:solidFill>
                  <a:srgbClr val="000000"/>
                </a:solidFill>
                <a:latin typeface="Calibri"/>
                <a:cs typeface="Calibri"/>
              </a:rPr>
              <a:t>e.g.</a:t>
            </a:r>
            <a:r>
              <a:rPr sz="2300" b="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300" b="0" spc="-10" dirty="0">
                <a:solidFill>
                  <a:srgbClr val="000000"/>
                </a:solidFill>
                <a:latin typeface="Calibri"/>
                <a:cs typeface="Calibri"/>
              </a:rPr>
              <a:t>COPD,</a:t>
            </a:r>
            <a:endParaRPr sz="2300">
              <a:latin typeface="Calibri"/>
              <a:cs typeface="Calibri"/>
            </a:endParaRPr>
          </a:p>
          <a:p>
            <a:pPr marL="716280">
              <a:lnSpc>
                <a:spcPct val="100000"/>
              </a:lnSpc>
            </a:pPr>
            <a:r>
              <a:rPr sz="2300" b="0" spc="-10" dirty="0">
                <a:solidFill>
                  <a:srgbClr val="000000"/>
                </a:solidFill>
                <a:latin typeface="Calibri"/>
                <a:cs typeface="Calibri"/>
              </a:rPr>
              <a:t>Bronchiectasis.</a:t>
            </a:r>
            <a:endParaRPr sz="2300">
              <a:latin typeface="Calibri"/>
              <a:cs typeface="Calibri"/>
            </a:endParaRPr>
          </a:p>
          <a:p>
            <a:pPr marL="716280">
              <a:lnSpc>
                <a:spcPct val="100000"/>
              </a:lnSpc>
              <a:spcBef>
                <a:spcPts val="555"/>
              </a:spcBef>
            </a:pPr>
            <a:r>
              <a:rPr sz="2300" dirty="0">
                <a:solidFill>
                  <a:srgbClr val="C00000"/>
                </a:solidFill>
              </a:rPr>
              <a:t>D-</a:t>
            </a:r>
            <a:r>
              <a:rPr sz="2300" spc="-65" dirty="0">
                <a:solidFill>
                  <a:srgbClr val="C00000"/>
                </a:solidFill>
              </a:rPr>
              <a:t> </a:t>
            </a:r>
            <a:r>
              <a:rPr sz="2300" b="0" dirty="0">
                <a:solidFill>
                  <a:srgbClr val="C00000"/>
                </a:solidFill>
                <a:latin typeface="Calibri"/>
                <a:cs typeface="Calibri"/>
              </a:rPr>
              <a:t>Blood</a:t>
            </a:r>
            <a:r>
              <a:rPr sz="2300" b="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00" b="0" dirty="0">
                <a:solidFill>
                  <a:srgbClr val="C00000"/>
                </a:solidFill>
                <a:latin typeface="Calibri"/>
                <a:cs typeface="Calibri"/>
              </a:rPr>
              <a:t>spread:</a:t>
            </a:r>
            <a:r>
              <a:rPr sz="2300" b="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300" b="0" spc="-70" dirty="0">
                <a:solidFill>
                  <a:srgbClr val="000000"/>
                </a:solidFill>
                <a:latin typeface="Calibri"/>
                <a:cs typeface="Calibri"/>
              </a:rPr>
              <a:t>IV.</a:t>
            </a:r>
            <a:r>
              <a:rPr sz="2300"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300" b="0" dirty="0">
                <a:solidFill>
                  <a:srgbClr val="000000"/>
                </a:solidFill>
                <a:latin typeface="Calibri"/>
                <a:cs typeface="Calibri"/>
              </a:rPr>
              <a:t>Cannula,</a:t>
            </a:r>
            <a:r>
              <a:rPr sz="23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300" b="0" dirty="0">
                <a:solidFill>
                  <a:srgbClr val="000000"/>
                </a:solidFill>
                <a:latin typeface="Calibri"/>
                <a:cs typeface="Calibri"/>
              </a:rPr>
              <a:t>CV</a:t>
            </a:r>
            <a:r>
              <a:rPr sz="2300"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300" b="0" dirty="0">
                <a:solidFill>
                  <a:srgbClr val="000000"/>
                </a:solidFill>
                <a:latin typeface="Calibri"/>
                <a:cs typeface="Calibri"/>
              </a:rPr>
              <a:t>lines,</a:t>
            </a:r>
            <a:r>
              <a:rPr sz="2300"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300" b="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300"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300" b="0" dirty="0">
                <a:solidFill>
                  <a:srgbClr val="000000"/>
                </a:solidFill>
                <a:latin typeface="Calibri"/>
                <a:cs typeface="Calibri"/>
              </a:rPr>
              <a:t>IV</a:t>
            </a:r>
            <a:r>
              <a:rPr sz="2300"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300" b="0" dirty="0">
                <a:solidFill>
                  <a:srgbClr val="000000"/>
                </a:solidFill>
                <a:latin typeface="Calibri"/>
                <a:cs typeface="Calibri"/>
              </a:rPr>
              <a:t>drug</a:t>
            </a:r>
            <a:r>
              <a:rPr sz="230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300" b="0" dirty="0">
                <a:solidFill>
                  <a:srgbClr val="000000"/>
                </a:solidFill>
                <a:latin typeface="Calibri"/>
                <a:cs typeface="Calibri"/>
              </a:rPr>
              <a:t>abusers</a:t>
            </a:r>
            <a:r>
              <a:rPr sz="2300"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300" b="0" spc="-5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17946" y="234645"/>
            <a:ext cx="8307070" cy="1047115"/>
            <a:chOff x="417946" y="234645"/>
            <a:chExt cx="8307070" cy="104711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7946" y="256388"/>
              <a:ext cx="8306455" cy="86941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8911" y="234645"/>
              <a:ext cx="8261477" cy="10467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8723" y="275843"/>
              <a:ext cx="8229600" cy="792479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58723" y="275843"/>
            <a:ext cx="8229600" cy="792480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105410" rIns="0" bIns="0" rtlCol="0">
            <a:spAutoFit/>
          </a:bodyPr>
          <a:lstStyle/>
          <a:p>
            <a:pPr marL="300990">
              <a:lnSpc>
                <a:spcPct val="100000"/>
              </a:lnSpc>
              <a:spcBef>
                <a:spcPts val="830"/>
              </a:spcBef>
            </a:pPr>
            <a:r>
              <a:rPr sz="3600" dirty="0">
                <a:solidFill>
                  <a:srgbClr val="FF0000"/>
                </a:solidFill>
                <a:latin typeface="Sitka Display"/>
                <a:cs typeface="Sitka Display"/>
              </a:rPr>
              <a:t>Community</a:t>
            </a:r>
            <a:r>
              <a:rPr sz="3600" spc="-90" dirty="0">
                <a:solidFill>
                  <a:srgbClr val="FF0000"/>
                </a:solidFill>
                <a:latin typeface="Sitka Display"/>
                <a:cs typeface="Sitka Display"/>
              </a:rPr>
              <a:t> </a:t>
            </a:r>
            <a:r>
              <a:rPr sz="3600" dirty="0">
                <a:solidFill>
                  <a:srgbClr val="FF0000"/>
                </a:solidFill>
                <a:latin typeface="Sitka Display"/>
                <a:cs typeface="Sitka Display"/>
              </a:rPr>
              <a:t>Acquired</a:t>
            </a:r>
            <a:r>
              <a:rPr sz="3600" spc="-45" dirty="0">
                <a:solidFill>
                  <a:srgbClr val="FF0000"/>
                </a:solidFill>
                <a:latin typeface="Sitka Display"/>
                <a:cs typeface="Sitka Display"/>
              </a:rPr>
              <a:t> </a:t>
            </a:r>
            <a:r>
              <a:rPr sz="3600" dirty="0">
                <a:solidFill>
                  <a:srgbClr val="FF0000"/>
                </a:solidFill>
                <a:latin typeface="Sitka Display"/>
                <a:cs typeface="Sitka Display"/>
              </a:rPr>
              <a:t>Pneumonia</a:t>
            </a:r>
            <a:r>
              <a:rPr sz="3600" spc="-75" dirty="0">
                <a:solidFill>
                  <a:srgbClr val="FF0000"/>
                </a:solidFill>
                <a:latin typeface="Sitka Display"/>
                <a:cs typeface="Sitka Display"/>
              </a:rPr>
              <a:t> </a:t>
            </a:r>
            <a:r>
              <a:rPr sz="3600" spc="-10" dirty="0">
                <a:solidFill>
                  <a:srgbClr val="FF0000"/>
                </a:solidFill>
                <a:latin typeface="Sitka Display"/>
                <a:cs typeface="Sitka Display"/>
              </a:rPr>
              <a:t>(CAP)</a:t>
            </a:r>
            <a:endParaRPr sz="3600">
              <a:latin typeface="Sitka Display"/>
              <a:cs typeface="Sitka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644" y="1814809"/>
            <a:ext cx="7618730" cy="2842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>
              <a:lnSpc>
                <a:spcPct val="150000"/>
              </a:lnSpc>
              <a:spcBef>
                <a:spcPts val="95"/>
              </a:spcBef>
              <a:buFont typeface="Wingdings"/>
              <a:buChar char=""/>
              <a:tabLst>
                <a:tab pos="356870" algn="l"/>
              </a:tabLst>
            </a:pPr>
            <a:r>
              <a:rPr sz="2400" b="1" dirty="0">
                <a:solidFill>
                  <a:srgbClr val="C00000"/>
                </a:solidFill>
                <a:latin typeface="Candara"/>
                <a:cs typeface="Candara"/>
              </a:rPr>
              <a:t>The</a:t>
            </a:r>
            <a:r>
              <a:rPr sz="2400" b="1" spc="-5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ndara"/>
                <a:cs typeface="Candara"/>
              </a:rPr>
              <a:t>commonest</a:t>
            </a:r>
            <a:r>
              <a:rPr sz="2400" b="1" spc="-5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ndara"/>
                <a:cs typeface="Candara"/>
              </a:rPr>
              <a:t>feature</a:t>
            </a:r>
            <a:r>
              <a:rPr sz="2400" b="1" spc="-5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ndara"/>
                <a:cs typeface="Candara"/>
              </a:rPr>
              <a:t>of</a:t>
            </a:r>
            <a:r>
              <a:rPr sz="2400" b="1" spc="-5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ndara"/>
                <a:cs typeface="Candara"/>
              </a:rPr>
              <a:t>pathology</a:t>
            </a:r>
            <a:r>
              <a:rPr sz="2400" b="1" spc="-4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ndara"/>
                <a:cs typeface="Candara"/>
              </a:rPr>
              <a:t>is</a:t>
            </a:r>
            <a:r>
              <a:rPr sz="2400" b="1" spc="-4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ndara"/>
                <a:cs typeface="Candara"/>
              </a:rPr>
              <a:t>the</a:t>
            </a:r>
            <a:r>
              <a:rPr sz="2400" b="1" spc="-3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ndara"/>
                <a:cs typeface="Candara"/>
              </a:rPr>
              <a:t>presence</a:t>
            </a:r>
            <a:r>
              <a:rPr sz="2400" b="1" spc="-7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b="1" spc="-25" dirty="0">
                <a:solidFill>
                  <a:srgbClr val="C00000"/>
                </a:solidFill>
                <a:latin typeface="Candara"/>
                <a:cs typeface="Candara"/>
              </a:rPr>
              <a:t>of </a:t>
            </a:r>
            <a:r>
              <a:rPr sz="2400" b="1" dirty="0">
                <a:solidFill>
                  <a:srgbClr val="C00000"/>
                </a:solidFill>
                <a:latin typeface="Candara"/>
                <a:cs typeface="Candara"/>
              </a:rPr>
              <a:t>cellular</a:t>
            </a:r>
            <a:r>
              <a:rPr sz="2400" b="1" spc="-4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ndara"/>
                <a:cs typeface="Candara"/>
              </a:rPr>
              <a:t>exudate</a:t>
            </a:r>
            <a:r>
              <a:rPr sz="2400" b="1" spc="-4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ndara"/>
                <a:cs typeface="Candara"/>
              </a:rPr>
              <a:t>in</a:t>
            </a:r>
            <a:r>
              <a:rPr sz="2400" b="1" spc="-4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ndara"/>
                <a:cs typeface="Candara"/>
              </a:rPr>
              <a:t>the</a:t>
            </a:r>
            <a:r>
              <a:rPr sz="2400" b="1" spc="-5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ndara"/>
                <a:cs typeface="Candara"/>
              </a:rPr>
              <a:t>alveolar</a:t>
            </a:r>
            <a:r>
              <a:rPr sz="2400" b="1" spc="-4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ndara"/>
                <a:cs typeface="Candara"/>
              </a:rPr>
              <a:t>spaces.</a:t>
            </a:r>
            <a:endParaRPr sz="2400">
              <a:latin typeface="Candara"/>
              <a:cs typeface="Candara"/>
            </a:endParaRPr>
          </a:p>
          <a:p>
            <a:pPr marL="356870" marR="510540" indent="-344805">
              <a:lnSpc>
                <a:spcPct val="150100"/>
              </a:lnSpc>
              <a:spcBef>
                <a:spcPts val="575"/>
              </a:spcBef>
              <a:buFont typeface="Wingdings"/>
              <a:buChar char=""/>
              <a:tabLst>
                <a:tab pos="356870" algn="l"/>
                <a:tab pos="423545" algn="l"/>
              </a:tabLst>
            </a:pPr>
            <a:r>
              <a:rPr sz="2400" dirty="0">
                <a:solidFill>
                  <a:srgbClr val="003366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In</a:t>
            </a:r>
            <a:r>
              <a:rPr sz="2400" b="1" spc="-6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pneumococcal</a:t>
            </a:r>
            <a:r>
              <a:rPr sz="2400" b="1" spc="-8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and</a:t>
            </a:r>
            <a:r>
              <a:rPr sz="2400" b="1" spc="-4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viral</a:t>
            </a:r>
            <a:r>
              <a:rPr sz="2400" b="1" spc="-80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pneumoniae,</a:t>
            </a:r>
            <a:r>
              <a:rPr sz="2400" b="1" spc="-6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Candara"/>
                <a:cs typeface="Candara"/>
              </a:rPr>
              <a:t>resolution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occurs</a:t>
            </a:r>
            <a:r>
              <a:rPr sz="2400" b="1" spc="-7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through</a:t>
            </a:r>
            <a:r>
              <a:rPr sz="2400" b="1" spc="-6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the</a:t>
            </a:r>
            <a:r>
              <a:rPr sz="2400" b="1" spc="-40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action</a:t>
            </a:r>
            <a:r>
              <a:rPr sz="2400" b="1" spc="-50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of</a:t>
            </a:r>
            <a:r>
              <a:rPr sz="2400" b="1" spc="-5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macrophages</a:t>
            </a:r>
            <a:r>
              <a:rPr sz="2400" b="1" spc="-80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and</a:t>
            </a:r>
            <a:r>
              <a:rPr sz="2400" b="1" spc="-5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spc="-20" dirty="0">
                <a:solidFill>
                  <a:srgbClr val="003366"/>
                </a:solidFill>
                <a:latin typeface="Candara"/>
                <a:cs typeface="Candara"/>
              </a:rPr>
              <a:t>lung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tissue</a:t>
            </a:r>
            <a:r>
              <a:rPr sz="2400" b="1" spc="-20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may</a:t>
            </a:r>
            <a:r>
              <a:rPr sz="2400" b="1" spc="-4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return</a:t>
            </a:r>
            <a:r>
              <a:rPr sz="2400" b="1" spc="-40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to</a:t>
            </a:r>
            <a:r>
              <a:rPr sz="2400" b="1" spc="-3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former</a:t>
            </a:r>
            <a:r>
              <a:rPr sz="2400" b="1" spc="-50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Candara"/>
                <a:cs typeface="Candara"/>
              </a:rPr>
              <a:t>state.</a:t>
            </a:r>
            <a:endParaRPr sz="2400">
              <a:latin typeface="Candara"/>
              <a:cs typeface="Candar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145" y="280365"/>
            <a:ext cx="7164070" cy="940435"/>
            <a:chOff x="875145" y="280365"/>
            <a:chExt cx="7164070" cy="9404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5145" y="362963"/>
              <a:ext cx="7163458" cy="6621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0072" y="280365"/>
              <a:ext cx="4710430" cy="9401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5924" y="382523"/>
              <a:ext cx="7086600" cy="58521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5924" y="382524"/>
            <a:ext cx="7086600" cy="585470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0"/>
              </a:spcBef>
            </a:pPr>
            <a:r>
              <a:rPr sz="3200" spc="-10" dirty="0">
                <a:solidFill>
                  <a:srgbClr val="FF0000"/>
                </a:solidFill>
              </a:rPr>
              <a:t>Pathology</a:t>
            </a:r>
            <a:r>
              <a:rPr sz="3200" spc="-70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of</a:t>
            </a:r>
            <a:r>
              <a:rPr sz="3200" spc="-65" dirty="0">
                <a:solidFill>
                  <a:srgbClr val="FF0000"/>
                </a:solidFill>
              </a:rPr>
              <a:t> </a:t>
            </a:r>
            <a:r>
              <a:rPr sz="3200" spc="-10" dirty="0">
                <a:solidFill>
                  <a:srgbClr val="FF0000"/>
                </a:solidFill>
              </a:rPr>
              <a:t>Pneumonia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7888"/>
            <a:ext cx="9139174" cy="6173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9338" y="2741614"/>
            <a:ext cx="6280961" cy="379097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3950" y="1010234"/>
            <a:ext cx="69970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0000"/>
                </a:solidFill>
                <a:latin typeface="Ebrima"/>
                <a:cs typeface="Ebrima"/>
              </a:rPr>
              <a:t>Diagnosis</a:t>
            </a:r>
            <a:r>
              <a:rPr sz="4800" spc="-5" dirty="0">
                <a:solidFill>
                  <a:srgbClr val="FF0000"/>
                </a:solidFill>
                <a:latin typeface="Ebrima"/>
                <a:cs typeface="Ebrima"/>
              </a:rPr>
              <a:t> </a:t>
            </a:r>
            <a:r>
              <a:rPr sz="4800" dirty="0">
                <a:solidFill>
                  <a:srgbClr val="FF0000"/>
                </a:solidFill>
                <a:latin typeface="Ebrima"/>
                <a:cs typeface="Ebrima"/>
              </a:rPr>
              <a:t>of</a:t>
            </a:r>
            <a:r>
              <a:rPr sz="4800" spc="-5" dirty="0">
                <a:solidFill>
                  <a:srgbClr val="FF0000"/>
                </a:solidFill>
                <a:latin typeface="Ebrima"/>
                <a:cs typeface="Ebrima"/>
              </a:rPr>
              <a:t> </a:t>
            </a:r>
            <a:r>
              <a:rPr sz="4800" spc="-10" dirty="0">
                <a:solidFill>
                  <a:srgbClr val="FF0000"/>
                </a:solidFill>
                <a:latin typeface="Ebrima"/>
                <a:cs typeface="Ebrima"/>
              </a:rPr>
              <a:t>pneumonia</a:t>
            </a:r>
            <a:endParaRPr sz="4800">
              <a:latin typeface="Ebrima"/>
              <a:cs typeface="Ebri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9038" y="6428638"/>
            <a:ext cx="2185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How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Do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Think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About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Pneumonia?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33307" y="6428638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1151966"/>
            <a:ext cx="8043545" cy="55587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356870" algn="l"/>
              </a:tabLst>
            </a:pPr>
            <a:r>
              <a:rPr sz="28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Symptoms: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25"/>
              </a:spcBef>
              <a:buFont typeface="Wingdings"/>
              <a:buChar char=""/>
              <a:tabLst>
                <a:tab pos="755650" algn="l"/>
              </a:tabLst>
            </a:pPr>
            <a:r>
              <a:rPr sz="2200" b="1" dirty="0">
                <a:solidFill>
                  <a:srgbClr val="00AF50"/>
                </a:solidFill>
                <a:latin typeface="Calibri"/>
                <a:cs typeface="Calibri"/>
              </a:rPr>
              <a:t>Systemic:</a:t>
            </a:r>
            <a:r>
              <a:rPr sz="2200" b="1" spc="3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Fever,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malaise,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anorexia,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body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pain,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sweating</a:t>
            </a:r>
            <a:endParaRPr sz="2200">
              <a:latin typeface="Calibri"/>
              <a:cs typeface="Calibri"/>
            </a:endParaRPr>
          </a:p>
          <a:p>
            <a:pPr marL="755650" lvl="1" indent="-285750">
              <a:lnSpc>
                <a:spcPts val="2375"/>
              </a:lnSpc>
              <a:buFont typeface="Wingdings"/>
              <a:buChar char=""/>
              <a:tabLst>
                <a:tab pos="755650" algn="l"/>
              </a:tabLst>
            </a:pPr>
            <a:r>
              <a:rPr sz="2200" b="1" dirty="0">
                <a:solidFill>
                  <a:srgbClr val="00AF50"/>
                </a:solidFill>
                <a:latin typeface="Calibri"/>
                <a:cs typeface="Calibri"/>
              </a:rPr>
              <a:t>Chest:</a:t>
            </a:r>
            <a:r>
              <a:rPr sz="2200" b="1" spc="4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Cough,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purulent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expectoration,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sometimes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blood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tinged,</a:t>
            </a:r>
            <a:endParaRPr sz="2200">
              <a:latin typeface="Calibri"/>
              <a:cs typeface="Calibri"/>
            </a:endParaRPr>
          </a:p>
          <a:p>
            <a:pPr marL="756285">
              <a:lnSpc>
                <a:spcPts val="2375"/>
              </a:lnSpc>
            </a:pPr>
            <a:r>
              <a:rPr sz="2200" dirty="0">
                <a:latin typeface="Calibri"/>
                <a:cs typeface="Calibri"/>
              </a:rPr>
              <a:t>Dyspnea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Pleuritic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chest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pain.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22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28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Examination</a:t>
            </a:r>
            <a:endParaRPr sz="2800">
              <a:latin typeface="Calibri"/>
              <a:cs typeface="Calibri"/>
            </a:endParaRPr>
          </a:p>
          <a:p>
            <a:pPr marL="285750" marR="6288405" lvl="1" indent="-285750" algn="r">
              <a:lnSpc>
                <a:spcPct val="100000"/>
              </a:lnSpc>
              <a:spcBef>
                <a:spcPts val="25"/>
              </a:spcBef>
              <a:buFont typeface="Wingdings"/>
              <a:buChar char=""/>
              <a:tabLst>
                <a:tab pos="285750" algn="l"/>
              </a:tabLst>
            </a:pPr>
            <a:r>
              <a:rPr sz="2200" b="1" spc="-10" dirty="0">
                <a:solidFill>
                  <a:srgbClr val="00AF50"/>
                </a:solidFill>
                <a:latin typeface="Calibri"/>
                <a:cs typeface="Calibri"/>
              </a:rPr>
              <a:t>General:</a:t>
            </a:r>
            <a:endParaRPr sz="2200">
              <a:latin typeface="Calibri"/>
              <a:cs typeface="Calibri"/>
            </a:endParaRPr>
          </a:p>
          <a:p>
            <a:pPr marL="227965" marR="6251575" lvl="2" indent="-227965" algn="r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SzPct val="68181"/>
              <a:buFont typeface="Wingdings"/>
              <a:buChar char=""/>
              <a:tabLst>
                <a:tab pos="227965" algn="l"/>
              </a:tabLst>
            </a:pPr>
            <a:r>
              <a:rPr sz="2200" spc="-10" dirty="0">
                <a:latin typeface="Calibri"/>
                <a:cs typeface="Calibri"/>
              </a:rPr>
              <a:t>Fever</a:t>
            </a:r>
            <a:endParaRPr sz="2200">
              <a:latin typeface="Calibri"/>
              <a:cs typeface="Calibri"/>
            </a:endParaRPr>
          </a:p>
          <a:p>
            <a:pPr marL="1155065" lvl="2" indent="-227965">
              <a:lnSpc>
                <a:spcPct val="100000"/>
              </a:lnSpc>
              <a:buClr>
                <a:srgbClr val="FF0000"/>
              </a:buClr>
              <a:buSzPct val="68181"/>
              <a:buFont typeface="Wingdings"/>
              <a:buChar char=""/>
              <a:tabLst>
                <a:tab pos="1155065" algn="l"/>
              </a:tabLst>
            </a:pPr>
            <a:r>
              <a:rPr sz="2200" spc="-25" dirty="0">
                <a:latin typeface="Calibri"/>
                <a:cs typeface="Calibri"/>
              </a:rPr>
              <a:t>Tachypnea: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Short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rapid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breathing.</a:t>
            </a:r>
            <a:endParaRPr sz="2200">
              <a:latin typeface="Calibri"/>
              <a:cs typeface="Calibri"/>
            </a:endParaRPr>
          </a:p>
          <a:p>
            <a:pPr marL="1155065" lvl="2" indent="-227965">
              <a:lnSpc>
                <a:spcPct val="100000"/>
              </a:lnSpc>
              <a:buClr>
                <a:srgbClr val="FF0000"/>
              </a:buClr>
              <a:buSzPct val="68181"/>
              <a:buFont typeface="Wingdings"/>
              <a:buChar char=""/>
              <a:tabLst>
                <a:tab pos="1155065" algn="l"/>
              </a:tabLst>
            </a:pPr>
            <a:r>
              <a:rPr sz="2200" spc="-30" dirty="0">
                <a:latin typeface="Calibri"/>
                <a:cs typeface="Calibri"/>
              </a:rPr>
              <a:t>Tachycardia: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Relative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Bradycardia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viral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pneumonia.</a:t>
            </a:r>
            <a:endParaRPr sz="2200">
              <a:latin typeface="Calibri"/>
              <a:cs typeface="Calibri"/>
            </a:endParaRPr>
          </a:p>
          <a:p>
            <a:pPr marL="1155065" lvl="2" indent="-227965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SzPct val="68181"/>
              <a:buFont typeface="Wingdings"/>
              <a:buChar char=""/>
              <a:tabLst>
                <a:tab pos="1155065" algn="l"/>
              </a:tabLst>
            </a:pPr>
            <a:r>
              <a:rPr sz="2200" dirty="0">
                <a:latin typeface="Calibri"/>
                <a:cs typeface="Calibri"/>
              </a:rPr>
              <a:t>Cyanosis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severe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pneumonia.</a:t>
            </a:r>
            <a:endParaRPr sz="2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2640"/>
              </a:spcBef>
              <a:buFont typeface="Wingdings"/>
              <a:buChar char=""/>
              <a:tabLst>
                <a:tab pos="755650" algn="l"/>
              </a:tabLst>
            </a:pPr>
            <a:r>
              <a:rPr sz="2200" b="1" dirty="0">
                <a:solidFill>
                  <a:srgbClr val="00AF50"/>
                </a:solidFill>
                <a:latin typeface="Calibri"/>
                <a:cs typeface="Calibri"/>
              </a:rPr>
              <a:t>Local</a:t>
            </a:r>
            <a:r>
              <a:rPr sz="2200" b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AF50"/>
                </a:solidFill>
                <a:latin typeface="Calibri"/>
                <a:cs typeface="Calibri"/>
              </a:rPr>
              <a:t>chest</a:t>
            </a:r>
            <a:r>
              <a:rPr sz="2200" b="1" spc="-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AF50"/>
                </a:solidFill>
                <a:latin typeface="Calibri"/>
                <a:cs typeface="Calibri"/>
              </a:rPr>
              <a:t>symptoms:</a:t>
            </a:r>
            <a:endParaRPr sz="2200">
              <a:latin typeface="Calibri"/>
              <a:cs typeface="Calibri"/>
            </a:endParaRPr>
          </a:p>
          <a:p>
            <a:pPr marL="1155065" lvl="2" indent="-227965">
              <a:lnSpc>
                <a:spcPct val="100000"/>
              </a:lnSpc>
              <a:buClr>
                <a:srgbClr val="FF0000"/>
              </a:buClr>
              <a:buSzPct val="65909"/>
              <a:buFont typeface="Wingdings"/>
              <a:buChar char=""/>
              <a:tabLst>
                <a:tab pos="1155065" algn="l"/>
              </a:tabLst>
            </a:pPr>
            <a:r>
              <a:rPr sz="2200" dirty="0">
                <a:latin typeface="Calibri"/>
                <a:cs typeface="Calibri"/>
              </a:rPr>
              <a:t>Increased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TVF,</a:t>
            </a:r>
            <a:endParaRPr sz="2200">
              <a:latin typeface="Calibri"/>
              <a:cs typeface="Calibri"/>
            </a:endParaRPr>
          </a:p>
          <a:p>
            <a:pPr marL="1155065" lvl="2" indent="-227965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SzPct val="65909"/>
              <a:buFont typeface="Wingdings"/>
              <a:buChar char=""/>
              <a:tabLst>
                <a:tab pos="1155065" algn="l"/>
              </a:tabLst>
            </a:pPr>
            <a:r>
              <a:rPr sz="2200" dirty="0">
                <a:latin typeface="Calibri"/>
                <a:cs typeface="Calibri"/>
              </a:rPr>
              <a:t>Impaired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note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Dullness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percussion,</a:t>
            </a:r>
            <a:endParaRPr sz="2200">
              <a:latin typeface="Calibri"/>
              <a:cs typeface="Calibri"/>
            </a:endParaRPr>
          </a:p>
          <a:p>
            <a:pPr marL="1155065" lvl="2" indent="-227965">
              <a:lnSpc>
                <a:spcPct val="100000"/>
              </a:lnSpc>
              <a:buClr>
                <a:srgbClr val="FF0000"/>
              </a:buClr>
              <a:buSzPct val="65909"/>
              <a:buFont typeface="Wingdings"/>
              <a:buChar char=""/>
              <a:tabLst>
                <a:tab pos="1155065" algn="l"/>
              </a:tabLst>
            </a:pPr>
            <a:r>
              <a:rPr sz="2200" dirty="0">
                <a:latin typeface="Calibri"/>
                <a:cs typeface="Calibri"/>
              </a:rPr>
              <a:t>Bronchial</a:t>
            </a:r>
            <a:r>
              <a:rPr sz="2200" spc="-11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breath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sounds,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crackles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431" y="21374"/>
            <a:ext cx="8322436" cy="126323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25929" y="167386"/>
            <a:ext cx="569087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History</a:t>
            </a:r>
            <a:r>
              <a:rPr spc="-114" dirty="0"/>
              <a:t> </a:t>
            </a:r>
            <a:r>
              <a:rPr dirty="0"/>
              <a:t>and</a:t>
            </a:r>
            <a:r>
              <a:rPr spc="-114" dirty="0"/>
              <a:t> </a:t>
            </a:r>
            <a:r>
              <a:rPr spc="-10" dirty="0"/>
              <a:t>examination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8430" y="293771"/>
            <a:ext cx="7836739" cy="82491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562" rIns="0" bIns="0" rtlCol="0">
            <a:spAutoFit/>
          </a:bodyPr>
          <a:lstStyle/>
          <a:p>
            <a:pPr marL="114427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CAP</a:t>
            </a:r>
            <a:r>
              <a:rPr sz="3600" spc="-75" dirty="0"/>
              <a:t> </a:t>
            </a:r>
            <a:r>
              <a:rPr sz="3600" dirty="0"/>
              <a:t>–</a:t>
            </a:r>
            <a:r>
              <a:rPr sz="3600" spc="-90" dirty="0"/>
              <a:t> </a:t>
            </a:r>
            <a:r>
              <a:rPr sz="3600" dirty="0"/>
              <a:t>Two</a:t>
            </a:r>
            <a:r>
              <a:rPr sz="3600" spc="-70" dirty="0"/>
              <a:t> </a:t>
            </a:r>
            <a:r>
              <a:rPr sz="3600" dirty="0"/>
              <a:t>Types</a:t>
            </a:r>
            <a:r>
              <a:rPr sz="3600" spc="-90" dirty="0"/>
              <a:t> </a:t>
            </a:r>
            <a:r>
              <a:rPr sz="3600" dirty="0"/>
              <a:t>of</a:t>
            </a:r>
            <a:r>
              <a:rPr sz="3600" spc="-75" dirty="0"/>
              <a:t> </a:t>
            </a:r>
            <a:r>
              <a:rPr sz="3600" spc="-10" dirty="0"/>
              <a:t>Presentations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798935" y="1402016"/>
            <a:ext cx="3887470" cy="5240020"/>
            <a:chOff x="798935" y="1402016"/>
            <a:chExt cx="3887470" cy="52400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8935" y="1429813"/>
              <a:ext cx="3886878" cy="6742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62328" y="1402016"/>
              <a:ext cx="1753997" cy="83343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9724" y="1449323"/>
              <a:ext cx="3810000" cy="59740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39724" y="1449323"/>
              <a:ext cx="3810000" cy="597535"/>
            </a:xfrm>
            <a:custGeom>
              <a:avLst/>
              <a:gdLst/>
              <a:ahLst/>
              <a:cxnLst/>
              <a:rect l="l" t="t" r="r" b="b"/>
              <a:pathLst>
                <a:path w="3810000" h="597535">
                  <a:moveTo>
                    <a:pt x="0" y="597408"/>
                  </a:moveTo>
                  <a:lnTo>
                    <a:pt x="3810000" y="597408"/>
                  </a:lnTo>
                  <a:lnTo>
                    <a:pt x="3810000" y="0"/>
                  </a:lnTo>
                  <a:lnTo>
                    <a:pt x="0" y="0"/>
                  </a:lnTo>
                  <a:lnTo>
                    <a:pt x="0" y="597408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8200" y="2057399"/>
              <a:ext cx="3810000" cy="4572000"/>
            </a:xfrm>
            <a:custGeom>
              <a:avLst/>
              <a:gdLst/>
              <a:ahLst/>
              <a:cxnLst/>
              <a:rect l="l" t="t" r="r" b="b"/>
              <a:pathLst>
                <a:path w="3810000" h="4572000">
                  <a:moveTo>
                    <a:pt x="3810000" y="0"/>
                  </a:moveTo>
                  <a:lnTo>
                    <a:pt x="0" y="0"/>
                  </a:lnTo>
                  <a:lnTo>
                    <a:pt x="0" y="4572000"/>
                  </a:lnTo>
                  <a:lnTo>
                    <a:pt x="3810000" y="4572000"/>
                  </a:lnTo>
                  <a:lnTo>
                    <a:pt x="3810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8200" y="2057399"/>
              <a:ext cx="3810000" cy="4572000"/>
            </a:xfrm>
            <a:custGeom>
              <a:avLst/>
              <a:gdLst/>
              <a:ahLst/>
              <a:cxnLst/>
              <a:rect l="l" t="t" r="r" b="b"/>
              <a:pathLst>
                <a:path w="3810000" h="4572000">
                  <a:moveTo>
                    <a:pt x="0" y="4572000"/>
                  </a:moveTo>
                  <a:lnTo>
                    <a:pt x="3810000" y="4572000"/>
                  </a:lnTo>
                  <a:lnTo>
                    <a:pt x="3810000" y="0"/>
                  </a:lnTo>
                  <a:lnTo>
                    <a:pt x="0" y="0"/>
                  </a:lnTo>
                  <a:lnTo>
                    <a:pt x="0" y="4572000"/>
                  </a:lnTo>
                  <a:close/>
                </a:path>
              </a:pathLst>
            </a:custGeom>
            <a:ln w="2438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17244" y="1997582"/>
            <a:ext cx="3450590" cy="421767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356870" algn="l"/>
              </a:tabLst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Sudden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onset</a:t>
            </a:r>
            <a:endParaRPr sz="24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6870" algn="l"/>
              </a:tabLst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High</a:t>
            </a:r>
            <a:r>
              <a:rPr sz="24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C00000"/>
                </a:solidFill>
                <a:latin typeface="Calibri"/>
                <a:cs typeface="Calibri"/>
              </a:rPr>
              <a:t>fever,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chills</a:t>
            </a:r>
            <a:endParaRPr sz="24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6870" algn="l"/>
              </a:tabLst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Pleuritic</a:t>
            </a:r>
            <a:r>
              <a:rPr sz="24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chest</a:t>
            </a:r>
            <a:r>
              <a:rPr sz="24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pain,</a:t>
            </a:r>
            <a:r>
              <a:rPr sz="2400" spc="-25" dirty="0">
                <a:solidFill>
                  <a:srgbClr val="C00000"/>
                </a:solidFill>
                <a:latin typeface="Calibri"/>
                <a:cs typeface="Calibri"/>
              </a:rPr>
              <a:t> SOB</a:t>
            </a:r>
            <a:endParaRPr sz="2400">
              <a:latin typeface="Calibri"/>
              <a:cs typeface="Calibri"/>
            </a:endParaRPr>
          </a:p>
          <a:p>
            <a:pPr marL="356870" marR="109220" indent="-34480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6870" algn="l"/>
              </a:tabLst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Productive</a:t>
            </a:r>
            <a:r>
              <a:rPr sz="2400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cough,</a:t>
            </a:r>
            <a:r>
              <a:rPr sz="2400" spc="-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Rusty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sputum,</a:t>
            </a:r>
            <a:r>
              <a:rPr sz="24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blood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tinge</a:t>
            </a:r>
            <a:endParaRPr sz="24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6870" algn="l"/>
              </a:tabLst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Poor</a:t>
            </a:r>
            <a:r>
              <a:rPr sz="2400" spc="-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general</a:t>
            </a:r>
            <a:r>
              <a:rPr sz="2400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condition</a:t>
            </a:r>
            <a:endParaRPr sz="240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6870" algn="l"/>
              </a:tabLst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High</a:t>
            </a:r>
            <a:r>
              <a:rPr sz="24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mortality</a:t>
            </a:r>
            <a:r>
              <a:rPr sz="2400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up</a:t>
            </a:r>
            <a:r>
              <a:rPr sz="24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C00000"/>
                </a:solidFill>
                <a:latin typeface="Calibri"/>
                <a:cs typeface="Calibri"/>
              </a:rPr>
              <a:t>20%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patients</a:t>
            </a:r>
            <a:r>
              <a:rPr sz="2400" spc="-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with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bacteremia</a:t>
            </a:r>
            <a:endParaRPr sz="24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6870" algn="l"/>
              </a:tabLst>
            </a:pP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S.pneumoniae</a:t>
            </a:r>
            <a:r>
              <a:rPr sz="2400" spc="-1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causative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00600" y="2057400"/>
            <a:ext cx="3886200" cy="4572000"/>
          </a:xfrm>
          <a:custGeom>
            <a:avLst/>
            <a:gdLst/>
            <a:ahLst/>
            <a:cxnLst/>
            <a:rect l="l" t="t" r="r" b="b"/>
            <a:pathLst>
              <a:path w="3886200" h="4572000">
                <a:moveTo>
                  <a:pt x="0" y="4572000"/>
                </a:moveTo>
                <a:lnTo>
                  <a:pt x="3886200" y="4572000"/>
                </a:lnTo>
                <a:lnTo>
                  <a:pt x="3886200" y="0"/>
                </a:lnTo>
                <a:lnTo>
                  <a:pt x="0" y="0"/>
                </a:lnTo>
                <a:lnTo>
                  <a:pt x="0" y="4572000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81117" y="1997582"/>
            <a:ext cx="3710304" cy="179387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356870" algn="l"/>
              </a:tabLst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Insidious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onset</a:t>
            </a:r>
            <a:endParaRPr sz="24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6870" algn="l"/>
              </a:tabLst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Low</a:t>
            </a:r>
            <a:r>
              <a:rPr sz="24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grade</a:t>
            </a:r>
            <a:r>
              <a:rPr sz="24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fever,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Confusion</a:t>
            </a:r>
            <a:endParaRPr sz="24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6870" algn="l"/>
              </a:tabLst>
            </a:pPr>
            <a:r>
              <a:rPr sz="2400" spc="-5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C00000"/>
                </a:solidFill>
                <a:latin typeface="Calibri"/>
                <a:cs typeface="Calibri"/>
              </a:rPr>
              <a:t>SOB</a:t>
            </a:r>
            <a:endParaRPr sz="24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6870" algn="l"/>
              </a:tabLst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Dry</a:t>
            </a:r>
            <a:r>
              <a:rPr sz="24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cough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81117" y="4207636"/>
            <a:ext cx="3728085" cy="21361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56870" algn="l"/>
              </a:tabLst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Diarrhea,</a:t>
            </a:r>
            <a:r>
              <a:rPr sz="2400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abdominal</a:t>
            </a:r>
            <a:r>
              <a:rPr sz="2400" spc="-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pain</a:t>
            </a:r>
            <a:endParaRPr sz="240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6870" algn="l"/>
              </a:tabLst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Low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mortality</a:t>
            </a:r>
            <a:r>
              <a:rPr sz="24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1-2%;</a:t>
            </a:r>
            <a:r>
              <a:rPr sz="24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except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24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cases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4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Legionellosis</a:t>
            </a:r>
            <a:endParaRPr sz="2400">
              <a:latin typeface="Calibri"/>
              <a:cs typeface="Calibri"/>
            </a:endParaRPr>
          </a:p>
          <a:p>
            <a:pPr marL="356870" marR="288290" indent="-344805">
              <a:lnSpc>
                <a:spcPct val="110000"/>
              </a:lnSpc>
              <a:spcBef>
                <a:spcPts val="434"/>
              </a:spcBef>
              <a:buFont typeface="Arial"/>
              <a:buChar char="•"/>
              <a:tabLst>
                <a:tab pos="356870" algn="l"/>
              </a:tabLst>
            </a:pP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Mycoplasma,</a:t>
            </a:r>
            <a:r>
              <a:rPr sz="2400" spc="-1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Chlamydia,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Legionella,</a:t>
            </a:r>
            <a:r>
              <a:rPr sz="2400" spc="-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and</a:t>
            </a:r>
            <a:r>
              <a:rPr sz="2400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Viruses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751832" y="1408112"/>
            <a:ext cx="3982085" cy="833755"/>
            <a:chOff x="4751832" y="1408112"/>
            <a:chExt cx="3982085" cy="833755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51832" y="1420406"/>
              <a:ext cx="3982085" cy="70544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88736" y="1408112"/>
              <a:ext cx="1702054" cy="83343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02124" y="1449323"/>
              <a:ext cx="3886200" cy="60960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802124" y="1449323"/>
              <a:ext cx="3886200" cy="609600"/>
            </a:xfrm>
            <a:custGeom>
              <a:avLst/>
              <a:gdLst/>
              <a:ahLst/>
              <a:cxnLst/>
              <a:rect l="l" t="t" r="r" b="b"/>
              <a:pathLst>
                <a:path w="3886200" h="609600">
                  <a:moveTo>
                    <a:pt x="0" y="609600"/>
                  </a:moveTo>
                  <a:lnTo>
                    <a:pt x="3886200" y="609600"/>
                  </a:lnTo>
                  <a:lnTo>
                    <a:pt x="38862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110232" y="1503044"/>
            <a:ext cx="52400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039870" algn="l"/>
              </a:tabLst>
            </a:pPr>
            <a:r>
              <a:rPr sz="2800" b="1" spc="-10" dirty="0">
                <a:latin typeface="Calibri"/>
                <a:cs typeface="Calibri"/>
              </a:rPr>
              <a:t>Classical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Atypical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120" y="341401"/>
              <a:ext cx="7981060" cy="96758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0022" rIns="0" bIns="0" rtlCol="0">
            <a:spAutoFit/>
          </a:bodyPr>
          <a:lstStyle/>
          <a:p>
            <a:pPr marL="1599565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latin typeface="Georgia"/>
                <a:cs typeface="Georgia"/>
              </a:rPr>
              <a:t>Definition</a:t>
            </a:r>
            <a:r>
              <a:rPr sz="3200" spc="-4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of</a:t>
            </a:r>
            <a:r>
              <a:rPr sz="3200" spc="-114" dirty="0">
                <a:latin typeface="Georgia"/>
                <a:cs typeface="Georgia"/>
              </a:rPr>
              <a:t> </a:t>
            </a:r>
            <a:r>
              <a:rPr sz="3200" spc="-10" dirty="0">
                <a:latin typeface="Georgia"/>
                <a:cs typeface="Georgia"/>
              </a:rPr>
              <a:t>Pneumonia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1040" y="1788287"/>
            <a:ext cx="1856739" cy="9525"/>
          </a:xfrm>
          <a:custGeom>
            <a:avLst/>
            <a:gdLst/>
            <a:ahLst/>
            <a:cxnLst/>
            <a:rect l="l" t="t" r="r" b="b"/>
            <a:pathLst>
              <a:path w="1856739" h="9525">
                <a:moveTo>
                  <a:pt x="1856232" y="0"/>
                </a:moveTo>
                <a:lnTo>
                  <a:pt x="0" y="0"/>
                </a:lnTo>
                <a:lnTo>
                  <a:pt x="0" y="9143"/>
                </a:lnTo>
                <a:lnTo>
                  <a:pt x="1856232" y="9143"/>
                </a:lnTo>
                <a:lnTo>
                  <a:pt x="185623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76447" rIns="0" bIns="0" rtlCol="0">
            <a:spAutoFit/>
          </a:bodyPr>
          <a:lstStyle/>
          <a:p>
            <a:pPr marL="563880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solidFill>
                  <a:srgbClr val="FF0000"/>
                </a:solidFill>
                <a:latin typeface="Sitka Display"/>
                <a:cs typeface="Sitka Display"/>
              </a:rPr>
              <a:t>Definition:</a:t>
            </a:r>
            <a:endParaRPr sz="3200">
              <a:latin typeface="Sitka Display"/>
              <a:cs typeface="Sitka Display"/>
            </a:endParaRPr>
          </a:p>
          <a:p>
            <a:pPr marL="563880" marR="1232535">
              <a:lnSpc>
                <a:spcPct val="150100"/>
              </a:lnSpc>
              <a:spcBef>
                <a:spcPts val="785"/>
              </a:spcBef>
            </a:pPr>
            <a:r>
              <a:rPr sz="2800" dirty="0">
                <a:solidFill>
                  <a:srgbClr val="001F5F"/>
                </a:solidFill>
                <a:latin typeface="Sitka Display"/>
                <a:cs typeface="Sitka Display"/>
              </a:rPr>
              <a:t>It</a:t>
            </a:r>
            <a:r>
              <a:rPr sz="2800" spc="-30" dirty="0">
                <a:solidFill>
                  <a:srgbClr val="001F5F"/>
                </a:solidFill>
                <a:latin typeface="Sitka Display"/>
                <a:cs typeface="Sitka Display"/>
              </a:rPr>
              <a:t> </a:t>
            </a:r>
            <a:r>
              <a:rPr sz="2800" dirty="0">
                <a:solidFill>
                  <a:srgbClr val="001F5F"/>
                </a:solidFill>
                <a:latin typeface="Sitka Display"/>
                <a:cs typeface="Sitka Display"/>
              </a:rPr>
              <a:t>is</a:t>
            </a:r>
            <a:r>
              <a:rPr sz="2800" spc="-25" dirty="0">
                <a:solidFill>
                  <a:srgbClr val="001F5F"/>
                </a:solidFill>
                <a:latin typeface="Sitka Display"/>
                <a:cs typeface="Sitka Display"/>
              </a:rPr>
              <a:t> </a:t>
            </a:r>
            <a:r>
              <a:rPr sz="2800" dirty="0">
                <a:solidFill>
                  <a:srgbClr val="001F5F"/>
                </a:solidFill>
                <a:latin typeface="Sitka Display"/>
                <a:cs typeface="Sitka Display"/>
              </a:rPr>
              <a:t>a</a:t>
            </a:r>
            <a:r>
              <a:rPr sz="2800" spc="-20" dirty="0">
                <a:solidFill>
                  <a:srgbClr val="001F5F"/>
                </a:solidFill>
                <a:latin typeface="Sitka Display"/>
                <a:cs typeface="Sitka Display"/>
              </a:rPr>
              <a:t> </a:t>
            </a:r>
            <a:r>
              <a:rPr sz="2800" dirty="0">
                <a:solidFill>
                  <a:srgbClr val="001F5F"/>
                </a:solidFill>
                <a:latin typeface="Sitka Display"/>
                <a:cs typeface="Sitka Display"/>
              </a:rPr>
              <a:t>syndrome</a:t>
            </a:r>
            <a:r>
              <a:rPr sz="2800" spc="-65" dirty="0">
                <a:solidFill>
                  <a:srgbClr val="001F5F"/>
                </a:solidFill>
                <a:latin typeface="Sitka Display"/>
                <a:cs typeface="Sitka Display"/>
              </a:rPr>
              <a:t> </a:t>
            </a:r>
            <a:r>
              <a:rPr sz="2800" dirty="0">
                <a:solidFill>
                  <a:srgbClr val="001F5F"/>
                </a:solidFill>
                <a:latin typeface="Sitka Display"/>
                <a:cs typeface="Sitka Display"/>
              </a:rPr>
              <a:t>of</a:t>
            </a:r>
            <a:r>
              <a:rPr sz="2800" spc="-20" dirty="0">
                <a:solidFill>
                  <a:srgbClr val="001F5F"/>
                </a:solidFill>
                <a:latin typeface="Sitka Display"/>
                <a:cs typeface="Sitka Display"/>
              </a:rPr>
              <a:t> </a:t>
            </a:r>
            <a:r>
              <a:rPr sz="2800" dirty="0">
                <a:solidFill>
                  <a:srgbClr val="001F5F"/>
                </a:solidFill>
                <a:latin typeface="Sitka Display"/>
                <a:cs typeface="Sitka Display"/>
              </a:rPr>
              <a:t>acute</a:t>
            </a:r>
            <a:r>
              <a:rPr sz="2800" spc="-20" dirty="0">
                <a:solidFill>
                  <a:srgbClr val="001F5F"/>
                </a:solidFill>
                <a:latin typeface="Sitka Display"/>
                <a:cs typeface="Sitka Display"/>
              </a:rPr>
              <a:t> </a:t>
            </a:r>
            <a:r>
              <a:rPr sz="2800" dirty="0">
                <a:solidFill>
                  <a:srgbClr val="001F5F"/>
                </a:solidFill>
                <a:latin typeface="Sitka Display"/>
                <a:cs typeface="Sitka Display"/>
              </a:rPr>
              <a:t>infection</a:t>
            </a:r>
            <a:r>
              <a:rPr sz="2800" spc="-25" dirty="0">
                <a:solidFill>
                  <a:srgbClr val="001F5F"/>
                </a:solidFill>
                <a:latin typeface="Sitka Display"/>
                <a:cs typeface="Sitka Display"/>
              </a:rPr>
              <a:t> </a:t>
            </a:r>
            <a:r>
              <a:rPr sz="2800" dirty="0">
                <a:solidFill>
                  <a:srgbClr val="001F5F"/>
                </a:solidFill>
                <a:latin typeface="Sitka Display"/>
                <a:cs typeface="Sitka Display"/>
              </a:rPr>
              <a:t>of</a:t>
            </a:r>
            <a:r>
              <a:rPr sz="2800" spc="-20" dirty="0">
                <a:solidFill>
                  <a:srgbClr val="001F5F"/>
                </a:solidFill>
                <a:latin typeface="Sitka Display"/>
                <a:cs typeface="Sitka Display"/>
              </a:rPr>
              <a:t> </a:t>
            </a:r>
            <a:r>
              <a:rPr sz="2800" dirty="0">
                <a:solidFill>
                  <a:srgbClr val="001F5F"/>
                </a:solidFill>
                <a:latin typeface="Sitka Display"/>
                <a:cs typeface="Sitka Display"/>
              </a:rPr>
              <a:t>the</a:t>
            </a:r>
            <a:r>
              <a:rPr sz="2800" spc="-55" dirty="0">
                <a:solidFill>
                  <a:srgbClr val="001F5F"/>
                </a:solidFill>
                <a:latin typeface="Sitka Display"/>
                <a:cs typeface="Sitka Display"/>
              </a:rPr>
              <a:t> </a:t>
            </a:r>
            <a:r>
              <a:rPr sz="2800" spc="-20" dirty="0">
                <a:solidFill>
                  <a:srgbClr val="001F5F"/>
                </a:solidFill>
                <a:latin typeface="Sitka Display"/>
                <a:cs typeface="Sitka Display"/>
              </a:rPr>
              <a:t>lung </a:t>
            </a:r>
            <a:r>
              <a:rPr sz="2800" dirty="0">
                <a:solidFill>
                  <a:srgbClr val="001F5F"/>
                </a:solidFill>
                <a:latin typeface="Sitka Display"/>
                <a:cs typeface="Sitka Display"/>
              </a:rPr>
              <a:t>parenchyma,</a:t>
            </a:r>
            <a:r>
              <a:rPr sz="2800" spc="-60" dirty="0">
                <a:solidFill>
                  <a:srgbClr val="001F5F"/>
                </a:solidFill>
                <a:latin typeface="Sitka Display"/>
                <a:cs typeface="Sitka Display"/>
              </a:rPr>
              <a:t> </a:t>
            </a:r>
            <a:r>
              <a:rPr sz="2800" dirty="0">
                <a:solidFill>
                  <a:srgbClr val="001F5F"/>
                </a:solidFill>
                <a:latin typeface="Sitka Display"/>
                <a:cs typeface="Sitka Display"/>
              </a:rPr>
              <a:t>characterized</a:t>
            </a:r>
            <a:r>
              <a:rPr sz="2800" spc="-45" dirty="0">
                <a:solidFill>
                  <a:srgbClr val="001F5F"/>
                </a:solidFill>
                <a:latin typeface="Sitka Display"/>
                <a:cs typeface="Sitka Display"/>
              </a:rPr>
              <a:t> </a:t>
            </a:r>
            <a:r>
              <a:rPr sz="2800" dirty="0">
                <a:solidFill>
                  <a:srgbClr val="001F5F"/>
                </a:solidFill>
                <a:latin typeface="Sitka Display"/>
                <a:cs typeface="Sitka Display"/>
              </a:rPr>
              <a:t>by</a:t>
            </a:r>
            <a:r>
              <a:rPr sz="2800" spc="-15" dirty="0">
                <a:solidFill>
                  <a:srgbClr val="001F5F"/>
                </a:solidFill>
                <a:latin typeface="Sitka Display"/>
                <a:cs typeface="Sitka Display"/>
              </a:rPr>
              <a:t> </a:t>
            </a:r>
            <a:r>
              <a:rPr sz="2800" dirty="0">
                <a:solidFill>
                  <a:srgbClr val="001F5F"/>
                </a:solidFill>
                <a:latin typeface="Sitka Display"/>
                <a:cs typeface="Sitka Display"/>
              </a:rPr>
              <a:t>clinical</a:t>
            </a:r>
            <a:r>
              <a:rPr sz="2800" spc="-55" dirty="0">
                <a:solidFill>
                  <a:srgbClr val="001F5F"/>
                </a:solidFill>
                <a:latin typeface="Sitka Display"/>
                <a:cs typeface="Sitka Display"/>
              </a:rPr>
              <a:t> </a:t>
            </a:r>
            <a:r>
              <a:rPr sz="2800" dirty="0">
                <a:solidFill>
                  <a:srgbClr val="001F5F"/>
                </a:solidFill>
                <a:latin typeface="Sitka Display"/>
                <a:cs typeface="Sitka Display"/>
              </a:rPr>
              <a:t>and</a:t>
            </a:r>
            <a:r>
              <a:rPr sz="2800" spc="-25" dirty="0">
                <a:solidFill>
                  <a:srgbClr val="001F5F"/>
                </a:solidFill>
                <a:latin typeface="Sitka Display"/>
                <a:cs typeface="Sitka Display"/>
              </a:rPr>
              <a:t> </a:t>
            </a:r>
            <a:r>
              <a:rPr sz="2800" dirty="0">
                <a:solidFill>
                  <a:srgbClr val="001F5F"/>
                </a:solidFill>
                <a:latin typeface="Sitka Display"/>
                <a:cs typeface="Sitka Display"/>
              </a:rPr>
              <a:t>/</a:t>
            </a:r>
            <a:r>
              <a:rPr sz="2800" spc="-5" dirty="0">
                <a:solidFill>
                  <a:srgbClr val="001F5F"/>
                </a:solidFill>
                <a:latin typeface="Sitka Display"/>
                <a:cs typeface="Sitka Display"/>
              </a:rPr>
              <a:t> </a:t>
            </a:r>
            <a:r>
              <a:rPr sz="2800" spc="-25" dirty="0">
                <a:solidFill>
                  <a:srgbClr val="001F5F"/>
                </a:solidFill>
                <a:latin typeface="Sitka Display"/>
                <a:cs typeface="Sitka Display"/>
              </a:rPr>
              <a:t>or </a:t>
            </a:r>
            <a:r>
              <a:rPr sz="2800" dirty="0">
                <a:solidFill>
                  <a:srgbClr val="001F5F"/>
                </a:solidFill>
                <a:latin typeface="Sitka Display"/>
                <a:cs typeface="Sitka Display"/>
              </a:rPr>
              <a:t>radiological</a:t>
            </a:r>
            <a:r>
              <a:rPr sz="2800" spc="-65" dirty="0">
                <a:solidFill>
                  <a:srgbClr val="001F5F"/>
                </a:solidFill>
                <a:latin typeface="Sitka Display"/>
                <a:cs typeface="Sitka Display"/>
              </a:rPr>
              <a:t> </a:t>
            </a:r>
            <a:r>
              <a:rPr sz="2800" dirty="0">
                <a:solidFill>
                  <a:srgbClr val="001F5F"/>
                </a:solidFill>
                <a:latin typeface="Sitka Display"/>
                <a:cs typeface="Sitka Display"/>
              </a:rPr>
              <a:t>picture</a:t>
            </a:r>
            <a:r>
              <a:rPr sz="2800" spc="-45" dirty="0">
                <a:solidFill>
                  <a:srgbClr val="001F5F"/>
                </a:solidFill>
                <a:latin typeface="Sitka Display"/>
                <a:cs typeface="Sitka Display"/>
              </a:rPr>
              <a:t> </a:t>
            </a:r>
            <a:r>
              <a:rPr sz="2800" dirty="0">
                <a:solidFill>
                  <a:srgbClr val="001F5F"/>
                </a:solidFill>
                <a:latin typeface="Sitka Display"/>
                <a:cs typeface="Sitka Display"/>
              </a:rPr>
              <a:t>of</a:t>
            </a:r>
            <a:r>
              <a:rPr sz="2800" spc="-50" dirty="0">
                <a:solidFill>
                  <a:srgbClr val="001F5F"/>
                </a:solidFill>
                <a:latin typeface="Sitka Display"/>
                <a:cs typeface="Sitka Display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Sitka Display"/>
                <a:cs typeface="Sitka Display"/>
              </a:rPr>
              <a:t>consolidation.</a:t>
            </a:r>
            <a:endParaRPr sz="2800">
              <a:latin typeface="Sitka Display"/>
              <a:cs typeface="Sitka Display"/>
            </a:endParaRPr>
          </a:p>
          <a:p>
            <a:pPr marL="563880" marR="5080">
              <a:lnSpc>
                <a:spcPct val="150100"/>
              </a:lnSpc>
              <a:spcBef>
                <a:spcPts val="670"/>
              </a:spcBef>
            </a:pPr>
            <a:r>
              <a:rPr sz="2800" dirty="0">
                <a:solidFill>
                  <a:srgbClr val="C00000"/>
                </a:solidFill>
                <a:latin typeface="Sitka Display"/>
                <a:cs typeface="Sitka Display"/>
              </a:rPr>
              <a:t>Commonly</a:t>
            </a:r>
            <a:r>
              <a:rPr sz="2800" spc="-70" dirty="0">
                <a:solidFill>
                  <a:srgbClr val="C00000"/>
                </a:solidFill>
                <a:latin typeface="Sitka Display"/>
                <a:cs typeface="Sitka Display"/>
              </a:rPr>
              <a:t> </a:t>
            </a:r>
            <a:r>
              <a:rPr sz="2800" dirty="0">
                <a:solidFill>
                  <a:srgbClr val="C00000"/>
                </a:solidFill>
                <a:latin typeface="Sitka Display"/>
                <a:cs typeface="Sitka Display"/>
              </a:rPr>
              <a:t>due</a:t>
            </a:r>
            <a:r>
              <a:rPr sz="2800" spc="-20" dirty="0">
                <a:solidFill>
                  <a:srgbClr val="C00000"/>
                </a:solidFill>
                <a:latin typeface="Sitka Display"/>
                <a:cs typeface="Sitka Display"/>
              </a:rPr>
              <a:t> </a:t>
            </a:r>
            <a:r>
              <a:rPr sz="2800" dirty="0">
                <a:solidFill>
                  <a:srgbClr val="C00000"/>
                </a:solidFill>
                <a:latin typeface="Sitka Display"/>
                <a:cs typeface="Sitka Display"/>
              </a:rPr>
              <a:t>to</a:t>
            </a:r>
            <a:r>
              <a:rPr sz="2800" spc="-35" dirty="0">
                <a:solidFill>
                  <a:srgbClr val="C00000"/>
                </a:solidFill>
                <a:latin typeface="Sitka Display"/>
                <a:cs typeface="Sitka Display"/>
              </a:rPr>
              <a:t> </a:t>
            </a:r>
            <a:r>
              <a:rPr sz="2800" dirty="0">
                <a:solidFill>
                  <a:srgbClr val="C00000"/>
                </a:solidFill>
                <a:latin typeface="Sitka Display"/>
                <a:cs typeface="Sitka Display"/>
              </a:rPr>
              <a:t>bacterial</a:t>
            </a:r>
            <a:r>
              <a:rPr sz="2800" spc="-25" dirty="0">
                <a:solidFill>
                  <a:srgbClr val="C00000"/>
                </a:solidFill>
                <a:latin typeface="Sitka Display"/>
                <a:cs typeface="Sitka Display"/>
              </a:rPr>
              <a:t> </a:t>
            </a:r>
            <a:r>
              <a:rPr sz="2800" dirty="0">
                <a:solidFill>
                  <a:srgbClr val="C00000"/>
                </a:solidFill>
                <a:latin typeface="Sitka Display"/>
                <a:cs typeface="Sitka Display"/>
              </a:rPr>
              <a:t>infection</a:t>
            </a:r>
            <a:r>
              <a:rPr sz="2800" spc="-45" dirty="0">
                <a:solidFill>
                  <a:srgbClr val="C00000"/>
                </a:solidFill>
                <a:latin typeface="Sitka Display"/>
                <a:cs typeface="Sitka Display"/>
              </a:rPr>
              <a:t> </a:t>
            </a:r>
            <a:r>
              <a:rPr sz="2800" dirty="0">
                <a:solidFill>
                  <a:srgbClr val="C00000"/>
                </a:solidFill>
                <a:latin typeface="Sitka Display"/>
                <a:cs typeface="Sitka Display"/>
              </a:rPr>
              <a:t>when</a:t>
            </a:r>
            <a:r>
              <a:rPr sz="2800" spc="-55" dirty="0">
                <a:solidFill>
                  <a:srgbClr val="C00000"/>
                </a:solidFill>
                <a:latin typeface="Sitka Display"/>
                <a:cs typeface="Sitka Display"/>
              </a:rPr>
              <a:t> </a:t>
            </a:r>
            <a:r>
              <a:rPr sz="2800" dirty="0">
                <a:solidFill>
                  <a:srgbClr val="C00000"/>
                </a:solidFill>
                <a:latin typeface="Sitka Display"/>
                <a:cs typeface="Sitka Display"/>
              </a:rPr>
              <a:t>the</a:t>
            </a:r>
            <a:r>
              <a:rPr sz="2800" spc="-40" dirty="0">
                <a:solidFill>
                  <a:srgbClr val="C00000"/>
                </a:solidFill>
                <a:latin typeface="Sitka Display"/>
                <a:cs typeface="Sitka Display"/>
              </a:rPr>
              <a:t> </a:t>
            </a:r>
            <a:r>
              <a:rPr sz="2800" dirty="0">
                <a:solidFill>
                  <a:srgbClr val="C00000"/>
                </a:solidFill>
                <a:latin typeface="Sitka Display"/>
                <a:cs typeface="Sitka Display"/>
              </a:rPr>
              <a:t>cause</a:t>
            </a:r>
            <a:r>
              <a:rPr sz="2800" spc="-30" dirty="0">
                <a:solidFill>
                  <a:srgbClr val="C00000"/>
                </a:solidFill>
                <a:latin typeface="Sitka Display"/>
                <a:cs typeface="Sitka Display"/>
              </a:rPr>
              <a:t> </a:t>
            </a:r>
            <a:r>
              <a:rPr sz="2800" spc="-25" dirty="0">
                <a:solidFill>
                  <a:srgbClr val="C00000"/>
                </a:solidFill>
                <a:latin typeface="Sitka Display"/>
                <a:cs typeface="Sitka Display"/>
              </a:rPr>
              <a:t>is </a:t>
            </a:r>
            <a:r>
              <a:rPr sz="2800" dirty="0">
                <a:solidFill>
                  <a:srgbClr val="C00000"/>
                </a:solidFill>
                <a:latin typeface="Sitka Display"/>
                <a:cs typeface="Sitka Display"/>
              </a:rPr>
              <a:t>non</a:t>
            </a:r>
            <a:r>
              <a:rPr sz="2800" spc="-25" dirty="0">
                <a:solidFill>
                  <a:srgbClr val="C00000"/>
                </a:solidFill>
                <a:latin typeface="Sitka Display"/>
                <a:cs typeface="Sitka Display"/>
              </a:rPr>
              <a:t> </a:t>
            </a:r>
            <a:r>
              <a:rPr sz="2800" dirty="0">
                <a:solidFill>
                  <a:srgbClr val="C00000"/>
                </a:solidFill>
                <a:latin typeface="Sitka Display"/>
                <a:cs typeface="Sitka Display"/>
              </a:rPr>
              <a:t>infectious,</a:t>
            </a:r>
            <a:r>
              <a:rPr sz="2800" spc="-50" dirty="0">
                <a:solidFill>
                  <a:srgbClr val="C00000"/>
                </a:solidFill>
                <a:latin typeface="Sitka Display"/>
                <a:cs typeface="Sitka Display"/>
              </a:rPr>
              <a:t> </a:t>
            </a:r>
            <a:r>
              <a:rPr sz="2800" dirty="0">
                <a:solidFill>
                  <a:srgbClr val="C00000"/>
                </a:solidFill>
                <a:latin typeface="Sitka Display"/>
                <a:cs typeface="Sitka Display"/>
              </a:rPr>
              <a:t>it</a:t>
            </a:r>
            <a:r>
              <a:rPr sz="2800" spc="-5" dirty="0">
                <a:solidFill>
                  <a:srgbClr val="C00000"/>
                </a:solidFill>
                <a:latin typeface="Sitka Display"/>
                <a:cs typeface="Sitka Display"/>
              </a:rPr>
              <a:t> </a:t>
            </a:r>
            <a:r>
              <a:rPr sz="2800" dirty="0">
                <a:solidFill>
                  <a:srgbClr val="C00000"/>
                </a:solidFill>
                <a:latin typeface="Sitka Display"/>
                <a:cs typeface="Sitka Display"/>
              </a:rPr>
              <a:t>is</a:t>
            </a:r>
            <a:r>
              <a:rPr sz="2800" spc="-40" dirty="0">
                <a:solidFill>
                  <a:srgbClr val="C00000"/>
                </a:solidFill>
                <a:latin typeface="Sitka Display"/>
                <a:cs typeface="Sitka Display"/>
              </a:rPr>
              <a:t> </a:t>
            </a:r>
            <a:r>
              <a:rPr sz="2800" dirty="0">
                <a:solidFill>
                  <a:srgbClr val="C00000"/>
                </a:solidFill>
                <a:latin typeface="Sitka Display"/>
                <a:cs typeface="Sitka Display"/>
              </a:rPr>
              <a:t>termed</a:t>
            </a:r>
            <a:r>
              <a:rPr sz="2800" spc="-45" dirty="0">
                <a:solidFill>
                  <a:srgbClr val="C00000"/>
                </a:solidFill>
                <a:latin typeface="Sitka Display"/>
                <a:cs typeface="Sitka Display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Sitka Display"/>
                <a:cs typeface="Sitka Display"/>
              </a:rPr>
              <a:t>pneumonitis.</a:t>
            </a:r>
            <a:endParaRPr sz="2800">
              <a:latin typeface="Sitka Display"/>
              <a:cs typeface="Sitka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035" y="213408"/>
            <a:ext cx="8665430" cy="9071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0820" rIns="0" bIns="0" rtlCol="0">
            <a:spAutoFit/>
          </a:bodyPr>
          <a:lstStyle/>
          <a:p>
            <a:pPr marL="1226820">
              <a:lnSpc>
                <a:spcPct val="100000"/>
              </a:lnSpc>
              <a:spcBef>
                <a:spcPts val="95"/>
              </a:spcBef>
            </a:pPr>
            <a:r>
              <a:rPr dirty="0"/>
              <a:t>Streptococcus</a:t>
            </a:r>
            <a:r>
              <a:rPr spc="-235" dirty="0"/>
              <a:t> </a:t>
            </a:r>
            <a:r>
              <a:rPr spc="-10" dirty="0"/>
              <a:t>Pneumonia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6244" y="1460373"/>
            <a:ext cx="4117975" cy="3829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90"/>
              </a:spcBef>
              <a:buFont typeface="Wingdings"/>
              <a:buChar char=""/>
              <a:tabLst>
                <a:tab pos="356870" algn="l"/>
              </a:tabLst>
            </a:pP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Most</a:t>
            </a:r>
            <a:r>
              <a:rPr sz="26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common</a:t>
            </a:r>
            <a:r>
              <a:rPr sz="26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cause</a:t>
            </a:r>
            <a:r>
              <a:rPr sz="2600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600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C00000"/>
                </a:solidFill>
                <a:latin typeface="Calibri"/>
                <a:cs typeface="Calibri"/>
              </a:rPr>
              <a:t>CAP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(about</a:t>
            </a:r>
            <a:r>
              <a:rPr sz="26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2/3</a:t>
            </a:r>
            <a:r>
              <a:rPr sz="26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6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cases</a:t>
            </a:r>
            <a:r>
              <a:rPr sz="26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6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C00000"/>
                </a:solidFill>
                <a:latin typeface="Calibri"/>
                <a:cs typeface="Calibri"/>
              </a:rPr>
              <a:t>CAP)</a:t>
            </a:r>
            <a:endParaRPr sz="2600">
              <a:latin typeface="Calibri"/>
              <a:cs typeface="Calibri"/>
            </a:endParaRPr>
          </a:p>
          <a:p>
            <a:pPr marL="356870" marR="570865" indent="-344805">
              <a:lnSpc>
                <a:spcPct val="100000"/>
              </a:lnSpc>
              <a:spcBef>
                <a:spcPts val="625"/>
              </a:spcBef>
              <a:buFont typeface="Wingdings"/>
              <a:buChar char=""/>
              <a:tabLst>
                <a:tab pos="356870" algn="l"/>
              </a:tabLst>
            </a:pP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These</a:t>
            </a:r>
            <a:r>
              <a:rPr sz="2600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are</a:t>
            </a:r>
            <a:r>
              <a:rPr sz="26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gram</a:t>
            </a:r>
            <a:r>
              <a:rPr sz="26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positive diplococci</a:t>
            </a:r>
            <a:endParaRPr sz="2600">
              <a:latin typeface="Calibri"/>
              <a:cs typeface="Calibri"/>
            </a:endParaRPr>
          </a:p>
          <a:p>
            <a:pPr marL="356870" marR="230504" indent="-344805">
              <a:lnSpc>
                <a:spcPct val="100000"/>
              </a:lnSpc>
              <a:spcBef>
                <a:spcPts val="630"/>
              </a:spcBef>
              <a:buFont typeface="Wingdings"/>
              <a:buChar char=""/>
              <a:tabLst>
                <a:tab pos="356870" algn="l"/>
              </a:tabLst>
            </a:pP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Typical</a:t>
            </a:r>
            <a:r>
              <a:rPr sz="2600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presentation</a:t>
            </a:r>
            <a:r>
              <a:rPr sz="2600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001F5F"/>
                </a:solidFill>
                <a:latin typeface="Calibri"/>
                <a:cs typeface="Calibri"/>
              </a:rPr>
              <a:t>(e.g. </a:t>
            </a:r>
            <a:r>
              <a:rPr sz="2600" spc="-45" dirty="0">
                <a:solidFill>
                  <a:srgbClr val="001F5F"/>
                </a:solidFill>
                <a:latin typeface="Calibri"/>
                <a:cs typeface="Calibri"/>
              </a:rPr>
              <a:t>fever,</a:t>
            </a:r>
            <a:r>
              <a:rPr sz="26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chills,</a:t>
            </a:r>
            <a:r>
              <a:rPr sz="26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Pleuritic</a:t>
            </a:r>
            <a:r>
              <a:rPr sz="26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chest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pain,</a:t>
            </a:r>
            <a:r>
              <a:rPr sz="26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cough</a:t>
            </a:r>
            <a:r>
              <a:rPr sz="26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with</a:t>
            </a:r>
            <a:r>
              <a:rPr sz="2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001F5F"/>
                </a:solidFill>
                <a:latin typeface="Calibri"/>
                <a:cs typeface="Calibri"/>
              </a:rPr>
              <a:t>rusty </a:t>
            </a: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sputum)</a:t>
            </a:r>
            <a:endParaRPr sz="26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630"/>
              </a:spcBef>
              <a:buFont typeface="Wingdings"/>
              <a:buChar char=""/>
              <a:tabLst>
                <a:tab pos="356870" algn="l"/>
              </a:tabLst>
            </a:pP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Lobar</a:t>
            </a:r>
            <a:r>
              <a:rPr sz="26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infiltrate</a:t>
            </a:r>
            <a:r>
              <a:rPr sz="26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on</a:t>
            </a:r>
            <a:r>
              <a:rPr sz="26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C00000"/>
                </a:solidFill>
                <a:latin typeface="Calibri"/>
                <a:cs typeface="Calibri"/>
              </a:rPr>
              <a:t>CXR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3000" y="1600200"/>
            <a:ext cx="38862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463421"/>
            <a:ext cx="7128509" cy="4235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215" indent="-31051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23215" algn="l"/>
              </a:tabLst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Legionella</a:t>
            </a:r>
            <a:r>
              <a:rPr sz="2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pneumonia</a:t>
            </a:r>
            <a:endParaRPr sz="2400">
              <a:latin typeface="Calibri"/>
              <a:cs typeface="Calibri"/>
            </a:endParaRPr>
          </a:p>
          <a:p>
            <a:pPr marL="698500" marR="30480" lvl="1" indent="-228600">
              <a:lnSpc>
                <a:spcPct val="100000"/>
              </a:lnSpc>
              <a:spcBef>
                <a:spcPts val="15"/>
              </a:spcBef>
              <a:buClr>
                <a:srgbClr val="C00000"/>
              </a:buClr>
              <a:buSzPct val="75000"/>
              <a:buFont typeface="Wingdings"/>
              <a:buChar char=""/>
              <a:tabLst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Legionnaires' </a:t>
            </a:r>
            <a:r>
              <a:rPr sz="2000" dirty="0">
                <a:latin typeface="Calibri"/>
                <a:cs typeface="Calibri"/>
              </a:rPr>
              <a:t>disease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lung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infection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occur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inhaling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the </a:t>
            </a:r>
            <a:r>
              <a:rPr sz="2000" dirty="0">
                <a:latin typeface="Calibri"/>
                <a:cs typeface="Calibri"/>
              </a:rPr>
              <a:t>bacteria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contaminated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water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system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like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air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conditioning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tubs.</a:t>
            </a:r>
            <a:endParaRPr sz="2000">
              <a:latin typeface="Calibri"/>
              <a:cs typeface="Calibri"/>
            </a:endParaRPr>
          </a:p>
          <a:p>
            <a:pPr marL="698500" marR="427990" lvl="1" indent="-228600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SzPct val="75000"/>
              <a:buFont typeface="Wingdings"/>
              <a:buChar char="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Older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adults,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smokers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people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weakened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immune systems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particularly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susceptible.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buClr>
                <a:srgbClr val="C00000"/>
              </a:buClr>
              <a:buSzPct val="75000"/>
              <a:buFont typeface="Wingdings"/>
              <a:buChar char=""/>
              <a:tabLst>
                <a:tab pos="697865" algn="l"/>
              </a:tabLst>
            </a:pPr>
            <a:r>
              <a:rPr sz="2000" dirty="0">
                <a:latin typeface="Calibri"/>
                <a:cs typeface="Calibri"/>
              </a:rPr>
              <a:t>May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presented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fever,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headache,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myalgia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diarrhea.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25"/>
              </a:spcBef>
              <a:buClr>
                <a:srgbClr val="C00000"/>
              </a:buClr>
              <a:buFont typeface="Wingdings"/>
              <a:buChar char=""/>
            </a:pPr>
            <a:endParaRPr sz="2000">
              <a:latin typeface="Calibri"/>
              <a:cs typeface="Calibri"/>
            </a:endParaRPr>
          </a:p>
          <a:p>
            <a:pPr marL="255904" indent="-255904">
              <a:lnSpc>
                <a:spcPct val="100000"/>
              </a:lnSpc>
              <a:buFont typeface="Wingdings"/>
              <a:buChar char=""/>
              <a:tabLst>
                <a:tab pos="255904" algn="l"/>
              </a:tabLst>
            </a:pP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Mycoplasma</a:t>
            </a:r>
            <a:r>
              <a:rPr sz="24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pneumoniae:</a:t>
            </a:r>
            <a:endParaRPr sz="2400">
              <a:latin typeface="Calibri"/>
              <a:cs typeface="Calibri"/>
            </a:endParaRPr>
          </a:p>
          <a:p>
            <a:pPr marL="286385">
              <a:lnSpc>
                <a:spcPct val="100000"/>
              </a:lnSpc>
              <a:spcBef>
                <a:spcPts val="400"/>
              </a:spcBef>
            </a:pPr>
            <a:r>
              <a:rPr sz="2000" dirty="0">
                <a:latin typeface="Calibri"/>
                <a:cs typeface="Calibri"/>
              </a:rPr>
              <a:t>mostly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presented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extrapulmonary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manifestations</a:t>
            </a:r>
            <a:r>
              <a:rPr sz="2000" dirty="0">
                <a:latin typeface="Calibri"/>
                <a:cs typeface="Calibri"/>
              </a:rPr>
              <a:t> such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as</a:t>
            </a:r>
            <a:endParaRPr sz="2000">
              <a:latin typeface="Calibri"/>
              <a:cs typeface="Calibri"/>
            </a:endParaRPr>
          </a:p>
          <a:p>
            <a:pPr marL="814069" lvl="1" indent="-34417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SzPct val="75000"/>
              <a:buFont typeface="Wingdings"/>
              <a:buChar char=""/>
              <a:tabLst>
                <a:tab pos="814069" algn="l"/>
              </a:tabLst>
            </a:pPr>
            <a:r>
              <a:rPr sz="2000" spc="-10" dirty="0">
                <a:latin typeface="Calibri"/>
                <a:cs typeface="Calibri"/>
              </a:rPr>
              <a:t>Myringitis</a:t>
            </a:r>
            <a:endParaRPr sz="2000">
              <a:latin typeface="Calibri"/>
              <a:cs typeface="Calibri"/>
            </a:endParaRPr>
          </a:p>
          <a:p>
            <a:pPr marL="814069" lvl="1" indent="-344170">
              <a:lnSpc>
                <a:spcPct val="100000"/>
              </a:lnSpc>
              <a:buClr>
                <a:srgbClr val="C00000"/>
              </a:buClr>
              <a:buSzPct val="75000"/>
              <a:buFont typeface="Wingdings"/>
              <a:buChar char=""/>
              <a:tabLst>
                <a:tab pos="814069" algn="l"/>
              </a:tabLst>
            </a:pPr>
            <a:r>
              <a:rPr sz="2000" spc="-10" dirty="0">
                <a:latin typeface="Calibri"/>
                <a:cs typeface="Calibri"/>
              </a:rPr>
              <a:t>Encephalitis</a:t>
            </a:r>
            <a:endParaRPr sz="2000">
              <a:latin typeface="Calibri"/>
              <a:cs typeface="Calibri"/>
            </a:endParaRPr>
          </a:p>
          <a:p>
            <a:pPr marL="814069" lvl="1" indent="-344170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SzPct val="75000"/>
              <a:buFont typeface="Wingdings"/>
              <a:buChar char=""/>
              <a:tabLst>
                <a:tab pos="814069" algn="l"/>
              </a:tabLst>
            </a:pPr>
            <a:r>
              <a:rPr sz="2000" spc="-10" dirty="0">
                <a:latin typeface="Calibri"/>
                <a:cs typeface="Calibri"/>
              </a:rPr>
              <a:t>Myocarditis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035" y="214313"/>
            <a:ext cx="8665430" cy="9050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720" rIns="0" bIns="0" rtlCol="0">
            <a:spAutoFit/>
          </a:bodyPr>
          <a:lstStyle/>
          <a:p>
            <a:pPr marL="191579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Atypical</a:t>
            </a:r>
            <a:r>
              <a:rPr spc="-185" dirty="0"/>
              <a:t> </a:t>
            </a:r>
            <a:r>
              <a:rPr spc="-10" dirty="0"/>
              <a:t>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7434" y="140157"/>
            <a:ext cx="8513445" cy="1123315"/>
            <a:chOff x="427434" y="140157"/>
            <a:chExt cx="8513445" cy="11233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7434" y="140778"/>
              <a:ext cx="8513032" cy="97933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7528" y="140157"/>
              <a:ext cx="3661917" cy="11229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53711" y="140157"/>
              <a:ext cx="918781" cy="11229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19472" y="140157"/>
              <a:ext cx="2927477" cy="112298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63089" y="258521"/>
            <a:ext cx="564769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dirty="0"/>
              <a:t>S.</a:t>
            </a:r>
            <a:r>
              <a:rPr sz="4000" spc="-70" dirty="0"/>
              <a:t> </a:t>
            </a:r>
            <a:r>
              <a:rPr sz="4000" dirty="0"/>
              <a:t>aureus</a:t>
            </a:r>
            <a:r>
              <a:rPr sz="4000" spc="-30" dirty="0"/>
              <a:t> </a:t>
            </a:r>
            <a:r>
              <a:rPr sz="4000" dirty="0"/>
              <a:t>CAP</a:t>
            </a:r>
            <a:r>
              <a:rPr sz="4000" spc="-15" dirty="0"/>
              <a:t> </a:t>
            </a:r>
            <a:r>
              <a:rPr sz="4000" dirty="0"/>
              <a:t>–</a:t>
            </a:r>
            <a:r>
              <a:rPr sz="4000" spc="-45" dirty="0"/>
              <a:t> </a:t>
            </a:r>
            <a:r>
              <a:rPr sz="4000" spc="-10" dirty="0"/>
              <a:t>Dangerous</a:t>
            </a:r>
            <a:endParaRPr sz="4000"/>
          </a:p>
        </p:txBody>
      </p:sp>
      <p:sp>
        <p:nvSpPr>
          <p:cNvPr id="8" name="object 8"/>
          <p:cNvSpPr/>
          <p:nvPr/>
        </p:nvSpPr>
        <p:spPr>
          <a:xfrm>
            <a:off x="457200" y="1295400"/>
            <a:ext cx="7772400" cy="5410200"/>
          </a:xfrm>
          <a:custGeom>
            <a:avLst/>
            <a:gdLst/>
            <a:ahLst/>
            <a:cxnLst/>
            <a:rect l="l" t="t" r="r" b="b"/>
            <a:pathLst>
              <a:path w="7772400" h="5410200">
                <a:moveTo>
                  <a:pt x="7772400" y="0"/>
                </a:moveTo>
                <a:lnTo>
                  <a:pt x="0" y="0"/>
                </a:lnTo>
                <a:lnTo>
                  <a:pt x="0" y="5410200"/>
                </a:lnTo>
                <a:lnTo>
                  <a:pt x="7772400" y="5410200"/>
                </a:lnTo>
                <a:lnTo>
                  <a:pt x="777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6244" y="1237421"/>
            <a:ext cx="7436484" cy="38315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675"/>
              </a:spcBef>
              <a:buClr>
                <a:srgbClr val="001F5F"/>
              </a:buClr>
              <a:buSzPct val="68750"/>
              <a:buFont typeface="Wingdings"/>
              <a:buChar char=""/>
              <a:tabLst>
                <a:tab pos="356870" algn="l"/>
              </a:tabLst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Not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common</a:t>
            </a:r>
            <a:endParaRPr sz="24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580"/>
              </a:spcBef>
              <a:buClr>
                <a:srgbClr val="001F5F"/>
              </a:buClr>
              <a:buSzPct val="68750"/>
              <a:buFont typeface="Wingdings"/>
              <a:buChar char=""/>
              <a:tabLst>
                <a:tab pos="356870" algn="l"/>
              </a:tabLst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Post</a:t>
            </a:r>
            <a:r>
              <a:rPr sz="24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Influenza</a:t>
            </a:r>
            <a:r>
              <a:rPr sz="2400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complication.</a:t>
            </a:r>
            <a:endParaRPr sz="24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580"/>
              </a:spcBef>
              <a:buClr>
                <a:srgbClr val="001F5F"/>
              </a:buClr>
              <a:buSzPct val="68750"/>
              <a:buFont typeface="Wingdings"/>
              <a:buChar char=""/>
              <a:tabLst>
                <a:tab pos="356870" algn="l"/>
              </a:tabLst>
            </a:pP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Compromised</a:t>
            </a:r>
            <a:r>
              <a:rPr sz="24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host,</a:t>
            </a:r>
            <a:r>
              <a:rPr sz="2400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Co-morbidities,</a:t>
            </a:r>
            <a:r>
              <a:rPr sz="2400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Extreme</a:t>
            </a:r>
            <a:r>
              <a:rPr sz="24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4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C00000"/>
                </a:solidFill>
                <a:latin typeface="Calibri"/>
                <a:cs typeface="Calibri"/>
              </a:rPr>
              <a:t>age</a:t>
            </a:r>
            <a:endParaRPr sz="24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575"/>
              </a:spcBef>
              <a:buClr>
                <a:srgbClr val="001F5F"/>
              </a:buClr>
              <a:buSzPct val="68750"/>
              <a:buFont typeface="Wingdings"/>
              <a:buChar char=""/>
              <a:tabLst>
                <a:tab pos="356870" algn="l"/>
              </a:tabLst>
            </a:pPr>
            <a:r>
              <a:rPr sz="2400" dirty="0">
                <a:latin typeface="Calibri"/>
                <a:cs typeface="Calibri"/>
              </a:rPr>
              <a:t>May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MSSA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MRSA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(community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acquired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MRSA)</a:t>
            </a:r>
            <a:endParaRPr sz="240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575"/>
              </a:spcBef>
              <a:buClr>
                <a:srgbClr val="001F5F"/>
              </a:buClr>
              <a:buSzPct val="68750"/>
              <a:buFont typeface="Wingdings"/>
              <a:buChar char=""/>
              <a:tabLst>
                <a:tab pos="356870" algn="l"/>
              </a:tabLst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Multi</a:t>
            </a:r>
            <a:r>
              <a:rPr sz="24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lobar</a:t>
            </a:r>
            <a:r>
              <a:rPr sz="24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involvement,</a:t>
            </a:r>
            <a:r>
              <a:rPr sz="24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necrosis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4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lung</a:t>
            </a:r>
            <a:r>
              <a:rPr sz="24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with</a:t>
            </a:r>
            <a:r>
              <a:rPr sz="24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cavitations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causing</a:t>
            </a:r>
            <a:r>
              <a:rPr sz="24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lung</a:t>
            </a:r>
            <a:r>
              <a:rPr sz="24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abscess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or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multiple</a:t>
            </a:r>
            <a:r>
              <a:rPr sz="2400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pyemic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abscesses</a:t>
            </a:r>
            <a:r>
              <a:rPr sz="24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C00000"/>
                </a:solidFill>
                <a:latin typeface="Calibri"/>
                <a:cs typeface="Calibri"/>
              </a:rPr>
              <a:t>and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empyema</a:t>
            </a:r>
            <a:endParaRPr sz="24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585"/>
              </a:spcBef>
              <a:buClr>
                <a:srgbClr val="001F5F"/>
              </a:buClr>
              <a:buSzPct val="68750"/>
              <a:buFont typeface="Wingdings"/>
              <a:buChar char=""/>
              <a:tabLst>
                <a:tab pos="356870" algn="l"/>
              </a:tabLst>
            </a:pPr>
            <a:r>
              <a:rPr sz="2400" dirty="0">
                <a:solidFill>
                  <a:srgbClr val="003366"/>
                </a:solidFill>
                <a:latin typeface="Calibri"/>
                <a:cs typeface="Calibri"/>
              </a:rPr>
              <a:t>Septic</a:t>
            </a:r>
            <a:r>
              <a:rPr sz="2400" spc="-7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66"/>
                </a:solidFill>
                <a:latin typeface="Calibri"/>
                <a:cs typeface="Calibri"/>
              </a:rPr>
              <a:t>Arthritis</a:t>
            </a:r>
            <a:endParaRPr sz="24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575"/>
              </a:spcBef>
              <a:buClr>
                <a:srgbClr val="001F5F"/>
              </a:buClr>
              <a:buSzPct val="68750"/>
              <a:buFont typeface="Wingdings"/>
              <a:buChar char=""/>
              <a:tabLst>
                <a:tab pos="356870" algn="l"/>
              </a:tabLst>
            </a:pPr>
            <a:r>
              <a:rPr sz="2400" spc="-10" dirty="0">
                <a:solidFill>
                  <a:srgbClr val="003366"/>
                </a:solidFill>
                <a:latin typeface="Calibri"/>
                <a:cs typeface="Calibri"/>
              </a:rPr>
              <a:t>Hypoxemia,</a:t>
            </a:r>
            <a:r>
              <a:rPr sz="2400" spc="-7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66"/>
                </a:solidFill>
                <a:latin typeface="Calibri"/>
                <a:cs typeface="Calibri"/>
              </a:rPr>
              <a:t>and</a:t>
            </a:r>
            <a:r>
              <a:rPr sz="2400" spc="-9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66"/>
                </a:solidFill>
                <a:latin typeface="Calibri"/>
                <a:cs typeface="Calibri"/>
              </a:rPr>
              <a:t>Hypotension</a:t>
            </a:r>
            <a:r>
              <a:rPr sz="2400" spc="-9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66"/>
                </a:solidFill>
                <a:latin typeface="Calibri"/>
                <a:cs typeface="Calibri"/>
              </a:rPr>
              <a:t>are</a:t>
            </a:r>
            <a:r>
              <a:rPr sz="2400" spc="-10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66"/>
                </a:solidFill>
                <a:latin typeface="Calibri"/>
                <a:cs typeface="Calibri"/>
              </a:rPr>
              <a:t>common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1228725"/>
            <a:ext cx="619442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Diagnosis</a:t>
            </a:r>
            <a:r>
              <a:rPr sz="3200" b="1" spc="-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,prognosis</a:t>
            </a:r>
            <a:r>
              <a:rPr sz="32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,</a:t>
            </a:r>
            <a:r>
              <a:rPr sz="3200" b="1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pathogens…….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2285998"/>
            <a:ext cx="3962400" cy="457199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096255" y="2276855"/>
            <a:ext cx="3575685" cy="4191000"/>
            <a:chOff x="5096255" y="2276855"/>
            <a:chExt cx="3575685" cy="4191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5399" y="2285999"/>
              <a:ext cx="3557015" cy="41727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100827" y="2281427"/>
              <a:ext cx="3566160" cy="4182110"/>
            </a:xfrm>
            <a:custGeom>
              <a:avLst/>
              <a:gdLst/>
              <a:ahLst/>
              <a:cxnLst/>
              <a:rect l="l" t="t" r="r" b="b"/>
              <a:pathLst>
                <a:path w="3566159" h="4182110">
                  <a:moveTo>
                    <a:pt x="0" y="4181855"/>
                  </a:moveTo>
                  <a:lnTo>
                    <a:pt x="3566160" y="4181855"/>
                  </a:lnTo>
                  <a:lnTo>
                    <a:pt x="3566160" y="0"/>
                  </a:lnTo>
                  <a:lnTo>
                    <a:pt x="0" y="0"/>
                  </a:lnTo>
                  <a:lnTo>
                    <a:pt x="0" y="418185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908175" y="3307791"/>
            <a:ext cx="3378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RUL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55775" y="4375530"/>
            <a:ext cx="3536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RML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8575" y="4909184"/>
            <a:ext cx="322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RLL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80409" y="3383991"/>
            <a:ext cx="323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LUL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56609" y="4146930"/>
            <a:ext cx="567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Lingula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13809" y="4756226"/>
            <a:ext cx="3092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LLL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55817" y="4070045"/>
            <a:ext cx="3263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Arial"/>
                <a:cs typeface="Arial"/>
              </a:rPr>
              <a:t>RUL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55817" y="4832984"/>
            <a:ext cx="3416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Arial"/>
                <a:cs typeface="Arial"/>
              </a:rPr>
              <a:t>RML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98617" y="5290184"/>
            <a:ext cx="309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Arial"/>
                <a:cs typeface="Arial"/>
              </a:rPr>
              <a:t>RLL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04253" y="4070045"/>
            <a:ext cx="3105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Arial"/>
                <a:cs typeface="Arial"/>
              </a:rPr>
              <a:t>LUL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51853" y="4604130"/>
            <a:ext cx="554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Lingula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14233" y="5213984"/>
            <a:ext cx="296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Arial"/>
                <a:cs typeface="Arial"/>
              </a:rPr>
              <a:t>LLL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7978" y="295999"/>
            <a:ext cx="7907681" cy="771042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841044" y="304241"/>
            <a:ext cx="239839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dirty="0"/>
              <a:t>Chest</a:t>
            </a:r>
            <a:r>
              <a:rPr sz="4000" spc="-50" dirty="0"/>
              <a:t> </a:t>
            </a:r>
            <a:r>
              <a:rPr sz="4000" spc="-10" dirty="0"/>
              <a:t>X-</a:t>
            </a:r>
            <a:r>
              <a:rPr sz="4000" spc="-35" dirty="0"/>
              <a:t>ray</a:t>
            </a:r>
            <a:endParaRPr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9244" rIns="0" bIns="0" rtlCol="0">
            <a:spAutoFit/>
          </a:bodyPr>
          <a:lstStyle/>
          <a:p>
            <a:pPr marL="1354455">
              <a:lnSpc>
                <a:spcPct val="100000"/>
              </a:lnSpc>
              <a:spcBef>
                <a:spcPts val="90"/>
              </a:spcBef>
            </a:pP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Chest</a:t>
            </a:r>
            <a:r>
              <a:rPr b="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25" dirty="0">
                <a:solidFill>
                  <a:srgbClr val="000000"/>
                </a:solidFill>
                <a:latin typeface="Calibri"/>
                <a:cs typeface="Calibri"/>
              </a:rPr>
              <a:t>X-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ray</a:t>
            </a:r>
            <a:r>
              <a:rPr b="0" spc="-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b="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Pneumonia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0"/>
            <a:ext cx="7239000" cy="6857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228600"/>
            <a:ext cx="7391400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457200"/>
            <a:ext cx="7315200" cy="6200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238" y="95164"/>
            <a:ext cx="7958096" cy="6593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213359"/>
            <a:ext cx="4084010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2649" y="228921"/>
            <a:ext cx="4203897" cy="45190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800" y="990600"/>
            <a:ext cx="71628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nursingcrib.com/wp-content/uploads/image/patho%20pneumon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33400"/>
            <a:ext cx="7315200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1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381063"/>
            <a:ext cx="8986774" cy="5719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8229600" cy="6266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159" y="76209"/>
            <a:ext cx="8986854" cy="6700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6546" y="207213"/>
            <a:ext cx="7773670" cy="1047115"/>
            <a:chOff x="646546" y="207213"/>
            <a:chExt cx="7773670" cy="10471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6546" y="286823"/>
              <a:ext cx="7773056" cy="7628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1183" y="207213"/>
              <a:ext cx="6877684" cy="10467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324" y="306323"/>
              <a:ext cx="7696200" cy="6858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7323" y="306324"/>
            <a:ext cx="7696200" cy="685800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725170">
              <a:lnSpc>
                <a:spcPct val="100000"/>
              </a:lnSpc>
              <a:spcBef>
                <a:spcPts val="290"/>
              </a:spcBef>
            </a:pPr>
            <a:r>
              <a:rPr sz="3600" spc="-10" dirty="0">
                <a:solidFill>
                  <a:srgbClr val="C00000"/>
                </a:solidFill>
              </a:rPr>
              <a:t>Infiltrate</a:t>
            </a:r>
            <a:r>
              <a:rPr sz="3600" spc="-135" dirty="0">
                <a:solidFill>
                  <a:srgbClr val="C00000"/>
                </a:solidFill>
              </a:rPr>
              <a:t> </a:t>
            </a:r>
            <a:r>
              <a:rPr sz="3600" spc="-10" dirty="0">
                <a:solidFill>
                  <a:srgbClr val="C00000"/>
                </a:solidFill>
              </a:rPr>
              <a:t>Patterns</a:t>
            </a:r>
            <a:r>
              <a:rPr sz="3600" spc="-114" dirty="0">
                <a:solidFill>
                  <a:srgbClr val="C00000"/>
                </a:solidFill>
              </a:rPr>
              <a:t> </a:t>
            </a:r>
            <a:r>
              <a:rPr sz="3600" dirty="0">
                <a:solidFill>
                  <a:srgbClr val="C00000"/>
                </a:solidFill>
              </a:rPr>
              <a:t>and</a:t>
            </a:r>
            <a:r>
              <a:rPr sz="3600" spc="-125" dirty="0">
                <a:solidFill>
                  <a:srgbClr val="C00000"/>
                </a:solidFill>
              </a:rPr>
              <a:t> </a:t>
            </a:r>
            <a:r>
              <a:rPr sz="3600" spc="-10" dirty="0">
                <a:solidFill>
                  <a:srgbClr val="C00000"/>
                </a:solidFill>
              </a:rPr>
              <a:t>Pathogens</a:t>
            </a:r>
            <a:endParaRPr sz="3600"/>
          </a:p>
        </p:txBody>
      </p:sp>
      <p:grpSp>
        <p:nvGrpSpPr>
          <p:cNvPr id="7" name="object 7"/>
          <p:cNvGrpSpPr/>
          <p:nvPr/>
        </p:nvGrpSpPr>
        <p:grpSpPr>
          <a:xfrm>
            <a:off x="451104" y="1591055"/>
            <a:ext cx="8242300" cy="4581525"/>
            <a:chOff x="451104" y="1591055"/>
            <a:chExt cx="8242300" cy="458152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1104" y="1591055"/>
              <a:ext cx="8241792" cy="6400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1104" y="2215895"/>
              <a:ext cx="8241792" cy="9144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1104" y="3115055"/>
              <a:ext cx="8241792" cy="6370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1104" y="3736848"/>
              <a:ext cx="8241792" cy="6370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1104" y="4358639"/>
              <a:ext cx="8241792" cy="9174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1104" y="5260847"/>
              <a:ext cx="8241792" cy="911352"/>
            </a:xfrm>
            <a:prstGeom prst="rect">
              <a:avLst/>
            </a:prstGeom>
          </p:spPr>
        </p:pic>
      </p:grp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700074" y="1774977"/>
          <a:ext cx="7531100" cy="4340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6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54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1325">
                <a:tc>
                  <a:txBody>
                    <a:bodyPr/>
                    <a:lstStyle/>
                    <a:p>
                      <a:pPr marL="31750">
                        <a:lnSpc>
                          <a:spcPts val="2465"/>
                        </a:lnSpc>
                      </a:pPr>
                      <a:r>
                        <a:rPr sz="2600" b="1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CXR</a:t>
                      </a:r>
                      <a:r>
                        <a:rPr sz="2600" b="1" spc="-3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600" b="1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Pattern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ts val="2465"/>
                        </a:lnSpc>
                      </a:pPr>
                      <a:r>
                        <a:rPr sz="2600" b="1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Possible</a:t>
                      </a:r>
                      <a:r>
                        <a:rPr sz="2600" b="1" spc="-135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600" b="1" spc="-10" dirty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Pathogens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837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865"/>
                        </a:spcBef>
                      </a:pPr>
                      <a:r>
                        <a:rPr sz="26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Lobar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236855" marB="0"/>
                </a:tc>
                <a:tc>
                  <a:txBody>
                    <a:bodyPr/>
                    <a:lstStyle/>
                    <a:p>
                      <a:pPr marL="756285" indent="-457200">
                        <a:lnSpc>
                          <a:spcPct val="100000"/>
                        </a:lnSpc>
                        <a:spcBef>
                          <a:spcPts val="285"/>
                        </a:spcBef>
                        <a:buClr>
                          <a:srgbClr val="0000FF"/>
                        </a:buClr>
                        <a:buSzPct val="79166"/>
                        <a:buFont typeface="Arial"/>
                        <a:buChar char="•"/>
                        <a:tabLst>
                          <a:tab pos="756285" algn="l"/>
                        </a:tabLst>
                      </a:pPr>
                      <a:r>
                        <a:rPr sz="2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Strept.</a:t>
                      </a:r>
                      <a:r>
                        <a:rPr sz="2400" b="1" spc="-10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Pneumoniae.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756285" indent="-457200">
                        <a:lnSpc>
                          <a:spcPct val="100000"/>
                        </a:lnSpc>
                        <a:spcBef>
                          <a:spcPts val="580"/>
                        </a:spcBef>
                        <a:buClr>
                          <a:srgbClr val="0000FF"/>
                        </a:buClr>
                        <a:buSzPct val="79166"/>
                        <a:buFont typeface="Arial"/>
                        <a:buChar char="•"/>
                        <a:tabLst>
                          <a:tab pos="756285" algn="l"/>
                        </a:tabLst>
                      </a:pPr>
                      <a:r>
                        <a:rPr sz="2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Gram</a:t>
                      </a:r>
                      <a:r>
                        <a:rPr sz="2400" b="1" spc="-7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neg.</a:t>
                      </a:r>
                      <a:r>
                        <a:rPr sz="2400" b="1" spc="-4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e.g.</a:t>
                      </a:r>
                      <a:r>
                        <a:rPr sz="2400" b="1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Klebsiella,</a:t>
                      </a:r>
                      <a:r>
                        <a:rPr sz="2400" b="1" spc="-7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H.</a:t>
                      </a:r>
                      <a:r>
                        <a:rPr sz="2400" b="1" spc="-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influ.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619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6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Patchy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756285" indent="-457200">
                        <a:lnSpc>
                          <a:spcPct val="100000"/>
                        </a:lnSpc>
                        <a:spcBef>
                          <a:spcPts val="380"/>
                        </a:spcBef>
                        <a:buClr>
                          <a:srgbClr val="0000FF"/>
                        </a:buClr>
                        <a:buSzPct val="79166"/>
                        <a:buFont typeface="Arial"/>
                        <a:buChar char="•"/>
                        <a:tabLst>
                          <a:tab pos="756285" algn="l"/>
                        </a:tabLst>
                      </a:pPr>
                      <a:r>
                        <a:rPr sz="2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Atypical,</a:t>
                      </a:r>
                      <a:r>
                        <a:rPr sz="2400" b="1" spc="-1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Viral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826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6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Interstitial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756285" indent="-457200">
                        <a:lnSpc>
                          <a:spcPct val="100000"/>
                        </a:lnSpc>
                        <a:spcBef>
                          <a:spcPts val="650"/>
                        </a:spcBef>
                        <a:buClr>
                          <a:srgbClr val="0000FF"/>
                        </a:buClr>
                        <a:buSzPct val="79166"/>
                        <a:buFont typeface="Arial"/>
                        <a:buChar char="•"/>
                        <a:tabLst>
                          <a:tab pos="756285" algn="l"/>
                        </a:tabLst>
                      </a:pPr>
                      <a:r>
                        <a:rPr sz="2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Viral,</a:t>
                      </a:r>
                      <a:r>
                        <a:rPr sz="2400" b="1" spc="-1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Legionella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255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865"/>
                        </a:spcBef>
                      </a:pPr>
                      <a:r>
                        <a:rPr sz="26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Cavitatory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236855" marB="0"/>
                </a:tc>
                <a:tc>
                  <a:txBody>
                    <a:bodyPr/>
                    <a:lstStyle/>
                    <a:p>
                      <a:pPr marL="756285" indent="-457200">
                        <a:lnSpc>
                          <a:spcPct val="100000"/>
                        </a:lnSpc>
                        <a:spcBef>
                          <a:spcPts val="285"/>
                        </a:spcBef>
                        <a:buClr>
                          <a:srgbClr val="0000FF"/>
                        </a:buClr>
                        <a:buSzPct val="79166"/>
                        <a:buFont typeface="Arial"/>
                        <a:buChar char="•"/>
                        <a:tabLst>
                          <a:tab pos="756285" algn="l"/>
                        </a:tabLst>
                      </a:pPr>
                      <a:r>
                        <a:rPr sz="2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S.aureus,</a:t>
                      </a:r>
                      <a:r>
                        <a:rPr sz="2400" b="1" spc="-7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Klebsiella,</a:t>
                      </a:r>
                      <a:r>
                        <a:rPr sz="2400" b="1" spc="-9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Anaerobes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756285" indent="-457200">
                        <a:lnSpc>
                          <a:spcPct val="100000"/>
                        </a:lnSpc>
                        <a:spcBef>
                          <a:spcPts val="580"/>
                        </a:spcBef>
                        <a:buClr>
                          <a:srgbClr val="0000FF"/>
                        </a:buClr>
                        <a:buSzPct val="79166"/>
                        <a:buFont typeface="Arial"/>
                        <a:buChar char="•"/>
                        <a:tabLst>
                          <a:tab pos="756285" algn="l"/>
                        </a:tabLst>
                      </a:pPr>
                      <a:r>
                        <a:rPr sz="24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TB,</a:t>
                      </a:r>
                      <a:r>
                        <a:rPr sz="2400" b="1" spc="-4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Fungi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619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105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r>
                        <a:rPr sz="26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pleural</a:t>
                      </a:r>
                      <a:r>
                        <a:rPr sz="2600" b="1" spc="-1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6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effusion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201295" marB="0"/>
                </a:tc>
                <a:tc>
                  <a:txBody>
                    <a:bodyPr/>
                    <a:lstStyle/>
                    <a:p>
                      <a:pPr marL="756285" indent="-457200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0000FF"/>
                        </a:buClr>
                        <a:buSzPct val="79166"/>
                        <a:buFont typeface="Arial"/>
                        <a:buChar char="•"/>
                        <a:tabLst>
                          <a:tab pos="756285" algn="l"/>
                        </a:tabLst>
                      </a:pPr>
                      <a:r>
                        <a:rPr sz="24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Staph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756285" indent="-457200">
                        <a:lnSpc>
                          <a:spcPct val="100000"/>
                        </a:lnSpc>
                        <a:spcBef>
                          <a:spcPts val="580"/>
                        </a:spcBef>
                        <a:buClr>
                          <a:srgbClr val="0000FF"/>
                        </a:buClr>
                        <a:buSzPct val="79166"/>
                        <a:buFont typeface="Arial"/>
                        <a:buChar char="•"/>
                        <a:tabLst>
                          <a:tab pos="756285" algn="l"/>
                        </a:tabLst>
                      </a:pPr>
                      <a:r>
                        <a:rPr sz="24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Klebsiella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433" y="263300"/>
            <a:ext cx="8293935" cy="93333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4546" rIns="0" bIns="0" rtlCol="0">
            <a:spAutoFit/>
          </a:bodyPr>
          <a:lstStyle/>
          <a:p>
            <a:pPr marL="1623060">
              <a:lnSpc>
                <a:spcPct val="100000"/>
              </a:lnSpc>
              <a:spcBef>
                <a:spcPts val="110"/>
              </a:spcBef>
            </a:pPr>
            <a:r>
              <a:rPr sz="4000" dirty="0"/>
              <a:t>Laboratory</a:t>
            </a:r>
            <a:r>
              <a:rPr sz="4000" spc="-135" dirty="0"/>
              <a:t> </a:t>
            </a:r>
            <a:r>
              <a:rPr sz="4000" spc="-55" dirty="0"/>
              <a:t>Tests</a:t>
            </a:r>
            <a:r>
              <a:rPr sz="4000" spc="-170" dirty="0"/>
              <a:t> </a:t>
            </a:r>
            <a:r>
              <a:rPr sz="4000" dirty="0"/>
              <a:t>for</a:t>
            </a:r>
            <a:r>
              <a:rPr sz="4000" spc="-130" dirty="0"/>
              <a:t> </a:t>
            </a:r>
            <a:r>
              <a:rPr sz="4000" spc="-25" dirty="0"/>
              <a:t>CAP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381000" y="1514855"/>
            <a:ext cx="3759835" cy="3421379"/>
            <a:chOff x="381000" y="1514855"/>
            <a:chExt cx="3759835" cy="342137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4133" y="1582267"/>
              <a:ext cx="3582081" cy="335348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0" y="1514855"/>
              <a:ext cx="3759454" cy="314985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4923" y="1601723"/>
              <a:ext cx="3505200" cy="32766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34923" y="1601724"/>
            <a:ext cx="3505200" cy="3276600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434340" indent="-344170">
              <a:lnSpc>
                <a:spcPct val="100000"/>
              </a:lnSpc>
              <a:spcBef>
                <a:spcPts val="170"/>
              </a:spcBef>
              <a:buClr>
                <a:srgbClr val="FFFF00"/>
              </a:buClr>
              <a:buFont typeface="Arial"/>
              <a:buChar char="•"/>
              <a:tabLst>
                <a:tab pos="434340" algn="l"/>
              </a:tabLst>
            </a:pPr>
            <a:r>
              <a:rPr sz="2800" b="1" spc="-25" dirty="0">
                <a:solidFill>
                  <a:srgbClr val="C00000"/>
                </a:solidFill>
                <a:latin typeface="Calibri"/>
                <a:cs typeface="Calibri"/>
              </a:rPr>
              <a:t>CBC</a:t>
            </a:r>
            <a:endParaRPr sz="2800">
              <a:latin typeface="Calibri"/>
              <a:cs typeface="Calibri"/>
            </a:endParaRPr>
          </a:p>
          <a:p>
            <a:pPr marL="434340" indent="-344170">
              <a:lnSpc>
                <a:spcPct val="100000"/>
              </a:lnSpc>
              <a:spcBef>
                <a:spcPts val="1200"/>
              </a:spcBef>
              <a:buClr>
                <a:srgbClr val="FFFF00"/>
              </a:buClr>
              <a:buFont typeface="Arial"/>
              <a:buChar char="•"/>
              <a:tabLst>
                <a:tab pos="434340" algn="l"/>
              </a:tabLst>
            </a:pP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CRP</a:t>
            </a: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and </a:t>
            </a:r>
            <a:r>
              <a:rPr sz="2800" b="1" spc="-25" dirty="0">
                <a:solidFill>
                  <a:srgbClr val="C00000"/>
                </a:solidFill>
                <a:latin typeface="Calibri"/>
                <a:cs typeface="Calibri"/>
              </a:rPr>
              <a:t>ESR</a:t>
            </a:r>
            <a:endParaRPr sz="2800">
              <a:latin typeface="Calibri"/>
              <a:cs typeface="Calibri"/>
            </a:endParaRPr>
          </a:p>
          <a:p>
            <a:pPr marL="434340" indent="-344170">
              <a:lnSpc>
                <a:spcPct val="100000"/>
              </a:lnSpc>
              <a:spcBef>
                <a:spcPts val="1205"/>
              </a:spcBef>
              <a:buClr>
                <a:srgbClr val="FFFF00"/>
              </a:buClr>
              <a:buFont typeface="Arial"/>
              <a:buChar char="•"/>
              <a:tabLst>
                <a:tab pos="434340" algn="l"/>
              </a:tabLst>
            </a:pP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BUN</a:t>
            </a:r>
            <a:r>
              <a:rPr sz="2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Creatinine</a:t>
            </a:r>
            <a:endParaRPr sz="2800">
              <a:latin typeface="Calibri"/>
              <a:cs typeface="Calibri"/>
            </a:endParaRPr>
          </a:p>
          <a:p>
            <a:pPr marL="434340" indent="-344170">
              <a:lnSpc>
                <a:spcPct val="100000"/>
              </a:lnSpc>
              <a:spcBef>
                <a:spcPts val="1200"/>
              </a:spcBef>
              <a:buClr>
                <a:srgbClr val="FFFF00"/>
              </a:buClr>
              <a:buFont typeface="Arial"/>
              <a:buChar char="•"/>
              <a:tabLst>
                <a:tab pos="434340" algn="l"/>
              </a:tabLst>
            </a:pP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Liver</a:t>
            </a:r>
            <a:r>
              <a:rPr sz="2800" b="1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enzymes</a:t>
            </a:r>
            <a:endParaRPr sz="2800">
              <a:latin typeface="Calibri"/>
              <a:cs typeface="Calibri"/>
            </a:endParaRPr>
          </a:p>
          <a:p>
            <a:pPr marL="434340" indent="-344170">
              <a:lnSpc>
                <a:spcPct val="100000"/>
              </a:lnSpc>
              <a:spcBef>
                <a:spcPts val="1200"/>
              </a:spcBef>
              <a:buClr>
                <a:srgbClr val="FFFF00"/>
              </a:buClr>
              <a:buFont typeface="Arial"/>
              <a:buChar char="•"/>
              <a:tabLst>
                <a:tab pos="434340" algn="l"/>
              </a:tabLst>
            </a:pP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Serum</a:t>
            </a:r>
            <a:r>
              <a:rPr sz="2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electrolytes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24400" y="2514600"/>
            <a:ext cx="3886200" cy="2793714"/>
          </a:xfrm>
          <a:prstGeom prst="rect">
            <a:avLst/>
          </a:prstGeom>
          <a:solidFill>
            <a:srgbClr val="4AACC5"/>
          </a:solidFill>
          <a:ln w="24384">
            <a:solidFill>
              <a:srgbClr val="357C91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437515" indent="-344805">
              <a:lnSpc>
                <a:spcPct val="100000"/>
              </a:lnSpc>
              <a:spcBef>
                <a:spcPts val="185"/>
              </a:spcBef>
              <a:buClr>
                <a:srgbClr val="FFFF00"/>
              </a:buClr>
              <a:buFont typeface="Arial"/>
              <a:buChar char="•"/>
              <a:tabLst>
                <a:tab pos="437515" algn="l"/>
              </a:tabLst>
            </a:pPr>
            <a:r>
              <a:rPr sz="2800" b="1" spc="-25" dirty="0">
                <a:solidFill>
                  <a:srgbClr val="C00000"/>
                </a:solidFill>
                <a:latin typeface="Calibri"/>
                <a:cs typeface="Calibri"/>
              </a:rPr>
              <a:t>ABG</a:t>
            </a:r>
            <a:endParaRPr sz="2800" dirty="0">
              <a:latin typeface="Calibri"/>
              <a:cs typeface="Calibri"/>
            </a:endParaRPr>
          </a:p>
          <a:p>
            <a:pPr marL="437515" indent="-344805">
              <a:lnSpc>
                <a:spcPct val="100000"/>
              </a:lnSpc>
              <a:spcBef>
                <a:spcPts val="1200"/>
              </a:spcBef>
              <a:buClr>
                <a:srgbClr val="FFFF00"/>
              </a:buClr>
              <a:buFont typeface="Arial"/>
              <a:buChar char="•"/>
              <a:tabLst>
                <a:tab pos="437515" algn="l"/>
              </a:tabLst>
            </a:pP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Gram</a:t>
            </a:r>
            <a:r>
              <a:rPr sz="28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stain</a:t>
            </a:r>
            <a:r>
              <a:rPr sz="28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8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sputum</a:t>
            </a:r>
            <a:endParaRPr sz="2800" dirty="0">
              <a:latin typeface="Calibri"/>
              <a:cs typeface="Calibri"/>
            </a:endParaRPr>
          </a:p>
          <a:p>
            <a:pPr marL="437515" indent="-344805">
              <a:lnSpc>
                <a:spcPct val="100000"/>
              </a:lnSpc>
              <a:spcBef>
                <a:spcPts val="1205"/>
              </a:spcBef>
              <a:buClr>
                <a:srgbClr val="FFFF00"/>
              </a:buClr>
              <a:buFont typeface="Arial"/>
              <a:buChar char="•"/>
              <a:tabLst>
                <a:tab pos="437515" algn="l"/>
              </a:tabLst>
            </a:pP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Culture</a:t>
            </a:r>
            <a:r>
              <a:rPr sz="28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sputum</a:t>
            </a:r>
            <a:endParaRPr sz="2800" dirty="0">
              <a:latin typeface="Calibri"/>
              <a:cs typeface="Calibri"/>
            </a:endParaRPr>
          </a:p>
          <a:p>
            <a:pPr marL="437515" indent="-344805">
              <a:lnSpc>
                <a:spcPct val="100000"/>
              </a:lnSpc>
              <a:spcBef>
                <a:spcPts val="1200"/>
              </a:spcBef>
              <a:buClr>
                <a:srgbClr val="FFFF00"/>
              </a:buClr>
              <a:buFont typeface="Arial"/>
              <a:buChar char="•"/>
              <a:tabLst>
                <a:tab pos="437515" algn="l"/>
              </a:tabLst>
            </a:pP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Blood</a:t>
            </a:r>
            <a:r>
              <a:rPr sz="2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cultures</a:t>
            </a:r>
            <a:endParaRPr sz="2800" dirty="0">
              <a:latin typeface="Calibri"/>
              <a:cs typeface="Calibri"/>
            </a:endParaRPr>
          </a:p>
          <a:p>
            <a:pPr marL="437515" indent="-344805">
              <a:lnSpc>
                <a:spcPct val="100000"/>
              </a:lnSpc>
              <a:spcBef>
                <a:spcPts val="1205"/>
              </a:spcBef>
              <a:buClr>
                <a:srgbClr val="FFFF00"/>
              </a:buClr>
              <a:buFont typeface="Arial"/>
              <a:buChar char="•"/>
              <a:tabLst>
                <a:tab pos="437515" algn="l"/>
              </a:tabLst>
            </a:pP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118" y="263300"/>
            <a:ext cx="8286744" cy="93333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4546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10"/>
              </a:spcBef>
            </a:pPr>
            <a:r>
              <a:rPr sz="3600" spc="-10" dirty="0"/>
              <a:t>Complications</a:t>
            </a:r>
            <a:r>
              <a:rPr sz="3600" spc="-100" dirty="0"/>
              <a:t> </a:t>
            </a:r>
            <a:r>
              <a:rPr sz="3600" dirty="0"/>
              <a:t>of</a:t>
            </a:r>
            <a:r>
              <a:rPr sz="3600" spc="-60" dirty="0"/>
              <a:t> </a:t>
            </a:r>
            <a:r>
              <a:rPr sz="4000" spc="-25" dirty="0"/>
              <a:t>CAP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993444" y="1664589"/>
            <a:ext cx="5569585" cy="3502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6870" algn="l"/>
              </a:tabLst>
            </a:pP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Parapneumonic</a:t>
            </a:r>
            <a:r>
              <a:rPr sz="24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effusion.</a:t>
            </a:r>
            <a:endParaRPr sz="24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2014"/>
              </a:spcBef>
              <a:buFont typeface="Wingdings"/>
              <a:buChar char=""/>
              <a:tabLst>
                <a:tab pos="356870" algn="l"/>
              </a:tabLst>
            </a:pP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Empyema</a:t>
            </a:r>
            <a:endParaRPr sz="24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2020"/>
              </a:spcBef>
              <a:buFont typeface="Wingdings"/>
              <a:buChar char=""/>
              <a:tabLst>
                <a:tab pos="356870" algn="l"/>
              </a:tabLst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Lung</a:t>
            </a:r>
            <a:r>
              <a:rPr sz="24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abscess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sz="24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destruction</a:t>
            </a:r>
            <a:r>
              <a:rPr sz="2400" b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24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lung</a:t>
            </a:r>
            <a:r>
              <a:rPr sz="2400" b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2020"/>
              </a:spcBef>
              <a:buFont typeface="Wingdings"/>
              <a:buChar char=""/>
              <a:tabLst>
                <a:tab pos="356870" algn="l"/>
              </a:tabLst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Multiple</a:t>
            </a:r>
            <a:r>
              <a:rPr sz="2400" b="1" spc="-1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Pyaemic</a:t>
            </a:r>
            <a:r>
              <a:rPr sz="24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Abscesses</a:t>
            </a:r>
            <a:endParaRPr sz="24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2014"/>
              </a:spcBef>
              <a:buFont typeface="Wingdings"/>
              <a:buChar char=""/>
              <a:tabLst>
                <a:tab pos="356870" algn="l"/>
              </a:tabLst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Septicemia</a:t>
            </a:r>
            <a:r>
              <a:rPr sz="24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sz="24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Brain</a:t>
            </a:r>
            <a:r>
              <a:rPr sz="24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abscess,</a:t>
            </a:r>
            <a:r>
              <a:rPr sz="24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Liver</a:t>
            </a:r>
            <a:r>
              <a:rPr sz="24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Abscess</a:t>
            </a:r>
            <a:endParaRPr sz="24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2020"/>
              </a:spcBef>
              <a:buFont typeface="Wingdings"/>
              <a:buChar char=""/>
              <a:tabLst>
                <a:tab pos="356870" algn="l"/>
              </a:tabLst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Hypotension</a:t>
            </a:r>
            <a:r>
              <a:rPr sz="24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24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septic</a:t>
            </a:r>
            <a:r>
              <a:rPr sz="24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shock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02080" y="1380680"/>
            <a:ext cx="5798820" cy="5116195"/>
            <a:chOff x="1402080" y="1380680"/>
            <a:chExt cx="5798820" cy="51161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4742" y="1429812"/>
              <a:ext cx="5715664" cy="50298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2080" y="1380680"/>
              <a:ext cx="4006342" cy="51159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5524" y="1449323"/>
              <a:ext cx="5638800" cy="49530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525524" y="1449324"/>
            <a:ext cx="5638800" cy="4953000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434340" indent="-344170">
              <a:lnSpc>
                <a:spcPct val="100000"/>
              </a:lnSpc>
              <a:spcBef>
                <a:spcPts val="210"/>
              </a:spcBef>
              <a:buFont typeface="Wingdings"/>
              <a:buChar char=""/>
              <a:tabLst>
                <a:tab pos="434340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Old</a:t>
            </a:r>
            <a:r>
              <a:rPr sz="24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Age</a:t>
            </a:r>
            <a:endParaRPr sz="2400">
              <a:latin typeface="Calibri"/>
              <a:cs typeface="Calibri"/>
            </a:endParaRPr>
          </a:p>
          <a:p>
            <a:pPr marL="434340" indent="-34417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434340" algn="l"/>
              </a:tabLst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Comorbidities:</a:t>
            </a:r>
            <a:endParaRPr sz="2400">
              <a:latin typeface="Calibri"/>
              <a:cs typeface="Calibri"/>
            </a:endParaRPr>
          </a:p>
          <a:p>
            <a:pPr marL="834390" lvl="1" indent="-287020">
              <a:lnSpc>
                <a:spcPct val="100000"/>
              </a:lnSpc>
              <a:spcBef>
                <a:spcPts val="580"/>
              </a:spcBef>
              <a:buFont typeface="Wingdings"/>
              <a:buChar char=""/>
              <a:tabLst>
                <a:tab pos="834390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Chronic</a:t>
            </a:r>
            <a:r>
              <a:rPr sz="24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chest</a:t>
            </a:r>
            <a:r>
              <a:rPr sz="24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diseases</a:t>
            </a:r>
            <a:endParaRPr sz="2400">
              <a:latin typeface="Calibri"/>
              <a:cs typeface="Calibri"/>
            </a:endParaRPr>
          </a:p>
          <a:p>
            <a:pPr marL="1248410" lvl="2" indent="-244475">
              <a:lnSpc>
                <a:spcPct val="100000"/>
              </a:lnSpc>
              <a:spcBef>
                <a:spcPts val="575"/>
              </a:spcBef>
              <a:buSzPct val="95833"/>
              <a:buFont typeface="Wingdings"/>
              <a:buChar char=""/>
              <a:tabLst>
                <a:tab pos="124841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Asthma,</a:t>
            </a:r>
            <a:endParaRPr sz="2400">
              <a:latin typeface="Calibri"/>
              <a:cs typeface="Calibri"/>
            </a:endParaRPr>
          </a:p>
          <a:p>
            <a:pPr marL="1248410" lvl="2" indent="-244475">
              <a:lnSpc>
                <a:spcPct val="100000"/>
              </a:lnSpc>
              <a:spcBef>
                <a:spcPts val="580"/>
              </a:spcBef>
              <a:buSzPct val="95833"/>
              <a:buFont typeface="Wingdings"/>
              <a:buChar char=""/>
              <a:tabLst>
                <a:tab pos="124841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COPD,</a:t>
            </a:r>
            <a:endParaRPr sz="2400">
              <a:latin typeface="Calibri"/>
              <a:cs typeface="Calibri"/>
            </a:endParaRPr>
          </a:p>
          <a:p>
            <a:pPr marL="1248410" lvl="2" indent="-244475">
              <a:lnSpc>
                <a:spcPct val="100000"/>
              </a:lnSpc>
              <a:spcBef>
                <a:spcPts val="575"/>
              </a:spcBef>
              <a:buSzPct val="95833"/>
              <a:buFont typeface="Wingdings"/>
              <a:buChar char=""/>
              <a:tabLst>
                <a:tab pos="124841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Bronchiectasis</a:t>
            </a:r>
            <a:endParaRPr sz="24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1105"/>
              </a:spcBef>
              <a:buClr>
                <a:srgbClr val="001F5F"/>
              </a:buClr>
              <a:buFont typeface="Wingdings"/>
              <a:buChar char=""/>
            </a:pPr>
            <a:endParaRPr sz="2400">
              <a:latin typeface="Calibri"/>
              <a:cs typeface="Calibri"/>
            </a:endParaRPr>
          </a:p>
          <a:p>
            <a:pPr marL="834390" lvl="1" indent="-287020">
              <a:lnSpc>
                <a:spcPct val="100000"/>
              </a:lnSpc>
              <a:buFont typeface="Wingdings"/>
              <a:buChar char=""/>
              <a:tabLst>
                <a:tab pos="834390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Chronic</a:t>
            </a:r>
            <a:r>
              <a:rPr sz="24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diseases:</a:t>
            </a:r>
            <a:endParaRPr sz="2400">
              <a:latin typeface="Calibri"/>
              <a:cs typeface="Calibri"/>
            </a:endParaRPr>
          </a:p>
          <a:p>
            <a:pPr marL="1248410" lvl="2" indent="-244475">
              <a:lnSpc>
                <a:spcPct val="100000"/>
              </a:lnSpc>
              <a:spcBef>
                <a:spcPts val="580"/>
              </a:spcBef>
              <a:buSzPct val="95833"/>
              <a:buFont typeface="Wingdings"/>
              <a:buChar char=""/>
              <a:tabLst>
                <a:tab pos="124841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Diabetes,</a:t>
            </a:r>
            <a:endParaRPr sz="2400">
              <a:latin typeface="Calibri"/>
              <a:cs typeface="Calibri"/>
            </a:endParaRPr>
          </a:p>
          <a:p>
            <a:pPr marL="1248410" lvl="2" indent="-244475">
              <a:lnSpc>
                <a:spcPct val="100000"/>
              </a:lnSpc>
              <a:spcBef>
                <a:spcPts val="580"/>
              </a:spcBef>
              <a:buSzPct val="95833"/>
              <a:buFont typeface="Wingdings"/>
              <a:buChar char=""/>
              <a:tabLst>
                <a:tab pos="1248410" algn="l"/>
              </a:tabLst>
            </a:pP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CHF,</a:t>
            </a:r>
            <a:endParaRPr sz="2400">
              <a:latin typeface="Calibri"/>
              <a:cs typeface="Calibri"/>
            </a:endParaRPr>
          </a:p>
          <a:p>
            <a:pPr marL="1248410" lvl="2" indent="-244475">
              <a:lnSpc>
                <a:spcPct val="100000"/>
              </a:lnSpc>
              <a:spcBef>
                <a:spcPts val="575"/>
              </a:spcBef>
              <a:buSzPct val="95833"/>
              <a:buFont typeface="Wingdings"/>
              <a:buChar char=""/>
              <a:tabLst>
                <a:tab pos="124841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Neoplasia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8303" y="223110"/>
            <a:ext cx="7902546" cy="89568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5462" rIns="0" bIns="0" rtlCol="0">
            <a:spAutoFit/>
          </a:bodyPr>
          <a:lstStyle/>
          <a:p>
            <a:pPr marL="16573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Risk</a:t>
            </a:r>
            <a:r>
              <a:rPr sz="3600" spc="-80" dirty="0"/>
              <a:t> </a:t>
            </a:r>
            <a:r>
              <a:rPr sz="3600" spc="-10" dirty="0"/>
              <a:t>Factors</a:t>
            </a:r>
            <a:r>
              <a:rPr sz="3600" spc="-95" dirty="0"/>
              <a:t> </a:t>
            </a:r>
            <a:r>
              <a:rPr sz="3600" dirty="0"/>
              <a:t>for</a:t>
            </a:r>
            <a:r>
              <a:rPr sz="3600" spc="-85" dirty="0"/>
              <a:t> </a:t>
            </a:r>
            <a:r>
              <a:rPr sz="3600" spc="-10" dirty="0"/>
              <a:t>Hospitalization</a:t>
            </a:r>
            <a:r>
              <a:rPr sz="3600" spc="-130" dirty="0"/>
              <a:t> </a:t>
            </a:r>
            <a:r>
              <a:rPr sz="3600" dirty="0"/>
              <a:t>in</a:t>
            </a:r>
            <a:r>
              <a:rPr sz="3600" spc="-95" dirty="0"/>
              <a:t> </a:t>
            </a:r>
            <a:r>
              <a:rPr sz="3600" spc="-25" dirty="0"/>
              <a:t>CAP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76960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065" y="249377"/>
            <a:ext cx="5499735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solidFill>
                  <a:srgbClr val="CC0066"/>
                </a:solidFill>
                <a:latin typeface="Tahoma"/>
                <a:cs typeface="Tahoma"/>
              </a:rPr>
              <a:t>Criteria</a:t>
            </a:r>
            <a:r>
              <a:rPr sz="2800" spc="-10" dirty="0">
                <a:solidFill>
                  <a:srgbClr val="CC0066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CC0066"/>
                </a:solidFill>
                <a:latin typeface="Tahoma"/>
                <a:cs typeface="Tahoma"/>
              </a:rPr>
              <a:t>for</a:t>
            </a:r>
            <a:r>
              <a:rPr sz="2800" spc="-30" dirty="0">
                <a:solidFill>
                  <a:srgbClr val="CC0066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CC0066"/>
                </a:solidFill>
                <a:latin typeface="Tahoma"/>
                <a:cs typeface="Tahoma"/>
              </a:rPr>
              <a:t>severe </a:t>
            </a:r>
            <a:r>
              <a:rPr sz="2800" spc="-10" dirty="0">
                <a:solidFill>
                  <a:srgbClr val="CC0066"/>
                </a:solidFill>
                <a:latin typeface="Tahoma"/>
                <a:cs typeface="Tahoma"/>
              </a:rPr>
              <a:t>pneumonia: </a:t>
            </a:r>
            <a:r>
              <a:rPr sz="2800" dirty="0">
                <a:solidFill>
                  <a:srgbClr val="00CC99"/>
                </a:solidFill>
                <a:latin typeface="Tahoma"/>
                <a:cs typeface="Tahoma"/>
              </a:rPr>
              <a:t>Minor</a:t>
            </a:r>
            <a:r>
              <a:rPr sz="2800" spc="-20" dirty="0">
                <a:solidFill>
                  <a:srgbClr val="00CC99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00CC99"/>
                </a:solidFill>
                <a:latin typeface="Tahoma"/>
                <a:cs typeface="Tahoma"/>
              </a:rPr>
              <a:t>criteria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065" y="1100455"/>
            <a:ext cx="6670040" cy="4232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50900" indent="-381000">
              <a:lnSpc>
                <a:spcPct val="100000"/>
              </a:lnSpc>
              <a:spcBef>
                <a:spcPts val="90"/>
              </a:spcBef>
              <a:buAutoNum type="arabicPeriod"/>
              <a:tabLst>
                <a:tab pos="850900" algn="l"/>
              </a:tabLst>
            </a:pP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Confusion</a:t>
            </a:r>
            <a:endParaRPr sz="2000">
              <a:latin typeface="Arial"/>
              <a:cs typeface="Arial"/>
            </a:endParaRPr>
          </a:p>
          <a:p>
            <a:pPr marL="850900" indent="-381000">
              <a:lnSpc>
                <a:spcPct val="100000"/>
              </a:lnSpc>
              <a:buAutoNum type="arabicPeriod"/>
              <a:tabLst>
                <a:tab pos="850900" algn="l"/>
              </a:tabLst>
            </a:pP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Respiratory</a:t>
            </a:r>
            <a:r>
              <a:rPr sz="2000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rate&gt;</a:t>
            </a:r>
            <a:r>
              <a:rPr sz="2000" spc="-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30</a:t>
            </a:r>
            <a:r>
              <a:rPr sz="2000" spc="-5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breaths/min</a:t>
            </a:r>
            <a:endParaRPr sz="2000">
              <a:latin typeface="Arial"/>
              <a:cs typeface="Arial"/>
            </a:endParaRPr>
          </a:p>
          <a:p>
            <a:pPr marL="850900" indent="-381000">
              <a:lnSpc>
                <a:spcPct val="100000"/>
              </a:lnSpc>
              <a:buAutoNum type="arabicPeriod"/>
              <a:tabLst>
                <a:tab pos="850900" algn="l"/>
              </a:tabLst>
            </a:pP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Hypothermia</a:t>
            </a:r>
            <a:r>
              <a:rPr sz="2000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(core</a:t>
            </a:r>
            <a:r>
              <a:rPr sz="2000" spc="-8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temperature,</a:t>
            </a:r>
            <a:r>
              <a:rPr sz="2000" spc="-10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&lt;36C)</a:t>
            </a:r>
            <a:endParaRPr sz="2000">
              <a:latin typeface="Arial"/>
              <a:cs typeface="Arial"/>
            </a:endParaRPr>
          </a:p>
          <a:p>
            <a:pPr marL="850900" indent="-381000">
              <a:lnSpc>
                <a:spcPct val="100000"/>
              </a:lnSpc>
              <a:buAutoNum type="arabicPeriod"/>
              <a:tabLst>
                <a:tab pos="850900" algn="l"/>
              </a:tabLst>
            </a:pP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Hypotension</a:t>
            </a:r>
            <a:r>
              <a:rPr sz="2000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requiring</a:t>
            </a:r>
            <a:r>
              <a:rPr sz="2000" spc="-6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aggressive</a:t>
            </a:r>
            <a:r>
              <a:rPr sz="2000" spc="-7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fluid</a:t>
            </a:r>
            <a:r>
              <a:rPr sz="2000" spc="-9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resuscitation</a:t>
            </a:r>
            <a:endParaRPr sz="2000">
              <a:latin typeface="Arial"/>
              <a:cs typeface="Arial"/>
            </a:endParaRPr>
          </a:p>
          <a:p>
            <a:pPr marL="850900" indent="-3810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850900" algn="l"/>
              </a:tabLst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Multilobar</a:t>
            </a:r>
            <a:r>
              <a:rPr sz="2000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Arial"/>
                <a:cs typeface="Arial"/>
              </a:rPr>
              <a:t>infiltrates</a:t>
            </a:r>
            <a:endParaRPr sz="2000">
              <a:latin typeface="Arial"/>
              <a:cs typeface="Arial"/>
            </a:endParaRPr>
          </a:p>
          <a:p>
            <a:pPr marL="850900" indent="-381000">
              <a:lnSpc>
                <a:spcPct val="100000"/>
              </a:lnSpc>
              <a:buAutoNum type="arabicPeriod"/>
              <a:tabLst>
                <a:tab pos="850900" algn="l"/>
              </a:tabLst>
            </a:pP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Leucopenia: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(WBC</a:t>
            </a:r>
            <a:r>
              <a:rPr sz="2000" spc="-10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&lt;4000</a:t>
            </a:r>
            <a:r>
              <a:rPr sz="2000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cells/mm3)</a:t>
            </a:r>
            <a:endParaRPr sz="2000">
              <a:latin typeface="Arial"/>
              <a:cs typeface="Arial"/>
            </a:endParaRPr>
          </a:p>
          <a:p>
            <a:pPr marL="850900" indent="-3810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850900" algn="l"/>
              </a:tabLst>
            </a:pP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Thrombocytopenia</a:t>
            </a:r>
            <a:r>
              <a:rPr sz="2000" spc="-7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(&lt;100,000</a:t>
            </a:r>
            <a:r>
              <a:rPr sz="2000" spc="-10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cells/mm3)</a:t>
            </a:r>
            <a:endParaRPr sz="2000">
              <a:latin typeface="Arial"/>
              <a:cs typeface="Arial"/>
            </a:endParaRPr>
          </a:p>
          <a:p>
            <a:pPr marL="850900" indent="-381000">
              <a:lnSpc>
                <a:spcPct val="100000"/>
              </a:lnSpc>
              <a:buAutoNum type="arabicPeriod"/>
              <a:tabLst>
                <a:tab pos="850900" algn="l"/>
              </a:tabLst>
            </a:pP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Uremia</a:t>
            </a:r>
            <a:r>
              <a:rPr sz="2000" spc="-5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(BUN</a:t>
            </a:r>
            <a:r>
              <a:rPr sz="2000" spc="-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level,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20</a:t>
            </a:r>
            <a:r>
              <a:rPr sz="2000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mg/dL)</a:t>
            </a:r>
            <a:endParaRPr sz="2000">
              <a:latin typeface="Arial"/>
              <a:cs typeface="Arial"/>
            </a:endParaRPr>
          </a:p>
          <a:p>
            <a:pPr marL="850900" indent="-381000">
              <a:lnSpc>
                <a:spcPct val="100000"/>
              </a:lnSpc>
              <a:buAutoNum type="arabicPeriod"/>
              <a:tabLst>
                <a:tab pos="850900" algn="l"/>
              </a:tabLst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PaO2/FiO2</a:t>
            </a:r>
            <a:r>
              <a:rPr sz="2000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ratio&lt;</a:t>
            </a:r>
            <a:r>
              <a:rPr sz="2000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C00000"/>
                </a:solidFill>
                <a:latin typeface="Arial"/>
                <a:cs typeface="Arial"/>
              </a:rPr>
              <a:t>250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ts val="3340"/>
              </a:lnSpc>
              <a:spcBef>
                <a:spcPts val="5"/>
              </a:spcBef>
            </a:pPr>
            <a:r>
              <a:rPr sz="2800" b="1" dirty="0">
                <a:solidFill>
                  <a:srgbClr val="00CC99"/>
                </a:solidFill>
                <a:latin typeface="Tahoma"/>
                <a:cs typeface="Tahoma"/>
              </a:rPr>
              <a:t>Major</a:t>
            </a:r>
            <a:r>
              <a:rPr sz="2800" b="1" spc="-30" dirty="0">
                <a:solidFill>
                  <a:srgbClr val="00CC99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00CC99"/>
                </a:solidFill>
                <a:latin typeface="Tahoma"/>
                <a:cs typeface="Tahoma"/>
              </a:rPr>
              <a:t>criteria</a:t>
            </a:r>
            <a:endParaRPr sz="2800">
              <a:latin typeface="Tahoma"/>
              <a:cs typeface="Tahoma"/>
            </a:endParaRPr>
          </a:p>
          <a:p>
            <a:pPr marL="850900" indent="-381000">
              <a:lnSpc>
                <a:spcPts val="2380"/>
              </a:lnSpc>
              <a:buAutoNum type="arabicPeriod"/>
              <a:tabLst>
                <a:tab pos="850900" algn="l"/>
              </a:tabLst>
            </a:pP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Invasive</a:t>
            </a:r>
            <a:r>
              <a:rPr sz="2000" spc="-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mechanical</a:t>
            </a:r>
            <a:r>
              <a:rPr sz="2000" spc="-9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ventilation</a:t>
            </a:r>
            <a:endParaRPr sz="2000">
              <a:latin typeface="Arial"/>
              <a:cs typeface="Arial"/>
            </a:endParaRPr>
          </a:p>
          <a:p>
            <a:pPr marL="850900" indent="-381000">
              <a:lnSpc>
                <a:spcPct val="100000"/>
              </a:lnSpc>
              <a:buAutoNum type="arabicPeriod"/>
              <a:tabLst>
                <a:tab pos="850900" algn="l"/>
              </a:tabLst>
            </a:pP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Septic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shock</a:t>
            </a:r>
            <a:r>
              <a:rPr sz="2000" spc="-6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with the</a:t>
            </a:r>
            <a:r>
              <a:rPr sz="2000" spc="-5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need</a:t>
            </a:r>
            <a:r>
              <a:rPr sz="2000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for</a:t>
            </a:r>
            <a:r>
              <a:rPr sz="2000" spc="-9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vasopressors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2000" y="5705855"/>
            <a:ext cx="6091555" cy="833755"/>
            <a:chOff x="762000" y="5705855"/>
            <a:chExt cx="6091555" cy="8337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8943" y="5773173"/>
              <a:ext cx="6020463" cy="68663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0" y="5705855"/>
              <a:ext cx="6091174" cy="83343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9723" y="5792723"/>
              <a:ext cx="5943600" cy="6095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39724" y="5792723"/>
            <a:ext cx="5943600" cy="609600"/>
          </a:xfrm>
          <a:prstGeom prst="rect">
            <a:avLst/>
          </a:prstGeom>
          <a:ln w="9144">
            <a:solidFill>
              <a:srgbClr val="00CC97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185"/>
              </a:spcBef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ICU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admission</a:t>
            </a:r>
            <a:r>
              <a:rPr sz="28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one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major</a:t>
            </a:r>
            <a:r>
              <a:rPr sz="2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minor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upload.wikimedia.org/wikipedia/commons/f/fb/New_Pneumonia_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"/>
            <a:ext cx="74676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391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1685" rIns="0" bIns="0" rtlCol="0">
            <a:spAutoFit/>
          </a:bodyPr>
          <a:lstStyle/>
          <a:p>
            <a:pPr marL="1120140">
              <a:lnSpc>
                <a:spcPct val="100000"/>
              </a:lnSpc>
              <a:spcBef>
                <a:spcPts val="110"/>
              </a:spcBef>
            </a:pPr>
            <a:r>
              <a:rPr sz="4000" b="0" dirty="0">
                <a:solidFill>
                  <a:srgbClr val="C00000"/>
                </a:solidFill>
                <a:latin typeface="Times New Roman"/>
                <a:cs typeface="Times New Roman"/>
              </a:rPr>
              <a:t>CAP</a:t>
            </a:r>
            <a:r>
              <a:rPr sz="4000" b="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b="0" dirty="0">
                <a:solidFill>
                  <a:srgbClr val="C00000"/>
                </a:solidFill>
                <a:latin typeface="Times New Roman"/>
                <a:cs typeface="Times New Roman"/>
              </a:rPr>
              <a:t>–</a:t>
            </a:r>
            <a:r>
              <a:rPr sz="4000" b="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b="0" dirty="0">
                <a:solidFill>
                  <a:srgbClr val="C00000"/>
                </a:solidFill>
                <a:latin typeface="Times New Roman"/>
                <a:cs typeface="Times New Roman"/>
              </a:rPr>
              <a:t>Evaluation</a:t>
            </a:r>
            <a:r>
              <a:rPr sz="4000" b="0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b="0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4000" b="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b="0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4000" b="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b="0" spc="-10" dirty="0">
                <a:solidFill>
                  <a:srgbClr val="C00000"/>
                </a:solidFill>
                <a:latin typeface="Times New Roman"/>
                <a:cs typeface="Times New Roman"/>
              </a:rPr>
              <a:t>Patient</a:t>
            </a:r>
            <a:endParaRPr sz="40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80160" y="1350263"/>
            <a:ext cx="6792595" cy="3937000"/>
            <a:chOff x="1280160" y="1350263"/>
            <a:chExt cx="6792595" cy="393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53783" y="4864608"/>
              <a:ext cx="1418844" cy="4221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8504" y="4864608"/>
              <a:ext cx="376427" cy="4221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99431" y="4864608"/>
              <a:ext cx="2095500" cy="4221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6709" y="3572706"/>
              <a:ext cx="888086" cy="41255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51632" y="2261616"/>
              <a:ext cx="1693164" cy="4221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92860" y="3572763"/>
              <a:ext cx="25400" cy="4150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80160" y="2261616"/>
              <a:ext cx="1912619" cy="4221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27504" y="1350263"/>
              <a:ext cx="2086229" cy="98285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79904" y="1493507"/>
              <a:ext cx="2095372" cy="99810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632075" y="1797558"/>
            <a:ext cx="1393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Hx.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P/E,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CXR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03631" y="2651760"/>
            <a:ext cx="2549525" cy="1141730"/>
            <a:chOff x="103631" y="2651760"/>
            <a:chExt cx="2549525" cy="1141730"/>
          </a:xfrm>
        </p:grpSpPr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631" y="2651760"/>
              <a:ext cx="2387981" cy="98285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9079" y="2795041"/>
              <a:ext cx="2394077" cy="998067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437794" y="2980766"/>
            <a:ext cx="2035810" cy="538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" algn="ctr">
              <a:lnSpc>
                <a:spcPts val="2014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No</a:t>
            </a:r>
            <a:r>
              <a:rPr sz="1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Infiltrate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Nor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ts val="2014"/>
              </a:lnSpc>
            </a:pPr>
            <a:r>
              <a:rPr sz="1800" b="1" dirty="0">
                <a:latin typeface="Times New Roman"/>
                <a:cs typeface="Times New Roman"/>
              </a:rPr>
              <a:t>clinical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signs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CAP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52984" y="3953306"/>
            <a:ext cx="2254250" cy="1141730"/>
            <a:chOff x="252984" y="3953306"/>
            <a:chExt cx="2254250" cy="1141730"/>
          </a:xfrm>
        </p:grpSpPr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2984" y="3953306"/>
              <a:ext cx="2092325" cy="98280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5384" y="4096537"/>
              <a:ext cx="2101468" cy="998067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780694" y="4401439"/>
            <a:ext cx="1351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Alternate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Dx</a:t>
            </a:r>
            <a:r>
              <a:rPr sz="1800" b="1" spc="-25" dirty="0">
                <a:solidFill>
                  <a:srgbClr val="BEBEBE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413759" y="2651760"/>
            <a:ext cx="2985770" cy="1141730"/>
            <a:chOff x="3413759" y="2651760"/>
            <a:chExt cx="2985770" cy="1141730"/>
          </a:xfrm>
        </p:grpSpPr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13759" y="2651760"/>
              <a:ext cx="2820797" cy="98285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66159" y="2795041"/>
              <a:ext cx="2832989" cy="998067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3984116" y="2980766"/>
            <a:ext cx="1999614" cy="538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14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Infiltrate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or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Clinical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ts val="2014"/>
              </a:lnSpc>
            </a:pPr>
            <a:r>
              <a:rPr sz="1800" b="1" dirty="0">
                <a:latin typeface="Times New Roman"/>
                <a:cs typeface="Times New Roman"/>
              </a:rPr>
              <a:t>evidence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CAP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563367" y="3953306"/>
            <a:ext cx="2964180" cy="1141730"/>
            <a:chOff x="2563367" y="3953306"/>
            <a:chExt cx="2964180" cy="1141730"/>
          </a:xfrm>
        </p:grpSpPr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63367" y="3953306"/>
              <a:ext cx="2802509" cy="98280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15767" y="4096537"/>
              <a:ext cx="2811653" cy="998067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4882781" y="4283202"/>
            <a:ext cx="316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Times New Roman"/>
                <a:cs typeface="Times New Roman"/>
              </a:rPr>
              <a:t>for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49904" y="4283202"/>
            <a:ext cx="1598295" cy="53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14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Evaluate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need</a:t>
            </a:r>
            <a:endParaRPr sz="1800">
              <a:latin typeface="Times New Roman"/>
              <a:cs typeface="Times New Roman"/>
            </a:endParaRPr>
          </a:p>
          <a:p>
            <a:pPr marL="567690">
              <a:lnSpc>
                <a:spcPts val="2014"/>
              </a:lnSpc>
            </a:pPr>
            <a:r>
              <a:rPr sz="1800" b="1" spc="-10" dirty="0">
                <a:latin typeface="Times New Roman"/>
                <a:cs typeface="Times New Roman"/>
              </a:rPr>
              <a:t>Admission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925311" y="3953306"/>
            <a:ext cx="1659889" cy="1141730"/>
            <a:chOff x="5925311" y="3953306"/>
            <a:chExt cx="1659889" cy="1141730"/>
          </a:xfrm>
        </p:grpSpPr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925311" y="3953306"/>
              <a:ext cx="1497964" cy="98280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077711" y="4096537"/>
              <a:ext cx="1507109" cy="998067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6353302" y="4283202"/>
            <a:ext cx="959485" cy="53784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indent="167640">
              <a:lnSpc>
                <a:spcPts val="1870"/>
              </a:lnSpc>
              <a:spcBef>
                <a:spcPts val="400"/>
              </a:spcBef>
            </a:pPr>
            <a:r>
              <a:rPr sz="1800" b="1" dirty="0">
                <a:latin typeface="Times New Roman"/>
                <a:cs typeface="Times New Roman"/>
              </a:rPr>
              <a:t>PSI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0" dirty="0">
                <a:latin typeface="Times New Roman"/>
                <a:cs typeface="Times New Roman"/>
              </a:rPr>
              <a:t>&amp; </a:t>
            </a:r>
            <a:r>
              <a:rPr sz="1800" b="1" dirty="0">
                <a:latin typeface="Times New Roman"/>
                <a:cs typeface="Times New Roman"/>
              </a:rPr>
              <a:t>CURB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65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867911" y="5254752"/>
            <a:ext cx="1659889" cy="1141730"/>
            <a:chOff x="3867911" y="5254752"/>
            <a:chExt cx="1659889" cy="1141730"/>
          </a:xfrm>
        </p:grpSpPr>
        <p:pic>
          <p:nvPicPr>
            <p:cNvPr id="36" name="object 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67911" y="5254752"/>
              <a:ext cx="1497964" cy="98285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20311" y="5398008"/>
              <a:ext cx="1507109" cy="998067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4195953" y="5702909"/>
            <a:ext cx="11588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Out</a:t>
            </a:r>
            <a:r>
              <a:rPr sz="1800" b="1" spc="-10" dirty="0">
                <a:latin typeface="Times New Roman"/>
                <a:cs typeface="Times New Roman"/>
              </a:rPr>
              <a:t> Patient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586984" y="5254752"/>
            <a:ext cx="1659889" cy="1141730"/>
            <a:chOff x="5586984" y="5254752"/>
            <a:chExt cx="1659889" cy="1141730"/>
          </a:xfrm>
        </p:grpSpPr>
        <p:pic>
          <p:nvPicPr>
            <p:cNvPr id="40" name="object 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586984" y="5254752"/>
              <a:ext cx="1497964" cy="98285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739384" y="5398008"/>
              <a:ext cx="1507109" cy="998067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6088126" y="5584647"/>
            <a:ext cx="811530" cy="538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14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Medical</a:t>
            </a:r>
            <a:endParaRPr sz="1800">
              <a:latin typeface="Times New Roman"/>
              <a:cs typeface="Times New Roman"/>
            </a:endParaRPr>
          </a:p>
          <a:p>
            <a:pPr marL="131445">
              <a:lnSpc>
                <a:spcPts val="2014"/>
              </a:lnSpc>
            </a:pPr>
            <a:r>
              <a:rPr sz="1800" b="1" spc="-20" dirty="0">
                <a:latin typeface="Times New Roman"/>
                <a:cs typeface="Times New Roman"/>
              </a:rPr>
              <a:t>Ward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7303007" y="5254752"/>
            <a:ext cx="1663064" cy="1141730"/>
            <a:chOff x="7303007" y="5254752"/>
            <a:chExt cx="1663064" cy="1141730"/>
          </a:xfrm>
        </p:grpSpPr>
        <p:pic>
          <p:nvPicPr>
            <p:cNvPr id="44" name="object 4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303007" y="5254752"/>
              <a:ext cx="1497965" cy="98285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455407" y="5398008"/>
              <a:ext cx="1510156" cy="998067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7703057" y="5702909"/>
            <a:ext cx="10191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ICU</a:t>
            </a:r>
            <a:r>
              <a:rPr sz="1800" b="1" spc="-114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Adm</a:t>
            </a:r>
            <a:r>
              <a:rPr sz="1800" b="1" spc="-20" dirty="0">
                <a:solidFill>
                  <a:srgbClr val="BEBEBE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5550408" y="4331208"/>
            <a:ext cx="405765" cy="253365"/>
            <a:chOff x="5550408" y="4331208"/>
            <a:chExt cx="405765" cy="253365"/>
          </a:xfrm>
        </p:grpSpPr>
        <p:sp>
          <p:nvSpPr>
            <p:cNvPr id="48" name="object 48"/>
            <p:cNvSpPr/>
            <p:nvPr/>
          </p:nvSpPr>
          <p:spPr>
            <a:xfrm>
              <a:off x="5562600" y="4343400"/>
              <a:ext cx="381000" cy="228600"/>
            </a:xfrm>
            <a:custGeom>
              <a:avLst/>
              <a:gdLst/>
              <a:ahLst/>
              <a:cxnLst/>
              <a:rect l="l" t="t" r="r" b="b"/>
              <a:pathLst>
                <a:path w="381000" h="228600">
                  <a:moveTo>
                    <a:pt x="266700" y="0"/>
                  </a:moveTo>
                  <a:lnTo>
                    <a:pt x="266700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266700" y="171450"/>
                  </a:lnTo>
                  <a:lnTo>
                    <a:pt x="266700" y="228600"/>
                  </a:lnTo>
                  <a:lnTo>
                    <a:pt x="381000" y="114300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562600" y="4343400"/>
              <a:ext cx="381000" cy="228600"/>
            </a:xfrm>
            <a:custGeom>
              <a:avLst/>
              <a:gdLst/>
              <a:ahLst/>
              <a:cxnLst/>
              <a:rect l="l" t="t" r="r" b="b"/>
              <a:pathLst>
                <a:path w="381000" h="228600">
                  <a:moveTo>
                    <a:pt x="0" y="57150"/>
                  </a:moveTo>
                  <a:lnTo>
                    <a:pt x="266700" y="57150"/>
                  </a:lnTo>
                  <a:lnTo>
                    <a:pt x="266700" y="0"/>
                  </a:lnTo>
                  <a:lnTo>
                    <a:pt x="381000" y="114300"/>
                  </a:lnTo>
                  <a:lnTo>
                    <a:pt x="266700" y="228600"/>
                  </a:lnTo>
                  <a:lnTo>
                    <a:pt x="266700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243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60241" y="700862"/>
            <a:ext cx="229870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40" dirty="0">
                <a:solidFill>
                  <a:srgbClr val="000000"/>
                </a:solidFill>
                <a:latin typeface="Times New Roman"/>
                <a:cs typeface="Times New Roman"/>
              </a:rPr>
              <a:t>Treatment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644" y="1335024"/>
            <a:ext cx="7843520" cy="40405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70485">
              <a:lnSpc>
                <a:spcPct val="1401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andara"/>
                <a:cs typeface="Candara"/>
              </a:rPr>
              <a:t>Patients</a:t>
            </a:r>
            <a:r>
              <a:rPr sz="2400" b="1" spc="12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ndara"/>
                <a:cs typeface="Candara"/>
              </a:rPr>
              <a:t>should</a:t>
            </a:r>
            <a:r>
              <a:rPr sz="2400" b="1" spc="114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ndara"/>
                <a:cs typeface="Candara"/>
              </a:rPr>
              <a:t>initially</a:t>
            </a:r>
            <a:r>
              <a:rPr sz="2400" b="1" spc="13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ndara"/>
                <a:cs typeface="Candara"/>
              </a:rPr>
              <a:t>be</a:t>
            </a:r>
            <a:r>
              <a:rPr sz="2400" b="1" spc="12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ndara"/>
                <a:cs typeface="Candara"/>
              </a:rPr>
              <a:t>treated</a:t>
            </a:r>
            <a:r>
              <a:rPr sz="2400" b="1" spc="114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ndara"/>
                <a:cs typeface="Candara"/>
              </a:rPr>
              <a:t>empirically</a:t>
            </a:r>
            <a:r>
              <a:rPr sz="2400" b="1" spc="12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ndara"/>
                <a:cs typeface="Candara"/>
              </a:rPr>
              <a:t>,</a:t>
            </a:r>
            <a:r>
              <a:rPr sz="2400" b="1" spc="12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ndara"/>
                <a:cs typeface="Candara"/>
              </a:rPr>
              <a:t>based</a:t>
            </a:r>
            <a:r>
              <a:rPr sz="2400" b="1" spc="114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b="1" spc="-25" dirty="0">
                <a:solidFill>
                  <a:srgbClr val="C00000"/>
                </a:solidFill>
                <a:latin typeface="Candara"/>
                <a:cs typeface="Candara"/>
              </a:rPr>
              <a:t>on </a:t>
            </a:r>
            <a:r>
              <a:rPr sz="2400" b="1" dirty="0">
                <a:solidFill>
                  <a:srgbClr val="C00000"/>
                </a:solidFill>
                <a:latin typeface="Candara"/>
                <a:cs typeface="Candara"/>
              </a:rPr>
              <a:t>the</a:t>
            </a:r>
            <a:r>
              <a:rPr sz="2400" b="1" spc="-3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ndara"/>
                <a:cs typeface="Candara"/>
              </a:rPr>
              <a:t>likely</a:t>
            </a:r>
            <a:r>
              <a:rPr sz="2400" b="1" spc="-4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ndara"/>
                <a:cs typeface="Candara"/>
              </a:rPr>
              <a:t>pathogens</a:t>
            </a:r>
            <a:r>
              <a:rPr sz="2400" b="1" spc="-4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ndara"/>
                <a:cs typeface="Candara"/>
              </a:rPr>
              <a:t>for</a:t>
            </a:r>
            <a:r>
              <a:rPr sz="2400" b="1" spc="-5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ndara"/>
                <a:cs typeface="Candara"/>
              </a:rPr>
              <a:t>each</a:t>
            </a:r>
            <a:r>
              <a:rPr sz="2400" b="1" spc="-4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ndara"/>
                <a:cs typeface="Candara"/>
              </a:rPr>
              <a:t>patient</a:t>
            </a:r>
            <a:r>
              <a:rPr sz="2400" b="1" spc="-3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ndara"/>
                <a:cs typeface="Candara"/>
              </a:rPr>
              <a:t>group.</a:t>
            </a:r>
            <a:endParaRPr sz="2400" dirty="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4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ndara"/>
                <a:cs typeface="Candara"/>
              </a:rPr>
              <a:t>Supportive</a:t>
            </a:r>
            <a:r>
              <a:rPr sz="2400" b="1" u="sng" spc="-7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ndara"/>
                <a:cs typeface="Candara"/>
              </a:rPr>
              <a:t> </a:t>
            </a:r>
            <a:r>
              <a:rPr sz="2400" b="1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ndara"/>
                <a:cs typeface="Candara"/>
              </a:rPr>
              <a:t>measures</a:t>
            </a:r>
            <a:endParaRPr sz="2400" dirty="0">
              <a:latin typeface="Candara"/>
              <a:cs typeface="Candara"/>
            </a:endParaRPr>
          </a:p>
          <a:p>
            <a:pPr marL="670560" indent="-313690">
              <a:lnSpc>
                <a:spcPct val="100000"/>
              </a:lnSpc>
              <a:spcBef>
                <a:spcPts val="475"/>
              </a:spcBef>
              <a:buFont typeface="Georgia"/>
              <a:buAutoNum type="alphaLcPeriod"/>
              <a:tabLst>
                <a:tab pos="670560" algn="l"/>
              </a:tabLst>
            </a:pPr>
            <a:r>
              <a:rPr sz="2000" b="1" dirty="0">
                <a:latin typeface="Candara"/>
                <a:cs typeface="Candara"/>
              </a:rPr>
              <a:t>Bed</a:t>
            </a:r>
            <a:r>
              <a:rPr sz="2000" b="1" spc="-45" dirty="0">
                <a:latin typeface="Candara"/>
                <a:cs typeface="Candara"/>
              </a:rPr>
              <a:t> </a:t>
            </a:r>
            <a:r>
              <a:rPr sz="2000" b="1" spc="-10" dirty="0">
                <a:latin typeface="Candara"/>
                <a:cs typeface="Candara"/>
              </a:rPr>
              <a:t>rest.</a:t>
            </a:r>
            <a:endParaRPr sz="2000" dirty="0">
              <a:latin typeface="Candara"/>
              <a:cs typeface="Candara"/>
            </a:endParaRPr>
          </a:p>
          <a:p>
            <a:pPr marL="615950" indent="-259079">
              <a:lnSpc>
                <a:spcPct val="100000"/>
              </a:lnSpc>
              <a:spcBef>
                <a:spcPts val="20"/>
              </a:spcBef>
              <a:buAutoNum type="alphaLcPeriod"/>
              <a:tabLst>
                <a:tab pos="615950" algn="l"/>
              </a:tabLst>
            </a:pPr>
            <a:r>
              <a:rPr sz="2000" b="1" dirty="0">
                <a:latin typeface="Candara"/>
                <a:cs typeface="Candara"/>
              </a:rPr>
              <a:t>Adequate</a:t>
            </a:r>
            <a:r>
              <a:rPr sz="2000" b="1" spc="-25" dirty="0">
                <a:latin typeface="Candara"/>
                <a:cs typeface="Candara"/>
              </a:rPr>
              <a:t> </a:t>
            </a:r>
            <a:r>
              <a:rPr sz="2000" b="1" dirty="0">
                <a:latin typeface="Candara"/>
                <a:cs typeface="Candara"/>
              </a:rPr>
              <a:t>nutrition</a:t>
            </a:r>
            <a:r>
              <a:rPr sz="2000" b="1" spc="-35" dirty="0">
                <a:latin typeface="Candara"/>
                <a:cs typeface="Candara"/>
              </a:rPr>
              <a:t> </a:t>
            </a:r>
            <a:r>
              <a:rPr sz="2000" b="1" dirty="0">
                <a:latin typeface="Candara"/>
                <a:cs typeface="Candara"/>
              </a:rPr>
              <a:t>either</a:t>
            </a:r>
            <a:r>
              <a:rPr sz="2000" b="1" spc="-50" dirty="0">
                <a:latin typeface="Candara"/>
                <a:cs typeface="Candara"/>
              </a:rPr>
              <a:t> </a:t>
            </a:r>
            <a:r>
              <a:rPr sz="2000" b="1" dirty="0">
                <a:latin typeface="Candara"/>
                <a:cs typeface="Candara"/>
              </a:rPr>
              <a:t>orally or</a:t>
            </a:r>
            <a:r>
              <a:rPr sz="2000" b="1" spc="-45" dirty="0">
                <a:latin typeface="Candara"/>
                <a:cs typeface="Candara"/>
              </a:rPr>
              <a:t> </a:t>
            </a:r>
            <a:r>
              <a:rPr sz="2000" b="1" dirty="0">
                <a:latin typeface="Candara"/>
                <a:cs typeface="Candara"/>
              </a:rPr>
              <a:t>IV</a:t>
            </a:r>
            <a:r>
              <a:rPr sz="2000" b="1" spc="-25" dirty="0">
                <a:latin typeface="Candara"/>
                <a:cs typeface="Candara"/>
              </a:rPr>
              <a:t> </a:t>
            </a:r>
            <a:r>
              <a:rPr sz="2000" b="1" dirty="0">
                <a:latin typeface="Candara"/>
                <a:cs typeface="Candara"/>
              </a:rPr>
              <a:t>in</a:t>
            </a:r>
            <a:r>
              <a:rPr sz="2000" b="1" spc="-40" dirty="0">
                <a:latin typeface="Candara"/>
                <a:cs typeface="Candara"/>
              </a:rPr>
              <a:t> </a:t>
            </a:r>
            <a:r>
              <a:rPr sz="2000" b="1" dirty="0">
                <a:latin typeface="Candara"/>
                <a:cs typeface="Candara"/>
              </a:rPr>
              <a:t>severe</a:t>
            </a:r>
            <a:r>
              <a:rPr sz="2000" b="1" spc="-65" dirty="0">
                <a:latin typeface="Candara"/>
                <a:cs typeface="Candara"/>
              </a:rPr>
              <a:t> </a:t>
            </a:r>
            <a:r>
              <a:rPr sz="2000" b="1" spc="-10" dirty="0">
                <a:latin typeface="Candara"/>
                <a:cs typeface="Candara"/>
              </a:rPr>
              <a:t>cases.</a:t>
            </a:r>
            <a:endParaRPr sz="2000" dirty="0">
              <a:latin typeface="Candara"/>
              <a:cs typeface="Candara"/>
            </a:endParaRPr>
          </a:p>
          <a:p>
            <a:pPr marL="588010" indent="-231140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588010" algn="l"/>
              </a:tabLst>
            </a:pPr>
            <a:r>
              <a:rPr sz="2000" b="1" dirty="0">
                <a:latin typeface="Candara"/>
                <a:cs typeface="Candara"/>
              </a:rPr>
              <a:t>Fluid</a:t>
            </a:r>
            <a:r>
              <a:rPr sz="2000" b="1" spc="-60" dirty="0">
                <a:latin typeface="Candara"/>
                <a:cs typeface="Candara"/>
              </a:rPr>
              <a:t> </a:t>
            </a:r>
            <a:r>
              <a:rPr sz="2000" b="1" dirty="0">
                <a:latin typeface="Candara"/>
                <a:cs typeface="Candara"/>
              </a:rPr>
              <a:t>and</a:t>
            </a:r>
            <a:r>
              <a:rPr sz="2000" b="1" spc="-55" dirty="0">
                <a:latin typeface="Candara"/>
                <a:cs typeface="Candara"/>
              </a:rPr>
              <a:t> </a:t>
            </a:r>
            <a:r>
              <a:rPr sz="2000" b="1" dirty="0">
                <a:latin typeface="Candara"/>
                <a:cs typeface="Candara"/>
              </a:rPr>
              <a:t>electrolytes</a:t>
            </a:r>
            <a:r>
              <a:rPr sz="2000" b="1" spc="-35" dirty="0">
                <a:latin typeface="Candara"/>
                <a:cs typeface="Candara"/>
              </a:rPr>
              <a:t> </a:t>
            </a:r>
            <a:r>
              <a:rPr sz="2000" b="1" spc="-10" dirty="0">
                <a:latin typeface="Candara"/>
                <a:cs typeface="Candara"/>
              </a:rPr>
              <a:t>replacement.</a:t>
            </a:r>
            <a:endParaRPr sz="2000" dirty="0">
              <a:latin typeface="Candara"/>
              <a:cs typeface="Candara"/>
            </a:endParaRPr>
          </a:p>
          <a:p>
            <a:pPr marL="615315" indent="-258445">
              <a:lnSpc>
                <a:spcPct val="100000"/>
              </a:lnSpc>
              <a:buAutoNum type="alphaLcPeriod"/>
              <a:tabLst>
                <a:tab pos="615315" algn="l"/>
              </a:tabLst>
            </a:pPr>
            <a:r>
              <a:rPr sz="2000" b="1" spc="-10" dirty="0">
                <a:latin typeface="Candara"/>
                <a:cs typeface="Candara"/>
              </a:rPr>
              <a:t>Analgesics</a:t>
            </a:r>
            <a:r>
              <a:rPr sz="2000" b="1" spc="-50" dirty="0">
                <a:latin typeface="Candara"/>
                <a:cs typeface="Candara"/>
              </a:rPr>
              <a:t> </a:t>
            </a:r>
            <a:r>
              <a:rPr sz="2000" b="1" dirty="0">
                <a:latin typeface="Candara"/>
                <a:cs typeface="Candara"/>
              </a:rPr>
              <a:t>for</a:t>
            </a:r>
            <a:r>
              <a:rPr sz="2000" b="1" spc="-20" dirty="0">
                <a:latin typeface="Candara"/>
                <a:cs typeface="Candara"/>
              </a:rPr>
              <a:t> </a:t>
            </a:r>
            <a:r>
              <a:rPr sz="2000" b="1" dirty="0">
                <a:latin typeface="Candara"/>
                <a:cs typeface="Candara"/>
              </a:rPr>
              <a:t>pain</a:t>
            </a:r>
            <a:r>
              <a:rPr sz="2000" b="1" spc="-20" dirty="0">
                <a:latin typeface="Candara"/>
                <a:cs typeface="Candara"/>
              </a:rPr>
              <a:t> </a:t>
            </a:r>
            <a:r>
              <a:rPr sz="2000" b="1" dirty="0">
                <a:latin typeface="Candara"/>
                <a:cs typeface="Candara"/>
              </a:rPr>
              <a:t>and</a:t>
            </a:r>
            <a:r>
              <a:rPr sz="2000" b="1" spc="-40" dirty="0">
                <a:latin typeface="Candara"/>
                <a:cs typeface="Candara"/>
              </a:rPr>
              <a:t> </a:t>
            </a:r>
            <a:r>
              <a:rPr sz="2000" b="1" dirty="0">
                <a:latin typeface="Candara"/>
                <a:cs typeface="Candara"/>
              </a:rPr>
              <a:t>antipyretics</a:t>
            </a:r>
            <a:r>
              <a:rPr sz="2000" b="1" spc="-20" dirty="0">
                <a:latin typeface="Candara"/>
                <a:cs typeface="Candara"/>
              </a:rPr>
              <a:t> </a:t>
            </a:r>
            <a:r>
              <a:rPr sz="2000" b="1" dirty="0">
                <a:latin typeface="Candara"/>
                <a:cs typeface="Candara"/>
              </a:rPr>
              <a:t>for</a:t>
            </a:r>
            <a:r>
              <a:rPr sz="2000" b="1" spc="-20" dirty="0">
                <a:latin typeface="Candara"/>
                <a:cs typeface="Candara"/>
              </a:rPr>
              <a:t> </a:t>
            </a:r>
            <a:r>
              <a:rPr sz="2000" b="1" spc="-10" dirty="0">
                <a:latin typeface="Candara"/>
                <a:cs typeface="Candara"/>
              </a:rPr>
              <a:t>fever.</a:t>
            </a:r>
            <a:endParaRPr sz="2000" dirty="0">
              <a:latin typeface="Candara"/>
              <a:cs typeface="Candara"/>
            </a:endParaRPr>
          </a:p>
          <a:p>
            <a:pPr marL="605155" indent="-248285">
              <a:lnSpc>
                <a:spcPct val="100000"/>
              </a:lnSpc>
              <a:buAutoNum type="alphaLcPeriod"/>
              <a:tabLst>
                <a:tab pos="605155" algn="l"/>
              </a:tabLst>
            </a:pPr>
            <a:r>
              <a:rPr sz="2000" b="1" dirty="0">
                <a:latin typeface="Candara"/>
                <a:cs typeface="Candara"/>
              </a:rPr>
              <a:t>Respiratory</a:t>
            </a:r>
            <a:r>
              <a:rPr sz="2000" b="1" spc="-25" dirty="0">
                <a:latin typeface="Candara"/>
                <a:cs typeface="Candara"/>
              </a:rPr>
              <a:t> </a:t>
            </a:r>
            <a:r>
              <a:rPr sz="2000" b="1" dirty="0">
                <a:latin typeface="Candara"/>
                <a:cs typeface="Candara"/>
              </a:rPr>
              <a:t>support</a:t>
            </a:r>
            <a:r>
              <a:rPr sz="2000" b="1" spc="-25" dirty="0">
                <a:latin typeface="Candara"/>
                <a:cs typeface="Candara"/>
              </a:rPr>
              <a:t> </a:t>
            </a:r>
            <a:r>
              <a:rPr sz="2000" b="1" dirty="0">
                <a:latin typeface="Candara"/>
                <a:cs typeface="Candara"/>
              </a:rPr>
              <a:t>by</a:t>
            </a:r>
            <a:r>
              <a:rPr sz="2000" b="1" spc="-65" dirty="0">
                <a:latin typeface="Candara"/>
                <a:cs typeface="Candara"/>
              </a:rPr>
              <a:t> </a:t>
            </a:r>
            <a:r>
              <a:rPr sz="2000" b="1" dirty="0">
                <a:latin typeface="Candara"/>
                <a:cs typeface="Candara"/>
              </a:rPr>
              <a:t>oxygen</a:t>
            </a:r>
            <a:r>
              <a:rPr sz="2000" b="1" spc="-60" dirty="0">
                <a:latin typeface="Candara"/>
                <a:cs typeface="Candara"/>
              </a:rPr>
              <a:t> </a:t>
            </a:r>
            <a:r>
              <a:rPr sz="2000" b="1" dirty="0">
                <a:latin typeface="Candara"/>
                <a:cs typeface="Candara"/>
              </a:rPr>
              <a:t>supply</a:t>
            </a:r>
            <a:r>
              <a:rPr sz="2000" b="1" spc="-40" dirty="0">
                <a:latin typeface="Candara"/>
                <a:cs typeface="Candara"/>
              </a:rPr>
              <a:t> </a:t>
            </a:r>
            <a:r>
              <a:rPr sz="2000" b="1" dirty="0">
                <a:latin typeface="Candara"/>
                <a:cs typeface="Candara"/>
              </a:rPr>
              <a:t>or</a:t>
            </a:r>
            <a:r>
              <a:rPr sz="2000" b="1" spc="-50" dirty="0">
                <a:latin typeface="Candara"/>
                <a:cs typeface="Candara"/>
              </a:rPr>
              <a:t> </a:t>
            </a:r>
            <a:r>
              <a:rPr sz="2000" b="1" dirty="0">
                <a:latin typeface="Candara"/>
                <a:cs typeface="Candara"/>
              </a:rPr>
              <a:t>mechanical</a:t>
            </a:r>
            <a:r>
              <a:rPr sz="2000" b="1" spc="-55" dirty="0">
                <a:latin typeface="Candara"/>
                <a:cs typeface="Candara"/>
              </a:rPr>
              <a:t> </a:t>
            </a:r>
            <a:r>
              <a:rPr sz="2000" b="1" spc="-10" dirty="0">
                <a:latin typeface="Candara"/>
                <a:cs typeface="Candara"/>
              </a:rPr>
              <a:t>ventilation.</a:t>
            </a:r>
            <a:endParaRPr sz="2000" dirty="0">
              <a:latin typeface="Candara"/>
              <a:cs typeface="Candara"/>
            </a:endParaRPr>
          </a:p>
          <a:p>
            <a:pPr marL="551180" indent="-194310">
              <a:lnSpc>
                <a:spcPct val="100000"/>
              </a:lnSpc>
              <a:buAutoNum type="alphaLcPeriod"/>
              <a:tabLst>
                <a:tab pos="551180" algn="l"/>
              </a:tabLst>
            </a:pPr>
            <a:r>
              <a:rPr sz="2000" b="1" dirty="0">
                <a:latin typeface="Candara"/>
                <a:cs typeface="Candara"/>
              </a:rPr>
              <a:t>Circulatory</a:t>
            </a:r>
            <a:r>
              <a:rPr sz="2000" b="1" spc="-30" dirty="0">
                <a:latin typeface="Candara"/>
                <a:cs typeface="Candara"/>
              </a:rPr>
              <a:t> </a:t>
            </a:r>
            <a:r>
              <a:rPr sz="2000" b="1" dirty="0">
                <a:latin typeface="Candara"/>
                <a:cs typeface="Candara"/>
              </a:rPr>
              <a:t>support by</a:t>
            </a:r>
            <a:r>
              <a:rPr sz="2000" b="1" spc="-55" dirty="0">
                <a:latin typeface="Candara"/>
                <a:cs typeface="Candara"/>
              </a:rPr>
              <a:t> </a:t>
            </a:r>
            <a:r>
              <a:rPr sz="2000" b="1" dirty="0">
                <a:latin typeface="Candara"/>
                <a:cs typeface="Candara"/>
              </a:rPr>
              <a:t>inotropic</a:t>
            </a:r>
            <a:r>
              <a:rPr sz="2000" b="1" spc="-20" dirty="0">
                <a:latin typeface="Candara"/>
                <a:cs typeface="Candara"/>
              </a:rPr>
              <a:t> </a:t>
            </a:r>
            <a:r>
              <a:rPr sz="2000" b="1" dirty="0">
                <a:latin typeface="Candara"/>
                <a:cs typeface="Candara"/>
              </a:rPr>
              <a:t>agent</a:t>
            </a:r>
            <a:r>
              <a:rPr sz="2000" b="1" spc="-60" dirty="0">
                <a:latin typeface="Candara"/>
                <a:cs typeface="Candara"/>
              </a:rPr>
              <a:t> </a:t>
            </a:r>
            <a:r>
              <a:rPr sz="2000" b="1" dirty="0">
                <a:latin typeface="Candara"/>
                <a:cs typeface="Candara"/>
              </a:rPr>
              <a:t>in</a:t>
            </a:r>
            <a:r>
              <a:rPr sz="2000" b="1" spc="-45" dirty="0">
                <a:latin typeface="Candara"/>
                <a:cs typeface="Candara"/>
              </a:rPr>
              <a:t> </a:t>
            </a:r>
            <a:r>
              <a:rPr sz="2000" b="1" spc="-10" dirty="0">
                <a:latin typeface="Candara"/>
                <a:cs typeface="Candara"/>
              </a:rPr>
              <a:t>hypotension.</a:t>
            </a:r>
            <a:endParaRPr sz="2000" dirty="0">
              <a:latin typeface="Candara"/>
              <a:cs typeface="Candara"/>
            </a:endParaRPr>
          </a:p>
          <a:p>
            <a:pPr marL="356870" marR="292100" indent="257810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614680" algn="l"/>
              </a:tabLst>
            </a:pPr>
            <a:r>
              <a:rPr sz="2000" b="1" dirty="0">
                <a:latin typeface="Candara"/>
                <a:cs typeface="Candara"/>
              </a:rPr>
              <a:t>Steroids</a:t>
            </a:r>
            <a:r>
              <a:rPr sz="2000" b="1" spc="-45" dirty="0">
                <a:latin typeface="Candara"/>
                <a:cs typeface="Candara"/>
              </a:rPr>
              <a:t> </a:t>
            </a:r>
            <a:r>
              <a:rPr sz="2000" b="1" dirty="0">
                <a:latin typeface="Candara"/>
                <a:cs typeface="Candara"/>
              </a:rPr>
              <a:t>may</a:t>
            </a:r>
            <a:r>
              <a:rPr sz="2000" b="1" spc="-50" dirty="0">
                <a:latin typeface="Candara"/>
                <a:cs typeface="Candara"/>
              </a:rPr>
              <a:t> </a:t>
            </a:r>
            <a:r>
              <a:rPr sz="2000" b="1" dirty="0">
                <a:latin typeface="Candara"/>
                <a:cs typeface="Candara"/>
              </a:rPr>
              <a:t>be</a:t>
            </a:r>
            <a:r>
              <a:rPr sz="2000" b="1" spc="-40" dirty="0">
                <a:latin typeface="Candara"/>
                <a:cs typeface="Candara"/>
              </a:rPr>
              <a:t> </a:t>
            </a:r>
            <a:r>
              <a:rPr sz="2000" b="1" dirty="0">
                <a:latin typeface="Candara"/>
                <a:cs typeface="Candara"/>
              </a:rPr>
              <a:t>used</a:t>
            </a:r>
            <a:r>
              <a:rPr sz="2000" b="1" spc="-80" dirty="0">
                <a:latin typeface="Candara"/>
                <a:cs typeface="Candara"/>
              </a:rPr>
              <a:t> </a:t>
            </a:r>
            <a:r>
              <a:rPr sz="2000" b="1" dirty="0">
                <a:latin typeface="Candara"/>
                <a:cs typeface="Candara"/>
              </a:rPr>
              <a:t>to</a:t>
            </a:r>
            <a:r>
              <a:rPr sz="2000" b="1" spc="-60" dirty="0">
                <a:latin typeface="Candara"/>
                <a:cs typeface="Candara"/>
              </a:rPr>
              <a:t> </a:t>
            </a:r>
            <a:r>
              <a:rPr sz="2000" b="1" dirty="0">
                <a:latin typeface="Candara"/>
                <a:cs typeface="Candara"/>
              </a:rPr>
              <a:t>suppress</a:t>
            </a:r>
            <a:r>
              <a:rPr sz="2000" b="1" spc="-40" dirty="0">
                <a:latin typeface="Candara"/>
                <a:cs typeface="Candara"/>
              </a:rPr>
              <a:t> </a:t>
            </a:r>
            <a:r>
              <a:rPr sz="2000" b="1" dirty="0">
                <a:latin typeface="Candara"/>
                <a:cs typeface="Candara"/>
              </a:rPr>
              <a:t>the</a:t>
            </a:r>
            <a:r>
              <a:rPr sz="2000" b="1" spc="-55" dirty="0">
                <a:latin typeface="Candara"/>
                <a:cs typeface="Candara"/>
              </a:rPr>
              <a:t> </a:t>
            </a:r>
            <a:r>
              <a:rPr sz="2000" b="1" dirty="0">
                <a:latin typeface="Candara"/>
                <a:cs typeface="Candara"/>
              </a:rPr>
              <a:t>inflammatory</a:t>
            </a:r>
            <a:r>
              <a:rPr sz="2000" b="1" spc="-15" dirty="0">
                <a:latin typeface="Candara"/>
                <a:cs typeface="Candara"/>
              </a:rPr>
              <a:t> </a:t>
            </a:r>
            <a:r>
              <a:rPr sz="2000" b="1" dirty="0">
                <a:latin typeface="Candara"/>
                <a:cs typeface="Candara"/>
              </a:rPr>
              <a:t>response</a:t>
            </a:r>
            <a:r>
              <a:rPr sz="2000" b="1" spc="-35" dirty="0">
                <a:latin typeface="Candara"/>
                <a:cs typeface="Candara"/>
              </a:rPr>
              <a:t> </a:t>
            </a:r>
            <a:r>
              <a:rPr sz="2000" b="1" spc="-25" dirty="0">
                <a:latin typeface="Candara"/>
                <a:cs typeface="Candara"/>
              </a:rPr>
              <a:t>to </a:t>
            </a:r>
            <a:r>
              <a:rPr sz="2000" b="1" spc="-10" dirty="0">
                <a:latin typeface="Candara"/>
                <a:cs typeface="Candara"/>
              </a:rPr>
              <a:t>infection</a:t>
            </a:r>
            <a:r>
              <a:rPr sz="2000" b="1" spc="-10" dirty="0" smtClean="0">
                <a:latin typeface="Candara"/>
                <a:cs typeface="Candara"/>
              </a:rPr>
              <a:t>.</a:t>
            </a:r>
            <a:r>
              <a:rPr lang="en-GB" sz="2000" b="1" spc="-10" dirty="0" smtClean="0">
                <a:latin typeface="Candara"/>
                <a:cs typeface="Candara"/>
              </a:rPr>
              <a:t>(in severe pneumonia with septic shock)</a:t>
            </a:r>
            <a:endParaRPr sz="2000" dirty="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6244" y="1304924"/>
            <a:ext cx="7802245" cy="3081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86105" indent="-34480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6870" algn="l"/>
              </a:tabLst>
            </a:pPr>
            <a:r>
              <a:rPr sz="2800" b="1" dirty="0">
                <a:solidFill>
                  <a:srgbClr val="C00000"/>
                </a:solidFill>
                <a:latin typeface="Candara"/>
                <a:cs typeface="Candara"/>
              </a:rPr>
              <a:t>The</a:t>
            </a:r>
            <a:r>
              <a:rPr sz="2800" b="1" spc="-4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ndara"/>
                <a:cs typeface="Candara"/>
              </a:rPr>
              <a:t>patient</a:t>
            </a:r>
            <a:r>
              <a:rPr sz="2800" b="1" spc="-3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ndara"/>
                <a:cs typeface="Candara"/>
              </a:rPr>
              <a:t>may</a:t>
            </a:r>
            <a:r>
              <a:rPr sz="2800" b="1" spc="-2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ndara"/>
                <a:cs typeface="Candara"/>
              </a:rPr>
              <a:t>be</a:t>
            </a:r>
            <a:r>
              <a:rPr sz="2800" b="1" spc="-1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0349E"/>
                </a:solidFill>
                <a:latin typeface="Candara"/>
                <a:cs typeface="Candara"/>
              </a:rPr>
              <a:t>Previously</a:t>
            </a:r>
            <a:r>
              <a:rPr sz="2800" b="1" spc="-15" dirty="0">
                <a:solidFill>
                  <a:srgbClr val="00349E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00349E"/>
                </a:solidFill>
                <a:latin typeface="Candara"/>
                <a:cs typeface="Candara"/>
              </a:rPr>
              <a:t>Healthy</a:t>
            </a:r>
            <a:r>
              <a:rPr sz="2800" b="1" spc="-25" dirty="0">
                <a:solidFill>
                  <a:srgbClr val="00349E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ndara"/>
                <a:cs typeface="Candara"/>
              </a:rPr>
              <a:t>or</a:t>
            </a:r>
            <a:r>
              <a:rPr sz="2800" b="1" spc="-3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800" b="1" spc="-25" dirty="0">
                <a:solidFill>
                  <a:srgbClr val="C00000"/>
                </a:solidFill>
                <a:latin typeface="Candara"/>
                <a:cs typeface="Candara"/>
              </a:rPr>
              <a:t>has </a:t>
            </a:r>
            <a:r>
              <a:rPr sz="2800" b="1" dirty="0">
                <a:solidFill>
                  <a:srgbClr val="C00000"/>
                </a:solidFill>
                <a:latin typeface="Candara"/>
                <a:cs typeface="Candara"/>
              </a:rPr>
              <a:t>Comorbidities</a:t>
            </a:r>
            <a:r>
              <a:rPr sz="2800" b="1" spc="-7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ndara"/>
                <a:cs typeface="Candara"/>
              </a:rPr>
              <a:t>such</a:t>
            </a:r>
            <a:r>
              <a:rPr sz="2800" b="1" spc="-5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800" b="1" spc="-25" dirty="0">
                <a:solidFill>
                  <a:srgbClr val="C00000"/>
                </a:solidFill>
                <a:latin typeface="Candara"/>
                <a:cs typeface="Candara"/>
              </a:rPr>
              <a:t>as:</a:t>
            </a:r>
            <a:endParaRPr sz="2800">
              <a:latin typeface="Candara"/>
              <a:cs typeface="Candara"/>
            </a:endParaRPr>
          </a:p>
          <a:p>
            <a:pPr marL="1154430" lvl="1" indent="-227329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1154430" algn="l"/>
              </a:tabLst>
            </a:pPr>
            <a:r>
              <a:rPr sz="2400" b="1" dirty="0">
                <a:latin typeface="Candara"/>
                <a:cs typeface="Candara"/>
              </a:rPr>
              <a:t>Chronic</a:t>
            </a:r>
            <a:r>
              <a:rPr sz="2400" b="1" spc="-55" dirty="0">
                <a:latin typeface="Candara"/>
                <a:cs typeface="Candara"/>
              </a:rPr>
              <a:t> </a:t>
            </a:r>
            <a:r>
              <a:rPr sz="2400" b="1" dirty="0">
                <a:latin typeface="Candara"/>
                <a:cs typeface="Candara"/>
              </a:rPr>
              <a:t>heart,</a:t>
            </a:r>
            <a:r>
              <a:rPr sz="2400" b="1" spc="-60" dirty="0">
                <a:latin typeface="Candara"/>
                <a:cs typeface="Candara"/>
              </a:rPr>
              <a:t> </a:t>
            </a:r>
            <a:r>
              <a:rPr sz="2400" b="1" dirty="0">
                <a:latin typeface="Candara"/>
                <a:cs typeface="Candara"/>
              </a:rPr>
              <a:t>lung,</a:t>
            </a:r>
            <a:r>
              <a:rPr sz="2400" b="1" spc="-60" dirty="0">
                <a:latin typeface="Candara"/>
                <a:cs typeface="Candara"/>
              </a:rPr>
              <a:t> </a:t>
            </a:r>
            <a:r>
              <a:rPr sz="2400" b="1" spc="-10" dirty="0">
                <a:latin typeface="Candara"/>
                <a:cs typeface="Candara"/>
              </a:rPr>
              <a:t>liver,</a:t>
            </a:r>
            <a:r>
              <a:rPr sz="2400" b="1" spc="-60" dirty="0">
                <a:latin typeface="Candara"/>
                <a:cs typeface="Candara"/>
              </a:rPr>
              <a:t> </a:t>
            </a:r>
            <a:r>
              <a:rPr sz="2400" b="1" dirty="0">
                <a:latin typeface="Candara"/>
                <a:cs typeface="Candara"/>
              </a:rPr>
              <a:t>and</a:t>
            </a:r>
            <a:r>
              <a:rPr sz="2400" b="1" spc="-60" dirty="0">
                <a:latin typeface="Candara"/>
                <a:cs typeface="Candara"/>
              </a:rPr>
              <a:t> </a:t>
            </a:r>
            <a:r>
              <a:rPr sz="2400" b="1" dirty="0">
                <a:latin typeface="Candara"/>
                <a:cs typeface="Candara"/>
              </a:rPr>
              <a:t>renal</a:t>
            </a:r>
            <a:r>
              <a:rPr sz="2400" b="1" spc="-50" dirty="0">
                <a:latin typeface="Candara"/>
                <a:cs typeface="Candara"/>
              </a:rPr>
              <a:t> </a:t>
            </a:r>
            <a:r>
              <a:rPr sz="2400" b="1" spc="-10" dirty="0">
                <a:latin typeface="Candara"/>
                <a:cs typeface="Candara"/>
              </a:rPr>
              <a:t>disease,</a:t>
            </a:r>
            <a:endParaRPr sz="2400">
              <a:latin typeface="Candara"/>
              <a:cs typeface="Candara"/>
            </a:endParaRPr>
          </a:p>
          <a:p>
            <a:pPr marL="1154430" lvl="1" indent="-227329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1154430" algn="l"/>
              </a:tabLst>
            </a:pPr>
            <a:r>
              <a:rPr sz="2400" b="1" dirty="0">
                <a:latin typeface="Candara"/>
                <a:cs typeface="Candara"/>
              </a:rPr>
              <a:t>Diabetes</a:t>
            </a:r>
            <a:r>
              <a:rPr sz="2400" b="1" spc="-65" dirty="0">
                <a:latin typeface="Candara"/>
                <a:cs typeface="Candara"/>
              </a:rPr>
              <a:t> </a:t>
            </a:r>
            <a:r>
              <a:rPr sz="2400" b="1" dirty="0">
                <a:latin typeface="Candara"/>
                <a:cs typeface="Candara"/>
              </a:rPr>
              <a:t>mellitus,</a:t>
            </a:r>
            <a:r>
              <a:rPr sz="2400" b="1" spc="-70" dirty="0">
                <a:latin typeface="Candara"/>
                <a:cs typeface="Candara"/>
              </a:rPr>
              <a:t> </a:t>
            </a:r>
            <a:r>
              <a:rPr sz="2400" b="1" spc="-10" dirty="0">
                <a:latin typeface="Candara"/>
                <a:cs typeface="Candara"/>
              </a:rPr>
              <a:t>Alcoholism,</a:t>
            </a:r>
            <a:endParaRPr sz="2400">
              <a:latin typeface="Candara"/>
              <a:cs typeface="Candara"/>
            </a:endParaRPr>
          </a:p>
          <a:p>
            <a:pPr marL="1154430" lvl="1" indent="-227329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154430" algn="l"/>
              </a:tabLst>
            </a:pPr>
            <a:r>
              <a:rPr sz="2400" b="1" dirty="0">
                <a:latin typeface="Candara"/>
                <a:cs typeface="Candara"/>
              </a:rPr>
              <a:t>Malignancies,</a:t>
            </a:r>
            <a:r>
              <a:rPr sz="2400" b="1" spc="-90" dirty="0">
                <a:latin typeface="Candara"/>
                <a:cs typeface="Candara"/>
              </a:rPr>
              <a:t> </a:t>
            </a:r>
            <a:r>
              <a:rPr sz="2400" b="1" spc="-10" dirty="0">
                <a:latin typeface="Candara"/>
                <a:cs typeface="Candara"/>
              </a:rPr>
              <a:t>Immunosuppression</a:t>
            </a:r>
            <a:endParaRPr sz="2400">
              <a:latin typeface="Candara"/>
              <a:cs typeface="Candara"/>
            </a:endParaRPr>
          </a:p>
          <a:p>
            <a:pPr marL="1154430" lvl="1" indent="-227329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1154430" algn="l"/>
              </a:tabLst>
            </a:pPr>
            <a:r>
              <a:rPr sz="2400" b="1" spc="-10" dirty="0">
                <a:latin typeface="Candara"/>
                <a:cs typeface="Candara"/>
              </a:rPr>
              <a:t>Asplenia,</a:t>
            </a:r>
            <a:endParaRPr sz="2400">
              <a:latin typeface="Candara"/>
              <a:cs typeface="Candara"/>
            </a:endParaRPr>
          </a:p>
          <a:p>
            <a:pPr marL="1154430" lvl="1" indent="-227329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154430" algn="l"/>
              </a:tabLst>
            </a:pPr>
            <a:r>
              <a:rPr sz="2400" b="1" dirty="0">
                <a:latin typeface="Candara"/>
                <a:cs typeface="Candara"/>
              </a:rPr>
              <a:t>Use</a:t>
            </a:r>
            <a:r>
              <a:rPr sz="2400" b="1" spc="-40" dirty="0">
                <a:latin typeface="Candara"/>
                <a:cs typeface="Candara"/>
              </a:rPr>
              <a:t> </a:t>
            </a:r>
            <a:r>
              <a:rPr sz="2400" b="1" dirty="0">
                <a:latin typeface="Candara"/>
                <a:cs typeface="Candara"/>
              </a:rPr>
              <a:t>of</a:t>
            </a:r>
            <a:r>
              <a:rPr sz="2400" b="1" spc="-60" dirty="0">
                <a:latin typeface="Candara"/>
                <a:cs typeface="Candara"/>
              </a:rPr>
              <a:t> </a:t>
            </a:r>
            <a:r>
              <a:rPr sz="2400" b="1" spc="-10" dirty="0">
                <a:latin typeface="Candara"/>
                <a:cs typeface="Candara"/>
              </a:rPr>
              <a:t>antimicrobials</a:t>
            </a:r>
            <a:r>
              <a:rPr sz="2400" b="1" spc="-5" dirty="0">
                <a:latin typeface="Candara"/>
                <a:cs typeface="Candara"/>
              </a:rPr>
              <a:t> </a:t>
            </a:r>
            <a:r>
              <a:rPr sz="2400" b="1" dirty="0">
                <a:latin typeface="Candara"/>
                <a:cs typeface="Candara"/>
              </a:rPr>
              <a:t>within</a:t>
            </a:r>
            <a:r>
              <a:rPr sz="2400" b="1" spc="-35" dirty="0">
                <a:latin typeface="Candara"/>
                <a:cs typeface="Candara"/>
              </a:rPr>
              <a:t> </a:t>
            </a:r>
            <a:r>
              <a:rPr sz="2400" b="1" dirty="0">
                <a:latin typeface="Candara"/>
                <a:cs typeface="Candara"/>
              </a:rPr>
              <a:t>the</a:t>
            </a:r>
            <a:r>
              <a:rPr sz="2400" b="1" spc="-20" dirty="0">
                <a:latin typeface="Candara"/>
                <a:cs typeface="Candara"/>
              </a:rPr>
              <a:t> </a:t>
            </a:r>
            <a:r>
              <a:rPr sz="2400" b="1" dirty="0">
                <a:latin typeface="Candara"/>
                <a:cs typeface="Candara"/>
              </a:rPr>
              <a:t>previous</a:t>
            </a:r>
            <a:r>
              <a:rPr sz="2400" b="1" spc="-55" dirty="0">
                <a:latin typeface="Candara"/>
                <a:cs typeface="Candara"/>
              </a:rPr>
              <a:t> </a:t>
            </a:r>
            <a:r>
              <a:rPr sz="2400" b="1" dirty="0">
                <a:latin typeface="Candara"/>
                <a:cs typeface="Candara"/>
              </a:rPr>
              <a:t>3</a:t>
            </a:r>
            <a:r>
              <a:rPr sz="2400" b="1" spc="-35" dirty="0">
                <a:latin typeface="Candara"/>
                <a:cs typeface="Candara"/>
              </a:rPr>
              <a:t> </a:t>
            </a:r>
            <a:r>
              <a:rPr sz="2400" b="1" spc="-10" dirty="0">
                <a:latin typeface="Candara"/>
                <a:cs typeface="Candara"/>
              </a:rPr>
              <a:t>months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53941" y="273761"/>
            <a:ext cx="113284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25" dirty="0">
                <a:solidFill>
                  <a:srgbClr val="006FC0"/>
                </a:solidFill>
                <a:latin typeface="Georgia"/>
                <a:cs typeface="Georgia"/>
              </a:rPr>
              <a:t>CAP</a:t>
            </a:r>
            <a:endParaRPr sz="40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153" y="139272"/>
            <a:ext cx="8292206" cy="74568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244" y="135381"/>
            <a:ext cx="6601459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Times New Roman"/>
                <a:cs typeface="Times New Roman"/>
              </a:rPr>
              <a:t>Group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I: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Outpatients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but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no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Comorbidities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43400" y="1219200"/>
            <a:ext cx="4648200" cy="3657600"/>
          </a:xfrm>
          <a:prstGeom prst="rect">
            <a:avLst/>
          </a:prstGeom>
          <a:solidFill>
            <a:srgbClr val="EBF0DE"/>
          </a:solidFill>
        </p:spPr>
        <p:txBody>
          <a:bodyPr vert="horz" wrap="square" lIns="0" tIns="36830" rIns="0" bIns="0" rtlCol="0">
            <a:spAutoFit/>
          </a:bodyPr>
          <a:lstStyle/>
          <a:p>
            <a:pPr marL="409575">
              <a:lnSpc>
                <a:spcPct val="100000"/>
              </a:lnSpc>
              <a:spcBef>
                <a:spcPts val="290"/>
              </a:spcBef>
            </a:pP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Therapy</a:t>
            </a:r>
            <a:endParaRPr sz="2400">
              <a:latin typeface="Times New Roman"/>
              <a:cs typeface="Times New Roman"/>
            </a:endParaRPr>
          </a:p>
          <a:p>
            <a:pPr marL="473709">
              <a:lnSpc>
                <a:spcPct val="100000"/>
              </a:lnSpc>
              <a:spcBef>
                <a:spcPts val="580"/>
              </a:spcBef>
            </a:pPr>
            <a:r>
              <a:rPr sz="2400" b="1" spc="-10" dirty="0">
                <a:latin typeface="Times New Roman"/>
                <a:cs typeface="Times New Roman"/>
              </a:rPr>
              <a:t>Macrolide:</a:t>
            </a:r>
            <a:endParaRPr sz="2400">
              <a:latin typeface="Times New Roman"/>
              <a:cs typeface="Times New Roman"/>
            </a:endParaRPr>
          </a:p>
          <a:p>
            <a:pPr marL="835025" indent="-285115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835025" algn="l"/>
              </a:tabLst>
            </a:pPr>
            <a:r>
              <a:rPr sz="2400" dirty="0">
                <a:latin typeface="Times New Roman"/>
                <a:cs typeface="Times New Roman"/>
              </a:rPr>
              <a:t>Azithromycin500mg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once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or</a:t>
            </a:r>
            <a:endParaRPr sz="2400">
              <a:latin typeface="Times New Roman"/>
              <a:cs typeface="Times New Roman"/>
            </a:endParaRPr>
          </a:p>
          <a:p>
            <a:pPr marL="835025" indent="-28511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835025" algn="l"/>
              </a:tabLst>
            </a:pPr>
            <a:r>
              <a:rPr sz="2400" dirty="0">
                <a:latin typeface="Times New Roman"/>
                <a:cs typeface="Times New Roman"/>
              </a:rPr>
              <a:t>Clarithromycin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500mg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bid</a:t>
            </a:r>
            <a:endParaRPr sz="2400">
              <a:latin typeface="Times New Roman"/>
              <a:cs typeface="Times New Roman"/>
            </a:endParaRPr>
          </a:p>
          <a:p>
            <a:pPr marL="835025" indent="-28511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835025" algn="l"/>
              </a:tabLst>
            </a:pPr>
            <a:r>
              <a:rPr sz="2400" spc="-10" dirty="0">
                <a:latin typeface="Times New Roman"/>
                <a:cs typeface="Times New Roman"/>
              </a:rPr>
              <a:t>Erythromycin</a:t>
            </a:r>
            <a:endParaRPr sz="2400">
              <a:latin typeface="Times New Roman"/>
              <a:cs typeface="Times New Roman"/>
            </a:endParaRPr>
          </a:p>
          <a:p>
            <a:pPr marL="1781810">
              <a:lnSpc>
                <a:spcPct val="100000"/>
              </a:lnSpc>
              <a:spcBef>
                <a:spcPts val="660"/>
              </a:spcBef>
            </a:pPr>
            <a:r>
              <a:rPr sz="2800" b="1" spc="-25" dirty="0">
                <a:latin typeface="Times New Roman"/>
                <a:cs typeface="Times New Roman"/>
              </a:rPr>
              <a:t>or</a:t>
            </a:r>
            <a:endParaRPr sz="2800">
              <a:latin typeface="Times New Roman"/>
              <a:cs typeface="Times New Roman"/>
            </a:endParaRPr>
          </a:p>
          <a:p>
            <a:pPr marL="900430" indent="-350520">
              <a:lnSpc>
                <a:spcPct val="100000"/>
              </a:lnSpc>
              <a:spcBef>
                <a:spcPts val="520"/>
              </a:spcBef>
              <a:buSzPct val="83333"/>
              <a:buFont typeface="Arial"/>
              <a:buChar char="–"/>
              <a:tabLst>
                <a:tab pos="900430" algn="l"/>
              </a:tabLst>
            </a:pPr>
            <a:r>
              <a:rPr sz="2400" dirty="0">
                <a:latin typeface="Calibri"/>
                <a:cs typeface="Calibri"/>
              </a:rPr>
              <a:t>Amoxicillin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or</a:t>
            </a:r>
            <a:endParaRPr sz="2400">
              <a:latin typeface="Times New Roman"/>
              <a:cs typeface="Times New Roman"/>
            </a:endParaRPr>
          </a:p>
          <a:p>
            <a:pPr marL="835025" indent="-285115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835025" algn="l"/>
              </a:tabLst>
            </a:pPr>
            <a:r>
              <a:rPr sz="2400" dirty="0">
                <a:latin typeface="Calibri"/>
                <a:cs typeface="Calibri"/>
              </a:rPr>
              <a:t>amoxicillin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clavulanic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acid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1219200"/>
            <a:ext cx="3505200" cy="3505200"/>
          </a:xfrm>
          <a:prstGeom prst="rect">
            <a:avLst/>
          </a:prstGeom>
          <a:solidFill>
            <a:srgbClr val="FCEADA"/>
          </a:solidFill>
        </p:spPr>
        <p:txBody>
          <a:bodyPr vert="horz" wrap="square" lIns="0" tIns="635" rIns="0" bIns="0" rtlCol="0">
            <a:spAutoFit/>
          </a:bodyPr>
          <a:lstStyle/>
          <a:p>
            <a:pPr marL="777240">
              <a:lnSpc>
                <a:spcPct val="100000"/>
              </a:lnSpc>
              <a:spcBef>
                <a:spcPts val="5"/>
              </a:spcBef>
            </a:pP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Organisms</a:t>
            </a:r>
            <a:endParaRPr sz="2400">
              <a:latin typeface="Times New Roman"/>
              <a:cs typeface="Times New Roman"/>
            </a:endParaRPr>
          </a:p>
          <a:p>
            <a:pPr marL="435609" indent="-344170">
              <a:lnSpc>
                <a:spcPct val="100000"/>
              </a:lnSpc>
              <a:spcBef>
                <a:spcPts val="215"/>
              </a:spcBef>
              <a:buClr>
                <a:srgbClr val="0000FF"/>
              </a:buClr>
              <a:buSzPct val="80555"/>
              <a:buFont typeface="Arial"/>
              <a:buChar char="•"/>
              <a:tabLst>
                <a:tab pos="435609" algn="l"/>
              </a:tabLst>
            </a:pPr>
            <a:r>
              <a:rPr sz="1800" dirty="0">
                <a:latin typeface="Times New Roman"/>
                <a:cs typeface="Times New Roman"/>
              </a:rPr>
              <a:t>Streptococcus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pneumoniae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5"/>
              </a:spcBef>
              <a:buClr>
                <a:srgbClr val="0000FF"/>
              </a:buClr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 marL="435609" indent="-344170">
              <a:lnSpc>
                <a:spcPct val="100000"/>
              </a:lnSpc>
              <a:buClr>
                <a:srgbClr val="0000FF"/>
              </a:buClr>
              <a:buSzPct val="80555"/>
              <a:buFont typeface="Arial"/>
              <a:buChar char="•"/>
              <a:tabLst>
                <a:tab pos="435609" algn="l"/>
              </a:tabLst>
            </a:pPr>
            <a:r>
              <a:rPr sz="1800" dirty="0">
                <a:latin typeface="Times New Roman"/>
                <a:cs typeface="Times New Roman"/>
              </a:rPr>
              <a:t>Hemophilus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influenza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5"/>
              </a:spcBef>
              <a:buClr>
                <a:srgbClr val="0000FF"/>
              </a:buClr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 marL="435609" indent="-344170">
              <a:lnSpc>
                <a:spcPct val="100000"/>
              </a:lnSpc>
              <a:buClr>
                <a:srgbClr val="0000FF"/>
              </a:buClr>
              <a:buSzPct val="80555"/>
              <a:buFont typeface="Arial"/>
              <a:buChar char="•"/>
              <a:tabLst>
                <a:tab pos="435609" algn="l"/>
              </a:tabLst>
            </a:pPr>
            <a:r>
              <a:rPr sz="1800" dirty="0">
                <a:latin typeface="Times New Roman"/>
                <a:cs typeface="Times New Roman"/>
              </a:rPr>
              <a:t>Mycoplasma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pneumoniae</a:t>
            </a:r>
            <a:endParaRPr sz="1800">
              <a:latin typeface="Times New Roman"/>
              <a:cs typeface="Times New Roman"/>
            </a:endParaRPr>
          </a:p>
          <a:p>
            <a:pPr marL="435609" indent="-344170">
              <a:lnSpc>
                <a:spcPct val="100000"/>
              </a:lnSpc>
              <a:spcBef>
                <a:spcPts val="215"/>
              </a:spcBef>
              <a:buClr>
                <a:srgbClr val="0000FF"/>
              </a:buClr>
              <a:buSzPct val="80555"/>
              <a:buFont typeface="Arial"/>
              <a:buChar char="•"/>
              <a:tabLst>
                <a:tab pos="435609" algn="l"/>
              </a:tabLst>
            </a:pPr>
            <a:r>
              <a:rPr sz="1800" dirty="0">
                <a:latin typeface="Times New Roman"/>
                <a:cs typeface="Times New Roman"/>
              </a:rPr>
              <a:t>Chlamydia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pneumoniae</a:t>
            </a:r>
            <a:endParaRPr sz="1800">
              <a:latin typeface="Times New Roman"/>
              <a:cs typeface="Times New Roman"/>
            </a:endParaRPr>
          </a:p>
          <a:p>
            <a:pPr marL="435609" indent="-344170">
              <a:lnSpc>
                <a:spcPct val="100000"/>
              </a:lnSpc>
              <a:spcBef>
                <a:spcPts val="220"/>
              </a:spcBef>
              <a:buClr>
                <a:srgbClr val="0000FF"/>
              </a:buClr>
              <a:buSzPct val="80555"/>
              <a:buFont typeface="Arial"/>
              <a:buChar char="•"/>
              <a:tabLst>
                <a:tab pos="435609" algn="l"/>
              </a:tabLst>
            </a:pPr>
            <a:r>
              <a:rPr sz="1800" dirty="0">
                <a:latin typeface="Times New Roman"/>
                <a:cs typeface="Times New Roman"/>
              </a:rPr>
              <a:t>Legionella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spp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0"/>
              </a:spcBef>
              <a:buClr>
                <a:srgbClr val="0000FF"/>
              </a:buClr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 marL="435609" indent="-344170">
              <a:lnSpc>
                <a:spcPct val="100000"/>
              </a:lnSpc>
              <a:buClr>
                <a:srgbClr val="0000FF"/>
              </a:buClr>
              <a:buSzPct val="80555"/>
              <a:buFont typeface="Arial"/>
              <a:buChar char="•"/>
              <a:tabLst>
                <a:tab pos="435609" algn="l"/>
              </a:tabLst>
            </a:pPr>
            <a:r>
              <a:rPr sz="1800" dirty="0">
                <a:latin typeface="Times New Roman"/>
                <a:cs typeface="Times New Roman"/>
              </a:rPr>
              <a:t>Respiratory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viruses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00" y="5029200"/>
            <a:ext cx="8229600" cy="16764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37465" rIns="0" bIns="0" rtlCol="0">
            <a:spAutoFit/>
          </a:bodyPr>
          <a:lstStyle/>
          <a:p>
            <a:pPr marL="435609" marR="941069" indent="-344805">
              <a:lnSpc>
                <a:spcPct val="100000"/>
              </a:lnSpc>
              <a:spcBef>
                <a:spcPts val="295"/>
              </a:spcBef>
              <a:buClr>
                <a:srgbClr val="0000FF"/>
              </a:buClr>
              <a:buSzPct val="80000"/>
              <a:buFont typeface="Wingdings"/>
              <a:buChar char=""/>
              <a:tabLst>
                <a:tab pos="435609" algn="l"/>
              </a:tabLst>
            </a:pPr>
            <a:r>
              <a:rPr sz="2000" dirty="0">
                <a:latin typeface="Times New Roman"/>
                <a:cs typeface="Times New Roman"/>
              </a:rPr>
              <a:t>Erythromycin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active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against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H.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Influenza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advanced </a:t>
            </a:r>
            <a:r>
              <a:rPr sz="2000" dirty="0">
                <a:latin typeface="Times New Roman"/>
                <a:cs typeface="Times New Roman"/>
              </a:rPr>
              <a:t>generation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Macrolides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Azithromycin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Clarithromycin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better tolerated.</a:t>
            </a:r>
            <a:endParaRPr sz="2000">
              <a:latin typeface="Times New Roman"/>
              <a:cs typeface="Times New Roman"/>
            </a:endParaRPr>
          </a:p>
          <a:p>
            <a:pPr marL="435609" marR="376555" indent="-344805">
              <a:lnSpc>
                <a:spcPct val="100000"/>
              </a:lnSpc>
              <a:spcBef>
                <a:spcPts val="489"/>
              </a:spcBef>
              <a:buClr>
                <a:srgbClr val="0000FF"/>
              </a:buClr>
              <a:buSzPct val="80000"/>
              <a:buFont typeface="Arial"/>
              <a:buChar char="•"/>
              <a:tabLst>
                <a:tab pos="435609" algn="l"/>
              </a:tabLst>
            </a:pPr>
            <a:r>
              <a:rPr sz="2000" dirty="0">
                <a:latin typeface="Times New Roman"/>
                <a:cs typeface="Times New Roman"/>
              </a:rPr>
              <a:t>Many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isolates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S.pneumoniae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resistant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tetracycline,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should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used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only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if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patient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allergic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intolerant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macrolides.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3451" y="223101"/>
            <a:ext cx="8596997" cy="6690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0044" y="340817"/>
            <a:ext cx="638810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597025" algn="l"/>
              </a:tabLst>
            </a:pPr>
            <a:r>
              <a:rPr sz="2800" dirty="0">
                <a:latin typeface="Times New Roman"/>
                <a:cs typeface="Times New Roman"/>
              </a:rPr>
              <a:t>Group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ll:</a:t>
            </a:r>
            <a:r>
              <a:rPr sz="2800" dirty="0">
                <a:latin typeface="Times New Roman"/>
                <a:cs typeface="Times New Roman"/>
              </a:rPr>
              <a:t>	Outpatient,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with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Comorbidities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1143000"/>
            <a:ext cx="3733800" cy="5410200"/>
          </a:xfrm>
          <a:custGeom>
            <a:avLst/>
            <a:gdLst/>
            <a:ahLst/>
            <a:cxnLst/>
            <a:rect l="l" t="t" r="r" b="b"/>
            <a:pathLst>
              <a:path w="3733800" h="5410200">
                <a:moveTo>
                  <a:pt x="3733800" y="0"/>
                </a:moveTo>
                <a:lnTo>
                  <a:pt x="0" y="0"/>
                </a:lnTo>
                <a:lnTo>
                  <a:pt x="0" y="5410200"/>
                </a:lnTo>
                <a:lnTo>
                  <a:pt x="3733800" y="5410200"/>
                </a:lnTo>
                <a:lnTo>
                  <a:pt x="3733800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6240" y="1145870"/>
            <a:ext cx="3493135" cy="4241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95"/>
              </a:spcBef>
            </a:pP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ORGANISMS</a:t>
            </a:r>
            <a:endParaRPr sz="2000">
              <a:latin typeface="Times New Roman"/>
              <a:cs typeface="Times New Roman"/>
            </a:endParaRPr>
          </a:p>
          <a:p>
            <a:pPr marL="344170" marR="5080" indent="-344805">
              <a:lnSpc>
                <a:spcPct val="80000"/>
              </a:lnSpc>
              <a:spcBef>
                <a:spcPts val="550"/>
              </a:spcBef>
              <a:buFont typeface="Arial"/>
              <a:buChar char="•"/>
              <a:tabLst>
                <a:tab pos="344170" algn="l"/>
                <a:tab pos="2442845" algn="l"/>
              </a:tabLst>
            </a:pPr>
            <a:r>
              <a:rPr sz="2000" dirty="0">
                <a:latin typeface="Times New Roman"/>
                <a:cs typeface="Times New Roman"/>
              </a:rPr>
              <a:t>Strept.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pneumoniae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(including DRSP)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5"/>
              </a:spcBef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344170" indent="-344170">
              <a:lnSpc>
                <a:spcPct val="100000"/>
              </a:lnSpc>
              <a:buFont typeface="Arial"/>
              <a:buChar char="•"/>
              <a:tabLst>
                <a:tab pos="344170" algn="l"/>
              </a:tabLst>
            </a:pPr>
            <a:r>
              <a:rPr sz="2000" dirty="0">
                <a:latin typeface="Times New Roman"/>
                <a:cs typeface="Times New Roman"/>
              </a:rPr>
              <a:t>Hemophilus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influenza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344170" indent="-344170">
              <a:lnSpc>
                <a:spcPct val="100000"/>
              </a:lnSpc>
              <a:buFont typeface="Arial"/>
              <a:buChar char="•"/>
              <a:tabLst>
                <a:tab pos="344170" algn="l"/>
              </a:tabLst>
            </a:pPr>
            <a:r>
              <a:rPr sz="2000" dirty="0">
                <a:latin typeface="Times New Roman"/>
                <a:cs typeface="Times New Roman"/>
              </a:rPr>
              <a:t>Mycoplasma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pneumoniae</a:t>
            </a:r>
            <a:endParaRPr sz="2000">
              <a:latin typeface="Times New Roman"/>
              <a:cs typeface="Times New Roman"/>
            </a:endParaRPr>
          </a:p>
          <a:p>
            <a:pPr marL="344170" indent="-344170">
              <a:lnSpc>
                <a:spcPct val="100000"/>
              </a:lnSpc>
              <a:buFont typeface="Arial"/>
              <a:buChar char="•"/>
              <a:tabLst>
                <a:tab pos="344170" algn="l"/>
              </a:tabLst>
            </a:pPr>
            <a:r>
              <a:rPr sz="2000" dirty="0">
                <a:latin typeface="Times New Roman"/>
                <a:cs typeface="Times New Roman"/>
              </a:rPr>
              <a:t>Chlamydia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pneumoniae</a:t>
            </a:r>
            <a:endParaRPr sz="2000">
              <a:latin typeface="Times New Roman"/>
              <a:cs typeface="Times New Roman"/>
            </a:endParaRPr>
          </a:p>
          <a:p>
            <a:pPr marL="344170" indent="-34417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44170" algn="l"/>
              </a:tabLst>
            </a:pPr>
            <a:r>
              <a:rPr sz="2000" dirty="0">
                <a:latin typeface="Times New Roman"/>
                <a:cs typeface="Times New Roman"/>
              </a:rPr>
              <a:t>Legionella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spp.,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344170" indent="-344170">
              <a:lnSpc>
                <a:spcPct val="100000"/>
              </a:lnSpc>
              <a:buFont typeface="Arial"/>
              <a:buChar char="•"/>
              <a:tabLst>
                <a:tab pos="344170" algn="l"/>
              </a:tabLst>
            </a:pPr>
            <a:r>
              <a:rPr sz="20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Enteric</a:t>
            </a:r>
            <a:r>
              <a:rPr sz="200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gram-</a:t>
            </a:r>
            <a:r>
              <a:rPr sz="20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negatives</a:t>
            </a:r>
            <a:endParaRPr sz="2000">
              <a:latin typeface="Times New Roman"/>
              <a:cs typeface="Times New Roman"/>
            </a:endParaRPr>
          </a:p>
          <a:p>
            <a:pPr marL="344170" indent="-344170">
              <a:lnSpc>
                <a:spcPct val="100000"/>
              </a:lnSpc>
              <a:buFont typeface="Arial"/>
              <a:buChar char="•"/>
              <a:tabLst>
                <a:tab pos="344170" algn="l"/>
              </a:tabLs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Aspiration(</a:t>
            </a:r>
            <a:r>
              <a:rPr sz="20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anaerobes)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5"/>
              </a:spcBef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344170" indent="-344170">
              <a:lnSpc>
                <a:spcPct val="100000"/>
              </a:lnSpc>
              <a:buFont typeface="Arial"/>
              <a:buChar char="•"/>
              <a:tabLst>
                <a:tab pos="344170" algn="l"/>
              </a:tabLst>
            </a:pPr>
            <a:r>
              <a:rPr sz="2000" dirty="0">
                <a:latin typeface="Times New Roman"/>
                <a:cs typeface="Times New Roman"/>
              </a:rPr>
              <a:t>Respiratory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viruses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000" y="1143000"/>
            <a:ext cx="4267200" cy="5486400"/>
          </a:xfrm>
          <a:prstGeom prst="rect">
            <a:avLst/>
          </a:prstGeom>
          <a:solidFill>
            <a:srgbClr val="E6DFEB"/>
          </a:solidFill>
        </p:spPr>
        <p:txBody>
          <a:bodyPr vert="horz" wrap="square" lIns="0" tIns="36830" rIns="0" bIns="0" rtlCol="0">
            <a:spAutoFit/>
          </a:bodyPr>
          <a:lstStyle/>
          <a:p>
            <a:pPr marL="918844">
              <a:lnSpc>
                <a:spcPct val="100000"/>
              </a:lnSpc>
              <a:spcBef>
                <a:spcPts val="290"/>
              </a:spcBef>
            </a:pPr>
            <a:r>
              <a:rPr sz="2400" b="1" spc="-10" dirty="0">
                <a:latin typeface="Times New Roman"/>
                <a:cs typeface="Times New Roman"/>
              </a:rPr>
              <a:t>Therapy</a:t>
            </a:r>
            <a:endParaRPr sz="2400">
              <a:latin typeface="Times New Roman"/>
              <a:cs typeface="Times New Roman"/>
            </a:endParaRPr>
          </a:p>
          <a:p>
            <a:pPr marL="346075">
              <a:lnSpc>
                <a:spcPct val="100000"/>
              </a:lnSpc>
              <a:spcBef>
                <a:spcPts val="575"/>
              </a:spcBef>
            </a:pPr>
            <a:r>
              <a:rPr sz="1900" b="1" dirty="0">
                <a:latin typeface="Times New Roman"/>
                <a:cs typeface="Times New Roman"/>
              </a:rPr>
              <a:t>β</a:t>
            </a:r>
            <a:r>
              <a:rPr sz="1900" b="1" spc="-2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–Lactam</a:t>
            </a:r>
            <a:r>
              <a:rPr sz="1900" b="1" spc="-45" dirty="0">
                <a:latin typeface="Times New Roman"/>
                <a:cs typeface="Times New Roman"/>
              </a:rPr>
              <a:t> </a:t>
            </a:r>
            <a:r>
              <a:rPr sz="1900" b="1" spc="-50" dirty="0">
                <a:latin typeface="Times New Roman"/>
                <a:cs typeface="Times New Roman"/>
              </a:rPr>
              <a:t>;</a:t>
            </a:r>
            <a:endParaRPr sz="1900">
              <a:latin typeface="Times New Roman"/>
              <a:cs typeface="Times New Roman"/>
            </a:endParaRPr>
          </a:p>
          <a:p>
            <a:pPr marL="894715" indent="-344805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SzPct val="78947"/>
              <a:buFont typeface="Arial"/>
              <a:buChar char="•"/>
              <a:tabLst>
                <a:tab pos="894715" algn="l"/>
              </a:tabLst>
            </a:pPr>
            <a:r>
              <a:rPr sz="1900" spc="-10" dirty="0">
                <a:latin typeface="Times New Roman"/>
                <a:cs typeface="Times New Roman"/>
              </a:rPr>
              <a:t>Amoxicillin,</a:t>
            </a:r>
            <a:endParaRPr sz="1900">
              <a:latin typeface="Times New Roman"/>
              <a:cs typeface="Times New Roman"/>
            </a:endParaRPr>
          </a:p>
          <a:p>
            <a:pPr marL="894715" indent="-344805">
              <a:lnSpc>
                <a:spcPct val="100000"/>
              </a:lnSpc>
              <a:spcBef>
                <a:spcPts val="459"/>
              </a:spcBef>
              <a:buClr>
                <a:srgbClr val="0000FF"/>
              </a:buClr>
              <a:buSzPct val="78947"/>
              <a:buFont typeface="Arial"/>
              <a:buChar char="•"/>
              <a:tabLst>
                <a:tab pos="894715" algn="l"/>
              </a:tabLst>
            </a:pPr>
            <a:r>
              <a:rPr sz="1900" spc="-10" dirty="0">
                <a:latin typeface="Times New Roman"/>
                <a:cs typeface="Times New Roman"/>
              </a:rPr>
              <a:t>Cefpodoxime,</a:t>
            </a:r>
            <a:endParaRPr sz="1900">
              <a:latin typeface="Times New Roman"/>
              <a:cs typeface="Times New Roman"/>
            </a:endParaRPr>
          </a:p>
          <a:p>
            <a:pPr marL="894715" indent="-344805">
              <a:lnSpc>
                <a:spcPct val="100000"/>
              </a:lnSpc>
              <a:spcBef>
                <a:spcPts val="455"/>
              </a:spcBef>
              <a:buClr>
                <a:srgbClr val="0000FF"/>
              </a:buClr>
              <a:buSzPct val="78947"/>
              <a:buFont typeface="Arial"/>
              <a:buChar char="•"/>
              <a:tabLst>
                <a:tab pos="894715" algn="l"/>
              </a:tabLst>
            </a:pPr>
            <a:r>
              <a:rPr sz="1900" spc="-10" dirty="0">
                <a:latin typeface="Times New Roman"/>
                <a:cs typeface="Times New Roman"/>
              </a:rPr>
              <a:t>Cefuroxime</a:t>
            </a:r>
            <a:endParaRPr sz="1900">
              <a:latin typeface="Times New Roman"/>
              <a:cs typeface="Times New Roman"/>
            </a:endParaRPr>
          </a:p>
          <a:p>
            <a:pPr marL="894715" indent="-344805">
              <a:lnSpc>
                <a:spcPct val="100000"/>
              </a:lnSpc>
              <a:spcBef>
                <a:spcPts val="459"/>
              </a:spcBef>
              <a:buClr>
                <a:srgbClr val="0000FF"/>
              </a:buClr>
              <a:buSzPct val="78947"/>
              <a:buFont typeface="Arial"/>
              <a:buChar char="•"/>
              <a:tabLst>
                <a:tab pos="894715" algn="l"/>
              </a:tabLst>
            </a:pPr>
            <a:r>
              <a:rPr sz="1900" dirty="0">
                <a:latin typeface="Times New Roman"/>
                <a:cs typeface="Times New Roman"/>
              </a:rPr>
              <a:t>Amoxicillin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/clavulanate</a:t>
            </a:r>
            <a:endParaRPr sz="1900">
              <a:latin typeface="Times New Roman"/>
              <a:cs typeface="Times New Roman"/>
            </a:endParaRPr>
          </a:p>
          <a:p>
            <a:pPr marL="894715" indent="-344805">
              <a:lnSpc>
                <a:spcPct val="100000"/>
              </a:lnSpc>
              <a:spcBef>
                <a:spcPts val="475"/>
              </a:spcBef>
              <a:buClr>
                <a:srgbClr val="0000FF"/>
              </a:buClr>
              <a:buSzPct val="80000"/>
              <a:buFont typeface="Arial"/>
              <a:buChar char="•"/>
              <a:tabLst>
                <a:tab pos="894715" algn="l"/>
              </a:tabLst>
            </a:pPr>
            <a:r>
              <a:rPr sz="2000" spc="-20" dirty="0">
                <a:latin typeface="Times New Roman"/>
                <a:cs typeface="Times New Roman"/>
              </a:rPr>
              <a:t>Ampicillin-</a:t>
            </a:r>
            <a:r>
              <a:rPr sz="2000" spc="-10" dirty="0">
                <a:latin typeface="Times New Roman"/>
                <a:cs typeface="Times New Roman"/>
              </a:rPr>
              <a:t>sulbactam</a:t>
            </a:r>
            <a:endParaRPr sz="2000">
              <a:latin typeface="Times New Roman"/>
              <a:cs typeface="Times New Roman"/>
            </a:endParaRPr>
          </a:p>
          <a:p>
            <a:pPr marL="894715" indent="-344805">
              <a:lnSpc>
                <a:spcPct val="100000"/>
              </a:lnSpc>
              <a:spcBef>
                <a:spcPts val="459"/>
              </a:spcBef>
              <a:buClr>
                <a:srgbClr val="0000FF"/>
              </a:buClr>
              <a:buSzPct val="78947"/>
              <a:buFont typeface="Arial"/>
              <a:buChar char="•"/>
              <a:tabLst>
                <a:tab pos="894715" algn="l"/>
              </a:tabLst>
            </a:pPr>
            <a:r>
              <a:rPr sz="1900" spc="-10" dirty="0">
                <a:latin typeface="Times New Roman"/>
                <a:cs typeface="Times New Roman"/>
              </a:rPr>
              <a:t>Ceftriaxone</a:t>
            </a:r>
            <a:endParaRPr sz="1900">
              <a:latin typeface="Times New Roman"/>
              <a:cs typeface="Times New Roman"/>
            </a:endParaRPr>
          </a:p>
          <a:p>
            <a:pPr marL="92710">
              <a:lnSpc>
                <a:spcPct val="100000"/>
              </a:lnSpc>
              <a:spcBef>
                <a:spcPts val="585"/>
              </a:spcBef>
            </a:pP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+</a:t>
            </a:r>
            <a:r>
              <a:rPr sz="2400" b="1" spc="33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Macrolide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5"/>
              </a:spcBef>
            </a:pPr>
            <a:endParaRPr sz="1900">
              <a:latin typeface="Times New Roman"/>
              <a:cs typeface="Times New Roman"/>
            </a:endParaRPr>
          </a:p>
          <a:p>
            <a:pPr marR="885190" algn="ctr">
              <a:lnSpc>
                <a:spcPct val="100000"/>
              </a:lnSpc>
            </a:pPr>
            <a:r>
              <a:rPr sz="19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  <a:endParaRPr sz="1900">
              <a:latin typeface="Times New Roman"/>
              <a:cs typeface="Times New Roman"/>
            </a:endParaRPr>
          </a:p>
          <a:p>
            <a:pPr marL="92710">
              <a:lnSpc>
                <a:spcPct val="100000"/>
              </a:lnSpc>
              <a:spcBef>
                <a:spcPts val="455"/>
              </a:spcBef>
            </a:pPr>
            <a:r>
              <a:rPr sz="1900" b="1" dirty="0">
                <a:latin typeface="Times New Roman"/>
                <a:cs typeface="Times New Roman"/>
              </a:rPr>
              <a:t>Lung </a:t>
            </a:r>
            <a:r>
              <a:rPr sz="1900" b="1" spc="-10" dirty="0">
                <a:latin typeface="Times New Roman"/>
                <a:cs typeface="Times New Roman"/>
              </a:rPr>
              <a:t>Fluroquinolones </a:t>
            </a:r>
            <a:r>
              <a:rPr sz="1900" dirty="0">
                <a:latin typeface="Times New Roman"/>
                <a:cs typeface="Times New Roman"/>
              </a:rPr>
              <a:t>as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Monotherapy</a:t>
            </a:r>
            <a:endParaRPr sz="1900">
              <a:latin typeface="Times New Roman"/>
              <a:cs typeface="Times New Roman"/>
            </a:endParaRPr>
          </a:p>
          <a:p>
            <a:pPr marL="437515" indent="-344805">
              <a:lnSpc>
                <a:spcPct val="100000"/>
              </a:lnSpc>
              <a:spcBef>
                <a:spcPts val="464"/>
              </a:spcBef>
              <a:buClr>
                <a:srgbClr val="0000FF"/>
              </a:buClr>
              <a:buSzPct val="80555"/>
              <a:buChar char="•"/>
              <a:tabLst>
                <a:tab pos="437515" algn="l"/>
              </a:tabLst>
            </a:pPr>
            <a:r>
              <a:rPr sz="1800" dirty="0">
                <a:latin typeface="Arial"/>
                <a:cs typeface="Arial"/>
              </a:rPr>
              <a:t>Levofloxacin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750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OD</a:t>
            </a:r>
            <a:endParaRPr sz="1800">
              <a:latin typeface="Arial"/>
              <a:cs typeface="Arial"/>
            </a:endParaRPr>
          </a:p>
          <a:p>
            <a:pPr marL="437515" indent="-344805">
              <a:lnSpc>
                <a:spcPct val="100000"/>
              </a:lnSpc>
              <a:spcBef>
                <a:spcPts val="430"/>
              </a:spcBef>
              <a:buClr>
                <a:srgbClr val="0000FF"/>
              </a:buClr>
              <a:buSzPct val="80555"/>
              <a:buChar char="•"/>
              <a:tabLst>
                <a:tab pos="437515" algn="l"/>
              </a:tabLst>
            </a:pPr>
            <a:r>
              <a:rPr sz="1800" dirty="0">
                <a:latin typeface="Arial"/>
                <a:cs typeface="Arial"/>
              </a:rPr>
              <a:t>Moxifloxacin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400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mg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OD</a:t>
            </a:r>
            <a:endParaRPr sz="1800">
              <a:latin typeface="Arial"/>
              <a:cs typeface="Arial"/>
            </a:endParaRPr>
          </a:p>
          <a:p>
            <a:pPr marL="437515" indent="-344805">
              <a:lnSpc>
                <a:spcPct val="100000"/>
              </a:lnSpc>
              <a:spcBef>
                <a:spcPts val="434"/>
              </a:spcBef>
              <a:buClr>
                <a:srgbClr val="0000FF"/>
              </a:buClr>
              <a:buSzPct val="80555"/>
              <a:buChar char="•"/>
              <a:tabLst>
                <a:tab pos="437515" algn="l"/>
              </a:tabLst>
            </a:pPr>
            <a:r>
              <a:rPr sz="1800" dirty="0">
                <a:latin typeface="Arial"/>
                <a:cs typeface="Arial"/>
              </a:rPr>
              <a:t>Gemifloxacin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320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mg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OD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763" y="146917"/>
            <a:ext cx="8663685" cy="7451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340817"/>
            <a:ext cx="524891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817370" algn="l"/>
              </a:tabLst>
            </a:pPr>
            <a:r>
              <a:rPr sz="2800" dirty="0">
                <a:latin typeface="Times New Roman"/>
                <a:cs typeface="Times New Roman"/>
              </a:rPr>
              <a:t>Group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III:</a:t>
            </a:r>
            <a:r>
              <a:rPr sz="2800" dirty="0">
                <a:latin typeface="Times New Roman"/>
                <a:cs typeface="Times New Roman"/>
              </a:rPr>
              <a:t>	Inpatient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(Not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ICU)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1143000"/>
            <a:ext cx="3276600" cy="4724400"/>
          </a:xfrm>
          <a:custGeom>
            <a:avLst/>
            <a:gdLst/>
            <a:ahLst/>
            <a:cxnLst/>
            <a:rect l="l" t="t" r="r" b="b"/>
            <a:pathLst>
              <a:path w="3276600" h="4724400">
                <a:moveTo>
                  <a:pt x="3276600" y="0"/>
                </a:moveTo>
                <a:lnTo>
                  <a:pt x="0" y="0"/>
                </a:lnTo>
                <a:lnTo>
                  <a:pt x="0" y="4724400"/>
                </a:lnTo>
                <a:lnTo>
                  <a:pt x="3276600" y="4724400"/>
                </a:lnTo>
                <a:lnTo>
                  <a:pt x="3276600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ORGANISMS</a:t>
            </a:r>
          </a:p>
          <a:p>
            <a:pPr marL="344170" marR="647700" indent="-344805">
              <a:lnSpc>
                <a:spcPct val="80000"/>
              </a:lnSpc>
              <a:spcBef>
                <a:spcPts val="484"/>
              </a:spcBef>
              <a:buFont typeface="Arial"/>
              <a:buChar char="•"/>
              <a:tabLst>
                <a:tab pos="344170" algn="l"/>
              </a:tabLst>
            </a:pPr>
            <a:r>
              <a:rPr b="0" u="none" dirty="0">
                <a:latin typeface="Times New Roman"/>
                <a:cs typeface="Times New Roman"/>
              </a:rPr>
              <a:t>Strept.</a:t>
            </a:r>
            <a:r>
              <a:rPr b="0" u="none" spc="-55" dirty="0">
                <a:latin typeface="Times New Roman"/>
                <a:cs typeface="Times New Roman"/>
              </a:rPr>
              <a:t> </a:t>
            </a:r>
            <a:r>
              <a:rPr b="0" u="none" spc="-10" dirty="0">
                <a:latin typeface="Times New Roman"/>
                <a:cs typeface="Times New Roman"/>
              </a:rPr>
              <a:t>pneumoniae </a:t>
            </a:r>
            <a:r>
              <a:rPr b="0" u="none" dirty="0">
                <a:latin typeface="Times New Roman"/>
                <a:cs typeface="Times New Roman"/>
              </a:rPr>
              <a:t>(including</a:t>
            </a:r>
            <a:r>
              <a:rPr b="0" u="none" spc="-70" dirty="0">
                <a:latin typeface="Times New Roman"/>
                <a:cs typeface="Times New Roman"/>
              </a:rPr>
              <a:t> </a:t>
            </a:r>
            <a:r>
              <a:rPr b="0" u="none" spc="-20" dirty="0">
                <a:latin typeface="Times New Roman"/>
                <a:cs typeface="Times New Roman"/>
              </a:rPr>
              <a:t>DRSP)</a:t>
            </a:r>
          </a:p>
          <a:p>
            <a:pPr>
              <a:lnSpc>
                <a:spcPct val="100000"/>
              </a:lnSpc>
              <a:spcBef>
                <a:spcPts val="100"/>
              </a:spcBef>
              <a:buFont typeface="Arial"/>
              <a:buChar char="•"/>
            </a:pPr>
            <a:endParaRPr b="0" u="none" spc="-20" dirty="0">
              <a:latin typeface="Times New Roman"/>
              <a:cs typeface="Times New Roman"/>
            </a:endParaRPr>
          </a:p>
          <a:p>
            <a:pPr marL="344170" indent="-344170">
              <a:lnSpc>
                <a:spcPct val="100000"/>
              </a:lnSpc>
              <a:buFont typeface="Arial"/>
              <a:buChar char="•"/>
              <a:tabLst>
                <a:tab pos="344170" algn="l"/>
              </a:tabLst>
            </a:pPr>
            <a:r>
              <a:rPr b="0" u="none" dirty="0">
                <a:latin typeface="Times New Roman"/>
                <a:cs typeface="Times New Roman"/>
              </a:rPr>
              <a:t>Hemophilus</a:t>
            </a:r>
            <a:r>
              <a:rPr b="0" u="none" spc="-55" dirty="0">
                <a:latin typeface="Times New Roman"/>
                <a:cs typeface="Times New Roman"/>
              </a:rPr>
              <a:t> </a:t>
            </a:r>
            <a:r>
              <a:rPr b="0" u="none" spc="-10" dirty="0">
                <a:latin typeface="Times New Roman"/>
                <a:cs typeface="Times New Roman"/>
              </a:rPr>
              <a:t>influenza</a:t>
            </a:r>
          </a:p>
          <a:p>
            <a:pPr>
              <a:lnSpc>
                <a:spcPct val="100000"/>
              </a:lnSpc>
              <a:spcBef>
                <a:spcPts val="100"/>
              </a:spcBef>
              <a:buFont typeface="Arial"/>
              <a:buChar char="•"/>
            </a:pPr>
            <a:endParaRPr b="0" u="none" spc="-10" dirty="0">
              <a:latin typeface="Times New Roman"/>
              <a:cs typeface="Times New Roman"/>
            </a:endParaRPr>
          </a:p>
          <a:p>
            <a:pPr marL="344170" indent="-34417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44170" algn="l"/>
              </a:tabLst>
            </a:pPr>
            <a:r>
              <a:rPr b="0" u="none" dirty="0">
                <a:latin typeface="Times New Roman"/>
                <a:cs typeface="Times New Roman"/>
              </a:rPr>
              <a:t>Mycoplasma</a:t>
            </a:r>
            <a:r>
              <a:rPr b="0" u="none" spc="-90" dirty="0">
                <a:latin typeface="Times New Roman"/>
                <a:cs typeface="Times New Roman"/>
              </a:rPr>
              <a:t> </a:t>
            </a:r>
            <a:r>
              <a:rPr b="0" u="none" spc="-10" dirty="0">
                <a:latin typeface="Times New Roman"/>
                <a:cs typeface="Times New Roman"/>
              </a:rPr>
              <a:t>pneumoniae</a:t>
            </a:r>
          </a:p>
          <a:p>
            <a:pPr marL="344170" indent="-344170">
              <a:lnSpc>
                <a:spcPct val="100000"/>
              </a:lnSpc>
              <a:buFont typeface="Arial"/>
              <a:buChar char="•"/>
              <a:tabLst>
                <a:tab pos="344170" algn="l"/>
              </a:tabLst>
            </a:pPr>
            <a:r>
              <a:rPr b="0" u="none" dirty="0">
                <a:latin typeface="Times New Roman"/>
                <a:cs typeface="Times New Roman"/>
              </a:rPr>
              <a:t>Chlamydia</a:t>
            </a:r>
            <a:r>
              <a:rPr b="0" u="none" spc="-50" dirty="0">
                <a:latin typeface="Times New Roman"/>
                <a:cs typeface="Times New Roman"/>
              </a:rPr>
              <a:t> </a:t>
            </a:r>
            <a:r>
              <a:rPr b="0" u="none" spc="-10" dirty="0">
                <a:latin typeface="Times New Roman"/>
                <a:cs typeface="Times New Roman"/>
              </a:rPr>
              <a:t>pneumoniae</a:t>
            </a:r>
          </a:p>
          <a:p>
            <a:pPr marL="344170" indent="-344170">
              <a:lnSpc>
                <a:spcPct val="100000"/>
              </a:lnSpc>
              <a:buFont typeface="Arial"/>
              <a:buChar char="•"/>
              <a:tabLst>
                <a:tab pos="344170" algn="l"/>
              </a:tabLst>
            </a:pPr>
            <a:r>
              <a:rPr b="0" u="none" dirty="0">
                <a:latin typeface="Times New Roman"/>
                <a:cs typeface="Times New Roman"/>
              </a:rPr>
              <a:t>Legionella</a:t>
            </a:r>
            <a:r>
              <a:rPr b="0" u="none" spc="-50" dirty="0">
                <a:latin typeface="Times New Roman"/>
                <a:cs typeface="Times New Roman"/>
              </a:rPr>
              <a:t> </a:t>
            </a:r>
            <a:r>
              <a:rPr b="0" u="none" spc="-10" dirty="0">
                <a:latin typeface="Times New Roman"/>
                <a:cs typeface="Times New Roman"/>
              </a:rPr>
              <a:t>spp.,</a:t>
            </a:r>
          </a:p>
          <a:p>
            <a:pPr>
              <a:lnSpc>
                <a:spcPct val="100000"/>
              </a:lnSpc>
              <a:spcBef>
                <a:spcPts val="100"/>
              </a:spcBef>
              <a:buFont typeface="Arial"/>
              <a:buChar char="•"/>
            </a:pPr>
            <a:endParaRPr b="0" u="none" spc="-10" dirty="0">
              <a:latin typeface="Times New Roman"/>
              <a:cs typeface="Times New Roman"/>
            </a:endParaRPr>
          </a:p>
          <a:p>
            <a:pPr marL="344170" indent="-34417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44170" algn="l"/>
              </a:tabLst>
            </a:pPr>
            <a:r>
              <a:rPr b="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Enteric</a:t>
            </a:r>
            <a:r>
              <a:rPr b="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gram-</a:t>
            </a:r>
            <a:r>
              <a:rPr b="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negatives</a:t>
            </a:r>
          </a:p>
          <a:p>
            <a:pPr marL="344170" indent="-344170">
              <a:lnSpc>
                <a:spcPct val="100000"/>
              </a:lnSpc>
              <a:buFont typeface="Arial"/>
              <a:buChar char="•"/>
              <a:tabLst>
                <a:tab pos="344170" algn="l"/>
              </a:tabLst>
            </a:pPr>
            <a:r>
              <a:rPr b="0" u="none" dirty="0">
                <a:solidFill>
                  <a:srgbClr val="FF0000"/>
                </a:solidFill>
                <a:latin typeface="Times New Roman"/>
                <a:cs typeface="Times New Roman"/>
              </a:rPr>
              <a:t>Aspiration(</a:t>
            </a:r>
            <a:r>
              <a:rPr b="0" u="none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0" u="none" spc="-10" dirty="0">
                <a:solidFill>
                  <a:srgbClr val="FF0000"/>
                </a:solidFill>
                <a:latin typeface="Times New Roman"/>
                <a:cs typeface="Times New Roman"/>
              </a:rPr>
              <a:t>anaerobes)</a:t>
            </a:r>
          </a:p>
          <a:p>
            <a:pPr>
              <a:lnSpc>
                <a:spcPct val="100000"/>
              </a:lnSpc>
              <a:spcBef>
                <a:spcPts val="100"/>
              </a:spcBef>
              <a:buFont typeface="Arial"/>
              <a:buChar char="•"/>
            </a:pPr>
            <a:endParaRPr b="0" u="none" spc="-1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44170" indent="-344170">
              <a:lnSpc>
                <a:spcPct val="100000"/>
              </a:lnSpc>
              <a:buFont typeface="Arial"/>
              <a:buChar char="•"/>
              <a:tabLst>
                <a:tab pos="344170" algn="l"/>
              </a:tabLst>
            </a:pPr>
            <a:r>
              <a:rPr b="0" u="none" dirty="0">
                <a:latin typeface="Times New Roman"/>
                <a:cs typeface="Times New Roman"/>
              </a:rPr>
              <a:t>Respiratory</a:t>
            </a:r>
            <a:r>
              <a:rPr b="0" u="none" spc="-75" dirty="0">
                <a:latin typeface="Times New Roman"/>
                <a:cs typeface="Times New Roman"/>
              </a:rPr>
              <a:t> </a:t>
            </a:r>
            <a:r>
              <a:rPr b="0" u="none" spc="-10" dirty="0">
                <a:latin typeface="Times New Roman"/>
                <a:cs typeface="Times New Roman"/>
              </a:rPr>
              <a:t>viruses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24400" y="1143000"/>
            <a:ext cx="4114800" cy="5410200"/>
          </a:xfrm>
          <a:prstGeom prst="rect">
            <a:avLst/>
          </a:prstGeom>
          <a:solidFill>
            <a:srgbClr val="E6DFEB"/>
          </a:solidFill>
        </p:spPr>
        <p:txBody>
          <a:bodyPr vert="horz" wrap="square" lIns="0" tIns="3492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75"/>
              </a:spcBef>
            </a:pP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Therapy</a:t>
            </a:r>
            <a:endParaRPr sz="2800">
              <a:latin typeface="Times New Roman"/>
              <a:cs typeface="Times New Roman"/>
            </a:endParaRPr>
          </a:p>
          <a:p>
            <a:pPr marL="168910">
              <a:lnSpc>
                <a:spcPct val="100000"/>
              </a:lnSpc>
              <a:spcBef>
                <a:spcPts val="994"/>
              </a:spcBef>
            </a:pPr>
            <a:r>
              <a:rPr sz="2000" b="1" dirty="0">
                <a:latin typeface="Times New Roman"/>
                <a:cs typeface="Times New Roman"/>
              </a:rPr>
              <a:t>β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–Lactam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50" dirty="0">
                <a:latin typeface="Times New Roman"/>
                <a:cs typeface="Times New Roman"/>
              </a:rPr>
              <a:t>;</a:t>
            </a:r>
            <a:endParaRPr sz="2000">
              <a:latin typeface="Times New Roman"/>
              <a:cs typeface="Times New Roman"/>
            </a:endParaRPr>
          </a:p>
          <a:p>
            <a:pPr marL="894715" indent="-344805">
              <a:lnSpc>
                <a:spcPct val="100000"/>
              </a:lnSpc>
              <a:spcBef>
                <a:spcPts val="555"/>
              </a:spcBef>
              <a:buClr>
                <a:srgbClr val="003366"/>
              </a:buClr>
              <a:buSzPct val="80000"/>
              <a:buFont typeface="Arial"/>
              <a:buChar char="•"/>
              <a:tabLst>
                <a:tab pos="894715" algn="l"/>
              </a:tabLst>
            </a:pPr>
            <a:r>
              <a:rPr sz="2000" spc="-10" dirty="0">
                <a:latin typeface="Times New Roman"/>
                <a:cs typeface="Times New Roman"/>
              </a:rPr>
              <a:t>Cefpodoxime,</a:t>
            </a:r>
            <a:endParaRPr sz="2000">
              <a:latin typeface="Times New Roman"/>
              <a:cs typeface="Times New Roman"/>
            </a:endParaRPr>
          </a:p>
          <a:p>
            <a:pPr marL="894715" indent="-344805">
              <a:lnSpc>
                <a:spcPct val="100000"/>
              </a:lnSpc>
              <a:spcBef>
                <a:spcPts val="480"/>
              </a:spcBef>
              <a:buClr>
                <a:srgbClr val="003366"/>
              </a:buClr>
              <a:buSzPct val="80000"/>
              <a:buFont typeface="Arial"/>
              <a:buChar char="•"/>
              <a:tabLst>
                <a:tab pos="894715" algn="l"/>
              </a:tabLst>
            </a:pPr>
            <a:r>
              <a:rPr sz="2000" dirty="0">
                <a:latin typeface="Times New Roman"/>
                <a:cs typeface="Times New Roman"/>
              </a:rPr>
              <a:t>Cefuroxime,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1.5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bid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tds</a:t>
            </a:r>
            <a:endParaRPr sz="2000">
              <a:latin typeface="Times New Roman"/>
              <a:cs typeface="Times New Roman"/>
            </a:endParaRPr>
          </a:p>
          <a:p>
            <a:pPr marL="894715" indent="-344805">
              <a:lnSpc>
                <a:spcPct val="100000"/>
              </a:lnSpc>
              <a:spcBef>
                <a:spcPts val="480"/>
              </a:spcBef>
              <a:buClr>
                <a:srgbClr val="003366"/>
              </a:buClr>
              <a:buSzPct val="80000"/>
              <a:buFont typeface="Arial"/>
              <a:buChar char="•"/>
              <a:tabLst>
                <a:tab pos="894715" algn="l"/>
              </a:tabLst>
            </a:pPr>
            <a:r>
              <a:rPr sz="2000" dirty="0">
                <a:latin typeface="Times New Roman"/>
                <a:cs typeface="Times New Roman"/>
              </a:rPr>
              <a:t>Amoxicillin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/clavulanate,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1.2</a:t>
            </a:r>
            <a:endParaRPr sz="2000">
              <a:latin typeface="Times New Roman"/>
              <a:cs typeface="Times New Roman"/>
            </a:endParaRPr>
          </a:p>
          <a:p>
            <a:pPr marL="894715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tds</a:t>
            </a:r>
            <a:endParaRPr sz="2000">
              <a:latin typeface="Times New Roman"/>
              <a:cs typeface="Times New Roman"/>
            </a:endParaRPr>
          </a:p>
          <a:p>
            <a:pPr marL="894715" indent="-344805">
              <a:lnSpc>
                <a:spcPct val="100000"/>
              </a:lnSpc>
              <a:spcBef>
                <a:spcPts val="484"/>
              </a:spcBef>
              <a:buClr>
                <a:srgbClr val="003366"/>
              </a:buClr>
              <a:buSzPct val="80000"/>
              <a:buFont typeface="Arial"/>
              <a:buChar char="•"/>
              <a:tabLst>
                <a:tab pos="894715" algn="l"/>
              </a:tabLst>
            </a:pPr>
            <a:r>
              <a:rPr sz="2000" spc="-20" dirty="0">
                <a:latin typeface="Times New Roman"/>
                <a:cs typeface="Times New Roman"/>
              </a:rPr>
              <a:t>Ampicillin-</a:t>
            </a:r>
            <a:r>
              <a:rPr sz="2000" spc="-10" dirty="0">
                <a:latin typeface="Times New Roman"/>
                <a:cs typeface="Times New Roman"/>
              </a:rPr>
              <a:t>sulbactam</a:t>
            </a:r>
            <a:endParaRPr sz="2000">
              <a:latin typeface="Times New Roman"/>
              <a:cs typeface="Times New Roman"/>
            </a:endParaRPr>
          </a:p>
          <a:p>
            <a:pPr marL="894715" indent="-344805">
              <a:lnSpc>
                <a:spcPct val="100000"/>
              </a:lnSpc>
              <a:spcBef>
                <a:spcPts val="480"/>
              </a:spcBef>
              <a:buClr>
                <a:srgbClr val="003366"/>
              </a:buClr>
              <a:buSzPct val="80000"/>
              <a:buFont typeface="Arial"/>
              <a:buChar char="•"/>
              <a:tabLst>
                <a:tab pos="894715" algn="l"/>
              </a:tabLst>
            </a:pPr>
            <a:r>
              <a:rPr sz="2000" dirty="0">
                <a:latin typeface="Times New Roman"/>
                <a:cs typeface="Times New Roman"/>
              </a:rPr>
              <a:t>Ceftriaxone,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1-</a:t>
            </a: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gm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od</a:t>
            </a:r>
            <a:endParaRPr sz="2000">
              <a:latin typeface="Times New Roman"/>
              <a:cs typeface="Times New Roman"/>
            </a:endParaRPr>
          </a:p>
          <a:p>
            <a:pPr marL="894715" indent="-344805">
              <a:lnSpc>
                <a:spcPct val="100000"/>
              </a:lnSpc>
              <a:spcBef>
                <a:spcPts val="480"/>
              </a:spcBef>
              <a:buClr>
                <a:srgbClr val="003366"/>
              </a:buClr>
              <a:buSzPct val="80000"/>
              <a:buFont typeface="Arial"/>
              <a:buChar char="•"/>
              <a:tabLst>
                <a:tab pos="894715" algn="l"/>
              </a:tabLst>
            </a:pPr>
            <a:r>
              <a:rPr sz="2000" spc="-10" dirty="0">
                <a:latin typeface="Times New Roman"/>
                <a:cs typeface="Times New Roman"/>
              </a:rPr>
              <a:t>Cefotaxime</a:t>
            </a:r>
            <a:endParaRPr sz="2000">
              <a:latin typeface="Times New Roman"/>
              <a:cs typeface="Times New Roman"/>
            </a:endParaRPr>
          </a:p>
          <a:p>
            <a:pPr marL="285115">
              <a:lnSpc>
                <a:spcPct val="100000"/>
              </a:lnSpc>
              <a:spcBef>
                <a:spcPts val="585"/>
              </a:spcBef>
            </a:pPr>
            <a:r>
              <a:rPr sz="2400" b="1" spc="-50" dirty="0">
                <a:solidFill>
                  <a:srgbClr val="0000CC"/>
                </a:solidFill>
                <a:latin typeface="Times New Roman"/>
                <a:cs typeface="Times New Roman"/>
              </a:rPr>
              <a:t>+</a:t>
            </a:r>
            <a:endParaRPr sz="2400">
              <a:latin typeface="Times New Roman"/>
              <a:cs typeface="Times New Roman"/>
            </a:endParaRPr>
          </a:p>
          <a:p>
            <a:pPr marL="220979">
              <a:lnSpc>
                <a:spcPct val="100000"/>
              </a:lnSpc>
              <a:spcBef>
                <a:spcPts val="475"/>
              </a:spcBef>
            </a:pPr>
            <a:r>
              <a:rPr sz="2000" b="1" spc="-10" dirty="0">
                <a:latin typeface="Times New Roman"/>
                <a:cs typeface="Times New Roman"/>
              </a:rPr>
              <a:t>Macrolide</a:t>
            </a:r>
            <a:endParaRPr sz="2000">
              <a:latin typeface="Times New Roman"/>
              <a:cs typeface="Times New Roman"/>
            </a:endParaRPr>
          </a:p>
          <a:p>
            <a:pPr marR="937894" algn="ctr">
              <a:lnSpc>
                <a:spcPct val="100000"/>
              </a:lnSpc>
              <a:spcBef>
                <a:spcPts val="480"/>
              </a:spcBef>
            </a:pPr>
            <a:r>
              <a:rPr sz="2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  <a:endParaRPr sz="2000">
              <a:latin typeface="Times New Roman"/>
              <a:cs typeface="Times New Roman"/>
            </a:endParaRPr>
          </a:p>
          <a:p>
            <a:pPr marL="220979">
              <a:lnSpc>
                <a:spcPct val="100000"/>
              </a:lnSpc>
              <a:spcBef>
                <a:spcPts val="480"/>
              </a:spcBef>
            </a:pPr>
            <a:r>
              <a:rPr sz="2000" b="1" dirty="0">
                <a:latin typeface="Times New Roman"/>
                <a:cs typeface="Times New Roman"/>
              </a:rPr>
              <a:t>B-lactam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+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Lung </a:t>
            </a:r>
            <a:r>
              <a:rPr sz="2000" b="1" spc="-10" dirty="0">
                <a:latin typeface="Times New Roman"/>
                <a:cs typeface="Times New Roman"/>
              </a:rPr>
              <a:t>Floroquinolones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433" y="213699"/>
            <a:ext cx="8293935" cy="110507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9185" y="326262"/>
            <a:ext cx="540702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Times New Roman"/>
                <a:cs typeface="Times New Roman"/>
              </a:rPr>
              <a:t>Group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IV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: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ICU-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Admitted</a:t>
            </a:r>
            <a:r>
              <a:rPr sz="2800" spc="-10" dirty="0">
                <a:latin typeface="Times New Roman"/>
                <a:cs typeface="Times New Roman"/>
              </a:rPr>
              <a:t> Patients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9911" y="755726"/>
            <a:ext cx="67024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A.</a:t>
            </a: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2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Risks</a:t>
            </a:r>
            <a:r>
              <a:rPr sz="24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400" b="1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Pseudomonas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aeruginosa</a:t>
            </a: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4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MRSA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1600200"/>
            <a:ext cx="3886200" cy="4953000"/>
          </a:xfrm>
          <a:custGeom>
            <a:avLst/>
            <a:gdLst/>
            <a:ahLst/>
            <a:cxnLst/>
            <a:rect l="l" t="t" r="r" b="b"/>
            <a:pathLst>
              <a:path w="3886200" h="4953000">
                <a:moveTo>
                  <a:pt x="3886200" y="0"/>
                </a:moveTo>
                <a:lnTo>
                  <a:pt x="0" y="0"/>
                </a:lnTo>
                <a:lnTo>
                  <a:pt x="0" y="4953000"/>
                </a:lnTo>
                <a:lnTo>
                  <a:pt x="3886200" y="4953000"/>
                </a:lnTo>
                <a:lnTo>
                  <a:pt x="3886200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2744" y="1588389"/>
            <a:ext cx="3074035" cy="1012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Organisms</a:t>
            </a:r>
            <a:endParaRPr sz="2400">
              <a:latin typeface="Times New Roman"/>
              <a:cs typeface="Times New Roman"/>
            </a:endParaRPr>
          </a:p>
          <a:p>
            <a:pPr marL="344170" indent="-344170">
              <a:lnSpc>
                <a:spcPct val="100000"/>
              </a:lnSpc>
              <a:spcBef>
                <a:spcPts val="85"/>
              </a:spcBef>
              <a:buFont typeface="Arial"/>
              <a:buChar char="•"/>
              <a:tabLst>
                <a:tab pos="344170" algn="l"/>
              </a:tabLst>
            </a:pPr>
            <a:r>
              <a:rPr sz="2000" dirty="0">
                <a:latin typeface="Times New Roman"/>
                <a:cs typeface="Times New Roman"/>
              </a:rPr>
              <a:t>Streptococcus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pneumoniae</a:t>
            </a:r>
            <a:endParaRPr sz="2000">
              <a:latin typeface="Times New Roman"/>
              <a:cs typeface="Times New Roman"/>
            </a:endParaRPr>
          </a:p>
          <a:p>
            <a:pPr marL="4445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(including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DRSP)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744" y="2881375"/>
            <a:ext cx="270891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44170" indent="-344170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344170" algn="l"/>
              </a:tabLst>
            </a:pPr>
            <a:r>
              <a:rPr sz="2000" dirty="0">
                <a:latin typeface="Times New Roman"/>
                <a:cs typeface="Times New Roman"/>
              </a:rPr>
              <a:t>Hemophilus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influenzae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2744" y="3491229"/>
            <a:ext cx="296100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44170" indent="-344170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344170" algn="l"/>
              </a:tabLst>
            </a:pPr>
            <a:r>
              <a:rPr sz="2000" dirty="0">
                <a:latin typeface="Times New Roman"/>
                <a:cs typeface="Times New Roman"/>
              </a:rPr>
              <a:t>Legionella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spp.</a:t>
            </a:r>
            <a:endParaRPr sz="2000">
              <a:latin typeface="Times New Roman"/>
              <a:cs typeface="Times New Roman"/>
            </a:endParaRPr>
          </a:p>
          <a:p>
            <a:pPr marL="344170" indent="-344170">
              <a:lnSpc>
                <a:spcPct val="100000"/>
              </a:lnSpc>
              <a:buFont typeface="Arial"/>
              <a:buChar char="•"/>
              <a:tabLst>
                <a:tab pos="344170" algn="l"/>
              </a:tabLst>
            </a:pPr>
            <a:r>
              <a:rPr sz="2000" dirty="0">
                <a:latin typeface="Times New Roman"/>
                <a:cs typeface="Times New Roman"/>
              </a:rPr>
              <a:t>Mycoplasma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pneumoniae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2744" y="4406010"/>
            <a:ext cx="2702560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44170" indent="-344170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344170" algn="l"/>
              </a:tabLst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Enteric </a:t>
            </a:r>
            <a:r>
              <a:rPr sz="20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gram-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negatives</a:t>
            </a:r>
            <a:endParaRPr sz="2000">
              <a:latin typeface="Times New Roman"/>
              <a:cs typeface="Times New Roman"/>
            </a:endParaRPr>
          </a:p>
          <a:p>
            <a:pPr marL="344170" indent="-344170">
              <a:lnSpc>
                <a:spcPct val="100000"/>
              </a:lnSpc>
              <a:buFont typeface="Arial"/>
              <a:buChar char="•"/>
              <a:tabLst>
                <a:tab pos="344170" algn="l"/>
              </a:tabLst>
            </a:pPr>
            <a:r>
              <a:rPr sz="2000" dirty="0">
                <a:latin typeface="Times New Roman"/>
                <a:cs typeface="Times New Roman"/>
              </a:rPr>
              <a:t>Aspiration(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anaerobes)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2744" y="5320360"/>
            <a:ext cx="231648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4170" indent="-34417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44170" algn="l"/>
              </a:tabLst>
            </a:pPr>
            <a:r>
              <a:rPr sz="2000" dirty="0">
                <a:latin typeface="Times New Roman"/>
                <a:cs typeface="Times New Roman"/>
              </a:rPr>
              <a:t>Respiratory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viruses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24400" y="1600200"/>
            <a:ext cx="3581400" cy="4572000"/>
          </a:xfrm>
          <a:prstGeom prst="rect">
            <a:avLst/>
          </a:prstGeom>
          <a:solidFill>
            <a:srgbClr val="E6DFEB"/>
          </a:solidFill>
        </p:spPr>
        <p:txBody>
          <a:bodyPr vert="horz" wrap="square" lIns="0" tIns="63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5"/>
              </a:spcBef>
            </a:pP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Therapy</a:t>
            </a:r>
            <a:endParaRPr sz="2400">
              <a:latin typeface="Times New Roman"/>
              <a:cs typeface="Times New Roman"/>
            </a:endParaRPr>
          </a:p>
          <a:p>
            <a:pPr marL="220979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latin typeface="Times New Roman"/>
                <a:cs typeface="Times New Roman"/>
              </a:rPr>
              <a:t>Intravenous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β-</a:t>
            </a:r>
            <a:r>
              <a:rPr sz="2000" b="1" spc="-10" dirty="0">
                <a:latin typeface="Times New Roman"/>
                <a:cs typeface="Times New Roman"/>
              </a:rPr>
              <a:t>lactam;</a:t>
            </a:r>
            <a:endParaRPr sz="2000">
              <a:latin typeface="Times New Roman"/>
              <a:cs typeface="Times New Roman"/>
            </a:endParaRPr>
          </a:p>
          <a:p>
            <a:pPr marL="437515" indent="-344805">
              <a:lnSpc>
                <a:spcPct val="100000"/>
              </a:lnSpc>
              <a:buFont typeface="Arial"/>
              <a:buChar char="•"/>
              <a:tabLst>
                <a:tab pos="437515" algn="l"/>
              </a:tabLst>
            </a:pPr>
            <a:r>
              <a:rPr sz="2000" dirty="0">
                <a:latin typeface="Times New Roman"/>
                <a:cs typeface="Times New Roman"/>
              </a:rPr>
              <a:t>Amoxicillin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/clavulanate</a:t>
            </a:r>
            <a:endParaRPr sz="2000">
              <a:latin typeface="Times New Roman"/>
              <a:cs typeface="Times New Roman"/>
            </a:endParaRPr>
          </a:p>
          <a:p>
            <a:pPr marL="437515" indent="-344805">
              <a:lnSpc>
                <a:spcPct val="100000"/>
              </a:lnSpc>
              <a:buFont typeface="Arial"/>
              <a:buChar char="•"/>
              <a:tabLst>
                <a:tab pos="437515" algn="l"/>
              </a:tabLst>
            </a:pPr>
            <a:r>
              <a:rPr sz="2000" spc="-20" dirty="0">
                <a:latin typeface="Times New Roman"/>
                <a:cs typeface="Times New Roman"/>
              </a:rPr>
              <a:t>Ampicillin-</a:t>
            </a:r>
            <a:r>
              <a:rPr sz="2000" spc="-10" dirty="0">
                <a:latin typeface="Times New Roman"/>
                <a:cs typeface="Times New Roman"/>
              </a:rPr>
              <a:t>sulbactam</a:t>
            </a:r>
            <a:endParaRPr sz="2000">
              <a:latin typeface="Times New Roman"/>
              <a:cs typeface="Times New Roman"/>
            </a:endParaRPr>
          </a:p>
          <a:p>
            <a:pPr marL="437515" indent="-3448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37515" algn="l"/>
              </a:tabLst>
            </a:pPr>
            <a:r>
              <a:rPr sz="2000" spc="-10" dirty="0">
                <a:latin typeface="Times New Roman"/>
                <a:cs typeface="Times New Roman"/>
              </a:rPr>
              <a:t>Cefotaxime</a:t>
            </a:r>
            <a:endParaRPr sz="2000">
              <a:latin typeface="Times New Roman"/>
              <a:cs typeface="Times New Roman"/>
            </a:endParaRPr>
          </a:p>
          <a:p>
            <a:pPr marL="437515" indent="-344805">
              <a:lnSpc>
                <a:spcPct val="100000"/>
              </a:lnSpc>
              <a:buFont typeface="Arial"/>
              <a:buChar char="•"/>
              <a:tabLst>
                <a:tab pos="437515" algn="l"/>
              </a:tabLst>
            </a:pPr>
            <a:r>
              <a:rPr sz="2000" spc="-10" dirty="0">
                <a:latin typeface="Times New Roman"/>
                <a:cs typeface="Times New Roman"/>
              </a:rPr>
              <a:t>Ceftriaxone</a:t>
            </a:r>
            <a:endParaRPr sz="2000">
              <a:latin typeface="Times New Roman"/>
              <a:cs typeface="Times New Roman"/>
            </a:endParaRPr>
          </a:p>
          <a:p>
            <a:pPr marL="220979">
              <a:lnSpc>
                <a:spcPts val="2875"/>
              </a:lnSpc>
              <a:spcBef>
                <a:spcPts val="10"/>
              </a:spcBef>
            </a:pPr>
            <a:r>
              <a:rPr sz="2400" b="1" spc="-50" dirty="0">
                <a:solidFill>
                  <a:srgbClr val="0000CC"/>
                </a:solidFill>
                <a:latin typeface="Times New Roman"/>
                <a:cs typeface="Times New Roman"/>
              </a:rPr>
              <a:t>+</a:t>
            </a:r>
            <a:endParaRPr sz="2400">
              <a:latin typeface="Times New Roman"/>
              <a:cs typeface="Times New Roman"/>
            </a:endParaRPr>
          </a:p>
          <a:p>
            <a:pPr marL="220979">
              <a:lnSpc>
                <a:spcPts val="2395"/>
              </a:lnSpc>
            </a:pPr>
            <a:r>
              <a:rPr sz="2000" b="1" dirty="0">
                <a:latin typeface="Times New Roman"/>
                <a:cs typeface="Times New Roman"/>
              </a:rPr>
              <a:t>Intravenous</a:t>
            </a:r>
            <a:r>
              <a:rPr sz="2000" b="1" spc="-10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Macrolide</a:t>
            </a:r>
            <a:endParaRPr sz="2000">
              <a:latin typeface="Times New Roman"/>
              <a:cs typeface="Times New Roman"/>
            </a:endParaRPr>
          </a:p>
          <a:p>
            <a:pPr marR="998855" algn="ctr">
              <a:lnSpc>
                <a:spcPts val="2875"/>
              </a:lnSpc>
              <a:spcBef>
                <a:spcPts val="10"/>
              </a:spcBef>
            </a:pP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  <a:endParaRPr sz="2400">
              <a:latin typeface="Times New Roman"/>
              <a:cs typeface="Times New Roman"/>
            </a:endParaRPr>
          </a:p>
          <a:p>
            <a:pPr marL="285115">
              <a:lnSpc>
                <a:spcPts val="2155"/>
              </a:lnSpc>
            </a:pPr>
            <a:r>
              <a:rPr sz="2000" b="1" dirty="0">
                <a:latin typeface="Times New Roman"/>
                <a:cs typeface="Times New Roman"/>
              </a:rPr>
              <a:t>IV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B-lactam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+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Intravenous</a:t>
            </a:r>
            <a:endParaRPr sz="2000">
              <a:latin typeface="Times New Roman"/>
              <a:cs typeface="Times New Roman"/>
            </a:endParaRPr>
          </a:p>
          <a:p>
            <a:pPr marR="930910" algn="ctr">
              <a:lnSpc>
                <a:spcPts val="2160"/>
              </a:lnSpc>
            </a:pPr>
            <a:r>
              <a:rPr sz="2000" b="1" spc="-10" dirty="0">
                <a:latin typeface="Times New Roman"/>
                <a:cs typeface="Times New Roman"/>
              </a:rPr>
              <a:t>Fluroquinolones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22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433" y="266891"/>
            <a:ext cx="8293935" cy="10042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9185" y="326262"/>
            <a:ext cx="540702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Times New Roman"/>
                <a:cs typeface="Times New Roman"/>
              </a:rPr>
              <a:t>Group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IV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: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ICU-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Admitted</a:t>
            </a:r>
            <a:r>
              <a:rPr sz="2800" spc="-10" dirty="0">
                <a:latin typeface="Times New Roman"/>
                <a:cs typeface="Times New Roman"/>
              </a:rPr>
              <a:t> Patients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15033" y="755726"/>
            <a:ext cx="63119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4500" algn="l"/>
              </a:tabLst>
            </a:pP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B.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	Risks</a:t>
            </a: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400" b="1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Pseudomonas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aeruginosa</a:t>
            </a:r>
            <a:r>
              <a:rPr sz="24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4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MRSA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800" y="1447800"/>
            <a:ext cx="3124200" cy="3352800"/>
          </a:xfrm>
          <a:prstGeom prst="rect">
            <a:avLst/>
          </a:prstGeom>
          <a:solidFill>
            <a:srgbClr val="FCEADA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2600"/>
              </a:lnSpc>
            </a:pP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Organisms</a:t>
            </a:r>
            <a:endParaRPr sz="2400">
              <a:latin typeface="Times New Roman"/>
              <a:cs typeface="Times New Roman"/>
            </a:endParaRPr>
          </a:p>
          <a:p>
            <a:pPr marL="179705">
              <a:lnSpc>
                <a:spcPct val="100000"/>
              </a:lnSpc>
              <a:spcBef>
                <a:spcPts val="380"/>
              </a:spcBef>
            </a:pPr>
            <a:r>
              <a:rPr sz="2400" dirty="0">
                <a:latin typeface="Sitka Display"/>
                <a:cs typeface="Sitka Display"/>
              </a:rPr>
              <a:t>All</a:t>
            </a:r>
            <a:r>
              <a:rPr sz="2400" spc="-25" dirty="0">
                <a:latin typeface="Sitka Display"/>
                <a:cs typeface="Sitka Display"/>
              </a:rPr>
              <a:t> </a:t>
            </a:r>
            <a:r>
              <a:rPr sz="2400" dirty="0">
                <a:latin typeface="Sitka Display"/>
                <a:cs typeface="Sitka Display"/>
              </a:rPr>
              <a:t>above</a:t>
            </a:r>
            <a:r>
              <a:rPr sz="2400" spc="-15" dirty="0">
                <a:latin typeface="Sitka Display"/>
                <a:cs typeface="Sitka Display"/>
              </a:rPr>
              <a:t> </a:t>
            </a:r>
            <a:r>
              <a:rPr sz="2400" spc="-10" dirty="0">
                <a:latin typeface="Sitka Display"/>
                <a:cs typeface="Sitka Display"/>
              </a:rPr>
              <a:t>pathogen.</a:t>
            </a:r>
            <a:endParaRPr sz="2400">
              <a:latin typeface="Sitka Display"/>
              <a:cs typeface="Sitka Display"/>
            </a:endParaRPr>
          </a:p>
          <a:p>
            <a:pPr marL="633730">
              <a:lnSpc>
                <a:spcPts val="2390"/>
              </a:lnSpc>
              <a:spcBef>
                <a:spcPts val="114"/>
              </a:spcBef>
            </a:pPr>
            <a:r>
              <a:rPr sz="2000" b="1" spc="-50" dirty="0">
                <a:solidFill>
                  <a:srgbClr val="003366"/>
                </a:solidFill>
                <a:latin typeface="Times New Roman"/>
                <a:cs typeface="Times New Roman"/>
              </a:rPr>
              <a:t>+</a:t>
            </a:r>
            <a:endParaRPr sz="2000">
              <a:latin typeface="Times New Roman"/>
              <a:cs typeface="Times New Roman"/>
            </a:endParaRPr>
          </a:p>
          <a:p>
            <a:pPr marL="435609" indent="-344805">
              <a:lnSpc>
                <a:spcPts val="2390"/>
              </a:lnSpc>
              <a:buFont typeface="Arial"/>
              <a:buChar char="•"/>
              <a:tabLst>
                <a:tab pos="435609" algn="l"/>
              </a:tabLst>
            </a:pPr>
            <a:r>
              <a:rPr sz="2000" spc="-145" dirty="0">
                <a:latin typeface="Calibri"/>
                <a:cs typeface="Calibri"/>
              </a:rPr>
              <a:t>P.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Aeruginosa</a:t>
            </a:r>
            <a:endParaRPr sz="2000">
              <a:latin typeface="Calibri"/>
              <a:cs typeface="Calibri"/>
            </a:endParaRPr>
          </a:p>
          <a:p>
            <a:pPr marL="435609" indent="-3448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35609" algn="l"/>
              </a:tabLst>
            </a:pPr>
            <a:r>
              <a:rPr sz="2000" spc="-20" dirty="0">
                <a:latin typeface="Calibri"/>
                <a:cs typeface="Calibri"/>
              </a:rPr>
              <a:t>MRSA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62400" y="1371600"/>
            <a:ext cx="4800600" cy="5257800"/>
          </a:xfrm>
          <a:custGeom>
            <a:avLst/>
            <a:gdLst/>
            <a:ahLst/>
            <a:cxnLst/>
            <a:rect l="l" t="t" r="r" b="b"/>
            <a:pathLst>
              <a:path w="4800600" h="5257800">
                <a:moveTo>
                  <a:pt x="4800600" y="0"/>
                </a:moveTo>
                <a:lnTo>
                  <a:pt x="0" y="0"/>
                </a:lnTo>
                <a:lnTo>
                  <a:pt x="0" y="5257800"/>
                </a:lnTo>
                <a:lnTo>
                  <a:pt x="4800600" y="5257800"/>
                </a:lnTo>
                <a:lnTo>
                  <a:pt x="480060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42664" y="1399413"/>
            <a:ext cx="4198620" cy="18466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>
              <a:lnSpc>
                <a:spcPts val="215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Antipseudomonal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B-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lactam</a:t>
            </a:r>
            <a:endParaRPr sz="1800" dirty="0">
              <a:latin typeface="Arial"/>
              <a:cs typeface="Arial"/>
            </a:endParaRPr>
          </a:p>
          <a:p>
            <a:pPr marR="1132205" algn="ctr">
              <a:lnSpc>
                <a:spcPts val="2870"/>
              </a:lnSpc>
            </a:pPr>
            <a:r>
              <a:rPr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+</a:t>
            </a:r>
            <a:endParaRPr sz="2400" dirty="0">
              <a:latin typeface="Times New Roman"/>
              <a:cs typeface="Times New Roman"/>
            </a:endParaRPr>
          </a:p>
          <a:p>
            <a:pPr marL="128270">
              <a:lnSpc>
                <a:spcPts val="2160"/>
              </a:lnSpc>
              <a:spcBef>
                <a:spcPts val="25"/>
              </a:spcBef>
            </a:pPr>
            <a:r>
              <a:rPr sz="1800" dirty="0">
                <a:latin typeface="Arial"/>
                <a:cs typeface="Arial"/>
              </a:rPr>
              <a:t>Antipseudomonal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Fluroquinolones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2400"/>
              </a:lnSpc>
            </a:pP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or</a:t>
            </a:r>
            <a:endParaRPr sz="2000" dirty="0">
              <a:latin typeface="Arial"/>
              <a:cs typeface="Arial"/>
            </a:endParaRPr>
          </a:p>
          <a:p>
            <a:pPr marL="128270">
              <a:lnSpc>
                <a:spcPts val="2155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Aminoglycoside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+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Azithromycin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2395"/>
              </a:lnSpc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42664" y="3832301"/>
            <a:ext cx="4062729" cy="1129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NB:</a:t>
            </a:r>
            <a:r>
              <a:rPr sz="18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Antipseudomonal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B-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lactam:</a:t>
            </a:r>
            <a:endParaRPr sz="1800">
              <a:latin typeface="Arial"/>
              <a:cs typeface="Arial"/>
            </a:endParaRPr>
          </a:p>
          <a:p>
            <a:pPr marL="548640" indent="-88900">
              <a:lnSpc>
                <a:spcPct val="100000"/>
              </a:lnSpc>
              <a:spcBef>
                <a:spcPts val="50"/>
              </a:spcBef>
              <a:buSzPct val="94444"/>
              <a:buChar char="•"/>
              <a:tabLst>
                <a:tab pos="548640" algn="l"/>
              </a:tabLst>
            </a:pPr>
            <a:r>
              <a:rPr sz="1800" dirty="0">
                <a:latin typeface="Arial"/>
                <a:cs typeface="Arial"/>
              </a:rPr>
              <a:t>Ceftazidime,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Cefepime</a:t>
            </a:r>
            <a:endParaRPr sz="1800">
              <a:latin typeface="Arial"/>
              <a:cs typeface="Arial"/>
            </a:endParaRPr>
          </a:p>
          <a:p>
            <a:pPr marL="548640" indent="-88900">
              <a:lnSpc>
                <a:spcPct val="100000"/>
              </a:lnSpc>
              <a:buSzPct val="94444"/>
              <a:buChar char="•"/>
              <a:tabLst>
                <a:tab pos="548640" algn="l"/>
              </a:tabLst>
            </a:pPr>
            <a:r>
              <a:rPr sz="1800" dirty="0">
                <a:latin typeface="Arial"/>
                <a:cs typeface="Arial"/>
              </a:rPr>
              <a:t>Piperacillin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tazobactam,</a:t>
            </a:r>
            <a:endParaRPr sz="1800">
              <a:latin typeface="Arial"/>
              <a:cs typeface="Arial"/>
            </a:endParaRPr>
          </a:p>
          <a:p>
            <a:pPr marL="548640" indent="-88900">
              <a:lnSpc>
                <a:spcPct val="100000"/>
              </a:lnSpc>
              <a:buSzPct val="94444"/>
              <a:buChar char="•"/>
              <a:tabLst>
                <a:tab pos="548640" algn="l"/>
              </a:tabLst>
            </a:pPr>
            <a:r>
              <a:rPr sz="1800" dirty="0">
                <a:latin typeface="Arial"/>
                <a:cs typeface="Arial"/>
              </a:rPr>
              <a:t>Imipenem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cilastien,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10" dirty="0">
                <a:latin typeface="Arial"/>
                <a:cs typeface="Arial"/>
              </a:rPr>
              <a:t> Meropenem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42664" y="5210632"/>
            <a:ext cx="4352925" cy="1022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NB:</a:t>
            </a:r>
            <a:r>
              <a:rPr sz="1800" b="1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Antipseudomonal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Fluroquinolones:</a:t>
            </a:r>
            <a:endParaRPr sz="1800">
              <a:latin typeface="Arial"/>
              <a:cs typeface="Arial"/>
            </a:endParaRPr>
          </a:p>
          <a:p>
            <a:pPr marL="548640" indent="-88900">
              <a:lnSpc>
                <a:spcPct val="100000"/>
              </a:lnSpc>
              <a:spcBef>
                <a:spcPts val="5"/>
              </a:spcBef>
              <a:buSzPct val="94444"/>
              <a:buChar char="•"/>
              <a:tabLst>
                <a:tab pos="548640" algn="l"/>
              </a:tabLst>
            </a:pPr>
            <a:r>
              <a:rPr sz="1800" spc="-10" dirty="0">
                <a:latin typeface="Arial"/>
                <a:cs typeface="Arial"/>
              </a:rPr>
              <a:t>Ciprofloxacin</a:t>
            </a:r>
            <a:endParaRPr sz="1800">
              <a:latin typeface="Arial"/>
              <a:cs typeface="Arial"/>
            </a:endParaRPr>
          </a:p>
          <a:p>
            <a:pPr marL="548640" indent="-88900">
              <a:lnSpc>
                <a:spcPct val="100000"/>
              </a:lnSpc>
              <a:spcBef>
                <a:spcPts val="1365"/>
              </a:spcBef>
              <a:buSzPct val="94444"/>
              <a:buChar char="•"/>
              <a:tabLst>
                <a:tab pos="548640" algn="l"/>
              </a:tabLst>
            </a:pPr>
            <a:r>
              <a:rPr sz="1800" spc="-10" dirty="0">
                <a:latin typeface="Arial"/>
                <a:cs typeface="Arial"/>
              </a:rPr>
              <a:t>Levofloxacin.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000" y="5105400"/>
            <a:ext cx="3048000" cy="1524000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40640" rIns="0" bIns="0" rtlCol="0">
            <a:spAutoFit/>
          </a:bodyPr>
          <a:lstStyle/>
          <a:p>
            <a:pPr marL="91440" marR="91440">
              <a:lnSpc>
                <a:spcPct val="100000"/>
              </a:lnSpc>
              <a:spcBef>
                <a:spcPts val="320"/>
              </a:spcBef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If</a:t>
            </a:r>
            <a:r>
              <a:rPr sz="20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MRSA</a:t>
            </a:r>
            <a:r>
              <a:rPr sz="2000" b="1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is</a:t>
            </a:r>
            <a:r>
              <a:rPr sz="2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suspected </a:t>
            </a:r>
            <a:r>
              <a:rPr sz="2000" spc="-20" dirty="0">
                <a:solidFill>
                  <a:srgbClr val="C00000"/>
                </a:solidFill>
                <a:latin typeface="Arial"/>
                <a:cs typeface="Arial"/>
              </a:rPr>
              <a:t>Vancomycin</a:t>
            </a:r>
            <a:r>
              <a:rPr sz="2000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2000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gm</a:t>
            </a:r>
            <a:r>
              <a:rPr sz="2000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Arial"/>
                <a:cs typeface="Arial"/>
              </a:rPr>
              <a:t>/8-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12</a:t>
            </a:r>
            <a:r>
              <a:rPr sz="2000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C00000"/>
                </a:solidFill>
                <a:latin typeface="Arial"/>
                <a:cs typeface="Arial"/>
              </a:rPr>
              <a:t>h </a:t>
            </a:r>
            <a:r>
              <a:rPr sz="2000" spc="-25" dirty="0">
                <a:solidFill>
                  <a:srgbClr val="C00000"/>
                </a:solidFill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Linezolid</a:t>
            </a:r>
            <a:r>
              <a:rPr sz="2000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600mg</a:t>
            </a:r>
            <a:r>
              <a:rPr sz="2000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/12</a:t>
            </a:r>
            <a:r>
              <a:rPr sz="2000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07/25/2013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How Do I Think About Pneumonia?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3C7A9A-71BF-4F02-A5EE-5D8245460F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1445" name="Content Placeholder 2"/>
          <p:cNvSpPr>
            <a:spLocks noGrp="1"/>
          </p:cNvSpPr>
          <p:nvPr>
            <p:ph idx="4294967295"/>
          </p:nvPr>
        </p:nvSpPr>
        <p:spPr>
          <a:xfrm>
            <a:off x="914400" y="253423"/>
            <a:ext cx="8001000" cy="6096000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en-US" b="1" dirty="0">
                <a:solidFill>
                  <a:srgbClr val="FFFF00"/>
                </a:solidFill>
              </a:rPr>
              <a:t>Anti-influenza treatment, such as </a:t>
            </a:r>
            <a:r>
              <a:rPr lang="en-US" b="1" dirty="0" err="1">
                <a:solidFill>
                  <a:srgbClr val="FFFF00"/>
                </a:solidFill>
              </a:rPr>
              <a:t>oseltamivir</a:t>
            </a:r>
            <a:r>
              <a:rPr lang="en-US" b="1" dirty="0">
                <a:solidFill>
                  <a:srgbClr val="FFFF00"/>
                </a:solidFill>
              </a:rPr>
              <a:t>, be prescribed for adults with CAP who test positive for influenza in the inpatient setting, independent of duration of illness before diagnosis (strong recommendation</a:t>
            </a:r>
            <a:r>
              <a:rPr lang="en-US" b="1" dirty="0" smtClean="0">
                <a:solidFill>
                  <a:srgbClr val="FFFF00"/>
                </a:solidFill>
              </a:rPr>
              <a:t>).</a:t>
            </a:r>
            <a:endParaRPr lang="en-US" b="1" dirty="0">
              <a:solidFill>
                <a:srgbClr val="FFFF00"/>
              </a:solidFill>
            </a:endParaRPr>
          </a:p>
          <a:p>
            <a:pPr marL="0" indent="0" algn="just">
              <a:buFont typeface="Arial" charset="0"/>
              <a:buNone/>
            </a:pPr>
            <a:r>
              <a:rPr lang="en-US" b="1" dirty="0">
                <a:solidFill>
                  <a:srgbClr val="FFFF00"/>
                </a:solidFill>
              </a:rPr>
              <a:t>Treatment with </a:t>
            </a:r>
            <a:r>
              <a:rPr lang="en-US" b="1" dirty="0" err="1">
                <a:solidFill>
                  <a:srgbClr val="FFFF00"/>
                </a:solidFill>
              </a:rPr>
              <a:t>oseltamivir</a:t>
            </a:r>
            <a:r>
              <a:rPr lang="en-US" b="1" dirty="0">
                <a:solidFill>
                  <a:srgbClr val="FFFF00"/>
                </a:solidFill>
              </a:rPr>
              <a:t> is associated with reduced risk of death in patients hospitalized for CAP who test positive for influenza virus </a:t>
            </a:r>
          </a:p>
          <a:p>
            <a:pPr marL="0" indent="0" algn="just">
              <a:buFont typeface="Arial" charset="0"/>
              <a:buNone/>
            </a:pPr>
            <a:r>
              <a:rPr lang="en-US" b="1" dirty="0">
                <a:solidFill>
                  <a:srgbClr val="FFFF00"/>
                </a:solidFill>
              </a:rPr>
              <a:t>Treatment within 2 days of symptom onset or hospitalization may result in the best outcomes, although there may be benefits up to 4 or 5 days after symptoms begin </a:t>
            </a:r>
          </a:p>
          <a:p>
            <a:pPr marL="0" indent="0">
              <a:buFont typeface="Arial" charset="0"/>
              <a:buNone/>
            </a:pPr>
            <a:r>
              <a:rPr lang="en-US" dirty="0" smtClean="0"/>
              <a:t>Antiviral </a:t>
            </a:r>
            <a:r>
              <a:rPr lang="en-US" dirty="0"/>
              <a:t>drugs against COVID-19 e.g. Favipiravir should be used in case of confirmed cases.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208330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120" y="338353"/>
              <a:ext cx="7981060" cy="83652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0194" rIns="0" bIns="0" rtlCol="0">
            <a:spAutoFit/>
          </a:bodyPr>
          <a:lstStyle/>
          <a:p>
            <a:pPr marL="161798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Georgia"/>
                <a:cs typeface="Georgia"/>
              </a:rPr>
              <a:t>Classification</a:t>
            </a:r>
            <a:r>
              <a:rPr sz="2800" spc="-10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of</a:t>
            </a:r>
            <a:r>
              <a:rPr sz="2800" spc="-5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Pneumonia</a:t>
            </a:r>
            <a:endParaRPr sz="28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78536" y="1246670"/>
            <a:ext cx="5551805" cy="4728845"/>
            <a:chOff x="478536" y="1246670"/>
            <a:chExt cx="5551805" cy="472884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536" y="1246670"/>
              <a:ext cx="607860" cy="79079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5696" y="1246670"/>
              <a:ext cx="586549" cy="79079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6863" y="1246670"/>
              <a:ext cx="4381246" cy="79079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8536" y="3837470"/>
              <a:ext cx="741972" cy="79079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9808" y="3837470"/>
              <a:ext cx="638403" cy="79079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9744" y="3837470"/>
              <a:ext cx="4445254" cy="79079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8536" y="5184647"/>
              <a:ext cx="738949" cy="79079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6760" y="5184647"/>
              <a:ext cx="638403" cy="79079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96695" y="5184647"/>
              <a:ext cx="5033518" cy="79079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88644" y="1340612"/>
            <a:ext cx="5882005" cy="5026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9885" indent="-337185">
              <a:lnSpc>
                <a:spcPct val="100000"/>
              </a:lnSpc>
              <a:spcBef>
                <a:spcPts val="105"/>
              </a:spcBef>
              <a:buAutoNum type="arabicPlain"/>
              <a:tabLst>
                <a:tab pos="349885" algn="l"/>
              </a:tabLst>
            </a:pPr>
            <a:r>
              <a:rPr sz="2800" b="1" dirty="0">
                <a:solidFill>
                  <a:srgbClr val="FF0000"/>
                </a:solidFill>
                <a:latin typeface="Sitka Display"/>
                <a:cs typeface="Sitka Display"/>
              </a:rPr>
              <a:t>Anatomical</a:t>
            </a:r>
            <a:r>
              <a:rPr sz="2800" b="1" spc="-60" dirty="0">
                <a:solidFill>
                  <a:srgbClr val="FF0000"/>
                </a:solidFill>
                <a:latin typeface="Sitka Display"/>
                <a:cs typeface="Sitka Display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Sitka Display"/>
                <a:cs typeface="Sitka Display"/>
              </a:rPr>
              <a:t>Classification:</a:t>
            </a:r>
            <a:endParaRPr sz="2800">
              <a:latin typeface="Sitka Display"/>
              <a:cs typeface="Sitka Display"/>
            </a:endParaRPr>
          </a:p>
          <a:p>
            <a:pPr marL="730885" lvl="1" indent="-319405">
              <a:lnSpc>
                <a:spcPct val="100000"/>
              </a:lnSpc>
              <a:spcBef>
                <a:spcPts val="2105"/>
              </a:spcBef>
              <a:buClr>
                <a:srgbClr val="FF0000"/>
              </a:buClr>
              <a:buSzPct val="72916"/>
              <a:buFont typeface="Wingdings"/>
              <a:buChar char=""/>
              <a:tabLst>
                <a:tab pos="730885" algn="l"/>
              </a:tabLst>
            </a:pPr>
            <a:r>
              <a:rPr sz="2400" dirty="0">
                <a:latin typeface="Sitka Display"/>
                <a:cs typeface="Sitka Display"/>
              </a:rPr>
              <a:t>Lobar</a:t>
            </a:r>
            <a:r>
              <a:rPr sz="2400" spc="-30" dirty="0">
                <a:latin typeface="Sitka Display"/>
                <a:cs typeface="Sitka Display"/>
              </a:rPr>
              <a:t> </a:t>
            </a:r>
            <a:r>
              <a:rPr sz="2400" spc="-10" dirty="0">
                <a:latin typeface="Sitka Display"/>
                <a:cs typeface="Sitka Display"/>
              </a:rPr>
              <a:t>pneumonia.</a:t>
            </a:r>
            <a:endParaRPr sz="2400">
              <a:latin typeface="Sitka Display"/>
              <a:cs typeface="Sitka Display"/>
            </a:endParaRPr>
          </a:p>
          <a:p>
            <a:pPr marL="730885" lvl="1" indent="-319405">
              <a:lnSpc>
                <a:spcPct val="100000"/>
              </a:lnSpc>
              <a:spcBef>
                <a:spcPts val="2020"/>
              </a:spcBef>
              <a:buClr>
                <a:srgbClr val="FF0000"/>
              </a:buClr>
              <a:buSzPct val="72916"/>
              <a:buFont typeface="Wingdings"/>
              <a:buChar char=""/>
              <a:tabLst>
                <a:tab pos="730885" algn="l"/>
              </a:tabLst>
            </a:pPr>
            <a:r>
              <a:rPr sz="2400" dirty="0">
                <a:latin typeface="Sitka Display"/>
                <a:cs typeface="Sitka Display"/>
              </a:rPr>
              <a:t>Segmental</a:t>
            </a:r>
            <a:r>
              <a:rPr sz="2400" spc="-30" dirty="0">
                <a:latin typeface="Sitka Display"/>
                <a:cs typeface="Sitka Display"/>
              </a:rPr>
              <a:t> </a:t>
            </a:r>
            <a:r>
              <a:rPr sz="2400" dirty="0">
                <a:latin typeface="Sitka Display"/>
                <a:cs typeface="Sitka Display"/>
              </a:rPr>
              <a:t>or</a:t>
            </a:r>
            <a:r>
              <a:rPr sz="2400" spc="-30" dirty="0">
                <a:latin typeface="Sitka Display"/>
                <a:cs typeface="Sitka Display"/>
              </a:rPr>
              <a:t> </a:t>
            </a:r>
            <a:r>
              <a:rPr sz="2400" dirty="0">
                <a:latin typeface="Sitka Display"/>
                <a:cs typeface="Sitka Display"/>
              </a:rPr>
              <a:t>subsegmental</a:t>
            </a:r>
            <a:r>
              <a:rPr sz="2400" spc="-30" dirty="0">
                <a:latin typeface="Sitka Display"/>
                <a:cs typeface="Sitka Display"/>
              </a:rPr>
              <a:t> </a:t>
            </a:r>
            <a:r>
              <a:rPr sz="2400" spc="-10" dirty="0">
                <a:latin typeface="Sitka Display"/>
                <a:cs typeface="Sitka Display"/>
              </a:rPr>
              <a:t>pneumonia.</a:t>
            </a:r>
            <a:endParaRPr sz="2400">
              <a:latin typeface="Sitka Display"/>
              <a:cs typeface="Sitka Display"/>
            </a:endParaRPr>
          </a:p>
          <a:p>
            <a:pPr marL="725170" lvl="1" indent="-313690">
              <a:lnSpc>
                <a:spcPct val="100000"/>
              </a:lnSpc>
              <a:spcBef>
                <a:spcPts val="2014"/>
              </a:spcBef>
              <a:buClr>
                <a:srgbClr val="FF0000"/>
              </a:buClr>
              <a:buSzPct val="87500"/>
              <a:buFont typeface="Wingdings"/>
              <a:buChar char=""/>
              <a:tabLst>
                <a:tab pos="725170" algn="l"/>
              </a:tabLst>
            </a:pPr>
            <a:r>
              <a:rPr sz="2400" spc="-10" dirty="0">
                <a:latin typeface="Sitka Display"/>
                <a:cs typeface="Sitka Display"/>
              </a:rPr>
              <a:t>Bronchopneumonia.</a:t>
            </a:r>
            <a:endParaRPr sz="2400">
              <a:latin typeface="Sitka Display"/>
              <a:cs typeface="Sitka Display"/>
            </a:endParaRPr>
          </a:p>
          <a:p>
            <a:pPr marL="283210" indent="-270510">
              <a:lnSpc>
                <a:spcPct val="100000"/>
              </a:lnSpc>
              <a:spcBef>
                <a:spcPts val="2270"/>
              </a:spcBef>
              <a:buAutoNum type="arabicPlain" startAt="2"/>
              <a:tabLst>
                <a:tab pos="283210" algn="l"/>
              </a:tabLst>
            </a:pPr>
            <a:r>
              <a:rPr sz="2800" b="1" dirty="0">
                <a:solidFill>
                  <a:srgbClr val="FF0000"/>
                </a:solidFill>
                <a:latin typeface="Sitka Display"/>
                <a:cs typeface="Sitka Display"/>
              </a:rPr>
              <a:t>–</a:t>
            </a:r>
            <a:r>
              <a:rPr sz="2800" b="1" spc="-30" dirty="0">
                <a:solidFill>
                  <a:srgbClr val="FF0000"/>
                </a:solidFill>
                <a:latin typeface="Sitka Display"/>
                <a:cs typeface="Sitka Display"/>
              </a:rPr>
              <a:t> </a:t>
            </a:r>
            <a:r>
              <a:rPr sz="2800" b="1" dirty="0">
                <a:solidFill>
                  <a:srgbClr val="FF0000"/>
                </a:solidFill>
                <a:latin typeface="Sitka Display"/>
                <a:cs typeface="Sitka Display"/>
              </a:rPr>
              <a:t>Aetiological</a:t>
            </a:r>
            <a:r>
              <a:rPr sz="2800" b="1" spc="-10" dirty="0">
                <a:solidFill>
                  <a:srgbClr val="FF0000"/>
                </a:solidFill>
                <a:latin typeface="Sitka Display"/>
                <a:cs typeface="Sitka Display"/>
              </a:rPr>
              <a:t> Classification:</a:t>
            </a:r>
            <a:endParaRPr sz="2800">
              <a:latin typeface="Sitka Display"/>
              <a:cs typeface="Sitka Display"/>
            </a:endParaRPr>
          </a:p>
          <a:p>
            <a:pPr marL="524510">
              <a:lnSpc>
                <a:spcPct val="100000"/>
              </a:lnSpc>
              <a:spcBef>
                <a:spcPts val="2105"/>
              </a:spcBef>
            </a:pPr>
            <a:r>
              <a:rPr sz="2400" dirty="0">
                <a:latin typeface="Sitka Display"/>
                <a:cs typeface="Sitka Display"/>
              </a:rPr>
              <a:t>According</a:t>
            </a:r>
            <a:r>
              <a:rPr sz="2400" spc="-45" dirty="0">
                <a:latin typeface="Sitka Display"/>
                <a:cs typeface="Sitka Display"/>
              </a:rPr>
              <a:t> </a:t>
            </a:r>
            <a:r>
              <a:rPr sz="2400" dirty="0">
                <a:latin typeface="Sitka Display"/>
                <a:cs typeface="Sitka Display"/>
              </a:rPr>
              <a:t>to</a:t>
            </a:r>
            <a:r>
              <a:rPr sz="2400" spc="-35" dirty="0">
                <a:latin typeface="Sitka Display"/>
                <a:cs typeface="Sitka Display"/>
              </a:rPr>
              <a:t> </a:t>
            </a:r>
            <a:r>
              <a:rPr sz="2400" dirty="0">
                <a:latin typeface="Sitka Display"/>
                <a:cs typeface="Sitka Display"/>
              </a:rPr>
              <a:t>responsible</a:t>
            </a:r>
            <a:r>
              <a:rPr sz="2400" spc="-25" dirty="0">
                <a:latin typeface="Sitka Display"/>
                <a:cs typeface="Sitka Display"/>
              </a:rPr>
              <a:t> </a:t>
            </a:r>
            <a:r>
              <a:rPr sz="2400" dirty="0">
                <a:latin typeface="Sitka Display"/>
                <a:cs typeface="Sitka Display"/>
              </a:rPr>
              <a:t>micro</a:t>
            </a:r>
            <a:r>
              <a:rPr sz="2400" spc="-20" dirty="0">
                <a:latin typeface="Sitka Display"/>
                <a:cs typeface="Sitka Display"/>
              </a:rPr>
              <a:t> </a:t>
            </a:r>
            <a:r>
              <a:rPr sz="2400" spc="-10" dirty="0">
                <a:latin typeface="Sitka Display"/>
                <a:cs typeface="Sitka Display"/>
              </a:rPr>
              <a:t>organisms.</a:t>
            </a:r>
            <a:endParaRPr sz="2400">
              <a:latin typeface="Sitka Display"/>
              <a:cs typeface="Sitka Display"/>
            </a:endParaRPr>
          </a:p>
          <a:p>
            <a:pPr marL="280035" indent="-267335">
              <a:lnSpc>
                <a:spcPct val="100000"/>
              </a:lnSpc>
              <a:spcBef>
                <a:spcPts val="2265"/>
              </a:spcBef>
              <a:buAutoNum type="arabicPlain" startAt="3"/>
              <a:tabLst>
                <a:tab pos="280035" algn="l"/>
                <a:tab pos="2964815" algn="l"/>
              </a:tabLst>
            </a:pPr>
            <a:r>
              <a:rPr sz="2800" b="1" dirty="0">
                <a:solidFill>
                  <a:srgbClr val="FF0000"/>
                </a:solidFill>
                <a:latin typeface="Sitka Display"/>
                <a:cs typeface="Sitka Display"/>
              </a:rPr>
              <a:t>–</a:t>
            </a:r>
            <a:r>
              <a:rPr sz="2800" b="1" spc="-25" dirty="0">
                <a:solidFill>
                  <a:srgbClr val="FF0000"/>
                </a:solidFill>
                <a:latin typeface="Sitka Display"/>
                <a:cs typeface="Sitka Display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Sitka Display"/>
                <a:cs typeface="Sitka Display"/>
              </a:rPr>
              <a:t>Environmental</a:t>
            </a:r>
            <a:r>
              <a:rPr sz="2800" b="1" dirty="0">
                <a:solidFill>
                  <a:srgbClr val="FF0000"/>
                </a:solidFill>
                <a:latin typeface="Sitka Display"/>
                <a:cs typeface="Sitka Display"/>
              </a:rPr>
              <a:t>	</a:t>
            </a:r>
            <a:r>
              <a:rPr sz="2800" b="1" spc="-10" dirty="0">
                <a:solidFill>
                  <a:srgbClr val="FF0000"/>
                </a:solidFill>
                <a:latin typeface="Sitka Display"/>
                <a:cs typeface="Sitka Display"/>
              </a:rPr>
              <a:t>Classification:</a:t>
            </a:r>
            <a:endParaRPr sz="2800">
              <a:latin typeface="Sitka Display"/>
              <a:cs typeface="Sitka Display"/>
            </a:endParaRPr>
          </a:p>
          <a:p>
            <a:pPr marL="524510">
              <a:lnSpc>
                <a:spcPct val="100000"/>
              </a:lnSpc>
              <a:spcBef>
                <a:spcPts val="2110"/>
              </a:spcBef>
            </a:pPr>
            <a:r>
              <a:rPr sz="2400" dirty="0">
                <a:latin typeface="Sitka Display"/>
                <a:cs typeface="Sitka Display"/>
              </a:rPr>
              <a:t>Community</a:t>
            </a:r>
            <a:r>
              <a:rPr sz="2400" spc="-30" dirty="0">
                <a:latin typeface="Sitka Display"/>
                <a:cs typeface="Sitka Display"/>
              </a:rPr>
              <a:t> </a:t>
            </a:r>
            <a:r>
              <a:rPr sz="2400" dirty="0">
                <a:latin typeface="Sitka Display"/>
                <a:cs typeface="Sitka Display"/>
              </a:rPr>
              <a:t>or</a:t>
            </a:r>
            <a:r>
              <a:rPr sz="2400" spc="-50" dirty="0">
                <a:latin typeface="Sitka Display"/>
                <a:cs typeface="Sitka Display"/>
              </a:rPr>
              <a:t> </a:t>
            </a:r>
            <a:r>
              <a:rPr sz="2400" dirty="0">
                <a:latin typeface="Sitka Display"/>
                <a:cs typeface="Sitka Display"/>
              </a:rPr>
              <a:t>hospital</a:t>
            </a:r>
            <a:r>
              <a:rPr sz="2400" spc="-70" dirty="0">
                <a:latin typeface="Sitka Display"/>
                <a:cs typeface="Sitka Display"/>
              </a:rPr>
              <a:t> </a:t>
            </a:r>
            <a:r>
              <a:rPr sz="2400" dirty="0">
                <a:latin typeface="Sitka Display"/>
                <a:cs typeface="Sitka Display"/>
              </a:rPr>
              <a:t>acquired</a:t>
            </a:r>
            <a:r>
              <a:rPr sz="2400" spc="-15" dirty="0">
                <a:latin typeface="Sitka Display"/>
                <a:cs typeface="Sitka Display"/>
              </a:rPr>
              <a:t> </a:t>
            </a:r>
            <a:r>
              <a:rPr sz="2400" spc="-10" dirty="0">
                <a:latin typeface="Sitka Display"/>
                <a:cs typeface="Sitka Display"/>
              </a:rPr>
              <a:t>pneumonia</a:t>
            </a:r>
            <a:endParaRPr sz="2400">
              <a:latin typeface="Sitka Display"/>
              <a:cs typeface="Sitka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1040" y="1685543"/>
            <a:ext cx="7776845" cy="4545965"/>
            <a:chOff x="701040" y="1685543"/>
            <a:chExt cx="7776845" cy="45459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8945" y="1734610"/>
              <a:ext cx="7620657" cy="44964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40" y="1685543"/>
              <a:ext cx="7776718" cy="387223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9724" y="1754123"/>
              <a:ext cx="7543800" cy="44196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39724" y="1754123"/>
              <a:ext cx="7543800" cy="4419600"/>
            </a:xfrm>
            <a:custGeom>
              <a:avLst/>
              <a:gdLst/>
              <a:ahLst/>
              <a:cxnLst/>
              <a:rect l="l" t="t" r="r" b="b"/>
              <a:pathLst>
                <a:path w="7543800" h="4419600">
                  <a:moveTo>
                    <a:pt x="0" y="4419600"/>
                  </a:moveTo>
                  <a:lnTo>
                    <a:pt x="7543800" y="4419600"/>
                  </a:lnTo>
                  <a:lnTo>
                    <a:pt x="7543800" y="0"/>
                  </a:lnTo>
                  <a:lnTo>
                    <a:pt x="0" y="0"/>
                  </a:lnTo>
                  <a:lnTo>
                    <a:pt x="0" y="4419600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17244" y="1767916"/>
            <a:ext cx="7348220" cy="35388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Patients</a:t>
            </a:r>
            <a:r>
              <a:rPr sz="2400" b="1" spc="-2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should</a:t>
            </a:r>
            <a:r>
              <a:rPr sz="2400" b="1" spc="-4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be</a:t>
            </a:r>
            <a:r>
              <a:rPr sz="2400" b="1" spc="-30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evaluated</a:t>
            </a:r>
            <a:r>
              <a:rPr sz="2400" b="1" spc="-2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after</a:t>
            </a:r>
            <a:r>
              <a:rPr sz="2400" b="1" spc="-1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Candara"/>
                <a:cs typeface="Candara"/>
              </a:rPr>
              <a:t>2-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3</a:t>
            </a:r>
            <a:r>
              <a:rPr sz="2400" b="1" spc="-60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days</a:t>
            </a:r>
            <a:r>
              <a:rPr sz="2400" b="1" spc="-4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for</a:t>
            </a:r>
            <a:r>
              <a:rPr sz="2400" b="1" spc="-5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Candara"/>
                <a:cs typeface="Candara"/>
              </a:rPr>
              <a:t>initial</a:t>
            </a:r>
            <a:endParaRPr sz="2400">
              <a:latin typeface="Candara"/>
              <a:cs typeface="Candara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improvement</a:t>
            </a:r>
            <a:r>
              <a:rPr sz="2400" b="1" spc="-90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spc="-25" dirty="0">
                <a:solidFill>
                  <a:srgbClr val="003366"/>
                </a:solidFill>
                <a:latin typeface="Candara"/>
                <a:cs typeface="Candara"/>
              </a:rPr>
              <a:t>in:</a:t>
            </a:r>
            <a:endParaRPr sz="2400">
              <a:latin typeface="Candara"/>
              <a:cs typeface="Candara"/>
            </a:endParaRPr>
          </a:p>
          <a:p>
            <a:pPr marL="755015" indent="-28511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5015" algn="l"/>
                <a:tab pos="3872865" algn="l"/>
              </a:tabLst>
            </a:pPr>
            <a:r>
              <a:rPr sz="2400" dirty="0">
                <a:solidFill>
                  <a:srgbClr val="C00000"/>
                </a:solidFill>
                <a:latin typeface="Candara"/>
                <a:cs typeface="Candara"/>
              </a:rPr>
              <a:t>Clinical</a:t>
            </a:r>
            <a:r>
              <a:rPr sz="2400" spc="-7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C00000"/>
                </a:solidFill>
                <a:latin typeface="Candara"/>
                <a:cs typeface="Candara"/>
              </a:rPr>
              <a:t>parameters</a:t>
            </a:r>
            <a:r>
              <a:rPr sz="2400" spc="-6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spc="-20" dirty="0">
                <a:solidFill>
                  <a:srgbClr val="C00000"/>
                </a:solidFill>
                <a:latin typeface="Candara"/>
                <a:cs typeface="Candara"/>
              </a:rPr>
              <a:t>e.g.</a:t>
            </a:r>
            <a:r>
              <a:rPr sz="2400" dirty="0">
                <a:solidFill>
                  <a:srgbClr val="C00000"/>
                </a:solidFill>
                <a:latin typeface="Candara"/>
                <a:cs typeface="Candara"/>
              </a:rPr>
              <a:t>	Fever</a:t>
            </a:r>
            <a:r>
              <a:rPr sz="2400" spc="-3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C00000"/>
                </a:solidFill>
                <a:latin typeface="Candara"/>
                <a:cs typeface="Candara"/>
              </a:rPr>
              <a:t>and</a:t>
            </a:r>
            <a:r>
              <a:rPr sz="2400" spc="-4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C00000"/>
                </a:solidFill>
                <a:latin typeface="Candara"/>
                <a:cs typeface="Candara"/>
              </a:rPr>
              <a:t>toxic</a:t>
            </a:r>
            <a:r>
              <a:rPr sz="2400" spc="-2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ndara"/>
                <a:cs typeface="Candara"/>
              </a:rPr>
              <a:t>symptoms.</a:t>
            </a:r>
            <a:endParaRPr sz="2400">
              <a:latin typeface="Candara"/>
              <a:cs typeface="Candara"/>
            </a:endParaRPr>
          </a:p>
          <a:p>
            <a:pPr marL="754380" marR="200025" indent="-285115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285" algn="l"/>
              </a:tabLst>
            </a:pPr>
            <a:r>
              <a:rPr sz="2400" dirty="0">
                <a:solidFill>
                  <a:srgbClr val="C00000"/>
                </a:solidFill>
                <a:latin typeface="Candara"/>
                <a:cs typeface="Candara"/>
              </a:rPr>
              <a:t>Lab</a:t>
            </a:r>
            <a:r>
              <a:rPr sz="2400" spc="-5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C00000"/>
                </a:solidFill>
                <a:latin typeface="Candara"/>
                <a:cs typeface="Candara"/>
              </a:rPr>
              <a:t>parameters</a:t>
            </a:r>
            <a:r>
              <a:rPr sz="2400" spc="-5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C00000"/>
                </a:solidFill>
                <a:latin typeface="Candara"/>
                <a:cs typeface="Candara"/>
              </a:rPr>
              <a:t>e.g.</a:t>
            </a:r>
            <a:r>
              <a:rPr sz="2400" spc="-4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C00000"/>
                </a:solidFill>
                <a:latin typeface="Candara"/>
                <a:cs typeface="Candara"/>
              </a:rPr>
              <a:t>leukocytosis</a:t>
            </a:r>
            <a:r>
              <a:rPr sz="2400" spc="-6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C00000"/>
                </a:solidFill>
                <a:latin typeface="Candara"/>
                <a:cs typeface="Candara"/>
              </a:rPr>
              <a:t>and</a:t>
            </a:r>
            <a:r>
              <a:rPr sz="2400" spc="-6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C00000"/>
                </a:solidFill>
                <a:latin typeface="Candara"/>
                <a:cs typeface="Candara"/>
              </a:rPr>
              <a:t>acute</a:t>
            </a:r>
            <a:r>
              <a:rPr sz="2400" spc="-3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ndara"/>
                <a:cs typeface="Candara"/>
              </a:rPr>
              <a:t>phase 	reactant.</a:t>
            </a:r>
            <a:endParaRPr sz="2400">
              <a:latin typeface="Candara"/>
              <a:cs typeface="Candara"/>
            </a:endParaRPr>
          </a:p>
          <a:p>
            <a:pPr marL="754380" marR="278130" indent="-28511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285" algn="l"/>
              </a:tabLst>
            </a:pPr>
            <a:r>
              <a:rPr sz="2400" dirty="0">
                <a:solidFill>
                  <a:srgbClr val="C00000"/>
                </a:solidFill>
                <a:latin typeface="Candara"/>
                <a:cs typeface="Candara"/>
              </a:rPr>
              <a:t>Chest</a:t>
            </a:r>
            <a:r>
              <a:rPr sz="2400" spc="-2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C00000"/>
                </a:solidFill>
                <a:latin typeface="Candara"/>
                <a:cs typeface="Candara"/>
              </a:rPr>
              <a:t>radiograph</a:t>
            </a:r>
            <a:r>
              <a:rPr sz="2400" spc="-2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C00000"/>
                </a:solidFill>
                <a:latin typeface="Candara"/>
                <a:cs typeface="Candara"/>
              </a:rPr>
              <a:t>findings</a:t>
            </a:r>
            <a:r>
              <a:rPr sz="2400" spc="-2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C00000"/>
                </a:solidFill>
                <a:latin typeface="Candara"/>
                <a:cs typeface="Candara"/>
              </a:rPr>
              <a:t>shows</a:t>
            </a:r>
            <a:r>
              <a:rPr sz="2400" spc="-4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C00000"/>
                </a:solidFill>
                <a:latin typeface="Candara"/>
                <a:cs typeface="Candara"/>
              </a:rPr>
              <a:t>no</a:t>
            </a:r>
            <a:r>
              <a:rPr sz="2400" spc="-2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ndara"/>
                <a:cs typeface="Candara"/>
              </a:rPr>
              <a:t>progression 	</a:t>
            </a:r>
            <a:r>
              <a:rPr sz="2400" dirty="0">
                <a:solidFill>
                  <a:srgbClr val="C00000"/>
                </a:solidFill>
                <a:latin typeface="Candara"/>
                <a:cs typeface="Candara"/>
              </a:rPr>
              <a:t>but</a:t>
            </a:r>
            <a:r>
              <a:rPr sz="2400" spc="-3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C00000"/>
                </a:solidFill>
                <a:latin typeface="Candara"/>
                <a:cs typeface="Candara"/>
              </a:rPr>
              <a:t>usually</a:t>
            </a:r>
            <a:r>
              <a:rPr sz="2400" spc="-5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C00000"/>
                </a:solidFill>
                <a:latin typeface="Candara"/>
                <a:cs typeface="Candara"/>
              </a:rPr>
              <a:t>clear</a:t>
            </a:r>
            <a:r>
              <a:rPr sz="2400" spc="-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C00000"/>
                </a:solidFill>
                <a:latin typeface="Candara"/>
                <a:cs typeface="Candara"/>
              </a:rPr>
              <a:t>within</a:t>
            </a:r>
            <a:r>
              <a:rPr sz="2400" spc="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ndara"/>
                <a:cs typeface="Candara"/>
              </a:rPr>
              <a:t>1-</a:t>
            </a:r>
            <a:r>
              <a:rPr sz="2400" dirty="0">
                <a:solidFill>
                  <a:srgbClr val="C00000"/>
                </a:solidFill>
                <a:latin typeface="Candara"/>
                <a:cs typeface="Candara"/>
              </a:rPr>
              <a:t>4</a:t>
            </a:r>
            <a:r>
              <a:rPr sz="2400" spc="-2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C00000"/>
                </a:solidFill>
                <a:latin typeface="Candara"/>
                <a:cs typeface="Candara"/>
              </a:rPr>
              <a:t>weeks</a:t>
            </a:r>
            <a:r>
              <a:rPr sz="2400" spc="-1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C00000"/>
                </a:solidFill>
                <a:latin typeface="Candara"/>
                <a:cs typeface="Candara"/>
              </a:rPr>
              <a:t>but</a:t>
            </a:r>
            <a:r>
              <a:rPr sz="2400" spc="-3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C00000"/>
                </a:solidFill>
                <a:latin typeface="Candara"/>
                <a:cs typeface="Candara"/>
              </a:rPr>
              <a:t>may</a:t>
            </a:r>
            <a:r>
              <a:rPr sz="2400" spc="-3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ndara"/>
                <a:cs typeface="Candara"/>
              </a:rPr>
              <a:t>persist 	</a:t>
            </a:r>
            <a:r>
              <a:rPr sz="2400" dirty="0">
                <a:solidFill>
                  <a:srgbClr val="C00000"/>
                </a:solidFill>
                <a:latin typeface="Candara"/>
                <a:cs typeface="Candara"/>
              </a:rPr>
              <a:t>for</a:t>
            </a:r>
            <a:r>
              <a:rPr sz="2400" spc="-5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C00000"/>
                </a:solidFill>
                <a:latin typeface="Candara"/>
                <a:cs typeface="Candara"/>
              </a:rPr>
              <a:t>longer</a:t>
            </a:r>
            <a:r>
              <a:rPr sz="2400" spc="-2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C00000"/>
                </a:solidFill>
                <a:latin typeface="Candara"/>
                <a:cs typeface="Candara"/>
              </a:rPr>
              <a:t>duration</a:t>
            </a:r>
            <a:r>
              <a:rPr sz="2400" spc="-3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C00000"/>
                </a:solidFill>
                <a:latin typeface="Candara"/>
                <a:cs typeface="Candara"/>
              </a:rPr>
              <a:t>in</a:t>
            </a:r>
            <a:r>
              <a:rPr sz="2400" spc="-5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C00000"/>
                </a:solidFill>
                <a:latin typeface="Candara"/>
                <a:cs typeface="Candara"/>
              </a:rPr>
              <a:t>older</a:t>
            </a:r>
            <a:r>
              <a:rPr sz="2400" spc="-2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C00000"/>
                </a:solidFill>
                <a:latin typeface="Candara"/>
                <a:cs typeface="Candara"/>
              </a:rPr>
              <a:t>individuals</a:t>
            </a:r>
            <a:r>
              <a:rPr sz="2400" spc="-5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C00000"/>
                </a:solidFill>
                <a:latin typeface="Candara"/>
                <a:cs typeface="Candara"/>
              </a:rPr>
              <a:t>and</a:t>
            </a:r>
            <a:r>
              <a:rPr sz="2400" spc="-1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ndara"/>
                <a:cs typeface="Candara"/>
              </a:rPr>
              <a:t>those 	</a:t>
            </a:r>
            <a:r>
              <a:rPr sz="2400" dirty="0">
                <a:solidFill>
                  <a:srgbClr val="C00000"/>
                </a:solidFill>
                <a:latin typeface="Candara"/>
                <a:cs typeface="Candara"/>
              </a:rPr>
              <a:t>with</a:t>
            </a:r>
            <a:r>
              <a:rPr sz="2400" spc="-7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C00000"/>
                </a:solidFill>
                <a:latin typeface="Candara"/>
                <a:cs typeface="Candara"/>
              </a:rPr>
              <a:t>underlying</a:t>
            </a:r>
            <a:r>
              <a:rPr sz="2400" spc="-1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C00000"/>
                </a:solidFill>
                <a:latin typeface="Candara"/>
                <a:cs typeface="Candara"/>
              </a:rPr>
              <a:t>pulmonary</a:t>
            </a:r>
            <a:r>
              <a:rPr sz="2400" spc="-9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ndara"/>
                <a:cs typeface="Candara"/>
              </a:rPr>
              <a:t>disease</a:t>
            </a:r>
            <a:endParaRPr sz="2400">
              <a:latin typeface="Candara"/>
              <a:cs typeface="Candar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8010" y="451128"/>
            <a:ext cx="7599060" cy="107701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655" rIns="0" bIns="0" rtlCol="0">
            <a:spAutoFit/>
          </a:bodyPr>
          <a:lstStyle/>
          <a:p>
            <a:pPr marL="546100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latin typeface="Sitka Display"/>
                <a:cs typeface="Sitka Display"/>
              </a:rPr>
              <a:t>Patient</a:t>
            </a:r>
            <a:r>
              <a:rPr sz="3200" spc="-95" dirty="0">
                <a:latin typeface="Sitka Display"/>
                <a:cs typeface="Sitka Display"/>
              </a:rPr>
              <a:t> </a:t>
            </a:r>
            <a:r>
              <a:rPr sz="3200" dirty="0">
                <a:latin typeface="Sitka Display"/>
                <a:cs typeface="Sitka Display"/>
              </a:rPr>
              <a:t>follow</a:t>
            </a:r>
            <a:r>
              <a:rPr sz="3200" spc="-80" dirty="0">
                <a:latin typeface="Sitka Display"/>
                <a:cs typeface="Sitka Display"/>
              </a:rPr>
              <a:t> </a:t>
            </a:r>
            <a:r>
              <a:rPr sz="3200" spc="-25" dirty="0">
                <a:latin typeface="Sitka Display"/>
                <a:cs typeface="Sitka Display"/>
              </a:rPr>
              <a:t>up</a:t>
            </a:r>
            <a:endParaRPr sz="3200">
              <a:latin typeface="Sitka Display"/>
              <a:cs typeface="Sitka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433" y="264264"/>
            <a:ext cx="8293935" cy="9380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2161" rIns="0" bIns="0" rtlCol="0">
            <a:spAutoFit/>
          </a:bodyPr>
          <a:lstStyle/>
          <a:p>
            <a:pPr marL="1562100">
              <a:lnSpc>
                <a:spcPct val="100000"/>
              </a:lnSpc>
              <a:spcBef>
                <a:spcPts val="95"/>
              </a:spcBef>
            </a:pPr>
            <a:r>
              <a:rPr dirty="0"/>
              <a:t>Switch</a:t>
            </a:r>
            <a:r>
              <a:rPr spc="-130" dirty="0"/>
              <a:t> </a:t>
            </a:r>
            <a:r>
              <a:rPr dirty="0"/>
              <a:t>to</a:t>
            </a:r>
            <a:r>
              <a:rPr spc="-110" dirty="0"/>
              <a:t> </a:t>
            </a:r>
            <a:r>
              <a:rPr dirty="0"/>
              <a:t>Oral</a:t>
            </a:r>
            <a:r>
              <a:rPr spc="-130" dirty="0"/>
              <a:t> </a:t>
            </a:r>
            <a:r>
              <a:rPr spc="-10" dirty="0"/>
              <a:t>Therapy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85800" y="1536255"/>
            <a:ext cx="7493634" cy="4390390"/>
            <a:chOff x="685800" y="1536255"/>
            <a:chExt cx="7493634" cy="43903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5145" y="1582210"/>
              <a:ext cx="7163458" cy="43440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" y="1536255"/>
              <a:ext cx="7493254" cy="43019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5924" y="1601723"/>
              <a:ext cx="7086600" cy="42672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15924" y="1601723"/>
              <a:ext cx="7086600" cy="4267200"/>
            </a:xfrm>
            <a:custGeom>
              <a:avLst/>
              <a:gdLst/>
              <a:ahLst/>
              <a:cxnLst/>
              <a:rect l="l" t="t" r="r" b="b"/>
              <a:pathLst>
                <a:path w="7086600" h="4267200">
                  <a:moveTo>
                    <a:pt x="0" y="4267200"/>
                  </a:moveTo>
                  <a:lnTo>
                    <a:pt x="7086600" y="4267200"/>
                  </a:lnTo>
                  <a:lnTo>
                    <a:pt x="7086600" y="0"/>
                  </a:lnTo>
                  <a:lnTo>
                    <a:pt x="0" y="0"/>
                  </a:lnTo>
                  <a:lnTo>
                    <a:pt x="0" y="4267200"/>
                  </a:lnTo>
                  <a:close/>
                </a:path>
              </a:pathLst>
            </a:custGeom>
            <a:ln w="914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93444" y="1546019"/>
            <a:ext cx="6934834" cy="400494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3600" b="1" dirty="0">
                <a:solidFill>
                  <a:srgbClr val="0000CC"/>
                </a:solidFill>
                <a:latin typeface="Sitka Display"/>
                <a:cs typeface="Sitka Display"/>
              </a:rPr>
              <a:t>Four</a:t>
            </a:r>
            <a:r>
              <a:rPr sz="3600" b="1" spc="-40" dirty="0">
                <a:solidFill>
                  <a:srgbClr val="0000CC"/>
                </a:solidFill>
                <a:latin typeface="Sitka Display"/>
                <a:cs typeface="Sitka Display"/>
              </a:rPr>
              <a:t> </a:t>
            </a:r>
            <a:r>
              <a:rPr sz="3600" b="1" spc="-10" dirty="0">
                <a:solidFill>
                  <a:srgbClr val="0000CC"/>
                </a:solidFill>
                <a:latin typeface="Sitka Display"/>
                <a:cs typeface="Sitka Display"/>
              </a:rPr>
              <a:t>criteria</a:t>
            </a:r>
            <a:endParaRPr sz="3600">
              <a:latin typeface="Sitka Display"/>
              <a:cs typeface="Sitka Display"/>
            </a:endParaRPr>
          </a:p>
          <a:p>
            <a:pPr marL="984885" indent="-514984">
              <a:lnSpc>
                <a:spcPct val="100000"/>
              </a:lnSpc>
              <a:spcBef>
                <a:spcPts val="819"/>
              </a:spcBef>
              <a:buAutoNum type="arabicPeriod"/>
              <a:tabLst>
                <a:tab pos="984885" algn="l"/>
              </a:tabLst>
            </a:pPr>
            <a:r>
              <a:rPr sz="3000" dirty="0">
                <a:solidFill>
                  <a:srgbClr val="C00000"/>
                </a:solidFill>
                <a:latin typeface="Sitka Display"/>
                <a:cs typeface="Sitka Display"/>
              </a:rPr>
              <a:t>A</a:t>
            </a:r>
            <a:r>
              <a:rPr sz="3000" spc="-25" dirty="0">
                <a:solidFill>
                  <a:srgbClr val="C00000"/>
                </a:solidFill>
                <a:latin typeface="Sitka Display"/>
                <a:cs typeface="Sitka Display"/>
              </a:rPr>
              <a:t> </a:t>
            </a:r>
            <a:r>
              <a:rPr sz="3000" dirty="0">
                <a:solidFill>
                  <a:srgbClr val="C00000"/>
                </a:solidFill>
                <a:latin typeface="Sitka Display"/>
                <a:cs typeface="Sitka Display"/>
              </a:rPr>
              <a:t>febrile</a:t>
            </a:r>
            <a:r>
              <a:rPr sz="3000" spc="-50" dirty="0">
                <a:solidFill>
                  <a:srgbClr val="C00000"/>
                </a:solidFill>
                <a:latin typeface="Sitka Display"/>
                <a:cs typeface="Sitka Display"/>
              </a:rPr>
              <a:t> </a:t>
            </a:r>
            <a:r>
              <a:rPr sz="3000" dirty="0">
                <a:solidFill>
                  <a:srgbClr val="C00000"/>
                </a:solidFill>
                <a:latin typeface="Sitka Display"/>
                <a:cs typeface="Sitka Display"/>
              </a:rPr>
              <a:t>on</a:t>
            </a:r>
            <a:r>
              <a:rPr sz="3000" spc="5" dirty="0">
                <a:solidFill>
                  <a:srgbClr val="C00000"/>
                </a:solidFill>
                <a:latin typeface="Sitka Display"/>
                <a:cs typeface="Sitka Display"/>
              </a:rPr>
              <a:t> </a:t>
            </a:r>
            <a:r>
              <a:rPr sz="3000" dirty="0">
                <a:solidFill>
                  <a:srgbClr val="C00000"/>
                </a:solidFill>
                <a:latin typeface="Sitka Display"/>
                <a:cs typeface="Sitka Display"/>
              </a:rPr>
              <a:t>two</a:t>
            </a:r>
            <a:r>
              <a:rPr sz="3000" spc="-50" dirty="0">
                <a:solidFill>
                  <a:srgbClr val="C00000"/>
                </a:solidFill>
                <a:latin typeface="Sitka Display"/>
                <a:cs typeface="Sitka Display"/>
              </a:rPr>
              <a:t> </a:t>
            </a:r>
            <a:r>
              <a:rPr sz="3000" dirty="0">
                <a:solidFill>
                  <a:srgbClr val="C00000"/>
                </a:solidFill>
                <a:latin typeface="Sitka Display"/>
                <a:cs typeface="Sitka Display"/>
              </a:rPr>
              <a:t>occasions</a:t>
            </a:r>
            <a:r>
              <a:rPr sz="3000" spc="-10" dirty="0">
                <a:solidFill>
                  <a:srgbClr val="C00000"/>
                </a:solidFill>
                <a:latin typeface="Sitka Display"/>
                <a:cs typeface="Sitka Display"/>
              </a:rPr>
              <a:t> </a:t>
            </a:r>
            <a:r>
              <a:rPr sz="3000" dirty="0">
                <a:solidFill>
                  <a:srgbClr val="C00000"/>
                </a:solidFill>
                <a:latin typeface="Sitka Display"/>
                <a:cs typeface="Sitka Display"/>
              </a:rPr>
              <a:t>8</a:t>
            </a:r>
            <a:r>
              <a:rPr sz="3000" spc="-20" dirty="0">
                <a:solidFill>
                  <a:srgbClr val="C00000"/>
                </a:solidFill>
                <a:latin typeface="Sitka Display"/>
                <a:cs typeface="Sitka Display"/>
              </a:rPr>
              <a:t> </a:t>
            </a:r>
            <a:r>
              <a:rPr sz="3000" dirty="0">
                <a:solidFill>
                  <a:srgbClr val="C00000"/>
                </a:solidFill>
                <a:latin typeface="Sitka Display"/>
                <a:cs typeface="Sitka Display"/>
              </a:rPr>
              <a:t>h</a:t>
            </a:r>
            <a:r>
              <a:rPr sz="3000" spc="-35" dirty="0">
                <a:solidFill>
                  <a:srgbClr val="C00000"/>
                </a:solidFill>
                <a:latin typeface="Sitka Display"/>
                <a:cs typeface="Sitka Display"/>
              </a:rPr>
              <a:t> </a:t>
            </a:r>
            <a:r>
              <a:rPr sz="3000" spc="-10" dirty="0">
                <a:solidFill>
                  <a:srgbClr val="C00000"/>
                </a:solidFill>
                <a:latin typeface="Sitka Display"/>
                <a:cs typeface="Sitka Display"/>
              </a:rPr>
              <a:t>apart</a:t>
            </a:r>
            <a:endParaRPr sz="3000">
              <a:latin typeface="Sitka Display"/>
              <a:cs typeface="Sitka Display"/>
            </a:endParaRPr>
          </a:p>
          <a:p>
            <a:pPr marL="984885" marR="6350" indent="-515620">
              <a:lnSpc>
                <a:spcPts val="4320"/>
              </a:lnSpc>
              <a:spcBef>
                <a:spcPts val="265"/>
              </a:spcBef>
              <a:buAutoNum type="arabicPeriod"/>
              <a:tabLst>
                <a:tab pos="984885" algn="l"/>
                <a:tab pos="3320415" algn="l"/>
                <a:tab pos="3893820" algn="l"/>
                <a:tab pos="5162550" algn="l"/>
                <a:tab pos="6674484" algn="l"/>
              </a:tabLst>
            </a:pPr>
            <a:r>
              <a:rPr sz="3000" spc="-10" dirty="0">
                <a:solidFill>
                  <a:srgbClr val="C00000"/>
                </a:solidFill>
                <a:latin typeface="Sitka Display"/>
                <a:cs typeface="Sitka Display"/>
              </a:rPr>
              <a:t>Improvement</a:t>
            </a:r>
            <a:r>
              <a:rPr sz="3000" dirty="0">
                <a:solidFill>
                  <a:srgbClr val="C00000"/>
                </a:solidFill>
                <a:latin typeface="Sitka Display"/>
                <a:cs typeface="Sitka Display"/>
              </a:rPr>
              <a:t>	</a:t>
            </a:r>
            <a:r>
              <a:rPr sz="3000" spc="-25" dirty="0">
                <a:solidFill>
                  <a:srgbClr val="C00000"/>
                </a:solidFill>
                <a:latin typeface="Sitka Display"/>
                <a:cs typeface="Sitka Display"/>
              </a:rPr>
              <a:t>in</a:t>
            </a:r>
            <a:r>
              <a:rPr sz="3000" dirty="0">
                <a:solidFill>
                  <a:srgbClr val="C00000"/>
                </a:solidFill>
                <a:latin typeface="Sitka Display"/>
                <a:cs typeface="Sitka Display"/>
              </a:rPr>
              <a:t>	</a:t>
            </a:r>
            <a:r>
              <a:rPr sz="3000" spc="-10" dirty="0">
                <a:solidFill>
                  <a:srgbClr val="C00000"/>
                </a:solidFill>
                <a:latin typeface="Sitka Display"/>
                <a:cs typeface="Sitka Display"/>
              </a:rPr>
              <a:t>cough,</a:t>
            </a:r>
            <a:r>
              <a:rPr sz="3000" dirty="0">
                <a:solidFill>
                  <a:srgbClr val="C00000"/>
                </a:solidFill>
                <a:latin typeface="Sitka Display"/>
                <a:cs typeface="Sitka Display"/>
              </a:rPr>
              <a:t>	</a:t>
            </a:r>
            <a:r>
              <a:rPr sz="3000" spc="-10" dirty="0">
                <a:solidFill>
                  <a:srgbClr val="C00000"/>
                </a:solidFill>
                <a:latin typeface="Sitka Display"/>
                <a:cs typeface="Sitka Display"/>
              </a:rPr>
              <a:t>dyspnea</a:t>
            </a:r>
            <a:r>
              <a:rPr sz="3000" dirty="0">
                <a:solidFill>
                  <a:srgbClr val="C00000"/>
                </a:solidFill>
                <a:latin typeface="Sitka Display"/>
                <a:cs typeface="Sitka Display"/>
              </a:rPr>
              <a:t>	</a:t>
            </a:r>
            <a:r>
              <a:rPr sz="3000" spc="-50" dirty="0">
                <a:solidFill>
                  <a:srgbClr val="C00000"/>
                </a:solidFill>
                <a:latin typeface="Sitka Display"/>
                <a:cs typeface="Sitka Display"/>
              </a:rPr>
              <a:t>&amp; </a:t>
            </a:r>
            <a:r>
              <a:rPr sz="3000" dirty="0">
                <a:solidFill>
                  <a:srgbClr val="C00000"/>
                </a:solidFill>
                <a:latin typeface="Sitka Display"/>
                <a:cs typeface="Sitka Display"/>
              </a:rPr>
              <a:t>clinical</a:t>
            </a:r>
            <a:r>
              <a:rPr sz="3000" spc="-35" dirty="0">
                <a:solidFill>
                  <a:srgbClr val="C00000"/>
                </a:solidFill>
                <a:latin typeface="Sitka Display"/>
                <a:cs typeface="Sitka Display"/>
              </a:rPr>
              <a:t> </a:t>
            </a:r>
            <a:r>
              <a:rPr sz="3000" spc="-10" dirty="0">
                <a:solidFill>
                  <a:srgbClr val="C00000"/>
                </a:solidFill>
                <a:latin typeface="Sitka Display"/>
                <a:cs typeface="Sitka Display"/>
              </a:rPr>
              <a:t>signs</a:t>
            </a:r>
            <a:endParaRPr sz="3000">
              <a:latin typeface="Sitka Display"/>
              <a:cs typeface="Sitka Display"/>
            </a:endParaRPr>
          </a:p>
          <a:p>
            <a:pPr marL="984885" indent="-514984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984885" algn="l"/>
              </a:tabLst>
            </a:pPr>
            <a:r>
              <a:rPr sz="3000" dirty="0">
                <a:solidFill>
                  <a:srgbClr val="C00000"/>
                </a:solidFill>
                <a:latin typeface="Sitka Display"/>
                <a:cs typeface="Sitka Display"/>
              </a:rPr>
              <a:t>WBC</a:t>
            </a:r>
            <a:r>
              <a:rPr sz="3000" spc="-65" dirty="0">
                <a:solidFill>
                  <a:srgbClr val="C00000"/>
                </a:solidFill>
                <a:latin typeface="Sitka Display"/>
                <a:cs typeface="Sitka Display"/>
              </a:rPr>
              <a:t> </a:t>
            </a:r>
            <a:r>
              <a:rPr sz="3000" dirty="0">
                <a:solidFill>
                  <a:srgbClr val="C00000"/>
                </a:solidFill>
                <a:latin typeface="Sitka Display"/>
                <a:cs typeface="Sitka Display"/>
              </a:rPr>
              <a:t>decreasing</a:t>
            </a:r>
            <a:r>
              <a:rPr sz="3000" spc="-85" dirty="0">
                <a:solidFill>
                  <a:srgbClr val="C00000"/>
                </a:solidFill>
                <a:latin typeface="Sitka Display"/>
                <a:cs typeface="Sitka Display"/>
              </a:rPr>
              <a:t> </a:t>
            </a:r>
            <a:r>
              <a:rPr sz="3000" dirty="0">
                <a:solidFill>
                  <a:srgbClr val="C00000"/>
                </a:solidFill>
                <a:latin typeface="Sitka Display"/>
                <a:cs typeface="Sitka Display"/>
              </a:rPr>
              <a:t>towards</a:t>
            </a:r>
            <a:r>
              <a:rPr sz="3000" spc="-40" dirty="0">
                <a:solidFill>
                  <a:srgbClr val="C00000"/>
                </a:solidFill>
                <a:latin typeface="Sitka Display"/>
                <a:cs typeface="Sitka Display"/>
              </a:rPr>
              <a:t> </a:t>
            </a:r>
            <a:r>
              <a:rPr sz="3000" spc="-10" dirty="0">
                <a:solidFill>
                  <a:srgbClr val="C00000"/>
                </a:solidFill>
                <a:latin typeface="Sitka Display"/>
                <a:cs typeface="Sitka Display"/>
              </a:rPr>
              <a:t>normal</a:t>
            </a:r>
            <a:endParaRPr sz="3000">
              <a:latin typeface="Sitka Display"/>
              <a:cs typeface="Sitka Display"/>
            </a:endParaRPr>
          </a:p>
          <a:p>
            <a:pPr marL="984885" marR="5080" indent="-515620">
              <a:lnSpc>
                <a:spcPts val="4320"/>
              </a:lnSpc>
              <a:spcBef>
                <a:spcPts val="105"/>
              </a:spcBef>
              <a:buAutoNum type="arabicPeriod"/>
              <a:tabLst>
                <a:tab pos="984885" algn="l"/>
                <a:tab pos="3055620" algn="l"/>
                <a:tab pos="3665220" algn="l"/>
                <a:tab pos="4622165" algn="l"/>
                <a:tab pos="5561330" algn="l"/>
              </a:tabLst>
            </a:pPr>
            <a:r>
              <a:rPr sz="3000" spc="-10" dirty="0">
                <a:solidFill>
                  <a:srgbClr val="C00000"/>
                </a:solidFill>
                <a:latin typeface="Sitka Display"/>
                <a:cs typeface="Sitka Display"/>
              </a:rPr>
              <a:t>Functioning</a:t>
            </a:r>
            <a:r>
              <a:rPr sz="3000" dirty="0">
                <a:solidFill>
                  <a:srgbClr val="C00000"/>
                </a:solidFill>
                <a:latin typeface="Sitka Display"/>
                <a:cs typeface="Sitka Display"/>
              </a:rPr>
              <a:t>	</a:t>
            </a:r>
            <a:r>
              <a:rPr sz="3000" spc="-25" dirty="0">
                <a:solidFill>
                  <a:srgbClr val="C00000"/>
                </a:solidFill>
                <a:latin typeface="Sitka Display"/>
                <a:cs typeface="Sitka Display"/>
              </a:rPr>
              <a:t>GI</a:t>
            </a:r>
            <a:r>
              <a:rPr sz="3000" dirty="0">
                <a:solidFill>
                  <a:srgbClr val="C00000"/>
                </a:solidFill>
                <a:latin typeface="Sitka Display"/>
                <a:cs typeface="Sitka Display"/>
              </a:rPr>
              <a:t>	</a:t>
            </a:r>
            <a:r>
              <a:rPr sz="3000" spc="-10" dirty="0">
                <a:solidFill>
                  <a:srgbClr val="C00000"/>
                </a:solidFill>
                <a:latin typeface="Sitka Display"/>
                <a:cs typeface="Sitka Display"/>
              </a:rPr>
              <a:t>tract</a:t>
            </a:r>
            <a:r>
              <a:rPr sz="3000" dirty="0">
                <a:solidFill>
                  <a:srgbClr val="C00000"/>
                </a:solidFill>
                <a:latin typeface="Sitka Display"/>
                <a:cs typeface="Sitka Display"/>
              </a:rPr>
              <a:t>	</a:t>
            </a:r>
            <a:r>
              <a:rPr sz="3000" spc="-20" dirty="0">
                <a:solidFill>
                  <a:srgbClr val="C00000"/>
                </a:solidFill>
                <a:latin typeface="Sitka Display"/>
                <a:cs typeface="Sitka Display"/>
              </a:rPr>
              <a:t>with</a:t>
            </a:r>
            <a:r>
              <a:rPr sz="3000" dirty="0">
                <a:solidFill>
                  <a:srgbClr val="C00000"/>
                </a:solidFill>
                <a:latin typeface="Sitka Display"/>
                <a:cs typeface="Sitka Display"/>
              </a:rPr>
              <a:t>	</a:t>
            </a:r>
            <a:r>
              <a:rPr sz="3000" spc="-10" dirty="0">
                <a:solidFill>
                  <a:srgbClr val="C00000"/>
                </a:solidFill>
                <a:latin typeface="Sitka Display"/>
                <a:cs typeface="Sitka Display"/>
              </a:rPr>
              <a:t>adequate </a:t>
            </a:r>
            <a:r>
              <a:rPr sz="3000" dirty="0">
                <a:solidFill>
                  <a:srgbClr val="C00000"/>
                </a:solidFill>
                <a:latin typeface="Sitka Display"/>
                <a:cs typeface="Sitka Display"/>
              </a:rPr>
              <a:t>oral</a:t>
            </a:r>
            <a:r>
              <a:rPr sz="3000" spc="-25" dirty="0">
                <a:solidFill>
                  <a:srgbClr val="C00000"/>
                </a:solidFill>
                <a:latin typeface="Sitka Display"/>
                <a:cs typeface="Sitka Display"/>
              </a:rPr>
              <a:t> </a:t>
            </a:r>
            <a:r>
              <a:rPr sz="3000" spc="-10" dirty="0">
                <a:solidFill>
                  <a:srgbClr val="C00000"/>
                </a:solidFill>
                <a:latin typeface="Sitka Display"/>
                <a:cs typeface="Sitka Display"/>
              </a:rPr>
              <a:t>intake</a:t>
            </a:r>
            <a:endParaRPr sz="3000">
              <a:latin typeface="Sitka Display"/>
              <a:cs typeface="Sitka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716280"/>
          </a:xfrm>
          <a:prstGeom prst="rect">
            <a:avLst/>
          </a:prstGeom>
          <a:solidFill>
            <a:srgbClr val="8EB4E2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5195"/>
              </a:lnSpc>
            </a:pPr>
            <a:r>
              <a:rPr spc="-10" dirty="0">
                <a:solidFill>
                  <a:srgbClr val="FF0000"/>
                </a:solidFill>
              </a:rPr>
              <a:t>Duration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of</a:t>
            </a:r>
            <a:r>
              <a:rPr spc="-13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Therapy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310462"/>
            <a:ext cx="8068945" cy="3978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</a:tabLst>
            </a:pPr>
            <a:r>
              <a:rPr sz="2400" dirty="0">
                <a:latin typeface="Calibri"/>
                <a:cs typeface="Calibri"/>
              </a:rPr>
              <a:t>For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patients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low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moderate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severity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uncomplicated </a:t>
            </a:r>
            <a:r>
              <a:rPr sz="2400" dirty="0">
                <a:latin typeface="Calibri"/>
                <a:cs typeface="Calibri"/>
              </a:rPr>
              <a:t>pneumonia,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5-7</a:t>
            </a:r>
            <a:r>
              <a:rPr sz="24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days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appropriate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antibiotics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recommended.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10"/>
              </a:spcBef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356870" marR="40640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2400" dirty="0">
                <a:latin typeface="Calibri"/>
                <a:cs typeface="Calibri"/>
              </a:rPr>
              <a:t>For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those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high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severity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complicated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pneumonia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or </a:t>
            </a:r>
            <a:r>
              <a:rPr sz="2400" spc="-10" dirty="0">
                <a:latin typeface="Calibri"/>
                <a:cs typeface="Calibri"/>
              </a:rPr>
              <a:t>microbiologically-undefined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pneumonia,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7–10</a:t>
            </a:r>
            <a:r>
              <a:rPr sz="24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days</a:t>
            </a:r>
            <a:r>
              <a:rPr sz="24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treatment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proposed.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05"/>
              </a:spcBef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</a:tabLst>
            </a:pPr>
            <a:r>
              <a:rPr sz="2400" dirty="0">
                <a:latin typeface="Calibri"/>
                <a:cs typeface="Calibri"/>
              </a:rPr>
              <a:t>If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S.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aureus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Gram-negative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enteric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bacilli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pneumonia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is</a:t>
            </a:r>
            <a:endParaRPr sz="24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suspected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confirmed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14</a:t>
            </a:r>
            <a:r>
              <a:rPr sz="24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2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21</a:t>
            </a:r>
            <a:r>
              <a:rPr sz="24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days</a:t>
            </a:r>
            <a:r>
              <a:rPr sz="2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treatment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used.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04800"/>
            <a:ext cx="7239000" cy="716280"/>
          </a:xfrm>
          <a:prstGeom prst="rect">
            <a:avLst/>
          </a:prstGeom>
          <a:solidFill>
            <a:srgbClr val="8EB4E2"/>
          </a:solidFill>
        </p:spPr>
        <p:txBody>
          <a:bodyPr vert="horz" wrap="square" lIns="0" tIns="20955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165"/>
              </a:spcBef>
            </a:pPr>
            <a:r>
              <a:rPr sz="4000" dirty="0">
                <a:solidFill>
                  <a:srgbClr val="FF0000"/>
                </a:solidFill>
              </a:rPr>
              <a:t>Risk</a:t>
            </a:r>
            <a:r>
              <a:rPr sz="4000" spc="-135" dirty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factors</a:t>
            </a:r>
            <a:r>
              <a:rPr sz="4000" spc="-110" dirty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for</a:t>
            </a:r>
            <a:r>
              <a:rPr sz="4000" spc="-130" dirty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treatment</a:t>
            </a:r>
            <a:r>
              <a:rPr sz="4000" spc="-120" dirty="0">
                <a:solidFill>
                  <a:srgbClr val="FF0000"/>
                </a:solidFill>
              </a:rPr>
              <a:t> </a:t>
            </a:r>
            <a:r>
              <a:rPr sz="4000" spc="-10" dirty="0">
                <a:solidFill>
                  <a:srgbClr val="FF0000"/>
                </a:solidFill>
              </a:rPr>
              <a:t>failure: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883919" y="1234439"/>
            <a:ext cx="7207250" cy="4311015"/>
            <a:chOff x="883919" y="1234439"/>
            <a:chExt cx="7207250" cy="43110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1345" y="1277473"/>
              <a:ext cx="7087258" cy="42678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3919" y="1234439"/>
              <a:ext cx="7206742" cy="413753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2123" y="1296923"/>
              <a:ext cx="7010400" cy="41910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92123" y="1296923"/>
              <a:ext cx="7010400" cy="4191000"/>
            </a:xfrm>
            <a:custGeom>
              <a:avLst/>
              <a:gdLst/>
              <a:ahLst/>
              <a:cxnLst/>
              <a:rect l="l" t="t" r="r" b="b"/>
              <a:pathLst>
                <a:path w="7010400" h="4191000">
                  <a:moveTo>
                    <a:pt x="0" y="4191000"/>
                  </a:moveTo>
                  <a:lnTo>
                    <a:pt x="7010400" y="4191000"/>
                  </a:lnTo>
                  <a:lnTo>
                    <a:pt x="7010400" y="0"/>
                  </a:lnTo>
                  <a:lnTo>
                    <a:pt x="0" y="0"/>
                  </a:lnTo>
                  <a:lnTo>
                    <a:pt x="0" y="4191000"/>
                  </a:lnTo>
                  <a:close/>
                </a:path>
              </a:pathLst>
            </a:custGeom>
            <a:ln w="914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82344" y="1251062"/>
            <a:ext cx="6772909" cy="390525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585"/>
              </a:spcBef>
              <a:buAutoNum type="arabicPeriod"/>
              <a:tabLst>
                <a:tab pos="457200" algn="l"/>
              </a:tabLst>
            </a:pPr>
            <a:r>
              <a:rPr sz="2000" b="1" dirty="0">
                <a:solidFill>
                  <a:srgbClr val="003366"/>
                </a:solidFill>
                <a:latin typeface="Calibri"/>
                <a:cs typeface="Calibri"/>
              </a:rPr>
              <a:t>Age</a:t>
            </a:r>
            <a:r>
              <a:rPr sz="2000" b="1" spc="-2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66"/>
                </a:solidFill>
                <a:latin typeface="Calibri"/>
                <a:cs typeface="Calibri"/>
              </a:rPr>
              <a:t>&gt;</a:t>
            </a:r>
            <a:r>
              <a:rPr sz="2000" b="1" spc="-2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000" b="1" spc="-35" dirty="0">
                <a:solidFill>
                  <a:srgbClr val="003366"/>
                </a:solidFill>
                <a:latin typeface="Calibri"/>
                <a:cs typeface="Calibri"/>
              </a:rPr>
              <a:t>65</a:t>
            </a:r>
            <a:endParaRPr sz="2000">
              <a:latin typeface="Calibri"/>
              <a:cs typeface="Calibri"/>
            </a:endParaRPr>
          </a:p>
          <a:p>
            <a:pPr marL="457200" indent="-45720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457200" algn="l"/>
              </a:tabLst>
            </a:pPr>
            <a:r>
              <a:rPr sz="2000" b="1" dirty="0">
                <a:solidFill>
                  <a:srgbClr val="003366"/>
                </a:solidFill>
                <a:latin typeface="Candara"/>
                <a:cs typeface="Candara"/>
              </a:rPr>
              <a:t>Patient</a:t>
            </a:r>
            <a:r>
              <a:rPr sz="2000" b="1" spc="-3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03366"/>
                </a:solidFill>
                <a:latin typeface="Candara"/>
                <a:cs typeface="Candara"/>
              </a:rPr>
              <a:t>with</a:t>
            </a:r>
            <a:r>
              <a:rPr sz="2000" b="1" spc="-50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Candara"/>
                <a:cs typeface="Candara"/>
              </a:rPr>
              <a:t>comorbidities:</a:t>
            </a:r>
            <a:endParaRPr sz="2000">
              <a:latin typeface="Candara"/>
              <a:cs typeface="Candara"/>
            </a:endParaRPr>
          </a:p>
          <a:p>
            <a:pPr marL="1259205" lvl="1" indent="-457834">
              <a:lnSpc>
                <a:spcPct val="100000"/>
              </a:lnSpc>
              <a:spcBef>
                <a:spcPts val="440"/>
              </a:spcBef>
              <a:buFont typeface="Wingdings"/>
              <a:buChar char=""/>
              <a:tabLst>
                <a:tab pos="1259205" algn="l"/>
              </a:tabLst>
            </a:pPr>
            <a:r>
              <a:rPr sz="1800" dirty="0">
                <a:solidFill>
                  <a:srgbClr val="003366"/>
                </a:solidFill>
                <a:latin typeface="Candara"/>
                <a:cs typeface="Candara"/>
              </a:rPr>
              <a:t>Neoplasia</a:t>
            </a:r>
            <a:r>
              <a:rPr sz="1800" spc="-4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1800" spc="-50" dirty="0">
                <a:solidFill>
                  <a:srgbClr val="003366"/>
                </a:solidFill>
                <a:latin typeface="Candara"/>
                <a:cs typeface="Candara"/>
              </a:rPr>
              <a:t>.</a:t>
            </a:r>
            <a:endParaRPr sz="1800">
              <a:latin typeface="Candara"/>
              <a:cs typeface="Candara"/>
            </a:endParaRPr>
          </a:p>
          <a:p>
            <a:pPr marL="1259205" lvl="1" indent="-457834">
              <a:lnSpc>
                <a:spcPct val="100000"/>
              </a:lnSpc>
              <a:spcBef>
                <a:spcPts val="434"/>
              </a:spcBef>
              <a:buFont typeface="Wingdings"/>
              <a:buChar char=""/>
              <a:tabLst>
                <a:tab pos="1259205" algn="l"/>
              </a:tabLst>
            </a:pPr>
            <a:r>
              <a:rPr sz="1800" dirty="0">
                <a:solidFill>
                  <a:srgbClr val="003366"/>
                </a:solidFill>
                <a:latin typeface="Candara"/>
                <a:cs typeface="Candara"/>
              </a:rPr>
              <a:t>Liver</a:t>
            </a:r>
            <a:r>
              <a:rPr sz="1800" spc="-6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03366"/>
                </a:solidFill>
                <a:latin typeface="Candara"/>
                <a:cs typeface="Candara"/>
              </a:rPr>
              <a:t>disease</a:t>
            </a:r>
            <a:r>
              <a:rPr sz="1800" spc="-40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1800" spc="-50" dirty="0">
                <a:solidFill>
                  <a:srgbClr val="003366"/>
                </a:solidFill>
                <a:latin typeface="Candara"/>
                <a:cs typeface="Candara"/>
              </a:rPr>
              <a:t>.</a:t>
            </a:r>
            <a:endParaRPr sz="1800">
              <a:latin typeface="Candara"/>
              <a:cs typeface="Candara"/>
            </a:endParaRPr>
          </a:p>
          <a:p>
            <a:pPr marL="1259205" lvl="1" indent="-457834">
              <a:lnSpc>
                <a:spcPct val="100000"/>
              </a:lnSpc>
              <a:spcBef>
                <a:spcPts val="434"/>
              </a:spcBef>
              <a:buFont typeface="Wingdings"/>
              <a:buChar char=""/>
              <a:tabLst>
                <a:tab pos="1259205" algn="l"/>
              </a:tabLst>
            </a:pPr>
            <a:r>
              <a:rPr sz="1800" dirty="0">
                <a:solidFill>
                  <a:srgbClr val="003366"/>
                </a:solidFill>
                <a:latin typeface="Candara"/>
                <a:cs typeface="Candara"/>
              </a:rPr>
              <a:t>Neurologic</a:t>
            </a:r>
            <a:r>
              <a:rPr sz="1800" spc="-5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003366"/>
                </a:solidFill>
                <a:latin typeface="Candara"/>
                <a:cs typeface="Candara"/>
              </a:rPr>
              <a:t>disease.</a:t>
            </a:r>
            <a:endParaRPr sz="1800">
              <a:latin typeface="Candara"/>
              <a:cs typeface="Candara"/>
            </a:endParaRPr>
          </a:p>
          <a:p>
            <a:pPr marL="1259205" lvl="1" indent="-457834">
              <a:lnSpc>
                <a:spcPct val="100000"/>
              </a:lnSpc>
              <a:spcBef>
                <a:spcPts val="434"/>
              </a:spcBef>
              <a:buFont typeface="Wingdings"/>
              <a:buChar char=""/>
              <a:tabLst>
                <a:tab pos="1259205" algn="l"/>
              </a:tabLst>
            </a:pPr>
            <a:r>
              <a:rPr sz="1800" dirty="0">
                <a:solidFill>
                  <a:srgbClr val="003366"/>
                </a:solidFill>
                <a:latin typeface="Candara"/>
                <a:cs typeface="Candara"/>
              </a:rPr>
              <a:t>Structural</a:t>
            </a:r>
            <a:r>
              <a:rPr sz="1800" spc="-7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03366"/>
                </a:solidFill>
                <a:latin typeface="Candara"/>
                <a:cs typeface="Candara"/>
              </a:rPr>
              <a:t>lung</a:t>
            </a:r>
            <a:r>
              <a:rPr sz="1800" spc="-60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03366"/>
                </a:solidFill>
                <a:latin typeface="Candara"/>
                <a:cs typeface="Candara"/>
              </a:rPr>
              <a:t>disease</a:t>
            </a:r>
            <a:r>
              <a:rPr sz="1800" spc="-3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1800" dirty="0">
                <a:solidFill>
                  <a:srgbClr val="003366"/>
                </a:solidFill>
                <a:latin typeface="Candara"/>
                <a:cs typeface="Candara"/>
              </a:rPr>
              <a:t>e.g.</a:t>
            </a:r>
            <a:r>
              <a:rPr sz="1800" spc="-4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1800" spc="-10" dirty="0">
                <a:solidFill>
                  <a:srgbClr val="003366"/>
                </a:solidFill>
                <a:latin typeface="Candara"/>
                <a:cs typeface="Candara"/>
              </a:rPr>
              <a:t>Bronchiectasis.</a:t>
            </a:r>
            <a:endParaRPr sz="1800">
              <a:latin typeface="Candara"/>
              <a:cs typeface="Candara"/>
            </a:endParaRPr>
          </a:p>
          <a:p>
            <a:pPr marL="457200" indent="-457200">
              <a:lnSpc>
                <a:spcPct val="100000"/>
              </a:lnSpc>
              <a:spcBef>
                <a:spcPts val="470"/>
              </a:spcBef>
              <a:buAutoNum type="arabicPeriod"/>
              <a:tabLst>
                <a:tab pos="457200" algn="l"/>
              </a:tabLst>
            </a:pPr>
            <a:r>
              <a:rPr sz="2000" b="1" dirty="0">
                <a:solidFill>
                  <a:srgbClr val="C00000"/>
                </a:solidFill>
                <a:latin typeface="Candara"/>
                <a:cs typeface="Candara"/>
              </a:rPr>
              <a:t>Multilobar</a:t>
            </a:r>
            <a:r>
              <a:rPr sz="2000" b="1" spc="-3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ndara"/>
                <a:cs typeface="Candara"/>
              </a:rPr>
              <a:t>pneumonia</a:t>
            </a:r>
            <a:r>
              <a:rPr sz="2000" b="1" spc="-4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000" b="1" spc="-50" dirty="0">
                <a:solidFill>
                  <a:srgbClr val="C00000"/>
                </a:solidFill>
                <a:latin typeface="Candara"/>
                <a:cs typeface="Candara"/>
              </a:rPr>
              <a:t>.</a:t>
            </a:r>
            <a:endParaRPr sz="2000">
              <a:latin typeface="Candara"/>
              <a:cs typeface="Candara"/>
            </a:endParaRPr>
          </a:p>
          <a:p>
            <a:pPr marL="457200" indent="-45720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457200" algn="l"/>
              </a:tabLst>
            </a:pPr>
            <a:r>
              <a:rPr sz="2000" b="1" dirty="0">
                <a:solidFill>
                  <a:srgbClr val="C00000"/>
                </a:solidFill>
                <a:latin typeface="Candara"/>
                <a:cs typeface="Candara"/>
              </a:rPr>
              <a:t>Cavitation,</a:t>
            </a:r>
            <a:r>
              <a:rPr sz="2000" b="1" spc="-7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ndara"/>
                <a:cs typeface="Candara"/>
              </a:rPr>
              <a:t>pleural</a:t>
            </a:r>
            <a:r>
              <a:rPr sz="2000" b="1" spc="-3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ndara"/>
                <a:cs typeface="Candara"/>
              </a:rPr>
              <a:t>effusion</a:t>
            </a:r>
            <a:r>
              <a:rPr sz="2000" b="1" spc="-6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000" b="1" spc="-50" dirty="0">
                <a:solidFill>
                  <a:srgbClr val="C00000"/>
                </a:solidFill>
                <a:latin typeface="Candara"/>
                <a:cs typeface="Candara"/>
              </a:rPr>
              <a:t>.</a:t>
            </a:r>
            <a:endParaRPr sz="2000">
              <a:latin typeface="Candara"/>
              <a:cs typeface="Candara"/>
            </a:endParaRPr>
          </a:p>
          <a:p>
            <a:pPr marL="457200" indent="-457200">
              <a:lnSpc>
                <a:spcPct val="100000"/>
              </a:lnSpc>
              <a:spcBef>
                <a:spcPts val="509"/>
              </a:spcBef>
              <a:buAutoNum type="arabicPeriod"/>
              <a:tabLst>
                <a:tab pos="457200" algn="l"/>
              </a:tabLst>
            </a:pPr>
            <a:r>
              <a:rPr sz="2000" b="1" dirty="0">
                <a:solidFill>
                  <a:srgbClr val="003366"/>
                </a:solidFill>
                <a:latin typeface="Candara"/>
                <a:cs typeface="Candara"/>
              </a:rPr>
              <a:t>Leukopenia</a:t>
            </a:r>
            <a:r>
              <a:rPr sz="2000" b="1" spc="-7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000" b="1" spc="-50" dirty="0">
                <a:solidFill>
                  <a:srgbClr val="003366"/>
                </a:solidFill>
                <a:latin typeface="Candara"/>
                <a:cs typeface="Candara"/>
              </a:rPr>
              <a:t>.</a:t>
            </a:r>
            <a:endParaRPr sz="2000">
              <a:latin typeface="Candara"/>
              <a:cs typeface="Candara"/>
            </a:endParaRPr>
          </a:p>
          <a:p>
            <a:pPr marL="457200" indent="-457200">
              <a:lnSpc>
                <a:spcPct val="100000"/>
              </a:lnSpc>
              <a:spcBef>
                <a:spcPts val="455"/>
              </a:spcBef>
              <a:buAutoNum type="arabicPeriod"/>
              <a:tabLst>
                <a:tab pos="457200" algn="l"/>
              </a:tabLst>
            </a:pPr>
            <a:r>
              <a:rPr sz="2000" b="1" dirty="0">
                <a:solidFill>
                  <a:srgbClr val="003366"/>
                </a:solidFill>
                <a:latin typeface="Candara"/>
                <a:cs typeface="Candara"/>
              </a:rPr>
              <a:t>Aspiration</a:t>
            </a:r>
            <a:r>
              <a:rPr sz="2000" b="1" spc="-40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03366"/>
                </a:solidFill>
                <a:latin typeface="Candara"/>
                <a:cs typeface="Candara"/>
              </a:rPr>
              <a:t>pneumonia</a:t>
            </a:r>
            <a:r>
              <a:rPr sz="2000" b="1" spc="-60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000" b="1" spc="-50" dirty="0">
                <a:solidFill>
                  <a:srgbClr val="003366"/>
                </a:solidFill>
                <a:latin typeface="Candara"/>
                <a:cs typeface="Candara"/>
              </a:rPr>
              <a:t>.</a:t>
            </a:r>
            <a:endParaRPr sz="2000">
              <a:latin typeface="Candara"/>
              <a:cs typeface="Candara"/>
            </a:endParaRPr>
          </a:p>
          <a:p>
            <a:pPr marL="457200" indent="-45720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457200" algn="l"/>
              </a:tabLst>
            </a:pPr>
            <a:r>
              <a:rPr sz="2000" b="1" dirty="0">
                <a:solidFill>
                  <a:srgbClr val="003366"/>
                </a:solidFill>
                <a:latin typeface="Candara"/>
                <a:cs typeface="Candara"/>
              </a:rPr>
              <a:t>Infection</a:t>
            </a:r>
            <a:r>
              <a:rPr sz="2000" b="1" spc="-30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03366"/>
                </a:solidFill>
                <a:latin typeface="Candara"/>
                <a:cs typeface="Candara"/>
              </a:rPr>
              <a:t>with</a:t>
            </a:r>
            <a:r>
              <a:rPr sz="2000" b="1" spc="-5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03366"/>
                </a:solidFill>
                <a:latin typeface="Candara"/>
                <a:cs typeface="Candara"/>
              </a:rPr>
              <a:t>MRSA,</a:t>
            </a:r>
            <a:r>
              <a:rPr sz="2000" b="1" spc="-10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03366"/>
                </a:solidFill>
                <a:latin typeface="Candara"/>
                <a:cs typeface="Candara"/>
              </a:rPr>
              <a:t>Legionella,</a:t>
            </a:r>
            <a:r>
              <a:rPr sz="2000" b="1" spc="-30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03366"/>
                </a:solidFill>
                <a:latin typeface="Candara"/>
                <a:cs typeface="Candara"/>
              </a:rPr>
              <a:t>or</a:t>
            </a:r>
            <a:r>
              <a:rPr sz="2000" b="1" spc="-3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Candara"/>
                <a:cs typeface="Candara"/>
              </a:rPr>
              <a:t>gram-</a:t>
            </a:r>
            <a:r>
              <a:rPr sz="2000" b="1" dirty="0">
                <a:solidFill>
                  <a:srgbClr val="003366"/>
                </a:solidFill>
                <a:latin typeface="Candara"/>
                <a:cs typeface="Candara"/>
              </a:rPr>
              <a:t>negative</a:t>
            </a:r>
            <a:r>
              <a:rPr sz="2000" b="1" spc="-6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03366"/>
                </a:solidFill>
                <a:latin typeface="Candara"/>
                <a:cs typeface="Candara"/>
              </a:rPr>
              <a:t>bacilli</a:t>
            </a:r>
            <a:r>
              <a:rPr sz="2000" b="1" spc="-30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000" b="1" spc="-50" dirty="0">
                <a:solidFill>
                  <a:srgbClr val="003366"/>
                </a:solidFill>
                <a:latin typeface="Candara"/>
                <a:cs typeface="Candara"/>
              </a:rPr>
              <a:t>.</a:t>
            </a:r>
            <a:endParaRPr sz="20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118" y="217571"/>
            <a:ext cx="8286744" cy="82491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244" y="292049"/>
            <a:ext cx="63061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CAP</a:t>
            </a:r>
            <a:r>
              <a:rPr sz="3600" spc="-50" dirty="0"/>
              <a:t> </a:t>
            </a:r>
            <a:r>
              <a:rPr sz="3600" dirty="0"/>
              <a:t>–</a:t>
            </a:r>
            <a:r>
              <a:rPr sz="3600" spc="-65" dirty="0"/>
              <a:t> </a:t>
            </a:r>
            <a:r>
              <a:rPr sz="3600" spc="-10" dirty="0"/>
              <a:t>Management</a:t>
            </a:r>
            <a:r>
              <a:rPr sz="3600" spc="-70" dirty="0"/>
              <a:t> </a:t>
            </a:r>
            <a:r>
              <a:rPr sz="3600" spc="-10" dirty="0"/>
              <a:t>summery……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335279" y="1304544"/>
            <a:ext cx="8386445" cy="3479165"/>
            <a:chOff x="335279" y="1304544"/>
            <a:chExt cx="8386445" cy="34791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7946" y="1353668"/>
              <a:ext cx="8230255" cy="34296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279" y="1304544"/>
              <a:ext cx="8386318" cy="32871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8723" y="1373124"/>
              <a:ext cx="8153400" cy="33528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58723" y="1373124"/>
              <a:ext cx="8153400" cy="3352800"/>
            </a:xfrm>
            <a:custGeom>
              <a:avLst/>
              <a:gdLst/>
              <a:ahLst/>
              <a:cxnLst/>
              <a:rect l="l" t="t" r="r" b="b"/>
              <a:pathLst>
                <a:path w="8153400" h="3352800">
                  <a:moveTo>
                    <a:pt x="0" y="3352800"/>
                  </a:moveTo>
                  <a:lnTo>
                    <a:pt x="8153400" y="3352800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3352800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6244" y="1314446"/>
            <a:ext cx="7966709" cy="305596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670"/>
              </a:spcBef>
              <a:buFont typeface="Wingdings"/>
              <a:buChar char=""/>
              <a:tabLst>
                <a:tab pos="356870" algn="l"/>
              </a:tabLst>
            </a:pPr>
            <a:r>
              <a:rPr sz="2400" spc="-10" dirty="0">
                <a:solidFill>
                  <a:srgbClr val="003366"/>
                </a:solidFill>
                <a:latin typeface="Calibri"/>
                <a:cs typeface="Calibri"/>
              </a:rPr>
              <a:t>CURB-</a:t>
            </a:r>
            <a:r>
              <a:rPr sz="2400" dirty="0">
                <a:solidFill>
                  <a:srgbClr val="003366"/>
                </a:solidFill>
                <a:latin typeface="Calibri"/>
                <a:cs typeface="Calibri"/>
              </a:rPr>
              <a:t>65</a:t>
            </a:r>
            <a:r>
              <a:rPr sz="2400" spc="-3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66"/>
                </a:solidFill>
                <a:latin typeface="Calibri"/>
                <a:cs typeface="Calibri"/>
              </a:rPr>
              <a:t>scoring</a:t>
            </a:r>
            <a:r>
              <a:rPr sz="2400" spc="-6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66"/>
                </a:solidFill>
                <a:latin typeface="Calibri"/>
                <a:cs typeface="Calibri"/>
              </a:rPr>
              <a:t>and</a:t>
            </a:r>
            <a:r>
              <a:rPr sz="2400" spc="-3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66"/>
                </a:solidFill>
                <a:latin typeface="Calibri"/>
                <a:cs typeface="Calibri"/>
              </a:rPr>
              <a:t>Classification</a:t>
            </a:r>
            <a:r>
              <a:rPr sz="2400" spc="-5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66"/>
                </a:solidFill>
                <a:latin typeface="Calibri"/>
                <a:cs typeface="Calibri"/>
              </a:rPr>
              <a:t>of</a:t>
            </a:r>
            <a:r>
              <a:rPr sz="2400" spc="-4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66"/>
                </a:solidFill>
                <a:latin typeface="Calibri"/>
                <a:cs typeface="Calibri"/>
              </a:rPr>
              <a:t>cases</a:t>
            </a:r>
            <a:endParaRPr sz="24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580"/>
              </a:spcBef>
              <a:buFont typeface="Wingdings"/>
              <a:buChar char=""/>
              <a:tabLst>
                <a:tab pos="356870" algn="l"/>
              </a:tabLst>
            </a:pPr>
            <a:r>
              <a:rPr sz="2400" dirty="0">
                <a:solidFill>
                  <a:srgbClr val="003366"/>
                </a:solidFill>
                <a:latin typeface="Calibri"/>
                <a:cs typeface="Calibri"/>
              </a:rPr>
              <a:t>Sputum</a:t>
            </a:r>
            <a:r>
              <a:rPr sz="2400" spc="-9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66"/>
                </a:solidFill>
                <a:latin typeface="Calibri"/>
                <a:cs typeface="Calibri"/>
              </a:rPr>
              <a:t>and</a:t>
            </a:r>
            <a:r>
              <a:rPr sz="2400" spc="-3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66"/>
                </a:solidFill>
                <a:latin typeface="Calibri"/>
                <a:cs typeface="Calibri"/>
              </a:rPr>
              <a:t>Blood</a:t>
            </a:r>
            <a:r>
              <a:rPr sz="2400" spc="-6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66"/>
                </a:solidFill>
                <a:latin typeface="Calibri"/>
                <a:cs typeface="Calibri"/>
              </a:rPr>
              <a:t>culture</a:t>
            </a:r>
            <a:r>
              <a:rPr sz="2400" spc="-6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66"/>
                </a:solidFill>
                <a:latin typeface="Calibri"/>
                <a:cs typeface="Calibri"/>
              </a:rPr>
              <a:t>collection</a:t>
            </a:r>
            <a:r>
              <a:rPr sz="2400" spc="-7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66"/>
                </a:solidFill>
                <a:latin typeface="Calibri"/>
                <a:cs typeface="Calibri"/>
              </a:rPr>
              <a:t>in</a:t>
            </a:r>
            <a:r>
              <a:rPr sz="2400" spc="-4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66"/>
                </a:solidFill>
                <a:latin typeface="Calibri"/>
                <a:cs typeface="Calibri"/>
              </a:rPr>
              <a:t>the</a:t>
            </a:r>
            <a:r>
              <a:rPr sz="2400" spc="-4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66"/>
                </a:solidFill>
                <a:latin typeface="Calibri"/>
                <a:cs typeface="Calibri"/>
              </a:rPr>
              <a:t>first</a:t>
            </a:r>
            <a:r>
              <a:rPr sz="2400" spc="-5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66"/>
                </a:solidFill>
                <a:latin typeface="Calibri"/>
                <a:cs typeface="Calibri"/>
              </a:rPr>
              <a:t>24</a:t>
            </a:r>
            <a:r>
              <a:rPr sz="2400" spc="-3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66"/>
                </a:solidFill>
                <a:latin typeface="Calibri"/>
                <a:cs typeface="Calibri"/>
              </a:rPr>
              <a:t>h</a:t>
            </a:r>
            <a:r>
              <a:rPr sz="2400" spc="-3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66"/>
                </a:solidFill>
                <a:latin typeface="Calibri"/>
                <a:cs typeface="Calibri"/>
              </a:rPr>
              <a:t>prior</a:t>
            </a:r>
            <a:r>
              <a:rPr sz="2400" spc="-5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3366"/>
                </a:solidFill>
                <a:latin typeface="Calibri"/>
                <a:cs typeface="Calibri"/>
              </a:rPr>
              <a:t>to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400" dirty="0">
                <a:solidFill>
                  <a:srgbClr val="003366"/>
                </a:solidFill>
                <a:latin typeface="Calibri"/>
                <a:cs typeface="Calibri"/>
              </a:rPr>
              <a:t>Antibiotic</a:t>
            </a:r>
            <a:r>
              <a:rPr sz="2400" spc="-114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66"/>
                </a:solidFill>
                <a:latin typeface="Calibri"/>
                <a:cs typeface="Calibri"/>
              </a:rPr>
              <a:t>administration.</a:t>
            </a:r>
            <a:endParaRPr sz="24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356870" algn="l"/>
              </a:tabLst>
            </a:pPr>
            <a:r>
              <a:rPr sz="2400" dirty="0">
                <a:solidFill>
                  <a:srgbClr val="003366"/>
                </a:solidFill>
                <a:latin typeface="Calibri"/>
                <a:cs typeface="Calibri"/>
              </a:rPr>
              <a:t>Early</a:t>
            </a:r>
            <a:r>
              <a:rPr sz="2400" spc="-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66"/>
                </a:solidFill>
                <a:latin typeface="Calibri"/>
                <a:cs typeface="Calibri"/>
              </a:rPr>
              <a:t>Empirical</a:t>
            </a:r>
            <a:r>
              <a:rPr sz="2400" spc="-4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66"/>
                </a:solidFill>
                <a:latin typeface="Calibri"/>
                <a:cs typeface="Calibri"/>
              </a:rPr>
              <a:t>Antibiotic</a:t>
            </a:r>
            <a:r>
              <a:rPr sz="2400" spc="-8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66"/>
                </a:solidFill>
                <a:latin typeface="Calibri"/>
                <a:cs typeface="Calibri"/>
              </a:rPr>
              <a:t>administration</a:t>
            </a:r>
            <a:r>
              <a:rPr sz="2400" spc="-8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66"/>
                </a:solidFill>
                <a:latin typeface="Calibri"/>
                <a:cs typeface="Calibri"/>
              </a:rPr>
              <a:t>within</a:t>
            </a:r>
            <a:r>
              <a:rPr sz="2400" spc="-4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66"/>
                </a:solidFill>
                <a:latin typeface="Calibri"/>
                <a:cs typeface="Calibri"/>
              </a:rPr>
              <a:t>4-6</a:t>
            </a:r>
            <a:r>
              <a:rPr sz="2400" spc="-4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66"/>
                </a:solidFill>
                <a:latin typeface="Calibri"/>
                <a:cs typeface="Calibri"/>
              </a:rPr>
              <a:t>hours</a:t>
            </a:r>
            <a:endParaRPr sz="24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580"/>
              </a:spcBef>
              <a:buFont typeface="Wingdings"/>
              <a:buChar char=""/>
              <a:tabLst>
                <a:tab pos="356870" algn="l"/>
              </a:tabLst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Empirical</a:t>
            </a:r>
            <a:r>
              <a:rPr sz="2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on</a:t>
            </a:r>
            <a:r>
              <a:rPr sz="2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non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Empiric</a:t>
            </a:r>
            <a:r>
              <a:rPr sz="24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Bases</a:t>
            </a:r>
            <a:endParaRPr sz="24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580"/>
              </a:spcBef>
              <a:buFont typeface="Wingdings"/>
              <a:buChar char=""/>
              <a:tabLst>
                <a:tab pos="356870" algn="l"/>
              </a:tabLst>
            </a:pPr>
            <a:r>
              <a:rPr sz="2400" dirty="0">
                <a:solidFill>
                  <a:srgbClr val="003366"/>
                </a:solidFill>
                <a:latin typeface="Calibri"/>
                <a:cs typeface="Calibri"/>
              </a:rPr>
              <a:t>Change</a:t>
            </a:r>
            <a:r>
              <a:rPr sz="2400" spc="-4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66"/>
                </a:solidFill>
                <a:latin typeface="Calibri"/>
                <a:cs typeface="Calibri"/>
              </a:rPr>
              <a:t>Antibiotic</a:t>
            </a:r>
            <a:r>
              <a:rPr sz="2400" spc="-12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66"/>
                </a:solidFill>
                <a:latin typeface="Calibri"/>
                <a:cs typeface="Calibri"/>
              </a:rPr>
              <a:t>according</a:t>
            </a:r>
            <a:r>
              <a:rPr sz="2400" spc="-7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66"/>
                </a:solidFill>
                <a:latin typeface="Calibri"/>
                <a:cs typeface="Calibri"/>
              </a:rPr>
              <a:t>to</a:t>
            </a:r>
            <a:r>
              <a:rPr sz="2400" spc="-4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66"/>
                </a:solidFill>
                <a:latin typeface="Calibri"/>
                <a:cs typeface="Calibri"/>
              </a:rPr>
              <a:t>pathogen</a:t>
            </a:r>
            <a:r>
              <a:rPr sz="2400" spc="-7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66"/>
                </a:solidFill>
                <a:latin typeface="Calibri"/>
                <a:cs typeface="Calibri"/>
              </a:rPr>
              <a:t>&amp;</a:t>
            </a:r>
            <a:r>
              <a:rPr sz="2400" spc="-3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66"/>
                </a:solidFill>
                <a:latin typeface="Calibri"/>
                <a:cs typeface="Calibri"/>
              </a:rPr>
              <a:t>sensitivity</a:t>
            </a:r>
            <a:r>
              <a:rPr sz="2400" spc="-7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66"/>
                </a:solidFill>
                <a:latin typeface="Calibri"/>
                <a:cs typeface="Calibri"/>
              </a:rPr>
              <a:t>pattern</a:t>
            </a:r>
            <a:endParaRPr sz="2400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356870" algn="l"/>
              </a:tabLst>
            </a:pPr>
            <a:r>
              <a:rPr sz="2400" dirty="0">
                <a:solidFill>
                  <a:srgbClr val="003366"/>
                </a:solidFill>
                <a:latin typeface="Calibri"/>
                <a:cs typeface="Calibri"/>
              </a:rPr>
              <a:t>Pneumococcal</a:t>
            </a:r>
            <a:r>
              <a:rPr sz="2400" spc="-7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66"/>
                </a:solidFill>
                <a:latin typeface="Calibri"/>
                <a:cs typeface="Calibri"/>
              </a:rPr>
              <a:t>&amp;</a:t>
            </a:r>
            <a:r>
              <a:rPr sz="2400" spc="-6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66"/>
                </a:solidFill>
                <a:latin typeface="Calibri"/>
                <a:cs typeface="Calibri"/>
              </a:rPr>
              <a:t>Influenza</a:t>
            </a:r>
            <a:r>
              <a:rPr sz="2400" spc="-5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66"/>
                </a:solidFill>
                <a:latin typeface="Calibri"/>
                <a:cs typeface="Calibri"/>
              </a:rPr>
              <a:t>vaccination;</a:t>
            </a:r>
            <a:r>
              <a:rPr sz="2400" spc="-9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spc="-10" dirty="0" smtClean="0">
                <a:solidFill>
                  <a:srgbClr val="003366"/>
                </a:solidFill>
                <a:latin typeface="Calibri"/>
                <a:cs typeface="Calibri"/>
              </a:rPr>
              <a:t>Smoking</a:t>
            </a:r>
            <a:r>
              <a:rPr lang="en-US" sz="2400" spc="-10" dirty="0" smtClean="0">
                <a:solidFill>
                  <a:srgbClr val="003366"/>
                </a:solidFill>
                <a:latin typeface="Calibri"/>
                <a:cs typeface="Calibri"/>
              </a:rPr>
              <a:t> cessation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6428638"/>
            <a:ext cx="389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07/25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1656" y="6479438"/>
            <a:ext cx="47396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  <a:tabLst>
                <a:tab pos="2580005" algn="l"/>
              </a:tabLst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/2013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	How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Do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Think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About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Pneumonia?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33307" y="6428638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60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520951"/>
            <a:ext cx="7391400" cy="523441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054608" y="292608"/>
            <a:ext cx="7187565" cy="1091565"/>
            <a:chOff x="1054608" y="292608"/>
            <a:chExt cx="7187565" cy="1091565"/>
          </a:xfrm>
        </p:grpSpPr>
        <p:sp>
          <p:nvSpPr>
            <p:cNvPr id="7" name="object 7"/>
            <p:cNvSpPr/>
            <p:nvPr/>
          </p:nvSpPr>
          <p:spPr>
            <a:xfrm>
              <a:off x="1066800" y="304920"/>
              <a:ext cx="7162800" cy="1066800"/>
            </a:xfrm>
            <a:custGeom>
              <a:avLst/>
              <a:gdLst/>
              <a:ahLst/>
              <a:cxnLst/>
              <a:rect l="l" t="t" r="r" b="b"/>
              <a:pathLst>
                <a:path w="7162800" h="1066800">
                  <a:moveTo>
                    <a:pt x="3658268" y="0"/>
                  </a:moveTo>
                  <a:lnTo>
                    <a:pt x="3504531" y="0"/>
                  </a:lnTo>
                  <a:lnTo>
                    <a:pt x="3351994" y="956"/>
                  </a:lnTo>
                  <a:lnTo>
                    <a:pt x="3201167" y="2849"/>
                  </a:lnTo>
                  <a:lnTo>
                    <a:pt x="3052179" y="5661"/>
                  </a:lnTo>
                  <a:lnTo>
                    <a:pt x="2905158" y="9373"/>
                  </a:lnTo>
                  <a:lnTo>
                    <a:pt x="2760235" y="13964"/>
                  </a:lnTo>
                  <a:lnTo>
                    <a:pt x="2617537" y="19416"/>
                  </a:lnTo>
                  <a:lnTo>
                    <a:pt x="2477195" y="25709"/>
                  </a:lnTo>
                  <a:lnTo>
                    <a:pt x="2339338" y="32825"/>
                  </a:lnTo>
                  <a:lnTo>
                    <a:pt x="2204095" y="40744"/>
                  </a:lnTo>
                  <a:lnTo>
                    <a:pt x="2071595" y="49446"/>
                  </a:lnTo>
                  <a:lnTo>
                    <a:pt x="1941968" y="58913"/>
                  </a:lnTo>
                  <a:lnTo>
                    <a:pt x="1815342" y="69126"/>
                  </a:lnTo>
                  <a:lnTo>
                    <a:pt x="1691847" y="80065"/>
                  </a:lnTo>
                  <a:lnTo>
                    <a:pt x="1571612" y="91710"/>
                  </a:lnTo>
                  <a:lnTo>
                    <a:pt x="1512757" y="97792"/>
                  </a:lnTo>
                  <a:lnTo>
                    <a:pt x="1454766" y="104043"/>
                  </a:lnTo>
                  <a:lnTo>
                    <a:pt x="1397655" y="110462"/>
                  </a:lnTo>
                  <a:lnTo>
                    <a:pt x="1341439" y="117045"/>
                  </a:lnTo>
                  <a:lnTo>
                    <a:pt x="1286136" y="123790"/>
                  </a:lnTo>
                  <a:lnTo>
                    <a:pt x="1231760" y="130696"/>
                  </a:lnTo>
                  <a:lnTo>
                    <a:pt x="1178329" y="137759"/>
                  </a:lnTo>
                  <a:lnTo>
                    <a:pt x="1125858" y="144977"/>
                  </a:lnTo>
                  <a:lnTo>
                    <a:pt x="1074364" y="152347"/>
                  </a:lnTo>
                  <a:lnTo>
                    <a:pt x="1023862" y="159868"/>
                  </a:lnTo>
                  <a:lnTo>
                    <a:pt x="974369" y="167537"/>
                  </a:lnTo>
                  <a:lnTo>
                    <a:pt x="925902" y="175351"/>
                  </a:lnTo>
                  <a:lnTo>
                    <a:pt x="878475" y="183309"/>
                  </a:lnTo>
                  <a:lnTo>
                    <a:pt x="832106" y="191407"/>
                  </a:lnTo>
                  <a:lnTo>
                    <a:pt x="786810" y="199643"/>
                  </a:lnTo>
                  <a:lnTo>
                    <a:pt x="742604" y="208015"/>
                  </a:lnTo>
                  <a:lnTo>
                    <a:pt x="699504" y="216521"/>
                  </a:lnTo>
                  <a:lnTo>
                    <a:pt x="657525" y="225158"/>
                  </a:lnTo>
                  <a:lnTo>
                    <a:pt x="616685" y="233923"/>
                  </a:lnTo>
                  <a:lnTo>
                    <a:pt x="576999" y="242815"/>
                  </a:lnTo>
                  <a:lnTo>
                    <a:pt x="538483" y="251830"/>
                  </a:lnTo>
                  <a:lnTo>
                    <a:pt x="501154" y="260967"/>
                  </a:lnTo>
                  <a:lnTo>
                    <a:pt x="430120" y="279595"/>
                  </a:lnTo>
                  <a:lnTo>
                    <a:pt x="364027" y="298681"/>
                  </a:lnTo>
                  <a:lnTo>
                    <a:pt x="303002" y="318204"/>
                  </a:lnTo>
                  <a:lnTo>
                    <a:pt x="247176" y="338146"/>
                  </a:lnTo>
                  <a:lnTo>
                    <a:pt x="196678" y="358486"/>
                  </a:lnTo>
                  <a:lnTo>
                    <a:pt x="151637" y="379207"/>
                  </a:lnTo>
                  <a:lnTo>
                    <a:pt x="112182" y="400289"/>
                  </a:lnTo>
                  <a:lnTo>
                    <a:pt x="78442" y="421712"/>
                  </a:lnTo>
                  <a:lnTo>
                    <a:pt x="38832" y="454446"/>
                  </a:lnTo>
                  <a:lnTo>
                    <a:pt x="12809" y="487839"/>
                  </a:lnTo>
                  <a:lnTo>
                    <a:pt x="0" y="533279"/>
                  </a:lnTo>
                  <a:lnTo>
                    <a:pt x="808" y="544730"/>
                  </a:lnTo>
                  <a:lnTo>
                    <a:pt x="19947" y="589920"/>
                  </a:lnTo>
                  <a:lnTo>
                    <a:pt x="50548" y="623100"/>
                  </a:lnTo>
                  <a:lnTo>
                    <a:pt x="94590" y="655599"/>
                  </a:lnTo>
                  <a:lnTo>
                    <a:pt x="131203" y="676854"/>
                  </a:lnTo>
                  <a:lnTo>
                    <a:pt x="173467" y="697758"/>
                  </a:lnTo>
                  <a:lnTo>
                    <a:pt x="221253" y="718291"/>
                  </a:lnTo>
                  <a:lnTo>
                    <a:pt x="274431" y="738434"/>
                  </a:lnTo>
                  <a:lnTo>
                    <a:pt x="332873" y="758169"/>
                  </a:lnTo>
                  <a:lnTo>
                    <a:pt x="396448" y="777476"/>
                  </a:lnTo>
                  <a:lnTo>
                    <a:pt x="465028" y="796335"/>
                  </a:lnTo>
                  <a:lnTo>
                    <a:pt x="538483" y="814728"/>
                  </a:lnTo>
                  <a:lnTo>
                    <a:pt x="576999" y="823744"/>
                  </a:lnTo>
                  <a:lnTo>
                    <a:pt x="616685" y="832635"/>
                  </a:lnTo>
                  <a:lnTo>
                    <a:pt x="657525" y="841401"/>
                  </a:lnTo>
                  <a:lnTo>
                    <a:pt x="699504" y="850037"/>
                  </a:lnTo>
                  <a:lnTo>
                    <a:pt x="742604" y="858543"/>
                  </a:lnTo>
                  <a:lnTo>
                    <a:pt x="786810" y="866915"/>
                  </a:lnTo>
                  <a:lnTo>
                    <a:pt x="832106" y="875151"/>
                  </a:lnTo>
                  <a:lnTo>
                    <a:pt x="878475" y="883249"/>
                  </a:lnTo>
                  <a:lnTo>
                    <a:pt x="925902" y="891207"/>
                  </a:lnTo>
                  <a:lnTo>
                    <a:pt x="974369" y="899021"/>
                  </a:lnTo>
                  <a:lnTo>
                    <a:pt x="1023862" y="906690"/>
                  </a:lnTo>
                  <a:lnTo>
                    <a:pt x="1074364" y="914211"/>
                  </a:lnTo>
                  <a:lnTo>
                    <a:pt x="1125858" y="921582"/>
                  </a:lnTo>
                  <a:lnTo>
                    <a:pt x="1178329" y="928800"/>
                  </a:lnTo>
                  <a:lnTo>
                    <a:pt x="1231760" y="935862"/>
                  </a:lnTo>
                  <a:lnTo>
                    <a:pt x="1286136" y="942768"/>
                  </a:lnTo>
                  <a:lnTo>
                    <a:pt x="1341439" y="949513"/>
                  </a:lnTo>
                  <a:lnTo>
                    <a:pt x="1397655" y="956096"/>
                  </a:lnTo>
                  <a:lnTo>
                    <a:pt x="1454766" y="962515"/>
                  </a:lnTo>
                  <a:lnTo>
                    <a:pt x="1512757" y="968766"/>
                  </a:lnTo>
                  <a:lnTo>
                    <a:pt x="1571612" y="974848"/>
                  </a:lnTo>
                  <a:lnTo>
                    <a:pt x="1691847" y="986494"/>
                  </a:lnTo>
                  <a:lnTo>
                    <a:pt x="1815342" y="997432"/>
                  </a:lnTo>
                  <a:lnTo>
                    <a:pt x="1941968" y="1007645"/>
                  </a:lnTo>
                  <a:lnTo>
                    <a:pt x="2071595" y="1017112"/>
                  </a:lnTo>
                  <a:lnTo>
                    <a:pt x="2204095" y="1025814"/>
                  </a:lnTo>
                  <a:lnTo>
                    <a:pt x="2339338" y="1033733"/>
                  </a:lnTo>
                  <a:lnTo>
                    <a:pt x="2477195" y="1040849"/>
                  </a:lnTo>
                  <a:lnTo>
                    <a:pt x="2617537" y="1047142"/>
                  </a:lnTo>
                  <a:lnTo>
                    <a:pt x="2760235" y="1052594"/>
                  </a:lnTo>
                  <a:lnTo>
                    <a:pt x="2905158" y="1057186"/>
                  </a:lnTo>
                  <a:lnTo>
                    <a:pt x="3052179" y="1060897"/>
                  </a:lnTo>
                  <a:lnTo>
                    <a:pt x="3201167" y="1063709"/>
                  </a:lnTo>
                  <a:lnTo>
                    <a:pt x="3351994" y="1065603"/>
                  </a:lnTo>
                  <a:lnTo>
                    <a:pt x="3504531" y="1066559"/>
                  </a:lnTo>
                  <a:lnTo>
                    <a:pt x="3658268" y="1066559"/>
                  </a:lnTo>
                  <a:lnTo>
                    <a:pt x="3810805" y="1065603"/>
                  </a:lnTo>
                  <a:lnTo>
                    <a:pt x="3961632" y="1063709"/>
                  </a:lnTo>
                  <a:lnTo>
                    <a:pt x="4110620" y="1060897"/>
                  </a:lnTo>
                  <a:lnTo>
                    <a:pt x="4257641" y="1057186"/>
                  </a:lnTo>
                  <a:lnTo>
                    <a:pt x="4402564" y="1052594"/>
                  </a:lnTo>
                  <a:lnTo>
                    <a:pt x="4545262" y="1047142"/>
                  </a:lnTo>
                  <a:lnTo>
                    <a:pt x="4685604" y="1040849"/>
                  </a:lnTo>
                  <a:lnTo>
                    <a:pt x="4823461" y="1033733"/>
                  </a:lnTo>
                  <a:lnTo>
                    <a:pt x="4958704" y="1025814"/>
                  </a:lnTo>
                  <a:lnTo>
                    <a:pt x="5091204" y="1017112"/>
                  </a:lnTo>
                  <a:lnTo>
                    <a:pt x="5220831" y="1007645"/>
                  </a:lnTo>
                  <a:lnTo>
                    <a:pt x="5347457" y="997432"/>
                  </a:lnTo>
                  <a:lnTo>
                    <a:pt x="5470952" y="986494"/>
                  </a:lnTo>
                  <a:lnTo>
                    <a:pt x="5591187" y="974848"/>
                  </a:lnTo>
                  <a:lnTo>
                    <a:pt x="5650042" y="968766"/>
                  </a:lnTo>
                  <a:lnTo>
                    <a:pt x="5708033" y="962515"/>
                  </a:lnTo>
                  <a:lnTo>
                    <a:pt x="5765144" y="956096"/>
                  </a:lnTo>
                  <a:lnTo>
                    <a:pt x="5821360" y="949513"/>
                  </a:lnTo>
                  <a:lnTo>
                    <a:pt x="5876663" y="942768"/>
                  </a:lnTo>
                  <a:lnTo>
                    <a:pt x="5931039" y="935862"/>
                  </a:lnTo>
                  <a:lnTo>
                    <a:pt x="5984470" y="928800"/>
                  </a:lnTo>
                  <a:lnTo>
                    <a:pt x="6036941" y="921582"/>
                  </a:lnTo>
                  <a:lnTo>
                    <a:pt x="6088435" y="914211"/>
                  </a:lnTo>
                  <a:lnTo>
                    <a:pt x="6138937" y="906690"/>
                  </a:lnTo>
                  <a:lnTo>
                    <a:pt x="6188430" y="899021"/>
                  </a:lnTo>
                  <a:lnTo>
                    <a:pt x="6236897" y="891207"/>
                  </a:lnTo>
                  <a:lnTo>
                    <a:pt x="6284324" y="883249"/>
                  </a:lnTo>
                  <a:lnTo>
                    <a:pt x="6330693" y="875151"/>
                  </a:lnTo>
                  <a:lnTo>
                    <a:pt x="6375989" y="866915"/>
                  </a:lnTo>
                  <a:lnTo>
                    <a:pt x="6420195" y="858543"/>
                  </a:lnTo>
                  <a:lnTo>
                    <a:pt x="6463295" y="850037"/>
                  </a:lnTo>
                  <a:lnTo>
                    <a:pt x="6505274" y="841401"/>
                  </a:lnTo>
                  <a:lnTo>
                    <a:pt x="6546114" y="832635"/>
                  </a:lnTo>
                  <a:lnTo>
                    <a:pt x="6585800" y="823744"/>
                  </a:lnTo>
                  <a:lnTo>
                    <a:pt x="6624316" y="814728"/>
                  </a:lnTo>
                  <a:lnTo>
                    <a:pt x="6661645" y="805591"/>
                  </a:lnTo>
                  <a:lnTo>
                    <a:pt x="6732679" y="786963"/>
                  </a:lnTo>
                  <a:lnTo>
                    <a:pt x="6798772" y="767877"/>
                  </a:lnTo>
                  <a:lnTo>
                    <a:pt x="6859797" y="748354"/>
                  </a:lnTo>
                  <a:lnTo>
                    <a:pt x="6915623" y="728413"/>
                  </a:lnTo>
                  <a:lnTo>
                    <a:pt x="6966121" y="708072"/>
                  </a:lnTo>
                  <a:lnTo>
                    <a:pt x="7011162" y="687351"/>
                  </a:lnTo>
                  <a:lnTo>
                    <a:pt x="7050617" y="666269"/>
                  </a:lnTo>
                  <a:lnTo>
                    <a:pt x="7084357" y="644846"/>
                  </a:lnTo>
                  <a:lnTo>
                    <a:pt x="7123967" y="612113"/>
                  </a:lnTo>
                  <a:lnTo>
                    <a:pt x="7149990" y="578719"/>
                  </a:lnTo>
                  <a:lnTo>
                    <a:pt x="7162800" y="533279"/>
                  </a:lnTo>
                  <a:lnTo>
                    <a:pt x="7161991" y="521828"/>
                  </a:lnTo>
                  <a:lnTo>
                    <a:pt x="7142852" y="476639"/>
                  </a:lnTo>
                  <a:lnTo>
                    <a:pt x="7112251" y="443458"/>
                  </a:lnTo>
                  <a:lnTo>
                    <a:pt x="7068209" y="410959"/>
                  </a:lnTo>
                  <a:lnTo>
                    <a:pt x="7031596" y="389704"/>
                  </a:lnTo>
                  <a:lnTo>
                    <a:pt x="6989332" y="368801"/>
                  </a:lnTo>
                  <a:lnTo>
                    <a:pt x="6941546" y="348267"/>
                  </a:lnTo>
                  <a:lnTo>
                    <a:pt x="6888368" y="328124"/>
                  </a:lnTo>
                  <a:lnTo>
                    <a:pt x="6829926" y="308389"/>
                  </a:lnTo>
                  <a:lnTo>
                    <a:pt x="6766351" y="289082"/>
                  </a:lnTo>
                  <a:lnTo>
                    <a:pt x="6697771" y="270223"/>
                  </a:lnTo>
                  <a:lnTo>
                    <a:pt x="6624316" y="251830"/>
                  </a:lnTo>
                  <a:lnTo>
                    <a:pt x="6585800" y="242815"/>
                  </a:lnTo>
                  <a:lnTo>
                    <a:pt x="6546114" y="233923"/>
                  </a:lnTo>
                  <a:lnTo>
                    <a:pt x="6505274" y="225158"/>
                  </a:lnTo>
                  <a:lnTo>
                    <a:pt x="6463295" y="216521"/>
                  </a:lnTo>
                  <a:lnTo>
                    <a:pt x="6420195" y="208015"/>
                  </a:lnTo>
                  <a:lnTo>
                    <a:pt x="6375989" y="199643"/>
                  </a:lnTo>
                  <a:lnTo>
                    <a:pt x="6330693" y="191407"/>
                  </a:lnTo>
                  <a:lnTo>
                    <a:pt x="6284324" y="183309"/>
                  </a:lnTo>
                  <a:lnTo>
                    <a:pt x="6236897" y="175351"/>
                  </a:lnTo>
                  <a:lnTo>
                    <a:pt x="6188430" y="167537"/>
                  </a:lnTo>
                  <a:lnTo>
                    <a:pt x="6138937" y="159868"/>
                  </a:lnTo>
                  <a:lnTo>
                    <a:pt x="6088435" y="152347"/>
                  </a:lnTo>
                  <a:lnTo>
                    <a:pt x="6036941" y="144977"/>
                  </a:lnTo>
                  <a:lnTo>
                    <a:pt x="5984470" y="137759"/>
                  </a:lnTo>
                  <a:lnTo>
                    <a:pt x="5931039" y="130696"/>
                  </a:lnTo>
                  <a:lnTo>
                    <a:pt x="5876663" y="123790"/>
                  </a:lnTo>
                  <a:lnTo>
                    <a:pt x="5821360" y="117045"/>
                  </a:lnTo>
                  <a:lnTo>
                    <a:pt x="5765144" y="110462"/>
                  </a:lnTo>
                  <a:lnTo>
                    <a:pt x="5708033" y="104043"/>
                  </a:lnTo>
                  <a:lnTo>
                    <a:pt x="5650042" y="97792"/>
                  </a:lnTo>
                  <a:lnTo>
                    <a:pt x="5591187" y="91710"/>
                  </a:lnTo>
                  <a:lnTo>
                    <a:pt x="5470952" y="80065"/>
                  </a:lnTo>
                  <a:lnTo>
                    <a:pt x="5347457" y="69126"/>
                  </a:lnTo>
                  <a:lnTo>
                    <a:pt x="5220831" y="58913"/>
                  </a:lnTo>
                  <a:lnTo>
                    <a:pt x="5091204" y="49446"/>
                  </a:lnTo>
                  <a:lnTo>
                    <a:pt x="4958704" y="40744"/>
                  </a:lnTo>
                  <a:lnTo>
                    <a:pt x="4823461" y="32825"/>
                  </a:lnTo>
                  <a:lnTo>
                    <a:pt x="4685604" y="25709"/>
                  </a:lnTo>
                  <a:lnTo>
                    <a:pt x="4545262" y="19416"/>
                  </a:lnTo>
                  <a:lnTo>
                    <a:pt x="4402564" y="13964"/>
                  </a:lnTo>
                  <a:lnTo>
                    <a:pt x="4257641" y="9373"/>
                  </a:lnTo>
                  <a:lnTo>
                    <a:pt x="4110620" y="5661"/>
                  </a:lnTo>
                  <a:lnTo>
                    <a:pt x="3961632" y="2849"/>
                  </a:lnTo>
                  <a:lnTo>
                    <a:pt x="3810805" y="956"/>
                  </a:lnTo>
                  <a:lnTo>
                    <a:pt x="365826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6800" y="304800"/>
              <a:ext cx="7162800" cy="1066800"/>
            </a:xfrm>
            <a:custGeom>
              <a:avLst/>
              <a:gdLst/>
              <a:ahLst/>
              <a:cxnLst/>
              <a:rect l="l" t="t" r="r" b="b"/>
              <a:pathLst>
                <a:path w="7162800" h="1066800">
                  <a:moveTo>
                    <a:pt x="0" y="533400"/>
                  </a:moveTo>
                  <a:lnTo>
                    <a:pt x="12809" y="487960"/>
                  </a:lnTo>
                  <a:lnTo>
                    <a:pt x="38832" y="454566"/>
                  </a:lnTo>
                  <a:lnTo>
                    <a:pt x="78442" y="421833"/>
                  </a:lnTo>
                  <a:lnTo>
                    <a:pt x="112182" y="400409"/>
                  </a:lnTo>
                  <a:lnTo>
                    <a:pt x="151637" y="379328"/>
                  </a:lnTo>
                  <a:lnTo>
                    <a:pt x="196678" y="358607"/>
                  </a:lnTo>
                  <a:lnTo>
                    <a:pt x="247176" y="338266"/>
                  </a:lnTo>
                  <a:lnTo>
                    <a:pt x="303002" y="318324"/>
                  </a:lnTo>
                  <a:lnTo>
                    <a:pt x="364027" y="298801"/>
                  </a:lnTo>
                  <a:lnTo>
                    <a:pt x="430120" y="279716"/>
                  </a:lnTo>
                  <a:lnTo>
                    <a:pt x="501154" y="261087"/>
                  </a:lnTo>
                  <a:lnTo>
                    <a:pt x="538483" y="251950"/>
                  </a:lnTo>
                  <a:lnTo>
                    <a:pt x="576999" y="242935"/>
                  </a:lnTo>
                  <a:lnTo>
                    <a:pt x="616685" y="234043"/>
                  </a:lnTo>
                  <a:lnTo>
                    <a:pt x="657525" y="225278"/>
                  </a:lnTo>
                  <a:lnTo>
                    <a:pt x="699504" y="216641"/>
                  </a:lnTo>
                  <a:lnTo>
                    <a:pt x="742604" y="208136"/>
                  </a:lnTo>
                  <a:lnTo>
                    <a:pt x="786810" y="199763"/>
                  </a:lnTo>
                  <a:lnTo>
                    <a:pt x="832106" y="191527"/>
                  </a:lnTo>
                  <a:lnTo>
                    <a:pt x="878475" y="183429"/>
                  </a:lnTo>
                  <a:lnTo>
                    <a:pt x="925902" y="175472"/>
                  </a:lnTo>
                  <a:lnTo>
                    <a:pt x="974369" y="167657"/>
                  </a:lnTo>
                  <a:lnTo>
                    <a:pt x="1023862" y="159989"/>
                  </a:lnTo>
                  <a:lnTo>
                    <a:pt x="1074364" y="152468"/>
                  </a:lnTo>
                  <a:lnTo>
                    <a:pt x="1125858" y="145097"/>
                  </a:lnTo>
                  <a:lnTo>
                    <a:pt x="1178329" y="137879"/>
                  </a:lnTo>
                  <a:lnTo>
                    <a:pt x="1231760" y="130816"/>
                  </a:lnTo>
                  <a:lnTo>
                    <a:pt x="1286136" y="123911"/>
                  </a:lnTo>
                  <a:lnTo>
                    <a:pt x="1341439" y="117165"/>
                  </a:lnTo>
                  <a:lnTo>
                    <a:pt x="1397655" y="110582"/>
                  </a:lnTo>
                  <a:lnTo>
                    <a:pt x="1454766" y="104164"/>
                  </a:lnTo>
                  <a:lnTo>
                    <a:pt x="1512757" y="97912"/>
                  </a:lnTo>
                  <a:lnTo>
                    <a:pt x="1571612" y="91831"/>
                  </a:lnTo>
                  <a:lnTo>
                    <a:pt x="1631314" y="85921"/>
                  </a:lnTo>
                  <a:lnTo>
                    <a:pt x="1691847" y="80185"/>
                  </a:lnTo>
                  <a:lnTo>
                    <a:pt x="1753195" y="74626"/>
                  </a:lnTo>
                  <a:lnTo>
                    <a:pt x="1815342" y="69246"/>
                  </a:lnTo>
                  <a:lnTo>
                    <a:pt x="1878272" y="64048"/>
                  </a:lnTo>
                  <a:lnTo>
                    <a:pt x="1941968" y="59034"/>
                  </a:lnTo>
                  <a:lnTo>
                    <a:pt x="2006414" y="54206"/>
                  </a:lnTo>
                  <a:lnTo>
                    <a:pt x="2071595" y="49567"/>
                  </a:lnTo>
                  <a:lnTo>
                    <a:pt x="2137494" y="45119"/>
                  </a:lnTo>
                  <a:lnTo>
                    <a:pt x="2204095" y="40864"/>
                  </a:lnTo>
                  <a:lnTo>
                    <a:pt x="2271382" y="36806"/>
                  </a:lnTo>
                  <a:lnTo>
                    <a:pt x="2339338" y="32945"/>
                  </a:lnTo>
                  <a:lnTo>
                    <a:pt x="2407948" y="29286"/>
                  </a:lnTo>
                  <a:lnTo>
                    <a:pt x="2477195" y="25830"/>
                  </a:lnTo>
                  <a:lnTo>
                    <a:pt x="2547064" y="22579"/>
                  </a:lnTo>
                  <a:lnTo>
                    <a:pt x="2617537" y="19536"/>
                  </a:lnTo>
                  <a:lnTo>
                    <a:pt x="2688600" y="16704"/>
                  </a:lnTo>
                  <a:lnTo>
                    <a:pt x="2760235" y="14084"/>
                  </a:lnTo>
                  <a:lnTo>
                    <a:pt x="2832426" y="11680"/>
                  </a:lnTo>
                  <a:lnTo>
                    <a:pt x="2905158" y="9493"/>
                  </a:lnTo>
                  <a:lnTo>
                    <a:pt x="2978414" y="7526"/>
                  </a:lnTo>
                  <a:lnTo>
                    <a:pt x="3052179" y="5782"/>
                  </a:lnTo>
                  <a:lnTo>
                    <a:pt x="3126435" y="4262"/>
                  </a:lnTo>
                  <a:lnTo>
                    <a:pt x="3201167" y="2970"/>
                  </a:lnTo>
                  <a:lnTo>
                    <a:pt x="3276359" y="1907"/>
                  </a:lnTo>
                  <a:lnTo>
                    <a:pt x="3351994" y="1076"/>
                  </a:lnTo>
                  <a:lnTo>
                    <a:pt x="3428057" y="480"/>
                  </a:lnTo>
                  <a:lnTo>
                    <a:pt x="3504531" y="120"/>
                  </a:lnTo>
                  <a:lnTo>
                    <a:pt x="3581400" y="0"/>
                  </a:lnTo>
                  <a:lnTo>
                    <a:pt x="3658268" y="120"/>
                  </a:lnTo>
                  <a:lnTo>
                    <a:pt x="3734742" y="480"/>
                  </a:lnTo>
                  <a:lnTo>
                    <a:pt x="3810805" y="1076"/>
                  </a:lnTo>
                  <a:lnTo>
                    <a:pt x="3886440" y="1907"/>
                  </a:lnTo>
                  <a:lnTo>
                    <a:pt x="3961632" y="2970"/>
                  </a:lnTo>
                  <a:lnTo>
                    <a:pt x="4036364" y="4262"/>
                  </a:lnTo>
                  <a:lnTo>
                    <a:pt x="4110620" y="5782"/>
                  </a:lnTo>
                  <a:lnTo>
                    <a:pt x="4184385" y="7526"/>
                  </a:lnTo>
                  <a:lnTo>
                    <a:pt x="4257641" y="9493"/>
                  </a:lnTo>
                  <a:lnTo>
                    <a:pt x="4330373" y="11680"/>
                  </a:lnTo>
                  <a:lnTo>
                    <a:pt x="4402564" y="14084"/>
                  </a:lnTo>
                  <a:lnTo>
                    <a:pt x="4474199" y="16704"/>
                  </a:lnTo>
                  <a:lnTo>
                    <a:pt x="4545262" y="19536"/>
                  </a:lnTo>
                  <a:lnTo>
                    <a:pt x="4615735" y="22579"/>
                  </a:lnTo>
                  <a:lnTo>
                    <a:pt x="4685604" y="25830"/>
                  </a:lnTo>
                  <a:lnTo>
                    <a:pt x="4754851" y="29286"/>
                  </a:lnTo>
                  <a:lnTo>
                    <a:pt x="4823461" y="32945"/>
                  </a:lnTo>
                  <a:lnTo>
                    <a:pt x="4891417" y="36806"/>
                  </a:lnTo>
                  <a:lnTo>
                    <a:pt x="4958704" y="40864"/>
                  </a:lnTo>
                  <a:lnTo>
                    <a:pt x="5025305" y="45119"/>
                  </a:lnTo>
                  <a:lnTo>
                    <a:pt x="5091204" y="49567"/>
                  </a:lnTo>
                  <a:lnTo>
                    <a:pt x="5156385" y="54206"/>
                  </a:lnTo>
                  <a:lnTo>
                    <a:pt x="5220831" y="59034"/>
                  </a:lnTo>
                  <a:lnTo>
                    <a:pt x="5284527" y="64048"/>
                  </a:lnTo>
                  <a:lnTo>
                    <a:pt x="5347457" y="69246"/>
                  </a:lnTo>
                  <a:lnTo>
                    <a:pt x="5409604" y="74626"/>
                  </a:lnTo>
                  <a:lnTo>
                    <a:pt x="5470952" y="80185"/>
                  </a:lnTo>
                  <a:lnTo>
                    <a:pt x="5531485" y="85921"/>
                  </a:lnTo>
                  <a:lnTo>
                    <a:pt x="5591187" y="91831"/>
                  </a:lnTo>
                  <a:lnTo>
                    <a:pt x="5650042" y="97912"/>
                  </a:lnTo>
                  <a:lnTo>
                    <a:pt x="5708033" y="104164"/>
                  </a:lnTo>
                  <a:lnTo>
                    <a:pt x="5765144" y="110582"/>
                  </a:lnTo>
                  <a:lnTo>
                    <a:pt x="5821360" y="117165"/>
                  </a:lnTo>
                  <a:lnTo>
                    <a:pt x="5876663" y="123911"/>
                  </a:lnTo>
                  <a:lnTo>
                    <a:pt x="5931039" y="130816"/>
                  </a:lnTo>
                  <a:lnTo>
                    <a:pt x="5984470" y="137879"/>
                  </a:lnTo>
                  <a:lnTo>
                    <a:pt x="6036941" y="145097"/>
                  </a:lnTo>
                  <a:lnTo>
                    <a:pt x="6088435" y="152468"/>
                  </a:lnTo>
                  <a:lnTo>
                    <a:pt x="6138937" y="159989"/>
                  </a:lnTo>
                  <a:lnTo>
                    <a:pt x="6188430" y="167657"/>
                  </a:lnTo>
                  <a:lnTo>
                    <a:pt x="6236897" y="175472"/>
                  </a:lnTo>
                  <a:lnTo>
                    <a:pt x="6284324" y="183429"/>
                  </a:lnTo>
                  <a:lnTo>
                    <a:pt x="6330693" y="191527"/>
                  </a:lnTo>
                  <a:lnTo>
                    <a:pt x="6375989" y="199763"/>
                  </a:lnTo>
                  <a:lnTo>
                    <a:pt x="6420195" y="208136"/>
                  </a:lnTo>
                  <a:lnTo>
                    <a:pt x="6463295" y="216641"/>
                  </a:lnTo>
                  <a:lnTo>
                    <a:pt x="6505274" y="225278"/>
                  </a:lnTo>
                  <a:lnTo>
                    <a:pt x="6546114" y="234043"/>
                  </a:lnTo>
                  <a:lnTo>
                    <a:pt x="6585800" y="242935"/>
                  </a:lnTo>
                  <a:lnTo>
                    <a:pt x="6624316" y="251950"/>
                  </a:lnTo>
                  <a:lnTo>
                    <a:pt x="6661645" y="261087"/>
                  </a:lnTo>
                  <a:lnTo>
                    <a:pt x="6732679" y="279716"/>
                  </a:lnTo>
                  <a:lnTo>
                    <a:pt x="6798772" y="298801"/>
                  </a:lnTo>
                  <a:lnTo>
                    <a:pt x="6859797" y="318324"/>
                  </a:lnTo>
                  <a:lnTo>
                    <a:pt x="6915623" y="338266"/>
                  </a:lnTo>
                  <a:lnTo>
                    <a:pt x="6966121" y="358607"/>
                  </a:lnTo>
                  <a:lnTo>
                    <a:pt x="7011162" y="379328"/>
                  </a:lnTo>
                  <a:lnTo>
                    <a:pt x="7050617" y="400409"/>
                  </a:lnTo>
                  <a:lnTo>
                    <a:pt x="7084357" y="421833"/>
                  </a:lnTo>
                  <a:lnTo>
                    <a:pt x="7123967" y="454566"/>
                  </a:lnTo>
                  <a:lnTo>
                    <a:pt x="7149990" y="487960"/>
                  </a:lnTo>
                  <a:lnTo>
                    <a:pt x="7162800" y="533400"/>
                  </a:lnTo>
                  <a:lnTo>
                    <a:pt x="7161991" y="544850"/>
                  </a:lnTo>
                  <a:lnTo>
                    <a:pt x="7142852" y="590040"/>
                  </a:lnTo>
                  <a:lnTo>
                    <a:pt x="7112251" y="623221"/>
                  </a:lnTo>
                  <a:lnTo>
                    <a:pt x="7068209" y="655719"/>
                  </a:lnTo>
                  <a:lnTo>
                    <a:pt x="7031596" y="676974"/>
                  </a:lnTo>
                  <a:lnTo>
                    <a:pt x="6989332" y="697878"/>
                  </a:lnTo>
                  <a:lnTo>
                    <a:pt x="6941546" y="718411"/>
                  </a:lnTo>
                  <a:lnTo>
                    <a:pt x="6888368" y="738555"/>
                  </a:lnTo>
                  <a:lnTo>
                    <a:pt x="6829926" y="758290"/>
                  </a:lnTo>
                  <a:lnTo>
                    <a:pt x="6766351" y="777596"/>
                  </a:lnTo>
                  <a:lnTo>
                    <a:pt x="6697771" y="796456"/>
                  </a:lnTo>
                  <a:lnTo>
                    <a:pt x="6624316" y="814849"/>
                  </a:lnTo>
                  <a:lnTo>
                    <a:pt x="6585800" y="823864"/>
                  </a:lnTo>
                  <a:lnTo>
                    <a:pt x="6546114" y="832756"/>
                  </a:lnTo>
                  <a:lnTo>
                    <a:pt x="6505274" y="841521"/>
                  </a:lnTo>
                  <a:lnTo>
                    <a:pt x="6463295" y="850158"/>
                  </a:lnTo>
                  <a:lnTo>
                    <a:pt x="6420195" y="858663"/>
                  </a:lnTo>
                  <a:lnTo>
                    <a:pt x="6375989" y="867036"/>
                  </a:lnTo>
                  <a:lnTo>
                    <a:pt x="6330693" y="875272"/>
                  </a:lnTo>
                  <a:lnTo>
                    <a:pt x="6284324" y="883370"/>
                  </a:lnTo>
                  <a:lnTo>
                    <a:pt x="6236897" y="891327"/>
                  </a:lnTo>
                  <a:lnTo>
                    <a:pt x="6188430" y="899142"/>
                  </a:lnTo>
                  <a:lnTo>
                    <a:pt x="6138937" y="906810"/>
                  </a:lnTo>
                  <a:lnTo>
                    <a:pt x="6088435" y="914331"/>
                  </a:lnTo>
                  <a:lnTo>
                    <a:pt x="6036941" y="921702"/>
                  </a:lnTo>
                  <a:lnTo>
                    <a:pt x="5984470" y="928920"/>
                  </a:lnTo>
                  <a:lnTo>
                    <a:pt x="5931039" y="935983"/>
                  </a:lnTo>
                  <a:lnTo>
                    <a:pt x="5876663" y="942888"/>
                  </a:lnTo>
                  <a:lnTo>
                    <a:pt x="5821360" y="949634"/>
                  </a:lnTo>
                  <a:lnTo>
                    <a:pt x="5765144" y="956217"/>
                  </a:lnTo>
                  <a:lnTo>
                    <a:pt x="5708033" y="962635"/>
                  </a:lnTo>
                  <a:lnTo>
                    <a:pt x="5650042" y="968887"/>
                  </a:lnTo>
                  <a:lnTo>
                    <a:pt x="5591187" y="974968"/>
                  </a:lnTo>
                  <a:lnTo>
                    <a:pt x="5531485" y="980878"/>
                  </a:lnTo>
                  <a:lnTo>
                    <a:pt x="5470952" y="986614"/>
                  </a:lnTo>
                  <a:lnTo>
                    <a:pt x="5409604" y="992173"/>
                  </a:lnTo>
                  <a:lnTo>
                    <a:pt x="5347457" y="997553"/>
                  </a:lnTo>
                  <a:lnTo>
                    <a:pt x="5284527" y="1002751"/>
                  </a:lnTo>
                  <a:lnTo>
                    <a:pt x="5220831" y="1007765"/>
                  </a:lnTo>
                  <a:lnTo>
                    <a:pt x="5156385" y="1012593"/>
                  </a:lnTo>
                  <a:lnTo>
                    <a:pt x="5091204" y="1017232"/>
                  </a:lnTo>
                  <a:lnTo>
                    <a:pt x="5025305" y="1021680"/>
                  </a:lnTo>
                  <a:lnTo>
                    <a:pt x="4958704" y="1025935"/>
                  </a:lnTo>
                  <a:lnTo>
                    <a:pt x="4891417" y="1029993"/>
                  </a:lnTo>
                  <a:lnTo>
                    <a:pt x="4823461" y="1033854"/>
                  </a:lnTo>
                  <a:lnTo>
                    <a:pt x="4754851" y="1037513"/>
                  </a:lnTo>
                  <a:lnTo>
                    <a:pt x="4685604" y="1040969"/>
                  </a:lnTo>
                  <a:lnTo>
                    <a:pt x="4615735" y="1044220"/>
                  </a:lnTo>
                  <a:lnTo>
                    <a:pt x="4545262" y="1047263"/>
                  </a:lnTo>
                  <a:lnTo>
                    <a:pt x="4474199" y="1050095"/>
                  </a:lnTo>
                  <a:lnTo>
                    <a:pt x="4402564" y="1052715"/>
                  </a:lnTo>
                  <a:lnTo>
                    <a:pt x="4330373" y="1055119"/>
                  </a:lnTo>
                  <a:lnTo>
                    <a:pt x="4257641" y="1057306"/>
                  </a:lnTo>
                  <a:lnTo>
                    <a:pt x="4184385" y="1059273"/>
                  </a:lnTo>
                  <a:lnTo>
                    <a:pt x="4110620" y="1061017"/>
                  </a:lnTo>
                  <a:lnTo>
                    <a:pt x="4036364" y="1062537"/>
                  </a:lnTo>
                  <a:lnTo>
                    <a:pt x="3961632" y="1063829"/>
                  </a:lnTo>
                  <a:lnTo>
                    <a:pt x="3886440" y="1064892"/>
                  </a:lnTo>
                  <a:lnTo>
                    <a:pt x="3810805" y="1065723"/>
                  </a:lnTo>
                  <a:lnTo>
                    <a:pt x="3734742" y="1066319"/>
                  </a:lnTo>
                  <a:lnTo>
                    <a:pt x="3658268" y="1066679"/>
                  </a:lnTo>
                  <a:lnTo>
                    <a:pt x="3581400" y="1066800"/>
                  </a:lnTo>
                  <a:lnTo>
                    <a:pt x="3504531" y="1066679"/>
                  </a:lnTo>
                  <a:lnTo>
                    <a:pt x="3428057" y="1066319"/>
                  </a:lnTo>
                  <a:lnTo>
                    <a:pt x="3351994" y="1065723"/>
                  </a:lnTo>
                  <a:lnTo>
                    <a:pt x="3276359" y="1064892"/>
                  </a:lnTo>
                  <a:lnTo>
                    <a:pt x="3201167" y="1063829"/>
                  </a:lnTo>
                  <a:lnTo>
                    <a:pt x="3126435" y="1062537"/>
                  </a:lnTo>
                  <a:lnTo>
                    <a:pt x="3052179" y="1061017"/>
                  </a:lnTo>
                  <a:lnTo>
                    <a:pt x="2978414" y="1059273"/>
                  </a:lnTo>
                  <a:lnTo>
                    <a:pt x="2905158" y="1057306"/>
                  </a:lnTo>
                  <a:lnTo>
                    <a:pt x="2832426" y="1055119"/>
                  </a:lnTo>
                  <a:lnTo>
                    <a:pt x="2760235" y="1052715"/>
                  </a:lnTo>
                  <a:lnTo>
                    <a:pt x="2688600" y="1050095"/>
                  </a:lnTo>
                  <a:lnTo>
                    <a:pt x="2617537" y="1047263"/>
                  </a:lnTo>
                  <a:lnTo>
                    <a:pt x="2547064" y="1044220"/>
                  </a:lnTo>
                  <a:lnTo>
                    <a:pt x="2477195" y="1040969"/>
                  </a:lnTo>
                  <a:lnTo>
                    <a:pt x="2407948" y="1037513"/>
                  </a:lnTo>
                  <a:lnTo>
                    <a:pt x="2339338" y="1033854"/>
                  </a:lnTo>
                  <a:lnTo>
                    <a:pt x="2271382" y="1029993"/>
                  </a:lnTo>
                  <a:lnTo>
                    <a:pt x="2204095" y="1025935"/>
                  </a:lnTo>
                  <a:lnTo>
                    <a:pt x="2137494" y="1021680"/>
                  </a:lnTo>
                  <a:lnTo>
                    <a:pt x="2071595" y="1017232"/>
                  </a:lnTo>
                  <a:lnTo>
                    <a:pt x="2006414" y="1012593"/>
                  </a:lnTo>
                  <a:lnTo>
                    <a:pt x="1941968" y="1007765"/>
                  </a:lnTo>
                  <a:lnTo>
                    <a:pt x="1878272" y="1002751"/>
                  </a:lnTo>
                  <a:lnTo>
                    <a:pt x="1815342" y="997553"/>
                  </a:lnTo>
                  <a:lnTo>
                    <a:pt x="1753195" y="992173"/>
                  </a:lnTo>
                  <a:lnTo>
                    <a:pt x="1691847" y="986614"/>
                  </a:lnTo>
                  <a:lnTo>
                    <a:pt x="1631314" y="980878"/>
                  </a:lnTo>
                  <a:lnTo>
                    <a:pt x="1571612" y="974968"/>
                  </a:lnTo>
                  <a:lnTo>
                    <a:pt x="1512757" y="968887"/>
                  </a:lnTo>
                  <a:lnTo>
                    <a:pt x="1454766" y="962635"/>
                  </a:lnTo>
                  <a:lnTo>
                    <a:pt x="1397655" y="956217"/>
                  </a:lnTo>
                  <a:lnTo>
                    <a:pt x="1341439" y="949634"/>
                  </a:lnTo>
                  <a:lnTo>
                    <a:pt x="1286136" y="942888"/>
                  </a:lnTo>
                  <a:lnTo>
                    <a:pt x="1231760" y="935983"/>
                  </a:lnTo>
                  <a:lnTo>
                    <a:pt x="1178329" y="928920"/>
                  </a:lnTo>
                  <a:lnTo>
                    <a:pt x="1125858" y="921702"/>
                  </a:lnTo>
                  <a:lnTo>
                    <a:pt x="1074364" y="914331"/>
                  </a:lnTo>
                  <a:lnTo>
                    <a:pt x="1023862" y="906810"/>
                  </a:lnTo>
                  <a:lnTo>
                    <a:pt x="974369" y="899142"/>
                  </a:lnTo>
                  <a:lnTo>
                    <a:pt x="925902" y="891327"/>
                  </a:lnTo>
                  <a:lnTo>
                    <a:pt x="878475" y="883370"/>
                  </a:lnTo>
                  <a:lnTo>
                    <a:pt x="832106" y="875272"/>
                  </a:lnTo>
                  <a:lnTo>
                    <a:pt x="786810" y="867036"/>
                  </a:lnTo>
                  <a:lnTo>
                    <a:pt x="742604" y="858663"/>
                  </a:lnTo>
                  <a:lnTo>
                    <a:pt x="699504" y="850158"/>
                  </a:lnTo>
                  <a:lnTo>
                    <a:pt x="657525" y="841521"/>
                  </a:lnTo>
                  <a:lnTo>
                    <a:pt x="616685" y="832756"/>
                  </a:lnTo>
                  <a:lnTo>
                    <a:pt x="576999" y="823864"/>
                  </a:lnTo>
                  <a:lnTo>
                    <a:pt x="538483" y="814849"/>
                  </a:lnTo>
                  <a:lnTo>
                    <a:pt x="501154" y="805712"/>
                  </a:lnTo>
                  <a:lnTo>
                    <a:pt x="430120" y="787083"/>
                  </a:lnTo>
                  <a:lnTo>
                    <a:pt x="364027" y="767998"/>
                  </a:lnTo>
                  <a:lnTo>
                    <a:pt x="303002" y="748475"/>
                  </a:lnTo>
                  <a:lnTo>
                    <a:pt x="247176" y="728533"/>
                  </a:lnTo>
                  <a:lnTo>
                    <a:pt x="196678" y="708192"/>
                  </a:lnTo>
                  <a:lnTo>
                    <a:pt x="151637" y="687471"/>
                  </a:lnTo>
                  <a:lnTo>
                    <a:pt x="112182" y="666390"/>
                  </a:lnTo>
                  <a:lnTo>
                    <a:pt x="78442" y="644966"/>
                  </a:lnTo>
                  <a:lnTo>
                    <a:pt x="38832" y="612233"/>
                  </a:lnTo>
                  <a:lnTo>
                    <a:pt x="12809" y="578839"/>
                  </a:lnTo>
                  <a:lnTo>
                    <a:pt x="0" y="533400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354070" y="457326"/>
            <a:ext cx="259270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HAP</a:t>
            </a:r>
            <a:r>
              <a:rPr spc="-45" dirty="0"/>
              <a:t> </a:t>
            </a:r>
            <a:r>
              <a:rPr dirty="0"/>
              <a:t>&amp;</a:t>
            </a:r>
            <a:r>
              <a:rPr spc="-65" dirty="0"/>
              <a:t> </a:t>
            </a:r>
            <a:r>
              <a:rPr spc="-40" dirty="0"/>
              <a:t>VAP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244" y="1615516"/>
            <a:ext cx="7834630" cy="12471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10"/>
              </a:spcBef>
            </a:pPr>
            <a:r>
              <a:rPr sz="4000" dirty="0">
                <a:solidFill>
                  <a:srgbClr val="FF0000"/>
                </a:solidFill>
                <a:latin typeface="Georgia"/>
                <a:cs typeface="Georgia"/>
              </a:rPr>
              <a:t>Hospital</a:t>
            </a:r>
            <a:r>
              <a:rPr sz="4000" spc="-7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4000" dirty="0">
                <a:solidFill>
                  <a:srgbClr val="FF0000"/>
                </a:solidFill>
                <a:latin typeface="Georgia"/>
                <a:cs typeface="Georgia"/>
              </a:rPr>
              <a:t>acquired</a:t>
            </a:r>
            <a:r>
              <a:rPr sz="4000" spc="-6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4000" spc="-10" dirty="0">
                <a:solidFill>
                  <a:srgbClr val="FF0000"/>
                </a:solidFill>
                <a:latin typeface="Georgia"/>
                <a:cs typeface="Georgia"/>
              </a:rPr>
              <a:t>pneumonia (HAP)</a:t>
            </a:r>
            <a:endParaRPr sz="40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44" y="2926791"/>
            <a:ext cx="7640955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356870" algn="l"/>
              </a:tabLst>
            </a:pPr>
            <a:r>
              <a:rPr sz="2800" dirty="0">
                <a:latin typeface="Georgia"/>
                <a:cs typeface="Georgia"/>
              </a:rPr>
              <a:t>Defined</a:t>
            </a:r>
            <a:r>
              <a:rPr sz="2800" spc="-8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as</a:t>
            </a:r>
            <a:r>
              <a:rPr sz="2800" spc="-2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pneumonia</a:t>
            </a:r>
            <a:r>
              <a:rPr sz="2800" spc="-5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that</a:t>
            </a:r>
            <a:r>
              <a:rPr sz="2800" spc="-7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occurs</a:t>
            </a:r>
            <a:r>
              <a:rPr sz="2800" spc="-2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48</a:t>
            </a:r>
            <a:r>
              <a:rPr sz="2800" spc="-1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hours</a:t>
            </a:r>
            <a:r>
              <a:rPr sz="2800" spc="-50" dirty="0">
                <a:latin typeface="Georgia"/>
                <a:cs typeface="Georgia"/>
              </a:rPr>
              <a:t> </a:t>
            </a:r>
            <a:r>
              <a:rPr sz="2800" spc="-25" dirty="0">
                <a:latin typeface="Georgia"/>
                <a:cs typeface="Georgia"/>
              </a:rPr>
              <a:t>or </a:t>
            </a:r>
            <a:r>
              <a:rPr sz="2800" dirty="0">
                <a:latin typeface="Georgia"/>
                <a:cs typeface="Georgia"/>
              </a:rPr>
              <a:t>more</a:t>
            </a:r>
            <a:r>
              <a:rPr sz="2800" spc="-4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after</a:t>
            </a:r>
            <a:r>
              <a:rPr sz="2800" spc="-4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admission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6428638"/>
            <a:ext cx="752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07/25/2013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9038" y="6428638"/>
            <a:ext cx="2185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How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Do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3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Think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About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Pneumonia?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33307" y="6428638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62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3736" y="1447800"/>
            <a:ext cx="8738870" cy="4267200"/>
            <a:chOff x="173736" y="1447800"/>
            <a:chExt cx="8738870" cy="42672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736" y="1447800"/>
              <a:ext cx="8738616" cy="42672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30124" y="5030723"/>
              <a:ext cx="2971800" cy="640080"/>
            </a:xfrm>
            <a:custGeom>
              <a:avLst/>
              <a:gdLst/>
              <a:ahLst/>
              <a:cxnLst/>
              <a:rect l="l" t="t" r="r" b="b"/>
              <a:pathLst>
                <a:path w="2971800" h="640079">
                  <a:moveTo>
                    <a:pt x="0" y="640079"/>
                  </a:moveTo>
                  <a:lnTo>
                    <a:pt x="2971800" y="640079"/>
                  </a:lnTo>
                  <a:lnTo>
                    <a:pt x="2971800" y="0"/>
                  </a:lnTo>
                  <a:lnTo>
                    <a:pt x="0" y="0"/>
                  </a:lnTo>
                  <a:lnTo>
                    <a:pt x="0" y="640079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433" y="213699"/>
            <a:ext cx="8293935" cy="110507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9185" y="326262"/>
            <a:ext cx="540702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Times New Roman"/>
                <a:cs typeface="Times New Roman"/>
              </a:rPr>
              <a:t>Group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IV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: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ICU-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Admitted</a:t>
            </a:r>
            <a:r>
              <a:rPr sz="2800" spc="-10" dirty="0">
                <a:latin typeface="Times New Roman"/>
                <a:cs typeface="Times New Roman"/>
              </a:rPr>
              <a:t> Patients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9911" y="755726"/>
            <a:ext cx="67024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A.</a:t>
            </a: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2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Risks</a:t>
            </a:r>
            <a:r>
              <a:rPr sz="24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400" b="1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Pseudomonas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aeruginosa</a:t>
            </a: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4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MRSA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1600200"/>
            <a:ext cx="3886200" cy="4953000"/>
          </a:xfrm>
          <a:custGeom>
            <a:avLst/>
            <a:gdLst/>
            <a:ahLst/>
            <a:cxnLst/>
            <a:rect l="l" t="t" r="r" b="b"/>
            <a:pathLst>
              <a:path w="3886200" h="4953000">
                <a:moveTo>
                  <a:pt x="3886200" y="0"/>
                </a:moveTo>
                <a:lnTo>
                  <a:pt x="0" y="0"/>
                </a:lnTo>
                <a:lnTo>
                  <a:pt x="0" y="4953000"/>
                </a:lnTo>
                <a:lnTo>
                  <a:pt x="3886200" y="4953000"/>
                </a:lnTo>
                <a:lnTo>
                  <a:pt x="3886200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0044" y="1588389"/>
            <a:ext cx="3086735" cy="1012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0"/>
              </a:spcBef>
            </a:pP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Organisms</a:t>
            </a:r>
            <a:endParaRPr sz="24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85"/>
              </a:spcBef>
              <a:buFont typeface="Arial"/>
              <a:buChar char="•"/>
              <a:tabLst>
                <a:tab pos="356870" algn="l"/>
              </a:tabLst>
            </a:pPr>
            <a:r>
              <a:rPr sz="2000" dirty="0">
                <a:latin typeface="Times New Roman"/>
                <a:cs typeface="Times New Roman"/>
              </a:rPr>
              <a:t>Streptococcus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pneumoniae</a:t>
            </a:r>
            <a:endParaRPr sz="2000">
              <a:latin typeface="Times New Roman"/>
              <a:cs typeface="Times New Roman"/>
            </a:endParaRPr>
          </a:p>
          <a:p>
            <a:pPr marL="4572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(including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DRSP)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0044" y="2881375"/>
            <a:ext cx="272161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356870" algn="l"/>
              </a:tabLst>
            </a:pPr>
            <a:r>
              <a:rPr sz="2000" dirty="0">
                <a:latin typeface="Times New Roman"/>
                <a:cs typeface="Times New Roman"/>
              </a:rPr>
              <a:t>Hemophilus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influenzae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0044" y="3491229"/>
            <a:ext cx="297370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356870" algn="l"/>
              </a:tabLst>
            </a:pPr>
            <a:r>
              <a:rPr sz="2000" dirty="0">
                <a:latin typeface="Times New Roman"/>
                <a:cs typeface="Times New Roman"/>
              </a:rPr>
              <a:t>Legionella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spp.</a:t>
            </a:r>
            <a:endParaRPr sz="20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2000" dirty="0">
                <a:latin typeface="Times New Roman"/>
                <a:cs typeface="Times New Roman"/>
              </a:rPr>
              <a:t>Mycoplasma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pneumoniae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0044" y="4406010"/>
            <a:ext cx="2715260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356870" algn="l"/>
              </a:tabLst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Enteric </a:t>
            </a:r>
            <a:r>
              <a:rPr sz="20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gram-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negatives</a:t>
            </a:r>
            <a:endParaRPr sz="20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2000" dirty="0">
                <a:latin typeface="Times New Roman"/>
                <a:cs typeface="Times New Roman"/>
              </a:rPr>
              <a:t>Aspiration(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anaerobes)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0044" y="5320360"/>
            <a:ext cx="268351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6870" algn="l"/>
              </a:tabLst>
            </a:pPr>
            <a:r>
              <a:rPr sz="20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Staphylococcus</a:t>
            </a:r>
            <a:r>
              <a:rPr sz="2000" u="sng" spc="-1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aureus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0044" y="5930290"/>
            <a:ext cx="232918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6870" algn="l"/>
              </a:tabLst>
            </a:pPr>
            <a:r>
              <a:rPr sz="2000" dirty="0">
                <a:latin typeface="Times New Roman"/>
                <a:cs typeface="Times New Roman"/>
              </a:rPr>
              <a:t>Respiratory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viruses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24400" y="1600200"/>
            <a:ext cx="3581400" cy="4572000"/>
          </a:xfrm>
          <a:prstGeom prst="rect">
            <a:avLst/>
          </a:prstGeom>
          <a:solidFill>
            <a:srgbClr val="E6DFEB"/>
          </a:solidFill>
        </p:spPr>
        <p:txBody>
          <a:bodyPr vert="horz" wrap="square" lIns="0" tIns="63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5"/>
              </a:spcBef>
            </a:pP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Therapy</a:t>
            </a:r>
            <a:endParaRPr sz="2400">
              <a:latin typeface="Times New Roman"/>
              <a:cs typeface="Times New Roman"/>
            </a:endParaRPr>
          </a:p>
          <a:p>
            <a:pPr marL="220979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latin typeface="Times New Roman"/>
                <a:cs typeface="Times New Roman"/>
              </a:rPr>
              <a:t>Intravenous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β-</a:t>
            </a:r>
            <a:r>
              <a:rPr sz="2000" b="1" spc="-10" dirty="0">
                <a:latin typeface="Times New Roman"/>
                <a:cs typeface="Times New Roman"/>
              </a:rPr>
              <a:t>lactam;</a:t>
            </a:r>
            <a:endParaRPr sz="2000">
              <a:latin typeface="Times New Roman"/>
              <a:cs typeface="Times New Roman"/>
            </a:endParaRPr>
          </a:p>
          <a:p>
            <a:pPr marL="437515" indent="-344805">
              <a:lnSpc>
                <a:spcPct val="100000"/>
              </a:lnSpc>
              <a:buFont typeface="Arial"/>
              <a:buChar char="•"/>
              <a:tabLst>
                <a:tab pos="437515" algn="l"/>
              </a:tabLst>
            </a:pPr>
            <a:r>
              <a:rPr sz="2000" dirty="0">
                <a:latin typeface="Times New Roman"/>
                <a:cs typeface="Times New Roman"/>
              </a:rPr>
              <a:t>Amoxicillin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/clavulanate</a:t>
            </a:r>
            <a:endParaRPr sz="2000">
              <a:latin typeface="Times New Roman"/>
              <a:cs typeface="Times New Roman"/>
            </a:endParaRPr>
          </a:p>
          <a:p>
            <a:pPr marL="437515" indent="-344805">
              <a:lnSpc>
                <a:spcPct val="100000"/>
              </a:lnSpc>
              <a:buFont typeface="Arial"/>
              <a:buChar char="•"/>
              <a:tabLst>
                <a:tab pos="437515" algn="l"/>
              </a:tabLst>
            </a:pPr>
            <a:r>
              <a:rPr sz="2000" spc="-20" dirty="0">
                <a:latin typeface="Times New Roman"/>
                <a:cs typeface="Times New Roman"/>
              </a:rPr>
              <a:t>Ampicillin-</a:t>
            </a:r>
            <a:r>
              <a:rPr sz="2000" spc="-10" dirty="0">
                <a:latin typeface="Times New Roman"/>
                <a:cs typeface="Times New Roman"/>
              </a:rPr>
              <a:t>sulbactam</a:t>
            </a:r>
            <a:endParaRPr sz="2000">
              <a:latin typeface="Times New Roman"/>
              <a:cs typeface="Times New Roman"/>
            </a:endParaRPr>
          </a:p>
          <a:p>
            <a:pPr marL="437515" indent="-3448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37515" algn="l"/>
              </a:tabLst>
            </a:pPr>
            <a:r>
              <a:rPr sz="2000" spc="-10" dirty="0">
                <a:latin typeface="Times New Roman"/>
                <a:cs typeface="Times New Roman"/>
              </a:rPr>
              <a:t>Cefotaxime</a:t>
            </a:r>
            <a:endParaRPr sz="2000">
              <a:latin typeface="Times New Roman"/>
              <a:cs typeface="Times New Roman"/>
            </a:endParaRPr>
          </a:p>
          <a:p>
            <a:pPr marL="437515" indent="-344805">
              <a:lnSpc>
                <a:spcPct val="100000"/>
              </a:lnSpc>
              <a:buFont typeface="Arial"/>
              <a:buChar char="•"/>
              <a:tabLst>
                <a:tab pos="437515" algn="l"/>
              </a:tabLst>
            </a:pPr>
            <a:r>
              <a:rPr sz="2000" spc="-10" dirty="0">
                <a:latin typeface="Times New Roman"/>
                <a:cs typeface="Times New Roman"/>
              </a:rPr>
              <a:t>Ceftriaxone</a:t>
            </a:r>
            <a:endParaRPr sz="2000">
              <a:latin typeface="Times New Roman"/>
              <a:cs typeface="Times New Roman"/>
            </a:endParaRPr>
          </a:p>
          <a:p>
            <a:pPr marL="220979">
              <a:lnSpc>
                <a:spcPts val="2875"/>
              </a:lnSpc>
              <a:spcBef>
                <a:spcPts val="10"/>
              </a:spcBef>
            </a:pPr>
            <a:r>
              <a:rPr sz="2400" b="1" spc="-50" dirty="0">
                <a:solidFill>
                  <a:srgbClr val="0000CC"/>
                </a:solidFill>
                <a:latin typeface="Times New Roman"/>
                <a:cs typeface="Times New Roman"/>
              </a:rPr>
              <a:t>+</a:t>
            </a:r>
            <a:endParaRPr sz="2400">
              <a:latin typeface="Times New Roman"/>
              <a:cs typeface="Times New Roman"/>
            </a:endParaRPr>
          </a:p>
          <a:p>
            <a:pPr marL="220979">
              <a:lnSpc>
                <a:spcPts val="2395"/>
              </a:lnSpc>
            </a:pPr>
            <a:r>
              <a:rPr sz="2000" b="1" dirty="0">
                <a:latin typeface="Times New Roman"/>
                <a:cs typeface="Times New Roman"/>
              </a:rPr>
              <a:t>Intravenous</a:t>
            </a:r>
            <a:r>
              <a:rPr sz="2000" b="1" spc="-10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Macrolide</a:t>
            </a:r>
            <a:endParaRPr sz="2000">
              <a:latin typeface="Times New Roman"/>
              <a:cs typeface="Times New Roman"/>
            </a:endParaRPr>
          </a:p>
          <a:p>
            <a:pPr marL="1160145">
              <a:lnSpc>
                <a:spcPts val="2875"/>
              </a:lnSpc>
              <a:spcBef>
                <a:spcPts val="10"/>
              </a:spcBef>
            </a:pPr>
            <a:r>
              <a:rPr sz="2400" spc="-25" dirty="0">
                <a:latin typeface="Times New Roman"/>
                <a:cs typeface="Times New Roman"/>
              </a:rPr>
              <a:t>or</a:t>
            </a:r>
            <a:endParaRPr sz="2400">
              <a:latin typeface="Times New Roman"/>
              <a:cs typeface="Times New Roman"/>
            </a:endParaRPr>
          </a:p>
          <a:p>
            <a:pPr marL="220979">
              <a:lnSpc>
                <a:spcPts val="2395"/>
              </a:lnSpc>
            </a:pPr>
            <a:r>
              <a:rPr sz="2000" b="1" dirty="0">
                <a:latin typeface="Times New Roman"/>
                <a:cs typeface="Times New Roman"/>
              </a:rPr>
              <a:t>Intravenous</a:t>
            </a:r>
            <a:r>
              <a:rPr sz="2000" b="1" spc="-10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Fluroquinolones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5" y="0"/>
            <a:ext cx="9148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48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122" y="357151"/>
            <a:ext cx="7943055" cy="6955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8002" rIns="0" bIns="0" rtlCol="0">
            <a:spAutoFit/>
          </a:bodyPr>
          <a:lstStyle/>
          <a:p>
            <a:pPr marL="2141855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Classification</a:t>
            </a:r>
            <a:r>
              <a:rPr sz="2800" spc="-105" dirty="0"/>
              <a:t> </a:t>
            </a:r>
            <a:r>
              <a:rPr sz="2800" dirty="0"/>
              <a:t>of</a:t>
            </a:r>
            <a:r>
              <a:rPr sz="2800" spc="-30" dirty="0"/>
              <a:t> </a:t>
            </a:r>
            <a:r>
              <a:rPr sz="2800" spc="-10" dirty="0"/>
              <a:t>Pneumonia</a:t>
            </a:r>
            <a:endParaRPr sz="2800"/>
          </a:p>
        </p:txBody>
      </p:sp>
      <p:grpSp>
        <p:nvGrpSpPr>
          <p:cNvPr id="4" name="object 4"/>
          <p:cNvGrpSpPr/>
          <p:nvPr/>
        </p:nvGrpSpPr>
        <p:grpSpPr>
          <a:xfrm>
            <a:off x="615695" y="1246670"/>
            <a:ext cx="4582795" cy="791210"/>
            <a:chOff x="615695" y="1246670"/>
            <a:chExt cx="4582795" cy="7912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5981" y="1538509"/>
              <a:ext cx="142467" cy="1976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695" y="1246670"/>
              <a:ext cx="586549" cy="79079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6863" y="1246670"/>
              <a:ext cx="4381246" cy="79079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60064" rIns="0" bIns="0" rtlCol="0">
            <a:spAutoFit/>
          </a:bodyPr>
          <a:lstStyle/>
          <a:p>
            <a:pPr marL="901065" indent="-337185">
              <a:lnSpc>
                <a:spcPct val="100000"/>
              </a:lnSpc>
              <a:spcBef>
                <a:spcPts val="105"/>
              </a:spcBef>
              <a:buAutoNum type="arabicPlain"/>
              <a:tabLst>
                <a:tab pos="901700" algn="l"/>
              </a:tabLst>
            </a:pPr>
            <a:r>
              <a:rPr sz="2800" dirty="0">
                <a:solidFill>
                  <a:srgbClr val="FF0000"/>
                </a:solidFill>
                <a:latin typeface="Sitka Display"/>
                <a:cs typeface="Sitka Display"/>
              </a:rPr>
              <a:t>Anatomical</a:t>
            </a:r>
            <a:r>
              <a:rPr sz="2800" spc="-60" dirty="0">
                <a:solidFill>
                  <a:srgbClr val="FF0000"/>
                </a:solidFill>
                <a:latin typeface="Sitka Display"/>
                <a:cs typeface="Sitka Display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Sitka Display"/>
                <a:cs typeface="Sitka Display"/>
              </a:rPr>
              <a:t>Classification:</a:t>
            </a:r>
            <a:endParaRPr sz="2800">
              <a:latin typeface="Sitka Display"/>
              <a:cs typeface="Sitka Display"/>
            </a:endParaRPr>
          </a:p>
          <a:p>
            <a:pPr marL="962660" marR="894715" lvl="1" indent="292100">
              <a:lnSpc>
                <a:spcPct val="150100"/>
              </a:lnSpc>
              <a:spcBef>
                <a:spcPts val="665"/>
              </a:spcBef>
              <a:buClr>
                <a:srgbClr val="FF0000"/>
              </a:buClr>
              <a:buSzPct val="62500"/>
              <a:buFont typeface="Wingdings"/>
              <a:buChar char=""/>
              <a:tabLst>
                <a:tab pos="1255395" algn="l"/>
              </a:tabLst>
            </a:pPr>
            <a:r>
              <a:rPr sz="2400" b="1" dirty="0">
                <a:solidFill>
                  <a:srgbClr val="C00000"/>
                </a:solidFill>
                <a:latin typeface="Candara"/>
                <a:cs typeface="Candara"/>
              </a:rPr>
              <a:t>Lobar</a:t>
            </a:r>
            <a:r>
              <a:rPr sz="2400" b="1" spc="-4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ndara"/>
                <a:cs typeface="Candara"/>
              </a:rPr>
              <a:t>pneumonia:</a:t>
            </a:r>
            <a:r>
              <a:rPr sz="2400" b="1" spc="-1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One</a:t>
            </a:r>
            <a:r>
              <a:rPr sz="2400" b="1" spc="-2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or</a:t>
            </a:r>
            <a:r>
              <a:rPr sz="2400" b="1" spc="-3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more</a:t>
            </a:r>
            <a:r>
              <a:rPr sz="2400" b="1" spc="-2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lobes</a:t>
            </a:r>
            <a:r>
              <a:rPr sz="2400" b="1" spc="-2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are</a:t>
            </a:r>
            <a:r>
              <a:rPr sz="2400" b="1" spc="-20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Candara"/>
                <a:cs typeface="Candara"/>
              </a:rPr>
              <a:t>uniformly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affected</a:t>
            </a:r>
            <a:r>
              <a:rPr sz="2400" b="1" spc="-5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by</a:t>
            </a:r>
            <a:r>
              <a:rPr sz="2400" b="1" spc="-30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Candara"/>
                <a:cs typeface="Candara"/>
              </a:rPr>
              <a:t>inflammation</a:t>
            </a:r>
            <a:r>
              <a:rPr sz="2400" b="1" spc="-1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and</a:t>
            </a:r>
            <a:r>
              <a:rPr sz="2400" b="1" spc="-50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Candara"/>
                <a:cs typeface="Candara"/>
              </a:rPr>
              <a:t>consolidation.</a:t>
            </a:r>
            <a:endParaRPr sz="2400">
              <a:latin typeface="Candara"/>
              <a:cs typeface="Candara"/>
            </a:endParaRPr>
          </a:p>
          <a:p>
            <a:pPr marL="962660" marR="9525" lvl="1" indent="271145">
              <a:lnSpc>
                <a:spcPct val="150100"/>
              </a:lnSpc>
              <a:spcBef>
                <a:spcPts val="575"/>
              </a:spcBef>
              <a:buClr>
                <a:srgbClr val="FF0000"/>
              </a:buClr>
              <a:buSzPct val="75000"/>
              <a:buFont typeface="Wingdings"/>
              <a:buChar char=""/>
              <a:tabLst>
                <a:tab pos="1234440" algn="l"/>
              </a:tabLst>
            </a:pPr>
            <a:r>
              <a:rPr sz="2400" b="1" dirty="0">
                <a:solidFill>
                  <a:srgbClr val="C00000"/>
                </a:solidFill>
                <a:latin typeface="Candara"/>
                <a:cs typeface="Candara"/>
              </a:rPr>
              <a:t>Segmental</a:t>
            </a:r>
            <a:r>
              <a:rPr sz="2400" b="1" spc="-3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ndara"/>
                <a:cs typeface="Candara"/>
              </a:rPr>
              <a:t>or</a:t>
            </a:r>
            <a:r>
              <a:rPr sz="2400" b="1" spc="-7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ndara"/>
                <a:cs typeface="Candara"/>
              </a:rPr>
              <a:t>subsegmental</a:t>
            </a:r>
            <a:r>
              <a:rPr sz="2400" b="1" spc="1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ndara"/>
                <a:cs typeface="Candara"/>
              </a:rPr>
              <a:t>pneumonia:</a:t>
            </a:r>
            <a:r>
              <a:rPr sz="2400" b="1" spc="-4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There</a:t>
            </a:r>
            <a:r>
              <a:rPr sz="2400" b="1" spc="-8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is</a:t>
            </a:r>
            <a:r>
              <a:rPr sz="2400" b="1" spc="-5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only</a:t>
            </a:r>
            <a:r>
              <a:rPr sz="2400" b="1" spc="-50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spc="-20" dirty="0">
                <a:solidFill>
                  <a:srgbClr val="003366"/>
                </a:solidFill>
                <a:latin typeface="Candara"/>
                <a:cs typeface="Candara"/>
              </a:rPr>
              <a:t>part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of</a:t>
            </a:r>
            <a:r>
              <a:rPr sz="2400" b="1" spc="-2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the</a:t>
            </a:r>
            <a:r>
              <a:rPr sz="2400" b="1" spc="-2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lobe</a:t>
            </a:r>
            <a:r>
              <a:rPr sz="2400" b="1" spc="-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is</a:t>
            </a:r>
            <a:r>
              <a:rPr sz="2400" b="1" spc="-20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Candara"/>
                <a:cs typeface="Candara"/>
              </a:rPr>
              <a:t>affected.</a:t>
            </a:r>
            <a:endParaRPr sz="2400">
              <a:latin typeface="Candara"/>
              <a:cs typeface="Candara"/>
            </a:endParaRPr>
          </a:p>
          <a:p>
            <a:pPr marL="962660" marR="5080" lvl="1" indent="270510">
              <a:lnSpc>
                <a:spcPct val="150100"/>
              </a:lnSpc>
              <a:spcBef>
                <a:spcPts val="575"/>
              </a:spcBef>
              <a:buClr>
                <a:srgbClr val="FF0000"/>
              </a:buClr>
              <a:buSzPct val="75000"/>
              <a:buFont typeface="Wingdings"/>
              <a:buChar char=""/>
              <a:tabLst>
                <a:tab pos="1233805" algn="l"/>
              </a:tabLst>
            </a:pPr>
            <a:r>
              <a:rPr sz="2400" b="1" spc="-10" dirty="0">
                <a:solidFill>
                  <a:srgbClr val="C00000"/>
                </a:solidFill>
                <a:latin typeface="Candara"/>
                <a:cs typeface="Candara"/>
              </a:rPr>
              <a:t>Bronchopneumonia:</a:t>
            </a:r>
            <a:r>
              <a:rPr sz="2400" b="1" spc="-30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There</a:t>
            </a:r>
            <a:r>
              <a:rPr sz="2400" b="1" spc="-2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is</a:t>
            </a:r>
            <a:r>
              <a:rPr sz="2400" b="1" spc="-2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a</a:t>
            </a:r>
            <a:r>
              <a:rPr sz="2400" b="1" spc="-50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patchy</a:t>
            </a:r>
            <a:r>
              <a:rPr sz="2400" b="1" spc="-2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involvement</a:t>
            </a:r>
            <a:r>
              <a:rPr sz="2400" b="1" spc="-1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of</a:t>
            </a:r>
            <a:r>
              <a:rPr sz="2400" b="1" spc="-30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spc="-20" dirty="0">
                <a:solidFill>
                  <a:srgbClr val="003366"/>
                </a:solidFill>
                <a:latin typeface="Candara"/>
                <a:cs typeface="Candara"/>
              </a:rPr>
              <a:t>lung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parenchyma,</a:t>
            </a:r>
            <a:r>
              <a:rPr sz="2400" b="1" spc="-80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particularly</a:t>
            </a:r>
            <a:r>
              <a:rPr sz="2400" b="1" spc="-80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in</a:t>
            </a:r>
            <a:r>
              <a:rPr sz="2400" b="1" spc="-65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ndara"/>
                <a:cs typeface="Candara"/>
              </a:rPr>
              <a:t>lower</a:t>
            </a:r>
            <a:r>
              <a:rPr sz="2400" b="1" spc="-80" dirty="0">
                <a:solidFill>
                  <a:srgbClr val="003366"/>
                </a:solidFill>
                <a:latin typeface="Candara"/>
                <a:cs typeface="Candara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Candara"/>
                <a:cs typeface="Candara"/>
              </a:rPr>
              <a:t>zones.</a:t>
            </a:r>
            <a:endParaRPr sz="24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36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433" y="266891"/>
            <a:ext cx="8293935" cy="10042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9185" y="326262"/>
            <a:ext cx="540702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Times New Roman"/>
                <a:cs typeface="Times New Roman"/>
              </a:rPr>
              <a:t>Group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IV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: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ICU-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Admitted</a:t>
            </a:r>
            <a:r>
              <a:rPr sz="2800" spc="-10" dirty="0">
                <a:latin typeface="Times New Roman"/>
                <a:cs typeface="Times New Roman"/>
              </a:rPr>
              <a:t> Patients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15033" y="755726"/>
            <a:ext cx="63119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4500" algn="l"/>
              </a:tabLst>
            </a:pP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B.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	Risks</a:t>
            </a: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400" b="1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Pseudomonas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aeruginosa</a:t>
            </a:r>
            <a:r>
              <a:rPr sz="24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4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MRSA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800" y="1447800"/>
            <a:ext cx="3124200" cy="3352800"/>
          </a:xfrm>
          <a:prstGeom prst="rect">
            <a:avLst/>
          </a:prstGeom>
          <a:solidFill>
            <a:srgbClr val="FCEADA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2600"/>
              </a:lnSpc>
            </a:pP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Organisms</a:t>
            </a:r>
            <a:endParaRPr sz="2400">
              <a:latin typeface="Times New Roman"/>
              <a:cs typeface="Times New Roman"/>
            </a:endParaRPr>
          </a:p>
          <a:p>
            <a:pPr marL="179705">
              <a:lnSpc>
                <a:spcPct val="100000"/>
              </a:lnSpc>
              <a:spcBef>
                <a:spcPts val="380"/>
              </a:spcBef>
            </a:pPr>
            <a:r>
              <a:rPr sz="2400" dirty="0">
                <a:latin typeface="Sitka Display"/>
                <a:cs typeface="Sitka Display"/>
              </a:rPr>
              <a:t>All</a:t>
            </a:r>
            <a:r>
              <a:rPr sz="2400" spc="-25" dirty="0">
                <a:latin typeface="Sitka Display"/>
                <a:cs typeface="Sitka Display"/>
              </a:rPr>
              <a:t> </a:t>
            </a:r>
            <a:r>
              <a:rPr sz="2400" dirty="0">
                <a:latin typeface="Sitka Display"/>
                <a:cs typeface="Sitka Display"/>
              </a:rPr>
              <a:t>above</a:t>
            </a:r>
            <a:r>
              <a:rPr sz="2400" spc="-15" dirty="0">
                <a:latin typeface="Sitka Display"/>
                <a:cs typeface="Sitka Display"/>
              </a:rPr>
              <a:t> </a:t>
            </a:r>
            <a:r>
              <a:rPr sz="2400" spc="-10" dirty="0">
                <a:latin typeface="Sitka Display"/>
                <a:cs typeface="Sitka Display"/>
              </a:rPr>
              <a:t>pathogen.</a:t>
            </a:r>
            <a:endParaRPr sz="2400">
              <a:latin typeface="Sitka Display"/>
              <a:cs typeface="Sitka Display"/>
            </a:endParaRPr>
          </a:p>
          <a:p>
            <a:pPr marL="633730">
              <a:lnSpc>
                <a:spcPts val="2390"/>
              </a:lnSpc>
              <a:spcBef>
                <a:spcPts val="114"/>
              </a:spcBef>
            </a:pPr>
            <a:r>
              <a:rPr sz="2000" b="1" spc="-50" dirty="0">
                <a:solidFill>
                  <a:srgbClr val="003366"/>
                </a:solidFill>
                <a:latin typeface="Times New Roman"/>
                <a:cs typeface="Times New Roman"/>
              </a:rPr>
              <a:t>+</a:t>
            </a:r>
            <a:endParaRPr sz="2000">
              <a:latin typeface="Times New Roman"/>
              <a:cs typeface="Times New Roman"/>
            </a:endParaRPr>
          </a:p>
          <a:p>
            <a:pPr marL="435609" indent="-344805">
              <a:lnSpc>
                <a:spcPts val="2390"/>
              </a:lnSpc>
              <a:buFont typeface="Arial"/>
              <a:buChar char="•"/>
              <a:tabLst>
                <a:tab pos="435609" algn="l"/>
              </a:tabLst>
            </a:pPr>
            <a:r>
              <a:rPr sz="2000" spc="-145" dirty="0">
                <a:latin typeface="Calibri"/>
                <a:cs typeface="Calibri"/>
              </a:rPr>
              <a:t>P.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Aeruginosa</a:t>
            </a:r>
            <a:endParaRPr sz="2000">
              <a:latin typeface="Calibri"/>
              <a:cs typeface="Calibri"/>
            </a:endParaRPr>
          </a:p>
          <a:p>
            <a:pPr marL="435609" indent="-3448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35609" algn="l"/>
              </a:tabLst>
            </a:pPr>
            <a:r>
              <a:rPr sz="2000" spc="-20" dirty="0">
                <a:latin typeface="Calibri"/>
                <a:cs typeface="Calibri"/>
              </a:rPr>
              <a:t>MRSA</a:t>
            </a:r>
            <a:endParaRPr sz="2000">
              <a:latin typeface="Calibri"/>
              <a:cs typeface="Calibri"/>
            </a:endParaRPr>
          </a:p>
          <a:p>
            <a:pPr marL="435609" indent="-344805">
              <a:lnSpc>
                <a:spcPct val="100000"/>
              </a:lnSpc>
              <a:buFont typeface="Arial"/>
              <a:buChar char="•"/>
              <a:tabLst>
                <a:tab pos="435609" algn="l"/>
              </a:tabLst>
            </a:pPr>
            <a:r>
              <a:rPr sz="2000" dirty="0">
                <a:latin typeface="Calibri"/>
                <a:cs typeface="Calibri"/>
              </a:rPr>
              <a:t>MDR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pathogen</a:t>
            </a:r>
            <a:r>
              <a:rPr sz="2000" spc="3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“ESBL”</a:t>
            </a:r>
            <a:endParaRPr sz="2000">
              <a:latin typeface="Calibri"/>
              <a:cs typeface="Calibri"/>
            </a:endParaRPr>
          </a:p>
          <a:p>
            <a:pPr marL="835025" lvl="1" indent="-286385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835025" algn="l"/>
              </a:tabLst>
            </a:pPr>
            <a:r>
              <a:rPr sz="1800" spc="-10" dirty="0">
                <a:latin typeface="Calibri"/>
                <a:cs typeface="Calibri"/>
              </a:rPr>
              <a:t>Klebsiella</a:t>
            </a:r>
            <a:endParaRPr sz="1800">
              <a:latin typeface="Calibri"/>
              <a:cs typeface="Calibri"/>
            </a:endParaRPr>
          </a:p>
          <a:p>
            <a:pPr marL="835025" lvl="1" indent="-286385">
              <a:lnSpc>
                <a:spcPct val="100000"/>
              </a:lnSpc>
              <a:buFont typeface="Arial"/>
              <a:buChar char="–"/>
              <a:tabLst>
                <a:tab pos="835025" algn="l"/>
              </a:tabLst>
            </a:pP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coli</a:t>
            </a:r>
            <a:endParaRPr sz="1800">
              <a:latin typeface="Calibri"/>
              <a:cs typeface="Calibri"/>
            </a:endParaRPr>
          </a:p>
          <a:p>
            <a:pPr marL="835025" lvl="1" indent="-286385">
              <a:lnSpc>
                <a:spcPct val="100000"/>
              </a:lnSpc>
              <a:buFont typeface="Arial"/>
              <a:buChar char="–"/>
              <a:tabLst>
                <a:tab pos="835025" algn="l"/>
              </a:tabLst>
            </a:pPr>
            <a:r>
              <a:rPr sz="1800" spc="-10" dirty="0">
                <a:latin typeface="Calibri"/>
                <a:cs typeface="Calibri"/>
              </a:rPr>
              <a:t>Acinetobacter</a:t>
            </a:r>
            <a:endParaRPr sz="1800">
              <a:latin typeface="Calibri"/>
              <a:cs typeface="Calibri"/>
            </a:endParaRPr>
          </a:p>
          <a:p>
            <a:pPr marL="835025" lvl="1" indent="-286385">
              <a:lnSpc>
                <a:spcPct val="100000"/>
              </a:lnSpc>
              <a:buFont typeface="Arial"/>
              <a:buChar char="–"/>
              <a:tabLst>
                <a:tab pos="835025" algn="l"/>
              </a:tabLst>
            </a:pPr>
            <a:r>
              <a:rPr sz="1800" spc="-10" dirty="0">
                <a:latin typeface="Calibri"/>
                <a:cs typeface="Calibri"/>
              </a:rPr>
              <a:t>Enterobacter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62400" y="1371600"/>
            <a:ext cx="4800600" cy="5257800"/>
          </a:xfrm>
          <a:custGeom>
            <a:avLst/>
            <a:gdLst/>
            <a:ahLst/>
            <a:cxnLst/>
            <a:rect l="l" t="t" r="r" b="b"/>
            <a:pathLst>
              <a:path w="4800600" h="5257800">
                <a:moveTo>
                  <a:pt x="4800600" y="0"/>
                </a:moveTo>
                <a:lnTo>
                  <a:pt x="0" y="0"/>
                </a:lnTo>
                <a:lnTo>
                  <a:pt x="0" y="5257800"/>
                </a:lnTo>
                <a:lnTo>
                  <a:pt x="4800600" y="5257800"/>
                </a:lnTo>
                <a:lnTo>
                  <a:pt x="480060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42664" y="1399413"/>
            <a:ext cx="4198620" cy="18466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>
              <a:lnSpc>
                <a:spcPts val="215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Antipseudomonal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B-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lactam</a:t>
            </a:r>
            <a:endParaRPr sz="1800" dirty="0">
              <a:latin typeface="Arial"/>
              <a:cs typeface="Arial"/>
            </a:endParaRPr>
          </a:p>
          <a:p>
            <a:pPr marR="1132205" algn="ctr">
              <a:lnSpc>
                <a:spcPts val="2870"/>
              </a:lnSpc>
            </a:pPr>
            <a:r>
              <a:rPr sz="2400" b="1" spc="-50" dirty="0">
                <a:solidFill>
                  <a:srgbClr val="003366"/>
                </a:solidFill>
                <a:latin typeface="Times New Roman"/>
                <a:cs typeface="Times New Roman"/>
              </a:rPr>
              <a:t>+</a:t>
            </a:r>
            <a:endParaRPr sz="2400" dirty="0">
              <a:latin typeface="Times New Roman"/>
              <a:cs typeface="Times New Roman"/>
            </a:endParaRPr>
          </a:p>
          <a:p>
            <a:pPr marL="128270">
              <a:lnSpc>
                <a:spcPts val="2160"/>
              </a:lnSpc>
              <a:spcBef>
                <a:spcPts val="25"/>
              </a:spcBef>
            </a:pPr>
            <a:r>
              <a:rPr sz="1800" dirty="0">
                <a:latin typeface="Arial"/>
                <a:cs typeface="Arial"/>
              </a:rPr>
              <a:t>Antipseudomonal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Fluroquinolones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2400"/>
              </a:lnSpc>
            </a:pP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or</a:t>
            </a:r>
            <a:endParaRPr sz="2000" dirty="0">
              <a:latin typeface="Arial"/>
              <a:cs typeface="Arial"/>
            </a:endParaRPr>
          </a:p>
          <a:p>
            <a:pPr marL="128270">
              <a:lnSpc>
                <a:spcPts val="2155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Aminoglycoside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+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Azithromycin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2395"/>
              </a:lnSpc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42664" y="3832301"/>
            <a:ext cx="4062729" cy="1129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NB:</a:t>
            </a:r>
            <a:r>
              <a:rPr sz="18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Antipseudomonal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B-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lactam:</a:t>
            </a:r>
            <a:endParaRPr sz="1800">
              <a:latin typeface="Arial"/>
              <a:cs typeface="Arial"/>
            </a:endParaRPr>
          </a:p>
          <a:p>
            <a:pPr marL="548640" indent="-88900">
              <a:lnSpc>
                <a:spcPct val="100000"/>
              </a:lnSpc>
              <a:spcBef>
                <a:spcPts val="50"/>
              </a:spcBef>
              <a:buSzPct val="94444"/>
              <a:buChar char="•"/>
              <a:tabLst>
                <a:tab pos="548640" algn="l"/>
              </a:tabLst>
            </a:pPr>
            <a:r>
              <a:rPr sz="1800" dirty="0">
                <a:latin typeface="Arial"/>
                <a:cs typeface="Arial"/>
              </a:rPr>
              <a:t>Ceftazidime,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Cefepime</a:t>
            </a:r>
            <a:endParaRPr sz="1800">
              <a:latin typeface="Arial"/>
              <a:cs typeface="Arial"/>
            </a:endParaRPr>
          </a:p>
          <a:p>
            <a:pPr marL="548640" indent="-88900">
              <a:lnSpc>
                <a:spcPct val="100000"/>
              </a:lnSpc>
              <a:buSzPct val="94444"/>
              <a:buChar char="•"/>
              <a:tabLst>
                <a:tab pos="548640" algn="l"/>
              </a:tabLst>
            </a:pPr>
            <a:r>
              <a:rPr sz="1800" dirty="0">
                <a:latin typeface="Arial"/>
                <a:cs typeface="Arial"/>
              </a:rPr>
              <a:t>Piperacillin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tazobactam,</a:t>
            </a:r>
            <a:endParaRPr sz="1800">
              <a:latin typeface="Arial"/>
              <a:cs typeface="Arial"/>
            </a:endParaRPr>
          </a:p>
          <a:p>
            <a:pPr marL="548640" indent="-88900">
              <a:lnSpc>
                <a:spcPct val="100000"/>
              </a:lnSpc>
              <a:buSzPct val="94444"/>
              <a:buChar char="•"/>
              <a:tabLst>
                <a:tab pos="548640" algn="l"/>
              </a:tabLst>
            </a:pPr>
            <a:r>
              <a:rPr sz="1800" dirty="0">
                <a:latin typeface="Arial"/>
                <a:cs typeface="Arial"/>
              </a:rPr>
              <a:t>Imipenem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cilastien,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10" dirty="0">
                <a:latin typeface="Arial"/>
                <a:cs typeface="Arial"/>
              </a:rPr>
              <a:t> Meropenem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42664" y="5210632"/>
            <a:ext cx="4352925" cy="1022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NB:</a:t>
            </a:r>
            <a:r>
              <a:rPr sz="1800" b="1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Antipseudomonal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Fluroquinolones:</a:t>
            </a:r>
            <a:endParaRPr sz="1800">
              <a:latin typeface="Arial"/>
              <a:cs typeface="Arial"/>
            </a:endParaRPr>
          </a:p>
          <a:p>
            <a:pPr marL="548640" indent="-88900">
              <a:lnSpc>
                <a:spcPct val="100000"/>
              </a:lnSpc>
              <a:spcBef>
                <a:spcPts val="5"/>
              </a:spcBef>
              <a:buSzPct val="94444"/>
              <a:buChar char="•"/>
              <a:tabLst>
                <a:tab pos="548640" algn="l"/>
              </a:tabLst>
            </a:pPr>
            <a:r>
              <a:rPr sz="1800" spc="-10" dirty="0">
                <a:latin typeface="Arial"/>
                <a:cs typeface="Arial"/>
              </a:rPr>
              <a:t>Ciprofloxacin</a:t>
            </a:r>
            <a:endParaRPr sz="1800">
              <a:latin typeface="Arial"/>
              <a:cs typeface="Arial"/>
            </a:endParaRPr>
          </a:p>
          <a:p>
            <a:pPr marL="548640" indent="-88900">
              <a:lnSpc>
                <a:spcPct val="100000"/>
              </a:lnSpc>
              <a:spcBef>
                <a:spcPts val="1365"/>
              </a:spcBef>
              <a:buSzPct val="94444"/>
              <a:buChar char="•"/>
              <a:tabLst>
                <a:tab pos="548640" algn="l"/>
              </a:tabLst>
            </a:pPr>
            <a:r>
              <a:rPr sz="1800" spc="-10" dirty="0">
                <a:latin typeface="Arial"/>
                <a:cs typeface="Arial"/>
              </a:rPr>
              <a:t>Levofloxacin.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000" y="5105400"/>
            <a:ext cx="3048000" cy="1524000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40640" rIns="0" bIns="0" rtlCol="0">
            <a:spAutoFit/>
          </a:bodyPr>
          <a:lstStyle/>
          <a:p>
            <a:pPr marL="91440" marR="91440">
              <a:lnSpc>
                <a:spcPct val="100000"/>
              </a:lnSpc>
              <a:spcBef>
                <a:spcPts val="320"/>
              </a:spcBef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If</a:t>
            </a:r>
            <a:r>
              <a:rPr sz="20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MRSA</a:t>
            </a:r>
            <a:r>
              <a:rPr sz="2000" b="1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is</a:t>
            </a:r>
            <a:r>
              <a:rPr sz="2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suspected </a:t>
            </a:r>
            <a:r>
              <a:rPr sz="2000" spc="-20" dirty="0">
                <a:solidFill>
                  <a:srgbClr val="C00000"/>
                </a:solidFill>
                <a:latin typeface="Arial"/>
                <a:cs typeface="Arial"/>
              </a:rPr>
              <a:t>Vancomycin</a:t>
            </a:r>
            <a:r>
              <a:rPr sz="2000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2000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gm</a:t>
            </a:r>
            <a:r>
              <a:rPr sz="2000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Arial"/>
                <a:cs typeface="Arial"/>
              </a:rPr>
              <a:t>/8-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12</a:t>
            </a:r>
            <a:r>
              <a:rPr sz="2000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C00000"/>
                </a:solidFill>
                <a:latin typeface="Arial"/>
                <a:cs typeface="Arial"/>
              </a:rPr>
              <a:t>h </a:t>
            </a:r>
            <a:r>
              <a:rPr sz="2000" spc="-25" dirty="0">
                <a:solidFill>
                  <a:srgbClr val="C00000"/>
                </a:solidFill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Linezolid</a:t>
            </a:r>
            <a:r>
              <a:rPr sz="2000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600mg</a:t>
            </a:r>
            <a:r>
              <a:rPr sz="2000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/12</a:t>
            </a:r>
            <a:r>
              <a:rPr sz="2000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066" y="4572"/>
              <a:ext cx="820419" cy="820419"/>
            </a:xfrm>
            <a:custGeom>
              <a:avLst/>
              <a:gdLst/>
              <a:ahLst/>
              <a:cxnLst/>
              <a:rect l="l" t="t" r="r" b="b"/>
              <a:pathLst>
                <a:path w="820419" h="820419">
                  <a:moveTo>
                    <a:pt x="820417" y="0"/>
                  </a:moveTo>
                  <a:lnTo>
                    <a:pt x="505" y="0"/>
                  </a:lnTo>
                  <a:lnTo>
                    <a:pt x="0" y="819912"/>
                  </a:lnTo>
                  <a:lnTo>
                    <a:pt x="48681" y="818520"/>
                  </a:lnTo>
                  <a:lnTo>
                    <a:pt x="96123" y="814396"/>
                  </a:lnTo>
                  <a:lnTo>
                    <a:pt x="142756" y="807617"/>
                  </a:lnTo>
                  <a:lnTo>
                    <a:pt x="188501" y="798260"/>
                  </a:lnTo>
                  <a:lnTo>
                    <a:pt x="233284" y="786401"/>
                  </a:lnTo>
                  <a:lnTo>
                    <a:pt x="277025" y="772118"/>
                  </a:lnTo>
                  <a:lnTo>
                    <a:pt x="319649" y="755487"/>
                  </a:lnTo>
                  <a:lnTo>
                    <a:pt x="361079" y="736585"/>
                  </a:lnTo>
                  <a:lnTo>
                    <a:pt x="401237" y="715489"/>
                  </a:lnTo>
                  <a:lnTo>
                    <a:pt x="440047" y="692275"/>
                  </a:lnTo>
                  <a:lnTo>
                    <a:pt x="477433" y="667021"/>
                  </a:lnTo>
                  <a:lnTo>
                    <a:pt x="513316" y="639804"/>
                  </a:lnTo>
                  <a:lnTo>
                    <a:pt x="547620" y="610700"/>
                  </a:lnTo>
                  <a:lnTo>
                    <a:pt x="580268" y="579786"/>
                  </a:lnTo>
                  <a:lnTo>
                    <a:pt x="611184" y="547139"/>
                  </a:lnTo>
                  <a:lnTo>
                    <a:pt x="640290" y="512837"/>
                  </a:lnTo>
                  <a:lnTo>
                    <a:pt x="667509" y="476954"/>
                  </a:lnTo>
                  <a:lnTo>
                    <a:pt x="692765" y="439570"/>
                  </a:lnTo>
                  <a:lnTo>
                    <a:pt x="715981" y="400760"/>
                  </a:lnTo>
                  <a:lnTo>
                    <a:pt x="737079" y="360601"/>
                  </a:lnTo>
                  <a:lnTo>
                    <a:pt x="755984" y="319170"/>
                  </a:lnTo>
                  <a:lnTo>
                    <a:pt x="772617" y="276545"/>
                  </a:lnTo>
                  <a:lnTo>
                    <a:pt x="786902" y="232801"/>
                  </a:lnTo>
                  <a:lnTo>
                    <a:pt x="798762" y="188016"/>
                  </a:lnTo>
                  <a:lnTo>
                    <a:pt x="808121" y="142266"/>
                  </a:lnTo>
                  <a:lnTo>
                    <a:pt x="814901" y="95629"/>
                  </a:lnTo>
                  <a:lnTo>
                    <a:pt x="819025" y="48181"/>
                  </a:lnTo>
                  <a:lnTo>
                    <a:pt x="820417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66" y="4572"/>
              <a:ext cx="820419" cy="820419"/>
            </a:xfrm>
            <a:custGeom>
              <a:avLst/>
              <a:gdLst/>
              <a:ahLst/>
              <a:cxnLst/>
              <a:rect l="l" t="t" r="r" b="b"/>
              <a:pathLst>
                <a:path w="820419" h="820419">
                  <a:moveTo>
                    <a:pt x="820417" y="0"/>
                  </a:moveTo>
                  <a:lnTo>
                    <a:pt x="819025" y="48181"/>
                  </a:lnTo>
                  <a:lnTo>
                    <a:pt x="814901" y="95629"/>
                  </a:lnTo>
                  <a:lnTo>
                    <a:pt x="808121" y="142266"/>
                  </a:lnTo>
                  <a:lnTo>
                    <a:pt x="798762" y="188016"/>
                  </a:lnTo>
                  <a:lnTo>
                    <a:pt x="786902" y="232801"/>
                  </a:lnTo>
                  <a:lnTo>
                    <a:pt x="772617" y="276545"/>
                  </a:lnTo>
                  <a:lnTo>
                    <a:pt x="755984" y="319170"/>
                  </a:lnTo>
                  <a:lnTo>
                    <a:pt x="737079" y="360601"/>
                  </a:lnTo>
                  <a:lnTo>
                    <a:pt x="715981" y="400760"/>
                  </a:lnTo>
                  <a:lnTo>
                    <a:pt x="692765" y="439570"/>
                  </a:lnTo>
                  <a:lnTo>
                    <a:pt x="667509" y="476954"/>
                  </a:lnTo>
                  <a:lnTo>
                    <a:pt x="640290" y="512837"/>
                  </a:lnTo>
                  <a:lnTo>
                    <a:pt x="611184" y="547139"/>
                  </a:lnTo>
                  <a:lnTo>
                    <a:pt x="580268" y="579786"/>
                  </a:lnTo>
                  <a:lnTo>
                    <a:pt x="547620" y="610700"/>
                  </a:lnTo>
                  <a:lnTo>
                    <a:pt x="513316" y="639804"/>
                  </a:lnTo>
                  <a:lnTo>
                    <a:pt x="477433" y="667021"/>
                  </a:lnTo>
                  <a:lnTo>
                    <a:pt x="440047" y="692275"/>
                  </a:lnTo>
                  <a:lnTo>
                    <a:pt x="401237" y="715489"/>
                  </a:lnTo>
                  <a:lnTo>
                    <a:pt x="361079" y="736585"/>
                  </a:lnTo>
                  <a:lnTo>
                    <a:pt x="319649" y="755487"/>
                  </a:lnTo>
                  <a:lnTo>
                    <a:pt x="277025" y="772118"/>
                  </a:lnTo>
                  <a:lnTo>
                    <a:pt x="233284" y="786401"/>
                  </a:lnTo>
                  <a:lnTo>
                    <a:pt x="188501" y="798260"/>
                  </a:lnTo>
                  <a:lnTo>
                    <a:pt x="142756" y="807617"/>
                  </a:lnTo>
                  <a:lnTo>
                    <a:pt x="96123" y="814396"/>
                  </a:lnTo>
                  <a:lnTo>
                    <a:pt x="48681" y="818520"/>
                  </a:lnTo>
                  <a:lnTo>
                    <a:pt x="505" y="819912"/>
                  </a:lnTo>
                  <a:lnTo>
                    <a:pt x="337" y="819912"/>
                  </a:lnTo>
                  <a:lnTo>
                    <a:pt x="168" y="819912"/>
                  </a:lnTo>
                  <a:lnTo>
                    <a:pt x="0" y="819912"/>
                  </a:lnTo>
                  <a:lnTo>
                    <a:pt x="505" y="0"/>
                  </a:lnTo>
                  <a:lnTo>
                    <a:pt x="820417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968" y="3047"/>
              <a:ext cx="1787398" cy="178447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22859"/>
              <a:ext cx="1704339" cy="1701164"/>
            </a:xfrm>
            <a:custGeom>
              <a:avLst/>
              <a:gdLst/>
              <a:ahLst/>
              <a:cxnLst/>
              <a:rect l="l" t="t" r="r" b="b"/>
              <a:pathLst>
                <a:path w="1704339" h="1701164">
                  <a:moveTo>
                    <a:pt x="0" y="850392"/>
                  </a:moveTo>
                  <a:lnTo>
                    <a:pt x="1348" y="802137"/>
                  </a:lnTo>
                  <a:lnTo>
                    <a:pt x="5346" y="754588"/>
                  </a:lnTo>
                  <a:lnTo>
                    <a:pt x="11921" y="707816"/>
                  </a:lnTo>
                  <a:lnTo>
                    <a:pt x="21002" y="661895"/>
                  </a:lnTo>
                  <a:lnTo>
                    <a:pt x="32516" y="616895"/>
                  </a:lnTo>
                  <a:lnTo>
                    <a:pt x="46392" y="572888"/>
                  </a:lnTo>
                  <a:lnTo>
                    <a:pt x="62557" y="529946"/>
                  </a:lnTo>
                  <a:lnTo>
                    <a:pt x="80940" y="488142"/>
                  </a:lnTo>
                  <a:lnTo>
                    <a:pt x="101469" y="447545"/>
                  </a:lnTo>
                  <a:lnTo>
                    <a:pt x="124072" y="408229"/>
                  </a:lnTo>
                  <a:lnTo>
                    <a:pt x="148677" y="370266"/>
                  </a:lnTo>
                  <a:lnTo>
                    <a:pt x="175212" y="333726"/>
                  </a:lnTo>
                  <a:lnTo>
                    <a:pt x="203605" y="298682"/>
                  </a:lnTo>
                  <a:lnTo>
                    <a:pt x="233784" y="265206"/>
                  </a:lnTo>
                  <a:lnTo>
                    <a:pt x="265678" y="233369"/>
                  </a:lnTo>
                  <a:lnTo>
                    <a:pt x="299214" y="203244"/>
                  </a:lnTo>
                  <a:lnTo>
                    <a:pt x="334320" y="174901"/>
                  </a:lnTo>
                  <a:lnTo>
                    <a:pt x="370925" y="148413"/>
                  </a:lnTo>
                  <a:lnTo>
                    <a:pt x="408957" y="123852"/>
                  </a:lnTo>
                  <a:lnTo>
                    <a:pt x="448343" y="101289"/>
                  </a:lnTo>
                  <a:lnTo>
                    <a:pt x="489012" y="80797"/>
                  </a:lnTo>
                  <a:lnTo>
                    <a:pt x="530892" y="62446"/>
                  </a:lnTo>
                  <a:lnTo>
                    <a:pt x="573911" y="46310"/>
                  </a:lnTo>
                  <a:lnTo>
                    <a:pt x="617997" y="32458"/>
                  </a:lnTo>
                  <a:lnTo>
                    <a:pt x="663078" y="20965"/>
                  </a:lnTo>
                  <a:lnTo>
                    <a:pt x="709083" y="11900"/>
                  </a:lnTo>
                  <a:lnTo>
                    <a:pt x="755938" y="5337"/>
                  </a:lnTo>
                  <a:lnTo>
                    <a:pt x="803573" y="1346"/>
                  </a:lnTo>
                  <a:lnTo>
                    <a:pt x="851916" y="0"/>
                  </a:lnTo>
                  <a:lnTo>
                    <a:pt x="900262" y="1346"/>
                  </a:lnTo>
                  <a:lnTo>
                    <a:pt x="947900" y="5337"/>
                  </a:lnTo>
                  <a:lnTo>
                    <a:pt x="994758" y="11900"/>
                  </a:lnTo>
                  <a:lnTo>
                    <a:pt x="1040764" y="20965"/>
                  </a:lnTo>
                  <a:lnTo>
                    <a:pt x="1085847" y="32458"/>
                  </a:lnTo>
                  <a:lnTo>
                    <a:pt x="1129935" y="46310"/>
                  </a:lnTo>
                  <a:lnTo>
                    <a:pt x="1172955" y="62446"/>
                  </a:lnTo>
                  <a:lnTo>
                    <a:pt x="1214835" y="80797"/>
                  </a:lnTo>
                  <a:lnTo>
                    <a:pt x="1255505" y="101289"/>
                  </a:lnTo>
                  <a:lnTo>
                    <a:pt x="1294891" y="123852"/>
                  </a:lnTo>
                  <a:lnTo>
                    <a:pt x="1332922" y="148413"/>
                  </a:lnTo>
                  <a:lnTo>
                    <a:pt x="1369527" y="174901"/>
                  </a:lnTo>
                  <a:lnTo>
                    <a:pt x="1404633" y="203244"/>
                  </a:lnTo>
                  <a:lnTo>
                    <a:pt x="1438168" y="233369"/>
                  </a:lnTo>
                  <a:lnTo>
                    <a:pt x="1470061" y="265206"/>
                  </a:lnTo>
                  <a:lnTo>
                    <a:pt x="1500239" y="298682"/>
                  </a:lnTo>
                  <a:lnTo>
                    <a:pt x="1528631" y="333726"/>
                  </a:lnTo>
                  <a:lnTo>
                    <a:pt x="1555164" y="370266"/>
                  </a:lnTo>
                  <a:lnTo>
                    <a:pt x="1579768" y="408229"/>
                  </a:lnTo>
                  <a:lnTo>
                    <a:pt x="1602369" y="447545"/>
                  </a:lnTo>
                  <a:lnTo>
                    <a:pt x="1622897" y="488142"/>
                  </a:lnTo>
                  <a:lnTo>
                    <a:pt x="1641279" y="529946"/>
                  </a:lnTo>
                  <a:lnTo>
                    <a:pt x="1657443" y="572888"/>
                  </a:lnTo>
                  <a:lnTo>
                    <a:pt x="1671318" y="616895"/>
                  </a:lnTo>
                  <a:lnTo>
                    <a:pt x="1682831" y="661895"/>
                  </a:lnTo>
                  <a:lnTo>
                    <a:pt x="1691911" y="707816"/>
                  </a:lnTo>
                  <a:lnTo>
                    <a:pt x="1698486" y="754588"/>
                  </a:lnTo>
                  <a:lnTo>
                    <a:pt x="1702483" y="802137"/>
                  </a:lnTo>
                  <a:lnTo>
                    <a:pt x="1703832" y="850392"/>
                  </a:lnTo>
                  <a:lnTo>
                    <a:pt x="1702483" y="898646"/>
                  </a:lnTo>
                  <a:lnTo>
                    <a:pt x="1698486" y="946195"/>
                  </a:lnTo>
                  <a:lnTo>
                    <a:pt x="1691911" y="992967"/>
                  </a:lnTo>
                  <a:lnTo>
                    <a:pt x="1682831" y="1038888"/>
                  </a:lnTo>
                  <a:lnTo>
                    <a:pt x="1671318" y="1083888"/>
                  </a:lnTo>
                  <a:lnTo>
                    <a:pt x="1657443" y="1127895"/>
                  </a:lnTo>
                  <a:lnTo>
                    <a:pt x="1641279" y="1170837"/>
                  </a:lnTo>
                  <a:lnTo>
                    <a:pt x="1622897" y="1212641"/>
                  </a:lnTo>
                  <a:lnTo>
                    <a:pt x="1602369" y="1253238"/>
                  </a:lnTo>
                  <a:lnTo>
                    <a:pt x="1579768" y="1292554"/>
                  </a:lnTo>
                  <a:lnTo>
                    <a:pt x="1555164" y="1330517"/>
                  </a:lnTo>
                  <a:lnTo>
                    <a:pt x="1528631" y="1367057"/>
                  </a:lnTo>
                  <a:lnTo>
                    <a:pt x="1500239" y="1402101"/>
                  </a:lnTo>
                  <a:lnTo>
                    <a:pt x="1470061" y="1435577"/>
                  </a:lnTo>
                  <a:lnTo>
                    <a:pt x="1438168" y="1467414"/>
                  </a:lnTo>
                  <a:lnTo>
                    <a:pt x="1404633" y="1497539"/>
                  </a:lnTo>
                  <a:lnTo>
                    <a:pt x="1369527" y="1525882"/>
                  </a:lnTo>
                  <a:lnTo>
                    <a:pt x="1332922" y="1552370"/>
                  </a:lnTo>
                  <a:lnTo>
                    <a:pt x="1294891" y="1576931"/>
                  </a:lnTo>
                  <a:lnTo>
                    <a:pt x="1255505" y="1599494"/>
                  </a:lnTo>
                  <a:lnTo>
                    <a:pt x="1214835" y="1619986"/>
                  </a:lnTo>
                  <a:lnTo>
                    <a:pt x="1172955" y="1638337"/>
                  </a:lnTo>
                  <a:lnTo>
                    <a:pt x="1129935" y="1654473"/>
                  </a:lnTo>
                  <a:lnTo>
                    <a:pt x="1085847" y="1668325"/>
                  </a:lnTo>
                  <a:lnTo>
                    <a:pt x="1040764" y="1679818"/>
                  </a:lnTo>
                  <a:lnTo>
                    <a:pt x="994758" y="1688883"/>
                  </a:lnTo>
                  <a:lnTo>
                    <a:pt x="947900" y="1695446"/>
                  </a:lnTo>
                  <a:lnTo>
                    <a:pt x="900262" y="1699437"/>
                  </a:lnTo>
                  <a:lnTo>
                    <a:pt x="851916" y="1700784"/>
                  </a:lnTo>
                  <a:lnTo>
                    <a:pt x="803573" y="1699437"/>
                  </a:lnTo>
                  <a:lnTo>
                    <a:pt x="755938" y="1695446"/>
                  </a:lnTo>
                  <a:lnTo>
                    <a:pt x="709083" y="1688883"/>
                  </a:lnTo>
                  <a:lnTo>
                    <a:pt x="663078" y="1679818"/>
                  </a:lnTo>
                  <a:lnTo>
                    <a:pt x="617997" y="1668325"/>
                  </a:lnTo>
                  <a:lnTo>
                    <a:pt x="573911" y="1654473"/>
                  </a:lnTo>
                  <a:lnTo>
                    <a:pt x="530892" y="1638337"/>
                  </a:lnTo>
                  <a:lnTo>
                    <a:pt x="489012" y="1619986"/>
                  </a:lnTo>
                  <a:lnTo>
                    <a:pt x="448343" y="1599494"/>
                  </a:lnTo>
                  <a:lnTo>
                    <a:pt x="408957" y="1576931"/>
                  </a:lnTo>
                  <a:lnTo>
                    <a:pt x="370925" y="1552370"/>
                  </a:lnTo>
                  <a:lnTo>
                    <a:pt x="334320" y="1525882"/>
                  </a:lnTo>
                  <a:lnTo>
                    <a:pt x="299214" y="1497539"/>
                  </a:lnTo>
                  <a:lnTo>
                    <a:pt x="265678" y="1467414"/>
                  </a:lnTo>
                  <a:lnTo>
                    <a:pt x="233784" y="1435577"/>
                  </a:lnTo>
                  <a:lnTo>
                    <a:pt x="203605" y="1402101"/>
                  </a:lnTo>
                  <a:lnTo>
                    <a:pt x="175212" y="1367057"/>
                  </a:lnTo>
                  <a:lnTo>
                    <a:pt x="148677" y="1330517"/>
                  </a:lnTo>
                  <a:lnTo>
                    <a:pt x="124072" y="1292554"/>
                  </a:lnTo>
                  <a:lnTo>
                    <a:pt x="101469" y="1253238"/>
                  </a:lnTo>
                  <a:lnTo>
                    <a:pt x="80940" y="1212641"/>
                  </a:lnTo>
                  <a:lnTo>
                    <a:pt x="62557" y="1170837"/>
                  </a:lnTo>
                  <a:lnTo>
                    <a:pt x="46392" y="1127895"/>
                  </a:lnTo>
                  <a:lnTo>
                    <a:pt x="32516" y="1083888"/>
                  </a:lnTo>
                  <a:lnTo>
                    <a:pt x="21002" y="1038888"/>
                  </a:lnTo>
                  <a:lnTo>
                    <a:pt x="11921" y="992967"/>
                  </a:lnTo>
                  <a:lnTo>
                    <a:pt x="5346" y="946195"/>
                  </a:lnTo>
                  <a:lnTo>
                    <a:pt x="1348" y="898646"/>
                  </a:lnTo>
                  <a:lnTo>
                    <a:pt x="0" y="850392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687" y="1042365"/>
              <a:ext cx="1153490" cy="115041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  <a:close/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  <a:close/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1936" y="0"/>
              <a:ext cx="8132445" cy="6858000"/>
            </a:xfrm>
            <a:custGeom>
              <a:avLst/>
              <a:gdLst/>
              <a:ahLst/>
              <a:cxnLst/>
              <a:rect l="l" t="t" r="r" b="b"/>
              <a:pathLst>
                <a:path w="8132445" h="6858000">
                  <a:moveTo>
                    <a:pt x="8132063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2063" y="6858000"/>
                  </a:lnTo>
                  <a:lnTo>
                    <a:pt x="81320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3835" cy="685799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1767" y="82245"/>
              <a:ext cx="5063998" cy="1113840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14983" y="217754"/>
            <a:ext cx="4423410" cy="6223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900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Duration</a:t>
            </a:r>
            <a:r>
              <a:rPr sz="3900" i="1" u="sng" spc="-1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 </a:t>
            </a:r>
            <a:r>
              <a:rPr sz="3900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of</a:t>
            </a:r>
            <a:r>
              <a:rPr sz="3900" i="1" u="sng" spc="-5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 </a:t>
            </a:r>
            <a:r>
              <a:rPr sz="3900" i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Therapy</a:t>
            </a:r>
            <a:endParaRPr sz="3900">
              <a:latin typeface="Gill Sans MT"/>
              <a:cs typeface="Gill Sans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0472" y="746810"/>
            <a:ext cx="4466590" cy="9265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228140" y="1093882"/>
            <a:ext cx="7274559" cy="4141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marR="37465" indent="-283845">
              <a:lnSpc>
                <a:spcPct val="150000"/>
              </a:lnSpc>
              <a:spcBef>
                <a:spcPts val="95"/>
              </a:spcBef>
              <a:buClr>
                <a:srgbClr val="3891A7"/>
              </a:buClr>
              <a:buSzPct val="78846"/>
              <a:buFont typeface="Arial"/>
              <a:buChar char="•"/>
              <a:tabLst>
                <a:tab pos="295910" algn="l"/>
              </a:tabLst>
            </a:pPr>
            <a:r>
              <a:rPr sz="2600" b="1" dirty="0">
                <a:latin typeface="Candara"/>
                <a:cs typeface="Candara"/>
              </a:rPr>
              <a:t>Optimal</a:t>
            </a:r>
            <a:r>
              <a:rPr sz="2600" b="1" spc="-35" dirty="0">
                <a:latin typeface="Candara"/>
                <a:cs typeface="Candara"/>
              </a:rPr>
              <a:t> </a:t>
            </a:r>
            <a:r>
              <a:rPr sz="2600" b="1" dirty="0">
                <a:latin typeface="Candara"/>
                <a:cs typeface="Candara"/>
              </a:rPr>
              <a:t>duration</a:t>
            </a:r>
            <a:r>
              <a:rPr sz="2600" b="1" spc="-45" dirty="0">
                <a:latin typeface="Candara"/>
                <a:cs typeface="Candara"/>
              </a:rPr>
              <a:t> </a:t>
            </a:r>
            <a:r>
              <a:rPr sz="2600" b="1" dirty="0">
                <a:latin typeface="Candara"/>
                <a:cs typeface="Candara"/>
              </a:rPr>
              <a:t>of</a:t>
            </a:r>
            <a:r>
              <a:rPr sz="2600" b="1" spc="-55" dirty="0">
                <a:latin typeface="Candara"/>
                <a:cs typeface="Candara"/>
              </a:rPr>
              <a:t> </a:t>
            </a:r>
            <a:r>
              <a:rPr sz="2600" b="1" spc="-10" dirty="0">
                <a:latin typeface="Candara"/>
                <a:cs typeface="Candara"/>
              </a:rPr>
              <a:t>antimicrobial</a:t>
            </a:r>
            <a:r>
              <a:rPr sz="2600" b="1" spc="-30" dirty="0">
                <a:latin typeface="Candara"/>
                <a:cs typeface="Candara"/>
              </a:rPr>
              <a:t> </a:t>
            </a:r>
            <a:r>
              <a:rPr sz="2600" b="1" dirty="0">
                <a:latin typeface="Candara"/>
                <a:cs typeface="Candara"/>
              </a:rPr>
              <a:t>therapy</a:t>
            </a:r>
            <a:r>
              <a:rPr sz="2600" b="1" spc="-30" dirty="0">
                <a:latin typeface="Candara"/>
                <a:cs typeface="Candara"/>
              </a:rPr>
              <a:t> </a:t>
            </a:r>
            <a:r>
              <a:rPr sz="2600" b="1" dirty="0">
                <a:latin typeface="Candara"/>
                <a:cs typeface="Candara"/>
              </a:rPr>
              <a:t>in</a:t>
            </a:r>
            <a:r>
              <a:rPr sz="2600" b="1" spc="-65" dirty="0">
                <a:latin typeface="Candara"/>
                <a:cs typeface="Candara"/>
              </a:rPr>
              <a:t> </a:t>
            </a:r>
            <a:r>
              <a:rPr sz="2600" b="1" spc="-25" dirty="0">
                <a:latin typeface="Candara"/>
                <a:cs typeface="Candara"/>
              </a:rPr>
              <a:t>HAP </a:t>
            </a:r>
            <a:r>
              <a:rPr sz="2600" b="1" dirty="0">
                <a:latin typeface="Candara"/>
                <a:cs typeface="Candara"/>
              </a:rPr>
              <a:t>patients</a:t>
            </a:r>
            <a:r>
              <a:rPr sz="2600" b="1" spc="-5" dirty="0">
                <a:latin typeface="Candara"/>
                <a:cs typeface="Candara"/>
              </a:rPr>
              <a:t> </a:t>
            </a:r>
            <a:r>
              <a:rPr sz="2600" b="1" dirty="0">
                <a:latin typeface="Candara"/>
                <a:cs typeface="Candara"/>
              </a:rPr>
              <a:t>is</a:t>
            </a:r>
            <a:r>
              <a:rPr sz="2600" b="1" spc="-50" dirty="0">
                <a:latin typeface="Candara"/>
                <a:cs typeface="Candara"/>
              </a:rPr>
              <a:t> </a:t>
            </a:r>
            <a:r>
              <a:rPr sz="2600" b="1" spc="-20" dirty="0">
                <a:solidFill>
                  <a:srgbClr val="C00000"/>
                </a:solidFill>
                <a:latin typeface="Candara"/>
                <a:cs typeface="Candara"/>
              </a:rPr>
              <a:t>10-</a:t>
            </a:r>
            <a:r>
              <a:rPr sz="2600" b="1" dirty="0">
                <a:solidFill>
                  <a:srgbClr val="C00000"/>
                </a:solidFill>
                <a:latin typeface="Candara"/>
                <a:cs typeface="Candara"/>
              </a:rPr>
              <a:t>14</a:t>
            </a:r>
            <a:r>
              <a:rPr sz="2600" b="1" spc="-10" dirty="0">
                <a:solidFill>
                  <a:srgbClr val="C00000"/>
                </a:solidFill>
                <a:latin typeface="Candara"/>
                <a:cs typeface="Candara"/>
              </a:rPr>
              <a:t> days.</a:t>
            </a:r>
            <a:endParaRPr sz="26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1150"/>
              </a:spcBef>
              <a:buFont typeface="Arial"/>
              <a:buChar char="•"/>
            </a:pPr>
            <a:endParaRPr sz="2600">
              <a:latin typeface="Candara"/>
              <a:cs typeface="Candara"/>
            </a:endParaRPr>
          </a:p>
          <a:p>
            <a:pPr marL="295910" marR="5080" indent="-283845">
              <a:lnSpc>
                <a:spcPct val="150100"/>
              </a:lnSpc>
              <a:buClr>
                <a:srgbClr val="3891A7"/>
              </a:buClr>
              <a:buSzPct val="80769"/>
              <a:buFont typeface="Arial"/>
              <a:buChar char="•"/>
              <a:tabLst>
                <a:tab pos="295910" algn="l"/>
              </a:tabLst>
            </a:pPr>
            <a:r>
              <a:rPr sz="2600" b="1" dirty="0">
                <a:latin typeface="Candara"/>
                <a:cs typeface="Candara"/>
              </a:rPr>
              <a:t>A</a:t>
            </a:r>
            <a:r>
              <a:rPr sz="2600" b="1" spc="-45" dirty="0">
                <a:latin typeface="Candara"/>
                <a:cs typeface="Candara"/>
              </a:rPr>
              <a:t> </a:t>
            </a:r>
            <a:r>
              <a:rPr sz="2600" b="1" dirty="0">
                <a:latin typeface="Candara"/>
                <a:cs typeface="Candara"/>
              </a:rPr>
              <a:t>trend</a:t>
            </a:r>
            <a:r>
              <a:rPr sz="2600" b="1" spc="-55" dirty="0">
                <a:latin typeface="Candara"/>
                <a:cs typeface="Candara"/>
              </a:rPr>
              <a:t> </a:t>
            </a:r>
            <a:r>
              <a:rPr sz="2600" b="1" dirty="0">
                <a:latin typeface="Candara"/>
                <a:cs typeface="Candara"/>
              </a:rPr>
              <a:t>to</a:t>
            </a:r>
            <a:r>
              <a:rPr sz="2600" b="1" spc="-45" dirty="0">
                <a:latin typeface="Candara"/>
                <a:cs typeface="Candara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greater</a:t>
            </a:r>
            <a:r>
              <a:rPr sz="2600" b="1" u="sng" spc="10" dirty="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rates</a:t>
            </a:r>
            <a:r>
              <a:rPr sz="2600" b="1" u="sng" spc="-40" dirty="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of</a:t>
            </a:r>
            <a:r>
              <a:rPr sz="2600" b="1" u="sng" spc="-40" dirty="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Candara"/>
                <a:cs typeface="Candara"/>
              </a:rPr>
              <a:t>relapse</a:t>
            </a:r>
            <a:r>
              <a:rPr sz="2600" b="1" spc="-60" dirty="0">
                <a:latin typeface="Candara"/>
                <a:cs typeface="Candara"/>
              </a:rPr>
              <a:t> </a:t>
            </a:r>
            <a:r>
              <a:rPr sz="2600" b="1" dirty="0">
                <a:latin typeface="Candara"/>
                <a:cs typeface="Candara"/>
              </a:rPr>
              <a:t>for</a:t>
            </a:r>
            <a:r>
              <a:rPr sz="2600" b="1" spc="-35" dirty="0">
                <a:latin typeface="Candara"/>
                <a:cs typeface="Candara"/>
              </a:rPr>
              <a:t> </a:t>
            </a:r>
            <a:r>
              <a:rPr sz="2600" b="1" spc="-10" dirty="0">
                <a:latin typeface="Candara"/>
                <a:cs typeface="Candara"/>
              </a:rPr>
              <a:t>short </a:t>
            </a:r>
            <a:r>
              <a:rPr sz="2600" b="1" dirty="0">
                <a:latin typeface="Candara"/>
                <a:cs typeface="Candara"/>
              </a:rPr>
              <a:t>duration</a:t>
            </a:r>
            <a:r>
              <a:rPr sz="2600" b="1" spc="-50" dirty="0">
                <a:latin typeface="Candara"/>
                <a:cs typeface="Candara"/>
              </a:rPr>
              <a:t> </a:t>
            </a:r>
            <a:r>
              <a:rPr sz="2600" b="1" dirty="0">
                <a:latin typeface="Candara"/>
                <a:cs typeface="Candara"/>
              </a:rPr>
              <a:t>therapy</a:t>
            </a:r>
            <a:r>
              <a:rPr sz="2600" b="1" spc="-40" dirty="0">
                <a:latin typeface="Candara"/>
                <a:cs typeface="Candara"/>
              </a:rPr>
              <a:t> </a:t>
            </a:r>
            <a:r>
              <a:rPr sz="2600" b="1" dirty="0">
                <a:latin typeface="Candara"/>
                <a:cs typeface="Candara"/>
              </a:rPr>
              <a:t>was</a:t>
            </a:r>
            <a:r>
              <a:rPr sz="2600" b="1" spc="-70" dirty="0">
                <a:latin typeface="Candara"/>
                <a:cs typeface="Candara"/>
              </a:rPr>
              <a:t> </a:t>
            </a:r>
            <a:r>
              <a:rPr sz="2600" b="1" dirty="0">
                <a:latin typeface="Candara"/>
                <a:cs typeface="Candara"/>
              </a:rPr>
              <a:t>seen</a:t>
            </a:r>
            <a:r>
              <a:rPr sz="2600" b="1" spc="-30" dirty="0">
                <a:latin typeface="Candara"/>
                <a:cs typeface="Candara"/>
              </a:rPr>
              <a:t> </a:t>
            </a:r>
            <a:r>
              <a:rPr sz="2600" b="1" dirty="0">
                <a:latin typeface="Candara"/>
                <a:cs typeface="Candara"/>
              </a:rPr>
              <a:t>if</a:t>
            </a:r>
            <a:r>
              <a:rPr sz="2600" b="1" spc="-80" dirty="0">
                <a:latin typeface="Candara"/>
                <a:cs typeface="Candara"/>
              </a:rPr>
              <a:t> </a:t>
            </a:r>
            <a:r>
              <a:rPr sz="2600" b="1" dirty="0">
                <a:latin typeface="Candara"/>
                <a:cs typeface="Candara"/>
              </a:rPr>
              <a:t>the</a:t>
            </a:r>
            <a:r>
              <a:rPr sz="2600" b="1" spc="-50" dirty="0">
                <a:latin typeface="Candara"/>
                <a:cs typeface="Candara"/>
              </a:rPr>
              <a:t> </a:t>
            </a:r>
            <a:r>
              <a:rPr sz="2600" b="1" dirty="0">
                <a:latin typeface="Candara"/>
                <a:cs typeface="Candara"/>
              </a:rPr>
              <a:t>etiologic</a:t>
            </a:r>
            <a:r>
              <a:rPr sz="2600" b="1" spc="5" dirty="0">
                <a:latin typeface="Candara"/>
                <a:cs typeface="Candara"/>
              </a:rPr>
              <a:t> </a:t>
            </a:r>
            <a:r>
              <a:rPr sz="2600" b="1" spc="-10" dirty="0">
                <a:latin typeface="Candara"/>
                <a:cs typeface="Candara"/>
              </a:rPr>
              <a:t>agent </a:t>
            </a:r>
            <a:r>
              <a:rPr sz="2600" b="1" dirty="0">
                <a:latin typeface="Candara"/>
                <a:cs typeface="Candara"/>
              </a:rPr>
              <a:t>was</a:t>
            </a:r>
            <a:r>
              <a:rPr sz="2600" b="1" spc="-80" dirty="0">
                <a:latin typeface="Candara"/>
                <a:cs typeface="Candara"/>
              </a:rPr>
              <a:t> </a:t>
            </a:r>
            <a:r>
              <a:rPr sz="2600" b="1" spc="-20" dirty="0">
                <a:solidFill>
                  <a:srgbClr val="00AF50"/>
                </a:solidFill>
                <a:latin typeface="Candara"/>
                <a:cs typeface="Candara"/>
              </a:rPr>
              <a:t>P.</a:t>
            </a:r>
            <a:r>
              <a:rPr sz="2600" b="1" spc="-70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0AF50"/>
                </a:solidFill>
                <a:latin typeface="Candara"/>
                <a:cs typeface="Candara"/>
              </a:rPr>
              <a:t>aeruginosa</a:t>
            </a:r>
            <a:r>
              <a:rPr sz="2600" b="1" spc="-30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0AF50"/>
                </a:solidFill>
                <a:latin typeface="Candara"/>
                <a:cs typeface="Candara"/>
              </a:rPr>
              <a:t>or</a:t>
            </a:r>
            <a:r>
              <a:rPr sz="2600" b="1" spc="-65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2600" b="1" dirty="0">
                <a:solidFill>
                  <a:srgbClr val="00AF50"/>
                </a:solidFill>
                <a:latin typeface="Candara"/>
                <a:cs typeface="Candara"/>
              </a:rPr>
              <a:t>an</a:t>
            </a:r>
            <a:r>
              <a:rPr sz="2600" b="1" spc="-75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2600" b="1" spc="-10" dirty="0">
                <a:solidFill>
                  <a:srgbClr val="00AF50"/>
                </a:solidFill>
                <a:latin typeface="Candara"/>
                <a:cs typeface="Candara"/>
              </a:rPr>
              <a:t>Acinetobacter</a:t>
            </a:r>
            <a:r>
              <a:rPr sz="2600" b="1" spc="-70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2600" b="1" dirty="0">
                <a:latin typeface="Candara"/>
                <a:cs typeface="Candara"/>
              </a:rPr>
              <a:t>species,</a:t>
            </a:r>
            <a:r>
              <a:rPr sz="2600" b="1" spc="-10" dirty="0">
                <a:latin typeface="Candara"/>
                <a:cs typeface="Candara"/>
              </a:rPr>
              <a:t> </a:t>
            </a:r>
            <a:r>
              <a:rPr sz="2600" b="1" spc="-25" dirty="0">
                <a:latin typeface="Candara"/>
                <a:cs typeface="Candara"/>
              </a:rPr>
              <a:t>so </a:t>
            </a:r>
            <a:r>
              <a:rPr sz="2600" b="1" dirty="0">
                <a:latin typeface="Candara"/>
                <a:cs typeface="Candara"/>
              </a:rPr>
              <a:t>treatment</a:t>
            </a:r>
            <a:r>
              <a:rPr sz="2600" b="1" spc="-40" dirty="0">
                <a:latin typeface="Candara"/>
                <a:cs typeface="Candara"/>
              </a:rPr>
              <a:t> </a:t>
            </a:r>
            <a:r>
              <a:rPr sz="2600" b="1" dirty="0">
                <a:latin typeface="Candara"/>
                <a:cs typeface="Candara"/>
              </a:rPr>
              <a:t>duration</a:t>
            </a:r>
            <a:r>
              <a:rPr sz="2600" b="1" spc="-40" dirty="0">
                <a:latin typeface="Candara"/>
                <a:cs typeface="Candara"/>
              </a:rPr>
              <a:t> </a:t>
            </a:r>
            <a:r>
              <a:rPr sz="2600" b="1" dirty="0">
                <a:latin typeface="Candara"/>
                <a:cs typeface="Candara"/>
              </a:rPr>
              <a:t>is</a:t>
            </a:r>
            <a:r>
              <a:rPr sz="2600" b="1" spc="-40" dirty="0">
                <a:latin typeface="Candara"/>
                <a:cs typeface="Candara"/>
              </a:rPr>
              <a:t> </a:t>
            </a:r>
            <a:r>
              <a:rPr sz="2600" b="1" spc="-20" dirty="0">
                <a:solidFill>
                  <a:srgbClr val="C00000"/>
                </a:solidFill>
                <a:latin typeface="Candara"/>
                <a:cs typeface="Candara"/>
              </a:rPr>
              <a:t>14-</a:t>
            </a:r>
            <a:r>
              <a:rPr sz="2600" b="1" dirty="0">
                <a:solidFill>
                  <a:srgbClr val="C00000"/>
                </a:solidFill>
                <a:latin typeface="Candara"/>
                <a:cs typeface="Candara"/>
              </a:rPr>
              <a:t>21</a:t>
            </a:r>
            <a:r>
              <a:rPr sz="2600" b="1" spc="-35" dirty="0">
                <a:solidFill>
                  <a:srgbClr val="C00000"/>
                </a:solidFill>
                <a:latin typeface="Candara"/>
                <a:cs typeface="Candara"/>
              </a:rPr>
              <a:t> </a:t>
            </a:r>
            <a:r>
              <a:rPr sz="2600" b="1" spc="-10" dirty="0">
                <a:solidFill>
                  <a:srgbClr val="C00000"/>
                </a:solidFill>
                <a:latin typeface="Candara"/>
                <a:cs typeface="Candara"/>
              </a:rPr>
              <a:t>days.</a:t>
            </a:r>
            <a:endParaRPr sz="26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59" y="3041865"/>
              <a:ext cx="4457446" cy="8273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41067" y="3021012"/>
              <a:ext cx="873506" cy="8239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31080" y="3021012"/>
              <a:ext cx="850519" cy="8239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97503" y="3021012"/>
              <a:ext cx="767334" cy="8239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88516" y="3021012"/>
              <a:ext cx="767841" cy="8239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3900" y="3021012"/>
              <a:ext cx="753744" cy="8239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77840" y="3035846"/>
              <a:ext cx="2726309" cy="83955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62600" y="3021012"/>
              <a:ext cx="1767331" cy="8239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70647" y="3034538"/>
              <a:ext cx="804926" cy="81038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562600" y="3021076"/>
              <a:ext cx="2713355" cy="824230"/>
            </a:xfrm>
            <a:custGeom>
              <a:avLst/>
              <a:gdLst/>
              <a:ahLst/>
              <a:cxnLst/>
              <a:rect l="l" t="t" r="r" b="b"/>
              <a:pathLst>
                <a:path w="2713354" h="824229">
                  <a:moveTo>
                    <a:pt x="1330071" y="186309"/>
                  </a:moveTo>
                  <a:lnTo>
                    <a:pt x="1259363" y="199517"/>
                  </a:lnTo>
                  <a:lnTo>
                    <a:pt x="1204086" y="239013"/>
                  </a:lnTo>
                  <a:lnTo>
                    <a:pt x="1168431" y="309022"/>
                  </a:lnTo>
                  <a:lnTo>
                    <a:pt x="1159545" y="356957"/>
                  </a:lnTo>
                  <a:lnTo>
                    <a:pt x="1156589" y="413512"/>
                  </a:lnTo>
                  <a:lnTo>
                    <a:pt x="1159541" y="469566"/>
                  </a:lnTo>
                  <a:lnTo>
                    <a:pt x="1168400" y="517143"/>
                  </a:lnTo>
                  <a:lnTo>
                    <a:pt x="1183163" y="556244"/>
                  </a:lnTo>
                  <a:lnTo>
                    <a:pt x="1229578" y="609943"/>
                  </a:lnTo>
                  <a:lnTo>
                    <a:pt x="1293879" y="636283"/>
                  </a:lnTo>
                  <a:lnTo>
                    <a:pt x="1332483" y="639572"/>
                  </a:lnTo>
                  <a:lnTo>
                    <a:pt x="1371921" y="636355"/>
                  </a:lnTo>
                  <a:lnTo>
                    <a:pt x="1436604" y="610586"/>
                  </a:lnTo>
                  <a:lnTo>
                    <a:pt x="1481972" y="557057"/>
                  </a:lnTo>
                  <a:lnTo>
                    <a:pt x="1496298" y="515842"/>
                  </a:lnTo>
                  <a:lnTo>
                    <a:pt x="1504884" y="464387"/>
                  </a:lnTo>
                  <a:lnTo>
                    <a:pt x="1507744" y="402716"/>
                  </a:lnTo>
                  <a:lnTo>
                    <a:pt x="1504745" y="350212"/>
                  </a:lnTo>
                  <a:lnTo>
                    <a:pt x="1495758" y="305292"/>
                  </a:lnTo>
                  <a:lnTo>
                    <a:pt x="1480794" y="267968"/>
                  </a:lnTo>
                  <a:lnTo>
                    <a:pt x="1433833" y="215562"/>
                  </a:lnTo>
                  <a:lnTo>
                    <a:pt x="1368960" y="189567"/>
                  </a:lnTo>
                  <a:lnTo>
                    <a:pt x="1330071" y="186309"/>
                  </a:lnTo>
                  <a:close/>
                </a:path>
                <a:path w="2713354" h="824229">
                  <a:moveTo>
                    <a:pt x="1908048" y="13462"/>
                  </a:moveTo>
                  <a:lnTo>
                    <a:pt x="1908048" y="13462"/>
                  </a:lnTo>
                  <a:lnTo>
                    <a:pt x="2167001" y="13462"/>
                  </a:lnTo>
                  <a:lnTo>
                    <a:pt x="2167001" y="62077"/>
                  </a:lnTo>
                  <a:lnTo>
                    <a:pt x="2167001" y="499490"/>
                  </a:lnTo>
                  <a:lnTo>
                    <a:pt x="2169382" y="530282"/>
                  </a:lnTo>
                  <a:lnTo>
                    <a:pt x="2188432" y="581197"/>
                  </a:lnTo>
                  <a:lnTo>
                    <a:pt x="2226004" y="617347"/>
                  </a:lnTo>
                  <a:lnTo>
                    <a:pt x="2278860" y="635635"/>
                  </a:lnTo>
                  <a:lnTo>
                    <a:pt x="2310765" y="637921"/>
                  </a:lnTo>
                  <a:lnTo>
                    <a:pt x="2342483" y="635678"/>
                  </a:lnTo>
                  <a:lnTo>
                    <a:pt x="2395061" y="617668"/>
                  </a:lnTo>
                  <a:lnTo>
                    <a:pt x="2432589" y="581947"/>
                  </a:lnTo>
                  <a:lnTo>
                    <a:pt x="2451639" y="530754"/>
                  </a:lnTo>
                  <a:lnTo>
                    <a:pt x="2454021" y="499490"/>
                  </a:lnTo>
                  <a:lnTo>
                    <a:pt x="2454021" y="450909"/>
                  </a:lnTo>
                  <a:lnTo>
                    <a:pt x="2454021" y="402321"/>
                  </a:lnTo>
                  <a:lnTo>
                    <a:pt x="2454021" y="13462"/>
                  </a:lnTo>
                  <a:lnTo>
                    <a:pt x="2505837" y="13462"/>
                  </a:lnTo>
                  <a:lnTo>
                    <a:pt x="2557653" y="13462"/>
                  </a:lnTo>
                  <a:lnTo>
                    <a:pt x="2609469" y="13462"/>
                  </a:lnTo>
                  <a:lnTo>
                    <a:pt x="2661285" y="13462"/>
                  </a:lnTo>
                  <a:lnTo>
                    <a:pt x="2713101" y="13462"/>
                  </a:lnTo>
                  <a:lnTo>
                    <a:pt x="2713101" y="66209"/>
                  </a:lnTo>
                  <a:lnTo>
                    <a:pt x="2713101" y="488188"/>
                  </a:lnTo>
                  <a:lnTo>
                    <a:pt x="2711648" y="523025"/>
                  </a:lnTo>
                  <a:lnTo>
                    <a:pt x="2700027" y="589700"/>
                  </a:lnTo>
                  <a:lnTo>
                    <a:pt x="2676596" y="651898"/>
                  </a:lnTo>
                  <a:lnTo>
                    <a:pt x="2640210" y="706762"/>
                  </a:lnTo>
                  <a:lnTo>
                    <a:pt x="2592014" y="752977"/>
                  </a:lnTo>
                  <a:lnTo>
                    <a:pt x="2540007" y="785969"/>
                  </a:lnTo>
                  <a:lnTo>
                    <a:pt x="2473358" y="808847"/>
                  </a:lnTo>
                  <a:lnTo>
                    <a:pt x="2429843" y="817181"/>
                  </a:lnTo>
                  <a:lnTo>
                    <a:pt x="2382541" y="822182"/>
                  </a:lnTo>
                  <a:lnTo>
                    <a:pt x="2331466" y="823849"/>
                  </a:lnTo>
                  <a:lnTo>
                    <a:pt x="2300102" y="823346"/>
                  </a:lnTo>
                  <a:lnTo>
                    <a:pt x="2233185" y="819294"/>
                  </a:lnTo>
                  <a:lnTo>
                    <a:pt x="2162889" y="810625"/>
                  </a:lnTo>
                  <a:lnTo>
                    <a:pt x="2102310" y="794432"/>
                  </a:lnTo>
                  <a:lnTo>
                    <a:pt x="2052663" y="770028"/>
                  </a:lnTo>
                  <a:lnTo>
                    <a:pt x="2008137" y="735651"/>
                  </a:lnTo>
                  <a:lnTo>
                    <a:pt x="1968823" y="692247"/>
                  </a:lnTo>
                  <a:lnTo>
                    <a:pt x="1941149" y="646388"/>
                  </a:lnTo>
                  <a:lnTo>
                    <a:pt x="1921549" y="586003"/>
                  </a:lnTo>
                  <a:lnTo>
                    <a:pt x="1909548" y="518618"/>
                  </a:lnTo>
                  <a:lnTo>
                    <a:pt x="1908048" y="488188"/>
                  </a:lnTo>
                  <a:lnTo>
                    <a:pt x="1908048" y="435440"/>
                  </a:lnTo>
                  <a:lnTo>
                    <a:pt x="1908048" y="382693"/>
                  </a:lnTo>
                  <a:lnTo>
                    <a:pt x="1908048" y="66209"/>
                  </a:lnTo>
                  <a:lnTo>
                    <a:pt x="1908048" y="13462"/>
                  </a:lnTo>
                  <a:close/>
                </a:path>
                <a:path w="2713354" h="824229">
                  <a:moveTo>
                    <a:pt x="0" y="13462"/>
                  </a:moveTo>
                  <a:lnTo>
                    <a:pt x="0" y="13462"/>
                  </a:lnTo>
                  <a:lnTo>
                    <a:pt x="288289" y="13462"/>
                  </a:lnTo>
                  <a:lnTo>
                    <a:pt x="316484" y="58283"/>
                  </a:lnTo>
                  <a:lnTo>
                    <a:pt x="344682" y="103091"/>
                  </a:lnTo>
                  <a:lnTo>
                    <a:pt x="372887" y="147891"/>
                  </a:lnTo>
                  <a:lnTo>
                    <a:pt x="401103" y="192691"/>
                  </a:lnTo>
                  <a:lnTo>
                    <a:pt x="429333" y="237499"/>
                  </a:lnTo>
                  <a:lnTo>
                    <a:pt x="457580" y="282321"/>
                  </a:lnTo>
                  <a:lnTo>
                    <a:pt x="485838" y="237499"/>
                  </a:lnTo>
                  <a:lnTo>
                    <a:pt x="514096" y="192691"/>
                  </a:lnTo>
                  <a:lnTo>
                    <a:pt x="542353" y="147891"/>
                  </a:lnTo>
                  <a:lnTo>
                    <a:pt x="570611" y="103091"/>
                  </a:lnTo>
                  <a:lnTo>
                    <a:pt x="598868" y="58283"/>
                  </a:lnTo>
                  <a:lnTo>
                    <a:pt x="627126" y="13462"/>
                  </a:lnTo>
                  <a:lnTo>
                    <a:pt x="674887" y="13462"/>
                  </a:lnTo>
                  <a:lnTo>
                    <a:pt x="722667" y="13462"/>
                  </a:lnTo>
                  <a:lnTo>
                    <a:pt x="770461" y="13462"/>
                  </a:lnTo>
                  <a:lnTo>
                    <a:pt x="818265" y="13462"/>
                  </a:lnTo>
                  <a:lnTo>
                    <a:pt x="866077" y="13462"/>
                  </a:lnTo>
                  <a:lnTo>
                    <a:pt x="913891" y="13462"/>
                  </a:lnTo>
                  <a:lnTo>
                    <a:pt x="884205" y="55576"/>
                  </a:lnTo>
                  <a:lnTo>
                    <a:pt x="854514" y="97685"/>
                  </a:lnTo>
                  <a:lnTo>
                    <a:pt x="824818" y="139789"/>
                  </a:lnTo>
                  <a:lnTo>
                    <a:pt x="795120" y="181888"/>
                  </a:lnTo>
                  <a:lnTo>
                    <a:pt x="765420" y="223984"/>
                  </a:lnTo>
                  <a:lnTo>
                    <a:pt x="735719" y="266076"/>
                  </a:lnTo>
                  <a:lnTo>
                    <a:pt x="706019" y="308165"/>
                  </a:lnTo>
                  <a:lnTo>
                    <a:pt x="676321" y="350251"/>
                  </a:lnTo>
                  <a:lnTo>
                    <a:pt x="646625" y="392336"/>
                  </a:lnTo>
                  <a:lnTo>
                    <a:pt x="616934" y="434420"/>
                  </a:lnTo>
                  <a:lnTo>
                    <a:pt x="587248" y="476503"/>
                  </a:lnTo>
                  <a:lnTo>
                    <a:pt x="587248" y="524183"/>
                  </a:lnTo>
                  <a:lnTo>
                    <a:pt x="587248" y="571862"/>
                  </a:lnTo>
                  <a:lnTo>
                    <a:pt x="587248" y="810260"/>
                  </a:lnTo>
                  <a:lnTo>
                    <a:pt x="535216" y="810260"/>
                  </a:lnTo>
                  <a:lnTo>
                    <a:pt x="483203" y="810260"/>
                  </a:lnTo>
                  <a:lnTo>
                    <a:pt x="431196" y="810260"/>
                  </a:lnTo>
                  <a:lnTo>
                    <a:pt x="379183" y="810260"/>
                  </a:lnTo>
                  <a:lnTo>
                    <a:pt x="327151" y="810260"/>
                  </a:lnTo>
                  <a:lnTo>
                    <a:pt x="327151" y="762580"/>
                  </a:lnTo>
                  <a:lnTo>
                    <a:pt x="327151" y="476503"/>
                  </a:lnTo>
                  <a:lnTo>
                    <a:pt x="297402" y="434420"/>
                  </a:lnTo>
                  <a:lnTo>
                    <a:pt x="267657" y="392336"/>
                  </a:lnTo>
                  <a:lnTo>
                    <a:pt x="237917" y="350251"/>
                  </a:lnTo>
                  <a:lnTo>
                    <a:pt x="208179" y="308165"/>
                  </a:lnTo>
                  <a:lnTo>
                    <a:pt x="178443" y="266076"/>
                  </a:lnTo>
                  <a:lnTo>
                    <a:pt x="148708" y="223984"/>
                  </a:lnTo>
                  <a:lnTo>
                    <a:pt x="118972" y="181888"/>
                  </a:lnTo>
                  <a:lnTo>
                    <a:pt x="89234" y="139789"/>
                  </a:lnTo>
                  <a:lnTo>
                    <a:pt x="59494" y="97685"/>
                  </a:lnTo>
                  <a:lnTo>
                    <a:pt x="29749" y="55576"/>
                  </a:lnTo>
                  <a:lnTo>
                    <a:pt x="0" y="13462"/>
                  </a:lnTo>
                  <a:close/>
                </a:path>
                <a:path w="2713354" h="824229">
                  <a:moveTo>
                    <a:pt x="1330705" y="0"/>
                  </a:moveTo>
                  <a:lnTo>
                    <a:pt x="1388664" y="2177"/>
                  </a:lnTo>
                  <a:lnTo>
                    <a:pt x="1442688" y="8708"/>
                  </a:lnTo>
                  <a:lnTo>
                    <a:pt x="1492778" y="19594"/>
                  </a:lnTo>
                  <a:lnTo>
                    <a:pt x="1538934" y="34834"/>
                  </a:lnTo>
                  <a:lnTo>
                    <a:pt x="1581155" y="54428"/>
                  </a:lnTo>
                  <a:lnTo>
                    <a:pt x="1619441" y="78377"/>
                  </a:lnTo>
                  <a:lnTo>
                    <a:pt x="1653794" y="106679"/>
                  </a:lnTo>
                  <a:lnTo>
                    <a:pt x="1683916" y="138956"/>
                  </a:lnTo>
                  <a:lnTo>
                    <a:pt x="1709404" y="174718"/>
                  </a:lnTo>
                  <a:lnTo>
                    <a:pt x="1730258" y="213968"/>
                  </a:lnTo>
                  <a:lnTo>
                    <a:pt x="1746478" y="256708"/>
                  </a:lnTo>
                  <a:lnTo>
                    <a:pt x="1758063" y="302941"/>
                  </a:lnTo>
                  <a:lnTo>
                    <a:pt x="1765014" y="352668"/>
                  </a:lnTo>
                  <a:lnTo>
                    <a:pt x="1767331" y="405891"/>
                  </a:lnTo>
                  <a:lnTo>
                    <a:pt x="1765349" y="459748"/>
                  </a:lnTo>
                  <a:lnTo>
                    <a:pt x="1759399" y="509599"/>
                  </a:lnTo>
                  <a:lnTo>
                    <a:pt x="1749473" y="555432"/>
                  </a:lnTo>
                  <a:lnTo>
                    <a:pt x="1735567" y="597237"/>
                  </a:lnTo>
                  <a:lnTo>
                    <a:pt x="1717675" y="635000"/>
                  </a:lnTo>
                  <a:lnTo>
                    <a:pt x="1690149" y="677195"/>
                  </a:lnTo>
                  <a:lnTo>
                    <a:pt x="1657111" y="714438"/>
                  </a:lnTo>
                  <a:lnTo>
                    <a:pt x="1618573" y="746728"/>
                  </a:lnTo>
                  <a:lnTo>
                    <a:pt x="1574546" y="774065"/>
                  </a:lnTo>
                  <a:lnTo>
                    <a:pt x="1535211" y="791970"/>
                  </a:lnTo>
                  <a:lnTo>
                    <a:pt x="1492189" y="805908"/>
                  </a:lnTo>
                  <a:lnTo>
                    <a:pt x="1445478" y="815871"/>
                  </a:lnTo>
                  <a:lnTo>
                    <a:pt x="1395079" y="821853"/>
                  </a:lnTo>
                  <a:lnTo>
                    <a:pt x="1340993" y="823849"/>
                  </a:lnTo>
                  <a:lnTo>
                    <a:pt x="1286112" y="822127"/>
                  </a:lnTo>
                  <a:lnTo>
                    <a:pt x="1235158" y="816968"/>
                  </a:lnTo>
                  <a:lnTo>
                    <a:pt x="1188123" y="808377"/>
                  </a:lnTo>
                  <a:lnTo>
                    <a:pt x="1145002" y="796360"/>
                  </a:lnTo>
                  <a:lnTo>
                    <a:pt x="1105789" y="780923"/>
                  </a:lnTo>
                  <a:lnTo>
                    <a:pt x="1061479" y="756350"/>
                  </a:lnTo>
                  <a:lnTo>
                    <a:pt x="1021540" y="725503"/>
                  </a:lnTo>
                  <a:lnTo>
                    <a:pt x="986006" y="688393"/>
                  </a:lnTo>
                  <a:lnTo>
                    <a:pt x="954913" y="645032"/>
                  </a:lnTo>
                  <a:lnTo>
                    <a:pt x="934064" y="605987"/>
                  </a:lnTo>
                  <a:lnTo>
                    <a:pt x="917849" y="563216"/>
                  </a:lnTo>
                  <a:lnTo>
                    <a:pt x="906266" y="516715"/>
                  </a:lnTo>
                  <a:lnTo>
                    <a:pt x="899317" y="466477"/>
                  </a:lnTo>
                  <a:lnTo>
                    <a:pt x="897001" y="412496"/>
                  </a:lnTo>
                  <a:lnTo>
                    <a:pt x="899341" y="358478"/>
                  </a:lnTo>
                  <a:lnTo>
                    <a:pt x="906359" y="308002"/>
                  </a:lnTo>
                  <a:lnTo>
                    <a:pt x="918054" y="261063"/>
                  </a:lnTo>
                  <a:lnTo>
                    <a:pt x="934424" y="217656"/>
                  </a:lnTo>
                  <a:lnTo>
                    <a:pt x="955465" y="177777"/>
                  </a:lnTo>
                  <a:lnTo>
                    <a:pt x="981176" y="141421"/>
                  </a:lnTo>
                  <a:lnTo>
                    <a:pt x="1011554" y="108585"/>
                  </a:lnTo>
                  <a:lnTo>
                    <a:pt x="1046148" y="79776"/>
                  </a:lnTo>
                  <a:lnTo>
                    <a:pt x="1084401" y="55400"/>
                  </a:lnTo>
                  <a:lnTo>
                    <a:pt x="1126318" y="35456"/>
                  </a:lnTo>
                  <a:lnTo>
                    <a:pt x="1171902" y="19944"/>
                  </a:lnTo>
                  <a:lnTo>
                    <a:pt x="1221158" y="8864"/>
                  </a:lnTo>
                  <a:lnTo>
                    <a:pt x="1274091" y="2216"/>
                  </a:lnTo>
                  <a:lnTo>
                    <a:pt x="1330705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12735" y="6345932"/>
              <a:ext cx="1731262" cy="458571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7532878" y="6399072"/>
            <a:ext cx="154368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i="1" spc="-10" dirty="0">
                <a:latin typeface="Arial"/>
                <a:cs typeface="Arial"/>
              </a:rPr>
              <a:t>Graphic@Show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830" y="259360"/>
            <a:ext cx="7903439" cy="7143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75992" y="344550"/>
            <a:ext cx="411416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/>
              <a:t>Classification</a:t>
            </a:r>
            <a:r>
              <a:rPr sz="2800" spc="-65" dirty="0"/>
              <a:t> </a:t>
            </a:r>
            <a:r>
              <a:rPr sz="2800" dirty="0"/>
              <a:t>of</a:t>
            </a:r>
            <a:r>
              <a:rPr sz="2800" spc="15" dirty="0"/>
              <a:t> </a:t>
            </a:r>
            <a:r>
              <a:rPr sz="2800" spc="-10" dirty="0"/>
              <a:t>Pneumonia</a:t>
            </a:r>
            <a:endParaRPr sz="2800"/>
          </a:p>
        </p:txBody>
      </p:sp>
      <p:grpSp>
        <p:nvGrpSpPr>
          <p:cNvPr id="4" name="object 4"/>
          <p:cNvGrpSpPr/>
          <p:nvPr/>
        </p:nvGrpSpPr>
        <p:grpSpPr>
          <a:xfrm>
            <a:off x="523858" y="820320"/>
            <a:ext cx="4320540" cy="678180"/>
            <a:chOff x="432816" y="899198"/>
            <a:chExt cx="4320540" cy="6781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816" y="899198"/>
              <a:ext cx="635304" cy="6780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4464" y="899198"/>
              <a:ext cx="546938" cy="67801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0872" y="899198"/>
              <a:ext cx="3872229" cy="67801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93452" y="786987"/>
            <a:ext cx="7903439" cy="5966377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2400" b="1" dirty="0">
                <a:solidFill>
                  <a:srgbClr val="FF0000"/>
                </a:solidFill>
                <a:latin typeface="Sitka Display"/>
                <a:cs typeface="Sitka Display"/>
              </a:rPr>
              <a:t>2</a:t>
            </a:r>
            <a:r>
              <a:rPr sz="2400" b="1" spc="-50" dirty="0">
                <a:solidFill>
                  <a:srgbClr val="FF0000"/>
                </a:solidFill>
                <a:latin typeface="Sitka Display"/>
                <a:cs typeface="Sitka Display"/>
              </a:rPr>
              <a:t> </a:t>
            </a:r>
            <a:r>
              <a:rPr sz="2400" b="1" dirty="0">
                <a:solidFill>
                  <a:srgbClr val="FF0000"/>
                </a:solidFill>
                <a:latin typeface="Sitka Display"/>
                <a:cs typeface="Sitka Display"/>
              </a:rPr>
              <a:t>–</a:t>
            </a:r>
            <a:r>
              <a:rPr sz="2400" b="1" spc="-45" dirty="0">
                <a:solidFill>
                  <a:srgbClr val="FF0000"/>
                </a:solidFill>
                <a:latin typeface="Sitka Display"/>
                <a:cs typeface="Sitka Display"/>
              </a:rPr>
              <a:t> </a:t>
            </a:r>
            <a:r>
              <a:rPr sz="2400" b="1" dirty="0">
                <a:solidFill>
                  <a:srgbClr val="FF0000"/>
                </a:solidFill>
                <a:latin typeface="Sitka Display"/>
                <a:cs typeface="Sitka Display"/>
              </a:rPr>
              <a:t>Aetiological </a:t>
            </a:r>
            <a:r>
              <a:rPr sz="2400" b="1" spc="-10" dirty="0">
                <a:solidFill>
                  <a:srgbClr val="FF0000"/>
                </a:solidFill>
                <a:latin typeface="Sitka Display"/>
                <a:cs typeface="Sitka Display"/>
              </a:rPr>
              <a:t>Classification:</a:t>
            </a:r>
            <a:endParaRPr sz="2400" dirty="0">
              <a:latin typeface="Sitka Display"/>
              <a:cs typeface="Sitka Display"/>
            </a:endParaRPr>
          </a:p>
          <a:p>
            <a:pPr marL="356870" indent="-344170">
              <a:lnSpc>
                <a:spcPct val="100000"/>
              </a:lnSpc>
              <a:spcBef>
                <a:spcPts val="1025"/>
              </a:spcBef>
              <a:buFont typeface="Arial"/>
              <a:buChar char="•"/>
              <a:tabLst>
                <a:tab pos="356870" algn="l"/>
              </a:tabLst>
            </a:pPr>
            <a:r>
              <a:rPr sz="2000" b="1" spc="-10" dirty="0">
                <a:solidFill>
                  <a:srgbClr val="C00000"/>
                </a:solidFill>
                <a:latin typeface="Sitka Display"/>
                <a:cs typeface="Sitka Display"/>
              </a:rPr>
              <a:t>Bacterial</a:t>
            </a:r>
            <a:endParaRPr sz="2000" dirty="0">
              <a:latin typeface="Sitka Display"/>
              <a:cs typeface="Sitka Display"/>
            </a:endParaRP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700" algn="l"/>
              </a:tabLst>
            </a:pPr>
            <a:r>
              <a:rPr sz="2000" dirty="0">
                <a:solidFill>
                  <a:srgbClr val="003366"/>
                </a:solidFill>
                <a:latin typeface="Sitka Display"/>
                <a:cs typeface="Sitka Display"/>
              </a:rPr>
              <a:t>Specific</a:t>
            </a:r>
            <a:r>
              <a:rPr sz="2000" spc="-40" dirty="0">
                <a:solidFill>
                  <a:srgbClr val="003366"/>
                </a:solidFill>
                <a:latin typeface="Sitka Display"/>
                <a:cs typeface="Sitka Display"/>
              </a:rPr>
              <a:t> </a:t>
            </a:r>
            <a:r>
              <a:rPr sz="2000" spc="-25" dirty="0">
                <a:solidFill>
                  <a:srgbClr val="003366"/>
                </a:solidFill>
                <a:latin typeface="Sitka Display"/>
                <a:cs typeface="Sitka Display"/>
              </a:rPr>
              <a:t>:TB</a:t>
            </a:r>
            <a:endParaRPr sz="2000" dirty="0">
              <a:latin typeface="Sitka Display"/>
              <a:cs typeface="Sitka Display"/>
            </a:endParaRPr>
          </a:p>
          <a:p>
            <a:pPr marL="1155700" lvl="1" indent="-2286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1155700" algn="l"/>
              </a:tabLst>
            </a:pPr>
            <a:r>
              <a:rPr sz="2000" spc="-10" dirty="0">
                <a:solidFill>
                  <a:srgbClr val="003366"/>
                </a:solidFill>
                <a:latin typeface="Sitka Display"/>
                <a:cs typeface="Sitka Display"/>
              </a:rPr>
              <a:t>Non-specific</a:t>
            </a:r>
            <a:endParaRPr sz="2000" dirty="0">
              <a:latin typeface="Sitka Display"/>
              <a:cs typeface="Sitka Display"/>
            </a:endParaRPr>
          </a:p>
          <a:p>
            <a:pPr marL="1612900" lvl="2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612900" algn="l"/>
              </a:tabLst>
            </a:pPr>
            <a:r>
              <a:rPr sz="2000" dirty="0">
                <a:solidFill>
                  <a:srgbClr val="003366"/>
                </a:solidFill>
                <a:latin typeface="Sitka Display"/>
                <a:cs typeface="Sitka Display"/>
              </a:rPr>
              <a:t>Gram</a:t>
            </a:r>
            <a:r>
              <a:rPr sz="2000" spc="-35" dirty="0">
                <a:solidFill>
                  <a:srgbClr val="003366"/>
                </a:solidFill>
                <a:latin typeface="Sitka Display"/>
                <a:cs typeface="Sitka Display"/>
              </a:rPr>
              <a:t> </a:t>
            </a:r>
            <a:r>
              <a:rPr sz="2000" dirty="0">
                <a:solidFill>
                  <a:srgbClr val="003366"/>
                </a:solidFill>
                <a:latin typeface="Sitka Display"/>
                <a:cs typeface="Sitka Display"/>
              </a:rPr>
              <a:t>+ve</a:t>
            </a:r>
            <a:r>
              <a:rPr sz="2000" spc="-45" dirty="0">
                <a:solidFill>
                  <a:srgbClr val="003366"/>
                </a:solidFill>
                <a:latin typeface="Sitka Display"/>
                <a:cs typeface="Sitka Display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Sitka Display"/>
                <a:cs typeface="Sitka Display"/>
              </a:rPr>
              <a:t>organism</a:t>
            </a:r>
            <a:endParaRPr sz="2000" dirty="0">
              <a:latin typeface="Sitka Display"/>
              <a:cs typeface="Sitka Display"/>
            </a:endParaRPr>
          </a:p>
          <a:p>
            <a:pPr marL="1612900" lvl="2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612900" algn="l"/>
              </a:tabLst>
            </a:pPr>
            <a:r>
              <a:rPr sz="2000" spc="-20" dirty="0">
                <a:solidFill>
                  <a:srgbClr val="003366"/>
                </a:solidFill>
                <a:latin typeface="Sitka Display"/>
                <a:cs typeface="Sitka Display"/>
              </a:rPr>
              <a:t>Gram-</a:t>
            </a:r>
            <a:r>
              <a:rPr sz="2000" dirty="0">
                <a:solidFill>
                  <a:srgbClr val="003366"/>
                </a:solidFill>
                <a:latin typeface="Sitka Display"/>
                <a:cs typeface="Sitka Display"/>
              </a:rPr>
              <a:t>ve</a:t>
            </a:r>
            <a:r>
              <a:rPr sz="2000" spc="60" dirty="0">
                <a:solidFill>
                  <a:srgbClr val="003366"/>
                </a:solidFill>
                <a:latin typeface="Sitka Display"/>
                <a:cs typeface="Sitka Display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Sitka Display"/>
                <a:cs typeface="Sitka Display"/>
              </a:rPr>
              <a:t>organism</a:t>
            </a:r>
            <a:endParaRPr sz="2000" dirty="0">
              <a:latin typeface="Sitka Display"/>
              <a:cs typeface="Sitka Display"/>
            </a:endParaRPr>
          </a:p>
          <a:p>
            <a:pPr marL="1612900" lvl="2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612900" algn="l"/>
              </a:tabLst>
            </a:pPr>
            <a:r>
              <a:rPr sz="2000" dirty="0">
                <a:solidFill>
                  <a:srgbClr val="003366"/>
                </a:solidFill>
                <a:latin typeface="Sitka Display"/>
                <a:cs typeface="Sitka Display"/>
              </a:rPr>
              <a:t>Atypical</a:t>
            </a:r>
            <a:r>
              <a:rPr sz="2000" spc="-65" dirty="0">
                <a:solidFill>
                  <a:srgbClr val="003366"/>
                </a:solidFill>
                <a:latin typeface="Sitka Display"/>
                <a:cs typeface="Sitka Display"/>
              </a:rPr>
              <a:t> </a:t>
            </a:r>
            <a:r>
              <a:rPr sz="2000" dirty="0">
                <a:solidFill>
                  <a:srgbClr val="003366"/>
                </a:solidFill>
                <a:latin typeface="Sitka Display"/>
                <a:cs typeface="Sitka Display"/>
              </a:rPr>
              <a:t>e.g.</a:t>
            </a:r>
            <a:r>
              <a:rPr sz="2000" spc="-55" dirty="0">
                <a:solidFill>
                  <a:srgbClr val="003366"/>
                </a:solidFill>
                <a:latin typeface="Sitka Display"/>
                <a:cs typeface="Sitka Display"/>
              </a:rPr>
              <a:t> </a:t>
            </a:r>
            <a:r>
              <a:rPr sz="2000" dirty="0">
                <a:solidFill>
                  <a:srgbClr val="003366"/>
                </a:solidFill>
                <a:latin typeface="Sitka Display"/>
                <a:cs typeface="Sitka Display"/>
              </a:rPr>
              <a:t>Mycoplasma</a:t>
            </a:r>
            <a:r>
              <a:rPr sz="2000" spc="-15" dirty="0">
                <a:solidFill>
                  <a:srgbClr val="003366"/>
                </a:solidFill>
                <a:latin typeface="Sitka Display"/>
                <a:cs typeface="Sitka Display"/>
              </a:rPr>
              <a:t> </a:t>
            </a:r>
            <a:r>
              <a:rPr sz="2000" dirty="0">
                <a:solidFill>
                  <a:srgbClr val="003366"/>
                </a:solidFill>
                <a:latin typeface="Sitka Display"/>
                <a:cs typeface="Sitka Display"/>
              </a:rPr>
              <a:t>and</a:t>
            </a:r>
            <a:r>
              <a:rPr sz="2000" spc="-60" dirty="0">
                <a:solidFill>
                  <a:srgbClr val="003366"/>
                </a:solidFill>
                <a:latin typeface="Sitka Display"/>
                <a:cs typeface="Sitka Display"/>
              </a:rPr>
              <a:t> </a:t>
            </a:r>
            <a:r>
              <a:rPr sz="2000" dirty="0">
                <a:solidFill>
                  <a:srgbClr val="003366"/>
                </a:solidFill>
                <a:latin typeface="Sitka Display"/>
                <a:cs typeface="Sitka Display"/>
              </a:rPr>
              <a:t>Legionella</a:t>
            </a:r>
            <a:r>
              <a:rPr sz="2000" spc="-55" dirty="0">
                <a:solidFill>
                  <a:srgbClr val="003366"/>
                </a:solidFill>
                <a:latin typeface="Sitka Display"/>
                <a:cs typeface="Sitka Display"/>
              </a:rPr>
              <a:t> </a:t>
            </a:r>
            <a:r>
              <a:rPr sz="2000" spc="-10" dirty="0" smtClean="0">
                <a:solidFill>
                  <a:srgbClr val="003366"/>
                </a:solidFill>
                <a:latin typeface="Sitka Display"/>
                <a:cs typeface="Sitka Display"/>
              </a:rPr>
              <a:t>species</a:t>
            </a:r>
            <a:r>
              <a:rPr lang="en-US" sz="2000" spc="-10" dirty="0" smtClean="0">
                <a:solidFill>
                  <a:srgbClr val="003366"/>
                </a:solidFill>
                <a:latin typeface="Sitka Display"/>
                <a:cs typeface="Sitka Display"/>
              </a:rPr>
              <a:t> Chlamydia,</a:t>
            </a:r>
            <a:endParaRPr sz="2000" dirty="0">
              <a:latin typeface="Sitka Display"/>
              <a:cs typeface="Sitka Display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6870" algn="l"/>
              </a:tabLst>
            </a:pPr>
            <a:endParaRPr lang="en-US" sz="2000" b="1" dirty="0" smtClean="0">
              <a:solidFill>
                <a:srgbClr val="C00000"/>
              </a:solidFill>
              <a:latin typeface="Sitka Display"/>
              <a:cs typeface="Sitka Display"/>
            </a:endParaRPr>
          </a:p>
          <a:p>
            <a:pPr marL="356870" indent="-34417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6870" algn="l"/>
              </a:tabLst>
            </a:pPr>
            <a:r>
              <a:rPr sz="2000" b="1" dirty="0" smtClean="0">
                <a:solidFill>
                  <a:srgbClr val="C00000"/>
                </a:solidFill>
                <a:latin typeface="Sitka Display"/>
                <a:cs typeface="Sitka Display"/>
              </a:rPr>
              <a:t>Viral</a:t>
            </a:r>
            <a:r>
              <a:rPr sz="2000" b="1" dirty="0">
                <a:solidFill>
                  <a:srgbClr val="C00000"/>
                </a:solidFill>
                <a:latin typeface="Sitka Display"/>
                <a:cs typeface="Sitka Display"/>
              </a:rPr>
              <a:t>:</a:t>
            </a:r>
            <a:r>
              <a:rPr sz="2000" b="1" spc="-30" dirty="0">
                <a:solidFill>
                  <a:srgbClr val="C00000"/>
                </a:solidFill>
                <a:latin typeface="Sitka Display"/>
                <a:cs typeface="Sitka Display"/>
              </a:rPr>
              <a:t> </a:t>
            </a:r>
            <a:r>
              <a:rPr sz="2000" dirty="0">
                <a:solidFill>
                  <a:srgbClr val="0000CC"/>
                </a:solidFill>
                <a:latin typeface="Sitka Display"/>
                <a:cs typeface="Sitka Display"/>
              </a:rPr>
              <a:t>e.g.</a:t>
            </a:r>
            <a:r>
              <a:rPr sz="2000" spc="-20" dirty="0">
                <a:solidFill>
                  <a:srgbClr val="0000CC"/>
                </a:solidFill>
                <a:latin typeface="Sitka Display"/>
                <a:cs typeface="Sitka Display"/>
              </a:rPr>
              <a:t> H1N1</a:t>
            </a:r>
            <a:endParaRPr sz="2000" dirty="0">
              <a:latin typeface="Sitka Display"/>
              <a:cs typeface="Sitka Display"/>
            </a:endParaRPr>
          </a:p>
          <a:p>
            <a:pPr marL="356870" indent="-344170">
              <a:lnSpc>
                <a:spcPct val="100000"/>
              </a:lnSpc>
              <a:spcBef>
                <a:spcPts val="965"/>
              </a:spcBef>
              <a:buFont typeface="Arial"/>
              <a:buChar char="•"/>
              <a:tabLst>
                <a:tab pos="356870" algn="l"/>
              </a:tabLst>
            </a:pPr>
            <a:r>
              <a:rPr sz="2000" b="1" dirty="0">
                <a:solidFill>
                  <a:srgbClr val="C00000"/>
                </a:solidFill>
                <a:latin typeface="Sitka Display"/>
                <a:cs typeface="Sitka Display"/>
              </a:rPr>
              <a:t>Fungal:</a:t>
            </a:r>
            <a:r>
              <a:rPr sz="2000" b="1" spc="30" dirty="0">
                <a:solidFill>
                  <a:srgbClr val="C00000"/>
                </a:solidFill>
                <a:latin typeface="Sitka Display"/>
                <a:cs typeface="Sitka Display"/>
              </a:rPr>
              <a:t> </a:t>
            </a:r>
            <a:r>
              <a:rPr sz="2000" dirty="0">
                <a:solidFill>
                  <a:srgbClr val="0000CC"/>
                </a:solidFill>
                <a:latin typeface="Sitka Display"/>
                <a:cs typeface="Sitka Display"/>
              </a:rPr>
              <a:t>e.g.</a:t>
            </a:r>
            <a:r>
              <a:rPr sz="2000" spc="-45" dirty="0">
                <a:solidFill>
                  <a:srgbClr val="0000CC"/>
                </a:solidFill>
                <a:latin typeface="Sitka Display"/>
                <a:cs typeface="Sitka Display"/>
              </a:rPr>
              <a:t> </a:t>
            </a:r>
            <a:r>
              <a:rPr sz="2000" dirty="0">
                <a:solidFill>
                  <a:srgbClr val="0000CC"/>
                </a:solidFill>
                <a:latin typeface="Sitka Display"/>
                <a:cs typeface="Sitka Display"/>
              </a:rPr>
              <a:t>Histoplasmosis</a:t>
            </a:r>
            <a:r>
              <a:rPr sz="2000" spc="-5" dirty="0">
                <a:solidFill>
                  <a:srgbClr val="0000CC"/>
                </a:solidFill>
                <a:latin typeface="Sitka Display"/>
                <a:cs typeface="Sitka Display"/>
              </a:rPr>
              <a:t> </a:t>
            </a:r>
            <a:r>
              <a:rPr sz="2000" dirty="0">
                <a:solidFill>
                  <a:srgbClr val="0000CC"/>
                </a:solidFill>
                <a:latin typeface="Sitka Display"/>
                <a:cs typeface="Sitka Display"/>
              </a:rPr>
              <a:t>and</a:t>
            </a:r>
            <a:r>
              <a:rPr sz="2000" spc="-55" dirty="0">
                <a:solidFill>
                  <a:srgbClr val="0000CC"/>
                </a:solidFill>
                <a:latin typeface="Sitka Display"/>
                <a:cs typeface="Sitka Display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Sitka Display"/>
                <a:cs typeface="Sitka Display"/>
              </a:rPr>
              <a:t>Aspergillosis</a:t>
            </a:r>
            <a:endParaRPr sz="2000" dirty="0">
              <a:latin typeface="Sitka Display"/>
              <a:cs typeface="Sitka Display"/>
            </a:endParaRPr>
          </a:p>
          <a:p>
            <a:pPr marL="356870" indent="-344170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356870" algn="l"/>
              </a:tabLst>
            </a:pPr>
            <a:r>
              <a:rPr sz="2000" b="1" dirty="0">
                <a:solidFill>
                  <a:srgbClr val="C00000"/>
                </a:solidFill>
                <a:latin typeface="Sitka Display"/>
                <a:cs typeface="Sitka Display"/>
              </a:rPr>
              <a:t>Parasitic:</a:t>
            </a:r>
            <a:r>
              <a:rPr sz="2000" b="1" spc="55" dirty="0">
                <a:solidFill>
                  <a:srgbClr val="C00000"/>
                </a:solidFill>
                <a:latin typeface="Sitka Display"/>
                <a:cs typeface="Sitka Display"/>
              </a:rPr>
              <a:t> </a:t>
            </a:r>
            <a:r>
              <a:rPr sz="2000" dirty="0">
                <a:solidFill>
                  <a:srgbClr val="0000CC"/>
                </a:solidFill>
                <a:latin typeface="Sitka Display"/>
                <a:cs typeface="Sitka Display"/>
              </a:rPr>
              <a:t>e.g.</a:t>
            </a:r>
            <a:r>
              <a:rPr sz="2000" spc="-30" dirty="0">
                <a:solidFill>
                  <a:srgbClr val="0000CC"/>
                </a:solidFill>
                <a:latin typeface="Sitka Display"/>
                <a:cs typeface="Sitka Display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Sitka Display"/>
                <a:cs typeface="Sitka Display"/>
              </a:rPr>
              <a:t>Malaria</a:t>
            </a:r>
            <a:endParaRPr sz="2000" dirty="0">
              <a:latin typeface="Sitka Display"/>
              <a:cs typeface="Sitka Display"/>
            </a:endParaRPr>
          </a:p>
          <a:p>
            <a:pPr marL="356870" indent="-34417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</a:tabLst>
            </a:pPr>
            <a:r>
              <a:rPr sz="2000" b="1" dirty="0">
                <a:solidFill>
                  <a:srgbClr val="C00000"/>
                </a:solidFill>
                <a:latin typeface="Sitka Display"/>
                <a:cs typeface="Sitka Display"/>
              </a:rPr>
              <a:t>Other</a:t>
            </a:r>
            <a:r>
              <a:rPr sz="2000" b="1" spc="-50" dirty="0">
                <a:solidFill>
                  <a:srgbClr val="C00000"/>
                </a:solidFill>
                <a:latin typeface="Sitka Display"/>
                <a:cs typeface="Sitka Display"/>
              </a:rPr>
              <a:t> </a:t>
            </a:r>
            <a:r>
              <a:rPr sz="2000" b="1" dirty="0">
                <a:solidFill>
                  <a:srgbClr val="C00000"/>
                </a:solidFill>
                <a:latin typeface="Sitka Display"/>
                <a:cs typeface="Sitka Display"/>
              </a:rPr>
              <a:t>causes</a:t>
            </a:r>
            <a:r>
              <a:rPr sz="2000" b="1" spc="-45" dirty="0">
                <a:solidFill>
                  <a:srgbClr val="C00000"/>
                </a:solidFill>
                <a:latin typeface="Sitka Display"/>
                <a:cs typeface="Sitka Display"/>
              </a:rPr>
              <a:t> </a:t>
            </a:r>
            <a:r>
              <a:rPr sz="2000" b="1" dirty="0">
                <a:solidFill>
                  <a:srgbClr val="C00000"/>
                </a:solidFill>
                <a:latin typeface="Sitka Display"/>
                <a:cs typeface="Sitka Display"/>
              </a:rPr>
              <a:t>of</a:t>
            </a:r>
            <a:r>
              <a:rPr sz="2000" b="1" spc="-45" dirty="0">
                <a:solidFill>
                  <a:srgbClr val="C00000"/>
                </a:solidFill>
                <a:latin typeface="Sitka Display"/>
                <a:cs typeface="Sitka Display"/>
              </a:rPr>
              <a:t> </a:t>
            </a:r>
            <a:r>
              <a:rPr sz="2000" b="1" dirty="0">
                <a:solidFill>
                  <a:srgbClr val="C00000"/>
                </a:solidFill>
                <a:latin typeface="Sitka Display"/>
                <a:cs typeface="Sitka Display"/>
              </a:rPr>
              <a:t>pneumonia</a:t>
            </a:r>
            <a:r>
              <a:rPr sz="2000" b="1" spc="-60" dirty="0">
                <a:solidFill>
                  <a:srgbClr val="C00000"/>
                </a:solidFill>
                <a:latin typeface="Sitka Display"/>
                <a:cs typeface="Sitka Display"/>
              </a:rPr>
              <a:t> </a:t>
            </a:r>
            <a:r>
              <a:rPr sz="2000" b="1" spc="-50" dirty="0">
                <a:solidFill>
                  <a:srgbClr val="C00000"/>
                </a:solidFill>
                <a:latin typeface="Sitka Display"/>
                <a:cs typeface="Sitka Display"/>
              </a:rPr>
              <a:t>:</a:t>
            </a:r>
            <a:endParaRPr sz="2000" dirty="0">
              <a:latin typeface="Sitka Display"/>
              <a:cs typeface="Sitka Display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756285" algn="l"/>
              </a:tabLst>
            </a:pPr>
            <a:r>
              <a:rPr sz="2000" dirty="0">
                <a:solidFill>
                  <a:srgbClr val="C00000"/>
                </a:solidFill>
                <a:latin typeface="Sitka Display"/>
                <a:cs typeface="Sitka Display"/>
              </a:rPr>
              <a:t>Allergic</a:t>
            </a:r>
            <a:r>
              <a:rPr sz="2000" spc="-45" dirty="0">
                <a:solidFill>
                  <a:srgbClr val="C00000"/>
                </a:solidFill>
                <a:latin typeface="Sitka Display"/>
                <a:cs typeface="Sitka Display"/>
              </a:rPr>
              <a:t> </a:t>
            </a:r>
            <a:r>
              <a:rPr sz="2000" dirty="0">
                <a:solidFill>
                  <a:srgbClr val="C00000"/>
                </a:solidFill>
                <a:latin typeface="Sitka Display"/>
                <a:cs typeface="Sitka Display"/>
              </a:rPr>
              <a:t>pneumonitis:</a:t>
            </a:r>
            <a:r>
              <a:rPr sz="2000" spc="-30" dirty="0">
                <a:solidFill>
                  <a:srgbClr val="C00000"/>
                </a:solidFill>
                <a:latin typeface="Sitka Display"/>
                <a:cs typeface="Sitka Display"/>
              </a:rPr>
              <a:t> </a:t>
            </a:r>
            <a:r>
              <a:rPr sz="2000" dirty="0">
                <a:solidFill>
                  <a:srgbClr val="003366"/>
                </a:solidFill>
                <a:latin typeface="Sitka Display"/>
                <a:cs typeface="Sitka Display"/>
              </a:rPr>
              <a:t>e.g.,</a:t>
            </a:r>
            <a:r>
              <a:rPr sz="2000" spc="-70" dirty="0">
                <a:solidFill>
                  <a:srgbClr val="003366"/>
                </a:solidFill>
                <a:latin typeface="Sitka Display"/>
                <a:cs typeface="Sitka Display"/>
              </a:rPr>
              <a:t> </a:t>
            </a:r>
            <a:r>
              <a:rPr sz="2000" dirty="0">
                <a:solidFill>
                  <a:srgbClr val="003366"/>
                </a:solidFill>
                <a:latin typeface="Sitka Display"/>
                <a:cs typeface="Sitka Display"/>
              </a:rPr>
              <a:t>Lupus</a:t>
            </a:r>
            <a:r>
              <a:rPr sz="2000" spc="-70" dirty="0">
                <a:solidFill>
                  <a:srgbClr val="003366"/>
                </a:solidFill>
                <a:latin typeface="Sitka Display"/>
                <a:cs typeface="Sitka Display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Sitka Display"/>
                <a:cs typeface="Sitka Display"/>
              </a:rPr>
              <a:t>pneumonitis.</a:t>
            </a:r>
            <a:endParaRPr sz="2000" dirty="0">
              <a:latin typeface="Sitka Display"/>
              <a:cs typeface="Sitka Display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756285" algn="l"/>
              </a:tabLst>
            </a:pPr>
            <a:r>
              <a:rPr sz="2000" dirty="0">
                <a:solidFill>
                  <a:srgbClr val="C00000"/>
                </a:solidFill>
                <a:latin typeface="Sitka Display"/>
                <a:cs typeface="Sitka Display"/>
              </a:rPr>
              <a:t>Chemical</a:t>
            </a:r>
            <a:r>
              <a:rPr sz="2000" spc="-35" dirty="0">
                <a:solidFill>
                  <a:srgbClr val="C00000"/>
                </a:solidFill>
                <a:latin typeface="Sitka Display"/>
                <a:cs typeface="Sitka Display"/>
              </a:rPr>
              <a:t> </a:t>
            </a:r>
            <a:r>
              <a:rPr sz="2000" dirty="0">
                <a:solidFill>
                  <a:srgbClr val="C00000"/>
                </a:solidFill>
                <a:latin typeface="Sitka Display"/>
                <a:cs typeface="Sitka Display"/>
              </a:rPr>
              <a:t>pneumonitis</a:t>
            </a:r>
            <a:r>
              <a:rPr sz="2000" spc="-45" dirty="0">
                <a:solidFill>
                  <a:srgbClr val="C00000"/>
                </a:solidFill>
                <a:latin typeface="Sitka Display"/>
                <a:cs typeface="Sitka Display"/>
              </a:rPr>
              <a:t> </a:t>
            </a:r>
            <a:r>
              <a:rPr sz="2000" dirty="0">
                <a:solidFill>
                  <a:srgbClr val="003366"/>
                </a:solidFill>
                <a:latin typeface="Sitka Display"/>
                <a:cs typeface="Sitka Display"/>
              </a:rPr>
              <a:t>e.g:</a:t>
            </a:r>
            <a:r>
              <a:rPr sz="2000" spc="-50" dirty="0">
                <a:solidFill>
                  <a:srgbClr val="003366"/>
                </a:solidFill>
                <a:latin typeface="Sitka Display"/>
                <a:cs typeface="Sitka Display"/>
              </a:rPr>
              <a:t> </a:t>
            </a:r>
            <a:r>
              <a:rPr sz="2000" dirty="0">
                <a:solidFill>
                  <a:srgbClr val="003366"/>
                </a:solidFill>
                <a:latin typeface="Sitka Display"/>
                <a:cs typeface="Sitka Display"/>
              </a:rPr>
              <a:t>Lipoid</a:t>
            </a:r>
            <a:r>
              <a:rPr sz="2000" spc="-50" dirty="0">
                <a:solidFill>
                  <a:srgbClr val="003366"/>
                </a:solidFill>
                <a:latin typeface="Sitka Display"/>
                <a:cs typeface="Sitka Display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Sitka Display"/>
                <a:cs typeface="Sitka Display"/>
              </a:rPr>
              <a:t>pneumonia.</a:t>
            </a:r>
            <a:endParaRPr sz="2000" dirty="0">
              <a:latin typeface="Sitka Display"/>
              <a:cs typeface="Sitka Display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756285" algn="l"/>
              </a:tabLst>
            </a:pPr>
            <a:r>
              <a:rPr sz="2000" dirty="0">
                <a:solidFill>
                  <a:srgbClr val="C00000"/>
                </a:solidFill>
                <a:latin typeface="Sitka Display"/>
                <a:cs typeface="Sitka Display"/>
              </a:rPr>
              <a:t>Radiation:</a:t>
            </a:r>
            <a:r>
              <a:rPr sz="2000" spc="-30" dirty="0">
                <a:solidFill>
                  <a:srgbClr val="C00000"/>
                </a:solidFill>
                <a:latin typeface="Sitka Display"/>
                <a:cs typeface="Sitka Display"/>
              </a:rPr>
              <a:t> </a:t>
            </a:r>
            <a:r>
              <a:rPr sz="2000" dirty="0">
                <a:solidFill>
                  <a:srgbClr val="003366"/>
                </a:solidFill>
                <a:latin typeface="Sitka Display"/>
                <a:cs typeface="Sitka Display"/>
              </a:rPr>
              <a:t>e.g.</a:t>
            </a:r>
            <a:r>
              <a:rPr sz="2000" spc="-95" dirty="0">
                <a:solidFill>
                  <a:srgbClr val="003366"/>
                </a:solidFill>
                <a:latin typeface="Sitka Display"/>
                <a:cs typeface="Sitka Display"/>
              </a:rPr>
              <a:t> </a:t>
            </a:r>
            <a:r>
              <a:rPr sz="2000" dirty="0">
                <a:solidFill>
                  <a:srgbClr val="003366"/>
                </a:solidFill>
                <a:latin typeface="Sitka Display"/>
                <a:cs typeface="Sitka Display"/>
              </a:rPr>
              <a:t>Radiation</a:t>
            </a:r>
            <a:r>
              <a:rPr sz="2000" spc="-25" dirty="0">
                <a:solidFill>
                  <a:srgbClr val="003366"/>
                </a:solidFill>
                <a:latin typeface="Sitka Display"/>
                <a:cs typeface="Sitka Display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Sitka Display"/>
                <a:cs typeface="Sitka Display"/>
              </a:rPr>
              <a:t>Pneumonitis</a:t>
            </a:r>
            <a:endParaRPr sz="2000" dirty="0">
              <a:latin typeface="Sitka Display"/>
              <a:cs typeface="Sitka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8368" y="1002842"/>
            <a:ext cx="6884034" cy="735965"/>
            <a:chOff x="658368" y="1002842"/>
            <a:chExt cx="6884034" cy="7359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9177" y="1276451"/>
              <a:ext cx="170960" cy="23586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8368" y="1002842"/>
              <a:ext cx="546938" cy="7359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7344" y="1002842"/>
              <a:ext cx="6694678" cy="73591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88644" y="1020287"/>
            <a:ext cx="8074025" cy="501650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600" b="1" dirty="0">
                <a:solidFill>
                  <a:srgbClr val="C00000"/>
                </a:solidFill>
                <a:latin typeface="Sitka Display"/>
                <a:cs typeface="Sitka Display"/>
              </a:rPr>
              <a:t>3-</a:t>
            </a:r>
            <a:r>
              <a:rPr sz="2600" b="1" spc="-75" dirty="0">
                <a:solidFill>
                  <a:srgbClr val="C00000"/>
                </a:solidFill>
                <a:latin typeface="Sitka Display"/>
                <a:cs typeface="Sitka Display"/>
              </a:rPr>
              <a:t> </a:t>
            </a:r>
            <a:r>
              <a:rPr sz="2600" b="1" dirty="0">
                <a:solidFill>
                  <a:srgbClr val="C00000"/>
                </a:solidFill>
                <a:latin typeface="Sitka Display"/>
                <a:cs typeface="Sitka Display"/>
              </a:rPr>
              <a:t>Community</a:t>
            </a:r>
            <a:r>
              <a:rPr sz="2600" b="1" spc="-55" dirty="0">
                <a:solidFill>
                  <a:srgbClr val="C00000"/>
                </a:solidFill>
                <a:latin typeface="Sitka Display"/>
                <a:cs typeface="Sitka Display"/>
              </a:rPr>
              <a:t> </a:t>
            </a:r>
            <a:r>
              <a:rPr sz="2600" b="1" dirty="0">
                <a:solidFill>
                  <a:srgbClr val="C00000"/>
                </a:solidFill>
                <a:latin typeface="Sitka Display"/>
                <a:cs typeface="Sitka Display"/>
              </a:rPr>
              <a:t>or</a:t>
            </a:r>
            <a:r>
              <a:rPr sz="2600" b="1" spc="-80" dirty="0">
                <a:solidFill>
                  <a:srgbClr val="C00000"/>
                </a:solidFill>
                <a:latin typeface="Sitka Display"/>
                <a:cs typeface="Sitka Display"/>
              </a:rPr>
              <a:t> </a:t>
            </a:r>
            <a:r>
              <a:rPr sz="2600" b="1" dirty="0">
                <a:solidFill>
                  <a:srgbClr val="C00000"/>
                </a:solidFill>
                <a:latin typeface="Sitka Display"/>
                <a:cs typeface="Sitka Display"/>
              </a:rPr>
              <a:t>hospital</a:t>
            </a:r>
            <a:r>
              <a:rPr sz="2600" b="1" spc="-80" dirty="0">
                <a:solidFill>
                  <a:srgbClr val="C00000"/>
                </a:solidFill>
                <a:latin typeface="Sitka Display"/>
                <a:cs typeface="Sitka Display"/>
              </a:rPr>
              <a:t> </a:t>
            </a:r>
            <a:r>
              <a:rPr sz="2600" b="1" dirty="0">
                <a:solidFill>
                  <a:srgbClr val="C00000"/>
                </a:solidFill>
                <a:latin typeface="Sitka Display"/>
                <a:cs typeface="Sitka Display"/>
              </a:rPr>
              <a:t>acquired</a:t>
            </a:r>
            <a:r>
              <a:rPr sz="2600" b="1" spc="-65" dirty="0">
                <a:solidFill>
                  <a:srgbClr val="C00000"/>
                </a:solidFill>
                <a:latin typeface="Sitka Display"/>
                <a:cs typeface="Sitka Display"/>
              </a:rPr>
              <a:t> </a:t>
            </a:r>
            <a:r>
              <a:rPr sz="2600" b="1" spc="-10" dirty="0">
                <a:solidFill>
                  <a:srgbClr val="C00000"/>
                </a:solidFill>
                <a:latin typeface="Sitka Display"/>
                <a:cs typeface="Sitka Display"/>
              </a:rPr>
              <a:t>pneumonia:</a:t>
            </a:r>
            <a:endParaRPr sz="2600" dirty="0">
              <a:latin typeface="Sitka Display"/>
              <a:cs typeface="Sitka Display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2400" b="1" u="sng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Calibri"/>
                <a:cs typeface="Calibri"/>
              </a:rPr>
              <a:t>Community</a:t>
            </a:r>
            <a:r>
              <a:rPr sz="2400" b="1" u="sng" spc="-6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Calibri"/>
                <a:cs typeface="Calibri"/>
              </a:rPr>
              <a:t>acquired</a:t>
            </a:r>
            <a:r>
              <a:rPr sz="2400" b="1" u="sng" spc="-7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spc="-10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Calibri"/>
                <a:cs typeface="Calibri"/>
              </a:rPr>
              <a:t>pneumonia:</a:t>
            </a:r>
            <a:endParaRPr sz="2400" dirty="0">
              <a:latin typeface="Calibri"/>
              <a:cs typeface="Calibri"/>
            </a:endParaRPr>
          </a:p>
          <a:p>
            <a:pPr marL="328930" indent="-316230">
              <a:lnSpc>
                <a:spcPct val="100000"/>
              </a:lnSpc>
              <a:spcBef>
                <a:spcPts val="535"/>
              </a:spcBef>
              <a:buSzPct val="90909"/>
              <a:buFont typeface="Wingdings"/>
              <a:buChar char=""/>
              <a:tabLst>
                <a:tab pos="328930" algn="l"/>
              </a:tabLst>
            </a:pP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Pneumonia</a:t>
            </a:r>
            <a:r>
              <a:rPr sz="2200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which</a:t>
            </a:r>
            <a:r>
              <a:rPr sz="22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sz="22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acquired</a:t>
            </a:r>
            <a:r>
              <a:rPr sz="22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22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2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community</a:t>
            </a:r>
            <a:r>
              <a:rPr sz="22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or</a:t>
            </a:r>
            <a:r>
              <a:rPr sz="22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at</a:t>
            </a: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Calibri"/>
                <a:cs typeface="Calibri"/>
              </a:rPr>
              <a:t>hospitalization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within</a:t>
            </a:r>
            <a:r>
              <a:rPr sz="22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2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first</a:t>
            </a:r>
            <a:r>
              <a:rPr sz="22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22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C00000"/>
                </a:solidFill>
                <a:latin typeface="Calibri"/>
                <a:cs typeface="Calibri"/>
              </a:rPr>
              <a:t>days.</a:t>
            </a:r>
            <a:endParaRPr sz="2200" dirty="0">
              <a:latin typeface="Calibri"/>
              <a:cs typeface="Calibri"/>
            </a:endParaRPr>
          </a:p>
          <a:p>
            <a:pPr marL="234315" indent="-229870">
              <a:lnSpc>
                <a:spcPct val="100000"/>
              </a:lnSpc>
              <a:spcBef>
                <a:spcPts val="530"/>
              </a:spcBef>
              <a:buSzPct val="93181"/>
              <a:buFont typeface="Wingdings"/>
              <a:buChar char=""/>
              <a:tabLst>
                <a:tab pos="234315" algn="l"/>
              </a:tabLst>
            </a:pP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2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most</a:t>
            </a:r>
            <a:r>
              <a:rPr sz="22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common</a:t>
            </a:r>
            <a:r>
              <a:rPr sz="2200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Calibri"/>
                <a:cs typeface="Calibri"/>
              </a:rPr>
              <a:t>organisms</a:t>
            </a:r>
            <a:r>
              <a:rPr sz="22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are</a:t>
            </a:r>
            <a:r>
              <a:rPr sz="22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Calibri"/>
                <a:cs typeface="Calibri"/>
              </a:rPr>
              <a:t>Streptococcal</a:t>
            </a:r>
            <a:r>
              <a:rPr sz="22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pneumonia,</a:t>
            </a:r>
            <a:r>
              <a:rPr sz="22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Calibri"/>
                <a:cs typeface="Calibri"/>
              </a:rPr>
              <a:t>Atypical,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Staph.</a:t>
            </a:r>
            <a:r>
              <a:rPr sz="22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 smtClean="0">
                <a:solidFill>
                  <a:srgbClr val="C00000"/>
                </a:solidFill>
                <a:latin typeface="Calibri"/>
                <a:cs typeface="Calibri"/>
              </a:rPr>
              <a:t>Aureus</a:t>
            </a:r>
            <a:r>
              <a:rPr lang="en-US" sz="2200" dirty="0" smtClean="0">
                <a:solidFill>
                  <a:srgbClr val="C00000"/>
                </a:solidFill>
                <a:latin typeface="Calibri"/>
                <a:cs typeface="Calibri"/>
              </a:rPr>
              <a:t> and </a:t>
            </a:r>
            <a:r>
              <a:rPr sz="2200" spc="-6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 err="1">
                <a:solidFill>
                  <a:srgbClr val="C00000"/>
                </a:solidFill>
                <a:latin typeface="Calibri"/>
                <a:cs typeface="Calibri"/>
              </a:rPr>
              <a:t>Hemophilus</a:t>
            </a:r>
            <a:r>
              <a:rPr sz="22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 smtClean="0">
                <a:solidFill>
                  <a:srgbClr val="C00000"/>
                </a:solidFill>
                <a:latin typeface="Calibri"/>
                <a:cs typeface="Calibri"/>
              </a:rPr>
              <a:t>influenza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35"/>
              </a:spcBef>
            </a:pP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u="sng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Calibri"/>
                <a:cs typeface="Calibri"/>
              </a:rPr>
              <a:t>Hospital</a:t>
            </a:r>
            <a:r>
              <a:rPr sz="2400" b="1" u="sng" spc="-70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Calibri"/>
                <a:cs typeface="Calibri"/>
              </a:rPr>
              <a:t>acquired</a:t>
            </a:r>
            <a:r>
              <a:rPr sz="2400" b="1" u="sng" spc="-6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Calibri"/>
                <a:cs typeface="Calibri"/>
              </a:rPr>
              <a:t>pneumonia</a:t>
            </a: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:</a:t>
            </a:r>
            <a:r>
              <a:rPr sz="2400" b="1" spc="-7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or</a:t>
            </a:r>
            <a:r>
              <a:rPr sz="2400" b="1" spc="-5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u="sng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Calibri"/>
                <a:cs typeface="Calibri"/>
              </a:rPr>
              <a:t>Nosocomial</a:t>
            </a:r>
            <a:r>
              <a:rPr sz="2400" b="1" u="sng" spc="-8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spc="-10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Calibri"/>
                <a:cs typeface="Calibri"/>
              </a:rPr>
              <a:t>pneumonia:</a:t>
            </a:r>
            <a:endParaRPr sz="2400" dirty="0">
              <a:latin typeface="Calibri"/>
              <a:cs typeface="Calibri"/>
            </a:endParaRPr>
          </a:p>
          <a:p>
            <a:pPr marL="234950" indent="-234950">
              <a:lnSpc>
                <a:spcPct val="100000"/>
              </a:lnSpc>
              <a:spcBef>
                <a:spcPts val="1115"/>
              </a:spcBef>
              <a:buSzPct val="95454"/>
              <a:buFont typeface="Wingdings"/>
              <a:buChar char=""/>
              <a:tabLst>
                <a:tab pos="234950" algn="l"/>
              </a:tabLst>
            </a:pP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It</a:t>
            </a:r>
            <a:r>
              <a:rPr sz="22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sz="22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2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pneumonia</a:t>
            </a:r>
            <a:r>
              <a:rPr sz="2200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which</a:t>
            </a:r>
            <a:r>
              <a:rPr sz="22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sz="22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acquired</a:t>
            </a:r>
            <a:r>
              <a:rPr sz="22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22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2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hospital</a:t>
            </a:r>
            <a:r>
              <a:rPr sz="22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after</a:t>
            </a:r>
            <a:r>
              <a:rPr sz="22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22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days</a:t>
            </a:r>
            <a:r>
              <a:rPr sz="22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200" spc="-10" dirty="0">
                <a:solidFill>
                  <a:srgbClr val="C00000"/>
                </a:solidFill>
                <a:latin typeface="Calibri"/>
                <a:cs typeface="Calibri"/>
              </a:rPr>
              <a:t>hospitalization.</a:t>
            </a:r>
            <a:endParaRPr sz="2200" dirty="0">
              <a:latin typeface="Calibri"/>
              <a:cs typeface="Calibri"/>
            </a:endParaRPr>
          </a:p>
          <a:p>
            <a:pPr marL="234950" indent="-234950">
              <a:lnSpc>
                <a:spcPct val="100000"/>
              </a:lnSpc>
              <a:spcBef>
                <a:spcPts val="790"/>
              </a:spcBef>
              <a:buSzPct val="95454"/>
              <a:buFont typeface="Wingdings"/>
              <a:buChar char=""/>
              <a:tabLst>
                <a:tab pos="234950" algn="l"/>
              </a:tabLst>
            </a:pP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2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commonest</a:t>
            </a:r>
            <a:r>
              <a:rPr sz="22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Calibri"/>
                <a:cs typeface="Calibri"/>
              </a:rPr>
              <a:t>organisms</a:t>
            </a:r>
            <a:r>
              <a:rPr sz="22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are</a:t>
            </a:r>
            <a:r>
              <a:rPr sz="22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G–ve</a:t>
            </a:r>
            <a:r>
              <a:rPr sz="22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bacilli</a:t>
            </a:r>
            <a:r>
              <a:rPr sz="22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e.g:</a:t>
            </a:r>
            <a:r>
              <a:rPr sz="22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Calibri"/>
                <a:cs typeface="Calibri"/>
              </a:rPr>
              <a:t>pseudomonas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aeruginosa,</a:t>
            </a:r>
            <a:r>
              <a:rPr sz="22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Klebsiella</a:t>
            </a:r>
            <a:r>
              <a:rPr sz="22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22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Calibri"/>
                <a:cs typeface="Calibri"/>
              </a:rPr>
              <a:t>proteus.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0831" y="249961"/>
            <a:ext cx="7941436" cy="83652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75992" y="344550"/>
            <a:ext cx="411416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/>
              <a:t>Classification</a:t>
            </a:r>
            <a:r>
              <a:rPr sz="2800" spc="-65" dirty="0"/>
              <a:t> </a:t>
            </a:r>
            <a:r>
              <a:rPr sz="2800" dirty="0"/>
              <a:t>of</a:t>
            </a:r>
            <a:r>
              <a:rPr sz="2800" spc="15" dirty="0"/>
              <a:t> </a:t>
            </a:r>
            <a:r>
              <a:rPr sz="2800" spc="-10" dirty="0"/>
              <a:t>Pneumonia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IM Final Template">
  <a:themeElements>
    <a:clrScheme name="">
      <a:dk1>
        <a:srgbClr val="808080"/>
      </a:dk1>
      <a:lt1>
        <a:srgbClr val="FFFFFF"/>
      </a:lt1>
      <a:dk2>
        <a:srgbClr val="004B85"/>
      </a:dk2>
      <a:lt2>
        <a:srgbClr val="FFFFFF"/>
      </a:lt2>
      <a:accent1>
        <a:srgbClr val="A90533"/>
      </a:accent1>
      <a:accent2>
        <a:srgbClr val="C15A5C"/>
      </a:accent2>
      <a:accent3>
        <a:srgbClr val="AAB1C2"/>
      </a:accent3>
      <a:accent4>
        <a:srgbClr val="DADADA"/>
      </a:accent4>
      <a:accent5>
        <a:srgbClr val="D1AAAD"/>
      </a:accent5>
      <a:accent6>
        <a:srgbClr val="AF5153"/>
      </a:accent6>
      <a:hlink>
        <a:srgbClr val="406FA2"/>
      </a:hlink>
      <a:folHlink>
        <a:srgbClr val="FFFFFF"/>
      </a:folHlink>
    </a:clrScheme>
    <a:fontScheme name="AIM Final 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IM Final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M Final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M Final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M Final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M Final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M Final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M Final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ebc09c2-2017-4d82-b498-cc9d47e586bd" xsi:nil="true"/>
    <lcf76f155ced4ddcb4097134ff3c332f xmlns="d77c9b75-90e8-4a88-851a-319d250d40f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CEAC7B89DCEB0D49B212C31CDD9DE0F7" ma:contentTypeVersion="12" ma:contentTypeDescription="إنشاء مستند جديد." ma:contentTypeScope="" ma:versionID="c027dbd02127dd0b6c650feebfb4b730">
  <xsd:schema xmlns:xsd="http://www.w3.org/2001/XMLSchema" xmlns:xs="http://www.w3.org/2001/XMLSchema" xmlns:p="http://schemas.microsoft.com/office/2006/metadata/properties" xmlns:ns2="d77c9b75-90e8-4a88-851a-319d250d40f1" xmlns:ns3="1ebc09c2-2017-4d82-b498-cc9d47e586bd" targetNamespace="http://schemas.microsoft.com/office/2006/metadata/properties" ma:root="true" ma:fieldsID="7e5dbdb9d31498a687836c4fc95854ea" ns2:_="" ns3:_="">
    <xsd:import namespace="d77c9b75-90e8-4a88-851a-319d250d40f1"/>
    <xsd:import namespace="1ebc09c2-2017-4d82-b498-cc9d47e586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c9b75-90e8-4a88-851a-319d250d40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علامات الصور" ma:readOnly="false" ma:fieldId="{5cf76f15-5ced-4ddc-b409-7134ff3c332f}" ma:taxonomyMulti="true" ma:sspId="9ff52f34-b351-492d-bd72-b80be8882a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bc09c2-2017-4d82-b498-cc9d47e586b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5b1f9b4-7802-4cdc-81c1-6faffc7a375d}" ma:internalName="TaxCatchAll" ma:showField="CatchAllData" ma:web="1ebc09c2-2017-4d82-b498-cc9d47e586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6CB35C-79F6-488D-944E-09CA744A43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48A9E3-2448-4E1B-8D8C-E848DBCDC867}">
  <ds:schemaRefs>
    <ds:schemaRef ds:uri="http://schemas.microsoft.com/office/2006/metadata/properties"/>
    <ds:schemaRef ds:uri="http://schemas.microsoft.com/office/infopath/2007/PartnerControls"/>
    <ds:schemaRef ds:uri="41add20f-1b05-40fe-a26a-962cda6c0049"/>
    <ds:schemaRef ds:uri="ab6e7952-11f4-4207-b842-9e3a72296ebc"/>
  </ds:schemaRefs>
</ds:datastoreItem>
</file>

<file path=customXml/itemProps3.xml><?xml version="1.0" encoding="utf-8"?>
<ds:datastoreItem xmlns:ds="http://schemas.openxmlformats.org/officeDocument/2006/customXml" ds:itemID="{AB0AF00F-BD13-478B-9A9F-53387A13C0E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2049</Words>
  <Application>Microsoft Office PowerPoint</Application>
  <PresentationFormat>On-screen Show (4:3)</PresentationFormat>
  <Paragraphs>483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Office Theme</vt:lpstr>
      <vt:lpstr>AIM Final Template</vt:lpstr>
      <vt:lpstr>DR MAHA ALSADIK Associate professor of respiratory diseases </vt:lpstr>
      <vt:lpstr>Definition of Pneumonia</vt:lpstr>
      <vt:lpstr>PowerPoint Presentation</vt:lpstr>
      <vt:lpstr>PowerPoint Presentation</vt:lpstr>
      <vt:lpstr>Classification of Pneumonia</vt:lpstr>
      <vt:lpstr>Classification of Pneumonia</vt:lpstr>
      <vt:lpstr>PowerPoint Presentation</vt:lpstr>
      <vt:lpstr>Classification of Pneumonia</vt:lpstr>
      <vt:lpstr>Classification of Pneumonia</vt:lpstr>
      <vt:lpstr>Pneumonias – Classification…..</vt:lpstr>
      <vt:lpstr>CAP – The Pathogens Involved</vt:lpstr>
      <vt:lpstr>Community Acquired Pneumonia (CAP)</vt:lpstr>
      <vt:lpstr>Community Acquired Pneumonia (CAP)</vt:lpstr>
      <vt:lpstr>Community Acquired Pneumonia (CAP)</vt:lpstr>
      <vt:lpstr>Pathology of Pneumonia</vt:lpstr>
      <vt:lpstr>PowerPoint Presentation</vt:lpstr>
      <vt:lpstr>Diagnosis of pneumonia</vt:lpstr>
      <vt:lpstr>History and examination</vt:lpstr>
      <vt:lpstr>CAP – Two Types of Presentations</vt:lpstr>
      <vt:lpstr>Streptococcus Pneumonia</vt:lpstr>
      <vt:lpstr>Atypical Pneumonia</vt:lpstr>
      <vt:lpstr>S. aureus CAP – Dangerous</vt:lpstr>
      <vt:lpstr>Chest X-ray</vt:lpstr>
      <vt:lpstr>Chest X-ray – Pneumonia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Infiltrate Patterns and Pathogens</vt:lpstr>
      <vt:lpstr>Laboratory Tests for CAP</vt:lpstr>
      <vt:lpstr>Complications of CAP</vt:lpstr>
      <vt:lpstr>Risk Factors for Hospitalization in CAP</vt:lpstr>
      <vt:lpstr>PowerPoint Presentation</vt:lpstr>
      <vt:lpstr>PowerPoint Presentation</vt:lpstr>
      <vt:lpstr>Criteria for severe pneumonia: Minor criteria</vt:lpstr>
      <vt:lpstr>CAP – Evaluation of a Patient</vt:lpstr>
      <vt:lpstr>Treatment</vt:lpstr>
      <vt:lpstr>CAP</vt:lpstr>
      <vt:lpstr>Group I: Outpatients but no Comorbidities</vt:lpstr>
      <vt:lpstr>Group ll: Outpatient, with Comorbidities</vt:lpstr>
      <vt:lpstr>Group III: Inpatient (Not in ICU)</vt:lpstr>
      <vt:lpstr>Group IV : ICU- Admitted Patients</vt:lpstr>
      <vt:lpstr>PowerPoint Presentation</vt:lpstr>
      <vt:lpstr>Group IV : ICU- Admitted Patients</vt:lpstr>
      <vt:lpstr>PowerPoint Presentation</vt:lpstr>
      <vt:lpstr>Patient follow up</vt:lpstr>
      <vt:lpstr>Switch to Oral Therapy</vt:lpstr>
      <vt:lpstr>Duration of Therapy</vt:lpstr>
      <vt:lpstr>Risk factors for treatment failure:</vt:lpstr>
      <vt:lpstr>CAP – Management summery……</vt:lpstr>
      <vt:lpstr>HAP &amp; VAP</vt:lpstr>
      <vt:lpstr>Hospital acquired pneumonia (HAP)</vt:lpstr>
      <vt:lpstr>PowerPoint Presentation</vt:lpstr>
      <vt:lpstr>Group IV : ICU- Admitted Patients</vt:lpstr>
      <vt:lpstr>PowerPoint Presentation</vt:lpstr>
      <vt:lpstr>PowerPoint Presentation</vt:lpstr>
      <vt:lpstr>Group IV : ICU- Admitted Patients</vt:lpstr>
      <vt:lpstr>Duration of Therapy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Pneumonia</dc:title>
  <cp:lastModifiedBy>laptech</cp:lastModifiedBy>
  <cp:revision>13</cp:revision>
  <dcterms:created xsi:type="dcterms:W3CDTF">2024-09-21T12:07:53Z</dcterms:created>
  <dcterms:modified xsi:type="dcterms:W3CDTF">2025-09-19T20:40:48Z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2024-09-21T00:00:00Z</vt:filetime>
  </property>
  <property fmtid="{D5CDD505-2E9C-101B-9397-08002B2CF9AE}" pid="5" name="Producer">
    <vt:lpwstr>www.ilovepdf.com</vt:lpwstr>
  </property>
  <property fmtid="{D5CDD505-2E9C-101B-9397-08002B2CF9AE}" pid="6" name="ContentTypeId">
    <vt:lpwstr>0x010100CEAC7B89DCEB0D49B212C31CDD9DE0F7</vt:lpwstr>
  </property>
  <property fmtid="{D5CDD505-2E9C-101B-9397-08002B2CF9AE}" pid="7" name="MediaServiceImageTags">
    <vt:lpwstr/>
  </property>
</Properties>
</file>