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79A8C6-8120-4B1B-A907-34446248096A}" type="datetimeFigureOut">
              <a:rPr lang="en-US" smtClean="0"/>
              <a:pPr/>
              <a:t>6/28/2019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292B3E-DBD7-44CF-BD74-D662D70292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39396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cs typeface="Arial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5C8578-AEEC-404D-866F-A66D22C82761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94F0-FA1F-420A-96EA-E88A82716A6C}" type="datetimeFigureOut">
              <a:rPr lang="en-US" smtClean="0"/>
              <a:pPr/>
              <a:t>6/28/2019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2F9E-AD0D-4865-9189-B4C9BFD57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94F0-FA1F-420A-96EA-E88A82716A6C}" type="datetimeFigureOut">
              <a:rPr lang="en-US" smtClean="0"/>
              <a:pPr/>
              <a:t>6/28/2019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2F9E-AD0D-4865-9189-B4C9BFD57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94F0-FA1F-420A-96EA-E88A82716A6C}" type="datetimeFigureOut">
              <a:rPr lang="en-US" smtClean="0"/>
              <a:pPr/>
              <a:t>6/28/2019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2F9E-AD0D-4865-9189-B4C9BFD57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94F0-FA1F-420A-96EA-E88A82716A6C}" type="datetimeFigureOut">
              <a:rPr lang="en-US" smtClean="0"/>
              <a:pPr/>
              <a:t>6/28/2019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2F9E-AD0D-4865-9189-B4C9BFD57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94F0-FA1F-420A-96EA-E88A82716A6C}" type="datetimeFigureOut">
              <a:rPr lang="en-US" smtClean="0"/>
              <a:pPr/>
              <a:t>6/28/2019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2F9E-AD0D-4865-9189-B4C9BFD57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94F0-FA1F-420A-96EA-E88A82716A6C}" type="datetimeFigureOut">
              <a:rPr lang="en-US" smtClean="0"/>
              <a:pPr/>
              <a:t>6/28/2019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2F9E-AD0D-4865-9189-B4C9BFD57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94F0-FA1F-420A-96EA-E88A82716A6C}" type="datetimeFigureOut">
              <a:rPr lang="en-US" smtClean="0"/>
              <a:pPr/>
              <a:t>6/28/2019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2F9E-AD0D-4865-9189-B4C9BFD57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94F0-FA1F-420A-96EA-E88A82716A6C}" type="datetimeFigureOut">
              <a:rPr lang="en-US" smtClean="0"/>
              <a:pPr/>
              <a:t>6/28/2019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2F9E-AD0D-4865-9189-B4C9BFD57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94F0-FA1F-420A-96EA-E88A82716A6C}" type="datetimeFigureOut">
              <a:rPr lang="en-US" smtClean="0"/>
              <a:pPr/>
              <a:t>6/28/2019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2F9E-AD0D-4865-9189-B4C9BFD57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94F0-FA1F-420A-96EA-E88A82716A6C}" type="datetimeFigureOut">
              <a:rPr lang="en-US" smtClean="0"/>
              <a:pPr/>
              <a:t>6/28/2019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2F9E-AD0D-4865-9189-B4C9BFD57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94F0-FA1F-420A-96EA-E88A82716A6C}" type="datetimeFigureOut">
              <a:rPr lang="en-US" smtClean="0"/>
              <a:pPr/>
              <a:t>6/28/2019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2F9E-AD0D-4865-9189-B4C9BFD57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094F0-FA1F-420A-96EA-E88A82716A6C}" type="datetimeFigureOut">
              <a:rPr lang="en-US" smtClean="0"/>
              <a:pPr/>
              <a:t>6/28/2019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B2F9E-AD0D-4865-9189-B4C9BFD57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05330441"/>
              </p:ext>
            </p:extLst>
          </p:nvPr>
        </p:nvGraphicFramePr>
        <p:xfrm>
          <a:off x="539750" y="188913"/>
          <a:ext cx="8280400" cy="6628434"/>
        </p:xfrm>
        <a:graphic>
          <a:graphicData uri="http://schemas.openxmlformats.org/drawingml/2006/table">
            <a:tbl>
              <a:tblPr/>
              <a:tblGrid>
                <a:gridCol w="2087563"/>
                <a:gridCol w="1008062"/>
                <a:gridCol w="2597150"/>
                <a:gridCol w="1293813"/>
                <a:gridCol w="1293812"/>
              </a:tblGrid>
              <a:tr h="177800">
                <a:tc rowSpan="2"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t-table</a:t>
                      </a:r>
                    </a:p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Degrees of Freedom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Probability, p, level of significance, alpha, </a:t>
                      </a:r>
                      <a:r>
                        <a:rPr lang="en-US" sz="18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E3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8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0.1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E3F6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0.05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E3F6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0.01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E3F6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0.001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E3F6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6.31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12.71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63.66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636.62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2.92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4.30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9.93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31.60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2.35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3.18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5.84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12.92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4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2.13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2.78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4.60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8.61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2.57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4.03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6.87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1.94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2.45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3.71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5.96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1.89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2.37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3.50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5.41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1.86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2.31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3.36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5.04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9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1.83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2.26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3.25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4.78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1.81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2.23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3.17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4.59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1.80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2.20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3.11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4.44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2.18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3.06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4.32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2.16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3.01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4.22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14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2.14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2.98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4.14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2.13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2.95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4.07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2.12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2.92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4.02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1.74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2.11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2.90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3.97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2.10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2.88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3.92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19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2.09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2.86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3.88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2.09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2.85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3.85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2.83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3.82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2.82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3.79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2.82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3.77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24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2.80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3.75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2.79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3.73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2.78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3.71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2.77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3.69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2.76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3.67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29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2.76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3.66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2.04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2.75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3.65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40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1.68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2.70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3.55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60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1.67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2.66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3.46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120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1.66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1.98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2.62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3.37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infinity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1.65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1.96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2.58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3.29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5" descr="http://mips.stanford.edu/courses/stats_data_analsys/lesson_4/t_tabl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88913"/>
            <a:ext cx="8064500" cy="666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F:\z tab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82550"/>
            <a:ext cx="8643937" cy="677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66541"/>
            <a:ext cx="8001000" cy="6724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sample of 100 teachers were selected randomly from schools at Al-</a:t>
            </a: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Karak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area. The mean systolic blood pressure for teachers in this sample was 110 mm Hg, and variance was 100. 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[1]  The degree of freedom for this sample is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100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109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110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99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Non of the above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[2] The standard error is 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100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99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Non of the above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[3] 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The percentile rank of a teacher whose blood pressure 90 mm Hg,  is closest to: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50</a:t>
            </a:r>
            <a:r>
              <a:rPr kumimoji="0" lang="en-US" sz="11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25</a:t>
            </a:r>
            <a:r>
              <a:rPr kumimoji="0" lang="en-US" sz="11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11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nd 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98</a:t>
            </a:r>
            <a:r>
              <a:rPr kumimoji="0" lang="en-US" sz="11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Non of the above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[4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]  The blood pressure of a teacher in this sample with a z-score of  0.7 is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100 mm Hg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103 mm Hg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117 mm Hg 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109 mm Hg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Non of the above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[5] 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The 95% confidence interval for blood pressure values is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110  ±   1.96 SE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100 ±  1.96 SE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100  ±   2.58 SE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90  –   110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Non of the above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[6]  What area under the standard normal curve falls outside the Z values ±2.5 ?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a.  .0062     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b.  .9876      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c.  .0124      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d.  .4938      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e.  non of the above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hi square tab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3024"/>
            <a:ext cx="9144000" cy="670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3242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401</Words>
  <Application>Microsoft Office PowerPoint</Application>
  <PresentationFormat>On-screen Show (4:3)</PresentationFormat>
  <Paragraphs>215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TOSHIBA</dc:creator>
  <cp:lastModifiedBy>INTERNET</cp:lastModifiedBy>
  <cp:revision>5</cp:revision>
  <dcterms:created xsi:type="dcterms:W3CDTF">2013-07-02T05:34:52Z</dcterms:created>
  <dcterms:modified xsi:type="dcterms:W3CDTF">2019-06-29T04:35:29Z</dcterms:modified>
</cp:coreProperties>
</file>