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54"/>
  </p:notesMasterIdLst>
  <p:sldIdLst>
    <p:sldId id="256" r:id="rId2"/>
    <p:sldId id="258" r:id="rId3"/>
    <p:sldId id="336" r:id="rId4"/>
    <p:sldId id="263" r:id="rId5"/>
    <p:sldId id="309" r:id="rId6"/>
    <p:sldId id="259" r:id="rId7"/>
    <p:sldId id="264" r:id="rId8"/>
    <p:sldId id="265" r:id="rId9"/>
    <p:sldId id="323" r:id="rId10"/>
    <p:sldId id="261" r:id="rId11"/>
    <p:sldId id="311" r:id="rId12"/>
    <p:sldId id="312" r:id="rId13"/>
    <p:sldId id="327" r:id="rId14"/>
    <p:sldId id="328" r:id="rId15"/>
    <p:sldId id="266" r:id="rId16"/>
    <p:sldId id="267" r:id="rId17"/>
    <p:sldId id="274" r:id="rId18"/>
    <p:sldId id="275" r:id="rId19"/>
    <p:sldId id="276" r:id="rId20"/>
    <p:sldId id="329" r:id="rId21"/>
    <p:sldId id="335" r:id="rId22"/>
    <p:sldId id="278" r:id="rId23"/>
    <p:sldId id="315" r:id="rId24"/>
    <p:sldId id="326" r:id="rId25"/>
    <p:sldId id="279" r:id="rId26"/>
    <p:sldId id="280" r:id="rId27"/>
    <p:sldId id="277" r:id="rId28"/>
    <p:sldId id="281" r:id="rId29"/>
    <p:sldId id="283" r:id="rId30"/>
    <p:sldId id="318" r:id="rId31"/>
    <p:sldId id="285" r:id="rId32"/>
    <p:sldId id="286" r:id="rId33"/>
    <p:sldId id="319" r:id="rId34"/>
    <p:sldId id="291" r:id="rId35"/>
    <p:sldId id="292" r:id="rId36"/>
    <p:sldId id="330" r:id="rId37"/>
    <p:sldId id="331" r:id="rId38"/>
    <p:sldId id="33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33" r:id="rId48"/>
    <p:sldId id="303" r:id="rId49"/>
    <p:sldId id="304" r:id="rId50"/>
    <p:sldId id="334" r:id="rId51"/>
    <p:sldId id="305" r:id="rId52"/>
    <p:sldId id="33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64" d="100"/>
          <a:sy n="64" d="100"/>
        </p:scale>
        <p:origin x="876" y="66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507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41D20-9AAD-49A7-9F3E-0772DA90AC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9A756B-A85A-473B-9687-DC81B77F88A3}">
      <dgm:prSet/>
      <dgm:spPr/>
      <dgm:t>
        <a:bodyPr/>
        <a:lstStyle/>
        <a:p>
          <a:r>
            <a:rPr lang="en-US"/>
            <a:t>Rickets in children: defective bone growth</a:t>
          </a:r>
        </a:p>
      </dgm:t>
    </dgm:pt>
    <dgm:pt modelId="{455E17AC-847B-4B42-972F-56F7AD8AFA91}" type="parTrans" cxnId="{9061BCEC-61CB-4753-AA49-37F49AD86971}">
      <dgm:prSet/>
      <dgm:spPr/>
      <dgm:t>
        <a:bodyPr/>
        <a:lstStyle/>
        <a:p>
          <a:endParaRPr lang="en-US"/>
        </a:p>
      </dgm:t>
    </dgm:pt>
    <dgm:pt modelId="{4D8B19B2-2EEA-4559-9F7D-B02C0BAE6931}" type="sibTrans" cxnId="{9061BCEC-61CB-4753-AA49-37F49AD86971}">
      <dgm:prSet/>
      <dgm:spPr/>
      <dgm:t>
        <a:bodyPr/>
        <a:lstStyle/>
        <a:p>
          <a:endParaRPr lang="en-US"/>
        </a:p>
      </dgm:t>
    </dgm:pt>
    <dgm:pt modelId="{AF1CFBF8-B6F1-4A19-ACF3-CD52CC3D88DA}">
      <dgm:prSet/>
      <dgm:spPr/>
      <dgm:t>
        <a:bodyPr/>
        <a:lstStyle/>
        <a:p>
          <a:r>
            <a:rPr lang="en-US"/>
            <a:t>Osteomalacia in adults: bone softening </a:t>
          </a:r>
        </a:p>
      </dgm:t>
    </dgm:pt>
    <dgm:pt modelId="{8E2CDB2A-0B00-46F7-88E0-E61B367A5127}" type="parTrans" cxnId="{6F952E5D-182E-4F77-AC4D-9BD630BB66EA}">
      <dgm:prSet/>
      <dgm:spPr/>
      <dgm:t>
        <a:bodyPr/>
        <a:lstStyle/>
        <a:p>
          <a:endParaRPr lang="en-US"/>
        </a:p>
      </dgm:t>
    </dgm:pt>
    <dgm:pt modelId="{9DB9809C-5CAF-4394-95BE-043335537532}" type="sibTrans" cxnId="{6F952E5D-182E-4F77-AC4D-9BD630BB66EA}">
      <dgm:prSet/>
      <dgm:spPr/>
      <dgm:t>
        <a:bodyPr/>
        <a:lstStyle/>
        <a:p>
          <a:endParaRPr lang="en-US"/>
        </a:p>
      </dgm:t>
    </dgm:pt>
    <dgm:pt modelId="{C0F95387-74A5-4CFC-B2B3-C978EE926BA2}">
      <dgm:prSet/>
      <dgm:spPr/>
      <dgm:t>
        <a:bodyPr/>
        <a:lstStyle/>
        <a:p>
          <a:r>
            <a:rPr lang="en-US" dirty="0"/>
            <a:t>condition results from inadequate </a:t>
          </a:r>
          <a:r>
            <a:rPr lang="en-US" dirty="0">
              <a:solidFill>
                <a:schemeClr val="accent1"/>
              </a:solidFill>
            </a:rPr>
            <a:t>mineralization </a:t>
          </a:r>
          <a:r>
            <a:rPr lang="en-US" dirty="0"/>
            <a:t>of bone matrix (osteoid).</a:t>
          </a:r>
        </a:p>
      </dgm:t>
    </dgm:pt>
    <dgm:pt modelId="{0E30553A-2266-4B12-83A4-1197A3661B75}" type="parTrans" cxnId="{3539BAB1-8164-42C8-A8AC-F3C0EDFEE69B}">
      <dgm:prSet/>
      <dgm:spPr/>
      <dgm:t>
        <a:bodyPr/>
        <a:lstStyle/>
        <a:p>
          <a:endParaRPr lang="en-US"/>
        </a:p>
      </dgm:t>
    </dgm:pt>
    <dgm:pt modelId="{1CCD4EF6-2014-4B33-A37A-F82D33035824}" type="sibTrans" cxnId="{3539BAB1-8164-42C8-A8AC-F3C0EDFEE69B}">
      <dgm:prSet/>
      <dgm:spPr/>
      <dgm:t>
        <a:bodyPr/>
        <a:lstStyle/>
        <a:p>
          <a:endParaRPr lang="en-US"/>
        </a:p>
      </dgm:t>
    </dgm:pt>
    <dgm:pt modelId="{AC3A0E9A-1AFC-4258-8561-A7D4BF9B52EA}">
      <dgm:prSet/>
      <dgm:spPr/>
      <dgm:t>
        <a:bodyPr/>
        <a:lstStyle/>
        <a:p>
          <a:r>
            <a:rPr lang="en-US" dirty="0"/>
            <a:t>usually caused by a </a:t>
          </a:r>
          <a:r>
            <a:rPr lang="en-US" dirty="0">
              <a:solidFill>
                <a:schemeClr val="accent1"/>
              </a:solidFill>
            </a:rPr>
            <a:t>defect in vitamin D availability or metabolism</a:t>
          </a:r>
          <a:r>
            <a:rPr lang="en-US" dirty="0"/>
            <a:t>.</a:t>
          </a:r>
        </a:p>
      </dgm:t>
    </dgm:pt>
    <dgm:pt modelId="{46D23D6D-491C-4CB9-AE4D-1C058557445D}" type="parTrans" cxnId="{C87F537C-DC24-4671-AD6A-ED2AF856EECF}">
      <dgm:prSet/>
      <dgm:spPr/>
      <dgm:t>
        <a:bodyPr/>
        <a:lstStyle/>
        <a:p>
          <a:endParaRPr lang="en-US"/>
        </a:p>
      </dgm:t>
    </dgm:pt>
    <dgm:pt modelId="{A3F8AFEA-5081-4CC3-9423-25BD70ECE9F1}" type="sibTrans" cxnId="{C87F537C-DC24-4671-AD6A-ED2AF856EECF}">
      <dgm:prSet/>
      <dgm:spPr/>
      <dgm:t>
        <a:bodyPr/>
        <a:lstStyle/>
        <a:p>
          <a:endParaRPr lang="en-US"/>
        </a:p>
      </dgm:t>
    </dgm:pt>
    <dgm:pt modelId="{BA38155F-E833-48A4-9CDF-F69A2D55FD36}" type="pres">
      <dgm:prSet presAssocID="{03B41D20-9AAD-49A7-9F3E-0772DA90ACB1}" presName="root" presStyleCnt="0">
        <dgm:presLayoutVars>
          <dgm:dir/>
          <dgm:resizeHandles val="exact"/>
        </dgm:presLayoutVars>
      </dgm:prSet>
      <dgm:spPr/>
    </dgm:pt>
    <dgm:pt modelId="{0A26D330-3C07-4A44-8773-74BFFA88638D}" type="pres">
      <dgm:prSet presAssocID="{F19A756B-A85A-473B-9687-DC81B77F88A3}" presName="compNode" presStyleCnt="0"/>
      <dgm:spPr/>
    </dgm:pt>
    <dgm:pt modelId="{73DFB59D-349F-4E9B-BEFC-1500A1A36381}" type="pres">
      <dgm:prSet presAssocID="{F19A756B-A85A-473B-9687-DC81B77F88A3}" presName="bgRect" presStyleLbl="bgShp" presStyleIdx="0" presStyleCnt="4"/>
      <dgm:spPr/>
    </dgm:pt>
    <dgm:pt modelId="{7E67D583-C5B3-407E-93C3-24C2128F74B5}" type="pres">
      <dgm:prSet presAssocID="{F19A756B-A85A-473B-9687-DC81B77F88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BA972CFF-484C-4C73-BF5C-0596C417CCC8}" type="pres">
      <dgm:prSet presAssocID="{F19A756B-A85A-473B-9687-DC81B77F88A3}" presName="spaceRect" presStyleCnt="0"/>
      <dgm:spPr/>
    </dgm:pt>
    <dgm:pt modelId="{E31713DC-A5CB-4D6C-92BB-0BACB4F69007}" type="pres">
      <dgm:prSet presAssocID="{F19A756B-A85A-473B-9687-DC81B77F88A3}" presName="parTx" presStyleLbl="revTx" presStyleIdx="0" presStyleCnt="4">
        <dgm:presLayoutVars>
          <dgm:chMax val="0"/>
          <dgm:chPref val="0"/>
        </dgm:presLayoutVars>
      </dgm:prSet>
      <dgm:spPr/>
    </dgm:pt>
    <dgm:pt modelId="{7279A918-122F-46E4-8128-3A0A3DA1A531}" type="pres">
      <dgm:prSet presAssocID="{4D8B19B2-2EEA-4559-9F7D-B02C0BAE6931}" presName="sibTrans" presStyleCnt="0"/>
      <dgm:spPr/>
    </dgm:pt>
    <dgm:pt modelId="{B8949DB5-BBF8-4633-8513-EB71B150B9B8}" type="pres">
      <dgm:prSet presAssocID="{AF1CFBF8-B6F1-4A19-ACF3-CD52CC3D88DA}" presName="compNode" presStyleCnt="0"/>
      <dgm:spPr/>
    </dgm:pt>
    <dgm:pt modelId="{1C5B43C2-2E87-4412-A8AC-737F4CC01FAB}" type="pres">
      <dgm:prSet presAssocID="{AF1CFBF8-B6F1-4A19-ACF3-CD52CC3D88DA}" presName="bgRect" presStyleLbl="bgShp" presStyleIdx="1" presStyleCnt="4"/>
      <dgm:spPr/>
    </dgm:pt>
    <dgm:pt modelId="{4379E29A-9923-41C6-A0E4-061161660130}" type="pres">
      <dgm:prSet presAssocID="{AF1CFBF8-B6F1-4A19-ACF3-CD52CC3D88D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F4EBF57F-9AC6-4002-BA00-52B329B32DEA}" type="pres">
      <dgm:prSet presAssocID="{AF1CFBF8-B6F1-4A19-ACF3-CD52CC3D88DA}" presName="spaceRect" presStyleCnt="0"/>
      <dgm:spPr/>
    </dgm:pt>
    <dgm:pt modelId="{C623B489-5F92-4C44-B1F6-6FE262547516}" type="pres">
      <dgm:prSet presAssocID="{AF1CFBF8-B6F1-4A19-ACF3-CD52CC3D88DA}" presName="parTx" presStyleLbl="revTx" presStyleIdx="1" presStyleCnt="4">
        <dgm:presLayoutVars>
          <dgm:chMax val="0"/>
          <dgm:chPref val="0"/>
        </dgm:presLayoutVars>
      </dgm:prSet>
      <dgm:spPr/>
    </dgm:pt>
    <dgm:pt modelId="{7C298211-DBD9-450B-942E-834B38E67B77}" type="pres">
      <dgm:prSet presAssocID="{9DB9809C-5CAF-4394-95BE-043335537532}" presName="sibTrans" presStyleCnt="0"/>
      <dgm:spPr/>
    </dgm:pt>
    <dgm:pt modelId="{31DA9B49-EB85-478D-B54E-D5CCAC71334E}" type="pres">
      <dgm:prSet presAssocID="{C0F95387-74A5-4CFC-B2B3-C978EE926BA2}" presName="compNode" presStyleCnt="0"/>
      <dgm:spPr/>
    </dgm:pt>
    <dgm:pt modelId="{C9F87A8A-1F08-43ED-B8DD-2D22F6BA1B8D}" type="pres">
      <dgm:prSet presAssocID="{C0F95387-74A5-4CFC-B2B3-C978EE926BA2}" presName="bgRect" presStyleLbl="bgShp" presStyleIdx="2" presStyleCnt="4"/>
      <dgm:spPr/>
    </dgm:pt>
    <dgm:pt modelId="{975EB79E-0FEC-4532-8E4B-52AEA7D6C55B}" type="pres">
      <dgm:prSet presAssocID="{C0F95387-74A5-4CFC-B2B3-C978EE926B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l"/>
        </a:ext>
      </dgm:extLst>
    </dgm:pt>
    <dgm:pt modelId="{F93978C2-E8F3-44A7-9E46-B3EB49DD10FE}" type="pres">
      <dgm:prSet presAssocID="{C0F95387-74A5-4CFC-B2B3-C978EE926BA2}" presName="spaceRect" presStyleCnt="0"/>
      <dgm:spPr/>
    </dgm:pt>
    <dgm:pt modelId="{BE098B9A-767A-49D0-98D9-B78B6928C967}" type="pres">
      <dgm:prSet presAssocID="{C0F95387-74A5-4CFC-B2B3-C978EE926BA2}" presName="parTx" presStyleLbl="revTx" presStyleIdx="2" presStyleCnt="4">
        <dgm:presLayoutVars>
          <dgm:chMax val="0"/>
          <dgm:chPref val="0"/>
        </dgm:presLayoutVars>
      </dgm:prSet>
      <dgm:spPr/>
    </dgm:pt>
    <dgm:pt modelId="{4B98D400-5DC8-4572-B909-57EA2EBE0FC1}" type="pres">
      <dgm:prSet presAssocID="{1CCD4EF6-2014-4B33-A37A-F82D33035824}" presName="sibTrans" presStyleCnt="0"/>
      <dgm:spPr/>
    </dgm:pt>
    <dgm:pt modelId="{C945B559-518A-46FE-929F-79C92B8EBC09}" type="pres">
      <dgm:prSet presAssocID="{AC3A0E9A-1AFC-4258-8561-A7D4BF9B52EA}" presName="compNode" presStyleCnt="0"/>
      <dgm:spPr/>
    </dgm:pt>
    <dgm:pt modelId="{DE2FB6D1-EB8C-4260-B5D0-AE0B978FB967}" type="pres">
      <dgm:prSet presAssocID="{AC3A0E9A-1AFC-4258-8561-A7D4BF9B52EA}" presName="bgRect" presStyleLbl="bgShp" presStyleIdx="3" presStyleCnt="4"/>
      <dgm:spPr/>
    </dgm:pt>
    <dgm:pt modelId="{BB31AD48-4FFA-44B0-AF53-C9501B257A38}" type="pres">
      <dgm:prSet presAssocID="{AC3A0E9A-1AFC-4258-8561-A7D4BF9B52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4C407C4F-8337-46A3-91A4-A2D134352630}" type="pres">
      <dgm:prSet presAssocID="{AC3A0E9A-1AFC-4258-8561-A7D4BF9B52EA}" presName="spaceRect" presStyleCnt="0"/>
      <dgm:spPr/>
    </dgm:pt>
    <dgm:pt modelId="{4B51608B-7DD1-4E87-B2ED-2F868FD88690}" type="pres">
      <dgm:prSet presAssocID="{AC3A0E9A-1AFC-4258-8561-A7D4BF9B52E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E33907-DB9E-4C8A-94F4-399066085CF7}" type="presOf" srcId="{03B41D20-9AAD-49A7-9F3E-0772DA90ACB1}" destId="{BA38155F-E833-48A4-9CDF-F69A2D55FD36}" srcOrd="0" destOrd="0" presId="urn:microsoft.com/office/officeart/2018/2/layout/IconVerticalSolidList"/>
    <dgm:cxn modelId="{3696DC3A-9CC8-49B9-A3A0-64AD96E741C9}" type="presOf" srcId="{AF1CFBF8-B6F1-4A19-ACF3-CD52CC3D88DA}" destId="{C623B489-5F92-4C44-B1F6-6FE262547516}" srcOrd="0" destOrd="0" presId="urn:microsoft.com/office/officeart/2018/2/layout/IconVerticalSolidList"/>
    <dgm:cxn modelId="{6F952E5D-182E-4F77-AC4D-9BD630BB66EA}" srcId="{03B41D20-9AAD-49A7-9F3E-0772DA90ACB1}" destId="{AF1CFBF8-B6F1-4A19-ACF3-CD52CC3D88DA}" srcOrd="1" destOrd="0" parTransId="{8E2CDB2A-0B00-46F7-88E0-E61B367A5127}" sibTransId="{9DB9809C-5CAF-4394-95BE-043335537532}"/>
    <dgm:cxn modelId="{203A8A57-0152-45AA-B60B-C471956B6E8A}" type="presOf" srcId="{C0F95387-74A5-4CFC-B2B3-C978EE926BA2}" destId="{BE098B9A-767A-49D0-98D9-B78B6928C967}" srcOrd="0" destOrd="0" presId="urn:microsoft.com/office/officeart/2018/2/layout/IconVerticalSolidList"/>
    <dgm:cxn modelId="{C87F537C-DC24-4671-AD6A-ED2AF856EECF}" srcId="{03B41D20-9AAD-49A7-9F3E-0772DA90ACB1}" destId="{AC3A0E9A-1AFC-4258-8561-A7D4BF9B52EA}" srcOrd="3" destOrd="0" parTransId="{46D23D6D-491C-4CB9-AE4D-1C058557445D}" sibTransId="{A3F8AFEA-5081-4CC3-9423-25BD70ECE9F1}"/>
    <dgm:cxn modelId="{3539BAB1-8164-42C8-A8AC-F3C0EDFEE69B}" srcId="{03B41D20-9AAD-49A7-9F3E-0772DA90ACB1}" destId="{C0F95387-74A5-4CFC-B2B3-C978EE926BA2}" srcOrd="2" destOrd="0" parTransId="{0E30553A-2266-4B12-83A4-1197A3661B75}" sibTransId="{1CCD4EF6-2014-4B33-A37A-F82D33035824}"/>
    <dgm:cxn modelId="{45A053B2-C15F-45B5-963A-12892061B7E0}" type="presOf" srcId="{AC3A0E9A-1AFC-4258-8561-A7D4BF9B52EA}" destId="{4B51608B-7DD1-4E87-B2ED-2F868FD88690}" srcOrd="0" destOrd="0" presId="urn:microsoft.com/office/officeart/2018/2/layout/IconVerticalSolidList"/>
    <dgm:cxn modelId="{0E1FC5E8-8A0A-4CB8-8DAB-BCAC8C3B25CB}" type="presOf" srcId="{F19A756B-A85A-473B-9687-DC81B77F88A3}" destId="{E31713DC-A5CB-4D6C-92BB-0BACB4F69007}" srcOrd="0" destOrd="0" presId="urn:microsoft.com/office/officeart/2018/2/layout/IconVerticalSolidList"/>
    <dgm:cxn modelId="{9061BCEC-61CB-4753-AA49-37F49AD86971}" srcId="{03B41D20-9AAD-49A7-9F3E-0772DA90ACB1}" destId="{F19A756B-A85A-473B-9687-DC81B77F88A3}" srcOrd="0" destOrd="0" parTransId="{455E17AC-847B-4B42-972F-56F7AD8AFA91}" sibTransId="{4D8B19B2-2EEA-4559-9F7D-B02C0BAE6931}"/>
    <dgm:cxn modelId="{D66041EF-3D53-4DF9-A7D5-0A3570941B1E}" type="presParOf" srcId="{BA38155F-E833-48A4-9CDF-F69A2D55FD36}" destId="{0A26D330-3C07-4A44-8773-74BFFA88638D}" srcOrd="0" destOrd="0" presId="urn:microsoft.com/office/officeart/2018/2/layout/IconVerticalSolidList"/>
    <dgm:cxn modelId="{17F971CB-61B4-4D64-8670-7F22A398D867}" type="presParOf" srcId="{0A26D330-3C07-4A44-8773-74BFFA88638D}" destId="{73DFB59D-349F-4E9B-BEFC-1500A1A36381}" srcOrd="0" destOrd="0" presId="urn:microsoft.com/office/officeart/2018/2/layout/IconVerticalSolidList"/>
    <dgm:cxn modelId="{5DE4B4C4-FBD0-428D-97E7-5C3FE1792ADD}" type="presParOf" srcId="{0A26D330-3C07-4A44-8773-74BFFA88638D}" destId="{7E67D583-C5B3-407E-93C3-24C2128F74B5}" srcOrd="1" destOrd="0" presId="urn:microsoft.com/office/officeart/2018/2/layout/IconVerticalSolidList"/>
    <dgm:cxn modelId="{A87C597F-CE4E-4FCE-BF39-200DF145556D}" type="presParOf" srcId="{0A26D330-3C07-4A44-8773-74BFFA88638D}" destId="{BA972CFF-484C-4C73-BF5C-0596C417CCC8}" srcOrd="2" destOrd="0" presId="urn:microsoft.com/office/officeart/2018/2/layout/IconVerticalSolidList"/>
    <dgm:cxn modelId="{6D9C8A5E-F942-4F8E-B197-2E810A75DD14}" type="presParOf" srcId="{0A26D330-3C07-4A44-8773-74BFFA88638D}" destId="{E31713DC-A5CB-4D6C-92BB-0BACB4F69007}" srcOrd="3" destOrd="0" presId="urn:microsoft.com/office/officeart/2018/2/layout/IconVerticalSolidList"/>
    <dgm:cxn modelId="{EEE3E9B0-13C9-44FA-A1F5-D2344862F7E3}" type="presParOf" srcId="{BA38155F-E833-48A4-9CDF-F69A2D55FD36}" destId="{7279A918-122F-46E4-8128-3A0A3DA1A531}" srcOrd="1" destOrd="0" presId="urn:microsoft.com/office/officeart/2018/2/layout/IconVerticalSolidList"/>
    <dgm:cxn modelId="{E1824B4C-1EA1-4E6E-9090-B50339C8F857}" type="presParOf" srcId="{BA38155F-E833-48A4-9CDF-F69A2D55FD36}" destId="{B8949DB5-BBF8-4633-8513-EB71B150B9B8}" srcOrd="2" destOrd="0" presId="urn:microsoft.com/office/officeart/2018/2/layout/IconVerticalSolidList"/>
    <dgm:cxn modelId="{5A896C59-9A2D-48FD-AADA-A05D2821398D}" type="presParOf" srcId="{B8949DB5-BBF8-4633-8513-EB71B150B9B8}" destId="{1C5B43C2-2E87-4412-A8AC-737F4CC01FAB}" srcOrd="0" destOrd="0" presId="urn:microsoft.com/office/officeart/2018/2/layout/IconVerticalSolidList"/>
    <dgm:cxn modelId="{93278ECB-AB29-4C8B-B3F4-091D038F49EC}" type="presParOf" srcId="{B8949DB5-BBF8-4633-8513-EB71B150B9B8}" destId="{4379E29A-9923-41C6-A0E4-061161660130}" srcOrd="1" destOrd="0" presId="urn:microsoft.com/office/officeart/2018/2/layout/IconVerticalSolidList"/>
    <dgm:cxn modelId="{5E847C11-F54B-4504-B6E0-4BD261FB3019}" type="presParOf" srcId="{B8949DB5-BBF8-4633-8513-EB71B150B9B8}" destId="{F4EBF57F-9AC6-4002-BA00-52B329B32DEA}" srcOrd="2" destOrd="0" presId="urn:microsoft.com/office/officeart/2018/2/layout/IconVerticalSolidList"/>
    <dgm:cxn modelId="{4D053AD7-6A0B-4006-AAD4-02A93F71EDEA}" type="presParOf" srcId="{B8949DB5-BBF8-4633-8513-EB71B150B9B8}" destId="{C623B489-5F92-4C44-B1F6-6FE262547516}" srcOrd="3" destOrd="0" presId="urn:microsoft.com/office/officeart/2018/2/layout/IconVerticalSolidList"/>
    <dgm:cxn modelId="{9CDA4058-2366-4229-9106-72C78254B7EE}" type="presParOf" srcId="{BA38155F-E833-48A4-9CDF-F69A2D55FD36}" destId="{7C298211-DBD9-450B-942E-834B38E67B77}" srcOrd="3" destOrd="0" presId="urn:microsoft.com/office/officeart/2018/2/layout/IconVerticalSolidList"/>
    <dgm:cxn modelId="{A7C99B54-16FD-4360-9D47-84E85923D69C}" type="presParOf" srcId="{BA38155F-E833-48A4-9CDF-F69A2D55FD36}" destId="{31DA9B49-EB85-478D-B54E-D5CCAC71334E}" srcOrd="4" destOrd="0" presId="urn:microsoft.com/office/officeart/2018/2/layout/IconVerticalSolidList"/>
    <dgm:cxn modelId="{7D91C732-A303-4659-9206-B400F53F747E}" type="presParOf" srcId="{31DA9B49-EB85-478D-B54E-D5CCAC71334E}" destId="{C9F87A8A-1F08-43ED-B8DD-2D22F6BA1B8D}" srcOrd="0" destOrd="0" presId="urn:microsoft.com/office/officeart/2018/2/layout/IconVerticalSolidList"/>
    <dgm:cxn modelId="{100121E2-1D30-4D43-9115-B3E6ED54C6F5}" type="presParOf" srcId="{31DA9B49-EB85-478D-B54E-D5CCAC71334E}" destId="{975EB79E-0FEC-4532-8E4B-52AEA7D6C55B}" srcOrd="1" destOrd="0" presId="urn:microsoft.com/office/officeart/2018/2/layout/IconVerticalSolidList"/>
    <dgm:cxn modelId="{4E2E12B7-A379-40A1-BA4B-510A56B099E6}" type="presParOf" srcId="{31DA9B49-EB85-478D-B54E-D5CCAC71334E}" destId="{F93978C2-E8F3-44A7-9E46-B3EB49DD10FE}" srcOrd="2" destOrd="0" presId="urn:microsoft.com/office/officeart/2018/2/layout/IconVerticalSolidList"/>
    <dgm:cxn modelId="{15B94D28-264E-4BFA-811F-876D9672483F}" type="presParOf" srcId="{31DA9B49-EB85-478D-B54E-D5CCAC71334E}" destId="{BE098B9A-767A-49D0-98D9-B78B6928C967}" srcOrd="3" destOrd="0" presId="urn:microsoft.com/office/officeart/2018/2/layout/IconVerticalSolidList"/>
    <dgm:cxn modelId="{ED36C13B-5CDB-4E86-9E9B-9E88A1EDB726}" type="presParOf" srcId="{BA38155F-E833-48A4-9CDF-F69A2D55FD36}" destId="{4B98D400-5DC8-4572-B909-57EA2EBE0FC1}" srcOrd="5" destOrd="0" presId="urn:microsoft.com/office/officeart/2018/2/layout/IconVerticalSolidList"/>
    <dgm:cxn modelId="{74963EA1-8C26-4ADF-8F3E-38155E346BDA}" type="presParOf" srcId="{BA38155F-E833-48A4-9CDF-F69A2D55FD36}" destId="{C945B559-518A-46FE-929F-79C92B8EBC09}" srcOrd="6" destOrd="0" presId="urn:microsoft.com/office/officeart/2018/2/layout/IconVerticalSolidList"/>
    <dgm:cxn modelId="{525CCDA3-31DE-4AF8-9FA9-985FD046885F}" type="presParOf" srcId="{C945B559-518A-46FE-929F-79C92B8EBC09}" destId="{DE2FB6D1-EB8C-4260-B5D0-AE0B978FB967}" srcOrd="0" destOrd="0" presId="urn:microsoft.com/office/officeart/2018/2/layout/IconVerticalSolidList"/>
    <dgm:cxn modelId="{FEE0EAC7-BD6D-4078-9861-88C4029C2A06}" type="presParOf" srcId="{C945B559-518A-46FE-929F-79C92B8EBC09}" destId="{BB31AD48-4FFA-44B0-AF53-C9501B257A38}" srcOrd="1" destOrd="0" presId="urn:microsoft.com/office/officeart/2018/2/layout/IconVerticalSolidList"/>
    <dgm:cxn modelId="{72AB21D9-4019-443D-B272-AB6956187C1F}" type="presParOf" srcId="{C945B559-518A-46FE-929F-79C92B8EBC09}" destId="{4C407C4F-8337-46A3-91A4-A2D134352630}" srcOrd="2" destOrd="0" presId="urn:microsoft.com/office/officeart/2018/2/layout/IconVerticalSolidList"/>
    <dgm:cxn modelId="{9C316E28-F2A9-4BA4-A034-3A049084413D}" type="presParOf" srcId="{C945B559-518A-46FE-929F-79C92B8EBC09}" destId="{4B51608B-7DD1-4E87-B2ED-2F868FD886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FB59D-349F-4E9B-BEFC-1500A1A36381}">
      <dsp:nvSpPr>
        <dsp:cNvPr id="0" name=""/>
        <dsp:cNvSpPr/>
      </dsp:nvSpPr>
      <dsp:spPr>
        <a:xfrm>
          <a:off x="0" y="2361"/>
          <a:ext cx="6890952" cy="1196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7D583-C5B3-407E-93C3-24C2128F74B5}">
      <dsp:nvSpPr>
        <dsp:cNvPr id="0" name=""/>
        <dsp:cNvSpPr/>
      </dsp:nvSpPr>
      <dsp:spPr>
        <a:xfrm>
          <a:off x="361975" y="271598"/>
          <a:ext cx="658136" cy="658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713DC-A5CB-4D6C-92BB-0BACB4F69007}">
      <dsp:nvSpPr>
        <dsp:cNvPr id="0" name=""/>
        <dsp:cNvSpPr/>
      </dsp:nvSpPr>
      <dsp:spPr>
        <a:xfrm>
          <a:off x="1382087" y="2361"/>
          <a:ext cx="5508864" cy="11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1" tIns="126641" rIns="126641" bIns="1266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Rickets in children: defective bone growth</a:t>
          </a:r>
        </a:p>
      </dsp:txBody>
      <dsp:txXfrm>
        <a:off x="1382087" y="2361"/>
        <a:ext cx="5508864" cy="1196612"/>
      </dsp:txXfrm>
    </dsp:sp>
    <dsp:sp modelId="{1C5B43C2-2E87-4412-A8AC-737F4CC01FAB}">
      <dsp:nvSpPr>
        <dsp:cNvPr id="0" name=""/>
        <dsp:cNvSpPr/>
      </dsp:nvSpPr>
      <dsp:spPr>
        <a:xfrm>
          <a:off x="0" y="1498126"/>
          <a:ext cx="6890952" cy="1196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9E29A-9923-41C6-A0E4-061161660130}">
      <dsp:nvSpPr>
        <dsp:cNvPr id="0" name=""/>
        <dsp:cNvSpPr/>
      </dsp:nvSpPr>
      <dsp:spPr>
        <a:xfrm>
          <a:off x="361975" y="1767364"/>
          <a:ext cx="658136" cy="658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B489-5F92-4C44-B1F6-6FE262547516}">
      <dsp:nvSpPr>
        <dsp:cNvPr id="0" name=""/>
        <dsp:cNvSpPr/>
      </dsp:nvSpPr>
      <dsp:spPr>
        <a:xfrm>
          <a:off x="1382087" y="1498126"/>
          <a:ext cx="5508864" cy="11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1" tIns="126641" rIns="126641" bIns="1266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Osteomalacia in adults: bone softening </a:t>
          </a:r>
        </a:p>
      </dsp:txBody>
      <dsp:txXfrm>
        <a:off x="1382087" y="1498126"/>
        <a:ext cx="5508864" cy="1196612"/>
      </dsp:txXfrm>
    </dsp:sp>
    <dsp:sp modelId="{C9F87A8A-1F08-43ED-B8DD-2D22F6BA1B8D}">
      <dsp:nvSpPr>
        <dsp:cNvPr id="0" name=""/>
        <dsp:cNvSpPr/>
      </dsp:nvSpPr>
      <dsp:spPr>
        <a:xfrm>
          <a:off x="0" y="2993892"/>
          <a:ext cx="6890952" cy="1196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EB79E-0FEC-4532-8E4B-52AEA7D6C55B}">
      <dsp:nvSpPr>
        <dsp:cNvPr id="0" name=""/>
        <dsp:cNvSpPr/>
      </dsp:nvSpPr>
      <dsp:spPr>
        <a:xfrm>
          <a:off x="361975" y="3263129"/>
          <a:ext cx="658136" cy="658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98B9A-767A-49D0-98D9-B78B6928C967}">
      <dsp:nvSpPr>
        <dsp:cNvPr id="0" name=""/>
        <dsp:cNvSpPr/>
      </dsp:nvSpPr>
      <dsp:spPr>
        <a:xfrm>
          <a:off x="1382087" y="2993892"/>
          <a:ext cx="5508864" cy="11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1" tIns="126641" rIns="126641" bIns="1266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condition results from inadequate </a:t>
          </a:r>
          <a:r>
            <a:rPr lang="en-US" sz="2200" kern="1200" dirty="0">
              <a:solidFill>
                <a:schemeClr val="accent1"/>
              </a:solidFill>
            </a:rPr>
            <a:t>mineralization </a:t>
          </a:r>
          <a:r>
            <a:rPr lang="en-US" sz="2200" kern="1200" dirty="0"/>
            <a:t>of bone matrix (osteoid).</a:t>
          </a:r>
        </a:p>
      </dsp:txBody>
      <dsp:txXfrm>
        <a:off x="1382087" y="2993892"/>
        <a:ext cx="5508864" cy="1196612"/>
      </dsp:txXfrm>
    </dsp:sp>
    <dsp:sp modelId="{DE2FB6D1-EB8C-4260-B5D0-AE0B978FB967}">
      <dsp:nvSpPr>
        <dsp:cNvPr id="0" name=""/>
        <dsp:cNvSpPr/>
      </dsp:nvSpPr>
      <dsp:spPr>
        <a:xfrm>
          <a:off x="0" y="4489657"/>
          <a:ext cx="6890952" cy="1196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1AD48-4FFA-44B0-AF53-C9501B257A38}">
      <dsp:nvSpPr>
        <dsp:cNvPr id="0" name=""/>
        <dsp:cNvSpPr/>
      </dsp:nvSpPr>
      <dsp:spPr>
        <a:xfrm>
          <a:off x="361975" y="4758895"/>
          <a:ext cx="658136" cy="658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1608B-7DD1-4E87-B2ED-2F868FD88690}">
      <dsp:nvSpPr>
        <dsp:cNvPr id="0" name=""/>
        <dsp:cNvSpPr/>
      </dsp:nvSpPr>
      <dsp:spPr>
        <a:xfrm>
          <a:off x="1382087" y="4489657"/>
          <a:ext cx="5508864" cy="11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1" tIns="126641" rIns="126641" bIns="1266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usually caused by a </a:t>
          </a:r>
          <a:r>
            <a:rPr lang="en-US" sz="2200" kern="1200" dirty="0">
              <a:solidFill>
                <a:schemeClr val="accent1"/>
              </a:solidFill>
            </a:rPr>
            <a:t>defect in vitamin D availability or metabolism</a:t>
          </a:r>
          <a:r>
            <a:rPr lang="en-US" sz="2200" kern="1200" dirty="0"/>
            <a:t>.</a:t>
          </a:r>
        </a:p>
      </dsp:txBody>
      <dsp:txXfrm>
        <a:off x="1382087" y="4489657"/>
        <a:ext cx="5508864" cy="1196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152E0-A922-4316-9C9A-C5A15AD1B89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67537-4B6C-4344-B90F-8DCC6515FA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9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32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3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57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6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1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9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3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3E4F-67BD-49CE-96DD-AF40B6C74F23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980728"/>
            <a:ext cx="5825202" cy="3070108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Osteoporosis &amp; </a:t>
            </a:r>
            <a:r>
              <a:rPr lang="en-US" sz="6000" dirty="0" err="1">
                <a:latin typeface="+mn-lt"/>
              </a:rPr>
              <a:t>Osteomalacia</a:t>
            </a:r>
            <a:endParaRPr lang="en-US" sz="6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906" y="4721256"/>
            <a:ext cx="5825202" cy="10968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M.Abu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Hilal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Ass. Prof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Mutah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University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Clinical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features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6664254" cy="397194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Osteoporosis is often called the “silent disease” because bone loss occurs </a:t>
            </a:r>
            <a:r>
              <a:rPr lang="en-US" sz="2000" b="1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without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symptoms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. No pain</a:t>
            </a: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en-US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People may not know that they have osteoporosis unless they get fractures</a:t>
            </a: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endParaRPr lang="en-US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Typical fractures :spine, wrist, Hip, pelvis and proximal </a:t>
            </a:r>
            <a:r>
              <a:rPr lang="en-US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Humerus</a:t>
            </a: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ED459-52F2-41CD-9482-B9C026541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999" b="-1"/>
          <a:stretch/>
        </p:blipFill>
        <p:spPr>
          <a:xfrm>
            <a:off x="197778" y="148331"/>
            <a:ext cx="8748444" cy="65613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\Desktop\Intertrochanteric Fx-an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5" r="-1" b="1810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580206-1134-41D9-A76E-15508125B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59" r="434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1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05A09-639C-4B28-8444-E15C49A88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" name="Content Placeholder 3">
            <a:extLst>
              <a:ext uri="{FF2B5EF4-FFF2-40B4-BE49-F238E27FC236}">
                <a16:creationId xmlns:a16="http://schemas.microsoft.com/office/drawing/2014/main" id="{62B7BCEE-483A-4795-BA42-A5A3A0768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" r="9934" b="-2"/>
          <a:stretch/>
        </p:blipFill>
        <p:spPr>
          <a:xfrm>
            <a:off x="1784973" y="480060"/>
            <a:ext cx="4810898" cy="56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4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FC6A1E-4370-47F3-B630-B0E95B830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74" y="1131994"/>
            <a:ext cx="5947058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2450" indent="-552450"/>
            <a:r>
              <a:rPr lang="en-US" dirty="0">
                <a:latin typeface="+mn-lt"/>
                <a:cs typeface="Times New Roman" panose="02020603050405020304" pitchFamily="18" charset="0"/>
              </a:rPr>
              <a:t>The aim is to have early dx so that the fractures associated with the disease can be prevented.</a:t>
            </a:r>
          </a:p>
          <a:p>
            <a:pPr marL="552450" indent="-552450"/>
            <a:r>
              <a:rPr lang="en-US" sz="2800" dirty="0">
                <a:latin typeface="+mn-lt"/>
                <a:cs typeface="Times New Roman" panose="02020603050405020304" pitchFamily="18" charset="0"/>
              </a:rPr>
              <a:t>History taking.</a:t>
            </a:r>
          </a:p>
          <a:p>
            <a:pPr marL="552450" indent="-552450"/>
            <a:r>
              <a:rPr lang="en-US" sz="2800" dirty="0">
                <a:latin typeface="+mn-lt"/>
                <a:cs typeface="Times New Roman" panose="02020603050405020304" pitchFamily="18" charset="0"/>
              </a:rPr>
              <a:t>Physical examination.</a:t>
            </a:r>
          </a:p>
          <a:p>
            <a:pPr marL="552450" indent="-552450"/>
            <a:r>
              <a:rPr lang="en-US" sz="2800" dirty="0">
                <a:latin typeface="+mn-lt"/>
                <a:cs typeface="Times New Roman" panose="02020603050405020304" pitchFamily="18" charset="0"/>
              </a:rPr>
              <a:t>Investigations: </a:t>
            </a:r>
          </a:p>
          <a:p>
            <a:pPr marL="0" indent="0">
              <a:buClr>
                <a:srgbClr val="FF00FF"/>
              </a:buClr>
              <a:buNone/>
            </a:pP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1-Labs</a:t>
            </a:r>
          </a:p>
          <a:p>
            <a:pPr marL="0" indent="0">
              <a:buClr>
                <a:srgbClr val="FF00FF"/>
              </a:buClr>
              <a:buNone/>
            </a:pPr>
            <a:r>
              <a:rPr lang="en-US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2-Xray</a:t>
            </a:r>
          </a:p>
          <a:p>
            <a:pPr marL="0" indent="0">
              <a:buClr>
                <a:srgbClr val="FF00FF"/>
              </a:buClr>
              <a:buNone/>
            </a:pP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3-DEXA scan</a:t>
            </a:r>
          </a:p>
          <a:p>
            <a:pPr marL="0" indent="0">
              <a:buClr>
                <a:srgbClr val="FF00FF"/>
              </a:buClr>
              <a:buNone/>
            </a:pPr>
            <a:r>
              <a:rPr lang="en-US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4-Bi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opsy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br>
              <a:rPr lang="en-US" cap="none" dirty="0">
                <a:latin typeface="+mn-lt"/>
                <a:cs typeface="Tahoma" panose="020B0604030504040204" pitchFamily="34" charset="0"/>
              </a:rPr>
            </a:br>
            <a:r>
              <a:rPr lang="en-US" cap="none" dirty="0">
                <a:latin typeface="+mn-lt"/>
                <a:cs typeface="Tahoma" panose="020B0604030504040204" pitchFamily="34" charset="0"/>
              </a:rPr>
              <a:t>History taking</a:t>
            </a:r>
          </a:p>
        </p:txBody>
      </p:sp>
      <p:sp>
        <p:nvSpPr>
          <p:cNvPr id="160771" name="Rectangle 3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5040560"/>
          </a:xfrm>
        </p:spPr>
        <p:txBody>
          <a:bodyPr>
            <a:normAutofit fontScale="25000" lnSpcReduction="20000"/>
          </a:bodyPr>
          <a:lstStyle/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Risk factors: smoking ,alcohol, race and age 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 Family history of disease, including osteoporosis. 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Medication history. steroids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General intake of calcium and vitamin D. 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Exercise pattern .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For women, menstrual history</a:t>
            </a:r>
            <a:r>
              <a:rPr lang="en-US" sz="8000" b="1" dirty="0">
                <a:cs typeface="Times New Roman" panose="02020603050405020304" pitchFamily="18" charset="0"/>
              </a:rPr>
              <a:t> and gynecological surgeries </a:t>
            </a: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 bwMode="auto">
          <a:xfrm>
            <a:off x="508000" y="609600"/>
            <a:ext cx="6447501" cy="1320800"/>
          </a:xfrm>
        </p:spPr>
        <p:txBody>
          <a:bodyPr lIns="91440" tIns="45720" rIns="91440" bIns="45720" anchor="t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Tahoma" panose="020B0604030504040204" pitchFamily="34" charset="0"/>
              </a:rPr>
              <a:t>E</a:t>
            </a:r>
            <a:r>
              <a:rPr lang="en-US" cap="none" dirty="0">
                <a:latin typeface="+mn-lt"/>
                <a:cs typeface="Tahoma" panose="020B0604030504040204" pitchFamily="34" charset="0"/>
              </a:rPr>
              <a:t>xamination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752215" y="2160589"/>
            <a:ext cx="2201035" cy="3880773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Height changes.</a:t>
            </a:r>
          </a:p>
          <a:p>
            <a:pPr rtl="0" eaLnBrk="1" hangingPunct="1"/>
            <a:endParaRPr lang="en-US" sz="2000" dirty="0">
              <a:cs typeface="Times New Roman" panose="02020603050405020304" pitchFamily="18" charset="0"/>
            </a:endParaRPr>
          </a:p>
          <a:p>
            <a:pPr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posture to note any curvature of the spine from vertebral fractures (Kyphosis). </a:t>
            </a:r>
          </a:p>
        </p:txBody>
      </p:sp>
      <p:pic>
        <p:nvPicPr>
          <p:cNvPr id="22533" name="Picture 4" descr="woman_osteo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1"/>
          <a:stretch/>
        </p:blipFill>
        <p:spPr bwMode="auto">
          <a:xfrm>
            <a:off x="508000" y="2159331"/>
            <a:ext cx="4067572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+mn-lt"/>
                <a:cs typeface="Tahoma" panose="020B0604030504040204" pitchFamily="34" charset="0"/>
              </a:rPr>
              <a:t> </a:t>
            </a:r>
            <a:r>
              <a:rPr lang="en-US" dirty="0">
                <a:latin typeface="+mn-lt"/>
                <a:cs typeface="Tahoma" panose="020B0604030504040204" pitchFamily="34" charset="0"/>
              </a:rPr>
              <a:t>I</a:t>
            </a:r>
            <a:r>
              <a:rPr lang="en-US" cap="none" dirty="0">
                <a:latin typeface="+mn-lt"/>
                <a:cs typeface="Tahoma" panose="020B0604030504040204" pitchFamily="34" charset="0"/>
              </a:rPr>
              <a:t>nvestigations</a:t>
            </a:r>
          </a:p>
        </p:txBody>
      </p:sp>
      <p:sp>
        <p:nvSpPr>
          <p:cNvPr id="16486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876800"/>
          </a:xfrm>
        </p:spPr>
        <p:txBody>
          <a:bodyPr>
            <a:normAutofit fontScale="92500" lnSpcReduction="20000"/>
          </a:bodyPr>
          <a:lstStyle/>
          <a:p>
            <a:pPr marL="552450" indent="-552450" algn="l" rtl="0"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1-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Laboratory Tests: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R/O secondary causes</a:t>
            </a:r>
          </a:p>
          <a:p>
            <a:pPr marL="552450" indent="-552450"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Calcium levels. 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vitamin D levels. 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TFT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PTH level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Estradiol levels and estrogen (in women). 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(FSH) test to establish menopause status. 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Testosterone levels (in men). 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Osteocalcin levels to measure bone formation. 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Alkaline phosphatase level.</a:t>
            </a:r>
          </a:p>
          <a:p>
            <a:pPr marL="552450" indent="-55245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24-hour calcium urine collection to measure calcium metabolism. </a:t>
            </a:r>
          </a:p>
          <a:p>
            <a:pPr marL="552450" indent="-552450" algn="l" rtl="0" eaLnBrk="1" hangingPunct="1">
              <a:buFontTx/>
              <a:buNone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552450" indent="-552450" algn="l" rtl="0" eaLnBrk="1" hangingPunct="1">
              <a:buFontTx/>
              <a:buNone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Osteoporosis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br>
              <a:rPr lang="en-US" sz="3200" dirty="0">
                <a:cs typeface="Times New Roman" panose="02020603050405020304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isease characterized by low bone mass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density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-micro- architectural deterioration of bone tissue, leading to enhanced bone fragility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-increase in fracture risk’.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-The Bone is 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quality normal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-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Quantity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of bone per square meter is 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abnormal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6B2F-CE2E-4D01-8E14-24E79929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EA54-09AA-4072-97C1-5CABFE8D7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2- X rays: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at</a:t>
            </a:r>
            <a:r>
              <a:rPr lang="en-US" sz="2000" b="1" dirty="0"/>
              <a:t> least 30% of the bone mass must be lost before the loss is recognized on XR</a:t>
            </a:r>
          </a:p>
          <a:p>
            <a:endParaRPr lang="en-US" sz="2000" b="1" dirty="0"/>
          </a:p>
          <a:p>
            <a:r>
              <a:rPr lang="en-US" sz="2000" b="1" dirty="0"/>
              <a:t> More prominent in the axial skeleton</a:t>
            </a:r>
          </a:p>
          <a:p>
            <a:endParaRPr lang="en-US" sz="2000" b="1" dirty="0"/>
          </a:p>
          <a:p>
            <a:r>
              <a:rPr lang="en-US" sz="2000" b="1" dirty="0"/>
              <a:t>Bone looks less white (darker) and trabecular lines are more prominent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A439C-3135-4B02-82AE-4761A3E7E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9" r="-5" b="114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0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762000"/>
            <a:ext cx="6558880" cy="5715000"/>
          </a:xfrm>
        </p:spPr>
        <p:txBody>
          <a:bodyPr>
            <a:normAutofit fontScale="92500" lnSpcReduction="2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 typeface="Wingdings 2" pitchFamily="18" charset="2"/>
              <a:buChar char=""/>
              <a:defRPr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SzPct val="7400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3-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DEXA scan: </a:t>
            </a:r>
            <a:r>
              <a:rPr lang="en-US" sz="2000" dirty="0">
                <a:cs typeface="Times New Roman" panose="02020603050405020304" pitchFamily="18" charset="0"/>
              </a:rPr>
              <a:t>dual x-ray absorptiometry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n-lt"/>
              </a:rPr>
              <a:t>measures </a:t>
            </a:r>
            <a:r>
              <a:rPr lang="en-US" sz="2000" b="1" dirty="0">
                <a:latin typeface="+mn-lt"/>
              </a:rPr>
              <a:t>bone density </a:t>
            </a:r>
            <a:r>
              <a:rPr lang="en-US" sz="2000" dirty="0">
                <a:latin typeface="+mn-lt"/>
              </a:rPr>
              <a:t>(the amount of </a:t>
            </a:r>
            <a:r>
              <a:rPr lang="en-US" sz="2000" b="1" dirty="0">
                <a:latin typeface="+mn-lt"/>
              </a:rPr>
              <a:t>bone </a:t>
            </a:r>
            <a:r>
              <a:rPr lang="en-US" sz="2000" b="1" dirty="0"/>
              <a:t>mass </a:t>
            </a:r>
            <a:r>
              <a:rPr lang="en-US" sz="2000" dirty="0">
                <a:latin typeface="+mn-lt"/>
              </a:rPr>
              <a:t>contained in a certain </a:t>
            </a:r>
            <a:r>
              <a:rPr lang="en-US" sz="2000" b="1" dirty="0">
                <a:latin typeface="+mn-lt"/>
              </a:rPr>
              <a:t>volume of bone</a:t>
            </a:r>
            <a:r>
              <a:rPr lang="en-US" sz="2000" dirty="0">
                <a:latin typeface="+mn-lt"/>
              </a:rPr>
              <a:t>) by passing x-rays with two different energy levels through the bone.</a:t>
            </a:r>
          </a:p>
          <a:p>
            <a:r>
              <a:rPr lang="en-US" sz="2000" dirty="0"/>
              <a:t>The preferred measurement sites are the </a:t>
            </a:r>
            <a:r>
              <a:rPr lang="en-US" sz="2000" dirty="0">
                <a:solidFill>
                  <a:schemeClr val="accent1"/>
                </a:solidFill>
              </a:rPr>
              <a:t>lumbar spine </a:t>
            </a:r>
            <a:r>
              <a:rPr lang="en-US" sz="2000" dirty="0"/>
              <a:t>and the </a:t>
            </a:r>
            <a:r>
              <a:rPr lang="en-US" sz="2000" dirty="0">
                <a:solidFill>
                  <a:schemeClr val="accent1"/>
                </a:solidFill>
              </a:rPr>
              <a:t>hip </a:t>
            </a:r>
          </a:p>
          <a:p>
            <a:r>
              <a:rPr lang="en-US" sz="2000" dirty="0"/>
              <a:t>DEXA scan gives results such as: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>
                <a:solidFill>
                  <a:schemeClr val="accent1"/>
                </a:solidFill>
              </a:rPr>
              <a:t>T- score </a:t>
            </a:r>
            <a:r>
              <a:rPr lang="en-US" sz="2000" dirty="0"/>
              <a:t>: measures by how many standard deviations the patient’s BMD deviates from that of a </a:t>
            </a:r>
            <a:r>
              <a:rPr lang="en-US" sz="2000" dirty="0">
                <a:solidFill>
                  <a:schemeClr val="accent1"/>
                </a:solidFill>
              </a:rPr>
              <a:t>young healthy </a:t>
            </a:r>
            <a:r>
              <a:rPr lang="en-US" sz="2000" dirty="0"/>
              <a:t>control of </a:t>
            </a:r>
            <a:r>
              <a:rPr lang="en-US" sz="2000" dirty="0">
                <a:solidFill>
                  <a:schemeClr val="accent1"/>
                </a:solidFill>
              </a:rPr>
              <a:t>same gender.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Z-score: </a:t>
            </a:r>
            <a:r>
              <a:rPr lang="en-US" sz="2000" dirty="0"/>
              <a:t>measures by how many standard deviations the BMD deviates from that of an </a:t>
            </a:r>
            <a:r>
              <a:rPr lang="en-US" sz="2000" dirty="0">
                <a:solidFill>
                  <a:schemeClr val="accent1"/>
                </a:solidFill>
              </a:rPr>
              <a:t>aged-matched</a:t>
            </a:r>
            <a:r>
              <a:rPr lang="en-US" sz="2000" dirty="0"/>
              <a:t> control of </a:t>
            </a:r>
            <a:r>
              <a:rPr lang="en-US" sz="2000" dirty="0">
                <a:solidFill>
                  <a:schemeClr val="accent1"/>
                </a:solidFill>
              </a:rPr>
              <a:t>same gender </a:t>
            </a:r>
          </a:p>
          <a:p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FF8310-25A7-41E2-B432-71684F16F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 b="1785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0F63D39-97F3-45AC-8781-93D0E4B510E6}"/>
              </a:ext>
            </a:extLst>
          </p:cNvPr>
          <p:cNvSpPr/>
          <p:nvPr/>
        </p:nvSpPr>
        <p:spPr>
          <a:xfrm>
            <a:off x="7884368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6BE91B5-2D1D-4D45-B110-DDF1B0D4EDFB}"/>
              </a:ext>
            </a:extLst>
          </p:cNvPr>
          <p:cNvSpPr/>
          <p:nvPr/>
        </p:nvSpPr>
        <p:spPr>
          <a:xfrm>
            <a:off x="6867052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873C3-ABA0-482A-A230-619B51F21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265E373-3389-4B0C-8A89-3593CA73A8B9}"/>
              </a:ext>
            </a:extLst>
          </p:cNvPr>
          <p:cNvSpPr/>
          <p:nvPr/>
        </p:nvSpPr>
        <p:spPr>
          <a:xfrm>
            <a:off x="7596336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A825772-CB4F-4285-BADC-E7825C6A3F63}"/>
              </a:ext>
            </a:extLst>
          </p:cNvPr>
          <p:cNvSpPr/>
          <p:nvPr/>
        </p:nvSpPr>
        <p:spPr>
          <a:xfrm>
            <a:off x="6556388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7467600" cy="4873626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T score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Meaning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1 to -1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-1 to -2.5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osteopenia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&lt;-2.5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osteoporosis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&lt; -2.5 with fragility fractures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Severe osteoporosis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7200"/>
            <a:ext cx="7164288" cy="6019800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Tx/>
              <a:buNone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     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Tx/>
              <a:buNone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      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BMD should be measured in the following people :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Tx/>
              <a:buChar char="-"/>
              <a:defRPr/>
            </a:pPr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Postmenopausal women older than 65 years </a:t>
            </a: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Postmenopausal women younger than 65 years who have 1 or more risk factor </a:t>
            </a: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Postmenopausal women who present with fragility fractures </a:t>
            </a: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Men who experience fractures after minimal trauma </a:t>
            </a: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People with a disease known to place them at risk of osteoporosis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FF7C80"/>
                </a:solidFill>
                <a:latin typeface="+mn-lt"/>
              </a:rPr>
              <a:t> </a:t>
            </a:r>
            <a:endParaRPr lang="en-GB" sz="2000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712"/>
            <a:ext cx="7227887" cy="5462488"/>
          </a:xfrm>
        </p:spPr>
        <p:txBody>
          <a:bodyPr>
            <a:normAutofit/>
          </a:bodyPr>
          <a:lstStyle/>
          <a:p>
            <a:pPr marL="0" indent="0" algn="l" rtl="0" eaLnBrk="1" hangingPunct="1">
              <a:buNone/>
            </a:pPr>
            <a:r>
              <a:rPr lang="en-US" sz="28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4-Biopsy: </a:t>
            </a:r>
          </a:p>
          <a:p>
            <a:pPr marL="0" indent="0" algn="l" rtl="0" eaLnBrk="1" hangingPunct="1">
              <a:buNone/>
            </a:pPr>
            <a:endParaRPr lang="en-US" sz="2000" dirty="0">
              <a:latin typeface="+mn-lt"/>
              <a:cs typeface="Tahoma" panose="020B0604030504040204" pitchFamily="34" charset="0"/>
            </a:endParaRPr>
          </a:p>
          <a:p>
            <a:pPr marL="0" indent="0" algn="l" rtl="0" eaLnBrk="1" hangingPunct="1">
              <a:buNone/>
            </a:pPr>
            <a:r>
              <a:rPr lang="en-US" sz="2000" dirty="0">
                <a:latin typeface="+mn-lt"/>
                <a:cs typeface="Tahoma" panose="020B0604030504040204" pitchFamily="34" charset="0"/>
              </a:rPr>
              <a:t>-Rarely indicated ,in unexpected or explained cases</a:t>
            </a:r>
          </a:p>
          <a:p>
            <a:pPr marL="0" indent="0" algn="l" rtl="0" eaLnBrk="1" hangingPunct="1">
              <a:buNone/>
            </a:pPr>
            <a:endParaRPr lang="en-US" sz="2000" dirty="0">
              <a:latin typeface="+mn-lt"/>
              <a:cs typeface="Tahoma" panose="020B0604030504040204" pitchFamily="34" charset="0"/>
            </a:endParaRPr>
          </a:p>
          <a:p>
            <a:pPr marL="0" indent="0" algn="l" rtl="0" eaLnBrk="1" hangingPunct="1">
              <a:buNone/>
            </a:pPr>
            <a:r>
              <a:rPr lang="en-US" sz="2000" dirty="0">
                <a:latin typeface="+mn-lt"/>
                <a:cs typeface="Tahoma" panose="020B0604030504040204" pitchFamily="34" charset="0"/>
              </a:rPr>
              <a:t>-Patient under 45 with osteoporosis needs full investigation, including biopsy.</a:t>
            </a:r>
          </a:p>
          <a:p>
            <a:pPr marL="0" indent="0" algn="l" rtl="0" eaLnBrk="1" hangingPunct="1">
              <a:buNone/>
            </a:pPr>
            <a:endParaRPr lang="en-US" sz="2000" dirty="0">
              <a:latin typeface="+mn-lt"/>
              <a:cs typeface="Tahoma" panose="020B0604030504040204" pitchFamily="34" charset="0"/>
            </a:endParaRPr>
          </a:p>
          <a:p>
            <a:pPr marL="0" indent="0" algn="l" rtl="0" eaLnBrk="1" hangingPunct="1">
              <a:buNone/>
            </a:pPr>
            <a:r>
              <a:rPr lang="en-US" sz="2000" dirty="0">
                <a:latin typeface="+mn-lt"/>
                <a:cs typeface="Tahoma" panose="020B0604030504040204" pitchFamily="34" charset="0"/>
              </a:rPr>
              <a:t>-in the 5-6</a:t>
            </a:r>
            <a:r>
              <a:rPr lang="en-US" sz="2000" baseline="30000" dirty="0">
                <a:latin typeface="+mn-lt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+mn-lt"/>
                <a:cs typeface="Tahoma" panose="020B0604030504040204" pitchFamily="34" charset="0"/>
              </a:rPr>
              <a:t> decade, R/O </a:t>
            </a:r>
            <a:r>
              <a:rPr lang="en-US" sz="2000" b="1" u="sng" dirty="0">
                <a:latin typeface="+mn-lt"/>
                <a:cs typeface="Tahoma" panose="020B0604030504040204" pitchFamily="34" charset="0"/>
              </a:rPr>
              <a:t>multiple</a:t>
            </a:r>
            <a:r>
              <a:rPr lang="en-US" sz="2000" b="1" u="sng" dirty="0">
                <a:cs typeface="Tahoma" panose="020B0604030504040204" pitchFamily="34" charset="0"/>
              </a:rPr>
              <a:t> </a:t>
            </a:r>
            <a:r>
              <a:rPr lang="en-US" sz="2000" b="1" u="sng" dirty="0">
                <a:latin typeface="+mn-lt"/>
                <a:cs typeface="Tahoma" panose="020B0604030504040204" pitchFamily="34" charset="0"/>
              </a:rPr>
              <a:t>myeloma</a:t>
            </a:r>
            <a:r>
              <a:rPr lang="en-US" sz="2000" b="1" u="sng" dirty="0">
                <a:cs typeface="Tahoma" panose="020B0604030504040204" pitchFamily="34" charset="0"/>
              </a:rPr>
              <a:t> with biopsy</a:t>
            </a:r>
            <a:endParaRPr lang="en-US" sz="2000" b="1" u="sng" dirty="0">
              <a:latin typeface="+mn-lt"/>
              <a:cs typeface="Tahoma" panose="020B0604030504040204" pitchFamily="34" charset="0"/>
            </a:endParaRPr>
          </a:p>
          <a:p>
            <a:pPr algn="l" rtl="0" eaLnBrk="1" hangingPunct="1">
              <a:buFontTx/>
              <a:buChar char="-"/>
            </a:pPr>
            <a:endParaRPr lang="en-GB" sz="2000" dirty="0">
              <a:solidFill>
                <a:schemeClr val="accent2"/>
              </a:solidFill>
              <a:latin typeface="+mn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7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Treatment 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356360"/>
            <a:ext cx="6779096" cy="4456113"/>
          </a:xfrm>
        </p:spPr>
        <p:txBody>
          <a:bodyPr>
            <a:normAutofit/>
          </a:bodyPr>
          <a:lstStyle/>
          <a:p>
            <a:pPr marL="0" indent="0" algn="l" rtl="0" eaLnBrk="1" hangingPunct="1">
              <a:buNone/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1-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Prevention: 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exercise and good diet</a:t>
            </a:r>
            <a:r>
              <a:rPr lang="en-US" b="1" dirty="0">
                <a:cs typeface="Times New Roman" panose="02020603050405020304" pitchFamily="18" charset="0"/>
              </a:rPr>
              <a:t>, avoid smoking and alcohol </a:t>
            </a:r>
          </a:p>
          <a:p>
            <a:pPr marL="0" indent="0" algn="l" rtl="0" eaLnBrk="1" hangingPunct="1">
              <a:buClr>
                <a:srgbClr val="F5E2ED"/>
              </a:buClr>
              <a:buNone/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Exercise improves the bone strength , it also increases the muscle strength, coordination and balance </a:t>
            </a:r>
            <a:endParaRPr lang="en-US" b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Adequate amounts of vitamin D and calcium should be taken Doses include 500mg of calcium 2-3 times /day , and 800 IU of vit D per day.</a:t>
            </a:r>
          </a:p>
          <a:p>
            <a:pPr marL="0" indent="0" algn="l" rtl="0" eaLnBrk="1" hangingPunct="1">
              <a:buNone/>
            </a:pPr>
            <a:endParaRPr lang="en-US" b="1" dirty="0"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b="1" dirty="0">
                <a:latin typeface="+mn-lt"/>
                <a:cs typeface="Times New Roman" panose="02020603050405020304" pitchFamily="18" charset="0"/>
              </a:rPr>
              <a:t>2-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Fixation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 of fractures and rehabilitation </a:t>
            </a:r>
          </a:p>
          <a:p>
            <a:pPr marL="0" indent="0" algn="l" rtl="0" eaLnBrk="1" hangingPunct="1">
              <a:buNone/>
            </a:pPr>
            <a:endParaRPr lang="en-US" b="1" dirty="0">
              <a:cs typeface="Times New Roman" panose="02020603050405020304" pitchFamily="18" charset="0"/>
            </a:endParaRPr>
          </a:p>
          <a:p>
            <a:pPr marL="0" indent="0" algn="l" rtl="0" eaLnBrk="1" hangingPunct="1">
              <a:buNone/>
            </a:pPr>
            <a:r>
              <a:rPr lang="en-US" b="1" dirty="0">
                <a:cs typeface="Times New Roman" panose="02020603050405020304" pitchFamily="18" charset="0"/>
              </a:rPr>
              <a:t>3-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edications 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for osteoporosis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Bisphosphonates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707088" cy="4552528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first-line treatment in women.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Alendronate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Risedronate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 err="1">
                <a:latin typeface="+mn-lt"/>
                <a:cs typeface="Times New Roman" panose="02020603050405020304" pitchFamily="18" charset="0"/>
              </a:rPr>
              <a:t>Ibandronate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poorly absorbed, and must therefore be taken on an empty stomach, with no food or drink to follow for the next 30 minutes.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G.I symptoms ( esophagitis) : most common side effect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Can </a:t>
            </a:r>
            <a:r>
              <a:rPr lang="en-US" sz="2000" b="1" u="sng" dirty="0">
                <a:cs typeface="Times New Roman" panose="02020603050405020304" pitchFamily="18" charset="0"/>
              </a:rPr>
              <a:t>increase risk of fractures </a:t>
            </a:r>
            <a:r>
              <a:rPr lang="en-US" sz="2000" b="1" dirty="0">
                <a:cs typeface="Times New Roman" panose="02020603050405020304" pitchFamily="18" charset="0"/>
              </a:rPr>
              <a:t>if used for very long term ?????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irror&#10;&#10;Description automatically generated">
            <a:extLst>
              <a:ext uri="{FF2B5EF4-FFF2-40B4-BE49-F238E27FC236}">
                <a16:creationId xmlns:a16="http://schemas.microsoft.com/office/drawing/2014/main" id="{E77D6999-2ABA-4DF3-BB0C-C39BE129D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23230" y="3025362"/>
            <a:ext cx="3121152" cy="2151888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EE7AEBD8-201E-461F-8793-5D56B0DE9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9069" b="2"/>
          <a:stretch/>
        </p:blipFill>
        <p:spPr>
          <a:xfrm>
            <a:off x="1386395" y="469769"/>
            <a:ext cx="5459914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703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Hormone replacement therapy</a:t>
            </a:r>
            <a:endParaRPr lang="ar-JO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latin typeface="+mn-lt"/>
              </a:rPr>
              <a:t>oestrogen</a:t>
            </a:r>
            <a:r>
              <a:rPr lang="en-US" sz="2000" dirty="0">
                <a:latin typeface="+mn-lt"/>
              </a:rPr>
              <a:t> (or a combination of </a:t>
            </a:r>
            <a:r>
              <a:rPr lang="en-US" sz="2000" dirty="0" err="1">
                <a:latin typeface="+mn-lt"/>
              </a:rPr>
              <a:t>oestrogen</a:t>
            </a:r>
            <a:r>
              <a:rPr lang="en-US" sz="2000" dirty="0">
                <a:latin typeface="+mn-lt"/>
              </a:rPr>
              <a:t> and progesterone) </a:t>
            </a:r>
          </a:p>
          <a:p>
            <a:r>
              <a:rPr lang="en-US" sz="2000" dirty="0">
                <a:latin typeface="+mn-lt"/>
              </a:rPr>
              <a:t>reduce the risk of osteoporotic fractures</a:t>
            </a:r>
          </a:p>
          <a:p>
            <a:r>
              <a:rPr lang="en-US" sz="2000" dirty="0">
                <a:latin typeface="+mn-lt"/>
              </a:rPr>
              <a:t>after stopping the medication the BMD gradually falls to the usual low level. </a:t>
            </a:r>
          </a:p>
          <a:p>
            <a:r>
              <a:rPr lang="en-US" sz="2000" dirty="0">
                <a:latin typeface="+mn-lt"/>
              </a:rPr>
              <a:t>increased risks of</a:t>
            </a:r>
            <a:r>
              <a:rPr lang="en-US" sz="2000" b="1" dirty="0">
                <a:latin typeface="+mn-lt"/>
              </a:rPr>
              <a:t> thromboembolism, stroke, breast cancer and uterine cancer</a:t>
            </a:r>
            <a:r>
              <a:rPr lang="en-US" sz="2000" dirty="0">
                <a:latin typeface="+mn-lt"/>
              </a:rPr>
              <a:t>..</a:t>
            </a:r>
          </a:p>
          <a:p>
            <a:endParaRPr lang="ar-JO" dirty="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Teriparatide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6591676" cy="5381790"/>
          </a:xfrm>
        </p:spPr>
        <p:txBody>
          <a:bodyPr>
            <a:normAutofit fontScale="85000" lnSpcReduction="10000"/>
          </a:bodyPr>
          <a:lstStyle/>
          <a:p>
            <a:pPr algn="l" rtl="0" eaLnBrk="1" hangingPunct="1"/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Recently, teriparatide (recombinant parathyroid hormone ) has been shown to be effective in osteoporosis.</a:t>
            </a:r>
          </a:p>
          <a:p>
            <a:pPr algn="l" rtl="0" eaLnBrk="1" hangingPunct="1"/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It is used mostly for patients with :</a:t>
            </a:r>
          </a:p>
          <a:p>
            <a:pPr algn="l" rtl="0" eaLnBrk="1" hangingPunct="1">
              <a:buNone/>
            </a:pPr>
            <a:r>
              <a:rPr lang="en-US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1 -</a:t>
            </a:r>
            <a:r>
              <a:rPr lang="en-US" sz="29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established osteoporosis (who have already fractured)</a:t>
            </a:r>
          </a:p>
          <a:p>
            <a:pPr algn="l" rtl="0" eaLnBrk="1" hangingPunct="1">
              <a:buNone/>
            </a:pPr>
            <a:r>
              <a:rPr lang="en-US" sz="29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2 -</a:t>
            </a:r>
            <a:r>
              <a:rPr lang="en-US" sz="29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have particularly very low BMD </a:t>
            </a:r>
          </a:p>
          <a:p>
            <a:pPr>
              <a:buNone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3 - </a:t>
            </a:r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several risk factors</a:t>
            </a:r>
          </a:p>
          <a:p>
            <a:pPr>
              <a:buNone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4 - </a:t>
            </a:r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cannot tolerate the oral bisphosphonates.</a:t>
            </a:r>
          </a:p>
          <a:p>
            <a:pPr algn="l" rtl="0" eaLnBrk="1" hangingPunct="1"/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It is given as a daily injection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865187"/>
            <a:ext cx="7239000" cy="1143001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Strontium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ranelate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6951146" cy="5410200"/>
          </a:xfrm>
        </p:spPr>
        <p:txBody>
          <a:bodyPr/>
          <a:lstStyle/>
          <a:p>
            <a:pPr algn="l" rtl="0" eaLnBrk="1" hangingPunct="1"/>
            <a:endParaRPr lang="en-US" sz="2000" b="1" dirty="0">
              <a:cs typeface="Times New Roman" panose="02020603050405020304" pitchFamily="18" charset="0"/>
            </a:endParaRPr>
          </a:p>
          <a:p>
            <a:r>
              <a:rPr lang="en-US" b="1" dirty="0" err="1"/>
              <a:t>Ranelic</a:t>
            </a:r>
            <a:r>
              <a:rPr lang="en-US" b="1" dirty="0"/>
              <a:t> acid </a:t>
            </a:r>
          </a:p>
          <a:p>
            <a:endParaRPr lang="en-US" sz="2000" b="1" dirty="0">
              <a:cs typeface="Times New Roman" panose="02020603050405020304" pitchFamily="18" charset="0"/>
            </a:endParaRPr>
          </a:p>
          <a:p>
            <a:r>
              <a:rPr lang="en-US" sz="2000" b="1" dirty="0">
                <a:cs typeface="Times New Roman" panose="02020603050405020304" pitchFamily="18" charset="0"/>
              </a:rPr>
              <a:t>Enhance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proliferation of osteoblasts, as well as inhibiting the proliferation of osteoclasts. </a:t>
            </a:r>
          </a:p>
          <a:p>
            <a:pPr algn="l" rtl="0" eaLnBrk="1" hangingPunct="1"/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b="1" dirty="0">
                <a:latin typeface="+mn-lt"/>
                <a:cs typeface="Times New Roman" panose="02020603050405020304" pitchFamily="18" charset="0"/>
              </a:rPr>
              <a:t>causes less upper GI side effect, </a:t>
            </a:r>
          </a:p>
          <a:p>
            <a:pPr algn="l" rtl="0" eaLnBrk="1" hangingPunct="1"/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b="1" dirty="0">
                <a:latin typeface="+mn-lt"/>
                <a:cs typeface="Times New Roman" panose="02020603050405020304" pitchFamily="18" charset="0"/>
              </a:rPr>
              <a:t>increase in the risk of venous thromboembolism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Denosumab</a:t>
            </a:r>
            <a:endParaRPr lang="ar-JO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human monoclonal antibody which inhibits the receptor activator needed to activate osteoclast differentiation.(inhibits osteoclast)</a:t>
            </a:r>
          </a:p>
          <a:p>
            <a:r>
              <a:rPr lang="en-US" sz="2000" dirty="0">
                <a:latin typeface="+mn-lt"/>
              </a:rPr>
              <a:t> Denosumab is administered by subcutaneous injection every 6 months. </a:t>
            </a:r>
          </a:p>
          <a:p>
            <a:r>
              <a:rPr lang="en-US" sz="2000" dirty="0">
                <a:latin typeface="+mn-lt"/>
              </a:rPr>
              <a:t> must be supplemented with calcium and vitamin D. </a:t>
            </a:r>
            <a:endParaRPr lang="ar-JO" sz="2000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cap="none"/>
              <a:t> </a:t>
            </a:r>
            <a:br>
              <a:rPr lang="en-US" sz="2600" cap="none"/>
            </a:br>
            <a:r>
              <a:rPr lang="en-US" sz="2600" b="1" u="sng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Rickets &amp; Osteomalacia</a:t>
            </a:r>
            <a:br>
              <a:rPr lang="en-US" sz="2600" cap="none"/>
            </a:br>
            <a:endParaRPr lang="en-US" sz="2600" cap="none"/>
          </a:p>
        </p:txBody>
      </p:sp>
      <p:pic>
        <p:nvPicPr>
          <p:cNvPr id="201732" name="Picture 4" descr="http://www.howtogetridofstuff.com/wp-content/uploads/how-to-get-rid-of-rickets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t="9815" r="1" b="1"/>
          <a:stretch/>
        </p:blipFill>
        <p:spPr>
          <a:xfrm>
            <a:off x="4606289" y="-683"/>
            <a:ext cx="4537710" cy="40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تنزيل (5).jpg"/>
          <p:cNvPicPr>
            <a:picLocks noChangeAspect="1"/>
          </p:cNvPicPr>
          <p:nvPr/>
        </p:nvPicPr>
        <p:blipFill rotWithShape="1">
          <a:blip r:embed="rId3"/>
          <a:srcRect l="4649" r="21552" b="1"/>
          <a:stretch/>
        </p:blipFill>
        <p:spPr>
          <a:xfrm>
            <a:off x="20" y="3"/>
            <a:ext cx="4537690" cy="40916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/>
          </p:cNvSpPr>
          <p:nvPr>
            <p:ph type="title"/>
          </p:nvPr>
        </p:nvSpPr>
        <p:spPr bwMode="auto">
          <a:xfrm>
            <a:off x="489360" y="1382486"/>
            <a:ext cx="2660686" cy="4093028"/>
          </a:xfrm>
        </p:spPr>
        <p:txBody>
          <a:bodyPr lIns="91440" tIns="45720" rIns="91440" bIns="45720" anchor="ctr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endParaRPr lang="en-US" sz="3800" cap="none" dirty="0">
              <a:latin typeface="+mn-lt"/>
              <a:cs typeface="Tahoma" panose="020B0604030504040204" pitchFamily="34" charset="0"/>
            </a:endParaRPr>
          </a:p>
        </p:txBody>
      </p:sp>
      <p:graphicFrame>
        <p:nvGraphicFramePr>
          <p:cNvPr id="200708" name="Rectangle 3">
            <a:extLst>
              <a:ext uri="{FF2B5EF4-FFF2-40B4-BE49-F238E27FC236}">
                <a16:creationId xmlns:a16="http://schemas.microsoft.com/office/drawing/2014/main" id="{04AAF6A3-7CF5-45F6-BEF3-6599D441B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158727"/>
              </p:ext>
            </p:extLst>
          </p:nvPr>
        </p:nvGraphicFramePr>
        <p:xfrm>
          <a:off x="489360" y="404664"/>
          <a:ext cx="6890952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2CC965-42F5-4421-8DB9-515AE190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Rickets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F02543-3057-41FB-BCFD-5BE1ADB1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>
                <a:solidFill>
                  <a:srgbClr val="FF0000"/>
                </a:solidFill>
              </a:rPr>
              <a:t>1-Vitamin D-deficient (nutritional)</a:t>
            </a:r>
          </a:p>
          <a:p>
            <a:pPr fontAlgn="base"/>
            <a:r>
              <a:rPr lang="en-US" b="1" dirty="0"/>
              <a:t> results from decreased dietary intake of Vitamin D  or mal-absorption </a:t>
            </a:r>
          </a:p>
          <a:p>
            <a:pPr fontAlgn="base"/>
            <a:r>
              <a:rPr lang="en-US" b="1" dirty="0"/>
              <a:t>rare these days as Vitamin D is added to milk</a:t>
            </a:r>
          </a:p>
          <a:p>
            <a:pPr fontAlgn="base"/>
            <a:r>
              <a:rPr lang="en-US" b="1" dirty="0"/>
              <a:t>presents at 6 months - 3 years </a:t>
            </a:r>
          </a:p>
          <a:p>
            <a:pPr fontAlgn="base"/>
            <a:r>
              <a:rPr lang="en-US" b="1" dirty="0"/>
              <a:t>low Vitamin D levels       decreased intestinal absorption of calcium        low calcium levels         compensatory increase in PTH and bone resorption</a:t>
            </a:r>
          </a:p>
          <a:p>
            <a:pPr fontAlgn="base"/>
            <a:r>
              <a:rPr lang="en-US" b="1" dirty="0"/>
              <a:t>bone resorption leads to increased alkaline phosphatase levels</a:t>
            </a:r>
          </a:p>
          <a:p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D1F7415-4725-411B-A6E2-F046DE3CDFF8}"/>
              </a:ext>
            </a:extLst>
          </p:cNvPr>
          <p:cNvSpPr/>
          <p:nvPr/>
        </p:nvSpPr>
        <p:spPr>
          <a:xfrm>
            <a:off x="3203848" y="3477647"/>
            <a:ext cx="432048" cy="239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27B600B-4796-4170-8043-E5E29BD1C0CB}"/>
              </a:ext>
            </a:extLst>
          </p:cNvPr>
          <p:cNvSpPr/>
          <p:nvPr/>
        </p:nvSpPr>
        <p:spPr>
          <a:xfrm>
            <a:off x="3411596" y="3799077"/>
            <a:ext cx="432048" cy="21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54BBA30-E04F-48AB-9CC6-3238B0061D4E}"/>
              </a:ext>
            </a:extLst>
          </p:cNvPr>
          <p:cNvSpPr/>
          <p:nvPr/>
        </p:nvSpPr>
        <p:spPr>
          <a:xfrm>
            <a:off x="5940152" y="3717032"/>
            <a:ext cx="43204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39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B308-14FF-4669-87D9-7A019D64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A70A-5809-4003-9934-7B664840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2-Vitamin D-resistant (familial </a:t>
            </a:r>
            <a:r>
              <a:rPr lang="en-US" sz="2000" dirty="0" err="1">
                <a:solidFill>
                  <a:srgbClr val="FF0000"/>
                </a:solidFill>
              </a:rPr>
              <a:t>hypophosphatemic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</a:p>
          <a:p>
            <a:r>
              <a:rPr lang="en-US" sz="2000" dirty="0"/>
              <a:t>most common form of heritable rickets</a:t>
            </a:r>
          </a:p>
          <a:p>
            <a:r>
              <a:rPr lang="en-US" sz="2000" dirty="0"/>
              <a:t>presents at 1-2 years of age</a:t>
            </a:r>
          </a:p>
          <a:p>
            <a:r>
              <a:rPr lang="en-US" sz="2000" dirty="0"/>
              <a:t>caused by inability of renal tubules to absorb phosphate</a:t>
            </a:r>
          </a:p>
          <a:p>
            <a:r>
              <a:rPr lang="en-US" sz="2000" dirty="0"/>
              <a:t>Dose not respond  to vit D </a:t>
            </a:r>
          </a:p>
          <a:p>
            <a:r>
              <a:rPr lang="en-US" sz="2000" dirty="0"/>
              <a:t>X-linked Dominant most common but can be Autosomal dominant or  Autosomal recessive </a:t>
            </a:r>
          </a:p>
        </p:txBody>
      </p:sp>
    </p:spTree>
    <p:extLst>
      <p:ext uri="{BB962C8B-B14F-4D97-AF65-F5344CB8AC3E}">
        <p14:creationId xmlns:p14="http://schemas.microsoft.com/office/powerpoint/2010/main" val="3917441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FC05-D523-4DD0-8747-2C65E3B8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6725-DF47-4E0F-B720-26975DE2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3-Vitamin D-dependent (type I &amp; type II) </a:t>
            </a:r>
          </a:p>
          <a:p>
            <a:r>
              <a:rPr lang="en-US" sz="2000" dirty="0"/>
              <a:t>rare disorder </a:t>
            </a:r>
          </a:p>
          <a:p>
            <a:r>
              <a:rPr lang="en-US" sz="2000" dirty="0"/>
              <a:t>more severe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type I </a:t>
            </a:r>
            <a:r>
              <a:rPr lang="en-US" sz="2000" dirty="0"/>
              <a:t>results from autosomal recessive mutation in renal 25-(OH)-</a:t>
            </a:r>
            <a:r>
              <a:rPr lang="en-US" sz="2000" dirty="0">
                <a:solidFill>
                  <a:srgbClr val="0070C0"/>
                </a:solidFill>
              </a:rPr>
              <a:t>1α-hydroxylase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type II </a:t>
            </a:r>
            <a:r>
              <a:rPr lang="en-US" sz="2000" dirty="0"/>
              <a:t>results from autosomal recessive mutation in intracellular</a:t>
            </a:r>
            <a:r>
              <a:rPr lang="en-US" sz="2000" dirty="0">
                <a:solidFill>
                  <a:srgbClr val="0070C0"/>
                </a:solidFill>
              </a:rPr>
              <a:t> receptor </a:t>
            </a:r>
            <a:r>
              <a:rPr lang="en-US" sz="2000" dirty="0"/>
              <a:t>for 1,25-(OH)2-vitamin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24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7239000" cy="1143000"/>
          </a:xfrm>
        </p:spPr>
        <p:txBody>
          <a:bodyPr lIns="91440" tIns="45720" rIns="91440" bIns="45720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cap="none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Causes of </a:t>
            </a:r>
            <a:r>
              <a:rPr lang="en-US" sz="2800" cap="none" dirty="0" err="1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Osteomalacia</a:t>
            </a:r>
            <a:r>
              <a:rPr lang="en-US" sz="2800" cap="none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8200" y="1503363"/>
            <a:ext cx="7010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</a:rPr>
              <a:t>1-Vitamin D deficiency:</a:t>
            </a:r>
          </a:p>
          <a:p>
            <a:pPr algn="l"/>
            <a:r>
              <a:rPr lang="en-US" sz="2400" dirty="0"/>
              <a:t>Inadequate synthesis in skin</a:t>
            </a:r>
          </a:p>
          <a:p>
            <a:pPr algn="l"/>
            <a:r>
              <a:rPr lang="en-US" sz="2400" dirty="0"/>
              <a:t>Low dietary intake</a:t>
            </a:r>
          </a:p>
          <a:p>
            <a:pPr algn="l"/>
            <a:r>
              <a:rPr lang="en-US" sz="2400" dirty="0"/>
              <a:t>Mal-absorption: Coeliac disease or Intestinal resection</a:t>
            </a:r>
          </a:p>
          <a:p>
            <a:pPr algn="l"/>
            <a:endParaRPr lang="en-US" sz="2400" u="sng" dirty="0">
              <a:solidFill>
                <a:srgbClr val="FF0000"/>
              </a:solidFill>
            </a:endParaRPr>
          </a:p>
          <a:p>
            <a:pPr algn="l"/>
            <a:r>
              <a:rPr lang="en-US" sz="2400" b="1" u="sng" dirty="0">
                <a:solidFill>
                  <a:srgbClr val="FF0000"/>
                </a:solidFill>
              </a:rPr>
              <a:t>2-Renal disease:</a:t>
            </a:r>
          </a:p>
          <a:p>
            <a:pPr algn="l"/>
            <a:r>
              <a:rPr lang="en-US" sz="2400" dirty="0"/>
              <a:t>Chronic renal failure </a:t>
            </a:r>
          </a:p>
          <a:p>
            <a:pPr algn="l"/>
            <a:r>
              <a:rPr lang="en-US" sz="2400" dirty="0"/>
              <a:t>Tubular disorders, e.g. renal tubular acidosis,</a:t>
            </a:r>
          </a:p>
          <a:p>
            <a:pPr algn="l"/>
            <a:endParaRPr lang="en-US" sz="2400" dirty="0"/>
          </a:p>
          <a:p>
            <a:pPr algn="l"/>
            <a:r>
              <a:rPr lang="en-US" sz="2400" b="1" u="sng" dirty="0">
                <a:solidFill>
                  <a:srgbClr val="FF0000"/>
                </a:solidFill>
              </a:rPr>
              <a:t>3-Other:</a:t>
            </a:r>
          </a:p>
          <a:p>
            <a:pPr algn="l"/>
            <a:r>
              <a:rPr lang="en-US" sz="2400" dirty="0" err="1"/>
              <a:t>Tumour</a:t>
            </a:r>
            <a:r>
              <a:rPr lang="en-US" sz="2400" dirty="0"/>
              <a:t>-induced</a:t>
            </a:r>
          </a:p>
          <a:p>
            <a:pPr algn="l"/>
            <a:r>
              <a:rPr lang="en-US" sz="2400" dirty="0"/>
              <a:t>Drug induced (anticonvulsants ) </a:t>
            </a:r>
          </a:p>
          <a:p>
            <a:pPr algn="l"/>
            <a:endParaRPr lang="en-US" dirty="0">
              <a:latin typeface="Book Antiqua" pitchFamily="18" charset="0"/>
            </a:endParaRPr>
          </a:p>
          <a:p>
            <a:pPr algn="l"/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According to  WHO …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+mn-lt"/>
                <a:cs typeface="Times New Roman" panose="02020603050405020304" pitchFamily="18" charset="0"/>
              </a:rPr>
              <a:t>osteoporosis is defined as bone density less than</a:t>
            </a:r>
            <a:r>
              <a:rPr lang="en-US" sz="24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2.5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standard deviation below the mean for the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young healthy adults for the same race and gender 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( T – score)</a:t>
            </a:r>
          </a:p>
          <a:p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The density and quality of bone are reduced and increase  risk of fracture, particularly of</a:t>
            </a:r>
            <a:r>
              <a:rPr 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the spine, wrist, hip, pelvis and upper arm. </a:t>
            </a: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4656" y="1017590"/>
            <a:ext cx="7239000" cy="1143000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Pathology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160590"/>
            <a:ext cx="6347714" cy="4148730"/>
          </a:xfrm>
        </p:spPr>
        <p:txBody>
          <a:bodyPr>
            <a:noAutofit/>
          </a:bodyPr>
          <a:lstStyle/>
          <a:p>
            <a:pPr algn="l" rtl="0" eaLnBrk="1" hangingPunct="1">
              <a:buFontTx/>
              <a:buNone/>
            </a:pPr>
            <a:r>
              <a:rPr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Rickets….</a:t>
            </a:r>
          </a:p>
          <a:p>
            <a:pPr marL="0" indent="0" algn="l" rtl="0" eaLnBrk="1" hangingPunct="1">
              <a:buClr>
                <a:schemeClr val="tx1"/>
              </a:buClr>
              <a:buNone/>
            </a:pPr>
            <a:r>
              <a:rPr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-inability to calcify the intercellular matrix in the deepest layer of the </a:t>
            </a:r>
            <a:r>
              <a:rPr lang="en-US" sz="2000" dirty="0" err="1">
                <a:latin typeface="+mn-lt"/>
                <a:ea typeface="Arial Unicode MS" pitchFamily="34" charset="-128"/>
                <a:cs typeface="Arial Unicode MS" pitchFamily="34" charset="-128"/>
              </a:rPr>
              <a:t>physis</a:t>
            </a:r>
            <a:r>
              <a:rPr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l" rtl="0" eaLnBrk="1" hangingPunct="1">
              <a:buClr>
                <a:schemeClr val="tx1"/>
              </a:buClr>
              <a:buNone/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marL="0" indent="0" algn="l" rtl="0" eaLnBrk="1" hangingPunct="1">
              <a:buClr>
                <a:schemeClr val="tx1"/>
              </a:buClr>
              <a:buNone/>
            </a:pPr>
            <a:r>
              <a:rPr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-the </a:t>
            </a:r>
            <a:r>
              <a:rPr lang="en-US" sz="2000" dirty="0" err="1">
                <a:latin typeface="+mn-lt"/>
                <a:ea typeface="Arial Unicode MS" pitchFamily="34" charset="-128"/>
                <a:cs typeface="Arial Unicode MS" pitchFamily="34" charset="-128"/>
              </a:rPr>
              <a:t>physis</a:t>
            </a:r>
            <a:r>
              <a:rPr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 is thicker than normal.</a:t>
            </a:r>
          </a:p>
          <a:p>
            <a:pPr marL="0" indent="0" algn="l" rtl="0" eaLnBrk="1" hangingPunct="1">
              <a:buClr>
                <a:schemeClr val="tx1"/>
              </a:buClr>
              <a:buNone/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marL="0" indent="0" algn="l" rtl="0" eaLnBrk="1" hangingPunct="1">
              <a:buClr>
                <a:schemeClr val="tx1"/>
              </a:buClr>
              <a:buNone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-Cortex is thin</a:t>
            </a:r>
          </a:p>
          <a:p>
            <a:pPr algn="l" rtl="0" eaLnBrk="1" hangingPunct="1">
              <a:buClr>
                <a:schemeClr val="tx1"/>
              </a:buClr>
              <a:buFontTx/>
              <a:buChar char="-"/>
            </a:pPr>
            <a:endParaRPr lang="en-US" sz="200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0" indent="0" algn="l" rtl="0" eaLnBrk="1" hangingPunct="1">
              <a:buClr>
                <a:schemeClr val="tx1"/>
              </a:buClr>
              <a:buNone/>
            </a:pPr>
            <a:r>
              <a:rPr lang="en-US" sz="2000" dirty="0">
                <a:latin typeface="+mn-lt"/>
                <a:ea typeface="Arial Unicode MS" pitchFamily="34" charset="-128"/>
                <a:cs typeface="Arial Unicode MS" pitchFamily="34" charset="-128"/>
              </a:rPr>
              <a:t>-Newly formed bone in the metaphysis is weak and cup shaped.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/>
          </p:cNvSpPr>
          <p:nvPr>
            <p:ph type="title"/>
          </p:nvPr>
        </p:nvSpPr>
        <p:spPr bwMode="auto">
          <a:xfrm>
            <a:off x="284384" y="500042"/>
            <a:ext cx="7239000" cy="624702"/>
          </a:xfrm>
        </p:spPr>
        <p:txBody>
          <a:bodyPr lIns="91440" tIns="45720" rIns="91440" bIns="4572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000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Bone clinical changes in Rickets</a:t>
            </a:r>
          </a:p>
        </p:txBody>
      </p:sp>
      <p:sp>
        <p:nvSpPr>
          <p:cNvPr id="204803" name="Rectangle 3"/>
          <p:cNvSpPr>
            <a:spLocks noGrp="1"/>
          </p:cNvSpPr>
          <p:nvPr>
            <p:ph idx="1"/>
          </p:nvPr>
        </p:nvSpPr>
        <p:spPr>
          <a:xfrm>
            <a:off x="571472" y="1124744"/>
            <a:ext cx="6664824" cy="5233214"/>
          </a:xfrm>
        </p:spPr>
        <p:txBody>
          <a:bodyPr>
            <a:normAutofit fontScale="85000" lnSpcReduction="20000"/>
          </a:bodyPr>
          <a:lstStyle/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sz="22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Deformity and flattening of the skull </a:t>
            </a:r>
            <a:r>
              <a:rPr lang="en-US" sz="2200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( craniotabes)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sz="22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Thickening of the knee, ankles,&amp; wrist from </a:t>
            </a:r>
            <a:r>
              <a:rPr lang="en-US" sz="2200" b="1" dirty="0" err="1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physeal</a:t>
            </a:r>
            <a:r>
              <a:rPr lang="en-US" sz="2200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overgrowth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Enlargement of the </a:t>
            </a:r>
            <a:r>
              <a:rPr lang="en-US" sz="2200" b="1" dirty="0" err="1">
                <a:latin typeface="+mn-lt"/>
                <a:ea typeface="Arial Unicode MS" pitchFamily="34" charset="-128"/>
                <a:cs typeface="Arial Unicode MS" pitchFamily="34" charset="-128"/>
              </a:rPr>
              <a:t>costochondral</a:t>
            </a: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 junction </a:t>
            </a:r>
            <a:r>
              <a:rPr lang="en-US" sz="2200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( rickety rosary).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sz="22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Lateral Indentation of the chest </a:t>
            </a:r>
            <a:r>
              <a:rPr lang="en-US" sz="2200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(Harrison sulcus).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sz="22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ea typeface="Arial Unicode MS" pitchFamily="34" charset="-128"/>
                <a:cs typeface="Arial Unicode MS" pitchFamily="34" charset="-128"/>
              </a:rPr>
              <a:t>Femur and</a:t>
            </a: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 tibial bowing.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sz="22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In sever rickets there maybe spinal curvature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sz="22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 coxa </a:t>
            </a:r>
            <a:r>
              <a:rPr lang="en-US" sz="2200" b="1" dirty="0" err="1">
                <a:latin typeface="+mn-lt"/>
                <a:ea typeface="Arial Unicode MS" pitchFamily="34" charset="-128"/>
                <a:cs typeface="Arial Unicode MS" pitchFamily="34" charset="-128"/>
              </a:rPr>
              <a:t>vara</a:t>
            </a: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sz="22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latin typeface="+mn-lt"/>
                <a:ea typeface="Arial Unicode MS" pitchFamily="34" charset="-128"/>
                <a:cs typeface="Arial Unicode MS" pitchFamily="34" charset="-128"/>
              </a:rPr>
              <a:t>fractures of the long bones.</a:t>
            </a:r>
            <a:endParaRPr lang="en-GB" sz="22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endParaRPr lang="en-US" sz="200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357166"/>
            <a:ext cx="7467600" cy="762000"/>
          </a:xfrm>
          <a:solidFill>
            <a:schemeClr val="bg1"/>
          </a:solidFill>
        </p:spPr>
        <p:txBody>
          <a:bodyPr lIns="91440" tIns="45720" rIns="91440" bIns="45720" anchor="ctr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br>
              <a:rPr lang="en-US" sz="2000" cap="none" dirty="0">
                <a:solidFill>
                  <a:srgbClr val="03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anose="020B0604030504040204" pitchFamily="34" charset="0"/>
              </a:rPr>
            </a:br>
            <a:r>
              <a:rPr lang="en-US" sz="2700" b="1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Rachitic rosary</a:t>
            </a:r>
            <a:br>
              <a:rPr lang="en-US" sz="2000" cap="none" dirty="0">
                <a:solidFill>
                  <a:srgbClr val="03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anose="020B0604030504040204" pitchFamily="34" charset="0"/>
              </a:rPr>
            </a:br>
            <a:endParaRPr lang="en-US" sz="2000" cap="none" dirty="0">
              <a:solidFill>
                <a:srgbClr val="0305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 eaLnBrk="1" hangingPunct="1">
              <a:defRPr/>
            </a:pPr>
            <a:fld id="{33409F1F-6038-4155-9090-D97E09098E13}" type="slidenum">
              <a:rPr lang="ar-SA"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42</a:t>
            </a:fld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6" descr="تنزيل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3571900" cy="2357454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572132" y="500042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Harrison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sulcus</a:t>
            </a:r>
            <a:endParaRPr lang="en-US" sz="2400" b="1" dirty="0"/>
          </a:p>
        </p:txBody>
      </p:sp>
      <p:pic>
        <p:nvPicPr>
          <p:cNvPr id="9" name="صورة 8" descr="HarrisonsSulcu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928670"/>
            <a:ext cx="3786214" cy="2428892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85720" y="3571876"/>
            <a:ext cx="2428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>
                <a:solidFill>
                  <a:srgbClr val="4C5A6A">
                    <a:lumMod val="5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craniotabes</a:t>
            </a:r>
            <a:endParaRPr lang="en-US" sz="2400" b="1" dirty="0"/>
          </a:p>
        </p:txBody>
      </p:sp>
      <p:pic>
        <p:nvPicPr>
          <p:cNvPr id="11" name="صورة 10" descr="8761643_f5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2619376" cy="1543072"/>
          </a:xfrm>
          <a:prstGeom prst="rect">
            <a:avLst/>
          </a:prstGeom>
        </p:spPr>
      </p:pic>
      <p:pic>
        <p:nvPicPr>
          <p:cNvPr id="12" name="صورة 11" descr="Coxa-v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786190"/>
            <a:ext cx="4762500" cy="307181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572132" y="3429000"/>
            <a:ext cx="1857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/>
              <a:t>Coxa</a:t>
            </a:r>
            <a:r>
              <a:rPr lang="en-US" sz="2000" b="1" dirty="0"/>
              <a:t> </a:t>
            </a:r>
            <a:r>
              <a:rPr lang="en-US" sz="2000" b="1" dirty="0" err="1"/>
              <a:t>vara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000" cap="none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Vit.D</a:t>
            </a:r>
            <a:r>
              <a:rPr lang="en-US" sz="2000" cap="none" dirty="0">
                <a:solidFill>
                  <a:schemeClr val="accent4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deficiency and hypocalcemia symptoms in Rickets </a:t>
            </a: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xfrm>
            <a:off x="609599" y="1124744"/>
            <a:ext cx="6347714" cy="4916619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000" dirty="0">
                <a:solidFill>
                  <a:srgbClr val="03050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1-</a:t>
            </a:r>
            <a:r>
              <a:rPr lang="en-US" dirty="0">
                <a:solidFill>
                  <a:srgbClr val="03050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Tetany or convulsions.</a:t>
            </a:r>
          </a:p>
          <a:p>
            <a:pPr algn="l" rtl="0" eaLnBrk="1" hangingPunct="1">
              <a:buFontTx/>
              <a:buNone/>
            </a:pPr>
            <a:r>
              <a:rPr lang="en-US" dirty="0">
                <a:solidFill>
                  <a:srgbClr val="03050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2- failure to thrive</a:t>
            </a:r>
            <a:endParaRPr lang="en-US" dirty="0">
              <a:solidFill>
                <a:srgbClr val="030505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 rtl="0" eaLnBrk="1" hangingPunct="1">
              <a:buFontTx/>
              <a:buNone/>
            </a:pPr>
            <a:r>
              <a:rPr lang="en-US" dirty="0">
                <a:solidFill>
                  <a:srgbClr val="030505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3- muscular flaccidity</a:t>
            </a:r>
            <a:r>
              <a:rPr lang="en-US" dirty="0">
                <a:solidFill>
                  <a:srgbClr val="030505"/>
                </a:solidFill>
                <a:ea typeface="Arial Unicode MS" pitchFamily="34" charset="-128"/>
                <a:cs typeface="Arial Unicode MS" pitchFamily="34" charset="-128"/>
              </a:rPr>
              <a:t> and ligamentous laxity </a:t>
            </a:r>
            <a:endParaRPr lang="en-US" dirty="0">
              <a:solidFill>
                <a:srgbClr val="030505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 rtl="0" eaLnBrk="1" hangingPunct="1">
              <a:buFontTx/>
              <a:buChar char="-"/>
            </a:pPr>
            <a:endParaRPr lang="en-GB" sz="2000" dirty="0">
              <a:solidFill>
                <a:srgbClr val="030505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 rtl="0" eaLnBrk="1" hangingPunct="1"/>
            <a:endParaRPr lang="en-GB" sz="2000" dirty="0">
              <a:solidFill>
                <a:srgbClr val="030505"/>
              </a:solidFill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endParaRPr lang="en-GB" sz="2000" dirty="0">
              <a:solidFill>
                <a:srgbClr val="660066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صورة 3" descr="تنزيل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63" y="3182935"/>
            <a:ext cx="3000381" cy="3143257"/>
          </a:xfrm>
          <a:prstGeom prst="rect">
            <a:avLst/>
          </a:prstGeom>
        </p:spPr>
      </p:pic>
      <p:pic>
        <p:nvPicPr>
          <p:cNvPr id="5" name="صورة 4" descr="flaccid-ar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0" y="3182935"/>
            <a:ext cx="3532190" cy="289719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6500113" cy="1143000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sz="2000" i="1" cap="none" dirty="0">
                <a:latin typeface="+mn-lt"/>
                <a:cs typeface="Tahoma" panose="020B0604030504040204" pitchFamily="34" charset="0"/>
              </a:rPr>
              <a:t> </a:t>
            </a:r>
            <a:r>
              <a:rPr lang="en-US" sz="2400" cap="none" dirty="0">
                <a:latin typeface="+mn-lt"/>
                <a:cs typeface="Tahoma" panose="020B0604030504040204" pitchFamily="34" charset="0"/>
              </a:rPr>
              <a:t>Clinical features of </a:t>
            </a:r>
            <a:r>
              <a:rPr lang="en-US" sz="2400" dirty="0">
                <a:cs typeface="Times New Roman" panose="02020603050405020304" pitchFamily="18" charset="0"/>
              </a:rPr>
              <a:t>Adult </a:t>
            </a:r>
            <a:r>
              <a:rPr lang="en-US" sz="2400" dirty="0" err="1">
                <a:cs typeface="Times New Roman" panose="02020603050405020304" pitchFamily="18" charset="0"/>
              </a:rPr>
              <a:t>osteomalacia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US" sz="2400" cap="none" dirty="0">
              <a:solidFill>
                <a:schemeClr val="accent4">
                  <a:lumMod val="50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609599" y="1463040"/>
            <a:ext cx="6347714" cy="4578323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may produce vague symptoms of bone or muscle pain and tenderness. </a:t>
            </a:r>
          </a:p>
          <a:p>
            <a:pPr algn="l" rtl="0" eaLnBrk="1" hangingPunct="1"/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Pathological fractures may occur. </a:t>
            </a:r>
          </a:p>
          <a:p>
            <a:pPr algn="l" rtl="0" eaLnBrk="1" hangingPunct="1"/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Occasionally a marked proximal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myopathy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 may occur </a:t>
            </a:r>
          </a:p>
          <a:p>
            <a:pPr algn="l"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Deformity is uncommon. </a:t>
            </a:r>
          </a:p>
          <a:p>
            <a:pPr algn="l" rtl="0" eaLnBrk="1" hangingPunct="1"/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Occasionally, tetany or other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hypocalcemic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features may occur</a:t>
            </a:r>
          </a:p>
          <a:p>
            <a:pPr algn="l" rtl="0" eaLnBrk="1" hangingPunct="1"/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endParaRPr lang="en-US" sz="2000" u="sng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7239000" cy="1143000"/>
          </a:xfrm>
        </p:spPr>
        <p:txBody>
          <a:bodyPr lIns="91440" tIns="45720" rIns="91440" bIns="4572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Investigations 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381000" y="1600200"/>
            <a:ext cx="7086600" cy="4873625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000" b="1" dirty="0">
                <a:latin typeface="+mn-lt"/>
                <a:cs typeface="Times New Roman" panose="02020603050405020304" pitchFamily="18" charset="0"/>
              </a:rPr>
              <a:t> serum alkaline phosphatase is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high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indicating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increased osteoblast activity, is the most common abnormality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Plasma calcium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is usually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normal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in association with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secondary hyperparathyroidism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but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may be low in severe cases.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Serum phosphate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may be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low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in </a:t>
            </a:r>
            <a:r>
              <a:rPr lang="en-US" sz="2000" dirty="0"/>
              <a:t>Vitamin D-resistant (familial </a:t>
            </a:r>
            <a:r>
              <a:rPr lang="en-US" sz="2000" dirty="0" err="1"/>
              <a:t>hypophosphatemic</a:t>
            </a:r>
            <a:r>
              <a:rPr lang="en-US" sz="2000" dirty="0"/>
              <a:t>) </a:t>
            </a:r>
          </a:p>
          <a:p>
            <a:pPr marL="0" indent="0" algn="l" rtl="0" eaLnBrk="1" hangingPunct="1">
              <a:buNone/>
            </a:pPr>
            <a:endParaRPr lang="en-US" sz="2000" b="1" dirty="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b="1" dirty="0">
                <a:latin typeface="+mn-lt"/>
                <a:cs typeface="Times New Roman" panose="02020603050405020304" pitchFamily="18" charset="0"/>
              </a:rPr>
              <a:t>Serum25-hydroxyvitamin D3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is usually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low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(exceptions being vitamin -D-resistant rickets).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X-ray findings in Rickets  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456113"/>
          </a:xfrm>
        </p:spPr>
        <p:txBody>
          <a:bodyPr/>
          <a:lstStyle/>
          <a:p>
            <a:pPr algn="l" rtl="0" eaLnBrk="1" hangingPunct="1">
              <a:buClr>
                <a:schemeClr val="tx1"/>
              </a:buClr>
            </a:pPr>
            <a:r>
              <a:rPr lang="en-US" sz="2000" b="1" dirty="0">
                <a:latin typeface="+mn-lt"/>
                <a:ea typeface="Arial Unicode MS" pitchFamily="34" charset="-128"/>
                <a:cs typeface="Arial Unicode MS" pitchFamily="34" charset="-128"/>
              </a:rPr>
              <a:t>Thickening &amp; widening of the </a:t>
            </a:r>
            <a:r>
              <a:rPr lang="en-US" sz="2000" b="1" dirty="0" err="1">
                <a:latin typeface="+mn-lt"/>
                <a:ea typeface="Arial Unicode MS" pitchFamily="34" charset="-128"/>
                <a:cs typeface="Arial Unicode MS" pitchFamily="34" charset="-128"/>
              </a:rPr>
              <a:t>physes</a:t>
            </a:r>
            <a:r>
              <a:rPr lang="en-US" sz="2000" b="1" dirty="0"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l" rtl="0" eaLnBrk="1" hangingPunct="1">
              <a:buClr>
                <a:schemeClr val="tx1"/>
              </a:buClr>
            </a:pPr>
            <a:endParaRPr lang="en-US" sz="20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 rtl="0" eaLnBrk="1" hangingPunct="1">
              <a:buClr>
                <a:schemeClr val="tx1"/>
              </a:buClr>
            </a:pPr>
            <a:r>
              <a:rPr lang="en-US" sz="2000" b="1" dirty="0">
                <a:latin typeface="+mn-lt"/>
                <a:ea typeface="Arial Unicode MS" pitchFamily="34" charset="-128"/>
                <a:cs typeface="Arial Unicode MS" pitchFamily="34" charset="-128"/>
              </a:rPr>
              <a:t>Distortion of the </a:t>
            </a:r>
            <a:r>
              <a:rPr lang="en-US" sz="2000" b="1" dirty="0" err="1">
                <a:latin typeface="+mn-lt"/>
                <a:ea typeface="Arial Unicode MS" pitchFamily="34" charset="-128"/>
                <a:cs typeface="Arial Unicode MS" pitchFamily="34" charset="-128"/>
              </a:rPr>
              <a:t>metaphyses</a:t>
            </a:r>
            <a:r>
              <a:rPr lang="en-US" sz="2000" b="1" dirty="0">
                <a:latin typeface="+mn-lt"/>
                <a:ea typeface="Arial Unicode MS" pitchFamily="34" charset="-128"/>
                <a:cs typeface="Arial Unicode MS" pitchFamily="34" charset="-128"/>
              </a:rPr>
              <a:t> ( cupping).</a:t>
            </a:r>
          </a:p>
          <a:p>
            <a:pPr algn="l" rtl="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2000" b="1" dirty="0"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l" rtl="0" eaLnBrk="1" hangingPunct="1">
              <a:buClr>
                <a:schemeClr val="tx1"/>
              </a:buClr>
            </a:pPr>
            <a:r>
              <a:rPr lang="en-US" sz="2000" b="1" dirty="0">
                <a:latin typeface="+mn-lt"/>
                <a:ea typeface="Arial Unicode MS" pitchFamily="34" charset="-128"/>
                <a:cs typeface="Arial Unicode MS" pitchFamily="34" charset="-128"/>
              </a:rPr>
              <a:t>Bowing of the long bones.</a:t>
            </a:r>
          </a:p>
          <a:p>
            <a:pPr algn="l" rtl="0" eaLnBrk="1" hangingPunct="1">
              <a:buClr>
                <a:schemeClr val="tx1"/>
              </a:buClr>
            </a:pPr>
            <a:endParaRPr lang="en-US" sz="200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 rtl="0" eaLnBrk="1" hangingPunct="1"/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8822-D36C-4A1C-B644-93F15168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700">
                <a:solidFill>
                  <a:srgbClr val="FFFFFF"/>
                </a:solidFill>
              </a:rPr>
              <a:t>Bowing and cupping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AEFFE2-BB2F-498A-A827-F4E166C25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445"/>
          <a:stretch/>
        </p:blipFill>
        <p:spPr>
          <a:xfrm>
            <a:off x="248675" y="2488249"/>
            <a:ext cx="4091938" cy="3874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9A5A7-82D5-4C7F-B49B-4BCF8D7B7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39" r="1" b="1"/>
          <a:stretch/>
        </p:blipFill>
        <p:spPr>
          <a:xfrm>
            <a:off x="4833804" y="2488274"/>
            <a:ext cx="4091938" cy="38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0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X- rays in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Ostomalacia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en-US" sz="2400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1299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Generalized rarefaction of bone</a:t>
            </a: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Signs of previous fracture of the  vertebrae, ribs, long bone </a:t>
            </a: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Looser’s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zone(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pathogonomic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) , Thin transverse band of rarefaction due to poorly healing stress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fx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non-union</a:t>
            </a:r>
            <a:endParaRPr lang="en-GB" sz="200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GB" sz="2000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/>
          </p:cNvSpPr>
          <p:nvPr>
            <p:ph type="title"/>
          </p:nvPr>
        </p:nvSpPr>
        <p:spPr bwMode="auto">
          <a:xfrm>
            <a:off x="5598460" y="1783959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300" b="0" cap="none">
                <a:solidFill>
                  <a:schemeClr val="tx1"/>
                </a:solidFill>
              </a:rPr>
              <a:t>Looser fracture (pseudofracture) at the proximal medial tibia .</a:t>
            </a:r>
          </a:p>
        </p:txBody>
      </p:sp>
      <p:pic>
        <p:nvPicPr>
          <p:cNvPr id="54277" name="Picture 4" descr="Magnified anteroposterior radiograph of the proximal tibia in a patient with chronic renal failure reveals a Looser fracture (pseudofracture) at the proximal medial tibia (arrow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 r="1" b="3801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Who are at risk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Old age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female 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cs typeface="Times New Roman" panose="02020603050405020304" pitchFamily="18" charset="0"/>
              </a:rPr>
              <a:t>Family hx</a:t>
            </a:r>
            <a:r>
              <a:rPr lang="en-US" sz="1900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Menopause (Either Naturally or early???)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White race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Sedentary life style , no exercise 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Alcoholics or malabsorption and slim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Cigarette smoking 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Dietary lack of calcium or vitamin D? eating disorders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Medications &amp; Diseases – Cortisone, Thyroid Hormone. Or anti-epilepsy medication  (secondary causes )</a:t>
            </a: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F6024C-BBA8-40D9-8706-5D4E4E38A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8" t="11509" r="-1" b="1085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58254-F0FE-4C71-81BE-BBD54B4E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900"/>
              <a:t>Generalized rarefaction of bone</a:t>
            </a:r>
            <a:br>
              <a:rPr lang="en-US" sz="3900"/>
            </a:br>
            <a:endParaRPr lang="en-US" sz="39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8169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cap="none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Treatment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6707088" cy="5208240"/>
          </a:xfrm>
        </p:spPr>
        <p:txBody>
          <a:bodyPr>
            <a:normAutofit fontScale="92500" lnSpcReduction="20000"/>
          </a:bodyPr>
          <a:lstStyle/>
          <a:p>
            <a:pPr algn="l" rtl="0" eaLnBrk="1" hangingPunct="1"/>
            <a:endParaRPr lang="en-US" sz="2600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600" dirty="0">
                <a:latin typeface="+mn-lt"/>
                <a:cs typeface="Times New Roman" panose="02020603050405020304" pitchFamily="18" charset="0"/>
              </a:rPr>
              <a:t>Treatment should be directed towards correction of the cause where possible</a:t>
            </a:r>
          </a:p>
          <a:p>
            <a:pPr algn="l" rtl="0" eaLnBrk="1" hangingPunct="1"/>
            <a:r>
              <a:rPr lang="en-US" sz="2600" dirty="0">
                <a:latin typeface="+mn-lt"/>
                <a:cs typeface="Times New Roman" panose="02020603050405020304" pitchFamily="18" charset="0"/>
              </a:rPr>
              <a:t>increase vitamin D intake and sunlight exposure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Higher doses vit D, administered parenterally, in patients with gastrectomy, malabsorption or liver disease,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Treatment with calcitriol is indicated where there is defective a-hydroxylation, e.g. chronic renal </a:t>
            </a:r>
            <a:r>
              <a:rPr lang="en-US" sz="2600" dirty="0" err="1">
                <a:cs typeface="Times New Roman" panose="02020603050405020304" pitchFamily="18" charset="0"/>
              </a:rPr>
              <a:t>disease,vitamin</a:t>
            </a:r>
            <a:r>
              <a:rPr lang="en-US" sz="2600" dirty="0">
                <a:cs typeface="Times New Roman" panose="02020603050405020304" pitchFamily="18" charset="0"/>
              </a:rPr>
              <a:t> D resistance and </a:t>
            </a:r>
            <a:r>
              <a:rPr lang="en-US" sz="2600" dirty="0" err="1">
                <a:cs typeface="Times New Roman" panose="02020603050405020304" pitchFamily="18" charset="0"/>
              </a:rPr>
              <a:t>hypophosphataemic</a:t>
            </a:r>
            <a:r>
              <a:rPr lang="en-US" sz="2600" dirty="0">
                <a:cs typeface="Times New Roman" panose="02020603050405020304" pitchFamily="18" charset="0"/>
              </a:rPr>
              <a:t> rickets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Phosphate replacement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Deformities require osteotomy</a:t>
            </a:r>
          </a:p>
          <a:p>
            <a:pPr algn="l" rtl="0" eaLnBrk="1" hangingPunct="1"/>
            <a:endParaRPr lang="en-US" sz="28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endParaRPr lang="en-US" sz="20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03398-D53C-496B-AB3A-2BC2256D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4E2C101F-3A34-4D26-8FD5-25DCAD77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702A-661A-4B21-AE56-5981CB581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3282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Localized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osteoporosis </a:t>
            </a:r>
            <a:r>
              <a:rPr lang="en-US" sz="2400" dirty="0">
                <a:latin typeface="+mn-lt"/>
              </a:rPr>
              <a:t>: inflammation or disuse atrophy, usually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reversable</a:t>
            </a:r>
            <a:r>
              <a:rPr lang="en-US" sz="2400" dirty="0">
                <a:latin typeface="+mn-lt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painful</a:t>
            </a:r>
            <a:endParaRPr lang="en-US" sz="2400" u="sng" dirty="0">
              <a:solidFill>
                <a:schemeClr val="tx1"/>
              </a:solidFill>
              <a:latin typeface="+mn-lt"/>
            </a:endParaRPr>
          </a:p>
          <a:p>
            <a:endParaRPr lang="en-US" sz="2400" dirty="0">
              <a:solidFill>
                <a:schemeClr val="tx2"/>
              </a:solidFill>
              <a:latin typeface="+mn-lt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Generalized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dirty="0">
                <a:latin typeface="+mn-lt"/>
              </a:rPr>
              <a:t> painless, irreversible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Primary : post menopausal or senile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Secondary : systemic disorder or medications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88900"/>
            <a:ext cx="8229600" cy="990600"/>
          </a:xfrm>
        </p:spPr>
        <p:txBody>
          <a:bodyPr/>
          <a:lstStyle/>
          <a:p>
            <a:r>
              <a:rPr lang="en-US" dirty="0">
                <a:latin typeface="+mn-lt"/>
              </a:rPr>
              <a:t>Pathophysiology of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endParaRPr lang="en-US" sz="2200" b="1" dirty="0">
              <a:latin typeface="+mn-lt"/>
            </a:endParaRPr>
          </a:p>
          <a:p>
            <a:pPr marL="457200" indent="-457200">
              <a:buNone/>
            </a:pPr>
            <a:r>
              <a:rPr lang="en-US" sz="2200" b="1" dirty="0">
                <a:latin typeface="+mn-lt"/>
              </a:rPr>
              <a:t>1- Postmenopausal osteoporosis</a:t>
            </a:r>
          </a:p>
          <a:p>
            <a:pPr marL="457200" indent="-457200">
              <a:buNone/>
            </a:pPr>
            <a:endParaRPr lang="en-US" sz="2000" b="1" dirty="0">
              <a:latin typeface="+mn-lt"/>
            </a:endParaRPr>
          </a:p>
          <a:p>
            <a:pPr marL="457200" indent="-457200">
              <a:buNone/>
            </a:pPr>
            <a:r>
              <a:rPr lang="en-US" sz="2000" b="1" dirty="0"/>
              <a:t>Estrogen slows dawn bone resorption by inhibiting Osteoclast</a:t>
            </a:r>
            <a:endParaRPr lang="en-US" sz="2000" b="1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Post menopause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estrogen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deficiency </a:t>
            </a:r>
            <a:r>
              <a:rPr lang="en-US" sz="20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increased recruitment and responsiveness of osteoclasts   increased bone resorption .</a:t>
            </a:r>
          </a:p>
          <a:p>
            <a:pPr marL="0" indent="0">
              <a:buNone/>
            </a:pPr>
            <a:endParaRPr lang="en-US" sz="2000" dirty="0"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It’s possible that the sex hormone deficiency causes the bone to be more sensitive for the effects of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parathyroid hormone </a:t>
            </a:r>
            <a:r>
              <a:rPr lang="en-US" sz="20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leading to increased bone resorption </a:t>
            </a:r>
          </a:p>
          <a:p>
            <a:pPr marL="0" indent="0">
              <a:buNone/>
            </a:pPr>
            <a:endParaRPr lang="en-US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males eventually suffer same bone changes as postmenopausal women,(</a:t>
            </a:r>
            <a:r>
              <a:rPr lang="en-US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postclimacteric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). this occurs about 15 years later than females. If it happens early in male R/O secondary causes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5915000" cy="5762644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5E2ED"/>
              </a:buClr>
              <a:buNone/>
              <a:defRPr/>
            </a:pPr>
            <a:r>
              <a:rPr lang="en-US" sz="2400" b="1" dirty="0"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- Involutional or senile osteoporosis </a:t>
            </a:r>
          </a:p>
          <a:p>
            <a:pPr marL="0" indent="0">
              <a:buClr>
                <a:srgbClr val="F5E2ED"/>
              </a:buClr>
              <a:buNone/>
              <a:defRPr/>
            </a:pPr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Clr>
                <a:srgbClr val="F5E2ED"/>
              </a:buClr>
              <a:buNone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-over the age of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70 </a:t>
            </a:r>
          </a:p>
          <a:p>
            <a:pPr marL="0" indent="0">
              <a:buClr>
                <a:srgbClr val="F5E2ED"/>
              </a:buClr>
              <a:buNone/>
              <a:defRPr/>
            </a:pP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It occurs due to decreased bone formation and decreased production of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1,25 DHCC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by the kidney </a:t>
            </a:r>
          </a:p>
          <a:p>
            <a:pPr marL="0" indent="0">
              <a:buClr>
                <a:srgbClr val="F5E2ED"/>
              </a:buClr>
              <a:buNone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-Male and female are equally affected</a:t>
            </a:r>
          </a:p>
          <a:p>
            <a:pPr marL="0" indent="0">
              <a:buClr>
                <a:srgbClr val="F5E2ED"/>
              </a:buClr>
              <a:buNone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Clr>
                <a:srgbClr val="F5E2ED"/>
              </a:buClr>
              <a:buNone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 Causes of Secondary osteoporosis:</a:t>
            </a:r>
            <a:br>
              <a:rPr lang="en-US" b="1" dirty="0">
                <a:cs typeface="Times New Roman" panose="02020603050405020304" pitchFamily="18" charset="0"/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Hyperparathyroidism  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Thyrotoxicosis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Cushing’s disease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Medications : most common steroids 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Anorexia nervosa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 err="1">
                <a:cs typeface="Times New Roman" panose="02020603050405020304" pitchFamily="18" charset="0"/>
              </a:rPr>
              <a:t>Malabsorption</a:t>
            </a:r>
            <a:endParaRPr lang="en-US" sz="2000" b="1" dirty="0">
              <a:cs typeface="Times New Roman" panose="02020603050405020304" pitchFamily="18" charset="0"/>
            </a:endParaRP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Cancer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Inflammatory disorders 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Physical inactivity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Cigarette smoking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Alcoholism  </a:t>
            </a:r>
          </a:p>
          <a:p>
            <a:pPr marL="0" indent="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None/>
              <a:defRPr/>
            </a:pPr>
            <a:endParaRPr lang="en-US" sz="2000" b="1" dirty="0">
              <a:cs typeface="Times New Roman" panose="02020603050405020304" pitchFamily="18" charset="0"/>
            </a:endParaRPr>
          </a:p>
          <a:p>
            <a:pPr>
              <a:buClr>
                <a:srgbClr val="F5E2ED"/>
              </a:buCl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endParaRPr lang="en-US" sz="2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Microsoft Office PowerPoint</Application>
  <PresentationFormat>On-screen Show (4:3)</PresentationFormat>
  <Paragraphs>315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Unicode MS</vt:lpstr>
      <vt:lpstr>Book Antiqua</vt:lpstr>
      <vt:lpstr>Calibri</vt:lpstr>
      <vt:lpstr>Tahoma</vt:lpstr>
      <vt:lpstr>Trebuchet MS</vt:lpstr>
      <vt:lpstr>Wingdings</vt:lpstr>
      <vt:lpstr>Wingdings 2</vt:lpstr>
      <vt:lpstr>Wingdings 3</vt:lpstr>
      <vt:lpstr>Facet</vt:lpstr>
      <vt:lpstr>Osteoporosis &amp; Osteomalacia</vt:lpstr>
      <vt:lpstr>Osteoporosis  </vt:lpstr>
      <vt:lpstr>PowerPoint Presentation</vt:lpstr>
      <vt:lpstr>According to  WHO …</vt:lpstr>
      <vt:lpstr>Who are at risk ??</vt:lpstr>
      <vt:lpstr>Types</vt:lpstr>
      <vt:lpstr>Pathophysiology of Primary</vt:lpstr>
      <vt:lpstr>PowerPoint Presentation</vt:lpstr>
      <vt:lpstr> Causes of Secondary osteoporosis: </vt:lpstr>
      <vt:lpstr> Clinical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 History taking</vt:lpstr>
      <vt:lpstr>Examination</vt:lpstr>
      <vt:lpstr>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Treatment </vt:lpstr>
      <vt:lpstr>Bisphosphonates </vt:lpstr>
      <vt:lpstr>Hormone replacement therapy</vt:lpstr>
      <vt:lpstr>Teriparatide </vt:lpstr>
      <vt:lpstr>Strontium ranelate </vt:lpstr>
      <vt:lpstr>Denosumab</vt:lpstr>
      <vt:lpstr>  Rickets &amp; Osteomalacia </vt:lpstr>
      <vt:lpstr>PowerPoint Presentation</vt:lpstr>
      <vt:lpstr>Causes of Rickets </vt:lpstr>
      <vt:lpstr>PowerPoint Presentation</vt:lpstr>
      <vt:lpstr>PowerPoint Presentation</vt:lpstr>
      <vt:lpstr>Causes of Osteomalacia  </vt:lpstr>
      <vt:lpstr>Pathology </vt:lpstr>
      <vt:lpstr>Bone clinical changes in Rickets</vt:lpstr>
      <vt:lpstr> Rachitic rosary </vt:lpstr>
      <vt:lpstr>Vit.D deficiency and hypocalcemia symptoms in Rickets </vt:lpstr>
      <vt:lpstr> Clinical features of Adult osteomalacia  </vt:lpstr>
      <vt:lpstr>Investigations </vt:lpstr>
      <vt:lpstr>X-ray findings in Rickets  </vt:lpstr>
      <vt:lpstr>Bowing and cupping</vt:lpstr>
      <vt:lpstr>X- rays in Ostomalacia  </vt:lpstr>
      <vt:lpstr>Looser fracture (pseudofracture) at the proximal medial tibia .</vt:lpstr>
      <vt:lpstr>Generalized rarefaction of bone </vt:lpstr>
      <vt:lpstr>Treatment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 &amp; Osteomalacia</dc:title>
  <dc:creator>abuhilal</dc:creator>
  <cp:lastModifiedBy>abuhilal</cp:lastModifiedBy>
  <cp:revision>2</cp:revision>
  <dcterms:created xsi:type="dcterms:W3CDTF">2020-04-11T16:51:31Z</dcterms:created>
  <dcterms:modified xsi:type="dcterms:W3CDTF">2020-04-11T16:56:58Z</dcterms:modified>
</cp:coreProperties>
</file>