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2" r:id="rId12"/>
    <p:sldId id="269" r:id="rId13"/>
    <p:sldId id="270" r:id="rId14"/>
    <p:sldId id="267" r:id="rId15"/>
    <p:sldId id="268" r:id="rId16"/>
    <p:sldId id="293" r:id="rId17"/>
    <p:sldId id="294" r:id="rId18"/>
    <p:sldId id="271" r:id="rId19"/>
    <p:sldId id="272" r:id="rId20"/>
    <p:sldId id="295" r:id="rId21"/>
    <p:sldId id="296" r:id="rId22"/>
    <p:sldId id="297" r:id="rId23"/>
    <p:sldId id="290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91" r:id="rId36"/>
    <p:sldId id="284" r:id="rId37"/>
    <p:sldId id="285" r:id="rId38"/>
    <p:sldId id="286" r:id="rId39"/>
    <p:sldId id="287" r:id="rId40"/>
    <p:sldId id="288" r:id="rId41"/>
    <p:sldId id="289" r:id="rId42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87967-833F-5840-92CD-F1769D9D81CA}" type="datetimeFigureOut">
              <a:rPr lang="en-JO" smtClean="0"/>
              <a:t>15/02/2024</a:t>
            </a:fld>
            <a:endParaRPr lang="en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B210A-A424-2546-83B4-EA76D943A8A9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12176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cause of high ADH can cause </a:t>
            </a:r>
            <a:r>
              <a:rPr lang="en-US" dirty="0" err="1"/>
              <a:t>hyponatremia</a:t>
            </a:r>
            <a:r>
              <a:rPr lang="en-US" dirty="0"/>
              <a:t>• Sodium no longer controlled by ADH (always high)• Plasma free water varies with intake• Increased intake → </a:t>
            </a:r>
            <a:r>
              <a:rPr lang="en-US" dirty="0" err="1"/>
              <a:t>hyponatremia</a:t>
            </a:r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B210A-A424-2546-83B4-EA76D943A8A9}" type="slidenum">
              <a:rPr lang="en-JO" smtClean="0"/>
              <a:t>11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34936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85A5-D4A2-1F10-7316-171E694CE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85B3E-6F2B-DD22-7F3F-2CE141BBF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36C87-E930-227D-B41C-0B0C9CA2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F8AD-585D-C545-B69E-04EFDD3CCBC8}" type="datetimeFigureOut">
              <a:rPr lang="en-JO" smtClean="0"/>
              <a:t>15/02/2024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363AB-A5D7-A704-DB90-8F75135D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FDF66-6B54-6EA2-58F0-90C0B630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E721-BFF8-574D-A84E-557392CAF27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15934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AF8B-8016-4A9A-6CBE-CD973036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4B972-C58B-9586-E8C2-66ACAFF06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5FE26-F2D3-BA02-F797-513D6EF9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F8AD-585D-C545-B69E-04EFDD3CCBC8}" type="datetimeFigureOut">
              <a:rPr lang="en-JO" smtClean="0"/>
              <a:t>15/02/2024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F0ABD-9ECB-0795-13F8-E2CBFCDF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FADEE-81FF-D445-1D14-2DEB49DC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E721-BFF8-574D-A84E-557392CAF27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18997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F0F41E-ECF2-10BF-8447-8C61B02D2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F236D-E305-BC9F-2E6D-755ECCD09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8DB13-50E7-53C5-24AC-F36BF3FB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F8AD-585D-C545-B69E-04EFDD3CCBC8}" type="datetimeFigureOut">
              <a:rPr lang="en-JO" smtClean="0"/>
              <a:t>15/02/2024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4AF9F-7F16-0BDF-7CC9-11DEB26A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55FEC-2614-30DA-884D-E4DCA32F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E721-BFF8-574D-A84E-557392CAF27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03166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54BE-AF28-48D2-E706-C8D06844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4DA9A-05A2-6E0A-EAF7-8A17941FF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4051A-D414-58C9-D3B3-DE183FAC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F8AD-585D-C545-B69E-04EFDD3CCBC8}" type="datetimeFigureOut">
              <a:rPr lang="en-JO" smtClean="0"/>
              <a:t>15/02/2024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E6876-1B13-3A41-6F17-D912F5C8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408EA-4F31-B34F-0BC2-3BABB19A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E721-BFF8-574D-A84E-557392CAF27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90725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D101-C483-E145-DFC0-3A0A4DED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47ADF-EBAD-715E-12E5-F606DEB34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D197-7479-4F93-1198-6BD18955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F8AD-585D-C545-B69E-04EFDD3CCBC8}" type="datetimeFigureOut">
              <a:rPr lang="en-JO" smtClean="0"/>
              <a:t>15/02/2024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6AD65-006E-C957-3016-C632E1EF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5A06A-2DCC-AA88-0EF4-FDA901E4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E721-BFF8-574D-A84E-557392CAF27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69932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1D4C-35A2-F722-5D7E-F59C6B88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83C7A-122B-F306-333D-94335C2B0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FA909-6B8E-CC84-466C-5867D9374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BB58B-641E-7285-65F5-2A48AA48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F8AD-585D-C545-B69E-04EFDD3CCBC8}" type="datetimeFigureOut">
              <a:rPr lang="en-JO" smtClean="0"/>
              <a:t>15/02/2024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93730-6F8E-2206-15C6-5A8E8998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496DE-D64B-E1C3-8495-9AF78C20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E721-BFF8-574D-A84E-557392CAF27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34226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2B99-C53D-A2F1-36E6-077B09B7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500B0-F6CF-B162-DD80-50A1615D8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692F0-9A40-4D79-42EC-82424895C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124E7-8B85-B3B6-1FAF-2F295A0B1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1F6CC-E70B-D4BD-BD78-2C05672DA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BEA87-DD63-3FB5-1F9F-92AAEBC3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F8AD-585D-C545-B69E-04EFDD3CCBC8}" type="datetimeFigureOut">
              <a:rPr lang="en-JO" smtClean="0"/>
              <a:t>15/02/2024</a:t>
            </a:fld>
            <a:endParaRPr lang="en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0B2405-5526-BB51-66AD-9E714092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13A80-66AE-C8DD-C653-56D5D6E6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E721-BFF8-574D-A84E-557392CAF27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1333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BED1-4F46-D0DD-12F7-0BED42CC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444E3-95CA-3DEF-16D2-F5832015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F8AD-585D-C545-B69E-04EFDD3CCBC8}" type="datetimeFigureOut">
              <a:rPr lang="en-JO" smtClean="0"/>
              <a:t>15/02/2024</a:t>
            </a:fld>
            <a:endParaRPr 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F3478-787D-60F3-E297-311CBA69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C2FC8-ECCF-5EED-719E-F0D347AD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E721-BFF8-574D-A84E-557392CAF27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16648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567EF-C02F-E849-92A2-049B848B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F8AD-585D-C545-B69E-04EFDD3CCBC8}" type="datetimeFigureOut">
              <a:rPr lang="en-JO" smtClean="0"/>
              <a:t>15/02/2024</a:t>
            </a:fld>
            <a:endParaRPr lang="en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6F510-4400-0DE2-8CD6-C70C1A4F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24A1A-1BDB-1C0D-E4CB-CDFD4708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E721-BFF8-574D-A84E-557392CAF27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13455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AEC1-CC54-3E3B-0BD2-257F0EBA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394A0-9C93-32BB-14F0-65CD37AA7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507F0-810C-B2FE-8766-D84FE6C58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3DB86-2BA4-4BA4-35ED-05DDBCFD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F8AD-585D-C545-B69E-04EFDD3CCBC8}" type="datetimeFigureOut">
              <a:rPr lang="en-JO" smtClean="0"/>
              <a:t>15/02/2024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720AC-2263-24A0-9896-A20C7F22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92121-1FC7-6E4D-11D0-85919636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E721-BFF8-574D-A84E-557392CAF27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5028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5370-B30C-4F58-957A-1D4EB68D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0E0C0-C2DF-B662-CCE5-CAE8C90DD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DBF7F-AE0E-5E7D-81E3-DE7800DBC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71069-2A1B-B3B6-CA3A-F8DDA759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F8AD-585D-C545-B69E-04EFDD3CCBC8}" type="datetimeFigureOut">
              <a:rPr lang="en-JO" smtClean="0"/>
              <a:t>15/02/2024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F58DB-ACEF-67BB-D9E4-3FCB444A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DE640-6E50-6D85-D3D9-C41B700D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E721-BFF8-574D-A84E-557392CAF27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4474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281029-6DA3-EA74-53FC-D4156C7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6519A-6382-AB30-A71E-1E386818E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3E621-9D67-957E-0887-3FCCD8F56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93F8AD-585D-C545-B69E-04EFDD3CCBC8}" type="datetimeFigureOut">
              <a:rPr lang="en-JO" smtClean="0"/>
              <a:t>15/02/2024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36F44-C11A-3B76-40D1-B548A5F04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93312-2BC3-989B-DEF4-219D86357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00E721-BFF8-574D-A84E-557392CAF27A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63083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71E0-7577-4717-DD81-4EB68D06A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Electrolytes disturbances 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088352-BBDA-B726-DA6E-588837870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by:Khaldoon Talafha</a:t>
            </a:r>
          </a:p>
          <a:p>
            <a:r>
              <a:rPr lang="en-US" dirty="0"/>
              <a:t>Zaid </a:t>
            </a:r>
            <a:r>
              <a:rPr lang="en-US" dirty="0" err="1"/>
              <a:t>Tawalbeh</a:t>
            </a:r>
            <a:endParaRPr lang="en-US" dirty="0"/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02691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823EE-657E-ED6C-553C-1D892F51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750"/>
            <a:ext cx="10515600" cy="563721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Hypervolemic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dirty="0"/>
              <a:t>Classic causes</a:t>
            </a:r>
          </a:p>
          <a:p>
            <a:r>
              <a:rPr lang="en-US" dirty="0"/>
              <a:t>Heart failure</a:t>
            </a:r>
          </a:p>
          <a:p>
            <a:r>
              <a:rPr lang="en-US" dirty="0"/>
              <a:t>Cirrhosis</a:t>
            </a:r>
          </a:p>
          <a:p>
            <a:r>
              <a:rPr lang="en-US" dirty="0"/>
              <a:t>Nephrotic syndrome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Clinical features</a:t>
            </a:r>
          </a:p>
          <a:p>
            <a:r>
              <a:rPr lang="en-US" dirty="0"/>
              <a:t>Weight gain</a:t>
            </a:r>
          </a:p>
          <a:p>
            <a:r>
              <a:rPr lang="en-US" dirty="0"/>
              <a:t>Pitting edema</a:t>
            </a:r>
          </a:p>
          <a:p>
            <a:r>
              <a:rPr lang="en-US" dirty="0"/>
              <a:t>Elevated jugular venous pressure</a:t>
            </a:r>
          </a:p>
          <a:p>
            <a:r>
              <a:rPr lang="en-US" dirty="0"/>
              <a:t>Pulmonary edema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Treatment: diuretic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38742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CA84D-070A-7A38-77BA-1C5BF6E6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Antidiuretic Hormone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7D3BFD-77C0-31BD-006E-DEF1B4198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8" y="1486319"/>
            <a:ext cx="7608304" cy="39563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9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4B828-03A5-3DF9-E945-2E92FA76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ADH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E7CC8-5742-9618-41C9-6CC505846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Perceived hypovolemia</a:t>
            </a:r>
          </a:p>
          <a:p>
            <a:r>
              <a:rPr lang="en-US" dirty="0"/>
              <a:t>Under-filled arterial system</a:t>
            </a:r>
          </a:p>
          <a:p>
            <a:r>
              <a:rPr lang="en-US" dirty="0" err="1"/>
              <a:t>Hypervolemia</a:t>
            </a:r>
            <a:r>
              <a:rPr lang="en-US" dirty="0"/>
              <a:t>: total body fluid overloaded</a:t>
            </a:r>
          </a:p>
          <a:p>
            <a:r>
              <a:rPr lang="en-US" dirty="0"/>
              <a:t>  Heart failure. Cirrhosis</a:t>
            </a:r>
          </a:p>
          <a:p>
            <a:endParaRPr lang="en-US" dirty="0"/>
          </a:p>
          <a:p>
            <a:r>
              <a:rPr lang="en-US" dirty="0"/>
              <a:t>True hypovolemia</a:t>
            </a:r>
          </a:p>
          <a:p>
            <a:r>
              <a:rPr lang="en-US" dirty="0"/>
              <a:t>     Diuretics (thiazides).   GI losses (vomiting, diarrhea) Sweating/exercise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80694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A6F3-ED95-8F83-D1B4-9214A6D0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A6AAB-543A-7854-DECC-5334CD235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Adrenal insufficiency</a:t>
            </a:r>
          </a:p>
          <a:p>
            <a:r>
              <a:rPr lang="en-US" dirty="0"/>
              <a:t>Cortisol normally suppresses ADH release</a:t>
            </a:r>
          </a:p>
          <a:p>
            <a:r>
              <a:rPr lang="en-US" dirty="0"/>
              <a:t> Loss of cortisol (primary/secondary) → ↑ ADH</a:t>
            </a:r>
          </a:p>
          <a:p>
            <a:r>
              <a:rPr lang="en-US" dirty="0"/>
              <a:t>Loss of aldosterone (primary) → loss of salt/water → ↑ ADH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Hypothyroidism• Can increase ADH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402019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C7BB9-AE8B-6A9F-25AC-8687E9EF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SIADH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D341-D8C2-62B8-8818-F13F35F5D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Hyponatremia due to inappropriate ADH release</a:t>
            </a:r>
          </a:p>
          <a:p>
            <a:r>
              <a:rPr lang="en-US" dirty="0"/>
              <a:t> Absence of other causes for high ADH</a:t>
            </a:r>
          </a:p>
          <a:p>
            <a:r>
              <a:rPr lang="en-US" dirty="0"/>
              <a:t>Heart failure</a:t>
            </a:r>
          </a:p>
          <a:p>
            <a:r>
              <a:rPr lang="en-US" dirty="0"/>
              <a:t>Cirrhosis</a:t>
            </a:r>
          </a:p>
          <a:p>
            <a:r>
              <a:rPr lang="en-US" dirty="0"/>
              <a:t>Volume depletion</a:t>
            </a:r>
          </a:p>
          <a:p>
            <a:r>
              <a:rPr lang="en-US" dirty="0"/>
              <a:t>Thyroid/adrenal disease</a:t>
            </a:r>
          </a:p>
          <a:p>
            <a:r>
              <a:rPr lang="en-US" dirty="0"/>
              <a:t>• Normal renal function• </a:t>
            </a:r>
            <a:r>
              <a:rPr lang="en-US" dirty="0" err="1"/>
              <a:t>Euvolemia</a:t>
            </a:r>
            <a:r>
              <a:rPr lang="en-US" dirty="0"/>
              <a:t>• High urinary osmolality (&gt;100 </a:t>
            </a:r>
            <a:r>
              <a:rPr lang="en-US" dirty="0" err="1"/>
              <a:t>mOsm</a:t>
            </a:r>
            <a:r>
              <a:rPr lang="en-US" dirty="0"/>
              <a:t>/kg) • High urinary Na (&gt;</a:t>
            </a:r>
            <a:r>
              <a:rPr lang="en-US" dirty="0" err="1"/>
              <a:t>40meq</a:t>
            </a:r>
            <a:r>
              <a:rPr lang="en-US" dirty="0"/>
              <a:t>/L)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40498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40A8-F26B-11AB-8C71-A77C7CEF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88F64-6B56-8ABA-7317-929CD2024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  <a:p>
            <a:r>
              <a:rPr lang="en-US" dirty="0"/>
              <a:t>Drug-induced (carbamazepine, cyclophosphamide)</a:t>
            </a:r>
          </a:p>
          <a:p>
            <a:r>
              <a:rPr lang="en-US" dirty="0"/>
              <a:t> </a:t>
            </a:r>
            <a:r>
              <a:rPr lang="en-US" dirty="0" err="1"/>
              <a:t>Paraneoplastic</a:t>
            </a:r>
            <a:r>
              <a:rPr lang="en-US" dirty="0"/>
              <a:t> (small cell lung cancer)</a:t>
            </a:r>
          </a:p>
          <a:p>
            <a:r>
              <a:rPr lang="en-US" dirty="0"/>
              <a:t>CNS disorders (stroke, trauma, infection)</a:t>
            </a:r>
          </a:p>
          <a:p>
            <a:r>
              <a:rPr lang="en-US" dirty="0"/>
              <a:t>Pulmonary disease (pneumonia)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881942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4656-A45D-90E1-0E2E-57DF8C5B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Status SIADH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0B3DE-7F41-D3EF-5F1F-E861CB791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Fluid retention due to ADH</a:t>
            </a:r>
          </a:p>
          <a:p>
            <a:pPr marL="0" indent="0">
              <a:buNone/>
            </a:pPr>
            <a:r>
              <a:rPr lang="en-US" dirty="0"/>
              <a:t>• Body responds with ↓RAAS</a:t>
            </a:r>
          </a:p>
          <a:p>
            <a:pPr marL="0" indent="0">
              <a:buNone/>
            </a:pPr>
            <a:r>
              <a:rPr lang="en-US" dirty="0"/>
              <a:t>• ↓ aldosterone → ↑Na in urine (worsens </a:t>
            </a:r>
            <a:r>
              <a:rPr lang="en-US" dirty="0" err="1"/>
              <a:t>hyponatremia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• ↓ aldosterone → ↓ water resorption by kidneys</a:t>
            </a:r>
          </a:p>
          <a:p>
            <a:pPr marL="0" indent="0">
              <a:buNone/>
            </a:pPr>
            <a:r>
              <a:rPr lang="en-US" dirty="0"/>
              <a:t>• Result: normal volume status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91190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9379-9055-038A-CBCE-6CCA5BD3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Diagnostic Criteria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DF0BF-6B22-3952-5563-D98C3B50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Hypotonic </a:t>
            </a:r>
            <a:r>
              <a:rPr lang="en-US" dirty="0" err="1"/>
              <a:t>hyponatremia</a:t>
            </a:r>
            <a:r>
              <a:rPr lang="en-US" dirty="0"/>
              <a:t> (↓</a:t>
            </a:r>
            <a:r>
              <a:rPr lang="en-US" dirty="0" err="1"/>
              <a:t>Posm</a:t>
            </a:r>
            <a:r>
              <a:rPr lang="en-US" dirty="0"/>
              <a:t> ↓Na)</a:t>
            </a:r>
          </a:p>
          <a:p>
            <a:pPr marL="0" indent="0">
              <a:buNone/>
            </a:pPr>
            <a:r>
              <a:rPr lang="en-US" dirty="0"/>
              <a:t>• Normal liver, renal, cardiac function</a:t>
            </a:r>
          </a:p>
          <a:p>
            <a:pPr marL="0" indent="0">
              <a:buNone/>
            </a:pPr>
            <a:r>
              <a:rPr lang="en-US" dirty="0"/>
              <a:t>• Clinical </a:t>
            </a:r>
            <a:r>
              <a:rPr lang="en-US" dirty="0" err="1"/>
              <a:t>euvolemia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Normal thyroid, adrenal function</a:t>
            </a:r>
          </a:p>
          <a:p>
            <a:pPr marL="0" indent="0">
              <a:buNone/>
            </a:pPr>
            <a:r>
              <a:rPr lang="en-US" dirty="0"/>
              <a:t>• Urine osmolality &gt; 100 </a:t>
            </a:r>
            <a:r>
              <a:rPr lang="en-US" dirty="0" err="1"/>
              <a:t>mOsm</a:t>
            </a:r>
            <a:r>
              <a:rPr lang="en-US" dirty="0"/>
              <a:t>/kg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284919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4E37-A4C7-24B7-039E-C2B36F32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Non-ADH causes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6EC17-056A-76FF-CEA5-5671C65F1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Renal failure</a:t>
            </a:r>
          </a:p>
          <a:p>
            <a:r>
              <a:rPr lang="en-US" dirty="0"/>
              <a:t>Psychogenic polydipsia</a:t>
            </a:r>
          </a:p>
          <a:p>
            <a:r>
              <a:rPr lang="en-US" dirty="0"/>
              <a:t>Special diet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776638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7540-FBB3-3CFF-8189-31D43918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chronic kidney disease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33FD9-1368-1387-0F1E-BD1F0C2C9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318" y="1862978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Kidneys cannot excrete free water normally</a:t>
            </a:r>
          </a:p>
          <a:p>
            <a:r>
              <a:rPr lang="en-US" dirty="0"/>
              <a:t>Urine cannot be diluted</a:t>
            </a:r>
          </a:p>
          <a:p>
            <a:r>
              <a:rPr lang="en-US" dirty="0"/>
              <a:t>Minimum </a:t>
            </a:r>
            <a:r>
              <a:rPr lang="en-US" dirty="0" err="1"/>
              <a:t>Uosm</a:t>
            </a:r>
            <a:r>
              <a:rPr lang="en-US" dirty="0"/>
              <a:t> rises even with low ADH</a:t>
            </a:r>
          </a:p>
          <a:p>
            <a:r>
              <a:rPr lang="en-US" dirty="0"/>
              <a:t>Normal &lt; 100 </a:t>
            </a:r>
            <a:r>
              <a:rPr lang="en-US" dirty="0" err="1"/>
              <a:t>mOsm</a:t>
            </a:r>
            <a:r>
              <a:rPr lang="en-US" dirty="0"/>
              <a:t>/kg</a:t>
            </a:r>
          </a:p>
          <a:p>
            <a:r>
              <a:rPr lang="en-US" dirty="0"/>
              <a:t>Greater than 200 to 250 </a:t>
            </a:r>
            <a:r>
              <a:rPr lang="en-US" dirty="0" err="1"/>
              <a:t>mOsm</a:t>
            </a:r>
            <a:r>
              <a:rPr lang="en-US" dirty="0"/>
              <a:t>/kg with renal failure</a:t>
            </a:r>
          </a:p>
          <a:p>
            <a:r>
              <a:rPr lang="en-US" dirty="0"/>
              <a:t>   Key point: ↑ </a:t>
            </a:r>
            <a:r>
              <a:rPr lang="en-US" dirty="0" err="1"/>
              <a:t>Uosm</a:t>
            </a:r>
            <a:r>
              <a:rPr lang="en-US" dirty="0"/>
              <a:t> indicates abnormal response to ↓Na</a:t>
            </a:r>
          </a:p>
          <a:p>
            <a:r>
              <a:rPr lang="en-US" dirty="0"/>
              <a:t>May occur with </a:t>
            </a:r>
            <a:r>
              <a:rPr lang="en-US" dirty="0" err="1"/>
              <a:t>euvolemia</a:t>
            </a:r>
            <a:r>
              <a:rPr lang="en-US" dirty="0"/>
              <a:t> or </a:t>
            </a:r>
            <a:r>
              <a:rPr lang="en-US" dirty="0" err="1"/>
              <a:t>hypervolem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31160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6D9E-5E7B-86A1-FF76-3500B908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67F7D-3EB9-26BD-CAFD-6E548C4CD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Sodium</a:t>
            </a:r>
          </a:p>
          <a:p>
            <a:r>
              <a:rPr lang="en-US" dirty="0"/>
              <a:t>Calcium</a:t>
            </a:r>
          </a:p>
          <a:p>
            <a:r>
              <a:rPr lang="en-US" dirty="0"/>
              <a:t>Potassium </a:t>
            </a:r>
          </a:p>
          <a:p>
            <a:r>
              <a:rPr lang="en-US" dirty="0"/>
              <a:t>Magnesium </a:t>
            </a:r>
          </a:p>
          <a:p>
            <a:r>
              <a:rPr lang="en-US" dirty="0"/>
              <a:t>Phosphate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790570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0E106D-54FE-BAEF-1E70-883C30E21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r="-2" b="13358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17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53FCE6-58D9-C44A-9C4F-A6C44512C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" b="108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00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2291-3311-C009-8209-5DD37C25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1B1C73-0424-9DE8-81A6-F5F604705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653"/>
          </a:xfrm>
        </p:spPr>
      </p:pic>
    </p:spTree>
    <p:extLst>
      <p:ext uri="{BB962C8B-B14F-4D97-AF65-F5344CB8AC3E}">
        <p14:creationId xmlns:p14="http://schemas.microsoft.com/office/powerpoint/2010/main" val="431270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78DA4E-E6F3-4563-7CEA-43E805695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78" y="457200"/>
            <a:ext cx="857084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95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654A-CC0A-7B3D-E711-FC38441D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up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41F3-6DDE-3C50-CFA8-A21A5CF02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and physical exam</a:t>
            </a:r>
          </a:p>
          <a:p>
            <a:r>
              <a:rPr lang="en-US" dirty="0"/>
              <a:t> Heart failure• Cirrhosis• Diuretic use• Volume loss (vomiting/diarrhea)</a:t>
            </a:r>
          </a:p>
          <a:p>
            <a:r>
              <a:rPr lang="en-US" dirty="0"/>
              <a:t>Serum glucose• BUN and Cr</a:t>
            </a:r>
          </a:p>
          <a:p>
            <a:r>
              <a:rPr lang="en-US" dirty="0" err="1"/>
              <a:t>Euvolemic</a:t>
            </a:r>
            <a:r>
              <a:rPr lang="en-US" dirty="0"/>
              <a:t> with high urinary osmolality and Na = SIADH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439551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2EBE-8BA4-602E-F698-D52432DF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EB31-6D5C-2F93-FC8D-895D35528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Identify and treat underlying cause</a:t>
            </a:r>
          </a:p>
          <a:p>
            <a:r>
              <a:rPr lang="en-US" dirty="0"/>
              <a:t>Hypovolemic : Isotonic saline.</a:t>
            </a:r>
          </a:p>
          <a:p>
            <a:r>
              <a:rPr lang="en-US" dirty="0" err="1"/>
              <a:t>Hypervolemic</a:t>
            </a:r>
            <a:r>
              <a:rPr lang="en-US" dirty="0"/>
              <a:t> : Fluid restriction, diuresis, dialysis.</a:t>
            </a:r>
          </a:p>
          <a:p>
            <a:r>
              <a:rPr lang="en-US" dirty="0"/>
              <a:t> </a:t>
            </a:r>
            <a:r>
              <a:rPr lang="en-US" dirty="0" err="1"/>
              <a:t>Euvolemic</a:t>
            </a:r>
            <a:r>
              <a:rPr lang="en-US" dirty="0"/>
              <a:t> : Fluid restriction, consider use of V2 receptor antagonists</a:t>
            </a:r>
          </a:p>
          <a:p>
            <a:endParaRPr lang="en-US" dirty="0"/>
          </a:p>
          <a:p>
            <a:r>
              <a:rPr lang="en-US" dirty="0"/>
              <a:t>Hypertonic (3%) saline</a:t>
            </a:r>
          </a:p>
          <a:p>
            <a:r>
              <a:rPr lang="en-US" dirty="0"/>
              <a:t>Used only in severe, symptomatic cases</a:t>
            </a:r>
          </a:p>
          <a:p>
            <a:r>
              <a:rPr lang="en-US" dirty="0" err="1"/>
              <a:t>Vaptan</a:t>
            </a:r>
            <a:r>
              <a:rPr lang="en-US" dirty="0"/>
              <a:t> drugs (</a:t>
            </a:r>
            <a:r>
              <a:rPr lang="en-US" dirty="0" err="1"/>
              <a:t>tolvaptan</a:t>
            </a:r>
            <a:r>
              <a:rPr lang="en-US" dirty="0"/>
              <a:t>, </a:t>
            </a:r>
            <a:r>
              <a:rPr lang="en-US" dirty="0" err="1"/>
              <a:t>lixivaptan</a:t>
            </a:r>
            <a:r>
              <a:rPr lang="en-US" dirty="0"/>
              <a:t>, and </a:t>
            </a:r>
            <a:r>
              <a:rPr lang="en-US" dirty="0" err="1"/>
              <a:t>conivaptan</a:t>
            </a:r>
            <a:r>
              <a:rPr lang="en-US" dirty="0"/>
              <a:t>)</a:t>
            </a:r>
          </a:p>
          <a:p>
            <a:r>
              <a:rPr lang="en-US" dirty="0"/>
              <a:t>Block ADH</a:t>
            </a:r>
          </a:p>
          <a:p>
            <a:r>
              <a:rPr lang="en-US" dirty="0"/>
              <a:t>Main use is in severe </a:t>
            </a:r>
            <a:r>
              <a:rPr lang="en-US" dirty="0" err="1"/>
              <a:t>hyponatremia</a:t>
            </a:r>
            <a:r>
              <a:rPr lang="en-US" dirty="0"/>
              <a:t> of heart failure and SIADH.Only used on hospitalized patient</a:t>
            </a:r>
          </a:p>
          <a:p>
            <a:r>
              <a:rPr lang="en-US" dirty="0" err="1"/>
              <a:t>Demeclocycline</a:t>
            </a:r>
            <a:r>
              <a:rPr lang="en-US" dirty="0"/>
              <a:t> in chronic SIADH</a:t>
            </a:r>
          </a:p>
        </p:txBody>
      </p:sp>
    </p:spTree>
    <p:extLst>
      <p:ext uri="{BB962C8B-B14F-4D97-AF65-F5344CB8AC3E}">
        <p14:creationId xmlns:p14="http://schemas.microsoft.com/office/powerpoint/2010/main" val="3231396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077B3-82FE-9855-3A27-AE927EEB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/>
              <a:t>Central pontine myelinolysis</a:t>
            </a:r>
            <a:endParaRPr lang="en-JO" sz="50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172DE-C852-DCAC-0FEC-76D5B0611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700"/>
              <a:t>“Osmotic demyelination syndrome”</a:t>
            </a:r>
          </a:p>
          <a:p>
            <a:r>
              <a:rPr lang="en-US" sz="1700"/>
              <a:t>Associated with overly rapid correction of hyponatremia,      Usually &gt; 10 meq per 24 hours</a:t>
            </a:r>
          </a:p>
          <a:p>
            <a:r>
              <a:rPr lang="en-US" sz="1700"/>
              <a:t>Demyelination of central pontine axons</a:t>
            </a:r>
          </a:p>
          <a:p>
            <a:r>
              <a:rPr lang="en-US" sz="1700"/>
              <a:t>Lesion at base of pons</a:t>
            </a:r>
          </a:p>
          <a:p>
            <a:r>
              <a:rPr lang="en-US" sz="1700"/>
              <a:t>Loss of corticospinal and corticobulbar tracts</a:t>
            </a:r>
          </a:p>
          <a:p>
            <a:r>
              <a:rPr lang="en-US" sz="1700"/>
              <a:t>Quadriplegia</a:t>
            </a:r>
          </a:p>
          <a:p>
            <a:r>
              <a:rPr lang="en-US" sz="1700"/>
              <a:t>     Can be similar to locked-in syndrome</a:t>
            </a:r>
            <a:endParaRPr lang="en-JO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18360-0714-E9ED-6E94-1A5D9B29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2277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E838-954C-E9B0-B8ED-DE7219573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Hypernatremia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9C32A-8447-6F36-E085-92437CC28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Hypernatremia</a:t>
            </a:r>
            <a:r>
              <a:rPr lang="en-US" dirty="0"/>
              <a:t> &gt; 145 mEq/L</a:t>
            </a:r>
          </a:p>
          <a:p>
            <a:r>
              <a:rPr lang="en-US" dirty="0"/>
              <a:t>Lack of access to free water</a:t>
            </a:r>
          </a:p>
          <a:p>
            <a:r>
              <a:rPr lang="en-US" dirty="0"/>
              <a:t>Free water loss &gt;&gt; sodium loss• Febrile illness, burns, diarrhea, diuretics</a:t>
            </a:r>
          </a:p>
          <a:p>
            <a:pPr marL="0" indent="0">
              <a:buNone/>
            </a:pPr>
            <a:r>
              <a:rPr lang="en-US" dirty="0"/>
              <a:t>SIGN AND SYMPTOMS:-</a:t>
            </a:r>
          </a:p>
          <a:p>
            <a:r>
              <a:rPr lang="en-US" b="0" i="0" dirty="0">
                <a:effectLst/>
                <a:latin typeface="Helvetica" pitchFamily="2" charset="0"/>
              </a:rPr>
              <a:t>Flushed skin and fever (low-grade)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b="0" i="0" dirty="0" err="1">
                <a:effectLst/>
                <a:latin typeface="Helvetica" pitchFamily="2" charset="0"/>
              </a:rPr>
              <a:t>Restess</a:t>
            </a:r>
            <a:r>
              <a:rPr lang="en-US" b="0" i="0" dirty="0">
                <a:effectLst/>
                <a:latin typeface="Helvetica" pitchFamily="2" charset="0"/>
              </a:rPr>
              <a:t> </a:t>
            </a:r>
            <a:r>
              <a:rPr lang="en-US" b="0" i="0" dirty="0" err="1">
                <a:effectLst/>
                <a:latin typeface="Helvetica" pitchFamily="2" charset="0"/>
              </a:rPr>
              <a:t>irrilable</a:t>
            </a:r>
            <a:r>
              <a:rPr lang="en-US" b="0" i="0" dirty="0">
                <a:effectLst/>
                <a:latin typeface="Helvetica" pitchFamily="2" charset="0"/>
              </a:rPr>
              <a:t>. anxious. confused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b="0" i="0" dirty="0">
                <a:effectLst/>
                <a:latin typeface="Helvetica" pitchFamily="2" charset="0"/>
              </a:rPr>
              <a:t>Increased blood pressure and fluid retention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b="0" i="0" dirty="0">
                <a:effectLst/>
                <a:latin typeface="Helvetica" pitchFamily="2" charset="0"/>
              </a:rPr>
              <a:t>Edema peripheral and pitting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b="0" i="0" dirty="0">
                <a:effectLst/>
                <a:latin typeface="Helvetica" pitchFamily="2" charset="0"/>
              </a:rPr>
              <a:t>Decreased urine output and dry mouth</a:t>
            </a:r>
            <a:endParaRPr lang="en-US" dirty="0">
              <a:effectLst/>
              <a:latin typeface="Helvetica" pitchFamily="2" charset="0"/>
            </a:endParaRP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62716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5F4A-6EC5-7BCE-1E0C-B7830B91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</a:t>
            </a:r>
            <a:r>
              <a:rPr lang="en-US" dirty="0" err="1"/>
              <a:t>Insipidus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0DF7C-0EDF-F37E-BA8E-2E6F8FE18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Diabetes </a:t>
            </a:r>
            <a:r>
              <a:rPr lang="en-US" dirty="0" err="1"/>
              <a:t>insipidus</a:t>
            </a:r>
            <a:endParaRPr lang="en-US" dirty="0"/>
          </a:p>
          <a:p>
            <a:r>
              <a:rPr lang="en-US" dirty="0"/>
              <a:t>Loss of ADH effects</a:t>
            </a:r>
          </a:p>
          <a:p>
            <a:r>
              <a:rPr lang="en-US" dirty="0"/>
              <a:t>Excessive free water loss</a:t>
            </a:r>
          </a:p>
          <a:p>
            <a:r>
              <a:rPr lang="en-US" dirty="0"/>
              <a:t>Central: trauma, tumors</a:t>
            </a:r>
          </a:p>
          <a:p>
            <a:r>
              <a:rPr lang="en-US" dirty="0" err="1"/>
              <a:t>Nephrogenic</a:t>
            </a:r>
            <a:r>
              <a:rPr lang="en-US" dirty="0"/>
              <a:t>: </a:t>
            </a:r>
            <a:r>
              <a:rPr lang="en-US" dirty="0" err="1"/>
              <a:t>Hypercalcemia</a:t>
            </a:r>
            <a:r>
              <a:rPr lang="en-US" dirty="0"/>
              <a:t>,Hypokalemia (severe; &lt; 3.0 </a:t>
            </a:r>
            <a:r>
              <a:rPr lang="en-US" dirty="0" err="1"/>
              <a:t>meq</a:t>
            </a:r>
            <a:r>
              <a:rPr lang="en-US" dirty="0"/>
              <a:t>/L), Drugs:-Lithium and </a:t>
            </a:r>
            <a:r>
              <a:rPr lang="en-US" dirty="0" err="1"/>
              <a:t>Amphotericin</a:t>
            </a:r>
            <a:r>
              <a:rPr lang="en-US" dirty="0"/>
              <a:t> B </a:t>
            </a:r>
          </a:p>
          <a:p>
            <a:r>
              <a:rPr lang="en-US" dirty="0"/>
              <a:t>Babies: frequent wet diapers• Adults: frequent thirst, </a:t>
            </a:r>
            <a:r>
              <a:rPr lang="en-US" dirty="0" err="1"/>
              <a:t>nocturia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701861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707D-B60F-8C08-3B81-0196FA28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7DDB2-BDCC-E56E-C588-F289DFD27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Symptoms and Diagnosis</a:t>
            </a:r>
          </a:p>
          <a:p>
            <a:r>
              <a:rPr lang="en-US" dirty="0"/>
              <a:t>Polyuria and polydipsia</a:t>
            </a:r>
          </a:p>
          <a:p>
            <a:r>
              <a:rPr lang="en-US" dirty="0" err="1"/>
              <a:t>Hypernatremia</a:t>
            </a:r>
            <a:r>
              <a:rPr lang="en-US" dirty="0"/>
              <a:t> or normal sodium</a:t>
            </a:r>
          </a:p>
          <a:p>
            <a:r>
              <a:rPr lang="en-US" dirty="0"/>
              <a:t>Water loss stimulates thirst</a:t>
            </a:r>
          </a:p>
          <a:p>
            <a:r>
              <a:rPr lang="en-US" dirty="0" err="1"/>
              <a:t>Hypernatremia</a:t>
            </a:r>
            <a:r>
              <a:rPr lang="en-US" dirty="0"/>
              <a:t> occurs if there’s not enough water intake</a:t>
            </a:r>
          </a:p>
          <a:p>
            <a:r>
              <a:rPr lang="en-US" dirty="0"/>
              <a:t>     Central lesion (central DI) can impair thirst</a:t>
            </a:r>
          </a:p>
          <a:p>
            <a:r>
              <a:rPr lang="en-US" dirty="0"/>
              <a:t>Urine osmolality low (50-200 </a:t>
            </a:r>
            <a:r>
              <a:rPr lang="en-US" dirty="0" err="1"/>
              <a:t>mOsm</a:t>
            </a:r>
            <a:r>
              <a:rPr lang="en-US" dirty="0"/>
              <a:t>/L)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15312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9E32-FB75-C27A-48D6-5456BAE9AB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Sodium</a:t>
            </a:r>
            <a:r>
              <a:rPr lang="en-US" dirty="0"/>
              <a:t>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C668-1384-CC31-3EC2-459AB38213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983431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56CAF4-56BB-84A6-F32C-28C6263EB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27" y="643466"/>
            <a:ext cx="3994202" cy="55668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540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B5F19-4337-C844-A6F9-B96D7D6E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5B1B4-E6B9-0F0E-2428-A9B8CE50B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Water (ideally PO),,,IV Fluids (D5W)</a:t>
            </a:r>
          </a:p>
          <a:p>
            <a:r>
              <a:rPr lang="en-US" dirty="0"/>
              <a:t>Caution: cerebral edema• Occurs with overly-rapid correct of </a:t>
            </a:r>
            <a:r>
              <a:rPr lang="en-US" dirty="0" err="1"/>
              <a:t>hypernatremia</a:t>
            </a:r>
            <a:r>
              <a:rPr lang="en-US" dirty="0"/>
              <a:t>,,,,Maximum correction: 12 mEq/L/day</a:t>
            </a:r>
          </a:p>
          <a:p>
            <a:endParaRPr lang="en-US" dirty="0"/>
          </a:p>
          <a:p>
            <a:r>
              <a:rPr lang="en-US" dirty="0" err="1"/>
              <a:t>Desmopressin</a:t>
            </a:r>
            <a:r>
              <a:rPr lang="en-US" dirty="0"/>
              <a:t> (DDAVP)• ADH analog• No vasopressor effect (contrast with vasopressin) </a:t>
            </a:r>
            <a:r>
              <a:rPr lang="en-US" dirty="0">
                <a:solidFill>
                  <a:srgbClr val="FF0000"/>
                </a:solidFill>
              </a:rPr>
              <a:t>for central DI</a:t>
            </a:r>
          </a:p>
          <a:p>
            <a:endParaRPr lang="en-US" dirty="0"/>
          </a:p>
          <a:p>
            <a:r>
              <a:rPr lang="en-US" dirty="0"/>
              <a:t>Treat </a:t>
            </a:r>
            <a:r>
              <a:rPr lang="en-US" dirty="0" err="1"/>
              <a:t>hypercalcemia</a:t>
            </a:r>
            <a:r>
              <a:rPr lang="en-US" dirty="0"/>
              <a:t> or hypokalemia</a:t>
            </a:r>
          </a:p>
          <a:p>
            <a:r>
              <a:rPr lang="en-US" dirty="0"/>
              <a:t>Thiazide diuretics,,,Increase in proximal Na/H2O reabsorption=&gt;Less H2O delivery to collecting tubules=&gt;Paradoxical antidiuretic effect</a:t>
            </a:r>
          </a:p>
          <a:p>
            <a:r>
              <a:rPr lang="en-US" dirty="0"/>
              <a:t>NSAIDs,,,Inhibit renal synthesis of prostaglandins (ADH antagonists)</a:t>
            </a:r>
          </a:p>
          <a:p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dirty="0" err="1">
                <a:solidFill>
                  <a:srgbClr val="FF0000"/>
                </a:solidFill>
              </a:rPr>
              <a:t>nephrogenic</a:t>
            </a:r>
            <a:r>
              <a:rPr lang="en-US" dirty="0">
                <a:solidFill>
                  <a:srgbClr val="FF0000"/>
                </a:solidFill>
              </a:rPr>
              <a:t> DI</a:t>
            </a:r>
            <a:endParaRPr lang="en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84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017F-62DB-DA5D-56C4-0A951D78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42914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Calcium</a:t>
            </a:r>
            <a:endParaRPr lang="en-JO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36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633C7-E4F7-F416-94F0-1BF023EC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5B207-A037-BCC1-2E27-049FB85BD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serum calcium: 8.5 to 10.0 mEq/L</a:t>
            </a:r>
          </a:p>
          <a:p>
            <a:r>
              <a:rPr lang="en-US" dirty="0"/>
              <a:t>Corrected based on serum albumin,,,Normal albumin 3.4 to 5.4 g/dL</a:t>
            </a:r>
          </a:p>
          <a:p>
            <a:r>
              <a:rPr lang="en-US" dirty="0"/>
              <a:t>Every 1 below 4.0 albumin, add 0.8 to calcium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640917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24B87-6D7C-AC03-CEE0-9CDF8DE2D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US" sz="5600" dirty="0"/>
              <a:t>Hypocalcemia</a:t>
            </a:r>
            <a:endParaRPr lang="en-JO" sz="5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4A926-10D5-F618-A9A8-5E1D02863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3" y="621674"/>
            <a:ext cx="5221625" cy="56146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740DA-1294-2A56-D36D-37503FE38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Symptoms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Tetany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Muscle twitches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Hyperactive reflexes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Trousseau’s sign: Hand spasm with BP cuff inflation</a:t>
            </a:r>
          </a:p>
          <a:p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Chvostek’s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sign: Facial contraction with tapping on nerve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Seizures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Prolonged Qt interval (&gt; 470 ms)</a:t>
            </a:r>
            <a:endParaRPr lang="en-JO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857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90154A-4CE2-98AB-1C0F-0760A6D97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" y="1423721"/>
            <a:ext cx="9900683" cy="52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92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3419-2B36-5FBC-45D8-CCCFD45D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1557E-8F43-C7E4-6C00-66791E17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parathyroid hormone levels,,,Hypoparathyroidism (↓ PTH)</a:t>
            </a:r>
          </a:p>
          <a:p>
            <a:r>
              <a:rPr lang="en-US" dirty="0"/>
              <a:t>High parathyroid hormone levels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Vitamin D deficiency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Chronic kidney disease (↓ active vitamin D)</a:t>
            </a:r>
          </a:p>
          <a:p>
            <a:r>
              <a:rPr lang="en-US" dirty="0"/>
              <a:t>Hypomagnesemia,,,Very low Mg → inhibits PTH release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639301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4859-D0EF-B6FD-2B56-45CD02F5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BC09-5720-6FFE-201E-C69E2923C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 magnesium deficiency</a:t>
            </a:r>
          </a:p>
          <a:p>
            <a:r>
              <a:rPr lang="en-US" dirty="0"/>
              <a:t>Vitamin D supplementation</a:t>
            </a:r>
          </a:p>
          <a:p>
            <a:r>
              <a:rPr lang="en-US" dirty="0"/>
              <a:t>Mild deficiency (7.5 to 8.4 mg/dL): oral calcium</a:t>
            </a:r>
          </a:p>
          <a:p>
            <a:r>
              <a:rPr lang="en-US" dirty="0"/>
              <a:t>Severe deficiency (&lt; 7.5 mg/dL)/highly symptomatic: IV calcium </a:t>
            </a:r>
            <a:r>
              <a:rPr lang="en-US" dirty="0" err="1"/>
              <a:t>glucona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9371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E261-CB0E-B413-4E23-99B596C7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Hypercalcemia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51C4E-E1A6-CFC5-244C-674DCC832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Calcium &gt; 10.0 mg/dL</a:t>
            </a:r>
          </a:p>
          <a:p>
            <a:r>
              <a:rPr lang="en-US" dirty="0"/>
              <a:t>Often asymptomatic unless Ca &gt; 12.0 mg/dL</a:t>
            </a:r>
          </a:p>
          <a:p>
            <a:r>
              <a:rPr lang="en-US" dirty="0"/>
              <a:t>Often identified on routine blood work</a:t>
            </a:r>
          </a:p>
          <a:p>
            <a:r>
              <a:rPr lang="en-US" dirty="0"/>
              <a:t>May cause recurrent kidney stones</a:t>
            </a:r>
          </a:p>
          <a:p>
            <a:r>
              <a:rPr lang="en-US" dirty="0"/>
              <a:t>Acute </a:t>
            </a:r>
            <a:r>
              <a:rPr lang="en-US" dirty="0" err="1"/>
              <a:t>hypercalcemia</a:t>
            </a:r>
            <a:r>
              <a:rPr lang="en-US" dirty="0"/>
              <a:t> → polyuria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584820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81CD-9A2C-B284-ACEF-C9976C69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F6E79-F276-B8F6-9D85-A3DA70D0C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Renal</a:t>
            </a:r>
          </a:p>
          <a:p>
            <a:r>
              <a:rPr lang="en-US" dirty="0"/>
              <a:t>Kidney Stones </a:t>
            </a:r>
          </a:p>
          <a:p>
            <a:r>
              <a:rPr lang="en-US" dirty="0"/>
              <a:t>Polyuria</a:t>
            </a:r>
          </a:p>
          <a:p>
            <a:r>
              <a:rPr lang="en-US" dirty="0"/>
              <a:t>Renal failure</a:t>
            </a:r>
          </a:p>
          <a:p>
            <a:pPr marL="0" indent="0">
              <a:buNone/>
            </a:pPr>
            <a:r>
              <a:rPr lang="en-US" dirty="0"/>
              <a:t>Bones (bone pain)</a:t>
            </a:r>
          </a:p>
          <a:p>
            <a:pPr marL="0" indent="0">
              <a:buNone/>
            </a:pPr>
            <a:r>
              <a:rPr lang="en-US" dirty="0"/>
              <a:t>Groans (abdominal pain)</a:t>
            </a:r>
          </a:p>
          <a:p>
            <a:r>
              <a:rPr lang="en-US" dirty="0"/>
              <a:t>Constipation, anorexia, nausea</a:t>
            </a:r>
          </a:p>
          <a:p>
            <a:pPr marL="0" indent="0">
              <a:buNone/>
            </a:pPr>
            <a:r>
              <a:rPr lang="en-US" dirty="0"/>
              <a:t>Psychiatric overtones</a:t>
            </a:r>
          </a:p>
          <a:p>
            <a:pPr marL="0" indent="0">
              <a:buNone/>
            </a:pPr>
            <a:r>
              <a:rPr lang="en-US" dirty="0"/>
              <a:t>• Anxiety, altered mental status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91359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11784-E033-0571-F02E-2503AE17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HYPONATREMIA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5E650-6A5E-E0FA-B0E8-8760D438A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Normal Na levels= 135 to 145 mEq/L</a:t>
            </a:r>
          </a:p>
          <a:p>
            <a:r>
              <a:rPr lang="en-US" dirty="0"/>
              <a:t>Hypo and </a:t>
            </a:r>
            <a:r>
              <a:rPr lang="en-US" dirty="0" err="1"/>
              <a:t>hypernatremia</a:t>
            </a:r>
            <a:r>
              <a:rPr lang="en-US" dirty="0"/>
              <a:t> affect brain</a:t>
            </a:r>
          </a:p>
          <a:p>
            <a:r>
              <a:rPr lang="en-US" dirty="0"/>
              <a:t>Low sodium = low plasma osmotic pressure</a:t>
            </a:r>
          </a:p>
          <a:p>
            <a:r>
              <a:rPr lang="en-US" dirty="0"/>
              <a:t>   Fluid into cells → brain swells</a:t>
            </a:r>
          </a:p>
          <a:p>
            <a:r>
              <a:rPr lang="en-US" dirty="0"/>
              <a:t>High sodium = high plasma osmotic pressure</a:t>
            </a:r>
          </a:p>
          <a:p>
            <a:r>
              <a:rPr lang="en-US" dirty="0"/>
              <a:t>   Fluid out of cells → brain shrinks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125486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798A-D5A7-0C3D-ADDA-A83A6DA2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4BE18-C7C1-3835-E91D-B73CDFAAC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Hyperparathyroidism</a:t>
            </a:r>
          </a:p>
          <a:p>
            <a:r>
              <a:rPr lang="en-US" dirty="0"/>
              <a:t>Malignancy</a:t>
            </a:r>
          </a:p>
          <a:p>
            <a:r>
              <a:rPr lang="en-US" dirty="0" err="1"/>
              <a:t>Hypervitaminosis</a:t>
            </a:r>
            <a:r>
              <a:rPr lang="en-US" dirty="0"/>
              <a:t> D,,,Massive consumption </a:t>
            </a:r>
            <a:r>
              <a:rPr lang="en-US" dirty="0" err="1"/>
              <a:t>calcitriol</a:t>
            </a:r>
            <a:r>
              <a:rPr lang="en-US" dirty="0"/>
              <a:t> supplements</a:t>
            </a:r>
          </a:p>
          <a:p>
            <a:r>
              <a:rPr lang="en-US" dirty="0"/>
              <a:t>Sarcoidosis: granulomatous macrophages 1</a:t>
            </a:r>
            <a:r>
              <a:rPr lang="el-GR" dirty="0"/>
              <a:t>α-</a:t>
            </a:r>
            <a:r>
              <a:rPr lang="en-US" dirty="0" err="1"/>
              <a:t>hydroxylase</a:t>
            </a:r>
            <a:endParaRPr lang="en-US" dirty="0"/>
          </a:p>
          <a:p>
            <a:r>
              <a:rPr lang="en-US" dirty="0"/>
              <a:t>Milk alkali syndrome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06796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045B-7FB9-EE20-FBC0-F511214F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554C-53CB-2FB0-016A-0512DE8F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underlying condition</a:t>
            </a:r>
          </a:p>
          <a:p>
            <a:r>
              <a:rPr lang="en-US" dirty="0"/>
              <a:t>If severe (&gt;14 mg/dL) or symptomatic</a:t>
            </a:r>
          </a:p>
          <a:p>
            <a:r>
              <a:rPr lang="en-US" dirty="0"/>
              <a:t>Intravenous normal saline</a:t>
            </a:r>
          </a:p>
          <a:p>
            <a:r>
              <a:rPr lang="en-US" dirty="0"/>
              <a:t>Calcitonin,,,</a:t>
            </a:r>
            <a:r>
              <a:rPr lang="en-US" b="0" i="0" dirty="0">
                <a:effectLst/>
                <a:latin typeface="Helvetica" pitchFamily="2" charset="0"/>
              </a:rPr>
              <a:t> reduce the serum calcium concentration by increasing renal calcium excretion and, more importantly, by decreasing bone resorption via interference with osteoclast function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  <a:p>
            <a:r>
              <a:rPr lang="en-US" dirty="0" err="1"/>
              <a:t>Bisphosphonates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71970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B850-BF0C-B32D-4222-13E96884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osmolality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60C09-B7F0-4C8F-8A29-E182608F7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Amount of solutes present in plasma</a:t>
            </a:r>
          </a:p>
          <a:p>
            <a:r>
              <a:rPr lang="en-US" dirty="0"/>
              <a:t>Key solute: sodium</a:t>
            </a:r>
          </a:p>
          <a:p>
            <a:r>
              <a:rPr lang="en-US" dirty="0"/>
              <a:t>Osmolality should be LOW in HYPOnatremia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 in hyponatremia is to make sure it’s low</a:t>
            </a:r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sz="4000" b="1" dirty="0">
                <a:solidFill>
                  <a:srgbClr val="FF0000"/>
                </a:solidFill>
              </a:rPr>
              <a:t>Serum Osmolality = 2 * [Na] + Glucose/18 + BUN/ 2.8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</a:rPr>
              <a:t>        Normal = 285 (275 to 295)</a:t>
            </a:r>
            <a:endParaRPr lang="en-JO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1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A97B77-E564-149E-8A07-3542DAAED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7" r="-2" b="8320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4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571D-C60D-37CE-DFE4-22C8403D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osmolality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2030C-452D-5B5F-E786-B927176EE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Pseudohyponatremia</a:t>
            </a:r>
            <a:r>
              <a:rPr lang="en-US" dirty="0"/>
              <a:t>: Hyperlipidemia and </a:t>
            </a:r>
            <a:r>
              <a:rPr lang="en-US" dirty="0" err="1"/>
              <a:t>hyperproteinemia</a:t>
            </a:r>
            <a:r>
              <a:rPr lang="en-US" dirty="0"/>
              <a:t>.</a:t>
            </a:r>
          </a:p>
          <a:p>
            <a:r>
              <a:rPr lang="en-US" dirty="0"/>
              <a:t> can cause an artifactual decrease in measured serum Na+.</a:t>
            </a:r>
          </a:p>
          <a:p>
            <a:r>
              <a:rPr lang="en-US" dirty="0"/>
              <a:t>• The true serum Na+ concentration is normal.</a:t>
            </a:r>
          </a:p>
          <a:p>
            <a:r>
              <a:rPr lang="en-US" dirty="0"/>
              <a:t>Asymptomatic; exclude before pursuing evaluation of hyponatremia.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58550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3760-F17B-4FDB-B596-E9D7F305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osmolality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B7ECB-E731-8AA5-0E9E-3E4756C3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Osmotically active particles may pull water into the extracellular space, creating a </a:t>
            </a:r>
            <a:r>
              <a:rPr lang="en-US" dirty="0" err="1"/>
              <a:t>dilutional</a:t>
            </a:r>
            <a:r>
              <a:rPr lang="en-US" dirty="0"/>
              <a:t> hyponatremia.</a:t>
            </a:r>
          </a:p>
          <a:p>
            <a:r>
              <a:rPr lang="en-US" dirty="0"/>
              <a:t>Examples: glucose, mannitol, maltose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10582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FADE-1833-F378-BDE5-8DACF5C4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osmolality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14A48-0A55-50CD-43A7-1B0E630AC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Hypovolemic</a:t>
            </a:r>
            <a:r>
              <a:rPr lang="en-US" dirty="0"/>
              <a:t> </a:t>
            </a:r>
          </a:p>
          <a:p>
            <a:r>
              <a:rPr lang="en-US" dirty="0"/>
              <a:t>Many causes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Vomiting/diarrhea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Poor oral intake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Third spacing/fluid leak: sepsis, trauma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Clinical features</a:t>
            </a:r>
          </a:p>
          <a:p>
            <a:r>
              <a:rPr lang="en-US" dirty="0"/>
              <a:t>Decreased urine output</a:t>
            </a:r>
          </a:p>
          <a:p>
            <a:r>
              <a:rPr lang="en-US" dirty="0"/>
              <a:t>Dry mucous membranes</a:t>
            </a:r>
          </a:p>
          <a:p>
            <a:r>
              <a:rPr lang="en-US" dirty="0"/>
              <a:t>Poor skin turgor</a:t>
            </a:r>
          </a:p>
          <a:p>
            <a:r>
              <a:rPr lang="en-US" dirty="0"/>
              <a:t>Hypotension</a:t>
            </a:r>
          </a:p>
          <a:p>
            <a:pPr marL="0" indent="0">
              <a:buNone/>
            </a:pPr>
            <a:r>
              <a:rPr lang="en-US" dirty="0"/>
              <a:t>Treatment: oral intake, IV fluids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77042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Electrolytes disturbances </vt:lpstr>
      <vt:lpstr>Table of content</vt:lpstr>
      <vt:lpstr>Sodium </vt:lpstr>
      <vt:lpstr>HYPONATREMIA </vt:lpstr>
      <vt:lpstr>Plasma osmolality</vt:lpstr>
      <vt:lpstr>PowerPoint Presentation</vt:lpstr>
      <vt:lpstr>Normal osmolality</vt:lpstr>
      <vt:lpstr>High osmolality</vt:lpstr>
      <vt:lpstr>Low osmolality</vt:lpstr>
      <vt:lpstr>PowerPoint Presentation</vt:lpstr>
      <vt:lpstr>Antidiuretic Hormone</vt:lpstr>
      <vt:lpstr>High ADH</vt:lpstr>
      <vt:lpstr>PowerPoint Presentation</vt:lpstr>
      <vt:lpstr>SIADH</vt:lpstr>
      <vt:lpstr>PowerPoint Presentation</vt:lpstr>
      <vt:lpstr>Volume Status SIADH</vt:lpstr>
      <vt:lpstr> Diagnostic Criteria</vt:lpstr>
      <vt:lpstr>Non-ADH causes</vt:lpstr>
      <vt:lpstr>Advanced chronic kidney disease</vt:lpstr>
      <vt:lpstr>PowerPoint Presentation</vt:lpstr>
      <vt:lpstr>PowerPoint Presentation</vt:lpstr>
      <vt:lpstr>PowerPoint Presentation</vt:lpstr>
      <vt:lpstr>PowerPoint Presentation</vt:lpstr>
      <vt:lpstr>Work up </vt:lpstr>
      <vt:lpstr>Treatment </vt:lpstr>
      <vt:lpstr>Central pontine myelinolysis</vt:lpstr>
      <vt:lpstr>Hypernatremia</vt:lpstr>
      <vt:lpstr>Diabetes Insipidus</vt:lpstr>
      <vt:lpstr>PowerPoint Presentation</vt:lpstr>
      <vt:lpstr>PowerPoint Presentation</vt:lpstr>
      <vt:lpstr>PowerPoint Presentation</vt:lpstr>
      <vt:lpstr>Calcium</vt:lpstr>
      <vt:lpstr>PowerPoint Presentation</vt:lpstr>
      <vt:lpstr>Hypocalcemia</vt:lpstr>
      <vt:lpstr>PowerPoint Presentation</vt:lpstr>
      <vt:lpstr>Causes</vt:lpstr>
      <vt:lpstr>Treatment</vt:lpstr>
      <vt:lpstr>Hypercalcemia</vt:lpstr>
      <vt:lpstr>PowerPoint Presentation</vt:lpstr>
      <vt:lpstr>Causes</vt:lpstr>
      <vt:lpstr>Treatment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Electrolytes disturbances </dc:title>
  <dc:creator>خلدون حسن عبدالكريم طلافحه</dc:creator>
  <cp:lastModifiedBy>خلدون حسن عبدالكريم طلافحه</cp:lastModifiedBy>
  <cp:revision>6</cp:revision>
  <dcterms:created xsi:type="dcterms:W3CDTF">2024-02-12T19:00:06Z</dcterms:created>
  <dcterms:modified xsi:type="dcterms:W3CDTF">2024-02-15T05:35:29Z</dcterms:modified>
</cp:coreProperties>
</file>