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56"/>
  </p:notesMasterIdLst>
  <p:handoutMasterIdLst>
    <p:handoutMasterId r:id="rId57"/>
  </p:handoutMasterIdLst>
  <p:sldIdLst>
    <p:sldId id="265" r:id="rId3"/>
    <p:sldId id="266" r:id="rId4"/>
    <p:sldId id="270" r:id="rId5"/>
    <p:sldId id="271" r:id="rId6"/>
    <p:sldId id="272" r:id="rId7"/>
    <p:sldId id="273" r:id="rId8"/>
    <p:sldId id="267" r:id="rId9"/>
    <p:sldId id="274" r:id="rId10"/>
    <p:sldId id="275" r:id="rId11"/>
    <p:sldId id="276" r:id="rId12"/>
    <p:sldId id="277" r:id="rId13"/>
    <p:sldId id="278" r:id="rId14"/>
    <p:sldId id="279" r:id="rId15"/>
    <p:sldId id="280" r:id="rId16"/>
    <p:sldId id="299" r:id="rId17"/>
    <p:sldId id="281" r:id="rId18"/>
    <p:sldId id="282" r:id="rId19"/>
    <p:sldId id="283" r:id="rId20"/>
    <p:sldId id="284" r:id="rId21"/>
    <p:sldId id="287" r:id="rId22"/>
    <p:sldId id="292" r:id="rId23"/>
    <p:sldId id="285" r:id="rId24"/>
    <p:sldId id="286" r:id="rId25"/>
    <p:sldId id="289" r:id="rId26"/>
    <p:sldId id="290" r:id="rId27"/>
    <p:sldId id="291" r:id="rId28"/>
    <p:sldId id="268" r:id="rId29"/>
    <p:sldId id="293" r:id="rId30"/>
    <p:sldId id="294" r:id="rId31"/>
    <p:sldId id="295" r:id="rId32"/>
    <p:sldId id="296"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12/15/2020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12/15/2020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12/15/2020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33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6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93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67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94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52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4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15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944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8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95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12/15/2020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AB7D7-3608-4730-B2E2-670834DF882C}" type="datetimeFigureOut">
              <a:rPr lang="en-US" smtClean="0"/>
              <a:t>12/15/2020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AB7D7-3608-4730-B2E2-670834DF882C}" type="datetimeFigureOut">
              <a:rPr lang="en-US" smtClean="0"/>
              <a:t>12/15/2020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AB7D7-3608-4730-B2E2-670834DF882C}" type="datetimeFigureOut">
              <a:rPr lang="en-US" smtClean="0"/>
              <a:t>12/15/2020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12/15/2020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12/15/2020</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2262A-F179-4744-96CB-B31095DF37EF}" type="datetimeFigureOut">
              <a:rPr lang="en-US" smtClean="0">
                <a:solidFill>
                  <a:prstClr val="black">
                    <a:tint val="75000"/>
                  </a:prstClr>
                </a:solidFill>
              </a:rPr>
              <a:pPr/>
              <a:t>12/15/2020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D77B2-0294-4FD0-ABEE-6D427CED0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23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Vertigo</a:t>
            </a:r>
            <a:endParaRPr lang="en-US" dirty="0"/>
          </a:p>
        </p:txBody>
      </p:sp>
      <p:sp>
        <p:nvSpPr>
          <p:cNvPr id="3" name="Subtitle 2"/>
          <p:cNvSpPr>
            <a:spLocks noGrp="1"/>
          </p:cNvSpPr>
          <p:nvPr>
            <p:ph type="subTitle" idx="1"/>
          </p:nvPr>
        </p:nvSpPr>
        <p:spPr/>
        <p:txBody>
          <a:bodyPr/>
          <a:lstStyle/>
          <a:p>
            <a:pPr algn="l"/>
            <a:r>
              <a:rPr lang="en-US" dirty="0" smtClean="0"/>
              <a:t>Supervised by : Dr-Abdullah Alsadeq</a:t>
            </a:r>
          </a:p>
          <a:p>
            <a:pPr algn="l"/>
            <a:r>
              <a:rPr lang="en-US" dirty="0" smtClean="0"/>
              <a:t>Presented by : Nadine Othman </a:t>
            </a:r>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443" y="261257"/>
            <a:ext cx="6489875" cy="6348547"/>
          </a:xfrm>
        </p:spPr>
      </p:pic>
    </p:spTree>
    <p:extLst>
      <p:ext uri="{BB962C8B-B14F-4D97-AF65-F5344CB8AC3E}">
        <p14:creationId xmlns:p14="http://schemas.microsoft.com/office/powerpoint/2010/main" val="9358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18706" y="104503"/>
            <a:ext cx="10573294" cy="1325563"/>
          </a:xfrm>
        </p:spPr>
        <p:txBody>
          <a:bodyPr>
            <a:normAutofit fontScale="90000"/>
          </a:bodyPr>
          <a:lstStyle/>
          <a:p>
            <a:r>
              <a:rPr lang="en-US" dirty="0" smtClean="0"/>
              <a:t>1- Benign paroxysmal positional vertigo (BPPV)</a:t>
            </a:r>
            <a:endParaRPr lang="en-US" dirty="0"/>
          </a:p>
        </p:txBody>
      </p:sp>
      <p:sp>
        <p:nvSpPr>
          <p:cNvPr id="3" name="Content Placeholder 2"/>
          <p:cNvSpPr>
            <a:spLocks noGrp="1"/>
          </p:cNvSpPr>
          <p:nvPr>
            <p:ph idx="1"/>
          </p:nvPr>
        </p:nvSpPr>
        <p:spPr>
          <a:xfrm>
            <a:off x="1618706" y="1250860"/>
            <a:ext cx="9791700" cy="4351338"/>
          </a:xfrm>
        </p:spPr>
        <p:txBody>
          <a:bodyPr>
            <a:normAutofit fontScale="92500"/>
          </a:bodyPr>
          <a:lstStyle/>
          <a:p>
            <a:r>
              <a:rPr lang="en-US" dirty="0"/>
              <a:t>TREATMENT: </a:t>
            </a:r>
            <a:endParaRPr lang="en-US" dirty="0" smtClean="0"/>
          </a:p>
          <a:p>
            <a:pPr marL="0" indent="0">
              <a:buNone/>
            </a:pPr>
            <a:endParaRPr lang="en-US" dirty="0"/>
          </a:p>
          <a:p>
            <a:pPr marL="514350" indent="-514350">
              <a:buAutoNum type="arabicParenR"/>
            </a:pPr>
            <a:r>
              <a:rPr lang="en-US" dirty="0" smtClean="0"/>
              <a:t>canalith </a:t>
            </a:r>
            <a:r>
              <a:rPr lang="en-US" dirty="0"/>
              <a:t>repositioning procedure such as the </a:t>
            </a:r>
            <a:r>
              <a:rPr lang="en-US" b="1" dirty="0">
                <a:solidFill>
                  <a:srgbClr val="FF0000"/>
                </a:solidFill>
              </a:rPr>
              <a:t>Epley maneuver </a:t>
            </a:r>
            <a:r>
              <a:rPr lang="en-US" dirty="0"/>
              <a:t>which repositions the canalith from the semicircular canal into the vestibule. </a:t>
            </a:r>
            <a:r>
              <a:rPr lang="en-US" i="1" dirty="0" smtClean="0"/>
              <a:t>The </a:t>
            </a:r>
            <a:r>
              <a:rPr lang="en-US" i="1" dirty="0"/>
              <a:t>success rate is approximately 70% 1st attempt, and 100% on successive maneuvers. </a:t>
            </a:r>
            <a:endParaRPr lang="en-US" dirty="0"/>
          </a:p>
          <a:p>
            <a:pPr marL="514350" indent="-514350">
              <a:buAutoNum type="arabicParenR"/>
            </a:pPr>
            <a:r>
              <a:rPr lang="en-US" dirty="0" smtClean="0"/>
              <a:t>Home </a:t>
            </a:r>
            <a:r>
              <a:rPr lang="en-US" dirty="0"/>
              <a:t>treatment:</a:t>
            </a:r>
            <a:r>
              <a:rPr lang="en-US" b="1" dirty="0"/>
              <a:t> Brandt-Daroff exercises </a:t>
            </a:r>
            <a:r>
              <a:rPr lang="en-US" dirty="0"/>
              <a:t>can also be successful. </a:t>
            </a:r>
            <a:endParaRPr lang="en-US" dirty="0" smtClean="0"/>
          </a:p>
          <a:p>
            <a:pPr marL="514350" indent="-514350">
              <a:buAutoNum type="arabicParenR"/>
            </a:pPr>
            <a:r>
              <a:rPr lang="en-US" dirty="0" smtClean="0"/>
              <a:t>If </a:t>
            </a:r>
            <a:r>
              <a:rPr lang="en-US" dirty="0"/>
              <a:t>there is no improvement with repeated repositioning maneuvers, or if atypical or ongoing nystagmus with nausea is present, another cause should be considered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56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1747" y="162945"/>
            <a:ext cx="5958562" cy="6549426"/>
          </a:xfrm>
          <a:prstGeom prst="rect">
            <a:avLst/>
          </a:prstGeom>
        </p:spPr>
      </p:pic>
    </p:spTree>
    <p:extLst>
      <p:ext uri="{BB962C8B-B14F-4D97-AF65-F5344CB8AC3E}">
        <p14:creationId xmlns:p14="http://schemas.microsoft.com/office/powerpoint/2010/main" val="18865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smtClean="0"/>
              <a:t>2- Vestibular neuritis </a:t>
            </a:r>
            <a:endParaRPr lang="en-US" dirty="0"/>
          </a:p>
        </p:txBody>
      </p:sp>
      <p:sp>
        <p:nvSpPr>
          <p:cNvPr id="14" name="Content Placeholder 13"/>
          <p:cNvSpPr>
            <a:spLocks noGrp="1"/>
          </p:cNvSpPr>
          <p:nvPr>
            <p:ph idx="1"/>
          </p:nvPr>
        </p:nvSpPr>
        <p:spPr>
          <a:xfrm>
            <a:off x="1570809" y="1417003"/>
            <a:ext cx="9791700" cy="4351338"/>
          </a:xfrm>
        </p:spPr>
        <p:txBody>
          <a:bodyPr>
            <a:normAutofit/>
          </a:bodyPr>
          <a:lstStyle/>
          <a:p>
            <a:r>
              <a:rPr lang="en-US" dirty="0" smtClean="0"/>
              <a:t>This </a:t>
            </a:r>
            <a:r>
              <a:rPr lang="en-US" dirty="0"/>
              <a:t>is inflammation of the vestibular nerve, possibly due to </a:t>
            </a:r>
            <a:r>
              <a:rPr lang="en-US" b="1" dirty="0"/>
              <a:t>viral </a:t>
            </a:r>
            <a:r>
              <a:rPr lang="en-US" b="1" dirty="0" smtClean="0"/>
              <a:t>infection</a:t>
            </a:r>
            <a:r>
              <a:rPr lang="en-US" dirty="0"/>
              <a:t> </a:t>
            </a:r>
            <a:r>
              <a:rPr lang="en-US" dirty="0" smtClean="0"/>
              <a:t>which disrupts </a:t>
            </a:r>
            <a:r>
              <a:rPr lang="en-US" dirty="0"/>
              <a:t>the transmission of sensory information from the ear to the brain</a:t>
            </a:r>
            <a:r>
              <a:rPr lang="en-US" dirty="0" smtClean="0"/>
              <a:t>.</a:t>
            </a:r>
          </a:p>
          <a:p>
            <a:endParaRPr lang="en-US" dirty="0"/>
          </a:p>
          <a:p>
            <a:endParaRPr lang="en-US" dirty="0"/>
          </a:p>
          <a:p>
            <a:pPr marL="0" indent="0">
              <a:buNone/>
            </a:pP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860" y="2800279"/>
            <a:ext cx="6127025" cy="3834020"/>
          </a:xfrm>
          <a:prstGeom prst="rect">
            <a:avLst/>
          </a:prstGeom>
        </p:spPr>
      </p:pic>
    </p:spTree>
    <p:extLst>
      <p:ext uri="{BB962C8B-B14F-4D97-AF65-F5344CB8AC3E}">
        <p14:creationId xmlns:p14="http://schemas.microsoft.com/office/powerpoint/2010/main" val="340655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smtClean="0"/>
              <a:t>2- Vestibular neuritis </a:t>
            </a:r>
            <a:endParaRPr lang="en-US" dirty="0"/>
          </a:p>
        </p:txBody>
      </p:sp>
      <p:sp>
        <p:nvSpPr>
          <p:cNvPr id="14" name="Content Placeholder 13"/>
          <p:cNvSpPr>
            <a:spLocks noGrp="1"/>
          </p:cNvSpPr>
          <p:nvPr>
            <p:ph idx="1"/>
          </p:nvPr>
        </p:nvSpPr>
        <p:spPr>
          <a:xfrm>
            <a:off x="1570809" y="1417003"/>
            <a:ext cx="9791700" cy="4351338"/>
          </a:xfrm>
        </p:spPr>
        <p:txBody>
          <a:bodyPr>
            <a:normAutofit/>
          </a:bodyPr>
          <a:lstStyle/>
          <a:p>
            <a:r>
              <a:rPr lang="en-US" dirty="0"/>
              <a:t>It most commonly affects persons 30 to 50 years of age.  </a:t>
            </a:r>
            <a:endParaRPr lang="en-US" dirty="0" smtClean="0"/>
          </a:p>
          <a:p>
            <a:pPr marL="0" indent="0">
              <a:buNone/>
            </a:pPr>
            <a:endParaRPr lang="en-US" dirty="0"/>
          </a:p>
          <a:p>
            <a:r>
              <a:rPr lang="en-US" dirty="0"/>
              <a:t>It can cause severe rotatory </a:t>
            </a:r>
            <a:r>
              <a:rPr lang="en-US" dirty="0" smtClean="0"/>
              <a:t>vertigo (longer than one day) </a:t>
            </a:r>
            <a:r>
              <a:rPr lang="en-US" dirty="0"/>
              <a:t>with severe nausea and vomiting with apparent movement of objects in the visual field (oscillopsia), horizontally rotating spontaneous nystagmus to the non-affected side, or an abnormal gait with a tendency to fall to the affected side. </a:t>
            </a:r>
            <a:endParaRPr lang="en-US" dirty="0" smtClean="0"/>
          </a:p>
          <a:p>
            <a:pPr marL="0" indent="0">
              <a:buNone/>
            </a:pPr>
            <a:endParaRPr lang="en-US" dirty="0"/>
          </a:p>
          <a:p>
            <a:r>
              <a:rPr lang="en-US" dirty="0"/>
              <a:t>Hearing is not impaired in this condition. </a:t>
            </a:r>
          </a:p>
          <a:p>
            <a:pPr marL="0" indent="0">
              <a:buNone/>
            </a:pPr>
            <a:endParaRPr lang="en-US" dirty="0"/>
          </a:p>
        </p:txBody>
      </p:sp>
    </p:spTree>
    <p:extLst>
      <p:ext uri="{BB962C8B-B14F-4D97-AF65-F5344CB8AC3E}">
        <p14:creationId xmlns:p14="http://schemas.microsoft.com/office/powerpoint/2010/main" val="380590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smtClean="0"/>
              <a:t>2- Vestibular neuritis </a:t>
            </a:r>
            <a:endParaRPr lang="en-US" dirty="0"/>
          </a:p>
        </p:txBody>
      </p:sp>
      <p:sp>
        <p:nvSpPr>
          <p:cNvPr id="14" name="Content Placeholder 13"/>
          <p:cNvSpPr>
            <a:spLocks noGrp="1"/>
          </p:cNvSpPr>
          <p:nvPr>
            <p:ph idx="1"/>
          </p:nvPr>
        </p:nvSpPr>
        <p:spPr>
          <a:xfrm>
            <a:off x="1570809" y="1417003"/>
            <a:ext cx="9791700" cy="4351338"/>
          </a:xfrm>
        </p:spPr>
        <p:txBody>
          <a:bodyPr>
            <a:normAutofit/>
          </a:bodyPr>
          <a:lstStyle/>
          <a:p>
            <a:r>
              <a:rPr lang="en-US" dirty="0" smtClean="0"/>
              <a:t>As </a:t>
            </a:r>
            <a:r>
              <a:rPr lang="en-US" dirty="0"/>
              <a:t>vestibular compensation occurs, the patient's vertigo resolves slowly over a few days. </a:t>
            </a:r>
            <a:endParaRPr lang="en-US" dirty="0" smtClean="0"/>
          </a:p>
          <a:p>
            <a:endParaRPr lang="en-US" dirty="0"/>
          </a:p>
          <a:p>
            <a:r>
              <a:rPr lang="en-US" dirty="0" smtClean="0"/>
              <a:t>In </a:t>
            </a:r>
            <a:r>
              <a:rPr lang="en-US" dirty="0"/>
              <a:t>50% of patients, the underlying nerve damage may take two months to resolve. disequilibrium may persist for </a:t>
            </a:r>
            <a:r>
              <a:rPr lang="en-US" dirty="0" smtClean="0"/>
              <a:t>months.</a:t>
            </a:r>
          </a:p>
          <a:p>
            <a:endParaRPr lang="en-US" dirty="0"/>
          </a:p>
          <a:p>
            <a:r>
              <a:rPr lang="en-US" dirty="0"/>
              <a:t>Reassurance, explanation, and advice are essential, in combination with symptomatic treatment for the first few days.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8637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smtClean="0"/>
              <a:t>2- Vestibular neuritis </a:t>
            </a:r>
            <a:endParaRPr lang="en-US" dirty="0"/>
          </a:p>
        </p:txBody>
      </p:sp>
      <p:sp>
        <p:nvSpPr>
          <p:cNvPr id="14" name="Content Placeholder 13"/>
          <p:cNvSpPr>
            <a:spLocks noGrp="1"/>
          </p:cNvSpPr>
          <p:nvPr>
            <p:ph idx="1"/>
          </p:nvPr>
        </p:nvSpPr>
        <p:spPr>
          <a:xfrm>
            <a:off x="1570809" y="1417003"/>
            <a:ext cx="10146574" cy="4351338"/>
          </a:xfrm>
        </p:spPr>
        <p:txBody>
          <a:bodyPr>
            <a:normAutofit fontScale="85000" lnSpcReduction="10000"/>
          </a:bodyPr>
          <a:lstStyle/>
          <a:p>
            <a:r>
              <a:rPr lang="en-US" dirty="0"/>
              <a:t>TREATMENT</a:t>
            </a:r>
            <a:r>
              <a:rPr lang="en-US" dirty="0" smtClean="0"/>
              <a:t>:</a:t>
            </a:r>
          </a:p>
          <a:p>
            <a:pPr marL="0" indent="0">
              <a:buNone/>
            </a:pPr>
            <a:endParaRPr lang="en-US" dirty="0" smtClean="0"/>
          </a:p>
          <a:p>
            <a:pPr marL="514350" indent="-514350">
              <a:buFont typeface="+mj-lt"/>
              <a:buAutoNum type="arabicParenR"/>
            </a:pPr>
            <a:r>
              <a:rPr lang="en-US" dirty="0" smtClean="0"/>
              <a:t>Vertigo </a:t>
            </a:r>
            <a:r>
              <a:rPr lang="en-US" dirty="0"/>
              <a:t>and associated nausea or vomiting can be treated with a combination of antihistamine, antiemetic, or benzodiazepine</a:t>
            </a:r>
            <a:r>
              <a:rPr lang="en-US" dirty="0" smtClean="0"/>
              <a:t>.</a:t>
            </a:r>
          </a:p>
          <a:p>
            <a:endParaRPr lang="en-US" dirty="0"/>
          </a:p>
          <a:p>
            <a:r>
              <a:rPr lang="en-US" dirty="0"/>
              <a:t>Antiemetics and antinausea medications should be used for no more than three days because of their effects in blocking central compensation. </a:t>
            </a:r>
            <a:endParaRPr lang="en-US" dirty="0" smtClean="0"/>
          </a:p>
          <a:p>
            <a:pPr marL="0" indent="0">
              <a:buNone/>
            </a:pPr>
            <a:endParaRPr lang="en-US" dirty="0" smtClean="0"/>
          </a:p>
          <a:p>
            <a:pPr marL="514350" indent="-514350">
              <a:buFont typeface="+mj-lt"/>
              <a:buAutoNum type="arabicParenR" startAt="2"/>
            </a:pPr>
            <a:r>
              <a:rPr lang="en-US" dirty="0" smtClean="0"/>
              <a:t>Antibiotics or antiviral medications if caused by an underlying infection</a:t>
            </a:r>
            <a:endParaRPr lang="en-US" dirty="0"/>
          </a:p>
          <a:p>
            <a:pPr marL="0" indent="0">
              <a:buNone/>
            </a:pPr>
            <a:r>
              <a:rPr lang="en-US" dirty="0" smtClean="0"/>
              <a:t> </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30329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smtClean="0"/>
              <a:t>3- Ménière's </a:t>
            </a:r>
            <a:r>
              <a:rPr lang="en-US" dirty="0"/>
              <a:t>disease</a:t>
            </a:r>
          </a:p>
        </p:txBody>
      </p:sp>
      <p:sp>
        <p:nvSpPr>
          <p:cNvPr id="14" name="Content Placeholder 13"/>
          <p:cNvSpPr>
            <a:spLocks noGrp="1"/>
          </p:cNvSpPr>
          <p:nvPr>
            <p:ph idx="1"/>
          </p:nvPr>
        </p:nvSpPr>
        <p:spPr>
          <a:xfrm>
            <a:off x="1570809" y="1417003"/>
            <a:ext cx="10146574" cy="4351338"/>
          </a:xfrm>
        </p:spPr>
        <p:txBody>
          <a:bodyPr>
            <a:normAutofit/>
          </a:bodyPr>
          <a:lstStyle/>
          <a:p>
            <a:r>
              <a:rPr lang="en-US" dirty="0" smtClean="0"/>
              <a:t>It’s a condition of unknown etiology in which there’s increased </a:t>
            </a:r>
            <a:r>
              <a:rPr lang="en-US" dirty="0"/>
              <a:t>volume of endolymph in the semicircular </a:t>
            </a:r>
            <a:r>
              <a:rPr lang="en-US" dirty="0" smtClean="0"/>
              <a:t>canals leading to distention of the membranous labyrinth leading </a:t>
            </a:r>
            <a:r>
              <a:rPr lang="en-US" dirty="0"/>
              <a:t>to inner ear </a:t>
            </a:r>
            <a:r>
              <a:rPr lang="en-US" dirty="0" smtClean="0"/>
              <a:t>dysfunction.  </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507" y="2742565"/>
            <a:ext cx="3933190" cy="3891007"/>
          </a:xfrm>
          <a:prstGeom prst="rect">
            <a:avLst/>
          </a:prstGeom>
        </p:spPr>
      </p:pic>
    </p:spTree>
    <p:extLst>
      <p:ext uri="{BB962C8B-B14F-4D97-AF65-F5344CB8AC3E}">
        <p14:creationId xmlns:p14="http://schemas.microsoft.com/office/powerpoint/2010/main" val="19853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smtClean="0"/>
              <a:t>3- Ménière's </a:t>
            </a:r>
            <a:r>
              <a:rPr lang="en-US" dirty="0"/>
              <a:t>disease</a:t>
            </a:r>
          </a:p>
        </p:txBody>
      </p:sp>
      <p:sp>
        <p:nvSpPr>
          <p:cNvPr id="14" name="Content Placeholder 13"/>
          <p:cNvSpPr>
            <a:spLocks noGrp="1"/>
          </p:cNvSpPr>
          <p:nvPr>
            <p:ph idx="1"/>
          </p:nvPr>
        </p:nvSpPr>
        <p:spPr>
          <a:xfrm>
            <a:off x="1570809" y="1417003"/>
            <a:ext cx="10146574" cy="4351338"/>
          </a:xfrm>
        </p:spPr>
        <p:txBody>
          <a:bodyPr>
            <a:noAutofit/>
          </a:bodyPr>
          <a:lstStyle/>
          <a:p>
            <a:r>
              <a:rPr lang="en-US" sz="2400" dirty="0" smtClean="0"/>
              <a:t>Although </a:t>
            </a:r>
            <a:r>
              <a:rPr lang="en-US" sz="2400" dirty="0"/>
              <a:t>it can develop at any age, it is more common between 20 and 60 </a:t>
            </a:r>
            <a:r>
              <a:rPr lang="en-US" sz="2400" dirty="0" smtClean="0"/>
              <a:t>years. </a:t>
            </a:r>
          </a:p>
          <a:p>
            <a:pPr marL="0" indent="0">
              <a:buNone/>
            </a:pPr>
            <a:endParaRPr lang="en-US" sz="2400" dirty="0" smtClean="0"/>
          </a:p>
          <a:p>
            <a:r>
              <a:rPr lang="en-US" sz="2400" dirty="0" smtClean="0">
                <a:solidFill>
                  <a:srgbClr val="FF0000"/>
                </a:solidFill>
              </a:rPr>
              <a:t>Episodic</a:t>
            </a:r>
            <a:r>
              <a:rPr lang="en-US" sz="2400" dirty="0" smtClean="0"/>
              <a:t> </a:t>
            </a:r>
            <a:r>
              <a:rPr lang="en-US" sz="2400" dirty="0" smtClean="0">
                <a:solidFill>
                  <a:srgbClr val="FF0000"/>
                </a:solidFill>
              </a:rPr>
              <a:t>spontaneous</a:t>
            </a:r>
            <a:r>
              <a:rPr lang="en-US" sz="2400" dirty="0" smtClean="0"/>
              <a:t> vertigo </a:t>
            </a:r>
            <a:r>
              <a:rPr lang="en-US" sz="2400" dirty="0"/>
              <a:t>(at least two episodes lasting at least 20 minutes) </a:t>
            </a:r>
            <a:r>
              <a:rPr lang="en-US" sz="2400" dirty="0" smtClean="0"/>
              <a:t>associated </a:t>
            </a:r>
            <a:r>
              <a:rPr lang="en-US" sz="2400" dirty="0"/>
              <a:t>with documented </a:t>
            </a:r>
            <a:r>
              <a:rPr lang="en-US" sz="2400" dirty="0">
                <a:solidFill>
                  <a:srgbClr val="FF0000"/>
                </a:solidFill>
              </a:rPr>
              <a:t>low- to </a:t>
            </a:r>
            <a:r>
              <a:rPr lang="en-US" sz="2400" dirty="0" smtClean="0">
                <a:solidFill>
                  <a:srgbClr val="FF0000"/>
                </a:solidFill>
              </a:rPr>
              <a:t>medium frequency </a:t>
            </a:r>
            <a:r>
              <a:rPr lang="en-US" sz="2400" dirty="0">
                <a:solidFill>
                  <a:srgbClr val="FF0000"/>
                </a:solidFill>
              </a:rPr>
              <a:t>sensorineural hearing loss </a:t>
            </a:r>
            <a:r>
              <a:rPr lang="en-US" sz="2400" dirty="0"/>
              <a:t>by audiometric testing in the affected </a:t>
            </a:r>
            <a:r>
              <a:rPr lang="en-US" sz="2400" dirty="0" smtClean="0"/>
              <a:t>ear (unilateral), tinnitus </a:t>
            </a:r>
            <a:r>
              <a:rPr lang="en-US" sz="2400" dirty="0"/>
              <a:t>or aural </a:t>
            </a:r>
            <a:r>
              <a:rPr lang="en-US" sz="2400" dirty="0" smtClean="0"/>
              <a:t>fullness, nausea, vomiting and headache.</a:t>
            </a:r>
          </a:p>
          <a:p>
            <a:pPr marL="0" lvl="1" indent="0">
              <a:buNone/>
            </a:pPr>
            <a:endParaRPr lang="en-US" dirty="0" smtClean="0"/>
          </a:p>
          <a:p>
            <a:pPr marL="342900" lvl="1" indent="-342900"/>
            <a:r>
              <a:rPr lang="en-US" dirty="0" smtClean="0">
                <a:latin typeface="Browallia New" pitchFamily="34" charset="-34"/>
                <a:cs typeface="Browallia New" pitchFamily="34" charset="-34"/>
              </a:rPr>
              <a:t>Many </a:t>
            </a:r>
            <a:r>
              <a:rPr lang="en-US" dirty="0">
                <a:latin typeface="Browallia New" pitchFamily="34" charset="-34"/>
                <a:cs typeface="Browallia New" pitchFamily="34" charset="-34"/>
              </a:rPr>
              <a:t>patients report increased sensitivity to loud noises (</a:t>
            </a:r>
            <a:r>
              <a:rPr lang="en-US" dirty="0">
                <a:solidFill>
                  <a:srgbClr val="FF0000"/>
                </a:solidFill>
                <a:latin typeface="Browallia New" pitchFamily="34" charset="-34"/>
                <a:cs typeface="Browallia New" pitchFamily="34" charset="-34"/>
              </a:rPr>
              <a:t>recruitment</a:t>
            </a:r>
            <a:r>
              <a:rPr lang="en-US" dirty="0">
                <a:latin typeface="Browallia New" pitchFamily="34" charset="-34"/>
                <a:cs typeface="Browallia New" pitchFamily="34" charset="-34"/>
              </a:rPr>
              <a:t>) in addition to the listed symptoms. </a:t>
            </a:r>
            <a:endParaRPr lang="en-US" dirty="0" smtClean="0">
              <a:latin typeface="Browallia New" pitchFamily="34" charset="-34"/>
              <a:cs typeface="Browallia New" pitchFamily="34" charset="-34"/>
            </a:endParaRPr>
          </a:p>
          <a:p>
            <a:pPr marL="0" lvl="1" indent="0">
              <a:buNone/>
            </a:pPr>
            <a:endParaRPr lang="en-US" dirty="0" smtClean="0">
              <a:latin typeface="Browallia New" pitchFamily="34" charset="-34"/>
              <a:cs typeface="Browallia New" pitchFamily="34" charset="-34"/>
            </a:endParaRPr>
          </a:p>
          <a:p>
            <a:pPr marL="342900" lvl="1" indent="-342900"/>
            <a:r>
              <a:rPr lang="en-US" dirty="0" smtClean="0"/>
              <a:t>Psychological </a:t>
            </a:r>
            <a:r>
              <a:rPr lang="en-US" dirty="0"/>
              <a:t>factors such as stress can act as a trigger mechanism for an attacks. </a:t>
            </a:r>
          </a:p>
          <a:p>
            <a:pPr marL="342900" lvl="1" indent="-342900"/>
            <a:endParaRPr lang="en-US" dirty="0">
              <a:latin typeface="Browallia New" pitchFamily="34" charset="-34"/>
              <a:cs typeface="Browallia New" pitchFamily="34" charset="-34"/>
            </a:endParaRPr>
          </a:p>
          <a:p>
            <a:endParaRPr lang="en-US" sz="2400" dirty="0"/>
          </a:p>
          <a:p>
            <a:endParaRPr lang="en-US" sz="2400" dirty="0"/>
          </a:p>
          <a:p>
            <a:pPr marL="0" indent="0">
              <a:buNone/>
            </a:pPr>
            <a:r>
              <a:rPr lang="en-US" sz="2400" dirty="0" smtClean="0"/>
              <a:t> </a:t>
            </a:r>
            <a:endParaRPr lang="en-US" sz="2400" dirty="0"/>
          </a:p>
          <a:p>
            <a:endParaRPr lang="en-US" sz="2400" dirty="0"/>
          </a:p>
          <a:p>
            <a:pPr marL="0" indent="0">
              <a:buNone/>
            </a:pPr>
            <a:r>
              <a:rPr lang="en-US" sz="2400" dirty="0" smtClean="0"/>
              <a:t> </a:t>
            </a:r>
            <a:endParaRPr lang="en-US" sz="2400" dirty="0"/>
          </a:p>
          <a:p>
            <a:endParaRPr lang="en-US" sz="2400" dirty="0"/>
          </a:p>
        </p:txBody>
      </p:sp>
    </p:spTree>
    <p:extLst>
      <p:ext uri="{BB962C8B-B14F-4D97-AF65-F5344CB8AC3E}">
        <p14:creationId xmlns:p14="http://schemas.microsoft.com/office/powerpoint/2010/main" val="13322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a:t>3- Ménière's disease</a:t>
            </a:r>
          </a:p>
        </p:txBody>
      </p:sp>
      <p:sp>
        <p:nvSpPr>
          <p:cNvPr id="14" name="Content Placeholder 13"/>
          <p:cNvSpPr>
            <a:spLocks noGrp="1"/>
          </p:cNvSpPr>
          <p:nvPr>
            <p:ph idx="1"/>
          </p:nvPr>
        </p:nvSpPr>
        <p:spPr>
          <a:xfrm>
            <a:off x="1570809" y="1417003"/>
            <a:ext cx="10146574" cy="4351338"/>
          </a:xfrm>
        </p:spPr>
        <p:txBody>
          <a:bodyPr>
            <a:noAutofit/>
          </a:bodyPr>
          <a:lstStyle/>
          <a:p>
            <a:r>
              <a:rPr lang="en-US" sz="2400" dirty="0"/>
              <a:t>TREATMENT</a:t>
            </a:r>
            <a:r>
              <a:rPr lang="en-US" sz="2400" dirty="0" smtClean="0"/>
              <a:t>:</a:t>
            </a:r>
          </a:p>
          <a:p>
            <a:endParaRPr lang="en-US" sz="2400" dirty="0"/>
          </a:p>
          <a:p>
            <a:pPr marL="514350" indent="-514350">
              <a:buFont typeface="+mj-lt"/>
              <a:buAutoNum type="arabicParenR"/>
            </a:pPr>
            <a:r>
              <a:rPr lang="en-US" sz="2000" dirty="0"/>
              <a:t>1st line : lifestyle changes, including limiting dietary salt </a:t>
            </a:r>
            <a:r>
              <a:rPr lang="en-US" sz="2000" dirty="0" smtClean="0"/>
              <a:t>intake, </a:t>
            </a:r>
            <a:r>
              <a:rPr lang="en-US" sz="2000" dirty="0"/>
              <a:t>reducing caffeine intake, and limiting </a:t>
            </a:r>
            <a:r>
              <a:rPr lang="en-US" sz="2000" dirty="0" smtClean="0"/>
              <a:t>alcohol intake.</a:t>
            </a:r>
          </a:p>
          <a:p>
            <a:pPr marL="514350" indent="-514350">
              <a:buFont typeface="+mj-lt"/>
              <a:buAutoNum type="arabicParenR"/>
            </a:pPr>
            <a:endParaRPr lang="en-US" sz="2000" dirty="0"/>
          </a:p>
          <a:p>
            <a:pPr marL="514350" indent="-514350">
              <a:buFont typeface="+mj-lt"/>
              <a:buAutoNum type="arabicParenR"/>
            </a:pPr>
            <a:r>
              <a:rPr lang="en-US" sz="2000" dirty="0" smtClean="0"/>
              <a:t>Daily </a:t>
            </a:r>
            <a:r>
              <a:rPr lang="en-US" sz="2000" dirty="0"/>
              <a:t>thiazide diuretic therapy can be added if vertigo is not controlled with lifestyle changes. </a:t>
            </a:r>
            <a:endParaRPr lang="en-US" sz="2000" dirty="0" smtClean="0"/>
          </a:p>
          <a:p>
            <a:pPr marL="514350" indent="-514350">
              <a:buFont typeface="+mj-lt"/>
              <a:buAutoNum type="arabicParenR"/>
            </a:pPr>
            <a:endParaRPr lang="en-US" sz="2000" dirty="0"/>
          </a:p>
          <a:p>
            <a:pPr marL="514350" indent="-514350">
              <a:buFont typeface="+mj-lt"/>
              <a:buAutoNum type="arabicParenR"/>
            </a:pPr>
            <a:r>
              <a:rPr lang="en-US" sz="2000" dirty="0" smtClean="0"/>
              <a:t>Transtympanic injections </a:t>
            </a:r>
            <a:r>
              <a:rPr lang="en-US" sz="2000" dirty="0"/>
              <a:t>of glucocorticoids and </a:t>
            </a:r>
            <a:r>
              <a:rPr lang="en-US" sz="2000" dirty="0" smtClean="0"/>
              <a:t>gentamicin </a:t>
            </a:r>
            <a:r>
              <a:rPr lang="en-US" sz="2000" dirty="0"/>
              <a:t>can improve vertigo. </a:t>
            </a:r>
            <a:endParaRPr lang="en-US" sz="2000" dirty="0" smtClean="0"/>
          </a:p>
          <a:p>
            <a:pPr marL="514350" indent="-514350">
              <a:buFont typeface="+mj-lt"/>
              <a:buAutoNum type="arabicParenR"/>
            </a:pPr>
            <a:endParaRPr lang="en-US" sz="2000" dirty="0" smtClean="0"/>
          </a:p>
          <a:p>
            <a:pPr marL="514350" indent="-514350">
              <a:buFont typeface="+mj-lt"/>
              <a:buAutoNum type="arabicParenR"/>
            </a:pPr>
            <a:r>
              <a:rPr lang="en-US" sz="2000" dirty="0" smtClean="0"/>
              <a:t>Betahistine </a:t>
            </a:r>
            <a:r>
              <a:rPr lang="en-US" sz="2000" dirty="0"/>
              <a:t>hydrochloride (anti vertigo) </a:t>
            </a:r>
            <a:endParaRPr lang="en-US" sz="2000" dirty="0" smtClean="0"/>
          </a:p>
          <a:p>
            <a:pPr marL="514350" indent="-514350">
              <a:buFont typeface="+mj-lt"/>
              <a:buAutoNum type="arabicParenR"/>
            </a:pPr>
            <a:endParaRPr lang="en-US" sz="2000" dirty="0"/>
          </a:p>
          <a:p>
            <a:pPr marL="514350" indent="-514350">
              <a:buFont typeface="+mj-lt"/>
              <a:buAutoNum type="arabicParenR"/>
            </a:pPr>
            <a:r>
              <a:rPr lang="en-US" sz="2000" dirty="0" smtClean="0"/>
              <a:t>Endolymphatic sac drainage or labyrinthectomy</a:t>
            </a:r>
            <a:r>
              <a:rPr lang="en-US" sz="2000" dirty="0"/>
              <a:t>.</a:t>
            </a:r>
          </a:p>
          <a:p>
            <a:pPr marL="0" indent="0">
              <a:buNone/>
            </a:pPr>
            <a:r>
              <a:rPr lang="en-US" sz="2000" dirty="0" smtClean="0"/>
              <a:t> </a:t>
            </a:r>
            <a:endParaRPr lang="en-US" sz="2000" dirty="0"/>
          </a:p>
          <a:p>
            <a:pPr marL="0" indent="0">
              <a:buNone/>
            </a:pPr>
            <a:r>
              <a:rPr lang="en-US" sz="2400" dirty="0" smtClean="0"/>
              <a:t> </a:t>
            </a:r>
            <a:endParaRPr lang="en-US" sz="2400" dirty="0"/>
          </a:p>
        </p:txBody>
      </p:sp>
    </p:spTree>
    <p:extLst>
      <p:ext uri="{BB962C8B-B14F-4D97-AF65-F5344CB8AC3E}">
        <p14:creationId xmlns:p14="http://schemas.microsoft.com/office/powerpoint/2010/main" val="345174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Definition </a:t>
            </a:r>
            <a:endParaRPr lang="en-US" dirty="0"/>
          </a:p>
        </p:txBody>
      </p:sp>
      <p:sp>
        <p:nvSpPr>
          <p:cNvPr id="14" name="Content Placeholder 13"/>
          <p:cNvSpPr>
            <a:spLocks noGrp="1"/>
          </p:cNvSpPr>
          <p:nvPr>
            <p:ph idx="1"/>
          </p:nvPr>
        </p:nvSpPr>
        <p:spPr/>
        <p:txBody>
          <a:bodyPr/>
          <a:lstStyle/>
          <a:p>
            <a:pPr lvl="0"/>
            <a:r>
              <a:rPr lang="en-US" dirty="0" smtClean="0"/>
              <a:t>Vertigo is a </a:t>
            </a:r>
            <a:r>
              <a:rPr lang="en-US" dirty="0" smtClean="0">
                <a:solidFill>
                  <a:srgbClr val="FF0000"/>
                </a:solidFill>
              </a:rPr>
              <a:t>subjective</a:t>
            </a:r>
            <a:r>
              <a:rPr lang="en-US" dirty="0" smtClean="0"/>
              <a:t> sensation or illusion of movement or motion, usually rotatory but sometimes linear. It’s often accompanied by pallor, sweating and vomiting </a:t>
            </a:r>
          </a:p>
          <a:p>
            <a:pPr lvl="0"/>
            <a:endParaRPr lang="en-US" dirty="0"/>
          </a:p>
          <a:p>
            <a:pPr lvl="0"/>
            <a:r>
              <a:rPr lang="en-US" dirty="0" smtClean="0"/>
              <a:t>The </a:t>
            </a:r>
            <a:r>
              <a:rPr lang="en-US" dirty="0" smtClean="0">
                <a:solidFill>
                  <a:srgbClr val="FF0000"/>
                </a:solidFill>
              </a:rPr>
              <a:t>objective</a:t>
            </a:r>
            <a:r>
              <a:rPr lang="en-US" dirty="0" smtClean="0"/>
              <a:t> sign of vertigo is nystagmus ( in which eyes make repetitive uncontrolled movements )</a:t>
            </a:r>
            <a:endParaRPr lang="en-US"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a:t>4</a:t>
            </a:r>
            <a:r>
              <a:rPr lang="en-US" dirty="0" smtClean="0"/>
              <a:t>- Geniculate herpes zoster </a:t>
            </a:r>
            <a:endParaRPr lang="en-US" dirty="0"/>
          </a:p>
        </p:txBody>
      </p:sp>
      <p:sp>
        <p:nvSpPr>
          <p:cNvPr id="14" name="Content Placeholder 13"/>
          <p:cNvSpPr>
            <a:spLocks noGrp="1"/>
          </p:cNvSpPr>
          <p:nvPr>
            <p:ph idx="1"/>
          </p:nvPr>
        </p:nvSpPr>
        <p:spPr>
          <a:xfrm>
            <a:off x="1570809" y="1417003"/>
            <a:ext cx="10146574" cy="4351338"/>
          </a:xfrm>
        </p:spPr>
        <p:txBody>
          <a:bodyPr>
            <a:normAutofit/>
          </a:bodyPr>
          <a:lstStyle/>
          <a:p>
            <a:r>
              <a:rPr lang="en-US" altLang="ar-JO" dirty="0"/>
              <a:t>Geniculate herpes zoster (</a:t>
            </a:r>
            <a:r>
              <a:rPr lang="en-US" altLang="ar-JO" dirty="0">
                <a:solidFill>
                  <a:srgbClr val="FF0000"/>
                </a:solidFill>
              </a:rPr>
              <a:t>Ramsay Hunt syndrome</a:t>
            </a:r>
            <a:r>
              <a:rPr lang="en-US" altLang="ar-JO" dirty="0"/>
              <a:t>) usually causes</a:t>
            </a:r>
            <a:r>
              <a:rPr lang="en-US" altLang="ar-JO" dirty="0">
                <a:solidFill>
                  <a:srgbClr val="FF0000"/>
                </a:solidFill>
              </a:rPr>
              <a:t> </a:t>
            </a:r>
            <a:r>
              <a:rPr lang="en-US" altLang="ar-JO" dirty="0"/>
              <a:t>vertigo along with facial palsy and severe pain in the </a:t>
            </a:r>
            <a:r>
              <a:rPr lang="en-US" altLang="ar-JO" dirty="0" smtClean="0"/>
              <a:t>ear.</a:t>
            </a:r>
          </a:p>
          <a:p>
            <a:r>
              <a:rPr lang="en-US" dirty="0" smtClean="0"/>
              <a:t>Caused by the reactivation of </a:t>
            </a:r>
            <a:r>
              <a:rPr lang="en-US" dirty="0"/>
              <a:t/>
            </a:r>
            <a:br>
              <a:rPr lang="en-US" dirty="0"/>
            </a:br>
            <a:r>
              <a:rPr lang="en-US" dirty="0" smtClean="0"/>
              <a:t>varicella zoster virus in the geniculate</a:t>
            </a:r>
            <a:br>
              <a:rPr lang="en-US" dirty="0" smtClean="0"/>
            </a:br>
            <a:r>
              <a:rPr lang="en-US" dirty="0" smtClean="0"/>
              <a:t>ganglion ( a nerve cell band of the </a:t>
            </a:r>
            <a:br>
              <a:rPr lang="en-US" dirty="0" smtClean="0"/>
            </a:br>
            <a:r>
              <a:rPr lang="en-US" dirty="0" smtClean="0"/>
              <a:t>facial nerve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016" y="2309918"/>
            <a:ext cx="4329019" cy="4443580"/>
          </a:xfrm>
          <a:prstGeom prst="rect">
            <a:avLst/>
          </a:prstGeom>
        </p:spPr>
      </p:pic>
    </p:spTree>
    <p:extLst>
      <p:ext uri="{BB962C8B-B14F-4D97-AF65-F5344CB8AC3E}">
        <p14:creationId xmlns:p14="http://schemas.microsoft.com/office/powerpoint/2010/main" val="6108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a:bodyPr>
          <a:lstStyle/>
          <a:p>
            <a:r>
              <a:rPr lang="en-US" dirty="0"/>
              <a:t>5</a:t>
            </a:r>
            <a:r>
              <a:rPr lang="en-US" dirty="0" smtClean="0"/>
              <a:t>- Perilymph fistula </a:t>
            </a:r>
            <a:endParaRPr lang="en-US" dirty="0"/>
          </a:p>
        </p:txBody>
      </p:sp>
      <p:sp>
        <p:nvSpPr>
          <p:cNvPr id="14" name="Content Placeholder 13"/>
          <p:cNvSpPr>
            <a:spLocks noGrp="1"/>
          </p:cNvSpPr>
          <p:nvPr>
            <p:ph idx="1"/>
          </p:nvPr>
        </p:nvSpPr>
        <p:spPr>
          <a:xfrm>
            <a:off x="1324066" y="1300888"/>
            <a:ext cx="10146574" cy="4351338"/>
          </a:xfrm>
        </p:spPr>
        <p:txBody>
          <a:bodyPr>
            <a:normAutofit/>
          </a:bodyPr>
          <a:lstStyle/>
          <a:p>
            <a:r>
              <a:rPr lang="en-US" altLang="ar-JO" dirty="0" smtClean="0"/>
              <a:t>It is </a:t>
            </a:r>
            <a:r>
              <a:rPr lang="en-US" altLang="ar-JO" dirty="0"/>
              <a:t>a result of spontaneous rupture of the round-window membrane or trauma to the stapes </a:t>
            </a:r>
            <a:r>
              <a:rPr lang="en-US" altLang="ar-JO" dirty="0" smtClean="0"/>
              <a:t>footplate. </a:t>
            </a:r>
          </a:p>
          <a:p>
            <a:r>
              <a:rPr lang="en-US" altLang="ar-JO" dirty="0"/>
              <a:t>P</a:t>
            </a:r>
            <a:r>
              <a:rPr lang="en-US" altLang="ar-JO" dirty="0" smtClean="0"/>
              <a:t>erilymph </a:t>
            </a:r>
            <a:r>
              <a:rPr lang="en-US" altLang="ar-JO" dirty="0"/>
              <a:t>fistula causes marked vertigo with tinnitus and </a:t>
            </a:r>
            <a:r>
              <a:rPr lang="en-US" altLang="ar-JO" dirty="0" smtClean="0"/>
              <a:t>deafness.</a:t>
            </a:r>
          </a:p>
          <a:p>
            <a:r>
              <a:rPr lang="en-US" altLang="ar-JO" dirty="0" smtClean="0"/>
              <a:t>There </a:t>
            </a:r>
            <a:r>
              <a:rPr lang="en-US" altLang="ar-JO" dirty="0"/>
              <a:t>is usually a history of straining, lifting or subaqua diving in the spontaneous cases, and treatment is by </a:t>
            </a:r>
            <a:r>
              <a:rPr lang="en-US" altLang="ar-JO" dirty="0">
                <a:solidFill>
                  <a:srgbClr val="FF0000"/>
                </a:solidFill>
              </a:rPr>
              <a:t>bed-rest initially, followed by surgical repair if symptoms </a:t>
            </a:r>
            <a:r>
              <a:rPr lang="en-US" altLang="ar-JO" dirty="0" smtClean="0"/>
              <a:t>persist.</a:t>
            </a:r>
            <a:endParaRPr lang="en-US" altLang="ar-JO"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747" y="3697588"/>
            <a:ext cx="3477623" cy="2869039"/>
          </a:xfrm>
          <a:prstGeom prst="rect">
            <a:avLst/>
          </a:prstGeom>
        </p:spPr>
      </p:pic>
    </p:spTree>
    <p:extLst>
      <p:ext uri="{BB962C8B-B14F-4D97-AF65-F5344CB8AC3E}">
        <p14:creationId xmlns:p14="http://schemas.microsoft.com/office/powerpoint/2010/main" val="269493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Central causes </a:t>
            </a:r>
            <a:endParaRPr lang="en-US" dirty="0"/>
          </a:p>
        </p:txBody>
      </p:sp>
      <p:sp>
        <p:nvSpPr>
          <p:cNvPr id="14" name="Content Placeholder 13"/>
          <p:cNvSpPr>
            <a:spLocks noGrp="1"/>
          </p:cNvSpPr>
          <p:nvPr>
            <p:ph idx="1"/>
          </p:nvPr>
        </p:nvSpPr>
        <p:spPr>
          <a:xfrm>
            <a:off x="1562100" y="1577431"/>
            <a:ext cx="9791700" cy="4351338"/>
          </a:xfrm>
        </p:spPr>
        <p:txBody>
          <a:bodyPr/>
          <a:lstStyle/>
          <a:p>
            <a:r>
              <a:rPr lang="en-US" dirty="0" smtClean="0"/>
              <a:t>The </a:t>
            </a:r>
            <a:r>
              <a:rPr lang="en-US" dirty="0"/>
              <a:t>vestibular nuclei, cerebellum, brainstem, spinal cord, and vestibular cortex make up the central vestibular </a:t>
            </a:r>
            <a:r>
              <a:rPr lang="en-US" dirty="0" smtClean="0"/>
              <a:t>system. </a:t>
            </a:r>
          </a:p>
          <a:p>
            <a:endParaRPr lang="en-US" dirty="0" smtClean="0"/>
          </a:p>
          <a:p>
            <a:r>
              <a:rPr lang="en-US" dirty="0" smtClean="0"/>
              <a:t>May </a:t>
            </a:r>
            <a:r>
              <a:rPr lang="en-US" dirty="0"/>
              <a:t>present with disequilibrium and ataxia rather than true vertigo. However, vertigo can be a presenting symptom of an impending cerebrovascular event. </a:t>
            </a:r>
          </a:p>
          <a:p>
            <a:endParaRPr lang="en-US" dirty="0"/>
          </a:p>
          <a:p>
            <a:pPr lvl="0"/>
            <a:endParaRPr lang="en-US" dirty="0"/>
          </a:p>
        </p:txBody>
      </p:sp>
    </p:spTree>
    <p:extLst>
      <p:ext uri="{BB962C8B-B14F-4D97-AF65-F5344CB8AC3E}">
        <p14:creationId xmlns:p14="http://schemas.microsoft.com/office/powerpoint/2010/main" val="93506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1- Vestibular migraine  </a:t>
            </a:r>
            <a:endParaRPr lang="en-US" dirty="0"/>
          </a:p>
        </p:txBody>
      </p:sp>
      <p:sp>
        <p:nvSpPr>
          <p:cNvPr id="14" name="Content Placeholder 13"/>
          <p:cNvSpPr>
            <a:spLocks noGrp="1"/>
          </p:cNvSpPr>
          <p:nvPr>
            <p:ph idx="1"/>
          </p:nvPr>
        </p:nvSpPr>
        <p:spPr>
          <a:xfrm>
            <a:off x="1562100" y="1577431"/>
            <a:ext cx="9791700" cy="4351338"/>
          </a:xfrm>
        </p:spPr>
        <p:txBody>
          <a:bodyPr/>
          <a:lstStyle/>
          <a:p>
            <a:r>
              <a:rPr lang="en-US" dirty="0" smtClean="0">
                <a:solidFill>
                  <a:srgbClr val="FF0000"/>
                </a:solidFill>
              </a:rPr>
              <a:t>Episodic</a:t>
            </a:r>
            <a:r>
              <a:rPr lang="en-US" dirty="0" smtClean="0"/>
              <a:t> </a:t>
            </a:r>
            <a:r>
              <a:rPr lang="en-US" dirty="0"/>
              <a:t>vertigo in a patient with a history of migraine </a:t>
            </a:r>
            <a:r>
              <a:rPr lang="en-US" dirty="0" smtClean="0"/>
              <a:t>headaches.</a:t>
            </a:r>
            <a:endParaRPr lang="en-US" dirty="0"/>
          </a:p>
          <a:p>
            <a:pPr lvl="0"/>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2254703"/>
            <a:ext cx="3781425" cy="4438650"/>
          </a:xfrm>
          <a:prstGeom prst="rect">
            <a:avLst/>
          </a:prstGeom>
        </p:spPr>
      </p:pic>
    </p:spTree>
    <p:extLst>
      <p:ext uri="{BB962C8B-B14F-4D97-AF65-F5344CB8AC3E}">
        <p14:creationId xmlns:p14="http://schemas.microsoft.com/office/powerpoint/2010/main" val="385577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1863" y="365125"/>
            <a:ext cx="9511937" cy="1325563"/>
          </a:xfrm>
        </p:spPr>
        <p:txBody>
          <a:bodyPr>
            <a:normAutofit fontScale="90000"/>
          </a:bodyPr>
          <a:lstStyle/>
          <a:p>
            <a:r>
              <a:rPr lang="en-US" dirty="0" smtClean="0"/>
              <a:t>2- Vertebrobasilar insufficiency (ischemia) </a:t>
            </a:r>
            <a:endParaRPr lang="en-US" dirty="0"/>
          </a:p>
        </p:txBody>
      </p:sp>
      <p:sp>
        <p:nvSpPr>
          <p:cNvPr id="14" name="Content Placeholder 13"/>
          <p:cNvSpPr>
            <a:spLocks noGrp="1"/>
          </p:cNvSpPr>
          <p:nvPr>
            <p:ph idx="1"/>
          </p:nvPr>
        </p:nvSpPr>
        <p:spPr>
          <a:xfrm>
            <a:off x="1562100" y="1577431"/>
            <a:ext cx="9791700" cy="4351338"/>
          </a:xfrm>
        </p:spPr>
        <p:txBody>
          <a:bodyPr/>
          <a:lstStyle/>
          <a:p>
            <a:r>
              <a:rPr lang="en-US" dirty="0" smtClean="0"/>
              <a:t>The </a:t>
            </a:r>
            <a:r>
              <a:rPr lang="en-US" dirty="0"/>
              <a:t>blood supply to the brainstem, cerebellum, and inner ear is derived from the vertebrobasilar system</a:t>
            </a:r>
            <a:r>
              <a:rPr lang="en-US" dirty="0" smtClean="0"/>
              <a:t>.</a:t>
            </a:r>
          </a:p>
          <a:p>
            <a:pPr marL="0" indent="0">
              <a:buNone/>
            </a:pPr>
            <a:endParaRPr lang="en-US" dirty="0" smtClean="0"/>
          </a:p>
          <a:p>
            <a:r>
              <a:rPr lang="en-US" altLang="ar-JO" dirty="0"/>
              <a:t>Vertebrobasilar insufficiency may cause momentary attacks of vertigo </a:t>
            </a:r>
            <a:r>
              <a:rPr lang="en-US" altLang="ar-JO" dirty="0" smtClean="0"/>
              <a:t>precipitated by </a:t>
            </a:r>
            <a:r>
              <a:rPr lang="en-US" altLang="ar-JO" dirty="0"/>
              <a:t>neck </a:t>
            </a:r>
            <a:r>
              <a:rPr lang="en-US" altLang="ar-JO" dirty="0" smtClean="0"/>
              <a:t>extension.</a:t>
            </a:r>
          </a:p>
          <a:p>
            <a:pPr marL="0" indent="0">
              <a:buNone/>
            </a:pPr>
            <a:endParaRPr lang="en-US" altLang="ar-JO" dirty="0" smtClean="0"/>
          </a:p>
          <a:p>
            <a:r>
              <a:rPr lang="en-US" dirty="0" smtClean="0"/>
              <a:t>Vertigo </a:t>
            </a:r>
            <a:r>
              <a:rPr lang="en-US" dirty="0"/>
              <a:t>is the initial symptom in 48% of patients </a:t>
            </a:r>
            <a:r>
              <a:rPr lang="en-US" dirty="0" smtClean="0"/>
              <a:t>and diagnosis </a:t>
            </a:r>
            <a:r>
              <a:rPr lang="en-US" dirty="0"/>
              <a:t>usually relies on a history of brainstem symptoms, such as diplopia, dysarthria, weakness, or clumsiness of the limbs. </a:t>
            </a:r>
          </a:p>
          <a:p>
            <a:endParaRPr lang="en-US" dirty="0"/>
          </a:p>
          <a:p>
            <a:endParaRPr lang="en-US" dirty="0"/>
          </a:p>
          <a:p>
            <a:pPr lvl="0"/>
            <a:endParaRPr lang="en-US" dirty="0"/>
          </a:p>
        </p:txBody>
      </p:sp>
    </p:spTree>
    <p:extLst>
      <p:ext uri="{BB962C8B-B14F-4D97-AF65-F5344CB8AC3E}">
        <p14:creationId xmlns:p14="http://schemas.microsoft.com/office/powerpoint/2010/main" val="252361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4847" y="365125"/>
            <a:ext cx="10138954" cy="1325563"/>
          </a:xfrm>
        </p:spPr>
        <p:txBody>
          <a:bodyPr>
            <a:normAutofit fontScale="90000"/>
          </a:bodyPr>
          <a:lstStyle/>
          <a:p>
            <a:r>
              <a:rPr lang="en-US" dirty="0" smtClean="0"/>
              <a:t>3- Acoustic neuroma(vestibular shwannoma)</a:t>
            </a:r>
            <a:endParaRPr lang="en-US" dirty="0"/>
          </a:p>
        </p:txBody>
      </p:sp>
      <p:sp>
        <p:nvSpPr>
          <p:cNvPr id="14" name="Content Placeholder 13"/>
          <p:cNvSpPr>
            <a:spLocks noGrp="1"/>
          </p:cNvSpPr>
          <p:nvPr>
            <p:ph idx="1"/>
          </p:nvPr>
        </p:nvSpPr>
        <p:spPr>
          <a:xfrm>
            <a:off x="1562100" y="1577431"/>
            <a:ext cx="9791700" cy="4351338"/>
          </a:xfrm>
        </p:spPr>
        <p:txBody>
          <a:bodyPr/>
          <a:lstStyle/>
          <a:p>
            <a:r>
              <a:rPr lang="en-US" altLang="ar-JO" dirty="0" smtClean="0"/>
              <a:t>It is </a:t>
            </a:r>
            <a:r>
              <a:rPr lang="en-US" altLang="ar-JO" dirty="0"/>
              <a:t>a </a:t>
            </a:r>
            <a:r>
              <a:rPr lang="en-US" altLang="ar-JO" dirty="0">
                <a:solidFill>
                  <a:srgbClr val="FF0000"/>
                </a:solidFill>
              </a:rPr>
              <a:t>slow-growing benign </a:t>
            </a:r>
            <a:r>
              <a:rPr lang="en-US" altLang="ar-JO" dirty="0" smtClean="0">
                <a:solidFill>
                  <a:srgbClr val="FF0000"/>
                </a:solidFill>
              </a:rPr>
              <a:t>tumor </a:t>
            </a:r>
            <a:r>
              <a:rPr lang="en-US" altLang="ar-JO" dirty="0">
                <a:solidFill>
                  <a:srgbClr val="FF0000"/>
                </a:solidFill>
              </a:rPr>
              <a:t>of the vestibular nerve </a:t>
            </a:r>
            <a:r>
              <a:rPr lang="en-US" altLang="ar-JO" dirty="0"/>
              <a:t>that </a:t>
            </a:r>
            <a:r>
              <a:rPr lang="en-US" altLang="ar-JO" dirty="0" smtClean="0"/>
              <a:t>causes </a:t>
            </a:r>
            <a:r>
              <a:rPr lang="en-US" altLang="ar-JO" dirty="0" smtClean="0">
                <a:solidFill>
                  <a:srgbClr val="FF0000"/>
                </a:solidFill>
              </a:rPr>
              <a:t>gradual unilateral sensorineural </a:t>
            </a:r>
            <a:r>
              <a:rPr lang="en-US" altLang="ar-JO" dirty="0">
                <a:solidFill>
                  <a:srgbClr val="FF0000"/>
                </a:solidFill>
              </a:rPr>
              <a:t>hearing loss </a:t>
            </a:r>
            <a:r>
              <a:rPr lang="en-US" altLang="ar-JO" dirty="0"/>
              <a:t>and slow loss of vestibular </a:t>
            </a:r>
            <a:r>
              <a:rPr lang="en-US" altLang="ar-JO" dirty="0" smtClean="0"/>
              <a:t>function and vertigo. </a:t>
            </a:r>
            <a:endParaRPr lang="en-US" altLang="ar-JO" dirty="0"/>
          </a:p>
          <a:p>
            <a:pPr lvl="0"/>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448" y="2902994"/>
            <a:ext cx="4277542" cy="3553097"/>
          </a:xfrm>
          <a:prstGeom prst="rect">
            <a:avLst/>
          </a:prstGeom>
        </p:spPr>
      </p:pic>
    </p:spTree>
    <p:extLst>
      <p:ext uri="{BB962C8B-B14F-4D97-AF65-F5344CB8AC3E}">
        <p14:creationId xmlns:p14="http://schemas.microsoft.com/office/powerpoint/2010/main" val="353779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General Approach </a:t>
            </a:r>
            <a:endParaRPr lang="en-US" dirty="0"/>
          </a:p>
        </p:txBody>
      </p:sp>
      <p:sp>
        <p:nvSpPr>
          <p:cNvPr id="14" name="Content Placeholder 13"/>
          <p:cNvSpPr>
            <a:spLocks noGrp="1"/>
          </p:cNvSpPr>
          <p:nvPr>
            <p:ph idx="1"/>
          </p:nvPr>
        </p:nvSpPr>
        <p:spPr>
          <a:xfrm>
            <a:off x="1562100" y="1577431"/>
            <a:ext cx="9791700" cy="4351338"/>
          </a:xfrm>
        </p:spPr>
        <p:txBody>
          <a:bodyPr>
            <a:normAutofit fontScale="85000" lnSpcReduction="20000"/>
          </a:bodyPr>
          <a:lstStyle/>
          <a:p>
            <a:r>
              <a:rPr lang="en-US" altLang="ar-JO" sz="3000" dirty="0"/>
              <a:t>The diagnosis of the cause of vertigo or imbalance depends mostly on history, </a:t>
            </a:r>
            <a:r>
              <a:rPr lang="en-US" altLang="ar-JO" sz="3000" dirty="0" smtClean="0"/>
              <a:t>examination </a:t>
            </a:r>
            <a:r>
              <a:rPr lang="en-US" altLang="ar-JO" sz="3000" dirty="0"/>
              <a:t>and little on investigation. </a:t>
            </a:r>
            <a:endParaRPr lang="en-US" altLang="ar-JO" sz="3000" dirty="0" smtClean="0"/>
          </a:p>
          <a:p>
            <a:pPr marL="0" indent="0">
              <a:buNone/>
            </a:pPr>
            <a:endParaRPr lang="en-US" altLang="ar-JO" sz="3000" dirty="0" smtClean="0"/>
          </a:p>
          <a:p>
            <a:pPr marL="0" indent="0">
              <a:buNone/>
            </a:pPr>
            <a:r>
              <a:rPr lang="en-US" sz="3500" dirty="0" smtClean="0">
                <a:solidFill>
                  <a:srgbClr val="2E75B6"/>
                </a:solidFill>
              </a:rPr>
              <a:t>A. History</a:t>
            </a:r>
          </a:p>
          <a:p>
            <a:pPr marL="0" indent="0">
              <a:buNone/>
            </a:pPr>
            <a:r>
              <a:rPr lang="en-US" dirty="0" smtClean="0"/>
              <a:t> </a:t>
            </a:r>
            <a:br>
              <a:rPr lang="en-US" dirty="0" smtClean="0"/>
            </a:br>
            <a:r>
              <a:rPr lang="en-US" dirty="0"/>
              <a:t>1. </a:t>
            </a:r>
            <a:r>
              <a:rPr lang="en-US" b="1" dirty="0">
                <a:solidFill>
                  <a:srgbClr val="FF0000"/>
                </a:solidFill>
              </a:rPr>
              <a:t>Timing </a:t>
            </a:r>
            <a:r>
              <a:rPr lang="en-US" dirty="0"/>
              <a:t>(onset, duration, and evolution of dizziness) </a:t>
            </a:r>
          </a:p>
          <a:p>
            <a:pPr marL="0" indent="0">
              <a:buNone/>
            </a:pPr>
            <a:r>
              <a:rPr lang="en-US" dirty="0"/>
              <a:t>2. </a:t>
            </a:r>
            <a:r>
              <a:rPr lang="en-US" b="1" dirty="0">
                <a:solidFill>
                  <a:srgbClr val="FF0000"/>
                </a:solidFill>
              </a:rPr>
              <a:t>Triggers</a:t>
            </a:r>
            <a:r>
              <a:rPr lang="en-US" b="1" dirty="0"/>
              <a:t> </a:t>
            </a:r>
            <a:r>
              <a:rPr lang="en-US" dirty="0"/>
              <a:t>(actions, movements, or situations) that provoke </a:t>
            </a:r>
            <a:r>
              <a:rPr lang="en-US" dirty="0" smtClean="0"/>
              <a:t>dizziness.</a:t>
            </a:r>
          </a:p>
          <a:p>
            <a:pPr marL="0" indent="0">
              <a:buNone/>
            </a:pPr>
            <a:r>
              <a:rPr lang="en-US" altLang="ar-JO" dirty="0" smtClean="0"/>
              <a:t>3.</a:t>
            </a:r>
            <a:r>
              <a:rPr lang="en-US" altLang="ar-JO" b="1" dirty="0" smtClean="0"/>
              <a:t> </a:t>
            </a:r>
            <a:r>
              <a:rPr lang="en-US" altLang="ar-JO" b="1" dirty="0">
                <a:solidFill>
                  <a:srgbClr val="FF0000"/>
                </a:solidFill>
              </a:rPr>
              <a:t>Aural symptoms</a:t>
            </a:r>
            <a:r>
              <a:rPr lang="en-US" altLang="ar-JO" dirty="0"/>
              <a:t>: deafness, fluctuating or progressive; tinnitus; earache discharge.</a:t>
            </a:r>
          </a:p>
          <a:p>
            <a:pPr marL="0" indent="0">
              <a:buNone/>
            </a:pPr>
            <a:r>
              <a:rPr lang="en-US" altLang="ar-JO" dirty="0" smtClean="0"/>
              <a:t>4. </a:t>
            </a:r>
            <a:r>
              <a:rPr lang="en-US" altLang="ar-JO" b="1" dirty="0" smtClean="0">
                <a:solidFill>
                  <a:srgbClr val="FF0000"/>
                </a:solidFill>
              </a:rPr>
              <a:t>Neurological </a:t>
            </a:r>
            <a:r>
              <a:rPr lang="en-US" altLang="ar-JO" b="1" dirty="0">
                <a:solidFill>
                  <a:srgbClr val="FF0000"/>
                </a:solidFill>
              </a:rPr>
              <a:t>symptoms</a:t>
            </a:r>
            <a:r>
              <a:rPr lang="en-US" altLang="ar-JO" dirty="0"/>
              <a:t>: loss of </a:t>
            </a:r>
            <a:r>
              <a:rPr lang="en-US" altLang="ar-JO" dirty="0" smtClean="0"/>
              <a:t>consciousness, weakness, numbness, dysarthria, diplopia, fitting..</a:t>
            </a:r>
            <a:endParaRPr lang="en-US" altLang="ar-JO" dirty="0"/>
          </a:p>
          <a:p>
            <a:pPr marL="0" indent="0">
              <a:buNone/>
            </a:pPr>
            <a:r>
              <a:rPr lang="en-US" dirty="0" smtClean="0"/>
              <a:t> </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3973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8" y="333829"/>
            <a:ext cx="10921198" cy="6313714"/>
          </a:xfrm>
          <a:prstGeom prst="rect">
            <a:avLst/>
          </a:prstGeom>
        </p:spPr>
      </p:pic>
    </p:spTree>
    <p:extLst>
      <p:ext uri="{BB962C8B-B14F-4D97-AF65-F5344CB8AC3E}">
        <p14:creationId xmlns:p14="http://schemas.microsoft.com/office/powerpoint/2010/main" val="13753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General Approach </a:t>
            </a:r>
            <a:endParaRPr lang="en-US" dirty="0"/>
          </a:p>
        </p:txBody>
      </p:sp>
      <p:sp>
        <p:nvSpPr>
          <p:cNvPr id="14" name="Content Placeholder 13"/>
          <p:cNvSpPr>
            <a:spLocks noGrp="1"/>
          </p:cNvSpPr>
          <p:nvPr>
            <p:ph idx="1"/>
          </p:nvPr>
        </p:nvSpPr>
        <p:spPr>
          <a:xfrm>
            <a:off x="1562100" y="1577431"/>
            <a:ext cx="9791700" cy="4351338"/>
          </a:xfrm>
        </p:spPr>
        <p:txBody>
          <a:bodyPr>
            <a:normAutofit/>
          </a:bodyPr>
          <a:lstStyle/>
          <a:p>
            <a:pPr marL="0" indent="0">
              <a:buNone/>
            </a:pPr>
            <a:r>
              <a:rPr lang="en-US" sz="3200" dirty="0" smtClean="0">
                <a:solidFill>
                  <a:srgbClr val="2E75B6"/>
                </a:solidFill>
              </a:rPr>
              <a:t>B. Physical Examination </a:t>
            </a:r>
          </a:p>
          <a:p>
            <a:r>
              <a:rPr lang="en-US" dirty="0" smtClean="0"/>
              <a:t> Findings </a:t>
            </a:r>
            <a:r>
              <a:rPr lang="en-US" dirty="0"/>
              <a:t>from the physical examination—including a cardiac and neurologic assessment, with attention to the head, eye, ear, nose, and throat </a:t>
            </a:r>
            <a:r>
              <a:rPr lang="en-US" dirty="0" smtClean="0"/>
              <a:t>examination.</a:t>
            </a:r>
          </a:p>
          <a:p>
            <a:r>
              <a:rPr lang="en-US" dirty="0" smtClean="0"/>
              <a:t>The </a:t>
            </a:r>
            <a:r>
              <a:rPr lang="en-US" dirty="0"/>
              <a:t>use of the </a:t>
            </a:r>
            <a:r>
              <a:rPr lang="en-US" b="1" dirty="0"/>
              <a:t>HINTS (</a:t>
            </a:r>
            <a:r>
              <a:rPr lang="en-US" b="1" dirty="0">
                <a:solidFill>
                  <a:srgbClr val="00B050"/>
                </a:solidFill>
              </a:rPr>
              <a:t>head-impulse, nystagmus, test of skew</a:t>
            </a:r>
            <a:r>
              <a:rPr lang="en-US" b="1" dirty="0"/>
              <a:t>) examination </a:t>
            </a:r>
            <a:r>
              <a:rPr lang="en-US" dirty="0"/>
              <a:t>can help distinguish a possible stroke (central cause) from acute vestibular syndrome (peripheral cause</a:t>
            </a:r>
            <a:r>
              <a:rPr lang="en-US" dirty="0" smtClean="0"/>
              <a:t>). </a:t>
            </a:r>
            <a:endParaRPr lang="en-US" dirty="0"/>
          </a:p>
          <a:p>
            <a:r>
              <a:rPr lang="en-US" dirty="0" smtClean="0"/>
              <a:t>Rotation test and caloric reflex test </a:t>
            </a: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10592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Caloric reflex test </a:t>
            </a:r>
            <a:endParaRPr lang="en-US" dirty="0"/>
          </a:p>
        </p:txBody>
      </p:sp>
      <p:sp>
        <p:nvSpPr>
          <p:cNvPr id="14" name="Content Placeholder 13"/>
          <p:cNvSpPr>
            <a:spLocks noGrp="1"/>
          </p:cNvSpPr>
          <p:nvPr>
            <p:ph idx="1"/>
          </p:nvPr>
        </p:nvSpPr>
        <p:spPr>
          <a:xfrm>
            <a:off x="1562099" y="1577431"/>
            <a:ext cx="10194471" cy="4351338"/>
          </a:xfrm>
        </p:spPr>
        <p:txBody>
          <a:bodyPr>
            <a:normAutofit/>
          </a:bodyPr>
          <a:lstStyle/>
          <a:p>
            <a:r>
              <a:rPr lang="en-US" dirty="0"/>
              <a:t>The </a:t>
            </a:r>
            <a:r>
              <a:rPr lang="en-US" b="1" u="sng" dirty="0"/>
              <a:t>Caloric Reflex Test</a:t>
            </a:r>
            <a:r>
              <a:rPr lang="en-US" dirty="0"/>
              <a:t> is used to test the </a:t>
            </a:r>
            <a:r>
              <a:rPr lang="en-US" dirty="0" smtClean="0"/>
              <a:t>Vestibulo–ocular reflex.</a:t>
            </a:r>
          </a:p>
          <a:p>
            <a:pPr marL="0" indent="0">
              <a:buNone/>
            </a:pPr>
            <a:endParaRPr lang="en-US" dirty="0" smtClean="0"/>
          </a:p>
          <a:p>
            <a:r>
              <a:rPr lang="en-US" b="1" u="sng" dirty="0"/>
              <a:t>HOW IT WORKS:</a:t>
            </a:r>
            <a:endParaRPr lang="en-US" dirty="0"/>
          </a:p>
          <a:p>
            <a:pPr marL="0" indent="0">
              <a:buNone/>
            </a:pPr>
            <a:r>
              <a:rPr lang="en-US" dirty="0" smtClean="0"/>
              <a:t> Cold (30C</a:t>
            </a:r>
            <a:r>
              <a:rPr lang="en-US" dirty="0"/>
              <a:t>) or warm water </a:t>
            </a:r>
            <a:r>
              <a:rPr lang="en-US" dirty="0" smtClean="0"/>
              <a:t>(44C</a:t>
            </a:r>
            <a:r>
              <a:rPr lang="en-US" dirty="0"/>
              <a:t>) is flushed into the external auditory canal via a clean syringe. The difference in temperature between the water and your body generates convection signals in the endolymph of the ear mimicking head rotation. </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35591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What are the key differences between dizziness and vertigo ? </a:t>
            </a:r>
            <a:endParaRPr lang="en-US" dirty="0"/>
          </a:p>
        </p:txBody>
      </p:sp>
      <p:sp>
        <p:nvSpPr>
          <p:cNvPr id="14" name="Content Placeholder 13"/>
          <p:cNvSpPr>
            <a:spLocks noGrp="1"/>
          </p:cNvSpPr>
          <p:nvPr>
            <p:ph idx="1"/>
          </p:nvPr>
        </p:nvSpPr>
        <p:spPr/>
        <p:txBody>
          <a:bodyPr/>
          <a:lstStyle/>
          <a:p>
            <a:pPr lvl="0"/>
            <a:endParaRPr lang="en-US" dirty="0" smtClean="0"/>
          </a:p>
          <a:p>
            <a:pPr lvl="0"/>
            <a:endParaRPr lang="en-US" dirty="0"/>
          </a:p>
          <a:p>
            <a:r>
              <a:rPr lang="en-US" dirty="0" smtClean="0"/>
              <a:t>Dizziness is a vaguer term that, while it includes vertigo, may also refers to a sensation of discomfort in the head such as lightheadedness, disorientation, disequilibrium or imbalance. </a:t>
            </a:r>
            <a:endParaRPr lang="en-US" dirty="0"/>
          </a:p>
        </p:txBody>
      </p:sp>
    </p:spTree>
    <p:extLst>
      <p:ext uri="{BB962C8B-B14F-4D97-AF65-F5344CB8AC3E}">
        <p14:creationId xmlns:p14="http://schemas.microsoft.com/office/powerpoint/2010/main" val="25760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09586" y="0"/>
            <a:ext cx="9029700" cy="1325563"/>
          </a:xfrm>
        </p:spPr>
        <p:txBody>
          <a:bodyPr>
            <a:normAutofit/>
          </a:bodyPr>
          <a:lstStyle/>
          <a:p>
            <a:r>
              <a:rPr lang="en-US" dirty="0" smtClean="0"/>
              <a:t>Caloric reflex test </a:t>
            </a:r>
            <a:endParaRPr lang="en-US" dirty="0"/>
          </a:p>
        </p:txBody>
      </p:sp>
      <p:sp>
        <p:nvSpPr>
          <p:cNvPr id="14" name="Content Placeholder 13"/>
          <p:cNvSpPr>
            <a:spLocks noGrp="1"/>
          </p:cNvSpPr>
          <p:nvPr>
            <p:ph idx="1"/>
          </p:nvPr>
        </p:nvSpPr>
        <p:spPr>
          <a:xfrm>
            <a:off x="1173843" y="1182688"/>
            <a:ext cx="10902042" cy="4351338"/>
          </a:xfrm>
        </p:spPr>
        <p:txBody>
          <a:bodyPr>
            <a:normAutofit fontScale="92500" lnSpcReduction="10000"/>
          </a:bodyPr>
          <a:lstStyle/>
          <a:p>
            <a:r>
              <a:rPr lang="en-US" b="1" u="sng" dirty="0"/>
              <a:t>Mnemonic= </a:t>
            </a:r>
            <a:r>
              <a:rPr lang="en-US" b="1" u="sng" dirty="0">
                <a:solidFill>
                  <a:srgbClr val="FF0000"/>
                </a:solidFill>
              </a:rPr>
              <a:t>C</a:t>
            </a:r>
            <a:r>
              <a:rPr lang="en-US" b="1" u="sng" dirty="0">
                <a:solidFill>
                  <a:srgbClr val="00B050"/>
                </a:solidFill>
              </a:rPr>
              <a:t>O</a:t>
            </a:r>
            <a:r>
              <a:rPr lang="en-US" b="1" u="sng" dirty="0">
                <a:solidFill>
                  <a:schemeClr val="accent5">
                    <a:lumMod val="75000"/>
                  </a:schemeClr>
                </a:solidFill>
              </a:rPr>
              <a:t>W</a:t>
            </a:r>
            <a:r>
              <a:rPr lang="en-US" b="1" u="sng" dirty="0">
                <a:solidFill>
                  <a:srgbClr val="FFC000"/>
                </a:solidFill>
              </a:rPr>
              <a:t>S</a:t>
            </a:r>
            <a:endParaRPr lang="en-US" dirty="0">
              <a:solidFill>
                <a:srgbClr val="FFC000"/>
              </a:solidFill>
            </a:endParaRPr>
          </a:p>
          <a:p>
            <a:pPr marL="0" indent="0">
              <a:buNone/>
            </a:pPr>
            <a:r>
              <a:rPr lang="en-US" dirty="0"/>
              <a:t>T</a:t>
            </a:r>
            <a:r>
              <a:rPr lang="en-US" dirty="0" smtClean="0"/>
              <a:t>he</a:t>
            </a:r>
            <a:r>
              <a:rPr lang="en-US" dirty="0"/>
              <a:t> </a:t>
            </a:r>
            <a:r>
              <a:rPr lang="en-US" b="1" dirty="0"/>
              <a:t>normal</a:t>
            </a:r>
            <a:r>
              <a:rPr lang="en-US" dirty="0"/>
              <a:t> response </a:t>
            </a:r>
            <a:r>
              <a:rPr lang="en-US" dirty="0" smtClean="0"/>
              <a:t>is</a:t>
            </a:r>
          </a:p>
          <a:p>
            <a:pPr marL="0" indent="0">
              <a:buNone/>
            </a:pPr>
            <a:r>
              <a:rPr lang="en-US" b="1" dirty="0" smtClean="0"/>
              <a:t>1- Irrigated </a:t>
            </a:r>
            <a:r>
              <a:rPr lang="en-US" b="1" dirty="0"/>
              <a:t>with </a:t>
            </a:r>
            <a:r>
              <a:rPr lang="en-US" b="1" u="sng" dirty="0">
                <a:solidFill>
                  <a:srgbClr val="FF0000"/>
                </a:solidFill>
              </a:rPr>
              <a:t>C</a:t>
            </a:r>
            <a:r>
              <a:rPr lang="en-US" b="1" dirty="0"/>
              <a:t>OLD water: </a:t>
            </a:r>
            <a:r>
              <a:rPr lang="en-US" dirty="0"/>
              <a:t>Eyes deviate to </a:t>
            </a:r>
            <a:r>
              <a:rPr lang="en-US" dirty="0" smtClean="0"/>
              <a:t>ipsilateral ear </a:t>
            </a:r>
            <a:r>
              <a:rPr lang="en-US" dirty="0"/>
              <a:t>and the nystagmus beats away to the </a:t>
            </a:r>
            <a:r>
              <a:rPr lang="en-US" b="1" u="sng" dirty="0">
                <a:solidFill>
                  <a:srgbClr val="00B050"/>
                </a:solidFill>
              </a:rPr>
              <a:t>O</a:t>
            </a:r>
            <a:r>
              <a:rPr lang="en-US" b="1" dirty="0"/>
              <a:t>PPOSITE</a:t>
            </a:r>
            <a:r>
              <a:rPr lang="en-US" dirty="0"/>
              <a:t> ear.</a:t>
            </a:r>
          </a:p>
          <a:p>
            <a:pPr marL="0" indent="0">
              <a:buNone/>
            </a:pPr>
            <a:r>
              <a:rPr lang="en-US" b="1" dirty="0" smtClean="0"/>
              <a:t>2- Irrigated </a:t>
            </a:r>
            <a:r>
              <a:rPr lang="en-US" b="1" dirty="0"/>
              <a:t>with </a:t>
            </a:r>
            <a:r>
              <a:rPr lang="en-US" b="1" u="sng" dirty="0">
                <a:solidFill>
                  <a:schemeClr val="accent5">
                    <a:lumMod val="75000"/>
                  </a:schemeClr>
                </a:solidFill>
              </a:rPr>
              <a:t>W</a:t>
            </a:r>
            <a:r>
              <a:rPr lang="en-US" b="1" dirty="0"/>
              <a:t>ARM water: </a:t>
            </a:r>
            <a:r>
              <a:rPr lang="en-US" dirty="0"/>
              <a:t>Eyes deviate to contralateral </a:t>
            </a:r>
            <a:r>
              <a:rPr lang="en-US" dirty="0" smtClean="0"/>
              <a:t>ear </a:t>
            </a:r>
            <a:r>
              <a:rPr lang="en-US" dirty="0"/>
              <a:t>and the nystagmus beats towards to the </a:t>
            </a:r>
            <a:r>
              <a:rPr lang="en-US" b="1" u="sng" dirty="0">
                <a:solidFill>
                  <a:srgbClr val="FFC000"/>
                </a:solidFill>
              </a:rPr>
              <a:t>S</a:t>
            </a:r>
            <a:r>
              <a:rPr lang="en-US" b="1" dirty="0"/>
              <a:t>AME</a:t>
            </a:r>
            <a:r>
              <a:rPr lang="en-US" dirty="0"/>
              <a:t> ear.</a:t>
            </a:r>
          </a:p>
          <a:p>
            <a:r>
              <a:rPr lang="en-US" b="1" dirty="0">
                <a:solidFill>
                  <a:srgbClr val="FF0000"/>
                </a:solidFill>
              </a:rPr>
              <a:t>C</a:t>
            </a:r>
            <a:r>
              <a:rPr lang="en-US" dirty="0"/>
              <a:t>old</a:t>
            </a:r>
          </a:p>
          <a:p>
            <a:r>
              <a:rPr lang="en-US" b="1" dirty="0">
                <a:solidFill>
                  <a:srgbClr val="00B050"/>
                </a:solidFill>
              </a:rPr>
              <a:t>O</a:t>
            </a:r>
            <a:r>
              <a:rPr lang="en-US" dirty="0"/>
              <a:t>pposite</a:t>
            </a:r>
          </a:p>
          <a:p>
            <a:r>
              <a:rPr lang="en-US" b="1" dirty="0">
                <a:solidFill>
                  <a:schemeClr val="accent5">
                    <a:lumMod val="75000"/>
                  </a:schemeClr>
                </a:solidFill>
              </a:rPr>
              <a:t>W</a:t>
            </a:r>
            <a:r>
              <a:rPr lang="en-US" dirty="0"/>
              <a:t>arm</a:t>
            </a:r>
          </a:p>
          <a:p>
            <a:r>
              <a:rPr lang="en-US" b="1" dirty="0">
                <a:solidFill>
                  <a:srgbClr val="FFC000"/>
                </a:solidFill>
              </a:rPr>
              <a:t>S</a:t>
            </a:r>
            <a:r>
              <a:rPr lang="en-US" dirty="0"/>
              <a:t>ame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574" y="3543083"/>
            <a:ext cx="6361339" cy="3173631"/>
          </a:xfrm>
          <a:prstGeom prst="rect">
            <a:avLst/>
          </a:prstGeom>
        </p:spPr>
      </p:pic>
    </p:spTree>
    <p:extLst>
      <p:ext uri="{BB962C8B-B14F-4D97-AF65-F5344CB8AC3E}">
        <p14:creationId xmlns:p14="http://schemas.microsoft.com/office/powerpoint/2010/main" val="23919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Caloric reflex test </a:t>
            </a:r>
            <a:endParaRPr lang="en-US" dirty="0"/>
          </a:p>
        </p:txBody>
      </p:sp>
      <p:sp>
        <p:nvSpPr>
          <p:cNvPr id="14" name="Content Placeholder 13"/>
          <p:cNvSpPr>
            <a:spLocks noGrp="1"/>
          </p:cNvSpPr>
          <p:nvPr>
            <p:ph idx="1"/>
          </p:nvPr>
        </p:nvSpPr>
        <p:spPr>
          <a:xfrm>
            <a:off x="1562099" y="1577431"/>
            <a:ext cx="10194471" cy="4351338"/>
          </a:xfrm>
        </p:spPr>
        <p:txBody>
          <a:bodyPr>
            <a:normAutofit/>
          </a:bodyPr>
          <a:lstStyle/>
          <a:p>
            <a:pPr marL="0" indent="0">
              <a:buNone/>
            </a:pPr>
            <a:r>
              <a:rPr lang="en-US" altLang="ar-JO" dirty="0"/>
              <a:t>Each ear washed for 40 </a:t>
            </a:r>
            <a:r>
              <a:rPr lang="en-US" altLang="ar-JO" dirty="0" smtClean="0"/>
              <a:t>seconds</a:t>
            </a:r>
          </a:p>
          <a:p>
            <a:pPr marL="0" indent="0">
              <a:buNone/>
            </a:pPr>
            <a:endParaRPr lang="en-US" altLang="ar-JO" dirty="0"/>
          </a:p>
          <a:p>
            <a:r>
              <a:rPr lang="en-US" altLang="ar-JO" dirty="0"/>
              <a:t>Normal result</a:t>
            </a:r>
            <a:r>
              <a:rPr lang="en-US" altLang="ar-JO" dirty="0" smtClean="0">
                <a:sym typeface="Wingdings" panose="05000000000000000000" pitchFamily="2" charset="2"/>
              </a:rPr>
              <a:t> nystagmus </a:t>
            </a:r>
            <a:r>
              <a:rPr lang="en-US" altLang="ar-JO" dirty="0">
                <a:sym typeface="Wingdings" panose="05000000000000000000" pitchFamily="2" charset="2"/>
              </a:rPr>
              <a:t>&amp; vertigo last 90 sec</a:t>
            </a:r>
          </a:p>
          <a:p>
            <a:r>
              <a:rPr lang="en-US" altLang="ar-JO" dirty="0" smtClean="0">
                <a:sym typeface="Wingdings" panose="05000000000000000000" pitchFamily="2" charset="2"/>
              </a:rPr>
              <a:t>&gt;</a:t>
            </a:r>
            <a:r>
              <a:rPr lang="en-US" altLang="ar-JO" dirty="0">
                <a:sym typeface="Wingdings" panose="05000000000000000000" pitchFamily="2" charset="2"/>
              </a:rPr>
              <a:t>90 </a:t>
            </a:r>
            <a:r>
              <a:rPr lang="en-US" altLang="ar-JO" dirty="0" smtClean="0">
                <a:sym typeface="Wingdings" panose="05000000000000000000" pitchFamily="2" charset="2"/>
              </a:rPr>
              <a:t>sec</a:t>
            </a:r>
            <a:r>
              <a:rPr lang="en-US" altLang="ar-JO" dirty="0">
                <a:sym typeface="Wingdings" panose="05000000000000000000" pitchFamily="2" charset="2"/>
              </a:rPr>
              <a:t>hypofunction				      </a:t>
            </a:r>
            <a:endParaRPr lang="en-US" altLang="ar-JO" dirty="0" smtClean="0">
              <a:sym typeface="Wingdings" panose="05000000000000000000" pitchFamily="2" charset="2"/>
            </a:endParaRPr>
          </a:p>
          <a:p>
            <a:r>
              <a:rPr lang="en-US" altLang="ar-JO" dirty="0" smtClean="0">
                <a:sym typeface="Wingdings" panose="05000000000000000000" pitchFamily="2" charset="2"/>
              </a:rPr>
              <a:t>no response</a:t>
            </a:r>
            <a:r>
              <a:rPr lang="en-US" altLang="ar-JO" dirty="0">
                <a:sym typeface="Wingdings" panose="05000000000000000000" pitchFamily="2" charset="2"/>
              </a:rPr>
              <a:t>dead ear</a:t>
            </a:r>
          </a:p>
          <a:p>
            <a:endParaRPr lang="en-US" dirty="0"/>
          </a:p>
        </p:txBody>
      </p:sp>
    </p:spTree>
    <p:extLst>
      <p:ext uri="{BB962C8B-B14F-4D97-AF65-F5344CB8AC3E}">
        <p14:creationId xmlns:p14="http://schemas.microsoft.com/office/powerpoint/2010/main" val="1035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General Approach </a:t>
            </a:r>
            <a:endParaRPr lang="en-US" dirty="0"/>
          </a:p>
        </p:txBody>
      </p:sp>
      <p:sp>
        <p:nvSpPr>
          <p:cNvPr id="14" name="Content Placeholder 13"/>
          <p:cNvSpPr>
            <a:spLocks noGrp="1"/>
          </p:cNvSpPr>
          <p:nvPr>
            <p:ph idx="1"/>
          </p:nvPr>
        </p:nvSpPr>
        <p:spPr>
          <a:xfrm>
            <a:off x="1562100" y="1577431"/>
            <a:ext cx="9791700" cy="4351338"/>
          </a:xfrm>
        </p:spPr>
        <p:txBody>
          <a:bodyPr>
            <a:normAutofit lnSpcReduction="10000"/>
          </a:bodyPr>
          <a:lstStyle/>
          <a:p>
            <a:pPr marL="0" indent="0">
              <a:buNone/>
            </a:pPr>
            <a:r>
              <a:rPr lang="en-US" sz="3200" dirty="0" smtClean="0">
                <a:solidFill>
                  <a:srgbClr val="2E75B6"/>
                </a:solidFill>
              </a:rPr>
              <a:t>C. Investigations </a:t>
            </a:r>
          </a:p>
          <a:p>
            <a:pPr marL="0" indent="0">
              <a:buNone/>
            </a:pPr>
            <a:r>
              <a:rPr lang="en-US" altLang="ar-JO" sz="2000" dirty="0" smtClean="0"/>
              <a:t>1- Tests </a:t>
            </a:r>
            <a:r>
              <a:rPr lang="en-US" altLang="ar-JO" sz="2000" dirty="0"/>
              <a:t>of vestibular system (balance) function include </a:t>
            </a:r>
            <a:endParaRPr lang="en-US" altLang="ar-JO" sz="2000" dirty="0" smtClean="0"/>
          </a:p>
          <a:p>
            <a:r>
              <a:rPr lang="en-US" altLang="ar-JO" sz="2000" dirty="0" smtClean="0"/>
              <a:t>electronystagmography </a:t>
            </a:r>
            <a:r>
              <a:rPr lang="en-US" altLang="ar-JO" sz="2000" dirty="0"/>
              <a:t>(ENG</a:t>
            </a:r>
            <a:r>
              <a:rPr lang="en-US" altLang="ar-JO" sz="2000" dirty="0" smtClean="0"/>
              <a:t>),</a:t>
            </a:r>
          </a:p>
          <a:p>
            <a:r>
              <a:rPr lang="en-US" altLang="ar-JO" sz="2000" dirty="0" smtClean="0"/>
              <a:t>computerized </a:t>
            </a:r>
            <a:r>
              <a:rPr lang="en-US" altLang="ar-JO" sz="2000" dirty="0"/>
              <a:t>dynamic posturography (CDP</a:t>
            </a:r>
            <a:r>
              <a:rPr lang="en-US" altLang="ar-JO" sz="2000" dirty="0" smtClean="0"/>
              <a:t>).</a:t>
            </a:r>
          </a:p>
          <a:p>
            <a:endParaRPr lang="en-US" altLang="ar-JO" sz="2000" dirty="0"/>
          </a:p>
          <a:p>
            <a:pPr marL="0" indent="0">
              <a:buNone/>
            </a:pPr>
            <a:r>
              <a:rPr lang="en-US" altLang="ar-JO" sz="2000" dirty="0" smtClean="0"/>
              <a:t>2- Tests </a:t>
            </a:r>
            <a:r>
              <a:rPr lang="en-US" altLang="ar-JO" sz="2000" dirty="0"/>
              <a:t>of auditory system (hearing) function </a:t>
            </a:r>
            <a:r>
              <a:rPr lang="en-US" altLang="ar-JO" sz="2000" dirty="0" smtClean="0"/>
              <a:t>include</a:t>
            </a:r>
          </a:p>
          <a:p>
            <a:r>
              <a:rPr lang="en-US" altLang="ar-JO" sz="2000" dirty="0" smtClean="0"/>
              <a:t> </a:t>
            </a:r>
            <a:r>
              <a:rPr lang="en-US" altLang="ar-JO" sz="2000" dirty="0"/>
              <a:t>pure-tone audiometry, </a:t>
            </a:r>
            <a:endParaRPr lang="en-US" altLang="ar-JO" sz="2000" dirty="0" smtClean="0"/>
          </a:p>
          <a:p>
            <a:r>
              <a:rPr lang="en-US" altLang="ar-JO" sz="2000" dirty="0" smtClean="0"/>
              <a:t>speech </a:t>
            </a:r>
            <a:r>
              <a:rPr lang="en-US" altLang="ar-JO" sz="2000" dirty="0"/>
              <a:t>audiometry, </a:t>
            </a:r>
            <a:endParaRPr lang="en-US" altLang="ar-JO" sz="2000" dirty="0" smtClean="0"/>
          </a:p>
          <a:p>
            <a:r>
              <a:rPr lang="en-US" altLang="ar-JO" sz="2000" dirty="0" smtClean="0"/>
              <a:t>acoustic-reflex</a:t>
            </a:r>
            <a:r>
              <a:rPr lang="en-US" altLang="ar-JO" sz="2000" dirty="0"/>
              <a:t>, electrocochleography (ECoG), otoacoustic emissions (OAE), and auditory brainstem response test (</a:t>
            </a:r>
            <a:r>
              <a:rPr lang="en-US" altLang="ar-JO" sz="2000" dirty="0" smtClean="0"/>
              <a:t>ABR).</a:t>
            </a:r>
          </a:p>
          <a:p>
            <a:endParaRPr lang="en-US" altLang="ar-JO" sz="2000" dirty="0" smtClean="0"/>
          </a:p>
          <a:p>
            <a:pPr marL="0" indent="0">
              <a:buNone/>
            </a:pPr>
            <a:r>
              <a:rPr lang="en-US" altLang="ar-JO" sz="2000" dirty="0" smtClean="0"/>
              <a:t>3- </a:t>
            </a:r>
            <a:r>
              <a:rPr lang="en-US" altLang="ar-JO" sz="2000" dirty="0"/>
              <a:t>Other diagnostic tests include magnetic resonance imaging (MRI) and computerized axial tomography (CAT or CT).</a:t>
            </a:r>
          </a:p>
          <a:p>
            <a:pPr marL="0" indent="0">
              <a:buNone/>
            </a:pPr>
            <a:endParaRPr lang="en-US" sz="2000" dirty="0"/>
          </a:p>
          <a:p>
            <a:pPr marL="0" indent="0">
              <a:buNone/>
            </a:pPr>
            <a:endParaRPr lang="en-US" altLang="ar-JO" sz="2000" dirty="0" smtClean="0"/>
          </a:p>
          <a:p>
            <a:pPr marL="457200" lvl="1" indent="0">
              <a:buNone/>
            </a:pPr>
            <a:endParaRPr lang="en-US" altLang="ar-JO" sz="2000" dirty="0" smtClean="0"/>
          </a:p>
          <a:p>
            <a:pPr marL="457200" lvl="1" indent="0">
              <a:buNone/>
            </a:pPr>
            <a:endParaRPr lang="en-US" altLang="ar-JO" sz="2000" dirty="0"/>
          </a:p>
        </p:txBody>
      </p:sp>
    </p:spTree>
    <p:extLst>
      <p:ext uri="{BB962C8B-B14F-4D97-AF65-F5344CB8AC3E}">
        <p14:creationId xmlns:p14="http://schemas.microsoft.com/office/powerpoint/2010/main" val="245771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pPr algn="l"/>
            <a:r>
              <a:rPr lang="en-US" dirty="0" smtClean="0"/>
              <a:t>Supervised by : Dr-Abdullah Alsadeq</a:t>
            </a:r>
          </a:p>
          <a:p>
            <a:pPr algn="l"/>
            <a:r>
              <a:rPr lang="en-US" dirty="0" smtClean="0"/>
              <a:t>Presented by : Nadine Othman </a:t>
            </a:r>
            <a:endParaRPr lang="en-US" dirty="0"/>
          </a:p>
        </p:txBody>
      </p:sp>
    </p:spTree>
    <p:extLst>
      <p:ext uri="{BB962C8B-B14F-4D97-AF65-F5344CB8AC3E}">
        <p14:creationId xmlns:p14="http://schemas.microsoft.com/office/powerpoint/2010/main" val="2501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228603"/>
            <a:ext cx="4673600" cy="1828801"/>
          </a:xfrm>
        </p:spPr>
        <p:txBody>
          <a:bodyPr>
            <a:normAutofit/>
          </a:bodyPr>
          <a:lstStyle/>
          <a:p>
            <a:r>
              <a:rPr lang="en-US" sz="7200" b="1" i="1" u="sng" dirty="0" smtClean="0">
                <a:solidFill>
                  <a:schemeClr val="accent2"/>
                </a:solidFill>
              </a:rPr>
              <a:t>tinnitus</a:t>
            </a:r>
            <a:endParaRPr lang="en-US" sz="7200" b="1" i="1" u="sng" dirty="0">
              <a:solidFill>
                <a:schemeClr val="accent2"/>
              </a:solidFill>
            </a:endParaRPr>
          </a:p>
        </p:txBody>
      </p:sp>
      <p:sp>
        <p:nvSpPr>
          <p:cNvPr id="3" name="Subtitle 2"/>
          <p:cNvSpPr>
            <a:spLocks noGrp="1"/>
          </p:cNvSpPr>
          <p:nvPr>
            <p:ph type="subTitle" idx="1"/>
          </p:nvPr>
        </p:nvSpPr>
        <p:spPr>
          <a:xfrm>
            <a:off x="32913" y="2667000"/>
            <a:ext cx="4876800" cy="2438400"/>
          </a:xfrm>
        </p:spPr>
        <p:txBody>
          <a:bodyPr/>
          <a:lstStyle/>
          <a:p>
            <a:r>
              <a:rPr lang="en-US" b="1" i="1" u="sng" dirty="0" smtClean="0">
                <a:solidFill>
                  <a:schemeClr val="accent2"/>
                </a:solidFill>
              </a:rPr>
              <a:t>Done by :</a:t>
            </a:r>
            <a:r>
              <a:rPr lang="en-US" b="1" i="1" u="sng" dirty="0" err="1" smtClean="0">
                <a:solidFill>
                  <a:schemeClr val="accent2"/>
                </a:solidFill>
              </a:rPr>
              <a:t>shereen</a:t>
            </a:r>
            <a:r>
              <a:rPr lang="en-US" b="1" i="1" u="sng" dirty="0" smtClean="0">
                <a:solidFill>
                  <a:schemeClr val="accent2"/>
                </a:solidFill>
              </a:rPr>
              <a:t> </a:t>
            </a:r>
            <a:r>
              <a:rPr lang="en-US" b="1" i="1" u="sng" dirty="0" err="1" smtClean="0">
                <a:solidFill>
                  <a:schemeClr val="accent2"/>
                </a:solidFill>
              </a:rPr>
              <a:t>al_shaikh</a:t>
            </a:r>
            <a:endParaRPr lang="en-US" b="1" i="1" u="sng" dirty="0">
              <a:solidFill>
                <a:schemeClr val="accent2"/>
              </a:solidFill>
            </a:endParaRPr>
          </a:p>
        </p:txBody>
      </p:sp>
    </p:spTree>
    <p:extLst>
      <p:ext uri="{BB962C8B-B14F-4D97-AF65-F5344CB8AC3E}">
        <p14:creationId xmlns:p14="http://schemas.microsoft.com/office/powerpoint/2010/main" val="107338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chemeClr val="accent2"/>
                </a:solidFill>
              </a:rPr>
              <a:t>tinnitus</a:t>
            </a:r>
            <a:endParaRPr lang="en-US" dirty="0">
              <a:solidFill>
                <a:schemeClr val="accent2"/>
              </a:solidFill>
            </a:endParaRPr>
          </a:p>
        </p:txBody>
      </p:sp>
      <p:sp>
        <p:nvSpPr>
          <p:cNvPr id="3" name="Content Placeholder 2"/>
          <p:cNvSpPr>
            <a:spLocks noGrp="1"/>
          </p:cNvSpPr>
          <p:nvPr>
            <p:ph idx="1"/>
          </p:nvPr>
        </p:nvSpPr>
        <p:spPr>
          <a:xfrm>
            <a:off x="101600" y="1600200"/>
            <a:ext cx="11582400" cy="4648200"/>
          </a:xfrm>
        </p:spPr>
        <p:txBody>
          <a:bodyPr>
            <a:normAutofit lnSpcReduction="10000"/>
          </a:bodyPr>
          <a:lstStyle/>
          <a:p>
            <a:r>
              <a:rPr lang="en-US" dirty="0" smtClean="0">
                <a:solidFill>
                  <a:schemeClr val="accent2"/>
                </a:solidFill>
              </a:rPr>
              <a:t>Tinnitus</a:t>
            </a:r>
            <a:r>
              <a:rPr lang="en-US" dirty="0" smtClean="0"/>
              <a:t> is Greek word meaning ring so it is the perception of sound when no corresponding external sound is present </a:t>
            </a:r>
            <a:r>
              <a:rPr lang="en-US" dirty="0" smtClean="0">
                <a:solidFill>
                  <a:schemeClr val="accent2"/>
                </a:solidFill>
              </a:rPr>
              <a:t>(auditory stimulus )</a:t>
            </a:r>
            <a:r>
              <a:rPr lang="en-US" dirty="0" smtClean="0"/>
              <a:t>and its usually described  as ringing , clicking and buzzing.</a:t>
            </a:r>
          </a:p>
          <a:p>
            <a:r>
              <a:rPr lang="en-US" dirty="0" smtClean="0"/>
              <a:t>These sounds may be in </a:t>
            </a:r>
            <a:r>
              <a:rPr lang="en-US" dirty="0" smtClean="0">
                <a:solidFill>
                  <a:schemeClr val="accent2"/>
                </a:solidFill>
              </a:rPr>
              <a:t>one</a:t>
            </a:r>
            <a:r>
              <a:rPr lang="en-US" dirty="0" smtClean="0"/>
              <a:t> ear or in</a:t>
            </a:r>
            <a:r>
              <a:rPr lang="en-US" dirty="0" smtClean="0">
                <a:solidFill>
                  <a:schemeClr val="accent2"/>
                </a:solidFill>
              </a:rPr>
              <a:t> both </a:t>
            </a:r>
            <a:r>
              <a:rPr lang="en-US" dirty="0" smtClean="0"/>
              <a:t>of them and can </a:t>
            </a:r>
            <a:r>
              <a:rPr lang="en-US" dirty="0" smtClean="0">
                <a:solidFill>
                  <a:schemeClr val="accent2"/>
                </a:solidFill>
              </a:rPr>
              <a:t>low</a:t>
            </a:r>
            <a:r>
              <a:rPr lang="en-US" dirty="0" smtClean="0"/>
              <a:t> or </a:t>
            </a:r>
            <a:r>
              <a:rPr lang="en-US" dirty="0" smtClean="0">
                <a:solidFill>
                  <a:schemeClr val="accent2"/>
                </a:solidFill>
              </a:rPr>
              <a:t>high</a:t>
            </a:r>
            <a:r>
              <a:rPr lang="en-US" dirty="0" smtClean="0"/>
              <a:t> pitched.</a:t>
            </a:r>
          </a:p>
          <a:p>
            <a:r>
              <a:rPr lang="en-US" dirty="0" smtClean="0"/>
              <a:t>In many patients these sounds are </a:t>
            </a:r>
            <a:r>
              <a:rPr lang="en-US" dirty="0" smtClean="0">
                <a:solidFill>
                  <a:schemeClr val="accent2"/>
                </a:solidFill>
              </a:rPr>
              <a:t>associated with </a:t>
            </a:r>
            <a:r>
              <a:rPr lang="en-US" dirty="0" smtClean="0"/>
              <a:t>lack of concentration or depression and many of them are associated with a degree of hearing loss.</a:t>
            </a:r>
          </a:p>
        </p:txBody>
      </p:sp>
    </p:spTree>
    <p:extLst>
      <p:ext uri="{BB962C8B-B14F-4D97-AF65-F5344CB8AC3E}">
        <p14:creationId xmlns:p14="http://schemas.microsoft.com/office/powerpoint/2010/main" val="1847565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67356" cy="6858000"/>
          </a:xfrm>
          <a:prstGeom prst="rect">
            <a:avLst/>
          </a:prstGeom>
        </p:spPr>
      </p:pic>
    </p:spTree>
    <p:extLst>
      <p:ext uri="{BB962C8B-B14F-4D97-AF65-F5344CB8AC3E}">
        <p14:creationId xmlns:p14="http://schemas.microsoft.com/office/powerpoint/2010/main" val="4130679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1320800" y="0"/>
            <a:ext cx="8839200" cy="838200"/>
          </a:xfrm>
        </p:spPr>
        <p:txBody>
          <a:bodyPr>
            <a:noAutofit/>
          </a:bodyPr>
          <a:lstStyle/>
          <a:p>
            <a:r>
              <a:rPr lang="en-US" sz="2800" i="1" u="sng" dirty="0">
                <a:solidFill>
                  <a:schemeClr val="accent2"/>
                </a:solidFill>
              </a:rPr>
              <a:t>The sounds you hear can identify a possible underlying </a:t>
            </a:r>
            <a:r>
              <a:rPr lang="en-US" sz="2800" i="1" u="sng" dirty="0" smtClean="0">
                <a:solidFill>
                  <a:schemeClr val="accent2"/>
                </a:solidFill>
              </a:rPr>
              <a:t>cause:</a:t>
            </a:r>
            <a:endParaRPr lang="en-US" sz="2800" i="1" u="sng" dirty="0">
              <a:solidFill>
                <a:schemeClr val="accent2"/>
              </a:solidFill>
            </a:endParaRPr>
          </a:p>
        </p:txBody>
      </p:sp>
      <p:sp>
        <p:nvSpPr>
          <p:cNvPr id="4" name="Content Placeholder 3"/>
          <p:cNvSpPr>
            <a:spLocks noGrp="1"/>
          </p:cNvSpPr>
          <p:nvPr>
            <p:ph sz="half" idx="2"/>
          </p:nvPr>
        </p:nvSpPr>
        <p:spPr>
          <a:xfrm>
            <a:off x="41499" y="914400"/>
            <a:ext cx="12150501" cy="5791200"/>
          </a:xfrm>
        </p:spPr>
        <p:txBody>
          <a:bodyPr>
            <a:normAutofit lnSpcReduction="10000"/>
          </a:bodyPr>
          <a:lstStyle/>
          <a:p>
            <a:pPr marL="457200" indent="-457200">
              <a:buFont typeface="+mj-lt"/>
              <a:buAutoNum type="arabicPeriod"/>
            </a:pPr>
            <a:r>
              <a:rPr lang="en-US" b="1" i="1" u="sng" dirty="0" smtClean="0">
                <a:solidFill>
                  <a:schemeClr val="accent2"/>
                </a:solidFill>
              </a:rPr>
              <a:t>Clicking: </a:t>
            </a:r>
            <a:r>
              <a:rPr lang="en-US" dirty="0">
                <a:solidFill>
                  <a:schemeClr val="accent2"/>
                </a:solidFill>
              </a:rPr>
              <a:t>Muscle contractions </a:t>
            </a:r>
            <a:r>
              <a:rPr lang="en-US" dirty="0"/>
              <a:t>in and around your ear can cause sharp clicking sounds that you hear in </a:t>
            </a:r>
            <a:r>
              <a:rPr lang="en-US" dirty="0" smtClean="0"/>
              <a:t>bursts.</a:t>
            </a:r>
          </a:p>
          <a:p>
            <a:pPr marL="457200" indent="-457200">
              <a:buFont typeface="+mj-lt"/>
              <a:buAutoNum type="arabicPeriod"/>
            </a:pPr>
            <a:r>
              <a:rPr lang="en-US" b="1" i="1" u="sng" dirty="0">
                <a:solidFill>
                  <a:schemeClr val="accent2"/>
                </a:solidFill>
              </a:rPr>
              <a:t>Rushing or </a:t>
            </a:r>
            <a:r>
              <a:rPr lang="en-US" b="1" i="1" u="sng" dirty="0" smtClean="0">
                <a:solidFill>
                  <a:schemeClr val="accent2"/>
                </a:solidFill>
              </a:rPr>
              <a:t>humming : </a:t>
            </a:r>
            <a:r>
              <a:rPr lang="en-US" dirty="0" smtClean="0"/>
              <a:t>These </a:t>
            </a:r>
            <a:r>
              <a:rPr lang="en-US" dirty="0"/>
              <a:t>sound fluctuations are usually</a:t>
            </a:r>
            <a:r>
              <a:rPr lang="en-US" dirty="0">
                <a:solidFill>
                  <a:schemeClr val="accent2"/>
                </a:solidFill>
              </a:rPr>
              <a:t> vascular </a:t>
            </a:r>
            <a:r>
              <a:rPr lang="en-US" dirty="0"/>
              <a:t>in origin, and you may notice them when you</a:t>
            </a:r>
            <a:r>
              <a:rPr lang="en-US" dirty="0">
                <a:solidFill>
                  <a:schemeClr val="accent2"/>
                </a:solidFill>
              </a:rPr>
              <a:t> exercise </a:t>
            </a:r>
            <a:r>
              <a:rPr lang="en-US" dirty="0"/>
              <a:t>or </a:t>
            </a:r>
            <a:r>
              <a:rPr lang="en-US" dirty="0">
                <a:solidFill>
                  <a:schemeClr val="accent2"/>
                </a:solidFill>
              </a:rPr>
              <a:t>change </a:t>
            </a:r>
            <a:r>
              <a:rPr lang="en-US" dirty="0" smtClean="0">
                <a:solidFill>
                  <a:schemeClr val="accent2"/>
                </a:solidFill>
              </a:rPr>
              <a:t>positions.</a:t>
            </a:r>
          </a:p>
          <a:p>
            <a:pPr marL="457200" indent="-457200">
              <a:buFont typeface="+mj-lt"/>
              <a:buAutoNum type="arabicPeriod"/>
            </a:pPr>
            <a:r>
              <a:rPr lang="en-US" b="1" i="1" u="sng" dirty="0" smtClean="0">
                <a:solidFill>
                  <a:schemeClr val="accent2"/>
                </a:solidFill>
              </a:rPr>
              <a:t>Heartbeat :  </a:t>
            </a:r>
            <a:r>
              <a:rPr lang="en-US" dirty="0">
                <a:solidFill>
                  <a:schemeClr val="accent2"/>
                </a:solidFill>
              </a:rPr>
              <a:t>Blood vessel problems</a:t>
            </a:r>
            <a:r>
              <a:rPr lang="en-US" dirty="0"/>
              <a:t>, such as high blood pressure, an aneurysm or a tumor, and blockage of the ear canal or </a:t>
            </a:r>
            <a:r>
              <a:rPr lang="en-US" dirty="0" smtClean="0"/>
              <a:t>Eustachian </a:t>
            </a:r>
            <a:r>
              <a:rPr lang="en-US" dirty="0"/>
              <a:t>tube can amplify the sound of your heartbeat in your </a:t>
            </a:r>
            <a:r>
              <a:rPr lang="en-US" dirty="0" smtClean="0"/>
              <a:t>ears.</a:t>
            </a:r>
          </a:p>
          <a:p>
            <a:pPr marL="457200" indent="-457200">
              <a:buFont typeface="+mj-lt"/>
              <a:buAutoNum type="arabicPeriod"/>
            </a:pPr>
            <a:r>
              <a:rPr lang="en-US" b="1" i="1" u="sng" dirty="0">
                <a:solidFill>
                  <a:schemeClr val="accent2"/>
                </a:solidFill>
              </a:rPr>
              <a:t>Low-pitched </a:t>
            </a:r>
            <a:r>
              <a:rPr lang="en-US" b="1" i="1" u="sng" dirty="0" smtClean="0">
                <a:solidFill>
                  <a:schemeClr val="accent2"/>
                </a:solidFill>
              </a:rPr>
              <a:t>ringing:  </a:t>
            </a:r>
            <a:r>
              <a:rPr lang="en-US" dirty="0"/>
              <a:t>Conditions that can cause </a:t>
            </a:r>
            <a:r>
              <a:rPr lang="en-US" u="sng" dirty="0"/>
              <a:t>low-pitched</a:t>
            </a:r>
            <a:r>
              <a:rPr lang="en-US" dirty="0"/>
              <a:t> ringing in one ear include </a:t>
            </a:r>
            <a:r>
              <a:rPr lang="en-US" dirty="0">
                <a:solidFill>
                  <a:schemeClr val="accent2"/>
                </a:solidFill>
              </a:rPr>
              <a:t>Meniere's disease. </a:t>
            </a:r>
            <a:r>
              <a:rPr lang="en-US" dirty="0"/>
              <a:t>Tinnitus may become very loud before an attack of </a:t>
            </a:r>
            <a:r>
              <a:rPr lang="en-US" dirty="0" smtClean="0"/>
              <a:t>vertigo.</a:t>
            </a:r>
          </a:p>
          <a:p>
            <a:pPr marL="457200" indent="-457200">
              <a:buFont typeface="+mj-lt"/>
              <a:buAutoNum type="arabicPeriod"/>
            </a:pPr>
            <a:r>
              <a:rPr lang="en-US" b="1" i="1" u="sng" dirty="0">
                <a:solidFill>
                  <a:schemeClr val="accent2"/>
                </a:solidFill>
              </a:rPr>
              <a:t>High-pitched </a:t>
            </a:r>
            <a:r>
              <a:rPr lang="en-US" b="1" i="1" u="sng" dirty="0" smtClean="0">
                <a:solidFill>
                  <a:schemeClr val="accent2"/>
                </a:solidFill>
              </a:rPr>
              <a:t>ringing:  </a:t>
            </a:r>
            <a:r>
              <a:rPr lang="en-US" dirty="0"/>
              <a:t>Exposure to a very </a:t>
            </a:r>
            <a:r>
              <a:rPr lang="en-US" dirty="0">
                <a:solidFill>
                  <a:schemeClr val="accent2"/>
                </a:solidFill>
              </a:rPr>
              <a:t>loud noise </a:t>
            </a:r>
            <a:r>
              <a:rPr lang="en-US" dirty="0"/>
              <a:t>or a</a:t>
            </a:r>
            <a:r>
              <a:rPr lang="en-US" dirty="0">
                <a:solidFill>
                  <a:schemeClr val="accent2"/>
                </a:solidFill>
              </a:rPr>
              <a:t> blow </a:t>
            </a:r>
            <a:r>
              <a:rPr lang="en-US" dirty="0"/>
              <a:t>to the ear can cause a high-pitched ringing or buzzing that usually goes away after a few hours. </a:t>
            </a:r>
            <a:r>
              <a:rPr lang="en-US" dirty="0" smtClean="0"/>
              <a:t>However if </a:t>
            </a:r>
            <a:r>
              <a:rPr lang="en-US" dirty="0"/>
              <a:t>there's </a:t>
            </a:r>
            <a:r>
              <a:rPr lang="en-US" dirty="0">
                <a:solidFill>
                  <a:schemeClr val="accent2"/>
                </a:solidFill>
              </a:rPr>
              <a:t>hearing loss </a:t>
            </a:r>
            <a:r>
              <a:rPr lang="en-US" dirty="0"/>
              <a:t>as well, tinnitus may be </a:t>
            </a:r>
            <a:r>
              <a:rPr lang="en-US" dirty="0">
                <a:solidFill>
                  <a:schemeClr val="accent2"/>
                </a:solidFill>
              </a:rPr>
              <a:t>permanent</a:t>
            </a:r>
            <a:r>
              <a:rPr lang="en-US" dirty="0" smtClean="0">
                <a:solidFill>
                  <a:schemeClr val="accent2"/>
                </a:solidFill>
              </a:rPr>
              <a:t>.</a:t>
            </a:r>
          </a:p>
          <a:p>
            <a:pPr marL="457200" indent="-457200">
              <a:buFont typeface="+mj-lt"/>
              <a:buAutoNum type="arabicPeriod"/>
            </a:pPr>
            <a:r>
              <a:rPr lang="en-US" b="1" i="1" u="sng" dirty="0">
                <a:solidFill>
                  <a:schemeClr val="accent2"/>
                </a:solidFill>
              </a:rPr>
              <a:t>Other </a:t>
            </a:r>
            <a:r>
              <a:rPr lang="en-US" b="1" i="1" u="sng" dirty="0" smtClean="0">
                <a:solidFill>
                  <a:schemeClr val="accent2"/>
                </a:solidFill>
              </a:rPr>
              <a:t>sounds:  </a:t>
            </a:r>
            <a:r>
              <a:rPr lang="en-US" b="1" dirty="0"/>
              <a:t>Stiff inner ear bones </a:t>
            </a:r>
            <a:r>
              <a:rPr lang="en-US" dirty="0">
                <a:solidFill>
                  <a:schemeClr val="accent2"/>
                </a:solidFill>
              </a:rPr>
              <a:t>(</a:t>
            </a:r>
            <a:r>
              <a:rPr lang="en-US" dirty="0" err="1">
                <a:solidFill>
                  <a:schemeClr val="accent2"/>
                </a:solidFill>
              </a:rPr>
              <a:t>otosclerosis</a:t>
            </a:r>
            <a:r>
              <a:rPr lang="en-US" dirty="0">
                <a:solidFill>
                  <a:schemeClr val="accent2"/>
                </a:solidFill>
              </a:rPr>
              <a:t>) </a:t>
            </a:r>
            <a:r>
              <a:rPr lang="en-US" dirty="0"/>
              <a:t>can cause</a:t>
            </a:r>
            <a:r>
              <a:rPr lang="en-US" b="1" dirty="0">
                <a:solidFill>
                  <a:schemeClr val="accent2"/>
                </a:solidFill>
              </a:rPr>
              <a:t> low-pitched </a:t>
            </a:r>
            <a:r>
              <a:rPr lang="en-US" dirty="0"/>
              <a:t>tinnitus that may be continuous or may come and go. </a:t>
            </a:r>
            <a:r>
              <a:rPr lang="en-US" b="1" dirty="0"/>
              <a:t>Earwax,</a:t>
            </a:r>
            <a:r>
              <a:rPr lang="en-US" dirty="0"/>
              <a:t> foreign </a:t>
            </a:r>
            <a:r>
              <a:rPr lang="en-US" b="1" dirty="0"/>
              <a:t>bodies</a:t>
            </a:r>
            <a:r>
              <a:rPr lang="en-US" dirty="0"/>
              <a:t> or </a:t>
            </a:r>
            <a:r>
              <a:rPr lang="en-US" b="1" dirty="0"/>
              <a:t>hairs </a:t>
            </a:r>
            <a:r>
              <a:rPr lang="en-US" dirty="0"/>
              <a:t>in the ear canal can </a:t>
            </a:r>
            <a:r>
              <a:rPr lang="en-US" u="sng" dirty="0"/>
              <a:t>rub against the eardrum</a:t>
            </a:r>
            <a:r>
              <a:rPr lang="en-US" dirty="0"/>
              <a:t>, causing a </a:t>
            </a:r>
            <a:r>
              <a:rPr lang="en-US" dirty="0">
                <a:solidFill>
                  <a:schemeClr val="accent2"/>
                </a:solidFill>
              </a:rPr>
              <a:t>variety of sounds</a:t>
            </a:r>
          </a:p>
        </p:txBody>
      </p:sp>
    </p:spTree>
    <p:extLst>
      <p:ext uri="{BB962C8B-B14F-4D97-AF65-F5344CB8AC3E}">
        <p14:creationId xmlns:p14="http://schemas.microsoft.com/office/powerpoint/2010/main" val="2648547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19200" y="274638"/>
            <a:ext cx="10363200" cy="1143000"/>
          </a:xfrm>
        </p:spPr>
        <p:txBody>
          <a:bodyPr/>
          <a:lstStyle/>
          <a:p>
            <a:pPr algn="l"/>
            <a:r>
              <a:rPr lang="en-US" b="1" i="1" u="sng" dirty="0" smtClean="0">
                <a:solidFill>
                  <a:schemeClr val="accent2"/>
                </a:solidFill>
              </a:rPr>
              <a:t>Sing and symptoms:</a:t>
            </a:r>
            <a:endParaRPr lang="en-US" b="1" i="1" u="sng"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arenR"/>
            </a:pPr>
            <a:r>
              <a:rPr lang="en-US" dirty="0" smtClean="0"/>
              <a:t>Noise heard in one or both ears of the patient or in the center of his head.</a:t>
            </a:r>
          </a:p>
          <a:p>
            <a:pPr marL="514350" indent="-514350">
              <a:buFont typeface="+mj-lt"/>
              <a:buAutoNum type="arabicParenR"/>
            </a:pPr>
            <a:r>
              <a:rPr lang="en-US" dirty="0" smtClean="0"/>
              <a:t>The intensity of the noise change with : head , neck , eye , shoulder and jaw movement .</a:t>
            </a:r>
          </a:p>
          <a:p>
            <a:pPr marL="514350" indent="-514350">
              <a:buFont typeface="+mj-lt"/>
              <a:buAutoNum type="arabicParenR"/>
            </a:pPr>
            <a:r>
              <a:rPr lang="en-US" dirty="0" smtClean="0"/>
              <a:t>The noise can be continues or intermittent which cause stress .</a:t>
            </a:r>
          </a:p>
          <a:p>
            <a:pPr marL="514350" indent="-514350">
              <a:buFont typeface="+mj-lt"/>
              <a:buAutoNum type="arabicParenR"/>
            </a:pPr>
            <a:r>
              <a:rPr lang="en-US" dirty="0" smtClean="0"/>
              <a:t>Prolonged vertigo with ataxia , dysphagia and dysarthria (if these are associated with tinnitus it require emergent evaluation)</a:t>
            </a:r>
          </a:p>
          <a:p>
            <a:r>
              <a:rPr lang="en-US" b="1" i="1" u="sng" dirty="0" smtClean="0">
                <a:solidFill>
                  <a:schemeClr val="accent2"/>
                </a:solidFill>
              </a:rPr>
              <a:t>Course of the disease :</a:t>
            </a:r>
          </a:p>
          <a:p>
            <a:pPr>
              <a:buFont typeface="Wingdings" pitchFamily="2" charset="2"/>
              <a:buChar char="Ø"/>
            </a:pPr>
            <a:r>
              <a:rPr lang="en-US" dirty="0" smtClean="0"/>
              <a:t>It incidence increase with age usually.</a:t>
            </a:r>
          </a:p>
          <a:p>
            <a:r>
              <a:rPr lang="en-US" b="1" i="1" u="sng" dirty="0" smtClean="0">
                <a:solidFill>
                  <a:schemeClr val="accent2"/>
                </a:solidFill>
              </a:rPr>
              <a:t>Psychological effect :</a:t>
            </a:r>
          </a:p>
          <a:p>
            <a:pPr>
              <a:buFont typeface="Wingdings" pitchFamily="2" charset="2"/>
              <a:buChar char="Ø"/>
            </a:pPr>
            <a:r>
              <a:rPr lang="en-US" dirty="0" smtClean="0"/>
              <a:t>It cause depression , anxiety , it affect his sleep , and it cause difficulty in concentration .</a:t>
            </a:r>
          </a:p>
        </p:txBody>
      </p:sp>
    </p:spTree>
    <p:extLst>
      <p:ext uri="{BB962C8B-B14F-4D97-AF65-F5344CB8AC3E}">
        <p14:creationId xmlns:p14="http://schemas.microsoft.com/office/powerpoint/2010/main" val="3855968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2894"/>
            <a:ext cx="12192000" cy="4172213"/>
          </a:xfrm>
          <a:prstGeom prst="rect">
            <a:avLst/>
          </a:prstGeom>
        </p:spPr>
      </p:pic>
    </p:spTree>
    <p:extLst>
      <p:ext uri="{BB962C8B-B14F-4D97-AF65-F5344CB8AC3E}">
        <p14:creationId xmlns:p14="http://schemas.microsoft.com/office/powerpoint/2010/main" val="206043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80409" y="613319"/>
            <a:ext cx="9029700" cy="1325563"/>
          </a:xfrm>
        </p:spPr>
        <p:txBody>
          <a:bodyPr>
            <a:normAutofit fontScale="90000"/>
          </a:bodyPr>
          <a:lstStyle/>
          <a:p>
            <a:r>
              <a:rPr lang="en-US" dirty="0" smtClean="0"/>
              <a:t>Differential diagnosis of vertigo</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6558836"/>
              </p:ext>
            </p:extLst>
          </p:nvPr>
        </p:nvGraphicFramePr>
        <p:xfrm>
          <a:off x="1562100" y="1825625"/>
          <a:ext cx="9791700" cy="3505200"/>
        </p:xfrm>
        <a:graphic>
          <a:graphicData uri="http://schemas.openxmlformats.org/drawingml/2006/table">
            <a:tbl>
              <a:tblPr firstRow="1" bandRow="1">
                <a:tableStyleId>{5C22544A-7EE6-4342-B048-85BDC9FD1C3A}</a:tableStyleId>
              </a:tblPr>
              <a:tblGrid>
                <a:gridCol w="3263900">
                  <a:extLst>
                    <a:ext uri="{9D8B030D-6E8A-4147-A177-3AD203B41FA5}">
                      <a16:colId xmlns:a16="http://schemas.microsoft.com/office/drawing/2014/main" xmlns="" val="2597267369"/>
                    </a:ext>
                  </a:extLst>
                </a:gridCol>
                <a:gridCol w="3263900">
                  <a:extLst>
                    <a:ext uri="{9D8B030D-6E8A-4147-A177-3AD203B41FA5}">
                      <a16:colId xmlns:a16="http://schemas.microsoft.com/office/drawing/2014/main" xmlns="" val="804604809"/>
                    </a:ext>
                  </a:extLst>
                </a:gridCol>
                <a:gridCol w="3263900">
                  <a:extLst>
                    <a:ext uri="{9D8B030D-6E8A-4147-A177-3AD203B41FA5}">
                      <a16:colId xmlns:a16="http://schemas.microsoft.com/office/drawing/2014/main" xmlns="" val="465661083"/>
                    </a:ext>
                  </a:extLst>
                </a:gridCol>
              </a:tblGrid>
              <a:tr h="370840">
                <a:tc>
                  <a:txBody>
                    <a:bodyPr/>
                    <a:lstStyle/>
                    <a:p>
                      <a:pPr algn="ctr"/>
                      <a:r>
                        <a:rPr lang="en-US" b="0" dirty="0" smtClean="0"/>
                        <a:t>Peripheral</a:t>
                      </a:r>
                      <a:r>
                        <a:rPr lang="en-US" b="0" baseline="0" dirty="0" smtClean="0"/>
                        <a:t> causes </a:t>
                      </a:r>
                      <a:endParaRPr lang="en-US" b="0" dirty="0"/>
                    </a:p>
                  </a:txBody>
                  <a:tcPr/>
                </a:tc>
                <a:tc>
                  <a:txBody>
                    <a:bodyPr/>
                    <a:lstStyle/>
                    <a:p>
                      <a:pPr algn="ctr"/>
                      <a:r>
                        <a:rPr lang="en-US" b="0" dirty="0" smtClean="0"/>
                        <a:t>Central causes </a:t>
                      </a:r>
                      <a:endParaRPr lang="en-US" b="0" dirty="0"/>
                    </a:p>
                  </a:txBody>
                  <a:tcPr/>
                </a:tc>
                <a:tc>
                  <a:txBody>
                    <a:bodyPr/>
                    <a:lstStyle/>
                    <a:p>
                      <a:pPr algn="ctr"/>
                      <a:r>
                        <a:rPr lang="en-US" b="0" dirty="0" smtClean="0"/>
                        <a:t>Other</a:t>
                      </a:r>
                      <a:endParaRPr lang="en-US" b="0" dirty="0"/>
                    </a:p>
                  </a:txBody>
                  <a:tcPr/>
                </a:tc>
                <a:extLst>
                  <a:ext uri="{0D108BD9-81ED-4DB2-BD59-A6C34878D82A}">
                    <a16:rowId xmlns:a16="http://schemas.microsoft.com/office/drawing/2014/main" xmlns="" val="593676304"/>
                  </a:ext>
                </a:extLst>
              </a:tr>
              <a:tr h="370840">
                <a:tc>
                  <a:txBody>
                    <a:bodyPr/>
                    <a:lstStyle/>
                    <a:p>
                      <a:r>
                        <a:rPr lang="en-US" dirty="0" smtClean="0"/>
                        <a:t>Benign paroxysmal positional vertigo ( most common )</a:t>
                      </a:r>
                      <a:endParaRPr lang="en-US" dirty="0"/>
                    </a:p>
                  </a:txBody>
                  <a:tcPr/>
                </a:tc>
                <a:tc>
                  <a:txBody>
                    <a:bodyPr/>
                    <a:lstStyle/>
                    <a:p>
                      <a:r>
                        <a:rPr lang="en-US" dirty="0" smtClean="0"/>
                        <a:t>Vestibular migraine </a:t>
                      </a:r>
                      <a:endParaRPr lang="en-US" dirty="0"/>
                    </a:p>
                  </a:txBody>
                  <a:tcPr/>
                </a:tc>
                <a:tc>
                  <a:txBody>
                    <a:bodyPr/>
                    <a:lstStyle/>
                    <a:p>
                      <a:r>
                        <a:rPr lang="en-US" dirty="0" smtClean="0"/>
                        <a:t>Psychiatric </a:t>
                      </a:r>
                    </a:p>
                  </a:txBody>
                  <a:tcPr/>
                </a:tc>
                <a:extLst>
                  <a:ext uri="{0D108BD9-81ED-4DB2-BD59-A6C34878D82A}">
                    <a16:rowId xmlns:a16="http://schemas.microsoft.com/office/drawing/2014/main" xmlns="" val="1723353345"/>
                  </a:ext>
                </a:extLst>
              </a:tr>
              <a:tr h="370840">
                <a:tc>
                  <a:txBody>
                    <a:bodyPr/>
                    <a:lstStyle/>
                    <a:p>
                      <a:r>
                        <a:rPr lang="en-US" dirty="0" smtClean="0"/>
                        <a:t>Vestibular</a:t>
                      </a:r>
                      <a:r>
                        <a:rPr lang="en-US" baseline="0" dirty="0" smtClean="0"/>
                        <a:t> neuritis </a:t>
                      </a:r>
                      <a:endParaRPr lang="en-US" dirty="0"/>
                    </a:p>
                  </a:txBody>
                  <a:tcPr/>
                </a:tc>
                <a:tc>
                  <a:txBody>
                    <a:bodyPr/>
                    <a:lstStyle/>
                    <a:p>
                      <a:r>
                        <a:rPr lang="en-US" dirty="0" smtClean="0"/>
                        <a:t>Cerebrovascular disease </a:t>
                      </a:r>
                      <a:endParaRPr lang="en-US" dirty="0"/>
                    </a:p>
                  </a:txBody>
                  <a:tcPr/>
                </a:tc>
                <a:tc>
                  <a:txBody>
                    <a:bodyPr/>
                    <a:lstStyle/>
                    <a:p>
                      <a:r>
                        <a:rPr lang="en-US" dirty="0" smtClean="0"/>
                        <a:t>Drug induced ( ototoxicity )</a:t>
                      </a:r>
                      <a:endParaRPr lang="en-US" dirty="0"/>
                    </a:p>
                  </a:txBody>
                  <a:tcPr/>
                </a:tc>
                <a:extLst>
                  <a:ext uri="{0D108BD9-81ED-4DB2-BD59-A6C34878D82A}">
                    <a16:rowId xmlns:a16="http://schemas.microsoft.com/office/drawing/2014/main" xmlns="" val="1826014805"/>
                  </a:ext>
                </a:extLst>
              </a:tr>
              <a:tr h="370840">
                <a:tc>
                  <a:txBody>
                    <a:bodyPr/>
                    <a:lstStyle/>
                    <a:p>
                      <a:r>
                        <a:rPr lang="en-US" dirty="0" smtClean="0"/>
                        <a:t>Meniere disease </a:t>
                      </a:r>
                      <a:endParaRPr lang="en-US" dirty="0"/>
                    </a:p>
                  </a:txBody>
                  <a:tcPr/>
                </a:tc>
                <a:tc>
                  <a:txBody>
                    <a:bodyPr/>
                    <a:lstStyle/>
                    <a:p>
                      <a:r>
                        <a:rPr lang="en-US" dirty="0" smtClean="0"/>
                        <a:t>Cerebellopontine angle</a:t>
                      </a:r>
                      <a:r>
                        <a:rPr lang="en-US" baseline="0" dirty="0" smtClean="0"/>
                        <a:t> and posterior fossa tumors </a:t>
                      </a:r>
                      <a:endParaRPr lang="en-US" dirty="0"/>
                    </a:p>
                  </a:txBody>
                  <a:tcPr/>
                </a:tc>
                <a:tc>
                  <a:txBody>
                    <a:bodyPr/>
                    <a:lstStyle/>
                    <a:p>
                      <a:r>
                        <a:rPr lang="en-US" dirty="0" smtClean="0"/>
                        <a:t>Cardiovascular</a:t>
                      </a:r>
                      <a:r>
                        <a:rPr lang="ar-JO" dirty="0" smtClean="0"/>
                        <a:t>/</a:t>
                      </a:r>
                      <a:r>
                        <a:rPr lang="en-US" dirty="0" smtClean="0"/>
                        <a:t>metabolic </a:t>
                      </a:r>
                      <a:endParaRPr lang="en-US" dirty="0"/>
                    </a:p>
                  </a:txBody>
                  <a:tcPr/>
                </a:tc>
                <a:extLst>
                  <a:ext uri="{0D108BD9-81ED-4DB2-BD59-A6C34878D82A}">
                    <a16:rowId xmlns:a16="http://schemas.microsoft.com/office/drawing/2014/main" xmlns="" val="1047628654"/>
                  </a:ext>
                </a:extLst>
              </a:tr>
              <a:tr h="370840">
                <a:tc>
                  <a:txBody>
                    <a:bodyPr/>
                    <a:lstStyle/>
                    <a:p>
                      <a:r>
                        <a:rPr lang="en-US" dirty="0" smtClean="0"/>
                        <a:t>Supurrative</a:t>
                      </a:r>
                      <a:r>
                        <a:rPr lang="en-US" baseline="0" dirty="0" smtClean="0"/>
                        <a:t> labyrinthitis </a:t>
                      </a:r>
                      <a:endParaRPr lang="en-US" dirty="0"/>
                    </a:p>
                  </a:txBody>
                  <a:tcPr/>
                </a:tc>
                <a:tc>
                  <a:txBody>
                    <a:bodyPr/>
                    <a:lstStyle/>
                    <a:p>
                      <a:endParaRPr lang="en-US"/>
                    </a:p>
                  </a:txBody>
                  <a:tcPr/>
                </a:tc>
                <a:tc>
                  <a:txBody>
                    <a:bodyPr/>
                    <a:lstStyle/>
                    <a:p>
                      <a:r>
                        <a:rPr lang="en-US" dirty="0" smtClean="0"/>
                        <a:t>Orthostatic </a:t>
                      </a:r>
                      <a:endParaRPr lang="en-US" dirty="0"/>
                    </a:p>
                  </a:txBody>
                  <a:tcPr/>
                </a:tc>
                <a:extLst>
                  <a:ext uri="{0D108BD9-81ED-4DB2-BD59-A6C34878D82A}">
                    <a16:rowId xmlns:a16="http://schemas.microsoft.com/office/drawing/2014/main" xmlns="" val="4201179287"/>
                  </a:ext>
                </a:extLst>
              </a:tr>
              <a:tr h="370840">
                <a:tc>
                  <a:txBody>
                    <a:bodyPr/>
                    <a:lstStyle/>
                    <a:p>
                      <a:r>
                        <a:rPr lang="en-US" dirty="0" smtClean="0"/>
                        <a:t>Syphilitic labyrinthitis </a:t>
                      </a:r>
                      <a:endParaRPr lang="en-US" dirty="0"/>
                    </a:p>
                  </a:txBody>
                  <a:tcPr/>
                </a:tc>
                <a:tc>
                  <a:txBody>
                    <a:bodyPr/>
                    <a:lstStyle/>
                    <a:p>
                      <a:endParaRPr lang="en-US"/>
                    </a:p>
                  </a:txBody>
                  <a:tcPr/>
                </a:tc>
                <a:tc>
                  <a:txBody>
                    <a:bodyPr/>
                    <a:lstStyle/>
                    <a:p>
                      <a:r>
                        <a:rPr lang="en-US" dirty="0" smtClean="0"/>
                        <a:t>Post-operative </a:t>
                      </a:r>
                      <a:endParaRPr lang="en-US" dirty="0"/>
                    </a:p>
                  </a:txBody>
                  <a:tcPr/>
                </a:tc>
                <a:extLst>
                  <a:ext uri="{0D108BD9-81ED-4DB2-BD59-A6C34878D82A}">
                    <a16:rowId xmlns:a16="http://schemas.microsoft.com/office/drawing/2014/main" xmlns="" val="266161486"/>
                  </a:ext>
                </a:extLst>
              </a:tr>
              <a:tr h="370840">
                <a:tc>
                  <a:txBody>
                    <a:bodyPr/>
                    <a:lstStyle/>
                    <a:p>
                      <a:r>
                        <a:rPr lang="en-US" dirty="0" smtClean="0"/>
                        <a:t>Geniculate herpes zoster </a:t>
                      </a:r>
                      <a:endParaRPr lang="en-US" dirty="0"/>
                    </a:p>
                  </a:txBody>
                  <a:tcPr/>
                </a:tc>
                <a:tc>
                  <a:txBody>
                    <a:bodyPr/>
                    <a:lstStyle/>
                    <a:p>
                      <a:endParaRPr lang="en-US" dirty="0"/>
                    </a:p>
                  </a:txBody>
                  <a:tcPr/>
                </a:tc>
                <a:tc>
                  <a:txBody>
                    <a:bodyPr/>
                    <a:lstStyle/>
                    <a:p>
                      <a:r>
                        <a:rPr lang="en-US" dirty="0" smtClean="0"/>
                        <a:t>Trauma to the labyrinth </a:t>
                      </a:r>
                      <a:endParaRPr lang="en-US" dirty="0"/>
                    </a:p>
                  </a:txBody>
                  <a:tcPr/>
                </a:tc>
                <a:extLst>
                  <a:ext uri="{0D108BD9-81ED-4DB2-BD59-A6C34878D82A}">
                    <a16:rowId xmlns:a16="http://schemas.microsoft.com/office/drawing/2014/main" xmlns="" val="2621288174"/>
                  </a:ext>
                </a:extLst>
              </a:tr>
              <a:tr h="370840">
                <a:tc>
                  <a:txBody>
                    <a:bodyPr/>
                    <a:lstStyle/>
                    <a:p>
                      <a:r>
                        <a:rPr lang="en-US" dirty="0" smtClean="0"/>
                        <a:t>Perilymph fistula </a:t>
                      </a:r>
                      <a:endParaRPr lang="en-US" dirty="0"/>
                    </a:p>
                  </a:txBody>
                  <a:tcPr/>
                </a:tc>
                <a:tc>
                  <a:txBody>
                    <a:bodyPr/>
                    <a:lstStyle/>
                    <a:p>
                      <a:endParaRPr lang="en-US"/>
                    </a:p>
                  </a:txBody>
                  <a:tcPr/>
                </a:tc>
                <a:tc>
                  <a:txBody>
                    <a:bodyPr/>
                    <a:lstStyle/>
                    <a:p>
                      <a:endParaRPr lang="ar-SA" dirty="0"/>
                    </a:p>
                  </a:txBody>
                  <a:tcPr/>
                </a:tc>
                <a:extLst>
                  <a:ext uri="{0D108BD9-81ED-4DB2-BD59-A6C34878D82A}">
                    <a16:rowId xmlns:a16="http://schemas.microsoft.com/office/drawing/2014/main" xmlns="" val="450769376"/>
                  </a:ext>
                </a:extLst>
              </a:tr>
            </a:tbl>
          </a:graphicData>
        </a:graphic>
      </p:graphicFrame>
    </p:spTree>
    <p:extLst>
      <p:ext uri="{BB962C8B-B14F-4D97-AF65-F5344CB8AC3E}">
        <p14:creationId xmlns:p14="http://schemas.microsoft.com/office/powerpoint/2010/main" val="56259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 tinnitus with negative emotions, such as </a:t>
            </a:r>
            <a:r>
              <a:rPr lang="en-US" dirty="0" smtClean="0">
                <a:solidFill>
                  <a:schemeClr val="accent2"/>
                </a:solidFill>
              </a:rPr>
              <a:t>fear</a:t>
            </a:r>
            <a:r>
              <a:rPr lang="en-US" dirty="0" smtClean="0"/>
              <a:t> and </a:t>
            </a:r>
            <a:r>
              <a:rPr lang="en-US" dirty="0" smtClean="0">
                <a:solidFill>
                  <a:schemeClr val="accent2"/>
                </a:solidFill>
              </a:rPr>
              <a:t>anxiety</a:t>
            </a:r>
            <a:r>
              <a:rPr lang="en-US" dirty="0" smtClean="0"/>
              <a:t> from unpleasant stimuli at the time it will enhances activity in the </a:t>
            </a:r>
            <a:r>
              <a:rPr lang="en-US" dirty="0" smtClean="0">
                <a:solidFill>
                  <a:schemeClr val="accent2"/>
                </a:solidFill>
              </a:rPr>
              <a:t>limbic system </a:t>
            </a:r>
            <a:r>
              <a:rPr lang="en-US" dirty="0" smtClean="0"/>
              <a:t>and </a:t>
            </a:r>
            <a:r>
              <a:rPr lang="en-US" dirty="0" smtClean="0">
                <a:solidFill>
                  <a:schemeClr val="accent2"/>
                </a:solidFill>
              </a:rPr>
              <a:t>autonomic nervous system </a:t>
            </a:r>
            <a:r>
              <a:rPr lang="en-US" dirty="0" smtClean="0"/>
              <a:t>resulting in increasing tinnitus awareness and annoyance.</a:t>
            </a:r>
          </a:p>
          <a:p>
            <a:r>
              <a:rPr lang="en-US" b="1" i="1" u="sng" dirty="0" smtClean="0">
                <a:solidFill>
                  <a:schemeClr val="accent2"/>
                </a:solidFill>
              </a:rPr>
              <a:t>Pathophysiology:</a:t>
            </a:r>
          </a:p>
          <a:p>
            <a:pPr>
              <a:buFont typeface="Wingdings" pitchFamily="2" charset="2"/>
              <a:buChar char="Ø"/>
            </a:pPr>
            <a:r>
              <a:rPr lang="en-US" dirty="0" smtClean="0"/>
              <a:t>It may caused by increased activity of the auditory brainstem (where the brain process the sound) this may cause </a:t>
            </a:r>
            <a:r>
              <a:rPr lang="en-US" dirty="0" smtClean="0">
                <a:solidFill>
                  <a:schemeClr val="accent2"/>
                </a:solidFill>
              </a:rPr>
              <a:t>over excitation </a:t>
            </a:r>
            <a:r>
              <a:rPr lang="en-US" dirty="0" smtClean="0"/>
              <a:t>of some auditory nerve cells this may explain why most tinnitus cases are associated with a degree of hearing loss.</a:t>
            </a:r>
            <a:endParaRPr lang="en-US" dirty="0"/>
          </a:p>
        </p:txBody>
      </p:sp>
    </p:spTree>
    <p:extLst>
      <p:ext uri="{BB962C8B-B14F-4D97-AF65-F5344CB8AC3E}">
        <p14:creationId xmlns:p14="http://schemas.microsoft.com/office/powerpoint/2010/main" val="1936444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2400" y="274638"/>
            <a:ext cx="10160000" cy="1173162"/>
          </a:xfrm>
        </p:spPr>
        <p:txBody>
          <a:bodyPr/>
          <a:lstStyle/>
          <a:p>
            <a:pPr algn="l"/>
            <a:r>
              <a:rPr lang="en-US" b="1" i="1" u="sng" dirty="0" smtClean="0">
                <a:solidFill>
                  <a:schemeClr val="accent2"/>
                </a:solidFill>
              </a:rPr>
              <a:t>Type of tinnitus:</a:t>
            </a:r>
            <a:endParaRPr lang="en-US" b="1" i="1" u="sng" dirty="0">
              <a:solidFill>
                <a:schemeClr val="accent2"/>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arenR"/>
            </a:pPr>
            <a:r>
              <a:rPr lang="en-US" b="1" i="1" dirty="0" smtClean="0">
                <a:solidFill>
                  <a:schemeClr val="accent2"/>
                </a:solidFill>
              </a:rPr>
              <a:t>Objective :</a:t>
            </a:r>
          </a:p>
          <a:p>
            <a:pPr>
              <a:buFont typeface="Wingdings" pitchFamily="2" charset="2"/>
              <a:buChar char="Ø"/>
            </a:pPr>
            <a:r>
              <a:rPr lang="en-US" dirty="0" smtClean="0"/>
              <a:t>This type can be detected by other people</a:t>
            </a:r>
          </a:p>
          <a:p>
            <a:pPr>
              <a:buFont typeface="Wingdings" pitchFamily="2" charset="2"/>
              <a:buChar char="Ø"/>
            </a:pPr>
            <a:r>
              <a:rPr lang="en-US" dirty="0" smtClean="0"/>
              <a:t>Its caused by </a:t>
            </a:r>
            <a:r>
              <a:rPr lang="en-US" dirty="0" smtClean="0">
                <a:solidFill>
                  <a:schemeClr val="accent2"/>
                </a:solidFill>
              </a:rPr>
              <a:t>involuntary twitching </a:t>
            </a:r>
            <a:r>
              <a:rPr lang="en-US" dirty="0" smtClean="0"/>
              <a:t>of muscle or group of muscles (myoclonus ) around the middle ear or can be caused by </a:t>
            </a:r>
            <a:r>
              <a:rPr lang="en-US" dirty="0" smtClean="0">
                <a:solidFill>
                  <a:schemeClr val="accent2"/>
                </a:solidFill>
              </a:rPr>
              <a:t>vascular</a:t>
            </a:r>
            <a:r>
              <a:rPr lang="en-US" dirty="0" smtClean="0"/>
              <a:t> conditions .</a:t>
            </a:r>
            <a:endParaRPr lang="en-US" dirty="0"/>
          </a:p>
          <a:p>
            <a:pPr>
              <a:buFont typeface="Wingdings" pitchFamily="2" charset="2"/>
              <a:buChar char="Ø"/>
            </a:pPr>
            <a:r>
              <a:rPr lang="en-US" dirty="0" smtClean="0">
                <a:solidFill>
                  <a:schemeClr val="accent2"/>
                </a:solidFill>
              </a:rPr>
              <a:t>Spontaneous </a:t>
            </a:r>
            <a:r>
              <a:rPr lang="en-US" dirty="0" err="1" smtClean="0">
                <a:solidFill>
                  <a:schemeClr val="accent2"/>
                </a:solidFill>
              </a:rPr>
              <a:t>otoacoustic</a:t>
            </a:r>
            <a:r>
              <a:rPr lang="en-US" dirty="0" smtClean="0">
                <a:solidFill>
                  <a:schemeClr val="accent2"/>
                </a:solidFill>
              </a:rPr>
              <a:t> emissions </a:t>
            </a:r>
            <a:r>
              <a:rPr lang="en-US" dirty="0" smtClean="0"/>
              <a:t>(SOAEs) are faint high-frequency tones that are produced in the inner ear and can be measured in the ear canal with a sensitive microphone, may also cause tinnitus.</a:t>
            </a:r>
          </a:p>
        </p:txBody>
      </p:sp>
    </p:spTree>
    <p:extLst>
      <p:ext uri="{BB962C8B-B14F-4D97-AF65-F5344CB8AC3E}">
        <p14:creationId xmlns:p14="http://schemas.microsoft.com/office/powerpoint/2010/main" val="352064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2400" y="381000"/>
            <a:ext cx="10160000" cy="1036638"/>
          </a:xfrm>
        </p:spPr>
        <p:txBody>
          <a:bodyPr/>
          <a:lstStyle/>
          <a:p>
            <a:pPr algn="l"/>
            <a:r>
              <a:rPr lang="en-US" b="1" i="1" u="sng" dirty="0" smtClean="0">
                <a:solidFill>
                  <a:schemeClr val="accent2"/>
                </a:solidFill>
              </a:rPr>
              <a:t>2) Pulsatile tinnitus:</a:t>
            </a:r>
            <a:endParaRPr lang="en-US" b="1" i="1" u="sng"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r>
              <a:rPr lang="en-US" dirty="0" smtClean="0"/>
              <a:t>It’s a sound which beats in the </a:t>
            </a:r>
            <a:r>
              <a:rPr lang="en-US" dirty="0" smtClean="0">
                <a:solidFill>
                  <a:schemeClr val="accent2"/>
                </a:solidFill>
              </a:rPr>
              <a:t>same time of the pulse </a:t>
            </a:r>
            <a:r>
              <a:rPr lang="en-US" dirty="0" smtClean="0"/>
              <a:t>which is also known as</a:t>
            </a:r>
            <a:r>
              <a:rPr lang="en-US" dirty="0" smtClean="0">
                <a:solidFill>
                  <a:schemeClr val="accent2"/>
                </a:solidFill>
              </a:rPr>
              <a:t> (vascular tinnitus) .</a:t>
            </a:r>
          </a:p>
          <a:p>
            <a:r>
              <a:rPr lang="en-US" u="sng" dirty="0" smtClean="0">
                <a:solidFill>
                  <a:schemeClr val="accent2"/>
                </a:solidFill>
              </a:rPr>
              <a:t>Objectively</a:t>
            </a:r>
            <a:r>
              <a:rPr lang="en-US" dirty="0" smtClean="0">
                <a:solidFill>
                  <a:schemeClr val="accent2"/>
                </a:solidFill>
              </a:rPr>
              <a:t> :</a:t>
            </a:r>
            <a:r>
              <a:rPr lang="en-US" dirty="0" smtClean="0"/>
              <a:t>It result from altered blood flow which increase the blood turbulence near the ear ex:(atherosclerosis ) .</a:t>
            </a:r>
          </a:p>
          <a:p>
            <a:r>
              <a:rPr lang="en-US" u="sng" dirty="0" smtClean="0">
                <a:solidFill>
                  <a:schemeClr val="accent2"/>
                </a:solidFill>
              </a:rPr>
              <a:t>Subjectively:  </a:t>
            </a:r>
            <a:r>
              <a:rPr lang="en-US" dirty="0" smtClean="0"/>
              <a:t>it can happen due increase the awareness of the blood flow in the ear .</a:t>
            </a:r>
          </a:p>
          <a:p>
            <a:r>
              <a:rPr lang="en-US" dirty="0" smtClean="0"/>
              <a:t>Pulsatile tinnitus can </a:t>
            </a:r>
            <a:r>
              <a:rPr lang="en-US" dirty="0" smtClean="0">
                <a:solidFill>
                  <a:schemeClr val="accent2"/>
                </a:solidFill>
              </a:rPr>
              <a:t>indicate </a:t>
            </a:r>
            <a:r>
              <a:rPr lang="en-US" dirty="0" smtClean="0"/>
              <a:t>a serious medical conditions such as : </a:t>
            </a:r>
            <a:r>
              <a:rPr lang="en-US" dirty="0" smtClean="0">
                <a:solidFill>
                  <a:schemeClr val="accent2"/>
                </a:solidFill>
              </a:rPr>
              <a:t>carotid artery aneurism </a:t>
            </a:r>
            <a:r>
              <a:rPr lang="en-US" dirty="0" smtClean="0"/>
              <a:t>, </a:t>
            </a:r>
            <a:r>
              <a:rPr lang="en-US" dirty="0" smtClean="0">
                <a:solidFill>
                  <a:schemeClr val="accent2"/>
                </a:solidFill>
              </a:rPr>
              <a:t>carotid artery dissection </a:t>
            </a:r>
            <a:r>
              <a:rPr lang="en-US" dirty="0" smtClean="0"/>
              <a:t>, </a:t>
            </a:r>
            <a:r>
              <a:rPr lang="en-US" dirty="0" smtClean="0">
                <a:solidFill>
                  <a:schemeClr val="accent2"/>
                </a:solidFill>
              </a:rPr>
              <a:t>vasculitis </a:t>
            </a:r>
            <a:r>
              <a:rPr lang="en-US" dirty="0" smtClean="0"/>
              <a:t>and </a:t>
            </a:r>
            <a:r>
              <a:rPr lang="en-US" dirty="0" smtClean="0">
                <a:solidFill>
                  <a:schemeClr val="accent2"/>
                </a:solidFill>
              </a:rPr>
              <a:t>giant cell arteritis </a:t>
            </a:r>
            <a:r>
              <a:rPr lang="en-US" dirty="0" smtClean="0"/>
              <a:t>or </a:t>
            </a:r>
            <a:r>
              <a:rPr lang="en-US" dirty="0" smtClean="0">
                <a:solidFill>
                  <a:schemeClr val="accent2"/>
                </a:solidFill>
              </a:rPr>
              <a:t>idiopathic intracranial hypertension.</a:t>
            </a:r>
          </a:p>
          <a:p>
            <a:r>
              <a:rPr lang="en-US" dirty="0" smtClean="0"/>
              <a:t>Pulsatile tinnitus  can be a sympto</a:t>
            </a:r>
            <a:r>
              <a:rPr lang="en-US" dirty="0"/>
              <a:t>m</a:t>
            </a:r>
            <a:r>
              <a:rPr lang="en-US" dirty="0" smtClean="0"/>
              <a:t> of vascular intracranial abnormality so it should be evaluated for </a:t>
            </a:r>
            <a:r>
              <a:rPr lang="en-US" dirty="0" err="1" smtClean="0"/>
              <a:t>bruites</a:t>
            </a:r>
            <a:r>
              <a:rPr lang="en-US" dirty="0" smtClean="0"/>
              <a:t>.</a:t>
            </a:r>
          </a:p>
          <a:p>
            <a:endParaRPr lang="en-US" dirty="0" smtClean="0"/>
          </a:p>
          <a:p>
            <a:endParaRPr lang="en-US" dirty="0"/>
          </a:p>
        </p:txBody>
      </p:sp>
    </p:spTree>
    <p:extLst>
      <p:ext uri="{BB962C8B-B14F-4D97-AF65-F5344CB8AC3E}">
        <p14:creationId xmlns:p14="http://schemas.microsoft.com/office/powerpoint/2010/main" val="2214384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25600" y="274638"/>
            <a:ext cx="9956800" cy="944562"/>
          </a:xfrm>
        </p:spPr>
        <p:txBody>
          <a:bodyPr/>
          <a:lstStyle/>
          <a:p>
            <a:pPr algn="l"/>
            <a:r>
              <a:rPr lang="en-US" b="1" i="1" u="sng" dirty="0" smtClean="0">
                <a:solidFill>
                  <a:schemeClr val="accent2"/>
                </a:solidFill>
              </a:rPr>
              <a:t>3)subjective</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It’s the </a:t>
            </a:r>
            <a:r>
              <a:rPr lang="en-US" dirty="0" smtClean="0">
                <a:solidFill>
                  <a:schemeClr val="accent2"/>
                </a:solidFill>
              </a:rPr>
              <a:t>most frequent  </a:t>
            </a:r>
            <a:r>
              <a:rPr lang="en-US" dirty="0" smtClean="0"/>
              <a:t>type of tinnitus .</a:t>
            </a:r>
          </a:p>
          <a:p>
            <a:r>
              <a:rPr lang="en-US" dirty="0" smtClean="0"/>
              <a:t>It is </a:t>
            </a:r>
            <a:r>
              <a:rPr lang="en-US" dirty="0" smtClean="0">
                <a:solidFill>
                  <a:schemeClr val="accent2"/>
                </a:solidFill>
              </a:rPr>
              <a:t>mostly due to hearing loss </a:t>
            </a:r>
            <a:r>
              <a:rPr lang="en-US" dirty="0" smtClean="0"/>
              <a:t>but it can have other causes like </a:t>
            </a:r>
            <a:r>
              <a:rPr lang="en-US" u="sng" dirty="0" smtClean="0"/>
              <a:t>otological </a:t>
            </a:r>
            <a:r>
              <a:rPr lang="en-US" dirty="0" smtClean="0"/>
              <a:t>(inner ear ) or </a:t>
            </a:r>
            <a:r>
              <a:rPr lang="en-US" u="sng" dirty="0" smtClean="0"/>
              <a:t>neurological</a:t>
            </a:r>
            <a:r>
              <a:rPr lang="en-US" dirty="0" smtClean="0"/>
              <a:t> (auditory nerve).</a:t>
            </a:r>
          </a:p>
          <a:p>
            <a:r>
              <a:rPr lang="en-US" dirty="0" smtClean="0">
                <a:solidFill>
                  <a:schemeClr val="accent2"/>
                </a:solidFill>
              </a:rPr>
              <a:t>Causes : </a:t>
            </a:r>
            <a:r>
              <a:rPr lang="en-US" dirty="0" smtClean="0"/>
              <a:t>infection , drugs and trauma.</a:t>
            </a:r>
          </a:p>
          <a:p>
            <a:r>
              <a:rPr lang="en-US" dirty="0" smtClean="0"/>
              <a:t>Traumatic noise exposure recurrently can cause injury to the hair cells in the inner ear causing a degree of hearing loss and tinnitus.</a:t>
            </a:r>
          </a:p>
          <a:p>
            <a:r>
              <a:rPr lang="en-US" dirty="0" smtClean="0"/>
              <a:t>Some cases the tinnitus is not related to the inner ear or auditory nerve so they are called</a:t>
            </a:r>
            <a:r>
              <a:rPr lang="en-US" dirty="0" smtClean="0">
                <a:solidFill>
                  <a:schemeClr val="accent2"/>
                </a:solidFill>
              </a:rPr>
              <a:t> </a:t>
            </a:r>
            <a:r>
              <a:rPr lang="en-US" b="1" i="1" dirty="0" err="1" smtClean="0">
                <a:solidFill>
                  <a:schemeClr val="accent2"/>
                </a:solidFill>
              </a:rPr>
              <a:t>non_otic</a:t>
            </a:r>
            <a:r>
              <a:rPr lang="en-US" b="1" i="1" dirty="0" smtClean="0">
                <a:solidFill>
                  <a:schemeClr val="accent2"/>
                </a:solidFill>
              </a:rPr>
              <a:t> tinnitus  </a:t>
            </a:r>
            <a:r>
              <a:rPr lang="en-US" dirty="0" smtClean="0"/>
              <a:t>and they are affected by the </a:t>
            </a:r>
            <a:r>
              <a:rPr lang="en-US" u="sng" dirty="0" smtClean="0">
                <a:solidFill>
                  <a:schemeClr val="accent2"/>
                </a:solidFill>
              </a:rPr>
              <a:t>somatosensory system </a:t>
            </a:r>
            <a:r>
              <a:rPr lang="en-US" dirty="0" smtClean="0"/>
              <a:t>to that the only factor that is affecting the tinnitus id movement of the head or neck or face.</a:t>
            </a:r>
          </a:p>
          <a:p>
            <a:endParaRPr lang="en-US" dirty="0"/>
          </a:p>
        </p:txBody>
      </p:sp>
    </p:spTree>
    <p:extLst>
      <p:ext uri="{BB962C8B-B14F-4D97-AF65-F5344CB8AC3E}">
        <p14:creationId xmlns:p14="http://schemas.microsoft.com/office/powerpoint/2010/main" val="1661164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2400" y="274638"/>
            <a:ext cx="10160000" cy="1173162"/>
          </a:xfrm>
        </p:spPr>
        <p:txBody>
          <a:bodyPr/>
          <a:lstStyle/>
          <a:p>
            <a:pPr algn="l"/>
            <a:r>
              <a:rPr lang="en-US" i="1" u="sng" dirty="0" smtClean="0">
                <a:solidFill>
                  <a:schemeClr val="accent2"/>
                </a:solidFill>
              </a:rPr>
              <a:t>Hearing loss:</a:t>
            </a:r>
            <a:endParaRPr lang="en-US" i="1" u="sng"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It’s the </a:t>
            </a:r>
            <a:r>
              <a:rPr lang="en-US" dirty="0" smtClean="0">
                <a:solidFill>
                  <a:schemeClr val="accent2"/>
                </a:solidFill>
              </a:rPr>
              <a:t>most common </a:t>
            </a:r>
            <a:r>
              <a:rPr lang="en-US" dirty="0" smtClean="0"/>
              <a:t>cause of the tinnitus and its part of the subjective causes .</a:t>
            </a:r>
          </a:p>
          <a:p>
            <a:r>
              <a:rPr lang="en-US" dirty="0" smtClean="0"/>
              <a:t>The most common cause of hearing loss is cochlear injury .</a:t>
            </a:r>
          </a:p>
          <a:p>
            <a:r>
              <a:rPr lang="en-US" dirty="0" smtClean="0">
                <a:solidFill>
                  <a:schemeClr val="accent2"/>
                </a:solidFill>
              </a:rPr>
              <a:t>Ototoxic Drugs </a:t>
            </a:r>
            <a:r>
              <a:rPr lang="en-US" dirty="0" smtClean="0"/>
              <a:t>can also cause hearing loss and tinnitus or they can increase the damage that be induced by exposure to loud noises and this damage can be done even if the dose is not considered ototoxic.</a:t>
            </a:r>
          </a:p>
          <a:p>
            <a:pPr marL="0" indent="0">
              <a:buNone/>
            </a:pPr>
            <a:endParaRPr lang="en-US" dirty="0"/>
          </a:p>
        </p:txBody>
      </p:sp>
    </p:spTree>
    <p:extLst>
      <p:ext uri="{BB962C8B-B14F-4D97-AF65-F5344CB8AC3E}">
        <p14:creationId xmlns:p14="http://schemas.microsoft.com/office/powerpoint/2010/main" val="637748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 y="1"/>
            <a:ext cx="12186276" cy="68547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 y="0"/>
            <a:ext cx="12186276" cy="6854780"/>
          </a:xfrm>
          <a:prstGeom prst="rect">
            <a:avLst/>
          </a:prstGeom>
        </p:spPr>
      </p:pic>
    </p:spTree>
    <p:extLst>
      <p:ext uri="{BB962C8B-B14F-4D97-AF65-F5344CB8AC3E}">
        <p14:creationId xmlns:p14="http://schemas.microsoft.com/office/powerpoint/2010/main" val="241548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11887200" cy="609600"/>
          </a:xfrm>
        </p:spPr>
        <p:txBody>
          <a:bodyPr>
            <a:normAutofit fontScale="90000"/>
          </a:bodyPr>
          <a:lstStyle/>
          <a:p>
            <a:pPr algn="l"/>
            <a:r>
              <a:rPr lang="en-US" dirty="0" smtClean="0">
                <a:solidFill>
                  <a:schemeClr val="accent2"/>
                </a:solidFill>
              </a:rPr>
              <a:t>Factors associated with tinnitus:</a:t>
            </a:r>
            <a:endParaRPr lang="en-US" dirty="0">
              <a:solidFill>
                <a:schemeClr val="accent2"/>
              </a:solidFill>
            </a:endParaRPr>
          </a:p>
        </p:txBody>
      </p:sp>
      <p:sp>
        <p:nvSpPr>
          <p:cNvPr id="6" name="Rectangle 5"/>
          <p:cNvSpPr/>
          <p:nvPr/>
        </p:nvSpPr>
        <p:spPr>
          <a:xfrm>
            <a:off x="-1" y="838200"/>
            <a:ext cx="3163911" cy="1625958"/>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Ear problem and hearing loss</a:t>
            </a:r>
            <a:endParaRPr lang="en-US" dirty="0"/>
          </a:p>
        </p:txBody>
      </p:sp>
      <p:sp>
        <p:nvSpPr>
          <p:cNvPr id="7" name="Right Arrow 6"/>
          <p:cNvSpPr/>
          <p:nvPr/>
        </p:nvSpPr>
        <p:spPr>
          <a:xfrm>
            <a:off x="3130638" y="990600"/>
            <a:ext cx="1194516" cy="304800"/>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25154" y="742950"/>
            <a:ext cx="7765247" cy="8001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Conductive :otitis ,otosclerosis ,middle ear effusion, Eustachian tube dysfunction and acoustic shock.</a:t>
            </a:r>
            <a:endParaRPr lang="en-US" dirty="0"/>
          </a:p>
        </p:txBody>
      </p:sp>
      <p:sp>
        <p:nvSpPr>
          <p:cNvPr id="9" name="Right Arrow 8"/>
          <p:cNvSpPr/>
          <p:nvPr/>
        </p:nvSpPr>
        <p:spPr>
          <a:xfrm>
            <a:off x="3163910" y="1828800"/>
            <a:ext cx="1161245" cy="381000"/>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25155" y="1659228"/>
            <a:ext cx="7765245" cy="1007772"/>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Neurosensory :excessive noise or loud exposure (acoustic trauma) ,presbycusis , Meniere disease ,endolymphatic hydrops , acoustic neuroma.</a:t>
            </a:r>
            <a:endParaRPr lang="en-US" dirty="0"/>
          </a:p>
        </p:txBody>
      </p:sp>
      <p:sp>
        <p:nvSpPr>
          <p:cNvPr id="11" name="Rectangle 10"/>
          <p:cNvSpPr/>
          <p:nvPr/>
        </p:nvSpPr>
        <p:spPr>
          <a:xfrm>
            <a:off x="0" y="3048000"/>
            <a:ext cx="3163909" cy="11430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2)Neurological disorders </a:t>
            </a:r>
            <a:endParaRPr lang="en-US" dirty="0"/>
          </a:p>
        </p:txBody>
      </p:sp>
      <p:sp>
        <p:nvSpPr>
          <p:cNvPr id="12" name="Right Arrow 11"/>
          <p:cNvSpPr/>
          <p:nvPr/>
        </p:nvSpPr>
        <p:spPr>
          <a:xfrm>
            <a:off x="3163910" y="3505200"/>
            <a:ext cx="1161245" cy="457200"/>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25155" y="3200400"/>
            <a:ext cx="7765245" cy="9906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Arnold_chiari malformation , multiple sclerosis , head injury , vascular arteritis</a:t>
            </a:r>
            <a:endParaRPr lang="en-US" dirty="0"/>
          </a:p>
        </p:txBody>
      </p:sp>
      <p:sp>
        <p:nvSpPr>
          <p:cNvPr id="14" name="Rectangle 13"/>
          <p:cNvSpPr/>
          <p:nvPr/>
        </p:nvSpPr>
        <p:spPr>
          <a:xfrm>
            <a:off x="-1" y="4495800"/>
            <a:ext cx="6908801" cy="5334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3)</a:t>
            </a:r>
            <a:r>
              <a:rPr lang="en-US" dirty="0" err="1" smtClean="0"/>
              <a:t>Temporomandibular</a:t>
            </a:r>
            <a:r>
              <a:rPr lang="en-US" dirty="0" smtClean="0"/>
              <a:t> joint dysfunction</a:t>
            </a:r>
            <a:endParaRPr lang="en-US" dirty="0"/>
          </a:p>
        </p:txBody>
      </p:sp>
      <p:sp>
        <p:nvSpPr>
          <p:cNvPr id="15" name="Rectangle 14"/>
          <p:cNvSpPr/>
          <p:nvPr/>
        </p:nvSpPr>
        <p:spPr>
          <a:xfrm>
            <a:off x="0" y="5257800"/>
            <a:ext cx="3163909" cy="8382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4)Psychiatric disorders:</a:t>
            </a:r>
            <a:endParaRPr lang="en-US" dirty="0"/>
          </a:p>
        </p:txBody>
      </p:sp>
      <p:sp>
        <p:nvSpPr>
          <p:cNvPr id="16" name="Right Arrow 15"/>
          <p:cNvSpPr/>
          <p:nvPr/>
        </p:nvSpPr>
        <p:spPr>
          <a:xfrm>
            <a:off x="3163909" y="5426835"/>
            <a:ext cx="1306491" cy="500130"/>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70400" y="5285704"/>
            <a:ext cx="7620000" cy="9144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Depression and anxiety</a:t>
            </a:r>
            <a:endParaRPr lang="en-US" dirty="0"/>
          </a:p>
        </p:txBody>
      </p:sp>
    </p:spTree>
    <p:extLst>
      <p:ext uri="{BB962C8B-B14F-4D97-AF65-F5344CB8AC3E}">
        <p14:creationId xmlns:p14="http://schemas.microsoft.com/office/powerpoint/2010/main" val="3163778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8" y="-1074"/>
            <a:ext cx="12180552" cy="6851561"/>
          </a:xfrm>
          <a:prstGeom prst="rect">
            <a:avLst/>
          </a:prstGeom>
        </p:spPr>
      </p:pic>
      <p:sp>
        <p:nvSpPr>
          <p:cNvPr id="2" name="Title 1"/>
          <p:cNvSpPr>
            <a:spLocks noGrp="1"/>
          </p:cNvSpPr>
          <p:nvPr>
            <p:ph type="title"/>
          </p:nvPr>
        </p:nvSpPr>
        <p:spPr>
          <a:xfrm>
            <a:off x="1422400" y="274638"/>
            <a:ext cx="10160000" cy="1173162"/>
          </a:xfrm>
        </p:spPr>
        <p:txBody>
          <a:bodyPr/>
          <a:lstStyle/>
          <a:p>
            <a:pPr algn="l"/>
            <a:r>
              <a:rPr lang="en-US" b="1" i="1" u="sng" dirty="0" smtClean="0">
                <a:solidFill>
                  <a:schemeClr val="accent2"/>
                </a:solidFill>
              </a:rPr>
              <a:t>Severity:</a:t>
            </a:r>
            <a:endParaRPr lang="en-US" b="1" i="1" u="sng"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 condition is often rated on a scale from "</a:t>
            </a:r>
            <a:r>
              <a:rPr lang="en-US" dirty="0" smtClean="0">
                <a:solidFill>
                  <a:schemeClr val="accent2"/>
                </a:solidFill>
              </a:rPr>
              <a:t>slight" </a:t>
            </a:r>
            <a:r>
              <a:rPr lang="en-US" dirty="0" smtClean="0"/>
              <a:t>to </a:t>
            </a:r>
            <a:r>
              <a:rPr lang="en-US" dirty="0" smtClean="0">
                <a:solidFill>
                  <a:schemeClr val="accent2"/>
                </a:solidFill>
              </a:rPr>
              <a:t>"severe" </a:t>
            </a:r>
            <a:r>
              <a:rPr lang="en-US" dirty="0" smtClean="0"/>
              <a:t>according to the effects it has, such as </a:t>
            </a:r>
            <a:r>
              <a:rPr lang="en-US" u="sng" dirty="0" smtClean="0"/>
              <a:t>interference with sleep and normal daily activities </a:t>
            </a:r>
            <a:r>
              <a:rPr lang="en-US" dirty="0" smtClean="0"/>
              <a:t>.</a:t>
            </a:r>
          </a:p>
          <a:p>
            <a:r>
              <a:rPr lang="en-US" dirty="0" smtClean="0"/>
              <a:t>Assessment of psychological processes related to tinnitus involves measurement of tinnitus severity and distress and its  </a:t>
            </a:r>
            <a:r>
              <a:rPr lang="en-US" dirty="0" smtClean="0">
                <a:solidFill>
                  <a:schemeClr val="accent2"/>
                </a:solidFill>
              </a:rPr>
              <a:t>measured subjectively by validated self-report tinnitus questionnaires</a:t>
            </a:r>
            <a:r>
              <a:rPr lang="en-US" dirty="0" smtClean="0"/>
              <a:t> These questionnaires measure the degree of psychological distress and handicap associated with tinnitus, including effects on hearing, lifestyle, health and emotional functioning.</a:t>
            </a:r>
          </a:p>
          <a:p>
            <a:r>
              <a:rPr lang="en-US" dirty="0" smtClean="0"/>
              <a:t>These assessment measures are </a:t>
            </a:r>
            <a:r>
              <a:rPr lang="en-US" b="1" i="1" u="sng" dirty="0" smtClean="0">
                <a:solidFill>
                  <a:schemeClr val="accent2"/>
                </a:solidFill>
              </a:rPr>
              <a:t>aimed to </a:t>
            </a:r>
            <a:r>
              <a:rPr lang="en-US" dirty="0" smtClean="0"/>
              <a:t>identify individual </a:t>
            </a:r>
            <a:r>
              <a:rPr lang="en-US" dirty="0" smtClean="0">
                <a:solidFill>
                  <a:schemeClr val="accent2"/>
                </a:solidFill>
              </a:rPr>
              <a:t>levels of distress </a:t>
            </a:r>
            <a:r>
              <a:rPr lang="en-US" dirty="0" smtClean="0"/>
              <a:t>and </a:t>
            </a:r>
            <a:r>
              <a:rPr lang="en-US" dirty="0" smtClean="0">
                <a:solidFill>
                  <a:schemeClr val="accent2"/>
                </a:solidFill>
              </a:rPr>
              <a:t>interference with normal life </a:t>
            </a:r>
            <a:r>
              <a:rPr lang="en-US" dirty="0" smtClean="0"/>
              <a:t>, </a:t>
            </a:r>
            <a:r>
              <a:rPr lang="en-US" dirty="0" smtClean="0">
                <a:solidFill>
                  <a:schemeClr val="accent2"/>
                </a:solidFill>
              </a:rPr>
              <a:t>coping responses </a:t>
            </a:r>
            <a:r>
              <a:rPr lang="en-US" dirty="0" smtClean="0"/>
              <a:t>and </a:t>
            </a:r>
            <a:r>
              <a:rPr lang="en-US" dirty="0" smtClean="0">
                <a:solidFill>
                  <a:schemeClr val="accent2"/>
                </a:solidFill>
              </a:rPr>
              <a:t>perceptions of tinnitus </a:t>
            </a:r>
            <a:r>
              <a:rPr lang="en-US" b="1" i="1" u="sng" dirty="0" smtClean="0"/>
              <a:t>in order </a:t>
            </a:r>
            <a:r>
              <a:rPr lang="en-US" dirty="0" smtClean="0"/>
              <a:t>to inform treatment and monitor progress.</a:t>
            </a:r>
            <a:endParaRPr lang="en-US" dirty="0"/>
          </a:p>
        </p:txBody>
      </p:sp>
    </p:spTree>
    <p:extLst>
      <p:ext uri="{BB962C8B-B14F-4D97-AF65-F5344CB8AC3E}">
        <p14:creationId xmlns:p14="http://schemas.microsoft.com/office/powerpoint/2010/main" val="1156713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24000" y="274638"/>
            <a:ext cx="10058400" cy="1249362"/>
          </a:xfrm>
        </p:spPr>
        <p:txBody>
          <a:bodyPr/>
          <a:lstStyle/>
          <a:p>
            <a:pPr algn="l"/>
            <a:r>
              <a:rPr lang="en-US" b="1" i="1" u="sng" dirty="0" smtClean="0">
                <a:solidFill>
                  <a:schemeClr val="accent2"/>
                </a:solidFill>
              </a:rPr>
              <a:t>Audiology</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most persons with tinnitus also have hearing loss, a </a:t>
            </a:r>
            <a:r>
              <a:rPr lang="en-US" i="1" u="sng" dirty="0" smtClean="0">
                <a:solidFill>
                  <a:schemeClr val="accent2"/>
                </a:solidFill>
              </a:rPr>
              <a:t>pure tone hearing test </a:t>
            </a:r>
            <a:r>
              <a:rPr lang="en-US" dirty="0" smtClean="0"/>
              <a:t>resulting in an audiogram may help diagnose a cause, though some persons with tinnitus do not have hearing loss. An audiogram may also facilitate fitting of a hearing aid in those cases where hearing loss is significant. The pitch of tinnitus is often in the range of the hearing loss.</a:t>
            </a:r>
          </a:p>
          <a:p>
            <a:r>
              <a:rPr lang="en-US" b="1" i="1" u="sng" dirty="0" smtClean="0">
                <a:solidFill>
                  <a:schemeClr val="accent2"/>
                </a:solidFill>
              </a:rPr>
              <a:t>Note : </a:t>
            </a:r>
            <a:r>
              <a:rPr lang="en-US" b="1" i="1" dirty="0" smtClean="0"/>
              <a:t>pure-tone audiometry </a:t>
            </a:r>
            <a:r>
              <a:rPr lang="en-US" dirty="0" smtClean="0"/>
              <a:t>is the main hearing test used to identify hearing threshold levels of an individual, enabling determination of the degree, type and configuration of a hearing loss and thus providing a basis for diagnosis and management.</a:t>
            </a:r>
            <a:endParaRPr lang="en-US" dirty="0"/>
          </a:p>
        </p:txBody>
      </p:sp>
    </p:spTree>
    <p:extLst>
      <p:ext uri="{BB962C8B-B14F-4D97-AF65-F5344CB8AC3E}">
        <p14:creationId xmlns:p14="http://schemas.microsoft.com/office/powerpoint/2010/main" val="880782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19200" y="381000"/>
            <a:ext cx="10363200" cy="1036638"/>
          </a:xfrm>
        </p:spPr>
        <p:txBody>
          <a:bodyPr/>
          <a:lstStyle/>
          <a:p>
            <a:pPr algn="l"/>
            <a:r>
              <a:rPr lang="en-US" b="1" i="1" u="sng" dirty="0" smtClean="0">
                <a:solidFill>
                  <a:schemeClr val="accent2"/>
                </a:solidFill>
              </a:rPr>
              <a:t>Prognosis :</a:t>
            </a:r>
            <a:endParaRPr lang="en-US" b="1" i="1" u="sng" dirty="0">
              <a:solidFill>
                <a:schemeClr val="accent2"/>
              </a:solidFill>
            </a:endParaRPr>
          </a:p>
        </p:txBody>
      </p:sp>
      <p:sp>
        <p:nvSpPr>
          <p:cNvPr id="3" name="Content Placeholder 2"/>
          <p:cNvSpPr>
            <a:spLocks noGrp="1"/>
          </p:cNvSpPr>
          <p:nvPr>
            <p:ph idx="1"/>
          </p:nvPr>
        </p:nvSpPr>
        <p:spPr/>
        <p:txBody>
          <a:bodyPr/>
          <a:lstStyle/>
          <a:p>
            <a:r>
              <a:rPr lang="en-US" dirty="0"/>
              <a:t>T</a:t>
            </a:r>
            <a:r>
              <a:rPr lang="en-US" dirty="0" smtClean="0"/>
              <a:t>here is </a:t>
            </a:r>
            <a:r>
              <a:rPr lang="en-US" b="1" i="1" dirty="0" smtClean="0">
                <a:solidFill>
                  <a:schemeClr val="accent2"/>
                </a:solidFill>
              </a:rPr>
              <a:t>no cure</a:t>
            </a:r>
            <a:r>
              <a:rPr lang="en-US" dirty="0" smtClean="0"/>
              <a:t>, most people with tinnitus </a:t>
            </a:r>
            <a:r>
              <a:rPr lang="en-US" dirty="0" smtClean="0">
                <a:solidFill>
                  <a:schemeClr val="accent2"/>
                </a:solidFill>
              </a:rPr>
              <a:t>get</a:t>
            </a:r>
            <a:r>
              <a:rPr lang="en-US" dirty="0" smtClean="0"/>
              <a:t> </a:t>
            </a:r>
            <a:r>
              <a:rPr lang="en-US" dirty="0" smtClean="0">
                <a:solidFill>
                  <a:schemeClr val="accent2"/>
                </a:solidFill>
              </a:rPr>
              <a:t>used to it </a:t>
            </a:r>
            <a:r>
              <a:rPr lang="en-US" dirty="0" smtClean="0"/>
              <a:t>over time but for a minority it remains a significant problem.</a:t>
            </a:r>
          </a:p>
          <a:p>
            <a:pPr marL="0" indent="0">
              <a:buNone/>
            </a:pPr>
            <a:endParaRPr lang="en-US" dirty="0"/>
          </a:p>
        </p:txBody>
      </p:sp>
    </p:spTree>
    <p:extLst>
      <p:ext uri="{BB962C8B-B14F-4D97-AF65-F5344CB8AC3E}">
        <p14:creationId xmlns:p14="http://schemas.microsoft.com/office/powerpoint/2010/main" val="155144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Peripheral causes </a:t>
            </a:r>
            <a:endParaRPr lang="en-US" dirty="0"/>
          </a:p>
        </p:txBody>
      </p:sp>
      <p:sp>
        <p:nvSpPr>
          <p:cNvPr id="14" name="Content Placeholder 13"/>
          <p:cNvSpPr>
            <a:spLocks noGrp="1"/>
          </p:cNvSpPr>
          <p:nvPr>
            <p:ph idx="1"/>
          </p:nvPr>
        </p:nvSpPr>
        <p:spPr>
          <a:xfrm>
            <a:off x="1562100" y="1577431"/>
            <a:ext cx="9791700" cy="4351338"/>
          </a:xfrm>
        </p:spPr>
        <p:txBody>
          <a:bodyPr/>
          <a:lstStyle/>
          <a:p>
            <a:r>
              <a:rPr lang="en-US" altLang="ar-JO" dirty="0" smtClean="0"/>
              <a:t>Body </a:t>
            </a:r>
            <a:r>
              <a:rPr lang="en-US" altLang="ar-JO" dirty="0"/>
              <a:t>balance is maintained by the input to the brain from the inner </a:t>
            </a:r>
            <a:r>
              <a:rPr lang="en-US" altLang="ar-JO" dirty="0" smtClean="0"/>
              <a:t>ear, the </a:t>
            </a:r>
            <a:r>
              <a:rPr lang="en-US" altLang="ar-JO" dirty="0"/>
              <a:t>eyes and the proprioceptive organs, especially of the </a:t>
            </a:r>
            <a:r>
              <a:rPr lang="en-US" altLang="ar-JO" dirty="0" smtClean="0"/>
              <a:t>neck so dysfunction </a:t>
            </a:r>
            <a:r>
              <a:rPr lang="en-US" altLang="ar-JO" dirty="0"/>
              <a:t>of any of these systems may lead to imbalance</a:t>
            </a:r>
            <a:r>
              <a:rPr lang="en-US" altLang="ar-JO" dirty="0" smtClean="0"/>
              <a:t>.</a:t>
            </a:r>
          </a:p>
          <a:p>
            <a:endParaRPr lang="en-US" dirty="0"/>
          </a:p>
          <a:p>
            <a:r>
              <a:rPr lang="en-US" dirty="0"/>
              <a:t>Peripheral causes </a:t>
            </a:r>
            <a:r>
              <a:rPr lang="en-US" dirty="0" smtClean="0"/>
              <a:t>arise </a:t>
            </a:r>
            <a:r>
              <a:rPr lang="en-US" dirty="0"/>
              <a:t>from abnormalities in the peripheral vestibular system. </a:t>
            </a:r>
          </a:p>
          <a:p>
            <a:pPr marL="0" indent="0">
              <a:buNone/>
            </a:pPr>
            <a:endParaRPr lang="en-US" altLang="ar-JO" dirty="0"/>
          </a:p>
          <a:p>
            <a:pPr lvl="0"/>
            <a:endParaRPr lang="en-US" dirty="0"/>
          </a:p>
        </p:txBody>
      </p:sp>
    </p:spTree>
    <p:extLst>
      <p:ext uri="{BB962C8B-B14F-4D97-AF65-F5344CB8AC3E}">
        <p14:creationId xmlns:p14="http://schemas.microsoft.com/office/powerpoint/2010/main" val="22193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chemeClr val="accent2"/>
                </a:solidFill>
              </a:rPr>
              <a:t>Treatment:</a:t>
            </a:r>
            <a:endParaRPr lang="en-US"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accent2"/>
                </a:solidFill>
              </a:rPr>
              <a:t>Treating the under lying cause :</a:t>
            </a:r>
          </a:p>
          <a:p>
            <a:pPr>
              <a:buFont typeface="Wingdings" pitchFamily="2" charset="2"/>
              <a:buChar char="Ø"/>
            </a:pPr>
            <a:r>
              <a:rPr lang="en-US" dirty="0" smtClean="0">
                <a:solidFill>
                  <a:schemeClr val="accent2"/>
                </a:solidFill>
              </a:rPr>
              <a:t>Wax removal </a:t>
            </a:r>
            <a:r>
              <a:rPr lang="en-US" dirty="0" smtClean="0"/>
              <a:t>can decrease the severity of the tinnitus.</a:t>
            </a:r>
          </a:p>
          <a:p>
            <a:pPr>
              <a:buFont typeface="Wingdings" pitchFamily="2" charset="2"/>
              <a:buChar char="Ø"/>
            </a:pPr>
            <a:r>
              <a:rPr lang="en-US" dirty="0" smtClean="0"/>
              <a:t>Treating the </a:t>
            </a:r>
            <a:r>
              <a:rPr lang="en-US" dirty="0" smtClean="0">
                <a:solidFill>
                  <a:schemeClr val="accent2"/>
                </a:solidFill>
              </a:rPr>
              <a:t>blood vessel </a:t>
            </a:r>
            <a:r>
              <a:rPr lang="en-US" dirty="0" smtClean="0"/>
              <a:t>condition if found and if possible.</a:t>
            </a:r>
          </a:p>
          <a:p>
            <a:pPr>
              <a:buFont typeface="Wingdings" pitchFamily="2" charset="2"/>
              <a:buChar char="Ø"/>
            </a:pPr>
            <a:r>
              <a:rPr lang="en-US" dirty="0" smtClean="0">
                <a:solidFill>
                  <a:schemeClr val="accent2"/>
                </a:solidFill>
              </a:rPr>
              <a:t>Changing medication.</a:t>
            </a:r>
          </a:p>
          <a:p>
            <a:pPr>
              <a:buFont typeface="Wingdings" pitchFamily="2" charset="2"/>
              <a:buChar char="Ø"/>
            </a:pPr>
            <a:r>
              <a:rPr lang="en-US" dirty="0" smtClean="0">
                <a:solidFill>
                  <a:schemeClr val="accent2"/>
                </a:solidFill>
              </a:rPr>
              <a:t>Noise suppression</a:t>
            </a:r>
          </a:p>
          <a:p>
            <a:pPr>
              <a:buFont typeface="Wingdings" pitchFamily="2" charset="2"/>
              <a:buChar char="ü"/>
            </a:pPr>
            <a:r>
              <a:rPr lang="en-US" b="1" u="sng" dirty="0" smtClean="0"/>
              <a:t>White </a:t>
            </a:r>
            <a:r>
              <a:rPr lang="en-US" b="1" u="sng" dirty="0"/>
              <a:t>noises machines :</a:t>
            </a:r>
            <a:r>
              <a:rPr lang="en-US" dirty="0"/>
              <a:t>These devices, which produce simulated environmental sounds such as falling rain or ocean waves, are often an effective treatment for </a:t>
            </a:r>
            <a:r>
              <a:rPr lang="en-US" dirty="0" smtClean="0"/>
              <a:t>tinnitus</a:t>
            </a:r>
          </a:p>
          <a:p>
            <a:pPr>
              <a:buFont typeface="Wingdings" pitchFamily="2" charset="2"/>
              <a:buChar char="ü"/>
            </a:pPr>
            <a:r>
              <a:rPr lang="en-US" b="1" u="sng" dirty="0" smtClean="0"/>
              <a:t>Hearing aid </a:t>
            </a:r>
            <a:r>
              <a:rPr lang="en-US" dirty="0" smtClean="0"/>
              <a:t>can be helpful if there is some hearing loss.</a:t>
            </a:r>
          </a:p>
          <a:p>
            <a:pPr>
              <a:buFont typeface="Wingdings" pitchFamily="2" charset="2"/>
              <a:buChar char="ü"/>
            </a:pPr>
            <a:r>
              <a:rPr lang="en-US" b="1" u="sng" dirty="0"/>
              <a:t>Masking </a:t>
            </a:r>
            <a:r>
              <a:rPr lang="en-US" b="1" u="sng" dirty="0" smtClean="0"/>
              <a:t>device : </a:t>
            </a:r>
            <a:r>
              <a:rPr lang="en-US" dirty="0" smtClean="0"/>
              <a:t>Worn </a:t>
            </a:r>
            <a:r>
              <a:rPr lang="en-US" dirty="0"/>
              <a:t>in the ear and similar to hearing aids, these devices produce a continuous, low-level white noise that suppresses tinnitus </a:t>
            </a:r>
            <a:r>
              <a:rPr lang="en-US" dirty="0" smtClean="0"/>
              <a:t>symptoms</a:t>
            </a:r>
          </a:p>
          <a:p>
            <a:pPr marL="0" indent="0">
              <a:buNone/>
            </a:pPr>
            <a:endParaRPr lang="en-US" dirty="0"/>
          </a:p>
        </p:txBody>
      </p:sp>
    </p:spTree>
    <p:extLst>
      <p:ext uri="{BB962C8B-B14F-4D97-AF65-F5344CB8AC3E}">
        <p14:creationId xmlns:p14="http://schemas.microsoft.com/office/powerpoint/2010/main" val="9772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9"/>
            <a:ext cx="12192000" cy="6858000"/>
          </a:xfrm>
          <a:prstGeom prst="rect">
            <a:avLst/>
          </a:prstGeom>
        </p:spPr>
      </p:pic>
      <p:sp>
        <p:nvSpPr>
          <p:cNvPr id="2" name="Title 1"/>
          <p:cNvSpPr>
            <a:spLocks noGrp="1"/>
          </p:cNvSpPr>
          <p:nvPr>
            <p:ph type="title"/>
          </p:nvPr>
        </p:nvSpPr>
        <p:spPr/>
        <p:txBody>
          <a:bodyPr/>
          <a:lstStyle/>
          <a:p>
            <a:r>
              <a:rPr lang="en-US" dirty="0" smtClean="0">
                <a:solidFill>
                  <a:schemeClr val="accent2"/>
                </a:solidFill>
              </a:rPr>
              <a:t>Life style:</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solidFill>
                  <a:schemeClr val="accent2"/>
                </a:solidFill>
              </a:rPr>
              <a:t>Avoid possible irritants. </a:t>
            </a:r>
            <a:r>
              <a:rPr lang="en-US" dirty="0"/>
              <a:t>Reduce your exposure to things that may make your tinnitus worse. Common examples include loud noises, caffeine and </a:t>
            </a:r>
            <a:r>
              <a:rPr lang="en-US" dirty="0" smtClean="0"/>
              <a:t>nicotine.</a:t>
            </a:r>
          </a:p>
          <a:p>
            <a:pPr marL="514350" indent="-514350">
              <a:buFont typeface="+mj-lt"/>
              <a:buAutoNum type="arabicPeriod"/>
            </a:pPr>
            <a:r>
              <a:rPr lang="en-US" dirty="0">
                <a:solidFill>
                  <a:schemeClr val="accent2"/>
                </a:solidFill>
              </a:rPr>
              <a:t>Cover up the noise. </a:t>
            </a:r>
            <a:r>
              <a:rPr lang="en-US" dirty="0"/>
              <a:t>In a quiet setting, a fan, soft music or low-volume radio static may help mask the noise from </a:t>
            </a:r>
            <a:r>
              <a:rPr lang="en-US" dirty="0" smtClean="0"/>
              <a:t>tinnitus.</a:t>
            </a:r>
          </a:p>
          <a:p>
            <a:pPr marL="514350" indent="-514350">
              <a:buFont typeface="+mj-lt"/>
              <a:buAutoNum type="arabicPeriod"/>
            </a:pPr>
            <a:r>
              <a:rPr lang="en-US" dirty="0">
                <a:solidFill>
                  <a:schemeClr val="accent2"/>
                </a:solidFill>
              </a:rPr>
              <a:t>Manage stress</a:t>
            </a:r>
            <a:r>
              <a:rPr lang="en-US" dirty="0"/>
              <a:t>. Stress can make tinnitus worse. Stress management, whether through relaxation </a:t>
            </a:r>
            <a:r>
              <a:rPr lang="en-US" dirty="0" smtClean="0"/>
              <a:t>therapy may </a:t>
            </a:r>
            <a:r>
              <a:rPr lang="en-US" dirty="0"/>
              <a:t>provide some </a:t>
            </a:r>
            <a:r>
              <a:rPr lang="en-US" dirty="0" smtClean="0"/>
              <a:t>relief.</a:t>
            </a:r>
          </a:p>
          <a:p>
            <a:pPr marL="514350" indent="-514350">
              <a:buFont typeface="+mj-lt"/>
              <a:buAutoNum type="arabicPeriod"/>
            </a:pPr>
            <a:r>
              <a:rPr lang="en-US" dirty="0">
                <a:solidFill>
                  <a:schemeClr val="accent2"/>
                </a:solidFill>
              </a:rPr>
              <a:t>Reduce your alcohol consumption. </a:t>
            </a:r>
            <a:r>
              <a:rPr lang="en-US" dirty="0"/>
              <a:t>Alcohol increases the force of your blood by dilating your blood vessels, causing greater blood flow, especially in the inner ear area</a:t>
            </a:r>
          </a:p>
        </p:txBody>
      </p:sp>
    </p:spTree>
    <p:extLst>
      <p:ext uri="{BB962C8B-B14F-4D97-AF65-F5344CB8AC3E}">
        <p14:creationId xmlns:p14="http://schemas.microsoft.com/office/powerpoint/2010/main" val="22099015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7"/>
            <a:ext cx="12192000" cy="6868733"/>
          </a:xfrm>
          <a:prstGeom prst="rect">
            <a:avLst/>
          </a:prstGeom>
        </p:spPr>
      </p:pic>
    </p:spTree>
    <p:extLst>
      <p:ext uri="{BB962C8B-B14F-4D97-AF65-F5344CB8AC3E}">
        <p14:creationId xmlns:p14="http://schemas.microsoft.com/office/powerpoint/2010/main" val="3610723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1" y="1905506"/>
            <a:ext cx="5590049" cy="1569660"/>
          </a:xfrm>
          <a:prstGeom prst="rect">
            <a:avLst/>
          </a:prstGeom>
          <a:noFill/>
        </p:spPr>
        <p:txBody>
          <a:bodyPr wrap="squar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a:t>
            </a:r>
            <a:r>
              <a:rPr lang="en-US" sz="96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you </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29132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Peripheral causes </a:t>
            </a:r>
            <a:endParaRPr lang="en-US" dirty="0"/>
          </a:p>
        </p:txBody>
      </p:sp>
      <p:sp>
        <p:nvSpPr>
          <p:cNvPr id="14" name="Content Placeholder 13"/>
          <p:cNvSpPr>
            <a:spLocks noGrp="1"/>
          </p:cNvSpPr>
          <p:nvPr>
            <p:ph idx="1"/>
          </p:nvPr>
        </p:nvSpPr>
        <p:spPr>
          <a:xfrm>
            <a:off x="1562100" y="1577431"/>
            <a:ext cx="9791700" cy="4351338"/>
          </a:xfrm>
        </p:spPr>
        <p:txBody>
          <a:bodyPr>
            <a:normAutofit fontScale="85000" lnSpcReduction="20000"/>
          </a:bodyPr>
          <a:lstStyle/>
          <a:p>
            <a:r>
              <a:rPr lang="en-US" dirty="0" smtClean="0"/>
              <a:t>The </a:t>
            </a:r>
            <a:r>
              <a:rPr lang="en-US" dirty="0"/>
              <a:t>vestibular system is situated in the petrous part of the temporal bone, in close proximity to the cochlea. </a:t>
            </a:r>
            <a:r>
              <a:rPr lang="en-US" dirty="0" smtClean="0"/>
              <a:t>It responds </a:t>
            </a:r>
            <a:r>
              <a:rPr lang="en-US" dirty="0"/>
              <a:t>to movement of the head relative to space and gravity, using inertial-sensing </a:t>
            </a:r>
            <a:r>
              <a:rPr lang="en-US" dirty="0" smtClean="0"/>
              <a:t>receptors.</a:t>
            </a:r>
          </a:p>
          <a:p>
            <a:pPr marL="0" indent="0">
              <a:buNone/>
            </a:pPr>
            <a:r>
              <a:rPr lang="en-US" dirty="0" smtClean="0"/>
              <a:t> </a:t>
            </a:r>
          </a:p>
          <a:p>
            <a:r>
              <a:rPr lang="en-US" dirty="0"/>
              <a:t>THE VESTIBULAR SYSTEM CONSISTS OF TWO TYPES OF SENSORS: </a:t>
            </a:r>
            <a:endParaRPr lang="en-US" dirty="0" smtClean="0"/>
          </a:p>
          <a:p>
            <a:pPr marL="0" indent="0">
              <a:buNone/>
            </a:pPr>
            <a:endParaRPr lang="en-US" dirty="0"/>
          </a:p>
          <a:p>
            <a:pPr marL="514350" indent="-514350">
              <a:buAutoNum type="arabicPeriod"/>
            </a:pPr>
            <a:r>
              <a:rPr lang="en-US" dirty="0" smtClean="0"/>
              <a:t>The </a:t>
            </a:r>
            <a:r>
              <a:rPr lang="en-US" dirty="0"/>
              <a:t>two otolith organs (the saccule and utricle) , which sense linear movement (translation). </a:t>
            </a:r>
            <a:endParaRPr lang="en-US" dirty="0" smtClean="0"/>
          </a:p>
          <a:p>
            <a:pPr marL="514350" indent="-514350">
              <a:buAutoNum type="arabicPeriod"/>
            </a:pPr>
            <a:r>
              <a:rPr lang="en-US" smtClean="0"/>
              <a:t>A </a:t>
            </a:r>
            <a:r>
              <a:rPr lang="en-US" dirty="0"/>
              <a:t>set of three semicircular canals, arranged at right angles to each other, sensing rotation movement in three planes. </a:t>
            </a:r>
            <a:endParaRPr lang="en-US" dirty="0" smtClean="0"/>
          </a:p>
          <a:p>
            <a:pPr marL="0" indent="0">
              <a:buNone/>
            </a:pPr>
            <a:endParaRPr lang="en-US" dirty="0" smtClean="0"/>
          </a:p>
          <a:p>
            <a:pPr marL="0" indent="0">
              <a:buNone/>
            </a:pPr>
            <a:r>
              <a:rPr lang="en-US" dirty="0" smtClean="0"/>
              <a:t>- </a:t>
            </a:r>
            <a:r>
              <a:rPr lang="en-US" dirty="0"/>
              <a:t>and the </a:t>
            </a:r>
            <a:r>
              <a:rPr lang="en-US" dirty="0" smtClean="0"/>
              <a:t>vestibucochlear </a:t>
            </a:r>
            <a:r>
              <a:rPr lang="en-US" dirty="0"/>
              <a:t>nerve. </a:t>
            </a:r>
          </a:p>
          <a:p>
            <a:pPr lvl="0"/>
            <a:endParaRPr lang="en-US" dirty="0"/>
          </a:p>
        </p:txBody>
      </p:sp>
    </p:spTree>
    <p:extLst>
      <p:ext uri="{BB962C8B-B14F-4D97-AF65-F5344CB8AC3E}">
        <p14:creationId xmlns:p14="http://schemas.microsoft.com/office/powerpoint/2010/main" val="15072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162" t="1344" b="784"/>
          <a:stretch/>
        </p:blipFill>
        <p:spPr>
          <a:xfrm>
            <a:off x="2899954" y="613954"/>
            <a:ext cx="6753498" cy="5609885"/>
          </a:xfrm>
        </p:spPr>
      </p:pic>
    </p:spTree>
    <p:extLst>
      <p:ext uri="{BB962C8B-B14F-4D97-AF65-F5344CB8AC3E}">
        <p14:creationId xmlns:p14="http://schemas.microsoft.com/office/powerpoint/2010/main" val="31218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70809" y="91440"/>
            <a:ext cx="10621191" cy="1325563"/>
          </a:xfrm>
        </p:spPr>
        <p:txBody>
          <a:bodyPr>
            <a:normAutofit fontScale="90000"/>
          </a:bodyPr>
          <a:lstStyle/>
          <a:p>
            <a:r>
              <a:rPr lang="en-US" dirty="0" smtClean="0"/>
              <a:t>1- Benign paroxysmal positional vertigo (BPPV)</a:t>
            </a:r>
            <a:endParaRPr lang="en-US" dirty="0"/>
          </a:p>
        </p:txBody>
      </p:sp>
      <p:sp>
        <p:nvSpPr>
          <p:cNvPr id="14" name="Content Placeholder 13"/>
          <p:cNvSpPr>
            <a:spLocks noGrp="1"/>
          </p:cNvSpPr>
          <p:nvPr>
            <p:ph idx="1"/>
          </p:nvPr>
        </p:nvSpPr>
        <p:spPr>
          <a:xfrm>
            <a:off x="1562100" y="1899694"/>
            <a:ext cx="9791700" cy="4351338"/>
          </a:xfrm>
        </p:spPr>
        <p:txBody>
          <a:bodyPr>
            <a:normAutofit fontScale="77500" lnSpcReduction="20000"/>
          </a:bodyPr>
          <a:lstStyle/>
          <a:p>
            <a:r>
              <a:rPr lang="en-US" dirty="0"/>
              <a:t>Benign paroxysmal positional vertigo is due to a degenerative condition of the </a:t>
            </a:r>
            <a:r>
              <a:rPr lang="en-US" dirty="0">
                <a:solidFill>
                  <a:srgbClr val="FF0000"/>
                </a:solidFill>
              </a:rPr>
              <a:t>utricular </a:t>
            </a:r>
            <a:r>
              <a:rPr lang="en-US" dirty="0" smtClean="0">
                <a:solidFill>
                  <a:srgbClr val="FF0000"/>
                </a:solidFill>
              </a:rPr>
              <a:t>neuroepithelium </a:t>
            </a:r>
            <a:r>
              <a:rPr lang="en-US" dirty="0" smtClean="0"/>
              <a:t>in </a:t>
            </a:r>
            <a:r>
              <a:rPr lang="en-US" dirty="0"/>
              <a:t>which calcium carbonate crystals, otoconia/canaliths, that normally reside in the utricle of the ear are dislodged and end up in the semicircular canals, usually the posterior canal. </a:t>
            </a:r>
            <a:endParaRPr lang="en-US" dirty="0" smtClean="0"/>
          </a:p>
          <a:p>
            <a:pPr marL="0" indent="0">
              <a:buNone/>
            </a:pPr>
            <a:endParaRPr lang="en-US" dirty="0" smtClean="0"/>
          </a:p>
          <a:p>
            <a:r>
              <a:rPr lang="en-US" dirty="0" smtClean="0"/>
              <a:t>At </a:t>
            </a:r>
            <a:r>
              <a:rPr lang="en-US" dirty="0"/>
              <a:t>any age, but is most common between 50 and 70 years. </a:t>
            </a:r>
            <a:endParaRPr lang="en-US" dirty="0" smtClean="0"/>
          </a:p>
          <a:p>
            <a:pPr marL="0" indent="0">
              <a:buNone/>
            </a:pPr>
            <a:endParaRPr lang="en-US" dirty="0"/>
          </a:p>
          <a:p>
            <a:r>
              <a:rPr lang="en-US" dirty="0" smtClean="0"/>
              <a:t>No </a:t>
            </a:r>
            <a:r>
              <a:rPr lang="en-US" dirty="0"/>
              <a:t>obvious cause is found in 50% to 70% of older patients</a:t>
            </a:r>
            <a:r>
              <a:rPr lang="en-US" dirty="0" smtClean="0"/>
              <a:t>, and may occur spontaneously or following </a:t>
            </a:r>
            <a:r>
              <a:rPr lang="en-US" dirty="0"/>
              <a:t>head trauma is a possibility in younger persons. </a:t>
            </a:r>
            <a:endParaRPr lang="en-US" dirty="0" smtClean="0"/>
          </a:p>
          <a:p>
            <a:endParaRPr lang="en-US" dirty="0"/>
          </a:p>
          <a:p>
            <a:r>
              <a:rPr lang="en-US" dirty="0"/>
              <a:t>Brief </a:t>
            </a:r>
            <a:r>
              <a:rPr lang="en-US" dirty="0">
                <a:solidFill>
                  <a:srgbClr val="FF0000"/>
                </a:solidFill>
              </a:rPr>
              <a:t>episodes</a:t>
            </a:r>
            <a:r>
              <a:rPr lang="en-US" dirty="0"/>
              <a:t> of intermittent dizziness lasting seconds to hours</a:t>
            </a:r>
            <a:r>
              <a:rPr lang="en-US" dirty="0" smtClean="0"/>
              <a:t>.</a:t>
            </a:r>
          </a:p>
          <a:p>
            <a:pPr marL="0" indent="0">
              <a:buNone/>
            </a:pPr>
            <a:r>
              <a:rPr lang="en-US" dirty="0" smtClean="0"/>
              <a:t> </a:t>
            </a:r>
            <a:endParaRPr lang="en-US" dirty="0"/>
          </a:p>
          <a:p>
            <a:r>
              <a:rPr lang="en-US" dirty="0" smtClean="0"/>
              <a:t>Common </a:t>
            </a:r>
            <a:r>
              <a:rPr lang="en-US" dirty="0">
                <a:solidFill>
                  <a:srgbClr val="FF0000"/>
                </a:solidFill>
              </a:rPr>
              <a:t>triggers</a:t>
            </a:r>
            <a:r>
              <a:rPr lang="en-US" dirty="0"/>
              <a:t> are head motion on change of body position (e.g., rolling over in bed</a:t>
            </a:r>
            <a:r>
              <a:rPr lang="en-US" dirty="0" smtClean="0"/>
              <a:t>) or looking upward  </a:t>
            </a:r>
            <a:endParaRPr lang="en-US" dirty="0"/>
          </a:p>
          <a:p>
            <a:pPr marL="0" lvl="0" indent="0">
              <a:buNone/>
            </a:pPr>
            <a:endParaRPr lang="en-US" dirty="0"/>
          </a:p>
        </p:txBody>
      </p:sp>
    </p:spTree>
    <p:extLst>
      <p:ext uri="{BB962C8B-B14F-4D97-AF65-F5344CB8AC3E}">
        <p14:creationId xmlns:p14="http://schemas.microsoft.com/office/powerpoint/2010/main" val="22827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79369" y="182245"/>
            <a:ext cx="10712631" cy="1325563"/>
          </a:xfrm>
        </p:spPr>
        <p:txBody>
          <a:bodyPr>
            <a:normAutofit fontScale="90000"/>
          </a:bodyPr>
          <a:lstStyle/>
          <a:p>
            <a:r>
              <a:rPr lang="en-US" dirty="0" smtClean="0"/>
              <a:t>1- Benign paroxysmal positional vertigo (BPPV)</a:t>
            </a:r>
            <a:endParaRPr lang="en-US" dirty="0"/>
          </a:p>
        </p:txBody>
      </p:sp>
      <p:sp>
        <p:nvSpPr>
          <p:cNvPr id="14" name="Content Placeholder 13"/>
          <p:cNvSpPr>
            <a:spLocks noGrp="1"/>
          </p:cNvSpPr>
          <p:nvPr>
            <p:ph idx="1"/>
          </p:nvPr>
        </p:nvSpPr>
        <p:spPr>
          <a:xfrm>
            <a:off x="1562100" y="1899694"/>
            <a:ext cx="9791700" cy="4351338"/>
          </a:xfrm>
        </p:spPr>
        <p:txBody>
          <a:bodyPr>
            <a:normAutofit/>
          </a:bodyPr>
          <a:lstStyle/>
          <a:p>
            <a:pPr lvl="0"/>
            <a:r>
              <a:rPr lang="en-US" dirty="0"/>
              <a:t>There are two main techniques used in the assessment and management of benign paroxysmal positional vertigo (BPPV) </a:t>
            </a:r>
            <a:r>
              <a:rPr lang="en-US" dirty="0" smtClean="0"/>
              <a:t>:</a:t>
            </a:r>
          </a:p>
          <a:p>
            <a:pPr marL="0" lvl="0" indent="0">
              <a:buNone/>
            </a:pPr>
            <a:endParaRPr lang="en-US" dirty="0" smtClean="0"/>
          </a:p>
          <a:p>
            <a:pPr marL="0" lvl="0" indent="0">
              <a:buNone/>
            </a:pPr>
            <a:r>
              <a:rPr lang="en-US" dirty="0" smtClean="0"/>
              <a:t>1- The </a:t>
            </a:r>
            <a:r>
              <a:rPr lang="en-US" b="1" dirty="0">
                <a:solidFill>
                  <a:srgbClr val="FF0000"/>
                </a:solidFill>
              </a:rPr>
              <a:t>Dix</a:t>
            </a:r>
            <a:r>
              <a:rPr lang="en-US" dirty="0">
                <a:solidFill>
                  <a:srgbClr val="FF0000"/>
                </a:solidFill>
              </a:rPr>
              <a:t>-</a:t>
            </a:r>
            <a:r>
              <a:rPr lang="en-US" b="1" dirty="0">
                <a:solidFill>
                  <a:srgbClr val="FF0000"/>
                </a:solidFill>
              </a:rPr>
              <a:t>Hallpike Test </a:t>
            </a:r>
            <a:r>
              <a:rPr lang="en-US" dirty="0"/>
              <a:t>is used for the diagnosis of </a:t>
            </a:r>
            <a:r>
              <a:rPr lang="en-US" dirty="0" smtClean="0"/>
              <a:t>BPPV</a:t>
            </a:r>
            <a:endParaRPr lang="en-US" dirty="0"/>
          </a:p>
          <a:p>
            <a:pPr marL="0" lvl="0" indent="0">
              <a:buNone/>
            </a:pPr>
            <a:endParaRPr lang="en-US" dirty="0" smtClean="0"/>
          </a:p>
          <a:p>
            <a:pPr marL="0" lvl="0" indent="0">
              <a:buNone/>
            </a:pPr>
            <a:r>
              <a:rPr lang="en-US" dirty="0" smtClean="0"/>
              <a:t>2- The </a:t>
            </a:r>
            <a:r>
              <a:rPr lang="en-US" b="1" dirty="0">
                <a:solidFill>
                  <a:srgbClr val="FF0000"/>
                </a:solidFill>
              </a:rPr>
              <a:t>Epley</a:t>
            </a:r>
            <a:r>
              <a:rPr lang="en-US" b="1" dirty="0"/>
              <a:t> </a:t>
            </a:r>
            <a:r>
              <a:rPr lang="en-US" dirty="0"/>
              <a:t>Manoeuvre can be used for its treatment once diagnosed. </a:t>
            </a:r>
          </a:p>
        </p:txBody>
      </p:sp>
    </p:spTree>
    <p:extLst>
      <p:ext uri="{BB962C8B-B14F-4D97-AF65-F5344CB8AC3E}">
        <p14:creationId xmlns:p14="http://schemas.microsoft.com/office/powerpoint/2010/main" val="37315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 skipper design slides</Template>
  <TotalTime>278</TotalTime>
  <Words>2871</Words>
  <Application>Microsoft Office PowerPoint</Application>
  <PresentationFormat>Custom</PresentationFormat>
  <Paragraphs>277</Paragraphs>
  <Slides>53</Slides>
  <Notes>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Cloud skipper design template</vt:lpstr>
      <vt:lpstr>Office Theme</vt:lpstr>
      <vt:lpstr>Vertigo</vt:lpstr>
      <vt:lpstr>Definition </vt:lpstr>
      <vt:lpstr>What are the key differences between dizziness and vertigo ? </vt:lpstr>
      <vt:lpstr>Differential diagnosis of vertigo </vt:lpstr>
      <vt:lpstr>Peripheral causes </vt:lpstr>
      <vt:lpstr>Peripheral causes </vt:lpstr>
      <vt:lpstr>PowerPoint Presentation</vt:lpstr>
      <vt:lpstr>1- Benign paroxysmal positional vertigo (BPPV)</vt:lpstr>
      <vt:lpstr>1- Benign paroxysmal positional vertigo (BPPV)</vt:lpstr>
      <vt:lpstr>PowerPoint Presentation</vt:lpstr>
      <vt:lpstr>1- Benign paroxysmal positional vertigo (BPPV)</vt:lpstr>
      <vt:lpstr>PowerPoint Presentation</vt:lpstr>
      <vt:lpstr>2- Vestibular neuritis </vt:lpstr>
      <vt:lpstr>2- Vestibular neuritis </vt:lpstr>
      <vt:lpstr>2- Vestibular neuritis </vt:lpstr>
      <vt:lpstr>2- Vestibular neuritis </vt:lpstr>
      <vt:lpstr>3- Ménière's disease</vt:lpstr>
      <vt:lpstr>3- Ménière's disease</vt:lpstr>
      <vt:lpstr>3- Ménière's disease</vt:lpstr>
      <vt:lpstr>4- Geniculate herpes zoster </vt:lpstr>
      <vt:lpstr>5- Perilymph fistula </vt:lpstr>
      <vt:lpstr>Central causes </vt:lpstr>
      <vt:lpstr>1- Vestibular migraine  </vt:lpstr>
      <vt:lpstr>2- Vertebrobasilar insufficiency (ischemia) </vt:lpstr>
      <vt:lpstr>3- Acoustic neuroma(vestibular shwannoma)</vt:lpstr>
      <vt:lpstr>General Approach </vt:lpstr>
      <vt:lpstr>PowerPoint Presentation</vt:lpstr>
      <vt:lpstr>General Approach </vt:lpstr>
      <vt:lpstr>Caloric reflex test </vt:lpstr>
      <vt:lpstr>Caloric reflex test </vt:lpstr>
      <vt:lpstr>Caloric reflex test </vt:lpstr>
      <vt:lpstr>General Approach </vt:lpstr>
      <vt:lpstr>THANK YOU</vt:lpstr>
      <vt:lpstr>tinnitus</vt:lpstr>
      <vt:lpstr>tinnitus</vt:lpstr>
      <vt:lpstr>PowerPoint Presentation</vt:lpstr>
      <vt:lpstr>PowerPoint Presentation</vt:lpstr>
      <vt:lpstr>Sing and symptoms:</vt:lpstr>
      <vt:lpstr>PowerPoint Presentation</vt:lpstr>
      <vt:lpstr>PowerPoint Presentation</vt:lpstr>
      <vt:lpstr>Type of tinnitus:</vt:lpstr>
      <vt:lpstr>2) Pulsatile tinnitus:</vt:lpstr>
      <vt:lpstr>3)subjective:</vt:lpstr>
      <vt:lpstr>Hearing loss:</vt:lpstr>
      <vt:lpstr>PowerPoint Presentation</vt:lpstr>
      <vt:lpstr>Factors associated with tinnitus:</vt:lpstr>
      <vt:lpstr>Severity:</vt:lpstr>
      <vt:lpstr>Audiology:</vt:lpstr>
      <vt:lpstr>Prognosis :</vt:lpstr>
      <vt:lpstr>Treatment:</vt:lpstr>
      <vt:lpstr>Life style: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Vertigo</dc:title>
  <dc:creator>نادين عثمان</dc:creator>
  <cp:lastModifiedBy>Rabai </cp:lastModifiedBy>
  <cp:revision>31</cp:revision>
  <dcterms:created xsi:type="dcterms:W3CDTF">2020-12-14T17:21:46Z</dcterms:created>
  <dcterms:modified xsi:type="dcterms:W3CDTF">2020-12-15T14:17:17Z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