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3"/>
  </p:notesMasterIdLst>
  <p:sldIdLst>
    <p:sldId id="353" r:id="rId2"/>
    <p:sldId id="408" r:id="rId3"/>
    <p:sldId id="354" r:id="rId4"/>
    <p:sldId id="355" r:id="rId5"/>
    <p:sldId id="409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1" r:id="rId21"/>
    <p:sldId id="372" r:id="rId22"/>
    <p:sldId id="373" r:id="rId23"/>
    <p:sldId id="374" r:id="rId24"/>
    <p:sldId id="376" r:id="rId25"/>
    <p:sldId id="377" r:id="rId26"/>
    <p:sldId id="410" r:id="rId27"/>
    <p:sldId id="378" r:id="rId28"/>
    <p:sldId id="379" r:id="rId29"/>
    <p:sldId id="380" r:id="rId30"/>
    <p:sldId id="383" r:id="rId31"/>
    <p:sldId id="384" r:id="rId32"/>
    <p:sldId id="385" r:id="rId33"/>
    <p:sldId id="386" r:id="rId34"/>
    <p:sldId id="387" r:id="rId35"/>
    <p:sldId id="388" r:id="rId36"/>
    <p:sldId id="389" r:id="rId37"/>
    <p:sldId id="390" r:id="rId38"/>
    <p:sldId id="391" r:id="rId39"/>
    <p:sldId id="392" r:id="rId40"/>
    <p:sldId id="394" r:id="rId41"/>
    <p:sldId id="407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4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135A1E7-320A-C6B4-D5B5-8532F01B0C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C9074F3-7EA0-F485-F36B-DD56EA1280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7F7A439A-9454-010B-2428-4EAC67F0B8B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1C2A7C9-6688-F5EF-9057-310D92BCBFF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  <a:endParaRPr lang="en-US" noProof="0"/>
          </a:p>
          <a:p>
            <a:pPr lvl="1"/>
            <a:r>
              <a:rPr lang="ar-SA" noProof="0"/>
              <a:t>المستوى الثاني</a:t>
            </a:r>
            <a:endParaRPr lang="en-US" noProof="0"/>
          </a:p>
          <a:p>
            <a:pPr lvl="2"/>
            <a:r>
              <a:rPr lang="ar-SA" noProof="0"/>
              <a:t>المستوى الثالث</a:t>
            </a:r>
            <a:endParaRPr lang="en-US" noProof="0"/>
          </a:p>
          <a:p>
            <a:pPr lvl="3"/>
            <a:r>
              <a:rPr lang="ar-SA" noProof="0"/>
              <a:t>المستوى الرابع</a:t>
            </a:r>
            <a:endParaRPr lang="en-US" noProof="0"/>
          </a:p>
          <a:p>
            <a:pPr lvl="4"/>
            <a:r>
              <a:rPr lang="ar-SA" noProof="0"/>
              <a:t>المستوى الخامس</a:t>
            </a:r>
            <a:endParaRPr lang="en-US" noProof="0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AA49756-6604-14DC-EE7D-C476157FD1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269D36DB-A851-3926-C3D2-FF7FAF289D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5401B7-EC1D-449D-AECC-0B3FDA6D19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 /><Relationship Id="rId1" Type="http://schemas.openxmlformats.org/officeDocument/2006/relationships/notesMaster" Target="../notesMasters/notesMaster1.xml" 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 /><Relationship Id="rId1" Type="http://schemas.openxmlformats.org/officeDocument/2006/relationships/notesMaster" Target="../notesMasters/notesMaster1.xml" 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 /><Relationship Id="rId1" Type="http://schemas.openxmlformats.org/officeDocument/2006/relationships/notesMaster" Target="../notesMasters/notesMaster1.xml" 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 /><Relationship Id="rId1" Type="http://schemas.openxmlformats.org/officeDocument/2006/relationships/notesMaster" Target="../notesMasters/notesMaster1.xml" 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 /><Relationship Id="rId1" Type="http://schemas.openxmlformats.org/officeDocument/2006/relationships/notesMaster" Target="../notesMasters/notesMaster1.xml" 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 /><Relationship Id="rId1" Type="http://schemas.openxmlformats.org/officeDocument/2006/relationships/notesMaster" Target="../notesMasters/notesMaster1.xml" 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 /><Relationship Id="rId1" Type="http://schemas.openxmlformats.org/officeDocument/2006/relationships/notesMaster" Target="../notesMasters/notesMaster1.xml" 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 /><Relationship Id="rId1" Type="http://schemas.openxmlformats.org/officeDocument/2006/relationships/notesMaster" Target="../notesMasters/notesMaster1.xml" 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 /><Relationship Id="rId1" Type="http://schemas.openxmlformats.org/officeDocument/2006/relationships/notesMaster" Target="../notesMasters/notesMaster1.xml" 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 /><Relationship Id="rId1" Type="http://schemas.openxmlformats.org/officeDocument/2006/relationships/notesMaster" Target="../notesMasters/notesMaster1.xml" 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 /><Relationship Id="rId1" Type="http://schemas.openxmlformats.org/officeDocument/2006/relationships/notesMaster" Target="../notesMasters/notesMaster1.xml" 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319FFAE7-33C2-5B56-CE3E-62D2EE2DC5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12004C-1279-46EC-A0E4-305912A613A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00601E8-5553-077F-0D77-01717110D4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95F1CF8F-73CE-65C3-1029-6B43D4A9F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FDB1F477-3126-7210-1F54-26B44ABEDE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77B32A-C286-4E8D-8C2B-1655B0F27F54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6C691745-3256-7614-D72A-22A35A59EC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3234E86-55E2-2444-1984-2944164F16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CB9E3982-FDCF-398E-2289-DFFC6D54F7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B54C7A0-D73E-4A54-BC28-BEF81864F628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7A392FB9-EB18-6D25-BE55-5DEAAAB4D3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594AE49F-E108-4542-6A44-0AC6ACCD5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7888D2D0-29BA-0444-BB6B-17BB09023E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FC4F63-22CD-4D86-85EE-0FF783854942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6E73C2A4-06A7-167C-928A-85657B1374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7C504758-A7F4-C392-1460-5C15B25E2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171AD1F4-E897-AA02-A466-8A15A08D74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BD8062-4944-4678-9E33-7B6B318BFF0B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822631C2-666B-2A43-F8DF-542702E114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34942B6C-01AB-31CB-F84F-CEDC937AB2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94D29D35-B879-68E9-D671-FC4ECDC6A0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9E26E6-EB95-49E5-91E2-F64C87AA7E12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AFB81516-5A63-87FD-3FD0-2A433537F8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A92EC204-FFD8-EEC4-8273-2327910A1C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B5BD2D0E-ACB2-1191-4411-AA284F3D45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0C5C481-AA6C-4A79-90BF-B150C92807BB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EB6A3AC1-D9F5-C648-E21B-CF710E1EB4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C19AC3CB-E7F2-0353-A2C4-EEE198ADF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D1AFF1AC-A615-6013-C595-7164B4BB26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38FB4E-50A5-44F4-A4B0-54DC2A446286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4BAD62D0-6C58-A9F0-A2B9-03FC68DD14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68A2DA5A-3F11-BF6A-F0B9-EE6E2EEE08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1469D0B4-266A-8CC2-8360-300386D67A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31029C-995C-4AC4-B367-F875418A7AC7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1C57F479-6EF7-2099-3EF2-3DB024829C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E3CD25FF-C7A4-9906-DEF9-C39B5AF7D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C835755F-63D4-6380-C5EF-9FE76C51D6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05B991C-D0F5-4A70-928D-6D11866FABA6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05F4EB0F-74C1-07D0-CDA7-ED9F6E0B0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40E970CB-A0CE-B5F3-8B7A-5F6E8B583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CD463AC4-5BF7-1FB5-78B4-0A7672BD45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BC6E999-A952-437A-818F-9D5F2B425189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00BE41D1-A475-5F54-2434-660256AE1B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6274243D-168A-0094-504C-3F8873C8E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3A14F06F-4EE9-F445-A97F-B966F4774C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F7565F-3777-4166-8A5D-929E0272F93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6306521-778C-1EBC-270D-64FC7DD549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E08E70EB-2E14-FCA2-5136-919290D569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338C4967-A8A6-3396-C833-F5CC5DF318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74C50D-D941-4B82-B888-364B7453A386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C6A5F77E-1A3E-983A-AEF1-16BD067424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1CAE4199-717F-02AA-155A-4C835CA2E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43CDCD41-319D-EF85-87A5-045C448437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DCD12D-7C23-445B-9D17-3BA464C84C85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8AFA8764-FA5C-65A7-49DC-1A22BF60F7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4EA642CD-FAC0-A0D5-725E-7F1D1D2BE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C382520D-23C6-46CB-8BD1-0B902B4191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ACA1C97-FACD-4CB8-997A-CCFD3F869089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E313FE6E-324F-AC17-F20A-FEE775E724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66F91E05-1410-BC9D-18CA-1DE7D74E5E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82E6FBD9-9B96-2F3A-5B38-8C85CE7B55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0787C1-8E19-43FE-81CC-3F8C78B4F626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387C19F-51C4-6286-0AA8-8A302361CC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54709B9D-4A77-D60E-7F07-4919A6CAE9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C9357942-026A-B6B4-9E96-A36CAD6DAC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C8DCA-D4E3-4BB0-8A3E-8214140459BB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0E4A2FEC-873D-8CA0-42E6-4B7B7B08AD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AA9D391F-7753-9FA0-79CD-690D9B929C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6B794D2C-5090-0C5A-90A6-4EF01AA577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442FE9-139E-4123-90D5-13FB7C87DEE5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B08384EE-7FB4-D840-7766-23E4DEBB15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0D28E1BB-C8E6-3B26-AAB5-2A81EE107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2494BCD4-18EF-31AD-D64F-D3FF332D5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CBABB3-36C6-49C1-8021-35308C311EB2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059D8377-33EA-F930-7BDF-758DDFB937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45AC805B-464F-F1DE-FFD7-ADC19402CA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A5C312C3-6A6C-A620-6318-A5D4531DEF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2E8CCB-C12D-4A8D-8618-F5B5B8C603E8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FE83974B-CAD8-0DC5-E1F0-38BA296FF5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BE6F2BA6-8572-6276-AF96-92AF07F2CE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089FFE33-96F5-A600-AE1C-AB39D96911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160B2B4-DB00-416E-AE6A-359411897BF7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770B2C60-21AB-BD3C-667B-BFD1166AEA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EB73DC77-883B-5F9F-A44D-BEF072C452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A6612F7B-7B1E-4209-6714-36C9E4A2EB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F775EE8-BE07-436A-AED8-A2F3C3B2E09D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327C63B9-FB51-459A-28AD-DA5FBAD60D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51DF5B5E-0BE5-5089-90CD-882B8E606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B26E6C89-7C3F-B109-865F-49C7EA8D17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7F3FAF-B8A2-450D-B968-B49D2C27C648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6AC54F13-2D96-150A-941D-03001A2698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4878658F-0C9B-9AFE-499C-FD7FCE4594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CDFD8F6B-2A0A-2D10-DE89-DD1297F056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55432E-85B1-4663-9A12-8B4E61DBA2A7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203BB234-7FE5-D119-9F0C-AD91827C7B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477E4819-2025-57E4-FD0E-4DE16EAD6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65BFFA10-70B8-7C2A-5716-B17239EB72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4FF20F-3D06-451B-980D-728160DF63EB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4E25D8D4-C88E-743D-E76A-D04A5EEBC4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1936BC6F-3DBB-5B02-C340-99091E7600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35B70036-7E1D-E726-45FC-E1292EC713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9F24C3-8B52-48B8-ACE6-120D94E86B2B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675F3126-D242-EECA-2B09-4D8EDDFFBE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BC62D261-7606-CDFA-CDAB-A364B25B5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48943E3F-4376-FEB9-61C8-92F01A422C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3176A6-B4B7-4A72-AFDF-3E9E3479B678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448F62F-3CF7-8C7A-C309-C9EB003A39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A5140ACA-8822-7B78-4CB0-633315E35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47162CA0-9B1B-A9F4-454A-0096ECC6CF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E9BABE-17D3-4F76-89BD-DFE57BB8E18C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0813F723-BE57-F7A8-9599-8D912837F0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FB48ABB4-46F7-2A98-6FE7-6624E37D3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A2CE5EA3-CF19-F896-81F7-A198FB5924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5BD480-CA6E-4E18-AD27-754923791DBF}" type="slidenum">
              <a:rPr lang="en-US" altLang="en-US"/>
              <a:pPr eaLnBrk="1" hangingPunct="1"/>
              <a:t>38</a:t>
            </a:fld>
            <a:endParaRPr lang="en-US" altLang="en-US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EEEDD689-8BE1-CF9B-A013-0D870C0F27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C6745ABD-C257-1C47-61B9-F617640BE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E8437974-FFE7-2EED-6EFB-9F19E100F0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2C5850-6B6A-45A3-8C04-D5C2E764F443}" type="slidenum">
              <a:rPr lang="en-US" altLang="en-US"/>
              <a:pPr eaLnBrk="1" hangingPunct="1"/>
              <a:t>39</a:t>
            </a:fld>
            <a:endParaRPr lang="en-US" altLang="en-US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E749EADD-FC39-1CC3-858C-0BB0F06C2A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292F9004-A25D-1FA8-65EA-9903BF4E6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836A7D43-BB60-D529-C1D3-907B7FC23B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7089FCA-5884-40CA-A821-9B786961594A}" type="slidenum">
              <a:rPr lang="en-US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88B6D3FC-C631-4013-3D67-7165652A4E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708025"/>
            <a:ext cx="4533900" cy="3400425"/>
          </a:xfrm>
          <a:ln w="12700" cap="flat">
            <a:solidFill>
              <a:schemeClr val="tx1"/>
            </a:solidFill>
          </a:ln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7D5BF503-4D56-85FC-0E24-BB3BB3D18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33BFA642-F91D-E699-49E6-C2BA0CE41E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4D950C-3C5C-47F9-88FF-DFB9FF34FDEF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DF847C2E-A3C5-02A3-3D25-848C42A646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925D5E0-B0C9-4155-309A-00D5F10B9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4B566D77-E726-B8D1-9885-3A98F30EEB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BE27E9-E54D-45BE-BAA8-E6C6476AAB2F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434D5E7C-BD2A-9E37-60FD-0BE1004D3F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9D68FB2B-0880-7294-E53A-E9C2B43393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60168EDD-471D-977D-E395-A69376565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CB8906-7EDC-4016-A116-084CBA706373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21CE6F83-AC95-34F7-61D1-FDBBB5DF55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64695C33-91E3-734A-5F41-B612EB4B7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D6917456-D2CF-F2F6-83C6-72D188C633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82F73E-8F31-4364-BB51-4832ECB9775C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C63C03B1-0C87-D4D0-BDD1-D079BB356B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E7643A66-17B2-C71A-BED5-93CB52E77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7789E134-ADA4-A3BB-14B8-D22A972A82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20051C-A91C-448A-8260-FADCC6C0C48D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82080D0C-5963-640D-49D8-DE956C8788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C0CD47A7-FC75-83A8-E090-4C8BD64F9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162EEB58-55F4-BE0F-CB2F-97336F1A9E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9A264C-A9BB-4992-BFD6-A9403E77AA52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4CC56BB-85D3-6FEF-C792-23F89B0EC9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 w="12700" cap="flat">
            <a:solidFill>
              <a:schemeClr val="tx1"/>
            </a:solidFill>
          </a:ln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4332E3A5-E775-F78E-B751-DA6AB8696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ar-JO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98ADD5E-EC04-B767-F23A-49C80098605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3A573784-2964-A90F-8724-119F05A164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D475DDCC-2666-A12F-1FB7-B78D642BFE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FF2789FD-4199-8357-C84C-B10F7DDA64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096A8D3B-0AB8-ECED-CE42-11B8C60337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C12EFFF4-2E3A-5AA8-51FA-DF6A1637DA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021285AC-72B6-16BF-230B-B5495B8C14D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8290AAB3-91D0-F6ED-0C72-35BCC5281D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JO"/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53B23C3D-7188-942C-BD62-B1D28486E42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/>
            </a:p>
          </p:txBody>
        </p:sp>
      </p:grpSp>
      <p:sp>
        <p:nvSpPr>
          <p:cNvPr id="20276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ar-JO" noProof="0"/>
              <a:t>انقر لتحرير نمط العنوان الرئيسي</a:t>
            </a:r>
            <a:endParaRPr lang="en-US" noProof="0"/>
          </a:p>
        </p:txBody>
      </p:sp>
      <p:sp>
        <p:nvSpPr>
          <p:cNvPr id="20276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ar-JO" noProof="0"/>
              <a:t>انقر لتحرير نمط العنوان الثانوي الرئيسي</a:t>
            </a:r>
            <a:endParaRPr lang="en-US" noProof="0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D74327D3-8C38-F961-88C6-4E3AC6759F1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67A48-0E61-45D6-A557-5B3ACE6CE1DB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33A7DD01-F44B-5532-D7EE-702443BA6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0E062696-8C02-7AE2-7599-E41000012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403051-FB53-4D1B-BE85-5C070E763D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42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B8322BE-2A1D-C315-43D1-8342270C44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DE573-4A7A-49BE-A809-E45110E9CC7A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9B870AE-630A-FAA5-02BD-056ACD8DE2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C4A09-0030-4E58-91DC-2552872878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BC0693E-24B0-F88A-9046-D34BFC246F3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0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CE4A3E9-5E3E-D6F1-FB4C-A19B23C187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B8ABB-9AFA-4E35-A572-E3B061F5FD18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82EEA4D-FF21-EA97-DE4F-609A39C180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B803B-3602-42B9-BA92-062C3ED2EA4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C45017E-ACD3-1124-706A-E1F633572FC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1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ar-JO" noProof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5557B61-9C5C-EAAA-1ACA-3003E2E450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5EA3B-2935-4236-B87B-4A1B4D57D571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65C33C-94F5-1A15-89A4-3493F693A9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4B0E99-4F56-4694-9167-F81EC00E0D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7FE7524-DE00-605B-E917-0569899D639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01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CF6EAE0-CB84-0C7E-2FDB-1FB62CEA60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3F7D1-0D84-40A7-AAFD-4CC8FC64515C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3BE9105-415F-6C52-1F69-E20D8FAB6DE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B19FD-CB6B-4B83-8C94-B7BBB4B3B9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0B3105F8-E976-7241-3E6E-D94AB0570CC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5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70CE249-CED3-CA11-CB02-F8B1663197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D11CC-8DC7-4566-A158-2E74D0FB470C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C6A9749-0A39-6F4B-A489-BBA751DB430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87B3E9-48CF-45C5-94D2-8C502BC2E22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A9BC5E4-7D11-6A45-1D40-D3CBC812E38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2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2987D49-F327-777F-DE21-F3FE763BEE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10F43-5A14-47D5-8714-597892510311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8152DA5-A6A1-BE62-2992-8D6FBB3D039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316C9-4FB1-4694-BE2D-BAD02A5C9A6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B18FEE5-0165-0710-8F60-0478252FC4B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4A71F6B-A78A-9E27-265B-76494FE02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FED7-3A9E-4C1B-8F18-9E9A95033F2E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DDCA34-D9B6-D6BC-A12F-3D1626E4FA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D739F2-C2E1-4CD3-B04F-CD68DC537D2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4334C30-E810-40B9-A065-50DF71AB01A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1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61AA2C4-612A-C7E0-D600-989DFB2BE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DF46C-F64B-4326-8A87-455B82D96558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3A9E3C-2CBC-8FE2-638E-B1D695B579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C500E5-744E-4AA6-839F-A80D03DA12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6916C190-2B53-7FFA-B1C5-EBECAE8806C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7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9712D5-9B54-F95E-262E-CFBD2F1C0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E9543-4DA1-448E-B909-21BE4AE9894B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577C38-8FDA-9FD3-A797-BAB69B1B6E4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F2926-C050-4E61-82F7-401A9F51AB7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839D0283-B633-A92A-E395-13E4009EA09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10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A0CA879-2B64-6460-389E-1B8304A49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8D26C-0F18-43D9-A1B6-DD4C4F786EA8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F8ACEB4-9ECB-8AFF-9E7B-AF940D782AA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84B07-2120-4F24-8C4B-2E03CFCE860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A850F3D-BFEB-F291-9ED5-4EEBAF0B5A9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3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FB9510D-9DA2-E97C-CC78-045EF301C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74C63-C29E-4EAF-93C3-6946D955B9EE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3AB0FCA-D796-8FA7-61C5-70E92208497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1255CE-0A70-468F-AB6D-E1E5A184609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50BB81D-80F0-FD71-AC7D-42CB070BEFC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8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C2B5097-368B-DCFC-61C0-D7B97EB8CC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FDAB6-85CA-475E-8DE2-3C234E7EE59C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7EF0DB-C051-6407-E5DD-8595E4680F7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3CF406-8538-4BFA-9E69-037267050D6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6EF6C51-0347-95FB-7AE6-6F183BA3A92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8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F5F25071-8D6D-2888-5311-18F203CDE3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EDCD04E2-044D-4B62-A62D-3BCC4D977901}" type="datetime1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9BC07287-169F-CBE6-EF8D-48EB5A7FA8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31BCB3-0138-4ADC-9759-A2C5BD711C62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EDB009B6-7B3F-96AC-3A3C-852EC08D18D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92ED40F8-308F-32EC-0FE9-605FD711FB3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01734" name="Freeform 6">
                <a:extLst>
                  <a:ext uri="{FF2B5EF4-FFF2-40B4-BE49-F238E27FC236}">
                    <a16:creationId xmlns:a16="http://schemas.microsoft.com/office/drawing/2014/main" id="{5A801391-73C5-56E4-FD9E-6818347B29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201735" name="Freeform 7">
                <a:extLst>
                  <a:ext uri="{FF2B5EF4-FFF2-40B4-BE49-F238E27FC236}">
                    <a16:creationId xmlns:a16="http://schemas.microsoft.com/office/drawing/2014/main" id="{BFD0C9CB-54C1-1D62-CC1A-A86888E97D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201736" name="Freeform 8">
                <a:extLst>
                  <a:ext uri="{FF2B5EF4-FFF2-40B4-BE49-F238E27FC236}">
                    <a16:creationId xmlns:a16="http://schemas.microsoft.com/office/drawing/2014/main" id="{5965ABE4-9A76-EFD5-175D-9CA3B3D72EA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B307CD99-B252-04D0-290F-85416272B8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  <p:sp>
            <p:nvSpPr>
              <p:cNvPr id="201738" name="Freeform 10">
                <a:extLst>
                  <a:ext uri="{FF2B5EF4-FFF2-40B4-BE49-F238E27FC236}">
                    <a16:creationId xmlns:a16="http://schemas.microsoft.com/office/drawing/2014/main" id="{5550EF54-E5D1-E946-F0CF-4BCDD6A1B1A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ar-JO"/>
              </a:p>
            </p:txBody>
          </p:sp>
        </p:grpSp>
        <p:sp>
          <p:nvSpPr>
            <p:cNvPr id="201739" name="Freeform 11">
              <a:extLst>
                <a:ext uri="{FF2B5EF4-FFF2-40B4-BE49-F238E27FC236}">
                  <a16:creationId xmlns:a16="http://schemas.microsoft.com/office/drawing/2014/main" id="{C7DA7A35-3CFA-4F0B-3A92-2DCED5947DB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ar-JO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0DBF7BAE-B7F2-BB42-4FF1-9E47BFAEF8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542 h 1906"/>
                <a:gd name="T4" fmla="*/ 5794 w 5740"/>
                <a:gd name="T5" fmla="*/ 1542 h 1906"/>
                <a:gd name="T6" fmla="*/ 579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JO"/>
            </a:p>
          </p:txBody>
        </p:sp>
      </p:grpSp>
      <p:sp>
        <p:nvSpPr>
          <p:cNvPr id="201741" name="Rectangle 13">
            <a:extLst>
              <a:ext uri="{FF2B5EF4-FFF2-40B4-BE49-F238E27FC236}">
                <a16:creationId xmlns:a16="http://schemas.microsoft.com/office/drawing/2014/main" id="{06135D3F-2A93-B74D-DEB8-8919A08E8A0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JO"/>
              <a:t>انقر لتحرير نمط العنوان الرئيسي</a:t>
            </a:r>
            <a:endParaRPr lang="en-US"/>
          </a:p>
        </p:txBody>
      </p:sp>
      <p:sp>
        <p:nvSpPr>
          <p:cNvPr id="201742" name="Rectangle 14">
            <a:extLst>
              <a:ext uri="{FF2B5EF4-FFF2-40B4-BE49-F238E27FC236}">
                <a16:creationId xmlns:a16="http://schemas.microsoft.com/office/drawing/2014/main" id="{FE6451A9-AD02-A7E0-05C5-B0B3BAC780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43" name="Rectangle 15">
            <a:extLst>
              <a:ext uri="{FF2B5EF4-FFF2-40B4-BE49-F238E27FC236}">
                <a16:creationId xmlns:a16="http://schemas.microsoft.com/office/drawing/2014/main" id="{50A48973-9BAF-D957-D4F6-8BD18A9D8F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JO"/>
              <a:t>انقر لتحرير أنماط النص الرئيسي</a:t>
            </a:r>
            <a:endParaRPr lang="en-US"/>
          </a:p>
          <a:p>
            <a:pPr lvl="1"/>
            <a:r>
              <a:rPr lang="ar-JO"/>
              <a:t>المستوى الثاني</a:t>
            </a:r>
            <a:endParaRPr lang="en-US"/>
          </a:p>
          <a:p>
            <a:pPr lvl="2"/>
            <a:r>
              <a:rPr lang="ar-JO"/>
              <a:t>المستوى الثالث</a:t>
            </a:r>
            <a:endParaRPr lang="en-US"/>
          </a:p>
          <a:p>
            <a:pPr lvl="3"/>
            <a:r>
              <a:rPr lang="ar-JO"/>
              <a:t>المستوى الرابع</a:t>
            </a:r>
            <a:endParaRPr lang="en-US"/>
          </a:p>
          <a:p>
            <a:pPr lvl="4"/>
            <a:r>
              <a:rPr lang="ar-JO"/>
              <a:t>المستوى الخامس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hyperlink" Target="https://www.google.jo/url?sa=i&amp;rct=j&amp;q=&amp;esrc=s&amp;source=images&amp;cd=&amp;cad=rja&amp;uact=8&amp;ved=2ahUKEwj-6N7U7NDeAhUHblAKHcBkBpQQjRx6BAgBEAU&amp;url=https%3A%2F%2Fwww.hmhb-hawaii.org%2Finformation%2Ffamily-planning%2F&amp;psig=AOvVaw3FYb6b3bxqNTM1pZivTQLn&amp;ust=1542180479225181" TargetMode="External" /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 /><Relationship Id="rId1" Type="http://schemas.openxmlformats.org/officeDocument/2006/relationships/slideLayout" Target="../slideLayouts/slideLayout1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hyperlink" Target="https://www.google.jo/url?sa=i&amp;rct=j&amp;q=&amp;esrc=s&amp;source=images&amp;cd=&amp;cad=rja&amp;uact=8&amp;ved=2ahUKEwiC1LmS7tDeAhVMa1AKHRIPD1kQjRx6BAgBEAU&amp;url=https%3A%2F%2Fwww.slideshare.net%2Faishuanju%2Ffamily-planning-methods&amp;psig=AOvVaw3FYb6b3bxqNTM1pZivTQLn&amp;ust=1542180479225181" TargetMode="External" /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 /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 /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 /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 /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 /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 /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 /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 /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 /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 /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hyperlink" Target="https://www.google.jo/url?sa=i&amp;rct=j&amp;q=&amp;esrc=s&amp;source=images&amp;cd=&amp;cad=rja&amp;uact=8&amp;ved=2ahUKEwjApunt7dDeAhVCJlAKHfaYA48QjRx6BAgBEAU&amp;url=http%3A%2F%2Fwww.rexchimex.com%2F2017%2F01%2Ffamily-planning-and-birth-control.html&amp;psig=AOvVaw3FYb6b3bxqNTM1pZivTQLn&amp;ust=1542180479225181" TargetMode="External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A06ACE6-62FC-4376-8321-6A28B63B4B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836613"/>
            <a:ext cx="7772400" cy="4752975"/>
          </a:xfrm>
        </p:spPr>
        <p:txBody>
          <a:bodyPr/>
          <a:lstStyle/>
          <a:p>
            <a:pPr eaLnBrk="1" hangingPunct="1"/>
            <a:r>
              <a:rPr lang="en-US" altLang="en-US" sz="13800">
                <a:solidFill>
                  <a:srgbClr val="FF0000"/>
                </a:solidFill>
                <a:effectLst/>
              </a:rPr>
              <a:t>Family Planning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87F90B0E-F3B8-4DA7-C22A-B1E9F90F05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5410200"/>
            <a:ext cx="304800" cy="228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fld id="{4E730EC4-129C-42A8-8280-AF0FE2AD22F5}" type="slidenum">
              <a:rPr lang="ar-JO" altLang="en-US" sz="1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marL="609600" indent="-609600" eaLnBrk="1" hangingPunct="1">
                <a:lnSpc>
                  <a:spcPct val="80000"/>
                </a:lnSpc>
              </a:pPr>
              <a:t>1</a:t>
            </a:fld>
            <a:endParaRPr lang="ar-JO" altLang="en-US" sz="1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Date Placeholder 1">
            <a:extLst>
              <a:ext uri="{FF2B5EF4-FFF2-40B4-BE49-F238E27FC236}">
                <a16:creationId xmlns:a16="http://schemas.microsoft.com/office/drawing/2014/main" id="{6D9EA244-A126-5D3F-46E1-91C9D37EC02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E31FE4F-96D1-4E4D-9F10-F9476E73A4FA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  <p:sp>
        <p:nvSpPr>
          <p:cNvPr id="3077" name="Slide Number Placeholder 2">
            <a:extLst>
              <a:ext uri="{FF2B5EF4-FFF2-40B4-BE49-F238E27FC236}">
                <a16:creationId xmlns:a16="http://schemas.microsoft.com/office/drawing/2014/main" id="{4F8D09E9-24BB-ED74-5CC2-C303F212B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DF9779-9F07-4CBA-A8C6-4A086A27B5FA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>
            <a:extLst>
              <a:ext uri="{FF2B5EF4-FFF2-40B4-BE49-F238E27FC236}">
                <a16:creationId xmlns:a16="http://schemas.microsoft.com/office/drawing/2014/main" id="{599B8EB9-3D36-04CA-BDC7-811146A460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E3879E-A5A7-40D7-B004-3BA6B5DB81F8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AA49D167-DDE9-B1BC-D60D-0D52C48D1D1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Family Planning Risks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FF415389-3F76-1BE2-A35A-0266D8A1C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507413" cy="5111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Risks vary by person (health status, age, etc.)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Risks are very small </a:t>
            </a:r>
            <a:r>
              <a:rPr lang="en-US" altLang="en-US" b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compared to </a:t>
            </a:r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pregnancy (more dangerous)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Influenced by quality and availability of services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Counseling and screening reduce risks</a:t>
            </a:r>
          </a:p>
          <a:p>
            <a:pPr eaLnBrk="1" hangingPunct="1"/>
            <a:r>
              <a:rPr lang="en-US" altLang="en-US" u="sng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Benefits of family planning generally exceed risks</a:t>
            </a:r>
          </a:p>
        </p:txBody>
      </p:sp>
      <p:sp>
        <p:nvSpPr>
          <p:cNvPr id="12293" name="Date Placeholder 1">
            <a:extLst>
              <a:ext uri="{FF2B5EF4-FFF2-40B4-BE49-F238E27FC236}">
                <a16:creationId xmlns:a16="http://schemas.microsoft.com/office/drawing/2014/main" id="{B7E9C1BD-BAEA-3ADD-6A79-C94666E7A81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C9E933-3900-44B5-82FD-947A3E6A01D3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88BAC-14B7-4BD2-586C-5F023915CD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23CF45-5A65-4715-8FC5-5A8C46400A19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pPr eaLnBrk="1" hangingPunct="1"/>
              <a:t>11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FF868956-B172-950E-C833-2597E9ADB17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305800" cy="941388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Planning Saves Women’s Lives</a:t>
            </a: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BA16215F-53D3-3D5D-2881-48D2098562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305800" cy="5111750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Preventing pregnancy reduces risk of illness and death</a:t>
            </a:r>
          </a:p>
          <a:p>
            <a:pPr eaLnBrk="1" hangingPunct="1"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Particularly benefits women: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sz="3600" u="sng" dirty="0">
                <a:effectLst/>
                <a:latin typeface="Calibri" pitchFamily="34" charset="0"/>
                <a:cs typeface="Calibri" pitchFamily="34" charset="0"/>
              </a:rPr>
              <a:t>&lt; age of 18 and &gt; age of  35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sz="3600" u="sng" dirty="0">
                <a:effectLst/>
                <a:latin typeface="Calibri" pitchFamily="34" charset="0"/>
                <a:cs typeface="Calibri" pitchFamily="34" charset="0"/>
              </a:rPr>
              <a:t>who have &gt; 4 children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sz="3600" u="sng" dirty="0">
                <a:effectLst/>
                <a:latin typeface="Calibri" pitchFamily="34" charset="0"/>
                <a:cs typeface="Calibri" pitchFamily="34" charset="0"/>
              </a:rPr>
              <a:t>who have health problems</a:t>
            </a:r>
          </a:p>
          <a:p>
            <a:pPr algn="ctr" eaLnBrk="1" hangingPunct="1"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Family planning helps women avoid unwanted pregnancies, many of which end in </a:t>
            </a:r>
            <a:r>
              <a:rPr lang="en-US" dirty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Unsafe Abortion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2DB3E-1271-F9E7-477A-C70CB587F0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BD4026-F6A8-4367-9AC3-393948CC7A72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>
            <a:extLst>
              <a:ext uri="{FF2B5EF4-FFF2-40B4-BE49-F238E27FC236}">
                <a16:creationId xmlns:a16="http://schemas.microsoft.com/office/drawing/2014/main" id="{2CEFDC46-F556-04C5-992A-450F9F82B0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6D2DAF-7D1E-467C-A98D-4BF9887E9176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59A79553-D76A-41BC-CD42-CBA3E51E600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1012825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Family Planning Benefits/ Women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6C382077-CC26-DE48-0CE6-83C3AE2FB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Better health/</a:t>
            </a:r>
            <a:r>
              <a:rPr lang="en-US" altLang="en-US" u="sng">
                <a:effectLst/>
              </a:rPr>
              <a:t>protection</a:t>
            </a:r>
            <a:r>
              <a:rPr lang="en-US" altLang="en-US">
                <a:effectLst/>
              </a:rPr>
              <a:t> from certain diseases including STDs (e.g., HBV, HIV/AIDS)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u="sng">
                <a:effectLst/>
              </a:rPr>
              <a:t>Freedom to decide</a:t>
            </a:r>
            <a:r>
              <a:rPr lang="en-US" altLang="en-US">
                <a:effectLst/>
              </a:rPr>
              <a:t> which contraceptive method to use (informed choice)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Prevention of </a:t>
            </a:r>
            <a:r>
              <a:rPr lang="en-US" altLang="en-US" u="sng">
                <a:effectLst/>
              </a:rPr>
              <a:t>unsafe abortion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Less </a:t>
            </a:r>
            <a:r>
              <a:rPr lang="en-US" altLang="en-US" u="sng">
                <a:effectLst/>
              </a:rPr>
              <a:t>physical/emotional/economic strain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Greater care for </a:t>
            </a:r>
            <a:r>
              <a:rPr lang="en-US" altLang="en-US" u="sng">
                <a:effectLst/>
              </a:rPr>
              <a:t>each child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Improved </a:t>
            </a:r>
            <a:r>
              <a:rPr lang="en-US" altLang="en-US" u="sng">
                <a:effectLst/>
              </a:rPr>
              <a:t>Quality Of Life </a:t>
            </a:r>
            <a:r>
              <a:rPr lang="en-US" altLang="en-US" u="sng">
                <a:solidFill>
                  <a:srgbClr val="FF0000"/>
                </a:solidFill>
                <a:effectLst/>
              </a:rPr>
              <a:t>(QOL)</a:t>
            </a:r>
          </a:p>
        </p:txBody>
      </p:sp>
      <p:sp>
        <p:nvSpPr>
          <p:cNvPr id="14341" name="Date Placeholder 1">
            <a:extLst>
              <a:ext uri="{FF2B5EF4-FFF2-40B4-BE49-F238E27FC236}">
                <a16:creationId xmlns:a16="http://schemas.microsoft.com/office/drawing/2014/main" id="{DA102B87-0176-D2DF-5AC9-1AA7B5910A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C6CD24-28DA-48AF-9953-9AB5EB2553AF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8B2DD01B-4891-7015-2B33-C8630F98DC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384A5D-D7F7-46D6-816A-2337E58E00B0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DB9CAB2F-8FF7-9891-A5D4-E94B72EC1C4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33375"/>
            <a:ext cx="8229600" cy="647700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ffectLst/>
              </a:rPr>
              <a:t>Maternal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</a:rPr>
              <a:t>Mortality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85E372-F6B5-CE1A-2880-2C04B723DF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08050"/>
            <a:ext cx="8839200" cy="5797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3000">
                <a:effectLst/>
              </a:rPr>
              <a:t>585,000 women die each year from pregnancy and childbirth related causes </a:t>
            </a:r>
            <a:r>
              <a:rPr lang="en-US" altLang="en-US" sz="3000">
                <a:solidFill>
                  <a:srgbClr val="FF0000"/>
                </a:solidFill>
                <a:effectLst/>
              </a:rPr>
              <a:t>97% are in developing countries</a:t>
            </a:r>
          </a:p>
          <a:p>
            <a:pPr eaLnBrk="1" hangingPunct="1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altLang="en-US" sz="3000">
                <a:effectLst/>
              </a:rPr>
              <a:t>Estimated 100,000 women die each year who did not want any more children, but were unable to prevent future pregnancies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3000">
                <a:effectLst/>
              </a:rPr>
              <a:t>Risks of childbearing are greater in women &lt; 18 years old and women &gt; 35 years old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3000">
                <a:effectLst/>
              </a:rPr>
              <a:t>Risk of maternal death is </a:t>
            </a:r>
            <a:r>
              <a:rPr lang="en-US" altLang="en-US" sz="3000" u="sng">
                <a:solidFill>
                  <a:srgbClr val="FF0000"/>
                </a:solidFill>
                <a:effectLst/>
              </a:rPr>
              <a:t>1.5 to 3 times </a:t>
            </a:r>
            <a:r>
              <a:rPr lang="en-US" altLang="en-US" sz="3000">
                <a:effectLst/>
              </a:rPr>
              <a:t>higher for women with 5 or more children than for women with 2 or 3 children</a:t>
            </a:r>
            <a:endParaRPr lang="en-US" altLang="en-US" sz="3000" baseline="30000">
              <a:effectLst/>
            </a:endParaRPr>
          </a:p>
        </p:txBody>
      </p:sp>
      <p:sp>
        <p:nvSpPr>
          <p:cNvPr id="15365" name="Date Placeholder 1">
            <a:extLst>
              <a:ext uri="{FF2B5EF4-FFF2-40B4-BE49-F238E27FC236}">
                <a16:creationId xmlns:a16="http://schemas.microsoft.com/office/drawing/2014/main" id="{D7AC17AB-3A5F-3C7A-0A29-8B94E58384E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7AF405-41CD-4AD6-8452-BBC2C7412561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0E1F99-8491-46F8-D284-51143D801B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FD0C5B3-47DE-4431-BA64-BFAE9ABB8DCF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pPr eaLnBrk="1" hangingPunct="1"/>
              <a:t>14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7330" name="Rectangle 2">
            <a:extLst>
              <a:ext uri="{FF2B5EF4-FFF2-40B4-BE49-F238E27FC236}">
                <a16:creationId xmlns:a16="http://schemas.microsoft.com/office/drawing/2014/main" id="{15DDB5CA-B28E-98FC-31A6-6C2748C4AA1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576263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Mortality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BB40A1E5-3932-B24A-D2D8-20E4053A3B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1125538"/>
            <a:ext cx="8750300" cy="541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sz="2800">
                <a:effectLst/>
              </a:rPr>
              <a:t>More than 70,000 women die each year from unsafe abortion</a:t>
            </a:r>
          </a:p>
          <a:p>
            <a:pPr eaLnBrk="1" hangingPunct="1"/>
            <a:r>
              <a:rPr lang="en-US" altLang="en-US" sz="2800">
                <a:effectLst/>
              </a:rPr>
              <a:t>Majority of women are at high risk of experiencing pregnancy-related problems</a:t>
            </a:r>
          </a:p>
          <a:p>
            <a:pPr eaLnBrk="1" hangingPunct="1"/>
            <a:r>
              <a:rPr lang="en-US" altLang="en-US" sz="2800">
                <a:effectLst/>
              </a:rPr>
              <a:t>Pregnancy may exacerbate existing health condition</a:t>
            </a:r>
          </a:p>
          <a:p>
            <a:pPr eaLnBrk="1" hangingPunct="1"/>
            <a:r>
              <a:rPr lang="en-US" altLang="en-US" sz="2800">
                <a:effectLst/>
              </a:rPr>
              <a:t>Death of mother can cause loss of: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Emotional support for children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Nutritional and health support for children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Income for family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7A7A2C-61B9-391A-8D15-7318F287D91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AD62485-7E89-4125-A180-083758EADC5C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E254F12A-F36E-273F-AA5E-CB64F13FF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34E736-D38C-4A3F-AC7F-3D0156D74ECA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08C3299-2D13-53D4-95B6-03457C46A86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1123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Improves Child Health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DAA835A-F55B-6BB4-E00B-D82343B87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435975" cy="442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effectLst/>
              </a:rPr>
              <a:t>Infant/child deaths are reduced by:</a:t>
            </a:r>
          </a:p>
          <a:p>
            <a:pPr lvl="1" eaLnBrk="1" hangingPunct="1"/>
            <a:r>
              <a:rPr lang="en-US" altLang="en-US">
                <a:effectLst/>
              </a:rPr>
              <a:t>Spacing births </a:t>
            </a:r>
            <a:r>
              <a:rPr lang="en-US" altLang="en-US" u="sng">
                <a:effectLst/>
              </a:rPr>
              <a:t>&gt; 2 years </a:t>
            </a:r>
            <a:r>
              <a:rPr lang="en-US" altLang="en-US">
                <a:effectLst/>
              </a:rPr>
              <a:t>apart</a:t>
            </a:r>
          </a:p>
          <a:p>
            <a:pPr lvl="1" eaLnBrk="1" hangingPunct="1"/>
            <a:r>
              <a:rPr lang="en-US" altLang="en-US">
                <a:effectLst/>
              </a:rPr>
              <a:t>Delaying births until </a:t>
            </a:r>
            <a:r>
              <a:rPr lang="en-US" altLang="en-US" u="sng">
                <a:effectLst/>
              </a:rPr>
              <a:t>after age 18</a:t>
            </a:r>
          </a:p>
          <a:p>
            <a:pPr lvl="1" eaLnBrk="1" hangingPunct="1"/>
            <a:r>
              <a:rPr lang="en-US" altLang="en-US">
                <a:effectLst/>
              </a:rPr>
              <a:t>Limiting family size to </a:t>
            </a:r>
            <a:r>
              <a:rPr lang="en-US" altLang="en-US" u="sng">
                <a:effectLst/>
              </a:rPr>
              <a:t>&lt; 4 children</a:t>
            </a:r>
          </a:p>
          <a:p>
            <a:pPr eaLnBrk="1" hangingPunct="1"/>
            <a:r>
              <a:rPr lang="en-US" altLang="en-US">
                <a:effectLst/>
              </a:rPr>
              <a:t>Birth interval &lt; 12 months = </a:t>
            </a:r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70</a:t>
            </a:r>
            <a:r>
              <a:rPr lang="en-US" altLang="en-US" b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80</a:t>
            </a:r>
            <a:r>
              <a:rPr lang="en-US" altLang="en-US">
                <a:effectLst/>
              </a:rPr>
              <a:t>% increase in risk of death for previous child</a:t>
            </a:r>
          </a:p>
          <a:p>
            <a:pPr eaLnBrk="1" hangingPunct="1"/>
            <a:r>
              <a:rPr lang="en-US" altLang="en-US">
                <a:effectLst/>
              </a:rPr>
              <a:t>Infants born to women &lt; 18 years old are 24% more likely to die in first month</a:t>
            </a:r>
          </a:p>
        </p:txBody>
      </p:sp>
      <p:sp>
        <p:nvSpPr>
          <p:cNvPr id="17413" name="Date Placeholder 1">
            <a:extLst>
              <a:ext uri="{FF2B5EF4-FFF2-40B4-BE49-F238E27FC236}">
                <a16:creationId xmlns:a16="http://schemas.microsoft.com/office/drawing/2014/main" id="{9FA7661A-FE2F-D097-342D-E3C207EA9F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49FC29-228F-4B47-8DC1-F3618DD763B4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A4631-4328-44C2-6FF2-F66EF572FA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6D739D-10FA-47DD-ACE7-2C84AB7B1209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pPr eaLnBrk="1" hangingPunct="1"/>
              <a:t>16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1426" name="Rectangle 2">
            <a:extLst>
              <a:ext uri="{FF2B5EF4-FFF2-40B4-BE49-F238E27FC236}">
                <a16:creationId xmlns:a16="http://schemas.microsoft.com/office/drawing/2014/main" id="{72F67448-828C-D997-8070-404347D7C5B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941388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Planning Benefits/ Children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A770458-2671-D6E3-D60F-729C9ACD7B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4000">
                <a:effectLst/>
              </a:rPr>
              <a:t>Better health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4000">
                <a:effectLst/>
              </a:rPr>
              <a:t>More food and other resources available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4000">
                <a:effectLst/>
              </a:rPr>
              <a:t>Greater opportunity for emotional support from parents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4000">
                <a:effectLst/>
              </a:rPr>
              <a:t>Better opportunity for education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D0C7CB-8351-3063-2293-B10602631D7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9A6A13-3145-4108-A260-1F0624F7832F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773CC271-FFD1-1D48-1CD0-13310297F3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267E75-0358-4CBE-B552-A71DA2ED1D14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FDEDD267-F10C-281F-7DD7-B268A4ECFC8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305800" cy="1200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Benefits/ Adolescents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BC10DF1-C99A-6A75-CC19-192FC3318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856662" cy="4608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600" b="1">
                <a:effectLst/>
              </a:rPr>
              <a:t>Protection from early and unwanted pregnancy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</a:rPr>
              <a:t>Protection from STDs (e.g., </a:t>
            </a:r>
            <a:r>
              <a:rPr lang="en-US" altLang="en-US">
                <a:effectLst/>
              </a:rPr>
              <a:t>HBV, HIV/AIDS)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</a:rPr>
              <a:t>Increased education opportunities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</a:rPr>
              <a:t>Increased job possibilities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 sz="3600" b="1">
                <a:effectLst/>
              </a:rPr>
              <a:t>Prevention of unsafe abortions</a:t>
            </a:r>
          </a:p>
        </p:txBody>
      </p:sp>
      <p:sp>
        <p:nvSpPr>
          <p:cNvPr id="19461" name="Date Placeholder 1">
            <a:extLst>
              <a:ext uri="{FF2B5EF4-FFF2-40B4-BE49-F238E27FC236}">
                <a16:creationId xmlns:a16="http://schemas.microsoft.com/office/drawing/2014/main" id="{EF654996-1028-C1D7-74B6-4FB71DDED4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9D49D2-63C4-4B2A-978C-5A21017E926D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>
            <a:extLst>
              <a:ext uri="{FF2B5EF4-FFF2-40B4-BE49-F238E27FC236}">
                <a16:creationId xmlns:a16="http://schemas.microsoft.com/office/drawing/2014/main" id="{72AB989A-C307-B750-CB0D-F8B3A48487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B02A25-F2B1-437E-9D47-C4EED5293ED6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7813F385-CDA2-82F1-F456-A6F4DC68407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and Adolescents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7B60E42-0EEB-B9DD-4669-579FE58F4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sz="2800" u="sng">
                <a:effectLst/>
              </a:rPr>
              <a:t>Early childbearing, unsafe abortion and STDs</a:t>
            </a:r>
            <a:r>
              <a:rPr lang="en-US" altLang="en-US" sz="2800">
                <a:effectLst/>
              </a:rPr>
              <a:t> threaten health and future fertility</a:t>
            </a:r>
          </a:p>
          <a:p>
            <a:pPr eaLnBrk="1" hangingPunct="1"/>
            <a:r>
              <a:rPr lang="en-US" altLang="en-US" sz="2800">
                <a:effectLst/>
              </a:rPr>
              <a:t>Young parents face </a:t>
            </a:r>
            <a:r>
              <a:rPr lang="en-US" altLang="en-US" sz="2800" u="sng">
                <a:effectLst/>
              </a:rPr>
              <a:t>social and economic barriers</a:t>
            </a:r>
          </a:p>
          <a:p>
            <a:pPr eaLnBrk="1" hangingPunct="1"/>
            <a:r>
              <a:rPr lang="en-US" altLang="en-US" sz="2800">
                <a:effectLst/>
              </a:rPr>
              <a:t>Education and counseling about contraception can help in making responsible decisions</a:t>
            </a:r>
          </a:p>
          <a:p>
            <a:pPr eaLnBrk="1" hangingPunct="1"/>
            <a:r>
              <a:rPr lang="en-US" altLang="en-US" sz="2800" u="sng">
                <a:effectLst/>
              </a:rPr>
              <a:t>Contraceptive method should provide protection against both pregnancy and STDs (e.g., HBV, HIV/AIDS)</a:t>
            </a:r>
          </a:p>
          <a:p>
            <a:pPr eaLnBrk="1" hangingPunct="1"/>
            <a:r>
              <a:rPr lang="en-US" altLang="en-US" sz="2800" u="sng">
                <a:effectLst/>
              </a:rPr>
              <a:t>50 million adolescent women become pregnant each year</a:t>
            </a:r>
          </a:p>
          <a:p>
            <a:pPr eaLnBrk="1" hangingPunct="1"/>
            <a:r>
              <a:rPr lang="en-US" altLang="en-US" sz="2800">
                <a:effectLst/>
              </a:rPr>
              <a:t>Majority of new HIV infected adults are  &lt; 25 years old</a:t>
            </a:r>
            <a:endParaRPr lang="en-US" altLang="en-US" sz="2800" baseline="30000">
              <a:effectLst/>
            </a:endParaRPr>
          </a:p>
        </p:txBody>
      </p:sp>
      <p:sp>
        <p:nvSpPr>
          <p:cNvPr id="20485" name="Date Placeholder 1">
            <a:extLst>
              <a:ext uri="{FF2B5EF4-FFF2-40B4-BE49-F238E27FC236}">
                <a16:creationId xmlns:a16="http://schemas.microsoft.com/office/drawing/2014/main" id="{D971BEB1-68F5-4CDE-4538-7E9AA7D5D3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525BA5-20C8-4E42-AA46-C30C03055030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>
            <a:extLst>
              <a:ext uri="{FF2B5EF4-FFF2-40B4-BE49-F238E27FC236}">
                <a16:creationId xmlns:a16="http://schemas.microsoft.com/office/drawing/2014/main" id="{CC9BEFC9-6630-18E0-D35E-62DE4A029F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02B83F-1F90-4FF7-B8CA-12BA2D8B674C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02A2EC5-FE40-7BC9-368A-EBEF2A4291B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20713"/>
            <a:ext cx="8229600" cy="796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Sexually Active Adolescents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685F1D4A-5E36-BA8A-1EE7-ACCD8B4625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sz="3600">
                <a:effectLst/>
              </a:rPr>
              <a:t>15 million pregnancies/year</a:t>
            </a:r>
          </a:p>
          <a:p>
            <a:pPr eaLnBrk="1" hangingPunct="1"/>
            <a:r>
              <a:rPr lang="en-US" altLang="en-US" sz="3600">
                <a:effectLst/>
              </a:rPr>
              <a:t>Women &lt; 20 years old are especially likely to suffer complications of pregnancy</a:t>
            </a:r>
          </a:p>
          <a:p>
            <a:pPr eaLnBrk="1" hangingPunct="1"/>
            <a:r>
              <a:rPr lang="en-US" altLang="en-US" sz="3600">
                <a:effectLst/>
              </a:rPr>
              <a:t>Increased risk of preterm delivery</a:t>
            </a:r>
          </a:p>
          <a:p>
            <a:pPr eaLnBrk="1" hangingPunct="1"/>
            <a:r>
              <a:rPr lang="en-US" altLang="en-US" sz="3600">
                <a:effectLst/>
              </a:rPr>
              <a:t>Young women often seek unsafe abortion</a:t>
            </a:r>
          </a:p>
          <a:p>
            <a:pPr eaLnBrk="1" hangingPunct="1"/>
            <a:r>
              <a:rPr lang="en-US" altLang="en-US" sz="3600">
                <a:effectLst/>
              </a:rPr>
              <a:t>STD rates higher among adolescents </a:t>
            </a:r>
          </a:p>
        </p:txBody>
      </p:sp>
      <p:sp>
        <p:nvSpPr>
          <p:cNvPr id="21509" name="Date Placeholder 1">
            <a:extLst>
              <a:ext uri="{FF2B5EF4-FFF2-40B4-BE49-F238E27FC236}">
                <a16:creationId xmlns:a16="http://schemas.microsoft.com/office/drawing/2014/main" id="{A2AD7C03-1E89-2292-616D-5E9A4E1A5D7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12D5BD-420F-408E-917F-62CACE197234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1">
            <a:extLst>
              <a:ext uri="{FF2B5EF4-FFF2-40B4-BE49-F238E27FC236}">
                <a16:creationId xmlns:a16="http://schemas.microsoft.com/office/drawing/2014/main" id="{96C72705-BE70-E808-EDAE-4DB8FA6E35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A7BA1B-D877-4E50-9429-C929DE644350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  <p:sp>
        <p:nvSpPr>
          <p:cNvPr id="4099" name="Slide Number Placeholder 2">
            <a:extLst>
              <a:ext uri="{FF2B5EF4-FFF2-40B4-BE49-F238E27FC236}">
                <a16:creationId xmlns:a16="http://schemas.microsoft.com/office/drawing/2014/main" id="{107779CA-0CC8-6AB4-879E-D8F3D8F57B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28C757-4400-4ADF-804D-3F531FB6C241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pic>
        <p:nvPicPr>
          <p:cNvPr id="4100" name="Picture 4" descr="Image result for family planning methods">
            <a:hlinkClick r:id="rId2"/>
            <a:extLst>
              <a:ext uri="{FF2B5EF4-FFF2-40B4-BE49-F238E27FC236}">
                <a16:creationId xmlns:a16="http://schemas.microsoft.com/office/drawing/2014/main" id="{7E671C27-3055-B00E-A662-900FA9BBC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>
            <a:extLst>
              <a:ext uri="{FF2B5EF4-FFF2-40B4-BE49-F238E27FC236}">
                <a16:creationId xmlns:a16="http://schemas.microsoft.com/office/drawing/2014/main" id="{A2E2FB51-AAE1-7B0E-79B6-B5EAF57AC7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61A153-6E10-4CA4-8187-7410BCC60E4F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35BBB1E-996C-3C34-0FF1-E064DC438A8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941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Benefits/</a:t>
            </a:r>
            <a:br>
              <a:rPr lang="en-US" altLang="en-US">
                <a:solidFill>
                  <a:srgbClr val="FF0000"/>
                </a:solidFill>
                <a:effectLst/>
              </a:rPr>
            </a:br>
            <a:r>
              <a:rPr lang="en-US" altLang="en-US">
                <a:solidFill>
                  <a:srgbClr val="FF0000"/>
                </a:solidFill>
                <a:effectLst/>
              </a:rPr>
              <a:t>Men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D62F7C5-84A4-54A7-377D-F5F6FB3E8C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sz="3600" dirty="0">
                <a:effectLst/>
              </a:rPr>
              <a:t>Protection from STDs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>
                <a:effectLst/>
              </a:rPr>
              <a:t>	(e.g., HBV, HIV/AIDS)</a:t>
            </a:r>
          </a:p>
          <a:p>
            <a:pPr eaLnBrk="1" hangingPunct="1">
              <a:defRPr/>
            </a:pPr>
            <a:r>
              <a:rPr lang="en-US" sz="3600" dirty="0">
                <a:effectLst/>
              </a:rPr>
              <a:t>Less emotional and economic strain</a:t>
            </a:r>
          </a:p>
          <a:p>
            <a:pPr eaLnBrk="1" hangingPunct="1">
              <a:defRPr/>
            </a:pPr>
            <a:r>
              <a:rPr lang="en-US" sz="3600" dirty="0">
                <a:effectLst/>
              </a:rPr>
              <a:t>Freedom to decide which contraceptive method to use</a:t>
            </a:r>
          </a:p>
          <a:p>
            <a:pPr eaLnBrk="1" hangingPunct="1">
              <a:defRPr/>
            </a:pPr>
            <a:r>
              <a:rPr lang="en-US" sz="3600" dirty="0">
                <a:effectLst/>
              </a:rPr>
              <a:t>Improved quality of life</a:t>
            </a:r>
          </a:p>
        </p:txBody>
      </p:sp>
      <p:sp>
        <p:nvSpPr>
          <p:cNvPr id="22533" name="Date Placeholder 1">
            <a:extLst>
              <a:ext uri="{FF2B5EF4-FFF2-40B4-BE49-F238E27FC236}">
                <a16:creationId xmlns:a16="http://schemas.microsoft.com/office/drawing/2014/main" id="{946404AF-B02D-B8AF-43C6-8C214A5CBA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DA2DC1-F2B7-4E98-9879-0A38C8292199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9CA39034-62C7-A977-FC5B-E95D12FDDC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EE40F8-F005-40D3-81AC-68EC267810EC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C19EA1A-A2BA-7BF6-B7F2-E8AA5AC5AE2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20713"/>
            <a:ext cx="8229600" cy="796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Male Involvement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2107A211-4B29-D2E4-46ED-BD60CBC24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Men can:</a:t>
            </a:r>
          </a:p>
          <a:p>
            <a:pPr lvl="1" eaLnBrk="1" hangingPunct="1"/>
            <a:r>
              <a:rPr lang="en-US" altLang="en-US">
                <a:effectLst/>
              </a:rPr>
              <a:t>Share in decisions about family size and contraceptive use</a:t>
            </a:r>
          </a:p>
          <a:p>
            <a:pPr lvl="1" eaLnBrk="1" hangingPunct="1"/>
            <a:r>
              <a:rPr lang="en-US" altLang="en-US">
                <a:effectLst/>
              </a:rPr>
              <a:t>Take responsibility for using some methods</a:t>
            </a:r>
          </a:p>
          <a:p>
            <a:pPr lvl="1" eaLnBrk="1" hangingPunct="1"/>
            <a:r>
              <a:rPr lang="en-US" altLang="en-US">
                <a:effectLst/>
              </a:rPr>
              <a:t>Support partners in using other methods</a:t>
            </a:r>
          </a:p>
          <a:p>
            <a:pPr lvl="1" eaLnBrk="1" hangingPunct="1"/>
            <a:r>
              <a:rPr lang="en-US" altLang="en-US">
                <a:effectLst/>
              </a:rPr>
              <a:t>Prevent STDs by:</a:t>
            </a:r>
          </a:p>
          <a:p>
            <a:pPr lvl="2" eaLnBrk="1" hangingPunct="1"/>
            <a:r>
              <a:rPr lang="en-US" altLang="en-US">
                <a:effectLst/>
              </a:rPr>
              <a:t>Remaining monogamous</a:t>
            </a:r>
          </a:p>
          <a:p>
            <a:pPr lvl="2" eaLnBrk="1" hangingPunct="1"/>
            <a:r>
              <a:rPr lang="en-US" altLang="en-US">
                <a:effectLst/>
              </a:rPr>
              <a:t>Using condoms</a:t>
            </a:r>
          </a:p>
          <a:p>
            <a:pPr lvl="1" eaLnBrk="1" hangingPunct="1"/>
            <a:r>
              <a:rPr lang="en-US" altLang="en-US">
                <a:effectLst/>
              </a:rPr>
              <a:t>Share responsibility for child rearing</a:t>
            </a:r>
          </a:p>
        </p:txBody>
      </p:sp>
      <p:sp>
        <p:nvSpPr>
          <p:cNvPr id="23557" name="Date Placeholder 1">
            <a:extLst>
              <a:ext uri="{FF2B5EF4-FFF2-40B4-BE49-F238E27FC236}">
                <a16:creationId xmlns:a16="http://schemas.microsoft.com/office/drawing/2014/main" id="{A94B7C62-94FD-2935-B9CC-83D75FC6856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7679AD-C7F6-438C-A9D8-2B9E5D87E336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>
            <a:extLst>
              <a:ext uri="{FF2B5EF4-FFF2-40B4-BE49-F238E27FC236}">
                <a16:creationId xmlns:a16="http://schemas.microsoft.com/office/drawing/2014/main" id="{3DCBA6B1-2FA7-4C43-D618-D127A25264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720FF7-D6D1-4B05-8A57-A887B03734C8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F6D608D4-DAA2-4DF5-C74D-601C06AFB04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86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sz="3600">
                <a:solidFill>
                  <a:srgbClr val="FF0000"/>
                </a:solidFill>
                <a:effectLst/>
              </a:rPr>
              <a:t>Family Planning Benefits/ Couple/Family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16D74B8-06CF-725C-552A-D50591CB3E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111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effectLst/>
              </a:rPr>
              <a:t>Help in limiting or spacing pregnancies</a:t>
            </a:r>
          </a:p>
          <a:p>
            <a:pPr eaLnBrk="1" hangingPunct="1"/>
            <a:r>
              <a:rPr lang="en-US" altLang="en-US">
                <a:effectLst/>
              </a:rPr>
              <a:t>Freedom to decide when to have children</a:t>
            </a:r>
          </a:p>
          <a:p>
            <a:pPr eaLnBrk="1" hangingPunct="1"/>
            <a:r>
              <a:rPr lang="en-US" altLang="en-US">
                <a:effectLst/>
              </a:rPr>
              <a:t>Less emotional and economic strain</a:t>
            </a:r>
          </a:p>
          <a:p>
            <a:pPr eaLnBrk="1" hangingPunct="1"/>
            <a:r>
              <a:rPr lang="en-US" altLang="en-US">
                <a:effectLst/>
              </a:rPr>
              <a:t>More resources available for children</a:t>
            </a:r>
          </a:p>
          <a:p>
            <a:pPr eaLnBrk="1" hangingPunct="1"/>
            <a:r>
              <a:rPr lang="en-US" altLang="en-US">
                <a:effectLst/>
              </a:rPr>
              <a:t>Increased education opportunities for children</a:t>
            </a:r>
          </a:p>
          <a:p>
            <a:pPr eaLnBrk="1" hangingPunct="1"/>
            <a:r>
              <a:rPr lang="en-US" altLang="en-US">
                <a:effectLst/>
              </a:rPr>
              <a:t>Increased economic opportunities</a:t>
            </a:r>
          </a:p>
          <a:p>
            <a:pPr eaLnBrk="1" hangingPunct="1"/>
            <a:r>
              <a:rPr lang="en-US" altLang="en-US">
                <a:effectLst/>
              </a:rPr>
              <a:t>More energy for household activities</a:t>
            </a:r>
          </a:p>
          <a:p>
            <a:pPr eaLnBrk="1" hangingPunct="1"/>
            <a:r>
              <a:rPr lang="en-US" altLang="en-US">
                <a:effectLst/>
              </a:rPr>
              <a:t>More energy for personal development and community activities</a:t>
            </a:r>
          </a:p>
        </p:txBody>
      </p:sp>
      <p:sp>
        <p:nvSpPr>
          <p:cNvPr id="24581" name="Date Placeholder 1">
            <a:extLst>
              <a:ext uri="{FF2B5EF4-FFF2-40B4-BE49-F238E27FC236}">
                <a16:creationId xmlns:a16="http://schemas.microsoft.com/office/drawing/2014/main" id="{A75C70A8-A38D-1370-A3EE-E2A85555B10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0FCFE2-0D48-4900-9A7F-8DD7B7548349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>
            <a:extLst>
              <a:ext uri="{FF2B5EF4-FFF2-40B4-BE49-F238E27FC236}">
                <a16:creationId xmlns:a16="http://schemas.microsoft.com/office/drawing/2014/main" id="{4430DE44-3C6D-8BE3-6D54-95380C9520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DFB248-DDC8-404A-88AD-3274C79DAECE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0836F0E-368D-F06B-FADF-EE80CC2A944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20713"/>
            <a:ext cx="8229600" cy="1008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Benefits/ Community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764E3E6-E687-A5BA-9A9B-EA698D612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514350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3600">
                <a:effectLst/>
              </a:rPr>
              <a:t>Reduced strain on environmental resources (land, food, water)</a:t>
            </a:r>
          </a:p>
          <a:p>
            <a:pPr marL="514350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3600">
                <a:effectLst/>
              </a:rPr>
              <a:t>Reduced strain on community resources (healthcare, educational and social services)</a:t>
            </a:r>
          </a:p>
          <a:p>
            <a:pPr marL="514350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3600">
                <a:effectLst/>
              </a:rPr>
              <a:t>Greater participation by individuals in community affairs</a:t>
            </a:r>
          </a:p>
        </p:txBody>
      </p:sp>
      <p:sp>
        <p:nvSpPr>
          <p:cNvPr id="25605" name="Date Placeholder 1">
            <a:extLst>
              <a:ext uri="{FF2B5EF4-FFF2-40B4-BE49-F238E27FC236}">
                <a16:creationId xmlns:a16="http://schemas.microsoft.com/office/drawing/2014/main" id="{B58191C9-4E9B-D7B3-8470-CD75CBF2C88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E5E13F9-126F-4E20-8E0E-21F720220F1A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>
            <a:extLst>
              <a:ext uri="{FF2B5EF4-FFF2-40B4-BE49-F238E27FC236}">
                <a16:creationId xmlns:a16="http://schemas.microsoft.com/office/drawing/2014/main" id="{BE0BE3C0-CAA5-6411-8864-2A06CB46CD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3B1AC1-9B7C-4537-A502-410C0C0F9395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CB57D2B-13B3-6A5D-4306-C5D275B7301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941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STDs: Messages for HCWs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439C2BF-D9CE-B853-232A-D4AFC3EAFE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Best protection against STDs: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Abstinence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Monogamous relationship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Condoms (male and female) provide significant protection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Other contraceptive methods provide some protection:</a:t>
            </a:r>
          </a:p>
          <a:p>
            <a:pPr marL="1371600" lvl="2" indent="-457200" eaLnBrk="1" hangingPunct="1">
              <a:buFont typeface="Garamond" panose="02020404030301010803" pitchFamily="18" charset="0"/>
              <a:buAutoNum type="alphaUcPeriod"/>
            </a:pPr>
            <a:r>
              <a:rPr lang="en-US" altLang="en-US">
                <a:effectLst/>
              </a:rPr>
              <a:t>Spermicides</a:t>
            </a:r>
          </a:p>
          <a:p>
            <a:pPr marL="1371600" lvl="2" indent="-457200" eaLnBrk="1" hangingPunct="1">
              <a:buFont typeface="Garamond" panose="02020404030301010803" pitchFamily="18" charset="0"/>
              <a:buAutoNum type="alphaUcPeriod"/>
            </a:pPr>
            <a:r>
              <a:rPr lang="en-US" altLang="en-US">
                <a:effectLst/>
              </a:rPr>
              <a:t>Diaphragms</a:t>
            </a:r>
          </a:p>
        </p:txBody>
      </p:sp>
      <p:sp>
        <p:nvSpPr>
          <p:cNvPr id="26629" name="Date Placeholder 1">
            <a:extLst>
              <a:ext uri="{FF2B5EF4-FFF2-40B4-BE49-F238E27FC236}">
                <a16:creationId xmlns:a16="http://schemas.microsoft.com/office/drawing/2014/main" id="{E9546452-200B-2C8B-8B30-794D9E0554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A08674-3D06-4451-8D4C-D7093318679F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5">
            <a:extLst>
              <a:ext uri="{FF2B5EF4-FFF2-40B4-BE49-F238E27FC236}">
                <a16:creationId xmlns:a16="http://schemas.microsoft.com/office/drawing/2014/main" id="{B375C1A5-4952-60B0-C997-C0160B704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4B7E4B-650D-406C-B3B5-9FB4E5AD3986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271C0F-248F-40A6-0847-6CE2006982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990600"/>
            <a:ext cx="8280400" cy="42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sz="8000">
                <a:solidFill>
                  <a:srgbClr val="FF0000"/>
                </a:solidFill>
                <a:effectLst/>
              </a:rPr>
              <a:t>Family Planning</a:t>
            </a:r>
            <a:br>
              <a:rPr lang="en-US" altLang="en-US" sz="8000">
                <a:solidFill>
                  <a:srgbClr val="FF0000"/>
                </a:solidFill>
                <a:effectLst/>
              </a:rPr>
            </a:br>
            <a:r>
              <a:rPr lang="en-US" altLang="en-US" sz="8000">
                <a:solidFill>
                  <a:srgbClr val="FF0000"/>
                </a:solidFill>
                <a:effectLst/>
              </a:rPr>
              <a:t>Counseling</a:t>
            </a:r>
          </a:p>
        </p:txBody>
      </p:sp>
      <p:sp>
        <p:nvSpPr>
          <p:cNvPr id="27652" name="Date Placeholder 1">
            <a:extLst>
              <a:ext uri="{FF2B5EF4-FFF2-40B4-BE49-F238E27FC236}">
                <a16:creationId xmlns:a16="http://schemas.microsoft.com/office/drawing/2014/main" id="{DFB91737-C97D-7C9C-5155-0F3E27E737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851FD8-8606-4F29-873E-0D64520D3A0A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1">
            <a:extLst>
              <a:ext uri="{FF2B5EF4-FFF2-40B4-BE49-F238E27FC236}">
                <a16:creationId xmlns:a16="http://schemas.microsoft.com/office/drawing/2014/main" id="{CDF76D9C-67AE-3C8D-E16A-FF562AA6764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F781791-5269-4F48-A52F-4E548914C790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  <p:sp>
        <p:nvSpPr>
          <p:cNvPr id="28675" name="Slide Number Placeholder 2">
            <a:extLst>
              <a:ext uri="{FF2B5EF4-FFF2-40B4-BE49-F238E27FC236}">
                <a16:creationId xmlns:a16="http://schemas.microsoft.com/office/drawing/2014/main" id="{307F22C2-C118-51F3-B30C-77FE580A63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DADFF4-59B7-4C0B-AF86-9FBD201D0D7D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pic>
        <p:nvPicPr>
          <p:cNvPr id="28676" name="Picture 2" descr="Image result for family planning methods">
            <a:hlinkClick r:id="rId2"/>
            <a:extLst>
              <a:ext uri="{FF2B5EF4-FFF2-40B4-BE49-F238E27FC236}">
                <a16:creationId xmlns:a16="http://schemas.microsoft.com/office/drawing/2014/main" id="{74ACB466-5811-0DB1-09DA-C2EB6E096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9C860537-0939-3DA2-8629-F0E12F5FCB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135D5B-9D04-49A4-8157-E64293D17EEA}" type="slidenum"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27</a:t>
            </a:fld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1636E43-4AB3-6F13-1AD0-3335EE5A793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20713"/>
            <a:ext cx="8229600" cy="1152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FP </a:t>
            </a:r>
            <a:r>
              <a:rPr lang="en-US" altLang="en-US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Counseling:</a:t>
            </a:r>
            <a:br>
              <a:rPr lang="en-US" altLang="en-US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u="sng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B790F23F-B723-0105-8937-B0CA6F4EE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4924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Helps clients: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Arrive at an informed choice of reproductive options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Select a family planning method with which they are satisfied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Use the chosen method safely and effectively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Initiate and continue family planning</a:t>
            </a:r>
          </a:p>
          <a:p>
            <a:pPr eaLnBrk="1" hangingPunct="1"/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Learn objective, unbiased information about available methods of family planning</a:t>
            </a:r>
          </a:p>
        </p:txBody>
      </p:sp>
      <p:sp>
        <p:nvSpPr>
          <p:cNvPr id="29701" name="Date Placeholder 1">
            <a:extLst>
              <a:ext uri="{FF2B5EF4-FFF2-40B4-BE49-F238E27FC236}">
                <a16:creationId xmlns:a16="http://schemas.microsoft.com/office/drawing/2014/main" id="{8B617AF9-7F7E-5A2D-78DA-444F5D7487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251575"/>
            <a:ext cx="1306513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6E397A-933E-4611-B08B-4EE8F8A6068E}" type="datetime1">
              <a:rPr lang="en-US" altLang="en-US" smtClean="0"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12/13/2022</a:t>
            </a:fld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>
            <a:extLst>
              <a:ext uri="{FF2B5EF4-FFF2-40B4-BE49-F238E27FC236}">
                <a16:creationId xmlns:a16="http://schemas.microsoft.com/office/drawing/2014/main" id="{8B255E5E-1F97-6FDF-509D-1E909526C4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894F3C-FC39-4008-B446-DF239CDA6DFE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FDCC6345-0DBD-6034-7EB1-990FD0B38C5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49275"/>
            <a:ext cx="8229600" cy="11509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FP Counseling:</a:t>
            </a:r>
            <a:br>
              <a:rPr lang="en-US" altLang="en-US">
                <a:solidFill>
                  <a:srgbClr val="FF0000"/>
                </a:solidFill>
                <a:effectLst/>
              </a:rPr>
            </a:br>
            <a:r>
              <a:rPr lang="en-US" altLang="en-US">
                <a:solidFill>
                  <a:srgbClr val="FF0000"/>
                </a:solidFill>
                <a:effectLst/>
              </a:rPr>
              <a:t> </a:t>
            </a:r>
            <a:r>
              <a:rPr lang="en-US" altLang="en-US" u="sng">
                <a:solidFill>
                  <a:srgbClr val="FF0000"/>
                </a:solidFill>
                <a:effectLst/>
              </a:rPr>
              <a:t>Principles</a:t>
            </a:r>
          </a:p>
        </p:txBody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C2789690-291B-38F1-CB7E-A160162B2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effectLst/>
              </a:rPr>
              <a:t>Focuses on individual client’s needs and situation by assuring: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effectLst/>
              </a:rPr>
              <a:t>Confidentiality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effectLst/>
              </a:rPr>
              <a:t>Voluntary choice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effectLst/>
              </a:rPr>
              <a:t>Informed consent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effectLst/>
              </a:rPr>
              <a:t>Client’s rights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effectLst/>
              </a:rPr>
              <a:t>Empowerment: Authorization</a:t>
            </a:r>
          </a:p>
        </p:txBody>
      </p:sp>
      <p:sp>
        <p:nvSpPr>
          <p:cNvPr id="30725" name="Date Placeholder 2">
            <a:extLst>
              <a:ext uri="{FF2B5EF4-FFF2-40B4-BE49-F238E27FC236}">
                <a16:creationId xmlns:a16="http://schemas.microsoft.com/office/drawing/2014/main" id="{DD2F397C-9C63-2A38-C4AF-94605820EA5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6A8F1E6-39B6-467E-AF5B-9F0CC73EF075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C65DB2E5-DF86-33E1-7CC9-0AA2FB61E6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CD226C-7C3F-40B0-A557-4318D1EB92FB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B0CBA91-7E44-E767-B2E6-F8489CE9703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49275"/>
            <a:ext cx="8229600" cy="1366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FP Counseling:</a:t>
            </a:r>
            <a:br>
              <a:rPr lang="en-US" altLang="en-US">
                <a:solidFill>
                  <a:srgbClr val="FF0000"/>
                </a:solidFill>
                <a:effectLst/>
              </a:rPr>
            </a:br>
            <a:r>
              <a:rPr lang="en-US" altLang="en-US">
                <a:solidFill>
                  <a:srgbClr val="FF0000"/>
                </a:solidFill>
                <a:effectLst/>
              </a:rPr>
              <a:t> </a:t>
            </a:r>
            <a:r>
              <a:rPr lang="en-US" altLang="en-US" u="sng">
                <a:solidFill>
                  <a:srgbClr val="FF0000"/>
                </a:solidFill>
                <a:effectLst/>
              </a:rPr>
              <a:t>Benefits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3F99685-AEBE-A842-0E3C-BC514277F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800100" indent="-7429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4000">
                <a:effectLst/>
              </a:rPr>
              <a:t>Increases acceptance</a:t>
            </a:r>
          </a:p>
          <a:p>
            <a:pPr marL="800100" indent="-7429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4000">
                <a:effectLst/>
              </a:rPr>
              <a:t>Promotes effective use</a:t>
            </a:r>
          </a:p>
          <a:p>
            <a:pPr marL="800100" indent="-7429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4000">
                <a:effectLst/>
              </a:rPr>
              <a:t>Improves continuation</a:t>
            </a:r>
          </a:p>
          <a:p>
            <a:pPr marL="800100" indent="-7429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4000">
                <a:effectLst/>
              </a:rPr>
              <a:t>Increases client satisfaction</a:t>
            </a:r>
          </a:p>
          <a:p>
            <a:pPr marL="800100" indent="-742950" eaLnBrk="1" hangingPunct="1">
              <a:buFont typeface="Garamond" panose="02020404030301010803" pitchFamily="18" charset="0"/>
              <a:buAutoNum type="arabicPeriod"/>
            </a:pPr>
            <a:r>
              <a:rPr lang="en-US" altLang="en-US" sz="4000">
                <a:effectLst/>
              </a:rPr>
              <a:t>Dispels rumors and misconceptions</a:t>
            </a:r>
          </a:p>
        </p:txBody>
      </p:sp>
      <p:sp>
        <p:nvSpPr>
          <p:cNvPr id="31749" name="Date Placeholder 1">
            <a:extLst>
              <a:ext uri="{FF2B5EF4-FFF2-40B4-BE49-F238E27FC236}">
                <a16:creationId xmlns:a16="http://schemas.microsoft.com/office/drawing/2014/main" id="{EF115CEE-0D29-7B04-E9C5-9551C915F1F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251575"/>
            <a:ext cx="1522413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95A126-3342-4052-901A-D0564076B796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2C3BA37D-E6EC-6FB3-4BA3-5B27B80FAC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63311A0-7AF8-4621-90BE-6733F935E62A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26E0E1F7-7B4E-4C0E-5332-01B4E4EA09B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1012825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</a:rPr>
              <a:t>Family Planning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F3B9582-49DE-BCAE-3A73-56934F60F8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effectLst/>
              </a:rPr>
              <a:t>Saves </a:t>
            </a:r>
            <a:r>
              <a:rPr lang="en-US" altLang="en-US" u="sng">
                <a:effectLst/>
              </a:rPr>
              <a:t>women’s lives </a:t>
            </a:r>
            <a:r>
              <a:rPr lang="en-US" altLang="en-US">
                <a:effectLst/>
              </a:rPr>
              <a:t>and improves their health</a:t>
            </a:r>
          </a:p>
          <a:p>
            <a:pPr eaLnBrk="1" hangingPunct="1"/>
            <a:r>
              <a:rPr lang="en-US" altLang="en-US">
                <a:effectLst/>
              </a:rPr>
              <a:t>Spaces pregnancies, which saves </a:t>
            </a:r>
            <a:r>
              <a:rPr lang="en-US" altLang="en-US" u="sng">
                <a:effectLst/>
              </a:rPr>
              <a:t>children’s lives </a:t>
            </a:r>
            <a:r>
              <a:rPr lang="en-US" altLang="en-US">
                <a:effectLst/>
              </a:rPr>
              <a:t>and improves their health </a:t>
            </a:r>
          </a:p>
          <a:p>
            <a:pPr eaLnBrk="1" hangingPunct="1"/>
            <a:r>
              <a:rPr lang="en-US" altLang="en-US">
                <a:effectLst/>
              </a:rPr>
              <a:t>Benefits </a:t>
            </a:r>
            <a:r>
              <a:rPr lang="en-US" altLang="en-US" u="sng">
                <a:effectLst/>
              </a:rPr>
              <a:t>couple, family and community</a:t>
            </a:r>
          </a:p>
          <a:p>
            <a:pPr eaLnBrk="1" hangingPunct="1"/>
            <a:r>
              <a:rPr lang="en-US" altLang="en-US">
                <a:effectLst/>
              </a:rPr>
              <a:t>Helps </a:t>
            </a:r>
            <a:r>
              <a:rPr lang="en-US" altLang="en-US" u="sng">
                <a:effectLst/>
              </a:rPr>
              <a:t>adolescents</a:t>
            </a:r>
            <a:r>
              <a:rPr lang="en-US" altLang="en-US">
                <a:effectLst/>
              </a:rPr>
              <a:t> make responsible choices</a:t>
            </a:r>
          </a:p>
          <a:p>
            <a:pPr eaLnBrk="1" hangingPunct="1"/>
            <a:r>
              <a:rPr lang="en-US" altLang="en-US">
                <a:effectLst/>
              </a:rPr>
              <a:t>Allows </a:t>
            </a:r>
            <a:r>
              <a:rPr lang="en-US" altLang="en-US" u="sng">
                <a:effectLst/>
              </a:rPr>
              <a:t>men to share responsibility </a:t>
            </a:r>
            <a:r>
              <a:rPr lang="en-US" altLang="en-US">
                <a:effectLst/>
              </a:rPr>
              <a:t>for reproductive health and child rearing</a:t>
            </a:r>
          </a:p>
        </p:txBody>
      </p:sp>
      <p:sp>
        <p:nvSpPr>
          <p:cNvPr id="5125" name="Date Placeholder 1">
            <a:extLst>
              <a:ext uri="{FF2B5EF4-FFF2-40B4-BE49-F238E27FC236}">
                <a16:creationId xmlns:a16="http://schemas.microsoft.com/office/drawing/2014/main" id="{5569DDC4-9D91-B5D8-D133-909E5E2E273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3DD70B-5C56-44CC-B65A-5CD47FB6C782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>
            <a:extLst>
              <a:ext uri="{FF2B5EF4-FFF2-40B4-BE49-F238E27FC236}">
                <a16:creationId xmlns:a16="http://schemas.microsoft.com/office/drawing/2014/main" id="{E5AB310C-98A8-4C8B-40A8-76FFBEF254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BEE5E65-A9AF-4956-8FCE-41EBECCEDC23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556B6981-D751-791D-83D1-A5AD5E58DA5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1081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FP Counseling:</a:t>
            </a:r>
            <a:br>
              <a:rPr lang="en-US" altLang="en-US">
                <a:solidFill>
                  <a:srgbClr val="FF0000"/>
                </a:solidFill>
                <a:effectLst/>
              </a:rPr>
            </a:br>
            <a:r>
              <a:rPr lang="en-US" altLang="en-US">
                <a:solidFill>
                  <a:srgbClr val="FF0000"/>
                </a:solidFill>
                <a:effectLst/>
              </a:rPr>
              <a:t> Rights of the Client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FBA24064-E5F1-0A3F-C4FD-8C194284B2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852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In serving clients, it is important to remember that they have:</a:t>
            </a:r>
          </a:p>
          <a:p>
            <a:pPr lvl="1" eaLnBrk="1" hangingPunct="1"/>
            <a:r>
              <a:rPr lang="en-US" altLang="en-US">
                <a:effectLst/>
              </a:rPr>
              <a:t>the right to decide whether or not to practice family planning,</a:t>
            </a:r>
          </a:p>
          <a:p>
            <a:pPr lvl="1" eaLnBrk="1" hangingPunct="1"/>
            <a:r>
              <a:rPr lang="en-US" altLang="en-US">
                <a:effectLst/>
              </a:rPr>
              <a:t>the freedom to choose which method to use,</a:t>
            </a:r>
          </a:p>
          <a:p>
            <a:pPr lvl="1" eaLnBrk="1" hangingPunct="1"/>
            <a:r>
              <a:rPr lang="en-US" altLang="en-US">
                <a:effectLst/>
              </a:rPr>
              <a:t>the right to privacy and confidentiality, </a:t>
            </a:r>
          </a:p>
          <a:p>
            <a:pPr lvl="1" eaLnBrk="1" hangingPunct="1"/>
            <a:r>
              <a:rPr lang="en-US" altLang="en-US">
                <a:effectLst/>
              </a:rPr>
              <a:t>the right to complete and accurate information,</a:t>
            </a:r>
          </a:p>
          <a:p>
            <a:pPr lvl="1" eaLnBrk="1" hangingPunct="1"/>
            <a:r>
              <a:rPr lang="en-US" altLang="en-US">
                <a:effectLst/>
              </a:rPr>
              <a:t>the right to form/express their own opinions, and </a:t>
            </a:r>
          </a:p>
          <a:p>
            <a:pPr lvl="1" eaLnBrk="1" hangingPunct="1"/>
            <a:r>
              <a:rPr lang="en-US" altLang="en-US">
                <a:effectLst/>
              </a:rPr>
              <a:t>the right to refuse any type of examination.</a:t>
            </a:r>
          </a:p>
        </p:txBody>
      </p:sp>
      <p:sp>
        <p:nvSpPr>
          <p:cNvPr id="32773" name="Date Placeholder 1">
            <a:extLst>
              <a:ext uri="{FF2B5EF4-FFF2-40B4-BE49-F238E27FC236}">
                <a16:creationId xmlns:a16="http://schemas.microsoft.com/office/drawing/2014/main" id="{DDD8D86F-55F5-6799-533E-EB283E1D89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B3473C-788B-4F17-ADF2-C7A1AF51D97B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12ACD79F-CA77-F20D-11E4-89E83D4E1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B2C2160-17F6-460F-A7DE-1088042E1357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9B4FC25D-AF48-76F0-A709-13D317969B8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1223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sz="4000">
                <a:solidFill>
                  <a:srgbClr val="FF0000"/>
                </a:solidFill>
                <a:effectLst/>
              </a:rPr>
              <a:t>FP Counseling Process: Factors Affecting Method Choice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030B3FE-F0E0-84A1-A972-2CCE8370C5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507413" cy="4065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285750" indent="-285750" defTabSz="885825" eaLnBrk="1" hangingPunct="1"/>
            <a:r>
              <a:rPr lang="en-US" altLang="en-US" sz="3600">
                <a:effectLst/>
              </a:rPr>
              <a:t>Reproductive goals of woman or couple (spacing or timing births)</a:t>
            </a:r>
          </a:p>
          <a:p>
            <a:pPr marL="285750" indent="-285750" defTabSz="885825" eaLnBrk="1" hangingPunct="1"/>
            <a:r>
              <a:rPr lang="en-US" altLang="en-US" sz="3600">
                <a:effectLst/>
              </a:rPr>
              <a:t>Personal factors including time, travel costs, pain or discomfort likely to be experienced</a:t>
            </a:r>
          </a:p>
          <a:p>
            <a:pPr marL="285750" indent="-285750" defTabSz="885825" eaLnBrk="1" hangingPunct="1"/>
            <a:r>
              <a:rPr lang="en-US" altLang="en-US" sz="3600">
                <a:effectLst/>
              </a:rPr>
              <a:t>Accessibility and availability of other products that are necessary to use method</a:t>
            </a:r>
          </a:p>
        </p:txBody>
      </p:sp>
      <p:sp>
        <p:nvSpPr>
          <p:cNvPr id="33797" name="Date Placeholder 1">
            <a:extLst>
              <a:ext uri="{FF2B5EF4-FFF2-40B4-BE49-F238E27FC236}">
                <a16:creationId xmlns:a16="http://schemas.microsoft.com/office/drawing/2014/main" id="{9AABC51F-9EBE-DBD3-868D-6BA5AB4D231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1ABDD0-B1ED-4E20-912A-43B0D029D477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807F96A8-35DC-5B69-3C49-805605E3CB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DD6C21-8E36-4EF6-B536-A69073CEE3D7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368CB73-1E90-A9D6-2E9C-3608111146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49275"/>
            <a:ext cx="8229600" cy="868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FP Counseling Process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D68F1FEC-BD34-83A1-0143-17F5C592F3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4708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514350" indent="-514350" algn="ctr" eaLnBrk="1" hangingPunct="1">
              <a:buFont typeface="Garamond" panose="02020404030301010803" pitchFamily="18" charset="0"/>
              <a:buAutoNum type="arabicPeriod"/>
            </a:pPr>
            <a:r>
              <a:rPr lang="en-US" altLang="en-US" sz="3600" b="1" u="sng">
                <a:solidFill>
                  <a:srgbClr val="FF0000"/>
                </a:solidFill>
                <a:effectLst/>
              </a:rPr>
              <a:t>Counseling should include the following information: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Effectiveness of the method;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The benefits and limitations of the method;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Reversibility;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Short and long-term side effects; 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Warning signs and symptoms; and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The need for protection against GTIs and other STDs (e.g., HBV, HIV/AIDS).</a:t>
            </a:r>
          </a:p>
        </p:txBody>
      </p:sp>
      <p:sp>
        <p:nvSpPr>
          <p:cNvPr id="34821" name="Date Placeholder 1">
            <a:extLst>
              <a:ext uri="{FF2B5EF4-FFF2-40B4-BE49-F238E27FC236}">
                <a16:creationId xmlns:a16="http://schemas.microsoft.com/office/drawing/2014/main" id="{DCC2CB07-FAB0-4050-87B3-FCB36A1D132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251575"/>
            <a:ext cx="1522413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845DA85-BE40-4C32-9DC3-76E6579810B0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D52B7B2D-6D7A-104A-4D3F-A3DCD9F71E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9EA18D4-D9FE-4D34-B509-4C7C21B88A6A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272386" name="Rectangle 2">
            <a:extLst>
              <a:ext uri="{FF2B5EF4-FFF2-40B4-BE49-F238E27FC236}">
                <a16:creationId xmlns:a16="http://schemas.microsoft.com/office/drawing/2014/main" id="{7AAEDEA7-3D30-778B-E389-7E62C3086CF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765175"/>
            <a:ext cx="8229600" cy="652463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ffectLst/>
              </a:rPr>
              <a:t>Family Planning Counseling</a:t>
            </a:r>
            <a:r>
              <a:rPr lang="en-US" dirty="0"/>
              <a:t> 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F4771173-56D7-C689-C5D3-7621530BD9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569325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The </a:t>
            </a:r>
            <a:r>
              <a:rPr lang="en-US" altLang="en-US" sz="4400" b="1" u="sng">
                <a:solidFill>
                  <a:srgbClr val="FF0000"/>
                </a:solidFill>
                <a:effectLst/>
              </a:rPr>
              <a:t>GATHER</a:t>
            </a:r>
            <a:r>
              <a:rPr lang="en-US" altLang="en-US" sz="3200" b="1">
                <a:effectLst/>
              </a:rPr>
              <a:t> Approach:</a:t>
            </a:r>
          </a:p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			G	Greet respectfully</a:t>
            </a:r>
          </a:p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			A 	Ask/Assess needs</a:t>
            </a:r>
          </a:p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			T 	Tell information</a:t>
            </a:r>
          </a:p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			H	Help choose</a:t>
            </a:r>
          </a:p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			E	Explain and demonstrate</a:t>
            </a:r>
          </a:p>
          <a:p>
            <a:pPr marL="400050"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200" b="1">
                <a:effectLst/>
              </a:rPr>
              <a:t>			R	Return and reinforce/refer</a:t>
            </a:r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822CD9CF-4B9F-6952-642D-F4CE4CC60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042025"/>
            <a:ext cx="6465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1" i="1"/>
              <a:t>Source</a:t>
            </a:r>
            <a:r>
              <a:rPr lang="en-US" altLang="en-US" sz="1400" b="1"/>
              <a:t>: Gallen, Lettenmaier and Green 1987; Lettenmaier and Gallen 1987.</a:t>
            </a:r>
          </a:p>
        </p:txBody>
      </p:sp>
      <p:sp>
        <p:nvSpPr>
          <p:cNvPr id="35846" name="Date Placeholder 1">
            <a:extLst>
              <a:ext uri="{FF2B5EF4-FFF2-40B4-BE49-F238E27FC236}">
                <a16:creationId xmlns:a16="http://schemas.microsoft.com/office/drawing/2014/main" id="{784B336E-0724-E11E-40F2-A307F8E7C3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B51B9C-5654-4833-89B8-5CFA117A4D73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>
            <a:extLst>
              <a:ext uri="{FF2B5EF4-FFF2-40B4-BE49-F238E27FC236}">
                <a16:creationId xmlns:a16="http://schemas.microsoft.com/office/drawing/2014/main" id="{12FCE841-ECC6-F6A7-34BA-2200A2FE4A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AE08D9-FC6D-4C63-9F90-07578C71D63A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7305783-9891-42F7-E78C-69818F29B2A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04813"/>
            <a:ext cx="8229600" cy="1012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Steps in Family Planning Counseling</a:t>
            </a: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8021E214-DD9B-317B-D1B7-0D4A57984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13787" cy="4281488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effectLst/>
              </a:rPr>
              <a:t>Counseling can be divided into three major phases: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Initial counseling or education at reception,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Individual counseling prior to and immediately following service provision, and 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Follow up counseling</a:t>
            </a:r>
          </a:p>
          <a:p>
            <a:pPr marL="57150" indent="0" eaLnBrk="1" hangingPunct="1">
              <a:buFont typeface="Wingdings" panose="05000000000000000000" pitchFamily="2" charset="2"/>
              <a:buNone/>
              <a:defRPr/>
            </a:pPr>
            <a:endParaRPr lang="en-US" dirty="0">
              <a:effectLst/>
            </a:endParaRPr>
          </a:p>
          <a:p>
            <a:pPr algn="ctr" eaLnBrk="1" hangingPunct="1">
              <a:defRPr/>
            </a:pPr>
            <a:r>
              <a:rPr lang="en-US" dirty="0">
                <a:effectLst/>
              </a:rPr>
              <a:t>Counseling should be part of every interaction with the client.</a:t>
            </a:r>
          </a:p>
        </p:txBody>
      </p:sp>
      <p:sp>
        <p:nvSpPr>
          <p:cNvPr id="36869" name="Date Placeholder 1">
            <a:extLst>
              <a:ext uri="{FF2B5EF4-FFF2-40B4-BE49-F238E27FC236}">
                <a16:creationId xmlns:a16="http://schemas.microsoft.com/office/drawing/2014/main" id="{A579364B-E671-06EF-7BE2-7AAA519437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7F502C7-6037-4199-961A-3F28B08D3FA6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>
            <a:extLst>
              <a:ext uri="{FF2B5EF4-FFF2-40B4-BE49-F238E27FC236}">
                <a16:creationId xmlns:a16="http://schemas.microsoft.com/office/drawing/2014/main" id="{452CF090-84D2-8F0E-6245-C8A38B067D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40ECF8-94B1-4ADC-9A52-24ACB42ADE74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D71F05CD-81F7-B092-0A04-79D705A36D7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20713"/>
            <a:ext cx="8229600" cy="129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Counseling: Categories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E849277E-BB66-46E8-D266-6C31F28E0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effectLst/>
              </a:rPr>
              <a:t>Individual:</a:t>
            </a:r>
          </a:p>
          <a:p>
            <a:pPr lvl="1" eaLnBrk="1" hangingPunct="1"/>
            <a:r>
              <a:rPr lang="en-US" altLang="en-US">
                <a:effectLst/>
              </a:rPr>
              <a:t>Best for dealing with confidential items</a:t>
            </a:r>
          </a:p>
          <a:p>
            <a:pPr eaLnBrk="1" hangingPunct="1"/>
            <a:r>
              <a:rPr lang="en-US" altLang="en-US">
                <a:effectLst/>
              </a:rPr>
              <a:t>Couple:</a:t>
            </a:r>
          </a:p>
          <a:p>
            <a:pPr lvl="1" eaLnBrk="1" hangingPunct="1"/>
            <a:r>
              <a:rPr lang="en-US" altLang="en-US">
                <a:effectLst/>
              </a:rPr>
              <a:t>Enables choosing a method to be a joint decision</a:t>
            </a:r>
          </a:p>
          <a:p>
            <a:pPr eaLnBrk="1" hangingPunct="1"/>
            <a:r>
              <a:rPr lang="en-US" altLang="en-US">
                <a:effectLst/>
              </a:rPr>
              <a:t>Group:        </a:t>
            </a:r>
          </a:p>
          <a:p>
            <a:pPr lvl="1" eaLnBrk="1" hangingPunct="1"/>
            <a:r>
              <a:rPr lang="en-US" altLang="en-US">
                <a:effectLst/>
              </a:rPr>
              <a:t>Cost-effective way of information-giving and answering questions</a:t>
            </a:r>
          </a:p>
        </p:txBody>
      </p:sp>
      <p:sp>
        <p:nvSpPr>
          <p:cNvPr id="37893" name="Date Placeholder 1">
            <a:extLst>
              <a:ext uri="{FF2B5EF4-FFF2-40B4-BE49-F238E27FC236}">
                <a16:creationId xmlns:a16="http://schemas.microsoft.com/office/drawing/2014/main" id="{B66219E3-B90A-0663-466A-7E74BF7973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5BB3C4-C63B-4BD8-9A4F-94B42BDBEED2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>
            <a:extLst>
              <a:ext uri="{FF2B5EF4-FFF2-40B4-BE49-F238E27FC236}">
                <a16:creationId xmlns:a16="http://schemas.microsoft.com/office/drawing/2014/main" id="{CD01B5C4-3511-817E-61DE-FFCBF65E13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72C9FCA-FB6C-45F0-986A-392CF93FA67B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82E6227-15B8-66C3-71B7-FD9C7385D7A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1368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Who Should Provide Family Planning Counseling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7DB069AB-C23B-9BE2-AD0D-F33CB3032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2133600"/>
            <a:ext cx="8856662" cy="3959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0" indent="0" defTabSz="885825" eaLnBrk="1" hangingPunct="1">
              <a:buFont typeface="Wingdings" panose="05000000000000000000" pitchFamily="2" charset="2"/>
              <a:buNone/>
            </a:pPr>
            <a:r>
              <a:rPr lang="en-US" altLang="en-US" sz="3600">
                <a:effectLst/>
              </a:rPr>
              <a:t>Because information and counseling preferably will come from more than one source, all staff should:</a:t>
            </a:r>
          </a:p>
          <a:p>
            <a:pPr marL="719138" lvl="1" indent="-273050" defTabSz="885825" eaLnBrk="1" hangingPunct="1"/>
            <a:r>
              <a:rPr lang="en-US" altLang="en-US" sz="3200">
                <a:effectLst/>
              </a:rPr>
              <a:t>be knowledgeable about all available contraceptive methods, and</a:t>
            </a:r>
          </a:p>
          <a:p>
            <a:pPr marL="719138" lvl="1" indent="-273050" defTabSz="885825" eaLnBrk="1" hangingPunct="1"/>
            <a:r>
              <a:rPr lang="en-US" altLang="en-US" sz="3200">
                <a:effectLst/>
              </a:rPr>
              <a:t>know that effective counseling improves satisfaction.</a:t>
            </a:r>
          </a:p>
        </p:txBody>
      </p:sp>
      <p:sp>
        <p:nvSpPr>
          <p:cNvPr id="38917" name="Date Placeholder 1">
            <a:extLst>
              <a:ext uri="{FF2B5EF4-FFF2-40B4-BE49-F238E27FC236}">
                <a16:creationId xmlns:a16="http://schemas.microsoft.com/office/drawing/2014/main" id="{6BFD77BA-BF19-47B0-84E3-ABFEB6C25CB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CDE5641-87BB-4610-ABBF-DF685F58DCD1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4">
            <a:extLst>
              <a:ext uri="{FF2B5EF4-FFF2-40B4-BE49-F238E27FC236}">
                <a16:creationId xmlns:a16="http://schemas.microsoft.com/office/drawing/2014/main" id="{86B82B4D-4914-0EE5-2E39-4635511C30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817AC2-39EF-4000-B027-02120D397466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7DA9EFEE-AAAD-0439-22BF-4DD3193AA08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49275"/>
            <a:ext cx="8229600" cy="868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 u="sng">
                <a:solidFill>
                  <a:srgbClr val="FF0000"/>
                </a:solidFill>
                <a:effectLst/>
              </a:rPr>
              <a:t>Being a Good Counselor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C81E558A-7255-1F22-BF65-48EFF9397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424863" cy="4897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An effective counselor:</a:t>
            </a:r>
          </a:p>
          <a:p>
            <a:pPr lvl="1" eaLnBrk="1" hangingPunct="1"/>
            <a:r>
              <a:rPr lang="en-US" altLang="en-US">
                <a:effectLst/>
              </a:rPr>
              <a:t>Understands and respects the client’s rights</a:t>
            </a:r>
          </a:p>
          <a:p>
            <a:pPr lvl="1" eaLnBrk="1" hangingPunct="1"/>
            <a:r>
              <a:rPr lang="en-US" altLang="en-US">
                <a:effectLst/>
              </a:rPr>
              <a:t>Earns the client’s trust</a:t>
            </a:r>
          </a:p>
          <a:p>
            <a:pPr lvl="1" eaLnBrk="1" hangingPunct="1"/>
            <a:r>
              <a:rPr lang="en-US" altLang="en-US">
                <a:effectLst/>
              </a:rPr>
              <a:t>Understands the benefits and limitations of all contraceptive methods</a:t>
            </a:r>
          </a:p>
          <a:p>
            <a:pPr lvl="1" eaLnBrk="1" hangingPunct="1"/>
            <a:r>
              <a:rPr lang="en-US" altLang="en-US">
                <a:effectLst/>
              </a:rPr>
              <a:t>Understands the cultural and emotional factors that affect a woman’s (or a couple’s) decision to use a particular contraceptive method</a:t>
            </a:r>
          </a:p>
          <a:p>
            <a:pPr lvl="1" eaLnBrk="1" hangingPunct="1"/>
            <a:r>
              <a:rPr lang="en-US" altLang="en-US">
                <a:effectLst/>
              </a:rPr>
              <a:t>Encourages the client to ask questions</a:t>
            </a:r>
          </a:p>
        </p:txBody>
      </p:sp>
      <p:sp>
        <p:nvSpPr>
          <p:cNvPr id="39941" name="Date Placeholder 1">
            <a:extLst>
              <a:ext uri="{FF2B5EF4-FFF2-40B4-BE49-F238E27FC236}">
                <a16:creationId xmlns:a16="http://schemas.microsoft.com/office/drawing/2014/main" id="{9CDF7536-5051-D715-9C6D-847E402072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8C7878-F5DB-43A4-B5D8-52FA785C0507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>
            <a:extLst>
              <a:ext uri="{FF2B5EF4-FFF2-40B4-BE49-F238E27FC236}">
                <a16:creationId xmlns:a16="http://schemas.microsoft.com/office/drawing/2014/main" id="{6D93BF5C-939F-6D4F-82EB-572392D8D6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127DB9-F01A-407A-98FD-0D889113EA59}" type="slidenum">
              <a:rPr lang="en-US" altLang="en-US"/>
              <a:pPr eaLnBrk="1" hangingPunct="1"/>
              <a:t>38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CD2548D-0598-61D1-D5A4-16AB2031AD5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941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Being a Good Counselor</a:t>
            </a:r>
            <a:br>
              <a:rPr lang="en-US" altLang="en-US">
                <a:solidFill>
                  <a:srgbClr val="FF0000"/>
                </a:solidFill>
                <a:effectLst/>
              </a:rPr>
            </a:br>
            <a:r>
              <a:rPr lang="en-US" altLang="en-US" sz="4000" i="1">
                <a:solidFill>
                  <a:srgbClr val="FF0000"/>
                </a:solidFill>
                <a:effectLst/>
              </a:rPr>
              <a:t>continued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DBE1E80-0A40-E900-A0BC-11E370354D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An effective counselor also: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Uses a nonjudgmental approach which shows the client respect and kindness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Presents information in an unbiased, client-sensitive manner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Actively listens to the client’s concerns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Understands the effect of nonverbal communication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Recognizes when s/he cannot sufficiently help a client and refers the client to someone who can</a:t>
            </a:r>
          </a:p>
        </p:txBody>
      </p:sp>
      <p:sp>
        <p:nvSpPr>
          <p:cNvPr id="40965" name="Date Placeholder 1">
            <a:extLst>
              <a:ext uri="{FF2B5EF4-FFF2-40B4-BE49-F238E27FC236}">
                <a16:creationId xmlns:a16="http://schemas.microsoft.com/office/drawing/2014/main" id="{AC93E48F-CAB7-7933-B269-971014A685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0C3ADA-C449-4244-AFAF-1213E1EA6EAE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>
            <a:extLst>
              <a:ext uri="{FF2B5EF4-FFF2-40B4-BE49-F238E27FC236}">
                <a16:creationId xmlns:a16="http://schemas.microsoft.com/office/drawing/2014/main" id="{0BAF92B0-95F4-7570-F204-C2CDD5E47C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FDB64BE-AFD6-4634-A974-FD9386CED058}" type="slidenum">
              <a:rPr lang="en-US" altLang="en-US"/>
              <a:pPr eaLnBrk="1" hangingPunct="1"/>
              <a:t>39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F4C4D433-8B9F-4E94-0C2C-AF53E0B4CD8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620713"/>
            <a:ext cx="8229600" cy="1368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Being a Good Counselor </a:t>
            </a:r>
            <a:r>
              <a:rPr lang="en-US" altLang="en-US" sz="4000" i="1">
                <a:solidFill>
                  <a:srgbClr val="FF0000"/>
                </a:solidFill>
                <a:effectLst/>
              </a:rPr>
              <a:t>continued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ED698C65-9C61-6148-AD4F-D883CDA69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435975" cy="3921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Key points: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Be brief (most important information only)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First things first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Use simple words and short sentences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Repeat most important information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Organize information</a:t>
            </a:r>
          </a:p>
          <a:p>
            <a:pPr marL="971550" lvl="1" indent="-514350" eaLnBrk="1" hangingPunct="1">
              <a:buFont typeface="Garamond" panose="02020404030301010803" pitchFamily="18" charset="0"/>
              <a:buAutoNum type="arabicPeriod"/>
            </a:pPr>
            <a:r>
              <a:rPr lang="en-US" altLang="en-US">
                <a:effectLst/>
              </a:rPr>
              <a:t>Be specific</a:t>
            </a:r>
          </a:p>
        </p:txBody>
      </p:sp>
      <p:sp>
        <p:nvSpPr>
          <p:cNvPr id="41989" name="Rectangle 4">
            <a:extLst>
              <a:ext uri="{FF2B5EF4-FFF2-40B4-BE49-F238E27FC236}">
                <a16:creationId xmlns:a16="http://schemas.microsoft.com/office/drawing/2014/main" id="{91799378-5123-CAFB-8E85-DF36CAE4C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6042025"/>
            <a:ext cx="6465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1" i="1"/>
              <a:t>Source</a:t>
            </a:r>
            <a:r>
              <a:rPr lang="en-US" altLang="en-US" sz="1400" b="1"/>
              <a:t>: Gallen, Lettenmaier and Green 1987; Lettenmaier and Gallen 1987.</a:t>
            </a:r>
          </a:p>
        </p:txBody>
      </p:sp>
      <p:sp>
        <p:nvSpPr>
          <p:cNvPr id="41990" name="Date Placeholder 1">
            <a:extLst>
              <a:ext uri="{FF2B5EF4-FFF2-40B4-BE49-F238E27FC236}">
                <a16:creationId xmlns:a16="http://schemas.microsoft.com/office/drawing/2014/main" id="{BA4BEAB7-3E8B-6F5D-6961-90692719D1E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BE1880-8E21-453C-95E6-35E88D1D766C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88912B39-2BE5-4234-310F-CADEC965D2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CB6574-74EE-4860-A78E-3E4901B1F4CA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pPr eaLnBrk="1" hangingPunct="1"/>
              <a:t>4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AA3F93BB-EAF3-58CE-8565-E7C84FF793E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Contraceptive Methods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297064D-A975-58EF-2BF2-A6076B4487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88900" tIns="44450" rIns="88900" bIns="44450"/>
          <a:lstStyle/>
          <a:p>
            <a:pPr eaLnBrk="1" hangingPunct="1"/>
            <a:r>
              <a:rPr lang="en-US" altLang="en-US">
                <a:effectLst/>
              </a:rPr>
              <a:t>Meet a variety of user needs</a:t>
            </a:r>
          </a:p>
          <a:p>
            <a:pPr eaLnBrk="1" hangingPunct="1"/>
            <a:r>
              <a:rPr lang="en-US" altLang="en-US">
                <a:effectLst/>
              </a:rPr>
              <a:t>Are safe and offer many health benefits</a:t>
            </a:r>
          </a:p>
          <a:p>
            <a:pPr eaLnBrk="1" hangingPunct="1"/>
            <a:r>
              <a:rPr lang="en-US" altLang="en-US">
                <a:effectLst/>
              </a:rPr>
              <a:t>Can provide protection against STDs (e.g., HBV, HIV/AIDS)</a:t>
            </a:r>
            <a:endParaRPr lang="en-US" altLang="en-US" baseline="30000">
              <a:effectLst/>
            </a:endParaRPr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4CD52683-FA70-6D2B-05D3-6015C811D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343400"/>
            <a:ext cx="8713787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600" b="1" baseline="30000"/>
              <a:t> </a:t>
            </a:r>
            <a:r>
              <a:rPr lang="en-US" altLang="en-US" sz="3600" b="1" u="sng">
                <a:solidFill>
                  <a:srgbClr val="FF0000"/>
                </a:solidFill>
                <a:latin typeface="Garamond" panose="02020404030301010803" pitchFamily="18" charset="0"/>
              </a:rPr>
              <a:t>Condoms are the only contraceptive method that provides protection against </a:t>
            </a:r>
            <a:r>
              <a:rPr lang="en-US" altLang="en-US" sz="3600" b="1">
                <a:solidFill>
                  <a:srgbClr val="FF0000"/>
                </a:solidFill>
                <a:latin typeface="Garamond" panose="02020404030301010803" pitchFamily="18" charset="0"/>
              </a:rPr>
              <a:t>STDs </a:t>
            </a:r>
            <a:r>
              <a:rPr lang="en-US" altLang="en-US" sz="3200" b="1">
                <a:solidFill>
                  <a:srgbClr val="FF0000"/>
                </a:solidFill>
                <a:latin typeface="Garamond" panose="02020404030301010803" pitchFamily="18" charset="0"/>
              </a:rPr>
              <a:t>(</a:t>
            </a:r>
            <a:r>
              <a:rPr lang="en-US" altLang="en-US" b="1">
                <a:solidFill>
                  <a:srgbClr val="FF0000"/>
                </a:solidFill>
                <a:latin typeface="Garamond" panose="02020404030301010803" pitchFamily="18" charset="0"/>
              </a:rPr>
              <a:t>e.g., HBV, HIV/AIDS).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B54616-1FB8-C409-70D3-A65BA0B580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910D597-B5F6-4559-AC39-57F4900C10A7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>
            <a:extLst>
              <a:ext uri="{FF2B5EF4-FFF2-40B4-BE49-F238E27FC236}">
                <a16:creationId xmlns:a16="http://schemas.microsoft.com/office/drawing/2014/main" id="{D0EF53FE-81E6-78CA-5E78-6BFE1F7F6A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8F4802-18F6-4179-8F47-CF1E3CDDF5A2}" type="slidenum">
              <a:rPr lang="en-US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FA99A900-BB44-5B03-E90E-3C22F08415C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549275"/>
            <a:ext cx="8229600" cy="868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Family Planning Counseling: </a:t>
            </a:r>
            <a:br>
              <a:rPr lang="en-US" altLang="en-US">
                <a:solidFill>
                  <a:srgbClr val="FF0000"/>
                </a:solidFill>
                <a:effectLst/>
              </a:rPr>
            </a:br>
            <a:r>
              <a:rPr lang="en-US" altLang="en-US">
                <a:solidFill>
                  <a:srgbClr val="FF0000"/>
                </a:solidFill>
                <a:effectLst/>
              </a:rPr>
              <a:t>Method Failure</a:t>
            </a: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0763F4BF-8A8B-3AB2-5308-472A5B88E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435975" cy="4137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0" indent="0" defTabSz="885825"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While many contraceptive methods are highly effective, method failure can occur.</a:t>
            </a:r>
          </a:p>
          <a:p>
            <a:pPr marL="0" indent="0" defTabSz="885825"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In the case of method failure, the client should be:</a:t>
            </a:r>
          </a:p>
          <a:p>
            <a:pPr marL="0" indent="0" defTabSz="885825"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</a:rPr>
              <a:t>counseled, </a:t>
            </a:r>
          </a:p>
          <a:p>
            <a:pPr marL="719138" lvl="1" indent="-273050" defTabSz="885825" eaLnBrk="1" hangingPunct="1"/>
            <a:r>
              <a:rPr lang="en-US" altLang="en-US">
                <a:solidFill>
                  <a:srgbClr val="FF0000"/>
                </a:solidFill>
                <a:effectLst/>
              </a:rPr>
              <a:t>Informed about the available options, and</a:t>
            </a:r>
          </a:p>
          <a:p>
            <a:pPr marL="719138" lvl="1" indent="-273050" defTabSz="885825" eaLnBrk="1" hangingPunct="1"/>
            <a:r>
              <a:rPr lang="en-US" altLang="en-US">
                <a:solidFill>
                  <a:srgbClr val="FF0000"/>
                </a:solidFill>
                <a:effectLst/>
              </a:rPr>
              <a:t>Referred for appropriate services. </a:t>
            </a:r>
          </a:p>
        </p:txBody>
      </p:sp>
      <p:sp>
        <p:nvSpPr>
          <p:cNvPr id="43013" name="Date Placeholder 1">
            <a:extLst>
              <a:ext uri="{FF2B5EF4-FFF2-40B4-BE49-F238E27FC236}">
                <a16:creationId xmlns:a16="http://schemas.microsoft.com/office/drawing/2014/main" id="{61AAB00E-B004-9717-5578-07D4EA4FA7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FC789E-F83F-432D-8D72-DAEA01109A22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1">
            <a:extLst>
              <a:ext uri="{FF2B5EF4-FFF2-40B4-BE49-F238E27FC236}">
                <a16:creationId xmlns:a16="http://schemas.microsoft.com/office/drawing/2014/main" id="{6FBEAB01-4582-56DB-E3FA-0FA2A179B4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DA6AD1-06EC-4C26-806A-F7E354C56C4A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  <p:sp>
        <p:nvSpPr>
          <p:cNvPr id="44035" name="Slide Number Placeholder 2">
            <a:extLst>
              <a:ext uri="{FF2B5EF4-FFF2-40B4-BE49-F238E27FC236}">
                <a16:creationId xmlns:a16="http://schemas.microsoft.com/office/drawing/2014/main" id="{3794BBC4-0A0E-2E74-9B00-1BD0ADABE3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0D79A6-84DE-4FDC-84ED-0DA528169242}" type="slidenum">
              <a:rPr lang="en-US" altLang="en-US"/>
              <a:pPr eaLnBrk="1" hangingPunct="1"/>
              <a:t>41</a:t>
            </a:fld>
            <a:endParaRPr lang="en-US" altLang="en-US"/>
          </a:p>
        </p:txBody>
      </p:sp>
      <p:pic>
        <p:nvPicPr>
          <p:cNvPr id="44036" name="Picture 3" descr="phc-jordan-2">
            <a:extLst>
              <a:ext uri="{FF2B5EF4-FFF2-40B4-BE49-F238E27FC236}">
                <a16:creationId xmlns:a16="http://schemas.microsoft.com/office/drawing/2014/main" id="{F5A8D4BC-D1D9-2972-A6FC-631C4CA42DC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6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1">
            <a:extLst>
              <a:ext uri="{FF2B5EF4-FFF2-40B4-BE49-F238E27FC236}">
                <a16:creationId xmlns:a16="http://schemas.microsoft.com/office/drawing/2014/main" id="{F834C878-1DC3-2920-638F-3F0F0A0A08D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69716A-3A57-4248-9E00-A5B047297F61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  <p:sp>
        <p:nvSpPr>
          <p:cNvPr id="7171" name="Slide Number Placeholder 2">
            <a:extLst>
              <a:ext uri="{FF2B5EF4-FFF2-40B4-BE49-F238E27FC236}">
                <a16:creationId xmlns:a16="http://schemas.microsoft.com/office/drawing/2014/main" id="{67DD09DA-65AD-4BE4-B539-E256B1E7F6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E156D1-EB79-46A9-94B8-3AFAD76CE839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pic>
        <p:nvPicPr>
          <p:cNvPr id="7172" name="Picture 2" descr="Image result for family planning methods">
            <a:hlinkClick r:id="rId2"/>
            <a:extLst>
              <a:ext uri="{FF2B5EF4-FFF2-40B4-BE49-F238E27FC236}">
                <a16:creationId xmlns:a16="http://schemas.microsoft.com/office/drawing/2014/main" id="{CE6BFE86-2841-F565-B03A-796A771FC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>
            <a:extLst>
              <a:ext uri="{FF2B5EF4-FFF2-40B4-BE49-F238E27FC236}">
                <a16:creationId xmlns:a16="http://schemas.microsoft.com/office/drawing/2014/main" id="{96DC5218-6F5F-E6F8-1687-90AB35FCEC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BC6A96-91C0-48EA-BB4E-EA9283BB2522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93B4F4C-3091-DD90-5D0C-32F9AE82F9F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</a:rPr>
              <a:t>Contraceptive Method Choices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A92FA66E-FA5D-6F7E-48D6-1A66FC7E3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064125"/>
          </a:xfrm>
        </p:spPr>
        <p:txBody>
          <a:bodyPr lIns="88900" tIns="44450" rIns="88900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effectLst/>
              </a:rPr>
              <a:t>A wide variety of contraceptive methods meet: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Personal And Cultural Concerns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Health Considerations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Cost Considerations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Convenience Considerations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</a:rPr>
              <a:t>Changing Family Planning And Health Needs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3600" b="1" dirty="0">
                <a:effectLst/>
              </a:rPr>
              <a:t>	</a:t>
            </a:r>
            <a:r>
              <a:rPr lang="en-US" sz="2800" b="1" dirty="0">
                <a:effectLst/>
              </a:rPr>
              <a:t>Remember: Every individual/couple has the right to decide whether to 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use contraceptive methods </a:t>
            </a:r>
            <a:r>
              <a:rPr lang="en-US" sz="2800" b="1" dirty="0">
                <a:effectLst/>
              </a:rPr>
              <a:t>and </a:t>
            </a:r>
            <a:r>
              <a:rPr lang="en-US" sz="2800" b="1" dirty="0">
                <a:solidFill>
                  <a:srgbClr val="FF0000"/>
                </a:solidFill>
                <a:effectLst/>
              </a:rPr>
              <a:t>which method to use</a:t>
            </a:r>
            <a:r>
              <a:rPr lang="en-US" sz="2800" b="1" dirty="0">
                <a:effectLst/>
              </a:rPr>
              <a:t>.</a:t>
            </a:r>
          </a:p>
        </p:txBody>
      </p:sp>
      <p:sp>
        <p:nvSpPr>
          <p:cNvPr id="8197" name="Date Placeholder 1">
            <a:extLst>
              <a:ext uri="{FF2B5EF4-FFF2-40B4-BE49-F238E27FC236}">
                <a16:creationId xmlns:a16="http://schemas.microsoft.com/office/drawing/2014/main" id="{9110AFA5-EA13-3411-4B35-84F342AA80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244202A-2CAA-45EB-A341-F2BC9D2E7DF7}" type="datetime1">
              <a:rPr lang="en-US" altLang="en-US" smtClean="0"/>
              <a:pPr eaLnBrk="1" hangingPunct="1"/>
              <a:t>12/13/2022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4E4808-D8F2-0171-D22D-DBFD39038D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74A480-B6E8-4395-9B37-38266DFE569C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7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2994" name="Rectangle 2">
            <a:extLst>
              <a:ext uri="{FF2B5EF4-FFF2-40B4-BE49-F238E27FC236}">
                <a16:creationId xmlns:a16="http://schemas.microsoft.com/office/drawing/2014/main" id="{D7FF21C0-ED8F-A050-B9E8-470EAF17215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Lack of Access to Family Planning</a:t>
            </a: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2EDC7227-920A-B99B-A6CE-1E314DCB6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569325" cy="4824412"/>
          </a:xfrm>
        </p:spPr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350 million couples worldwide don’t have access to family planning</a:t>
            </a:r>
          </a:p>
          <a:p>
            <a:pPr eaLnBrk="1" hangingPunct="1"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Groups without access: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Adolescents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Unmarried men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Women postponing their first pregnancy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People with disabilities</a:t>
            </a:r>
          </a:p>
          <a:p>
            <a:pPr marL="571500" indent="-514350" eaLnBrk="1" hangingPunct="1">
              <a:buFont typeface="+mj-lt"/>
              <a:buAutoNum type="arabicPeriod"/>
              <a:defRPr/>
            </a:pPr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Poor, especially people in rural areas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2ED4CA-E523-AA31-0DBA-E22D8405F9C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7060CB-33E2-4DA0-A853-FDB4B35E83EB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09E9A8-7811-7E6E-F3CE-ED52A707E1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7FF741-76B1-46A9-BD18-CD6AEB1891BD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8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76068484-CED0-2456-9A57-FCA3A8C1072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476250"/>
            <a:ext cx="8229600" cy="941388"/>
          </a:xfrm>
        </p:spPr>
        <p:txBody>
          <a:bodyPr lIns="88900" tIns="44450" rIns="88900" bIns="44450"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Increasing Access to Family Planning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4F62965-A40A-0A4C-D1C0-93A1BFF73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525963"/>
          </a:xfrm>
        </p:spPr>
        <p:txBody>
          <a:bodyPr lIns="88900" tIns="44450" rIns="88900" bIns="44450"/>
          <a:lstStyle/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sz="40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120 million married women would use modern methods if they had: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Accurate Information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Affordable Methods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Quality Services :   </a:t>
            </a:r>
            <a:r>
              <a:rPr lang="ar-SA" altLang="en-US" sz="3600">
                <a:effectLst/>
                <a:latin typeface="Calibri" panose="020F0502020204030204" pitchFamily="34" charset="0"/>
              </a:rPr>
              <a:t>الخدمات الممتازة</a:t>
            </a:r>
            <a:r>
              <a:rPr lang="en-US" altLang="en-US" sz="36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Support From Partners, Family And Community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6B5F62-A64C-C44F-8CF7-3BF653F9F0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C42932-1D12-4C89-96EC-EFDC4F2FF0FE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477BEF-05BF-2166-1566-EB4D32F321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2FCA0D-6F79-4D2C-9347-E9D8B6EA7F78}" type="slidenum"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pPr eaLnBrk="1" hangingPunct="1"/>
              <a:t>9</a:t>
            </a:fld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F5872CCF-FC8B-8FC6-E666-D124E02D523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 lIns="88900" tIns="44450" rIns="88900" bIns="44450"/>
          <a:lstStyle/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Planning Health Benefits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BC7137C-0090-A0AF-DF11-D59251729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507413" cy="533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44450" rIns="88900" bIns="44450"/>
          <a:lstStyle/>
          <a:p>
            <a:pPr marL="609600" indent="-609600" eaLnBrk="1" hangingPunct="1"/>
            <a:r>
              <a:rPr lang="en-US" altLang="en-US">
                <a:effectLst/>
              </a:rPr>
              <a:t>Contraceptive use provides many health benefits including: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protection against some diseases (STDs and some cancers)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protection against other health conditions such as anemia or heavy bleeding/cramping</a:t>
            </a:r>
          </a:p>
          <a:p>
            <a:pPr marL="990600" lvl="1" indent="-533400" eaLnBrk="1" hangingPunct="1">
              <a:buClr>
                <a:srgbClr val="CC3300"/>
              </a:buClr>
              <a:buFont typeface="Wingdings" panose="05000000000000000000" pitchFamily="2" charset="2"/>
              <a:buAutoNum type="arabicPeriod"/>
            </a:pPr>
            <a:r>
              <a:rPr lang="en-US" altLang="en-US">
                <a:effectLst/>
              </a:rPr>
              <a:t>health benefits for the infant (lactational amenorrhea method)</a:t>
            </a:r>
          </a:p>
          <a:p>
            <a:pPr marL="609600" indent="-609600" algn="ctr" eaLnBrk="1" hangingPunct="1"/>
            <a:r>
              <a:rPr lang="en-US" altLang="en-US" sz="2800" b="1">
                <a:effectLst/>
              </a:rPr>
              <a:t>For most women of reproductive age, benefits of using family planning are greater than the associated risks and side effects.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183476-BB93-2750-B6BA-2E4BBEDF95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DF86364-A553-4B9A-BD8E-077B49862543}" type="datetime1">
              <a: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12/13/2022</a:t>
            </a:fld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253</TotalTime>
  <Words>1608</Words>
  <Application>Microsoft Office PowerPoint</Application>
  <PresentationFormat>عرض على الشاشة (4:3)</PresentationFormat>
  <Paragraphs>357</Paragraphs>
  <Slides>41</Slides>
  <Notes>37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41</vt:i4>
      </vt:variant>
    </vt:vector>
  </HeadingPairs>
  <TitlesOfParts>
    <vt:vector size="42" baseType="lpstr">
      <vt:lpstr>Stream</vt:lpstr>
      <vt:lpstr>Family Planning</vt:lpstr>
      <vt:lpstr>عرض تقديمي في PowerPoint</vt:lpstr>
      <vt:lpstr>Family Planning</vt:lpstr>
      <vt:lpstr>Contraceptive Methods</vt:lpstr>
      <vt:lpstr>عرض تقديمي في PowerPoint</vt:lpstr>
      <vt:lpstr>Contraceptive Method Choices</vt:lpstr>
      <vt:lpstr>Lack of Access to Family Planning</vt:lpstr>
      <vt:lpstr>Increasing Access to Family Planning</vt:lpstr>
      <vt:lpstr>Family Planning Health Benefits</vt:lpstr>
      <vt:lpstr>Family Planning Risks</vt:lpstr>
      <vt:lpstr>Family Planning Saves Women’s Lives</vt:lpstr>
      <vt:lpstr>Family Planning Benefits/ Women</vt:lpstr>
      <vt:lpstr>Maternal Mortality</vt:lpstr>
      <vt:lpstr>Maternal Mortality</vt:lpstr>
      <vt:lpstr>Family Planning Improves Child Health</vt:lpstr>
      <vt:lpstr>Family Planning Benefits/ Children</vt:lpstr>
      <vt:lpstr>Family Planning Benefits/ Adolescents</vt:lpstr>
      <vt:lpstr>Family Planning and Adolescents</vt:lpstr>
      <vt:lpstr>Sexually Active Adolescents</vt:lpstr>
      <vt:lpstr>Family Planning Benefits/ Men</vt:lpstr>
      <vt:lpstr>Male Involvement</vt:lpstr>
      <vt:lpstr>Family Planning Benefits/ Couple/Family</vt:lpstr>
      <vt:lpstr>Family Planning Benefits/ Community</vt:lpstr>
      <vt:lpstr>STDs: Messages for HCWs</vt:lpstr>
      <vt:lpstr>Family Planning Counseling</vt:lpstr>
      <vt:lpstr>عرض تقديمي في PowerPoint</vt:lpstr>
      <vt:lpstr>FP Counseling: Purpose</vt:lpstr>
      <vt:lpstr>FP Counseling:  Principles</vt:lpstr>
      <vt:lpstr>FP Counseling:  Benefits</vt:lpstr>
      <vt:lpstr>FP Counseling:  Rights of the Client</vt:lpstr>
      <vt:lpstr>FP Counseling Process: Factors Affecting Method Choice</vt:lpstr>
      <vt:lpstr>FP Counseling Process</vt:lpstr>
      <vt:lpstr>Family Planning Counseling </vt:lpstr>
      <vt:lpstr>Steps in Family Planning Counseling</vt:lpstr>
      <vt:lpstr>Family Planning Counseling: Categories</vt:lpstr>
      <vt:lpstr>Who Should Provide Family Planning Counseling</vt:lpstr>
      <vt:lpstr>Being a Good Counselor</vt:lpstr>
      <vt:lpstr>Being a Good Counselor continued</vt:lpstr>
      <vt:lpstr>Being a Good Counselor continued</vt:lpstr>
      <vt:lpstr>Family Planning Counseling:  Method Failure</vt:lpstr>
      <vt:lpstr>عرض تقديمي في PowerPoint</vt:lpstr>
    </vt:vector>
  </TitlesOfParts>
  <Company>muteh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planning</dc:title>
  <dc:creator>nizar</dc:creator>
  <cp:lastModifiedBy>Qutaipa Borgol</cp:lastModifiedBy>
  <cp:revision>24</cp:revision>
  <dcterms:created xsi:type="dcterms:W3CDTF">2009-01-02T06:18:03Z</dcterms:created>
  <dcterms:modified xsi:type="dcterms:W3CDTF">2022-12-12T21:36:58Z</dcterms:modified>
</cp:coreProperties>
</file>