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732" r:id="rId1"/>
  </p:sldMasterIdLst>
  <p:sldIdLst>
    <p:sldId id="348" r:id="rId2"/>
    <p:sldId id="257" r:id="rId3"/>
    <p:sldId id="278" r:id="rId4"/>
    <p:sldId id="332" r:id="rId5"/>
    <p:sldId id="331" r:id="rId6"/>
    <p:sldId id="279" r:id="rId7"/>
    <p:sldId id="280" r:id="rId8"/>
    <p:sldId id="282" r:id="rId9"/>
    <p:sldId id="258" r:id="rId10"/>
    <p:sldId id="283" r:id="rId11"/>
    <p:sldId id="338" r:id="rId12"/>
    <p:sldId id="284" r:id="rId13"/>
    <p:sldId id="285" r:id="rId14"/>
    <p:sldId id="259" r:id="rId15"/>
    <p:sldId id="339" r:id="rId16"/>
    <p:sldId id="286" r:id="rId17"/>
    <p:sldId id="287" r:id="rId18"/>
    <p:sldId id="292" r:id="rId19"/>
    <p:sldId id="260" r:id="rId20"/>
    <p:sldId id="293" r:id="rId21"/>
    <p:sldId id="340" r:id="rId22"/>
    <p:sldId id="294" r:id="rId23"/>
    <p:sldId id="261" r:id="rId24"/>
    <p:sldId id="295" r:id="rId25"/>
    <p:sldId id="296" r:id="rId26"/>
    <p:sldId id="297" r:id="rId2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84380"/>
    <p:restoredTop sz="86494" autoAdjust="0"/>
  </p:normalViewPr>
  <p:slideViewPr>
    <p:cSldViewPr>
      <p:cViewPr varScale="1">
        <p:scale>
          <a:sx n="63" d="100"/>
          <a:sy n="63" d="100"/>
        </p:scale>
        <p:origin x="-72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17D8B47-6FC7-41E4-837E-8A4291AF958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1476EF4A-EA4D-49CB-B028-24EE8E9591A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08B24671-B37A-458D-9899-1D16A3C1B3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1FEB3EB1-26E7-4166-B98E-6E8D9A6544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B336A080-791A-44AE-98F4-45E52C680D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C3CE6D-B1A9-4207-94DB-94B54541499D}" type="slidenum">
              <a:rPr lang="ar-SA" altLang="ru-RU" smtClean="0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xmlns="" val="23194291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B1A267F-3BF3-4BF5-BF4A-39E5C6E068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86073D78-2753-4EC2-85E4-708331FACB5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77DCC310-4E2D-425C-8BCB-A068852F71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E65367B1-4441-4E58-9664-74133D940F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F62BA208-F74F-40FF-9BC9-4039806405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FE71C8-1CE7-4361-A980-6F7CD260CA1E}" type="slidenum">
              <a:rPr lang="ar-SA" altLang="ru-RU" smtClean="0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xmlns="" val="28475059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DB1C4EF5-A795-4323-B62F-43C6038B1F1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C8BE2482-E263-4760-ABDF-F15438E4C1A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CDB7FEFD-8DE1-4268-BF77-21A16EE7D0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70A1D379-0FE2-45C0-920B-4E28AF24AD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CA3ACED1-88BB-441C-B714-A534782348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06780E-F32B-45D6-89F1-76E7B6B1EF67}" type="slidenum">
              <a:rPr lang="ar-SA" altLang="ru-RU" smtClean="0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xmlns="" val="23821055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97EBD09-FB4D-467C-A318-F57AE70107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968A6C2F-8435-45E3-8CED-5900905508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5322EE1B-8FC8-472F-8095-C87408B7A4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26AB036F-15F7-4272-93C2-B6596D84B1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9A21FD79-CFBA-4791-B45A-AD901309B8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26A224-B36E-4E95-80D1-95FF30F8D4CA}" type="slidenum">
              <a:rPr lang="ar-SA" altLang="ru-RU" smtClean="0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xmlns="" val="10849305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F03C43B-C79F-40A6-8C71-46DB0F0E89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DA708DF3-7F15-4AA6-A1FF-54145D2BE7C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1D242DA6-403B-42A3-9D1E-1B766A417C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5C8CECF2-0778-47A8-A3D9-678B3A95FF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C2737670-4D0F-45B0-8CFE-9A5DAEE232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D49405-BB57-4BD9-B448-78974D5486E3}" type="slidenum">
              <a:rPr lang="ar-SA" altLang="ru-RU" smtClean="0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xmlns="" val="22571838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06DD973-2E83-45D2-8090-AE561C8D87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D7D6CD1B-7839-45AF-8E95-4DC53FA466F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DBAE7004-87D7-4DAB-A2D3-54196AA535F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948C311B-3F45-4AE2-AAC6-35E5532A42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FE866787-8631-44A9-9E6A-1F98390F3B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706742BC-757C-445D-B078-BF3F1D1674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9B5306-3FCC-41A7-87B4-6E5925039E8E}" type="slidenum">
              <a:rPr lang="ar-SA" altLang="ru-RU" smtClean="0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xmlns="" val="34450656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6E3B825-53B7-49FA-8250-242EB4D3C2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33568DDB-87E5-4C60-B505-CF9B6254D8E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39410ADC-3743-4F24-AA82-6A6F41157D5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3A72CC20-36E0-41CB-9427-CCDA7A6F3E3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99FC20F8-ED34-4EFA-A478-C858523A273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8F524AE7-4AAF-4A37-8565-3360806B88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9078A25B-705B-4250-91AD-4380F432E1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88225192-426F-412F-AF6A-845115B991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41A24-B8D8-4507-9801-8F67B18920AC}" type="slidenum">
              <a:rPr lang="ar-SA" altLang="ru-RU" smtClean="0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xmlns="" val="16566369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2A11C37-91C7-48AB-BFB7-3DD6DF9E31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4293BF60-CFF2-4A13-84D0-CE2A2B5AD2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AEA45FE6-96D0-495F-9FF3-F98F7E6D7A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21CF2D55-AE12-4EC1-A5EE-BA442CADE0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C4274-9F57-4DA7-A1C4-BB3475B6D877}" type="slidenum">
              <a:rPr lang="ar-SA" altLang="ru-RU" smtClean="0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xmlns="" val="37091114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8F84AFF8-0F48-4549-AF62-30B3339723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218E9511-9CBD-44B5-9B05-9D4C7F759F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C290801F-34AA-4CE3-9BA1-D11EAF8F90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DF44E-AA9E-4180-8218-3C93C5BD7406}" type="slidenum">
              <a:rPr lang="ar-SA" altLang="ru-RU" smtClean="0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xmlns="" val="14473195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DBFB608-9F1D-435D-9C63-44D6E1B0D7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EE001B74-BAD9-4068-92CD-6F98ACC516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72EFC3B3-0DB9-4790-B73A-1D536D7F6BF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77E4657F-E4CC-4204-AC83-366BA0EB87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1BEC6FF5-754F-415B-B332-71E4B15154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C5A4D19D-D470-4E89-9E4B-001CCF4B01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C905B1-22DE-4E39-8785-D44F414D2A52}" type="slidenum">
              <a:rPr lang="ar-SA" altLang="ru-RU" smtClean="0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xmlns="" val="2067884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62E1EAE-F785-4256-B603-DBFAF92219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5B8C3628-A148-4B09-9C67-71AE28FDA9F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F2FA60A1-27D2-4B7C-9F4C-20D85B2C5A3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56A5243F-0818-498B-AC46-4F22D595BD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4A2CF509-032C-4F97-AE18-382535C692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5AF56884-FD38-4211-9F68-3AD9B92889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7B7F3D-3179-4866-B9DA-492A83774321}" type="slidenum">
              <a:rPr lang="ar-SA" altLang="ru-RU" smtClean="0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xmlns="" val="13647414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0EDBF11A-6821-4AD5-AF6B-0B53C0C0CD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DF85D1F9-1F94-4DE1-94C3-CFDFF79F28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940006DD-AB12-411A-AF70-E0CD5490FAF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3BA31617-0EFE-4701-B25D-4E508D87271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745665BA-EB8D-4159-9BB6-C8D10076657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1BAF07-E184-4E01-83B8-E1D4963276FC}" type="slidenum">
              <a:rPr lang="ar-SA" altLang="ru-RU" smtClean="0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xmlns="" val="7433844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E87FA17-E7E5-4183-BA10-AB408E53CD8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71600" y="1478755"/>
            <a:ext cx="6858000" cy="842963"/>
          </a:xfrm>
        </p:spPr>
        <p:txBody>
          <a:bodyPr/>
          <a:lstStyle/>
          <a:p>
            <a:r>
              <a:rPr lang="en-US" dirty="0"/>
              <a:t>Lower limb fracture 1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A33850A8-9B85-4CF2-95C0-513C03AF875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191000" y="4953000"/>
            <a:ext cx="3810000" cy="1127760"/>
          </a:xfrm>
        </p:spPr>
        <p:txBody>
          <a:bodyPr>
            <a:normAutofit/>
          </a:bodyPr>
          <a:lstStyle/>
          <a:p>
            <a:r>
              <a:rPr lang="en-US" sz="2800" dirty="0"/>
              <a:t>Dr. Suhaib Moseley</a:t>
            </a:r>
          </a:p>
          <a:p>
            <a:r>
              <a:rPr lang="en-US" sz="2800" dirty="0" err="1"/>
              <a:t>Mutah</a:t>
            </a:r>
            <a:r>
              <a:rPr lang="en-US" sz="2800" dirty="0"/>
              <a:t> university 2022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xmlns="" id="{44B3CF8F-0EF0-4AB0-9BF5-5BD5C6E9BD9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0600" y="2766060"/>
            <a:ext cx="2845118" cy="3314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15503957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>
            <a:extLst>
              <a:ext uri="{FF2B5EF4-FFF2-40B4-BE49-F238E27FC236}">
                <a16:creationId xmlns:a16="http://schemas.microsoft.com/office/drawing/2014/main" xmlns="" id="{81C4089D-0B90-4707-97A9-31CECCAD535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ar-JO"/>
              <a:t>X-ray</a:t>
            </a:r>
          </a:p>
        </p:txBody>
      </p:sp>
      <p:sp>
        <p:nvSpPr>
          <p:cNvPr id="12291" name="Rectangle 3">
            <a:extLst>
              <a:ext uri="{FF2B5EF4-FFF2-40B4-BE49-F238E27FC236}">
                <a16:creationId xmlns:a16="http://schemas.microsoft.com/office/drawing/2014/main" xmlns="" id="{2BE21EBE-F230-46D6-B3C2-D3F39B9CD825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algn="l" rtl="0" eaLnBrk="1" hangingPunct="1"/>
            <a:r>
              <a:rPr lang="en-US" altLang="ar-JO"/>
              <a:t>The fracture run diagonally , it may be comminuted and displaced , but some times the crack can hardly be seen 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4" descr="C:\Users\Toshiba\Downloads\fd1bc33ce72d1887b50a6e2c0aa833_jumbo.JPEG">
            <a:extLst>
              <a:ext uri="{FF2B5EF4-FFF2-40B4-BE49-F238E27FC236}">
                <a16:creationId xmlns:a16="http://schemas.microsoft.com/office/drawing/2014/main" xmlns="" id="{BF3C8BE7-E70A-4537-A21E-307B042E42F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-304800" y="-1447800"/>
            <a:ext cx="9753600" cy="975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>
            <a:extLst>
              <a:ext uri="{FF2B5EF4-FFF2-40B4-BE49-F238E27FC236}">
                <a16:creationId xmlns:a16="http://schemas.microsoft.com/office/drawing/2014/main" xmlns="" id="{ED3816A4-4F0F-4D10-9E83-B2BBD5E7BAC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ar-JO"/>
              <a:t>Treatment </a:t>
            </a:r>
          </a:p>
        </p:txBody>
      </p:sp>
      <p:sp>
        <p:nvSpPr>
          <p:cNvPr id="14339" name="Rectangle 3">
            <a:extLst>
              <a:ext uri="{FF2B5EF4-FFF2-40B4-BE49-F238E27FC236}">
                <a16:creationId xmlns:a16="http://schemas.microsoft.com/office/drawing/2014/main" xmlns="" id="{81344369-BC34-4AFC-8F4F-FB642FE6E9E1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609600" indent="-609600" algn="l" rtl="0" eaLnBrk="1" hangingPunct="1"/>
            <a:r>
              <a:rPr lang="en-US" altLang="ar-JO" dirty="0"/>
              <a:t>Almost always internal fixation due to:</a:t>
            </a:r>
          </a:p>
          <a:p>
            <a:pPr marL="609600" indent="-609600" algn="l" rtl="0" eaLnBrk="1" hangingPunct="1">
              <a:buFontTx/>
              <a:buAutoNum type="arabicPeriod"/>
            </a:pPr>
            <a:r>
              <a:rPr lang="en-US" altLang="ar-JO" dirty="0"/>
              <a:t>Achieve most possible position.</a:t>
            </a:r>
          </a:p>
          <a:p>
            <a:pPr marL="609600" indent="-609600" algn="l" rtl="0" eaLnBrk="1" hangingPunct="1">
              <a:buFontTx/>
              <a:buAutoNum type="arabicPeriod"/>
            </a:pPr>
            <a:r>
              <a:rPr lang="en-US" altLang="ar-JO" dirty="0"/>
              <a:t>Ensure early mobility.</a:t>
            </a:r>
          </a:p>
          <a:p>
            <a:pPr marL="609600" indent="-609600" algn="l" rtl="0" eaLnBrk="1" hangingPunct="1">
              <a:buFontTx/>
              <a:buNone/>
            </a:pPr>
            <a:endParaRPr lang="en-US" altLang="ar-JO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>
            <a:extLst>
              <a:ext uri="{FF2B5EF4-FFF2-40B4-BE49-F238E27FC236}">
                <a16:creationId xmlns:a16="http://schemas.microsoft.com/office/drawing/2014/main" xmlns="" id="{F1CC3CAF-E6B0-45A1-A93A-ED0720F32C9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ar-JO"/>
              <a:t>Complications </a:t>
            </a:r>
          </a:p>
        </p:txBody>
      </p:sp>
      <p:sp>
        <p:nvSpPr>
          <p:cNvPr id="15363" name="Rectangle 3">
            <a:extLst>
              <a:ext uri="{FF2B5EF4-FFF2-40B4-BE49-F238E27FC236}">
                <a16:creationId xmlns:a16="http://schemas.microsoft.com/office/drawing/2014/main" xmlns="" id="{51AE7111-B89F-48C6-98FB-E68BBA542731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algn="l" rtl="0" eaLnBrk="1" hangingPunct="1"/>
            <a:r>
              <a:rPr lang="en-US" altLang="ar-JO"/>
              <a:t>Malunion.</a:t>
            </a:r>
          </a:p>
          <a:p>
            <a:pPr algn="l" rtl="0" eaLnBrk="1" hangingPunct="1"/>
            <a:r>
              <a:rPr lang="en-US" altLang="ar-JO"/>
              <a:t>Failure of fixation 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>
            <a:extLst>
              <a:ext uri="{FF2B5EF4-FFF2-40B4-BE49-F238E27FC236}">
                <a16:creationId xmlns:a16="http://schemas.microsoft.com/office/drawing/2014/main" xmlns="" id="{2C215BEE-D21C-4E7B-9818-56D8AD91F7B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ar-JO"/>
              <a:t>Femoral shaft fractures</a:t>
            </a:r>
          </a:p>
        </p:txBody>
      </p:sp>
      <p:sp>
        <p:nvSpPr>
          <p:cNvPr id="16387" name="Rectangle 3">
            <a:extLst>
              <a:ext uri="{FF2B5EF4-FFF2-40B4-BE49-F238E27FC236}">
                <a16:creationId xmlns:a16="http://schemas.microsoft.com/office/drawing/2014/main" xmlns="" id="{CC6452A9-77B6-4EA0-8362-8DED743BD8F5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3962400" cy="4525963"/>
          </a:xfrm>
        </p:spPr>
        <p:txBody>
          <a:bodyPr/>
          <a:lstStyle/>
          <a:p>
            <a:pPr algn="l" rtl="0" eaLnBrk="1" hangingPunct="1">
              <a:buFont typeface="Wingdings" panose="05000000000000000000" pitchFamily="2" charset="2"/>
              <a:buNone/>
            </a:pPr>
            <a:endParaRPr lang="en-US" altLang="ar-JO"/>
          </a:p>
          <a:p>
            <a:pPr algn="l" rtl="0" eaLnBrk="1" hangingPunct="1"/>
            <a:r>
              <a:rPr lang="en-US" altLang="ar-JO"/>
              <a:t>usually young adult due to high energy injury , in elderly it should be considered pathological .</a:t>
            </a:r>
          </a:p>
          <a:p>
            <a:pPr algn="l" rtl="0" eaLnBrk="1" hangingPunct="1">
              <a:buFont typeface="Wingdings" panose="05000000000000000000" pitchFamily="2" charset="2"/>
              <a:buNone/>
            </a:pPr>
            <a:endParaRPr lang="en-US" altLang="ar-JO"/>
          </a:p>
        </p:txBody>
      </p:sp>
      <p:pic>
        <p:nvPicPr>
          <p:cNvPr id="16388" name="Picture 4" descr="C:\Users\Toshiba\Downloads\images.jpg">
            <a:extLst>
              <a:ext uri="{FF2B5EF4-FFF2-40B4-BE49-F238E27FC236}">
                <a16:creationId xmlns:a16="http://schemas.microsoft.com/office/drawing/2014/main" xmlns="" id="{843EC86D-D1A6-4600-8FBC-50B7858BA0C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379720" y="1905000"/>
            <a:ext cx="2867025" cy="4050242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4994" name="Picture 2" descr="C:\Users\Toshiba\Downloads\Enkel_titel_aangepast.jpg">
            <a:extLst>
              <a:ext uri="{FF2B5EF4-FFF2-40B4-BE49-F238E27FC236}">
                <a16:creationId xmlns:a16="http://schemas.microsoft.com/office/drawing/2014/main" xmlns="" id="{0EB338FC-F7AE-49D3-91AC-CB9FD1B92FA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219200" y="1114425"/>
            <a:ext cx="7143750" cy="462915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>
            <a:extLst>
              <a:ext uri="{FF2B5EF4-FFF2-40B4-BE49-F238E27FC236}">
                <a16:creationId xmlns:a16="http://schemas.microsoft.com/office/drawing/2014/main" xmlns="" id="{30D8B7EC-5132-4874-9309-A85DCEDD0AC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rtl="0" eaLnBrk="1" hangingPunct="1"/>
            <a:r>
              <a:rPr lang="en-US" altLang="ar-JO"/>
              <a:t>X-ray</a:t>
            </a:r>
          </a:p>
        </p:txBody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xmlns="" id="{1BF0D75B-D307-4F4D-BEDE-F564ABEE5E3D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4114800" cy="4525963"/>
          </a:xfrm>
        </p:spPr>
        <p:txBody>
          <a:bodyPr/>
          <a:lstStyle/>
          <a:p>
            <a:pPr algn="l" rtl="0" eaLnBrk="1" hangingPunct="1"/>
            <a:r>
              <a:rPr lang="en-US" altLang="ar-JO"/>
              <a:t>It usually have some degree of comminution depending on the force involved .</a:t>
            </a:r>
          </a:p>
          <a:p>
            <a:pPr algn="l" rtl="0" eaLnBrk="1" hangingPunct="1"/>
            <a:r>
              <a:rPr lang="en-US" altLang="ar-JO"/>
              <a:t>Pelvis should be x-rayed.</a:t>
            </a:r>
          </a:p>
          <a:p>
            <a:pPr algn="l" rtl="0" eaLnBrk="1" hangingPunct="1"/>
            <a:endParaRPr lang="en-US" altLang="ar-JO"/>
          </a:p>
          <a:p>
            <a:pPr algn="l" rtl="0" eaLnBrk="1" hangingPunct="1"/>
            <a:endParaRPr lang="en-US" altLang="ar-JO"/>
          </a:p>
        </p:txBody>
      </p:sp>
      <p:pic>
        <p:nvPicPr>
          <p:cNvPr id="18436" name="Picture 5" descr="C:\Users\Toshiba\Downloads\images (1).jpg">
            <a:extLst>
              <a:ext uri="{FF2B5EF4-FFF2-40B4-BE49-F238E27FC236}">
                <a16:creationId xmlns:a16="http://schemas.microsoft.com/office/drawing/2014/main" xmlns="" id="{458BF36F-5511-4DCF-B988-9403F5F06DB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953000" y="1752600"/>
            <a:ext cx="3305175" cy="3614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>
            <a:extLst>
              <a:ext uri="{FF2B5EF4-FFF2-40B4-BE49-F238E27FC236}">
                <a16:creationId xmlns:a16="http://schemas.microsoft.com/office/drawing/2014/main" xmlns="" id="{C826AA7F-30A7-4F38-83F4-7CDD1F611FF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altLang="ar-JO" dirty="0"/>
              <a:t>Treatment </a:t>
            </a:r>
          </a:p>
        </p:txBody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xmlns="" id="{235459CC-2AE2-4205-8BD6-5798E77D1A55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7200" y="1219200"/>
            <a:ext cx="8229600" cy="4906963"/>
          </a:xfrm>
        </p:spPr>
        <p:txBody>
          <a:bodyPr rtlCol="1">
            <a:normAutofit/>
          </a:bodyPr>
          <a:lstStyle/>
          <a:p>
            <a:pPr algn="l" rtl="0" eaLnBrk="1" fontAlgn="auto" hangingPunct="1">
              <a:spcAft>
                <a:spcPts val="0"/>
              </a:spcAft>
              <a:defRPr/>
            </a:pPr>
            <a:r>
              <a:rPr lang="en-US" altLang="ar-JO" dirty="0"/>
              <a:t>Traction and bracing .</a:t>
            </a:r>
          </a:p>
          <a:p>
            <a:pPr algn="l" rtl="0" eaLnBrk="1" fontAlgn="auto" hangingPunct="1">
              <a:spcAft>
                <a:spcPts val="0"/>
              </a:spcAft>
              <a:defRPr/>
            </a:pPr>
            <a:r>
              <a:rPr lang="en-US" altLang="ar-JO" dirty="0"/>
              <a:t>Open reduction and plating .</a:t>
            </a:r>
          </a:p>
          <a:p>
            <a:pPr algn="l" rtl="0" eaLnBrk="1" fontAlgn="auto" hangingPunct="1">
              <a:spcAft>
                <a:spcPts val="0"/>
              </a:spcAft>
              <a:defRPr/>
            </a:pPr>
            <a:r>
              <a:rPr lang="en-US" altLang="ar-JO" dirty="0"/>
              <a:t>Intramedullary nailing .</a:t>
            </a:r>
          </a:p>
          <a:p>
            <a:pPr algn="l" rtl="0" eaLnBrk="1" fontAlgn="auto" hangingPunct="1">
              <a:spcAft>
                <a:spcPts val="0"/>
              </a:spcAft>
              <a:defRPr/>
            </a:pPr>
            <a:r>
              <a:rPr lang="en-US" altLang="ar-JO" dirty="0"/>
              <a:t>External fixation .</a:t>
            </a:r>
          </a:p>
          <a:p>
            <a:pPr marL="0" indent="0" algn="l" rtl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en-US" altLang="ar-JO" dirty="0"/>
          </a:p>
          <a:p>
            <a:pPr algn="l" rtl="0" eaLnBrk="1" fontAlgn="auto" hangingPunct="1">
              <a:spcAft>
                <a:spcPts val="0"/>
              </a:spcAft>
              <a:defRPr/>
            </a:pPr>
            <a:endParaRPr lang="en-US" altLang="ar-JO" dirty="0"/>
          </a:p>
          <a:p>
            <a:pPr algn="l" rtl="0" eaLnBrk="1" fontAlgn="auto" hangingPunct="1">
              <a:spcAft>
                <a:spcPts val="0"/>
              </a:spcAft>
              <a:defRPr/>
            </a:pPr>
            <a:endParaRPr lang="en-US" altLang="ar-JO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>
            <a:extLst>
              <a:ext uri="{FF2B5EF4-FFF2-40B4-BE49-F238E27FC236}">
                <a16:creationId xmlns:a16="http://schemas.microsoft.com/office/drawing/2014/main" xmlns="" id="{4C8BF8E9-6BE0-4231-BDBD-F197B05CF94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ar-JO"/>
              <a:t>Complications </a:t>
            </a:r>
          </a:p>
        </p:txBody>
      </p:sp>
      <p:sp>
        <p:nvSpPr>
          <p:cNvPr id="21507" name="Rectangle 3">
            <a:extLst>
              <a:ext uri="{FF2B5EF4-FFF2-40B4-BE49-F238E27FC236}">
                <a16:creationId xmlns:a16="http://schemas.microsoft.com/office/drawing/2014/main" xmlns="" id="{E8FC2E68-2153-4CF3-A8C3-775442F343A5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609600" indent="-609600" algn="l" rtl="0" eaLnBrk="1" hangingPunct="1">
              <a:buFontTx/>
              <a:buAutoNum type="arabicPeriod"/>
            </a:pPr>
            <a:r>
              <a:rPr lang="en-US" altLang="ar-JO" sz="2800"/>
              <a:t>Shock</a:t>
            </a:r>
          </a:p>
          <a:p>
            <a:pPr marL="609600" indent="-609600" algn="l" rtl="0" eaLnBrk="1" hangingPunct="1">
              <a:buFontTx/>
              <a:buAutoNum type="arabicPeriod"/>
            </a:pPr>
            <a:r>
              <a:rPr lang="en-US" altLang="ar-JO" sz="2800"/>
              <a:t>Fat embolism (closed fractures)</a:t>
            </a:r>
          </a:p>
          <a:p>
            <a:pPr marL="609600" indent="-609600" algn="l" rtl="0" eaLnBrk="1" hangingPunct="1">
              <a:buFontTx/>
              <a:buAutoNum type="arabicPeriod"/>
            </a:pPr>
            <a:r>
              <a:rPr lang="en-US" altLang="ar-JO" sz="2800"/>
              <a:t>Vascular injuries</a:t>
            </a:r>
          </a:p>
          <a:p>
            <a:pPr marL="609600" indent="-609600" algn="l" rtl="0" eaLnBrk="1" hangingPunct="1">
              <a:buFontTx/>
              <a:buAutoNum type="arabicPeriod"/>
            </a:pPr>
            <a:r>
              <a:rPr lang="en-US" altLang="ar-JO" sz="2800"/>
              <a:t>Thromboembolism </a:t>
            </a:r>
          </a:p>
          <a:p>
            <a:pPr marL="609600" indent="-609600" algn="l" rtl="0" eaLnBrk="1" hangingPunct="1">
              <a:buFontTx/>
              <a:buAutoNum type="arabicPeriod"/>
            </a:pPr>
            <a:r>
              <a:rPr lang="en-US" altLang="ar-JO" sz="2800"/>
              <a:t>Infection (open fractures) </a:t>
            </a:r>
          </a:p>
          <a:p>
            <a:pPr marL="609600" indent="-609600" algn="l" rtl="0" eaLnBrk="1" hangingPunct="1">
              <a:buFontTx/>
              <a:buAutoNum type="arabicPeriod"/>
            </a:pPr>
            <a:r>
              <a:rPr lang="en-US" altLang="ar-JO" sz="2800"/>
              <a:t>Delayed union &amp; non-union</a:t>
            </a:r>
          </a:p>
          <a:p>
            <a:pPr marL="609600" indent="-609600" algn="l" rtl="0" eaLnBrk="1" hangingPunct="1">
              <a:buFontTx/>
              <a:buAutoNum type="arabicPeriod"/>
            </a:pPr>
            <a:r>
              <a:rPr lang="en-US" altLang="ar-JO" sz="2800"/>
              <a:t>Malunion</a:t>
            </a:r>
          </a:p>
          <a:p>
            <a:pPr marL="609600" indent="-609600" algn="l" rtl="0" eaLnBrk="1" hangingPunct="1">
              <a:buFontTx/>
              <a:buAutoNum type="arabicPeriod"/>
            </a:pPr>
            <a:r>
              <a:rPr lang="en-US" altLang="ar-JO" sz="2800"/>
              <a:t>Joint stiffness due to soft tissue adhesion .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>
            <a:extLst>
              <a:ext uri="{FF2B5EF4-FFF2-40B4-BE49-F238E27FC236}">
                <a16:creationId xmlns:a16="http://schemas.microsoft.com/office/drawing/2014/main" xmlns="" id="{CA3DAAEB-1A9A-4BE1-8C5A-068066665B8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 rtlCol="1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altLang="ar-JO" dirty="0"/>
              <a:t>Supracondylar fracture of the femur</a:t>
            </a:r>
          </a:p>
        </p:txBody>
      </p:sp>
      <p:sp>
        <p:nvSpPr>
          <p:cNvPr id="22531" name="Rectangle 3">
            <a:extLst>
              <a:ext uri="{FF2B5EF4-FFF2-40B4-BE49-F238E27FC236}">
                <a16:creationId xmlns:a16="http://schemas.microsoft.com/office/drawing/2014/main" xmlns="" id="{53D3E643-698D-4504-93B5-3036EB5EAFAD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4800600" cy="5029200"/>
          </a:xfrm>
        </p:spPr>
        <p:txBody>
          <a:bodyPr rtlCol="1">
            <a:normAutofit/>
          </a:bodyPr>
          <a:lstStyle/>
          <a:p>
            <a:pPr algn="l" rtl="0" eaLnBrk="1" fontAlgn="auto" hangingPunct="1">
              <a:spcAft>
                <a:spcPts val="0"/>
              </a:spcAft>
              <a:defRPr/>
            </a:pPr>
            <a:r>
              <a:rPr lang="en-US" altLang="ar-JO" dirty="0"/>
              <a:t>adults of any age who suffer severe injury, or mild ones in osteoporotic individuals.</a:t>
            </a:r>
          </a:p>
          <a:p>
            <a:pPr algn="l" rtl="0" eaLnBrk="1" fontAlgn="auto" hangingPunct="1">
              <a:spcAft>
                <a:spcPts val="0"/>
              </a:spcAft>
              <a:defRPr/>
            </a:pPr>
            <a:r>
              <a:rPr lang="en-US" altLang="ar-JO" dirty="0"/>
              <a:t>The knee is swollen &amp; deformed, movement is to painful to be attempted. </a:t>
            </a:r>
          </a:p>
          <a:p>
            <a:pPr algn="l" rtl="0" eaLnBrk="1" fontAlgn="auto" hangingPunct="1">
              <a:spcAft>
                <a:spcPts val="0"/>
              </a:spcAft>
              <a:defRPr/>
            </a:pPr>
            <a:r>
              <a:rPr lang="en-US" altLang="ar-JO" dirty="0"/>
              <a:t>The </a:t>
            </a:r>
            <a:r>
              <a:rPr lang="en-US" altLang="ar-JO" dirty="0" err="1"/>
              <a:t>tibial</a:t>
            </a:r>
            <a:r>
              <a:rPr lang="en-US" altLang="ar-JO" dirty="0"/>
              <a:t> pulses should always be palpated.</a:t>
            </a:r>
          </a:p>
        </p:txBody>
      </p:sp>
      <p:pic>
        <p:nvPicPr>
          <p:cNvPr id="22532" name="Picture 5" descr="C:\Users\Toshiba\Downloads\download (1).jpg">
            <a:extLst>
              <a:ext uri="{FF2B5EF4-FFF2-40B4-BE49-F238E27FC236}">
                <a16:creationId xmlns:a16="http://schemas.microsoft.com/office/drawing/2014/main" xmlns="" id="{1F25A0F2-DA02-452C-854A-FDE28770C50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592763" y="1752600"/>
            <a:ext cx="3048000" cy="463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xmlns="" id="{6B9C3965-9E59-41B1-A93E-4EDCA49741C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ar-JO"/>
              <a:t>Fracture of the femoral neck</a:t>
            </a:r>
          </a:p>
        </p:txBody>
      </p:sp>
      <p:pic>
        <p:nvPicPr>
          <p:cNvPr id="3075" name="Picture 4" descr="C:\Users\Toshiba\Downloads\Anterior-Surface-of-the-Proximal-Portion-of-the-Femur-Bony-Landmarks.jpg">
            <a:extLst>
              <a:ext uri="{FF2B5EF4-FFF2-40B4-BE49-F238E27FC236}">
                <a16:creationId xmlns:a16="http://schemas.microsoft.com/office/drawing/2014/main" xmlns="" id="{556739A2-BD97-4E99-AB23-FE2DEBB95D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28600" y="2286000"/>
            <a:ext cx="3760788" cy="259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1" name="Picture 5" descr="C:\Users\Toshiba\Downloads\print2.png">
            <a:extLst>
              <a:ext uri="{FF2B5EF4-FFF2-40B4-BE49-F238E27FC236}">
                <a16:creationId xmlns:a16="http://schemas.microsoft.com/office/drawing/2014/main" xmlns="" id="{60FF452C-FAA7-477E-8C51-4EE948F2D0D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019868" y="1219200"/>
            <a:ext cx="4648200" cy="51054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>
            <a:extLst>
              <a:ext uri="{FF2B5EF4-FFF2-40B4-BE49-F238E27FC236}">
                <a16:creationId xmlns:a16="http://schemas.microsoft.com/office/drawing/2014/main" xmlns="" id="{00A9023C-EF7B-4D1E-BC9A-28E856C6A0B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ar-JO"/>
              <a:t>X-ray</a:t>
            </a:r>
          </a:p>
        </p:txBody>
      </p:sp>
      <p:sp>
        <p:nvSpPr>
          <p:cNvPr id="23555" name="Rectangle 3">
            <a:extLst>
              <a:ext uri="{FF2B5EF4-FFF2-40B4-BE49-F238E27FC236}">
                <a16:creationId xmlns:a16="http://schemas.microsoft.com/office/drawing/2014/main" xmlns="" id="{93831D4F-2D48-4D0E-B84D-9ED2007403E3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7200" y="1493838"/>
            <a:ext cx="4572000" cy="4953000"/>
          </a:xfrm>
        </p:spPr>
        <p:txBody>
          <a:bodyPr rtlCol="1">
            <a:normAutofit/>
          </a:bodyPr>
          <a:lstStyle/>
          <a:p>
            <a:pPr algn="l" rtl="0" eaLnBrk="1" fontAlgn="auto" hangingPunct="1">
              <a:spcAft>
                <a:spcPts val="0"/>
              </a:spcAft>
              <a:defRPr/>
            </a:pPr>
            <a:r>
              <a:rPr lang="en-US" altLang="ar-JO" dirty="0"/>
              <a:t>The fracture is just above the femoral condyles &amp; is transverse or comminuted, the distal fragment is usually tilted backwards. </a:t>
            </a:r>
          </a:p>
          <a:p>
            <a:pPr algn="l" rtl="0" eaLnBrk="1" fontAlgn="auto" hangingPunct="1">
              <a:spcAft>
                <a:spcPts val="0"/>
              </a:spcAft>
              <a:defRPr/>
            </a:pPr>
            <a:r>
              <a:rPr lang="en-US" altLang="ar-JO" dirty="0"/>
              <a:t>x-ray the entire femur to exclude proximal fracture or dislocated hip .</a:t>
            </a:r>
          </a:p>
        </p:txBody>
      </p:sp>
      <p:pic>
        <p:nvPicPr>
          <p:cNvPr id="23556" name="Picture 4" descr="C:\Users\Toshiba\Downloads\suprac2 (1).jpg">
            <a:extLst>
              <a:ext uri="{FF2B5EF4-FFF2-40B4-BE49-F238E27FC236}">
                <a16:creationId xmlns:a16="http://schemas.microsoft.com/office/drawing/2014/main" xmlns="" id="{7E5F553E-4AD5-46FC-B652-B62CAE022DD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334000" y="1493838"/>
            <a:ext cx="3482975" cy="495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8" name="Picture 5" descr="C:\Users\Toshiba\Downloads\PMC2831867_1749-799X-5-10-1.png">
            <a:extLst>
              <a:ext uri="{FF2B5EF4-FFF2-40B4-BE49-F238E27FC236}">
                <a16:creationId xmlns:a16="http://schemas.microsoft.com/office/drawing/2014/main" xmlns="" id="{86CCFD82-30B9-4575-B0DA-4642B87D4BE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90600" y="762000"/>
            <a:ext cx="7512050" cy="510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>
            <a:extLst>
              <a:ext uri="{FF2B5EF4-FFF2-40B4-BE49-F238E27FC236}">
                <a16:creationId xmlns:a16="http://schemas.microsoft.com/office/drawing/2014/main" xmlns="" id="{37D8EE9A-E283-4A94-A05A-2CCBFE792BA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ar-JO"/>
              <a:t>Treatment </a:t>
            </a:r>
          </a:p>
        </p:txBody>
      </p:sp>
      <p:sp>
        <p:nvSpPr>
          <p:cNvPr id="24579" name="Rectangle 3">
            <a:extLst>
              <a:ext uri="{FF2B5EF4-FFF2-40B4-BE49-F238E27FC236}">
                <a16:creationId xmlns:a16="http://schemas.microsoft.com/office/drawing/2014/main" xmlns="" id="{F7800B5F-A39E-41AC-8699-C15D54A66BCB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 rtlCol="1">
            <a:normAutofit/>
          </a:bodyPr>
          <a:lstStyle/>
          <a:p>
            <a:pPr algn="l" rtl="0" eaLnBrk="1" fontAlgn="auto" hangingPunct="1">
              <a:spcAft>
                <a:spcPts val="0"/>
              </a:spcAft>
              <a:defRPr/>
            </a:pPr>
            <a:r>
              <a:rPr lang="en-US" altLang="ar-JO" dirty="0"/>
              <a:t>If slightly displaced: skeletal traction.</a:t>
            </a:r>
          </a:p>
          <a:p>
            <a:pPr algn="l" rtl="0" eaLnBrk="1" fontAlgn="auto" hangingPunct="1">
              <a:spcAft>
                <a:spcPts val="0"/>
              </a:spcAft>
              <a:defRPr/>
            </a:pPr>
            <a:r>
              <a:rPr lang="en-US" altLang="ar-JO" dirty="0"/>
              <a:t>If fails open reduction with internal fixation.</a:t>
            </a:r>
          </a:p>
          <a:p>
            <a:pPr algn="l" rtl="0" eaLnBrk="1" fontAlgn="auto" hangingPunct="1">
              <a:spcAft>
                <a:spcPts val="0"/>
              </a:spcAft>
              <a:defRPr/>
            </a:pPr>
            <a:endParaRPr lang="en-US" altLang="ar-JO" dirty="0"/>
          </a:p>
          <a:p>
            <a:pPr marL="0" indent="0" algn="ctr" rtl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US" altLang="ar-JO" sz="4000" b="1" dirty="0"/>
              <a:t>Complications </a:t>
            </a:r>
          </a:p>
          <a:p>
            <a:pPr algn="l" rtl="0" eaLnBrk="1" fontAlgn="auto" hangingPunct="1">
              <a:spcAft>
                <a:spcPts val="0"/>
              </a:spcAft>
              <a:defRPr/>
            </a:pPr>
            <a:r>
              <a:rPr lang="en-US" altLang="ar-JO" dirty="0"/>
              <a:t>Joint stiffness </a:t>
            </a:r>
          </a:p>
          <a:p>
            <a:pPr algn="l" rtl="0" eaLnBrk="1" fontAlgn="auto" hangingPunct="1">
              <a:spcAft>
                <a:spcPts val="0"/>
              </a:spcAft>
              <a:defRPr/>
            </a:pPr>
            <a:r>
              <a:rPr lang="en-US" altLang="ar-JO" dirty="0"/>
              <a:t>Non union</a:t>
            </a:r>
          </a:p>
          <a:p>
            <a:pPr algn="l" rtl="0" eaLnBrk="1" fontAlgn="auto" hangingPunct="1">
              <a:spcAft>
                <a:spcPts val="0"/>
              </a:spcAft>
              <a:defRPr/>
            </a:pPr>
            <a:r>
              <a:rPr lang="en-US" altLang="ar-JO" dirty="0"/>
              <a:t>Osteoarthritis </a:t>
            </a:r>
          </a:p>
          <a:p>
            <a:pPr algn="l" rtl="0" eaLnBrk="1" fontAlgn="auto" hangingPunct="1">
              <a:spcAft>
                <a:spcPts val="0"/>
              </a:spcAft>
              <a:defRPr/>
            </a:pPr>
            <a:endParaRPr lang="en-US" altLang="ar-JO" dirty="0"/>
          </a:p>
          <a:p>
            <a:pPr algn="l" rtl="0" eaLnBrk="1" fontAlgn="auto" hangingPunct="1">
              <a:spcAft>
                <a:spcPts val="0"/>
              </a:spcAft>
              <a:defRPr/>
            </a:pPr>
            <a:endParaRPr lang="en-US" altLang="ar-JO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>
            <a:extLst>
              <a:ext uri="{FF2B5EF4-FFF2-40B4-BE49-F238E27FC236}">
                <a16:creationId xmlns:a16="http://schemas.microsoft.com/office/drawing/2014/main" xmlns="" id="{CE612133-728A-4835-B27E-98C9C1524C5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ar-JO"/>
              <a:t>Condylar fractures</a:t>
            </a:r>
          </a:p>
        </p:txBody>
      </p:sp>
      <p:sp>
        <p:nvSpPr>
          <p:cNvPr id="26627" name="Rectangle 3">
            <a:extLst>
              <a:ext uri="{FF2B5EF4-FFF2-40B4-BE49-F238E27FC236}">
                <a16:creationId xmlns:a16="http://schemas.microsoft.com/office/drawing/2014/main" xmlns="" id="{6AED69B8-4A54-409B-A1DC-2FB9DB4771DD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8162925" cy="1905000"/>
          </a:xfrm>
        </p:spPr>
        <p:txBody>
          <a:bodyPr/>
          <a:lstStyle/>
          <a:p>
            <a:pPr algn="l" rtl="0" eaLnBrk="1" hangingPunct="1"/>
            <a:r>
              <a:rPr lang="en-US" altLang="ar-JO"/>
              <a:t>One or both condyles of the femur maybe fractured, the knee is swollen &amp; the doughy feel of a hemarthrosis. </a:t>
            </a:r>
          </a:p>
        </p:txBody>
      </p:sp>
      <p:pic>
        <p:nvPicPr>
          <p:cNvPr id="26628" name="Picture 4" descr="C:\Users\Toshiba\Downloads\11F10.jpg">
            <a:extLst>
              <a:ext uri="{FF2B5EF4-FFF2-40B4-BE49-F238E27FC236}">
                <a16:creationId xmlns:a16="http://schemas.microsoft.com/office/drawing/2014/main" xmlns="" id="{59FE9044-3921-40DE-A77C-D26300B3534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92125" y="3200400"/>
            <a:ext cx="8128000" cy="3276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>
            <a:extLst>
              <a:ext uri="{FF2B5EF4-FFF2-40B4-BE49-F238E27FC236}">
                <a16:creationId xmlns:a16="http://schemas.microsoft.com/office/drawing/2014/main" xmlns="" id="{23FFD3E7-88E0-4079-956C-0449E25A81D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rtl="0" eaLnBrk="1" hangingPunct="1"/>
            <a:r>
              <a:rPr lang="en-US" altLang="ar-JO"/>
              <a:t>X-ray</a:t>
            </a:r>
          </a:p>
        </p:txBody>
      </p:sp>
      <p:sp>
        <p:nvSpPr>
          <p:cNvPr id="27651" name="Rectangle 3">
            <a:extLst>
              <a:ext uri="{FF2B5EF4-FFF2-40B4-BE49-F238E27FC236}">
                <a16:creationId xmlns:a16="http://schemas.microsoft.com/office/drawing/2014/main" xmlns="" id="{560BF829-3BD0-45DA-ACC9-5F3D716AD9F4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381000" y="1219200"/>
            <a:ext cx="8229600" cy="4525963"/>
          </a:xfrm>
        </p:spPr>
        <p:txBody>
          <a:bodyPr/>
          <a:lstStyle/>
          <a:p>
            <a:pPr algn="l" rtl="0" eaLnBrk="1" hangingPunct="1"/>
            <a:r>
              <a:rPr lang="en-US" altLang="ar-JO"/>
              <a:t>One condyle may be fractured &amp; shifted upward, a supracondylar fracture maybe present.</a:t>
            </a:r>
          </a:p>
        </p:txBody>
      </p:sp>
      <p:pic>
        <p:nvPicPr>
          <p:cNvPr id="27652" name="Picture 4" descr="C:\Users\Toshiba\Downloads\fracture-medial-condyle-femur.jpg">
            <a:extLst>
              <a:ext uri="{FF2B5EF4-FFF2-40B4-BE49-F238E27FC236}">
                <a16:creationId xmlns:a16="http://schemas.microsoft.com/office/drawing/2014/main" xmlns="" id="{33FE5692-9725-4F99-BE7E-C6AED71A854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09600" y="2971800"/>
            <a:ext cx="7620000" cy="3429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>
            <a:extLst>
              <a:ext uri="{FF2B5EF4-FFF2-40B4-BE49-F238E27FC236}">
                <a16:creationId xmlns:a16="http://schemas.microsoft.com/office/drawing/2014/main" xmlns="" id="{230D103C-EEA6-4DCA-A50B-777CEC254E4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ar-JO"/>
              <a:t>Treatment </a:t>
            </a:r>
          </a:p>
        </p:txBody>
      </p:sp>
      <p:sp>
        <p:nvSpPr>
          <p:cNvPr id="28675" name="Rectangle 3">
            <a:extLst>
              <a:ext uri="{FF2B5EF4-FFF2-40B4-BE49-F238E27FC236}">
                <a16:creationId xmlns:a16="http://schemas.microsoft.com/office/drawing/2014/main" xmlns="" id="{B28EB768-49A8-4293-AA24-D06CBA72917B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algn="l" rtl="0" eaLnBrk="1" hangingPunct="1"/>
            <a:r>
              <a:rPr lang="en-US" altLang="ar-JO"/>
              <a:t>Accurate reduction is impotant.</a:t>
            </a:r>
          </a:p>
          <a:p>
            <a:pPr algn="l" rtl="0" eaLnBrk="1" hangingPunct="1"/>
            <a:r>
              <a:rPr lang="en-US" altLang="ar-JO"/>
              <a:t>Open reduction &amp; internal fixation are often employed.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>
            <a:extLst>
              <a:ext uri="{FF2B5EF4-FFF2-40B4-BE49-F238E27FC236}">
                <a16:creationId xmlns:a16="http://schemas.microsoft.com/office/drawing/2014/main" xmlns="" id="{F01B1A4A-07A5-49B6-A383-6A455558E0E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ar-JO"/>
              <a:t>Complications </a:t>
            </a:r>
          </a:p>
        </p:txBody>
      </p:sp>
      <p:sp>
        <p:nvSpPr>
          <p:cNvPr id="29699" name="Rectangle 3">
            <a:extLst>
              <a:ext uri="{FF2B5EF4-FFF2-40B4-BE49-F238E27FC236}">
                <a16:creationId xmlns:a16="http://schemas.microsoft.com/office/drawing/2014/main" xmlns="" id="{9A033907-EC39-44B8-A1D6-CCEDDBBCDACE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algn="l" rtl="0" eaLnBrk="1" hangingPunct="1"/>
            <a:r>
              <a:rPr lang="en-US" altLang="ar-JO"/>
              <a:t>Stiffness of the knee.</a:t>
            </a:r>
          </a:p>
          <a:p>
            <a:pPr algn="l" rtl="0" eaLnBrk="1" hangingPunct="1"/>
            <a:r>
              <a:rPr lang="en-US" altLang="ar-JO"/>
              <a:t>Osteoarthritis.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xmlns="" id="{2959EB24-FA75-4D97-833C-7329FA3360D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altLang="ar-JO" dirty="0"/>
              <a:t>Garden’s classification</a:t>
            </a:r>
          </a:p>
        </p:txBody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xmlns="" id="{16A46947-8128-4A20-A28F-11A5169032A8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algn="l" rtl="0" eaLnBrk="1" hangingPunct="1"/>
            <a:r>
              <a:rPr lang="en-US" altLang="ar-JO"/>
              <a:t>Stage I: incomplete impacted fracture.</a:t>
            </a:r>
          </a:p>
          <a:p>
            <a:pPr algn="l" rtl="0" eaLnBrk="1" hangingPunct="1"/>
            <a:r>
              <a:rPr lang="en-US" altLang="ar-JO"/>
              <a:t>Stage II: complete undisplaced fracture.</a:t>
            </a:r>
          </a:p>
          <a:p>
            <a:pPr algn="l" rtl="0" eaLnBrk="1" hangingPunct="1"/>
            <a:r>
              <a:rPr lang="en-US" altLang="ar-JO"/>
              <a:t>Stage III: complete with moderate displacement fracture.</a:t>
            </a:r>
          </a:p>
          <a:p>
            <a:pPr algn="l" rtl="0" eaLnBrk="1" hangingPunct="1"/>
            <a:r>
              <a:rPr lang="en-US" altLang="ar-JO"/>
              <a:t>Stage IV: severely displaced fracture which is the most common.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5" descr="orgarden">
            <a:extLst>
              <a:ext uri="{FF2B5EF4-FFF2-40B4-BE49-F238E27FC236}">
                <a16:creationId xmlns:a16="http://schemas.microsoft.com/office/drawing/2014/main" xmlns="" id="{9912BC18-083C-4523-AE7B-BCC2F9EEEA8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828800" y="381000"/>
            <a:ext cx="5541963" cy="5915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xmlns="" id="{87EAE137-FE1D-4D54-8BCE-45B4AB3DB13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ar-JO"/>
              <a:t>features</a:t>
            </a:r>
          </a:p>
        </p:txBody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xmlns="" id="{12FA95CD-D371-4072-8443-07F84AAD23D9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algn="l" rtl="0" eaLnBrk="1" hangingPunct="1"/>
            <a:r>
              <a:rPr lang="en-US" altLang="ar-JO"/>
              <a:t>Pain in the hip .</a:t>
            </a:r>
          </a:p>
          <a:p>
            <a:pPr algn="l" rtl="0" eaLnBrk="1" hangingPunct="1"/>
            <a:r>
              <a:rPr lang="en-US" altLang="ar-JO"/>
              <a:t>If displaced the pt lies with the limb in lateral rotation and the leg looks short 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xmlns="" id="{2E16A472-1847-4A47-A6F6-2C7AF559E4C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ar-JO"/>
              <a:t>X-ray</a:t>
            </a:r>
          </a:p>
        </p:txBody>
      </p:sp>
      <p:sp>
        <p:nvSpPr>
          <p:cNvPr id="8195" name="Rectangle 3">
            <a:extLst>
              <a:ext uri="{FF2B5EF4-FFF2-40B4-BE49-F238E27FC236}">
                <a16:creationId xmlns:a16="http://schemas.microsoft.com/office/drawing/2014/main" xmlns="" id="{021E87B2-9B67-41AA-8AF3-91238EE6D255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3810000" cy="4525963"/>
          </a:xfrm>
        </p:spPr>
        <p:txBody>
          <a:bodyPr rtlCol="1">
            <a:normAutofit/>
          </a:bodyPr>
          <a:lstStyle/>
          <a:p>
            <a:pPr algn="l" rtl="0" eaLnBrk="1" fontAlgn="auto" hangingPunct="1">
              <a:spcAft>
                <a:spcPts val="0"/>
              </a:spcAft>
              <a:defRPr/>
            </a:pPr>
            <a:r>
              <a:rPr lang="en-US" altLang="ar-JO" dirty="0"/>
              <a:t>Displacement is judged by the abnormal shape of the bone image,&amp; the degree of mismatch of the trabecular lines in the femoral head &amp; neck and the supra-</a:t>
            </a:r>
            <a:r>
              <a:rPr lang="en-US" altLang="ar-JO" dirty="0" err="1"/>
              <a:t>acetabular</a:t>
            </a:r>
            <a:r>
              <a:rPr lang="en-US" altLang="ar-JO" dirty="0"/>
              <a:t> bone .</a:t>
            </a:r>
          </a:p>
        </p:txBody>
      </p:sp>
      <p:pic>
        <p:nvPicPr>
          <p:cNvPr id="8196" name="Picture 4" descr="C:\Users\Toshiba\Downloads\fracture-neck-femur.jpg">
            <a:extLst>
              <a:ext uri="{FF2B5EF4-FFF2-40B4-BE49-F238E27FC236}">
                <a16:creationId xmlns:a16="http://schemas.microsoft.com/office/drawing/2014/main" xmlns="" id="{48549E20-8B5F-465F-8AF6-5D3ADBDE261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572000" y="1371600"/>
            <a:ext cx="4343400" cy="502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xmlns="" id="{EC8F5828-46A7-4272-BBC2-111A19D38AD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ar-JO"/>
              <a:t>Treatment</a:t>
            </a:r>
            <a:r>
              <a:rPr lang="ar-JO" altLang="ar-JO"/>
              <a:t> </a:t>
            </a:r>
            <a:endParaRPr lang="en-US" altLang="ar-JO"/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xmlns="" id="{CD706ED9-44E0-48D2-8844-0547120ACCEB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algn="l" rtl="0" eaLnBrk="1" hangingPunct="1"/>
            <a:r>
              <a:rPr lang="en-US" altLang="ar-JO"/>
              <a:t>Operative treatment is mandatory.</a:t>
            </a:r>
          </a:p>
          <a:p>
            <a:pPr algn="l" rtl="0" eaLnBrk="1" hangingPunct="1"/>
            <a:r>
              <a:rPr lang="en-US" altLang="ar-JO"/>
              <a:t>Internal fixation for displacement.</a:t>
            </a:r>
          </a:p>
          <a:p>
            <a:pPr algn="l" rtl="0" eaLnBrk="1" hangingPunct="1"/>
            <a:r>
              <a:rPr lang="en-US" altLang="ar-JO"/>
              <a:t>Early mobility to avoid general complications.</a:t>
            </a:r>
          </a:p>
          <a:p>
            <a:pPr algn="l" rtl="0" eaLnBrk="1" hangingPunct="1"/>
            <a:r>
              <a:rPr lang="en-US" altLang="ar-JO"/>
              <a:t>Impacted fracture can be left to unite , but we better fix it due to risk of displacement 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>
            <a:extLst>
              <a:ext uri="{FF2B5EF4-FFF2-40B4-BE49-F238E27FC236}">
                <a16:creationId xmlns:a16="http://schemas.microsoft.com/office/drawing/2014/main" xmlns="" id="{DA0ED03D-47FC-4F87-821F-B9781EE61C6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ar-JO"/>
              <a:t>Complications </a:t>
            </a:r>
          </a:p>
        </p:txBody>
      </p:sp>
      <p:sp>
        <p:nvSpPr>
          <p:cNvPr id="10243" name="Rectangle 3">
            <a:extLst>
              <a:ext uri="{FF2B5EF4-FFF2-40B4-BE49-F238E27FC236}">
                <a16:creationId xmlns:a16="http://schemas.microsoft.com/office/drawing/2014/main" xmlns="" id="{4FD37F67-7552-4D6F-B381-4A37E36A73E2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algn="l" rtl="0" eaLnBrk="1" hangingPunct="1"/>
            <a:r>
              <a:rPr lang="en-US" altLang="ar-JO"/>
              <a:t>General complications.</a:t>
            </a:r>
          </a:p>
          <a:p>
            <a:pPr algn="l" rtl="0" eaLnBrk="1" hangingPunct="1"/>
            <a:r>
              <a:rPr lang="en-US" altLang="ar-JO"/>
              <a:t>Avscular necrosis.30%</a:t>
            </a:r>
          </a:p>
          <a:p>
            <a:pPr algn="l" rtl="0" eaLnBrk="1" hangingPunct="1"/>
            <a:r>
              <a:rPr lang="en-US" altLang="ar-JO"/>
              <a:t>Non-union depending on age .</a:t>
            </a:r>
          </a:p>
          <a:p>
            <a:pPr algn="l" rtl="0" eaLnBrk="1" hangingPunct="1"/>
            <a:r>
              <a:rPr lang="en-US" altLang="ar-JO"/>
              <a:t>Osteoarthritis and replacement  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>
            <a:extLst>
              <a:ext uri="{FF2B5EF4-FFF2-40B4-BE49-F238E27FC236}">
                <a16:creationId xmlns:a16="http://schemas.microsoft.com/office/drawing/2014/main" xmlns="" id="{C26C9FEA-1EAC-4D6B-BC33-F1776BCE998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ar-JO"/>
              <a:t>Intertrochantric fractures</a:t>
            </a:r>
          </a:p>
        </p:txBody>
      </p:sp>
      <p:sp>
        <p:nvSpPr>
          <p:cNvPr id="12291" name="Rectangle 3">
            <a:extLst>
              <a:ext uri="{FF2B5EF4-FFF2-40B4-BE49-F238E27FC236}">
                <a16:creationId xmlns:a16="http://schemas.microsoft.com/office/drawing/2014/main" xmlns="" id="{C5FE3AD8-2790-4E41-955B-A7648D77727D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3657600" cy="4525963"/>
          </a:xfrm>
        </p:spPr>
        <p:txBody>
          <a:bodyPr rtlCol="1">
            <a:normAutofit/>
          </a:bodyPr>
          <a:lstStyle/>
          <a:p>
            <a:pPr algn="l" rtl="0" eaLnBrk="1" fontAlgn="auto" hangingPunct="1">
              <a:spcAft>
                <a:spcPts val="0"/>
              </a:spcAft>
              <a:defRPr/>
            </a:pPr>
            <a:r>
              <a:rPr lang="en-US" altLang="ar-JO" dirty="0"/>
              <a:t>Common in elderly osteoporotic women, limb is shortened &amp; externally rotated.</a:t>
            </a:r>
          </a:p>
          <a:p>
            <a:pPr algn="l" rtl="0" eaLnBrk="1" fontAlgn="auto" hangingPunct="1">
              <a:spcAft>
                <a:spcPts val="0"/>
              </a:spcAft>
              <a:defRPr/>
            </a:pPr>
            <a:r>
              <a:rPr lang="en-US" altLang="ar-JO" dirty="0" err="1"/>
              <a:t>Extracapsular</a:t>
            </a:r>
            <a:r>
              <a:rPr lang="en-US" altLang="ar-JO" dirty="0"/>
              <a:t> neck fractures unite very easily &amp; rarely causing complication (avascular necrosis).</a:t>
            </a:r>
          </a:p>
        </p:txBody>
      </p:sp>
      <p:pic>
        <p:nvPicPr>
          <p:cNvPr id="11268" name="Picture 4" descr="C:\Users\Toshiba\Downloads\intertrochanteric-fractures-3-638.jpg">
            <a:extLst>
              <a:ext uri="{FF2B5EF4-FFF2-40B4-BE49-F238E27FC236}">
                <a16:creationId xmlns:a16="http://schemas.microsoft.com/office/drawing/2014/main" xmlns="" id="{4A1CAC54-4059-4B51-8D50-40A83478A13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114800" y="1524000"/>
            <a:ext cx="4857750" cy="4181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1286</TotalTime>
  <Words>485</Words>
  <Application>Microsoft Office PowerPoint</Application>
  <PresentationFormat>On-screen Show (4:3)</PresentationFormat>
  <Paragraphs>82</Paragraphs>
  <Slides>26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27" baseType="lpstr">
      <vt:lpstr>Office Theme</vt:lpstr>
      <vt:lpstr>Lower limb fracture 1</vt:lpstr>
      <vt:lpstr>Fracture of the femoral neck</vt:lpstr>
      <vt:lpstr>Garden’s classification</vt:lpstr>
      <vt:lpstr>Slide 4</vt:lpstr>
      <vt:lpstr>features</vt:lpstr>
      <vt:lpstr>X-ray</vt:lpstr>
      <vt:lpstr>Treatment </vt:lpstr>
      <vt:lpstr>Complications </vt:lpstr>
      <vt:lpstr>Intertrochantric fractures</vt:lpstr>
      <vt:lpstr>X-ray</vt:lpstr>
      <vt:lpstr>Slide 11</vt:lpstr>
      <vt:lpstr>Treatment </vt:lpstr>
      <vt:lpstr>Complications </vt:lpstr>
      <vt:lpstr>Femoral shaft fractures</vt:lpstr>
      <vt:lpstr>Slide 15</vt:lpstr>
      <vt:lpstr>X-ray</vt:lpstr>
      <vt:lpstr>Treatment </vt:lpstr>
      <vt:lpstr>Complications </vt:lpstr>
      <vt:lpstr>Supracondylar fracture of the femur</vt:lpstr>
      <vt:lpstr>X-ray</vt:lpstr>
      <vt:lpstr>Slide 21</vt:lpstr>
      <vt:lpstr>Treatment </vt:lpstr>
      <vt:lpstr>Condylar fractures</vt:lpstr>
      <vt:lpstr>X-ray</vt:lpstr>
      <vt:lpstr>Treatment </vt:lpstr>
      <vt:lpstr>Complications </vt:lpstr>
    </vt:vector>
  </TitlesOfParts>
  <Company>Med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Lower limb fractures</dc:title>
  <dc:creator>Home PC</dc:creator>
  <cp:lastModifiedBy>1972</cp:lastModifiedBy>
  <cp:revision>34</cp:revision>
  <dcterms:created xsi:type="dcterms:W3CDTF">2006-09-18T15:46:58Z</dcterms:created>
  <dcterms:modified xsi:type="dcterms:W3CDTF">2023-07-12T06:36:07Z</dcterms:modified>
</cp:coreProperties>
</file>