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324" r:id="rId6"/>
    <p:sldId id="327" r:id="rId7"/>
    <p:sldId id="334" r:id="rId8"/>
    <p:sldId id="337" r:id="rId9"/>
    <p:sldId id="315" r:id="rId10"/>
    <p:sldId id="341" r:id="rId11"/>
    <p:sldId id="299" r:id="rId12"/>
    <p:sldId id="257" r:id="rId13"/>
    <p:sldId id="258" r:id="rId14"/>
    <p:sldId id="263" r:id="rId15"/>
    <p:sldId id="287" r:id="rId16"/>
    <p:sldId id="311" r:id="rId17"/>
    <p:sldId id="262" r:id="rId18"/>
    <p:sldId id="268" r:id="rId19"/>
    <p:sldId id="269" r:id="rId20"/>
    <p:sldId id="270" r:id="rId21"/>
    <p:sldId id="340" r:id="rId22"/>
    <p:sldId id="264" r:id="rId23"/>
    <p:sldId id="328" r:id="rId24"/>
    <p:sldId id="295" r:id="rId25"/>
    <p:sldId id="296" r:id="rId26"/>
    <p:sldId id="330" r:id="rId27"/>
    <p:sldId id="339" r:id="rId28"/>
    <p:sldId id="310" r:id="rId29"/>
    <p:sldId id="331" r:id="rId30"/>
    <p:sldId id="332" r:id="rId31"/>
    <p:sldId id="333" r:id="rId32"/>
    <p:sldId id="309" r:id="rId33"/>
    <p:sldId id="32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6C4BC-0E7A-42C3-8B29-7408DE2E6E85}" type="doc">
      <dgm:prSet loTypeId="urn:microsoft.com/office/officeart/2005/8/layout/vProcess5" loCatId="process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9ACFF67E-4486-43DF-B6E0-E9E83E35FC98}">
      <dgm:prSet phldrT="[Text]" custT="1"/>
      <dgm:spPr/>
      <dgm:t>
        <a:bodyPr/>
        <a:lstStyle/>
        <a:p>
          <a:r>
            <a:rPr lang="en-GB" sz="1800" b="1" i="0" dirty="0" smtClean="0"/>
            <a:t>-</a:t>
          </a:r>
          <a:r>
            <a:rPr lang="en-GB" sz="1400" b="1" i="0" dirty="0" smtClean="0"/>
            <a:t>A shift from public (free) services  ( already overcrowded , no need to attract more clients) to expansion of for-profit (fee-for service) hospitals (not afforded by everybody, need to attract clients</a:t>
          </a:r>
          <a:r>
            <a:rPr lang="en-GB" sz="1400" b="1" i="0" dirty="0" smtClean="0"/>
            <a:t>)</a:t>
          </a:r>
          <a:r>
            <a:rPr lang="ar-JO" sz="1400" b="1" i="0" dirty="0" smtClean="0"/>
            <a:t> التحول من الخدمات العامة (المجانية) (مزدحمة بالفعل ، ولا حاجة لجذب المزيد من العملاء) إلى التوسع في المستشفيات الربحية (الرسوم مقابل الخدمة) (لا يقدمها الجميع ، وتحتاج إلى جذب العملاء)</a:t>
          </a:r>
          <a:endParaRPr lang="en-GB" sz="1400" b="1" i="0" dirty="0" smtClean="0"/>
        </a:p>
        <a:p>
          <a:r>
            <a:rPr lang="en-US" sz="1400" b="1" i="0" dirty="0" smtClean="0"/>
            <a:t>-Introduction of new services</a:t>
          </a:r>
          <a:r>
            <a:rPr lang="en-US" sz="1400" b="1" i="0" dirty="0" smtClean="0"/>
            <a:t>.</a:t>
          </a:r>
          <a:r>
            <a:rPr lang="ar-JO" sz="1400" b="1" i="0" dirty="0" smtClean="0"/>
            <a:t> - إدخال خدمات جديدة.</a:t>
          </a:r>
          <a:endParaRPr lang="en-US" sz="1400" b="1" i="0" dirty="0" smtClean="0"/>
        </a:p>
        <a:p>
          <a:r>
            <a:rPr lang="en-US" sz="1400" b="1" i="0" dirty="0" smtClean="0"/>
            <a:t>-Growth of elective </a:t>
          </a:r>
          <a:r>
            <a:rPr lang="en-US" sz="1400" b="1" i="0" dirty="0" smtClean="0"/>
            <a:t>procedures</a:t>
          </a:r>
          <a:r>
            <a:rPr lang="ar-JO" sz="1400" b="1" i="0" dirty="0" smtClean="0"/>
            <a:t> - نمو الإجراءات الاختيارية </a:t>
          </a:r>
          <a:endParaRPr lang="en-GB" sz="1400" b="1" i="0" dirty="0"/>
        </a:p>
      </dgm:t>
    </dgm:pt>
    <dgm:pt modelId="{B0E3ED7A-7A1C-4EBA-ACBF-AC5541610934}" type="parTrans" cxnId="{F79A4E96-2A5A-4659-A0C1-E6F334B8A36A}">
      <dgm:prSet/>
      <dgm:spPr/>
      <dgm:t>
        <a:bodyPr/>
        <a:lstStyle/>
        <a:p>
          <a:endParaRPr lang="en-GB"/>
        </a:p>
      </dgm:t>
    </dgm:pt>
    <dgm:pt modelId="{B3E07C1F-2AA7-4AA8-B06B-BAC51A7B455E}" type="sibTrans" cxnId="{F79A4E96-2A5A-4659-A0C1-E6F334B8A36A}">
      <dgm:prSet/>
      <dgm:spPr/>
      <dgm:t>
        <a:bodyPr/>
        <a:lstStyle/>
        <a:p>
          <a:endParaRPr lang="en-GB"/>
        </a:p>
      </dgm:t>
    </dgm:pt>
    <dgm:pt modelId="{9F07644D-0682-4062-BF92-FD79AAD5D70F}">
      <dgm:prSet phldrT="[Text]" custT="1"/>
      <dgm:spPr/>
      <dgm:t>
        <a:bodyPr/>
        <a:lstStyle/>
        <a:p>
          <a:r>
            <a:rPr lang="en-US" sz="1800" b="1" dirty="0"/>
            <a:t>With all this expansion and improvement came </a:t>
          </a:r>
          <a:r>
            <a:rPr lang="en-US" sz="2000" b="1" u="sng" dirty="0" smtClean="0"/>
            <a:t>competition</a:t>
          </a:r>
          <a:endParaRPr lang="ar-JO" sz="2000" b="1" u="sng" dirty="0" smtClean="0"/>
        </a:p>
        <a:p>
          <a:r>
            <a:rPr lang="ar-JO" sz="2000" b="1" u="sng" dirty="0" smtClean="0"/>
            <a:t>مع كل هذا التوسع والتحسين جاءت المنافسة</a:t>
          </a:r>
          <a:endParaRPr lang="en-GB" sz="2000" b="1" u="sng" dirty="0"/>
        </a:p>
      </dgm:t>
    </dgm:pt>
    <dgm:pt modelId="{0B27E2D4-C6A9-4BC0-A780-30BB3CCC26AF}" type="parTrans" cxnId="{F1B44B29-0FB0-4E7E-8E7E-729FE342698B}">
      <dgm:prSet/>
      <dgm:spPr/>
      <dgm:t>
        <a:bodyPr/>
        <a:lstStyle/>
        <a:p>
          <a:endParaRPr lang="en-GB"/>
        </a:p>
      </dgm:t>
    </dgm:pt>
    <dgm:pt modelId="{95019533-CD00-44A9-9712-B89FD2251191}" type="sibTrans" cxnId="{F1B44B29-0FB0-4E7E-8E7E-729FE342698B}">
      <dgm:prSet/>
      <dgm:spPr/>
      <dgm:t>
        <a:bodyPr/>
        <a:lstStyle/>
        <a:p>
          <a:endParaRPr lang="en-GB"/>
        </a:p>
      </dgm:t>
    </dgm:pt>
    <dgm:pt modelId="{FFD3311E-4737-4E36-8C61-F2C7E0D90E61}">
      <dgm:prSet phldrT="[Text]"/>
      <dgm:spPr/>
      <dgm:t>
        <a:bodyPr/>
        <a:lstStyle/>
        <a:p>
          <a:r>
            <a:rPr lang="en-US" b="1" dirty="0"/>
            <a:t>More health care </a:t>
          </a:r>
          <a:r>
            <a:rPr lang="en-US" b="1" dirty="0" smtClean="0"/>
            <a:t>(consumers) have </a:t>
          </a:r>
          <a:r>
            <a:rPr lang="en-US" b="1" dirty="0"/>
            <a:t>more choices (options) of what service to have </a:t>
          </a:r>
          <a:r>
            <a:rPr lang="en-US" b="1" dirty="0" smtClean="0"/>
            <a:t>and from </a:t>
          </a:r>
          <a:r>
            <a:rPr lang="en-US" b="1" dirty="0"/>
            <a:t>whom to get those </a:t>
          </a:r>
          <a:r>
            <a:rPr lang="en-US" b="1" dirty="0" err="1" smtClean="0"/>
            <a:t>services</a:t>
          </a:r>
          <a:r>
            <a:rPr lang="en-US" b="1" dirty="0" err="1" smtClean="0">
              <a:sym typeface="Wingdings" panose="05000000000000000000" pitchFamily="2" charset="2"/>
            </a:rPr>
            <a:t></a:t>
          </a:r>
          <a:r>
            <a:rPr lang="en-US" b="1" dirty="0" err="1" smtClean="0"/>
            <a:t>The</a:t>
          </a:r>
          <a:r>
            <a:rPr lang="en-US" b="1" dirty="0" smtClean="0"/>
            <a:t> </a:t>
          </a:r>
          <a:r>
            <a:rPr lang="en-US" b="1" dirty="0"/>
            <a:t>final decision belongs to the </a:t>
          </a:r>
          <a:r>
            <a:rPr lang="en-US" b="1" dirty="0" smtClean="0"/>
            <a:t>consumer. </a:t>
          </a:r>
          <a:r>
            <a:rPr lang="ar-JO" b="1" dirty="0" smtClean="0"/>
            <a:t>المزيد من الرعاية الصحية (المستهلكين) لديهم المزيد من الخيارات (الخيارات) بشأن الخدمة التي يجب الحصول عليها ومن الذين يحصلون على هذه الخدمات - القرار النهائي يعود إلى المستهلك.</a:t>
          </a:r>
          <a:endParaRPr lang="en-GB" b="1" dirty="0"/>
        </a:p>
      </dgm:t>
    </dgm:pt>
    <dgm:pt modelId="{4472DF99-E354-4230-BE92-7A0CA9340811}" type="parTrans" cxnId="{4A78A3C3-082C-4476-BA92-B8FDDFDAEC85}">
      <dgm:prSet/>
      <dgm:spPr/>
      <dgm:t>
        <a:bodyPr/>
        <a:lstStyle/>
        <a:p>
          <a:endParaRPr lang="en-GB"/>
        </a:p>
      </dgm:t>
    </dgm:pt>
    <dgm:pt modelId="{60640532-6520-4BCA-B4D0-C5B98DF73EF0}" type="sibTrans" cxnId="{4A78A3C3-082C-4476-BA92-B8FDDFDAEC85}">
      <dgm:prSet/>
      <dgm:spPr/>
      <dgm:t>
        <a:bodyPr/>
        <a:lstStyle/>
        <a:p>
          <a:endParaRPr lang="en-GB"/>
        </a:p>
      </dgm:t>
    </dgm:pt>
    <dgm:pt modelId="{A84878E9-5FED-40C6-AC72-4A50F3ACF9A1}">
      <dgm:prSet/>
      <dgm:spPr/>
      <dgm:t>
        <a:bodyPr/>
        <a:lstStyle/>
        <a:p>
          <a:r>
            <a:rPr lang="en-US" b="1" dirty="0"/>
            <a:t>Every business (remember, health care is a business</a:t>
          </a:r>
          <a:r>
            <a:rPr lang="en-US" b="1" dirty="0" smtClean="0"/>
            <a:t>)</a:t>
          </a:r>
          <a:r>
            <a:rPr lang="en-GB" b="1" dirty="0" smtClean="0"/>
            <a:t> </a:t>
          </a:r>
          <a:r>
            <a:rPr lang="en-GB" b="1" dirty="0"/>
            <a:t>survive and thrive only if people utilize their services. So, </a:t>
          </a:r>
          <a:r>
            <a:rPr lang="en-GB" b="1" dirty="0" smtClean="0"/>
            <a:t>there is a need for </a:t>
          </a:r>
          <a:r>
            <a:rPr lang="en-GB" b="1" dirty="0"/>
            <a:t>the marketing of </a:t>
          </a:r>
          <a:r>
            <a:rPr lang="en-GB" b="1" dirty="0" smtClean="0"/>
            <a:t>healthcare </a:t>
          </a:r>
          <a:r>
            <a:rPr lang="en-GB" b="1" dirty="0" smtClean="0"/>
            <a:t>services.</a:t>
          </a:r>
          <a:r>
            <a:rPr lang="ar-JO" b="1" dirty="0" smtClean="0"/>
            <a:t>كل شركة (تذكر أن الرعاية الصحية هي عمل تجاري) تستمر وتزدهر فقط إذا استفاد الناس من خدماتهم. لذلك ، هناك حاجة لتسويق خدمات الرعاية الصحية. </a:t>
          </a:r>
          <a:endParaRPr lang="en-GB" b="1" dirty="0"/>
        </a:p>
      </dgm:t>
    </dgm:pt>
    <dgm:pt modelId="{68045187-9C3B-433D-A902-FA1FE369F15E}" type="parTrans" cxnId="{1F0CB916-C9AA-409C-A18E-E248081EFE4C}">
      <dgm:prSet/>
      <dgm:spPr/>
      <dgm:t>
        <a:bodyPr/>
        <a:lstStyle/>
        <a:p>
          <a:endParaRPr lang="en-GB"/>
        </a:p>
      </dgm:t>
    </dgm:pt>
    <dgm:pt modelId="{53E78D73-E295-4889-BE85-11A386036C53}" type="sibTrans" cxnId="{1F0CB916-C9AA-409C-A18E-E248081EFE4C}">
      <dgm:prSet/>
      <dgm:spPr/>
      <dgm:t>
        <a:bodyPr/>
        <a:lstStyle/>
        <a:p>
          <a:endParaRPr lang="en-GB"/>
        </a:p>
      </dgm:t>
    </dgm:pt>
    <dgm:pt modelId="{84EB0AEE-7A9C-450F-916C-F89C7F504226}">
      <dgm:prSet/>
      <dgm:spPr/>
      <dgm:t>
        <a:bodyPr/>
        <a:lstStyle/>
        <a:p>
          <a:r>
            <a:rPr lang="en-US" b="1" dirty="0"/>
            <a:t>The role of the provider has changed to focus on supporting the </a:t>
          </a:r>
          <a:r>
            <a:rPr lang="en-US" b="1" dirty="0" smtClean="0"/>
            <a:t>consumer </a:t>
          </a:r>
          <a:r>
            <a:rPr lang="en-US" b="1" dirty="0"/>
            <a:t>by giving more confidence about the outcome or reduce fear about their choice . This is done by  communication with the </a:t>
          </a:r>
          <a:r>
            <a:rPr lang="en-US" b="1" dirty="0" smtClean="0"/>
            <a:t>consumer</a:t>
          </a:r>
          <a:r>
            <a:rPr lang="en-US" b="1" dirty="0" smtClean="0"/>
            <a:t>.</a:t>
          </a:r>
          <a:r>
            <a:rPr lang="ar-JO" b="1" dirty="0" smtClean="0"/>
            <a:t> لقد تغير دور المزود للتركيز على دعم المستهلك من خلال منح المزيد من الثقة حول النتيجة أو تقليل الخوف من اختيارهم. يتم ذلك عن طريق التواصل مع المستهلك. </a:t>
          </a:r>
          <a:endParaRPr lang="en-GB" b="1" dirty="0"/>
        </a:p>
      </dgm:t>
    </dgm:pt>
    <dgm:pt modelId="{73E171C7-B397-477F-A25E-D7E9E6CFBE5C}" type="parTrans" cxnId="{6238948F-B0BC-4090-9DDD-272B6710CC62}">
      <dgm:prSet/>
      <dgm:spPr/>
      <dgm:t>
        <a:bodyPr/>
        <a:lstStyle/>
        <a:p>
          <a:endParaRPr lang="en-GB"/>
        </a:p>
      </dgm:t>
    </dgm:pt>
    <dgm:pt modelId="{0F9C6E4E-55C0-49BD-8A5F-09719F91BC89}" type="sibTrans" cxnId="{6238948F-B0BC-4090-9DDD-272B6710CC62}">
      <dgm:prSet/>
      <dgm:spPr/>
      <dgm:t>
        <a:bodyPr/>
        <a:lstStyle/>
        <a:p>
          <a:endParaRPr lang="en-GB"/>
        </a:p>
      </dgm:t>
    </dgm:pt>
    <dgm:pt modelId="{0D9C20BD-B2CD-4FE7-A675-2C1CE2EFE30B}" type="pres">
      <dgm:prSet presAssocID="{0036C4BC-0E7A-42C3-8B29-7408DE2E6E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A2A4EE-4969-4C6A-98A5-60A708877D8A}" type="pres">
      <dgm:prSet presAssocID="{0036C4BC-0E7A-42C3-8B29-7408DE2E6E85}" presName="dummyMaxCanvas" presStyleCnt="0">
        <dgm:presLayoutVars/>
      </dgm:prSet>
      <dgm:spPr/>
    </dgm:pt>
    <dgm:pt modelId="{9F6D536F-C9CC-421E-89BA-EB2CE048D680}" type="pres">
      <dgm:prSet presAssocID="{0036C4BC-0E7A-42C3-8B29-7408DE2E6E85}" presName="FiveNodes_1" presStyleLbl="node1" presStyleIdx="0" presStyleCnt="5" custScaleX="104120" custScaleY="143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C76B60-5381-437E-80E3-B4146AF30C30}" type="pres">
      <dgm:prSet presAssocID="{0036C4BC-0E7A-42C3-8B29-7408DE2E6E85}" presName="FiveNodes_2" presStyleLbl="node1" presStyleIdx="1" presStyleCnt="5" custLinFactNeighborX="-172" custLinFactNeighborY="11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4EAA77-4FFB-43AD-AB10-5E695BAE76E0}" type="pres">
      <dgm:prSet presAssocID="{0036C4BC-0E7A-42C3-8B29-7408DE2E6E85}" presName="FiveNodes_3" presStyleLbl="node1" presStyleIdx="2" presStyleCnt="5" custScaleX="106750" custScaleY="100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574437-5959-49B3-9077-7681E4877900}" type="pres">
      <dgm:prSet presAssocID="{0036C4BC-0E7A-42C3-8B29-7408DE2E6E85}" presName="FiveNodes_4" presStyleLbl="node1" presStyleIdx="3" presStyleCnt="5" custLinFactNeighborY="-102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DDD18-C6E9-475C-BDE6-CCB00E6F5698}" type="pres">
      <dgm:prSet presAssocID="{0036C4BC-0E7A-42C3-8B29-7408DE2E6E85}" presName="FiveNodes_5" presStyleLbl="node1" presStyleIdx="4" presStyleCnt="5" custLinFactNeighborX="167" custLinFactNeighborY="-179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BAD5EA-AE30-4E46-BE60-81AFDBC90505}" type="pres">
      <dgm:prSet presAssocID="{0036C4BC-0E7A-42C3-8B29-7408DE2E6E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22567-052A-48EE-BE18-F770853C5F55}" type="pres">
      <dgm:prSet presAssocID="{0036C4BC-0E7A-42C3-8B29-7408DE2E6E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5D6E70-1854-4F22-81AF-4574688B26B6}" type="pres">
      <dgm:prSet presAssocID="{0036C4BC-0E7A-42C3-8B29-7408DE2E6E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DC6261-97BB-4583-B334-ED2B4EAB2A86}" type="pres">
      <dgm:prSet presAssocID="{0036C4BC-0E7A-42C3-8B29-7408DE2E6E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9D0DA9-A160-4373-BCDC-DC906C4833AF}" type="pres">
      <dgm:prSet presAssocID="{0036C4BC-0E7A-42C3-8B29-7408DE2E6E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6154A-C63E-46BB-A376-3DFCD2ECE657}" type="pres">
      <dgm:prSet presAssocID="{0036C4BC-0E7A-42C3-8B29-7408DE2E6E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44605-C0DE-40AB-8FE6-12CC8EC4C186}" type="pres">
      <dgm:prSet presAssocID="{0036C4BC-0E7A-42C3-8B29-7408DE2E6E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05DDDE-8DDD-491A-A16D-43890F4E3DE9}" type="pres">
      <dgm:prSet presAssocID="{0036C4BC-0E7A-42C3-8B29-7408DE2E6E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40844-991F-4E65-A160-1735889AF0C6}" type="pres">
      <dgm:prSet presAssocID="{0036C4BC-0E7A-42C3-8B29-7408DE2E6E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6FD886-C94B-43BB-AE0A-C53A8062C81E}" type="presOf" srcId="{FFD3311E-4737-4E36-8C61-F2C7E0D90E61}" destId="{634EAA77-4FFB-43AD-AB10-5E695BAE76E0}" srcOrd="0" destOrd="0" presId="urn:microsoft.com/office/officeart/2005/8/layout/vProcess5"/>
    <dgm:cxn modelId="{EF42604D-9873-40B8-AEEC-854CDEA1AD05}" type="presOf" srcId="{95019533-CD00-44A9-9712-B89FD2251191}" destId="{E9E22567-052A-48EE-BE18-F770853C5F55}" srcOrd="0" destOrd="0" presId="urn:microsoft.com/office/officeart/2005/8/layout/vProcess5"/>
    <dgm:cxn modelId="{F960B653-99B4-4E46-ACBF-9AA9F401A5BA}" type="presOf" srcId="{9F07644D-0682-4062-BF92-FD79AAD5D70F}" destId="{87A6154A-C63E-46BB-A376-3DFCD2ECE657}" srcOrd="1" destOrd="0" presId="urn:microsoft.com/office/officeart/2005/8/layout/vProcess5"/>
    <dgm:cxn modelId="{BE88CEEA-50C9-4DFF-B339-831A2B4190C7}" type="presOf" srcId="{84EB0AEE-7A9C-450F-916C-F89C7F504226}" destId="{9405DDDE-8DDD-491A-A16D-43890F4E3DE9}" srcOrd="1" destOrd="0" presId="urn:microsoft.com/office/officeart/2005/8/layout/vProcess5"/>
    <dgm:cxn modelId="{F79A4E96-2A5A-4659-A0C1-E6F334B8A36A}" srcId="{0036C4BC-0E7A-42C3-8B29-7408DE2E6E85}" destId="{9ACFF67E-4486-43DF-B6E0-E9E83E35FC98}" srcOrd="0" destOrd="0" parTransId="{B0E3ED7A-7A1C-4EBA-ACBF-AC5541610934}" sibTransId="{B3E07C1F-2AA7-4AA8-B06B-BAC51A7B455E}"/>
    <dgm:cxn modelId="{1F0CB916-C9AA-409C-A18E-E248081EFE4C}" srcId="{0036C4BC-0E7A-42C3-8B29-7408DE2E6E85}" destId="{A84878E9-5FED-40C6-AC72-4A50F3ACF9A1}" srcOrd="4" destOrd="0" parTransId="{68045187-9C3B-433D-A902-FA1FE369F15E}" sibTransId="{53E78D73-E295-4889-BE85-11A386036C53}"/>
    <dgm:cxn modelId="{A1AB9A41-29E5-4C1E-9227-E78FF5D23E72}" type="presOf" srcId="{9ACFF67E-4486-43DF-B6E0-E9E83E35FC98}" destId="{079D0DA9-A160-4373-BCDC-DC906C4833AF}" srcOrd="1" destOrd="0" presId="urn:microsoft.com/office/officeart/2005/8/layout/vProcess5"/>
    <dgm:cxn modelId="{4A78A3C3-082C-4476-BA92-B8FDDFDAEC85}" srcId="{0036C4BC-0E7A-42C3-8B29-7408DE2E6E85}" destId="{FFD3311E-4737-4E36-8C61-F2C7E0D90E61}" srcOrd="2" destOrd="0" parTransId="{4472DF99-E354-4230-BE92-7A0CA9340811}" sibTransId="{60640532-6520-4BCA-B4D0-C5B98DF73EF0}"/>
    <dgm:cxn modelId="{F1B44B29-0FB0-4E7E-8E7E-729FE342698B}" srcId="{0036C4BC-0E7A-42C3-8B29-7408DE2E6E85}" destId="{9F07644D-0682-4062-BF92-FD79AAD5D70F}" srcOrd="1" destOrd="0" parTransId="{0B27E2D4-C6A9-4BC0-A780-30BB3CCC26AF}" sibTransId="{95019533-CD00-44A9-9712-B89FD2251191}"/>
    <dgm:cxn modelId="{9D22CFDA-B370-424A-9000-413236D4FAE3}" type="presOf" srcId="{60640532-6520-4BCA-B4D0-C5B98DF73EF0}" destId="{9F5D6E70-1854-4F22-81AF-4574688B26B6}" srcOrd="0" destOrd="0" presId="urn:microsoft.com/office/officeart/2005/8/layout/vProcess5"/>
    <dgm:cxn modelId="{23B9B154-E7F5-411A-A5A3-E028C898325E}" type="presOf" srcId="{0F9C6E4E-55C0-49BD-8A5F-09719F91BC89}" destId="{E3DC6261-97BB-4583-B334-ED2B4EAB2A86}" srcOrd="0" destOrd="0" presId="urn:microsoft.com/office/officeart/2005/8/layout/vProcess5"/>
    <dgm:cxn modelId="{6238948F-B0BC-4090-9DDD-272B6710CC62}" srcId="{0036C4BC-0E7A-42C3-8B29-7408DE2E6E85}" destId="{84EB0AEE-7A9C-450F-916C-F89C7F504226}" srcOrd="3" destOrd="0" parTransId="{73E171C7-B397-477F-A25E-D7E9E6CFBE5C}" sibTransId="{0F9C6E4E-55C0-49BD-8A5F-09719F91BC89}"/>
    <dgm:cxn modelId="{701DC955-C4B9-4DE3-ADBF-86164FAEE42C}" type="presOf" srcId="{9ACFF67E-4486-43DF-B6E0-E9E83E35FC98}" destId="{9F6D536F-C9CC-421E-89BA-EB2CE048D680}" srcOrd="0" destOrd="0" presId="urn:microsoft.com/office/officeart/2005/8/layout/vProcess5"/>
    <dgm:cxn modelId="{B5F5C517-B7AC-470F-96BC-3288125D7560}" type="presOf" srcId="{B3E07C1F-2AA7-4AA8-B06B-BAC51A7B455E}" destId="{BDBAD5EA-AE30-4E46-BE60-81AFDBC90505}" srcOrd="0" destOrd="0" presId="urn:microsoft.com/office/officeart/2005/8/layout/vProcess5"/>
    <dgm:cxn modelId="{692C0BED-FA09-495E-8011-3E7612501B63}" type="presOf" srcId="{84EB0AEE-7A9C-450F-916C-F89C7F504226}" destId="{D7574437-5959-49B3-9077-7681E4877900}" srcOrd="0" destOrd="0" presId="urn:microsoft.com/office/officeart/2005/8/layout/vProcess5"/>
    <dgm:cxn modelId="{B0B8784D-D376-48A5-A9E5-18345D0078DC}" type="presOf" srcId="{FFD3311E-4737-4E36-8C61-F2C7E0D90E61}" destId="{A3F44605-C0DE-40AB-8FE6-12CC8EC4C186}" srcOrd="1" destOrd="0" presId="urn:microsoft.com/office/officeart/2005/8/layout/vProcess5"/>
    <dgm:cxn modelId="{A9E4B811-B7F6-4136-9F04-196B15F9D794}" type="presOf" srcId="{0036C4BC-0E7A-42C3-8B29-7408DE2E6E85}" destId="{0D9C20BD-B2CD-4FE7-A675-2C1CE2EFE30B}" srcOrd="0" destOrd="0" presId="urn:microsoft.com/office/officeart/2005/8/layout/vProcess5"/>
    <dgm:cxn modelId="{5D2221BC-5E54-41DE-B93F-B1B99F033CD5}" type="presOf" srcId="{A84878E9-5FED-40C6-AC72-4A50F3ACF9A1}" destId="{ACADDD18-C6E9-475C-BDE6-CCB00E6F5698}" srcOrd="0" destOrd="0" presId="urn:microsoft.com/office/officeart/2005/8/layout/vProcess5"/>
    <dgm:cxn modelId="{98C9EF3C-0F07-4BC3-85FD-BDBF63C26BFE}" type="presOf" srcId="{A84878E9-5FED-40C6-AC72-4A50F3ACF9A1}" destId="{D0B40844-991F-4E65-A160-1735889AF0C6}" srcOrd="1" destOrd="0" presId="urn:microsoft.com/office/officeart/2005/8/layout/vProcess5"/>
    <dgm:cxn modelId="{CD165D5F-B270-4EC4-923A-42D177EE1226}" type="presOf" srcId="{9F07644D-0682-4062-BF92-FD79AAD5D70F}" destId="{01C76B60-5381-437E-80E3-B4146AF30C30}" srcOrd="0" destOrd="0" presId="urn:microsoft.com/office/officeart/2005/8/layout/vProcess5"/>
    <dgm:cxn modelId="{825A4BF8-3804-4D66-8580-5245685405DD}" type="presParOf" srcId="{0D9C20BD-B2CD-4FE7-A675-2C1CE2EFE30B}" destId="{CFA2A4EE-4969-4C6A-98A5-60A708877D8A}" srcOrd="0" destOrd="0" presId="urn:microsoft.com/office/officeart/2005/8/layout/vProcess5"/>
    <dgm:cxn modelId="{75C8BF81-057F-4409-BD2D-BCD2A4A15371}" type="presParOf" srcId="{0D9C20BD-B2CD-4FE7-A675-2C1CE2EFE30B}" destId="{9F6D536F-C9CC-421E-89BA-EB2CE048D680}" srcOrd="1" destOrd="0" presId="urn:microsoft.com/office/officeart/2005/8/layout/vProcess5"/>
    <dgm:cxn modelId="{ED273FD4-6BA8-42BE-B447-B3FC119B70D4}" type="presParOf" srcId="{0D9C20BD-B2CD-4FE7-A675-2C1CE2EFE30B}" destId="{01C76B60-5381-437E-80E3-B4146AF30C30}" srcOrd="2" destOrd="0" presId="urn:microsoft.com/office/officeart/2005/8/layout/vProcess5"/>
    <dgm:cxn modelId="{5249B6B5-383C-4710-8BF1-C8EF79F88F4A}" type="presParOf" srcId="{0D9C20BD-B2CD-4FE7-A675-2C1CE2EFE30B}" destId="{634EAA77-4FFB-43AD-AB10-5E695BAE76E0}" srcOrd="3" destOrd="0" presId="urn:microsoft.com/office/officeart/2005/8/layout/vProcess5"/>
    <dgm:cxn modelId="{76FB328A-D69E-469F-954B-DCA333C15D6D}" type="presParOf" srcId="{0D9C20BD-B2CD-4FE7-A675-2C1CE2EFE30B}" destId="{D7574437-5959-49B3-9077-7681E4877900}" srcOrd="4" destOrd="0" presId="urn:microsoft.com/office/officeart/2005/8/layout/vProcess5"/>
    <dgm:cxn modelId="{CEC8FFF5-AE42-4558-971F-2EA2EB244869}" type="presParOf" srcId="{0D9C20BD-B2CD-4FE7-A675-2C1CE2EFE30B}" destId="{ACADDD18-C6E9-475C-BDE6-CCB00E6F5698}" srcOrd="5" destOrd="0" presId="urn:microsoft.com/office/officeart/2005/8/layout/vProcess5"/>
    <dgm:cxn modelId="{35A96CF2-A7E5-4C0E-AC15-B8A91768A961}" type="presParOf" srcId="{0D9C20BD-B2CD-4FE7-A675-2C1CE2EFE30B}" destId="{BDBAD5EA-AE30-4E46-BE60-81AFDBC90505}" srcOrd="6" destOrd="0" presId="urn:microsoft.com/office/officeart/2005/8/layout/vProcess5"/>
    <dgm:cxn modelId="{A39BABC4-1FB5-4F92-B57F-783E43BC8E42}" type="presParOf" srcId="{0D9C20BD-B2CD-4FE7-A675-2C1CE2EFE30B}" destId="{E9E22567-052A-48EE-BE18-F770853C5F55}" srcOrd="7" destOrd="0" presId="urn:microsoft.com/office/officeart/2005/8/layout/vProcess5"/>
    <dgm:cxn modelId="{3B25D3E2-04BB-48AA-8EFC-AC6095660DE6}" type="presParOf" srcId="{0D9C20BD-B2CD-4FE7-A675-2C1CE2EFE30B}" destId="{9F5D6E70-1854-4F22-81AF-4574688B26B6}" srcOrd="8" destOrd="0" presId="urn:microsoft.com/office/officeart/2005/8/layout/vProcess5"/>
    <dgm:cxn modelId="{05FD1776-8C9F-41B8-BFCB-3C1FB7ECDCF9}" type="presParOf" srcId="{0D9C20BD-B2CD-4FE7-A675-2C1CE2EFE30B}" destId="{E3DC6261-97BB-4583-B334-ED2B4EAB2A86}" srcOrd="9" destOrd="0" presId="urn:microsoft.com/office/officeart/2005/8/layout/vProcess5"/>
    <dgm:cxn modelId="{227C6032-B330-4CBE-9561-322F0CA3EBDA}" type="presParOf" srcId="{0D9C20BD-B2CD-4FE7-A675-2C1CE2EFE30B}" destId="{079D0DA9-A160-4373-BCDC-DC906C4833AF}" srcOrd="10" destOrd="0" presId="urn:microsoft.com/office/officeart/2005/8/layout/vProcess5"/>
    <dgm:cxn modelId="{C54C4C0E-0A59-4B48-9EC7-96B3FB8902C0}" type="presParOf" srcId="{0D9C20BD-B2CD-4FE7-A675-2C1CE2EFE30B}" destId="{87A6154A-C63E-46BB-A376-3DFCD2ECE657}" srcOrd="11" destOrd="0" presId="urn:microsoft.com/office/officeart/2005/8/layout/vProcess5"/>
    <dgm:cxn modelId="{65625452-0C51-4276-9B75-29F70AEA55EB}" type="presParOf" srcId="{0D9C20BD-B2CD-4FE7-A675-2C1CE2EFE30B}" destId="{A3F44605-C0DE-40AB-8FE6-12CC8EC4C186}" srcOrd="12" destOrd="0" presId="urn:microsoft.com/office/officeart/2005/8/layout/vProcess5"/>
    <dgm:cxn modelId="{7FA56D21-4DFB-4314-85DA-4D817A013257}" type="presParOf" srcId="{0D9C20BD-B2CD-4FE7-A675-2C1CE2EFE30B}" destId="{9405DDDE-8DDD-491A-A16D-43890F4E3DE9}" srcOrd="13" destOrd="0" presId="urn:microsoft.com/office/officeart/2005/8/layout/vProcess5"/>
    <dgm:cxn modelId="{89F20BAA-B794-4ACA-87CF-D4A8B006D8CA}" type="presParOf" srcId="{0D9C20BD-B2CD-4FE7-A675-2C1CE2EFE30B}" destId="{D0B40844-991F-4E65-A160-1735889AF0C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314A1-2580-49FC-8D8B-204BD63925E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CFAC4DF-D1D9-47DB-9B93-450597EBD203}">
      <dgm:prSet phldrT="[Text]"/>
      <dgm:spPr/>
      <dgm:t>
        <a:bodyPr/>
        <a:lstStyle/>
        <a:p>
          <a:r>
            <a:rPr lang="en-GB" dirty="0" smtClean="0"/>
            <a:t>Print</a:t>
          </a:r>
          <a:r>
            <a:rPr lang="ar-JO" dirty="0" smtClean="0"/>
            <a:t> مطبعة </a:t>
          </a:r>
          <a:endParaRPr lang="en-GB" dirty="0"/>
        </a:p>
      </dgm:t>
    </dgm:pt>
    <dgm:pt modelId="{39D92823-F523-4F01-A549-5180764010F4}" type="parTrans" cxnId="{ADA564C3-EE64-4879-8387-2DA0A6003A8F}">
      <dgm:prSet/>
      <dgm:spPr/>
      <dgm:t>
        <a:bodyPr/>
        <a:lstStyle/>
        <a:p>
          <a:endParaRPr lang="en-GB"/>
        </a:p>
      </dgm:t>
    </dgm:pt>
    <dgm:pt modelId="{0FDB7B5E-D5DD-40F8-B068-EA36351A163A}" type="sibTrans" cxnId="{ADA564C3-EE64-4879-8387-2DA0A6003A8F}">
      <dgm:prSet/>
      <dgm:spPr/>
      <dgm:t>
        <a:bodyPr/>
        <a:lstStyle/>
        <a:p>
          <a:endParaRPr lang="en-GB"/>
        </a:p>
      </dgm:t>
    </dgm:pt>
    <dgm:pt modelId="{CB6A574E-B53A-4837-A748-36AC5A213EF5}">
      <dgm:prSet phldrT="[Text]"/>
      <dgm:spPr/>
      <dgm:t>
        <a:bodyPr/>
        <a:lstStyle/>
        <a:p>
          <a:r>
            <a:rPr lang="en-GB" dirty="0" smtClean="0"/>
            <a:t>Newspapers</a:t>
          </a:r>
          <a:r>
            <a:rPr lang="ar-JO" dirty="0" smtClean="0"/>
            <a:t>الصحف </a:t>
          </a:r>
          <a:endParaRPr lang="en-GB" dirty="0"/>
        </a:p>
      </dgm:t>
    </dgm:pt>
    <dgm:pt modelId="{27580288-A794-45AB-8754-C2A0CE6389F2}" type="parTrans" cxnId="{4CFEFDCF-5AE0-410E-94FE-E68E6E5F921D}">
      <dgm:prSet/>
      <dgm:spPr/>
      <dgm:t>
        <a:bodyPr/>
        <a:lstStyle/>
        <a:p>
          <a:endParaRPr lang="en-GB"/>
        </a:p>
      </dgm:t>
    </dgm:pt>
    <dgm:pt modelId="{ED138364-C20E-4EA9-ACDD-A1BFEA70C057}" type="sibTrans" cxnId="{4CFEFDCF-5AE0-410E-94FE-E68E6E5F921D}">
      <dgm:prSet/>
      <dgm:spPr/>
      <dgm:t>
        <a:bodyPr/>
        <a:lstStyle/>
        <a:p>
          <a:endParaRPr lang="en-GB"/>
        </a:p>
      </dgm:t>
    </dgm:pt>
    <dgm:pt modelId="{F313BDDE-4F58-410F-9A5D-39A8C38A351D}">
      <dgm:prSet phldrT="[Text]"/>
      <dgm:spPr/>
      <dgm:t>
        <a:bodyPr/>
        <a:lstStyle/>
        <a:p>
          <a:r>
            <a:rPr lang="en-GB" dirty="0" smtClean="0"/>
            <a:t>Electronic</a:t>
          </a:r>
          <a:r>
            <a:rPr lang="ar-JO" dirty="0" smtClean="0"/>
            <a:t>إلكتروني </a:t>
          </a:r>
          <a:endParaRPr lang="en-GB" dirty="0"/>
        </a:p>
      </dgm:t>
    </dgm:pt>
    <dgm:pt modelId="{FF60419F-CE08-4EE6-8105-CFB65CF894AF}" type="parTrans" cxnId="{BF371BE7-BD1C-4385-9A65-3B08214E5501}">
      <dgm:prSet/>
      <dgm:spPr/>
      <dgm:t>
        <a:bodyPr/>
        <a:lstStyle/>
        <a:p>
          <a:endParaRPr lang="en-GB"/>
        </a:p>
      </dgm:t>
    </dgm:pt>
    <dgm:pt modelId="{677585B3-D172-435B-A854-0B688FB6FC98}" type="sibTrans" cxnId="{BF371BE7-BD1C-4385-9A65-3B08214E5501}">
      <dgm:prSet/>
      <dgm:spPr/>
      <dgm:t>
        <a:bodyPr/>
        <a:lstStyle/>
        <a:p>
          <a:endParaRPr lang="en-GB"/>
        </a:p>
      </dgm:t>
    </dgm:pt>
    <dgm:pt modelId="{EA88F6C7-3E10-4573-B0E8-B06AAE157A6B}">
      <dgm:prSet phldrT="[Text]"/>
      <dgm:spPr/>
      <dgm:t>
        <a:bodyPr/>
        <a:lstStyle/>
        <a:p>
          <a:r>
            <a:rPr lang="en-GB" dirty="0" smtClean="0"/>
            <a:t>Television</a:t>
          </a:r>
          <a:r>
            <a:rPr lang="ar-JO" dirty="0" smtClean="0"/>
            <a:t> تلفزيون </a:t>
          </a:r>
          <a:endParaRPr lang="en-GB" dirty="0"/>
        </a:p>
      </dgm:t>
    </dgm:pt>
    <dgm:pt modelId="{B5582C26-C766-4E5F-AE0C-9424639FD65D}" type="parTrans" cxnId="{C5B0FC1C-18B2-4362-87ED-035B39F2DF00}">
      <dgm:prSet/>
      <dgm:spPr/>
      <dgm:t>
        <a:bodyPr/>
        <a:lstStyle/>
        <a:p>
          <a:endParaRPr lang="en-GB"/>
        </a:p>
      </dgm:t>
    </dgm:pt>
    <dgm:pt modelId="{1586604D-BD41-4BB3-B6C3-23665F8D4428}" type="sibTrans" cxnId="{C5B0FC1C-18B2-4362-87ED-035B39F2DF00}">
      <dgm:prSet/>
      <dgm:spPr/>
      <dgm:t>
        <a:bodyPr/>
        <a:lstStyle/>
        <a:p>
          <a:endParaRPr lang="en-GB"/>
        </a:p>
      </dgm:t>
    </dgm:pt>
    <dgm:pt modelId="{9D497F09-63A7-4FE0-9E35-BA6AA81E9415}">
      <dgm:prSet phldrT="[Text]"/>
      <dgm:spPr/>
      <dgm:t>
        <a:bodyPr/>
        <a:lstStyle/>
        <a:p>
          <a:r>
            <a:rPr lang="en-GB" dirty="0" smtClean="0"/>
            <a:t>Outdoor</a:t>
          </a:r>
          <a:r>
            <a:rPr lang="ar-JO" dirty="0" smtClean="0"/>
            <a:t>في الخارج </a:t>
          </a:r>
          <a:endParaRPr lang="en-GB" dirty="0"/>
        </a:p>
      </dgm:t>
    </dgm:pt>
    <dgm:pt modelId="{04DB1890-B687-470E-97F6-BFB0B82EECD5}" type="parTrans" cxnId="{8B9A7CAC-E2FB-4FCF-B55B-C5A98899A5FC}">
      <dgm:prSet/>
      <dgm:spPr/>
      <dgm:t>
        <a:bodyPr/>
        <a:lstStyle/>
        <a:p>
          <a:endParaRPr lang="en-GB"/>
        </a:p>
      </dgm:t>
    </dgm:pt>
    <dgm:pt modelId="{3EAAC9FC-8E63-404F-BD68-1AB8FEB83901}" type="sibTrans" cxnId="{8B9A7CAC-E2FB-4FCF-B55B-C5A98899A5FC}">
      <dgm:prSet/>
      <dgm:spPr/>
      <dgm:t>
        <a:bodyPr/>
        <a:lstStyle/>
        <a:p>
          <a:endParaRPr lang="en-GB"/>
        </a:p>
      </dgm:t>
    </dgm:pt>
    <dgm:pt modelId="{F0088582-956A-4142-B930-DE9D513B1070}">
      <dgm:prSet phldrT="[Text]"/>
      <dgm:spPr/>
      <dgm:t>
        <a:bodyPr/>
        <a:lstStyle/>
        <a:p>
          <a:r>
            <a:rPr lang="en-GB" dirty="0" smtClean="0"/>
            <a:t>Billboards</a:t>
          </a:r>
          <a:r>
            <a:rPr lang="ar-JO" dirty="0" smtClean="0"/>
            <a:t>اللوحات الإعلانية </a:t>
          </a:r>
          <a:endParaRPr lang="en-GB" dirty="0"/>
        </a:p>
      </dgm:t>
    </dgm:pt>
    <dgm:pt modelId="{0AFE27B8-B9E5-4EFB-A29D-2E7C2181B0BF}" type="parTrans" cxnId="{17D5A761-9129-4B19-A0CE-EB6D1634472F}">
      <dgm:prSet/>
      <dgm:spPr/>
      <dgm:t>
        <a:bodyPr/>
        <a:lstStyle/>
        <a:p>
          <a:endParaRPr lang="en-GB"/>
        </a:p>
      </dgm:t>
    </dgm:pt>
    <dgm:pt modelId="{E7CFEC08-EB15-4F6E-BA49-B34F733A48B6}" type="sibTrans" cxnId="{17D5A761-9129-4B19-A0CE-EB6D1634472F}">
      <dgm:prSet/>
      <dgm:spPr/>
      <dgm:t>
        <a:bodyPr/>
        <a:lstStyle/>
        <a:p>
          <a:endParaRPr lang="en-GB"/>
        </a:p>
      </dgm:t>
    </dgm:pt>
    <dgm:pt modelId="{2945008B-61CF-46BB-B896-A85376D432CC}">
      <dgm:prSet/>
      <dgm:spPr/>
      <dgm:t>
        <a:bodyPr/>
        <a:lstStyle/>
        <a:p>
          <a:r>
            <a:rPr lang="en-GB" dirty="0" smtClean="0"/>
            <a:t>Display</a:t>
          </a:r>
          <a:r>
            <a:rPr lang="ar-JO" dirty="0" smtClean="0"/>
            <a:t>عرض </a:t>
          </a:r>
          <a:endParaRPr lang="en-GB" dirty="0"/>
        </a:p>
      </dgm:t>
    </dgm:pt>
    <dgm:pt modelId="{EA3F4CD6-94FF-4A7A-8693-2F6CEEB23AE8}" type="parTrans" cxnId="{54F98EF2-65E1-489D-BDCC-47CDA11F8911}">
      <dgm:prSet/>
      <dgm:spPr/>
      <dgm:t>
        <a:bodyPr/>
        <a:lstStyle/>
        <a:p>
          <a:endParaRPr lang="en-GB"/>
        </a:p>
      </dgm:t>
    </dgm:pt>
    <dgm:pt modelId="{027EC71D-2CD0-479B-B4C1-EF5AD54C0B47}" type="sibTrans" cxnId="{54F98EF2-65E1-489D-BDCC-47CDA11F8911}">
      <dgm:prSet/>
      <dgm:spPr/>
      <dgm:t>
        <a:bodyPr/>
        <a:lstStyle/>
        <a:p>
          <a:endParaRPr lang="en-GB"/>
        </a:p>
      </dgm:t>
    </dgm:pt>
    <dgm:pt modelId="{91AC8F8A-9804-4A47-9DCB-020A816231BB}">
      <dgm:prSet/>
      <dgm:spPr/>
      <dgm:t>
        <a:bodyPr/>
        <a:lstStyle/>
        <a:p>
          <a:r>
            <a:rPr lang="en-GB" dirty="0" smtClean="0"/>
            <a:t>Magazines</a:t>
          </a:r>
          <a:r>
            <a:rPr lang="ar-JO" dirty="0" smtClean="0"/>
            <a:t>المجلات </a:t>
          </a:r>
          <a:endParaRPr lang="en-GB" dirty="0"/>
        </a:p>
      </dgm:t>
    </dgm:pt>
    <dgm:pt modelId="{DC567123-B186-4DA6-93E6-2B048C1332B9}" type="parTrans" cxnId="{19CFC6F4-4651-47AA-B7CC-9A9CBC1791FD}">
      <dgm:prSet/>
      <dgm:spPr/>
      <dgm:t>
        <a:bodyPr/>
        <a:lstStyle/>
        <a:p>
          <a:endParaRPr lang="en-GB"/>
        </a:p>
      </dgm:t>
    </dgm:pt>
    <dgm:pt modelId="{FEFEFFCF-79EE-401D-96CD-9F78540D4C32}" type="sibTrans" cxnId="{19CFC6F4-4651-47AA-B7CC-9A9CBC1791FD}">
      <dgm:prSet/>
      <dgm:spPr/>
      <dgm:t>
        <a:bodyPr/>
        <a:lstStyle/>
        <a:p>
          <a:endParaRPr lang="en-GB"/>
        </a:p>
      </dgm:t>
    </dgm:pt>
    <dgm:pt modelId="{6E38984F-D150-49F1-BFF2-9EAB24D7F6EF}">
      <dgm:prSet/>
      <dgm:spPr/>
      <dgm:t>
        <a:bodyPr/>
        <a:lstStyle/>
        <a:p>
          <a:r>
            <a:rPr lang="en-GB" dirty="0" smtClean="0"/>
            <a:t>Journals</a:t>
          </a:r>
          <a:r>
            <a:rPr lang="ar-JO" dirty="0" smtClean="0"/>
            <a:t> المجلات </a:t>
          </a:r>
          <a:endParaRPr lang="en-GB" dirty="0"/>
        </a:p>
      </dgm:t>
    </dgm:pt>
    <dgm:pt modelId="{ED0B512B-2A68-46D4-9E39-B8156A2B093D}" type="parTrans" cxnId="{1D498A1A-EE9D-4161-98CA-91A84FBA5AF4}">
      <dgm:prSet/>
      <dgm:spPr/>
      <dgm:t>
        <a:bodyPr/>
        <a:lstStyle/>
        <a:p>
          <a:endParaRPr lang="en-GB"/>
        </a:p>
      </dgm:t>
    </dgm:pt>
    <dgm:pt modelId="{387F0E52-C678-4D4C-9BC2-AE4EA61AD2FC}" type="sibTrans" cxnId="{1D498A1A-EE9D-4161-98CA-91A84FBA5AF4}">
      <dgm:prSet/>
      <dgm:spPr/>
      <dgm:t>
        <a:bodyPr/>
        <a:lstStyle/>
        <a:p>
          <a:endParaRPr lang="en-GB"/>
        </a:p>
      </dgm:t>
    </dgm:pt>
    <dgm:pt modelId="{3012D052-7C24-4BCD-A516-68687BD850E3}">
      <dgm:prSet/>
      <dgm:spPr/>
      <dgm:t>
        <a:bodyPr/>
        <a:lstStyle/>
        <a:p>
          <a:r>
            <a:rPr lang="en-GB" dirty="0" smtClean="0"/>
            <a:t>Newsletters</a:t>
          </a:r>
          <a:r>
            <a:rPr lang="ar-JO" dirty="0" smtClean="0"/>
            <a:t>النشرات الإخبارية </a:t>
          </a:r>
          <a:endParaRPr lang="en-GB" dirty="0"/>
        </a:p>
      </dgm:t>
    </dgm:pt>
    <dgm:pt modelId="{4000EF74-48F8-4BDE-B921-B2C0700DD19D}" type="parTrans" cxnId="{A7D340D1-BFF8-4759-BFA2-8199CA40EF30}">
      <dgm:prSet/>
      <dgm:spPr/>
      <dgm:t>
        <a:bodyPr/>
        <a:lstStyle/>
        <a:p>
          <a:endParaRPr lang="en-GB"/>
        </a:p>
      </dgm:t>
    </dgm:pt>
    <dgm:pt modelId="{D4423DEB-DC36-4AF6-8A0D-699E3A338248}" type="sibTrans" cxnId="{A7D340D1-BFF8-4759-BFA2-8199CA40EF30}">
      <dgm:prSet/>
      <dgm:spPr/>
      <dgm:t>
        <a:bodyPr/>
        <a:lstStyle/>
        <a:p>
          <a:endParaRPr lang="en-GB"/>
        </a:p>
      </dgm:t>
    </dgm:pt>
    <dgm:pt modelId="{5F26D26A-9CAF-456A-B547-F87DC10E8D8B}">
      <dgm:prSet/>
      <dgm:spPr/>
      <dgm:t>
        <a:bodyPr/>
        <a:lstStyle/>
        <a:p>
          <a:r>
            <a:rPr lang="en-GB" dirty="0" smtClean="0"/>
            <a:t>Brochures/flyers</a:t>
          </a:r>
          <a:r>
            <a:rPr lang="ar-JO" dirty="0" smtClean="0"/>
            <a:t> الكتيبات / النشرات </a:t>
          </a:r>
          <a:endParaRPr lang="en-GB" dirty="0"/>
        </a:p>
      </dgm:t>
    </dgm:pt>
    <dgm:pt modelId="{E1EF7987-E3B7-4E47-BC54-331E3FF9154C}" type="parTrans" cxnId="{08EDC23E-2BF1-4023-B293-7467DE48AC05}">
      <dgm:prSet/>
      <dgm:spPr/>
      <dgm:t>
        <a:bodyPr/>
        <a:lstStyle/>
        <a:p>
          <a:endParaRPr lang="en-GB"/>
        </a:p>
      </dgm:t>
    </dgm:pt>
    <dgm:pt modelId="{87CC7885-CE5C-4291-9E7D-F062854C5902}" type="sibTrans" cxnId="{08EDC23E-2BF1-4023-B293-7467DE48AC05}">
      <dgm:prSet/>
      <dgm:spPr/>
      <dgm:t>
        <a:bodyPr/>
        <a:lstStyle/>
        <a:p>
          <a:endParaRPr lang="en-GB"/>
        </a:p>
      </dgm:t>
    </dgm:pt>
    <dgm:pt modelId="{609979F3-F50A-477E-A996-421463292291}">
      <dgm:prSet/>
      <dgm:spPr/>
      <dgm:t>
        <a:bodyPr/>
        <a:lstStyle/>
        <a:p>
          <a:r>
            <a:rPr lang="en-GB" dirty="0" smtClean="0"/>
            <a:t>Radio</a:t>
          </a:r>
          <a:r>
            <a:rPr lang="ar-JO" dirty="0" smtClean="0"/>
            <a:t> راديو </a:t>
          </a:r>
          <a:endParaRPr lang="en-GB" dirty="0"/>
        </a:p>
      </dgm:t>
    </dgm:pt>
    <dgm:pt modelId="{87F58710-8D1F-4C02-801D-20E69AF7E24A}" type="parTrans" cxnId="{713F925B-A666-41F0-B7EF-9F3EFC0A4B2B}">
      <dgm:prSet/>
      <dgm:spPr/>
      <dgm:t>
        <a:bodyPr/>
        <a:lstStyle/>
        <a:p>
          <a:endParaRPr lang="en-GB"/>
        </a:p>
      </dgm:t>
    </dgm:pt>
    <dgm:pt modelId="{65F1A98B-1489-4C4F-8F91-FC8ACDA1544F}" type="sibTrans" cxnId="{713F925B-A666-41F0-B7EF-9F3EFC0A4B2B}">
      <dgm:prSet/>
      <dgm:spPr/>
      <dgm:t>
        <a:bodyPr/>
        <a:lstStyle/>
        <a:p>
          <a:endParaRPr lang="en-GB"/>
        </a:p>
      </dgm:t>
    </dgm:pt>
    <dgm:pt modelId="{E86DF938-87FD-45A6-B501-BABBBED0863C}">
      <dgm:prSet/>
      <dgm:spPr/>
      <dgm:t>
        <a:bodyPr/>
        <a:lstStyle/>
        <a:p>
          <a:r>
            <a:rPr lang="en-GB" dirty="0" smtClean="0"/>
            <a:t>Internet</a:t>
          </a:r>
          <a:r>
            <a:rPr lang="ar-JO" dirty="0" smtClean="0"/>
            <a:t>انترنت </a:t>
          </a:r>
          <a:endParaRPr lang="en-GB" dirty="0"/>
        </a:p>
      </dgm:t>
    </dgm:pt>
    <dgm:pt modelId="{B62EFCF2-3999-4E7E-A043-D3E1335A773F}" type="parTrans" cxnId="{F804A81B-BFD7-47C7-B3DD-DE65CDDAE8A8}">
      <dgm:prSet/>
      <dgm:spPr/>
      <dgm:t>
        <a:bodyPr/>
        <a:lstStyle/>
        <a:p>
          <a:endParaRPr lang="en-GB"/>
        </a:p>
      </dgm:t>
    </dgm:pt>
    <dgm:pt modelId="{D07225A4-16DD-4C91-98FE-E1EA04024898}" type="sibTrans" cxnId="{F804A81B-BFD7-47C7-B3DD-DE65CDDAE8A8}">
      <dgm:prSet/>
      <dgm:spPr/>
      <dgm:t>
        <a:bodyPr/>
        <a:lstStyle/>
        <a:p>
          <a:endParaRPr lang="en-GB"/>
        </a:p>
      </dgm:t>
    </dgm:pt>
    <dgm:pt modelId="{66BFEBCB-3C1A-4166-BE58-92E2F331095C}">
      <dgm:prSet/>
      <dgm:spPr/>
      <dgm:t>
        <a:bodyPr/>
        <a:lstStyle/>
        <a:p>
          <a:r>
            <a:rPr lang="en-GB" dirty="0"/>
            <a:t>Transportation </a:t>
          </a:r>
          <a:r>
            <a:rPr lang="en-GB" dirty="0" smtClean="0"/>
            <a:t>venues</a:t>
          </a:r>
          <a:r>
            <a:rPr lang="ar-JO" dirty="0" smtClean="0"/>
            <a:t> وسائل النقل </a:t>
          </a:r>
          <a:endParaRPr lang="en-GB" dirty="0"/>
        </a:p>
      </dgm:t>
    </dgm:pt>
    <dgm:pt modelId="{C26176E8-1570-4085-952E-AE676AF44A8A}" type="parTrans" cxnId="{6DB3D0B7-A311-46AC-A2B3-5E9FF30099B8}">
      <dgm:prSet/>
      <dgm:spPr/>
      <dgm:t>
        <a:bodyPr/>
        <a:lstStyle/>
        <a:p>
          <a:endParaRPr lang="en-GB"/>
        </a:p>
      </dgm:t>
    </dgm:pt>
    <dgm:pt modelId="{0E52527F-1F5B-43B8-AD0B-A3656AE6916D}" type="sibTrans" cxnId="{6DB3D0B7-A311-46AC-A2B3-5E9FF30099B8}">
      <dgm:prSet/>
      <dgm:spPr/>
      <dgm:t>
        <a:bodyPr/>
        <a:lstStyle/>
        <a:p>
          <a:endParaRPr lang="en-GB"/>
        </a:p>
      </dgm:t>
    </dgm:pt>
    <dgm:pt modelId="{EDFB25B1-31DA-472A-B0A3-6E93D4607D03}">
      <dgm:prSet/>
      <dgm:spPr/>
      <dgm:t>
        <a:bodyPr/>
        <a:lstStyle/>
        <a:p>
          <a:r>
            <a:rPr lang="en-GB" dirty="0"/>
            <a:t>Store </a:t>
          </a:r>
          <a:r>
            <a:rPr lang="en-GB" dirty="0" smtClean="0"/>
            <a:t>displays</a:t>
          </a:r>
          <a:r>
            <a:rPr lang="ar-JO" dirty="0" smtClean="0"/>
            <a:t>عروض المتاجر </a:t>
          </a:r>
          <a:endParaRPr lang="en-GB" dirty="0"/>
        </a:p>
      </dgm:t>
    </dgm:pt>
    <dgm:pt modelId="{42777E72-8530-4128-BCFA-675C09785E8F}" type="parTrans" cxnId="{95B0D7A5-0EA5-428A-8E18-E710C4F69B07}">
      <dgm:prSet/>
      <dgm:spPr/>
      <dgm:t>
        <a:bodyPr/>
        <a:lstStyle/>
        <a:p>
          <a:endParaRPr lang="en-GB"/>
        </a:p>
      </dgm:t>
    </dgm:pt>
    <dgm:pt modelId="{F58DB2DA-4469-4F8E-8E7D-806AD3FB5C15}" type="sibTrans" cxnId="{95B0D7A5-0EA5-428A-8E18-E710C4F69B07}">
      <dgm:prSet/>
      <dgm:spPr/>
      <dgm:t>
        <a:bodyPr/>
        <a:lstStyle/>
        <a:p>
          <a:endParaRPr lang="en-GB"/>
        </a:p>
      </dgm:t>
    </dgm:pt>
    <dgm:pt modelId="{5B0C90AF-F61C-49D4-A7BB-9047C02AC607}">
      <dgm:prSet/>
      <dgm:spPr/>
      <dgm:t>
        <a:bodyPr/>
        <a:lstStyle/>
        <a:p>
          <a:r>
            <a:rPr lang="en-GB" dirty="0" smtClean="0"/>
            <a:t>Posters</a:t>
          </a:r>
          <a:r>
            <a:rPr lang="ar-JO" dirty="0" smtClean="0"/>
            <a:t> بروشورات (ملصقات) . </a:t>
          </a:r>
          <a:endParaRPr lang="en-GB" dirty="0"/>
        </a:p>
      </dgm:t>
    </dgm:pt>
    <dgm:pt modelId="{1CBAF1A8-0CDA-4D11-A4D7-4BBECA933F9B}" type="parTrans" cxnId="{A653D38A-9007-47D6-8F5C-4B922F9ADC90}">
      <dgm:prSet/>
      <dgm:spPr/>
      <dgm:t>
        <a:bodyPr/>
        <a:lstStyle/>
        <a:p>
          <a:endParaRPr lang="en-GB"/>
        </a:p>
      </dgm:t>
    </dgm:pt>
    <dgm:pt modelId="{836DCBCE-22D3-4671-A73F-3B2F6BE420F6}" type="sibTrans" cxnId="{A653D38A-9007-47D6-8F5C-4B922F9ADC90}">
      <dgm:prSet/>
      <dgm:spPr/>
      <dgm:t>
        <a:bodyPr/>
        <a:lstStyle/>
        <a:p>
          <a:endParaRPr lang="en-GB"/>
        </a:p>
      </dgm:t>
    </dgm:pt>
    <dgm:pt modelId="{EFD5B413-8F4C-426C-A827-F46967B633C4}" type="pres">
      <dgm:prSet presAssocID="{3CF314A1-2580-49FC-8D8B-204BD63925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785D57-4F6C-4AD9-BA16-7A8AE5DB5BA2}" type="pres">
      <dgm:prSet presAssocID="{7CFAC4DF-D1D9-47DB-9B93-450597EBD203}" presName="composite" presStyleCnt="0"/>
      <dgm:spPr/>
    </dgm:pt>
    <dgm:pt modelId="{9D28CA1D-E4B4-4654-A835-FB051DCA5875}" type="pres">
      <dgm:prSet presAssocID="{7CFAC4DF-D1D9-47DB-9B93-450597EBD2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5BD155-7734-48BF-BDE0-278CBFB916F4}" type="pres">
      <dgm:prSet presAssocID="{7CFAC4DF-D1D9-47DB-9B93-450597EBD20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03A5E3-E2E4-4DAF-99F4-28C53C9D1B19}" type="pres">
      <dgm:prSet presAssocID="{0FDB7B5E-D5DD-40F8-B068-EA36351A163A}" presName="space" presStyleCnt="0"/>
      <dgm:spPr/>
    </dgm:pt>
    <dgm:pt modelId="{75FC6142-64A3-48B8-AC77-C65ABC39C271}" type="pres">
      <dgm:prSet presAssocID="{F313BDDE-4F58-410F-9A5D-39A8C38A351D}" presName="composite" presStyleCnt="0"/>
      <dgm:spPr/>
    </dgm:pt>
    <dgm:pt modelId="{AC351D02-8DF0-4140-B122-CDBE3F7E29FC}" type="pres">
      <dgm:prSet presAssocID="{F313BDDE-4F58-410F-9A5D-39A8C38A351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90C716-C0FC-46A1-A9DB-101110952EB3}" type="pres">
      <dgm:prSet presAssocID="{F313BDDE-4F58-410F-9A5D-39A8C38A351D}" presName="desTx" presStyleLbl="alignAccFollowNode1" presStyleIdx="1" presStyleCnt="4" custLinFactNeighborX="-541" custLinFactNeighborY="-5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B58741-9096-45C4-9472-9B1437674CDD}" type="pres">
      <dgm:prSet presAssocID="{677585B3-D172-435B-A854-0B688FB6FC98}" presName="space" presStyleCnt="0"/>
      <dgm:spPr/>
    </dgm:pt>
    <dgm:pt modelId="{945B106F-4988-4B25-90FC-31587FBA6981}" type="pres">
      <dgm:prSet presAssocID="{9D497F09-63A7-4FE0-9E35-BA6AA81E9415}" presName="composite" presStyleCnt="0"/>
      <dgm:spPr/>
    </dgm:pt>
    <dgm:pt modelId="{89F1C976-410C-490C-83DE-5CC2BB0A28B0}" type="pres">
      <dgm:prSet presAssocID="{9D497F09-63A7-4FE0-9E35-BA6AA81E941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361F7C-FD08-42AD-857D-8B8E7272CEC1}" type="pres">
      <dgm:prSet presAssocID="{9D497F09-63A7-4FE0-9E35-BA6AA81E941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FFA03-8412-4CF0-BB87-59817D911B3E}" type="pres">
      <dgm:prSet presAssocID="{3EAAC9FC-8E63-404F-BD68-1AB8FEB83901}" presName="space" presStyleCnt="0"/>
      <dgm:spPr/>
    </dgm:pt>
    <dgm:pt modelId="{8B64451E-E018-43BC-9845-A6AE7337BE1D}" type="pres">
      <dgm:prSet presAssocID="{2945008B-61CF-46BB-B896-A85376D432CC}" presName="composite" presStyleCnt="0"/>
      <dgm:spPr/>
    </dgm:pt>
    <dgm:pt modelId="{6D8AA604-0528-44B4-840D-D573F3E33F75}" type="pres">
      <dgm:prSet presAssocID="{2945008B-61CF-46BB-B896-A85376D432C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CBF7F-5998-4B96-BC1A-434EF74353C4}" type="pres">
      <dgm:prSet presAssocID="{2945008B-61CF-46BB-B896-A85376D432C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2EFC63-B0E6-4816-A153-2D39BCDFBD90}" type="presOf" srcId="{91AC8F8A-9804-4A47-9DCB-020A816231BB}" destId="{005BD155-7734-48BF-BDE0-278CBFB916F4}" srcOrd="0" destOrd="1" presId="urn:microsoft.com/office/officeart/2005/8/layout/hList1"/>
    <dgm:cxn modelId="{A7D340D1-BFF8-4759-BFA2-8199CA40EF30}" srcId="{7CFAC4DF-D1D9-47DB-9B93-450597EBD203}" destId="{3012D052-7C24-4BCD-A516-68687BD850E3}" srcOrd="3" destOrd="0" parTransId="{4000EF74-48F8-4BDE-B921-B2C0700DD19D}" sibTransId="{D4423DEB-DC36-4AF6-8A0D-699E3A338248}"/>
    <dgm:cxn modelId="{00FDFA43-AB1B-4A0C-BB49-E1ADE00489B2}" type="presOf" srcId="{E86DF938-87FD-45A6-B501-BABBBED0863C}" destId="{7390C716-C0FC-46A1-A9DB-101110952EB3}" srcOrd="0" destOrd="2" presId="urn:microsoft.com/office/officeart/2005/8/layout/hList1"/>
    <dgm:cxn modelId="{18B0B8FE-0E97-407A-94A7-2AD1D5095956}" type="presOf" srcId="{EDFB25B1-31DA-472A-B0A3-6E93D4607D03}" destId="{20BCBF7F-5998-4B96-BC1A-434EF74353C4}" srcOrd="0" destOrd="0" presId="urn:microsoft.com/office/officeart/2005/8/layout/hList1"/>
    <dgm:cxn modelId="{9BC6304B-067F-418D-8AB2-8BABB3B7DA29}" type="presOf" srcId="{F0088582-956A-4142-B930-DE9D513B1070}" destId="{62361F7C-FD08-42AD-857D-8B8E7272CEC1}" srcOrd="0" destOrd="0" presId="urn:microsoft.com/office/officeart/2005/8/layout/hList1"/>
    <dgm:cxn modelId="{6DB3D0B7-A311-46AC-A2B3-5E9FF30099B8}" srcId="{9D497F09-63A7-4FE0-9E35-BA6AA81E9415}" destId="{66BFEBCB-3C1A-4166-BE58-92E2F331095C}" srcOrd="1" destOrd="0" parTransId="{C26176E8-1570-4085-952E-AE676AF44A8A}" sibTransId="{0E52527F-1F5B-43B8-AD0B-A3656AE6916D}"/>
    <dgm:cxn modelId="{11AEEC00-FB85-4D88-AFE8-D0FD4F1C36C0}" type="presOf" srcId="{5B0C90AF-F61C-49D4-A7BB-9047C02AC607}" destId="{20BCBF7F-5998-4B96-BC1A-434EF74353C4}" srcOrd="0" destOrd="1" presId="urn:microsoft.com/office/officeart/2005/8/layout/hList1"/>
    <dgm:cxn modelId="{ACB52267-E4D7-4EBA-975F-9418E7A4715E}" type="presOf" srcId="{CB6A574E-B53A-4837-A748-36AC5A213EF5}" destId="{005BD155-7734-48BF-BDE0-278CBFB916F4}" srcOrd="0" destOrd="0" presId="urn:microsoft.com/office/officeart/2005/8/layout/hList1"/>
    <dgm:cxn modelId="{17D5A761-9129-4B19-A0CE-EB6D1634472F}" srcId="{9D497F09-63A7-4FE0-9E35-BA6AA81E9415}" destId="{F0088582-956A-4142-B930-DE9D513B1070}" srcOrd="0" destOrd="0" parTransId="{0AFE27B8-B9E5-4EFB-A29D-2E7C2181B0BF}" sibTransId="{E7CFEC08-EB15-4F6E-BA49-B34F733A48B6}"/>
    <dgm:cxn modelId="{67A73E70-BC70-42E6-B89F-FBA607FAD606}" type="presOf" srcId="{6E38984F-D150-49F1-BFF2-9EAB24D7F6EF}" destId="{005BD155-7734-48BF-BDE0-278CBFB916F4}" srcOrd="0" destOrd="2" presId="urn:microsoft.com/office/officeart/2005/8/layout/hList1"/>
    <dgm:cxn modelId="{AEA9474C-7BCB-4BF1-AB1E-D05F4AAF87B4}" type="presOf" srcId="{7CFAC4DF-D1D9-47DB-9B93-450597EBD203}" destId="{9D28CA1D-E4B4-4654-A835-FB051DCA5875}" srcOrd="0" destOrd="0" presId="urn:microsoft.com/office/officeart/2005/8/layout/hList1"/>
    <dgm:cxn modelId="{C5B0FC1C-18B2-4362-87ED-035B39F2DF00}" srcId="{F313BDDE-4F58-410F-9A5D-39A8C38A351D}" destId="{EA88F6C7-3E10-4573-B0E8-B06AAE157A6B}" srcOrd="0" destOrd="0" parTransId="{B5582C26-C766-4E5F-AE0C-9424639FD65D}" sibTransId="{1586604D-BD41-4BB3-B6C3-23665F8D4428}"/>
    <dgm:cxn modelId="{F75FD074-8A85-43F4-916C-1547B93DA31D}" type="presOf" srcId="{5F26D26A-9CAF-456A-B547-F87DC10E8D8B}" destId="{005BD155-7734-48BF-BDE0-278CBFB916F4}" srcOrd="0" destOrd="4" presId="urn:microsoft.com/office/officeart/2005/8/layout/hList1"/>
    <dgm:cxn modelId="{DCC18781-5C5B-4891-9A1A-B5547DC4EBAA}" type="presOf" srcId="{F313BDDE-4F58-410F-9A5D-39A8C38A351D}" destId="{AC351D02-8DF0-4140-B122-CDBE3F7E29FC}" srcOrd="0" destOrd="0" presId="urn:microsoft.com/office/officeart/2005/8/layout/hList1"/>
    <dgm:cxn modelId="{19CFC6F4-4651-47AA-B7CC-9A9CBC1791FD}" srcId="{7CFAC4DF-D1D9-47DB-9B93-450597EBD203}" destId="{91AC8F8A-9804-4A47-9DCB-020A816231BB}" srcOrd="1" destOrd="0" parTransId="{DC567123-B186-4DA6-93E6-2B048C1332B9}" sibTransId="{FEFEFFCF-79EE-401D-96CD-9F78540D4C32}"/>
    <dgm:cxn modelId="{54F98EF2-65E1-489D-BDCC-47CDA11F8911}" srcId="{3CF314A1-2580-49FC-8D8B-204BD63925E0}" destId="{2945008B-61CF-46BB-B896-A85376D432CC}" srcOrd="3" destOrd="0" parTransId="{EA3F4CD6-94FF-4A7A-8693-2F6CEEB23AE8}" sibTransId="{027EC71D-2CD0-479B-B4C1-EF5AD54C0B47}"/>
    <dgm:cxn modelId="{0B71D5C7-67B1-46E3-B5CD-C2557A3A93AE}" type="presOf" srcId="{3012D052-7C24-4BCD-A516-68687BD850E3}" destId="{005BD155-7734-48BF-BDE0-278CBFB916F4}" srcOrd="0" destOrd="3" presId="urn:microsoft.com/office/officeart/2005/8/layout/hList1"/>
    <dgm:cxn modelId="{8B9A7CAC-E2FB-4FCF-B55B-C5A98899A5FC}" srcId="{3CF314A1-2580-49FC-8D8B-204BD63925E0}" destId="{9D497F09-63A7-4FE0-9E35-BA6AA81E9415}" srcOrd="2" destOrd="0" parTransId="{04DB1890-B687-470E-97F6-BFB0B82EECD5}" sibTransId="{3EAAC9FC-8E63-404F-BD68-1AB8FEB83901}"/>
    <dgm:cxn modelId="{ADA564C3-EE64-4879-8387-2DA0A6003A8F}" srcId="{3CF314A1-2580-49FC-8D8B-204BD63925E0}" destId="{7CFAC4DF-D1D9-47DB-9B93-450597EBD203}" srcOrd="0" destOrd="0" parTransId="{39D92823-F523-4F01-A549-5180764010F4}" sibTransId="{0FDB7B5E-D5DD-40F8-B068-EA36351A163A}"/>
    <dgm:cxn modelId="{F30FCA50-CF1E-459A-8B63-F8D1A671E8F7}" type="presOf" srcId="{2945008B-61CF-46BB-B896-A85376D432CC}" destId="{6D8AA604-0528-44B4-840D-D573F3E33F75}" srcOrd="0" destOrd="0" presId="urn:microsoft.com/office/officeart/2005/8/layout/hList1"/>
    <dgm:cxn modelId="{713F925B-A666-41F0-B7EF-9F3EFC0A4B2B}" srcId="{F313BDDE-4F58-410F-9A5D-39A8C38A351D}" destId="{609979F3-F50A-477E-A996-421463292291}" srcOrd="1" destOrd="0" parTransId="{87F58710-8D1F-4C02-801D-20E69AF7E24A}" sibTransId="{65F1A98B-1489-4C4F-8F91-FC8ACDA1544F}"/>
    <dgm:cxn modelId="{C83046CC-CD7E-4E53-AF8E-D9776D44A7B7}" type="presOf" srcId="{EA88F6C7-3E10-4573-B0E8-B06AAE157A6B}" destId="{7390C716-C0FC-46A1-A9DB-101110952EB3}" srcOrd="0" destOrd="0" presId="urn:microsoft.com/office/officeart/2005/8/layout/hList1"/>
    <dgm:cxn modelId="{103772E7-F2C9-4865-BD49-D77207E2CD68}" type="presOf" srcId="{66BFEBCB-3C1A-4166-BE58-92E2F331095C}" destId="{62361F7C-FD08-42AD-857D-8B8E7272CEC1}" srcOrd="0" destOrd="1" presId="urn:microsoft.com/office/officeart/2005/8/layout/hList1"/>
    <dgm:cxn modelId="{95B0D7A5-0EA5-428A-8E18-E710C4F69B07}" srcId="{2945008B-61CF-46BB-B896-A85376D432CC}" destId="{EDFB25B1-31DA-472A-B0A3-6E93D4607D03}" srcOrd="0" destOrd="0" parTransId="{42777E72-8530-4128-BCFA-675C09785E8F}" sibTransId="{F58DB2DA-4469-4F8E-8E7D-806AD3FB5C15}"/>
    <dgm:cxn modelId="{1D498A1A-EE9D-4161-98CA-91A84FBA5AF4}" srcId="{7CFAC4DF-D1D9-47DB-9B93-450597EBD203}" destId="{6E38984F-D150-49F1-BFF2-9EAB24D7F6EF}" srcOrd="2" destOrd="0" parTransId="{ED0B512B-2A68-46D4-9E39-B8156A2B093D}" sibTransId="{387F0E52-C678-4D4C-9BC2-AE4EA61AD2FC}"/>
    <dgm:cxn modelId="{FC3338C8-8A82-4DA8-9CBF-372BE465117B}" type="presOf" srcId="{9D497F09-63A7-4FE0-9E35-BA6AA81E9415}" destId="{89F1C976-410C-490C-83DE-5CC2BB0A28B0}" srcOrd="0" destOrd="0" presId="urn:microsoft.com/office/officeart/2005/8/layout/hList1"/>
    <dgm:cxn modelId="{A653D38A-9007-47D6-8F5C-4B922F9ADC90}" srcId="{2945008B-61CF-46BB-B896-A85376D432CC}" destId="{5B0C90AF-F61C-49D4-A7BB-9047C02AC607}" srcOrd="1" destOrd="0" parTransId="{1CBAF1A8-0CDA-4D11-A4D7-4BBECA933F9B}" sibTransId="{836DCBCE-22D3-4671-A73F-3B2F6BE420F6}"/>
    <dgm:cxn modelId="{358B99D7-19C8-49E2-9038-24E711F838D0}" type="presOf" srcId="{3CF314A1-2580-49FC-8D8B-204BD63925E0}" destId="{EFD5B413-8F4C-426C-A827-F46967B633C4}" srcOrd="0" destOrd="0" presId="urn:microsoft.com/office/officeart/2005/8/layout/hList1"/>
    <dgm:cxn modelId="{F804A81B-BFD7-47C7-B3DD-DE65CDDAE8A8}" srcId="{F313BDDE-4F58-410F-9A5D-39A8C38A351D}" destId="{E86DF938-87FD-45A6-B501-BABBBED0863C}" srcOrd="2" destOrd="0" parTransId="{B62EFCF2-3999-4E7E-A043-D3E1335A773F}" sibTransId="{D07225A4-16DD-4C91-98FE-E1EA04024898}"/>
    <dgm:cxn modelId="{08EDC23E-2BF1-4023-B293-7467DE48AC05}" srcId="{7CFAC4DF-D1D9-47DB-9B93-450597EBD203}" destId="{5F26D26A-9CAF-456A-B547-F87DC10E8D8B}" srcOrd="4" destOrd="0" parTransId="{E1EF7987-E3B7-4E47-BC54-331E3FF9154C}" sibTransId="{87CC7885-CE5C-4291-9E7D-F062854C5902}"/>
    <dgm:cxn modelId="{4CFEFDCF-5AE0-410E-94FE-E68E6E5F921D}" srcId="{7CFAC4DF-D1D9-47DB-9B93-450597EBD203}" destId="{CB6A574E-B53A-4837-A748-36AC5A213EF5}" srcOrd="0" destOrd="0" parTransId="{27580288-A794-45AB-8754-C2A0CE6389F2}" sibTransId="{ED138364-C20E-4EA9-ACDD-A1BFEA70C057}"/>
    <dgm:cxn modelId="{BF371BE7-BD1C-4385-9A65-3B08214E5501}" srcId="{3CF314A1-2580-49FC-8D8B-204BD63925E0}" destId="{F313BDDE-4F58-410F-9A5D-39A8C38A351D}" srcOrd="1" destOrd="0" parTransId="{FF60419F-CE08-4EE6-8105-CFB65CF894AF}" sibTransId="{677585B3-D172-435B-A854-0B688FB6FC98}"/>
    <dgm:cxn modelId="{D4BD1A93-FEE3-4826-B5D0-15E66934142D}" type="presOf" srcId="{609979F3-F50A-477E-A996-421463292291}" destId="{7390C716-C0FC-46A1-A9DB-101110952EB3}" srcOrd="0" destOrd="1" presId="urn:microsoft.com/office/officeart/2005/8/layout/hList1"/>
    <dgm:cxn modelId="{FCED2871-2C14-473F-A452-FA05D9398BA1}" type="presParOf" srcId="{EFD5B413-8F4C-426C-A827-F46967B633C4}" destId="{4B785D57-4F6C-4AD9-BA16-7A8AE5DB5BA2}" srcOrd="0" destOrd="0" presId="urn:microsoft.com/office/officeart/2005/8/layout/hList1"/>
    <dgm:cxn modelId="{7573AEF4-281D-47BC-90F2-8B8C57DD0BDB}" type="presParOf" srcId="{4B785D57-4F6C-4AD9-BA16-7A8AE5DB5BA2}" destId="{9D28CA1D-E4B4-4654-A835-FB051DCA5875}" srcOrd="0" destOrd="0" presId="urn:microsoft.com/office/officeart/2005/8/layout/hList1"/>
    <dgm:cxn modelId="{F4500CE3-A1A5-496E-802F-F8BA0B18E1F7}" type="presParOf" srcId="{4B785D57-4F6C-4AD9-BA16-7A8AE5DB5BA2}" destId="{005BD155-7734-48BF-BDE0-278CBFB916F4}" srcOrd="1" destOrd="0" presId="urn:microsoft.com/office/officeart/2005/8/layout/hList1"/>
    <dgm:cxn modelId="{45DB7C8E-9749-4AB7-93E4-C36138FBE0B5}" type="presParOf" srcId="{EFD5B413-8F4C-426C-A827-F46967B633C4}" destId="{1103A5E3-E2E4-4DAF-99F4-28C53C9D1B19}" srcOrd="1" destOrd="0" presId="urn:microsoft.com/office/officeart/2005/8/layout/hList1"/>
    <dgm:cxn modelId="{2816B57E-E09D-4055-98D3-C997F4B6660C}" type="presParOf" srcId="{EFD5B413-8F4C-426C-A827-F46967B633C4}" destId="{75FC6142-64A3-48B8-AC77-C65ABC39C271}" srcOrd="2" destOrd="0" presId="urn:microsoft.com/office/officeart/2005/8/layout/hList1"/>
    <dgm:cxn modelId="{1686A199-76F6-45BB-A704-A3470CA0AC3E}" type="presParOf" srcId="{75FC6142-64A3-48B8-AC77-C65ABC39C271}" destId="{AC351D02-8DF0-4140-B122-CDBE3F7E29FC}" srcOrd="0" destOrd="0" presId="urn:microsoft.com/office/officeart/2005/8/layout/hList1"/>
    <dgm:cxn modelId="{56CA9DB3-5D6A-4DE3-9329-2DDA6E4DFEF8}" type="presParOf" srcId="{75FC6142-64A3-48B8-AC77-C65ABC39C271}" destId="{7390C716-C0FC-46A1-A9DB-101110952EB3}" srcOrd="1" destOrd="0" presId="urn:microsoft.com/office/officeart/2005/8/layout/hList1"/>
    <dgm:cxn modelId="{FAE5DA4A-AB94-4228-B083-CD9F9042F613}" type="presParOf" srcId="{EFD5B413-8F4C-426C-A827-F46967B633C4}" destId="{1CB58741-9096-45C4-9472-9B1437674CDD}" srcOrd="3" destOrd="0" presId="urn:microsoft.com/office/officeart/2005/8/layout/hList1"/>
    <dgm:cxn modelId="{0E68F76B-36FF-492B-82FF-7042714D65D2}" type="presParOf" srcId="{EFD5B413-8F4C-426C-A827-F46967B633C4}" destId="{945B106F-4988-4B25-90FC-31587FBA6981}" srcOrd="4" destOrd="0" presId="urn:microsoft.com/office/officeart/2005/8/layout/hList1"/>
    <dgm:cxn modelId="{188F45C4-8DD8-4DD9-B1EA-D2F9C6FA5669}" type="presParOf" srcId="{945B106F-4988-4B25-90FC-31587FBA6981}" destId="{89F1C976-410C-490C-83DE-5CC2BB0A28B0}" srcOrd="0" destOrd="0" presId="urn:microsoft.com/office/officeart/2005/8/layout/hList1"/>
    <dgm:cxn modelId="{355F52B1-9AD7-4BE3-B21F-81A400F1211D}" type="presParOf" srcId="{945B106F-4988-4B25-90FC-31587FBA6981}" destId="{62361F7C-FD08-42AD-857D-8B8E7272CEC1}" srcOrd="1" destOrd="0" presId="urn:microsoft.com/office/officeart/2005/8/layout/hList1"/>
    <dgm:cxn modelId="{D28040B0-F6AA-469A-8C54-3962F489FD69}" type="presParOf" srcId="{EFD5B413-8F4C-426C-A827-F46967B633C4}" destId="{7D5FFA03-8412-4CF0-BB87-59817D911B3E}" srcOrd="5" destOrd="0" presId="urn:microsoft.com/office/officeart/2005/8/layout/hList1"/>
    <dgm:cxn modelId="{A8624106-9215-4606-B073-1A167233506B}" type="presParOf" srcId="{EFD5B413-8F4C-426C-A827-F46967B633C4}" destId="{8B64451E-E018-43BC-9845-A6AE7337BE1D}" srcOrd="6" destOrd="0" presId="urn:microsoft.com/office/officeart/2005/8/layout/hList1"/>
    <dgm:cxn modelId="{16C8F823-EFE5-45DD-A29D-C7982CBF5045}" type="presParOf" srcId="{8B64451E-E018-43BC-9845-A6AE7337BE1D}" destId="{6D8AA604-0528-44B4-840D-D573F3E33F75}" srcOrd="0" destOrd="0" presId="urn:microsoft.com/office/officeart/2005/8/layout/hList1"/>
    <dgm:cxn modelId="{D0F73254-EECD-4945-A8B8-AFBD9D60CC06}" type="presParOf" srcId="{8B64451E-E018-43BC-9845-A6AE7337BE1D}" destId="{20BCBF7F-5998-4B96-BC1A-434EF74353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D536F-C9CC-421E-89BA-EB2CE048D680}">
      <dsp:nvSpPr>
        <dsp:cNvPr id="0" name=""/>
        <dsp:cNvSpPr/>
      </dsp:nvSpPr>
      <dsp:spPr>
        <a:xfrm>
          <a:off x="-84371" y="-116034"/>
          <a:ext cx="8528886" cy="1526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 smtClean="0"/>
            <a:t>-</a:t>
          </a:r>
          <a:r>
            <a:rPr lang="en-GB" sz="1400" b="1" i="0" kern="1200" dirty="0" smtClean="0"/>
            <a:t>A shift from public (free) services  ( already overcrowded , no need to attract more clients) to expansion of for-profit (fee-for service) hospitals (not afforded by everybody, need to attract clients</a:t>
          </a:r>
          <a:r>
            <a:rPr lang="en-GB" sz="1400" b="1" i="0" kern="1200" dirty="0" smtClean="0"/>
            <a:t>)</a:t>
          </a:r>
          <a:r>
            <a:rPr lang="ar-JO" sz="1400" b="1" i="0" kern="1200" dirty="0" smtClean="0"/>
            <a:t> التحول من الخدمات العامة (المجانية) (مزدحمة بالفعل ، ولا حاجة لجذب المزيد من العملاء) إلى التوسع في المستشفيات الربحية (الرسوم مقابل الخدمة) (لا يقدمها الجميع ، وتحتاج إلى جذب العملاء)</a:t>
          </a:r>
          <a:endParaRPr lang="en-GB" sz="1400" b="1" i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-Introduction of new services</a:t>
          </a:r>
          <a:r>
            <a:rPr lang="en-US" sz="1400" b="1" i="0" kern="1200" dirty="0" smtClean="0"/>
            <a:t>.</a:t>
          </a:r>
          <a:r>
            <a:rPr lang="ar-JO" sz="1400" b="1" i="0" kern="1200" dirty="0" smtClean="0"/>
            <a:t> - إدخال خدمات جديدة.</a:t>
          </a:r>
          <a:endParaRPr lang="en-US" sz="1400" b="1" i="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-Growth of elective </a:t>
          </a:r>
          <a:r>
            <a:rPr lang="en-US" sz="1400" b="1" i="0" kern="1200" dirty="0" smtClean="0"/>
            <a:t>procedures</a:t>
          </a:r>
          <a:r>
            <a:rPr lang="ar-JO" sz="1400" b="1" i="0" kern="1200" dirty="0" smtClean="0"/>
            <a:t> - نمو الإجراءات الاختيارية </a:t>
          </a:r>
          <a:endParaRPr lang="en-GB" sz="1400" b="1" i="0" kern="1200" dirty="0"/>
        </a:p>
      </dsp:txBody>
      <dsp:txXfrm>
        <a:off x="-39648" y="-71311"/>
        <a:ext cx="7180663" cy="1437520"/>
      </dsp:txXfrm>
    </dsp:sp>
    <dsp:sp modelId="{01C76B60-5381-437E-80E3-B4146AF30C30}">
      <dsp:nvSpPr>
        <dsp:cNvPr id="0" name=""/>
        <dsp:cNvSpPr/>
      </dsp:nvSpPr>
      <dsp:spPr>
        <a:xfrm>
          <a:off x="681977" y="1447321"/>
          <a:ext cx="8191400" cy="106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With all this expansion and improvement came </a:t>
          </a:r>
          <a:r>
            <a:rPr lang="en-US" sz="2000" b="1" u="sng" kern="1200" dirty="0" smtClean="0"/>
            <a:t>competition</a:t>
          </a:r>
          <a:endParaRPr lang="ar-JO" sz="2000" b="1" u="sng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u="sng" kern="1200" dirty="0" smtClean="0"/>
            <a:t>مع كل هذا التوسع والتحسين جاءت المنافسة</a:t>
          </a:r>
          <a:endParaRPr lang="en-GB" sz="2000" b="1" u="sng" kern="1200" dirty="0"/>
        </a:p>
      </dsp:txBody>
      <dsp:txXfrm>
        <a:off x="713106" y="1478450"/>
        <a:ext cx="6826608" cy="1000570"/>
      </dsp:txXfrm>
    </dsp:sp>
    <dsp:sp modelId="{634EAA77-4FFB-43AD-AB10-5E695BAE76E0}">
      <dsp:nvSpPr>
        <dsp:cNvPr id="0" name=""/>
        <dsp:cNvSpPr/>
      </dsp:nvSpPr>
      <dsp:spPr>
        <a:xfrm>
          <a:off x="1031302" y="2536900"/>
          <a:ext cx="8744320" cy="1062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More health care </a:t>
          </a:r>
          <a:r>
            <a:rPr lang="en-US" sz="1500" b="1" kern="1200" dirty="0" smtClean="0"/>
            <a:t>(consumers) have </a:t>
          </a:r>
          <a:r>
            <a:rPr lang="en-US" sz="1500" b="1" kern="1200" dirty="0"/>
            <a:t>more choices (options) of what service to have </a:t>
          </a:r>
          <a:r>
            <a:rPr lang="en-US" sz="1500" b="1" kern="1200" dirty="0" smtClean="0"/>
            <a:t>and from </a:t>
          </a:r>
          <a:r>
            <a:rPr lang="en-US" sz="1500" b="1" kern="1200" dirty="0"/>
            <a:t>whom to get those </a:t>
          </a:r>
          <a:r>
            <a:rPr lang="en-US" sz="1500" b="1" kern="1200" dirty="0" err="1" smtClean="0"/>
            <a:t>services</a:t>
          </a:r>
          <a:r>
            <a:rPr lang="en-US" sz="1500" b="1" kern="1200" dirty="0" err="1" smtClean="0">
              <a:sym typeface="Wingdings" panose="05000000000000000000" pitchFamily="2" charset="2"/>
            </a:rPr>
            <a:t></a:t>
          </a:r>
          <a:r>
            <a:rPr lang="en-US" sz="1500" b="1" kern="1200" dirty="0" err="1" smtClean="0"/>
            <a:t>The</a:t>
          </a:r>
          <a:r>
            <a:rPr lang="en-US" sz="1500" b="1" kern="1200" dirty="0" smtClean="0"/>
            <a:t> </a:t>
          </a:r>
          <a:r>
            <a:rPr lang="en-US" sz="1500" b="1" kern="1200" dirty="0"/>
            <a:t>final decision belongs to the </a:t>
          </a:r>
          <a:r>
            <a:rPr lang="en-US" sz="1500" b="1" kern="1200" dirty="0" smtClean="0"/>
            <a:t>consumer. </a:t>
          </a:r>
          <a:r>
            <a:rPr lang="ar-JO" sz="1500" b="1" kern="1200" dirty="0" smtClean="0"/>
            <a:t>المزيد من الرعاية الصحية (المستهلكين) لديهم المزيد من الخيارات (الخيارات) بشأن الخدمة التي يجب الحصول عليها ومن الذين يحصلون على هذه الخدمات - القرار النهائي يعود إلى المستهلك.</a:t>
          </a:r>
          <a:endParaRPr lang="en-GB" sz="1500" b="1" kern="1200" dirty="0"/>
        </a:p>
      </dsp:txBody>
      <dsp:txXfrm>
        <a:off x="1062432" y="2568030"/>
        <a:ext cx="7291605" cy="1000611"/>
      </dsp:txXfrm>
    </dsp:sp>
    <dsp:sp modelId="{D7574437-5959-49B3-9077-7681E4877900}">
      <dsp:nvSpPr>
        <dsp:cNvPr id="0" name=""/>
        <dsp:cNvSpPr/>
      </dsp:nvSpPr>
      <dsp:spPr>
        <a:xfrm>
          <a:off x="1919457" y="3638181"/>
          <a:ext cx="8191400" cy="106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The role of the provider has changed to focus on supporting the </a:t>
          </a:r>
          <a:r>
            <a:rPr lang="en-US" sz="1500" b="1" kern="1200" dirty="0" smtClean="0"/>
            <a:t>consumer </a:t>
          </a:r>
          <a:r>
            <a:rPr lang="en-US" sz="1500" b="1" kern="1200" dirty="0"/>
            <a:t>by giving more confidence about the outcome or reduce fear about their choice . This is done by  communication with the </a:t>
          </a:r>
          <a:r>
            <a:rPr lang="en-US" sz="1500" b="1" kern="1200" dirty="0" smtClean="0"/>
            <a:t>consumer</a:t>
          </a:r>
          <a:r>
            <a:rPr lang="en-US" sz="1500" b="1" kern="1200" dirty="0" smtClean="0"/>
            <a:t>.</a:t>
          </a:r>
          <a:r>
            <a:rPr lang="ar-JO" sz="1500" b="1" kern="1200" dirty="0" smtClean="0"/>
            <a:t> لقد تغير دور المزود للتركيز على دعم المستهلك من خلال منح المزيد من الثقة حول النتيجة أو تقليل الخوف من اختيارهم. يتم ذلك عن طريق التواصل مع المستهلك. </a:t>
          </a:r>
          <a:endParaRPr lang="en-GB" sz="1500" b="1" kern="1200" dirty="0"/>
        </a:p>
      </dsp:txBody>
      <dsp:txXfrm>
        <a:off x="1950586" y="3669310"/>
        <a:ext cx="6826608" cy="1000570"/>
      </dsp:txXfrm>
    </dsp:sp>
    <dsp:sp modelId="{ACADDD18-C6E9-475C-BDE6-CCB00E6F5698}">
      <dsp:nvSpPr>
        <dsp:cNvPr id="0" name=""/>
        <dsp:cNvSpPr/>
      </dsp:nvSpPr>
      <dsp:spPr>
        <a:xfrm>
          <a:off x="2531153" y="4766744"/>
          <a:ext cx="8191400" cy="106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Every business (remember, health care is a business</a:t>
          </a:r>
          <a:r>
            <a:rPr lang="en-US" sz="1500" b="1" kern="1200" dirty="0" smtClean="0"/>
            <a:t>)</a:t>
          </a:r>
          <a:r>
            <a:rPr lang="en-GB" sz="1500" b="1" kern="1200" dirty="0" smtClean="0"/>
            <a:t> </a:t>
          </a:r>
          <a:r>
            <a:rPr lang="en-GB" sz="1500" b="1" kern="1200" dirty="0"/>
            <a:t>survive and thrive only if people utilize their services. So, </a:t>
          </a:r>
          <a:r>
            <a:rPr lang="en-GB" sz="1500" b="1" kern="1200" dirty="0" smtClean="0"/>
            <a:t>there is a need for </a:t>
          </a:r>
          <a:r>
            <a:rPr lang="en-GB" sz="1500" b="1" kern="1200" dirty="0"/>
            <a:t>the marketing of </a:t>
          </a:r>
          <a:r>
            <a:rPr lang="en-GB" sz="1500" b="1" kern="1200" dirty="0" smtClean="0"/>
            <a:t>healthcare </a:t>
          </a:r>
          <a:r>
            <a:rPr lang="en-GB" sz="1500" b="1" kern="1200" dirty="0" smtClean="0"/>
            <a:t>services.</a:t>
          </a:r>
          <a:r>
            <a:rPr lang="ar-JO" sz="1500" b="1" kern="1200" dirty="0" smtClean="0"/>
            <a:t>كل شركة (تذكر أن الرعاية الصحية هي عمل تجاري) تستمر وتزدهر فقط إذا استفاد الناس من خدماتهم. لذلك ، هناك حاجة لتسويق خدمات الرعاية الصحية. </a:t>
          </a:r>
          <a:endParaRPr lang="en-GB" sz="1500" b="1" kern="1200" dirty="0"/>
        </a:p>
      </dsp:txBody>
      <dsp:txXfrm>
        <a:off x="2562282" y="4797873"/>
        <a:ext cx="6826608" cy="1000570"/>
      </dsp:txXfrm>
    </dsp:sp>
    <dsp:sp modelId="{BDBAD5EA-AE30-4E46-BE60-81AFDBC90505}">
      <dsp:nvSpPr>
        <dsp:cNvPr id="0" name=""/>
        <dsp:cNvSpPr/>
      </dsp:nvSpPr>
      <dsp:spPr>
        <a:xfrm>
          <a:off x="7584933" y="892489"/>
          <a:ext cx="690838" cy="6908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7740372" y="892489"/>
        <a:ext cx="379960" cy="519856"/>
      </dsp:txXfrm>
    </dsp:sp>
    <dsp:sp modelId="{E9E22567-052A-48EE-BE18-F770853C5F55}">
      <dsp:nvSpPr>
        <dsp:cNvPr id="0" name=""/>
        <dsp:cNvSpPr/>
      </dsp:nvSpPr>
      <dsp:spPr>
        <a:xfrm>
          <a:off x="8196629" y="2102933"/>
          <a:ext cx="690838" cy="6908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8352068" y="2102933"/>
        <a:ext cx="379960" cy="519856"/>
      </dsp:txXfrm>
    </dsp:sp>
    <dsp:sp modelId="{9F5D6E70-1854-4F22-81AF-4574688B26B6}">
      <dsp:nvSpPr>
        <dsp:cNvPr id="0" name=""/>
        <dsp:cNvSpPr/>
      </dsp:nvSpPr>
      <dsp:spPr>
        <a:xfrm>
          <a:off x="8808324" y="3295663"/>
          <a:ext cx="690838" cy="6908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8963763" y="3295663"/>
        <a:ext cx="379960" cy="519856"/>
      </dsp:txXfrm>
    </dsp:sp>
    <dsp:sp modelId="{E3DC6261-97BB-4583-B334-ED2B4EAB2A86}">
      <dsp:nvSpPr>
        <dsp:cNvPr id="0" name=""/>
        <dsp:cNvSpPr/>
      </dsp:nvSpPr>
      <dsp:spPr>
        <a:xfrm>
          <a:off x="9420020" y="4517916"/>
          <a:ext cx="690838" cy="6908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9575459" y="4517916"/>
        <a:ext cx="379960" cy="519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8CA1D-E4B4-4654-A835-FB051DCA5875}">
      <dsp:nvSpPr>
        <dsp:cNvPr id="0" name=""/>
        <dsp:cNvSpPr/>
      </dsp:nvSpPr>
      <dsp:spPr>
        <a:xfrm>
          <a:off x="4190" y="458895"/>
          <a:ext cx="2519614" cy="57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Print</a:t>
          </a:r>
          <a:r>
            <a:rPr lang="ar-JO" sz="2000" kern="1200" dirty="0" smtClean="0"/>
            <a:t> مطبعة </a:t>
          </a:r>
          <a:endParaRPr lang="en-GB" sz="2000" kern="1200" dirty="0"/>
        </a:p>
      </dsp:txBody>
      <dsp:txXfrm>
        <a:off x="4190" y="458895"/>
        <a:ext cx="2519614" cy="576000"/>
      </dsp:txXfrm>
    </dsp:sp>
    <dsp:sp modelId="{005BD155-7734-48BF-BDE0-278CBFB916F4}">
      <dsp:nvSpPr>
        <dsp:cNvPr id="0" name=""/>
        <dsp:cNvSpPr/>
      </dsp:nvSpPr>
      <dsp:spPr>
        <a:xfrm>
          <a:off x="4190" y="1034895"/>
          <a:ext cx="2519614" cy="24155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Newspapers</a:t>
          </a:r>
          <a:r>
            <a:rPr lang="ar-JO" sz="2000" kern="1200" dirty="0" smtClean="0"/>
            <a:t>الصحف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Magazines</a:t>
          </a:r>
          <a:r>
            <a:rPr lang="ar-JO" sz="2000" kern="1200" dirty="0" smtClean="0"/>
            <a:t>المجلات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Journals</a:t>
          </a:r>
          <a:r>
            <a:rPr lang="ar-JO" sz="2000" kern="1200" dirty="0" smtClean="0"/>
            <a:t> المجلات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Newsletters</a:t>
          </a:r>
          <a:r>
            <a:rPr lang="ar-JO" sz="2000" kern="1200" dirty="0" smtClean="0"/>
            <a:t>النشرات الإخبارية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Brochures/flyers</a:t>
          </a:r>
          <a:r>
            <a:rPr lang="ar-JO" sz="2000" kern="1200" dirty="0" smtClean="0"/>
            <a:t> الكتيبات / النشرات </a:t>
          </a:r>
          <a:endParaRPr lang="en-GB" sz="2000" kern="1200" dirty="0"/>
        </a:p>
      </dsp:txBody>
      <dsp:txXfrm>
        <a:off x="4190" y="1034895"/>
        <a:ext cx="2519614" cy="2415599"/>
      </dsp:txXfrm>
    </dsp:sp>
    <dsp:sp modelId="{AC351D02-8DF0-4140-B122-CDBE3F7E29FC}">
      <dsp:nvSpPr>
        <dsp:cNvPr id="0" name=""/>
        <dsp:cNvSpPr/>
      </dsp:nvSpPr>
      <dsp:spPr>
        <a:xfrm>
          <a:off x="2876551" y="458895"/>
          <a:ext cx="2519614" cy="57600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Electronic</a:t>
          </a:r>
          <a:r>
            <a:rPr lang="ar-JO" sz="2000" kern="1200" dirty="0" smtClean="0"/>
            <a:t>إلكتروني </a:t>
          </a:r>
          <a:endParaRPr lang="en-GB" sz="2000" kern="1200" dirty="0"/>
        </a:p>
      </dsp:txBody>
      <dsp:txXfrm>
        <a:off x="2876551" y="458895"/>
        <a:ext cx="2519614" cy="576000"/>
      </dsp:txXfrm>
    </dsp:sp>
    <dsp:sp modelId="{7390C716-C0FC-46A1-A9DB-101110952EB3}">
      <dsp:nvSpPr>
        <dsp:cNvPr id="0" name=""/>
        <dsp:cNvSpPr/>
      </dsp:nvSpPr>
      <dsp:spPr>
        <a:xfrm>
          <a:off x="2862920" y="1021247"/>
          <a:ext cx="2519614" cy="2415599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Television</a:t>
          </a:r>
          <a:r>
            <a:rPr lang="ar-JO" sz="2000" kern="1200" dirty="0" smtClean="0"/>
            <a:t> تلفزيون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Radio</a:t>
          </a:r>
          <a:r>
            <a:rPr lang="ar-JO" sz="2000" kern="1200" dirty="0" smtClean="0"/>
            <a:t> راديو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Internet</a:t>
          </a:r>
          <a:r>
            <a:rPr lang="ar-JO" sz="2000" kern="1200" dirty="0" smtClean="0"/>
            <a:t>انترنت </a:t>
          </a:r>
          <a:endParaRPr lang="en-GB" sz="2000" kern="1200" dirty="0"/>
        </a:p>
      </dsp:txBody>
      <dsp:txXfrm>
        <a:off x="2862920" y="1021247"/>
        <a:ext cx="2519614" cy="2415599"/>
      </dsp:txXfrm>
    </dsp:sp>
    <dsp:sp modelId="{89F1C976-410C-490C-83DE-5CC2BB0A28B0}">
      <dsp:nvSpPr>
        <dsp:cNvPr id="0" name=""/>
        <dsp:cNvSpPr/>
      </dsp:nvSpPr>
      <dsp:spPr>
        <a:xfrm>
          <a:off x="5748912" y="458895"/>
          <a:ext cx="2519614" cy="57600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Outdoor</a:t>
          </a:r>
          <a:r>
            <a:rPr lang="ar-JO" sz="2000" kern="1200" dirty="0" smtClean="0"/>
            <a:t>في الخارج </a:t>
          </a:r>
          <a:endParaRPr lang="en-GB" sz="2000" kern="1200" dirty="0"/>
        </a:p>
      </dsp:txBody>
      <dsp:txXfrm>
        <a:off x="5748912" y="458895"/>
        <a:ext cx="2519614" cy="576000"/>
      </dsp:txXfrm>
    </dsp:sp>
    <dsp:sp modelId="{62361F7C-FD08-42AD-857D-8B8E7272CEC1}">
      <dsp:nvSpPr>
        <dsp:cNvPr id="0" name=""/>
        <dsp:cNvSpPr/>
      </dsp:nvSpPr>
      <dsp:spPr>
        <a:xfrm>
          <a:off x="5748912" y="1034895"/>
          <a:ext cx="2519614" cy="2415599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Billboards</a:t>
          </a:r>
          <a:r>
            <a:rPr lang="ar-JO" sz="2000" kern="1200" dirty="0" smtClean="0"/>
            <a:t>اللوحات الإعلانية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Transportation </a:t>
          </a:r>
          <a:r>
            <a:rPr lang="en-GB" sz="2000" kern="1200" dirty="0" smtClean="0"/>
            <a:t>venues</a:t>
          </a:r>
          <a:r>
            <a:rPr lang="ar-JO" sz="2000" kern="1200" dirty="0" smtClean="0"/>
            <a:t> وسائل النقل </a:t>
          </a:r>
          <a:endParaRPr lang="en-GB" sz="2000" kern="1200" dirty="0"/>
        </a:p>
      </dsp:txBody>
      <dsp:txXfrm>
        <a:off x="5748912" y="1034895"/>
        <a:ext cx="2519614" cy="2415599"/>
      </dsp:txXfrm>
    </dsp:sp>
    <dsp:sp modelId="{6D8AA604-0528-44B4-840D-D573F3E33F75}">
      <dsp:nvSpPr>
        <dsp:cNvPr id="0" name=""/>
        <dsp:cNvSpPr/>
      </dsp:nvSpPr>
      <dsp:spPr>
        <a:xfrm>
          <a:off x="8621272" y="458895"/>
          <a:ext cx="2519614" cy="5760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Display</a:t>
          </a:r>
          <a:r>
            <a:rPr lang="ar-JO" sz="2000" kern="1200" dirty="0" smtClean="0"/>
            <a:t>عرض </a:t>
          </a:r>
          <a:endParaRPr lang="en-GB" sz="2000" kern="1200" dirty="0"/>
        </a:p>
      </dsp:txBody>
      <dsp:txXfrm>
        <a:off x="8621272" y="458895"/>
        <a:ext cx="2519614" cy="576000"/>
      </dsp:txXfrm>
    </dsp:sp>
    <dsp:sp modelId="{20BCBF7F-5998-4B96-BC1A-434EF74353C4}">
      <dsp:nvSpPr>
        <dsp:cNvPr id="0" name=""/>
        <dsp:cNvSpPr/>
      </dsp:nvSpPr>
      <dsp:spPr>
        <a:xfrm>
          <a:off x="8621272" y="1034895"/>
          <a:ext cx="2519614" cy="241559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Store </a:t>
          </a:r>
          <a:r>
            <a:rPr lang="en-GB" sz="2000" kern="1200" dirty="0" smtClean="0"/>
            <a:t>displays</a:t>
          </a:r>
          <a:r>
            <a:rPr lang="ar-JO" sz="2000" kern="1200" dirty="0" smtClean="0"/>
            <a:t>عروض المتاجر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Posters</a:t>
          </a:r>
          <a:r>
            <a:rPr lang="ar-JO" sz="2000" kern="1200" dirty="0" smtClean="0"/>
            <a:t> بروشورات (ملصقات) . </a:t>
          </a:r>
          <a:endParaRPr lang="en-GB" sz="2000" kern="1200" dirty="0"/>
        </a:p>
      </dsp:txBody>
      <dsp:txXfrm>
        <a:off x="8621272" y="1034895"/>
        <a:ext cx="2519614" cy="241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94EBD-CE90-42B5-BA9F-DB3BED81A412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F7636-6923-41DA-8BF4-E583C00C2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healthcare, the term consumer refers to any person with the potential to consume a good or service. Everyone is likely to use healthcare goods or services and, thus, be involved in the healthcare system at some time or another. (sick and non-patients nowadays)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F7636-6923-41DA-8BF4-E583C00C27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8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9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8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68CA-7E1D-45CB-9F15-6F631422696E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123" y="1308610"/>
            <a:ext cx="9174055" cy="1012874"/>
          </a:xfrm>
          <a:noFill/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r>
              <a:rPr lang="ar-JO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JO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تسويق الرعاية الصحية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874" y="5373860"/>
            <a:ext cx="4933070" cy="1364566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/>
              <a:t>Dr. Israa Al-</a:t>
            </a:r>
            <a:r>
              <a:rPr lang="en-US" dirty="0" err="1"/>
              <a:t>Rawashdeh</a:t>
            </a:r>
            <a:r>
              <a:rPr lang="en-US" dirty="0"/>
              <a:t> MD, MPH, PhD</a:t>
            </a:r>
          </a:p>
          <a:p>
            <a:r>
              <a:rPr lang="en-US" dirty="0"/>
              <a:t>Faculty of Medicine</a:t>
            </a:r>
          </a:p>
          <a:p>
            <a:r>
              <a:rPr lang="en-US" dirty="0" err="1"/>
              <a:t>Mutah</a:t>
            </a:r>
            <a:r>
              <a:rPr lang="en-US" dirty="0"/>
              <a:t> University</a:t>
            </a:r>
          </a:p>
          <a:p>
            <a:r>
              <a:rPr lang="en-US" dirty="0" smtClean="0"/>
              <a:t>202</a:t>
            </a:r>
            <a:r>
              <a:rPr lang="en-GB" smtClean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0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7EFA0-F5A7-473E-AE3B-BB44CD2F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sz="3700" b="1" i="1" dirty="0"/>
              <a:t>1. Mass </a:t>
            </a:r>
            <a:r>
              <a:rPr lang="en-GB" sz="3700" b="1" i="1" dirty="0" smtClean="0"/>
              <a:t>Marketing</a:t>
            </a:r>
            <a:r>
              <a:rPr lang="ar-JO" sz="3700" b="1" i="1" dirty="0" smtClean="0"/>
              <a:t> </a:t>
            </a:r>
            <a:r>
              <a:rPr lang="ar-JO" sz="4000" dirty="0"/>
              <a:t>التسويق الشامل </a:t>
            </a:r>
            <a:r>
              <a:rPr lang="ar-JO" sz="4000" dirty="0" smtClean="0"/>
              <a:t> </a:t>
            </a:r>
            <a:r>
              <a:rPr lang="en-GB" sz="3700" b="1" i="1" dirty="0"/>
              <a:t/>
            </a:r>
            <a:br>
              <a:rPr lang="en-GB" sz="3700" b="1" i="1" dirty="0"/>
            </a:br>
            <a:endParaRPr lang="en-GB" sz="3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9AE065-773A-4FB0-9EE5-261543DC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106" y="955343"/>
            <a:ext cx="10893924" cy="5800299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Mass marketing :</a:t>
            </a:r>
          </a:p>
          <a:p>
            <a:pPr>
              <a:buFontTx/>
              <a:buChar char="-"/>
            </a:pPr>
            <a:r>
              <a:rPr lang="en-GB" sz="3200" dirty="0"/>
              <a:t>Involves the use of broad scope media that essentially target the </a:t>
            </a:r>
            <a:r>
              <a:rPr lang="en-GB" sz="3200" u="sng" dirty="0"/>
              <a:t>entire population</a:t>
            </a:r>
            <a:r>
              <a:rPr lang="en-GB" sz="3200" dirty="0" smtClean="0"/>
              <a:t>.</a:t>
            </a:r>
            <a:r>
              <a:rPr lang="ar-JO" sz="3200" dirty="0"/>
              <a:t> يتضمن استخدام وسائط واسعة النطاق تستهدف بشكل أساسي السكان بالكامل</a:t>
            </a:r>
            <a:r>
              <a:rPr lang="ar-JO" sz="3200" dirty="0" smtClean="0"/>
              <a:t>. </a:t>
            </a:r>
            <a:endParaRPr lang="en-GB" sz="3200" dirty="0"/>
          </a:p>
          <a:p>
            <a:pPr>
              <a:buFontTx/>
              <a:buChar char="-"/>
            </a:pPr>
            <a:r>
              <a:rPr lang="en-GB" sz="3200" dirty="0"/>
              <a:t>Most frequently utilized by large national firms</a:t>
            </a:r>
            <a:r>
              <a:rPr lang="en-GB" sz="3200" dirty="0" smtClean="0"/>
              <a:t>.</a:t>
            </a:r>
            <a:endParaRPr lang="ar-JO" sz="3200" dirty="0" smtClean="0"/>
          </a:p>
          <a:p>
            <a:pPr>
              <a:buFontTx/>
              <a:buChar char="-"/>
            </a:pPr>
            <a:r>
              <a:rPr lang="ar-JO" sz="3200" dirty="0"/>
              <a:t>غالبا ما تستخدم من قبل الشركات الوطنية الكبيرة</a:t>
            </a:r>
            <a:r>
              <a:rPr lang="ar-JO" sz="3200" dirty="0" smtClean="0"/>
              <a:t>.</a:t>
            </a:r>
            <a:endParaRPr lang="en-GB" sz="3200" dirty="0"/>
          </a:p>
          <a:p>
            <a:pPr>
              <a:buFontTx/>
              <a:buChar char="-"/>
            </a:pPr>
            <a:r>
              <a:rPr lang="en-GB" sz="3200" dirty="0"/>
              <a:t>In the early days of healthcare marketing, healthcare </a:t>
            </a:r>
            <a:r>
              <a:rPr lang="en-GB" sz="3200" dirty="0" smtClean="0"/>
              <a:t>organizations</a:t>
            </a:r>
            <a:r>
              <a:rPr lang="ar-JO" sz="3200" dirty="0" smtClean="0"/>
              <a:t> </a:t>
            </a:r>
            <a:r>
              <a:rPr lang="en-GB" sz="3200" dirty="0" smtClean="0"/>
              <a:t>used </a:t>
            </a:r>
            <a:r>
              <a:rPr lang="en-GB" sz="3200" dirty="0"/>
              <a:t>mass media to promote all services to all members of the target audience without regard for the fact that different segments of the audience might require different services</a:t>
            </a:r>
            <a:r>
              <a:rPr lang="en-GB" sz="3200" dirty="0" smtClean="0"/>
              <a:t>.</a:t>
            </a:r>
            <a:r>
              <a:rPr lang="ar-JO" sz="3200" dirty="0"/>
              <a:t> في الأيام الأولى لتسويق الرعاية الصحية ، استخدمت مؤسسات الرعاية الصحية وسائل الإعلام للترويج لجميع الخدمات لجميع أفراد الجمهور المستهدف دون النظر إلى حقيقة أن شرائح مختلفة من الجمهور قد تتطلب خدمات مختلفة</a:t>
            </a:r>
            <a:r>
              <a:rPr lang="ar-JO" sz="3200" dirty="0" smtClean="0"/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0404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26ECD6-448F-43F8-B477-33FD34E6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sz="3700" b="1" i="1" dirty="0"/>
              <a:t>Target </a:t>
            </a:r>
            <a:r>
              <a:rPr lang="en-GB" sz="3700" b="1" i="1" dirty="0" smtClean="0"/>
              <a:t>Marketing</a:t>
            </a:r>
            <a:r>
              <a:rPr lang="ar-JO" sz="4000" dirty="0"/>
              <a:t>الهدف </a:t>
            </a:r>
            <a:r>
              <a:rPr lang="ar-JO" sz="4000" dirty="0" smtClean="0"/>
              <a:t>التسويق </a:t>
            </a:r>
            <a:r>
              <a:rPr lang="en-GB" sz="3700" b="1" i="1" dirty="0"/>
              <a:t/>
            </a:r>
            <a:br>
              <a:rPr lang="en-GB" sz="3700" b="1" i="1" dirty="0"/>
            </a:br>
            <a:endParaRPr lang="en-GB" sz="3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A21633-BAB0-46AA-806C-B8998E03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37" y="1064525"/>
            <a:ext cx="10672550" cy="5554639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</a:rPr>
              <a:t>Target marketing:</a:t>
            </a:r>
          </a:p>
          <a:p>
            <a:pPr>
              <a:buFontTx/>
              <a:buChar char="-"/>
            </a:pPr>
            <a:r>
              <a:rPr lang="en-GB" sz="3600" dirty="0"/>
              <a:t>Focus on a market segment to which an organization </a:t>
            </a:r>
            <a:r>
              <a:rPr lang="en-GB" sz="3600" dirty="0" smtClean="0"/>
              <a:t>desires </a:t>
            </a:r>
            <a:r>
              <a:rPr lang="en-GB" sz="3600" dirty="0"/>
              <a:t>to offer goods/services</a:t>
            </a:r>
            <a:r>
              <a:rPr lang="en-GB" sz="3600" dirty="0" smtClean="0"/>
              <a:t>.</a:t>
            </a:r>
            <a:r>
              <a:rPr lang="ar-JO" sz="3600" dirty="0"/>
              <a:t> ركز على شريحة السوق التي ترغب المنظمة في تقديم سلع / خدمات لها</a:t>
            </a:r>
            <a:r>
              <a:rPr lang="ar-JO" sz="3600" dirty="0" smtClean="0"/>
              <a:t>. </a:t>
            </a:r>
            <a:endParaRPr lang="en-GB" sz="3600" dirty="0"/>
          </a:p>
          <a:p>
            <a:pPr>
              <a:buFontTx/>
              <a:buChar char="-"/>
            </a:pPr>
            <a:r>
              <a:rPr lang="en-GB" sz="3600" dirty="0"/>
              <a:t>Target markets in healthcare may be defined based on geography, demographics, lifestyles, insurance coverage, usage rates and/or other customer </a:t>
            </a:r>
            <a:r>
              <a:rPr lang="en-GB" sz="3600" dirty="0" smtClean="0"/>
              <a:t>attributes</a:t>
            </a:r>
            <a:endParaRPr lang="ar-JO" sz="3600" dirty="0" smtClean="0"/>
          </a:p>
          <a:p>
            <a:pPr marL="0" indent="0">
              <a:buNone/>
            </a:pPr>
            <a:r>
              <a:rPr lang="ar-JO" sz="3600" dirty="0"/>
              <a:t>يمكن تحديد الأسواق المستهدفة في مجال الرعاية الصحية بناءً على الجغرافيا ، والتركيبة السكانية ، وأنماط الحياة ، والتغطية التأمينية ، ومعدلات الاستخدام و / أو سمات العملاء الأخرى</a:t>
            </a:r>
            <a:endParaRPr lang="en-GB" sz="3600" dirty="0"/>
          </a:p>
          <a:p>
            <a:pPr>
              <a:buFontTx/>
              <a:buChar char="-"/>
            </a:pPr>
            <a:r>
              <a:rPr lang="en-US" sz="3600" b="1" i="1" dirty="0"/>
              <a:t>Primary target market </a:t>
            </a:r>
            <a:r>
              <a:rPr lang="en-US" sz="3600" dirty="0"/>
              <a:t>the largest group of people with the biggest and most frequent need or want for your product or service</a:t>
            </a:r>
            <a:r>
              <a:rPr lang="en-US" sz="3600" dirty="0" smtClean="0"/>
              <a:t>.</a:t>
            </a:r>
            <a:endParaRPr lang="ar-JO" sz="3600" dirty="0" smtClean="0"/>
          </a:p>
          <a:p>
            <a:pPr marL="0" indent="0">
              <a:buNone/>
            </a:pPr>
            <a:r>
              <a:rPr lang="ar-JO" sz="3600" dirty="0"/>
              <a:t>السوق المستهدف الأساسي هو أكبر مجموعة من الأشخاص الذين لديهم أكبر احتياج أو رغبة أو أكثر شيوعًا لمنتجك أو خدمتك.</a:t>
            </a:r>
            <a:endParaRPr lang="en-US" sz="3600" dirty="0"/>
          </a:p>
          <a:p>
            <a:pPr>
              <a:buFontTx/>
              <a:buChar char="-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6126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6586330" cy="9430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>Marketing Mix </a:t>
            </a:r>
            <a:r>
              <a:rPr lang="en-GB" sz="2800" dirty="0"/>
              <a:t>4Ps and </a:t>
            </a:r>
            <a:r>
              <a:rPr lang="en-GB" sz="2800" dirty="0" smtClean="0"/>
              <a:t>4Cs</a:t>
            </a:r>
            <a:r>
              <a:rPr lang="ar-JO" sz="2800" dirty="0" smtClean="0"/>
              <a:t/>
            </a:r>
            <a:br>
              <a:rPr lang="ar-JO" sz="2800" dirty="0" smtClean="0"/>
            </a:br>
            <a:r>
              <a:rPr lang="ar-JO" sz="2800" dirty="0" smtClean="0"/>
              <a:t>المزيج التسويق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118649"/>
            <a:ext cx="6017352" cy="9955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600" dirty="0" smtClean="0"/>
              <a:t>Marketing </a:t>
            </a:r>
            <a:r>
              <a:rPr lang="en-US" sz="1600" dirty="0"/>
              <a:t>Mix: </a:t>
            </a:r>
            <a:r>
              <a:rPr lang="en-GB" sz="1600" dirty="0"/>
              <a:t>marketers formulate the marketing mix for each customer </a:t>
            </a:r>
            <a:r>
              <a:rPr lang="en-GB" sz="1600" dirty="0" smtClean="0"/>
              <a:t>group after target marketing is done</a:t>
            </a:r>
            <a:r>
              <a:rPr lang="en-GB" sz="1600" dirty="0" smtClean="0"/>
              <a:t>.</a:t>
            </a:r>
            <a:endParaRPr lang="ar-JO" sz="1600" dirty="0" smtClean="0"/>
          </a:p>
          <a:p>
            <a:r>
              <a:rPr lang="ar-JO" sz="1600" dirty="0" smtClean="0"/>
              <a:t> </a:t>
            </a:r>
            <a:r>
              <a:rPr lang="ar-JO" sz="1600" dirty="0"/>
              <a:t>المزيج التسويقي: يقوم المسوقون بصياغة المزيج التسويقي لكل مجموعة عملاء بعد الانتهاء من التسويق المستهدف</a:t>
            </a:r>
            <a:r>
              <a:rPr lang="ar-JO" sz="1600" dirty="0" smtClean="0"/>
              <a:t>.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7075" y="2265528"/>
            <a:ext cx="6822725" cy="4380932"/>
          </a:xfrm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The 4Ps of </a:t>
            </a:r>
            <a:r>
              <a:rPr lang="en-GB" b="1" dirty="0" smtClean="0"/>
              <a:t>Marketing</a:t>
            </a:r>
            <a:r>
              <a:rPr lang="ar-JO" b="1" dirty="0" smtClean="0"/>
              <a:t> </a:t>
            </a:r>
            <a:r>
              <a:rPr lang="ar-JO" b="1" dirty="0" smtClean="0"/>
              <a:t>للتسويق </a:t>
            </a:r>
            <a:r>
              <a:rPr lang="en-US" b="1" dirty="0"/>
              <a:t>4Ps 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dirty="0" smtClean="0"/>
              <a:t>Product</a:t>
            </a:r>
            <a:r>
              <a:rPr lang="ar-JO" dirty="0"/>
              <a:t> </a:t>
            </a:r>
            <a:r>
              <a:rPr lang="ar-JO" dirty="0" smtClean="0"/>
              <a:t>المنتج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2. </a:t>
            </a:r>
            <a:r>
              <a:rPr lang="en-GB" dirty="0" smtClean="0"/>
              <a:t>Price</a:t>
            </a:r>
            <a:r>
              <a:rPr lang="ar-JO" dirty="0" smtClean="0"/>
              <a:t> السعر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GB" dirty="0" smtClean="0"/>
              <a:t>Place</a:t>
            </a:r>
            <a:r>
              <a:rPr lang="ar-JO" dirty="0" smtClean="0"/>
              <a:t>المكان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4. </a:t>
            </a:r>
            <a:r>
              <a:rPr lang="en-GB" dirty="0" smtClean="0"/>
              <a:t>Promotion</a:t>
            </a:r>
            <a:r>
              <a:rPr lang="ar-JO" dirty="0" smtClean="0"/>
              <a:t>الترقية </a:t>
            </a:r>
            <a:endParaRPr lang="ar-JO" dirty="0"/>
          </a:p>
          <a:p>
            <a:r>
              <a:rPr lang="en-US" b="1" dirty="0"/>
              <a:t>These 4Ps of the providers are linked to the 4Cs of the consumers, </a:t>
            </a:r>
            <a:endParaRPr lang="ar-JO" b="1" dirty="0" smtClean="0"/>
          </a:p>
          <a:p>
            <a:pPr marL="0" indent="0" algn="r" rtl="1">
              <a:buNone/>
            </a:pPr>
            <a:r>
              <a:rPr lang="ar-JO" b="1" dirty="0"/>
              <a:t>ترتبط 4</a:t>
            </a:r>
            <a:r>
              <a:rPr lang="en-US" b="1" dirty="0"/>
              <a:t>Ps </a:t>
            </a:r>
            <a:r>
              <a:rPr lang="ar-JO" b="1" dirty="0"/>
              <a:t>من مقدمي الخدمات بـ 4</a:t>
            </a:r>
            <a:r>
              <a:rPr lang="en-US" b="1" dirty="0"/>
              <a:t>Cs </a:t>
            </a:r>
            <a:r>
              <a:rPr lang="ar-JO" b="1" dirty="0"/>
              <a:t>للمستهلكين ،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sz="2900" dirty="0"/>
              <a:t>Customer </a:t>
            </a:r>
            <a:r>
              <a:rPr lang="en-US" sz="2900" dirty="0" smtClean="0"/>
              <a:t>solution</a:t>
            </a:r>
            <a:r>
              <a:rPr lang="ar-JO" sz="2900" dirty="0" smtClean="0"/>
              <a:t> حلول العملاء</a:t>
            </a:r>
            <a:endParaRPr lang="en-US" sz="2900" dirty="0"/>
          </a:p>
          <a:p>
            <a:pPr marL="514350" indent="-514350">
              <a:buAutoNum type="arabicPeriod"/>
            </a:pPr>
            <a:r>
              <a:rPr lang="en-US" sz="2900" dirty="0"/>
              <a:t>Customer cost, </a:t>
            </a:r>
            <a:r>
              <a:rPr lang="ar-JO" sz="2900" dirty="0"/>
              <a:t>تكلفة العميل ،</a:t>
            </a:r>
            <a:endParaRPr lang="en-US" sz="2900" dirty="0"/>
          </a:p>
          <a:p>
            <a:pPr marL="514350" indent="-514350">
              <a:buAutoNum type="arabicPeriod"/>
            </a:pPr>
            <a:r>
              <a:rPr lang="en-US" sz="2900" dirty="0"/>
              <a:t>Convenience </a:t>
            </a:r>
            <a:r>
              <a:rPr lang="ar-JO" sz="2900" dirty="0" smtClean="0"/>
              <a:t>الوقت المناسب </a:t>
            </a:r>
            <a:endParaRPr lang="en-US" sz="2900" dirty="0"/>
          </a:p>
          <a:p>
            <a:pPr marL="514350" indent="-514350">
              <a:buAutoNum type="arabicPeriod"/>
            </a:pPr>
            <a:r>
              <a:rPr lang="en-US" sz="2900" dirty="0"/>
              <a:t>Communication in that order</a:t>
            </a:r>
            <a:r>
              <a:rPr lang="en-US" sz="2900" dirty="0" smtClean="0"/>
              <a:t>.</a:t>
            </a:r>
            <a:r>
              <a:rPr lang="ar-JO" sz="2900" dirty="0"/>
              <a:t> الاتصال بهذا الترتيب</a:t>
            </a:r>
            <a:r>
              <a:rPr lang="ar-JO" sz="2900" dirty="0" smtClean="0"/>
              <a:t>. </a:t>
            </a:r>
            <a:endParaRPr lang="en-US" sz="2900" dirty="0"/>
          </a:p>
          <a:p>
            <a:r>
              <a:rPr lang="en-US" b="1" dirty="0"/>
              <a:t> People</a:t>
            </a:r>
            <a:r>
              <a:rPr lang="en-US" dirty="0"/>
              <a:t>, </a:t>
            </a:r>
            <a:r>
              <a:rPr lang="en-US" b="1" dirty="0"/>
              <a:t>Process</a:t>
            </a:r>
            <a:r>
              <a:rPr lang="en-US" dirty="0"/>
              <a:t> &amp; </a:t>
            </a:r>
            <a:r>
              <a:rPr lang="en-US" b="1" dirty="0"/>
              <a:t>Physical evidence </a:t>
            </a:r>
            <a:r>
              <a:rPr lang="en-US" dirty="0"/>
              <a:t>are the </a:t>
            </a:r>
            <a:r>
              <a:rPr lang="en-US" i="1" u="sng" dirty="0"/>
              <a:t>extended marketing mix. </a:t>
            </a:r>
            <a:r>
              <a:rPr lang="ar-JO" i="1" u="sng" dirty="0"/>
              <a:t>الأشخاص والعملية والأدلة المادية هي مزيج التسويق الموسع</a:t>
            </a:r>
            <a:r>
              <a:rPr lang="ar-JO" i="1" u="sng" dirty="0" smtClean="0"/>
              <a:t>. </a:t>
            </a:r>
            <a:endParaRPr lang="en-US" i="1" u="sng" dirty="0"/>
          </a:p>
        </p:txBody>
      </p:sp>
      <p:pic>
        <p:nvPicPr>
          <p:cNvPr id="31750" name="Picture 6" descr="Image result for 4ps and 4cs of 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495" y="2497540"/>
            <a:ext cx="4586525" cy="4250922"/>
          </a:xfrm>
          <a:prstGeom prst="rect">
            <a:avLst/>
          </a:prstGeom>
          <a:noFill/>
        </p:spPr>
      </p:pic>
      <p:pic>
        <p:nvPicPr>
          <p:cNvPr id="31752" name="Picture 8" descr="Image result for 4ps and 4cs of marketing"/>
          <p:cNvPicPr>
            <a:picLocks noChangeAspect="1" noChangeArrowheads="1"/>
          </p:cNvPicPr>
          <p:nvPr/>
        </p:nvPicPr>
        <p:blipFill rotWithShape="1">
          <a:blip r:embed="rId3" cstate="print"/>
          <a:srcRect r="14225"/>
          <a:stretch/>
        </p:blipFill>
        <p:spPr bwMode="auto">
          <a:xfrm>
            <a:off x="6999800" y="179389"/>
            <a:ext cx="4741692" cy="2536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11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MARKETING FUN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1898" y="668337"/>
            <a:ext cx="6741372" cy="5455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52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Arial Black" panose="020B0A04020102020204" pitchFamily="34" charset="0"/>
              </a:rPr>
              <a:t>Marketing </a:t>
            </a:r>
            <a:r>
              <a:rPr lang="en-US" b="1" dirty="0" smtClean="0">
                <a:latin typeface="Arial Black" panose="020B0A04020102020204" pitchFamily="34" charset="0"/>
              </a:rPr>
              <a:t>Planning</a:t>
            </a:r>
            <a:r>
              <a:rPr lang="ar-JO" b="1" dirty="0">
                <a:latin typeface="Arial Black" panose="020B0A04020102020204" pitchFamily="34" charset="0"/>
              </a:rPr>
              <a:t> التخطيط </a:t>
            </a:r>
            <a:r>
              <a:rPr lang="ar-JO" b="1" dirty="0" smtClean="0">
                <a:latin typeface="Arial Black" panose="020B0A04020102020204" pitchFamily="34" charset="0"/>
              </a:rPr>
              <a:t>والتسويق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368490"/>
            <a:ext cx="11749139" cy="648950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marketing plan </a:t>
            </a:r>
            <a:r>
              <a:rPr lang="en-US" dirty="0" smtClean="0"/>
              <a:t>is needed to </a:t>
            </a:r>
            <a:r>
              <a:rPr lang="en-US" dirty="0"/>
              <a:t>let your </a:t>
            </a:r>
            <a:r>
              <a:rPr lang="en-US" dirty="0" smtClean="0"/>
              <a:t>consumer </a:t>
            </a:r>
            <a:r>
              <a:rPr lang="en-US" dirty="0"/>
              <a:t>population, both current and prospective, know who you are and what you do. </a:t>
            </a:r>
            <a:r>
              <a:rPr lang="en-US" i="1" dirty="0"/>
              <a:t>A sign on the door stating “Doctor’s Office” is no longer enough information</a:t>
            </a:r>
            <a:r>
              <a:rPr lang="en-US" i="1" dirty="0" smtClean="0"/>
              <a:t>.</a:t>
            </a:r>
            <a:r>
              <a:rPr lang="ar-JO" i="1" dirty="0"/>
              <a:t> هناك حاجة إلى خطة تسويق للسماح للمستهلكين ، الحاليين والمستقبليين ، بمعرفة من أنت وماذا تفعل. لم تعد لافتة على الباب تشير إلى "مكتب الطبيب" معلومات كافية</a:t>
            </a:r>
            <a:r>
              <a:rPr lang="ar-JO" i="1" dirty="0" smtClean="0"/>
              <a:t>. </a:t>
            </a:r>
            <a:endParaRPr lang="en-US" i="1" dirty="0"/>
          </a:p>
          <a:p>
            <a:r>
              <a:rPr lang="en-US" i="1" u="sng" dirty="0"/>
              <a:t>A written plan </a:t>
            </a:r>
            <a:r>
              <a:rPr lang="en-US" dirty="0" smtClean="0"/>
              <a:t>is preferred to prevent </a:t>
            </a:r>
            <a:r>
              <a:rPr lang="en-US" dirty="0"/>
              <a:t>the waste of efforts and money. </a:t>
            </a:r>
            <a:r>
              <a:rPr lang="ar-JO" dirty="0"/>
              <a:t/>
            </a:r>
            <a:br>
              <a:rPr lang="ar-JO" dirty="0"/>
            </a:br>
            <a:r>
              <a:rPr lang="ar-JO" dirty="0"/>
              <a:t>يفضل وجود خطة مكتوبة لمنع إهدار الجهود والمال.</a:t>
            </a:r>
            <a:endParaRPr lang="en-US" dirty="0"/>
          </a:p>
          <a:p>
            <a:r>
              <a:rPr lang="en-US" dirty="0"/>
              <a:t>The plan should establish the activities for </a:t>
            </a:r>
            <a:r>
              <a:rPr lang="en-US" b="1" dirty="0"/>
              <a:t>two important stages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</a:rPr>
              <a:t>presence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reinforcement</a:t>
            </a:r>
            <a:r>
              <a:rPr lang="en-US" dirty="0"/>
              <a:t>. </a:t>
            </a:r>
            <a:r>
              <a:rPr lang="ar-JO" dirty="0"/>
              <a:t>يجب أن تحدد الخطة أنشطة مرحلتين مهمتين: الحضور والتعزيز.</a:t>
            </a:r>
            <a:endParaRPr lang="en-US" dirty="0"/>
          </a:p>
          <a:p>
            <a:r>
              <a:rPr lang="en-US" dirty="0"/>
              <a:t>Stage one establishes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/>
              <a:t> </a:t>
            </a:r>
            <a:r>
              <a:rPr lang="en-US" dirty="0"/>
              <a:t>in the community and attaches the </a:t>
            </a:r>
            <a:r>
              <a:rPr lang="en-US" dirty="0">
                <a:solidFill>
                  <a:srgbClr val="FF0000"/>
                </a:solidFill>
              </a:rPr>
              <a:t>image</a:t>
            </a:r>
            <a:r>
              <a:rPr lang="en-US" dirty="0"/>
              <a:t> of what kind of health care provider you are, and stage two will maintain that presence in between campaigns</a:t>
            </a:r>
            <a:r>
              <a:rPr lang="en-US" dirty="0" smtClean="0"/>
              <a:t>.</a:t>
            </a:r>
            <a:r>
              <a:rPr lang="ar-JO" dirty="0"/>
              <a:t> تحدد المرحلة الأولى الوجود في المجتمع وتربط صورة نوع مقدم الرعاية الصحية الذي أنت عليه ، وستحافظ المرحلة الثانية على هذا الوجود بين الحملات.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10-80-10 rule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10-80-10 القاعدة</a:t>
            </a:r>
            <a:r>
              <a:rPr lang="ar-J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0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031"/>
            <a:ext cx="485860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Marketing plan </a:t>
            </a:r>
            <a:r>
              <a:rPr lang="en-US" dirty="0" smtClean="0"/>
              <a:t>steps</a:t>
            </a:r>
            <a:r>
              <a:rPr lang="ar-JO" dirty="0"/>
              <a:t> 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خطوات </a:t>
            </a:r>
            <a:r>
              <a:rPr lang="ar-JO" dirty="0"/>
              <a:t>خطة </a:t>
            </a:r>
            <a:r>
              <a:rPr lang="ar-JO" dirty="0" smtClean="0"/>
              <a:t>التسويق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651380"/>
            <a:ext cx="12096466" cy="520662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Determine the audience (a clear identification of </a:t>
            </a:r>
            <a:r>
              <a:rPr lang="en-US" dirty="0" smtClean="0"/>
              <a:t>primary </a:t>
            </a:r>
            <a:r>
              <a:rPr lang="en-US" dirty="0"/>
              <a:t>target </a:t>
            </a:r>
            <a:r>
              <a:rPr lang="en-US" dirty="0" smtClean="0"/>
              <a:t>market) </a:t>
            </a:r>
            <a:r>
              <a:rPr lang="en-US" dirty="0" smtClean="0"/>
              <a:t>.</a:t>
            </a:r>
            <a:r>
              <a:rPr lang="ar-JO" dirty="0"/>
              <a:t> تحديد الجمهور (تحديد واضح للسوق المستهدف الأساسي).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Spend all effort and money communicating with this target market. (not a process of exclusion, rather is a process of focus</a:t>
            </a:r>
            <a:r>
              <a:rPr lang="en-US" dirty="0" smtClean="0"/>
              <a:t>).</a:t>
            </a:r>
            <a:r>
              <a:rPr lang="ar-JO" dirty="0"/>
              <a:t> بذل كل الجهد والمال للتواصل مع هذا السوق المستهدف. (ليست عملية استبعاد ، بل هي عملية تركيز</a:t>
            </a:r>
            <a:r>
              <a:rPr lang="ar-JO" dirty="0" smtClean="0"/>
              <a:t>). </a:t>
            </a:r>
            <a:endParaRPr lang="en-US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Build support and enthusiasm – Find the experts who will help support </a:t>
            </a:r>
            <a:r>
              <a:rPr lang="en-US" dirty="0" smtClean="0"/>
              <a:t>marketing </a:t>
            </a:r>
            <a:r>
              <a:rPr lang="en-US" dirty="0"/>
              <a:t>efforts through speaking engagements, newspaper interviews, </a:t>
            </a:r>
            <a:r>
              <a:rPr lang="en-US" dirty="0" smtClean="0"/>
              <a:t>and media. </a:t>
            </a:r>
            <a:r>
              <a:rPr lang="ar-JO" dirty="0"/>
              <a:t>بناء الدعم والحماس - ابحث عن الخبراء الذين سيساعدون في دعم جهود التسويق من خلال مشاركات التحدث والمقابلات الصحفية ووسائل الإعلام.</a:t>
            </a:r>
            <a:endParaRPr lang="en-US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 Comparative analysis </a:t>
            </a:r>
            <a:r>
              <a:rPr lang="en-US" dirty="0" smtClean="0"/>
              <a:t>–competitors analysis ( current and </a:t>
            </a:r>
            <a:r>
              <a:rPr lang="en-US" dirty="0"/>
              <a:t>any </a:t>
            </a:r>
            <a:r>
              <a:rPr lang="en-US" dirty="0" smtClean="0"/>
              <a:t>future new services). </a:t>
            </a:r>
            <a:r>
              <a:rPr lang="ar-JO" dirty="0"/>
              <a:t>التحليل المقارن - تحليل المنافسين (الحالية وأي خدمات جديدة في المستقبل).</a:t>
            </a:r>
            <a:endParaRPr lang="en-US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Measure and evaluate: </a:t>
            </a:r>
            <a:r>
              <a:rPr lang="en-US" dirty="0" smtClean="0"/>
              <a:t>–track (new) consumers calls </a:t>
            </a:r>
            <a:r>
              <a:rPr lang="en-US" dirty="0"/>
              <a:t>for information, physician referrals, website hits, patient/procedure </a:t>
            </a:r>
            <a:r>
              <a:rPr lang="en-US" dirty="0" smtClean="0"/>
              <a:t>records. </a:t>
            </a:r>
            <a:r>
              <a:rPr lang="ar-JO" dirty="0"/>
              <a:t>القياس والتقييم: - تتبع مكالمات المستهلكين (الجدد) للحصول على معلومات ، وإحالات الطبيب ، وزيارات الموقع ، وسجلات المرضى / الإجراءات.</a:t>
            </a:r>
            <a:endParaRPr lang="en-US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Timing is everything</a:t>
            </a:r>
            <a:r>
              <a:rPr lang="en-US" dirty="0" smtClean="0"/>
              <a:t>.</a:t>
            </a:r>
            <a:r>
              <a:rPr lang="ar-JO" dirty="0"/>
              <a:t> التوقيت هو كل شيء</a:t>
            </a:r>
            <a:r>
              <a:rPr lang="ar-JO" dirty="0" smtClean="0"/>
              <a:t>. 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18434" name="Picture 2" descr="Image result for MARKETING FUNNY"/>
          <p:cNvPicPr>
            <a:picLocks noChangeAspect="1" noChangeArrowheads="1"/>
          </p:cNvPicPr>
          <p:nvPr/>
        </p:nvPicPr>
        <p:blipFill>
          <a:blip r:embed="rId2" cstate="print"/>
          <a:srcRect b="4115"/>
          <a:stretch>
            <a:fillRect/>
          </a:stretch>
        </p:blipFill>
        <p:spPr bwMode="auto">
          <a:xfrm>
            <a:off x="7560859" y="166031"/>
            <a:ext cx="4349491" cy="177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77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2672"/>
            <a:ext cx="10515600" cy="1325563"/>
          </a:xfrm>
        </p:spPr>
        <p:txBody>
          <a:bodyPr/>
          <a:lstStyle/>
          <a:p>
            <a:r>
              <a:rPr lang="en-US" dirty="0"/>
              <a:t>Marketing </a:t>
            </a:r>
            <a:r>
              <a:rPr lang="en-US" dirty="0" smtClean="0"/>
              <a:t>Research</a:t>
            </a:r>
            <a:r>
              <a:rPr lang="ar-JO" dirty="0"/>
              <a:t>بحوث </a:t>
            </a:r>
            <a:r>
              <a:rPr lang="ar-JO" dirty="0" smtClean="0"/>
              <a:t>التسويق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764275"/>
            <a:ext cx="11559654" cy="582759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Demographics and </a:t>
            </a:r>
            <a:r>
              <a:rPr lang="en-US" dirty="0" smtClean="0"/>
              <a:t>Psychographics</a:t>
            </a:r>
            <a:r>
              <a:rPr lang="ar-JO" dirty="0"/>
              <a:t>الديموغرافيا وعلم </a:t>
            </a:r>
            <a:r>
              <a:rPr lang="ar-JO" dirty="0" smtClean="0"/>
              <a:t>النفس </a:t>
            </a:r>
            <a:endParaRPr lang="en-US" dirty="0"/>
          </a:p>
          <a:p>
            <a:r>
              <a:rPr lang="en-US" dirty="0"/>
              <a:t>A target market profile consists of demographic and psychographic descriptors. </a:t>
            </a:r>
            <a:r>
              <a:rPr lang="ar-JO" dirty="0"/>
              <a:t>يتكون ملف تعريف السوق المستهدف من واصفات ديموغرافية ونفسية.</a:t>
            </a:r>
            <a:endParaRPr lang="en-US" dirty="0"/>
          </a:p>
          <a:p>
            <a:r>
              <a:rPr lang="en-US" dirty="0" smtClean="0"/>
              <a:t>Demographics: describe </a:t>
            </a:r>
            <a:r>
              <a:rPr lang="en-US" dirty="0"/>
              <a:t>a person or group of persons. Divide the general population into segments determined by age, gender, and </a:t>
            </a:r>
            <a:r>
              <a:rPr lang="en-US" dirty="0" smtClean="0"/>
              <a:t>income, occupation, education, location, marital status. </a:t>
            </a:r>
            <a:r>
              <a:rPr lang="ar-JO" dirty="0"/>
              <a:t>التركيبة السكانية: وصف شخصًا أو مجموعة من الأشخاص. قسّم عموم السكان إلى شرائح محددة حسب العمر والجنس والدخل والمهنة والتعليم والموقع والحالة الاجتماعية.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arrow </a:t>
            </a:r>
            <a:r>
              <a:rPr lang="en-US" dirty="0"/>
              <a:t>the target market as </a:t>
            </a:r>
            <a:r>
              <a:rPr lang="en-US" dirty="0" smtClean="0"/>
              <a:t>possible using these segments. </a:t>
            </a:r>
            <a:r>
              <a:rPr lang="ar-JO" dirty="0"/>
              <a:t>تضييق السوق المستهدف قدر الإمكان باستخدام هذه القطاعات.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39" y="106006"/>
            <a:ext cx="11472081" cy="4698005"/>
          </a:xfrm>
        </p:spPr>
        <p:txBody>
          <a:bodyPr>
            <a:normAutofit/>
          </a:bodyPr>
          <a:lstStyle/>
          <a:p>
            <a:r>
              <a:rPr lang="en-US" dirty="0"/>
              <a:t>Basic psychographics describes </a:t>
            </a:r>
            <a:r>
              <a:rPr lang="en-GB" dirty="0" smtClean="0"/>
              <a:t>internal </a:t>
            </a:r>
            <a:r>
              <a:rPr lang="en-GB" dirty="0"/>
              <a:t>characteristics — personality, values, beliefs, lifestyle, attitudes, </a:t>
            </a:r>
            <a:r>
              <a:rPr lang="en-GB" dirty="0" smtClean="0"/>
              <a:t>interests— </a:t>
            </a:r>
            <a:r>
              <a:rPr lang="en-GB" dirty="0"/>
              <a:t>so you can </a:t>
            </a:r>
            <a:r>
              <a:rPr lang="en-GB" b="1" dirty="0"/>
              <a:t>market</a:t>
            </a:r>
            <a:r>
              <a:rPr lang="en-GB" dirty="0"/>
              <a:t> accordingly</a:t>
            </a:r>
            <a:r>
              <a:rPr lang="en-GB" dirty="0" smtClean="0"/>
              <a:t>.</a:t>
            </a:r>
            <a:endParaRPr lang="ar-JO" dirty="0" smtClean="0"/>
          </a:p>
          <a:p>
            <a:pPr marL="0" indent="0">
              <a:buNone/>
            </a:pPr>
            <a:r>
              <a:rPr lang="ar-JO" dirty="0" smtClean="0"/>
              <a:t> </a:t>
            </a:r>
            <a:r>
              <a:rPr lang="ar-JO" dirty="0"/>
              <a:t>يصف التخطيط النفسي الأساسي الخصائص الداخلية - الشخصية ، والقيم ، والمعتقدات ، ونمط الحياة ، والمواقف ، والاهتمامات - حتى تتمكن من التسويق وفقًا لذلك</a:t>
            </a:r>
            <a:r>
              <a:rPr lang="ar-JO" dirty="0" smtClean="0"/>
              <a:t>. </a:t>
            </a:r>
            <a:endParaRPr lang="en-GB" dirty="0" smtClean="0"/>
          </a:p>
          <a:p>
            <a:r>
              <a:rPr lang="en-US" dirty="0" smtClean="0"/>
              <a:t>Mind-set</a:t>
            </a:r>
            <a:r>
              <a:rPr lang="en-US" dirty="0"/>
              <a:t>, refers to the consumers’ frame of mind while experiencing </a:t>
            </a:r>
            <a:r>
              <a:rPr lang="en-US" dirty="0" smtClean="0"/>
              <a:t>the marketed message</a:t>
            </a:r>
            <a:r>
              <a:rPr lang="en-US" dirty="0"/>
              <a:t>. </a:t>
            </a:r>
            <a:r>
              <a:rPr lang="en-US" dirty="0" smtClean="0"/>
              <a:t>marketers </a:t>
            </a:r>
            <a:r>
              <a:rPr lang="en-US" dirty="0"/>
              <a:t>must be certain to communicate </a:t>
            </a:r>
            <a:r>
              <a:rPr lang="en-US" dirty="0" smtClean="0"/>
              <a:t>message with consumers </a:t>
            </a:r>
            <a:r>
              <a:rPr lang="en-US" dirty="0"/>
              <a:t>when they are psychologically ready to absorb the information.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have a problem,” followed by “we have a solution” </a:t>
            </a:r>
            <a:endParaRPr lang="ar-JO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ar-JO" dirty="0" smtClean="0"/>
              <a:t>مجموعة </a:t>
            </a:r>
            <a:r>
              <a:rPr lang="ar-JO" dirty="0"/>
              <a:t>التفكير ، تشير إلى الإطار الذهني للمستهلكين أثناء تجربة الرسالة المسوقة. </a:t>
            </a:r>
            <a:r>
              <a:rPr lang="ar-JO" dirty="0"/>
              <a:t>يجب أن يتأكد المسوقون من توصيل الرسائل مع المستهلكين عندما يكونون مستعدين نفسياً لاستيعاب المعلومات. </a:t>
            </a:r>
            <a:r>
              <a:rPr lang="ar-JO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"لديك مشكلة" ، متبوعة بعبارة "لدينا حل"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0568" t="37424" r="5909" b="26515"/>
          <a:stretch/>
        </p:blipFill>
        <p:spPr>
          <a:xfrm>
            <a:off x="3441659" y="4912016"/>
            <a:ext cx="5134782" cy="16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615"/>
            <a:ext cx="12170391" cy="63393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48669" y="5269"/>
            <a:ext cx="5950424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التجزئة السيكوجرافية وفن الابداع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34219" y="2273179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التركيبة السكانية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77353" y="2846754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السن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43719" y="3378051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الجنس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43719" y="3953073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الوظيفة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43719" y="4518343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الموقع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43719" y="5089842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التعليم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43719" y="5668388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الحاله الاجتماعية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799093" y="1844178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علم النفس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65960" y="3481849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اسلوب الحياه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358936" y="3975105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الاتجاهات 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390779" y="4547312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القيم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390780" y="5068112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الاهتمامات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116688" y="5643284"/>
            <a:ext cx="274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/>
              <a:t>المعتقدات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143964" y="2665946"/>
            <a:ext cx="111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/>
              <a:t>سمات الشخصية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423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AC0AC-A83A-4521-9A31-9E7C9D11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4843" cy="66854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>
                <a:latin typeface="Arial Black" panose="020B0A04020102020204" pitchFamily="34" charset="0"/>
              </a:rPr>
              <a:t>Promotion</a:t>
            </a:r>
            <a:r>
              <a:rPr lang="ar-JO" b="1" dirty="0" smtClean="0">
                <a:latin typeface="Arial Black" panose="020B0A04020102020204" pitchFamily="34" charset="0"/>
              </a:rPr>
              <a:t> ترقية 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859445-AE68-49AA-848E-BD45810B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>
            <a:normAutofit/>
          </a:bodyPr>
          <a:lstStyle/>
          <a:p>
            <a:r>
              <a:rPr lang="en-GB" dirty="0"/>
              <a:t>Promotion is the action component of the marketing mix</a:t>
            </a:r>
            <a:r>
              <a:rPr lang="en-GB" dirty="0" smtClean="0"/>
              <a:t>.</a:t>
            </a:r>
            <a:r>
              <a:rPr lang="ar-JO" dirty="0"/>
              <a:t> الترويج هو مكون العمل للمزيج التسويقي</a:t>
            </a:r>
            <a:r>
              <a:rPr lang="ar-JO" dirty="0" smtClean="0"/>
              <a:t>. </a:t>
            </a:r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variety of techniques used to reach </a:t>
            </a:r>
            <a:r>
              <a:rPr lang="en-GB" dirty="0" smtClean="0"/>
              <a:t>consumers with </a:t>
            </a:r>
            <a:r>
              <a:rPr lang="en-GB" dirty="0"/>
              <a:t>the purpose of promoting an idea, organization, or product. </a:t>
            </a:r>
            <a:r>
              <a:rPr lang="ar-JO" dirty="0"/>
              <a:t>مجموعة متنوعة من التقنيات المستخدمة للوصول إلى المستهلكين بغرض الترويج لفكرة أو منظمة أو منتج.</a:t>
            </a:r>
            <a:endParaRPr lang="en-GB" dirty="0" smtClean="0"/>
          </a:p>
          <a:p>
            <a:r>
              <a:rPr lang="en-GB" b="1" dirty="0"/>
              <a:t>Traditional promotional activities includes familiar techniques such </a:t>
            </a:r>
            <a:r>
              <a:rPr lang="en-GB" b="1" dirty="0" smtClean="0"/>
              <a:t>as:</a:t>
            </a:r>
            <a:r>
              <a:rPr lang="ar-JO" b="1" dirty="0"/>
              <a:t>تشمل الأنشطة الترويجية التقليدية تقنيات مألوفة مثل</a:t>
            </a:r>
            <a:r>
              <a:rPr lang="ar-JO" b="1" dirty="0" smtClean="0"/>
              <a:t>: </a:t>
            </a:r>
            <a:endParaRPr lang="en-GB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Public </a:t>
            </a:r>
            <a:r>
              <a:rPr lang="en-GB" dirty="0" smtClean="0"/>
              <a:t>relations</a:t>
            </a:r>
            <a:r>
              <a:rPr lang="ar-JO" dirty="0"/>
              <a:t> علاقات </a:t>
            </a:r>
            <a:r>
              <a:rPr lang="ar-JO" dirty="0" smtClean="0"/>
              <a:t>عامة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Advertising, </a:t>
            </a:r>
            <a:r>
              <a:rPr lang="en-GB" dirty="0" smtClean="0"/>
              <a:t>sales</a:t>
            </a:r>
            <a:r>
              <a:rPr lang="ar-JO" dirty="0"/>
              <a:t> مبيعات </a:t>
            </a:r>
            <a:r>
              <a:rPr lang="ar-JO" dirty="0" smtClean="0"/>
              <a:t>الإعلانات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1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CF630-1C79-45EF-961F-6AAA71E8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92005"/>
            <a:ext cx="10515600" cy="58903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36DE86B-E1FC-495E-AB56-D910B19C8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999528"/>
              </p:ext>
            </p:extLst>
          </p:nvPr>
        </p:nvGraphicFramePr>
        <p:xfrm>
          <a:off x="715617" y="861391"/>
          <a:ext cx="10638183" cy="590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41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F4436-D53C-4577-B06A-D0A9DD02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48" y="0"/>
            <a:ext cx="11734800" cy="761310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Public Relations and </a:t>
            </a:r>
            <a:r>
              <a:rPr lang="en-GB" b="1" i="1" dirty="0" smtClean="0"/>
              <a:t>Communication</a:t>
            </a:r>
            <a:r>
              <a:rPr lang="ar-JO" dirty="0"/>
              <a:t>العلاقات العامة </a:t>
            </a:r>
            <a:r>
              <a:rPr lang="ar-JO" dirty="0" smtClean="0"/>
              <a:t>والاتصال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031F5B-0F4B-4AC9-A1C4-4AC6ACBD10D6}"/>
              </a:ext>
            </a:extLst>
          </p:cNvPr>
          <p:cNvSpPr txBox="1"/>
          <p:nvPr/>
        </p:nvSpPr>
        <p:spPr>
          <a:xfrm>
            <a:off x="937048" y="761310"/>
            <a:ext cx="1051560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Public relations</a:t>
            </a:r>
            <a:r>
              <a:rPr lang="en-US" sz="2400" dirty="0"/>
              <a:t>: the process of building good will and trust with the public</a:t>
            </a:r>
            <a:r>
              <a:rPr lang="en-US" sz="2400" dirty="0" smtClean="0"/>
              <a:t>.</a:t>
            </a:r>
            <a:endParaRPr lang="ar-JO" sz="2400" dirty="0" smtClean="0"/>
          </a:p>
          <a:p>
            <a:pPr lvl="0"/>
            <a:r>
              <a:rPr lang="ar-JO" sz="2400" b="1" dirty="0"/>
              <a:t>العلاقات العامة: عملية بناء حسن النية والثقة مع الجمهور.</a:t>
            </a:r>
            <a:endParaRPr lang="en-GB" sz="2400" b="1" dirty="0"/>
          </a:p>
          <a:p>
            <a:pPr lvl="0"/>
            <a:r>
              <a:rPr lang="en-GB" sz="2400" dirty="0"/>
              <a:t>Involves distribution and information dissemination to influence feelings, opinions or beliefs about an organization and its </a:t>
            </a:r>
            <a:r>
              <a:rPr lang="en-GB" sz="2400" dirty="0" smtClean="0"/>
              <a:t>services</a:t>
            </a:r>
            <a:r>
              <a:rPr lang="ar-JO" sz="2400" dirty="0"/>
              <a:t>يتضمن توزيع المعلومات ونشرها للتأثير على المشاعر أو الآراء أو المعتقدات حول المنظمة </a:t>
            </a:r>
            <a:r>
              <a:rPr lang="ar-JO" sz="2400" dirty="0" smtClean="0"/>
              <a:t>وخدماتها </a:t>
            </a:r>
            <a:endParaRPr lang="en-GB" sz="2400" dirty="0"/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CB61FBC-7F8F-49B2-9896-389A5033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686050"/>
            <a:ext cx="11547898" cy="4171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Public relations include</a:t>
            </a:r>
            <a:r>
              <a:rPr lang="en-GB" b="1" u="sng" dirty="0" smtClean="0">
                <a:solidFill>
                  <a:srgbClr val="FF0000"/>
                </a:solidFill>
              </a:rPr>
              <a:t>:</a:t>
            </a:r>
            <a:r>
              <a:rPr lang="ar-JO" b="1" u="sng" dirty="0">
                <a:solidFill>
                  <a:srgbClr val="FF0000"/>
                </a:solidFill>
              </a:rPr>
              <a:t> العلاقات العامة تشمل</a:t>
            </a:r>
            <a:r>
              <a:rPr lang="ar-JO" b="1" u="sng" dirty="0" smtClean="0">
                <a:solidFill>
                  <a:srgbClr val="FF0000"/>
                </a:solidFill>
              </a:rPr>
              <a:t>: </a:t>
            </a: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● Collateral materials (including e-collateral)</a:t>
            </a:r>
            <a:r>
              <a:rPr lang="ar-JO" dirty="0"/>
              <a:t> ● المواد الإضافية (بما في ذلك الضمانات الإلكترونية</a:t>
            </a:r>
            <a:r>
              <a:rPr lang="ar-JO" dirty="0" smtClean="0"/>
              <a:t>)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° Brochures</a:t>
            </a:r>
            <a:r>
              <a:rPr lang="ar-JO" dirty="0"/>
              <a:t> </a:t>
            </a:r>
            <a:r>
              <a:rPr lang="ar-JO" dirty="0" smtClean="0"/>
              <a:t>كتيبات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° Letterhead</a:t>
            </a:r>
            <a:r>
              <a:rPr lang="ar-JO" dirty="0"/>
              <a:t>° ورقة ذات </a:t>
            </a:r>
            <a:r>
              <a:rPr lang="ar-JO" dirty="0" smtClean="0"/>
              <a:t>رأسية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° Business </a:t>
            </a:r>
            <a:r>
              <a:rPr lang="en-GB" dirty="0" smtClean="0"/>
              <a:t>cards</a:t>
            </a:r>
            <a:r>
              <a:rPr lang="ar-JO" dirty="0"/>
              <a:t>° بطاقات </a:t>
            </a:r>
            <a:r>
              <a:rPr lang="ar-JO" dirty="0" smtClean="0"/>
              <a:t>العمل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● Press </a:t>
            </a:r>
            <a:r>
              <a:rPr lang="en-GB" dirty="0" smtClean="0"/>
              <a:t>releases</a:t>
            </a:r>
            <a:r>
              <a:rPr lang="ar-JO" dirty="0"/>
              <a:t>● النشرات </a:t>
            </a:r>
            <a:r>
              <a:rPr lang="ar-JO" dirty="0" smtClean="0"/>
              <a:t>الصحفية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● Press </a:t>
            </a:r>
            <a:r>
              <a:rPr lang="en-GB" dirty="0" smtClean="0"/>
              <a:t>conferences</a:t>
            </a:r>
            <a:r>
              <a:rPr lang="ar-JO" dirty="0"/>
              <a:t>● المؤتمرات </a:t>
            </a:r>
            <a:r>
              <a:rPr lang="ar-JO" dirty="0" smtClean="0"/>
              <a:t>الصحفية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● Distribution of feature stories to the </a:t>
            </a:r>
            <a:r>
              <a:rPr lang="en-GB" dirty="0" smtClean="0"/>
              <a:t>media</a:t>
            </a:r>
            <a:r>
              <a:rPr lang="ar-JO" dirty="0"/>
              <a:t> ● توزيع القصص الإخبارية على وسائل </a:t>
            </a:r>
            <a:r>
              <a:rPr lang="ar-JO" dirty="0" smtClean="0"/>
              <a:t>الإعلام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● Public service announcements</a:t>
            </a:r>
            <a:r>
              <a:rPr lang="ar-JO" dirty="0"/>
              <a:t>● إعلانات الخدمة </a:t>
            </a:r>
            <a:r>
              <a:rPr lang="ar-JO" dirty="0" smtClean="0"/>
              <a:t>العامة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● Event sponsorships</a:t>
            </a:r>
            <a:r>
              <a:rPr lang="ar-JO" dirty="0"/>
              <a:t> ● رعاية </a:t>
            </a:r>
            <a:r>
              <a:rPr lang="ar-JO" dirty="0" smtClean="0"/>
              <a:t>الحدث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00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smtClean="0"/>
              <a:t>Communication</a:t>
            </a:r>
            <a:r>
              <a:rPr lang="ar-JO" dirty="0"/>
              <a:t> </a:t>
            </a:r>
            <a:r>
              <a:rPr lang="ar-JO" dirty="0" smtClean="0"/>
              <a:t>تواصل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53898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It is an opportunity to tell </a:t>
            </a:r>
            <a:r>
              <a:rPr lang="en-US" dirty="0" smtClean="0"/>
              <a:t>what </a:t>
            </a:r>
            <a:r>
              <a:rPr lang="en-US" dirty="0"/>
              <a:t>services </a:t>
            </a:r>
            <a:r>
              <a:rPr lang="en-US" dirty="0" smtClean="0"/>
              <a:t>can be offer </a:t>
            </a:r>
            <a:r>
              <a:rPr lang="en-US" dirty="0"/>
              <a:t>to </a:t>
            </a:r>
            <a:r>
              <a:rPr lang="en-US" dirty="0" smtClean="0"/>
              <a:t>consumers. </a:t>
            </a:r>
            <a:endParaRPr lang="ar-JO" dirty="0" smtClean="0"/>
          </a:p>
          <a:p>
            <a:pPr marL="0" indent="0">
              <a:buNone/>
            </a:pPr>
            <a:r>
              <a:rPr lang="ar-JO" dirty="0"/>
              <a:t>إنها فرصة لمعرفة الخدمات التي يمكن تقديمها للمستهلكين.</a:t>
            </a:r>
            <a:endParaRPr lang="en-US" dirty="0"/>
          </a:p>
          <a:p>
            <a:r>
              <a:rPr lang="en-US" dirty="0"/>
              <a:t>The message to the referring provider would be similar to the message communicated directly to patients: </a:t>
            </a:r>
            <a:r>
              <a:rPr lang="en-US" dirty="0" smtClean="0"/>
              <a:t>e.g.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organization’s mission, the staff’s skill and knowledge, accolades provided by accrediting bodies, and the assurance that the facility will give the best possible care to referred patients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ar-JO" dirty="0"/>
              <a:t>ستكون الرسالة إلى مقدم الإحالة مماثلة للرسالة التي يتم توصيلها مباشرة إلى المرضى: على سبيل المثال مهمة المنظمة ، ومهارات الموظفين ومعرفتهم ، والأوسمة المقدمة من هيئات الاعتماد ، والتأكيد على أن المنشأة ستقدم أفضل رعاية ممكنة للمرضى المحالين.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Image result for ‫مستشفى فكتوريا السعوديه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57" y="725213"/>
            <a:ext cx="4091151" cy="2727434"/>
          </a:xfrm>
          <a:prstGeom prst="rect">
            <a:avLst/>
          </a:prstGeom>
          <a:noFill/>
        </p:spPr>
      </p:pic>
      <p:pic>
        <p:nvPicPr>
          <p:cNvPr id="4813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037" y="2033202"/>
            <a:ext cx="3985501" cy="2417436"/>
          </a:xfrm>
          <a:prstGeom prst="rect">
            <a:avLst/>
          </a:prstGeom>
          <a:noFill/>
        </p:spPr>
      </p:pic>
      <p:pic>
        <p:nvPicPr>
          <p:cNvPr id="48134" name="Picture 6" descr="Image result for ‫مستشفى فكتوريا السعوديه‬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124" y="3741683"/>
            <a:ext cx="3703843" cy="2467686"/>
          </a:xfrm>
          <a:prstGeom prst="rect">
            <a:avLst/>
          </a:prstGeom>
          <a:noFill/>
        </p:spPr>
      </p:pic>
      <p:pic>
        <p:nvPicPr>
          <p:cNvPr id="48136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7119" y="3867807"/>
            <a:ext cx="3377580" cy="2247627"/>
          </a:xfrm>
          <a:prstGeom prst="rect">
            <a:avLst/>
          </a:prstGeom>
          <a:noFill/>
        </p:spPr>
      </p:pic>
      <p:pic>
        <p:nvPicPr>
          <p:cNvPr id="48138" name="Picture 10" descr="Image result for ‫مستشفى فكتوريا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5989" y="453860"/>
            <a:ext cx="3155183" cy="315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E9FB7-576D-465A-A4E6-C02E5999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i="1" dirty="0" smtClean="0"/>
              <a:t>Advertising</a:t>
            </a:r>
            <a:r>
              <a:rPr lang="ar-JO" b="1" i="1" dirty="0"/>
              <a:t> </a:t>
            </a:r>
            <a:r>
              <a:rPr lang="ar-JO" b="1" i="1" dirty="0" smtClean="0"/>
              <a:t>دعاية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7FEED4-3482-483D-9A25-6FA6EB8F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9"/>
            <a:ext cx="10515600" cy="1192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Advertising refers to </a:t>
            </a:r>
            <a:r>
              <a:rPr lang="en-US" dirty="0"/>
              <a:t>direct methods for calling attention to something or someone</a:t>
            </a:r>
            <a:r>
              <a:rPr lang="en-US" dirty="0" smtClean="0"/>
              <a:t>.</a:t>
            </a:r>
            <a:r>
              <a:rPr lang="ar-JO" dirty="0"/>
              <a:t> يشير الإعلان إلى طرق مباشرة لجذب الانتباه إلى شيء ما أو شخص ما</a:t>
            </a:r>
            <a:r>
              <a:rPr lang="ar-JO" dirty="0" smtClean="0"/>
              <a:t>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37320697-A654-46DC-A62A-F9389DA89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0775"/>
              </p:ext>
            </p:extLst>
          </p:nvPr>
        </p:nvGraphicFramePr>
        <p:xfrm>
          <a:off x="583096" y="2451652"/>
          <a:ext cx="11145078" cy="390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30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Image result for healthcare a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7" y="3603145"/>
            <a:ext cx="3249509" cy="32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Image result for shadi al shaik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2998" y="2464805"/>
            <a:ext cx="3680701" cy="1362422"/>
          </a:xfrm>
          <a:prstGeom prst="rect">
            <a:avLst/>
          </a:prstGeom>
          <a:noFill/>
        </p:spPr>
      </p:pic>
      <p:pic>
        <p:nvPicPr>
          <p:cNvPr id="2970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 b="13812"/>
          <a:stretch>
            <a:fillRect/>
          </a:stretch>
        </p:blipFill>
        <p:spPr bwMode="auto">
          <a:xfrm>
            <a:off x="7578696" y="365125"/>
            <a:ext cx="3972910" cy="21125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984" y="3790368"/>
            <a:ext cx="3763924" cy="3062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063" y="2914266"/>
            <a:ext cx="3645102" cy="3645102"/>
          </a:xfrm>
          <a:prstGeom prst="rect">
            <a:avLst/>
          </a:prstGeom>
        </p:spPr>
      </p:pic>
      <p:pic>
        <p:nvPicPr>
          <p:cNvPr id="1028" name="Picture 4" descr="وزارة الصحة - الصفحة الرئيسية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82"/>
            <a:ext cx="3502349" cy="35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2349" y="-13200"/>
            <a:ext cx="3479364" cy="1677798"/>
          </a:xfrm>
          <a:prstGeom prst="rect">
            <a:avLst/>
          </a:prstGeom>
          <a:noFill/>
        </p:spPr>
      </p:pic>
      <p:pic>
        <p:nvPicPr>
          <p:cNvPr id="1030" name="Picture 6" descr="فيروس كورونا: &quot;متر ونص&quot; حملة توعية ووقاية تطلقها وزارة الصحة في السعودية -  BBC News عربي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69" y="1243278"/>
            <a:ext cx="2792020" cy="15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72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6" y="0"/>
            <a:ext cx="10515600" cy="11682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Advertising/Print </a:t>
            </a:r>
            <a:r>
              <a:rPr lang="en-US" b="1" dirty="0" smtClean="0">
                <a:latin typeface="Arial Black" panose="020B0A04020102020204" pitchFamily="34" charset="0"/>
              </a:rPr>
              <a:t>material</a:t>
            </a:r>
            <a:r>
              <a:rPr lang="ar-JO" b="1" dirty="0">
                <a:latin typeface="Arial Black" panose="020B0A04020102020204" pitchFamily="34" charset="0"/>
              </a:rPr>
              <a:t> مواد إعلانية / مطبوعة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168252"/>
            <a:ext cx="11859903" cy="568974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Print media </a:t>
            </a:r>
            <a:r>
              <a:rPr lang="en-US" dirty="0"/>
              <a:t>includes magazines and newspapers—in both paper and electronic formats. </a:t>
            </a:r>
            <a:r>
              <a:rPr lang="ar-JO" dirty="0"/>
              <a:t>تشمل الوسائط المطبوعة المجلات والصحف - في كل من الأشكال الورقية والإلكترونية.</a:t>
            </a:r>
            <a:endParaRPr lang="en-US" dirty="0" smtClean="0"/>
          </a:p>
          <a:p>
            <a:r>
              <a:rPr lang="en-US" b="1" dirty="0" smtClean="0"/>
              <a:t>Flyers </a:t>
            </a:r>
            <a:r>
              <a:rPr lang="en-US" b="1" dirty="0"/>
              <a:t>and brochures </a:t>
            </a:r>
            <a:r>
              <a:rPr lang="en-US" dirty="0"/>
              <a:t>on general good health, such as healthy eating, getting exercise, lifting heavy objects </a:t>
            </a:r>
            <a:r>
              <a:rPr lang="en-US" dirty="0" smtClean="0"/>
              <a:t>properly (with </a:t>
            </a:r>
            <a:r>
              <a:rPr lang="en-US" dirty="0"/>
              <a:t>the name and address of the health care facility or </a:t>
            </a:r>
            <a:r>
              <a:rPr lang="en-US" dirty="0" smtClean="0"/>
              <a:t>provider) support </a:t>
            </a:r>
            <a:r>
              <a:rPr lang="en-US" dirty="0"/>
              <a:t>the patient by educating </a:t>
            </a:r>
            <a:r>
              <a:rPr lang="en-GB" dirty="0" smtClean="0"/>
              <a:t>them </a:t>
            </a:r>
            <a:r>
              <a:rPr lang="en-US" dirty="0" smtClean="0"/>
              <a:t>about </a:t>
            </a:r>
            <a:r>
              <a:rPr lang="en-US" dirty="0"/>
              <a:t>these important </a:t>
            </a:r>
            <a:r>
              <a:rPr lang="en-US" dirty="0" smtClean="0"/>
              <a:t>healthy </a:t>
            </a:r>
            <a:r>
              <a:rPr lang="en-US" dirty="0"/>
              <a:t>habits, </a:t>
            </a:r>
            <a:r>
              <a:rPr lang="en-US" dirty="0" smtClean="0"/>
              <a:t>and </a:t>
            </a:r>
            <a:r>
              <a:rPr lang="en-US" dirty="0"/>
              <a:t>at the same time reminding them about provider services. </a:t>
            </a:r>
            <a:r>
              <a:rPr lang="ar-JO" dirty="0"/>
              <a:t>المنشورات والكتيبات عن الصحة العامة الجيدة ، مثل الأكل الصحي ، وممارسة الرياضة ، ورفع الأشياء الثقيلة بشكل صحيح (مع اسم وعنوان مرفق الرعاية الصحية أو مقدم الخدمة) تدعم المريض من خلال تثقيفهم حول هذه العادات الصحية الهامة ، وفي نفس الوقت الوقت لتذكيرهم بخدمات المزود.</a:t>
            </a:r>
            <a:endParaRPr lang="en-US" dirty="0"/>
          </a:p>
          <a:p>
            <a:r>
              <a:rPr lang="en-US" b="1" dirty="0"/>
              <a:t>Article, </a:t>
            </a:r>
            <a:r>
              <a:rPr lang="en-US" dirty="0"/>
              <a:t>or series of articles published in a local magazine, newspaper, or on Facebook or LinkedIn can also establish a relationship with potential </a:t>
            </a:r>
            <a:r>
              <a:rPr lang="en-US" dirty="0" smtClean="0"/>
              <a:t>consumers. </a:t>
            </a:r>
            <a:r>
              <a:rPr lang="ar-JO" dirty="0"/>
              <a:t>يمكن لمقالة أو سلسلة من المقالات المنشورة في مجلة أو صحيفة محلية أو على </a:t>
            </a:r>
            <a:r>
              <a:rPr lang="en-US" dirty="0"/>
              <a:t>Facebook </a:t>
            </a:r>
            <a:r>
              <a:rPr lang="ar-JO" dirty="0"/>
              <a:t>أو </a:t>
            </a:r>
            <a:r>
              <a:rPr lang="en-US" dirty="0"/>
              <a:t>LinkedIn </a:t>
            </a:r>
            <a:r>
              <a:rPr lang="ar-JO" dirty="0"/>
              <a:t>إنشاء علاقة مع المستهلكين المحتملين.</a:t>
            </a:r>
            <a:endParaRPr lang="en-US" dirty="0"/>
          </a:p>
          <a:p>
            <a:r>
              <a:rPr lang="en-US" dirty="0" smtClean="0"/>
              <a:t>Print  </a:t>
            </a:r>
            <a:r>
              <a:rPr lang="en-US" dirty="0"/>
              <a:t>materials </a:t>
            </a:r>
            <a:r>
              <a:rPr lang="en-US" dirty="0" smtClean="0"/>
              <a:t>provide space </a:t>
            </a:r>
            <a:r>
              <a:rPr lang="en-US" dirty="0"/>
              <a:t>to completely </a:t>
            </a:r>
            <a:r>
              <a:rPr lang="en-US" dirty="0" smtClean="0"/>
              <a:t>describe </a:t>
            </a:r>
            <a:r>
              <a:rPr lang="en-US" dirty="0"/>
              <a:t>a type of procedure and provide all details necessary to get the </a:t>
            </a:r>
            <a:r>
              <a:rPr lang="en-US" dirty="0" smtClean="0"/>
              <a:t>patient/consumer </a:t>
            </a:r>
            <a:r>
              <a:rPr lang="en-US" dirty="0"/>
              <a:t>to contact the provider </a:t>
            </a:r>
            <a:r>
              <a:rPr lang="en-US" dirty="0" smtClean="0"/>
              <a:t>about </a:t>
            </a:r>
            <a:r>
              <a:rPr lang="en-US" dirty="0"/>
              <a:t>the service. A</a:t>
            </a:r>
            <a:r>
              <a:rPr lang="en-US" dirty="0" smtClean="0"/>
              <a:t>udience </a:t>
            </a:r>
            <a:r>
              <a:rPr lang="en-US" dirty="0"/>
              <a:t>can choose how much time to spend getting information</a:t>
            </a:r>
            <a:r>
              <a:rPr lang="en-US" dirty="0" smtClean="0"/>
              <a:t>.</a:t>
            </a:r>
            <a:r>
              <a:rPr lang="ar-JO" dirty="0"/>
              <a:t> توفر المواد المطبوعة مساحة لوصف نوع الإجراء بشكل كامل وتوفر جميع التفاصيل اللازمة لجعل المريض / المستهلك يتصل بمزود الخدمة بخصوص الخدمة. يمكن للجمهور اختيار مقدار الوقت الذي يقضيه في الحصول على المعلومات</a:t>
            </a:r>
            <a:r>
              <a:rPr lang="ar-JO" dirty="0" smtClean="0"/>
              <a:t>. </a:t>
            </a:r>
            <a:endParaRPr lang="en-US" dirty="0"/>
          </a:p>
          <a:p>
            <a:r>
              <a:rPr lang="en-US" dirty="0"/>
              <a:t>Can be used in waiting area, or </a:t>
            </a:r>
            <a:r>
              <a:rPr lang="en-US" dirty="0" smtClean="0"/>
              <a:t>distributed at </a:t>
            </a:r>
            <a:r>
              <a:rPr lang="en-US" dirty="0"/>
              <a:t>a health </a:t>
            </a:r>
            <a:r>
              <a:rPr lang="en-US" dirty="0" smtClean="0"/>
              <a:t>occasions/fairs, </a:t>
            </a:r>
            <a:r>
              <a:rPr lang="en-US" dirty="0"/>
              <a:t>these make great leave-behinds to deliver the message in a nonintrusive manner. </a:t>
            </a:r>
            <a:r>
              <a:rPr lang="ar-JO" dirty="0"/>
              <a:t>يمكن استخدامها في منطقة الانتظار ، أو توزيعها في المناسبات / المعارض الصحية ، مما يجعلها بمثابة إجازات رائعة لإيصال الرسالة بطريقة غير متطفلة.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E9A8B-8320-46AA-A8F2-29765ABF57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Electronic</a:t>
            </a:r>
            <a:r>
              <a:rPr lang="ar-JO" dirty="0" smtClean="0"/>
              <a:t> الالكتروني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A07D23-02F1-4D29-B80A-5F9297195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1406768"/>
            <a:ext cx="11436823" cy="530793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i="1" dirty="0"/>
              <a:t>Television </a:t>
            </a:r>
            <a:r>
              <a:rPr lang="en-GB" dirty="0"/>
              <a:t>is a popular advertising </a:t>
            </a:r>
            <a:r>
              <a:rPr lang="en-GB" dirty="0" smtClean="0"/>
              <a:t>method </a:t>
            </a:r>
            <a:r>
              <a:rPr lang="en-GB" dirty="0"/>
              <a:t>and have several advantages. These </a:t>
            </a:r>
            <a:r>
              <a:rPr lang="en-GB" dirty="0" smtClean="0"/>
              <a:t>include:</a:t>
            </a:r>
            <a:r>
              <a:rPr lang="ar-JO" dirty="0"/>
              <a:t>التلفزيون هو وسيلة إعلانية شائعة وله العديد من المزايا. وتشمل هذه</a:t>
            </a:r>
            <a:r>
              <a:rPr lang="ar-JO" dirty="0" smtClean="0"/>
              <a:t>: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(1) the ability to build a high level of </a:t>
            </a:r>
            <a:r>
              <a:rPr lang="en-GB" dirty="0" smtClean="0"/>
              <a:t>awareness</a:t>
            </a:r>
            <a:r>
              <a:rPr lang="ar-JO" dirty="0"/>
              <a:t>(1) القدرة على بناء مستوى عالٍ من </a:t>
            </a:r>
            <a:r>
              <a:rPr lang="ar-JO" dirty="0" smtClean="0"/>
              <a:t>الوعي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(2) access to large </a:t>
            </a:r>
            <a:r>
              <a:rPr lang="en-GB" dirty="0" smtClean="0"/>
              <a:t>audiences</a:t>
            </a:r>
            <a:r>
              <a:rPr lang="ar-JO" dirty="0"/>
              <a:t> (2) الوصول إلى جماهير </a:t>
            </a:r>
            <a:r>
              <a:rPr lang="ar-JO" dirty="0" smtClean="0"/>
              <a:t>كبيرة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(3) the ability to demonstrate a product (using sound and vision</a:t>
            </a:r>
            <a:r>
              <a:rPr lang="en-GB" dirty="0" smtClean="0"/>
              <a:t>)</a:t>
            </a:r>
            <a:r>
              <a:rPr lang="ar-JO" dirty="0"/>
              <a:t> (3) القدرة على إظهار المنتج (باستخدام الصوت والرؤية</a:t>
            </a:r>
            <a:r>
              <a:rPr lang="ar-JO" dirty="0" smtClean="0"/>
              <a:t>)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(4) compulsiveness;</a:t>
            </a:r>
          </a:p>
          <a:p>
            <a:pPr marL="0" indent="0">
              <a:buNone/>
            </a:pPr>
            <a:r>
              <a:rPr lang="en-GB" dirty="0"/>
              <a:t>(5) a comfortable, at-home viewing environment. </a:t>
            </a:r>
            <a:r>
              <a:rPr lang="ar-JO" dirty="0"/>
              <a:t>(5) بيئة مشاهدة مريحة في المنزل.</a:t>
            </a:r>
            <a:endParaRPr lang="en-GB" dirty="0"/>
          </a:p>
          <a:p>
            <a:r>
              <a:rPr lang="en-GB" dirty="0"/>
              <a:t>The disadvantages: </a:t>
            </a:r>
            <a:r>
              <a:rPr lang="ar-JO" dirty="0"/>
              <a:t>العيوب:</a:t>
            </a:r>
            <a:endParaRPr lang="en-GB" dirty="0"/>
          </a:p>
          <a:p>
            <a:r>
              <a:rPr lang="en-GB" dirty="0" smtClean="0"/>
              <a:t>commercial </a:t>
            </a:r>
            <a:r>
              <a:rPr lang="en-GB" dirty="0"/>
              <a:t>breaks may be seen as irritating, </a:t>
            </a:r>
            <a:r>
              <a:rPr lang="en-GB" dirty="0" smtClean="0"/>
              <a:t>TV is considered </a:t>
            </a:r>
            <a:r>
              <a:rPr lang="en-GB" dirty="0"/>
              <a:t>to be </a:t>
            </a:r>
            <a:r>
              <a:rPr lang="en-GB" dirty="0" smtClean="0"/>
              <a:t>transient (short periods) , </a:t>
            </a:r>
            <a:r>
              <a:rPr lang="en-GB" dirty="0"/>
              <a:t>and the audience cannot be very targeted. In addition, television advertising time is very expensive</a:t>
            </a:r>
            <a:r>
              <a:rPr lang="en-GB" dirty="0" smtClean="0"/>
              <a:t>.</a:t>
            </a:r>
            <a:r>
              <a:rPr lang="ar-JO" dirty="0"/>
              <a:t> قد يُنظر إلى الاستراحات التجارية على أنها مزعجة ، ويُعتبر التلفزيون مؤقتًا (فترات قصيرة) ، ولا يمكن استهداف الجمهور بشكل كبير. بالإضافة إلى ذلك ، فإن وقت الإعلان التلفزيوني مكلف للغاية</a:t>
            </a:r>
            <a:r>
              <a:rPr lang="ar-JO" dirty="0" smtClean="0"/>
              <a:t>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7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4153E1-9FD1-421F-87B0-3EEF936CC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382137"/>
            <a:ext cx="11336251" cy="61107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i="1" dirty="0"/>
              <a:t>Radio </a:t>
            </a:r>
            <a:r>
              <a:rPr lang="en-GB" dirty="0"/>
              <a:t>is a longstanding advertising medium that has a lot of advantages.</a:t>
            </a:r>
          </a:p>
          <a:p>
            <a:pPr marL="0" indent="0">
              <a:buNone/>
            </a:pPr>
            <a:r>
              <a:rPr lang="ar-JO" dirty="0"/>
              <a:t>يعد الراديو وسيلة إعلانية طويلة الأمد تتمتع بالكثير من المزايا.</a:t>
            </a:r>
          </a:p>
          <a:p>
            <a:r>
              <a:rPr lang="en-GB" dirty="0" smtClean="0"/>
              <a:t> </a:t>
            </a:r>
            <a:r>
              <a:rPr lang="en-GB" dirty="0"/>
              <a:t>Radios are often considered as “companions”.</a:t>
            </a:r>
          </a:p>
          <a:p>
            <a:pPr marL="0" indent="0">
              <a:buNone/>
            </a:pPr>
            <a:r>
              <a:rPr lang="ar-JO" dirty="0"/>
              <a:t>غالبًا ما تُعتبر أجهزة الراديو "رفقاء".</a:t>
            </a:r>
          </a:p>
          <a:p>
            <a:r>
              <a:rPr lang="en-GB" dirty="0" smtClean="0"/>
              <a:t> </a:t>
            </a:r>
            <a:r>
              <a:rPr lang="en-GB" dirty="0" smtClean="0"/>
              <a:t>Can target </a:t>
            </a:r>
            <a:r>
              <a:rPr lang="en-GB" dirty="0"/>
              <a:t>the </a:t>
            </a:r>
            <a:r>
              <a:rPr lang="en-GB" dirty="0" smtClean="0"/>
              <a:t>audience (the station type and  the time </a:t>
            </a:r>
            <a:r>
              <a:rPr lang="en-GB" dirty="0"/>
              <a:t>of </a:t>
            </a:r>
            <a:r>
              <a:rPr lang="en-GB" dirty="0" smtClean="0"/>
              <a:t>day to advertise</a:t>
            </a:r>
            <a:r>
              <a:rPr lang="en-GB" dirty="0" smtClean="0"/>
              <a:t>).</a:t>
            </a:r>
            <a:r>
              <a:rPr lang="ar-JO" dirty="0"/>
              <a:t> يمكن أن تستهدف الجمهور (نوع المحطة والوقت من اليوم للإعلان</a:t>
            </a:r>
            <a:r>
              <a:rPr lang="ar-JO" dirty="0" smtClean="0"/>
              <a:t>). </a:t>
            </a:r>
            <a:endParaRPr lang="en-GB" dirty="0"/>
          </a:p>
          <a:p>
            <a:r>
              <a:rPr lang="en-GB" dirty="0"/>
              <a:t>Disadvantages: </a:t>
            </a:r>
            <a:r>
              <a:rPr lang="ar-JO" dirty="0" smtClean="0"/>
              <a:t>العيوب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Lacking visual </a:t>
            </a:r>
            <a:r>
              <a:rPr lang="en-GB" dirty="0" smtClean="0"/>
              <a:t>attributes</a:t>
            </a:r>
            <a:r>
              <a:rPr lang="ar-JO" dirty="0"/>
              <a:t> تفتقر إلى السمات </a:t>
            </a:r>
            <a:r>
              <a:rPr lang="ar-JO" dirty="0" smtClean="0"/>
              <a:t>المرئية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Having a small audience. </a:t>
            </a:r>
            <a:r>
              <a:rPr lang="ar-JO" dirty="0"/>
              <a:t>وجود جمهور صغير.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2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DF2CC8-76A9-44BF-9432-5A440E2A7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76" y="272955"/>
            <a:ext cx="10903424" cy="590400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i="1" dirty="0"/>
              <a:t>Internet </a:t>
            </a:r>
            <a:r>
              <a:rPr lang="en-GB" dirty="0"/>
              <a:t>advertising: </a:t>
            </a:r>
            <a:r>
              <a:rPr lang="en-GB" dirty="0">
                <a:solidFill>
                  <a:srgbClr val="FF0000"/>
                </a:solidFill>
              </a:rPr>
              <a:t>pop-up ads</a:t>
            </a:r>
            <a:r>
              <a:rPr lang="en-GB" dirty="0" smtClean="0"/>
              <a:t>.</a:t>
            </a:r>
            <a:r>
              <a:rPr lang="ar-JO" dirty="0"/>
              <a:t> الإعلان عبر الإنترنت: الإعلانات المنبثقة</a:t>
            </a:r>
            <a:r>
              <a:rPr lang="ar-JO" dirty="0" smtClean="0"/>
              <a:t>. </a:t>
            </a:r>
            <a:endParaRPr lang="en-GB" dirty="0"/>
          </a:p>
          <a:p>
            <a:pPr marL="0" indent="0">
              <a:buNone/>
            </a:pPr>
            <a:r>
              <a:rPr lang="en-GB" u="sng" dirty="0" smtClean="0"/>
              <a:t>Advantages:</a:t>
            </a:r>
            <a:r>
              <a:rPr lang="ar-JO" u="sng" dirty="0" smtClean="0"/>
              <a:t>المزايا 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Can reach both general public and targeted consumer groups</a:t>
            </a:r>
            <a:r>
              <a:rPr lang="en-GB" dirty="0" smtClean="0"/>
              <a:t>.</a:t>
            </a:r>
            <a:r>
              <a:rPr lang="ar-JO" dirty="0"/>
              <a:t> يمكن أن تصل إلى كل من الجمهور العام ومجموعات المستهلكين المستهدفة.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Low relative </a:t>
            </a:r>
            <a:r>
              <a:rPr lang="en-GB" dirty="0" smtClean="0"/>
              <a:t>cost</a:t>
            </a:r>
            <a:r>
              <a:rPr lang="ar-JO" dirty="0"/>
              <a:t>تكلفة نسبية </a:t>
            </a:r>
            <a:r>
              <a:rPr lang="ar-JO" dirty="0" smtClean="0"/>
              <a:t>منخفضة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Interactive + direct </a:t>
            </a:r>
            <a:r>
              <a:rPr lang="en-GB" dirty="0" smtClean="0"/>
              <a:t>feedback</a:t>
            </a:r>
            <a:r>
              <a:rPr lang="ar-JO" dirty="0"/>
              <a:t>تفاعلية + ردود فعل </a:t>
            </a:r>
            <a:r>
              <a:rPr lang="ar-JO" dirty="0" smtClean="0"/>
              <a:t>مباشرة </a:t>
            </a:r>
            <a:endParaRPr lang="en-GB" dirty="0"/>
          </a:p>
          <a:p>
            <a:pPr marL="0" indent="0">
              <a:buNone/>
            </a:pPr>
            <a:r>
              <a:rPr lang="en-GB" u="sng" dirty="0" smtClean="0"/>
              <a:t>Disadvantage:</a:t>
            </a:r>
            <a:r>
              <a:rPr lang="ar-JO" u="sng" dirty="0" smtClean="0"/>
              <a:t>العيوب 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Irritating to some </a:t>
            </a:r>
            <a:r>
              <a:rPr lang="en-GB" dirty="0" smtClean="0"/>
              <a:t>audience</a:t>
            </a:r>
            <a:r>
              <a:rPr lang="ar-JO" dirty="0"/>
              <a:t>مزعج لبعض </a:t>
            </a:r>
            <a:r>
              <a:rPr lang="ar-JO" dirty="0" smtClean="0"/>
              <a:t>الجمهور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31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4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Advertising</a:t>
            </a:r>
            <a:r>
              <a:rPr lang="ar-JO" dirty="0" smtClean="0"/>
              <a:t>دعاية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Outdoor advertising </a:t>
            </a:r>
            <a:r>
              <a:rPr lang="en-US" dirty="0" smtClean="0"/>
              <a:t>:</a:t>
            </a:r>
            <a:r>
              <a:rPr lang="ar-JO" dirty="0"/>
              <a:t>الاعلان في الهواء الطلق </a:t>
            </a:r>
            <a:r>
              <a:rPr lang="ar-JO" dirty="0" smtClean="0"/>
              <a:t>: 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The large signs alongside highways known as</a:t>
            </a:r>
            <a:r>
              <a:rPr lang="en-US" b="1" dirty="0"/>
              <a:t> billboards</a:t>
            </a:r>
            <a:r>
              <a:rPr lang="en-US" dirty="0"/>
              <a:t>. C</a:t>
            </a:r>
            <a:r>
              <a:rPr lang="en-US" dirty="0" smtClean="0"/>
              <a:t>an </a:t>
            </a:r>
            <a:r>
              <a:rPr lang="en-US" dirty="0"/>
              <a:t>be seen and identified with from a distance in a very short amount of time.</a:t>
            </a:r>
          </a:p>
          <a:p>
            <a:pPr marL="0" indent="0">
              <a:buNone/>
            </a:pPr>
            <a:r>
              <a:rPr lang="ar-JO" dirty="0"/>
              <a:t>اللافتات الكبيرة بجانب الطرق السريعة المعروفة باللوحات الإعلانية. يمكن رؤيتها والتعرف عليها من مسافة بعيدة في فترة زمنية قصيرة جدًا.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59" y="4326340"/>
            <a:ext cx="4557356" cy="2386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E75149-89E4-4DE5-9CB0-1F8DF161B0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Definitions</a:t>
            </a:r>
            <a:r>
              <a:rPr lang="en-GB" b="1" dirty="0" smtClean="0">
                <a:latin typeface="Arial Black" panose="020B0A04020102020204" pitchFamily="34" charset="0"/>
              </a:rPr>
              <a:t>:</a:t>
            </a:r>
            <a:r>
              <a:rPr lang="ar-JO" b="1" dirty="0">
                <a:latin typeface="Arial Black" panose="020B0A04020102020204" pitchFamily="34" charset="0"/>
              </a:rPr>
              <a:t> تعريفات</a:t>
            </a:r>
            <a:r>
              <a:rPr lang="ar-JO" b="1" dirty="0" smtClean="0">
                <a:latin typeface="Arial Black" panose="020B0A04020102020204" pitchFamily="34" charset="0"/>
              </a:rPr>
              <a:t>: </a:t>
            </a:r>
            <a:endParaRPr lang="en-GB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E5DA9F-A17F-477F-8FF0-5FE80B314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165"/>
            <a:ext cx="10515600" cy="2389993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Marketing:</a:t>
            </a:r>
            <a:r>
              <a:rPr lang="en-GB" dirty="0"/>
              <a:t> </a:t>
            </a:r>
            <a:r>
              <a:rPr lang="en-GB" i="1" dirty="0"/>
              <a:t>a management process that involves the assessment of customer </a:t>
            </a:r>
            <a:r>
              <a:rPr lang="en-GB" i="1" u="sng" dirty="0"/>
              <a:t>wants and needs</a:t>
            </a:r>
            <a:r>
              <a:rPr lang="en-GB" i="1" dirty="0"/>
              <a:t>, and the performance of all activities associated with the development, pricing, provision, and promotion of product solutions that satisfy those wants and needs</a:t>
            </a:r>
            <a:r>
              <a:rPr lang="en-GB" dirty="0" smtClean="0"/>
              <a:t>.</a:t>
            </a:r>
            <a:endParaRPr lang="ar-JO" dirty="0" smtClean="0"/>
          </a:p>
          <a:p>
            <a:pPr marL="0" indent="0">
              <a:buNone/>
            </a:pPr>
            <a:r>
              <a:rPr lang="ar-JO" dirty="0"/>
              <a:t>التسويق: عملية إدارية تتضمن تقييم رغبات العملاء واحتياجاتهم ، وأداء جميع الأنشطة المرتبطة بالتطوير والتسعير والتوفير والترويج لحلول المنتجات التي ترضي تلك الرغبات والاحتياجات.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DDF61B-D41A-4864-ADB4-5B359759A276}"/>
              </a:ext>
            </a:extLst>
          </p:cNvPr>
          <p:cNvSpPr txBox="1"/>
          <p:nvPr/>
        </p:nvSpPr>
        <p:spPr>
          <a:xfrm>
            <a:off x="838200" y="4334232"/>
            <a:ext cx="10515600" cy="2523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Healthcare marketing: </a:t>
            </a:r>
            <a:r>
              <a:rPr lang="en-GB" sz="2800" dirty="0" smtClean="0"/>
              <a:t>involves any activities that relate to the development, packaging, pricing and distribution of </a:t>
            </a:r>
            <a:r>
              <a:rPr lang="en-GB" sz="2800" u="sng" dirty="0" smtClean="0"/>
              <a:t>healthcare products</a:t>
            </a:r>
            <a:r>
              <a:rPr lang="en-GB" sz="2800" dirty="0" smtClean="0"/>
              <a:t> and to any </a:t>
            </a:r>
            <a:r>
              <a:rPr lang="en-GB" sz="2800" u="sng" dirty="0" smtClean="0"/>
              <a:t>mechanisms used for promoting these products</a:t>
            </a:r>
            <a:r>
              <a:rPr lang="en-GB" sz="2800" dirty="0" smtClean="0"/>
              <a:t>.</a:t>
            </a:r>
            <a:endParaRPr lang="ar-JO" sz="2800" dirty="0" smtClean="0"/>
          </a:p>
          <a:p>
            <a:r>
              <a:rPr lang="ar-JO" sz="2800" dirty="0"/>
              <a:t>تسويق الرعاية الصحية: يشمل أي أنشطة تتعلق بتطوير منتجات الرعاية الصحية وتعبئتها وتسعيرها وتوزيعها وأي آليات مستخدمة للترويج لهذه المنتجات.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1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70AE191-D2EA-45C9-A44D-830C188F74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23A0E4C1-B7A6-4637-AC51-4A5AE3841F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F4E8C039-CC58-44F3-8A7B-E0A934C1D0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20" y="1255781"/>
            <a:ext cx="6469963" cy="5083569"/>
          </a:xfrm>
        </p:spPr>
        <p:txBody>
          <a:bodyPr anchor="t">
            <a:normAutofit lnSpcReduction="10000"/>
          </a:bodyPr>
          <a:lstStyle/>
          <a:p>
            <a:pPr>
              <a:buFontTx/>
              <a:buChar char="-"/>
            </a:pPr>
            <a:r>
              <a:rPr lang="en-GB" b="1" dirty="0"/>
              <a:t>Transportation venues or </a:t>
            </a:r>
            <a:r>
              <a:rPr lang="en-US" b="1" dirty="0"/>
              <a:t>Signage </a:t>
            </a:r>
            <a:r>
              <a:rPr lang="en-US" dirty="0"/>
              <a:t>on bus stop shelters, inside the bus itself, signage in and on trains, and the kiosk signs along the walkways within shopping mall. </a:t>
            </a:r>
            <a:r>
              <a:rPr lang="ar-JO" dirty="0"/>
              <a:t>أماكن النقل أو اللافتات الموجودة في ملاجئ محطات الحافلات ، وداخل الحافلة نفسها ، واللافتات في القطارات وفي القطارات ، وعلامات الأكشاك على طول الممرات داخل مركز التسوق.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Message should be super short: the rule of thumb is no more than six words plus your logo. </a:t>
            </a:r>
            <a:r>
              <a:rPr lang="ar-JO" dirty="0"/>
              <a:t>يجب أن تكون الرسالة قصيرة جدًا: القاعدة العامة لا تزيد عن ست كلمات بالإضافة إلى شعارك.</a:t>
            </a:r>
            <a:endParaRPr lang="en-US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339" r="-3" b="-3"/>
          <a:stretch/>
        </p:blipFill>
        <p:spPr>
          <a:xfrm>
            <a:off x="7395014" y="45720"/>
            <a:ext cx="2432785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389710-BEBC-4B86-844C-371A67BF4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8" r="14883" b="-3"/>
          <a:stretch/>
        </p:blipFill>
        <p:spPr>
          <a:xfrm>
            <a:off x="9853684" y="10"/>
            <a:ext cx="2338316" cy="338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BBAE89-A0C8-43B9-A6FC-1A759422B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56" r="-2" b="17035"/>
          <a:stretch/>
        </p:blipFill>
        <p:spPr>
          <a:xfrm>
            <a:off x="7395013" y="3497580"/>
            <a:ext cx="479698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Wants and </a:t>
            </a:r>
            <a:r>
              <a:rPr lang="en-GB" b="1" dirty="0" smtClean="0"/>
              <a:t>Needs</a:t>
            </a:r>
            <a:r>
              <a:rPr lang="ar-JO" b="1" dirty="0"/>
              <a:t> الرغبات </a:t>
            </a:r>
            <a:r>
              <a:rPr lang="ar-JO" b="1" dirty="0" smtClean="0"/>
              <a:t>والحاجات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825625"/>
            <a:ext cx="11614245" cy="2241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First, assessing </a:t>
            </a:r>
            <a:r>
              <a:rPr lang="en-GB" dirty="0"/>
              <a:t>the wants and needs of </a:t>
            </a:r>
            <a:r>
              <a:rPr lang="en-GB" dirty="0" smtClean="0"/>
              <a:t>consumers</a:t>
            </a:r>
            <a:r>
              <a:rPr lang="en-GB" dirty="0" smtClean="0"/>
              <a:t>.</a:t>
            </a:r>
            <a:r>
              <a:rPr lang="ar-JO" dirty="0"/>
              <a:t> أولاً ، تقييم رغبات واحتياجات المستهلكين</a:t>
            </a:r>
            <a:r>
              <a:rPr lang="ar-JO" dirty="0" smtClean="0"/>
              <a:t>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NEED: is something that a person requires for well-being and possibly survival.</a:t>
            </a:r>
            <a:endParaRPr lang="ar-JO" dirty="0" smtClean="0"/>
          </a:p>
          <a:p>
            <a:pPr marL="0" indent="0">
              <a:buNone/>
            </a:pPr>
            <a:r>
              <a:rPr lang="ar-JO" dirty="0"/>
              <a:t>الحاجة: هي شيء يحتاجه الشخص من أجل الرفاهية وربما البقاء على قيد الحياة.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WANT: is something that a person simply desires. </a:t>
            </a:r>
            <a:r>
              <a:rPr lang="ar-JO" dirty="0" smtClean="0"/>
              <a:t>الرغبة : </a:t>
            </a:r>
            <a:r>
              <a:rPr lang="ar-JO" dirty="0"/>
              <a:t>هو الشيء الذي يرغب فيه الشخص ببساطة.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 smtClean="0"/>
              <a:t>example: </a:t>
            </a:r>
            <a:r>
              <a:rPr lang="en-GB" dirty="0"/>
              <a:t>coronary artery bypass surgery </a:t>
            </a:r>
            <a:r>
              <a:rPr lang="en-GB" dirty="0" smtClean="0"/>
              <a:t>( need), elective </a:t>
            </a:r>
            <a:r>
              <a:rPr lang="en-GB" dirty="0"/>
              <a:t>cosmetic surgery </a:t>
            </a:r>
            <a:r>
              <a:rPr lang="en-GB" dirty="0" smtClean="0"/>
              <a:t>(want</a:t>
            </a:r>
            <a:r>
              <a:rPr lang="en-GB" dirty="0" smtClean="0"/>
              <a:t>).</a:t>
            </a:r>
            <a:r>
              <a:rPr lang="ar-JO" dirty="0"/>
              <a:t> </a:t>
            </a:r>
            <a:endParaRPr lang="ar-JO" dirty="0" smtClean="0"/>
          </a:p>
          <a:p>
            <a:pPr marL="0" indent="0">
              <a:buNone/>
            </a:pPr>
            <a:r>
              <a:rPr lang="ar-JO" dirty="0" smtClean="0"/>
              <a:t>على </a:t>
            </a:r>
            <a:r>
              <a:rPr lang="ar-JO" dirty="0"/>
              <a:t>سبيل المثال: جراحة مجازة الشريان التاجي (الحاجة) ، جراحة التجميل الاختيارية </a:t>
            </a:r>
            <a:r>
              <a:rPr lang="ar-JO" dirty="0" smtClean="0"/>
              <a:t>(رغبة).</a:t>
            </a:r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02359"/>
            <a:ext cx="10515600" cy="2800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7644" y="39023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Products</a:t>
            </a:r>
            <a:r>
              <a:rPr lang="ar-JO" b="1" dirty="0"/>
              <a:t> </a:t>
            </a:r>
            <a:r>
              <a:rPr lang="ar-JO" b="1" dirty="0" smtClean="0"/>
              <a:t>منتجات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7644" y="5063248"/>
            <a:ext cx="10515600" cy="224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term product refers to any offer provided by an entity for purchase and consumption. </a:t>
            </a:r>
            <a:r>
              <a:rPr lang="ar-JO" dirty="0"/>
              <a:t>يشير مصطلح المنتج إلى أي عرض يقدمه كيان للشراء والاستهلاك.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82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3C46F-8F9D-4458-A588-D89AC147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99" y="11700"/>
            <a:ext cx="11286698" cy="589032"/>
          </a:xfrm>
        </p:spPr>
        <p:txBody>
          <a:bodyPr>
            <a:normAutofit/>
          </a:bodyPr>
          <a:lstStyle/>
          <a:p>
            <a:r>
              <a:rPr lang="en-GB" sz="3600" b="1" dirty="0"/>
              <a:t>The Nature of Healthcare </a:t>
            </a:r>
            <a:r>
              <a:rPr lang="en-GB" sz="3600" b="1" dirty="0" smtClean="0"/>
              <a:t>Products</a:t>
            </a:r>
            <a:r>
              <a:rPr lang="ar-JO" sz="3600" b="1" dirty="0"/>
              <a:t> طبيعة منتجات الرعاية </a:t>
            </a:r>
            <a:r>
              <a:rPr lang="ar-JO" sz="3600" b="1" dirty="0" smtClean="0"/>
              <a:t>الصحية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163EF4-3521-4DBA-A65A-05DA49E08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99" y="600732"/>
            <a:ext cx="11773641" cy="56940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300" b="1" i="1" dirty="0">
                <a:solidFill>
                  <a:srgbClr val="FF0000"/>
                </a:solidFill>
              </a:rPr>
              <a:t>1. Ideas</a:t>
            </a:r>
            <a:r>
              <a:rPr lang="en-GB" sz="3300" b="1" i="1" dirty="0" smtClean="0">
                <a:solidFill>
                  <a:srgbClr val="FF0000"/>
                </a:solidFill>
              </a:rPr>
              <a:t>:</a:t>
            </a:r>
            <a:r>
              <a:rPr lang="ar-JO" sz="3300" b="1" i="1" dirty="0">
                <a:solidFill>
                  <a:srgbClr val="FF0000"/>
                </a:solidFill>
              </a:rPr>
              <a:t> 1. الأفكار</a:t>
            </a:r>
            <a:r>
              <a:rPr lang="ar-JO" sz="3300" b="1" i="1" dirty="0" smtClean="0">
                <a:solidFill>
                  <a:srgbClr val="FF0000"/>
                </a:solidFill>
              </a:rPr>
              <a:t>: </a:t>
            </a:r>
            <a:endParaRPr lang="en-GB" sz="3300" b="1" i="1" dirty="0">
              <a:solidFill>
                <a:srgbClr val="FF0000"/>
              </a:solidFill>
            </a:endParaRPr>
          </a:p>
          <a:p>
            <a:r>
              <a:rPr lang="en-GB" dirty="0"/>
              <a:t>Concepts that </a:t>
            </a:r>
            <a:r>
              <a:rPr lang="en-GB" dirty="0" smtClean="0"/>
              <a:t>deliver </a:t>
            </a:r>
            <a:r>
              <a:rPr lang="en-GB" dirty="0"/>
              <a:t>a perception to the consumer. </a:t>
            </a:r>
            <a:r>
              <a:rPr lang="ar-JO" dirty="0"/>
              <a:t>المفاهيم التي توصل تصورًا للمستهلك.</a:t>
            </a:r>
            <a:endParaRPr lang="en-GB" dirty="0"/>
          </a:p>
          <a:p>
            <a:r>
              <a:rPr lang="en-GB" dirty="0"/>
              <a:t>Example: The organization’s image, quality care, professionalism, value. Etc</a:t>
            </a:r>
            <a:r>
              <a:rPr lang="en-GB" dirty="0" smtClean="0"/>
              <a:t>.</a:t>
            </a:r>
            <a:r>
              <a:rPr lang="ar-JO" dirty="0"/>
              <a:t> مثال: صورة المنظمة ، جودة الرعاية ، الاحتراف ، القيمة. إلخ</a:t>
            </a:r>
            <a:r>
              <a:rPr lang="ar-JO" dirty="0" smtClean="0"/>
              <a:t>. </a:t>
            </a:r>
            <a:endParaRPr lang="en-GB" dirty="0"/>
          </a:p>
          <a:p>
            <a:r>
              <a:rPr lang="en-GB" dirty="0"/>
              <a:t>Aims to increase familiarity-</a:t>
            </a:r>
            <a:r>
              <a:rPr lang="en-GB" dirty="0" smtClean="0"/>
              <a:t>---------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utilization</a:t>
            </a:r>
            <a:r>
              <a:rPr lang="en-GB" dirty="0" smtClean="0"/>
              <a:t>.</a:t>
            </a:r>
            <a:r>
              <a:rPr lang="ar-JO" dirty="0"/>
              <a:t> تهدف إلى زيادة الإلمام ----------  الاستخدام</a:t>
            </a:r>
            <a:r>
              <a:rPr lang="ar-JO" dirty="0" smtClean="0"/>
              <a:t>. </a:t>
            </a:r>
            <a:endParaRPr lang="en-GB" dirty="0"/>
          </a:p>
          <a:p>
            <a:pPr marL="0" indent="0">
              <a:buNone/>
            </a:pPr>
            <a:r>
              <a:rPr lang="en-GB" sz="3300" b="1" i="1" dirty="0">
                <a:solidFill>
                  <a:srgbClr val="FF0000"/>
                </a:solidFill>
              </a:rPr>
              <a:t>2. </a:t>
            </a:r>
            <a:r>
              <a:rPr lang="en-GB" sz="3300" b="1" i="1" dirty="0" smtClean="0">
                <a:solidFill>
                  <a:srgbClr val="FF0000"/>
                </a:solidFill>
              </a:rPr>
              <a:t>Goods:</a:t>
            </a:r>
            <a:r>
              <a:rPr lang="ar-JO" sz="3300" b="1" i="1" dirty="0">
                <a:solidFill>
                  <a:srgbClr val="FF0000"/>
                </a:solidFill>
              </a:rPr>
              <a:t>2. البضائع</a:t>
            </a:r>
            <a:r>
              <a:rPr lang="ar-JO" sz="3300" b="1" i="1" dirty="0" smtClean="0">
                <a:solidFill>
                  <a:srgbClr val="FF0000"/>
                </a:solidFill>
              </a:rPr>
              <a:t>: </a:t>
            </a:r>
            <a:endParaRPr lang="en-GB" sz="3300" b="1" i="1" dirty="0">
              <a:solidFill>
                <a:srgbClr val="FF0000"/>
              </a:solidFill>
            </a:endParaRPr>
          </a:p>
          <a:p>
            <a:r>
              <a:rPr lang="en-GB" dirty="0"/>
              <a:t>A </a:t>
            </a:r>
            <a:r>
              <a:rPr lang="en-GB" dirty="0" smtClean="0"/>
              <a:t>(tangible) </a:t>
            </a:r>
            <a:r>
              <a:rPr lang="en-GB" dirty="0"/>
              <a:t>product that is typically purchased on a one-at-a-time basis</a:t>
            </a:r>
            <a:r>
              <a:rPr lang="en-GB" dirty="0" smtClean="0"/>
              <a:t>.</a:t>
            </a:r>
            <a:endParaRPr lang="ar-JO" dirty="0" smtClean="0"/>
          </a:p>
          <a:p>
            <a:pPr marL="0" indent="0">
              <a:buNone/>
            </a:pPr>
            <a:r>
              <a:rPr lang="ar-JO" dirty="0"/>
              <a:t>منتج (ملموس) يتم شراؤه عادة على أساس واحد في كل مرة.</a:t>
            </a:r>
            <a:endParaRPr lang="en-GB" dirty="0"/>
          </a:p>
          <a:p>
            <a:r>
              <a:rPr lang="en-GB" dirty="0"/>
              <a:t>Example: Health products (e.g</a:t>
            </a:r>
            <a:r>
              <a:rPr lang="en-GB" dirty="0" smtClean="0"/>
              <a:t>. </a:t>
            </a:r>
            <a:r>
              <a:rPr lang="en-GB" dirty="0"/>
              <a:t>band-aids, toothpaste, pharmaceuticals, home testing kits and therapeutic equipment (sale and rental</a:t>
            </a:r>
            <a:r>
              <a:rPr lang="en-GB" dirty="0" smtClean="0"/>
              <a:t>).</a:t>
            </a:r>
            <a:endParaRPr lang="ar-JO" dirty="0" smtClean="0"/>
          </a:p>
          <a:p>
            <a:pPr marL="0" indent="0">
              <a:buNone/>
            </a:pPr>
            <a:r>
              <a:rPr lang="ar-JO" dirty="0"/>
              <a:t>مثال: المنتجات الصحية (مثل الضمادات ومعجون الأسنان والمستحضرات الصيدلانية ومجموعات الاختبار المنزلية والمعدات العلاجية (البيع والتأجير).</a:t>
            </a:r>
            <a:endParaRPr lang="en-GB" dirty="0"/>
          </a:p>
          <a:p>
            <a:pPr marL="0" indent="0">
              <a:buNone/>
            </a:pPr>
            <a:r>
              <a:rPr lang="en-GB" sz="3300" b="1" i="1" dirty="0">
                <a:solidFill>
                  <a:srgbClr val="FF0000"/>
                </a:solidFill>
              </a:rPr>
              <a:t>3. </a:t>
            </a:r>
            <a:r>
              <a:rPr lang="en-GB" sz="3300" b="1" i="1" dirty="0" smtClean="0">
                <a:solidFill>
                  <a:srgbClr val="FF0000"/>
                </a:solidFill>
              </a:rPr>
              <a:t>Services:</a:t>
            </a:r>
            <a:r>
              <a:rPr lang="ar-JO" sz="3300" b="1" i="1" dirty="0">
                <a:solidFill>
                  <a:srgbClr val="FF0000"/>
                </a:solidFill>
              </a:rPr>
              <a:t>3. الخدمات</a:t>
            </a:r>
            <a:r>
              <a:rPr lang="ar-JO" sz="3300" b="1" i="1" dirty="0" smtClean="0">
                <a:solidFill>
                  <a:srgbClr val="FF0000"/>
                </a:solidFill>
              </a:rPr>
              <a:t>: </a:t>
            </a:r>
            <a:endParaRPr lang="en-GB" sz="3300" b="1" i="1" dirty="0">
              <a:solidFill>
                <a:srgbClr val="FF0000"/>
              </a:solidFill>
            </a:endParaRPr>
          </a:p>
          <a:p>
            <a:r>
              <a:rPr lang="en-GB" dirty="0" smtClean="0"/>
              <a:t>Services </a:t>
            </a:r>
            <a:r>
              <a:rPr lang="en-GB" dirty="0"/>
              <a:t>are </a:t>
            </a:r>
            <a:r>
              <a:rPr lang="en-GB" dirty="0" smtClean="0"/>
              <a:t>(intangible) </a:t>
            </a:r>
            <a:r>
              <a:rPr lang="en-GB" dirty="0"/>
              <a:t>(</a:t>
            </a:r>
            <a:r>
              <a:rPr lang="en-GB" dirty="0" smtClean="0"/>
              <a:t>e.g. physical examinations, medical advice) </a:t>
            </a:r>
            <a:r>
              <a:rPr lang="en-GB" dirty="0" smtClean="0"/>
              <a:t>.</a:t>
            </a:r>
            <a:r>
              <a:rPr lang="ar-JO" dirty="0"/>
              <a:t> الخدمات (غير ملموسة) (مثل الفحوصات الطبية والنصائح الطبية</a:t>
            </a:r>
            <a:r>
              <a:rPr lang="ar-JO" dirty="0" smtClean="0"/>
              <a:t>). </a:t>
            </a:r>
            <a:endParaRPr lang="en-GB" dirty="0"/>
          </a:p>
          <a:p>
            <a:r>
              <a:rPr lang="en-GB" dirty="0"/>
              <a:t>It is more difficult to quantify and evaluate services than goods</a:t>
            </a:r>
            <a:r>
              <a:rPr lang="en-GB" dirty="0" smtClean="0"/>
              <a:t>.</a:t>
            </a:r>
            <a:r>
              <a:rPr lang="ar-JO" dirty="0"/>
              <a:t> من الصعب تحديد وتقييم الخدمات أكثر من السلع</a:t>
            </a:r>
            <a:r>
              <a:rPr lang="ar-JO" dirty="0" smtClean="0"/>
              <a:t>. </a:t>
            </a:r>
            <a:endParaRPr lang="en-GB" dirty="0"/>
          </a:p>
          <a:p>
            <a:r>
              <a:rPr lang="en-GB" dirty="0" smtClean="0"/>
              <a:t>Services </a:t>
            </a:r>
            <a:r>
              <a:rPr lang="en-GB" dirty="0"/>
              <a:t>cannot be stored and once provided they have no residual value</a:t>
            </a:r>
            <a:r>
              <a:rPr lang="en-GB" dirty="0" smtClean="0"/>
              <a:t>.</a:t>
            </a:r>
            <a:r>
              <a:rPr lang="ar-JO" dirty="0"/>
              <a:t> لا يمكن تخزين الخدمات وبمجرد شريطة ألا يكون لها قيمة متبقية</a:t>
            </a:r>
            <a:r>
              <a:rPr lang="ar-JO" dirty="0" smtClean="0"/>
              <a:t>. </a:t>
            </a:r>
            <a:endParaRPr lang="en-GB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81BA44-4453-49F5-9A39-8AFBFC19F0DA}"/>
              </a:ext>
            </a:extLst>
          </p:cNvPr>
          <p:cNvSpPr txBox="1"/>
          <p:nvPr/>
        </p:nvSpPr>
        <p:spPr>
          <a:xfrm>
            <a:off x="354842" y="6211669"/>
            <a:ext cx="1059145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 purchase of goods tends to be a one-shot episode, while services may represent an on-going process</a:t>
            </a:r>
            <a:r>
              <a:rPr lang="en-GB" b="1" dirty="0" smtClean="0"/>
              <a:t>.</a:t>
            </a:r>
            <a:endParaRPr lang="ar-JO" b="1" dirty="0" smtClean="0"/>
          </a:p>
          <a:p>
            <a:r>
              <a:rPr lang="ar-JO" b="1" dirty="0"/>
              <a:t>تميل عملية شراء البضائع إلى أن تكون حلقة واحدة ، بينما قد تمثل الخدمات عملية مستمرة.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956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78" y="0"/>
            <a:ext cx="9465131" cy="1184111"/>
          </a:xfrm>
        </p:spPr>
        <p:txBody>
          <a:bodyPr>
            <a:normAutofit/>
          </a:bodyPr>
          <a:lstStyle/>
          <a:p>
            <a:r>
              <a:rPr lang="en-US" sz="2800" b="1" i="1" dirty="0"/>
              <a:t>Brief history, stages of Healthcare Marketing</a:t>
            </a:r>
            <a:br>
              <a:rPr lang="en-US" sz="2800" b="1" i="1" dirty="0"/>
            </a:br>
            <a:r>
              <a:rPr lang="ar-JO" sz="2800" b="1" i="1" dirty="0"/>
              <a:t>نبذة تاريخية ، مراحل تسويق الرعاية الصحية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435" y="1184111"/>
            <a:ext cx="10766652" cy="461595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Most </a:t>
            </a:r>
            <a:r>
              <a:rPr lang="en-US" sz="2000" dirty="0"/>
              <a:t>of hospitals and physicians considered marketing (advertising) to be </a:t>
            </a:r>
            <a:r>
              <a:rPr lang="en-US" sz="2000" i="1" dirty="0"/>
              <a:t>inappropriate and even unethical</a:t>
            </a:r>
            <a:r>
              <a:rPr lang="en-US" sz="2000" dirty="0"/>
              <a:t>. (</a:t>
            </a:r>
            <a:r>
              <a:rPr lang="en-US" sz="2000" b="1" dirty="0"/>
              <a:t>in 1950s </a:t>
            </a:r>
            <a:r>
              <a:rPr lang="en-US" sz="2000" b="1" dirty="0" smtClean="0"/>
              <a:t>)</a:t>
            </a:r>
            <a:r>
              <a:rPr lang="ar-JO" sz="2000" b="1" dirty="0"/>
              <a:t> اعتبرت معظم المستشفيات والأطباء أن التسويق (الإعلان) غير مناسب وحتى غير أخلاقي. (في الخمسينيات</a:t>
            </a:r>
            <a:r>
              <a:rPr lang="ar-JO" sz="2000" b="1" dirty="0" smtClean="0"/>
              <a:t>) </a:t>
            </a:r>
            <a:endParaRPr lang="en-US" sz="2000" dirty="0" smtClean="0"/>
          </a:p>
          <a:p>
            <a:r>
              <a:rPr lang="en-US" sz="2000" dirty="0" smtClean="0"/>
              <a:t>After that, The Media relations role often consisted of answering reporters’ questions about patients’ conditions. (Pre-marketing</a:t>
            </a:r>
            <a:r>
              <a:rPr lang="en-US" sz="2000" dirty="0" smtClean="0"/>
              <a:t>)</a:t>
            </a:r>
            <a:r>
              <a:rPr lang="ar-JO" sz="2000" dirty="0"/>
              <a:t> بعد ذلك ، كان دور العلاقات الإعلامية يتألف غالبًا من الإجابة على أسئلة المراسلين حول ظروف المرضى. (ما قبل التسويق</a:t>
            </a:r>
            <a:r>
              <a:rPr lang="ar-JO" sz="2000" dirty="0" smtClean="0"/>
              <a:t>) </a:t>
            </a:r>
            <a:endParaRPr lang="en-US" sz="2000" dirty="0" smtClean="0"/>
          </a:p>
          <a:p>
            <a:r>
              <a:rPr lang="en-GB" sz="2000" dirty="0" smtClean="0"/>
              <a:t>Gradually</a:t>
            </a:r>
            <a:r>
              <a:rPr lang="en-GB" sz="2000" dirty="0"/>
              <a:t>, an understanding </a:t>
            </a:r>
            <a:r>
              <a:rPr lang="en-GB" sz="2000" dirty="0" smtClean="0"/>
              <a:t>that </a:t>
            </a:r>
            <a:r>
              <a:rPr lang="en-GB" sz="2000" dirty="0"/>
              <a:t>there is nothing </a:t>
            </a:r>
            <a:r>
              <a:rPr lang="en-GB" sz="2000" dirty="0" smtClean="0"/>
              <a:t>wrong </a:t>
            </a:r>
            <a:r>
              <a:rPr lang="en-GB" sz="2000" dirty="0"/>
              <a:t>in making the public aware of the services available in a hospital. P</a:t>
            </a:r>
            <a:r>
              <a:rPr lang="en-GB" sz="2000" dirty="0" smtClean="0"/>
              <a:t>roviding information </a:t>
            </a:r>
            <a:r>
              <a:rPr lang="en-GB" sz="2000" dirty="0"/>
              <a:t>to people about healthcare services without any exaggeration is not considered </a:t>
            </a:r>
            <a:r>
              <a:rPr lang="en-GB" sz="2000" dirty="0" smtClean="0"/>
              <a:t>unethical</a:t>
            </a:r>
            <a:r>
              <a:rPr lang="en-GB" sz="2000" dirty="0" smtClean="0"/>
              <a:t>.</a:t>
            </a:r>
            <a:r>
              <a:rPr lang="ar-JO" sz="2000" dirty="0"/>
              <a:t> تدريجيًا ، فهم أنه لا حرج في توعية الجمهور بالخدمات المتوفرة في المستشفى. لا يعتبر تقديم معلومات للأشخاص حول خدمات الرعاية الصحية دون أي مبالغة أمرًا غير أخلاقي</a:t>
            </a:r>
            <a:r>
              <a:rPr lang="ar-JO" sz="2000" dirty="0" smtClean="0"/>
              <a:t>. </a:t>
            </a:r>
            <a:endParaRPr lang="en-GB" sz="2000" dirty="0" smtClean="0"/>
          </a:p>
          <a:p>
            <a:r>
              <a:rPr lang="en-US" sz="2000" dirty="0"/>
              <a:t>By the turn of the </a:t>
            </a:r>
            <a:r>
              <a:rPr lang="en-US" sz="2000" b="1" dirty="0"/>
              <a:t>twenty-first century</a:t>
            </a:r>
            <a:r>
              <a:rPr lang="en-US" sz="2000" dirty="0"/>
              <a:t>, marketing became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essential function </a:t>
            </a:r>
            <a:r>
              <a:rPr lang="en-US" sz="2000" dirty="0"/>
              <a:t>for healthcare organizations. </a:t>
            </a:r>
            <a:r>
              <a:rPr lang="en-GB" sz="2000" dirty="0"/>
              <a:t>Internet presence (e.g. social media, chat services</a:t>
            </a:r>
            <a:r>
              <a:rPr lang="en-GB" sz="2000" dirty="0" smtClean="0"/>
              <a:t>).</a:t>
            </a:r>
            <a:r>
              <a:rPr lang="ar-JO" sz="2000" dirty="0"/>
              <a:t> بحلول مطلع القرن الحادي والعشرين ، أصبح التسويق وظيفة أساسية لمنظمات الرعاية الصحية. التواجد على الإنترنت (مثل وسائل التواصل الاجتماعي وخدمات الدردشة).</a:t>
            </a:r>
            <a:endParaRPr lang="en-GB" sz="2000" dirty="0" smtClean="0"/>
          </a:p>
          <a:p>
            <a:r>
              <a:rPr lang="en-GB" sz="2000" dirty="0"/>
              <a:t>The </a:t>
            </a:r>
            <a:r>
              <a:rPr lang="en-GB" sz="2000" dirty="0" smtClean="0"/>
              <a:t>emphasis of marketing  </a:t>
            </a:r>
            <a:r>
              <a:rPr lang="en-GB" sz="2000" dirty="0"/>
              <a:t>shifted </a:t>
            </a:r>
            <a:r>
              <a:rPr lang="en-GB" sz="2000" dirty="0" smtClean="0"/>
              <a:t>from </a:t>
            </a:r>
            <a:r>
              <a:rPr lang="en-GB" sz="2000" dirty="0"/>
              <a:t>sick people to well (all) people</a:t>
            </a:r>
            <a:r>
              <a:rPr lang="en-GB" sz="2000" dirty="0" smtClean="0"/>
              <a:t>.</a:t>
            </a:r>
            <a:r>
              <a:rPr lang="ar-JO" sz="2000" dirty="0"/>
              <a:t> تحول تركيز التسويق من المرضى إلى الأشخاص المعافين</a:t>
            </a:r>
            <a:r>
              <a:rPr lang="ar-JO" sz="2000" dirty="0" smtClean="0"/>
              <a:t>.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076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BC3EB0A-02C2-49F7-A344-3B3D5CC9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0" y="4376508"/>
            <a:ext cx="9623404" cy="125720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600"/>
          </a:p>
        </p:txBody>
      </p:sp>
      <p:pic>
        <p:nvPicPr>
          <p:cNvPr id="12" name="Picture 11" descr="A close up of a newspaper&#10;&#10;Description automatically generated">
            <a:extLst>
              <a:ext uri="{FF2B5EF4-FFF2-40B4-BE49-F238E27FC236}">
                <a16:creationId xmlns="" xmlns:a16="http://schemas.microsoft.com/office/drawing/2014/main" id="{6B307A24-221C-4CA5-8C86-6B0F96B97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9" y="37662"/>
            <a:ext cx="5633857" cy="377468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4" name="Picture 13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3480F720-1614-40E9-BD91-639CCDCD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6" y="3404139"/>
            <a:ext cx="4944865" cy="320179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Content Placeholder 9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FFB38FC3-DD5F-4766-A73C-0B38D989A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6" y="289865"/>
            <a:ext cx="5321130" cy="290001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026" name="Picture 2" descr="نجمات الزمن الجميل يروجن للتدخين.. كيف كانت إعلانات السجائر في مصر زمان؟ |  نوستالجي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34" y="3189880"/>
            <a:ext cx="3541202" cy="35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4051" y="4376508"/>
            <a:ext cx="3571592" cy="22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60" y="333421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Nowadays! </a:t>
            </a:r>
            <a:r>
              <a:rPr lang="ar-JO" dirty="0"/>
              <a:t>في الوقت الحاضر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31" y="1549021"/>
            <a:ext cx="8665069" cy="51520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ealth </a:t>
            </a:r>
            <a:r>
              <a:rPr lang="en-US" sz="2400" dirty="0"/>
              <a:t>care organizations spend </a:t>
            </a:r>
            <a:r>
              <a:rPr lang="en-US" sz="2400" dirty="0" err="1" smtClean="0"/>
              <a:t>alot</a:t>
            </a:r>
            <a:r>
              <a:rPr lang="en-US" sz="2400" dirty="0" smtClean="0"/>
              <a:t> </a:t>
            </a:r>
            <a:r>
              <a:rPr lang="en-US" sz="2400" dirty="0"/>
              <a:t>on marketing, advertising, and public relations activities on communication</a:t>
            </a:r>
            <a:r>
              <a:rPr lang="en-US" sz="2400" dirty="0" smtClean="0"/>
              <a:t>.</a:t>
            </a:r>
            <a:r>
              <a:rPr lang="ar-JO" sz="2400" dirty="0"/>
              <a:t> تنفق مؤسسات الرعاية الصحية الكثير على التسويق والإعلان وأنشطة العلاقات العامة على الاتصالات.</a:t>
            </a:r>
            <a:endParaRPr lang="en-US" sz="2400" dirty="0"/>
          </a:p>
          <a:p>
            <a:r>
              <a:rPr lang="en-US" sz="2400" dirty="0"/>
              <a:t>The money spent on marketing, advertising, and public relations is now </a:t>
            </a:r>
            <a:r>
              <a:rPr lang="en-US" sz="2400" dirty="0" smtClean="0"/>
              <a:t>considered as </a:t>
            </a:r>
            <a:r>
              <a:rPr lang="en-US" sz="2400" u="sng" dirty="0"/>
              <a:t>an investment </a:t>
            </a:r>
            <a:r>
              <a:rPr lang="en-US" sz="2400" dirty="0"/>
              <a:t>that will return more money in revenues, even though this will appear on the “expenses” side of the facility’s financial balance sheet</a:t>
            </a:r>
            <a:r>
              <a:rPr lang="en-US" sz="2400" dirty="0" smtClean="0"/>
              <a:t>.</a:t>
            </a:r>
            <a:r>
              <a:rPr lang="ar-JO" sz="2400" dirty="0"/>
              <a:t> يُنظر الآن إلى الأموال التي يتم إنفاقها على التسويق والإعلان والعلاقات العامة على أنها استثمار سيعيد المزيد من الأموال في الإيرادات ، على الرغم من أن هذا سيظهر في جانب "النفقات" من الميزانية العمومية للمنشأة</a:t>
            </a:r>
            <a:r>
              <a:rPr lang="ar-JO" sz="2400" dirty="0" smtClean="0"/>
              <a:t>. </a:t>
            </a:r>
            <a:endParaRPr lang="en-US" sz="2400" dirty="0"/>
          </a:p>
          <a:p>
            <a:r>
              <a:rPr lang="en-US" sz="2400" dirty="0"/>
              <a:t>A line item to cover marketing, advertising and public relations activities should be included in the facility’s budget . </a:t>
            </a:r>
            <a:r>
              <a:rPr lang="ar-JO" sz="2400" dirty="0"/>
              <a:t>يجب تضمين بند لتغطية أنشطة التسويق والإعلان والعلاقات العامة في ميزانية المنشأة</a:t>
            </a:r>
            <a:r>
              <a:rPr lang="ar-JO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6" descr="Dollar">
            <a:extLst>
              <a:ext uri="{FF2B5EF4-FFF2-40B4-BE49-F238E27FC236}">
                <a16:creationId xmlns="" xmlns:a16="http://schemas.microsoft.com/office/drawing/2014/main" id="{362E33F5-C9A4-441C-BF67-A1935FB18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43542-A78A-45BB-82D5-E742C5B7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b="1" dirty="0"/>
              <a:t>“Levels” of </a:t>
            </a:r>
            <a:r>
              <a:rPr lang="en-GB" b="1" dirty="0" smtClean="0"/>
              <a:t>Marketing</a:t>
            </a:r>
            <a:r>
              <a:rPr lang="ar-JO" b="1" dirty="0"/>
              <a:t> "مستويات" </a:t>
            </a:r>
            <a:r>
              <a:rPr lang="ar-JO" b="1" dirty="0" smtClean="0"/>
              <a:t>التسويق 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B6A68F-0141-4A1B-A41E-930893078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GB" sz="4400" dirty="0"/>
              <a:t>According to the scope of the market, these </a:t>
            </a:r>
            <a:r>
              <a:rPr lang="en-GB" sz="4400" dirty="0" smtClean="0"/>
              <a:t>include:</a:t>
            </a:r>
            <a:r>
              <a:rPr lang="ar-JO" sz="4400" dirty="0"/>
              <a:t>وفقًا لنطاق السوق ، تشمل هذه</a:t>
            </a:r>
            <a:r>
              <a:rPr lang="ar-JO" sz="4400" dirty="0" smtClean="0"/>
              <a:t>: </a:t>
            </a:r>
            <a:endParaRPr lang="en-GB" sz="4400" dirty="0"/>
          </a:p>
          <a:p>
            <a:pPr marL="514350" indent="-514350">
              <a:buAutoNum type="arabicPeriod"/>
            </a:pPr>
            <a:r>
              <a:rPr lang="en-GB" sz="4400" dirty="0"/>
              <a:t>Mass </a:t>
            </a:r>
            <a:r>
              <a:rPr lang="en-GB" sz="4400" dirty="0" smtClean="0"/>
              <a:t>marketing</a:t>
            </a:r>
            <a:r>
              <a:rPr lang="ar-JO" sz="4400" dirty="0"/>
              <a:t> التسويق </a:t>
            </a:r>
            <a:r>
              <a:rPr lang="ar-JO" sz="4400" dirty="0" smtClean="0"/>
              <a:t>الشامل </a:t>
            </a:r>
            <a:endParaRPr lang="en-GB" sz="4400" dirty="0"/>
          </a:p>
          <a:p>
            <a:pPr marL="514350" indent="-514350">
              <a:buAutoNum type="arabicPeriod"/>
            </a:pPr>
            <a:r>
              <a:rPr lang="en-GB" sz="4400" dirty="0"/>
              <a:t>Target marketing </a:t>
            </a:r>
            <a:r>
              <a:rPr lang="ar-JO" sz="4400" dirty="0"/>
              <a:t>الهدف التسويق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459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9BAE10C0ED5488EDEFD03D09D607F" ma:contentTypeVersion="2" ma:contentTypeDescription="Create a new document." ma:contentTypeScope="" ma:versionID="2f94e754527fe78e1de30ed3cca51445">
  <xsd:schema xmlns:xsd="http://www.w3.org/2001/XMLSchema" xmlns:xs="http://www.w3.org/2001/XMLSchema" xmlns:p="http://schemas.microsoft.com/office/2006/metadata/properties" xmlns:ns2="fc516222-088f-486e-bbf3-ebdc6d995d82" targetNamespace="http://schemas.microsoft.com/office/2006/metadata/properties" ma:root="true" ma:fieldsID="a0dd503e1c4dc224bbdbf493c39156e8" ns2:_="">
    <xsd:import namespace="fc516222-088f-486e-bbf3-ebdc6d995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16222-088f-486e-bbf3-ebdc6d995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18D269-96A6-473B-9417-77362DA46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00154D-4FF1-4387-A464-1BB30F2D1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16222-088f-486e-bbf3-ebdc6d995d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ED923A-7C11-491F-A7CE-B5A7F8E51CB6}">
  <ds:schemaRefs>
    <ds:schemaRef ds:uri="fc516222-088f-486e-bbf3-ebdc6d995d82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3375</Words>
  <Application>Microsoft Office PowerPoint</Application>
  <PresentationFormat>Widescreen</PresentationFormat>
  <Paragraphs>209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Healthcare Marketing تسويق الرعاية الصحية</vt:lpstr>
      <vt:lpstr>Background</vt:lpstr>
      <vt:lpstr>Definitions: تعريفات: </vt:lpstr>
      <vt:lpstr>Wants and Needs الرغبات والحاجات </vt:lpstr>
      <vt:lpstr>The Nature of Healthcare Products طبيعة منتجات الرعاية الصحية </vt:lpstr>
      <vt:lpstr>Brief history, stages of Healthcare Marketing نبذة تاريخية ، مراحل تسويق الرعاية الصحية</vt:lpstr>
      <vt:lpstr>PowerPoint Presentation</vt:lpstr>
      <vt:lpstr>Nowadays! في الوقت الحاضر</vt:lpstr>
      <vt:lpstr>“Levels” of Marketing "مستويات" التسويق </vt:lpstr>
      <vt:lpstr>1. Mass Marketing التسويق الشامل   </vt:lpstr>
      <vt:lpstr>Target Marketingالهدف التسويق  </vt:lpstr>
      <vt:lpstr>Marketing Mix 4Ps and 4Cs المزيج التسويق</vt:lpstr>
      <vt:lpstr>PowerPoint Presentation</vt:lpstr>
      <vt:lpstr> Marketing Planning التخطيط والتسويق  </vt:lpstr>
      <vt:lpstr>Marketing plan steps  خطوات خطة التسويق  </vt:lpstr>
      <vt:lpstr>Marketing Researchبحوث التسويق </vt:lpstr>
      <vt:lpstr>PowerPoint Presentation</vt:lpstr>
      <vt:lpstr>PowerPoint Presentation</vt:lpstr>
      <vt:lpstr> Promotion ترقية  </vt:lpstr>
      <vt:lpstr>Public Relations and Communicationالعلاقات العامة والاتصال </vt:lpstr>
      <vt:lpstr>Communication تواصل </vt:lpstr>
      <vt:lpstr>PowerPoint Presentation</vt:lpstr>
      <vt:lpstr>Advertising دعاية </vt:lpstr>
      <vt:lpstr>PowerPoint Presentation</vt:lpstr>
      <vt:lpstr>Advertising/Print material مواد إعلانية / مطبوعة</vt:lpstr>
      <vt:lpstr>Electronic الالكتروني </vt:lpstr>
      <vt:lpstr>PowerPoint Presentation</vt:lpstr>
      <vt:lpstr>PowerPoint Presentation</vt:lpstr>
      <vt:lpstr>Advertisingدعاية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Marketing</dc:title>
  <dc:creator>Judah, Hassan</dc:creator>
  <cp:lastModifiedBy>user</cp:lastModifiedBy>
  <cp:revision>152</cp:revision>
  <dcterms:created xsi:type="dcterms:W3CDTF">2020-03-08T21:19:20Z</dcterms:created>
  <dcterms:modified xsi:type="dcterms:W3CDTF">2022-04-10T20:23:17Z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0x01010036F9BAE10C0ED5488EDEFD03D09D607F</vt:lpwstr>
  </property>
</Properties>
</file>