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30"/>
  </p:notesMasterIdLst>
  <p:sldIdLst>
    <p:sldId id="257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86" r:id="rId12"/>
    <p:sldId id="285" r:id="rId13"/>
    <p:sldId id="268" r:id="rId14"/>
    <p:sldId id="269" r:id="rId15"/>
    <p:sldId id="270" r:id="rId16"/>
    <p:sldId id="284" r:id="rId17"/>
    <p:sldId id="287" r:id="rId18"/>
    <p:sldId id="288" r:id="rId19"/>
    <p:sldId id="272" r:id="rId20"/>
    <p:sldId id="273" r:id="rId21"/>
    <p:sldId id="271" r:id="rId22"/>
    <p:sldId id="274" r:id="rId23"/>
    <p:sldId id="275" r:id="rId24"/>
    <p:sldId id="276" r:id="rId25"/>
    <p:sldId id="277" r:id="rId26"/>
    <p:sldId id="278" r:id="rId27"/>
    <p:sldId id="281" r:id="rId28"/>
    <p:sldId id="282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3C603-065E-4191-8470-2C63E15D699C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BDA71-9688-4190-BD6F-EFA4B4125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0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4BCD4D-E8D0-4379-8A39-60C6FE7F50B3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4BCD4D-E8D0-4379-8A39-60C6FE7F50B3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4BCD4D-E8D0-4379-8A39-60C6FE7F50B3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4BCD4D-E8D0-4379-8A39-60C6FE7F50B3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4BCD4D-E8D0-4379-8A39-60C6FE7F50B3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4BCD4D-E8D0-4379-8A39-60C6FE7F50B3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4BCD4D-E8D0-4379-8A39-60C6FE7F50B3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4BCD4D-E8D0-4379-8A39-60C6FE7F50B3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4BCD4D-E8D0-4379-8A39-60C6FE7F50B3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4BCD4D-E8D0-4379-8A39-60C6FE7F50B3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4BCD4D-E8D0-4379-8A39-60C6FE7F50B3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4BCD4D-E8D0-4379-8A39-60C6FE7F50B3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81000" y="1422648"/>
            <a:ext cx="8229600" cy="2078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Introduction </a:t>
            </a:r>
            <a:r>
              <a:rPr lang="en-US" dirty="0">
                <a:latin typeface="Comic Sans MS" pitchFamily="66" charset="0"/>
              </a:rPr>
              <a:t>to the </a:t>
            </a:r>
            <a:r>
              <a:rPr lang="en-US" dirty="0" smtClean="0">
                <a:latin typeface="Comic Sans MS" pitchFamily="66" charset="0"/>
              </a:rPr>
              <a:t>Medical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Terminology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</a:t>
            </a:fld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4932040" y="41490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Dr.Bushra</a:t>
            </a:r>
            <a:r>
              <a:rPr lang="en-US" dirty="0" smtClean="0"/>
              <a:t> Al-</a:t>
            </a:r>
            <a:r>
              <a:rPr lang="en-US" dirty="0" err="1" smtClean="0"/>
              <a:t>Tarawneh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D4D-E8D0-4379-8A39-60C6FE7F50B3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520099" cy="502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16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sz="2400" dirty="0" smtClean="0"/>
              <a:t>There </a:t>
            </a:r>
            <a:r>
              <a:rPr lang="en-US" sz="2400" dirty="0"/>
              <a:t>are three basic rules for building </a:t>
            </a:r>
            <a:r>
              <a:rPr lang="en-US" sz="2400" dirty="0" smtClean="0"/>
              <a:t>medical words</a:t>
            </a:r>
            <a:r>
              <a:rPr lang="en-US" sz="2400" dirty="0"/>
              <a:t>.</a:t>
            </a:r>
          </a:p>
          <a:p>
            <a:pPr marL="109728" indent="0">
              <a:buNone/>
            </a:pPr>
            <a:r>
              <a:rPr lang="en-US" sz="2400" b="1" u="sng" dirty="0"/>
              <a:t>Rule #1</a:t>
            </a:r>
          </a:p>
          <a:p>
            <a:pPr marL="109728" indent="0">
              <a:buNone/>
            </a:pPr>
            <a:r>
              <a:rPr lang="en-US" sz="2400" dirty="0"/>
              <a:t>A word root links a suffix that begins with a</a:t>
            </a:r>
          </a:p>
          <a:p>
            <a:pPr marL="109728" indent="0">
              <a:buNone/>
            </a:pPr>
            <a:r>
              <a:rPr lang="en-US" sz="2400" dirty="0"/>
              <a:t>vowel</a:t>
            </a:r>
            <a:r>
              <a:rPr lang="en-US" sz="2400" dirty="0" smtClean="0"/>
              <a:t>.</a:t>
            </a:r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US" sz="2400" b="1" u="sng" dirty="0"/>
              <a:t>Rule #2</a:t>
            </a:r>
          </a:p>
          <a:p>
            <a:pPr marL="109728" indent="0">
              <a:buNone/>
            </a:pPr>
            <a:r>
              <a:rPr lang="en-US" sz="2400" dirty="0"/>
              <a:t>A combining form (root  o) links a suffix that</a:t>
            </a:r>
          </a:p>
          <a:p>
            <a:pPr marL="109728" indent="0">
              <a:buNone/>
            </a:pPr>
            <a:r>
              <a:rPr lang="en-US" sz="2400" dirty="0"/>
              <a:t>begins </a:t>
            </a:r>
            <a:r>
              <a:rPr lang="en-US" dirty="0"/>
              <a:t>with a consonant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b="1" u="sng" dirty="0"/>
              <a:t>Rule #3</a:t>
            </a:r>
          </a:p>
          <a:p>
            <a:pPr marL="109728" indent="0">
              <a:buNone/>
            </a:pPr>
            <a:r>
              <a:rPr lang="en-US" dirty="0"/>
              <a:t>A combining form links a root to another root </a:t>
            </a:r>
            <a:r>
              <a:rPr lang="en-US" dirty="0" smtClean="0"/>
              <a:t>to form </a:t>
            </a:r>
            <a:r>
              <a:rPr lang="en-US" dirty="0"/>
              <a:t>a compound word. This rule holds true even </a:t>
            </a:r>
            <a:r>
              <a:rPr lang="en-US" dirty="0" smtClean="0"/>
              <a:t>if the </a:t>
            </a:r>
            <a:r>
              <a:rPr lang="en-US" dirty="0"/>
              <a:t>next root begins with a vowel, as in osteoarthritis.</a:t>
            </a:r>
          </a:p>
          <a:p>
            <a:pPr marL="109728" indent="0">
              <a:buNone/>
            </a:pPr>
            <a:r>
              <a:rPr lang="en-US" dirty="0"/>
              <a:t>Keep in mind that the rules for linking multiple roots</a:t>
            </a:r>
          </a:p>
          <a:p>
            <a:pPr marL="109728" indent="0">
              <a:buNone/>
            </a:pPr>
            <a:r>
              <a:rPr lang="en-US" dirty="0"/>
              <a:t>to each other are slightly different from the rules for</a:t>
            </a:r>
          </a:p>
          <a:p>
            <a:pPr marL="109728" indent="0">
              <a:buNone/>
            </a:pPr>
            <a:r>
              <a:rPr lang="en-US" dirty="0"/>
              <a:t>linking roots and combining forms to suffixes.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Medical Words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30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D4D-E8D0-4379-8A39-60C6FE7F50B3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85812"/>
            <a:ext cx="7264743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42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idx="1"/>
          </p:nvPr>
        </p:nvSpPr>
        <p:spPr>
          <a:xfrm>
            <a:off x="838200" y="1484784"/>
            <a:ext cx="7693025" cy="4601691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suffixes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scope   (instrument to view)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rrhexis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(rupture)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rrhea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(excessive flow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discharge)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-toxic  ( poison)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-stenosis (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narrowing,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stricture)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-trophy  (nourishment)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(disease)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(hernia)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begin with a consonant, therefore a combining vowel must be used between the word root and the suffix.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2" name="Rectangle 1"/>
          <p:cNvSpPr/>
          <p:nvPr/>
        </p:nvSpPr>
        <p:spPr>
          <a:xfrm>
            <a:off x="1475656" y="18864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899592" y="511805"/>
            <a:ext cx="76683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Meanings of certain suffixes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90600"/>
            <a:ext cx="7693025" cy="5095875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suffixes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algia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(pain)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-edema  (swelling)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(urine, urination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osis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(abnormal condition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ectomy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(excision)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suffixes begin with a vowel, therefore a combining vowel is NOT used between the word root and the suffix.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535322" cy="5518966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prefix is a syllable or syllables attached to the beginning of a word or word root to alter its meaning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create a new word. </a:t>
            </a:r>
          </a:p>
          <a:p>
            <a:pPr algn="l" rtl="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 medical terms have a prefix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prefix usually indicates a number, time, position, direction, or negation (absence). Many of the same prefixes used in medical terminology are also used in the English language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924800" cy="685800"/>
          </a:xfrm>
        </p:spPr>
        <p:txBody>
          <a:bodyPr>
            <a:normAutofit/>
          </a:bodyPr>
          <a:lstStyle/>
          <a:p>
            <a:pPr rtl="0"/>
            <a:r>
              <a:rPr lang="en-US" sz="3000" dirty="0">
                <a:latin typeface="Comic Sans MS" pitchFamily="66" charset="0"/>
              </a:rPr>
              <a:t>4-Prefix</a:t>
            </a:r>
          </a:p>
        </p:txBody>
      </p:sp>
      <p:sp>
        <p:nvSpPr>
          <p:cNvPr id="2" name="Rectangle 1"/>
          <p:cNvSpPr/>
          <p:nvPr/>
        </p:nvSpPr>
        <p:spPr>
          <a:xfrm>
            <a:off x="360156" y="3518048"/>
            <a:ext cx="2699676" cy="311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Anti- </a:t>
            </a:r>
            <a:r>
              <a:rPr lang="en-US" dirty="0" smtClean="0"/>
              <a:t>(</a:t>
            </a:r>
            <a:r>
              <a:rPr lang="en-US" dirty="0"/>
              <a:t>against)</a:t>
            </a:r>
          </a:p>
          <a:p>
            <a:pPr algn="ctr"/>
            <a:r>
              <a:rPr lang="en-US" dirty="0"/>
              <a:t>Hyper- </a:t>
            </a:r>
            <a:r>
              <a:rPr lang="en-US" dirty="0" smtClean="0"/>
              <a:t>(</a:t>
            </a:r>
            <a:r>
              <a:rPr lang="en-US" dirty="0"/>
              <a:t>excessive)</a:t>
            </a:r>
          </a:p>
          <a:p>
            <a:pPr algn="ctr"/>
            <a:r>
              <a:rPr lang="en-US" dirty="0"/>
              <a:t>Pre- </a:t>
            </a:r>
            <a:r>
              <a:rPr lang="en-US" dirty="0" smtClean="0"/>
              <a:t>(</a:t>
            </a:r>
            <a:r>
              <a:rPr lang="en-US" dirty="0"/>
              <a:t>before)</a:t>
            </a:r>
          </a:p>
          <a:p>
            <a:pPr algn="ctr"/>
            <a:r>
              <a:rPr lang="en-US" dirty="0"/>
              <a:t>Post- </a:t>
            </a:r>
            <a:r>
              <a:rPr lang="en-US" dirty="0" smtClean="0"/>
              <a:t> (</a:t>
            </a:r>
            <a:r>
              <a:rPr lang="en-US" dirty="0"/>
              <a:t>after)</a:t>
            </a:r>
          </a:p>
          <a:p>
            <a:pPr algn="ctr"/>
            <a:r>
              <a:rPr lang="en-US" dirty="0"/>
              <a:t>Homo- 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same)</a:t>
            </a:r>
          </a:p>
          <a:p>
            <a:pPr algn="ctr"/>
            <a:r>
              <a:rPr lang="en-US" dirty="0" smtClean="0"/>
              <a:t> Hypo-    </a:t>
            </a:r>
            <a:r>
              <a:rPr lang="en-US" dirty="0"/>
              <a:t>(under</a:t>
            </a:r>
            <a:r>
              <a:rPr lang="en-US" dirty="0" smtClean="0"/>
              <a:t>)</a:t>
            </a:r>
          </a:p>
          <a:p>
            <a:pPr algn="ctr"/>
            <a:r>
              <a:rPr lang="en-US" dirty="0"/>
              <a:t>Hetero-   (different)</a:t>
            </a:r>
          </a:p>
          <a:p>
            <a:pPr algn="ctr"/>
            <a:r>
              <a:rPr lang="en-US" dirty="0" err="1"/>
              <a:t>Eu</a:t>
            </a:r>
            <a:r>
              <a:rPr lang="en-US" dirty="0"/>
              <a:t>- ( normal)</a:t>
            </a:r>
          </a:p>
          <a:p>
            <a:pPr algn="ctr"/>
            <a:r>
              <a:rPr lang="en-US" dirty="0" err="1"/>
              <a:t>Dys</a:t>
            </a:r>
            <a:r>
              <a:rPr lang="en-US" dirty="0"/>
              <a:t>-  (painful)</a:t>
            </a:r>
          </a:p>
          <a:p>
            <a:pPr algn="ctr"/>
            <a:r>
              <a:rPr lang="en-US" dirty="0"/>
              <a:t>Brady-  (slow)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5856" y="3499498"/>
            <a:ext cx="2736304" cy="311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Epi</a:t>
            </a:r>
            <a:r>
              <a:rPr lang="en-US" dirty="0"/>
              <a:t>-  (above)</a:t>
            </a:r>
          </a:p>
          <a:p>
            <a:pPr algn="ctr"/>
            <a:r>
              <a:rPr lang="en-US" dirty="0"/>
              <a:t>hemi- </a:t>
            </a:r>
            <a:r>
              <a:rPr lang="en-US" dirty="0" smtClean="0"/>
              <a:t>(</a:t>
            </a:r>
            <a:r>
              <a:rPr lang="en-US" dirty="0"/>
              <a:t>half)</a:t>
            </a:r>
          </a:p>
          <a:p>
            <a:pPr algn="ctr"/>
            <a:r>
              <a:rPr lang="en-US" dirty="0"/>
              <a:t>bi- (two)</a:t>
            </a:r>
          </a:p>
          <a:p>
            <a:pPr algn="ctr"/>
            <a:r>
              <a:rPr lang="en-US" dirty="0"/>
              <a:t>tri- (three)</a:t>
            </a:r>
          </a:p>
          <a:p>
            <a:pPr algn="ctr"/>
            <a:r>
              <a:rPr lang="en-US" dirty="0"/>
              <a:t>mono- (one)</a:t>
            </a:r>
          </a:p>
          <a:p>
            <a:pPr algn="ctr"/>
            <a:r>
              <a:rPr lang="en-US" dirty="0"/>
              <a:t>Hypo- (under)</a:t>
            </a:r>
          </a:p>
          <a:p>
            <a:pPr algn="ctr"/>
            <a:r>
              <a:rPr lang="en-US" dirty="0" err="1"/>
              <a:t>para</a:t>
            </a:r>
            <a:r>
              <a:rPr lang="en-US" dirty="0"/>
              <a:t>- (beside)</a:t>
            </a:r>
          </a:p>
          <a:p>
            <a:pPr algn="ctr"/>
            <a:r>
              <a:rPr lang="en-US" dirty="0"/>
              <a:t>Intra – ( within)</a:t>
            </a:r>
          </a:p>
          <a:p>
            <a:pPr algn="ctr"/>
            <a:r>
              <a:rPr lang="en-US" dirty="0"/>
              <a:t>Endo- ( within</a:t>
            </a:r>
            <a:r>
              <a:rPr lang="en-US" dirty="0" smtClean="0"/>
              <a:t>)</a:t>
            </a:r>
          </a:p>
          <a:p>
            <a:pPr algn="ctr"/>
            <a:r>
              <a:rPr lang="en-US" dirty="0" err="1" smtClean="0"/>
              <a:t>Ecto</a:t>
            </a:r>
            <a:r>
              <a:rPr lang="en-US" dirty="0" smtClean="0"/>
              <a:t> – (outside)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00192" y="3518048"/>
            <a:ext cx="2664296" cy="311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Epi</a:t>
            </a:r>
            <a:r>
              <a:rPr lang="en-US" dirty="0"/>
              <a:t>-  (</a:t>
            </a:r>
            <a:r>
              <a:rPr lang="en-US" dirty="0" smtClean="0"/>
              <a:t>above))</a:t>
            </a:r>
            <a:endParaRPr lang="en-US" dirty="0"/>
          </a:p>
          <a:p>
            <a:pPr algn="ctr"/>
            <a:r>
              <a:rPr lang="en-US" dirty="0" smtClean="0"/>
              <a:t>inter- </a:t>
            </a:r>
            <a:r>
              <a:rPr lang="en-US" dirty="0"/>
              <a:t>(</a:t>
            </a:r>
            <a:r>
              <a:rPr lang="en-US" dirty="0" smtClean="0"/>
              <a:t>between)</a:t>
            </a:r>
          </a:p>
          <a:p>
            <a:pPr algn="ctr"/>
            <a:r>
              <a:rPr lang="en-US" dirty="0" smtClean="0"/>
              <a:t>retro- </a:t>
            </a:r>
            <a:r>
              <a:rPr lang="en-US" dirty="0"/>
              <a:t>(behind)</a:t>
            </a:r>
          </a:p>
          <a:p>
            <a:pPr algn="ctr"/>
            <a:r>
              <a:rPr lang="en-US" dirty="0" smtClean="0"/>
              <a:t>macro- (large)</a:t>
            </a:r>
            <a:endParaRPr lang="en-US" dirty="0"/>
          </a:p>
          <a:p>
            <a:pPr algn="ctr"/>
            <a:r>
              <a:rPr lang="en-US" dirty="0" smtClean="0"/>
              <a:t>micro- (small)</a:t>
            </a:r>
            <a:endParaRPr lang="en-US" dirty="0"/>
          </a:p>
          <a:p>
            <a:pPr algn="ctr"/>
            <a:r>
              <a:rPr lang="en-US" dirty="0" smtClean="0"/>
              <a:t>multi- </a:t>
            </a:r>
            <a:r>
              <a:rPr lang="en-US" dirty="0"/>
              <a:t>(much)</a:t>
            </a:r>
          </a:p>
          <a:p>
            <a:pPr algn="ctr"/>
            <a:r>
              <a:rPr lang="en-US" dirty="0" err="1" smtClean="0"/>
              <a:t>ab</a:t>
            </a:r>
            <a:r>
              <a:rPr lang="en-US" dirty="0"/>
              <a:t>- (away from)</a:t>
            </a:r>
          </a:p>
          <a:p>
            <a:pPr algn="ctr"/>
            <a:r>
              <a:rPr lang="en-US" dirty="0" smtClean="0"/>
              <a:t>ad </a:t>
            </a:r>
            <a:r>
              <a:rPr lang="en-US" dirty="0"/>
              <a:t>– ( within)</a:t>
            </a:r>
          </a:p>
          <a:p>
            <a:pPr algn="ctr"/>
            <a:r>
              <a:rPr lang="en-US" dirty="0"/>
              <a:t>Endo- (toward)</a:t>
            </a:r>
            <a:endParaRPr lang="en-US" dirty="0" smtClean="0"/>
          </a:p>
          <a:p>
            <a:pPr algn="ctr"/>
            <a:r>
              <a:rPr lang="en-US" dirty="0" err="1" smtClean="0"/>
              <a:t>circum</a:t>
            </a:r>
            <a:r>
              <a:rPr lang="en-US" dirty="0"/>
              <a:t>– (around)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16</a:t>
            </a:fld>
            <a:endParaRPr lang="ar-SA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3622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243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D4D-E8D0-4379-8A39-60C6FE7F50B3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17</a:t>
            </a:fld>
            <a:endParaRPr lang="ar-S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513395" cy="345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128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D4D-E8D0-4379-8A39-60C6FE7F50B3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5"/>
            <a:ext cx="84249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131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7924800" cy="5257800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understanding of a medical term is achieved by breaking the medical term down; then building it up. i.e.;</a:t>
            </a:r>
          </a:p>
          <a:p>
            <a:pPr marL="627063" lvl="1" indent="-354013" algn="l" rtl="0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Define the suffix, or last part of the word.</a:t>
            </a:r>
          </a:p>
          <a:p>
            <a:pPr marL="627063" lvl="1" indent="-354013" algn="l" rtl="0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Define the first part of the word (which may be a word root, combining form, or prefix).</a:t>
            </a:r>
          </a:p>
          <a:p>
            <a:pPr marL="627063" lvl="1" indent="-354013" algn="l" rtl="0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Define the middle parts of the word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6858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latin typeface="Arial" pitchFamily="34" charset="0"/>
                <a:cs typeface="Arial" pitchFamily="34" charset="0"/>
              </a:rPr>
              <a:t>Interpretation of a medical term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7" y="3861048"/>
            <a:ext cx="8801833" cy="238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دفعة 2019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19990"/>
            <a:ext cx="8229600" cy="264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25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7924800" cy="5257800"/>
          </a:xfrm>
        </p:spPr>
        <p:txBody>
          <a:bodyPr/>
          <a:lstStyle/>
          <a:p>
            <a:pPr marL="0" indent="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Examples:</a:t>
            </a:r>
          </a:p>
          <a:p>
            <a:pPr marL="0" indent="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Acrocyanosis</a:t>
            </a:r>
            <a:endParaRPr lang="en-US" sz="2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 err="1">
                <a:latin typeface="Arial" pitchFamily="34" charset="0"/>
                <a:cs typeface="Arial" pitchFamily="34" charset="0"/>
              </a:rPr>
              <a:t>Acr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(word root = extremities)</a:t>
            </a:r>
          </a:p>
          <a:p>
            <a:pPr marL="0" indent="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cyan (word root = blue)</a:t>
            </a:r>
          </a:p>
          <a:p>
            <a:pPr marL="0" indent="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/ o / = combining vowel</a:t>
            </a:r>
          </a:p>
          <a:p>
            <a:pPr marL="0" indent="0" algn="l" rtl="0">
              <a:lnSpc>
                <a:spcPct val="90000"/>
              </a:lnSpc>
              <a:buFontTx/>
              <a:buNone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osis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(suffix = condition)</a:t>
            </a:r>
          </a:p>
          <a:p>
            <a:pPr marL="0" indent="0" algn="l" rtl="0">
              <a:lnSpc>
                <a:spcPct val="90000"/>
              </a:lnSpc>
              <a:buFontTx/>
              <a:buNone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Hence,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Acrocyanosis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= a condition characterized by blue extremities</a:t>
            </a:r>
          </a:p>
          <a:p>
            <a:pPr marL="0" indent="0" algn="l" rtl="0">
              <a:lnSpc>
                <a:spcPct val="90000"/>
              </a:lnSpc>
              <a:buFontTx/>
              <a:buNone/>
            </a:pP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Osteopathology</a:t>
            </a:r>
            <a:endParaRPr lang="en-US" sz="2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 err="1">
                <a:latin typeface="Arial" pitchFamily="34" charset="0"/>
                <a:cs typeface="Arial" pitchFamily="34" charset="0"/>
              </a:rPr>
              <a:t>Oste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(word root = bone)</a:t>
            </a:r>
          </a:p>
          <a:p>
            <a:pPr marL="0" indent="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 err="1">
                <a:latin typeface="Arial" pitchFamily="34" charset="0"/>
                <a:cs typeface="Arial" pitchFamily="34" charset="0"/>
              </a:rPr>
              <a:t>patho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(word root = disease)</a:t>
            </a:r>
          </a:p>
          <a:p>
            <a:pPr marL="0" indent="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/ o / = combining vowel</a:t>
            </a:r>
          </a:p>
          <a:p>
            <a:pPr marL="0" indent="0" algn="l" rtl="0">
              <a:lnSpc>
                <a:spcPct val="90000"/>
              </a:lnSpc>
              <a:buFontTx/>
              <a:buNone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- logy (suffix = the study of)</a:t>
            </a:r>
          </a:p>
          <a:p>
            <a:pPr marL="0" indent="0" algn="l" rtl="0">
              <a:lnSpc>
                <a:spcPct val="90000"/>
              </a:lnSpc>
              <a:buFontTx/>
              <a:buNone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Hence,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Osteopathology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= the study of bone diseases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B39A-675C-41D8-8B4D-B02ABACBB23E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685800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latin typeface="Arial" pitchFamily="34" charset="0"/>
                <a:cs typeface="Arial" pitchFamily="34" charset="0"/>
              </a:rPr>
              <a:t>Interpretation of a medical term (cont.)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Font typeface="Wingdings" pitchFamily="2" charset="2"/>
              <a:buNone/>
            </a:pPr>
            <a:r>
              <a:rPr lang="en-US" sz="4000" b="1" dirty="0" err="1">
                <a:latin typeface="Arial" pitchFamily="34" charset="0"/>
                <a:cs typeface="Arial" pitchFamily="34" charset="0"/>
              </a:rPr>
              <a:t>Hypoinsulinemia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Hypo / insulin /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emia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21</a:t>
            </a:fld>
            <a:endParaRPr lang="ar-SA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 flipV="1">
            <a:off x="1115616" y="378904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99592" y="4876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Prefix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 flipV="1">
            <a:off x="2483768" y="378904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339752" y="5029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Word root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 flipV="1">
            <a:off x="3767336" y="38862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51920" y="487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suffix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908720" y="5517232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LOW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339752" y="5562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INSULIN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851920" y="5582567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BLOOD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324600" y="3810000"/>
            <a:ext cx="2286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Notice that there is no combining vowel in this word because the prefix ends with a vowel and the suffix begins with a vowel.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97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/>
      <p:bldP spid="29702" grpId="0" animBg="1"/>
      <p:bldP spid="29703" grpId="0"/>
      <p:bldP spid="29704" grpId="0" animBg="1"/>
      <p:bldP spid="29705" grpId="0"/>
      <p:bldP spid="29706" grpId="0"/>
      <p:bldP spid="29707" grpId="0"/>
      <p:bldP spid="29708" grpId="0"/>
      <p:bldP spid="297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838256" cy="5029200"/>
          </a:xfrm>
        </p:spPr>
        <p:txBody>
          <a:bodyPr>
            <a:normAutofit/>
          </a:bodyPr>
          <a:lstStyle/>
          <a:p>
            <a:pPr marL="0" indent="0" algn="l" rtl="0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Are formed by adding or substituting another vowel or syllable at the end of a word (i.e. suffix).</a:t>
            </a:r>
          </a:p>
          <a:p>
            <a:pPr marL="0" indent="0" algn="l" rtl="0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Examples</a:t>
            </a:r>
          </a:p>
          <a:p>
            <a:pPr marL="0" indent="0" algn="l" rtl="0"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macula – the plural is maculae</a:t>
            </a:r>
          </a:p>
          <a:p>
            <a:pPr marL="0" indent="0" algn="l" rtl="0"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adenoma – the plural is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adenomata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glomerulus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the plural is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glomeruli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pelvis – the plural is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pelves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ovum – the plural is ova</a:t>
            </a:r>
          </a:p>
          <a:p>
            <a:pPr marL="0" indent="0" algn="l" rtl="0"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spermatozoon – the plural is spermatozoa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0BF3-36A7-46D1-8DFE-3A09168A23ED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3954016" cy="8382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latin typeface="Arial" pitchFamily="34" charset="0"/>
                <a:cs typeface="Arial" pitchFamily="34" charset="0"/>
              </a:rPr>
              <a:t>Plural words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Tabl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4650"/>
            <a:ext cx="9144000" cy="610235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C3D-94FA-46CE-BC0F-FD78B1EB73D4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693025" cy="4714875"/>
          </a:xfrm>
        </p:spPr>
        <p:txBody>
          <a:bodyPr/>
          <a:lstStyle/>
          <a:p>
            <a:pPr marL="0" indent="0" algn="l" rtl="0">
              <a:buFont typeface="Wingdings" pitchFamily="2" charset="2"/>
              <a:buNone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Eponyms are medical terms derived from the name of a person. Many procedures and tests are also named after the person who invented or perfected them.</a:t>
            </a:r>
          </a:p>
          <a:p>
            <a:pPr marL="0" indent="0" algn="l" rtl="0">
              <a:buFont typeface="Wingdings" pitchFamily="2" charset="2"/>
              <a:buNone/>
            </a:pP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Font typeface="Wingdings" pitchFamily="2" charset="2"/>
              <a:buNone/>
            </a:pPr>
            <a:r>
              <a:rPr lang="en-US" sz="25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Examples of diseases;</a:t>
            </a:r>
          </a:p>
          <a:p>
            <a:pPr marL="627063" lvl="1" indent="-354013" algn="l" rtl="0">
              <a:buFont typeface="Wingdings" pitchFamily="2" charset="2"/>
              <a:buChar char="Ø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Addison’s disease</a:t>
            </a:r>
          </a:p>
          <a:p>
            <a:pPr marL="627063" lvl="1" indent="-354013" algn="l" rtl="0">
              <a:buFont typeface="Wingdings" pitchFamily="2" charset="2"/>
              <a:buChar char="Ø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Alzheimer’s disease</a:t>
            </a:r>
          </a:p>
          <a:p>
            <a:pPr marL="627063" lvl="1" indent="-354013" algn="l" rtl="0">
              <a:buFont typeface="Wingdings" pitchFamily="2" charset="2"/>
              <a:buChar char="Ø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Cushing’s disease</a:t>
            </a:r>
          </a:p>
          <a:p>
            <a:pPr marL="627063" lvl="1" indent="-354013" algn="l" rtl="0">
              <a:buFont typeface="Wingdings" pitchFamily="2" charset="2"/>
              <a:buChar char="Ø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Parkinson’s disease</a:t>
            </a:r>
          </a:p>
          <a:p>
            <a:pPr marL="627063" lvl="1" indent="-354013" algn="l" rtl="0">
              <a:buFont typeface="Wingdings" pitchFamily="2" charset="2"/>
              <a:buChar char="Ø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Stokes-Adam’s syndrome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09C4-ABB0-467F-837E-53696CBBDC48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762000"/>
          </a:xfrm>
        </p:spPr>
        <p:txBody>
          <a:bodyPr/>
          <a:lstStyle/>
          <a:p>
            <a:pPr rtl="0"/>
            <a:r>
              <a:rPr lang="en-US" sz="4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Eponyms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82824"/>
            <a:ext cx="7693025" cy="5242520"/>
          </a:xfrm>
        </p:spPr>
        <p:txBody>
          <a:bodyPr/>
          <a:lstStyle/>
          <a:p>
            <a:pPr marL="0" indent="0"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Examples of body parts;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Bowman capsules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Cowper’s glands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Wernicke’s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center or area</a:t>
            </a:r>
          </a:p>
          <a:p>
            <a:pPr marL="0" indent="0" algn="l" rtl="0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Examples of procedures;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Allen’s test (a test for patency of radial or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ulnar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arteries and the blood supply to the hand)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Belsey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Mark IV operation (a procedure to correct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gastroesophageal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reflux)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Heimlich maneuver (a technique for removing foreign objects from the airway of a choking victim</a:t>
            </a:r>
          </a:p>
          <a:p>
            <a:pPr marL="0" indent="0" algn="l" rtl="0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Examples of tools;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Foleys catheter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Swan-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Ganz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catheter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Hegar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dilators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Shirokar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ligature</a:t>
            </a:r>
          </a:p>
          <a:p>
            <a:pPr marL="0" indent="0" algn="l" rtl="0">
              <a:lnSpc>
                <a:spcPct val="80000"/>
              </a:lnSpc>
              <a:buFont typeface="Wingdings" pitchFamily="2" charset="2"/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BC1-FA14-4F87-BFEC-BBAF28934EBB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25</a:t>
            </a:fld>
            <a:endParaRPr lang="ar-SA"/>
          </a:p>
        </p:txBody>
      </p:sp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43136"/>
            <a:ext cx="7924800" cy="609600"/>
          </a:xfrm>
        </p:spPr>
        <p:txBody>
          <a:bodyPr>
            <a:noAutofit/>
          </a:bodyPr>
          <a:lstStyle/>
          <a:p>
            <a:pPr rtl="0"/>
            <a:r>
              <a:rPr lang="en-US" sz="4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Eponyms</a:t>
            </a:r>
            <a:r>
              <a:rPr lang="en-US" dirty="0">
                <a:latin typeface="Arial" pitchFamily="34" charset="0"/>
                <a:cs typeface="Arial" pitchFamily="34" charset="0"/>
              </a:rPr>
              <a:t> (cont.)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693025" cy="5105400"/>
          </a:xfrm>
        </p:spPr>
        <p:txBody>
          <a:bodyPr/>
          <a:lstStyle/>
          <a:p>
            <a:pPr marL="0" indent="0"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Acronyms are medical abbreviations. They are used very frequently in medicine. They boost efficiency as long as they are used intelligently.  </a:t>
            </a:r>
          </a:p>
          <a:p>
            <a:pPr marL="0" indent="0" algn="l" rtl="0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Examples;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ACE  (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angiotensin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converting enzyme)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ACTH  (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adrenocorticotropic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hormone)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AIDS  (acquired immune deficiency syndrome)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ALP  (Alkaline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phosphatase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HDL  (high density lipoprotein)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Hys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(hysterical)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Hx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(history)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MI  (myocardial infarction)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RBC  (red blood cells)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RBBB  (right bundle branch block)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RTA  (road traffic accident)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Rx  (prescription, pharmacy)</a:t>
            </a:r>
          </a:p>
          <a:p>
            <a:pPr marL="627063" lvl="1" indent="-354013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TB  (tuberculosis)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748D-FE0E-43C8-ACDF-1B7C86DE6990}" type="datetime8">
              <a:rPr lang="ar-SA" smtClean="0"/>
              <a:pPr/>
              <a:t>01 تشرين الأول، 19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26</a:t>
            </a:fld>
            <a:endParaRPr lang="ar-SA"/>
          </a:p>
        </p:txBody>
      </p:sp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762000"/>
          </a:xfrm>
        </p:spPr>
        <p:txBody>
          <a:bodyPr>
            <a:normAutofit fontScale="90000"/>
          </a:bodyPr>
          <a:lstStyle/>
          <a:p>
            <a:pPr rtl="0"/>
            <a:r>
              <a:rPr lang="en-US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Acronyms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endParaRPr lang="en-US" sz="3500" dirty="0" smtClean="0"/>
          </a:p>
          <a:p>
            <a:pPr marL="109728" indent="0">
              <a:buNone/>
            </a:pPr>
            <a:r>
              <a:rPr lang="en-US" sz="10100" dirty="0"/>
              <a:t>Pronunciation Guidelines</a:t>
            </a:r>
          </a:p>
          <a:p>
            <a:pPr marL="109728" indent="0">
              <a:buNone/>
            </a:pPr>
            <a:endParaRPr lang="en-US" sz="3500" dirty="0" smtClean="0"/>
          </a:p>
          <a:p>
            <a:pPr marL="109728" indent="0">
              <a:buNone/>
            </a:pPr>
            <a:r>
              <a:rPr lang="en-US" sz="3500" dirty="0" smtClean="0"/>
              <a:t>•</a:t>
            </a:r>
            <a:r>
              <a:rPr lang="en-US" sz="3500" dirty="0"/>
              <a:t>For </a:t>
            </a:r>
            <a:r>
              <a:rPr lang="en-US" sz="3600" b="1" u="sng" dirty="0" err="1"/>
              <a:t>ae</a:t>
            </a:r>
            <a:r>
              <a:rPr lang="en-US" sz="3500" dirty="0"/>
              <a:t> and </a:t>
            </a:r>
            <a:r>
              <a:rPr lang="en-US" sz="3600" b="1" u="sng" dirty="0" err="1"/>
              <a:t>oe</a:t>
            </a:r>
            <a:r>
              <a:rPr lang="en-US" sz="3500" dirty="0"/>
              <a:t>, only the second vowel is pronounced.</a:t>
            </a:r>
          </a:p>
          <a:p>
            <a:pPr marL="109728" indent="0">
              <a:buNone/>
            </a:pPr>
            <a:r>
              <a:rPr lang="en-US" sz="3500" u="sng" dirty="0"/>
              <a:t>Examples</a:t>
            </a:r>
            <a:r>
              <a:rPr lang="en-US" sz="3500" dirty="0"/>
              <a:t> are </a:t>
            </a:r>
            <a:r>
              <a:rPr lang="en-US" sz="3500" dirty="0" err="1"/>
              <a:t>bursae</a:t>
            </a:r>
            <a:r>
              <a:rPr lang="en-US" sz="3500" dirty="0"/>
              <a:t>, pleurae, and roentgen</a:t>
            </a:r>
            <a:r>
              <a:rPr lang="en-US" sz="3500" dirty="0" smtClean="0"/>
              <a:t>.</a:t>
            </a:r>
          </a:p>
          <a:p>
            <a:pPr marL="109728" indent="0">
              <a:buNone/>
            </a:pPr>
            <a:endParaRPr lang="en-US" sz="3500" dirty="0"/>
          </a:p>
          <a:p>
            <a:pPr marL="109728" indent="0">
              <a:buNone/>
            </a:pPr>
            <a:r>
              <a:rPr lang="en-US" sz="3500" dirty="0"/>
              <a:t>• The soft sound of </a:t>
            </a:r>
            <a:r>
              <a:rPr lang="en-US" sz="3600" b="1" u="sng" dirty="0" smtClean="0"/>
              <a:t>S </a:t>
            </a:r>
            <a:r>
              <a:rPr lang="en-US" sz="3500" dirty="0"/>
              <a:t>and </a:t>
            </a:r>
            <a:r>
              <a:rPr lang="en-US" sz="3600" b="1" u="sng" dirty="0"/>
              <a:t>J</a:t>
            </a:r>
            <a:r>
              <a:rPr lang="en-US" sz="3500" dirty="0" smtClean="0"/>
              <a:t> </a:t>
            </a:r>
            <a:r>
              <a:rPr lang="en-US" sz="3500" dirty="0"/>
              <a:t>are given to </a:t>
            </a:r>
            <a:r>
              <a:rPr lang="en-US" sz="3600" b="1" u="sng" dirty="0" smtClean="0"/>
              <a:t>C</a:t>
            </a:r>
            <a:r>
              <a:rPr lang="en-US" sz="3500" dirty="0" smtClean="0"/>
              <a:t> </a:t>
            </a:r>
            <a:r>
              <a:rPr lang="en-US" sz="3500" dirty="0"/>
              <a:t>and </a:t>
            </a:r>
            <a:r>
              <a:rPr lang="en-US" sz="3600" b="1" u="sng" dirty="0" smtClean="0"/>
              <a:t>G</a:t>
            </a:r>
            <a:r>
              <a:rPr lang="en-US" sz="3500" dirty="0" smtClean="0"/>
              <a:t>, </a:t>
            </a:r>
            <a:r>
              <a:rPr lang="en-US" sz="3500" dirty="0"/>
              <a:t>respectively, before e, i, and y in words of Greek </a:t>
            </a:r>
            <a:r>
              <a:rPr lang="en-US" sz="3500" dirty="0" smtClean="0"/>
              <a:t>or Latin </a:t>
            </a:r>
            <a:r>
              <a:rPr lang="en-US" sz="3500" dirty="0"/>
              <a:t>origin.</a:t>
            </a:r>
          </a:p>
          <a:p>
            <a:pPr marL="109728" indent="0">
              <a:buNone/>
            </a:pPr>
            <a:r>
              <a:rPr lang="en-US" sz="3500" u="sng" dirty="0"/>
              <a:t>Examples</a:t>
            </a:r>
            <a:r>
              <a:rPr lang="en-US" sz="3500" dirty="0"/>
              <a:t> are cerebrum, circumcision, cycle, gel, gingivitis, giant, and gyrate</a:t>
            </a:r>
            <a:r>
              <a:rPr lang="en-US" sz="3500" dirty="0" smtClean="0"/>
              <a:t>.</a:t>
            </a:r>
          </a:p>
          <a:p>
            <a:pPr marL="109728" indent="0">
              <a:buNone/>
            </a:pPr>
            <a:endParaRPr lang="en-US" sz="3500" dirty="0"/>
          </a:p>
          <a:p>
            <a:pPr marL="109728" indent="0">
              <a:buNone/>
            </a:pPr>
            <a:r>
              <a:rPr lang="en-US" sz="3500" dirty="0"/>
              <a:t>• Before other letters, </a:t>
            </a:r>
            <a:r>
              <a:rPr lang="en-US" sz="3500" b="1" u="sng" dirty="0"/>
              <a:t>c</a:t>
            </a:r>
            <a:r>
              <a:rPr lang="en-US" sz="3500" dirty="0"/>
              <a:t> and </a:t>
            </a:r>
            <a:r>
              <a:rPr lang="en-US" sz="3600" b="1" u="sng" dirty="0"/>
              <a:t>g</a:t>
            </a:r>
            <a:r>
              <a:rPr lang="en-US" sz="3500" dirty="0"/>
              <a:t> have a hard sound.</a:t>
            </a:r>
          </a:p>
          <a:p>
            <a:pPr marL="109728" indent="0">
              <a:buNone/>
            </a:pPr>
            <a:r>
              <a:rPr lang="en-US" sz="3500" u="sng" dirty="0"/>
              <a:t>Examples</a:t>
            </a:r>
            <a:r>
              <a:rPr lang="en-US" sz="3500" dirty="0"/>
              <a:t> are cardiac, cast, gastric, and gonad</a:t>
            </a:r>
            <a:r>
              <a:rPr lang="en-US" sz="3500" dirty="0" smtClean="0"/>
              <a:t>.</a:t>
            </a:r>
          </a:p>
          <a:p>
            <a:pPr marL="109728" indent="0">
              <a:buNone/>
            </a:pPr>
            <a:endParaRPr lang="en-US" sz="3500" dirty="0"/>
          </a:p>
          <a:p>
            <a:pPr marL="109728" indent="0">
              <a:buNone/>
            </a:pPr>
            <a:r>
              <a:rPr lang="en-US" sz="3500" dirty="0"/>
              <a:t>• The letters </a:t>
            </a:r>
            <a:r>
              <a:rPr lang="en-US" sz="3600" b="1" u="sng" dirty="0" err="1"/>
              <a:t>ch</a:t>
            </a:r>
            <a:r>
              <a:rPr lang="en-US" sz="3500" dirty="0"/>
              <a:t> are sometimes pronounced like k.</a:t>
            </a:r>
          </a:p>
          <a:p>
            <a:pPr marL="109728" indent="0">
              <a:buNone/>
            </a:pPr>
            <a:r>
              <a:rPr lang="en-US" sz="3500" u="sng" dirty="0"/>
              <a:t>Examples</a:t>
            </a:r>
            <a:r>
              <a:rPr lang="en-US" sz="3500" dirty="0"/>
              <a:t> are cholesterol, cholera, and </a:t>
            </a:r>
            <a:r>
              <a:rPr lang="en-US" sz="3500" dirty="0" err="1"/>
              <a:t>cholemia</a:t>
            </a:r>
            <a:r>
              <a:rPr lang="en-US" sz="3500" dirty="0" smtClean="0"/>
              <a:t>.</a:t>
            </a:r>
          </a:p>
          <a:p>
            <a:pPr marL="109728" indent="0">
              <a:buNone/>
            </a:pPr>
            <a:endParaRPr lang="en-US" sz="3500" dirty="0"/>
          </a:p>
          <a:p>
            <a:pPr marL="109728" indent="0">
              <a:buNone/>
            </a:pPr>
            <a:r>
              <a:rPr lang="en-US" sz="3500" dirty="0"/>
              <a:t>•When </a:t>
            </a:r>
            <a:r>
              <a:rPr lang="en-US" sz="3600" b="1" u="sng" dirty="0" err="1"/>
              <a:t>pn</a:t>
            </a:r>
            <a:r>
              <a:rPr lang="en-US" sz="3600" b="1" u="sng" dirty="0"/>
              <a:t> </a:t>
            </a:r>
            <a:r>
              <a:rPr lang="en-US" sz="3500" dirty="0"/>
              <a:t>appears at the beginning of a word, p is silent and only n is pronounced.</a:t>
            </a:r>
          </a:p>
          <a:p>
            <a:pPr marL="109728" indent="0">
              <a:buNone/>
            </a:pPr>
            <a:r>
              <a:rPr lang="en-US" sz="3500" u="sng" dirty="0"/>
              <a:t>Examples</a:t>
            </a:r>
            <a:r>
              <a:rPr lang="en-US" sz="3500" dirty="0"/>
              <a:t> are pneumonia and </a:t>
            </a:r>
            <a:r>
              <a:rPr lang="en-US" sz="3500" dirty="0" err="1"/>
              <a:t>pneumotoxin</a:t>
            </a:r>
            <a:r>
              <a:rPr lang="en-US" sz="3500" dirty="0" smtClean="0"/>
              <a:t>.</a:t>
            </a:r>
          </a:p>
          <a:p>
            <a:pPr marL="109728" indent="0">
              <a:buNone/>
            </a:pP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433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.When </a:t>
            </a:r>
            <a:r>
              <a:rPr lang="en-US" b="1" u="sng" dirty="0"/>
              <a:t>PN</a:t>
            </a:r>
            <a:r>
              <a:rPr lang="en-US" dirty="0" smtClean="0"/>
              <a:t> appears </a:t>
            </a:r>
            <a:r>
              <a:rPr lang="en-US" dirty="0"/>
              <a:t>in the middle of a word, p and n are pronounced.</a:t>
            </a:r>
          </a:p>
          <a:p>
            <a:pPr marL="109728" indent="0">
              <a:buNone/>
            </a:pPr>
            <a:r>
              <a:rPr lang="en-US" u="sng" dirty="0"/>
              <a:t>Examples</a:t>
            </a:r>
            <a:r>
              <a:rPr lang="en-US" dirty="0"/>
              <a:t> are orthopnea and </a:t>
            </a:r>
            <a:r>
              <a:rPr lang="en-US" dirty="0" err="1"/>
              <a:t>hyperpnea</a:t>
            </a:r>
            <a:r>
              <a:rPr lang="en-US" dirty="0"/>
              <a:t>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•When </a:t>
            </a:r>
            <a:r>
              <a:rPr lang="en-US" b="1" u="sng" dirty="0" smtClean="0"/>
              <a:t>PS</a:t>
            </a:r>
            <a:r>
              <a:rPr lang="en-US" dirty="0" smtClean="0"/>
              <a:t> </a:t>
            </a:r>
            <a:r>
              <a:rPr lang="en-US" dirty="0"/>
              <a:t>appears at the beginning of a word, p is silent and only s is pronounced.</a:t>
            </a:r>
          </a:p>
          <a:p>
            <a:pPr marL="109728" indent="0">
              <a:buNone/>
            </a:pPr>
            <a:r>
              <a:rPr lang="en-US" u="sng" dirty="0"/>
              <a:t>Examples </a:t>
            </a:r>
            <a:r>
              <a:rPr lang="en-US" dirty="0"/>
              <a:t>are psychology and psychosis.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•When forming the final letter(s) of a word, </a:t>
            </a:r>
            <a:r>
              <a:rPr lang="en-US" b="1" u="sng" dirty="0"/>
              <a:t>e</a:t>
            </a:r>
            <a:r>
              <a:rPr lang="en-US" dirty="0"/>
              <a:t> and </a:t>
            </a:r>
            <a:r>
              <a:rPr lang="en-US" b="1" u="sng" dirty="0" err="1"/>
              <a:t>es</a:t>
            </a:r>
            <a:r>
              <a:rPr lang="en-US" dirty="0"/>
              <a:t> are commonly pronounced as separate syllables.</a:t>
            </a:r>
          </a:p>
          <a:p>
            <a:pPr marL="109728" indent="0">
              <a:buNone/>
            </a:pPr>
            <a:r>
              <a:rPr lang="en-US" u="sng" dirty="0"/>
              <a:t>Examples</a:t>
            </a:r>
            <a:r>
              <a:rPr lang="en-US" dirty="0"/>
              <a:t> are syncope, systole, and nares.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•When</a:t>
            </a:r>
            <a:r>
              <a:rPr lang="en-US" b="1" u="sng" dirty="0"/>
              <a:t> i </a:t>
            </a:r>
            <a:r>
              <a:rPr lang="en-US" dirty="0"/>
              <a:t>appears at the end of a word (to form a plural), it is pronounced eye.</a:t>
            </a:r>
          </a:p>
          <a:p>
            <a:pPr marL="109728" indent="0">
              <a:buNone/>
            </a:pPr>
            <a:r>
              <a:rPr lang="en-US" u="sng" dirty="0"/>
              <a:t>Examples </a:t>
            </a:r>
            <a:r>
              <a:rPr lang="en-US" dirty="0"/>
              <a:t>are bronchi, fungi, and nuclei.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•</a:t>
            </a:r>
            <a:r>
              <a:rPr lang="en-US" b="1" dirty="0"/>
              <a:t>All other vowels and consonants have normal English sounds.</a:t>
            </a:r>
          </a:p>
          <a:p>
            <a:pPr marL="109728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345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7693025" cy="5334000"/>
          </a:xfrm>
        </p:spPr>
        <p:txBody>
          <a:bodyPr>
            <a:normAutofit/>
          </a:bodyPr>
          <a:lstStyle/>
          <a:p>
            <a:pPr marL="109728" indent="0" algn="l" rtl="0" eaLnBrk="1" hangingPunct="1"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000" indent="-342000">
              <a:buFont typeface="Wingdings" pitchFamily="2" charset="2"/>
              <a:buChar char="q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Most medical terms are derived from Greek and Latin language. (Thus, two different roots may have the same meaning. For example, the Greek word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dermatos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the Latin word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cutane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both refer to the skin). </a:t>
            </a:r>
          </a:p>
          <a:p>
            <a:pPr marL="342000" indent="-342000">
              <a:buFont typeface="Wingdings" pitchFamily="2" charset="2"/>
              <a:buChar char="q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000" indent="-342000">
              <a:buFont typeface="Wingdings" pitchFamily="2" charset="2"/>
              <a:buChar char="q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medical word consists of some or all of the following elements:</a:t>
            </a:r>
          </a:p>
          <a:p>
            <a:pPr marL="857250" lvl="1" indent="-457200"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Medical roots</a:t>
            </a:r>
          </a:p>
          <a:p>
            <a:pPr marL="857250" lvl="1" indent="-457200"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Combining Form</a:t>
            </a:r>
          </a:p>
          <a:p>
            <a:pPr marL="857250" lvl="1" indent="-457200" algn="l" rtl="0" eaLnBrk="1" hangingPunct="1"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Prefix</a:t>
            </a:r>
          </a:p>
          <a:p>
            <a:pPr marL="857250" lvl="1" indent="-457200" algn="l" rtl="0" eaLnBrk="1" hangingPunct="1"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Suffix</a:t>
            </a:r>
          </a:p>
          <a:p>
            <a:pPr marL="533400" indent="-533400" algn="l" rtl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838200"/>
          </a:xfrm>
        </p:spPr>
        <p:txBody>
          <a:bodyPr>
            <a:noAutofit/>
          </a:bodyPr>
          <a:lstStyle/>
          <a:p>
            <a:pPr rtl="0" eaLnBrk="1" hangingPunct="1"/>
            <a:r>
              <a:rPr lang="en-US" sz="3000" dirty="0">
                <a:latin typeface="Comic Sans MS" pitchFamily="66" charset="0"/>
              </a:rPr>
              <a:t>Basic Elements of a Medical Term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643998" cy="535785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q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It is the main part or foundation of the medical term and contains its primary meaning.</a:t>
            </a:r>
          </a:p>
          <a:p>
            <a:pPr algn="l" rtl="0" eaLnBrk="1" hangingPunct="1">
              <a:buFont typeface="Wingdings" pitchFamily="2" charset="2"/>
              <a:buChar char="ü"/>
            </a:pP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Greek roots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are used to build words that describe a disease, condition, treatment, or diagnosis. </a:t>
            </a:r>
          </a:p>
          <a:p>
            <a:pPr algn="l" rtl="0" eaLnBrk="1" hangingPunct="1">
              <a:buFont typeface="Wingdings" pitchFamily="2" charset="2"/>
              <a:buChar char="ü"/>
            </a:pP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Latin roots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are used to build words that describe anatomical structures. </a:t>
            </a:r>
          </a:p>
          <a:p>
            <a:pPr algn="l" rtl="0" eaLnBrk="1" hangingPunct="1">
              <a:buFont typeface="Wingdings" pitchFamily="2" charset="2"/>
              <a:buChar char="q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It can appear at the beginning of a word, after a prefix, before a suffix, or between a prefix and a suffix. </a:t>
            </a:r>
          </a:p>
          <a:p>
            <a:pPr algn="l" rtl="0" eaLnBrk="1" hangingPunct="1">
              <a:buFont typeface="Wingdings" pitchFamily="2" charset="2"/>
              <a:buChar char="q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All terms have at least one word root. </a:t>
            </a:r>
          </a:p>
          <a:p>
            <a:pPr algn="l" rtl="0" eaLnBrk="1" hangingPunct="1">
              <a:buFont typeface="Wingdings" pitchFamily="2" charset="2"/>
              <a:buChar char="q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 word root may be used alone or combined with other </a:t>
            </a:r>
          </a:p>
          <a:p>
            <a:pPr algn="l" rtl="0" eaLnBrk="1" hangingPunct="1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elements to form a complete word.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i.e. SPEAK (word root) + ER (suffix) = SPEAKER (complete word)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762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3000" dirty="0">
                <a:latin typeface="Comic Sans MS" pitchFamily="66" charset="0"/>
              </a:rPr>
              <a:t>1-Term Root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19200"/>
            <a:ext cx="7693025" cy="5334000"/>
          </a:xfrm>
        </p:spPr>
        <p:txBody>
          <a:bodyPr/>
          <a:lstStyle/>
          <a:p>
            <a:pPr algn="l" rtl="0" eaLnBrk="1" hangingPunct="1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stomat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means mouth (Greek)</a:t>
            </a:r>
          </a:p>
          <a:p>
            <a:pPr algn="l" rtl="0" eaLnBrk="1" hangingPunct="1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“or” means mouth (Latin)</a:t>
            </a:r>
          </a:p>
          <a:p>
            <a:pPr algn="l" rtl="0" eaLnBrk="1" hangingPunct="1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dermat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means skin (Greek)</a:t>
            </a:r>
          </a:p>
          <a:p>
            <a:pPr algn="l" rtl="0" eaLnBrk="1" hangingPunct="1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cutane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means skin (Latin)</a:t>
            </a:r>
          </a:p>
          <a:p>
            <a:pPr algn="l" rtl="0" eaLnBrk="1" hangingPunct="1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nephr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means kidney (Greek)</a:t>
            </a:r>
          </a:p>
          <a:p>
            <a:pPr algn="l" rtl="0" eaLnBrk="1" hangingPunct="1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means kidney (Latin)</a:t>
            </a:r>
          </a:p>
          <a:p>
            <a:pPr algn="l" rtl="0" eaLnBrk="1" hangingPunct="1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means blood vessel (Greek)</a:t>
            </a:r>
          </a:p>
          <a:p>
            <a:pPr algn="l" rtl="0" eaLnBrk="1" hangingPunct="1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vascul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vas” means blood vessel (Latin)</a:t>
            </a:r>
          </a:p>
          <a:p>
            <a:pPr algn="l" rtl="0" eaLnBrk="1" hangingPunct="1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encephal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means brain (Greek)</a:t>
            </a:r>
          </a:p>
          <a:p>
            <a:pPr algn="l" rtl="0" eaLnBrk="1" hangingPunct="1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cerebr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means brain (Latin)</a:t>
            </a:r>
          </a:p>
          <a:p>
            <a:pPr algn="l" rtl="0" eaLnBrk="1" hangingPunct="1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cardi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means heart (Greek)</a:t>
            </a:r>
          </a:p>
          <a:p>
            <a:pPr algn="l" rtl="0" eaLnBrk="1" hangingPunct="1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cordi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means heart (Latin)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4800" cy="762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3000" dirty="0">
                <a:latin typeface="Comic Sans MS" pitchFamily="66" charset="0"/>
              </a:rPr>
              <a:t>Medical Root Examples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693025" cy="50292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combining form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created when a word root is combined with a vowel. The vowel, known as a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combining vowel,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usually an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but sometimes it is an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combining vowel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necessary to make the pronunciation of word roots easier.</a:t>
            </a:r>
          </a:p>
          <a:p>
            <a:pPr algn="l" rtl="0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combining vowel has no meaning of its own, but enables two word elements to be connected.</a:t>
            </a:r>
          </a:p>
          <a:p>
            <a:pPr algn="l" rtl="0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combining form is presented as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word root/vowel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(such as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gastr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/o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i.e</a:t>
            </a:r>
            <a:r>
              <a:rPr lang="en-US" dirty="0">
                <a:latin typeface="Arial" pitchFamily="34" charset="0"/>
                <a:cs typeface="Arial" pitchFamily="34" charset="0"/>
              </a:rPr>
              <a:t>.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gastr</a:t>
            </a:r>
            <a:r>
              <a:rPr lang="en-US" dirty="0">
                <a:latin typeface="Arial" pitchFamily="34" charset="0"/>
                <a:cs typeface="Arial" pitchFamily="34" charset="0"/>
              </a:rPr>
              <a:t> / o    pronounced GASTRO.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762000"/>
          </a:xfrm>
        </p:spPr>
        <p:txBody>
          <a:bodyPr/>
          <a:lstStyle/>
          <a:p>
            <a:pPr rtl="0"/>
            <a:r>
              <a:rPr lang="en-US" sz="3000" dirty="0">
                <a:latin typeface="Comic Sans MS" pitchFamily="66" charset="0"/>
              </a:rPr>
              <a:t>2-Combining Form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0" y="5942607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Word root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098776" y="6086624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Combining vowel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 flipV="1">
            <a:off x="2133600" y="556828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 flipV="1">
            <a:off x="3225552" y="5445224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a word has more than one root, a combining vowel is used to link the root to each other.</a:t>
            </a:r>
          </a:p>
          <a:p>
            <a:pPr algn="l" rtl="0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i.e</a:t>
            </a:r>
            <a:r>
              <a:rPr lang="en-US" dirty="0">
                <a:latin typeface="Arial" pitchFamily="34" charset="0"/>
                <a:cs typeface="Arial" pitchFamily="34" charset="0"/>
              </a:rPr>
              <a:t>.   osteoarthritis  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oste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o /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arthr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itis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7</a:t>
            </a:fld>
            <a:endParaRPr lang="ar-SA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3810000" y="4776192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667000" y="510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/>
              <a:t>Word root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5940152" y="490344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076056" y="5595962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/>
              <a:t>Combining vowel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6851104" y="4899248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934200" y="5638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/>
              <a:t>Word root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7795592" y="4852392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956376" y="5150519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/>
              <a:t>suffix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257800" y="3350319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/>
              <a:t>Slashes separate elements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/>
      <p:bldP spid="13318" grpId="0" animBg="1"/>
      <p:bldP spid="13319" grpId="0"/>
      <p:bldP spid="13319" grpId="1"/>
      <p:bldP spid="13320" grpId="0" animBg="1"/>
      <p:bldP spid="13321" grpId="0"/>
      <p:bldP spid="13323" grpId="0" animBg="1"/>
      <p:bldP spid="13324" grpId="0"/>
      <p:bldP spid="133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Tabl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0354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693025" cy="4714875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suffix is composed of one or more letters added to the END of a word root or combining form to modify its meaning.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adding a suffix to the end of a word root, we create a noun or adjective with a different meaning.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medical terminology, a suffix usually describes a pathology (disease or abnormality), symptom, surgical or diagnostic procedure, or part of speech.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Many suffixes are derived from Greek or Latin words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Changing the suffix changes the meaning of the medical term.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762000"/>
          </a:xfrm>
        </p:spPr>
        <p:txBody>
          <a:bodyPr>
            <a:normAutofit/>
          </a:bodyPr>
          <a:lstStyle/>
          <a:p>
            <a:pPr rtl="0"/>
            <a:r>
              <a:rPr lang="en-US" sz="3000" dirty="0">
                <a:latin typeface="Comic Sans MS" pitchFamily="66" charset="0"/>
              </a:rPr>
              <a:t>3-Suffix 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1754</Words>
  <Application>Microsoft Office PowerPoint</Application>
  <PresentationFormat>عرض على الشاشة (3:4)‏</PresentationFormat>
  <Paragraphs>285</Paragraphs>
  <Slides>28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Concourse</vt:lpstr>
      <vt:lpstr>Introduction to the Medical  Terminology</vt:lpstr>
      <vt:lpstr>دفعة 2019</vt:lpstr>
      <vt:lpstr>Basic Elements of a Medical Term</vt:lpstr>
      <vt:lpstr>1-Term Root</vt:lpstr>
      <vt:lpstr>Medical Root Examples</vt:lpstr>
      <vt:lpstr>2-Combining Form:</vt:lpstr>
      <vt:lpstr>عرض تقديمي في PowerPoint</vt:lpstr>
      <vt:lpstr>عرض تقديمي في PowerPoint</vt:lpstr>
      <vt:lpstr>3-Suffix :</vt:lpstr>
      <vt:lpstr>عرض تقديمي في PowerPoint</vt:lpstr>
      <vt:lpstr>Building Medical Words </vt:lpstr>
      <vt:lpstr>عرض تقديمي في PowerPoint</vt:lpstr>
      <vt:lpstr>عرض تقديمي في PowerPoint</vt:lpstr>
      <vt:lpstr>عرض تقديمي في PowerPoint</vt:lpstr>
      <vt:lpstr>4-Prefix</vt:lpstr>
      <vt:lpstr>عرض تقديمي في PowerPoint</vt:lpstr>
      <vt:lpstr>عرض تقديمي في PowerPoint</vt:lpstr>
      <vt:lpstr>عرض تقديمي في PowerPoint</vt:lpstr>
      <vt:lpstr>Interpretation of a medical term</vt:lpstr>
      <vt:lpstr>Interpretation of a medical term (cont.)</vt:lpstr>
      <vt:lpstr>عرض تقديمي في PowerPoint</vt:lpstr>
      <vt:lpstr>Plural words</vt:lpstr>
      <vt:lpstr>عرض تقديمي في PowerPoint</vt:lpstr>
      <vt:lpstr>Eponyms</vt:lpstr>
      <vt:lpstr>Eponyms (cont.)</vt:lpstr>
      <vt:lpstr>Acronyms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Medical Terminology</dc:title>
  <dc:creator>Dr.Waleed R. Ezzat</dc:creator>
  <cp:lastModifiedBy>MCC</cp:lastModifiedBy>
  <cp:revision>68</cp:revision>
  <dcterms:created xsi:type="dcterms:W3CDTF">2012-06-16T20:05:51Z</dcterms:created>
  <dcterms:modified xsi:type="dcterms:W3CDTF">2019-10-01T09:19:44Z</dcterms:modified>
</cp:coreProperties>
</file>