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7"/>
  </p:notesMasterIdLst>
  <p:sldIdLst>
    <p:sldId id="256" r:id="rId5"/>
    <p:sldId id="271" r:id="rId6"/>
    <p:sldId id="272" r:id="rId7"/>
    <p:sldId id="281" r:id="rId8"/>
    <p:sldId id="273" r:id="rId9"/>
    <p:sldId id="274" r:id="rId10"/>
    <p:sldId id="257" r:id="rId11"/>
    <p:sldId id="258" r:id="rId12"/>
    <p:sldId id="264" r:id="rId13"/>
    <p:sldId id="259" r:id="rId14"/>
    <p:sldId id="275" r:id="rId15"/>
    <p:sldId id="263" r:id="rId16"/>
    <p:sldId id="260" r:id="rId17"/>
    <p:sldId id="280" r:id="rId18"/>
    <p:sldId id="261" r:id="rId19"/>
    <p:sldId id="262" r:id="rId20"/>
    <p:sldId id="266" r:id="rId21"/>
    <p:sldId id="267" r:id="rId22"/>
    <p:sldId id="268" r:id="rId23"/>
    <p:sldId id="269" r:id="rId24"/>
    <p:sldId id="270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presProps" Target="pres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notesMaster" Target="notesMasters/notesMaster1.xml" /><Relationship Id="rId30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1938AC-6941-412E-B53D-094CFCD7613B}" type="datetimeFigureOut">
              <a:rPr lang="ar-JO" smtClean="0"/>
              <a:pPr/>
              <a:t>06/04/1443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B21E13-89DF-49B8-9A18-658BE16E6D3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0129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5759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37933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21E13-89DF-49B8-9A18-658BE16E6D37}" type="slidenum">
              <a:rPr lang="ar-JO" smtClean="0"/>
              <a:pPr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5355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54C05B-496A-4E8C-B951-6086EB923F8E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B922-CF54-4AC6-AD4A-141EF55D5A80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53F4-3625-4A1A-A41D-DCD71BFA6709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85F751-257A-499D-834C-F231C872C764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12785E-8F20-4B05-A215-ADA37608B3C3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C097-B81A-49D6-8FA7-033DE8624D2D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3A8-E109-47A2-876A-F511E553B068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42453E-D1E5-45BB-B7C0-05A26206D4BE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54DD-91D7-4034-9F39-6F7248FDA6F6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C1B5DE-91C0-48A6-8245-CFD6BF469910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F2D5718-2679-4121-85B1-4C8B10B3727D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2C8FF0-7244-4301-9E32-B7DE5119FDE5}" type="datetime1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667000"/>
            <a:ext cx="7315200" cy="609600"/>
          </a:xfrm>
        </p:spPr>
        <p:txBody>
          <a:bodyPr>
            <a:noAutofit/>
          </a:bodyPr>
          <a:lstStyle/>
          <a:p>
            <a:pPr algn="ctr"/>
            <a:r>
              <a:rPr lang="sr-Cyrl-CS" sz="4800" cap="all" dirty="0">
                <a:solidFill>
                  <a:schemeClr val="tx1"/>
                </a:solidFill>
              </a:rPr>
              <a:t>Agents Used in Hyperlipidemia</a:t>
            </a:r>
            <a:endParaRPr lang="ar-JO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038600"/>
            <a:ext cx="6172200" cy="13716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Dr. </a:t>
            </a:r>
            <a:r>
              <a:rPr lang="en-US" sz="2000" dirty="0" err="1">
                <a:solidFill>
                  <a:schemeClr val="tx1"/>
                </a:solidFill>
              </a:rPr>
              <a:t>Yousef</a:t>
            </a:r>
            <a:r>
              <a:rPr lang="en-US" sz="2000" dirty="0">
                <a:solidFill>
                  <a:schemeClr val="tx1"/>
                </a:solidFill>
              </a:rPr>
              <a:t> Al-</a:t>
            </a:r>
            <a:r>
              <a:rPr lang="en-US" sz="2000" dirty="0" err="1">
                <a:solidFill>
                  <a:schemeClr val="tx1"/>
                </a:solidFill>
              </a:rPr>
              <a:t>saraireh</a:t>
            </a:r>
            <a:endParaRPr lang="en-US" sz="20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Associate Professor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Faculty of Medicine </a:t>
            </a:r>
          </a:p>
          <a:p>
            <a:pPr algn="ctr"/>
            <a:endParaRPr lang="ar-JO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52400" y="780395"/>
            <a:ext cx="4495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sr-Cyrl-CS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Children with familial hypercholesterolemia may be treated with a resin or reductase inhibitor, usually after 7 or 8 years of 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en-US" sz="2000" dirty="0">
              <a:solidFill>
                <a:srgbClr val="333333"/>
              </a:solidFill>
              <a:latin typeface="Verdana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ar-JO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sr-Cyrl-CS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cs typeface="Arial" pitchFamily="34" charset="0"/>
              </a:rPr>
              <a:t> The decision to treat a child should be based on the level of LDL, other risk factors, the family history, and the child's age. Drugs are rarely indicated before age 16.</a:t>
            </a:r>
            <a:endParaRPr kumimoji="0" lang="sr-Cyrl-C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4425" y="76200"/>
            <a:ext cx="4067175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76200" y="152400"/>
            <a:ext cx="9448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sr-Cyrl-CS" sz="20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COMPETITIVE INHIBITORS OF HMG-COA REDUCTASE (REDUCTASE INHIBITORS; "STATINS")</a:t>
            </a:r>
            <a:endParaRPr kumimoji="0" lang="sr-Cyrl-C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52400" y="1143000"/>
            <a:ext cx="8839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r-Cyrl-CS" sz="2000" dirty="0"/>
              <a:t>These compounds are structural analogs of HMG-CoA (3-hydroxy-3-methylglutaryl-coenzyme A</a:t>
            </a:r>
            <a:endParaRPr lang="ar-JO" sz="2000" dirty="0"/>
          </a:p>
          <a:p>
            <a:endParaRPr lang="ar-JO" sz="2000" dirty="0"/>
          </a:p>
          <a:p>
            <a:pPr>
              <a:buFont typeface="Wingdings" pitchFamily="2" charset="2"/>
              <a:buChar char="Ø"/>
            </a:pPr>
            <a:r>
              <a:rPr lang="sr-Cyrl-CS" sz="2000" b="1" dirty="0"/>
              <a:t>Lovastatin, atorvastatin, fluvastatin, pravastatin, simvastatin,</a:t>
            </a:r>
            <a:r>
              <a:rPr lang="sr-Cyrl-CS" sz="2000" dirty="0"/>
              <a:t> and </a:t>
            </a:r>
            <a:r>
              <a:rPr lang="sr-Cyrl-CS" sz="2000" b="1" dirty="0"/>
              <a:t>rosuvastatin</a:t>
            </a:r>
            <a:endParaRPr lang="en-US" sz="2000" b="1" dirty="0"/>
          </a:p>
          <a:p>
            <a:pPr>
              <a:buFont typeface="Wingdings" pitchFamily="2" charset="2"/>
              <a:buChar char="Ø"/>
            </a:pPr>
            <a:endParaRPr lang="en-US" sz="2000" b="1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They inhibit first step of cholesterol synthesis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They act by </a:t>
            </a:r>
            <a:r>
              <a:rPr lang="en-US" sz="2400" b="1" dirty="0"/>
              <a:t>inhibiting</a:t>
            </a:r>
            <a:r>
              <a:rPr lang="en-US" sz="2400" dirty="0"/>
              <a:t> </a:t>
            </a:r>
            <a:r>
              <a:rPr lang="en-US" sz="2400" b="1" dirty="0"/>
              <a:t>HMG </a:t>
            </a:r>
            <a:r>
              <a:rPr lang="en-US" sz="2400" b="1" dirty="0" err="1"/>
              <a:t>CoA</a:t>
            </a:r>
            <a:r>
              <a:rPr lang="en-US" sz="2400" b="1" dirty="0"/>
              <a:t> </a:t>
            </a:r>
            <a:r>
              <a:rPr lang="en-US" sz="2400" b="1" dirty="0" err="1"/>
              <a:t>reductase</a:t>
            </a:r>
            <a:r>
              <a:rPr lang="en-US" sz="2400" dirty="0"/>
              <a:t>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Decrease concentration of cholesterol within cell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Increase number of LDL receptors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Promote uptake of LDL from blood</a:t>
            </a:r>
            <a:endParaRPr lang="en-US" sz="2400" b="1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First-line &amp; more effective treatment for lowering LDL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They are given as single oral dose usually in the evening </a:t>
            </a:r>
          </a:p>
          <a:p>
            <a:pPr>
              <a:buFont typeface="Wingdings" pitchFamily="2" charset="2"/>
              <a:buChar char="Ø"/>
            </a:pPr>
            <a:endParaRPr lang="ar-JO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6106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464635"/>
            <a:ext cx="8991600" cy="690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/>
              <a:t>Therapeutic uses</a:t>
            </a:r>
            <a:r>
              <a:rPr lang="en-US" sz="2800" u="sng" dirty="0"/>
              <a:t>:</a:t>
            </a:r>
            <a:endParaRPr lang="en-US" sz="2800" b="1" u="sng" dirty="0"/>
          </a:p>
          <a:p>
            <a:pPr>
              <a:defRPr/>
            </a:pPr>
            <a:r>
              <a:rPr lang="en-US" sz="2800" b="1" dirty="0"/>
              <a:t>    </a:t>
            </a:r>
            <a:r>
              <a:rPr lang="en-US" sz="2400" b="1" dirty="0"/>
              <a:t>1. Hypercholesterolemia </a:t>
            </a:r>
            <a:r>
              <a:rPr lang="en-US" sz="2400" dirty="0"/>
              <a:t>to reduce high LDL  alone or with others  </a:t>
            </a:r>
            <a:endParaRPr lang="en-US" sz="2400" b="1" dirty="0"/>
          </a:p>
          <a:p>
            <a:pPr>
              <a:defRPr/>
            </a:pPr>
            <a:r>
              <a:rPr lang="en-US" sz="2400" b="1" dirty="0"/>
              <a:t> </a:t>
            </a:r>
          </a:p>
          <a:p>
            <a:pPr>
              <a:defRPr/>
            </a:pPr>
            <a:r>
              <a:rPr lang="en-US" sz="2400" b="1" dirty="0"/>
              <a:t>   2. After AMI:</a:t>
            </a:r>
            <a:endParaRPr lang="en-US" sz="2400" dirty="0"/>
          </a:p>
          <a:p>
            <a:pPr lvl="1">
              <a:defRPr/>
            </a:pPr>
            <a:r>
              <a:rPr lang="en-US" sz="2400" dirty="0" err="1"/>
              <a:t>Statins</a:t>
            </a:r>
            <a:r>
              <a:rPr lang="en-US" sz="2400" dirty="0"/>
              <a:t> are administered immediately after AMI irrespective of blood lipid levels because they cause plaque stabilization, improve coronary endothelial function, inhibit platelet thrombus formation, anti-inflammatory activity</a:t>
            </a:r>
          </a:p>
          <a:p>
            <a:pPr lvl="1">
              <a:defRPr/>
            </a:pPr>
            <a:endParaRPr lang="en-US" sz="2400" b="1" dirty="0"/>
          </a:p>
          <a:p>
            <a:pPr lvl="1">
              <a:defRPr/>
            </a:pPr>
            <a:r>
              <a:rPr lang="en-US" sz="2400" b="1" dirty="0"/>
              <a:t>3. Patients at high risk of coronary heart disease </a:t>
            </a:r>
            <a:r>
              <a:rPr lang="en-US" sz="2400" dirty="0"/>
              <a:t>with or without hypercholesterolemia</a:t>
            </a: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dirty="0"/>
              <a:t> </a:t>
            </a:r>
            <a:endParaRPr lang="en-US" sz="2400" b="1" u="sng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304800"/>
            <a:ext cx="8686800" cy="6169152"/>
          </a:xfrm>
        </p:spPr>
        <p:txBody>
          <a:bodyPr>
            <a:normAutofit lnSpcReduction="10000"/>
          </a:bodyPr>
          <a:lstStyle/>
          <a:p>
            <a:pPr lvl="0" algn="l" rtl="0">
              <a:lnSpc>
                <a:spcPct val="90000"/>
              </a:lnSpc>
              <a:buNone/>
              <a:defRPr/>
            </a:pPr>
            <a:r>
              <a:rPr lang="en-US" b="1" dirty="0"/>
              <a:t> </a:t>
            </a:r>
            <a:r>
              <a:rPr lang="en-US" b="1" u="sng" dirty="0"/>
              <a:t>Adverse Effects</a:t>
            </a:r>
          </a:p>
          <a:p>
            <a:pPr lvl="0" algn="l" rtl="0">
              <a:lnSpc>
                <a:spcPct val="90000"/>
              </a:lnSpc>
              <a:buNone/>
              <a:defRPr/>
            </a:pPr>
            <a:endParaRPr lang="en-US" b="1" u="sng" dirty="0">
              <a:solidFill>
                <a:srgbClr val="FFC000"/>
              </a:solidFill>
            </a:endParaRPr>
          </a:p>
          <a:p>
            <a:pPr lvl="0" algn="l" rtl="0">
              <a:lnSpc>
                <a:spcPct val="90000"/>
              </a:lnSpc>
              <a:buNone/>
              <a:defRPr/>
            </a:pPr>
            <a:r>
              <a:rPr lang="en-US" b="1" dirty="0"/>
              <a:t>1. Liver: </a:t>
            </a:r>
            <a:r>
              <a:rPr lang="en-US" dirty="0"/>
              <a:t>Liver function disorders (elevated levels of transaminase)</a:t>
            </a:r>
          </a:p>
          <a:p>
            <a:pPr lvl="0" algn="l" rtl="0">
              <a:lnSpc>
                <a:spcPct val="90000"/>
              </a:lnSpc>
              <a:buNone/>
              <a:defRPr/>
            </a:pPr>
            <a:r>
              <a:rPr lang="en-US" dirty="0"/>
              <a:t>2. </a:t>
            </a:r>
            <a:r>
              <a:rPr lang="en-US" b="1" dirty="0"/>
              <a:t>Muscle: </a:t>
            </a:r>
            <a:r>
              <a:rPr lang="en-US" dirty="0"/>
              <a:t>skeletal muscle weakness &amp; pain (common). Myopathy &amp; even rhabdomyolysis occur rarely. Measure plasma creatine phosphokinase (CPK) levels</a:t>
            </a:r>
          </a:p>
          <a:p>
            <a:pPr lvl="0" algn="l" rtl="0">
              <a:lnSpc>
                <a:spcPct val="90000"/>
              </a:lnSpc>
              <a:buNone/>
              <a:defRPr/>
            </a:pPr>
            <a:endParaRPr lang="en-US" dirty="0"/>
          </a:p>
          <a:p>
            <a:pPr lvl="0" algn="l" rtl="0">
              <a:lnSpc>
                <a:spcPct val="90000"/>
              </a:lnSpc>
              <a:buNone/>
              <a:defRPr/>
            </a:pPr>
            <a:r>
              <a:rPr lang="en-US" b="1" u="sng" dirty="0"/>
              <a:t>Drug interaction: </a:t>
            </a:r>
            <a:r>
              <a:rPr lang="en-US" dirty="0"/>
              <a:t>increase warfarin levels  </a:t>
            </a:r>
          </a:p>
          <a:p>
            <a:pPr lvl="0" algn="l" rtl="0">
              <a:lnSpc>
                <a:spcPct val="90000"/>
              </a:lnSpc>
              <a:buNone/>
              <a:defRPr/>
            </a:pPr>
            <a:r>
              <a:rPr lang="en-US" dirty="0"/>
              <a:t>Thus, it is important to evaluate INR times (standardized prothrombin time) frequently</a:t>
            </a:r>
          </a:p>
          <a:p>
            <a:pPr lvl="0" algn="l" rtl="0">
              <a:lnSpc>
                <a:spcPct val="90000"/>
              </a:lnSpc>
              <a:buNone/>
              <a:defRPr/>
            </a:pPr>
            <a:endParaRPr lang="en-US" dirty="0"/>
          </a:p>
          <a:p>
            <a:pPr algn="l" rtl="0">
              <a:buNone/>
              <a:defRPr/>
            </a:pPr>
            <a:r>
              <a:rPr lang="en-US" b="1" u="sng" dirty="0"/>
              <a:t>Contraindications</a:t>
            </a:r>
            <a:endParaRPr lang="en-US" b="1" dirty="0">
              <a:solidFill>
                <a:srgbClr val="FFC000"/>
              </a:solidFill>
            </a:endParaRPr>
          </a:p>
          <a:p>
            <a:pPr algn="l" rtl="0">
              <a:buNone/>
              <a:defRPr/>
            </a:pPr>
            <a:r>
              <a:rPr lang="en-US" b="1" dirty="0"/>
              <a:t>1. Pregnancy</a:t>
            </a:r>
          </a:p>
          <a:p>
            <a:pPr algn="l" rtl="0">
              <a:buNone/>
              <a:defRPr/>
            </a:pPr>
            <a:r>
              <a:rPr lang="en-US" b="1" dirty="0"/>
              <a:t>2. Lactating women</a:t>
            </a:r>
          </a:p>
          <a:p>
            <a:pPr algn="l" rtl="0">
              <a:buNone/>
              <a:defRPr/>
            </a:pPr>
            <a:r>
              <a:rPr lang="en-US" b="1" dirty="0"/>
              <a:t>3. Children and teenagers</a:t>
            </a:r>
          </a:p>
          <a:p>
            <a:pPr lvl="0" algn="l" rtl="0">
              <a:lnSpc>
                <a:spcPct val="90000"/>
              </a:lnSpc>
              <a:buNone/>
              <a:defRPr/>
            </a:pPr>
            <a:endParaRPr lang="ar-JO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467600" cy="68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2. Nicotinic acid (Niacin)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ar-JO" b="1" dirty="0">
              <a:solidFill>
                <a:schemeClr val="tx1"/>
              </a:solidFill>
            </a:endParaRPr>
          </a:p>
        </p:txBody>
      </p:sp>
      <p:pic>
        <p:nvPicPr>
          <p:cNvPr id="7" name="Picture 5" descr="NIAC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762000"/>
            <a:ext cx="2819400" cy="564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مستطيل 7"/>
          <p:cNvSpPr/>
          <p:nvPr/>
        </p:nvSpPr>
        <p:spPr>
          <a:xfrm>
            <a:off x="0" y="838200"/>
            <a:ext cx="6248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dirty="0"/>
              <a:t>Decreases VLDL &amp; LDL (both triglyceride &amp; cholesterol) &amp; most potent agent to increases HDL</a:t>
            </a:r>
          </a:p>
          <a:p>
            <a:pPr>
              <a:buFont typeface="Wingdings" pitchFamily="2" charset="2"/>
              <a:buChar char="Ø"/>
              <a:defRPr/>
            </a:pPr>
            <a:endParaRPr lang="en-US" sz="24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Reduces </a:t>
            </a:r>
            <a:r>
              <a:rPr lang="en-US" sz="2400" dirty="0" err="1"/>
              <a:t>lipolysis</a:t>
            </a:r>
            <a:r>
              <a:rPr lang="en-US" sz="2400" dirty="0"/>
              <a:t> in adipose tissues</a:t>
            </a:r>
          </a:p>
          <a:p>
            <a:pPr lvl="1">
              <a:defRPr/>
            </a:pPr>
            <a:r>
              <a:rPr lang="en-US" sz="2400" dirty="0"/>
              <a:t>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Decrease lipid supply to liver</a:t>
            </a:r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Decrease hepatic lipid synthesis</a:t>
            </a:r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Decreasing VLDL &amp; LDL</a:t>
            </a:r>
          </a:p>
          <a:p>
            <a:pPr lvl="1">
              <a:defRPr/>
            </a:pPr>
            <a:endParaRPr lang="en-US" sz="24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Niacin can be used in combination with </a:t>
            </a:r>
            <a:r>
              <a:rPr lang="en-US" sz="2400" dirty="0" err="1"/>
              <a:t>statins</a:t>
            </a:r>
            <a:endParaRPr lang="en-US" sz="2400" dirty="0"/>
          </a:p>
          <a:p>
            <a:pPr lvl="1">
              <a:buFont typeface="Arial" pitchFamily="34" charset="0"/>
              <a:buChar char="•"/>
              <a:defRPr/>
            </a:pPr>
            <a:endParaRPr lang="en-US" sz="24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dirty="0"/>
              <a:t>Is useful in familial </a:t>
            </a:r>
            <a:r>
              <a:rPr lang="en-US" sz="2400" dirty="0" err="1"/>
              <a:t>hyperlipidemias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04800" y="228600"/>
            <a:ext cx="838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u="sng" dirty="0"/>
              <a:t>Adverse effect</a:t>
            </a:r>
          </a:p>
          <a:p>
            <a:pPr>
              <a:lnSpc>
                <a:spcPct val="90000"/>
              </a:lnSpc>
              <a:defRPr/>
            </a:pPr>
            <a:endParaRPr lang="en-US" sz="32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/>
              <a:t>1. Flushing,</a:t>
            </a:r>
            <a:r>
              <a:rPr lang="en-US" sz="3200" dirty="0"/>
              <a:t> </a:t>
            </a:r>
            <a:r>
              <a:rPr lang="en-US" sz="3200" b="1" dirty="0"/>
              <a:t>pruritis (most common)</a:t>
            </a:r>
            <a:r>
              <a:rPr lang="en-US" sz="3200" dirty="0"/>
              <a:t>; these prostaglandin-mediated reactions can be prevented by taking </a:t>
            </a:r>
            <a:r>
              <a:rPr lang="en-US" sz="3200" b="1" u="sng" dirty="0"/>
              <a:t>aspirin</a:t>
            </a:r>
            <a:r>
              <a:rPr lang="en-US" sz="3200" dirty="0"/>
              <a:t> prior to niacin therapy </a:t>
            </a:r>
          </a:p>
          <a:p>
            <a:pPr>
              <a:lnSpc>
                <a:spcPct val="90000"/>
              </a:lnSpc>
              <a:defRPr/>
            </a:pPr>
            <a:r>
              <a:rPr lang="en-US" sz="3200" b="1" dirty="0"/>
              <a:t>2. Liver dysfunction</a:t>
            </a:r>
          </a:p>
          <a:p>
            <a:pPr>
              <a:lnSpc>
                <a:spcPct val="90000"/>
              </a:lnSpc>
              <a:defRPr/>
            </a:pPr>
            <a:r>
              <a:rPr lang="en-US" sz="3200" b="1" dirty="0"/>
              <a:t>2. </a:t>
            </a:r>
            <a:r>
              <a:rPr lang="en-US" sz="3200" b="1" dirty="0" err="1"/>
              <a:t>Hyperglycaemia</a:t>
            </a:r>
            <a:r>
              <a:rPr lang="en-US" sz="3200" b="1" dirty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US" sz="3200" b="1" dirty="0"/>
              <a:t>4. </a:t>
            </a:r>
            <a:r>
              <a:rPr lang="en-US" sz="3200" b="1" dirty="0" err="1"/>
              <a:t>Hyperuricaemia</a:t>
            </a:r>
            <a:endParaRPr lang="en-US" sz="32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/>
              <a:t>5. Nausea &amp; vomiting</a:t>
            </a:r>
            <a:r>
              <a:rPr lang="en-US" sz="3200" dirty="0"/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81000" y="76200"/>
            <a:ext cx="876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3. </a:t>
            </a:r>
            <a:r>
              <a:rPr lang="en-US" sz="3200" b="1" dirty="0" err="1"/>
              <a:t>Fibric</a:t>
            </a:r>
            <a:r>
              <a:rPr lang="en-US" sz="3200" b="1" dirty="0"/>
              <a:t> acid derivatives</a:t>
            </a:r>
            <a:r>
              <a:rPr lang="en-US" sz="3200" dirty="0"/>
              <a:t> </a:t>
            </a:r>
            <a:endParaRPr lang="ar-JO" sz="32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066800"/>
            <a:ext cx="8915400" cy="496887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Fenofibrate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Gemfibrozil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Clofibrate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sr-Cyrl-CS" sz="2800" dirty="0"/>
              <a:t>These agents function primarily as ligands for the nuclear transcription receptor, peroxisome proliferator-activated receptor-alpha (PPAR- ).</a:t>
            </a:r>
            <a:endParaRPr lang="en-US" sz="2800" dirty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sr-Cyrl-CS" sz="2800" dirty="0"/>
              <a:t> They increase lipolysis of lipoprotein triglyceride via </a:t>
            </a:r>
            <a:r>
              <a:rPr lang="en-US" sz="2800" dirty="0"/>
              <a:t>Lipoprotein lipase (LPL)</a:t>
            </a:r>
            <a:r>
              <a:rPr lang="sr-Cyrl-CS" sz="2800" dirty="0"/>
              <a:t>. </a:t>
            </a:r>
            <a:endParaRPr lang="en-US" sz="2800" dirty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sr-Cyrl-CS" sz="2800" dirty="0"/>
              <a:t>Intracellular lipolysis in adipose tissue is decreased. </a:t>
            </a:r>
            <a:endParaRPr lang="en-US" sz="2800" dirty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sr-Cyrl-CS" sz="2800" dirty="0"/>
              <a:t>Levels of VLDL decrease, as a result of decreased secretion by the liver. </a:t>
            </a:r>
            <a:endParaRPr lang="en-US" sz="2800" dirty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sr-Cyrl-CS" sz="2800" dirty="0"/>
              <a:t>Only modest reductions of LDL occur </a:t>
            </a:r>
            <a:endParaRPr lang="en-US" sz="2800" dirty="0"/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800" dirty="0"/>
              <a:t>They are useful in </a:t>
            </a:r>
            <a:r>
              <a:rPr lang="en-US" sz="2800" b="1" dirty="0" err="1"/>
              <a:t>hypertriglyceridemia</a:t>
            </a:r>
            <a:r>
              <a:rPr lang="en-US" sz="2800" b="1" dirty="0"/>
              <a:t> and mixed </a:t>
            </a:r>
            <a:r>
              <a:rPr lang="en-US" sz="2800" b="1" dirty="0" err="1"/>
              <a:t>hyperlipidemia</a:t>
            </a:r>
            <a:endParaRPr lang="en-US" sz="2800" b="1" dirty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76200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/>
              <a:t>Adverse effects</a:t>
            </a:r>
            <a:endParaRPr lang="en-US" sz="2800" b="1" dirty="0">
              <a:solidFill>
                <a:srgbClr val="FFC000"/>
              </a:solidFill>
            </a:endParaRPr>
          </a:p>
          <a:p>
            <a:pPr>
              <a:defRPr/>
            </a:pPr>
            <a:r>
              <a:rPr lang="en-US" sz="2800" b="1" dirty="0"/>
              <a:t>1. Mild GI disturbances (dyspepsia, </a:t>
            </a:r>
            <a:r>
              <a:rPr lang="en-US" sz="2800" b="1" dirty="0" err="1"/>
              <a:t>abd</a:t>
            </a:r>
            <a:r>
              <a:rPr lang="en-US" sz="2800" b="1" dirty="0"/>
              <a:t> pain)</a:t>
            </a:r>
          </a:p>
          <a:p>
            <a:pPr>
              <a:defRPr/>
            </a:pPr>
            <a:r>
              <a:rPr lang="en-US" sz="2800" b="1" dirty="0"/>
              <a:t>2. </a:t>
            </a:r>
            <a:r>
              <a:rPr lang="en-US" sz="2800" b="1" dirty="0" err="1"/>
              <a:t>Myositis</a:t>
            </a:r>
            <a:r>
              <a:rPr lang="en-US" sz="2800" dirty="0"/>
              <a:t>, muscle weakness or tenderness, </a:t>
            </a:r>
            <a:r>
              <a:rPr lang="en-US" sz="2800" dirty="0" err="1"/>
              <a:t>myopathy</a:t>
            </a:r>
            <a:r>
              <a:rPr lang="en-US" sz="2800" dirty="0"/>
              <a:t>, </a:t>
            </a:r>
            <a:r>
              <a:rPr lang="en-US" sz="2800" dirty="0" err="1"/>
              <a:t>rhabdomyolysis</a:t>
            </a:r>
            <a:r>
              <a:rPr lang="en-US" sz="2800" dirty="0"/>
              <a:t> </a:t>
            </a:r>
          </a:p>
          <a:p>
            <a:pPr>
              <a:defRPr/>
            </a:pPr>
            <a:r>
              <a:rPr lang="en-US" sz="2800" b="1" dirty="0"/>
              <a:t>3. Gallstones</a:t>
            </a:r>
            <a:r>
              <a:rPr lang="en-US" sz="2800" dirty="0"/>
              <a:t> (increase </a:t>
            </a:r>
            <a:r>
              <a:rPr lang="en-US" sz="2800" dirty="0" err="1"/>
              <a:t>biliary</a:t>
            </a:r>
            <a:r>
              <a:rPr lang="en-US" sz="2800" dirty="0"/>
              <a:t> cholesterol excretion) 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b="1" u="sng" dirty="0"/>
              <a:t>Contraindications:</a:t>
            </a:r>
          </a:p>
          <a:p>
            <a:pPr>
              <a:defRPr/>
            </a:pPr>
            <a:r>
              <a:rPr lang="en-US" sz="2800" dirty="0"/>
              <a:t>1.pregnancy,</a:t>
            </a:r>
          </a:p>
          <a:p>
            <a:pPr>
              <a:defRPr/>
            </a:pPr>
            <a:r>
              <a:rPr lang="en-US" sz="2800" dirty="0"/>
              <a:t>2.lactation, </a:t>
            </a:r>
          </a:p>
          <a:p>
            <a:pPr>
              <a:defRPr/>
            </a:pPr>
            <a:r>
              <a:rPr lang="en-US" sz="2800" dirty="0"/>
              <a:t>3. patients with severe hepatic &amp; renal dysfunction &amp; gallbladder disease </a:t>
            </a:r>
            <a:endParaRPr lang="ar-JO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1066800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 4. </a:t>
            </a:r>
            <a:r>
              <a:rPr lang="en-US" sz="4000" b="1" dirty="0">
                <a:solidFill>
                  <a:schemeClr val="tx1"/>
                </a:solidFill>
              </a:rPr>
              <a:t>Bile acid sequestrants (resins)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u="sng" dirty="0">
              <a:solidFill>
                <a:schemeClr val="tx1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28600" y="612845"/>
            <a:ext cx="8305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err="1"/>
              <a:t>Cholestyramine</a:t>
            </a:r>
            <a:r>
              <a:rPr lang="en-US" sz="2400" b="1" dirty="0"/>
              <a:t>, </a:t>
            </a:r>
            <a:r>
              <a:rPr lang="en-US" sz="2400" b="1" dirty="0" err="1"/>
              <a:t>colestipol</a:t>
            </a:r>
            <a:r>
              <a:rPr lang="en-US" sz="2400" b="1" dirty="0"/>
              <a:t>, and </a:t>
            </a:r>
            <a:r>
              <a:rPr lang="en-US" sz="2400" b="1" dirty="0" err="1"/>
              <a:t>colesevelam</a:t>
            </a:r>
            <a:r>
              <a:rPr lang="en-US" sz="2400" b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anion-exchange resins that bind negatively charged bile acids and bile salts in the small intestine  </a:t>
            </a:r>
          </a:p>
          <a:p>
            <a:endParaRPr lang="en-US" sz="2400" dirty="0"/>
          </a:p>
          <a:p>
            <a:r>
              <a:rPr lang="en-US" sz="2400" dirty="0"/>
              <a:t>The resin/bile acid complex is excreted in the feces, thus preventing the bile acids from returning to the liver by the </a:t>
            </a:r>
            <a:r>
              <a:rPr lang="en-US" sz="2400" dirty="0" err="1"/>
              <a:t>enterohepatic</a:t>
            </a:r>
            <a:r>
              <a:rPr lang="en-US" sz="2400" dirty="0"/>
              <a:t> circulation.</a:t>
            </a:r>
          </a:p>
          <a:p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Thus lowering the bile acid concentration causes </a:t>
            </a:r>
            <a:r>
              <a:rPr lang="en-US" sz="2400" dirty="0" err="1"/>
              <a:t>hepatocytes</a:t>
            </a:r>
            <a:r>
              <a:rPr lang="en-US" sz="2400" dirty="0"/>
              <a:t> to increase conversion of cholesterol to bile acids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 Consequently, the intracellular cholesterol concentration decreases, which activates an increased hepatic uptake of cholesterol-containing LDL particles, leading to a fall in plasma LDL</a:t>
            </a:r>
            <a:endParaRPr lang="ar-JO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534400" cy="1143000"/>
          </a:xfrm>
        </p:spPr>
        <p:txBody>
          <a:bodyPr/>
          <a:lstStyle/>
          <a:p>
            <a:pPr algn="ctr"/>
            <a:r>
              <a:rPr lang="sr-Cyrl-CS" b="1" cap="all" dirty="0"/>
              <a:t>Introduction</a:t>
            </a:r>
            <a:endParaRPr lang="ar-JO" dirty="0">
              <a:solidFill>
                <a:schemeClr val="tx1"/>
              </a:solidFill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686800" cy="4873752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dirty="0"/>
              <a:t>Coronary heart disease (CHD) is the cause of about half of all deaths in the United States.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/>
              <a:t> The incidence of CHD is correlated with elevated levels of low-density lipoprotein (LDL) cholesterol and </a:t>
            </a:r>
            <a:r>
              <a:rPr lang="en-US" dirty="0" err="1"/>
              <a:t>triacylglycerols</a:t>
            </a:r>
            <a:r>
              <a:rPr lang="en-US" dirty="0"/>
              <a:t> and with low levels of high-density lipoprotein (HDL) cholesterol.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/>
              <a:t>Other risk factors for CHD include cigarette smoking, hypertension, obesity, and diabetes.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/>
              <a:t> Cholesterol levels may be elevated as a result of an individual's lifestyle (for example, by lack of exercise and consumption of a diet containing excess saturated fatty acids). </a:t>
            </a:r>
            <a:endParaRPr lang="ar-JO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152400"/>
            <a:ext cx="8763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/>
              <a:t>Therapeutic uses</a:t>
            </a:r>
            <a:r>
              <a:rPr lang="en-US" sz="2800" dirty="0"/>
              <a:t>: </a:t>
            </a:r>
          </a:p>
          <a:p>
            <a:pPr marL="342900" indent="-342900">
              <a:buAutoNum type="arabicPeriod"/>
            </a:pPr>
            <a:r>
              <a:rPr lang="en-US" sz="2800" dirty="0"/>
              <a:t>drugs of choice (often in combination with diet or niacin) in treating hyperlipidemias</a:t>
            </a:r>
          </a:p>
          <a:p>
            <a:pPr marL="342900" indent="-342900"/>
            <a:endParaRPr lang="en-US" sz="2800" dirty="0"/>
          </a:p>
          <a:p>
            <a:pPr marL="342900" indent="-342900"/>
            <a:r>
              <a:rPr lang="en-US" sz="2800" dirty="0"/>
              <a:t>2. </a:t>
            </a:r>
            <a:r>
              <a:rPr lang="en-US" sz="2800" dirty="0" err="1"/>
              <a:t>Cholestyramine</a:t>
            </a:r>
            <a:r>
              <a:rPr lang="en-US" sz="2800" dirty="0"/>
              <a:t> can also relieve </a:t>
            </a:r>
            <a:r>
              <a:rPr lang="en-US" sz="2800" dirty="0" err="1"/>
              <a:t>pruritus</a:t>
            </a:r>
            <a:r>
              <a:rPr lang="en-US" sz="2800" dirty="0"/>
              <a:t> caused by accumulation of bile acids in patients with </a:t>
            </a:r>
            <a:r>
              <a:rPr lang="en-US" sz="2800" dirty="0" err="1"/>
              <a:t>biliary</a:t>
            </a:r>
            <a:r>
              <a:rPr lang="en-US" sz="2800" dirty="0"/>
              <a:t> obstruction.</a:t>
            </a:r>
          </a:p>
          <a:p>
            <a:endParaRPr lang="en-US" sz="2800" dirty="0"/>
          </a:p>
          <a:p>
            <a:pPr>
              <a:defRPr/>
            </a:pPr>
            <a:r>
              <a:rPr lang="en-US" sz="2800" b="1" u="sng" dirty="0"/>
              <a:t>Adverse effects</a:t>
            </a:r>
            <a:endParaRPr lang="en-US" sz="2800" u="sng" dirty="0"/>
          </a:p>
          <a:p>
            <a:pPr marL="457200" indent="-457200">
              <a:buAutoNum type="arabicPeriod"/>
              <a:defRPr/>
            </a:pPr>
            <a:r>
              <a:rPr lang="en-US" sz="2800" dirty="0"/>
              <a:t>Unpleasant taste &amp; GI disturbances (constipation, diarrhea, flatulence, steatorrhea)</a:t>
            </a:r>
          </a:p>
          <a:p>
            <a:pPr marL="457200" indent="-457200">
              <a:defRPr/>
            </a:pPr>
            <a:endParaRPr lang="en-US" sz="2800" b="1" dirty="0"/>
          </a:p>
          <a:p>
            <a:pPr>
              <a:defRPr/>
            </a:pPr>
            <a:r>
              <a:rPr lang="en-US" sz="2800" dirty="0"/>
              <a:t>2. Interference with drug absorption as digoxin, thiazides, warfarin, aspirin</a:t>
            </a:r>
          </a:p>
          <a:p>
            <a:endParaRPr lang="ar-JO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304801" y="152400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5. Cholesterol absorption inhibitors</a:t>
            </a:r>
            <a:endParaRPr lang="ar-JO" sz="3200" dirty="0"/>
          </a:p>
        </p:txBody>
      </p:sp>
      <p:sp>
        <p:nvSpPr>
          <p:cNvPr id="9" name="مستطيل 8"/>
          <p:cNvSpPr/>
          <p:nvPr/>
        </p:nvSpPr>
        <p:spPr>
          <a:xfrm>
            <a:off x="228600" y="990600"/>
            <a:ext cx="8610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err="1"/>
              <a:t>Ezetimibe</a:t>
            </a:r>
            <a:r>
              <a:rPr lang="en-US" sz="2400" dirty="0"/>
              <a:t>  selectively inhibits intestinal absorption of dietary and </a:t>
            </a:r>
            <a:r>
              <a:rPr lang="en-US" sz="2400" dirty="0" err="1"/>
              <a:t>biliary</a:t>
            </a:r>
            <a:r>
              <a:rPr lang="en-US" sz="2400" dirty="0"/>
              <a:t> cholesterol in the small intestine, leading to a decrease in the delivery of intestinal cholesterol to the liver.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This causes a reduction of hepatic cholesterol stores and an increase in clearance of cholesterol from the blood.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/>
              <a:t>Ezetimibe</a:t>
            </a:r>
            <a:r>
              <a:rPr lang="en-US" sz="2400" dirty="0"/>
              <a:t> lowers LDL cholesterol by 17 percent and </a:t>
            </a:r>
            <a:r>
              <a:rPr lang="en-US" sz="2400" dirty="0" err="1"/>
              <a:t>triacylglycerols</a:t>
            </a:r>
            <a:r>
              <a:rPr lang="en-US" sz="2400" dirty="0"/>
              <a:t> by 6 percent, and it increases HDL cholesterol by 1.3 percent.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/>
              <a:t>Ezetimibe</a:t>
            </a:r>
            <a:r>
              <a:rPr lang="en-US" sz="2400" dirty="0"/>
              <a:t> is primarily metabolized in the small intestine and liver via </a:t>
            </a:r>
            <a:r>
              <a:rPr lang="en-US" sz="2400" dirty="0" err="1"/>
              <a:t>glucuronide</a:t>
            </a:r>
            <a:r>
              <a:rPr lang="en-US" sz="2400" dirty="0"/>
              <a:t> conjugation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 Useful in hypercholesterolemia when a </a:t>
            </a:r>
            <a:r>
              <a:rPr lang="en-US" sz="2400" dirty="0" err="1"/>
              <a:t>statin</a:t>
            </a:r>
            <a:r>
              <a:rPr lang="en-US" sz="2400" dirty="0"/>
              <a:t> alone is inadequate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endParaRPr lang="ar-JO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762001"/>
            <a:ext cx="8458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8313" y="76200"/>
            <a:ext cx="8229600" cy="7747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Causes of </a:t>
            </a:r>
            <a:r>
              <a:rPr kumimoji="0" lang="en-US" sz="3000" b="1" i="0" strike="noStrike" kern="1200" cap="small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hyperlipidemias</a:t>
            </a:r>
            <a:endParaRPr kumimoji="0" lang="en-US" sz="3000" b="1" i="0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Genetic factors: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Single gene defect in lipoprotein metabolism;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familial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hypertriglyceridaemia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familial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hypercholesterolaemia</a:t>
            </a:r>
            <a:endParaRPr lang="en-US" sz="24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endParaRPr lang="en-US" sz="2400" b="1" dirty="0">
              <a:solidFill>
                <a:srgbClr val="FFC000"/>
              </a:solidFill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Individual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’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 Lifestyle: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en-US" sz="2400" dirty="0"/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lack exercise,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4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consumption of diet containing excess saturated fatty acids)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86800" cy="1343744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Classification of </a:t>
            </a:r>
            <a:r>
              <a:rPr lang="en-US" sz="4000" b="1" dirty="0" err="1">
                <a:solidFill>
                  <a:schemeClr val="tx1"/>
                </a:solidFill>
              </a:rPr>
              <a:t>Hyperlipoproteinemia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524000"/>
            <a:ext cx="8291513" cy="447675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1. Primary: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A. Group I: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Hypercholesterolemia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Increase LDL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v"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Increased risk of CHD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Treatment: Statin</a:t>
            </a:r>
            <a:r>
              <a:rPr lang="en-US" sz="2800" dirty="0"/>
              <a:t>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Cholestyramine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2800" b="1" u="sng" dirty="0"/>
              <a:t>B. Group II:</a:t>
            </a:r>
            <a:r>
              <a:rPr lang="en-US" sz="2800" b="1" dirty="0"/>
              <a:t> </a:t>
            </a:r>
            <a:r>
              <a:rPr lang="en-US" sz="2800" b="1" u="sng" dirty="0" err="1"/>
              <a:t>Hypertriglyceridemia</a:t>
            </a:r>
            <a:endParaRPr lang="en-US" sz="2800" b="1" u="sng" dirty="0"/>
          </a:p>
          <a:p>
            <a:pPr>
              <a:defRPr/>
            </a:pPr>
            <a:endParaRPr lang="en-US" sz="2800" b="1" u="sng" dirty="0"/>
          </a:p>
          <a:p>
            <a:pPr>
              <a:buFont typeface="Wingdings" pitchFamily="2" charset="2"/>
              <a:buChar char="v"/>
              <a:defRPr/>
            </a:pPr>
            <a:r>
              <a:rPr lang="en-US" sz="2800" dirty="0"/>
              <a:t>Increase VLDL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US" sz="2800" dirty="0"/>
              <a:t>Increase risk of pancreatitis &amp; CHD</a:t>
            </a:r>
          </a:p>
          <a:p>
            <a:pPr lvl="1"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Treatment:  </a:t>
            </a:r>
            <a:r>
              <a:rPr lang="en-US" sz="2800" dirty="0" err="1"/>
              <a:t>Fibrates</a:t>
            </a:r>
            <a:endParaRPr lang="en-US" sz="2800" dirty="0"/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971550"/>
            <a:ext cx="8686800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00025"/>
            <a:ext cx="80772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143001" y="76200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/>
              <a:t>Lipoproteins</a:t>
            </a:r>
            <a:endParaRPr lang="ar-JO" sz="5400" dirty="0"/>
          </a:p>
        </p:txBody>
      </p:sp>
      <p:sp>
        <p:nvSpPr>
          <p:cNvPr id="6" name="مستطيل 5"/>
          <p:cNvSpPr/>
          <p:nvPr/>
        </p:nvSpPr>
        <p:spPr>
          <a:xfrm>
            <a:off x="228600" y="1143000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dirty="0"/>
              <a:t>Lipids are transported in blood as macromolecular complexes called </a:t>
            </a:r>
            <a:r>
              <a:rPr lang="en-US" sz="2400" b="1" dirty="0"/>
              <a:t>lipoproteins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2438400"/>
            <a:ext cx="9144000" cy="3733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GB" sz="2400" b="1" dirty="0"/>
              <a:t>high cholesterol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High risk factor of CHD</a:t>
            </a:r>
            <a:endParaRPr lang="en-GB" sz="2400" b="1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Increase LDL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		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High r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factor of CHD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Low levels of HDL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Low risk factor for CHD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Increase triglyceride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	      High Risk factor in   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   pancreatitis &amp; in CHD 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3048000" y="3048000"/>
            <a:ext cx="1752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>
            <a:off x="3048000" y="3886200"/>
            <a:ext cx="1752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>
            <a:off x="3048000" y="4648200"/>
            <a:ext cx="1752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3200400" y="5486400"/>
            <a:ext cx="1752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76400"/>
            <a:ext cx="8534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مستطيل 5"/>
          <p:cNvSpPr/>
          <p:nvPr/>
        </p:nvSpPr>
        <p:spPr>
          <a:xfrm>
            <a:off x="228600" y="838200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sr-Cyrl-CS" sz="2400" dirty="0"/>
              <a:t>Lipoprotein disorders are detected by measuring lipids in serum after a 10-hour fast</a:t>
            </a:r>
            <a:endParaRPr lang="ar-JO" sz="2400" dirty="0"/>
          </a:p>
        </p:txBody>
      </p:sp>
      <p:sp>
        <p:nvSpPr>
          <p:cNvPr id="7" name="مستطيل 6"/>
          <p:cNvSpPr/>
          <p:nvPr/>
        </p:nvSpPr>
        <p:spPr>
          <a:xfrm>
            <a:off x="152400" y="76200"/>
            <a:ext cx="853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Optimal </a:t>
            </a:r>
            <a:r>
              <a:rPr lang="en-US" sz="3200" b="1" dirty="0" err="1"/>
              <a:t>lipoprotiens</a:t>
            </a:r>
            <a:r>
              <a:rPr lang="en-US" sz="3200" b="1" dirty="0"/>
              <a:t> blood parameters</a:t>
            </a:r>
            <a:endParaRPr lang="ar-JO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685800"/>
            <a:ext cx="8675687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Treatment of </a:t>
            </a:r>
            <a:r>
              <a:rPr lang="en-US" sz="4000" b="1" dirty="0" err="1">
                <a:solidFill>
                  <a:schemeClr val="tx1"/>
                </a:solidFill>
              </a:rPr>
              <a:t>hyperlipidaemia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" y="838200"/>
            <a:ext cx="8915400" cy="51831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6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A. General Measures: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Diet: 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Avoiding animal fat (saturated oils)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Increasing polyunsaturated or monounsaturated oils or fats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Use of anti-oxidants vitamins as vitamin C &amp; E supplemented with fresh fruits &amp; vegetables 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Weight reduction 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Exercise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Risk factors correction as DM,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Hypertension, smoking and drugs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76200"/>
            <a:ext cx="8229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u="sng" dirty="0"/>
              <a:t>B. Drugs: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04800"/>
            <a:ext cx="2819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ستطيل 4"/>
          <p:cNvSpPr/>
          <p:nvPr/>
        </p:nvSpPr>
        <p:spPr>
          <a:xfrm>
            <a:off x="0" y="829270"/>
            <a:ext cx="6477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r-Cyrl-CS" sz="2800" dirty="0"/>
              <a:t>The decision to use drug therapy is based on the specific metabolic defect and its potential for causing atherosclerosis or pancreatitis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sr-Cyrl-CS" sz="2800" dirty="0"/>
              <a:t>Diet should be continued to achieve the full potential of the drug regimen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sr-Cyrl-CS" sz="2800" dirty="0"/>
              <a:t>Drugs should be avoided in pregnant and lactating women and those likely to become pregnant. 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sr-Cyrl-CS" sz="2800" dirty="0"/>
              <a:t>All drugs that alter plasma lipoprotein concentrations may require adjustment of doses of warfarin and indandione anticoagulants.</a:t>
            </a:r>
            <a:endParaRPr lang="ar-JO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0B7EE4A072340A8AF29CDF2D63DB9" ma:contentTypeVersion="4" ma:contentTypeDescription="Create a new document." ma:contentTypeScope="" ma:versionID="bd8c9646e57c0bf5e4ef4c06fce7f36c">
  <xsd:schema xmlns:xsd="http://www.w3.org/2001/XMLSchema" xmlns:xs="http://www.w3.org/2001/XMLSchema" xmlns:p="http://schemas.microsoft.com/office/2006/metadata/properties" xmlns:ns2="95f9922e-945e-4224-a2c5-ede192cd6fb5" targetNamespace="http://schemas.microsoft.com/office/2006/metadata/properties" ma:root="true" ma:fieldsID="0fadccd9975ed73bc6cfeab7c4b0846e" ns2:_="">
    <xsd:import namespace="95f9922e-945e-4224-a2c5-ede192cd6f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817772-1009-4F2A-B913-6F6ABFCEFFA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</ds:schemaRefs>
</ds:datastoreItem>
</file>

<file path=customXml/itemProps2.xml><?xml version="1.0" encoding="utf-8"?>
<ds:datastoreItem xmlns:ds="http://schemas.openxmlformats.org/officeDocument/2006/customXml" ds:itemID="{242B07A6-09A0-44EB-B13F-BF8487606A61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180D9093-23FD-41E1-AA27-36C1A383A1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980</TotalTime>
  <Words>1125</Words>
  <Application>Microsoft Office PowerPoint</Application>
  <PresentationFormat>On-screen Show (4:3)</PresentationFormat>
  <Paragraphs>188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Oriel</vt:lpstr>
      <vt:lpstr>Agents Used in Hyperlipidemia</vt:lpstr>
      <vt:lpstr>Introduction</vt:lpstr>
      <vt:lpstr>PowerPoint Presentation</vt:lpstr>
      <vt:lpstr>Classification of Hyperlipoproteinemia</vt:lpstr>
      <vt:lpstr>PowerPoint Presentation</vt:lpstr>
      <vt:lpstr>PowerPoint Presentation</vt:lpstr>
      <vt:lpstr>PowerPoint Presentation</vt:lpstr>
      <vt:lpstr>Treatment of hyperlipidaemia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Nicotinic acid (Niacin) </vt:lpstr>
      <vt:lpstr>PowerPoint Presentation</vt:lpstr>
      <vt:lpstr>PowerPoint Presentation</vt:lpstr>
      <vt:lpstr>PowerPoint Presentation</vt:lpstr>
      <vt:lpstr> 4. Bile acid sequestrants (resins)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WhatsApp</dc:creator>
  <cp:lastModifiedBy>Sanabil Hassanat</cp:lastModifiedBy>
  <cp:revision>140</cp:revision>
  <dcterms:created xsi:type="dcterms:W3CDTF">2006-08-16T00:00:00Z</dcterms:created>
  <dcterms:modified xsi:type="dcterms:W3CDTF">2021-11-11T05:14:18Z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0x0101005A90B7EE4A072340A8AF29CDF2D63DB9</vt:lpwstr>
  </property>
</Properties>
</file>