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5" Type="http://schemas.openxmlformats.org/officeDocument/2006/relationships/custom-properties" Target="docProps/custom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0"/>
  </p:notesMasterIdLst>
  <p:sldIdLst>
    <p:sldId id="290" r:id="rId5"/>
    <p:sldId id="313" r:id="rId6"/>
    <p:sldId id="300" r:id="rId7"/>
    <p:sldId id="301" r:id="rId8"/>
    <p:sldId id="302" r:id="rId9"/>
    <p:sldId id="303" r:id="rId10"/>
    <p:sldId id="304" r:id="rId11"/>
    <p:sldId id="305" r:id="rId12"/>
    <p:sldId id="306" r:id="rId13"/>
    <p:sldId id="307" r:id="rId14"/>
    <p:sldId id="308" r:id="rId15"/>
    <p:sldId id="309" r:id="rId16"/>
    <p:sldId id="310" r:id="rId17"/>
    <p:sldId id="311" r:id="rId18"/>
    <p:sldId id="257" r:id="rId19"/>
    <p:sldId id="258" r:id="rId20"/>
    <p:sldId id="259" r:id="rId21"/>
    <p:sldId id="260" r:id="rId22"/>
    <p:sldId id="261" r:id="rId23"/>
    <p:sldId id="262" r:id="rId24"/>
    <p:sldId id="263" r:id="rId25"/>
    <p:sldId id="265" r:id="rId26"/>
    <p:sldId id="314" r:id="rId27"/>
    <p:sldId id="315" r:id="rId28"/>
    <p:sldId id="292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00CC00"/>
    <a:srgbClr val="00FF00"/>
    <a:srgbClr val="F60A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60"/>
  </p:normalViewPr>
  <p:slideViewPr>
    <p:cSldViewPr>
      <p:cViewPr varScale="1">
        <p:scale>
          <a:sx n="82" d="100"/>
          <a:sy n="82" d="100"/>
        </p:scale>
        <p:origin x="1478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 /><Relationship Id="rId13" Type="http://schemas.openxmlformats.org/officeDocument/2006/relationships/slide" Target="slides/slide9.xml" /><Relationship Id="rId18" Type="http://schemas.openxmlformats.org/officeDocument/2006/relationships/slide" Target="slides/slide14.xml" /><Relationship Id="rId26" Type="http://schemas.openxmlformats.org/officeDocument/2006/relationships/slide" Target="slides/slide22.xml" /><Relationship Id="rId3" Type="http://schemas.openxmlformats.org/officeDocument/2006/relationships/customXml" Target="../customXml/item3.xml" /><Relationship Id="rId21" Type="http://schemas.openxmlformats.org/officeDocument/2006/relationships/slide" Target="slides/slide17.xml" /><Relationship Id="rId34" Type="http://schemas.openxmlformats.org/officeDocument/2006/relationships/tableStyles" Target="tableStyles.xml" /><Relationship Id="rId7" Type="http://schemas.openxmlformats.org/officeDocument/2006/relationships/slide" Target="slides/slide3.xml" /><Relationship Id="rId12" Type="http://schemas.openxmlformats.org/officeDocument/2006/relationships/slide" Target="slides/slide8.xml" /><Relationship Id="rId17" Type="http://schemas.openxmlformats.org/officeDocument/2006/relationships/slide" Target="slides/slide13.xml" /><Relationship Id="rId25" Type="http://schemas.openxmlformats.org/officeDocument/2006/relationships/slide" Target="slides/slide21.xml" /><Relationship Id="rId33" Type="http://schemas.openxmlformats.org/officeDocument/2006/relationships/theme" Target="theme/theme1.xml" /><Relationship Id="rId2" Type="http://schemas.openxmlformats.org/officeDocument/2006/relationships/customXml" Target="../customXml/item2.xml" /><Relationship Id="rId16" Type="http://schemas.openxmlformats.org/officeDocument/2006/relationships/slide" Target="slides/slide12.xml" /><Relationship Id="rId20" Type="http://schemas.openxmlformats.org/officeDocument/2006/relationships/slide" Target="slides/slide16.xml" /><Relationship Id="rId29" Type="http://schemas.openxmlformats.org/officeDocument/2006/relationships/slide" Target="slides/slide25.xml" /><Relationship Id="rId1" Type="http://schemas.openxmlformats.org/officeDocument/2006/relationships/customXml" Target="../customXml/item1.xml" /><Relationship Id="rId6" Type="http://schemas.openxmlformats.org/officeDocument/2006/relationships/slide" Target="slides/slide2.xml" /><Relationship Id="rId11" Type="http://schemas.openxmlformats.org/officeDocument/2006/relationships/slide" Target="slides/slide7.xml" /><Relationship Id="rId24" Type="http://schemas.openxmlformats.org/officeDocument/2006/relationships/slide" Target="slides/slide20.xml" /><Relationship Id="rId32" Type="http://schemas.openxmlformats.org/officeDocument/2006/relationships/viewProps" Target="viewProps.xml" /><Relationship Id="rId5" Type="http://schemas.openxmlformats.org/officeDocument/2006/relationships/slide" Target="slides/slide1.xml" /><Relationship Id="rId15" Type="http://schemas.openxmlformats.org/officeDocument/2006/relationships/slide" Target="slides/slide11.xml" /><Relationship Id="rId23" Type="http://schemas.openxmlformats.org/officeDocument/2006/relationships/slide" Target="slides/slide19.xml" /><Relationship Id="rId28" Type="http://schemas.openxmlformats.org/officeDocument/2006/relationships/slide" Target="slides/slide24.xml" /><Relationship Id="rId10" Type="http://schemas.openxmlformats.org/officeDocument/2006/relationships/slide" Target="slides/slide6.xml" /><Relationship Id="rId19" Type="http://schemas.openxmlformats.org/officeDocument/2006/relationships/slide" Target="slides/slide15.xml" /><Relationship Id="rId31" Type="http://schemas.openxmlformats.org/officeDocument/2006/relationships/presProps" Target="presProps.xml" /><Relationship Id="rId4" Type="http://schemas.openxmlformats.org/officeDocument/2006/relationships/slideMaster" Target="slideMasters/slideMaster1.xml" /><Relationship Id="rId9" Type="http://schemas.openxmlformats.org/officeDocument/2006/relationships/slide" Target="slides/slide5.xml" /><Relationship Id="rId14" Type="http://schemas.openxmlformats.org/officeDocument/2006/relationships/slide" Target="slides/slide10.xml" /><Relationship Id="rId22" Type="http://schemas.openxmlformats.org/officeDocument/2006/relationships/slide" Target="slides/slide18.xml" /><Relationship Id="rId27" Type="http://schemas.openxmlformats.org/officeDocument/2006/relationships/slide" Target="slides/slide23.xml" /><Relationship Id="rId30" Type="http://schemas.openxmlformats.org/officeDocument/2006/relationships/notesMaster" Target="notesMasters/notesMaster1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IQ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725C2A76-CE33-4095-A8CC-4F4DEB7CA079}" type="datetimeFigureOut">
              <a:rPr lang="ar-IQ" smtClean="0"/>
              <a:pPr/>
              <a:t>06/09/1443</a:t>
            </a:fld>
            <a:endParaRPr lang="ar-IQ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IQ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IQ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IQ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6598A3D1-1FC2-4B08-A303-54DB71FD26E6}" type="slidenum">
              <a:rPr lang="ar-IQ" smtClean="0"/>
              <a:pPr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3831275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IQ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03706-9411-4591-909E-D666CA1D9EB9}" type="slidenum">
              <a:rPr lang="ar-IQ" smtClean="0"/>
              <a:pPr/>
              <a:t>1</a:t>
            </a:fld>
            <a:endParaRPr lang="ar-IQ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03706-9411-4591-909E-D666CA1D9EB9}" type="slidenum">
              <a:rPr lang="ar-IQ" smtClean="0"/>
              <a:pPr/>
              <a:t>5</a:t>
            </a:fld>
            <a:endParaRPr lang="ar-IQ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Wednesday 6 April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Dr Aiman Qais AL Maathidy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Wednesday 6 April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Dr Aiman Qais AL Maathidy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Wednesday 6 April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Dr Aiman Qais AL Maathidy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Wednesday 6 April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Dr Aiman Qais AL Maathidy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Wednesday 6 April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Dr Aiman Qais AL Maathidy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Wednesday 6 April 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Dr Aiman Qais AL Maathidy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Wednesday 6 April 2022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Dr Aiman Qais AL Maathidy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Wednesday 6 April 2022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Dr Aiman Qais AL Maathidy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Wednesday 6 April 2022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Dr Aiman Qais AL Maathidy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Wednesday 6 April 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Dr Aiman Qais AL Maathidy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Wednesday 6 April 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Dr Aiman Qais AL Maathidy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Wednesday 6 April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/>
              <a:t>Dr Aiman Qais AL Maathidy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7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 /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7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 /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7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 /><Relationship Id="rId1" Type="http://schemas.openxmlformats.org/officeDocument/2006/relationships/slideLayout" Target="../slideLayouts/slideLayout7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7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 /><Relationship Id="rId1" Type="http://schemas.openxmlformats.org/officeDocument/2006/relationships/slideLayout" Target="../slideLayouts/slideLayout7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 /><Relationship Id="rId1" Type="http://schemas.openxmlformats.org/officeDocument/2006/relationships/slideLayout" Target="../slideLayouts/slideLayout7.xml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 /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7.xml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 /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7.xml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 /><Relationship Id="rId2" Type="http://schemas.openxmlformats.org/officeDocument/2006/relationships/image" Target="../media/image24.png" /><Relationship Id="rId1" Type="http://schemas.openxmlformats.org/officeDocument/2006/relationships/slideLayout" Target="../slideLayouts/slideLayout7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 /><Relationship Id="rId1" Type="http://schemas.openxmlformats.org/officeDocument/2006/relationships/slideLayout" Target="../slideLayouts/slideLayout7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 /><Relationship Id="rId1" Type="http://schemas.openxmlformats.org/officeDocument/2006/relationships/slideLayout" Target="../slideLayouts/slideLayout7.xml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 /><Relationship Id="rId2" Type="http://schemas.openxmlformats.org/officeDocument/2006/relationships/image" Target="../media/image26.png" /><Relationship Id="rId1" Type="http://schemas.openxmlformats.org/officeDocument/2006/relationships/slideLayout" Target="../slideLayouts/slideLayout7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 /><Relationship Id="rId1" Type="http://schemas.openxmlformats.org/officeDocument/2006/relationships/slideLayout" Target="../slideLayouts/slideLayout7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 /><Relationship Id="rId1" Type="http://schemas.openxmlformats.org/officeDocument/2006/relationships/slideLayout" Target="../slideLayouts/slideLayout7.xml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 /><Relationship Id="rId1" Type="http://schemas.openxmlformats.org/officeDocument/2006/relationships/slideLayout" Target="../slideLayouts/slideLayout7.xml" 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 /><Relationship Id="rId1" Type="http://schemas.openxmlformats.org/officeDocument/2006/relationships/slideLayout" Target="../slideLayouts/slideLayout7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7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 /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6.jpe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8.jpe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 /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7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 /><Relationship Id="rId1" Type="http://schemas.openxmlformats.org/officeDocument/2006/relationships/slideLayout" Target="../slideLayouts/slideLayout7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7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 /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7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609600"/>
            <a:ext cx="7620000" cy="4524315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ctr"/>
            <a:endParaRPr lang="en-US" sz="3200" b="1" i="1" dirty="0">
              <a:solidFill>
                <a:srgbClr val="FF0000"/>
              </a:solidFill>
              <a:latin typeface="Candara" pitchFamily="34" charset="0"/>
            </a:endParaRPr>
          </a:p>
          <a:p>
            <a:pPr algn="ctr" rtl="0"/>
            <a:r>
              <a:rPr lang="en-US" sz="3200" b="1" i="1" dirty="0">
                <a:solidFill>
                  <a:srgbClr val="0000FF"/>
                </a:solidFill>
                <a:latin typeface="Candara" pitchFamily="34" charset="0"/>
              </a:rPr>
              <a:t>THE SMALL INTESTINE</a:t>
            </a:r>
          </a:p>
          <a:p>
            <a:pPr algn="ctr"/>
            <a:endParaRPr lang="en-US" sz="3200" b="1" i="1" dirty="0">
              <a:solidFill>
                <a:schemeClr val="tx2">
                  <a:lumMod val="60000"/>
                  <a:lumOff val="40000"/>
                </a:schemeClr>
              </a:solidFill>
              <a:latin typeface="Candara" pitchFamily="34" charset="0"/>
            </a:endParaRPr>
          </a:p>
          <a:p>
            <a:pPr algn="ctr"/>
            <a:r>
              <a:rPr lang="en-US" sz="3200" b="1" i="1" dirty="0">
                <a:solidFill>
                  <a:srgbClr val="FF0000"/>
                </a:solidFill>
                <a:latin typeface="Candara" pitchFamily="34" charset="0"/>
              </a:rPr>
              <a:t>Dr. Aiman Qais Afar</a:t>
            </a:r>
          </a:p>
          <a:p>
            <a:pPr algn="ctr"/>
            <a:r>
              <a:rPr lang="en-US" sz="3200" b="1" i="1" dirty="0">
                <a:solidFill>
                  <a:srgbClr val="00FF00"/>
                </a:solidFill>
                <a:latin typeface="Candara" pitchFamily="34" charset="0"/>
              </a:rPr>
              <a:t>Surgical Anatomist</a:t>
            </a:r>
          </a:p>
          <a:p>
            <a:pPr algn="ctr"/>
            <a:endParaRPr lang="en-US" sz="3200" b="1" i="1" dirty="0">
              <a:solidFill>
                <a:srgbClr val="FF0000"/>
              </a:solidFill>
              <a:latin typeface="Candara" pitchFamily="34" charset="0"/>
            </a:endParaRPr>
          </a:p>
          <a:p>
            <a:pPr algn="ctr"/>
            <a:r>
              <a:rPr lang="en-US" sz="3200" b="1" i="1" dirty="0">
                <a:solidFill>
                  <a:srgbClr val="0000FF"/>
                </a:solidFill>
                <a:latin typeface="Candara" pitchFamily="34" charset="0"/>
              </a:rPr>
              <a:t>College of Medicine / University of Mutah</a:t>
            </a:r>
          </a:p>
          <a:p>
            <a:pPr algn="ctr"/>
            <a:r>
              <a:rPr lang="en-US" sz="3200" b="1" i="1" dirty="0">
                <a:solidFill>
                  <a:srgbClr val="0000FF"/>
                </a:solidFill>
                <a:latin typeface="Candara" pitchFamily="34" charset="0"/>
              </a:rPr>
              <a:t>2021-2022</a:t>
            </a:r>
          </a:p>
          <a:p>
            <a:pPr algn="ctr"/>
            <a:endParaRPr lang="ar-IQ" sz="3200" b="1" i="1" dirty="0">
              <a:solidFill>
                <a:srgbClr val="0000FF"/>
              </a:solidFill>
              <a:latin typeface="Candara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743200" y="4876800"/>
            <a:ext cx="5105400" cy="688302"/>
          </a:xfrm>
        </p:spPr>
        <p:txBody>
          <a:bodyPr/>
          <a:lstStyle/>
          <a:p>
            <a:r>
              <a:rPr lang="en-US" sz="3200" b="1" i="1">
                <a:solidFill>
                  <a:srgbClr val="00FF00"/>
                </a:solidFill>
                <a:latin typeface="Candara" pitchFamily="34" charset="0"/>
              </a:rPr>
              <a:t>Wednesday 6 April 2022</a:t>
            </a:r>
            <a:endParaRPr lang="en-US" sz="3200" b="1" i="1" dirty="0">
              <a:solidFill>
                <a:srgbClr val="00FF00"/>
              </a:solidFill>
              <a:latin typeface="Candara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76199" y="1143000"/>
            <a:ext cx="492337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v"/>
            </a:pPr>
            <a:r>
              <a:rPr lang="en-US" sz="2400" b="1" dirty="0">
                <a:latin typeface="Candara" panose="020E0502030303020204" pitchFamily="34" charset="0"/>
              </a:rPr>
              <a:t>The mucous membrane of the duodenum is thick. </a:t>
            </a:r>
          </a:p>
          <a:p>
            <a:pPr algn="l">
              <a:buFont typeface="Wingdings" pitchFamily="2" charset="2"/>
              <a:buChar char="v"/>
            </a:pPr>
            <a:r>
              <a:rPr lang="en-US" sz="2400" b="1" dirty="0">
                <a:latin typeface="Candara" panose="020E0502030303020204" pitchFamily="34" charset="0"/>
              </a:rPr>
              <a:t>In the first part of the duodenum it is smooth. </a:t>
            </a:r>
          </a:p>
          <a:p>
            <a:pPr algn="l"/>
            <a:endParaRPr lang="en-US" sz="2400" b="1" dirty="0">
              <a:latin typeface="Candara" panose="020E0502030303020204" pitchFamily="34" charset="0"/>
            </a:endParaRPr>
          </a:p>
          <a:p>
            <a:pPr algn="l">
              <a:buFont typeface="Wingdings" pitchFamily="2" charset="2"/>
              <a:buChar char="v"/>
            </a:pPr>
            <a:r>
              <a:rPr lang="en-US" sz="2400" b="1" dirty="0">
                <a:latin typeface="Candara" panose="020E0502030303020204" pitchFamily="34" charset="0"/>
              </a:rPr>
              <a:t>In the remainder of the duodenum it is thrown into numerous circular folds called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the </a:t>
            </a:r>
            <a:r>
              <a:rPr lang="en-US" sz="2400" b="1" dirty="0" err="1">
                <a:solidFill>
                  <a:srgbClr val="0033CC"/>
                </a:solidFill>
                <a:latin typeface="Candara" panose="020E0502030303020204" pitchFamily="34" charset="0"/>
              </a:rPr>
              <a:t>plicae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Candara" panose="020E0502030303020204" pitchFamily="34" charset="0"/>
              </a:rPr>
              <a:t>circulares</a:t>
            </a:r>
            <a:r>
              <a:rPr lang="en-US" sz="2400" b="1" dirty="0">
                <a:latin typeface="Candara" panose="020E0502030303020204" pitchFamily="34" charset="0"/>
              </a:rPr>
              <a:t>. </a:t>
            </a:r>
          </a:p>
          <a:p>
            <a:pPr algn="l"/>
            <a:endParaRPr lang="en-US" sz="2400" b="1" dirty="0">
              <a:latin typeface="Candara" panose="020E050203030302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40312" r="33789" b="16562"/>
          <a:stretch>
            <a:fillRect/>
          </a:stretch>
        </p:blipFill>
        <p:spPr bwMode="auto">
          <a:xfrm>
            <a:off x="4999575" y="1600200"/>
            <a:ext cx="4004920" cy="3542845"/>
          </a:xfrm>
          <a:prstGeom prst="rect">
            <a:avLst/>
          </a:prstGeom>
          <a:noFill/>
          <a:ln w="57150">
            <a:solidFill>
              <a:srgbClr val="0033CC"/>
            </a:solidFill>
            <a:miter lim="800000"/>
            <a:headEnd/>
            <a:tailEnd/>
          </a:ln>
          <a:effectLst/>
        </p:spPr>
      </p:pic>
      <p:sp>
        <p:nvSpPr>
          <p:cNvPr id="6" name="مستطيل 1"/>
          <p:cNvSpPr/>
          <p:nvPr/>
        </p:nvSpPr>
        <p:spPr>
          <a:xfrm>
            <a:off x="76200" y="76200"/>
            <a:ext cx="2218318" cy="523220"/>
          </a:xfrm>
          <a:prstGeom prst="rect">
            <a:avLst/>
          </a:prstGeom>
          <a:ln w="57150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</a:rPr>
              <a:t>Duodenum</a:t>
            </a:r>
          </a:p>
        </p:txBody>
      </p:sp>
      <p:sp>
        <p:nvSpPr>
          <p:cNvPr id="7" name="Rectangle 6"/>
          <p:cNvSpPr/>
          <p:nvPr/>
        </p:nvSpPr>
        <p:spPr>
          <a:xfrm>
            <a:off x="76200" y="609600"/>
            <a:ext cx="65287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Mucous Membrane and Duodenal Papillae</a:t>
            </a:r>
          </a:p>
        </p:txBody>
      </p:sp>
      <p:pic>
        <p:nvPicPr>
          <p:cNvPr id="10242" name="Picture 2" descr="http://web.uni-plovdiv.bg/stu1104541018/docs/res/skandalakis'%20surgical%20anatomy%20-%202004/Chapter%2016_%20Small%20Intestine_fichiers/loadBinary(1).jpg"/>
          <p:cNvPicPr>
            <a:picLocks noChangeAspect="1" noChangeArrowheads="1"/>
          </p:cNvPicPr>
          <p:nvPr/>
        </p:nvPicPr>
        <p:blipFill>
          <a:blip r:embed="rId3" cstate="print"/>
          <a:srcRect l="51106" b="53420"/>
          <a:stretch>
            <a:fillRect/>
          </a:stretch>
        </p:blipFill>
        <p:spPr bwMode="auto">
          <a:xfrm>
            <a:off x="2786507" y="4229255"/>
            <a:ext cx="1729737" cy="2485953"/>
          </a:xfrm>
          <a:prstGeom prst="rect">
            <a:avLst/>
          </a:prstGeom>
          <a:noFill/>
          <a:ln w="57150">
            <a:solidFill>
              <a:srgbClr val="0033CC"/>
            </a:solidFill>
          </a:ln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248400" y="204332"/>
            <a:ext cx="2895600" cy="365125"/>
          </a:xfrm>
        </p:spPr>
        <p:txBody>
          <a:bodyPr/>
          <a:lstStyle/>
          <a:p>
            <a:r>
              <a:rPr lang="nl-NL" b="1">
                <a:solidFill>
                  <a:srgbClr val="FF0000"/>
                </a:solidFill>
              </a:rPr>
              <a:t>Dr Aiman Qais AL Maathidy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>
          <a:xfrm>
            <a:off x="5943600" y="6356350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Wednesday 6 April 2022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0B34F065-1154-456A-91E3-76DE8E75E17B}" type="slidenum">
              <a:rPr lang="ar-SA" b="1" smtClean="0">
                <a:solidFill>
                  <a:srgbClr val="FF0000"/>
                </a:solidFill>
              </a:rPr>
              <a:pPr/>
              <a:t>10</a:t>
            </a:fld>
            <a:endParaRPr lang="ar-SA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52400" y="3482876"/>
            <a:ext cx="4343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v"/>
            </a:pP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The accessory pancreatic duct</a:t>
            </a:r>
            <a:r>
              <a:rPr lang="en-US" sz="2400" b="1" dirty="0">
                <a:latin typeface="Candara" panose="020E0502030303020204" pitchFamily="34" charset="0"/>
              </a:rPr>
              <a:t>, if present, opens into the duodenum on a smaller papilla about 0.75 in. (1.9 cm) above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the</a:t>
            </a:r>
            <a:r>
              <a:rPr lang="en-US" sz="2400" b="1" dirty="0">
                <a:latin typeface="Candara" panose="020E0502030303020204" pitchFamily="34" charset="0"/>
              </a:rPr>
              <a:t>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major duodenal papilla </a:t>
            </a:r>
            <a:r>
              <a:rPr lang="en-US" sz="2400" b="1" dirty="0">
                <a:latin typeface="Candara" panose="020E0502030303020204" pitchFamily="34" charset="0"/>
              </a:rPr>
              <a:t>called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minor duodenal papilla</a:t>
            </a:r>
            <a:r>
              <a:rPr lang="en-US" sz="2400" b="1" dirty="0">
                <a:latin typeface="Candara" panose="020E0502030303020204" pitchFamily="34" charset="0"/>
              </a:rPr>
              <a:t>. </a:t>
            </a:r>
            <a:endParaRPr lang="ar-IQ" sz="2400" b="1" dirty="0">
              <a:latin typeface="Candara" panose="020E0502030303020204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40312" r="33789" b="16562"/>
          <a:stretch>
            <a:fillRect/>
          </a:stretch>
        </p:blipFill>
        <p:spPr bwMode="auto">
          <a:xfrm>
            <a:off x="4608481" y="228600"/>
            <a:ext cx="4306919" cy="3810000"/>
          </a:xfrm>
          <a:prstGeom prst="rect">
            <a:avLst/>
          </a:prstGeom>
          <a:noFill/>
          <a:ln w="57150">
            <a:solidFill>
              <a:srgbClr val="0033CC"/>
            </a:solidFill>
            <a:miter lim="800000"/>
            <a:headEnd/>
            <a:tailEnd/>
          </a:ln>
          <a:effectLst/>
        </p:spPr>
      </p:pic>
      <p:sp>
        <p:nvSpPr>
          <p:cNvPr id="5" name="مستطيل 1"/>
          <p:cNvSpPr/>
          <p:nvPr/>
        </p:nvSpPr>
        <p:spPr>
          <a:xfrm>
            <a:off x="143882" y="152400"/>
            <a:ext cx="2218318" cy="584775"/>
          </a:xfrm>
          <a:prstGeom prst="rect">
            <a:avLst/>
          </a:prstGeom>
          <a:ln w="57150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3200" b="1" dirty="0">
                <a:solidFill>
                  <a:srgbClr val="FF0000"/>
                </a:solidFill>
              </a:rPr>
              <a:t>Duodenum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400" y="838200"/>
            <a:ext cx="4114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400" b="1" dirty="0">
                <a:latin typeface="Candara" panose="020E0502030303020204" pitchFamily="34" charset="0"/>
              </a:rPr>
              <a:t>At the site where </a:t>
            </a:r>
            <a:r>
              <a:rPr lang="en-US" sz="2400" b="1" dirty="0">
                <a:solidFill>
                  <a:srgbClr val="00CC00"/>
                </a:solidFill>
                <a:latin typeface="Candara" panose="020E0502030303020204" pitchFamily="34" charset="0"/>
              </a:rPr>
              <a:t>the bile duct </a:t>
            </a:r>
            <a:r>
              <a:rPr lang="en-US" sz="2400" b="1" dirty="0">
                <a:latin typeface="Candara" panose="020E0502030303020204" pitchFamily="34" charset="0"/>
              </a:rPr>
              <a:t>and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the main pancreatic duct </a:t>
            </a:r>
            <a:r>
              <a:rPr lang="en-US" sz="2400" b="1" dirty="0">
                <a:latin typeface="Candara" panose="020E0502030303020204" pitchFamily="34" charset="0"/>
              </a:rPr>
              <a:t>pierce the medial wall of the second part is a small, rounded elevation called the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major duodenal papilla</a:t>
            </a:r>
          </a:p>
        </p:txBody>
      </p:sp>
      <p:sp>
        <p:nvSpPr>
          <p:cNvPr id="7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-381000" y="6172200"/>
            <a:ext cx="2895600" cy="365125"/>
          </a:xfrm>
        </p:spPr>
        <p:txBody>
          <a:bodyPr/>
          <a:lstStyle/>
          <a:p>
            <a:r>
              <a:rPr lang="nl-NL" b="1">
                <a:solidFill>
                  <a:srgbClr val="FF0000"/>
                </a:solidFill>
              </a:rPr>
              <a:t>Dr Aiman Qais AL Maathidy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>
          <a:xfrm>
            <a:off x="228600" y="6356350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Wednesday 6 April 2022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-990600" y="6569075"/>
            <a:ext cx="2133600" cy="365125"/>
          </a:xfrm>
        </p:spPr>
        <p:txBody>
          <a:bodyPr/>
          <a:lstStyle/>
          <a:p>
            <a:fld id="{0B34F065-1154-456A-91E3-76DE8E75E17B}" type="slidenum">
              <a:rPr lang="ar-SA" b="1" smtClean="0">
                <a:solidFill>
                  <a:srgbClr val="FF0000"/>
                </a:solidFill>
              </a:rPr>
              <a:pPr/>
              <a:t>11</a:t>
            </a:fld>
            <a:endParaRPr lang="ar-SA" b="1" dirty="0">
              <a:solidFill>
                <a:srgbClr val="FF0000"/>
              </a:solidFill>
            </a:endParaRPr>
          </a:p>
        </p:txBody>
      </p:sp>
      <p:pic>
        <p:nvPicPr>
          <p:cNvPr id="4098" name="Picture 2" descr="http://library.med.utah.edu/WebPath/jpeg4/GI4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88042" y="4191000"/>
            <a:ext cx="4438464" cy="2299932"/>
          </a:xfrm>
          <a:prstGeom prst="rect">
            <a:avLst/>
          </a:prstGeom>
          <a:noFill/>
          <a:ln w="57150">
            <a:solidFill>
              <a:srgbClr val="00CC0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mk:@MSITStore:D:\TEXT%20BOOKS\Clinical%20Anatomy%20by%20Regions%20-%208th%20Ed.CHM::/5_files/CLINICAL_NOTES.png"/>
          <p:cNvSpPr>
            <a:spLocks noChangeAspect="1" noChangeArrowheads="1"/>
          </p:cNvSpPr>
          <p:nvPr/>
        </p:nvSpPr>
        <p:spPr bwMode="auto">
          <a:xfrm>
            <a:off x="155575" y="1236663"/>
            <a:ext cx="238125" cy="238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IQ"/>
          </a:p>
        </p:txBody>
      </p:sp>
      <p:sp>
        <p:nvSpPr>
          <p:cNvPr id="4" name="مستطيل 3"/>
          <p:cNvSpPr/>
          <p:nvPr/>
        </p:nvSpPr>
        <p:spPr>
          <a:xfrm>
            <a:off x="76201" y="660975"/>
            <a:ext cx="456958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Arteries</a:t>
            </a:r>
          </a:p>
          <a:p>
            <a:pPr algn="l">
              <a:buFont typeface="Wingdings" pitchFamily="2" charset="2"/>
              <a:buChar char="v"/>
            </a:pPr>
            <a:r>
              <a:rPr lang="en-US" sz="2400" b="1" dirty="0">
                <a:latin typeface="Candara" panose="020E0502030303020204" pitchFamily="34" charset="0"/>
              </a:rPr>
              <a:t>The upper half is supplied by the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superior pancreaticoduodenal artery</a:t>
            </a:r>
            <a:r>
              <a:rPr lang="en-US" sz="2400" b="1" dirty="0">
                <a:latin typeface="Candara" panose="020E0502030303020204" pitchFamily="34" charset="0"/>
              </a:rPr>
              <a:t>, a branch of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the gastroduodenal artery.</a:t>
            </a:r>
          </a:p>
          <a:p>
            <a:pPr algn="l"/>
            <a:endParaRPr lang="en-US" sz="2400" b="1" dirty="0">
              <a:latin typeface="Candara" panose="020E0502030303020204" pitchFamily="34" charset="0"/>
            </a:endParaRPr>
          </a:p>
          <a:p>
            <a:pPr algn="l">
              <a:buFont typeface="Wingdings" pitchFamily="2" charset="2"/>
              <a:buChar char="v"/>
            </a:pPr>
            <a:r>
              <a:rPr lang="en-US" sz="2400" b="1" dirty="0">
                <a:latin typeface="Candara" panose="020E0502030303020204" pitchFamily="34" charset="0"/>
              </a:rPr>
              <a:t>The lower half is supplied by the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inferior pancreaticoduodenal artery</a:t>
            </a:r>
            <a:r>
              <a:rPr lang="en-US" sz="2400" b="1" dirty="0">
                <a:latin typeface="Candara" panose="020E0502030303020204" pitchFamily="34" charset="0"/>
              </a:rPr>
              <a:t>, a branch of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the superior mesenteric artery.</a:t>
            </a:r>
          </a:p>
        </p:txBody>
      </p:sp>
      <p:sp>
        <p:nvSpPr>
          <p:cNvPr id="6" name="مستطيل 1"/>
          <p:cNvSpPr/>
          <p:nvPr/>
        </p:nvSpPr>
        <p:spPr>
          <a:xfrm>
            <a:off x="76200" y="76200"/>
            <a:ext cx="2218318" cy="584775"/>
          </a:xfrm>
          <a:prstGeom prst="rect">
            <a:avLst/>
          </a:prstGeom>
          <a:ln w="57150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3200" b="1" dirty="0">
                <a:solidFill>
                  <a:srgbClr val="FF0000"/>
                </a:solidFill>
              </a:rPr>
              <a:t>Duodenum</a:t>
            </a:r>
          </a:p>
        </p:txBody>
      </p:sp>
      <p:pic>
        <p:nvPicPr>
          <p:cNvPr id="7" name="Picture 2" descr="http://3.bp.blogspot.com/-b3luw_iF-pY/TWTT5AVnK_I/AAAAAAAABPY/OQRkitev0zo/s1600/Arterial+supply+and+venous+drainage+of+the+pancreas+and+spleen.jpg"/>
          <p:cNvPicPr>
            <a:picLocks noChangeAspect="1" noChangeArrowheads="1"/>
          </p:cNvPicPr>
          <p:nvPr/>
        </p:nvPicPr>
        <p:blipFill>
          <a:blip r:embed="rId2" cstate="print"/>
          <a:srcRect r="51515"/>
          <a:stretch>
            <a:fillRect/>
          </a:stretch>
        </p:blipFill>
        <p:spPr bwMode="auto">
          <a:xfrm>
            <a:off x="4645780" y="144877"/>
            <a:ext cx="4407408" cy="4817848"/>
          </a:xfrm>
          <a:prstGeom prst="rect">
            <a:avLst/>
          </a:prstGeom>
          <a:noFill/>
          <a:ln w="57150">
            <a:solidFill>
              <a:srgbClr val="0033CC"/>
            </a:solidFill>
          </a:ln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nl-NL" b="1">
                <a:solidFill>
                  <a:srgbClr val="FF0000"/>
                </a:solidFill>
              </a:rPr>
              <a:t>Dr Aiman Qais AL Maathidy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Wednesday 6 April 2022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0B34F065-1154-456A-91E3-76DE8E75E17B}" type="slidenum">
              <a:rPr lang="ar-SA" b="1" smtClean="0">
                <a:solidFill>
                  <a:srgbClr val="FF0000"/>
                </a:solidFill>
              </a:rPr>
              <a:pPr/>
              <a:t>12</a:t>
            </a:fld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60C084-3BFD-4919-B5A6-643272EA5AFD}"/>
              </a:ext>
            </a:extLst>
          </p:cNvPr>
          <p:cNvSpPr txBox="1"/>
          <p:nvPr/>
        </p:nvSpPr>
        <p:spPr>
          <a:xfrm>
            <a:off x="101302" y="5031402"/>
            <a:ext cx="908895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Veins: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superior pancreaticoduodenal vein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drains into the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portal vein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inferior vein joins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superior mesenteric vein 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76200" y="685800"/>
            <a:ext cx="4191000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dirty="0">
                <a:solidFill>
                  <a:srgbClr val="00CC00"/>
                </a:solidFill>
                <a:latin typeface="Candara" panose="020E0502030303020204" pitchFamily="34" charset="0"/>
              </a:rPr>
              <a:t>Lymph Drainage</a:t>
            </a:r>
          </a:p>
          <a:p>
            <a:pPr algn="l"/>
            <a:r>
              <a:rPr lang="en-US" sz="2000" b="1" dirty="0">
                <a:latin typeface="Candara" panose="020E0502030303020204" pitchFamily="34" charset="0"/>
              </a:rPr>
              <a:t>The lymph vessels follow the arteries and drain upward via </a:t>
            </a:r>
            <a:r>
              <a:rPr lang="en-US" sz="2000" b="1" dirty="0">
                <a:solidFill>
                  <a:srgbClr val="00CC00"/>
                </a:solidFill>
                <a:latin typeface="Candara" panose="020E0502030303020204" pitchFamily="34" charset="0"/>
              </a:rPr>
              <a:t>pancreaticoduodenal nodes </a:t>
            </a:r>
            <a:r>
              <a:rPr lang="en-US" sz="2000" b="1" dirty="0">
                <a:latin typeface="Candara" panose="020E0502030303020204" pitchFamily="34" charset="0"/>
              </a:rPr>
              <a:t>to the </a:t>
            </a:r>
            <a:r>
              <a:rPr lang="en-US" sz="2000" b="1" dirty="0">
                <a:solidFill>
                  <a:srgbClr val="00CC00"/>
                </a:solidFill>
                <a:latin typeface="Candara" panose="020E0502030303020204" pitchFamily="34" charset="0"/>
              </a:rPr>
              <a:t>gastroduodenal nodes </a:t>
            </a:r>
            <a:r>
              <a:rPr lang="en-US" sz="2000" b="1" dirty="0">
                <a:latin typeface="Candara" panose="020E0502030303020204" pitchFamily="34" charset="0"/>
              </a:rPr>
              <a:t>and then to the </a:t>
            </a:r>
            <a:r>
              <a:rPr lang="en-US" sz="2000" b="1" dirty="0">
                <a:solidFill>
                  <a:srgbClr val="00CC00"/>
                </a:solidFill>
                <a:latin typeface="Candara" panose="020E0502030303020204" pitchFamily="34" charset="0"/>
              </a:rPr>
              <a:t>celiac nodes </a:t>
            </a:r>
            <a:r>
              <a:rPr lang="en-US" sz="2000" b="1" dirty="0">
                <a:latin typeface="Candara" panose="020E0502030303020204" pitchFamily="34" charset="0"/>
              </a:rPr>
              <a:t>and</a:t>
            </a:r>
          </a:p>
          <a:p>
            <a:pPr algn="l"/>
            <a:endParaRPr lang="en-US" sz="2000" b="1" dirty="0">
              <a:latin typeface="Candara" panose="020E0502030303020204" pitchFamily="34" charset="0"/>
            </a:endParaRPr>
          </a:p>
          <a:p>
            <a:pPr algn="l"/>
            <a:r>
              <a:rPr lang="en-US" sz="2000" b="1" dirty="0">
                <a:latin typeface="Candara" panose="020E0502030303020204" pitchFamily="34" charset="0"/>
              </a:rPr>
              <a:t> Downward via </a:t>
            </a:r>
            <a:r>
              <a:rPr lang="en-US" sz="2000" b="1" dirty="0">
                <a:solidFill>
                  <a:srgbClr val="00CC00"/>
                </a:solidFill>
                <a:latin typeface="Candara" panose="020E0502030303020204" pitchFamily="34" charset="0"/>
              </a:rPr>
              <a:t>pancreaticoduodenal nodes</a:t>
            </a:r>
            <a:r>
              <a:rPr lang="en-US" sz="2000" b="1" dirty="0">
                <a:latin typeface="Candara" panose="020E0502030303020204" pitchFamily="34" charset="0"/>
              </a:rPr>
              <a:t> to the </a:t>
            </a:r>
            <a:r>
              <a:rPr lang="en-US" sz="2000" b="1" dirty="0">
                <a:solidFill>
                  <a:srgbClr val="00CC00"/>
                </a:solidFill>
                <a:latin typeface="Candara" panose="020E0502030303020204" pitchFamily="34" charset="0"/>
              </a:rPr>
              <a:t>superior mesenteric nodes </a:t>
            </a:r>
            <a:r>
              <a:rPr lang="en-US" sz="2000" b="1" dirty="0">
                <a:latin typeface="Candara" panose="020E0502030303020204" pitchFamily="34" charset="0"/>
              </a:rPr>
              <a:t>around the origin of the </a:t>
            </a:r>
            <a:r>
              <a:rPr lang="en-US" sz="2000" b="1" dirty="0">
                <a:solidFill>
                  <a:srgbClr val="FF0000"/>
                </a:solidFill>
                <a:latin typeface="Candara" panose="020E0502030303020204" pitchFamily="34" charset="0"/>
              </a:rPr>
              <a:t>superior mesenteric artery.</a:t>
            </a:r>
          </a:p>
          <a:p>
            <a:pPr algn="l"/>
            <a:endParaRPr lang="en-US" sz="2000" b="1" dirty="0">
              <a:latin typeface="Candara" panose="020E0502030303020204" pitchFamily="34" charset="0"/>
            </a:endParaRPr>
          </a:p>
          <a:p>
            <a:pPr algn="l"/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Nerve Supply</a:t>
            </a:r>
            <a:endParaRPr lang="en-US" sz="2000" b="1" dirty="0">
              <a:solidFill>
                <a:schemeClr val="accent6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r>
              <a:rPr lang="en-US" sz="2000" b="1" dirty="0">
                <a:latin typeface="Candara" panose="020E0502030303020204" pitchFamily="34" charset="0"/>
              </a:rPr>
              <a:t>The nerves are derived from 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Candara" panose="020E0502030303020204" pitchFamily="34" charset="0"/>
              </a:rPr>
              <a:t>sympathetic </a:t>
            </a:r>
            <a:r>
              <a:rPr lang="en-US" sz="2000" b="1" dirty="0">
                <a:latin typeface="Candara" panose="020E0502030303020204" pitchFamily="34" charset="0"/>
              </a:rPr>
              <a:t>from </a:t>
            </a:r>
            <a:r>
              <a:rPr lang="en-US" sz="2000" b="1" dirty="0">
                <a:solidFill>
                  <a:srgbClr val="7030A0"/>
                </a:solidFill>
                <a:latin typeface="Candara" panose="020E0502030303020204" pitchFamily="34" charset="0"/>
              </a:rPr>
              <a:t>the celiac </a:t>
            </a:r>
            <a:r>
              <a:rPr lang="en-US" sz="2000" b="1" dirty="0">
                <a:latin typeface="Candara" panose="020E0502030303020204" pitchFamily="34" charset="0"/>
              </a:rPr>
              <a:t>and </a:t>
            </a:r>
            <a:r>
              <a:rPr lang="en-US" sz="2000" b="1" dirty="0">
                <a:solidFill>
                  <a:srgbClr val="7030A0"/>
                </a:solidFill>
                <a:latin typeface="Candara" panose="020E0502030303020204" pitchFamily="34" charset="0"/>
              </a:rPr>
              <a:t>superior mesenteric plexuses </a:t>
            </a:r>
            <a:r>
              <a:rPr lang="en-US" sz="2000" b="1" dirty="0">
                <a:latin typeface="Candara" panose="020E0502030303020204" pitchFamily="34" charset="0"/>
              </a:rPr>
              <a:t>and 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Candara" panose="020E0502030303020204" pitchFamily="34" charset="0"/>
              </a:rPr>
              <a:t>parasympathetic (vagus) nerves</a:t>
            </a:r>
            <a:endParaRPr lang="en-US" sz="2000" b="1" dirty="0">
              <a:latin typeface="Candara" panose="020E0502030303020204" pitchFamily="34" charset="0"/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 l="26953" t="7500" r="25000" b="17500"/>
          <a:stretch>
            <a:fillRect/>
          </a:stretch>
        </p:blipFill>
        <p:spPr bwMode="auto">
          <a:xfrm>
            <a:off x="4495799" y="990600"/>
            <a:ext cx="4451961" cy="4343400"/>
          </a:xfrm>
          <a:prstGeom prst="rect">
            <a:avLst/>
          </a:prstGeom>
          <a:noFill/>
          <a:ln w="57150">
            <a:solidFill>
              <a:srgbClr val="0033CC"/>
            </a:solidFill>
            <a:miter lim="800000"/>
            <a:headEnd/>
            <a:tailEnd/>
          </a:ln>
          <a:effectLst/>
        </p:spPr>
      </p:pic>
      <p:sp>
        <p:nvSpPr>
          <p:cNvPr id="5" name="مستطيل 1"/>
          <p:cNvSpPr/>
          <p:nvPr/>
        </p:nvSpPr>
        <p:spPr>
          <a:xfrm>
            <a:off x="143882" y="76200"/>
            <a:ext cx="2218318" cy="523220"/>
          </a:xfrm>
          <a:prstGeom prst="rect">
            <a:avLst/>
          </a:prstGeom>
          <a:ln w="57150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</a:rPr>
              <a:t>Duodenum</a:t>
            </a:r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nl-NL" b="1">
                <a:solidFill>
                  <a:srgbClr val="FF0000"/>
                </a:solidFill>
              </a:rPr>
              <a:t>Dr Aiman Qais AL Maathidy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Wednesday 6 April 2022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0B34F065-1154-456A-91E3-76DE8E75E17B}" type="slidenum">
              <a:rPr lang="ar-SA" b="1" smtClean="0">
                <a:solidFill>
                  <a:srgbClr val="FF0000"/>
                </a:solidFill>
              </a:rPr>
              <a:pPr/>
              <a:t>13</a:t>
            </a:fld>
            <a:endParaRPr lang="ar-SA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Wednesday 6 April 2022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b="1">
                <a:solidFill>
                  <a:srgbClr val="FF0000"/>
                </a:solidFill>
              </a:rPr>
              <a:t>Dr Aiman Qais AL Maathidy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14</a:t>
            </a:fld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5257800" cy="38472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sz="2800" b="1" i="1" dirty="0">
                <a:solidFill>
                  <a:srgbClr val="FF0000"/>
                </a:solidFill>
                <a:latin typeface="Candara" pitchFamily="34" charset="0"/>
              </a:rPr>
              <a:t>Duodenal ulcers (peptic ulcers) </a:t>
            </a:r>
            <a:r>
              <a:rPr lang="en-GB" sz="2400" b="1" i="1" dirty="0">
                <a:latin typeface="Candara" pitchFamily="34" charset="0"/>
              </a:rPr>
              <a:t>are inflammatory erosions of the duodenal mucosa. Most </a:t>
            </a:r>
            <a:r>
              <a:rPr lang="en-GB" sz="2400" b="1" i="1" dirty="0">
                <a:solidFill>
                  <a:srgbClr val="FF0000"/>
                </a:solidFill>
                <a:latin typeface="Candara" pitchFamily="34" charset="0"/>
              </a:rPr>
              <a:t>(65%) </a:t>
            </a:r>
            <a:r>
              <a:rPr lang="en-GB" sz="2400" b="1" i="1" dirty="0">
                <a:latin typeface="Candara" pitchFamily="34" charset="0"/>
              </a:rPr>
              <a:t>duodenal ulcers occur in the posterior wall of the superior part of the duodenum within 3 cm of the pylorus.</a:t>
            </a:r>
          </a:p>
          <a:p>
            <a:r>
              <a:rPr lang="en-GB" sz="2400" b="1" i="1" dirty="0">
                <a:latin typeface="Candara" pitchFamily="34" charset="0"/>
              </a:rPr>
              <a:t> Occasionally, an ulcer perforates the duodenal wall, permitting the contents to enter the peritoneal cavity and causing peritonitis.</a:t>
            </a:r>
          </a:p>
        </p:txBody>
      </p:sp>
      <p:pic>
        <p:nvPicPr>
          <p:cNvPr id="1026" name="Picture 2" descr="ØµÙØ±Ø© Ø°Ø§Øª ØµÙØ©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228600"/>
            <a:ext cx="3715512" cy="3505200"/>
          </a:xfrm>
          <a:prstGeom prst="rect">
            <a:avLst/>
          </a:prstGeom>
          <a:noFill/>
        </p:spPr>
      </p:pic>
      <p:sp>
        <p:nvSpPr>
          <p:cNvPr id="7" name="مستطيل 6"/>
          <p:cNvSpPr/>
          <p:nvPr/>
        </p:nvSpPr>
        <p:spPr>
          <a:xfrm>
            <a:off x="76200" y="4602540"/>
            <a:ext cx="8897112" cy="15696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sz="2400" b="1" i="1" dirty="0">
                <a:latin typeface="Candara" pitchFamily="34" charset="0"/>
              </a:rPr>
              <a:t>Although </a:t>
            </a:r>
            <a:r>
              <a:rPr lang="en-GB" sz="2400" b="1" i="1" dirty="0">
                <a:solidFill>
                  <a:srgbClr val="FF0000"/>
                </a:solidFill>
                <a:latin typeface="Candara" pitchFamily="34" charset="0"/>
              </a:rPr>
              <a:t>bleeding from duodenal ulcers </a:t>
            </a:r>
            <a:r>
              <a:rPr lang="en-GB" sz="2400" b="1" i="1" dirty="0">
                <a:latin typeface="Candara" pitchFamily="34" charset="0"/>
              </a:rPr>
              <a:t>commonly occurs, erosion of </a:t>
            </a:r>
            <a:r>
              <a:rPr lang="en-GB" sz="2400" b="1" i="1" dirty="0">
                <a:solidFill>
                  <a:srgbClr val="FF0000"/>
                </a:solidFill>
                <a:latin typeface="Candara" pitchFamily="34" charset="0"/>
              </a:rPr>
              <a:t>the gastroduodenal artery </a:t>
            </a:r>
            <a:r>
              <a:rPr lang="en-GB" sz="2400" b="1" i="1" dirty="0">
                <a:latin typeface="Candara" pitchFamily="34" charset="0"/>
              </a:rPr>
              <a:t>(a posterior relation of the superior part of the duodenum) by a duodenal ulcer results in severe </a:t>
            </a:r>
            <a:r>
              <a:rPr lang="en-GB" sz="2400" b="1" i="1" dirty="0" err="1">
                <a:latin typeface="Candara" pitchFamily="34" charset="0"/>
              </a:rPr>
              <a:t>hemorrhage</a:t>
            </a:r>
            <a:r>
              <a:rPr lang="en-GB" sz="2400" b="1" i="1" dirty="0">
                <a:latin typeface="Candara" pitchFamily="34" charset="0"/>
              </a:rPr>
              <a:t> into the peritoneal cavity and subsequent peritonitis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14282" y="214290"/>
            <a:ext cx="3595718" cy="584775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3200" b="1" i="1" dirty="0">
                <a:solidFill>
                  <a:srgbClr val="FF0000"/>
                </a:solidFill>
                <a:latin typeface="Candara" pitchFamily="34" charset="0"/>
              </a:rPr>
              <a:t>Jejunum and Ileum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152400" y="990600"/>
            <a:ext cx="41148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v"/>
            </a:pPr>
            <a:r>
              <a:rPr lang="en-US" sz="2400" b="1" dirty="0">
                <a:latin typeface="Candara" panose="020E0502030303020204" pitchFamily="34" charset="0"/>
              </a:rPr>
              <a:t>The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jejunum </a:t>
            </a:r>
            <a:r>
              <a:rPr lang="en-US" sz="2400" b="1" dirty="0">
                <a:latin typeface="Candara" panose="020E0502030303020204" pitchFamily="34" charset="0"/>
              </a:rPr>
              <a:t>and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ileum</a:t>
            </a:r>
            <a:r>
              <a:rPr lang="en-US" sz="2400" b="1" dirty="0">
                <a:latin typeface="Candara" panose="020E0502030303020204" pitchFamily="34" charset="0"/>
              </a:rPr>
              <a:t> measure about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20 ft (6 m) </a:t>
            </a:r>
            <a:r>
              <a:rPr lang="en-US" sz="2400" b="1" dirty="0">
                <a:latin typeface="Candara" panose="020E0502030303020204" pitchFamily="34" charset="0"/>
              </a:rPr>
              <a:t>long; the </a:t>
            </a:r>
            <a:r>
              <a:rPr lang="en-US" sz="2400" b="1" dirty="0">
                <a:solidFill>
                  <a:srgbClr val="00CC00"/>
                </a:solidFill>
                <a:latin typeface="Candara" panose="020E0502030303020204" pitchFamily="34" charset="0"/>
              </a:rPr>
              <a:t>upper two fifths </a:t>
            </a:r>
            <a:r>
              <a:rPr lang="en-US" sz="2400" b="1" dirty="0">
                <a:latin typeface="Candara" panose="020E0502030303020204" pitchFamily="34" charset="0"/>
              </a:rPr>
              <a:t>of this length make up the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jejunum</a:t>
            </a:r>
            <a:r>
              <a:rPr lang="en-US" sz="2400" b="1" dirty="0">
                <a:latin typeface="Candara" panose="020E0502030303020204" pitchFamily="34" charset="0"/>
              </a:rPr>
              <a:t>. </a:t>
            </a:r>
          </a:p>
          <a:p>
            <a:pPr algn="l"/>
            <a:endParaRPr lang="en-US" sz="2400" b="1" dirty="0">
              <a:latin typeface="Candara" panose="020E0502030303020204" pitchFamily="34" charset="0"/>
            </a:endParaRPr>
          </a:p>
          <a:p>
            <a:pPr algn="l">
              <a:buFont typeface="Wingdings" pitchFamily="2" charset="2"/>
              <a:buChar char="v"/>
            </a:pPr>
            <a:r>
              <a:rPr lang="en-US" sz="2400" b="1" dirty="0">
                <a:latin typeface="Candara" panose="020E0502030303020204" pitchFamily="34" charset="0"/>
              </a:rPr>
              <a:t>The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jejunum </a:t>
            </a:r>
            <a:r>
              <a:rPr lang="en-US" sz="2400" b="1" dirty="0">
                <a:latin typeface="Candara" panose="020E0502030303020204" pitchFamily="34" charset="0"/>
              </a:rPr>
              <a:t>begins at the </a:t>
            </a:r>
            <a:r>
              <a:rPr lang="en-US" sz="2400" b="1" dirty="0">
                <a:solidFill>
                  <a:srgbClr val="F60AC9"/>
                </a:solidFill>
                <a:latin typeface="Candara" panose="020E0502030303020204" pitchFamily="34" charset="0"/>
              </a:rPr>
              <a:t>duodenojejunal flexure</a:t>
            </a:r>
            <a:r>
              <a:rPr lang="en-US" sz="2400" b="1" dirty="0">
                <a:latin typeface="Candara" panose="020E0502030303020204" pitchFamily="34" charset="0"/>
              </a:rPr>
              <a:t>, and the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ileum</a:t>
            </a:r>
            <a:r>
              <a:rPr lang="en-US" sz="2400" b="1" dirty="0">
                <a:latin typeface="Candara" panose="020E0502030303020204" pitchFamily="34" charset="0"/>
              </a:rPr>
              <a:t> ends at </a:t>
            </a:r>
            <a:r>
              <a:rPr lang="en-US" sz="2400" b="1" dirty="0">
                <a:solidFill>
                  <a:srgbClr val="F60AC9"/>
                </a:solidFill>
                <a:latin typeface="Candara" panose="020E0502030303020204" pitchFamily="34" charset="0"/>
              </a:rPr>
              <a:t>the ileocecal junction</a:t>
            </a:r>
            <a:endParaRPr lang="ar-IQ" sz="2400" b="1" dirty="0">
              <a:solidFill>
                <a:srgbClr val="F60AC9"/>
              </a:solidFill>
              <a:latin typeface="Candara" panose="020E0502030303020204" pitchFamily="34" charset="0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152400" y="4971871"/>
            <a:ext cx="8610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v"/>
            </a:pPr>
            <a:r>
              <a:rPr lang="en-US" sz="2400" b="1" dirty="0">
                <a:latin typeface="Candara" panose="020E0502030303020204" pitchFamily="34" charset="0"/>
              </a:rPr>
              <a:t>The coils of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jejunum</a:t>
            </a:r>
            <a:r>
              <a:rPr lang="en-US" sz="2400" b="1" dirty="0">
                <a:latin typeface="Candara" panose="020E0502030303020204" pitchFamily="34" charset="0"/>
              </a:rPr>
              <a:t> and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ileum</a:t>
            </a:r>
            <a:r>
              <a:rPr lang="en-US" sz="2400" b="1" dirty="0">
                <a:latin typeface="Candara" panose="020E0502030303020204" pitchFamily="34" charset="0"/>
              </a:rPr>
              <a:t> are freely mobile and are attached to the </a:t>
            </a:r>
            <a:r>
              <a:rPr lang="en-US" sz="2400" b="1" dirty="0">
                <a:solidFill>
                  <a:srgbClr val="7030A0"/>
                </a:solidFill>
                <a:latin typeface="Candara" panose="020E0502030303020204" pitchFamily="34" charset="0"/>
              </a:rPr>
              <a:t>posterior abdominal wall </a:t>
            </a:r>
            <a:r>
              <a:rPr lang="en-US" sz="2400" b="1" dirty="0">
                <a:latin typeface="Candara" panose="020E0502030303020204" pitchFamily="34" charset="0"/>
              </a:rPr>
              <a:t>by a fan-shaped fold of peritoneum known as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the mesentery of the small intestine </a:t>
            </a:r>
            <a:endParaRPr lang="ar-IQ" sz="2400" b="1" dirty="0">
              <a:solidFill>
                <a:srgbClr val="0033CC"/>
              </a:solidFill>
              <a:latin typeface="Candara" panose="020E0502030303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28125" t="48750" r="50195" b="17500"/>
          <a:stretch>
            <a:fillRect/>
          </a:stretch>
        </p:blipFill>
        <p:spPr bwMode="auto">
          <a:xfrm>
            <a:off x="4114800" y="214289"/>
            <a:ext cx="4889736" cy="4757581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Wednesday 6 April 2022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356350"/>
            <a:ext cx="4572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15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b="1">
                <a:solidFill>
                  <a:srgbClr val="FF0000"/>
                </a:solidFill>
              </a:rPr>
              <a:t>Dr Aiman Qais AL Maathidy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52400" y="152400"/>
            <a:ext cx="3595718" cy="584775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3200" b="1" i="1" dirty="0">
                <a:solidFill>
                  <a:srgbClr val="FF0000"/>
                </a:solidFill>
                <a:latin typeface="Candara" pitchFamily="34" charset="0"/>
              </a:rPr>
              <a:t>Jejunum and Ileum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0" y="827544"/>
            <a:ext cx="4953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dirty="0">
                <a:latin typeface="Candara" panose="020E0502030303020204" pitchFamily="34" charset="0"/>
              </a:rPr>
              <a:t> </a:t>
            </a:r>
            <a:r>
              <a:rPr lang="en-US" sz="2400" b="1" dirty="0">
                <a:solidFill>
                  <a:srgbClr val="7030A0"/>
                </a:solidFill>
                <a:latin typeface="Candara" panose="020E0502030303020204" pitchFamily="34" charset="0"/>
              </a:rPr>
              <a:t>The root of the mesentery</a:t>
            </a:r>
          </a:p>
          <a:p>
            <a:pPr algn="l"/>
            <a:r>
              <a:rPr lang="en-US" sz="2400" b="1" dirty="0">
                <a:solidFill>
                  <a:srgbClr val="7030A0"/>
                </a:solidFill>
                <a:latin typeface="Candara" panose="020E0502030303020204" pitchFamily="34" charset="0"/>
              </a:rPr>
              <a:t> </a:t>
            </a:r>
            <a:r>
              <a:rPr lang="en-US" sz="2400" b="1" dirty="0">
                <a:latin typeface="Candara" panose="020E0502030303020204" pitchFamily="34" charset="0"/>
              </a:rPr>
              <a:t>permits the entrance and exit of the branches of the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superior mesenteric artery </a:t>
            </a:r>
            <a:r>
              <a:rPr lang="en-US" sz="2400" b="1" dirty="0">
                <a:latin typeface="Candara" panose="020E0502030303020204" pitchFamily="34" charset="0"/>
              </a:rPr>
              <a:t>and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vein</a:t>
            </a:r>
            <a:r>
              <a:rPr lang="en-US" sz="2400" b="1" dirty="0">
                <a:latin typeface="Candara" panose="020E0502030303020204" pitchFamily="34" charset="0"/>
              </a:rPr>
              <a:t>, </a:t>
            </a:r>
            <a:r>
              <a:rPr lang="en-US" sz="2400" b="1" dirty="0">
                <a:solidFill>
                  <a:srgbClr val="00CC00"/>
                </a:solidFill>
                <a:latin typeface="Candara" panose="020E0502030303020204" pitchFamily="34" charset="0"/>
              </a:rPr>
              <a:t>lymph vessels</a:t>
            </a:r>
            <a:r>
              <a:rPr lang="en-US" sz="2400" b="1" dirty="0">
                <a:latin typeface="Candara" panose="020E0502030303020204" pitchFamily="34" charset="0"/>
              </a:rPr>
              <a:t>, and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nerves</a:t>
            </a:r>
            <a:r>
              <a:rPr lang="en-US" sz="2400" b="1" dirty="0">
                <a:latin typeface="Candara" panose="020E0502030303020204" pitchFamily="34" charset="0"/>
              </a:rPr>
              <a:t> into the space between the two layers of peritoneum forming the mesentery</a:t>
            </a:r>
            <a:endParaRPr lang="ar-IQ" sz="2400" b="1" dirty="0">
              <a:latin typeface="Candara" panose="020E0502030303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27539" t="16875" r="25000" b="50312"/>
          <a:stretch>
            <a:fillRect/>
          </a:stretch>
        </p:blipFill>
        <p:spPr bwMode="auto">
          <a:xfrm>
            <a:off x="151958" y="3948860"/>
            <a:ext cx="4267642" cy="2451939"/>
          </a:xfrm>
          <a:prstGeom prst="rect">
            <a:avLst/>
          </a:prstGeom>
          <a:noFill/>
          <a:ln w="57150">
            <a:solidFill>
              <a:srgbClr val="0033CC"/>
            </a:solidFill>
            <a:miter lim="800000"/>
            <a:headEnd/>
            <a:tailEnd/>
          </a:ln>
          <a:effectLst/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Wednesday 6 April 2022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16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nl-NL" b="1">
                <a:solidFill>
                  <a:srgbClr val="FF0000"/>
                </a:solidFill>
              </a:rPr>
              <a:t>Dr Aiman Qais AL Maathidy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32770" name="Picture 2" descr="http://med.uc.edu/labmanuals/ga/GI%20AND%20NUTRITION/index_files/image033.jpg"/>
          <p:cNvPicPr>
            <a:picLocks noChangeAspect="1" noChangeArrowheads="1"/>
          </p:cNvPicPr>
          <p:nvPr/>
        </p:nvPicPr>
        <p:blipFill>
          <a:blip r:embed="rId3" cstate="print"/>
          <a:srcRect b="24800"/>
          <a:stretch>
            <a:fillRect/>
          </a:stretch>
        </p:blipFill>
        <p:spPr bwMode="auto">
          <a:xfrm>
            <a:off x="5029200" y="388937"/>
            <a:ext cx="4038600" cy="3954463"/>
          </a:xfrm>
          <a:prstGeom prst="rect">
            <a:avLst/>
          </a:prstGeom>
          <a:noFill/>
          <a:ln w="57150">
            <a:solidFill>
              <a:srgbClr val="0033CC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76200" y="76200"/>
            <a:ext cx="2590800" cy="461665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2400" b="1" i="1" dirty="0">
                <a:solidFill>
                  <a:srgbClr val="FF0000"/>
                </a:solidFill>
                <a:latin typeface="Candara" pitchFamily="34" charset="0"/>
              </a:rPr>
              <a:t>Jejunum and Ileum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100583" y="609600"/>
            <a:ext cx="52619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000" b="1" dirty="0">
                <a:latin typeface="Candara" panose="020E0502030303020204" pitchFamily="34" charset="0"/>
              </a:rPr>
              <a:t>In the living, the jejunum can be distinguished from the ileum by the following features</a:t>
            </a:r>
            <a:endParaRPr lang="ar-IQ" sz="2000" b="1" dirty="0">
              <a:latin typeface="Candara" panose="020E0502030303020204" pitchFamily="34" charset="0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228600" y="1447800"/>
            <a:ext cx="4953000" cy="1631216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 rtl="0">
              <a:buFont typeface="Wingdings" pitchFamily="2" charset="2"/>
              <a:buChar char="v"/>
            </a:pPr>
            <a:r>
              <a:rPr lang="en-US" sz="2000" b="1" dirty="0">
                <a:solidFill>
                  <a:srgbClr val="0033CC"/>
                </a:solidFill>
                <a:latin typeface="Candara" panose="020E0502030303020204" pitchFamily="34" charset="0"/>
              </a:rPr>
              <a:t>The jejunum </a:t>
            </a:r>
            <a:r>
              <a:rPr lang="en-US" sz="2000" b="1" dirty="0">
                <a:latin typeface="Candara" panose="020E0502030303020204" pitchFamily="34" charset="0"/>
              </a:rPr>
              <a:t>lies coiled in the upper part of the peritoneal cavity below the left side of the transverse mesocolon; 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the ileum </a:t>
            </a:r>
            <a:r>
              <a:rPr lang="en-US" sz="2000" b="1" dirty="0">
                <a:latin typeface="Candara" panose="020E0502030303020204" pitchFamily="34" charset="0"/>
              </a:rPr>
              <a:t>is in the lower part of the cavity and in the pelvis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28125" t="6562" r="25000" b="17500"/>
          <a:stretch>
            <a:fillRect/>
          </a:stretch>
        </p:blipFill>
        <p:spPr bwMode="auto">
          <a:xfrm>
            <a:off x="5470326" y="152400"/>
            <a:ext cx="3216474" cy="3256679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6" name="مستطيل 5"/>
          <p:cNvSpPr/>
          <p:nvPr/>
        </p:nvSpPr>
        <p:spPr>
          <a:xfrm>
            <a:off x="228600" y="3581400"/>
            <a:ext cx="4800600" cy="2862322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1" rtl="0">
              <a:buFont typeface="Wingdings" pitchFamily="2" charset="2"/>
              <a:buChar char="v"/>
            </a:pPr>
            <a:r>
              <a:rPr lang="en-US" sz="2000" b="1" dirty="0">
                <a:solidFill>
                  <a:srgbClr val="0033CC"/>
                </a:solidFill>
                <a:latin typeface="Candara" panose="020E0502030303020204" pitchFamily="34" charset="0"/>
              </a:rPr>
              <a:t>The jejunum </a:t>
            </a:r>
            <a:r>
              <a:rPr lang="en-US" sz="2000" b="1" dirty="0">
                <a:latin typeface="Candara" panose="020E0502030303020204" pitchFamily="34" charset="0"/>
              </a:rPr>
              <a:t>is wider bored, thicker walled, and redder than the ileum. The jejunal wall feels thicker because </a:t>
            </a:r>
            <a:r>
              <a:rPr lang="en-US" sz="2000" b="1" dirty="0">
                <a:solidFill>
                  <a:srgbClr val="F60AC9"/>
                </a:solidFill>
                <a:latin typeface="Candara" panose="020E0502030303020204" pitchFamily="34" charset="0"/>
              </a:rPr>
              <a:t>the </a:t>
            </a:r>
            <a:r>
              <a:rPr lang="en-US" sz="2000" b="1" dirty="0" err="1">
                <a:solidFill>
                  <a:srgbClr val="F60AC9"/>
                </a:solidFill>
                <a:latin typeface="Candara" panose="020E0502030303020204" pitchFamily="34" charset="0"/>
              </a:rPr>
              <a:t>plicae</a:t>
            </a:r>
            <a:r>
              <a:rPr lang="en-US" sz="2000" b="1" dirty="0">
                <a:solidFill>
                  <a:srgbClr val="F60AC9"/>
                </a:solidFill>
                <a:latin typeface="Candara" panose="020E0502030303020204" pitchFamily="34" charset="0"/>
              </a:rPr>
              <a:t> </a:t>
            </a:r>
            <a:r>
              <a:rPr lang="en-US" sz="2000" b="1" dirty="0" err="1">
                <a:solidFill>
                  <a:srgbClr val="F60AC9"/>
                </a:solidFill>
                <a:latin typeface="Candara" panose="020E0502030303020204" pitchFamily="34" charset="0"/>
              </a:rPr>
              <a:t>circulares</a:t>
            </a:r>
            <a:r>
              <a:rPr lang="en-US" sz="2000" b="1" dirty="0">
                <a:latin typeface="Candara" panose="020E0502030303020204" pitchFamily="34" charset="0"/>
              </a:rPr>
              <a:t>, are larger, more numerous, and closely set in the jejunum, whereas in the </a:t>
            </a:r>
            <a:r>
              <a:rPr lang="en-US" sz="2000" b="1" dirty="0">
                <a:solidFill>
                  <a:srgbClr val="00CC00"/>
                </a:solidFill>
                <a:latin typeface="Candara" panose="020E0502030303020204" pitchFamily="34" charset="0"/>
              </a:rPr>
              <a:t>upper part </a:t>
            </a:r>
            <a:r>
              <a:rPr lang="en-US" sz="2000" b="1" dirty="0">
                <a:latin typeface="Candara" panose="020E0502030303020204" pitchFamily="34" charset="0"/>
              </a:rPr>
              <a:t>of 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the ileum  </a:t>
            </a:r>
            <a:r>
              <a:rPr lang="en-US" sz="2000" b="1" dirty="0">
                <a:latin typeface="Candara" panose="020E0502030303020204" pitchFamily="34" charset="0"/>
              </a:rPr>
              <a:t>they are smaller and more widely separated and in the </a:t>
            </a:r>
            <a:r>
              <a:rPr lang="en-US" sz="2000" b="1" dirty="0">
                <a:solidFill>
                  <a:srgbClr val="00CC00"/>
                </a:solidFill>
                <a:latin typeface="Candara" panose="020E0502030303020204" pitchFamily="34" charset="0"/>
              </a:rPr>
              <a:t>lower part </a:t>
            </a:r>
            <a:r>
              <a:rPr lang="en-US" sz="2000" b="1" dirty="0">
                <a:latin typeface="Candara" panose="020E0502030303020204" pitchFamily="34" charset="0"/>
              </a:rPr>
              <a:t>they are absent</a:t>
            </a:r>
            <a:endParaRPr lang="ar-IQ" sz="2000" b="1" dirty="0">
              <a:latin typeface="Candara" panose="020E0502030303020204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l="34180" t="20937" r="19531" b="10625"/>
          <a:stretch>
            <a:fillRect/>
          </a:stretch>
        </p:blipFill>
        <p:spPr bwMode="auto">
          <a:xfrm>
            <a:off x="5362513" y="3633790"/>
            <a:ext cx="3324287" cy="307181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Wednesday 6 April 2022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63000" y="6416675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17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895600" y="6492875"/>
            <a:ext cx="2895600" cy="365125"/>
          </a:xfrm>
        </p:spPr>
        <p:txBody>
          <a:bodyPr/>
          <a:lstStyle/>
          <a:p>
            <a:r>
              <a:rPr lang="nl-NL" b="1">
                <a:solidFill>
                  <a:srgbClr val="FF0000"/>
                </a:solidFill>
              </a:rPr>
              <a:t>Dr Aiman Qais AL Maathidy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14282" y="76200"/>
            <a:ext cx="2605118" cy="461665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2400" b="1" i="1" dirty="0">
                <a:solidFill>
                  <a:srgbClr val="FF0000"/>
                </a:solidFill>
                <a:latin typeface="Candara" pitchFamily="34" charset="0"/>
              </a:rPr>
              <a:t>Jejunum and Ileum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76200" y="609600"/>
            <a:ext cx="5105400" cy="2308324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 rtl="0">
              <a:buFont typeface="Wingdings" pitchFamily="2" charset="2"/>
              <a:buChar char="v"/>
            </a:pP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The </a:t>
            </a:r>
            <a:r>
              <a:rPr lang="en-US" sz="2400" b="1" dirty="0" err="1">
                <a:solidFill>
                  <a:srgbClr val="0033CC"/>
                </a:solidFill>
                <a:latin typeface="Candara" panose="020E0502030303020204" pitchFamily="34" charset="0"/>
              </a:rPr>
              <a:t>jejunal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 mesentery </a:t>
            </a:r>
            <a:r>
              <a:rPr lang="en-US" sz="2400" b="1" dirty="0">
                <a:latin typeface="Candara" panose="020E0502030303020204" pitchFamily="34" charset="0"/>
              </a:rPr>
              <a:t>is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attached to the posterior abdominal wall </a:t>
            </a:r>
            <a:r>
              <a:rPr lang="en-US" sz="2400" b="1" dirty="0">
                <a:latin typeface="Candara" panose="020E0502030303020204" pitchFamily="34" charset="0"/>
              </a:rPr>
              <a:t>above and to the left of the aorta, whereas</a:t>
            </a:r>
          </a:p>
          <a:p>
            <a:pPr algn="l" rtl="0">
              <a:buFont typeface="Wingdings" pitchFamily="2" charset="2"/>
              <a:buChar char="v"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The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ileal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 mesentery </a:t>
            </a:r>
            <a:r>
              <a:rPr lang="en-US" sz="2400" b="1" dirty="0">
                <a:latin typeface="Candara" panose="020E0502030303020204" pitchFamily="34" charset="0"/>
              </a:rPr>
              <a:t>is attached below and to the right of the aorta</a:t>
            </a:r>
            <a:endParaRPr lang="ar-IQ" sz="2400" b="1" dirty="0">
              <a:latin typeface="Candara" panose="020E050203030302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21563" r="22070" b="24062"/>
          <a:stretch>
            <a:fillRect/>
          </a:stretch>
        </p:blipFill>
        <p:spPr bwMode="auto">
          <a:xfrm>
            <a:off x="5334000" y="296644"/>
            <a:ext cx="3657600" cy="265176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5" name="مستطيل 4"/>
          <p:cNvSpPr/>
          <p:nvPr/>
        </p:nvSpPr>
        <p:spPr>
          <a:xfrm>
            <a:off x="109509" y="3048000"/>
            <a:ext cx="4691091" cy="3416320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 rtl="0">
              <a:buFont typeface="Wingdings" pitchFamily="2" charset="2"/>
              <a:buChar char="v"/>
            </a:pP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The </a:t>
            </a:r>
            <a:r>
              <a:rPr lang="en-US" sz="2400" b="1" dirty="0" err="1">
                <a:solidFill>
                  <a:srgbClr val="0033CC"/>
                </a:solidFill>
                <a:latin typeface="Candara" panose="020E0502030303020204" pitchFamily="34" charset="0"/>
              </a:rPr>
              <a:t>jejunal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 mesenteric vessels </a:t>
            </a:r>
            <a:r>
              <a:rPr lang="en-US" sz="2400" b="1" dirty="0">
                <a:latin typeface="Candara" panose="020E0502030303020204" pitchFamily="34" charset="0"/>
              </a:rPr>
              <a:t>form only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one or two arcades</a:t>
            </a:r>
            <a:r>
              <a:rPr lang="en-US" sz="2400" b="1" dirty="0">
                <a:latin typeface="Candara" panose="020E0502030303020204" pitchFamily="34" charset="0"/>
              </a:rPr>
              <a:t>, with long and infrequent branches passing to the intestinal wall. </a:t>
            </a:r>
          </a:p>
          <a:p>
            <a:pPr algn="l" rtl="0">
              <a:buFont typeface="Wingdings" pitchFamily="2" charset="2"/>
              <a:buChar char="v"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The ileum</a:t>
            </a:r>
            <a:r>
              <a:rPr lang="en-US" sz="2400" b="1" dirty="0">
                <a:solidFill>
                  <a:srgbClr val="FFC000"/>
                </a:solidFill>
                <a:latin typeface="Candara" panose="020E0502030303020204" pitchFamily="34" charset="0"/>
              </a:rPr>
              <a:t> </a:t>
            </a:r>
            <a:r>
              <a:rPr lang="en-US" sz="2400" b="1" dirty="0">
                <a:latin typeface="Candara" panose="020E0502030303020204" pitchFamily="34" charset="0"/>
              </a:rPr>
              <a:t>receives numerous short terminal vessels that arise from a series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of three or four or even more arcades </a:t>
            </a:r>
            <a:endParaRPr lang="ar-IQ" sz="2400" b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 l="34180" t="20937" r="19531" b="10625"/>
          <a:stretch>
            <a:fillRect/>
          </a:stretch>
        </p:blipFill>
        <p:spPr bwMode="auto">
          <a:xfrm>
            <a:off x="4929190" y="3286124"/>
            <a:ext cx="3857652" cy="3335859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6569075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Wednesday 6 April 2022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18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2133600" y="6537325"/>
            <a:ext cx="2895600" cy="365125"/>
          </a:xfrm>
        </p:spPr>
        <p:txBody>
          <a:bodyPr/>
          <a:lstStyle/>
          <a:p>
            <a:r>
              <a:rPr lang="nl-NL" b="1">
                <a:solidFill>
                  <a:srgbClr val="FF0000"/>
                </a:solidFill>
              </a:rPr>
              <a:t>Dr Aiman Qais AL Maathidy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14282" y="101025"/>
            <a:ext cx="3443318" cy="523220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2800" b="1" i="1" dirty="0">
                <a:solidFill>
                  <a:srgbClr val="FF0000"/>
                </a:solidFill>
                <a:latin typeface="Candara" pitchFamily="34" charset="0"/>
              </a:rPr>
              <a:t>Jejunum and Ileum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101082" y="685800"/>
            <a:ext cx="4095749" cy="4154984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 rtl="0">
              <a:buFont typeface="Wingdings" pitchFamily="2" charset="2"/>
              <a:buChar char="v"/>
            </a:pP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At the </a:t>
            </a:r>
            <a:r>
              <a:rPr lang="en-US" sz="2400" b="1" dirty="0" err="1">
                <a:solidFill>
                  <a:srgbClr val="0033CC"/>
                </a:solidFill>
                <a:latin typeface="Candara" panose="020E0502030303020204" pitchFamily="34" charset="0"/>
              </a:rPr>
              <a:t>jejunal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 end of the mesentery,</a:t>
            </a:r>
            <a:r>
              <a:rPr lang="en-US" sz="2400" b="1" dirty="0">
                <a:latin typeface="Candara" panose="020E0502030303020204" pitchFamily="34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the fat is deposited </a:t>
            </a:r>
            <a:r>
              <a:rPr lang="en-US" sz="2400" b="1" dirty="0">
                <a:latin typeface="Candara" panose="020E0502030303020204" pitchFamily="34" charset="0"/>
              </a:rPr>
              <a:t>near the root and is scanty near the intestinal wall. </a:t>
            </a:r>
          </a:p>
          <a:p>
            <a:pPr algn="l" rtl="0"/>
            <a:endParaRPr lang="en-US" sz="2400" b="1" dirty="0">
              <a:latin typeface="Candara" panose="020E0502030303020204" pitchFamily="34" charset="0"/>
            </a:endParaRPr>
          </a:p>
          <a:p>
            <a:pPr algn="l" rtl="0">
              <a:buFont typeface="Wingdings" pitchFamily="2" charset="2"/>
              <a:buChar char="v"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At the ileal end </a:t>
            </a:r>
            <a:r>
              <a:rPr lang="en-US" sz="2400" b="1" dirty="0">
                <a:latin typeface="Candara" panose="020E0502030303020204" pitchFamily="34" charset="0"/>
              </a:rPr>
              <a:t>of the mesentery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the fat is deposited </a:t>
            </a:r>
            <a:r>
              <a:rPr lang="en-US" sz="2400" b="1" dirty="0">
                <a:latin typeface="Candara" panose="020E0502030303020204" pitchFamily="34" charset="0"/>
              </a:rPr>
              <a:t>throughout so that it extends from the root to the intestinal wall 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l="34180" t="20937" r="19531" b="10625"/>
          <a:stretch>
            <a:fillRect/>
          </a:stretch>
        </p:blipFill>
        <p:spPr bwMode="auto">
          <a:xfrm>
            <a:off x="4340556" y="431447"/>
            <a:ext cx="4593827" cy="3972459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5" name="مستطيل 4"/>
          <p:cNvSpPr/>
          <p:nvPr/>
        </p:nvSpPr>
        <p:spPr>
          <a:xfrm>
            <a:off x="101082" y="4953000"/>
            <a:ext cx="9042918" cy="1938992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 rtl="0">
              <a:buFont typeface="Wingdings" pitchFamily="2" charset="2"/>
              <a:buChar char="v"/>
            </a:pP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Aggregations of lymphoid tissue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(Peyer's patches) </a:t>
            </a:r>
            <a:r>
              <a:rPr lang="en-US" sz="2400" b="1" dirty="0">
                <a:latin typeface="Candara" panose="020E0502030303020204" pitchFamily="34" charset="0"/>
              </a:rPr>
              <a:t>are present in the mucous membrane of the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lower ileum </a:t>
            </a:r>
            <a:r>
              <a:rPr lang="en-US" sz="2400" b="1" dirty="0">
                <a:latin typeface="Candara" panose="020E0502030303020204" pitchFamily="34" charset="0"/>
              </a:rPr>
              <a:t>along the antimesenteric border.</a:t>
            </a:r>
          </a:p>
          <a:p>
            <a:pPr algn="l" rtl="0"/>
            <a:r>
              <a:rPr lang="en-US" sz="2400" b="1" dirty="0">
                <a:latin typeface="Candara" panose="020E0502030303020204" pitchFamily="34" charset="0"/>
              </a:rPr>
              <a:t> In the living these may be visible through the wall of the ileum from the outside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457700" y="6500632"/>
            <a:ext cx="22860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Wednesday 6 April 2022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4166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19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978273" y="4503918"/>
            <a:ext cx="2895600" cy="365125"/>
          </a:xfrm>
        </p:spPr>
        <p:txBody>
          <a:bodyPr/>
          <a:lstStyle/>
          <a:p>
            <a:r>
              <a:rPr lang="nl-NL" b="1">
                <a:solidFill>
                  <a:srgbClr val="FF0000"/>
                </a:solidFill>
              </a:rPr>
              <a:t>Dr Aiman Qais AL Maathidy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Wednesday 6 April 2022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b="1">
                <a:solidFill>
                  <a:srgbClr val="FF0000"/>
                </a:solidFill>
              </a:rPr>
              <a:t>Dr Aiman Qais AL Maathidy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2</a:t>
            </a:fld>
            <a:endParaRPr lang="en-US" b="1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31040" t="20833" r="29722" b="8333"/>
          <a:stretch>
            <a:fillRect/>
          </a:stretch>
        </p:blipFill>
        <p:spPr bwMode="auto">
          <a:xfrm>
            <a:off x="1752600" y="221776"/>
            <a:ext cx="5791200" cy="5877636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52400" y="76200"/>
            <a:ext cx="3124200" cy="523220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2800" b="1" i="1" dirty="0">
                <a:solidFill>
                  <a:srgbClr val="FF0000"/>
                </a:solidFill>
                <a:latin typeface="Candara" pitchFamily="34" charset="0"/>
              </a:rPr>
              <a:t>Jejunum and Ileum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143070" y="759806"/>
            <a:ext cx="400052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Arteries</a:t>
            </a:r>
          </a:p>
          <a:p>
            <a:pPr algn="l">
              <a:buFont typeface="Wingdings" pitchFamily="2" charset="2"/>
              <a:buChar char="ü"/>
            </a:pPr>
            <a:r>
              <a:rPr lang="en-US" sz="2400" b="1" dirty="0">
                <a:latin typeface="Candara" panose="020E0502030303020204" pitchFamily="34" charset="0"/>
              </a:rPr>
              <a:t>The arterial supply is from branches of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the superior mesenteric artery </a:t>
            </a:r>
            <a:endParaRPr lang="en-US" sz="2400" b="1" dirty="0">
              <a:latin typeface="Candara" panose="020E0502030303020204" pitchFamily="34" charset="0"/>
            </a:endParaRPr>
          </a:p>
          <a:p>
            <a:pPr algn="l"/>
            <a:endParaRPr lang="en-US" sz="2400" b="1" dirty="0">
              <a:latin typeface="Candara" panose="020E0502030303020204" pitchFamily="34" charset="0"/>
            </a:endParaRPr>
          </a:p>
          <a:p>
            <a:pPr algn="l">
              <a:buFont typeface="Wingdings" pitchFamily="2" charset="2"/>
              <a:buChar char="ü"/>
            </a:pP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The intestinal branches </a:t>
            </a:r>
            <a:r>
              <a:rPr lang="en-US" sz="2400" b="1" dirty="0">
                <a:latin typeface="Candara" panose="020E0502030303020204" pitchFamily="34" charset="0"/>
              </a:rPr>
              <a:t>arise from the left side of the artery and run in the mesentery to reach the gut.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16875" r="22070" b="10000"/>
          <a:stretch>
            <a:fillRect/>
          </a:stretch>
        </p:blipFill>
        <p:spPr bwMode="auto">
          <a:xfrm>
            <a:off x="4320926" y="563653"/>
            <a:ext cx="4464548" cy="4352915"/>
          </a:xfrm>
          <a:prstGeom prst="rect">
            <a:avLst/>
          </a:prstGeom>
          <a:noFill/>
          <a:ln w="57150">
            <a:solidFill>
              <a:srgbClr val="0033CC"/>
            </a:solidFill>
            <a:miter lim="800000"/>
            <a:headEnd/>
            <a:tailEnd/>
          </a:ln>
          <a:effectLst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867400" y="6356349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Wednesday 6 April 2022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20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b="1">
                <a:solidFill>
                  <a:srgbClr val="0033CC"/>
                </a:solidFill>
              </a:rPr>
              <a:t>Dr Aiman Qais AL Maathidy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A9AB70-392A-41CC-A686-C134DBEE570A}"/>
              </a:ext>
            </a:extLst>
          </p:cNvPr>
          <p:cNvSpPr txBox="1"/>
          <p:nvPr/>
        </p:nvSpPr>
        <p:spPr>
          <a:xfrm>
            <a:off x="97194" y="4969252"/>
            <a:ext cx="894961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They anastomose with one another to form a series of arcades.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lowest part of the ileum is also supplied by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ileocolic artery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76200" y="838200"/>
            <a:ext cx="3690958" cy="2308324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2400" b="1" dirty="0">
                <a:solidFill>
                  <a:srgbClr val="0070C0"/>
                </a:solidFill>
                <a:latin typeface="Candara" panose="020E0502030303020204" pitchFamily="34" charset="0"/>
              </a:rPr>
              <a:t>Veins</a:t>
            </a:r>
          </a:p>
          <a:p>
            <a:pPr algn="l"/>
            <a:r>
              <a:rPr lang="en-US" sz="2400" b="1" dirty="0">
                <a:latin typeface="Candara" panose="020E0502030303020204" pitchFamily="34" charset="0"/>
              </a:rPr>
              <a:t>The veins correspond to the branches of the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superior mesenteric artery</a:t>
            </a:r>
            <a:r>
              <a:rPr lang="en-US" sz="2400" b="1" dirty="0">
                <a:latin typeface="Candara" panose="020E0502030303020204" pitchFamily="34" charset="0"/>
              </a:rPr>
              <a:t> and drain into the </a:t>
            </a:r>
            <a:r>
              <a:rPr lang="en-US" sz="2400" b="1" dirty="0">
                <a:solidFill>
                  <a:srgbClr val="0070C0"/>
                </a:solidFill>
                <a:latin typeface="Candara" panose="020E0502030303020204" pitchFamily="34" charset="0"/>
              </a:rPr>
              <a:t>superior mesenteric vein </a:t>
            </a:r>
            <a:endParaRPr lang="en-US" sz="2400" b="1" dirty="0">
              <a:latin typeface="Candara" panose="020E0502030303020204" pitchFamily="34" charset="0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152400" y="76200"/>
            <a:ext cx="3443318" cy="523220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2800" b="1" i="1" dirty="0">
                <a:solidFill>
                  <a:srgbClr val="FF0000"/>
                </a:solidFill>
                <a:latin typeface="Candara" pitchFamily="34" charset="0"/>
              </a:rPr>
              <a:t>Jejunum and Ileum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27539" t="30000" r="27929" b="18437"/>
          <a:stretch>
            <a:fillRect/>
          </a:stretch>
        </p:blipFill>
        <p:spPr bwMode="auto">
          <a:xfrm>
            <a:off x="304800" y="3270584"/>
            <a:ext cx="4114800" cy="2977816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Wednesday 6 April 2022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21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nl-NL" b="1">
                <a:solidFill>
                  <a:srgbClr val="0033CC"/>
                </a:solidFill>
              </a:rPr>
              <a:t>Dr Aiman Qais AL Maathidy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8" name="مستطيل 2"/>
          <p:cNvSpPr/>
          <p:nvPr/>
        </p:nvSpPr>
        <p:spPr>
          <a:xfrm>
            <a:off x="3886200" y="446544"/>
            <a:ext cx="5181600" cy="2677656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2400" b="1" dirty="0">
                <a:solidFill>
                  <a:srgbClr val="00CC00"/>
                </a:solidFill>
                <a:latin typeface="Candara" panose="020E0502030303020204" pitchFamily="34" charset="0"/>
              </a:rPr>
              <a:t>Lymph Drainage</a:t>
            </a:r>
          </a:p>
          <a:p>
            <a:pPr algn="l"/>
            <a:r>
              <a:rPr lang="en-US" sz="2400" b="1" dirty="0">
                <a:latin typeface="Candara" panose="020E0502030303020204" pitchFamily="34" charset="0"/>
              </a:rPr>
              <a:t>The lymph vessels pass through many intermediate mesenteric nodes and finally reach the superior mesenteric nodes, which are situated around the origin of the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superior mesenteric artery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 l="26953" t="9375" r="25000" b="17500"/>
          <a:stretch>
            <a:fillRect/>
          </a:stretch>
        </p:blipFill>
        <p:spPr bwMode="auto">
          <a:xfrm>
            <a:off x="5161811" y="3202763"/>
            <a:ext cx="3524989" cy="3198037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52400" y="1600200"/>
            <a:ext cx="3657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dirty="0">
                <a:latin typeface="Candara" panose="020E0502030303020204" pitchFamily="34" charset="0"/>
              </a:rPr>
              <a:t>The nerves are derived from the sympathetic and parasympathetic (vagus) nerves from the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superior mesenteric plexus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214282" y="214290"/>
            <a:ext cx="3519518" cy="584775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3200" b="1" i="1" dirty="0">
                <a:solidFill>
                  <a:srgbClr val="FF0000"/>
                </a:solidFill>
                <a:latin typeface="Candara" pitchFamily="34" charset="0"/>
              </a:rPr>
              <a:t>Jejunum and Ileum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228600" y="990600"/>
            <a:ext cx="1941557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l"/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Candara" panose="020E0502030303020204" pitchFamily="34" charset="0"/>
              </a:rPr>
              <a:t>Nerve Supply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26953" t="9375" r="25000" b="10000"/>
          <a:stretch>
            <a:fillRect/>
          </a:stretch>
        </p:blipFill>
        <p:spPr bwMode="auto">
          <a:xfrm>
            <a:off x="4191000" y="533400"/>
            <a:ext cx="4709894" cy="4939653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Wednesday 6 April 2022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22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b="1">
                <a:solidFill>
                  <a:srgbClr val="0033CC"/>
                </a:solidFill>
              </a:rPr>
              <a:t>Dr Aiman Qais AL Maathidy</a:t>
            </a:r>
            <a:endParaRPr lang="en-US" b="1" dirty="0">
              <a:solidFill>
                <a:srgbClr val="0033CC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>
          <a:xfrm>
            <a:off x="457200" y="6416675"/>
            <a:ext cx="2133600" cy="365125"/>
          </a:xfrm>
        </p:spPr>
        <p:txBody>
          <a:bodyPr/>
          <a:lstStyle/>
          <a:p>
            <a:r>
              <a:rPr lang="en-US" b="1" i="1">
                <a:solidFill>
                  <a:srgbClr val="FF0000"/>
                </a:solidFill>
                <a:latin typeface="Candara" pitchFamily="34" charset="0"/>
              </a:rPr>
              <a:t>Wednesday 6 April 2022</a:t>
            </a: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>
          <a:xfrm>
            <a:off x="3124200" y="6416675"/>
            <a:ext cx="2895600" cy="365125"/>
          </a:xfrm>
        </p:spPr>
        <p:txBody>
          <a:bodyPr/>
          <a:lstStyle/>
          <a:p>
            <a:r>
              <a:rPr lang="nl-NL" b="1" i="1">
                <a:solidFill>
                  <a:srgbClr val="FF0000"/>
                </a:solidFill>
                <a:latin typeface="Candara" pitchFamily="34" charset="0"/>
              </a:rPr>
              <a:t>Dr Aiman Qais AL Maathidy</a:t>
            </a:r>
            <a:endParaRPr lang="en-US" b="1" i="1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>
          <a:xfrm>
            <a:off x="8305800" y="6416675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i="1" smtClean="0">
                <a:solidFill>
                  <a:srgbClr val="FF0000"/>
                </a:solidFill>
                <a:latin typeface="Candara" pitchFamily="34" charset="0"/>
              </a:rPr>
              <a:pPr/>
              <a:t>23</a:t>
            </a:fld>
            <a:endParaRPr lang="en-US" b="1" i="1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152400" y="101025"/>
            <a:ext cx="3188117" cy="584775"/>
          </a:xfrm>
          <a:prstGeom prst="rect">
            <a:avLst/>
          </a:prstGeom>
          <a:ln w="5715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r>
              <a:rPr lang="en-GB" sz="3200" b="1" i="1" dirty="0">
                <a:solidFill>
                  <a:srgbClr val="FF0000"/>
                </a:solidFill>
                <a:latin typeface="Candara" pitchFamily="34" charset="0"/>
              </a:rPr>
              <a:t>Ileal</a:t>
            </a:r>
            <a:r>
              <a:rPr lang="en-GB" sz="3200" b="1" dirty="0">
                <a:latin typeface="Candara" pitchFamily="34" charset="0"/>
              </a:rPr>
              <a:t> </a:t>
            </a:r>
            <a:r>
              <a:rPr lang="en-GB" sz="3200" b="1" i="1" dirty="0">
                <a:solidFill>
                  <a:srgbClr val="FF0000"/>
                </a:solidFill>
                <a:latin typeface="Candara" pitchFamily="34" charset="0"/>
              </a:rPr>
              <a:t>Diverticulum</a:t>
            </a:r>
            <a:endParaRPr lang="en-GB" sz="3200" i="1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76200" y="847665"/>
            <a:ext cx="4876800" cy="56323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sz="2400" b="1" i="1" dirty="0">
                <a:solidFill>
                  <a:srgbClr val="0033CC"/>
                </a:solidFill>
                <a:latin typeface="Candara" pitchFamily="34" charset="0"/>
              </a:rPr>
              <a:t>(or </a:t>
            </a:r>
            <a:r>
              <a:rPr lang="en-GB" sz="2400" b="1" i="1" dirty="0" err="1">
                <a:solidFill>
                  <a:srgbClr val="0033CC"/>
                </a:solidFill>
                <a:latin typeface="Candara" pitchFamily="34" charset="0"/>
              </a:rPr>
              <a:t>Meckel</a:t>
            </a:r>
            <a:r>
              <a:rPr lang="en-GB" sz="2400" b="1" i="1" dirty="0">
                <a:solidFill>
                  <a:srgbClr val="0033CC"/>
                </a:solidFill>
                <a:latin typeface="Candara" pitchFamily="34" charset="0"/>
              </a:rPr>
              <a:t> </a:t>
            </a:r>
            <a:r>
              <a:rPr lang="en-GB" sz="2400" b="1" i="1" dirty="0" err="1">
                <a:solidFill>
                  <a:srgbClr val="0033CC"/>
                </a:solidFill>
                <a:latin typeface="Candara" pitchFamily="34" charset="0"/>
              </a:rPr>
              <a:t>diverticulum</a:t>
            </a:r>
            <a:r>
              <a:rPr lang="en-GB" sz="2400" b="1" i="1" dirty="0">
                <a:solidFill>
                  <a:srgbClr val="0033CC"/>
                </a:solidFill>
                <a:latin typeface="Candara" pitchFamily="34" charset="0"/>
              </a:rPr>
              <a:t>) </a:t>
            </a:r>
            <a:r>
              <a:rPr lang="en-GB" sz="2400" b="1" i="1" dirty="0">
                <a:latin typeface="Candara" pitchFamily="34" charset="0"/>
              </a:rPr>
              <a:t>is a congenital anomaly that occurs in </a:t>
            </a:r>
            <a:r>
              <a:rPr lang="en-GB" sz="2400" b="1" i="1" dirty="0">
                <a:solidFill>
                  <a:srgbClr val="F60AC9"/>
                </a:solidFill>
                <a:latin typeface="Candara" pitchFamily="34" charset="0"/>
              </a:rPr>
              <a:t>1–2% of the population.</a:t>
            </a:r>
            <a:r>
              <a:rPr lang="en-GB" sz="2400" b="1" i="1" dirty="0">
                <a:latin typeface="Candara" pitchFamily="34" charset="0"/>
              </a:rPr>
              <a:t> usually appears as a finger-like pouch </a:t>
            </a:r>
          </a:p>
          <a:p>
            <a:r>
              <a:rPr lang="en-GB" sz="2400" b="1" i="1" dirty="0">
                <a:latin typeface="Candara" pitchFamily="34" charset="0"/>
              </a:rPr>
              <a:t>It is always at the site of the </a:t>
            </a:r>
            <a:r>
              <a:rPr lang="en-GB" sz="2400" b="1" i="1" dirty="0" err="1">
                <a:latin typeface="Candara" pitchFamily="34" charset="0"/>
              </a:rPr>
              <a:t>antimesenteric</a:t>
            </a:r>
            <a:r>
              <a:rPr lang="en-GB" sz="2400" b="1" i="1" dirty="0">
                <a:latin typeface="Candara" pitchFamily="34" charset="0"/>
              </a:rPr>
              <a:t> border of the ileum. </a:t>
            </a:r>
          </a:p>
          <a:p>
            <a:endParaRPr lang="en-GB" sz="2400" b="1" i="1" dirty="0">
              <a:latin typeface="Candara" pitchFamily="34" charset="0"/>
            </a:endParaRPr>
          </a:p>
          <a:p>
            <a:r>
              <a:rPr lang="en-GB" sz="2400" b="1" i="1" dirty="0">
                <a:latin typeface="Candara" pitchFamily="34" charset="0"/>
              </a:rPr>
              <a:t>The </a:t>
            </a:r>
            <a:r>
              <a:rPr lang="en-GB" sz="2400" b="1" i="1" dirty="0" err="1">
                <a:latin typeface="Candara" pitchFamily="34" charset="0"/>
              </a:rPr>
              <a:t>diverticulum</a:t>
            </a:r>
            <a:r>
              <a:rPr lang="en-GB" sz="2400" b="1" i="1" dirty="0">
                <a:latin typeface="Candara" pitchFamily="34" charset="0"/>
              </a:rPr>
              <a:t> is usually located </a:t>
            </a:r>
            <a:r>
              <a:rPr lang="en-GB" sz="2400" b="1" i="1" dirty="0">
                <a:solidFill>
                  <a:srgbClr val="F60AC9"/>
                </a:solidFill>
                <a:latin typeface="Candara" pitchFamily="34" charset="0"/>
              </a:rPr>
              <a:t>30–60 cm </a:t>
            </a:r>
            <a:r>
              <a:rPr lang="en-GB" sz="2400" b="1" i="1" dirty="0">
                <a:latin typeface="Candara" pitchFamily="34" charset="0"/>
              </a:rPr>
              <a:t>from the </a:t>
            </a:r>
            <a:r>
              <a:rPr lang="en-GB" sz="2400" b="1" i="1" dirty="0" err="1">
                <a:latin typeface="Candara" pitchFamily="34" charset="0"/>
              </a:rPr>
              <a:t>ileocecal</a:t>
            </a:r>
            <a:r>
              <a:rPr lang="en-GB" sz="2400" b="1" i="1" dirty="0">
                <a:latin typeface="Candara" pitchFamily="34" charset="0"/>
              </a:rPr>
              <a:t> junction in </a:t>
            </a:r>
            <a:r>
              <a:rPr lang="en-GB" sz="2400" b="1" i="1" dirty="0">
                <a:solidFill>
                  <a:srgbClr val="C00000"/>
                </a:solidFill>
                <a:latin typeface="Candara" pitchFamily="34" charset="0"/>
              </a:rPr>
              <a:t>infants</a:t>
            </a:r>
            <a:r>
              <a:rPr lang="en-GB" sz="2400" b="1" i="1" dirty="0">
                <a:latin typeface="Candara" pitchFamily="34" charset="0"/>
              </a:rPr>
              <a:t> and </a:t>
            </a:r>
            <a:r>
              <a:rPr lang="en-GB" sz="2400" b="1" i="1" dirty="0">
                <a:solidFill>
                  <a:srgbClr val="F60AC9"/>
                </a:solidFill>
                <a:latin typeface="Candara" pitchFamily="34" charset="0"/>
              </a:rPr>
              <a:t>50 cm </a:t>
            </a:r>
            <a:r>
              <a:rPr lang="en-GB" sz="2400" b="1" i="1" dirty="0">
                <a:solidFill>
                  <a:srgbClr val="C00000"/>
                </a:solidFill>
                <a:latin typeface="Candara" pitchFamily="34" charset="0"/>
              </a:rPr>
              <a:t>in adults</a:t>
            </a:r>
            <a:r>
              <a:rPr lang="en-GB" sz="2400" b="1" i="1" dirty="0">
                <a:latin typeface="Candara" pitchFamily="34" charset="0"/>
              </a:rPr>
              <a:t>. </a:t>
            </a:r>
          </a:p>
          <a:p>
            <a:endParaRPr lang="en-GB" sz="2400" b="1" i="1" dirty="0">
              <a:latin typeface="Candara" pitchFamily="34" charset="0"/>
            </a:endParaRPr>
          </a:p>
          <a:p>
            <a:r>
              <a:rPr lang="en-GB" sz="2400" b="1" i="1" dirty="0">
                <a:latin typeface="Candara" pitchFamily="34" charset="0"/>
              </a:rPr>
              <a:t>An </a:t>
            </a:r>
            <a:r>
              <a:rPr lang="en-GB" sz="2400" b="1" i="1" dirty="0" err="1">
                <a:latin typeface="Candara" pitchFamily="34" charset="0"/>
              </a:rPr>
              <a:t>ileal</a:t>
            </a:r>
            <a:r>
              <a:rPr lang="en-GB" sz="2400" b="1" i="1" dirty="0">
                <a:latin typeface="Candara" pitchFamily="34" charset="0"/>
              </a:rPr>
              <a:t> </a:t>
            </a:r>
            <a:r>
              <a:rPr lang="en-GB" sz="2400" b="1" i="1" dirty="0" err="1">
                <a:latin typeface="Candara" pitchFamily="34" charset="0"/>
              </a:rPr>
              <a:t>diverticulum</a:t>
            </a:r>
            <a:r>
              <a:rPr lang="en-GB" sz="2400" b="1" i="1" dirty="0">
                <a:latin typeface="Candara" pitchFamily="34" charset="0"/>
              </a:rPr>
              <a:t> may become</a:t>
            </a:r>
          </a:p>
          <a:p>
            <a:r>
              <a:rPr lang="en-GB" sz="2400" b="1" i="1" dirty="0">
                <a:latin typeface="Candara" pitchFamily="34" charset="0"/>
              </a:rPr>
              <a:t>inflamed and </a:t>
            </a:r>
            <a:r>
              <a:rPr lang="en-GB" sz="2400" b="1" i="1" dirty="0">
                <a:solidFill>
                  <a:srgbClr val="FF0000"/>
                </a:solidFill>
                <a:latin typeface="Candara" pitchFamily="34" charset="0"/>
              </a:rPr>
              <a:t>produce pain mimicking that produced by appendicitis.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31040" t="14583" r="29722" b="6250"/>
          <a:stretch>
            <a:fillRect/>
          </a:stretch>
        </p:blipFill>
        <p:spPr bwMode="auto">
          <a:xfrm>
            <a:off x="5105400" y="1387475"/>
            <a:ext cx="3896226" cy="4419600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i="1">
                <a:solidFill>
                  <a:srgbClr val="FF0000"/>
                </a:solidFill>
              </a:rPr>
              <a:t>Wednesday 6 April 2022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>
          <a:xfrm>
            <a:off x="5062243" y="6393672"/>
            <a:ext cx="2895600" cy="365125"/>
          </a:xfrm>
        </p:spPr>
        <p:txBody>
          <a:bodyPr/>
          <a:lstStyle/>
          <a:p>
            <a:r>
              <a:rPr lang="nl-NL" i="1">
                <a:solidFill>
                  <a:srgbClr val="FF0000"/>
                </a:solidFill>
              </a:rPr>
              <a:t>Dr Aiman Qais AL Maathidy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>
          <a:xfrm>
            <a:off x="8229600" y="6356350"/>
            <a:ext cx="457200" cy="365125"/>
          </a:xfrm>
        </p:spPr>
        <p:txBody>
          <a:bodyPr/>
          <a:lstStyle/>
          <a:p>
            <a:fld id="{B6F15528-21DE-4FAA-801E-634DDDAF4B2B}" type="slidenum">
              <a:rPr lang="en-US" i="1" smtClean="0">
                <a:solidFill>
                  <a:srgbClr val="FF0000"/>
                </a:solidFill>
              </a:rPr>
              <a:pPr/>
              <a:t>24</a:t>
            </a:fld>
            <a:endParaRPr lang="en-US" i="1">
              <a:solidFill>
                <a:srgbClr val="FF0000"/>
              </a:solidFill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76200" y="2257485"/>
            <a:ext cx="3810000" cy="45243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sz="2400" b="1" i="1" dirty="0">
                <a:latin typeface="Candara" pitchFamily="34" charset="0"/>
              </a:rPr>
              <a:t>Ileus is accompanied by a severe colicky pain, along with abdominal distension, vomiting, and often fever and dehydration. </a:t>
            </a:r>
          </a:p>
          <a:p>
            <a:endParaRPr lang="en-GB" sz="2400" b="1" i="1" dirty="0">
              <a:latin typeface="Candara" pitchFamily="34" charset="0"/>
            </a:endParaRPr>
          </a:p>
          <a:p>
            <a:r>
              <a:rPr lang="en-GB" sz="2400" b="1" i="1" dirty="0">
                <a:latin typeface="Candara" pitchFamily="34" charset="0"/>
              </a:rPr>
              <a:t>If the condition is diagnosed early </a:t>
            </a:r>
            <a:r>
              <a:rPr lang="en-GB" sz="2400" b="1" i="1" dirty="0">
                <a:solidFill>
                  <a:srgbClr val="FF0000"/>
                </a:solidFill>
                <a:latin typeface="Candara" pitchFamily="34" charset="0"/>
              </a:rPr>
              <a:t>(e.g., using a superior mesenteric arteriogram), </a:t>
            </a:r>
            <a:r>
              <a:rPr lang="en-GB" sz="2400" b="1" i="1" dirty="0">
                <a:latin typeface="Candara" pitchFamily="34" charset="0"/>
              </a:rPr>
              <a:t>the obstructed part of the vessel may be </a:t>
            </a:r>
            <a:r>
              <a:rPr lang="en-GB" sz="2400" b="1" i="1" dirty="0">
                <a:solidFill>
                  <a:srgbClr val="0033CC"/>
                </a:solidFill>
                <a:latin typeface="Candara" pitchFamily="34" charset="0"/>
              </a:rPr>
              <a:t>cleared surgically.</a:t>
            </a:r>
          </a:p>
        </p:txBody>
      </p:sp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9411" y="2438400"/>
            <a:ext cx="5070288" cy="3917950"/>
          </a:xfrm>
          <a:prstGeom prst="rect">
            <a:avLst/>
          </a:prstGeom>
          <a:noFill/>
          <a:ln w="76200">
            <a:solidFill>
              <a:srgbClr val="00FF00"/>
            </a:solidFill>
          </a:ln>
        </p:spPr>
      </p:pic>
      <p:sp>
        <p:nvSpPr>
          <p:cNvPr id="7" name="مستطيل 6"/>
          <p:cNvSpPr/>
          <p:nvPr/>
        </p:nvSpPr>
        <p:spPr>
          <a:xfrm>
            <a:off x="49762" y="599420"/>
            <a:ext cx="8979937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sz="2400" b="1" i="1" dirty="0">
                <a:latin typeface="Candara" pitchFamily="34" charset="0"/>
              </a:rPr>
              <a:t>Occlusion of the </a:t>
            </a:r>
            <a:r>
              <a:rPr lang="en-GB" sz="2400" b="1" i="1" dirty="0" err="1">
                <a:latin typeface="Candara" pitchFamily="34" charset="0"/>
              </a:rPr>
              <a:t>vasa</a:t>
            </a:r>
            <a:r>
              <a:rPr lang="en-GB" sz="2400" b="1" i="1" dirty="0">
                <a:latin typeface="Candara" pitchFamily="34" charset="0"/>
              </a:rPr>
              <a:t> recta by emboli (e.g., blood clots) results in </a:t>
            </a:r>
            <a:r>
              <a:rPr lang="en-GB" sz="2400" b="1" i="1" dirty="0">
                <a:solidFill>
                  <a:srgbClr val="FF0000"/>
                </a:solidFill>
                <a:latin typeface="Candara" pitchFamily="34" charset="0"/>
              </a:rPr>
              <a:t>ischemia of the part of the intestine </a:t>
            </a:r>
            <a:r>
              <a:rPr lang="en-GB" sz="2400" b="1" i="1" dirty="0">
                <a:latin typeface="Candara" pitchFamily="34" charset="0"/>
              </a:rPr>
              <a:t>concerned. If the ischemia is severe, necrosis (tissue death) of the involved segment results </a:t>
            </a:r>
            <a:r>
              <a:rPr lang="en-GB" sz="2400" b="1" i="1" dirty="0">
                <a:solidFill>
                  <a:srgbClr val="FF0000"/>
                </a:solidFill>
                <a:latin typeface="Candara" pitchFamily="34" charset="0"/>
              </a:rPr>
              <a:t>and </a:t>
            </a:r>
            <a:r>
              <a:rPr lang="en-GB" sz="2400" b="1" i="1" dirty="0" err="1">
                <a:solidFill>
                  <a:srgbClr val="FF0000"/>
                </a:solidFill>
                <a:latin typeface="Candara" pitchFamily="34" charset="0"/>
              </a:rPr>
              <a:t>ileus</a:t>
            </a:r>
            <a:r>
              <a:rPr lang="en-GB" sz="2400" b="1" i="1" dirty="0">
                <a:solidFill>
                  <a:srgbClr val="FF0000"/>
                </a:solidFill>
                <a:latin typeface="Candara" pitchFamily="34" charset="0"/>
              </a:rPr>
              <a:t> </a:t>
            </a:r>
            <a:r>
              <a:rPr lang="en-GB" sz="2400" b="1" i="1" dirty="0">
                <a:latin typeface="Candara" pitchFamily="34" charset="0"/>
              </a:rPr>
              <a:t>(obstruction of the intestine) of the paralytic type occurs.</a:t>
            </a:r>
            <a:endParaRPr lang="en-GB" sz="2400" b="1" dirty="0"/>
          </a:p>
        </p:txBody>
      </p:sp>
      <p:sp>
        <p:nvSpPr>
          <p:cNvPr id="8" name="مستطيل 7"/>
          <p:cNvSpPr/>
          <p:nvPr/>
        </p:nvSpPr>
        <p:spPr>
          <a:xfrm>
            <a:off x="76200" y="76200"/>
            <a:ext cx="3292889" cy="523220"/>
          </a:xfrm>
          <a:prstGeom prst="rect">
            <a:avLst/>
          </a:prstGeom>
          <a:ln w="5715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r>
              <a:rPr lang="en-GB" sz="2800" b="1" i="1" dirty="0">
                <a:solidFill>
                  <a:srgbClr val="FF0000"/>
                </a:solidFill>
                <a:latin typeface="Candara" pitchFamily="34" charset="0"/>
              </a:rPr>
              <a:t>Ischemia of Intestine</a:t>
            </a:r>
            <a:endParaRPr lang="en-GB" sz="2800" i="1" dirty="0">
              <a:solidFill>
                <a:srgbClr val="FF0000"/>
              </a:solidFill>
              <a:latin typeface="Candara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Wednesday 6 April 2022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Dr Aiman Qais AL Maathidy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1026" name="Picture 2" descr="C:\Users\DELL\Desktop\New folder (2)\DSC022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0" y="0"/>
            <a:ext cx="9144000" cy="6858000"/>
          </a:xfrm>
          <a:prstGeom prst="rect">
            <a:avLst/>
          </a:prstGeom>
          <a:noFill/>
        </p:spPr>
      </p:pic>
      <p:sp>
        <p:nvSpPr>
          <p:cNvPr id="7" name="Footer Placeholder 2"/>
          <p:cNvSpPr txBox="1">
            <a:spLocks/>
          </p:cNvSpPr>
          <p:nvPr/>
        </p:nvSpPr>
        <p:spPr>
          <a:xfrm>
            <a:off x="1600200" y="4648200"/>
            <a:ext cx="6019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ndara" pitchFamily="34" charset="0"/>
              </a:rPr>
              <a:t>Dr Aiman Q. AL Maathidy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ndara" pitchFamily="34" charset="0"/>
            </a:endParaRPr>
          </a:p>
        </p:txBody>
      </p:sp>
      <p:sp>
        <p:nvSpPr>
          <p:cNvPr id="9" name="Date Placeholder 5">
            <a:extLst>
              <a:ext uri="{FF2B5EF4-FFF2-40B4-BE49-F238E27FC236}">
                <a16:creationId xmlns:a16="http://schemas.microsoft.com/office/drawing/2014/main" id="{6C52358E-2B43-4F35-A22A-C1A91358B9EE}"/>
              </a:ext>
            </a:extLst>
          </p:cNvPr>
          <p:cNvSpPr txBox="1">
            <a:spLocks/>
          </p:cNvSpPr>
          <p:nvPr/>
        </p:nvSpPr>
        <p:spPr>
          <a:xfrm>
            <a:off x="2054290" y="5257800"/>
            <a:ext cx="708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i="1" dirty="0">
                <a:solidFill>
                  <a:srgbClr val="FFFF00"/>
                </a:solidFill>
                <a:latin typeface="Candara" panose="020E0502030303020204" pitchFamily="34" charset="0"/>
              </a:rPr>
              <a:t>Wednesday 6 April 2022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52400" y="39469"/>
            <a:ext cx="2743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</a:rPr>
              <a:t>Small Intestine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225021" y="546880"/>
            <a:ext cx="1828800" cy="523220"/>
          </a:xfrm>
          <a:prstGeom prst="rect">
            <a:avLst/>
          </a:prstGeom>
          <a:ln w="57150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</a:rPr>
              <a:t>Duodenum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36703" y="1049062"/>
            <a:ext cx="544969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v"/>
            </a:pPr>
            <a:r>
              <a:rPr lang="en-US" sz="2400" b="1" dirty="0">
                <a:latin typeface="Candara" panose="020E0502030303020204" pitchFamily="34" charset="0"/>
              </a:rPr>
              <a:t>The duodenum is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a C-shaped tube</a:t>
            </a:r>
            <a:r>
              <a:rPr lang="en-US" sz="2400" b="1" dirty="0">
                <a:latin typeface="Candara" panose="020E0502030303020204" pitchFamily="34" charset="0"/>
              </a:rPr>
              <a:t>, about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10 in. (25 cm</a:t>
            </a:r>
            <a:r>
              <a:rPr lang="en-US" sz="2400" b="1" dirty="0">
                <a:latin typeface="Candara" panose="020E0502030303020204" pitchFamily="34" charset="0"/>
              </a:rPr>
              <a:t>) long, which joins </a:t>
            </a:r>
            <a:r>
              <a:rPr lang="en-US" sz="2400" b="1" dirty="0">
                <a:solidFill>
                  <a:srgbClr val="7030A0"/>
                </a:solidFill>
                <a:latin typeface="Candara" panose="020E0502030303020204" pitchFamily="34" charset="0"/>
              </a:rPr>
              <a:t>the stomach </a:t>
            </a:r>
            <a:r>
              <a:rPr lang="en-US" sz="2400" b="1" dirty="0">
                <a:latin typeface="Candara" panose="020E0502030303020204" pitchFamily="34" charset="0"/>
              </a:rPr>
              <a:t>to </a:t>
            </a:r>
            <a:r>
              <a:rPr lang="en-US" sz="2400" b="1" dirty="0">
                <a:solidFill>
                  <a:srgbClr val="7030A0"/>
                </a:solidFill>
                <a:latin typeface="Candara" panose="020E0502030303020204" pitchFamily="34" charset="0"/>
              </a:rPr>
              <a:t>the jejunum.</a:t>
            </a:r>
          </a:p>
          <a:p>
            <a:pPr algn="l">
              <a:buFont typeface="Wingdings" pitchFamily="2" charset="2"/>
              <a:buChar char="v"/>
            </a:pPr>
            <a:endParaRPr lang="en-US" sz="2400" b="1" dirty="0">
              <a:latin typeface="Candara" panose="020E0502030303020204" pitchFamily="34" charset="0"/>
            </a:endParaRPr>
          </a:p>
          <a:p>
            <a:pPr algn="l">
              <a:buFont typeface="Wingdings" pitchFamily="2" charset="2"/>
              <a:buChar char="v"/>
            </a:pPr>
            <a:r>
              <a:rPr lang="en-US" sz="2400" b="1" dirty="0">
                <a:latin typeface="Candara" panose="020E0502030303020204" pitchFamily="34" charset="0"/>
              </a:rPr>
              <a:t> It receives the openings of </a:t>
            </a:r>
            <a:r>
              <a:rPr lang="en-US" sz="2400" b="1" dirty="0">
                <a:solidFill>
                  <a:srgbClr val="00CC00"/>
                </a:solidFill>
                <a:latin typeface="Candara" panose="020E0502030303020204" pitchFamily="34" charset="0"/>
              </a:rPr>
              <a:t>the bile </a:t>
            </a:r>
            <a:r>
              <a:rPr lang="en-US" sz="2400" b="1" dirty="0">
                <a:latin typeface="Candara" panose="020E0502030303020204" pitchFamily="34" charset="0"/>
              </a:rPr>
              <a:t>and </a:t>
            </a:r>
            <a:r>
              <a:rPr lang="en-US" sz="2400" b="1" dirty="0">
                <a:solidFill>
                  <a:srgbClr val="00CC00"/>
                </a:solidFill>
                <a:latin typeface="Candara" panose="020E0502030303020204" pitchFamily="34" charset="0"/>
              </a:rPr>
              <a:t>pancreatic ducts</a:t>
            </a:r>
            <a:r>
              <a:rPr lang="en-US" sz="2400" b="1" dirty="0">
                <a:latin typeface="Candara" panose="020E0502030303020204" pitchFamily="34" charset="0"/>
              </a:rPr>
              <a:t>. The duodenum curves around the head of the pancreas </a:t>
            </a:r>
            <a:endParaRPr lang="ar-IQ" sz="2400" b="1" dirty="0">
              <a:latin typeface="Candara" panose="020E0502030303020204" pitchFamily="34" charset="0"/>
            </a:endParaRPr>
          </a:p>
        </p:txBody>
      </p:sp>
      <p:sp>
        <p:nvSpPr>
          <p:cNvPr id="6" name="مستطيل 1"/>
          <p:cNvSpPr/>
          <p:nvPr/>
        </p:nvSpPr>
        <p:spPr>
          <a:xfrm>
            <a:off x="36704" y="4038600"/>
            <a:ext cx="544969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The first inch (2.5 cm) </a:t>
            </a:r>
            <a:r>
              <a:rPr lang="en-US" sz="2400" b="1" dirty="0">
                <a:latin typeface="Candara" panose="020E0502030303020204" pitchFamily="34" charset="0"/>
              </a:rPr>
              <a:t>of the duodenum resembles the stomach in that it is covered on its anterior and posterior surfaces with peritoneum and has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the lesser omentum</a:t>
            </a:r>
            <a:r>
              <a:rPr lang="en-US" sz="2400" b="1" dirty="0">
                <a:latin typeface="Candara" panose="020E0502030303020204" pitchFamily="34" charset="0"/>
              </a:rPr>
              <a:t> attached to its upper border and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the greater omentum </a:t>
            </a:r>
            <a:r>
              <a:rPr lang="en-US" sz="2400" b="1" dirty="0">
                <a:latin typeface="Candara" panose="020E0502030303020204" pitchFamily="34" charset="0"/>
              </a:rPr>
              <a:t>attached to its lower border</a:t>
            </a:r>
            <a:endParaRPr lang="ar-IQ" sz="2400" b="1" dirty="0">
              <a:latin typeface="Candara" panose="020E050203030302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26953" t="25312" r="25000" b="17500"/>
          <a:stretch>
            <a:fillRect/>
          </a:stretch>
        </p:blipFill>
        <p:spPr bwMode="auto">
          <a:xfrm>
            <a:off x="5406471" y="3886200"/>
            <a:ext cx="3585129" cy="2667000"/>
          </a:xfrm>
          <a:prstGeom prst="rect">
            <a:avLst/>
          </a:prstGeom>
          <a:noFill/>
          <a:ln w="57150">
            <a:solidFill>
              <a:srgbClr val="0033CC"/>
            </a:solidFill>
            <a:miter lim="800000"/>
            <a:headEnd/>
            <a:tailEnd/>
          </a:ln>
          <a:effectLst/>
        </p:spPr>
      </p:pic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837752" y="216931"/>
            <a:ext cx="2895600" cy="365125"/>
          </a:xfrm>
        </p:spPr>
        <p:txBody>
          <a:bodyPr/>
          <a:lstStyle/>
          <a:p>
            <a:r>
              <a:rPr lang="nl-NL" b="1" dirty="0">
                <a:solidFill>
                  <a:srgbClr val="FF0000"/>
                </a:solidFill>
              </a:rPr>
              <a:t>Dr Aiman Qais AL Maathidy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0"/>
          </p:nvPr>
        </p:nvSpPr>
        <p:spPr>
          <a:xfrm>
            <a:off x="3473729" y="393964"/>
            <a:ext cx="2107223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Wednesday 6 April 2022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77000" y="6501958"/>
            <a:ext cx="382864" cy="365125"/>
          </a:xfrm>
        </p:spPr>
        <p:txBody>
          <a:bodyPr/>
          <a:lstStyle/>
          <a:p>
            <a:fld id="{0B34F065-1154-456A-91E3-76DE8E75E17B}" type="slidenum">
              <a:rPr lang="ar-SA" b="1" smtClean="0">
                <a:solidFill>
                  <a:srgbClr val="FF0000"/>
                </a:solidFill>
              </a:rPr>
              <a:pPr/>
              <a:t>3</a:t>
            </a:fld>
            <a:endParaRPr lang="ar-SA" b="1" dirty="0">
              <a:solidFill>
                <a:srgbClr val="FF0000"/>
              </a:solidFill>
            </a:endParaRPr>
          </a:p>
        </p:txBody>
      </p:sp>
      <p:pic>
        <p:nvPicPr>
          <p:cNvPr id="12290" name="Picture 2" descr="http://faculty.ucc.edu/biology-potter/overvi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228600"/>
            <a:ext cx="3418126" cy="3514725"/>
          </a:xfrm>
          <a:prstGeom prst="rect">
            <a:avLst/>
          </a:prstGeom>
          <a:noFill/>
          <a:ln w="57150">
            <a:solidFill>
              <a:srgbClr val="0033CC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76200" y="76200"/>
            <a:ext cx="1905000" cy="523220"/>
          </a:xfrm>
          <a:prstGeom prst="rect">
            <a:avLst/>
          </a:prstGeom>
          <a:ln w="57150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</a:rPr>
              <a:t>Duodenum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76200" y="720070"/>
            <a:ext cx="4495800" cy="1200329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2400" b="1" dirty="0">
                <a:latin typeface="Candara" panose="020E0502030303020204" pitchFamily="34" charset="0"/>
              </a:rPr>
              <a:t>The remainder of the duodenum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is retroperitoneal</a:t>
            </a:r>
            <a:r>
              <a:rPr lang="en-US" sz="2400" b="1" dirty="0">
                <a:latin typeface="Candara" panose="020E0502030303020204" pitchFamily="34" charset="0"/>
              </a:rPr>
              <a:t>, being only partially covered by peritoneum.</a:t>
            </a:r>
            <a:endParaRPr lang="ar-IQ" sz="2400" b="1" dirty="0">
              <a:latin typeface="Candara" panose="020E0502030303020204" pitchFamily="34" charset="0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72167" y="2104827"/>
            <a:ext cx="483170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Parts of the Duodenum</a:t>
            </a:r>
          </a:p>
          <a:p>
            <a:pPr algn="l">
              <a:buFont typeface="Wingdings" pitchFamily="2" charset="2"/>
              <a:buChar char="v"/>
            </a:pPr>
            <a:r>
              <a:rPr lang="en-US" sz="2400" b="1" dirty="0">
                <a:latin typeface="Candara" panose="020E0502030303020204" pitchFamily="34" charset="0"/>
              </a:rPr>
              <a:t>The duodenum is situated in </a:t>
            </a:r>
            <a:r>
              <a:rPr lang="en-US" sz="2400" b="1" dirty="0">
                <a:solidFill>
                  <a:srgbClr val="00CC00"/>
                </a:solidFill>
                <a:latin typeface="Candara" panose="020E0502030303020204" pitchFamily="34" charset="0"/>
              </a:rPr>
              <a:t>the epigastric </a:t>
            </a:r>
            <a:r>
              <a:rPr lang="en-US" sz="2400" b="1" dirty="0">
                <a:latin typeface="Candara" panose="020E0502030303020204" pitchFamily="34" charset="0"/>
              </a:rPr>
              <a:t>and </a:t>
            </a:r>
            <a:r>
              <a:rPr lang="en-US" sz="2400" b="1" dirty="0">
                <a:solidFill>
                  <a:srgbClr val="00CC00"/>
                </a:solidFill>
                <a:latin typeface="Candara" panose="020E0502030303020204" pitchFamily="34" charset="0"/>
              </a:rPr>
              <a:t>umbilical regions </a:t>
            </a:r>
            <a:r>
              <a:rPr lang="en-US" sz="2400" b="1" dirty="0">
                <a:latin typeface="Candara" panose="020E0502030303020204" pitchFamily="34" charset="0"/>
              </a:rPr>
              <a:t>and, for purposes of description, is divided into four parts:</a:t>
            </a:r>
          </a:p>
        </p:txBody>
      </p:sp>
      <p:sp>
        <p:nvSpPr>
          <p:cNvPr id="6" name="مستطيل 2"/>
          <p:cNvSpPr/>
          <p:nvPr/>
        </p:nvSpPr>
        <p:spPr>
          <a:xfrm>
            <a:off x="136849" y="4180344"/>
            <a:ext cx="46482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q"/>
            </a:pPr>
            <a:r>
              <a:rPr lang="en-US" sz="2400" b="1" u="sng" dirty="0">
                <a:solidFill>
                  <a:srgbClr val="FF0000"/>
                </a:solidFill>
                <a:latin typeface="Candara" panose="020E0502030303020204" pitchFamily="34" charset="0"/>
              </a:rPr>
              <a:t>First Part of the Duodenum</a:t>
            </a:r>
          </a:p>
          <a:p>
            <a:pPr algn="l"/>
            <a:r>
              <a:rPr lang="en-US" sz="2400" b="1" dirty="0">
                <a:latin typeface="Candara" panose="020E0502030303020204" pitchFamily="34" charset="0"/>
              </a:rPr>
              <a:t>begins at the pylorus and runs upward and backward on the </a:t>
            </a:r>
            <a:r>
              <a:rPr lang="en-US" sz="2400" b="1" dirty="0">
                <a:solidFill>
                  <a:srgbClr val="7030A0"/>
                </a:solidFill>
                <a:latin typeface="Candara" panose="020E0502030303020204" pitchFamily="34" charset="0"/>
              </a:rPr>
              <a:t>transpyloric plane </a:t>
            </a:r>
            <a:r>
              <a:rPr lang="en-US" sz="2400" b="1" dirty="0">
                <a:latin typeface="Candara" panose="020E0502030303020204" pitchFamily="34" charset="0"/>
              </a:rPr>
              <a:t>at the level of the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first lumbar vertebra</a:t>
            </a:r>
            <a:r>
              <a:rPr lang="en-US" sz="2400" b="1" dirty="0">
                <a:latin typeface="Candara" panose="020E0502030303020204" pitchFamily="34" charset="0"/>
              </a:rPr>
              <a:t>.</a:t>
            </a:r>
          </a:p>
          <a:p>
            <a:pPr algn="l"/>
            <a:r>
              <a:rPr lang="en-US" sz="2400" b="1" dirty="0">
                <a:latin typeface="Candara" panose="020E0502030303020204" pitchFamily="34" charset="0"/>
              </a:rPr>
              <a:t>The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relations</a:t>
            </a:r>
            <a:r>
              <a:rPr lang="en-US" sz="2400" b="1" dirty="0">
                <a:latin typeface="Candara" panose="020E0502030303020204" pitchFamily="34" charset="0"/>
              </a:rPr>
              <a:t> of this part are as follows: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 l="26556" t="27067" r="32617" b="23125"/>
          <a:stretch>
            <a:fillRect/>
          </a:stretch>
        </p:blipFill>
        <p:spPr bwMode="auto">
          <a:xfrm>
            <a:off x="4785049" y="136525"/>
            <a:ext cx="4214904" cy="3213883"/>
          </a:xfrm>
          <a:prstGeom prst="rect">
            <a:avLst/>
          </a:prstGeom>
          <a:noFill/>
          <a:ln w="57150">
            <a:solidFill>
              <a:srgbClr val="0033CC"/>
            </a:solidFill>
            <a:miter lim="800000"/>
            <a:headEnd/>
            <a:tailEnd/>
          </a:ln>
          <a:effectLst/>
        </p:spPr>
      </p:pic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438400" y="6356350"/>
            <a:ext cx="2895600" cy="365125"/>
          </a:xfrm>
        </p:spPr>
        <p:txBody>
          <a:bodyPr/>
          <a:lstStyle/>
          <a:p>
            <a:r>
              <a:rPr lang="nl-NL" b="1">
                <a:solidFill>
                  <a:srgbClr val="FF0000"/>
                </a:solidFill>
              </a:rPr>
              <a:t>Dr Aiman Qais AL Maathidy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0"/>
          </p:nvPr>
        </p:nvSpPr>
        <p:spPr>
          <a:xfrm>
            <a:off x="3124200" y="6477000"/>
            <a:ext cx="22860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Wednesday 6 April 2022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82000" y="6492875"/>
            <a:ext cx="457200" cy="365125"/>
          </a:xfrm>
          <a:ln>
            <a:solidFill>
              <a:srgbClr val="00FF00"/>
            </a:solidFill>
          </a:ln>
        </p:spPr>
        <p:txBody>
          <a:bodyPr/>
          <a:lstStyle/>
          <a:p>
            <a:fld id="{0B34F065-1154-456A-91E3-76DE8E75E17B}" type="slidenum">
              <a:rPr lang="ar-SA" b="1" smtClean="0">
                <a:solidFill>
                  <a:srgbClr val="FF0000"/>
                </a:solidFill>
              </a:rPr>
              <a:pPr/>
              <a:t>4</a:t>
            </a:fld>
            <a:endParaRPr lang="ar-SA" b="1" dirty="0">
              <a:solidFill>
                <a:srgbClr val="FF0000"/>
              </a:solidFill>
            </a:endParaRPr>
          </a:p>
        </p:txBody>
      </p:sp>
      <p:pic>
        <p:nvPicPr>
          <p:cNvPr id="11266" name="Picture 2" descr="https://s3.amazonaws.com/classconnection/156/flashcards/6058156/gif/part07_ch09_fig2-14D21249810493CAD87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48800" y="3886200"/>
            <a:ext cx="1480226" cy="1128712"/>
          </a:xfrm>
          <a:prstGeom prst="rect">
            <a:avLst/>
          </a:prstGeom>
          <a:noFill/>
          <a:ln w="57150">
            <a:solidFill>
              <a:srgbClr val="0033CC"/>
            </a:solidFill>
          </a:ln>
        </p:spPr>
      </p:pic>
      <p:pic>
        <p:nvPicPr>
          <p:cNvPr id="1026" name="Picture 2" descr="Duodenum – Earth's Lab">
            <a:extLst>
              <a:ext uri="{FF2B5EF4-FFF2-40B4-BE49-F238E27FC236}">
                <a16:creationId xmlns:a16="http://schemas.microsoft.com/office/drawing/2014/main" id="{708E85BB-DC31-4D7A-A677-0FFB0D49A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657600"/>
            <a:ext cx="4391087" cy="2663621"/>
          </a:xfrm>
          <a:prstGeom prst="rect">
            <a:avLst/>
          </a:prstGeom>
          <a:noFill/>
          <a:ln w="5715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43544" y="685857"/>
            <a:ext cx="54864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Anteriorly: </a:t>
            </a:r>
            <a:r>
              <a:rPr lang="en-US" sz="2400" b="1" dirty="0">
                <a:latin typeface="Candara" panose="020E0502030303020204" pitchFamily="34" charset="0"/>
              </a:rPr>
              <a:t>The quadrate lobe of the liver and the gallbladder</a:t>
            </a:r>
          </a:p>
          <a:p>
            <a:pPr algn="l"/>
            <a:endParaRPr lang="en-US" sz="2400" b="1" dirty="0">
              <a:latin typeface="Candara" panose="020E0502030303020204" pitchFamily="34" charset="0"/>
            </a:endParaRPr>
          </a:p>
          <a:p>
            <a:pPr algn="l"/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Posteriorly:</a:t>
            </a:r>
            <a:r>
              <a:rPr lang="en-US" sz="2400" b="1" dirty="0">
                <a:latin typeface="Candara" panose="020E0502030303020204" pitchFamily="34" charset="0"/>
              </a:rPr>
              <a:t> The lesser sac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(first inch only), </a:t>
            </a:r>
            <a:r>
              <a:rPr lang="en-US" sz="2400" b="1" dirty="0">
                <a:latin typeface="Candara" panose="020E0502030303020204" pitchFamily="34" charset="0"/>
              </a:rPr>
              <a:t>the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gastroduodenal artery</a:t>
            </a:r>
            <a:r>
              <a:rPr lang="en-US" sz="2400" b="1" dirty="0">
                <a:latin typeface="Candara" panose="020E0502030303020204" pitchFamily="34" charset="0"/>
              </a:rPr>
              <a:t>, the </a:t>
            </a:r>
            <a:r>
              <a:rPr lang="en-US" sz="2400" b="1" dirty="0">
                <a:solidFill>
                  <a:srgbClr val="00CC00"/>
                </a:solidFill>
                <a:latin typeface="Candara" panose="020E0502030303020204" pitchFamily="34" charset="0"/>
              </a:rPr>
              <a:t>bile duct </a:t>
            </a:r>
            <a:r>
              <a:rPr lang="en-US" sz="2400" b="1" dirty="0">
                <a:latin typeface="Candara" panose="020E0502030303020204" pitchFamily="34" charset="0"/>
              </a:rPr>
              <a:t>and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portal vein</a:t>
            </a:r>
            <a:r>
              <a:rPr lang="en-US" sz="2400" b="1" dirty="0">
                <a:latin typeface="Candara" panose="020E0502030303020204" pitchFamily="34" charset="0"/>
              </a:rPr>
              <a:t>, and the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inferior vena cava</a:t>
            </a:r>
            <a:r>
              <a:rPr lang="en-US" sz="2400" b="1" dirty="0">
                <a:latin typeface="Candara" panose="020E0502030303020204" pitchFamily="34" charset="0"/>
              </a:rPr>
              <a:t>.</a:t>
            </a:r>
          </a:p>
        </p:txBody>
      </p:sp>
      <p:sp>
        <p:nvSpPr>
          <p:cNvPr id="5" name="مستطيل 1"/>
          <p:cNvSpPr/>
          <p:nvPr/>
        </p:nvSpPr>
        <p:spPr>
          <a:xfrm>
            <a:off x="76200" y="76200"/>
            <a:ext cx="2218318" cy="584775"/>
          </a:xfrm>
          <a:prstGeom prst="rect">
            <a:avLst/>
          </a:prstGeom>
          <a:ln w="57150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3200" b="1" dirty="0">
                <a:solidFill>
                  <a:srgbClr val="FF0000"/>
                </a:solidFill>
              </a:rPr>
              <a:t>Duodenum</a:t>
            </a:r>
          </a:p>
        </p:txBody>
      </p:sp>
      <p:sp>
        <p:nvSpPr>
          <p:cNvPr id="6" name="مستطيل 2"/>
          <p:cNvSpPr/>
          <p:nvPr/>
        </p:nvSpPr>
        <p:spPr>
          <a:xfrm>
            <a:off x="76200" y="3569732"/>
            <a:ext cx="4114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Superiorly: </a:t>
            </a:r>
            <a:r>
              <a:rPr lang="en-US" sz="2400" b="1" dirty="0">
                <a:latin typeface="Candara" panose="020E0502030303020204" pitchFamily="34" charset="0"/>
              </a:rPr>
              <a:t>The entrance into the lesser sac (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the epiploic foramen)</a:t>
            </a:r>
          </a:p>
          <a:p>
            <a:pPr algn="l"/>
            <a:endParaRPr lang="en-US" sz="2400" b="1" dirty="0">
              <a:latin typeface="Candara" panose="020E0502030303020204" pitchFamily="34" charset="0"/>
            </a:endParaRPr>
          </a:p>
          <a:p>
            <a:pPr algn="l"/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Inferiorly:</a:t>
            </a:r>
            <a:r>
              <a:rPr lang="en-US" sz="2400" b="1" dirty="0">
                <a:latin typeface="Candara" panose="020E0502030303020204" pitchFamily="34" charset="0"/>
              </a:rPr>
              <a:t> The head of the pancreas.</a:t>
            </a:r>
          </a:p>
        </p:txBody>
      </p:sp>
      <p:sp>
        <p:nvSpPr>
          <p:cNvPr id="7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-533400" y="6172200"/>
            <a:ext cx="2895600" cy="365125"/>
          </a:xfrm>
        </p:spPr>
        <p:txBody>
          <a:bodyPr/>
          <a:lstStyle/>
          <a:p>
            <a:r>
              <a:rPr lang="nl-NL" b="1" dirty="0">
                <a:solidFill>
                  <a:srgbClr val="FF0000"/>
                </a:solidFill>
              </a:rPr>
              <a:t>Dr Aiman Qais AL Maathidy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>
          <a:xfrm>
            <a:off x="152400" y="6356350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Wednesday 6 April 2022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34400" y="6356350"/>
            <a:ext cx="457200" cy="365125"/>
          </a:xfrm>
        </p:spPr>
        <p:txBody>
          <a:bodyPr/>
          <a:lstStyle/>
          <a:p>
            <a:fld id="{0B34F065-1154-456A-91E3-76DE8E75E17B}" type="slidenum">
              <a:rPr lang="ar-SA" b="1" smtClean="0">
                <a:solidFill>
                  <a:srgbClr val="FF0000"/>
                </a:solidFill>
              </a:rPr>
              <a:pPr/>
              <a:t>5</a:t>
            </a:fld>
            <a:endParaRPr lang="ar-SA" b="1" dirty="0">
              <a:solidFill>
                <a:srgbClr val="FF0000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 l="31055" t="12187" r="32031" b="25000"/>
          <a:stretch>
            <a:fillRect/>
          </a:stretch>
        </p:blipFill>
        <p:spPr bwMode="auto">
          <a:xfrm>
            <a:off x="5638800" y="115023"/>
            <a:ext cx="3276599" cy="2932977"/>
          </a:xfrm>
          <a:prstGeom prst="rect">
            <a:avLst/>
          </a:prstGeom>
          <a:noFill/>
          <a:ln w="57150">
            <a:solidFill>
              <a:srgbClr val="00CC00"/>
            </a:solidFill>
            <a:miter lim="800000"/>
            <a:headEnd/>
            <a:tailEnd/>
          </a:ln>
          <a:effectLst/>
        </p:spPr>
      </p:pic>
      <p:pic>
        <p:nvPicPr>
          <p:cNvPr id="10242" name="Picture 2" descr="http://image.slidesharecdn.com/duodenum-140530115627-phpapp01/95/duodenum-7-638.jpg?cb=144384196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3200400"/>
            <a:ext cx="4668720" cy="3505200"/>
          </a:xfrm>
          <a:prstGeom prst="rect">
            <a:avLst/>
          </a:prstGeom>
          <a:noFill/>
          <a:ln w="57150">
            <a:solidFill>
              <a:srgbClr val="00CC0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76200" y="729258"/>
            <a:ext cx="4953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q"/>
            </a:pPr>
            <a:r>
              <a:rPr lang="en-US" sz="2400" b="1" u="sng" dirty="0">
                <a:solidFill>
                  <a:srgbClr val="FF0000"/>
                </a:solidFill>
                <a:latin typeface="Candara" panose="020E0502030303020204" pitchFamily="34" charset="0"/>
              </a:rPr>
              <a:t>Second Part of the Duodenum</a:t>
            </a:r>
          </a:p>
          <a:p>
            <a:pPr algn="l">
              <a:buFont typeface="Wingdings" pitchFamily="2" charset="2"/>
              <a:buChar char="v"/>
            </a:pPr>
            <a:r>
              <a:rPr lang="en-US" sz="2400" b="1" dirty="0">
                <a:latin typeface="Candara" panose="020E0502030303020204" pitchFamily="34" charset="0"/>
              </a:rPr>
              <a:t>Runs vertically downward in front of the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hilum of the right kidney </a:t>
            </a:r>
            <a:r>
              <a:rPr lang="en-US" sz="2400" b="1" dirty="0">
                <a:latin typeface="Candara" panose="020E0502030303020204" pitchFamily="34" charset="0"/>
              </a:rPr>
              <a:t>on the right side of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the second and third lumbar vertebrae</a:t>
            </a:r>
            <a:r>
              <a:rPr lang="en-US" sz="2400" b="1" dirty="0">
                <a:solidFill>
                  <a:srgbClr val="7030A0"/>
                </a:solidFill>
                <a:latin typeface="Candara" panose="020E0502030303020204" pitchFamily="34" charset="0"/>
              </a:rPr>
              <a:t>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27539" t="18750" r="55375" b="55937"/>
          <a:stretch>
            <a:fillRect/>
          </a:stretch>
        </p:blipFill>
        <p:spPr bwMode="auto">
          <a:xfrm>
            <a:off x="5516218" y="175269"/>
            <a:ext cx="3458558" cy="3202371"/>
          </a:xfrm>
          <a:prstGeom prst="rect">
            <a:avLst/>
          </a:prstGeom>
          <a:noFill/>
          <a:ln w="57150">
            <a:solidFill>
              <a:srgbClr val="0033CC"/>
            </a:solidFill>
            <a:miter lim="800000"/>
            <a:headEnd/>
            <a:tailEnd/>
          </a:ln>
          <a:effectLst/>
        </p:spPr>
      </p:pic>
      <p:sp>
        <p:nvSpPr>
          <p:cNvPr id="5" name="مستطيل 1"/>
          <p:cNvSpPr/>
          <p:nvPr/>
        </p:nvSpPr>
        <p:spPr>
          <a:xfrm>
            <a:off x="76200" y="76200"/>
            <a:ext cx="2218318" cy="584775"/>
          </a:xfrm>
          <a:prstGeom prst="rect">
            <a:avLst/>
          </a:prstGeom>
          <a:ln w="57150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3200" b="1" dirty="0">
                <a:solidFill>
                  <a:srgbClr val="FF0000"/>
                </a:solidFill>
              </a:rPr>
              <a:t>Duodenum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68153" y="2705878"/>
            <a:ext cx="477078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v"/>
            </a:pPr>
            <a:r>
              <a:rPr lang="en-US" sz="2400" b="1" dirty="0">
                <a:latin typeface="Candara" panose="020E0502030303020204" pitchFamily="34" charset="0"/>
              </a:rPr>
              <a:t>About halfway down its medial border, </a:t>
            </a:r>
            <a:r>
              <a:rPr lang="en-US" sz="2400" b="1" dirty="0">
                <a:solidFill>
                  <a:srgbClr val="00CC00"/>
                </a:solidFill>
                <a:latin typeface="Candara" panose="020E0502030303020204" pitchFamily="34" charset="0"/>
              </a:rPr>
              <a:t>the bile duct </a:t>
            </a:r>
            <a:r>
              <a:rPr lang="en-US" sz="2400" b="1" dirty="0">
                <a:latin typeface="Candara" panose="020E0502030303020204" pitchFamily="34" charset="0"/>
              </a:rPr>
              <a:t>and the </a:t>
            </a:r>
            <a:r>
              <a:rPr lang="en-US" sz="2400" b="1" dirty="0">
                <a:solidFill>
                  <a:srgbClr val="00CC00"/>
                </a:solidFill>
                <a:latin typeface="Candara" panose="020E0502030303020204" pitchFamily="34" charset="0"/>
              </a:rPr>
              <a:t>main pancreatic duct </a:t>
            </a:r>
            <a:r>
              <a:rPr lang="en-US" sz="2400" b="1" dirty="0">
                <a:latin typeface="Candara" panose="020E0502030303020204" pitchFamily="34" charset="0"/>
              </a:rPr>
              <a:t>pierce the duodenal wall</a:t>
            </a:r>
            <a:endParaRPr lang="ar-IQ" sz="2400" b="1" dirty="0">
              <a:latin typeface="Candara" panose="020E0502030303020204" pitchFamily="34" charset="0"/>
            </a:endParaRPr>
          </a:p>
        </p:txBody>
      </p:sp>
      <p:sp>
        <p:nvSpPr>
          <p:cNvPr id="7" name="مستطيل 3"/>
          <p:cNvSpPr/>
          <p:nvPr/>
        </p:nvSpPr>
        <p:spPr>
          <a:xfrm>
            <a:off x="68153" y="4521990"/>
            <a:ext cx="56468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v"/>
            </a:pPr>
            <a:r>
              <a:rPr lang="en-US" sz="2400" b="1" dirty="0">
                <a:latin typeface="Candara" panose="020E0502030303020204" pitchFamily="34" charset="0"/>
              </a:rPr>
              <a:t>They unite to form </a:t>
            </a:r>
            <a:r>
              <a:rPr lang="en-US" sz="2400" b="1" dirty="0">
                <a:solidFill>
                  <a:srgbClr val="C00000"/>
                </a:solidFill>
                <a:latin typeface="Candara" panose="020E0502030303020204" pitchFamily="34" charset="0"/>
              </a:rPr>
              <a:t>the ampulla </a:t>
            </a:r>
            <a:r>
              <a:rPr lang="en-US" sz="2400" b="1" dirty="0">
                <a:latin typeface="Candara" panose="020E0502030303020204" pitchFamily="34" charset="0"/>
              </a:rPr>
              <a:t>that opens on the summit of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the major duodenal papilla. 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l="31055" t="40312" r="33789" b="16562"/>
          <a:stretch>
            <a:fillRect/>
          </a:stretch>
        </p:blipFill>
        <p:spPr bwMode="auto">
          <a:xfrm>
            <a:off x="5867400" y="3513472"/>
            <a:ext cx="2989315" cy="2291809"/>
          </a:xfrm>
          <a:prstGeom prst="rect">
            <a:avLst/>
          </a:prstGeom>
          <a:noFill/>
          <a:ln w="57150">
            <a:solidFill>
              <a:srgbClr val="0033CC"/>
            </a:solidFill>
            <a:miter lim="800000"/>
            <a:headEnd/>
            <a:tailEnd/>
          </a:ln>
          <a:effectLst/>
        </p:spPr>
      </p:pic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171700" y="101325"/>
            <a:ext cx="2895600" cy="365125"/>
          </a:xfrm>
        </p:spPr>
        <p:txBody>
          <a:bodyPr/>
          <a:lstStyle/>
          <a:p>
            <a:r>
              <a:rPr lang="nl-NL" b="1">
                <a:solidFill>
                  <a:srgbClr val="FF0000"/>
                </a:solidFill>
              </a:rPr>
              <a:t>Dr Aiman Qais AL Maathidy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0"/>
          </p:nvPr>
        </p:nvSpPr>
        <p:spPr>
          <a:xfrm>
            <a:off x="2838568" y="271851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Wednesday 6 April 2022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0B34F065-1154-456A-91E3-76DE8E75E17B}" type="slidenum">
              <a:rPr lang="ar-SA" b="1" smtClean="0">
                <a:solidFill>
                  <a:srgbClr val="FF0000"/>
                </a:solidFill>
              </a:rPr>
              <a:pPr/>
              <a:t>6</a:t>
            </a:fld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C8729C-D66B-4ABB-A3BA-021C19390705}"/>
              </a:ext>
            </a:extLst>
          </p:cNvPr>
          <p:cNvSpPr txBox="1"/>
          <p:nvPr/>
        </p:nvSpPr>
        <p:spPr>
          <a:xfrm>
            <a:off x="76200" y="5867400"/>
            <a:ext cx="88985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accessory pancreatic duct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if present, opens into the duodenum a little higher up on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minor duodenal papilla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.</a:t>
            </a:r>
            <a:endParaRPr kumimoji="0" lang="ar-IQ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76200" y="609600"/>
            <a:ext cx="8991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dirty="0">
                <a:latin typeface="Candara" panose="020E0502030303020204" pitchFamily="34" charset="0"/>
              </a:rPr>
              <a:t>The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relations 2</a:t>
            </a:r>
            <a:r>
              <a:rPr lang="en-US" sz="2400" b="1" baseline="30000" dirty="0">
                <a:solidFill>
                  <a:srgbClr val="FF0000"/>
                </a:solidFill>
                <a:latin typeface="Candara" panose="020E0502030303020204" pitchFamily="34" charset="0"/>
              </a:rPr>
              <a:t>nd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 part </a:t>
            </a:r>
            <a:r>
              <a:rPr lang="en-US" sz="2400" b="1" dirty="0">
                <a:latin typeface="Candara" panose="020E0502030303020204" pitchFamily="34" charset="0"/>
              </a:rPr>
              <a:t>are as follows:</a:t>
            </a:r>
          </a:p>
          <a:p>
            <a:pPr algn="l">
              <a:buFont typeface="Wingdings" pitchFamily="2" charset="2"/>
              <a:buChar char="Ø"/>
            </a:pP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Anteriorly:</a:t>
            </a:r>
            <a:r>
              <a:rPr lang="en-US" sz="2400" b="1" dirty="0">
                <a:latin typeface="Candara" panose="020E0502030303020204" pitchFamily="34" charset="0"/>
              </a:rPr>
              <a:t> The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fundus of the gallbladder </a:t>
            </a:r>
            <a:r>
              <a:rPr lang="en-US" sz="2400" b="1" dirty="0">
                <a:latin typeface="Candara" panose="020E0502030303020204" pitchFamily="34" charset="0"/>
              </a:rPr>
              <a:t>and the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right lobe of the liver</a:t>
            </a:r>
            <a:r>
              <a:rPr lang="en-US" sz="2400" b="1" dirty="0">
                <a:latin typeface="Candara" panose="020E0502030303020204" pitchFamily="34" charset="0"/>
              </a:rPr>
              <a:t>, the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transverse colon</a:t>
            </a:r>
            <a:r>
              <a:rPr lang="en-US" sz="2400" b="1" dirty="0">
                <a:latin typeface="Candara" panose="020E0502030303020204" pitchFamily="34" charset="0"/>
              </a:rPr>
              <a:t>, and the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coils of the small intestine</a:t>
            </a:r>
          </a:p>
          <a:p>
            <a:pPr algn="l">
              <a:buFont typeface="Wingdings" pitchFamily="2" charset="2"/>
              <a:buChar char="Ø"/>
            </a:pPr>
            <a:endParaRPr lang="en-US" sz="2400" b="1" dirty="0">
              <a:latin typeface="Candara" panose="020E0502030303020204" pitchFamily="34" charset="0"/>
            </a:endParaRPr>
          </a:p>
          <a:p>
            <a:pPr algn="l">
              <a:buFont typeface="Wingdings" pitchFamily="2" charset="2"/>
              <a:buChar char="Ø"/>
            </a:pP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Posteriorly:</a:t>
            </a:r>
            <a:r>
              <a:rPr lang="en-US" sz="2400" b="1" dirty="0">
                <a:latin typeface="Candara" panose="020E0502030303020204" pitchFamily="34" charset="0"/>
              </a:rPr>
              <a:t> The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hilum of the right kidney </a:t>
            </a:r>
            <a:r>
              <a:rPr lang="en-US" sz="2400" b="1" dirty="0">
                <a:latin typeface="Candara" panose="020E0502030303020204" pitchFamily="34" charset="0"/>
              </a:rPr>
              <a:t>and the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right ureter</a:t>
            </a:r>
            <a:r>
              <a:rPr lang="en-US" sz="2400" b="1" dirty="0">
                <a:latin typeface="Candara" panose="020E0502030303020204" pitchFamily="34" charset="0"/>
              </a:rPr>
              <a:t>.</a:t>
            </a:r>
          </a:p>
        </p:txBody>
      </p:sp>
      <p:sp>
        <p:nvSpPr>
          <p:cNvPr id="6" name="مستطيل 1"/>
          <p:cNvSpPr/>
          <p:nvPr/>
        </p:nvSpPr>
        <p:spPr>
          <a:xfrm>
            <a:off x="76200" y="76200"/>
            <a:ext cx="1905000" cy="523220"/>
          </a:xfrm>
          <a:prstGeom prst="rect">
            <a:avLst/>
          </a:prstGeom>
          <a:ln w="57150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</a:rPr>
              <a:t>Duodenum</a:t>
            </a:r>
          </a:p>
        </p:txBody>
      </p:sp>
      <p:sp>
        <p:nvSpPr>
          <p:cNvPr id="7" name="مستطيل 2"/>
          <p:cNvSpPr/>
          <p:nvPr/>
        </p:nvSpPr>
        <p:spPr>
          <a:xfrm>
            <a:off x="91751" y="2832080"/>
            <a:ext cx="340256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Ø"/>
            </a:pP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Laterally:</a:t>
            </a:r>
            <a:r>
              <a:rPr lang="en-US" sz="2400" b="1" dirty="0">
                <a:latin typeface="Candara" panose="020E0502030303020204" pitchFamily="34" charset="0"/>
              </a:rPr>
              <a:t> The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ascending colon</a:t>
            </a:r>
            <a:r>
              <a:rPr lang="en-US" sz="2400" b="1" dirty="0">
                <a:latin typeface="Candara" panose="020E0502030303020204" pitchFamily="34" charset="0"/>
              </a:rPr>
              <a:t>, the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right colic flexure</a:t>
            </a:r>
            <a:r>
              <a:rPr lang="en-US" sz="2400" b="1" dirty="0">
                <a:latin typeface="Candara" panose="020E0502030303020204" pitchFamily="34" charset="0"/>
              </a:rPr>
              <a:t>, and the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right lobe of the liver.</a:t>
            </a:r>
          </a:p>
          <a:p>
            <a:pPr algn="l">
              <a:buFont typeface="Wingdings" pitchFamily="2" charset="2"/>
              <a:buChar char="Ø"/>
            </a:pP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Medially:</a:t>
            </a:r>
            <a:r>
              <a:rPr lang="en-US" sz="2400" b="1" dirty="0">
                <a:latin typeface="Candara" panose="020E0502030303020204" pitchFamily="34" charset="0"/>
              </a:rPr>
              <a:t> The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head of the pancreas,</a:t>
            </a:r>
            <a:r>
              <a:rPr lang="en-US" sz="2400" b="1" dirty="0">
                <a:latin typeface="Candara" panose="020E0502030303020204" pitchFamily="34" charset="0"/>
              </a:rPr>
              <a:t> the </a:t>
            </a:r>
            <a:r>
              <a:rPr lang="en-US" sz="2400" b="1" dirty="0">
                <a:solidFill>
                  <a:srgbClr val="00CC00"/>
                </a:solidFill>
                <a:latin typeface="Candara" panose="020E0502030303020204" pitchFamily="34" charset="0"/>
              </a:rPr>
              <a:t>bile duct</a:t>
            </a:r>
            <a:r>
              <a:rPr lang="en-US" sz="2400" b="1" dirty="0">
                <a:latin typeface="Candara" panose="020E0502030303020204" pitchFamily="34" charset="0"/>
              </a:rPr>
              <a:t>, and </a:t>
            </a:r>
            <a:r>
              <a:rPr lang="en-US" sz="2400" b="1" dirty="0">
                <a:solidFill>
                  <a:srgbClr val="C00000"/>
                </a:solidFill>
                <a:latin typeface="Candara" panose="020E0502030303020204" pitchFamily="34" charset="0"/>
              </a:rPr>
              <a:t>the main pancreatic duct</a:t>
            </a:r>
            <a:r>
              <a:rPr lang="en-US" sz="2400" b="1" dirty="0">
                <a:latin typeface="Candara" panose="020E0502030303020204" pitchFamily="34" charset="0"/>
              </a:rPr>
              <a:t>.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388429" y="259701"/>
            <a:ext cx="2895600" cy="365125"/>
          </a:xfrm>
        </p:spPr>
        <p:txBody>
          <a:bodyPr/>
          <a:lstStyle/>
          <a:p>
            <a:r>
              <a:rPr lang="nl-NL" b="1">
                <a:solidFill>
                  <a:srgbClr val="FF0000"/>
                </a:solidFill>
              </a:rPr>
              <a:t>Dr Aiman Qais AL Maathidy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0" y="427037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Wednesday 6 April 2022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16855" y="343369"/>
            <a:ext cx="381000" cy="365125"/>
          </a:xfrm>
        </p:spPr>
        <p:txBody>
          <a:bodyPr/>
          <a:lstStyle/>
          <a:p>
            <a:fld id="{0B34F065-1154-456A-91E3-76DE8E75E17B}" type="slidenum">
              <a:rPr lang="ar-SA" b="1" smtClean="0">
                <a:solidFill>
                  <a:srgbClr val="FF0000"/>
                </a:solidFill>
              </a:rPr>
              <a:pPr/>
              <a:t>7</a:t>
            </a:fld>
            <a:endParaRPr lang="ar-SA" b="1" dirty="0">
              <a:solidFill>
                <a:srgbClr val="FF0000"/>
              </a:solidFill>
            </a:endParaRPr>
          </a:p>
        </p:txBody>
      </p:sp>
      <p:pic>
        <p:nvPicPr>
          <p:cNvPr id="8194" name="Picture 2" descr="http://image.slidesharecdn.com/duodenum-140530115627-phpapp01/95/duodenum-12-638.jpg?cb=144384196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2628188"/>
            <a:ext cx="5532367" cy="4153612"/>
          </a:xfrm>
          <a:prstGeom prst="rect">
            <a:avLst/>
          </a:prstGeom>
          <a:noFill/>
          <a:ln w="57150">
            <a:solidFill>
              <a:srgbClr val="00CC0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0" y="583307"/>
            <a:ext cx="90001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q"/>
            </a:pPr>
            <a:r>
              <a:rPr lang="en-US" sz="2400" b="1" u="sng" dirty="0">
                <a:solidFill>
                  <a:srgbClr val="FF0000"/>
                </a:solidFill>
                <a:latin typeface="Candara" panose="020E0502030303020204" pitchFamily="34" charset="0"/>
              </a:rPr>
              <a:t>Third Part of the Duodenum</a:t>
            </a:r>
          </a:p>
          <a:p>
            <a:pPr algn="l"/>
            <a:r>
              <a:rPr lang="en-US" sz="2400" b="1" dirty="0">
                <a:latin typeface="Candara" panose="020E0502030303020204" pitchFamily="34" charset="0"/>
              </a:rPr>
              <a:t>Passing in front of the vertebral column and following the lower margin of the head of the pancreas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31641" t="32812" r="21484" b="18437"/>
          <a:stretch>
            <a:fillRect/>
          </a:stretch>
        </p:blipFill>
        <p:spPr bwMode="auto">
          <a:xfrm>
            <a:off x="3211336" y="1846571"/>
            <a:ext cx="5780264" cy="3913722"/>
          </a:xfrm>
          <a:prstGeom prst="rect">
            <a:avLst/>
          </a:prstGeom>
          <a:noFill/>
          <a:ln w="57150">
            <a:solidFill>
              <a:srgbClr val="0033CC"/>
            </a:solidFill>
            <a:miter lim="800000"/>
            <a:headEnd/>
            <a:tailEnd/>
          </a:ln>
          <a:effectLst/>
        </p:spPr>
      </p:pic>
      <p:sp>
        <p:nvSpPr>
          <p:cNvPr id="5" name="مستطيل 1"/>
          <p:cNvSpPr/>
          <p:nvPr/>
        </p:nvSpPr>
        <p:spPr>
          <a:xfrm>
            <a:off x="143882" y="76200"/>
            <a:ext cx="1913518" cy="523220"/>
          </a:xfrm>
          <a:prstGeom prst="rect">
            <a:avLst/>
          </a:prstGeom>
          <a:ln w="57150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</a:rPr>
              <a:t>Duodenum</a:t>
            </a:r>
          </a:p>
        </p:txBody>
      </p:sp>
      <p:sp>
        <p:nvSpPr>
          <p:cNvPr id="6" name="مستطيل 3"/>
          <p:cNvSpPr/>
          <p:nvPr/>
        </p:nvSpPr>
        <p:spPr>
          <a:xfrm>
            <a:off x="76200" y="1811953"/>
            <a:ext cx="339694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dirty="0">
                <a:latin typeface="Candara" panose="020E0502030303020204" pitchFamily="34" charset="0"/>
              </a:rPr>
              <a:t>The relations :</a:t>
            </a:r>
          </a:p>
          <a:p>
            <a:pPr algn="l"/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Anteriorly</a:t>
            </a:r>
            <a:r>
              <a:rPr lang="en-US" sz="2400" b="1" dirty="0">
                <a:latin typeface="Candara" panose="020E0502030303020204" pitchFamily="34" charset="0"/>
              </a:rPr>
              <a:t>: The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root of the mesentery of the small intestine</a:t>
            </a:r>
            <a:r>
              <a:rPr lang="en-US" sz="2400" b="1" dirty="0">
                <a:latin typeface="Candara" panose="020E0502030303020204" pitchFamily="34" charset="0"/>
              </a:rPr>
              <a:t>,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the superior mesenteric vessels </a:t>
            </a:r>
            <a:r>
              <a:rPr lang="en-US" sz="2400" b="1" dirty="0">
                <a:latin typeface="Candara" panose="020E0502030303020204" pitchFamily="34" charset="0"/>
              </a:rPr>
              <a:t>(contained within it), and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coils of jejunum.</a:t>
            </a:r>
          </a:p>
          <a:p>
            <a:pPr algn="l"/>
            <a:endParaRPr lang="en-US" sz="2400" b="1" dirty="0">
              <a:latin typeface="Candara" panose="020E0502030303020204" pitchFamily="34" charset="0"/>
            </a:endParaRPr>
          </a:p>
          <a:p>
            <a:pPr algn="l"/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Posteriorly:</a:t>
            </a:r>
            <a:r>
              <a:rPr lang="en-US" sz="2400" b="1" dirty="0">
                <a:latin typeface="Candara" panose="020E0502030303020204" pitchFamily="34" charset="0"/>
              </a:rPr>
              <a:t> The </a:t>
            </a:r>
            <a:r>
              <a:rPr lang="en-US" sz="2400" b="1" dirty="0">
                <a:solidFill>
                  <a:srgbClr val="C00000"/>
                </a:solidFill>
                <a:latin typeface="Candara" panose="020E0502030303020204" pitchFamily="34" charset="0"/>
              </a:rPr>
              <a:t>right ureter</a:t>
            </a:r>
            <a:r>
              <a:rPr lang="en-US" sz="2400" b="1" dirty="0">
                <a:latin typeface="Candara" panose="020E0502030303020204" pitchFamily="34" charset="0"/>
              </a:rPr>
              <a:t>, the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right psoas </a:t>
            </a:r>
            <a:r>
              <a:rPr lang="en-US" sz="2400" b="1" dirty="0">
                <a:latin typeface="Candara" panose="020E0502030303020204" pitchFamily="34" charset="0"/>
              </a:rPr>
              <a:t>muscle, the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inferior vena cava,</a:t>
            </a:r>
            <a:r>
              <a:rPr lang="en-US" sz="2400" b="1" dirty="0">
                <a:latin typeface="Candara" panose="020E0502030303020204" pitchFamily="34" charset="0"/>
              </a:rPr>
              <a:t> and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the aorta</a:t>
            </a:r>
          </a:p>
        </p:txBody>
      </p:sp>
      <p:sp>
        <p:nvSpPr>
          <p:cNvPr id="7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952330" y="155247"/>
            <a:ext cx="2895600" cy="365125"/>
          </a:xfrm>
        </p:spPr>
        <p:txBody>
          <a:bodyPr/>
          <a:lstStyle/>
          <a:p>
            <a:r>
              <a:rPr lang="nl-NL" b="1">
                <a:solidFill>
                  <a:srgbClr val="FF0000"/>
                </a:solidFill>
              </a:rPr>
              <a:t>Dr Aiman Qais AL Maathidy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785" y="355420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Wednesday 6 April 2022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0B34F065-1154-456A-91E3-76DE8E75E17B}" type="slidenum">
              <a:rPr lang="ar-SA" b="1" smtClean="0">
                <a:solidFill>
                  <a:srgbClr val="FF0000"/>
                </a:solidFill>
              </a:rPr>
              <a:pPr/>
              <a:t>8</a:t>
            </a:fld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7ED7CF-5F19-4670-B36F-AFBF6D9EC895}"/>
              </a:ext>
            </a:extLst>
          </p:cNvPr>
          <p:cNvSpPr txBox="1"/>
          <p:nvPr/>
        </p:nvSpPr>
        <p:spPr>
          <a:xfrm>
            <a:off x="3810000" y="5859194"/>
            <a:ext cx="5178490" cy="83099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Superiorly: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The head of the pancreas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Inferiorly: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Coils of jejunum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13996" y="534194"/>
            <a:ext cx="9067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q"/>
            </a:pPr>
            <a:r>
              <a:rPr lang="en-US" sz="2000" b="1" u="sng" dirty="0">
                <a:solidFill>
                  <a:srgbClr val="FF0000"/>
                </a:solidFill>
                <a:latin typeface="Candara" panose="020E0502030303020204" pitchFamily="34" charset="0"/>
              </a:rPr>
              <a:t>Fourth Part of the Duodenum</a:t>
            </a:r>
          </a:p>
          <a:p>
            <a:pPr algn="l"/>
            <a:r>
              <a:rPr lang="en-US" sz="2000" b="1" dirty="0">
                <a:latin typeface="Candara" panose="020E0502030303020204" pitchFamily="34" charset="0"/>
              </a:rPr>
              <a:t> runs upward and to the left to </a:t>
            </a:r>
            <a:r>
              <a:rPr lang="en-US" sz="2000" b="1" dirty="0">
                <a:solidFill>
                  <a:srgbClr val="C00000"/>
                </a:solidFill>
                <a:latin typeface="Candara" panose="020E0502030303020204" pitchFamily="34" charset="0"/>
              </a:rPr>
              <a:t>the duodenojejunal flexure</a:t>
            </a:r>
            <a:r>
              <a:rPr lang="en-US" sz="2000" b="1" dirty="0">
                <a:latin typeface="Candara" panose="020E0502030303020204" pitchFamily="34" charset="0"/>
              </a:rPr>
              <a:t>. </a:t>
            </a:r>
          </a:p>
          <a:p>
            <a:pPr algn="l"/>
            <a:r>
              <a:rPr lang="en-US" sz="2000" b="1" dirty="0">
                <a:latin typeface="Candara" panose="020E0502030303020204" pitchFamily="34" charset="0"/>
              </a:rPr>
              <a:t>The flexure is held in position by a peritoneal fold, </a:t>
            </a:r>
            <a:r>
              <a:rPr lang="en-US" sz="2000" b="1" dirty="0">
                <a:solidFill>
                  <a:srgbClr val="33CC33"/>
                </a:solidFill>
                <a:latin typeface="Candara" panose="020E0502030303020204" pitchFamily="34" charset="0"/>
              </a:rPr>
              <a:t>the ligament of Treitz</a:t>
            </a:r>
            <a:r>
              <a:rPr lang="en-US" sz="2000" b="1" dirty="0">
                <a:latin typeface="Candara" panose="020E0502030303020204" pitchFamily="34" charset="0"/>
              </a:rPr>
              <a:t>, which is attached to the right crus of the diaphragm.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31641" t="32812" r="21484" b="18437"/>
          <a:stretch>
            <a:fillRect/>
          </a:stretch>
        </p:blipFill>
        <p:spPr bwMode="auto">
          <a:xfrm>
            <a:off x="76200" y="3886200"/>
            <a:ext cx="4525898" cy="2847810"/>
          </a:xfrm>
          <a:prstGeom prst="rect">
            <a:avLst/>
          </a:prstGeom>
          <a:noFill/>
          <a:ln w="57150">
            <a:solidFill>
              <a:srgbClr val="0033CC"/>
            </a:solidFill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31055" t="15000" r="22070" b="31562"/>
          <a:stretch>
            <a:fillRect/>
          </a:stretch>
        </p:blipFill>
        <p:spPr bwMode="auto">
          <a:xfrm>
            <a:off x="4800600" y="3857790"/>
            <a:ext cx="4267200" cy="2847810"/>
          </a:xfrm>
          <a:prstGeom prst="rect">
            <a:avLst/>
          </a:prstGeom>
          <a:noFill/>
          <a:ln w="57150">
            <a:solidFill>
              <a:srgbClr val="0033CC"/>
            </a:solidFill>
            <a:miter lim="800000"/>
            <a:headEnd/>
            <a:tailEnd/>
          </a:ln>
          <a:effectLst/>
        </p:spPr>
      </p:pic>
      <p:sp>
        <p:nvSpPr>
          <p:cNvPr id="6" name="مستطيل 1"/>
          <p:cNvSpPr/>
          <p:nvPr/>
        </p:nvSpPr>
        <p:spPr>
          <a:xfrm>
            <a:off x="76200" y="76200"/>
            <a:ext cx="1905000" cy="461665"/>
          </a:xfrm>
          <a:prstGeom prst="rect">
            <a:avLst/>
          </a:prstGeom>
          <a:ln w="57150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2400" b="1" dirty="0">
                <a:solidFill>
                  <a:srgbClr val="FF0000"/>
                </a:solidFill>
              </a:rPr>
              <a:t>Duodenum</a:t>
            </a: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820017" y="40622"/>
            <a:ext cx="2895600" cy="365125"/>
          </a:xfrm>
        </p:spPr>
        <p:txBody>
          <a:bodyPr/>
          <a:lstStyle/>
          <a:p>
            <a:r>
              <a:rPr lang="nl-NL" b="1" dirty="0">
                <a:solidFill>
                  <a:srgbClr val="FF0000"/>
                </a:solidFill>
              </a:rPr>
              <a:t>Dr Aiman Qais AL Maathidy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>
          <a:xfrm>
            <a:off x="6400800" y="223184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Wednesday 6 April 2022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0B34F065-1154-456A-91E3-76DE8E75E17B}" type="slidenum">
              <a:rPr lang="ar-SA" b="1" smtClean="0">
                <a:solidFill>
                  <a:srgbClr val="FF0000"/>
                </a:solidFill>
              </a:rPr>
              <a:pPr/>
              <a:t>9</a:t>
            </a:fld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D61F5C-74AF-4CBB-8F0C-85E68F588F38}"/>
              </a:ext>
            </a:extLst>
          </p:cNvPr>
          <p:cNvSpPr txBox="1"/>
          <p:nvPr/>
        </p:nvSpPr>
        <p:spPr>
          <a:xfrm>
            <a:off x="38100" y="1828800"/>
            <a:ext cx="9067800" cy="19389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relations are as follows: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Anteriorly: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The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beginning of the root of the mesentery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and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coils of jejunum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Posteriorly: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The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left margin of the aorta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and the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medial border of the left psoas muscle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 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 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 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B240E8E7693214FACFCA802A460EE8F" ma:contentTypeVersion="2" ma:contentTypeDescription="Create a new document." ma:contentTypeScope="" ma:versionID="bd560ea27efd6af8bccb82e80e6f2c7c">
  <xsd:schema xmlns:xsd="http://www.w3.org/2001/XMLSchema" xmlns:xs="http://www.w3.org/2001/XMLSchema" xmlns:p="http://schemas.microsoft.com/office/2006/metadata/properties" xmlns:ns2="7bfd935a-17f5-449f-8c05-9a034bc4da16" targetNamespace="http://schemas.microsoft.com/office/2006/metadata/properties" ma:root="true" ma:fieldsID="e701448f33f984923bac1ee534da4ec7" ns2:_="">
    <xsd:import namespace="7bfd935a-17f5-449f-8c05-9a034bc4da1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fd935a-17f5-449f-8c05-9a034bc4da1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D6B9BBC-13A1-4520-8DDC-4C0CE430AEA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0E478E6-1D0D-42B1-ABE1-7C8D72888287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7bfd935a-17f5-449f-8c05-9a034bc4da16"/>
  </ds:schemaRefs>
</ds:datastoreItem>
</file>

<file path=customXml/itemProps3.xml><?xml version="1.0" encoding="utf-8"?>
<ds:datastoreItem xmlns:ds="http://schemas.openxmlformats.org/officeDocument/2006/customXml" ds:itemID="{C9E9C158-C071-46CB-A8D2-EAB54991FFE8}">
  <ds:schemaRefs>
    <ds:schemaRef ds:uri="http://schemas.microsoft.com/office/2006/metadata/properties"/>
    <ds:schemaRef ds:uri="http://www.w3.org/2000/xmln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1285</TotalTime>
  <Words>1903</Words>
  <Application>Microsoft Office PowerPoint</Application>
  <PresentationFormat>On-screen Show (4:3)</PresentationFormat>
  <Paragraphs>215</Paragraphs>
  <Slides>25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DELL</dc:creator>
  <cp:lastModifiedBy>بتول علي يوسف عبد عواد</cp:lastModifiedBy>
  <cp:revision>69</cp:revision>
  <dcterms:created xsi:type="dcterms:W3CDTF">2006-08-16T00:00:00Z</dcterms:created>
  <dcterms:modified xsi:type="dcterms:W3CDTF">2022-04-07T20:57:10Z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0x0101005B240E8E7693214FACFCA802A460EE8F</vt:lpwstr>
  </property>
</Properties>
</file>