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70AD47"/>
              </a:solidFill>
              <a:prstDash val="solid"/>
              <a:round/>
            </a:ln>
          </a:left>
          <a:right>
            <a:ln w="12700" cap="flat">
              <a:solidFill>
                <a:srgbClr val="70AD47"/>
              </a:solidFill>
              <a:prstDash val="solid"/>
              <a:round/>
            </a:ln>
          </a:right>
          <a:top>
            <a:ln w="12700" cap="flat">
              <a:solidFill>
                <a:srgbClr val="70AD47"/>
              </a:solidFill>
              <a:prstDash val="solid"/>
              <a:round/>
            </a:ln>
          </a:top>
          <a:bottom>
            <a:ln w="12700" cap="flat">
              <a:solidFill>
                <a:srgbClr val="70AD47"/>
              </a:solidFill>
              <a:prstDash val="solid"/>
              <a:round/>
            </a:ln>
          </a:bottom>
          <a:insideH>
            <a:ln w="12700" cap="flat">
              <a:solidFill>
                <a:srgbClr val="70AD47"/>
              </a:solidFill>
              <a:prstDash val="solid"/>
              <a:round/>
            </a:ln>
          </a:insideH>
          <a:insideV>
            <a:ln w="12700" cap="flat">
              <a:solidFill>
                <a:srgbClr val="70AD47"/>
              </a:solidFill>
              <a:prstDash val="solid"/>
              <a:round/>
            </a:ln>
          </a:insideV>
        </a:tcBdr>
        <a:fill>
          <a:solidFill>
            <a:srgbClr val="70AD47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70AD47"/>
              </a:solidFill>
              <a:prstDash val="solid"/>
              <a:round/>
            </a:ln>
          </a:left>
          <a:right>
            <a:ln w="12700" cap="flat">
              <a:solidFill>
                <a:srgbClr val="70AD47"/>
              </a:solidFill>
              <a:prstDash val="solid"/>
              <a:round/>
            </a:ln>
          </a:right>
          <a:top>
            <a:ln w="12700" cap="flat">
              <a:solidFill>
                <a:srgbClr val="70AD47"/>
              </a:solidFill>
              <a:prstDash val="solid"/>
              <a:round/>
            </a:ln>
          </a:top>
          <a:bottom>
            <a:ln w="12700" cap="flat">
              <a:solidFill>
                <a:srgbClr val="70AD47"/>
              </a:solidFill>
              <a:prstDash val="solid"/>
              <a:round/>
            </a:ln>
          </a:bottom>
          <a:insideH>
            <a:ln w="12700" cap="flat">
              <a:solidFill>
                <a:srgbClr val="70AD47"/>
              </a:solidFill>
              <a:prstDash val="solid"/>
              <a:round/>
            </a:ln>
          </a:insideH>
          <a:insideV>
            <a:ln w="12700" cap="flat">
              <a:solidFill>
                <a:srgbClr val="70AD47"/>
              </a:solidFill>
              <a:prstDash val="solid"/>
              <a:round/>
            </a:ln>
          </a:insideV>
        </a:tcBdr>
        <a:fill>
          <a:solidFill>
            <a:srgbClr val="70AD47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70AD47"/>
              </a:solidFill>
              <a:prstDash val="solid"/>
              <a:round/>
            </a:ln>
          </a:left>
          <a:right>
            <a:ln w="12700" cap="flat">
              <a:solidFill>
                <a:srgbClr val="70AD47"/>
              </a:solidFill>
              <a:prstDash val="solid"/>
              <a:round/>
            </a:ln>
          </a:right>
          <a:top>
            <a:ln w="50800" cap="flat">
              <a:solidFill>
                <a:srgbClr val="70AD47"/>
              </a:solidFill>
              <a:prstDash val="solid"/>
              <a:round/>
            </a:ln>
          </a:top>
          <a:bottom>
            <a:ln w="12700" cap="flat">
              <a:solidFill>
                <a:srgbClr val="70AD47"/>
              </a:solidFill>
              <a:prstDash val="solid"/>
              <a:round/>
            </a:ln>
          </a:bottom>
          <a:insideH>
            <a:ln w="12700" cap="flat">
              <a:solidFill>
                <a:srgbClr val="70AD47"/>
              </a:solidFill>
              <a:prstDash val="solid"/>
              <a:round/>
            </a:ln>
          </a:insideH>
          <a:insideV>
            <a:ln w="12700" cap="flat">
              <a:solidFill>
                <a:srgbClr val="70AD47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70AD47"/>
              </a:solidFill>
              <a:prstDash val="solid"/>
              <a:round/>
            </a:ln>
          </a:left>
          <a:right>
            <a:ln w="12700" cap="flat">
              <a:solidFill>
                <a:srgbClr val="70AD47"/>
              </a:solidFill>
              <a:prstDash val="solid"/>
              <a:round/>
            </a:ln>
          </a:right>
          <a:top>
            <a:ln w="25400" cap="flat">
              <a:solidFill>
                <a:srgbClr val="70AD47"/>
              </a:solidFill>
              <a:prstDash val="solid"/>
              <a:round/>
            </a:ln>
          </a:top>
          <a:bottom>
            <a:ln w="12700" cap="flat">
              <a:solidFill>
                <a:srgbClr val="70AD47"/>
              </a:solidFill>
              <a:prstDash val="solid"/>
              <a:round/>
            </a:ln>
          </a:bottom>
          <a:insideH>
            <a:ln w="12700" cap="flat">
              <a:solidFill>
                <a:srgbClr val="70AD47"/>
              </a:solidFill>
              <a:prstDash val="solid"/>
              <a:round/>
            </a:ln>
          </a:insideH>
          <a:insideV>
            <a:ln w="12700" cap="flat">
              <a:solidFill>
                <a:srgbClr val="70AD47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6" name="Shape 8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3635754" y="2929376"/>
            <a:ext cx="4920489" cy="10287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828800" y="3840479"/>
            <a:ext cx="8534400" cy="508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3635754" y="2929376"/>
            <a:ext cx="4920489" cy="10287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sz="quarter" idx="1"/>
          </p:nvPr>
        </p:nvSpPr>
        <p:spPr>
          <a:xfrm>
            <a:off x="1828800" y="3840479"/>
            <a:ext cx="8534400" cy="508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623062" y="1884678"/>
            <a:ext cx="10945876" cy="508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623062" y="1884678"/>
            <a:ext cx="10945876" cy="508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609600" y="1577339"/>
            <a:ext cx="5303521" cy="508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176324" y="286892"/>
            <a:ext cx="9839350" cy="1028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337974" y="6377940"/>
            <a:ext cx="244426" cy="24164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40404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2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uptodate.com/contents/overview-of-thyroid-disease-and-pregnancy?search=thyroid%20disease%20and%20pregnancy&amp;source=search_result&amp;selectedTitle=1~150&amp;usage_type=default&amp;display_rank=1" TargetMode="External"/><Relationship Id="rId3" Type="http://schemas.openxmlformats.org/officeDocument/2006/relationships/hyperlink" Target="https://www.uptodate.com/contents/hyperthyroidism-during-pregnancy-clinical-manifestations-diagnosis-and-causes?search=Hyperthyroidism%20during%20pregnancy&amp;source=search_result&amp;selectedTitle=2~150&amp;usage_type=default&amp;display_rank=2" TargetMode="External"/><Relationship Id="rId4" Type="http://schemas.openxmlformats.org/officeDocument/2006/relationships/hyperlink" Target="https://www.uptodate.com/contents/hyperthyroidism-during-pregnancy-treatment?search=Hyperthyroidism%20during%20pregnancy&amp;source=search_result&amp;selectedTitle=1~150&amp;usage_type=default&amp;display_rank=1" TargetMode="External"/><Relationship Id="rId5" Type="http://schemas.openxmlformats.org/officeDocument/2006/relationships/hyperlink" Target="https://www.uptodate.com/contents/hypothyroidism-during-pregnancy-clinical-manifestations-diagnosis-and-treatment?search=Hypothyroidism%20during%20pregnancy&amp;source=search_result&amp;selectedTitle=1~150&amp;usage_type=default&amp;display_rank=1" TargetMode="Externa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jpeg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BBB7B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1048910"/>
          <p:cNvSpPr txBox="1"/>
          <p:nvPr>
            <p:ph type="title"/>
          </p:nvPr>
        </p:nvSpPr>
        <p:spPr>
          <a:xfrm>
            <a:off x="1400317" y="1040445"/>
            <a:ext cx="8862491" cy="1028701"/>
          </a:xfrm>
          <a:prstGeom prst="rect">
            <a:avLst/>
          </a:prstGeom>
        </p:spPr>
        <p:txBody>
          <a:bodyPr/>
          <a:lstStyle>
            <a:lvl1pPr defTabSz="694944">
              <a:defRPr sz="3648"/>
            </a:lvl1pPr>
          </a:lstStyle>
          <a:p>
            <a:pPr/>
            <a:r>
              <a:t>Thyroid and pulmonary disorders in pregnancy </a:t>
            </a:r>
          </a:p>
        </p:txBody>
      </p:sp>
      <p:sp>
        <p:nvSpPr>
          <p:cNvPr id="89" name="Content Placeholder 1048911"/>
          <p:cNvSpPr txBox="1"/>
          <p:nvPr>
            <p:ph type="body" sz="quarter" idx="1"/>
          </p:nvPr>
        </p:nvSpPr>
        <p:spPr>
          <a:xfrm>
            <a:off x="250089" y="3174999"/>
            <a:ext cx="5303522" cy="2215992"/>
          </a:xfrm>
          <a:prstGeom prst="rect">
            <a:avLst/>
          </a:prstGeom>
        </p:spPr>
        <p:txBody>
          <a:bodyPr/>
          <a:lstStyle/>
          <a:p>
            <a:pPr defTabSz="786384">
              <a:defRPr sz="2064"/>
            </a:pPr>
            <a:r>
              <a:t>Amin M Bani khaled </a:t>
            </a:r>
          </a:p>
          <a:p>
            <a:pPr defTabSz="786384">
              <a:defRPr sz="2064"/>
            </a:pPr>
            <a:r>
              <a:t>Mohammad Al-Torman</a:t>
            </a:r>
          </a:p>
          <a:p>
            <a:pPr defTabSz="786384">
              <a:defRPr sz="2064"/>
            </a:pPr>
            <a:r>
              <a:t>Ahmad jaradat</a:t>
            </a:r>
          </a:p>
          <a:p>
            <a:pPr defTabSz="786384">
              <a:defRPr sz="2064"/>
            </a:pPr>
            <a:r>
              <a:t>Ahmad al aqabawi</a:t>
            </a:r>
          </a:p>
          <a:p>
            <a:pPr defTabSz="786384">
              <a:defRPr sz="2064"/>
            </a:pPr>
            <a:r>
              <a:t>Palestine ahmad</a:t>
            </a:r>
          </a:p>
          <a:p>
            <a:pPr defTabSz="786384">
              <a:defRPr sz="2064"/>
            </a:pPr>
            <a:r>
              <a:t>Batool mohammad </a:t>
            </a:r>
          </a:p>
        </p:txBody>
      </p:sp>
      <p:sp>
        <p:nvSpPr>
          <p:cNvPr id="90" name="Content Placeholder 1048912"/>
          <p:cNvSpPr txBox="1"/>
          <p:nvPr/>
        </p:nvSpPr>
        <p:spPr>
          <a:xfrm>
            <a:off x="5068423" y="4332434"/>
            <a:ext cx="5194385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b="1" sz="2400"/>
            </a:lvl1pPr>
          </a:lstStyle>
          <a:p>
            <a:pPr/>
            <a:r>
              <a:t>Dr: Omar aldabbas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bject 2"/>
          <p:cNvSpPr txBox="1"/>
          <p:nvPr>
            <p:ph type="title"/>
          </p:nvPr>
        </p:nvSpPr>
        <p:spPr>
          <a:xfrm>
            <a:off x="980947" y="332359"/>
            <a:ext cx="7287260" cy="926464"/>
          </a:xfrm>
          <a:prstGeom prst="rect">
            <a:avLst/>
          </a:prstGeom>
        </p:spPr>
        <p:txBody>
          <a:bodyPr/>
          <a:lstStyle/>
          <a:p>
            <a:pPr indent="12700">
              <a:defRPr spc="-100" sz="4300">
                <a:solidFill>
                  <a:srgbClr val="000000"/>
                </a:solidFill>
              </a:defRPr>
            </a:pPr>
            <a:r>
              <a:t>Hypert</a:t>
            </a:r>
            <a:r>
              <a:rPr spc="-200"/>
              <a:t>h</a:t>
            </a:r>
            <a:r>
              <a:t>y</a:t>
            </a:r>
            <a:r>
              <a:rPr spc="-200"/>
              <a:t>r</a:t>
            </a:r>
            <a:r>
              <a:t>oi</a:t>
            </a:r>
            <a:r>
              <a:rPr spc="-200"/>
              <a:t>d</a:t>
            </a:r>
            <a:r>
              <a:t>ism</a:t>
            </a:r>
            <a:r>
              <a:rPr spc="-300"/>
              <a:t> </a:t>
            </a:r>
            <a:r>
              <a:t>duri</a:t>
            </a:r>
            <a:r>
              <a:rPr spc="-200"/>
              <a:t>n</a:t>
            </a:r>
            <a:r>
              <a:t>g</a:t>
            </a:r>
            <a:r>
              <a:rPr spc="-300"/>
              <a:t> </a:t>
            </a:r>
            <a:r>
              <a:t>p</a:t>
            </a:r>
            <a:r>
              <a:rPr spc="-200"/>
              <a:t>r</a:t>
            </a:r>
            <a:r>
              <a:t>eg</a:t>
            </a:r>
            <a:r>
              <a:rPr spc="-200"/>
              <a:t>n</a:t>
            </a:r>
            <a:r>
              <a:t>a</a:t>
            </a:r>
            <a:r>
              <a:rPr spc="-200"/>
              <a:t>n</a:t>
            </a:r>
            <a:r>
              <a:t>cy</a:t>
            </a:r>
          </a:p>
        </p:txBody>
      </p:sp>
      <p:sp>
        <p:nvSpPr>
          <p:cNvPr id="157" name="object 3"/>
          <p:cNvSpPr txBox="1"/>
          <p:nvPr/>
        </p:nvSpPr>
        <p:spPr>
          <a:xfrm>
            <a:off x="916938" y="1574647"/>
            <a:ext cx="8155307" cy="892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100"/>
              </a:spcBef>
              <a:defRPr b="1" sz="2600"/>
            </a:pPr>
            <a:r>
              <a:t>Epidemiology</a:t>
            </a:r>
            <a:r>
              <a:rPr b="0"/>
              <a:t>:</a:t>
            </a:r>
            <a:r>
              <a:rPr b="0" spc="-5"/>
              <a:t> </a:t>
            </a:r>
            <a:r>
              <a:rPr b="0" spc="-10"/>
              <a:t>Hyperthyroidism</a:t>
            </a:r>
            <a:r>
              <a:rPr b="0" spc="-30"/>
              <a:t> </a:t>
            </a:r>
            <a:r>
              <a:rPr b="0"/>
              <a:t>is</a:t>
            </a:r>
            <a:r>
              <a:rPr b="0" spc="-10"/>
              <a:t> </a:t>
            </a:r>
            <a:r>
              <a:rPr b="0" spc="-20"/>
              <a:t>rare</a:t>
            </a:r>
            <a:r>
              <a:rPr b="0" spc="-10"/>
              <a:t> </a:t>
            </a:r>
            <a:r>
              <a:rPr b="0"/>
              <a:t>in</a:t>
            </a:r>
            <a:r>
              <a:rPr b="0" spc="-5"/>
              <a:t> pregnancy</a:t>
            </a:r>
            <a:r>
              <a:rPr b="0" spc="-25"/>
              <a:t> </a:t>
            </a:r>
            <a:r>
              <a:rPr b="0" spc="-5"/>
              <a:t>(&lt; </a:t>
            </a:r>
            <a:r>
              <a:rPr b="0"/>
              <a:t>0.5%)</a:t>
            </a:r>
          </a:p>
          <a:p>
            <a:pPr indent="12700">
              <a:spcBef>
                <a:spcPts val="1000"/>
              </a:spcBef>
              <a:defRPr b="1" spc="-5" sz="2600"/>
            </a:pPr>
            <a:r>
              <a:t>Etiology</a:t>
            </a:r>
            <a:r>
              <a:rPr b="0"/>
              <a:t>:</a:t>
            </a:r>
            <a:r>
              <a:rPr b="0" spc="-20"/>
              <a:t> </a:t>
            </a:r>
            <a:r>
              <a:rPr b="0"/>
              <a:t>(the</a:t>
            </a:r>
            <a:r>
              <a:rPr b="0" spc="-10"/>
              <a:t> most</a:t>
            </a:r>
            <a:r>
              <a:rPr b="0" spc="-15"/>
              <a:t> </a:t>
            </a:r>
            <a:r>
              <a:rPr b="0" spc="-10"/>
              <a:t>common</a:t>
            </a:r>
            <a:r>
              <a:rPr b="0"/>
              <a:t> causes)</a:t>
            </a:r>
          </a:p>
        </p:txBody>
      </p:sp>
      <p:sp>
        <p:nvSpPr>
          <p:cNvPr id="158" name="object 4"/>
          <p:cNvSpPr txBox="1"/>
          <p:nvPr/>
        </p:nvSpPr>
        <p:spPr>
          <a:xfrm>
            <a:off x="1222247" y="2538602"/>
            <a:ext cx="1775461" cy="32385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500"/>
              </a:lnSpc>
              <a:defRPr b="1" spc="-25" sz="2200"/>
            </a:pPr>
            <a:r>
              <a:t>Graves </a:t>
            </a:r>
            <a:r>
              <a:rPr spc="-4"/>
              <a:t>disease</a:t>
            </a:r>
          </a:p>
        </p:txBody>
      </p:sp>
      <p:sp>
        <p:nvSpPr>
          <p:cNvPr id="159" name="object 5"/>
          <p:cNvSpPr txBox="1"/>
          <p:nvPr/>
        </p:nvSpPr>
        <p:spPr>
          <a:xfrm>
            <a:off x="1026667" y="2526144"/>
            <a:ext cx="9281795" cy="687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71038" indent="-1958975">
              <a:spcBef>
                <a:spcPts val="400"/>
              </a:spcBef>
              <a:buClr>
                <a:srgbClr val="E38312"/>
              </a:buClr>
              <a:buSzPct val="100000"/>
              <a:buChar char="◦"/>
              <a:tabLst>
                <a:tab pos="1968500" algn="l"/>
                <a:tab pos="1968500" algn="l"/>
              </a:tabLst>
              <a:defRPr spc="-4" sz="2200"/>
            </a:pPr>
            <a:r>
              <a:t>usually</a:t>
            </a:r>
            <a:r>
              <a:rPr spc="-19"/>
              <a:t> </a:t>
            </a:r>
            <a:r>
              <a:rPr spc="-15"/>
              <a:t>becomes</a:t>
            </a:r>
            <a:r>
              <a:rPr spc="30"/>
              <a:t> </a:t>
            </a:r>
            <a:r>
              <a:t>less</a:t>
            </a:r>
            <a:r>
              <a:rPr spc="15"/>
              <a:t> </a:t>
            </a:r>
            <a:r>
              <a:rPr spc="-15"/>
              <a:t>severe</a:t>
            </a:r>
            <a:r>
              <a:rPr spc="4"/>
              <a:t> </a:t>
            </a:r>
            <a:r>
              <a:t>during</a:t>
            </a:r>
            <a:r>
              <a:rPr spc="-9"/>
              <a:t> </a:t>
            </a:r>
            <a:r>
              <a:t>the</a:t>
            </a:r>
            <a:r>
              <a:rPr spc="4"/>
              <a:t> </a:t>
            </a:r>
            <a:r>
              <a:rPr spc="-15"/>
              <a:t>later</a:t>
            </a:r>
            <a:r>
              <a:rPr spc="4"/>
              <a:t> </a:t>
            </a:r>
            <a:r>
              <a:rPr spc="-15"/>
              <a:t>stages</a:t>
            </a:r>
            <a:r>
              <a:rPr spc="15"/>
              <a:t> </a:t>
            </a:r>
            <a:r>
              <a:t>of</a:t>
            </a:r>
            <a:r>
              <a:rPr spc="9"/>
              <a:t> </a:t>
            </a:r>
            <a:r>
              <a:rPr spc="-9"/>
              <a:t>pregnancy</a:t>
            </a:r>
          </a:p>
          <a:p>
            <a:pPr indent="12700">
              <a:spcBef>
                <a:spcPts val="300"/>
              </a:spcBef>
              <a:defRPr spc="-4" sz="2200">
                <a:solidFill>
                  <a:srgbClr val="E38312"/>
                </a:solidFill>
              </a:defRPr>
            </a:pPr>
            <a:r>
              <a:t>◦</a:t>
            </a:r>
          </a:p>
        </p:txBody>
      </p:sp>
      <p:sp>
        <p:nvSpPr>
          <p:cNvPr id="160" name="object 6"/>
          <p:cNvSpPr txBox="1"/>
          <p:nvPr/>
        </p:nvSpPr>
        <p:spPr>
          <a:xfrm>
            <a:off x="916938" y="2916553"/>
            <a:ext cx="3939542" cy="32385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500"/>
              </a:lnSpc>
              <a:defRPr b="1" spc="-15" sz="2200"/>
            </a:pPr>
            <a:r>
              <a:t>β-hCG-mediated</a:t>
            </a:r>
            <a:r>
              <a:rPr spc="4"/>
              <a:t> </a:t>
            </a:r>
            <a:r>
              <a:rPr spc="-9"/>
              <a:t>hyperthyroidism</a:t>
            </a:r>
          </a:p>
        </p:txBody>
      </p:sp>
      <p:sp>
        <p:nvSpPr>
          <p:cNvPr id="161" name="object 7"/>
          <p:cNvSpPr txBox="1"/>
          <p:nvPr/>
        </p:nvSpPr>
        <p:spPr>
          <a:xfrm>
            <a:off x="5149722" y="2904363"/>
            <a:ext cx="5993131" cy="293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pc="-4" sz="2200"/>
            </a:pPr>
            <a:r>
              <a:t>usually</a:t>
            </a:r>
            <a:r>
              <a:rPr spc="-19"/>
              <a:t> </a:t>
            </a:r>
            <a:r>
              <a:rPr spc="-15"/>
              <a:t>occurs</a:t>
            </a:r>
            <a:r>
              <a:t> </a:t>
            </a:r>
            <a:r>
              <a:rPr spc="-9"/>
              <a:t>transiently</a:t>
            </a:r>
            <a:r>
              <a:rPr spc="0"/>
              <a:t> </a:t>
            </a:r>
            <a:r>
              <a:t>in</a:t>
            </a:r>
            <a:r>
              <a:rPr spc="4"/>
              <a:t> </a:t>
            </a:r>
            <a:r>
              <a:rPr spc="-9"/>
              <a:t>the</a:t>
            </a:r>
            <a:r>
              <a:rPr spc="15"/>
              <a:t> </a:t>
            </a:r>
            <a:r>
              <a:rPr spc="-15"/>
              <a:t>first</a:t>
            </a:r>
            <a:r>
              <a:t> </a:t>
            </a:r>
            <a:r>
              <a:rPr spc="-9"/>
              <a:t>half</a:t>
            </a:r>
            <a:r>
              <a:t> of</a:t>
            </a:r>
            <a:r>
              <a:rPr spc="9"/>
              <a:t> </a:t>
            </a:r>
            <a:r>
              <a:rPr spc="-15"/>
              <a:t>gestation</a:t>
            </a:r>
          </a:p>
        </p:txBody>
      </p:sp>
      <p:sp>
        <p:nvSpPr>
          <p:cNvPr id="162" name="object 8"/>
          <p:cNvSpPr txBox="1"/>
          <p:nvPr/>
        </p:nvSpPr>
        <p:spPr>
          <a:xfrm>
            <a:off x="916938" y="3205922"/>
            <a:ext cx="10203817" cy="2949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05434">
              <a:spcBef>
                <a:spcPts val="1100"/>
              </a:spcBef>
              <a:defRPr spc="-4" sz="2200"/>
            </a:pPr>
            <a:r>
              <a:t>and</a:t>
            </a:r>
            <a:r>
              <a:rPr spc="0"/>
              <a:t> </a:t>
            </a:r>
            <a:r>
              <a:t>is</a:t>
            </a:r>
            <a:r>
              <a:rPr spc="9"/>
              <a:t> </a:t>
            </a:r>
            <a:r>
              <a:rPr spc="-9"/>
              <a:t>typically</a:t>
            </a:r>
            <a:r>
              <a:rPr spc="15"/>
              <a:t> </a:t>
            </a:r>
            <a:r>
              <a:t>less</a:t>
            </a:r>
            <a:r>
              <a:rPr spc="9"/>
              <a:t> </a:t>
            </a:r>
            <a:r>
              <a:rPr spc="-15"/>
              <a:t>severe</a:t>
            </a:r>
            <a:r>
              <a:rPr spc="25"/>
              <a:t> </a:t>
            </a:r>
            <a:r>
              <a:t>than</a:t>
            </a:r>
            <a:r>
              <a:rPr spc="4"/>
              <a:t> </a:t>
            </a:r>
            <a:r>
              <a:rPr spc="-25"/>
              <a:t>Graves</a:t>
            </a:r>
            <a:r>
              <a:rPr spc="15"/>
              <a:t> </a:t>
            </a:r>
            <a:r>
              <a:rPr spc="-9"/>
              <a:t>disease</a:t>
            </a:r>
            <a:r>
              <a:rPr spc="-9">
                <a:solidFill>
                  <a:srgbClr val="006FC0"/>
                </a:solidFill>
              </a:rPr>
              <a:t>(repeat</a:t>
            </a:r>
            <a:r>
              <a:rPr spc="4">
                <a:solidFill>
                  <a:srgbClr val="006FC0"/>
                </a:solidFill>
              </a:rPr>
              <a:t> </a:t>
            </a:r>
            <a:r>
              <a:rPr spc="-9">
                <a:solidFill>
                  <a:srgbClr val="006FC0"/>
                </a:solidFill>
              </a:rPr>
              <a:t>TSH</a:t>
            </a:r>
            <a:r>
              <a:rPr spc="19">
                <a:solidFill>
                  <a:srgbClr val="006FC0"/>
                </a:solidFill>
              </a:rPr>
              <a:t> </a:t>
            </a:r>
            <a:r>
              <a:rPr spc="-15">
                <a:solidFill>
                  <a:srgbClr val="006FC0"/>
                </a:solidFill>
              </a:rPr>
              <a:t>after</a:t>
            </a:r>
            <a:r>
              <a:rPr spc="19">
                <a:solidFill>
                  <a:srgbClr val="006FC0"/>
                </a:solidFill>
              </a:rPr>
              <a:t> </a:t>
            </a:r>
            <a:r>
              <a:rPr>
                <a:solidFill>
                  <a:srgbClr val="006FC0"/>
                </a:solidFill>
              </a:rPr>
              <a:t>1</a:t>
            </a:r>
            <a:r>
              <a:rPr spc="4">
                <a:solidFill>
                  <a:srgbClr val="006FC0"/>
                </a:solidFill>
              </a:rPr>
              <a:t> </a:t>
            </a:r>
            <a:r>
              <a:rPr spc="-9">
                <a:solidFill>
                  <a:srgbClr val="006FC0"/>
                </a:solidFill>
              </a:rPr>
              <a:t>month–</a:t>
            </a:r>
            <a:r>
              <a:rPr spc="25">
                <a:solidFill>
                  <a:srgbClr val="006FC0"/>
                </a:solidFill>
              </a:rPr>
              <a:t> </a:t>
            </a:r>
            <a:r>
              <a:rPr>
                <a:solidFill>
                  <a:srgbClr val="006FC0"/>
                </a:solidFill>
              </a:rPr>
              <a:t>normal</a:t>
            </a:r>
            <a:r>
              <a:rPr spc="0">
                <a:solidFill>
                  <a:srgbClr val="006FC0"/>
                </a:solidFill>
              </a:rPr>
              <a:t> </a:t>
            </a:r>
            <a:r>
              <a:rPr>
                <a:solidFill>
                  <a:srgbClr val="006FC0"/>
                </a:solidFill>
              </a:rPr>
              <a:t>)</a:t>
            </a:r>
          </a:p>
          <a:p>
            <a:pPr indent="12700">
              <a:spcBef>
                <a:spcPts val="1200"/>
              </a:spcBef>
              <a:defRPr b="1" spc="-5" sz="2600"/>
            </a:pPr>
            <a:r>
              <a:t>Clinical</a:t>
            </a:r>
            <a:r>
              <a:rPr spc="-25"/>
              <a:t> </a:t>
            </a:r>
            <a:r>
              <a:rPr spc="-20"/>
              <a:t>features</a:t>
            </a:r>
          </a:p>
          <a:p>
            <a:pPr marL="305434" marR="5080" indent="-183514">
              <a:lnSpc>
                <a:spcPct val="90100"/>
              </a:lnSpc>
              <a:spcBef>
                <a:spcPts val="4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15" sz="2200"/>
            </a:pPr>
            <a:r>
              <a:t>Many</a:t>
            </a:r>
            <a:r>
              <a:rPr spc="0"/>
              <a:t> </a:t>
            </a:r>
            <a:r>
              <a:rPr spc="-4"/>
              <a:t>of</a:t>
            </a:r>
            <a:r>
              <a:rPr spc="4"/>
              <a:t> </a:t>
            </a:r>
            <a:r>
              <a:rPr spc="-4"/>
              <a:t>the</a:t>
            </a:r>
            <a:r>
              <a:rPr spc="15"/>
              <a:t> </a:t>
            </a:r>
            <a:r>
              <a:rPr spc="-9"/>
              <a:t>nonspecific </a:t>
            </a:r>
            <a:r>
              <a:t>symptoms</a:t>
            </a:r>
            <a:r>
              <a:rPr spc="35"/>
              <a:t> </a:t>
            </a:r>
            <a:r>
              <a:rPr spc="-9"/>
              <a:t>associated</a:t>
            </a:r>
            <a:r>
              <a:rPr spc="-4"/>
              <a:t> with</a:t>
            </a:r>
            <a:r>
              <a:rPr spc="0"/>
              <a:t> </a:t>
            </a:r>
            <a:r>
              <a:rPr spc="-9"/>
              <a:t>pregnancy are</a:t>
            </a:r>
            <a:r>
              <a:rPr spc="19"/>
              <a:t> </a:t>
            </a:r>
            <a:r>
              <a:rPr spc="-4"/>
              <a:t>similar</a:t>
            </a:r>
            <a:r>
              <a:rPr spc="0"/>
              <a:t> </a:t>
            </a:r>
            <a:r>
              <a:rPr spc="-25"/>
              <a:t>to</a:t>
            </a:r>
            <a:r>
              <a:rPr spc="19"/>
              <a:t> </a:t>
            </a:r>
            <a:r>
              <a:rPr spc="-4"/>
              <a:t>those </a:t>
            </a:r>
            <a:r>
              <a:rPr spc="0"/>
              <a:t> </a:t>
            </a:r>
            <a:r>
              <a:rPr spc="-9"/>
              <a:t>associated</a:t>
            </a:r>
            <a:r>
              <a:rPr spc="4"/>
              <a:t> </a:t>
            </a:r>
            <a:r>
              <a:rPr spc="-4"/>
              <a:t>with</a:t>
            </a:r>
            <a:r>
              <a:rPr spc="15"/>
              <a:t> </a:t>
            </a:r>
            <a:r>
              <a:rPr spc="-9"/>
              <a:t>hyperthyroidism,</a:t>
            </a:r>
            <a:r>
              <a:rPr spc="19"/>
              <a:t> </a:t>
            </a:r>
            <a:r>
              <a:rPr spc="-4"/>
              <a:t>including</a:t>
            </a:r>
            <a:r>
              <a:rPr spc="9"/>
              <a:t> </a:t>
            </a:r>
            <a:r>
              <a:rPr spc="-19"/>
              <a:t>tachycardia,</a:t>
            </a:r>
            <a:r>
              <a:rPr spc="-25"/>
              <a:t> </a:t>
            </a:r>
            <a:r>
              <a:t>heat</a:t>
            </a:r>
            <a:r>
              <a:rPr spc="30"/>
              <a:t> </a:t>
            </a:r>
            <a:r>
              <a:t>intolerance,</a:t>
            </a:r>
            <a:r>
              <a:rPr spc="19"/>
              <a:t> </a:t>
            </a:r>
            <a:r>
              <a:rPr spc="-4"/>
              <a:t>and</a:t>
            </a:r>
            <a:r>
              <a:rPr spc="15"/>
              <a:t> </a:t>
            </a:r>
            <a:r>
              <a:rPr spc="-9"/>
              <a:t>increased </a:t>
            </a:r>
            <a:r>
              <a:rPr spc="-480"/>
              <a:t> </a:t>
            </a:r>
            <a:r>
              <a:t>perspiration.</a:t>
            </a:r>
          </a:p>
          <a:p>
            <a:pPr marL="305434" marR="38734" indent="-183514">
              <a:lnSpc>
                <a:spcPts val="2300"/>
              </a:lnSpc>
              <a:spcBef>
                <a:spcPts val="6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200"/>
            </a:pPr>
            <a:r>
              <a:t>Additional</a:t>
            </a:r>
            <a:r>
              <a:rPr spc="-15"/>
              <a:t> symptoms</a:t>
            </a:r>
            <a:r>
              <a:rPr spc="35"/>
              <a:t> </a:t>
            </a:r>
            <a:r>
              <a:t>include</a:t>
            </a:r>
            <a:r>
              <a:rPr spc="-9"/>
              <a:t> </a:t>
            </a:r>
            <a:r>
              <a:rPr spc="-30">
                <a:solidFill>
                  <a:srgbClr val="FF0000"/>
                </a:solidFill>
              </a:rPr>
              <a:t>anxiety,</a:t>
            </a:r>
            <a:r>
              <a:rPr spc="25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hand</a:t>
            </a:r>
            <a:r>
              <a:rPr spc="-15">
                <a:solidFill>
                  <a:srgbClr val="FF0000"/>
                </a:solidFill>
              </a:rPr>
              <a:t> </a:t>
            </a:r>
            <a:r>
              <a:rPr spc="-35">
                <a:solidFill>
                  <a:srgbClr val="FF0000"/>
                </a:solidFill>
              </a:rPr>
              <a:t>tremor,</a:t>
            </a:r>
            <a:r>
              <a:rPr spc="25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and</a:t>
            </a:r>
            <a:r>
              <a:rPr spc="-9">
                <a:solidFill>
                  <a:srgbClr val="FF0000"/>
                </a:solidFill>
              </a:rPr>
              <a:t> </a:t>
            </a:r>
            <a:r>
              <a:rPr spc="-15">
                <a:solidFill>
                  <a:srgbClr val="FF0000"/>
                </a:solidFill>
              </a:rPr>
              <a:t>weight</a:t>
            </a:r>
            <a:r>
              <a:rPr spc="30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loss</a:t>
            </a:r>
            <a:r>
              <a:rPr spc="0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despite</a:t>
            </a:r>
            <a:r>
              <a:rPr spc="25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a</a:t>
            </a:r>
            <a:r>
              <a:rPr spc="0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normal</a:t>
            </a:r>
            <a:r>
              <a:rPr spc="0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or </a:t>
            </a:r>
            <a:r>
              <a:rPr spc="-484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increased</a:t>
            </a:r>
            <a:r>
              <a:rPr spc="-15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appetite.</a:t>
            </a:r>
          </a:p>
          <a:p>
            <a:pPr marL="305434" indent="-184150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200">
                <a:solidFill>
                  <a:srgbClr val="006FC0"/>
                </a:solidFill>
              </a:defRPr>
            </a:pPr>
            <a:r>
              <a:t>Specific</a:t>
            </a:r>
            <a:r>
              <a:rPr spc="4"/>
              <a:t> </a:t>
            </a:r>
            <a:r>
              <a:rPr spc="-9"/>
              <a:t>findings</a:t>
            </a:r>
            <a:r>
              <a:rPr spc="0"/>
              <a:t> </a:t>
            </a:r>
            <a:r>
              <a:rPr spc="-9"/>
              <a:t>such</a:t>
            </a:r>
            <a:r>
              <a:rPr spc="0"/>
              <a:t> as</a:t>
            </a:r>
            <a:r>
              <a:rPr spc="9"/>
              <a:t> </a:t>
            </a:r>
            <a:r>
              <a:rPr b="1" spc="-15"/>
              <a:t>goiter</a:t>
            </a:r>
            <a:r>
              <a:rPr b="1" spc="25"/>
              <a:t> </a:t>
            </a:r>
            <a:r>
              <a:t>and</a:t>
            </a:r>
            <a:r>
              <a:rPr spc="0"/>
              <a:t> </a:t>
            </a:r>
            <a:r>
              <a:rPr b="1" spc="-15"/>
              <a:t>ophthalmopathy</a:t>
            </a:r>
            <a:r>
              <a:rPr b="1" spc="50"/>
              <a:t> </a:t>
            </a:r>
            <a:r>
              <a:rPr spc="-9"/>
              <a:t>suggest</a:t>
            </a:r>
            <a:r>
              <a:rPr spc="30"/>
              <a:t> </a:t>
            </a:r>
            <a:r>
              <a:rPr spc="-19"/>
              <a:t>Graves'</a:t>
            </a:r>
            <a:r>
              <a:rPr spc="4"/>
              <a:t> </a:t>
            </a:r>
            <a:r>
              <a:rPr spc="-9"/>
              <a:t>hyperthyroidism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object 2"/>
          <p:cNvSpPr txBox="1"/>
          <p:nvPr>
            <p:ph type="title"/>
          </p:nvPr>
        </p:nvSpPr>
        <p:spPr>
          <a:xfrm>
            <a:off x="1176323" y="508837"/>
            <a:ext cx="7393307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h</a:t>
            </a:r>
            <a:r>
              <a:rPr spc="-200"/>
              <a:t>C</a:t>
            </a:r>
            <a:r>
              <a:t>G-</a:t>
            </a:r>
            <a:r>
              <a:rPr spc="-200"/>
              <a:t>m</a:t>
            </a:r>
            <a:r>
              <a:t>edi</a:t>
            </a:r>
            <a:r>
              <a:rPr spc="-200"/>
              <a:t>at</a:t>
            </a:r>
            <a:r>
              <a:t>e</a:t>
            </a:r>
            <a:r>
              <a:rPr spc="0"/>
              <a:t>d</a:t>
            </a:r>
            <a:r>
              <a:rPr spc="-300"/>
              <a:t> </a:t>
            </a:r>
            <a:r>
              <a:rPr spc="-200"/>
              <a:t>h</a:t>
            </a:r>
            <a:r>
              <a:t>ypert</a:t>
            </a:r>
            <a:r>
              <a:rPr spc="-200"/>
              <a:t>h</a:t>
            </a:r>
            <a:r>
              <a:t>y</a:t>
            </a:r>
            <a:r>
              <a:rPr spc="-200"/>
              <a:t>r</a:t>
            </a:r>
            <a:r>
              <a:t>oidis</a:t>
            </a:r>
            <a:r>
              <a:rPr spc="0"/>
              <a:t>m</a:t>
            </a:r>
          </a:p>
        </p:txBody>
      </p:sp>
      <p:sp>
        <p:nvSpPr>
          <p:cNvPr id="165" name="object 3"/>
          <p:cNvSpPr txBox="1"/>
          <p:nvPr/>
        </p:nvSpPr>
        <p:spPr>
          <a:xfrm>
            <a:off x="1097280" y="1848739"/>
            <a:ext cx="5345430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10" sz="2400"/>
            </a:pPr>
            <a:r>
              <a:t>Gestational transient</a:t>
            </a:r>
            <a:r>
              <a:rPr spc="5"/>
              <a:t> </a:t>
            </a:r>
            <a:r>
              <a:rPr spc="-15"/>
              <a:t>thyrotoxicosis</a:t>
            </a:r>
            <a:r>
              <a:rPr spc="-35"/>
              <a:t> </a:t>
            </a:r>
            <a:r>
              <a:rPr spc="-5"/>
              <a:t>(GTT)</a:t>
            </a:r>
          </a:p>
        </p:txBody>
      </p:sp>
      <p:sp>
        <p:nvSpPr>
          <p:cNvPr id="166" name="object 4"/>
          <p:cNvSpPr txBox="1"/>
          <p:nvPr/>
        </p:nvSpPr>
        <p:spPr>
          <a:xfrm>
            <a:off x="1286002" y="2254631"/>
            <a:ext cx="9827895" cy="1648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4945" marR="5080" indent="-182879">
              <a:lnSpc>
                <a:spcPct val="90000"/>
              </a:lnSpc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4" sz="2000"/>
            </a:pPr>
            <a:r>
              <a:t>During</a:t>
            </a:r>
            <a:r>
              <a:rPr spc="-15"/>
              <a:t> </a:t>
            </a:r>
            <a:r>
              <a:rPr spc="0"/>
              <a:t>the</a:t>
            </a:r>
            <a:r>
              <a:t> time</a:t>
            </a:r>
            <a:r>
              <a:rPr spc="15"/>
              <a:t> </a:t>
            </a:r>
            <a:r>
              <a:t>of peak hCG</a:t>
            </a:r>
            <a:r>
              <a:rPr spc="-19"/>
              <a:t> </a:t>
            </a:r>
            <a:r>
              <a:rPr spc="-9"/>
              <a:t>concentrations </a:t>
            </a:r>
            <a:r>
              <a:rPr spc="4"/>
              <a:t>(10</a:t>
            </a:r>
            <a:r>
              <a:rPr spc="0"/>
              <a:t> </a:t>
            </a:r>
            <a:r>
              <a:rPr spc="-15"/>
              <a:t>to</a:t>
            </a:r>
            <a:r>
              <a:rPr spc="-9"/>
              <a:t> </a:t>
            </a:r>
            <a:r>
              <a:rPr spc="0"/>
              <a:t>12 </a:t>
            </a:r>
            <a:r>
              <a:rPr spc="-9"/>
              <a:t>weeks),</a:t>
            </a:r>
            <a:r>
              <a:rPr spc="9"/>
              <a:t> </a:t>
            </a:r>
            <a:r>
              <a:rPr spc="-9"/>
              <a:t>total</a:t>
            </a:r>
            <a:r>
              <a:rPr spc="4"/>
              <a:t> </a:t>
            </a:r>
            <a:r>
              <a:t>serum</a:t>
            </a:r>
            <a:r>
              <a:rPr spc="9"/>
              <a:t> </a:t>
            </a:r>
            <a:r>
              <a:rPr spc="0"/>
              <a:t>T4 and </a:t>
            </a:r>
            <a:r>
              <a:t>T3 </a:t>
            </a:r>
            <a:r>
              <a:rPr spc="0"/>
              <a:t> </a:t>
            </a:r>
            <a:r>
              <a:rPr spc="-9"/>
              <a:t>concentrations</a:t>
            </a:r>
            <a:r>
              <a:t> increase.</a:t>
            </a:r>
            <a:r>
              <a:rPr spc="25"/>
              <a:t> </a:t>
            </a:r>
            <a:r>
              <a:t>Serum</a:t>
            </a:r>
            <a:r>
              <a:rPr spc="4"/>
              <a:t> </a:t>
            </a:r>
            <a:r>
              <a:rPr spc="-9"/>
              <a:t>free</a:t>
            </a:r>
            <a:r>
              <a:rPr spc="4"/>
              <a:t> </a:t>
            </a:r>
            <a:r>
              <a:rPr spc="0"/>
              <a:t>T4</a:t>
            </a:r>
            <a:r>
              <a:rPr spc="19"/>
              <a:t> </a:t>
            </a:r>
            <a:r>
              <a:rPr spc="0"/>
              <a:t>and</a:t>
            </a:r>
            <a:r>
              <a:t> </a:t>
            </a:r>
            <a:r>
              <a:rPr spc="0"/>
              <a:t>T3</a:t>
            </a:r>
            <a:r>
              <a:rPr spc="4"/>
              <a:t> </a:t>
            </a:r>
            <a:r>
              <a:rPr spc="-9"/>
              <a:t>concentrations</a:t>
            </a:r>
            <a:r>
              <a:rPr spc="4"/>
              <a:t> </a:t>
            </a:r>
            <a:r>
              <a:t>increase</a:t>
            </a:r>
            <a:r>
              <a:rPr spc="25"/>
              <a:t> </a:t>
            </a:r>
            <a:r>
              <a:rPr spc="-19"/>
              <a:t>slightly,</a:t>
            </a:r>
            <a:r>
              <a:rPr spc="15"/>
              <a:t> </a:t>
            </a:r>
            <a:r>
              <a:t>usually</a:t>
            </a:r>
            <a:r>
              <a:rPr spc="4"/>
              <a:t> </a:t>
            </a:r>
            <a:r>
              <a:t>within </a:t>
            </a:r>
            <a:r>
              <a:rPr spc="-440"/>
              <a:t> </a:t>
            </a:r>
            <a:r>
              <a:rPr spc="0"/>
              <a:t>the</a:t>
            </a:r>
            <a:r>
              <a:rPr spc="4"/>
              <a:t> </a:t>
            </a:r>
            <a:r>
              <a:t>normal</a:t>
            </a:r>
            <a:r>
              <a:rPr spc="-9"/>
              <a:t> </a:t>
            </a:r>
            <a:r>
              <a:t>range,</a:t>
            </a:r>
            <a:r>
              <a:rPr spc="-19"/>
              <a:t> </a:t>
            </a:r>
            <a:r>
              <a:rPr spc="0"/>
              <a:t>and</a:t>
            </a:r>
            <a:r>
              <a:rPr spc="4"/>
              <a:t> </a:t>
            </a:r>
            <a:r>
              <a:t>serum</a:t>
            </a:r>
            <a:r>
              <a:rPr spc="15"/>
              <a:t> </a:t>
            </a:r>
            <a:r>
              <a:rPr spc="-9"/>
              <a:t>TSH</a:t>
            </a:r>
            <a:r>
              <a:rPr spc="4"/>
              <a:t> </a:t>
            </a:r>
            <a:r>
              <a:rPr spc="-9"/>
              <a:t>concentrations</a:t>
            </a:r>
            <a:r>
              <a:t> </a:t>
            </a:r>
            <a:r>
              <a:rPr spc="-9"/>
              <a:t>are</a:t>
            </a:r>
            <a:r>
              <a:rPr spc="4"/>
              <a:t> </a:t>
            </a:r>
            <a:r>
              <a:rPr spc="-9"/>
              <a:t>appropriately</a:t>
            </a:r>
            <a:r>
              <a:rPr spc="25"/>
              <a:t> </a:t>
            </a:r>
            <a:r>
              <a:t>reduced.</a:t>
            </a:r>
            <a:r>
              <a:rPr spc="-15"/>
              <a:t> </a:t>
            </a:r>
            <a:r>
              <a:t>Thus,</a:t>
            </a:r>
            <a:r>
              <a:rPr spc="4"/>
              <a:t> </a:t>
            </a:r>
            <a:r>
              <a:t>in</a:t>
            </a:r>
            <a:r>
              <a:rPr spc="4"/>
              <a:t> </a:t>
            </a:r>
            <a:r>
              <a:t>some </a:t>
            </a:r>
            <a:r>
              <a:rPr spc="0"/>
              <a:t> </a:t>
            </a:r>
            <a:r>
              <a:rPr spc="-9"/>
              <a:t>women,</a:t>
            </a:r>
            <a:r>
              <a:rPr spc="0"/>
              <a:t> the</a:t>
            </a:r>
            <a:r>
              <a:rPr spc="4"/>
              <a:t> </a:t>
            </a:r>
            <a:r>
              <a:rPr spc="0"/>
              <a:t>high</a:t>
            </a:r>
            <a:r>
              <a:rPr spc="-9"/>
              <a:t> </a:t>
            </a:r>
            <a:r>
              <a:t>serum</a:t>
            </a:r>
            <a:r>
              <a:rPr spc="0"/>
              <a:t> </a:t>
            </a:r>
            <a:r>
              <a:t>concentration of</a:t>
            </a:r>
            <a:r>
              <a:rPr spc="0"/>
              <a:t> </a:t>
            </a:r>
            <a:r>
              <a:t>hCG</a:t>
            </a:r>
            <a:r>
              <a:rPr spc="-19"/>
              <a:t> </a:t>
            </a:r>
            <a:r>
              <a:t>during</a:t>
            </a:r>
            <a:r>
              <a:rPr spc="-9"/>
              <a:t> </a:t>
            </a:r>
            <a:r>
              <a:t>early</a:t>
            </a:r>
            <a:r>
              <a:rPr spc="15"/>
              <a:t> </a:t>
            </a:r>
            <a:r>
              <a:t>pregnancy</a:t>
            </a:r>
            <a:r>
              <a:rPr spc="-25"/>
              <a:t> </a:t>
            </a:r>
            <a:r>
              <a:t>can</a:t>
            </a:r>
            <a:r>
              <a:rPr spc="4"/>
              <a:t> </a:t>
            </a:r>
            <a:r>
              <a:t>lead</a:t>
            </a:r>
            <a:r>
              <a:rPr spc="9"/>
              <a:t> </a:t>
            </a:r>
            <a:r>
              <a:rPr spc="-9"/>
              <a:t>to</a:t>
            </a:r>
            <a:r>
              <a:t> subclinical </a:t>
            </a:r>
            <a:r>
              <a:rPr spc="0"/>
              <a:t> </a:t>
            </a:r>
            <a:r>
              <a:t>or</a:t>
            </a:r>
            <a:r>
              <a:rPr spc="-9"/>
              <a:t> </a:t>
            </a:r>
            <a:r>
              <a:t>mild</a:t>
            </a:r>
            <a:r>
              <a:rPr spc="19"/>
              <a:t> </a:t>
            </a:r>
            <a:r>
              <a:rPr spc="-9"/>
              <a:t>overt</a:t>
            </a:r>
            <a:r>
              <a:rPr spc="4"/>
              <a:t> </a:t>
            </a:r>
            <a:r>
              <a:rPr spc="-9"/>
              <a:t>hyperthyroidism characterized</a:t>
            </a:r>
            <a:r>
              <a:rPr spc="4"/>
              <a:t> </a:t>
            </a:r>
            <a:r>
              <a:t>by</a:t>
            </a:r>
            <a:r>
              <a:rPr spc="-15"/>
              <a:t> </a:t>
            </a:r>
            <a:r>
              <a:t>slightly</a:t>
            </a:r>
            <a:r>
              <a:rPr spc="4"/>
              <a:t> </a:t>
            </a:r>
            <a:r>
              <a:t>low</a:t>
            </a:r>
            <a:r>
              <a:rPr spc="9"/>
              <a:t> </a:t>
            </a:r>
            <a:r>
              <a:t>serum</a:t>
            </a:r>
            <a:r>
              <a:rPr spc="15"/>
              <a:t> </a:t>
            </a:r>
            <a:r>
              <a:rPr spc="-9"/>
              <a:t>TSH</a:t>
            </a:r>
            <a:r>
              <a:rPr spc="9"/>
              <a:t> </a:t>
            </a:r>
            <a:r>
              <a:rPr spc="-9"/>
              <a:t>concentrations </a:t>
            </a:r>
            <a:r>
              <a:rPr spc="0"/>
              <a:t>and </a:t>
            </a:r>
            <a:r>
              <a:rPr spc="4"/>
              <a:t> </a:t>
            </a:r>
            <a:r>
              <a:t>high-normal</a:t>
            </a:r>
            <a:r>
              <a:rPr spc="-19"/>
              <a:t> </a:t>
            </a:r>
            <a:r>
              <a:t>or</a:t>
            </a:r>
            <a:r>
              <a:rPr spc="-15"/>
              <a:t> </a:t>
            </a:r>
            <a:r>
              <a:rPr spc="0"/>
              <a:t>mildly </a:t>
            </a:r>
            <a:r>
              <a:rPr spc="-15"/>
              <a:t>elevated</a:t>
            </a:r>
            <a:r>
              <a:rPr spc="15"/>
              <a:t> </a:t>
            </a:r>
            <a:r>
              <a:t>serum</a:t>
            </a:r>
            <a:r>
              <a:rPr spc="15"/>
              <a:t> </a:t>
            </a:r>
            <a:r>
              <a:rPr spc="-9"/>
              <a:t>free</a:t>
            </a:r>
            <a:r>
              <a:rPr spc="0"/>
              <a:t> T4</a:t>
            </a:r>
            <a:r>
              <a:t> </a:t>
            </a:r>
            <a:r>
              <a:rPr spc="-9"/>
              <a:t>concentrations</a:t>
            </a:r>
          </a:p>
        </p:txBody>
      </p:sp>
      <p:sp>
        <p:nvSpPr>
          <p:cNvPr id="167" name="object 5"/>
          <p:cNvSpPr txBox="1"/>
          <p:nvPr/>
        </p:nvSpPr>
        <p:spPr>
          <a:xfrm>
            <a:off x="1097279" y="4078351"/>
            <a:ext cx="3240407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5" sz="2400"/>
            </a:pPr>
            <a:r>
              <a:t>Hyperemesis</a:t>
            </a:r>
            <a:r>
              <a:rPr spc="-20"/>
              <a:t> </a:t>
            </a:r>
            <a:r>
              <a:rPr spc="-15"/>
              <a:t>gravidarum</a:t>
            </a:r>
          </a:p>
        </p:txBody>
      </p:sp>
      <p:sp>
        <p:nvSpPr>
          <p:cNvPr id="168" name="object 6"/>
          <p:cNvSpPr txBox="1"/>
          <p:nvPr/>
        </p:nvSpPr>
        <p:spPr>
          <a:xfrm>
            <a:off x="1286001" y="4489322"/>
            <a:ext cx="9834882" cy="1610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4945" marR="5080" indent="-182879">
              <a:lnSpc>
                <a:spcPts val="2100"/>
              </a:lnSpc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4" sz="2000"/>
            </a:pPr>
            <a:r>
              <a:t>Hyperemesis </a:t>
            </a:r>
            <a:r>
              <a:rPr spc="-9"/>
              <a:t>gravidarum </a:t>
            </a:r>
            <a:r>
              <a:rPr spc="0"/>
              <a:t>is a </a:t>
            </a:r>
            <a:r>
              <a:rPr b="1" spc="-9">
                <a:solidFill>
                  <a:srgbClr val="006FC0"/>
                </a:solidFill>
              </a:rPr>
              <a:t>syndrome </a:t>
            </a:r>
            <a:r>
              <a:rPr b="1" spc="0">
                <a:solidFill>
                  <a:srgbClr val="006FC0"/>
                </a:solidFill>
              </a:rPr>
              <a:t>of nausea and </a:t>
            </a:r>
            <a:r>
              <a:rPr b="1">
                <a:solidFill>
                  <a:srgbClr val="006FC0"/>
                </a:solidFill>
              </a:rPr>
              <a:t>vomiting associated with </a:t>
            </a:r>
            <a:r>
              <a:rPr b="1" spc="-9">
                <a:solidFill>
                  <a:srgbClr val="006FC0"/>
                </a:solidFill>
              </a:rPr>
              <a:t>weight </a:t>
            </a:r>
            <a:r>
              <a:rPr b="1" spc="0">
                <a:solidFill>
                  <a:srgbClr val="006FC0"/>
                </a:solidFill>
              </a:rPr>
              <a:t>loss </a:t>
            </a:r>
            <a:r>
              <a:rPr b="1" spc="4">
                <a:solidFill>
                  <a:srgbClr val="006FC0"/>
                </a:solidFill>
              </a:rPr>
              <a:t> </a:t>
            </a:r>
            <a:r>
              <a:rPr b="1" spc="0">
                <a:solidFill>
                  <a:srgbClr val="006FC0"/>
                </a:solidFill>
              </a:rPr>
              <a:t>of</a:t>
            </a:r>
            <a:r>
              <a:rPr b="1" spc="-9">
                <a:solidFill>
                  <a:srgbClr val="006FC0"/>
                </a:solidFill>
              </a:rPr>
              <a:t> </a:t>
            </a:r>
            <a:r>
              <a:rPr b="1" spc="0">
                <a:solidFill>
                  <a:srgbClr val="006FC0"/>
                </a:solidFill>
              </a:rPr>
              <a:t>5 </a:t>
            </a:r>
            <a:r>
              <a:rPr b="1" spc="-9">
                <a:solidFill>
                  <a:srgbClr val="006FC0"/>
                </a:solidFill>
              </a:rPr>
              <a:t>percent</a:t>
            </a:r>
            <a:r>
              <a:rPr b="1">
                <a:solidFill>
                  <a:srgbClr val="006FC0"/>
                </a:solidFill>
              </a:rPr>
              <a:t> </a:t>
            </a:r>
            <a:r>
              <a:rPr b="1" spc="0">
                <a:solidFill>
                  <a:srgbClr val="006FC0"/>
                </a:solidFill>
              </a:rPr>
              <a:t>or</a:t>
            </a:r>
            <a:r>
              <a:rPr b="1" spc="4">
                <a:solidFill>
                  <a:srgbClr val="006FC0"/>
                </a:solidFill>
              </a:rPr>
              <a:t> </a:t>
            </a:r>
            <a:r>
              <a:rPr b="1" spc="-9">
                <a:solidFill>
                  <a:srgbClr val="006FC0"/>
                </a:solidFill>
              </a:rPr>
              <a:t>more</a:t>
            </a:r>
            <a:r>
              <a:rPr b="1">
                <a:solidFill>
                  <a:srgbClr val="006FC0"/>
                </a:solidFill>
              </a:rPr>
              <a:t> </a:t>
            </a:r>
            <a:r>
              <a:rPr b="1" spc="0">
                <a:solidFill>
                  <a:srgbClr val="006FC0"/>
                </a:solidFill>
              </a:rPr>
              <a:t>during</a:t>
            </a:r>
            <a:r>
              <a:rPr b="1" spc="-25">
                <a:solidFill>
                  <a:srgbClr val="006FC0"/>
                </a:solidFill>
              </a:rPr>
              <a:t> </a:t>
            </a:r>
            <a:r>
              <a:rPr b="1">
                <a:solidFill>
                  <a:srgbClr val="006FC0"/>
                </a:solidFill>
              </a:rPr>
              <a:t>early</a:t>
            </a:r>
            <a:r>
              <a:rPr b="1" spc="15">
                <a:solidFill>
                  <a:srgbClr val="006FC0"/>
                </a:solidFill>
              </a:rPr>
              <a:t> </a:t>
            </a:r>
            <a:r>
              <a:rPr b="1">
                <a:solidFill>
                  <a:srgbClr val="006FC0"/>
                </a:solidFill>
              </a:rPr>
              <a:t>pregnancy</a:t>
            </a:r>
            <a:r>
              <a:rPr b="1" spc="15">
                <a:solidFill>
                  <a:srgbClr val="006FC0"/>
                </a:solidFill>
              </a:rPr>
              <a:t> </a:t>
            </a:r>
            <a:r>
              <a:t>that</a:t>
            </a:r>
            <a:r>
              <a:rPr spc="0"/>
              <a:t> </a:t>
            </a:r>
            <a:r>
              <a:t>occurs</a:t>
            </a:r>
            <a:r>
              <a:rPr spc="4"/>
              <a:t> </a:t>
            </a:r>
            <a:r>
              <a:rPr spc="0"/>
              <a:t>in</a:t>
            </a:r>
            <a:r>
              <a:t> </a:t>
            </a:r>
            <a:r>
              <a:rPr spc="0"/>
              <a:t>0.1</a:t>
            </a:r>
            <a:r>
              <a:rPr spc="-9"/>
              <a:t> </a:t>
            </a:r>
            <a:r>
              <a:rPr spc="-15"/>
              <a:t>to</a:t>
            </a:r>
            <a:r>
              <a:rPr spc="9"/>
              <a:t> </a:t>
            </a:r>
            <a:r>
              <a:rPr spc="0"/>
              <a:t>0.2</a:t>
            </a:r>
            <a:r>
              <a:rPr spc="-9"/>
              <a:t> percent</a:t>
            </a:r>
            <a:r>
              <a:t> of pregnancies. </a:t>
            </a:r>
            <a:r>
              <a:rPr spc="-440"/>
              <a:t> </a:t>
            </a:r>
            <a:r>
              <a:rPr spc="-19"/>
              <a:t>Women </a:t>
            </a:r>
            <a:r>
              <a:rPr spc="0"/>
              <a:t>who</a:t>
            </a:r>
            <a:r>
              <a:rPr spc="-19"/>
              <a:t> </a:t>
            </a:r>
            <a:r>
              <a:rPr spc="-9"/>
              <a:t>develop</a:t>
            </a:r>
            <a:r>
              <a:rPr spc="0"/>
              <a:t> </a:t>
            </a:r>
            <a:r>
              <a:rPr spc="-9"/>
              <a:t>hyperemesis</a:t>
            </a:r>
            <a:r>
              <a:rPr spc="15"/>
              <a:t> </a:t>
            </a:r>
            <a:r>
              <a:rPr spc="-9"/>
              <a:t>gravidarum</a:t>
            </a:r>
            <a:r>
              <a:rPr spc="-15"/>
              <a:t> </a:t>
            </a:r>
            <a:r>
              <a:rPr spc="-19"/>
              <a:t>have</a:t>
            </a:r>
            <a:r>
              <a:rPr spc="25"/>
              <a:t> </a:t>
            </a:r>
            <a:r>
              <a:rPr b="1" spc="0">
                <a:solidFill>
                  <a:srgbClr val="006FC0"/>
                </a:solidFill>
              </a:rPr>
              <a:t>higher serum</a:t>
            </a:r>
            <a:r>
              <a:rPr b="1" spc="-15">
                <a:solidFill>
                  <a:srgbClr val="006FC0"/>
                </a:solidFill>
              </a:rPr>
              <a:t> </a:t>
            </a:r>
            <a:r>
              <a:rPr b="1">
                <a:solidFill>
                  <a:srgbClr val="006FC0"/>
                </a:solidFill>
              </a:rPr>
              <a:t>hCG and</a:t>
            </a:r>
            <a:r>
              <a:rPr b="1" spc="0">
                <a:solidFill>
                  <a:srgbClr val="006FC0"/>
                </a:solidFill>
              </a:rPr>
              <a:t> </a:t>
            </a:r>
            <a:r>
              <a:rPr b="1" spc="-9">
                <a:solidFill>
                  <a:srgbClr val="006FC0"/>
                </a:solidFill>
              </a:rPr>
              <a:t>estradiol </a:t>
            </a:r>
            <a:r>
              <a:rPr b="1">
                <a:solidFill>
                  <a:srgbClr val="006FC0"/>
                </a:solidFill>
              </a:rPr>
              <a:t> </a:t>
            </a:r>
            <a:r>
              <a:rPr spc="-9"/>
              <a:t>concentrations </a:t>
            </a:r>
            <a:r>
              <a:rPr spc="0"/>
              <a:t>than </a:t>
            </a:r>
            <a:r>
              <a:t>normal pregnant </a:t>
            </a:r>
            <a:r>
              <a:rPr spc="-9"/>
              <a:t>women;</a:t>
            </a:r>
            <a:r>
              <a:rPr spc="0"/>
              <a:t> in</a:t>
            </a:r>
            <a:r>
              <a:t> addition,</a:t>
            </a:r>
            <a:r>
              <a:rPr spc="0"/>
              <a:t> their</a:t>
            </a:r>
            <a:r>
              <a:rPr spc="15"/>
              <a:t> </a:t>
            </a:r>
            <a:r>
              <a:t>hCG</a:t>
            </a:r>
            <a:r>
              <a:rPr spc="-19"/>
              <a:t> </a:t>
            </a:r>
            <a:r>
              <a:t>has</a:t>
            </a:r>
            <a:r>
              <a:rPr spc="0"/>
              <a:t> </a:t>
            </a:r>
            <a:r>
              <a:rPr spc="-9"/>
              <a:t>more</a:t>
            </a:r>
            <a:r>
              <a:rPr spc="4"/>
              <a:t> </a:t>
            </a:r>
            <a:r>
              <a:rPr spc="-9"/>
              <a:t>thyroid- </a:t>
            </a:r>
            <a:r>
              <a:t> </a:t>
            </a:r>
            <a:r>
              <a:rPr spc="-9"/>
              <a:t>stimulating</a:t>
            </a:r>
            <a:r>
              <a:rPr spc="15"/>
              <a:t> </a:t>
            </a:r>
            <a:r>
              <a:rPr spc="0"/>
              <a:t>activity</a:t>
            </a:r>
            <a:r>
              <a:rPr spc="19"/>
              <a:t> </a:t>
            </a:r>
            <a:r>
              <a:rPr>
                <a:solidFill>
                  <a:srgbClr val="FF0000"/>
                </a:solidFill>
              </a:rPr>
              <a:t>(mortality</a:t>
            </a:r>
            <a:r>
              <a:rPr spc="0">
                <a:solidFill>
                  <a:srgbClr val="FF0000"/>
                </a:solidFill>
              </a:rPr>
              <a:t> </a:t>
            </a:r>
            <a:r>
              <a:rPr spc="-19">
                <a:solidFill>
                  <a:srgbClr val="FF0000"/>
                </a:solidFill>
              </a:rPr>
              <a:t>rate</a:t>
            </a:r>
            <a:r>
              <a:rPr spc="15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is </a:t>
            </a:r>
            <a:r>
              <a:rPr>
                <a:solidFill>
                  <a:srgbClr val="FF0000"/>
                </a:solidFill>
              </a:rPr>
              <a:t>higher</a:t>
            </a:r>
            <a:r>
              <a:rPr spc="-25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due</a:t>
            </a:r>
            <a:r>
              <a:rPr spc="-9">
                <a:solidFill>
                  <a:srgbClr val="FF0000"/>
                </a:solidFill>
              </a:rPr>
              <a:t> to</a:t>
            </a:r>
            <a:r>
              <a:rPr spc="0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dehydration,</a:t>
            </a:r>
            <a:r>
              <a:rPr spc="-30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renal </a:t>
            </a:r>
            <a:r>
              <a:rPr spc="-9">
                <a:solidFill>
                  <a:srgbClr val="FF0000"/>
                </a:solidFill>
              </a:rPr>
              <a:t>failure</a:t>
            </a:r>
            <a:r>
              <a:rPr spc="30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and</a:t>
            </a:r>
            <a:r>
              <a:rPr spc="-19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electrolyte </a:t>
            </a:r>
            <a:r>
              <a:rPr spc="0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imbalance</a:t>
            </a:r>
            <a:r>
              <a:rPr spc="-9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object 2"/>
          <p:cNvSpPr txBox="1"/>
          <p:nvPr>
            <p:ph type="title"/>
          </p:nvPr>
        </p:nvSpPr>
        <p:spPr>
          <a:xfrm>
            <a:off x="1078482" y="429259"/>
            <a:ext cx="7530467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hCG-mediated</a:t>
            </a:r>
            <a:r>
              <a:rPr spc="-200"/>
              <a:t> </a:t>
            </a:r>
            <a:r>
              <a:t>hyperthyroidism</a:t>
            </a:r>
          </a:p>
        </p:txBody>
      </p:sp>
      <p:sp>
        <p:nvSpPr>
          <p:cNvPr id="171" name="object 3"/>
          <p:cNvSpPr txBox="1"/>
          <p:nvPr/>
        </p:nvSpPr>
        <p:spPr>
          <a:xfrm>
            <a:off x="1097279" y="1848739"/>
            <a:ext cx="3967481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15" sz="2400"/>
            </a:pPr>
            <a:r>
              <a:t>Trophoblastic</a:t>
            </a:r>
            <a:r>
              <a:rPr spc="-95"/>
              <a:t> </a:t>
            </a:r>
            <a:r>
              <a:rPr spc="-10"/>
              <a:t>hyperthyroidism</a:t>
            </a:r>
          </a:p>
        </p:txBody>
      </p:sp>
      <p:sp>
        <p:nvSpPr>
          <p:cNvPr id="172" name="object 4"/>
          <p:cNvSpPr txBox="1"/>
          <p:nvPr/>
        </p:nvSpPr>
        <p:spPr>
          <a:xfrm>
            <a:off x="1286001" y="2254630"/>
            <a:ext cx="9638032" cy="1459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4945" marR="5080" indent="-182879" algn="just">
              <a:lnSpc>
                <a:spcPct val="90000"/>
              </a:lnSpc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9" sz="2000"/>
            </a:pPr>
            <a:r>
              <a:t>Hyperthyroidism </a:t>
            </a:r>
            <a:r>
              <a:rPr spc="-4"/>
              <a:t>can also occur with </a:t>
            </a:r>
            <a:r>
              <a:t>gestational trophoblastic </a:t>
            </a:r>
            <a:r>
              <a:rPr spc="-4"/>
              <a:t>disease. </a:t>
            </a:r>
            <a:r>
              <a:rPr spc="0"/>
              <a:t>A </a:t>
            </a:r>
            <a:r>
              <a:t>hydatidiform </a:t>
            </a:r>
            <a:r>
              <a:rPr spc="-4"/>
              <a:t>mole </a:t>
            </a:r>
            <a:r>
              <a:rPr spc="-440"/>
              <a:t> </a:t>
            </a:r>
            <a:r>
              <a:rPr spc="-4"/>
              <a:t>(molar pregnancy) </a:t>
            </a:r>
            <a:r>
              <a:rPr spc="0"/>
              <a:t>is </a:t>
            </a:r>
            <a:r>
              <a:rPr spc="-4"/>
              <a:t>benign but </a:t>
            </a:r>
            <a:r>
              <a:rPr spc="-15"/>
              <a:t>may </a:t>
            </a:r>
            <a:r>
              <a:t>give </a:t>
            </a:r>
            <a:r>
              <a:rPr spc="-4"/>
              <a:t>rise </a:t>
            </a:r>
            <a:r>
              <a:t>to </a:t>
            </a:r>
            <a:r>
              <a:rPr spc="-4"/>
              <a:t>choriocarcinoma. </a:t>
            </a:r>
            <a:r>
              <a:rPr spc="0"/>
              <a:t>Both </a:t>
            </a:r>
            <a:r>
              <a:t>are associated </a:t>
            </a:r>
            <a:r>
              <a:rPr spc="0"/>
              <a:t>with </a:t>
            </a:r>
            <a:r>
              <a:rPr spc="4"/>
              <a:t> </a:t>
            </a:r>
            <a:r>
              <a:rPr spc="-4"/>
              <a:t>high</a:t>
            </a:r>
            <a:r>
              <a:rPr spc="-19"/>
              <a:t> </a:t>
            </a:r>
            <a:r>
              <a:rPr spc="-4"/>
              <a:t>serum</a:t>
            </a:r>
            <a:r>
              <a:rPr spc="9"/>
              <a:t> </a:t>
            </a:r>
            <a:r>
              <a:rPr spc="-4"/>
              <a:t>hCG</a:t>
            </a:r>
            <a:r>
              <a:rPr spc="-25"/>
              <a:t> </a:t>
            </a:r>
            <a:r>
              <a:t>concentrations</a:t>
            </a:r>
            <a:r>
              <a:rPr spc="-15"/>
              <a:t> </a:t>
            </a:r>
            <a:r>
              <a:rPr spc="0"/>
              <a:t>and</a:t>
            </a:r>
            <a:r>
              <a:rPr spc="-4"/>
              <a:t> </a:t>
            </a:r>
            <a:r>
              <a:rPr spc="0"/>
              <a:t>abnormal </a:t>
            </a:r>
            <a:r>
              <a:rPr spc="-4"/>
              <a:t>hCG</a:t>
            </a:r>
            <a:r>
              <a:rPr spc="-25"/>
              <a:t> </a:t>
            </a:r>
            <a:r>
              <a:t>isoforms</a:t>
            </a:r>
          </a:p>
          <a:p>
            <a:pPr marL="194945" marR="329565" indent="-182879" algn="just">
              <a:lnSpc>
                <a:spcPts val="2100"/>
              </a:lnSpc>
              <a:spcBef>
                <a:spcPts val="6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4" sz="2000">
                <a:solidFill>
                  <a:srgbClr val="FF0000"/>
                </a:solidFill>
              </a:defRPr>
            </a:pPr>
            <a:r>
              <a:t>Thus suspect </a:t>
            </a:r>
            <a:r>
              <a:rPr spc="0"/>
              <a:t>a </a:t>
            </a:r>
            <a:r>
              <a:t>molar pregnancy or choriocarcinoma </a:t>
            </a:r>
            <a:r>
              <a:rPr spc="0"/>
              <a:t>if </a:t>
            </a:r>
            <a:r>
              <a:rPr spc="-15"/>
              <a:t>severe </a:t>
            </a:r>
            <a:r>
              <a:rPr spc="-9"/>
              <a:t>hyperthyroidism manifests </a:t>
            </a:r>
            <a:r>
              <a:rPr spc="-440"/>
              <a:t> </a:t>
            </a:r>
            <a:r>
              <a:t>during</a:t>
            </a:r>
            <a:r>
              <a:rPr spc="-19"/>
              <a:t> </a:t>
            </a:r>
            <a:r>
              <a:t>pregnancy</a:t>
            </a:r>
          </a:p>
        </p:txBody>
      </p:sp>
      <p:sp>
        <p:nvSpPr>
          <p:cNvPr id="173" name="object 5"/>
          <p:cNvSpPr txBox="1"/>
          <p:nvPr/>
        </p:nvSpPr>
        <p:spPr>
          <a:xfrm>
            <a:off x="1097280" y="3880229"/>
            <a:ext cx="4705351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10" sz="2400"/>
            </a:pPr>
            <a:r>
              <a:t>Familial</a:t>
            </a:r>
            <a:r>
              <a:rPr spc="-35"/>
              <a:t> </a:t>
            </a:r>
            <a:r>
              <a:rPr spc="-15"/>
              <a:t>gestational</a:t>
            </a:r>
            <a:r>
              <a:rPr spc="-5"/>
              <a:t> </a:t>
            </a:r>
            <a:r>
              <a:t>hyperthyroidism</a:t>
            </a:r>
          </a:p>
        </p:txBody>
      </p:sp>
      <p:sp>
        <p:nvSpPr>
          <p:cNvPr id="174" name="object 6"/>
          <p:cNvSpPr txBox="1"/>
          <p:nvPr/>
        </p:nvSpPr>
        <p:spPr>
          <a:xfrm>
            <a:off x="1286001" y="4256227"/>
            <a:ext cx="9337042" cy="566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5579" indent="-182879">
              <a:lnSpc>
                <a:spcPts val="2200"/>
              </a:lnSpc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9" sz="2000"/>
            </a:pPr>
            <a:r>
              <a:t>Recurrent</a:t>
            </a:r>
            <a:r>
              <a:rPr spc="4"/>
              <a:t> </a:t>
            </a:r>
            <a:r>
              <a:t>gestational</a:t>
            </a:r>
            <a:r>
              <a:rPr spc="15"/>
              <a:t> </a:t>
            </a:r>
            <a:r>
              <a:t>hyperthyroidism</a:t>
            </a:r>
            <a:r>
              <a:rPr spc="-25"/>
              <a:t> </a:t>
            </a:r>
            <a:r>
              <a:rPr spc="-4"/>
              <a:t>has</a:t>
            </a:r>
            <a:r>
              <a:rPr spc="4"/>
              <a:t> </a:t>
            </a:r>
            <a:r>
              <a:rPr spc="-4"/>
              <a:t>been described</a:t>
            </a:r>
            <a:r>
              <a:rPr spc="0"/>
              <a:t> in</a:t>
            </a:r>
            <a:r>
              <a:rPr spc="9"/>
              <a:t> </a:t>
            </a:r>
            <a:r>
              <a:rPr spc="0"/>
              <a:t>one</a:t>
            </a:r>
            <a:r>
              <a:rPr spc="-15"/>
              <a:t> </a:t>
            </a:r>
            <a:r>
              <a:t>family</a:t>
            </a:r>
            <a:r>
              <a:rPr spc="9"/>
              <a:t> </a:t>
            </a:r>
            <a:r>
              <a:rPr spc="0"/>
              <a:t>due</a:t>
            </a:r>
            <a:r>
              <a:rPr spc="-4"/>
              <a:t> </a:t>
            </a:r>
            <a:r>
              <a:t>to</a:t>
            </a:r>
            <a:r>
              <a:rPr spc="45"/>
              <a:t> </a:t>
            </a:r>
            <a:r>
              <a:rPr spc="0">
                <a:solidFill>
                  <a:srgbClr val="FF0000"/>
                </a:solidFill>
              </a:rPr>
              <a:t>a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mutant</a:t>
            </a:r>
          </a:p>
          <a:p>
            <a:pPr indent="194945">
              <a:lnSpc>
                <a:spcPts val="2200"/>
              </a:lnSpc>
              <a:defRPr spc="-15" sz="2000">
                <a:solidFill>
                  <a:srgbClr val="FF0000"/>
                </a:solidFill>
              </a:defRPr>
            </a:pPr>
            <a:r>
              <a:t>thyrotropin</a:t>
            </a:r>
            <a:r>
              <a:rPr spc="-9"/>
              <a:t> receptor</a:t>
            </a:r>
            <a:r>
              <a:rPr spc="15"/>
              <a:t> </a:t>
            </a:r>
            <a:r>
              <a:rPr spc="-4"/>
              <a:t>that</a:t>
            </a:r>
            <a:r>
              <a:rPr spc="9"/>
              <a:t> </a:t>
            </a:r>
            <a:r>
              <a:rPr spc="0"/>
              <a:t>is</a:t>
            </a:r>
            <a:r>
              <a:rPr spc="9"/>
              <a:t> </a:t>
            </a:r>
            <a:r>
              <a:rPr spc="-9"/>
              <a:t>hypersensitive</a:t>
            </a:r>
            <a:r>
              <a:rPr spc="35"/>
              <a:t> </a:t>
            </a:r>
            <a:r>
              <a:t>to</a:t>
            </a:r>
            <a:r>
              <a:rPr spc="0"/>
              <a:t> </a:t>
            </a:r>
            <a:r>
              <a:rPr spc="-9"/>
              <a:t>physiologic</a:t>
            </a:r>
            <a:r>
              <a:rPr spc="-4"/>
              <a:t> </a:t>
            </a:r>
            <a:r>
              <a:rPr spc="-9"/>
              <a:t>concentrations</a:t>
            </a:r>
            <a:r>
              <a:rPr spc="0"/>
              <a:t> </a:t>
            </a:r>
            <a:r>
              <a:rPr spc="-4"/>
              <a:t>of</a:t>
            </a:r>
            <a:r>
              <a:rPr spc="0"/>
              <a:t> </a:t>
            </a:r>
            <a:r>
              <a:rPr spc="-4"/>
              <a:t>hCG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ypes of hyperthyroidism in pregnancy"/>
          <p:cNvSpPr txBox="1"/>
          <p:nvPr>
            <p:ph type="ctrTitle"/>
          </p:nvPr>
        </p:nvSpPr>
        <p:spPr>
          <a:xfrm>
            <a:off x="1143725" y="1020277"/>
            <a:ext cx="5569000" cy="744522"/>
          </a:xfrm>
          <a:prstGeom prst="rect">
            <a:avLst/>
          </a:prstGeom>
        </p:spPr>
        <p:txBody>
          <a:bodyPr/>
          <a:lstStyle>
            <a:lvl1pPr defTabSz="530351">
              <a:defRPr sz="2784"/>
            </a:lvl1pPr>
          </a:lstStyle>
          <a:p>
            <a:pPr/>
            <a:r>
              <a:t>Types of hyperthyroidism in pregnancy </a:t>
            </a:r>
          </a:p>
        </p:txBody>
      </p:sp>
      <p:sp>
        <p:nvSpPr>
          <p:cNvPr id="177" name="1. Clinical hyperthyroidism…"/>
          <p:cNvSpPr txBox="1"/>
          <p:nvPr>
            <p:ph type="subTitle" idx="1"/>
          </p:nvPr>
        </p:nvSpPr>
        <p:spPr>
          <a:xfrm>
            <a:off x="2309718" y="2572605"/>
            <a:ext cx="9649256" cy="3612108"/>
          </a:xfrm>
          <a:prstGeom prst="rect">
            <a:avLst/>
          </a:prstGeom>
        </p:spPr>
        <p:txBody>
          <a:bodyPr/>
          <a:lstStyle/>
          <a:p>
            <a:pPr/>
            <a:r>
              <a:t>1. Clinical hyperthyroidism </a:t>
            </a:r>
          </a:p>
          <a:p>
            <a:pPr/>
            <a:r>
              <a:t>2. Subclinical hyperthyroidism </a:t>
            </a:r>
          </a:p>
          <a:p>
            <a:pPr/>
            <a:r>
              <a:t>3. Free T4 in the upper normal quintile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object 2"/>
          <p:cNvSpPr txBox="1"/>
          <p:nvPr>
            <p:ph type="title"/>
          </p:nvPr>
        </p:nvSpPr>
        <p:spPr>
          <a:xfrm>
            <a:off x="916939" y="360120"/>
            <a:ext cx="9129395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400">
                <a:solidFill>
                  <a:srgbClr val="000000"/>
                </a:solidFill>
              </a:defRPr>
            </a:pPr>
            <a:r>
              <a:t>T</a:t>
            </a:r>
            <a:r>
              <a:rPr spc="-100"/>
              <a:t>yp</a:t>
            </a:r>
            <a:r>
              <a:rPr spc="-200"/>
              <a:t>e</a:t>
            </a:r>
            <a:r>
              <a:rPr spc="0"/>
              <a:t>s</a:t>
            </a:r>
            <a:r>
              <a:rPr spc="-200"/>
              <a:t> </a:t>
            </a:r>
            <a:r>
              <a:rPr spc="-100"/>
              <a:t>o</a:t>
            </a:r>
            <a:r>
              <a:rPr spc="0"/>
              <a:t>f</a:t>
            </a:r>
            <a:r>
              <a:rPr spc="-200"/>
              <a:t> </a:t>
            </a:r>
            <a:r>
              <a:rPr spc="-100"/>
              <a:t>Hyp</a:t>
            </a:r>
            <a:r>
              <a:rPr spc="-200"/>
              <a:t>e</a:t>
            </a:r>
            <a:r>
              <a:rPr spc="-100"/>
              <a:t>rt</a:t>
            </a:r>
            <a:r>
              <a:rPr spc="-200"/>
              <a:t>h</a:t>
            </a:r>
            <a:r>
              <a:rPr spc="-100"/>
              <a:t>y</a:t>
            </a:r>
            <a:r>
              <a:rPr spc="-200"/>
              <a:t>r</a:t>
            </a:r>
            <a:r>
              <a:rPr spc="-100"/>
              <a:t>oidis</a:t>
            </a:r>
            <a:r>
              <a:rPr spc="0"/>
              <a:t>m</a:t>
            </a:r>
            <a:r>
              <a:rPr spc="-300"/>
              <a:t> </a:t>
            </a:r>
            <a:r>
              <a:rPr spc="-100"/>
              <a:t>i</a:t>
            </a:r>
            <a:r>
              <a:rPr spc="0"/>
              <a:t>n</a:t>
            </a:r>
            <a:r>
              <a:rPr spc="-200"/>
              <a:t> Pr</a:t>
            </a:r>
            <a:r>
              <a:rPr spc="-100"/>
              <a:t>egnanc</a:t>
            </a:r>
            <a:r>
              <a:rPr spc="0"/>
              <a:t>y</a:t>
            </a:r>
          </a:p>
        </p:txBody>
      </p:sp>
      <p:sp>
        <p:nvSpPr>
          <p:cNvPr id="180" name="object 3"/>
          <p:cNvSpPr txBox="1"/>
          <p:nvPr/>
        </p:nvSpPr>
        <p:spPr>
          <a:xfrm>
            <a:off x="838199" y="1536572"/>
            <a:ext cx="3964942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15" sz="2400"/>
            </a:pPr>
            <a:r>
              <a:t>Overt/clinical </a:t>
            </a:r>
            <a:r>
              <a:rPr spc="-10"/>
              <a:t>hyperthyroidism</a:t>
            </a:r>
          </a:p>
        </p:txBody>
      </p:sp>
      <p:sp>
        <p:nvSpPr>
          <p:cNvPr id="181" name="object 4"/>
          <p:cNvSpPr txBox="1"/>
          <p:nvPr/>
        </p:nvSpPr>
        <p:spPr>
          <a:xfrm>
            <a:off x="1026666" y="1912060"/>
            <a:ext cx="10321926" cy="4264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5579" indent="-183514">
              <a:lnSpc>
                <a:spcPts val="2300"/>
              </a:lnSpc>
              <a:spcBef>
                <a:spcPts val="1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Definition</a:t>
            </a:r>
            <a:r>
              <a:rPr b="0" spc="-5" sz="1800"/>
              <a:t>:</a:t>
            </a:r>
            <a:r>
              <a:rPr b="0" spc="-20" sz="1800"/>
              <a:t> </a:t>
            </a:r>
            <a:r>
              <a:rPr b="0" spc="-10" sz="1800"/>
              <a:t>Low</a:t>
            </a:r>
            <a:r>
              <a:rPr b="0" spc="25" sz="1800"/>
              <a:t> </a:t>
            </a:r>
            <a:r>
              <a:rPr b="0" spc="-10" sz="1800"/>
              <a:t>TSH,</a:t>
            </a:r>
            <a:r>
              <a:rPr b="0" spc="25" sz="1800"/>
              <a:t> </a:t>
            </a:r>
            <a:r>
              <a:rPr b="0" spc="-5" sz="1800"/>
              <a:t>with</a:t>
            </a:r>
            <a:r>
              <a:rPr b="0" spc="20" sz="1800"/>
              <a:t> </a:t>
            </a:r>
            <a:r>
              <a:rPr b="0" spc="-10" sz="1800"/>
              <a:t>free</a:t>
            </a:r>
            <a:r>
              <a:rPr b="0" spc="15" sz="1800"/>
              <a:t> </a:t>
            </a:r>
            <a:r>
              <a:rPr b="0" spc="0" sz="1800"/>
              <a:t>T4</a:t>
            </a:r>
            <a:r>
              <a:rPr b="0" spc="20" sz="1800"/>
              <a:t> </a:t>
            </a:r>
            <a:r>
              <a:rPr b="0" spc="-10" sz="1800"/>
              <a:t>and/or</a:t>
            </a:r>
            <a:r>
              <a:rPr b="0" spc="10" sz="1800"/>
              <a:t> </a:t>
            </a:r>
            <a:r>
              <a:rPr b="0" spc="0" sz="1800"/>
              <a:t>T3</a:t>
            </a:r>
            <a:r>
              <a:rPr b="0" spc="25" sz="1800"/>
              <a:t> </a:t>
            </a:r>
            <a:r>
              <a:rPr b="0" spc="-5" sz="1800"/>
              <a:t>levels</a:t>
            </a:r>
            <a:r>
              <a:rPr b="0" spc="10" sz="1800"/>
              <a:t> </a:t>
            </a:r>
            <a:r>
              <a:rPr b="0" spc="-5" sz="1800"/>
              <a:t>that</a:t>
            </a:r>
            <a:r>
              <a:rPr b="0" spc="10" sz="1800"/>
              <a:t> </a:t>
            </a:r>
            <a:r>
              <a:rPr b="0" spc="-15" sz="1800"/>
              <a:t>exceed</a:t>
            </a:r>
            <a:r>
              <a:rPr b="0" spc="15" sz="1800"/>
              <a:t> </a:t>
            </a:r>
            <a:r>
              <a:rPr b="0" spc="-10" sz="1800"/>
              <a:t>trimester-specific</a:t>
            </a:r>
            <a:r>
              <a:rPr b="0" spc="15" sz="1800"/>
              <a:t> </a:t>
            </a:r>
            <a:r>
              <a:rPr b="0" spc="-5" sz="1800"/>
              <a:t>normal</a:t>
            </a:r>
            <a:r>
              <a:rPr b="0" spc="5" sz="1800"/>
              <a:t> </a:t>
            </a:r>
            <a:r>
              <a:rPr b="0" spc="-15" sz="1800"/>
              <a:t>reference</a:t>
            </a:r>
            <a:r>
              <a:rPr b="0" spc="20" sz="1800"/>
              <a:t> </a:t>
            </a:r>
            <a:r>
              <a:rPr b="0" spc="-10" sz="1800"/>
              <a:t>ranges</a:t>
            </a:r>
            <a:r>
              <a:rPr b="0" spc="10" sz="1800"/>
              <a:t> </a:t>
            </a:r>
            <a:r>
              <a:rPr b="0" spc="-5" sz="1800"/>
              <a:t>or</a:t>
            </a:r>
            <a:endParaRPr b="0" spc="-5" sz="1800"/>
          </a:p>
          <a:p>
            <a:pPr indent="195579">
              <a:lnSpc>
                <a:spcPts val="2000"/>
              </a:lnSpc>
              <a:defRPr spc="-10">
                <a:solidFill>
                  <a:srgbClr val="006FC0"/>
                </a:solidFill>
              </a:defRPr>
            </a:pPr>
            <a:r>
              <a:t>total </a:t>
            </a:r>
            <a:r>
              <a:rPr spc="-5"/>
              <a:t>T4</a:t>
            </a:r>
            <a:r>
              <a:rPr spc="5"/>
              <a:t> </a:t>
            </a:r>
            <a:r>
              <a:rPr spc="0"/>
              <a:t>and T3</a:t>
            </a:r>
            <a:r>
              <a:rPr spc="10"/>
              <a:t> </a:t>
            </a:r>
            <a:r>
              <a:rPr spc="-5"/>
              <a:t>that </a:t>
            </a:r>
            <a:r>
              <a:rPr spc="-15"/>
              <a:t>exceed</a:t>
            </a:r>
            <a:r>
              <a:rPr spc="0"/>
              <a:t> 1.5 </a:t>
            </a:r>
            <a:r>
              <a:rPr spc="-5"/>
              <a:t>times</a:t>
            </a:r>
            <a:r>
              <a:rPr spc="0"/>
              <a:t> the</a:t>
            </a:r>
            <a:r>
              <a:rPr spc="-5"/>
              <a:t> nonpregnant</a:t>
            </a:r>
            <a:r>
              <a:rPr spc="0"/>
              <a:t> </a:t>
            </a:r>
            <a:r>
              <a:t>range</a:t>
            </a:r>
          </a:p>
          <a:p>
            <a:pPr marL="195579" marR="890905" indent="-183514">
              <a:lnSpc>
                <a:spcPct val="92100"/>
              </a:lnSpc>
              <a:spcBef>
                <a:spcPts val="5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Causes</a:t>
            </a:r>
            <a:r>
              <a:rPr b="0"/>
              <a:t>: </a:t>
            </a:r>
            <a:r>
              <a:rPr b="0" spc="-20" sz="2400"/>
              <a:t>Graves </a:t>
            </a:r>
            <a:r>
              <a:rPr b="0" spc="-5" sz="2400"/>
              <a:t>disease, </a:t>
            </a:r>
            <a:r>
              <a:rPr b="0" spc="-10" sz="2400"/>
              <a:t>β-hCG-mediated hyperthyroidism </a:t>
            </a:r>
            <a:r>
              <a:rPr b="0" spc="-5" sz="1800"/>
              <a:t>in cases of </a:t>
            </a:r>
            <a:r>
              <a:rPr b="0" spc="-15" sz="1800"/>
              <a:t>hydatidiform </a:t>
            </a:r>
            <a:r>
              <a:rPr b="0" spc="-395" sz="1800"/>
              <a:t> </a:t>
            </a:r>
            <a:r>
              <a:rPr b="0" spc="-10" sz="1800"/>
              <a:t>moles/choriocarcinoma</a:t>
            </a:r>
            <a:endParaRPr b="0" spc="-10" sz="1800"/>
          </a:p>
          <a:p>
            <a:pPr marL="195579" marR="7429500" indent="-196214" algn="r">
              <a:spcBef>
                <a:spcPts val="3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9" sz="2000"/>
            </a:pPr>
            <a:r>
              <a:t>Pregnancy </a:t>
            </a:r>
            <a:r>
              <a:rPr spc="-4"/>
              <a:t>complications</a:t>
            </a:r>
            <a:r>
              <a:rPr b="0" spc="-4"/>
              <a:t>:</a:t>
            </a:r>
          </a:p>
          <a:p>
            <a:pPr lvl="1" marL="182879" marR="7416165" indent="-182879" algn="r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177800" algn="l"/>
              </a:tabLst>
              <a:defRPr spc="-9" sz="2200">
                <a:solidFill>
                  <a:srgbClr val="FF0000"/>
                </a:solidFill>
              </a:defRPr>
            </a:pPr>
            <a:r>
              <a:t>Spontaneous</a:t>
            </a:r>
            <a:r>
              <a:rPr spc="-50"/>
              <a:t> </a:t>
            </a:r>
            <a:r>
              <a:rPr spc="-4"/>
              <a:t>abortion</a:t>
            </a:r>
          </a:p>
          <a:p>
            <a:pPr lvl="1" marL="378459" indent="-183514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68300" algn="l"/>
              </a:tabLst>
              <a:defRPr spc="-15" sz="2200">
                <a:solidFill>
                  <a:srgbClr val="FF0000"/>
                </a:solidFill>
              </a:defRPr>
            </a:pPr>
            <a:r>
              <a:t>Premature</a:t>
            </a:r>
            <a:r>
              <a:rPr spc="-25"/>
              <a:t> </a:t>
            </a:r>
            <a:r>
              <a:rPr spc="-4"/>
              <a:t>labor</a:t>
            </a:r>
          </a:p>
          <a:p>
            <a:pPr lvl="1" marL="378459" indent="-183514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68300" algn="l"/>
              </a:tabLst>
              <a:defRPr spc="-9" sz="2200">
                <a:solidFill>
                  <a:srgbClr val="FF0000"/>
                </a:solidFill>
              </a:defRPr>
            </a:pPr>
            <a:r>
              <a:t>Low</a:t>
            </a:r>
            <a:r>
              <a:rPr spc="-19"/>
              <a:t> </a:t>
            </a:r>
            <a:r>
              <a:t>birth</a:t>
            </a:r>
            <a:r>
              <a:rPr spc="-19"/>
              <a:t> </a:t>
            </a:r>
            <a:r>
              <a:rPr spc="-15"/>
              <a:t>weight</a:t>
            </a:r>
          </a:p>
          <a:p>
            <a:pPr lvl="1" marL="378459" indent="-183514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68300" algn="l"/>
              </a:tabLst>
              <a:defRPr spc="-9" sz="2200">
                <a:solidFill>
                  <a:srgbClr val="FF0000"/>
                </a:solidFill>
              </a:defRPr>
            </a:pPr>
            <a:r>
              <a:t>Stillbirth</a:t>
            </a:r>
          </a:p>
          <a:p>
            <a:pPr lvl="1" marL="378459" indent="-183514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68300" algn="l"/>
              </a:tabLst>
              <a:defRPr spc="-9" sz="2200">
                <a:solidFill>
                  <a:srgbClr val="FF0000"/>
                </a:solidFill>
              </a:defRPr>
            </a:pPr>
            <a:r>
              <a:t>Preeclampsia</a:t>
            </a:r>
          </a:p>
          <a:p>
            <a:pPr lvl="1" marL="378459" indent="-183514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68300" algn="l"/>
              </a:tabLst>
              <a:defRPr spc="-9" sz="2200">
                <a:solidFill>
                  <a:srgbClr val="FF0000"/>
                </a:solidFill>
              </a:defRPr>
            </a:pPr>
            <a:r>
              <a:t>Heart</a:t>
            </a:r>
            <a:r>
              <a:rPr spc="-19"/>
              <a:t> </a:t>
            </a:r>
            <a:r>
              <a:rPr spc="-15"/>
              <a:t>failure</a:t>
            </a:r>
          </a:p>
          <a:p>
            <a:pPr lvl="1" marL="378459" indent="-183514"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68300" algn="l"/>
              </a:tabLst>
              <a:defRPr spc="-9" sz="2200">
                <a:solidFill>
                  <a:srgbClr val="FF0000"/>
                </a:solidFill>
              </a:defRPr>
            </a:pPr>
            <a:r>
              <a:t>Neonatal</a:t>
            </a:r>
            <a:r>
              <a:rPr spc="-30"/>
              <a:t> </a:t>
            </a:r>
            <a:r>
              <a:t>hyperthyroidism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object 2"/>
          <p:cNvSpPr txBox="1"/>
          <p:nvPr>
            <p:ph type="title"/>
          </p:nvPr>
        </p:nvSpPr>
        <p:spPr>
          <a:xfrm>
            <a:off x="916939" y="285445"/>
            <a:ext cx="9306560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/>
            </a:pPr>
            <a:r>
              <a:t>Types</a:t>
            </a:r>
            <a:r>
              <a:rPr spc="-200"/>
              <a:t> </a:t>
            </a:r>
            <a:r>
              <a:t>of</a:t>
            </a:r>
            <a:r>
              <a:rPr spc="-200"/>
              <a:t> </a:t>
            </a:r>
            <a:r>
              <a:t>Hyperthyroidism</a:t>
            </a:r>
            <a:r>
              <a:rPr spc="-200"/>
              <a:t> </a:t>
            </a:r>
            <a:r>
              <a:t>in Pregnancy</a:t>
            </a:r>
          </a:p>
        </p:txBody>
      </p:sp>
      <p:sp>
        <p:nvSpPr>
          <p:cNvPr id="184" name="object 3"/>
          <p:cNvSpPr txBox="1"/>
          <p:nvPr/>
        </p:nvSpPr>
        <p:spPr>
          <a:xfrm>
            <a:off x="838199" y="1934081"/>
            <a:ext cx="3596006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5" sz="2400"/>
            </a:pPr>
            <a:r>
              <a:t>Subclinical</a:t>
            </a:r>
            <a:r>
              <a:rPr spc="-60"/>
              <a:t> </a:t>
            </a:r>
            <a:r>
              <a:rPr spc="-10"/>
              <a:t>hyperthyroidism</a:t>
            </a:r>
          </a:p>
        </p:txBody>
      </p:sp>
      <p:sp>
        <p:nvSpPr>
          <p:cNvPr id="185" name="object 4"/>
          <p:cNvSpPr txBox="1"/>
          <p:nvPr/>
        </p:nvSpPr>
        <p:spPr>
          <a:xfrm>
            <a:off x="1026666" y="2310130"/>
            <a:ext cx="10229851" cy="1369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5579" indent="-183514">
              <a:lnSpc>
                <a:spcPts val="2200"/>
              </a:lnSpc>
              <a:spcBef>
                <a:spcPts val="1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Definition</a:t>
            </a:r>
            <a:r>
              <a:rPr b="0"/>
              <a:t>:</a:t>
            </a:r>
            <a:r>
              <a:rPr b="0" spc="-19"/>
              <a:t> </a:t>
            </a:r>
            <a:r>
              <a:rPr b="0">
                <a:solidFill>
                  <a:srgbClr val="FF0000"/>
                </a:solidFill>
              </a:rPr>
              <a:t>Low TSH</a:t>
            </a:r>
            <a:r>
              <a:rPr b="0"/>
              <a:t>,</a:t>
            </a:r>
            <a:r>
              <a:rPr b="0" spc="9"/>
              <a:t> </a:t>
            </a:r>
            <a:r>
              <a:rPr b="0"/>
              <a:t>with</a:t>
            </a:r>
            <a:r>
              <a:rPr b="0" spc="15"/>
              <a:t> </a:t>
            </a:r>
            <a:r>
              <a:rPr b="0">
                <a:solidFill>
                  <a:srgbClr val="FF0000"/>
                </a:solidFill>
              </a:rPr>
              <a:t>normal</a:t>
            </a:r>
            <a:r>
              <a:rPr b="0" spc="0">
                <a:solidFill>
                  <a:srgbClr val="FF0000"/>
                </a:solidFill>
              </a:rPr>
              <a:t> </a:t>
            </a:r>
            <a:r>
              <a:rPr b="0" spc="-9">
                <a:solidFill>
                  <a:srgbClr val="FF0000"/>
                </a:solidFill>
              </a:rPr>
              <a:t>free</a:t>
            </a:r>
            <a:r>
              <a:rPr b="0" spc="9">
                <a:solidFill>
                  <a:srgbClr val="FF0000"/>
                </a:solidFill>
              </a:rPr>
              <a:t> </a:t>
            </a:r>
            <a:r>
              <a:rPr b="0" spc="0">
                <a:solidFill>
                  <a:srgbClr val="FF0000"/>
                </a:solidFill>
              </a:rPr>
              <a:t>T4</a:t>
            </a:r>
            <a:r>
              <a:rPr b="0" spc="9">
                <a:solidFill>
                  <a:srgbClr val="FF0000"/>
                </a:solidFill>
              </a:rPr>
              <a:t> </a:t>
            </a:r>
            <a:r>
              <a:rPr b="0" spc="0">
                <a:solidFill>
                  <a:srgbClr val="FF0000"/>
                </a:solidFill>
              </a:rPr>
              <a:t>and</a:t>
            </a:r>
            <a:r>
              <a:rPr b="0" spc="4">
                <a:solidFill>
                  <a:srgbClr val="FF0000"/>
                </a:solidFill>
              </a:rPr>
              <a:t> </a:t>
            </a:r>
            <a:r>
              <a:rPr b="0">
                <a:solidFill>
                  <a:srgbClr val="FF0000"/>
                </a:solidFill>
              </a:rPr>
              <a:t>T3</a:t>
            </a:r>
            <a:r>
              <a:rPr b="0" spc="4">
                <a:solidFill>
                  <a:srgbClr val="FF0000"/>
                </a:solidFill>
              </a:rPr>
              <a:t> </a:t>
            </a:r>
            <a:r>
              <a:rPr b="0"/>
              <a:t>using</a:t>
            </a:r>
            <a:r>
              <a:rPr b="0" spc="9"/>
              <a:t> </a:t>
            </a:r>
            <a:r>
              <a:rPr b="0" spc="-9"/>
              <a:t>trimester-specific</a:t>
            </a:r>
            <a:r>
              <a:rPr b="0" spc="65"/>
              <a:t> </a:t>
            </a:r>
            <a:r>
              <a:rPr b="0"/>
              <a:t>normal</a:t>
            </a:r>
            <a:r>
              <a:rPr b="0" spc="4"/>
              <a:t> </a:t>
            </a:r>
            <a:r>
              <a:rPr b="0" spc="-15"/>
              <a:t>reference</a:t>
            </a:r>
            <a:r>
              <a:rPr b="0" spc="9"/>
              <a:t> </a:t>
            </a:r>
            <a:r>
              <a:rPr b="0"/>
              <a:t>ranges</a:t>
            </a:r>
          </a:p>
          <a:p>
            <a:pPr indent="195579">
              <a:lnSpc>
                <a:spcPts val="2200"/>
              </a:lnSpc>
              <a:defRPr sz="2000"/>
            </a:pPr>
            <a:r>
              <a:t>or</a:t>
            </a:r>
            <a:r>
              <a:rPr spc="-15"/>
              <a:t> </a:t>
            </a:r>
            <a:r>
              <a:rPr spc="-9">
                <a:solidFill>
                  <a:srgbClr val="FF0000"/>
                </a:solidFill>
              </a:rPr>
              <a:t>total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T4</a:t>
            </a:r>
            <a:r>
              <a:rPr spc="-9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and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T3</a:t>
            </a:r>
            <a:r>
              <a:rPr spc="-9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that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are</a:t>
            </a:r>
            <a:r>
              <a:rPr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less</a:t>
            </a:r>
            <a:r>
              <a:rPr spc="25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than 1.5</a:t>
            </a:r>
            <a:r>
              <a:rPr spc="-19">
                <a:solidFill>
                  <a:srgbClr val="FF0000"/>
                </a:solidFill>
              </a:rPr>
              <a:t> </a:t>
            </a:r>
            <a:r>
              <a:rPr spc="-4"/>
              <a:t>times</a:t>
            </a:r>
            <a:r>
              <a:rPr spc="9"/>
              <a:t> </a:t>
            </a:r>
            <a:r>
              <a:t>the </a:t>
            </a:r>
            <a:r>
              <a:rPr spc="-4"/>
              <a:t>nonpregnant</a:t>
            </a:r>
            <a:r>
              <a:rPr spc="-30"/>
              <a:t> </a:t>
            </a:r>
            <a:r>
              <a:rPr spc="-9"/>
              <a:t>range</a:t>
            </a:r>
          </a:p>
          <a:p>
            <a:pPr marL="195579" indent="-183514">
              <a:spcBef>
                <a:spcPts val="2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Causes</a:t>
            </a:r>
            <a:r>
              <a:rPr b="0"/>
              <a:t>:</a:t>
            </a:r>
            <a:r>
              <a:rPr b="0" spc="9"/>
              <a:t> </a:t>
            </a:r>
            <a:r>
              <a:rPr b="0" spc="-15" sz="2800"/>
              <a:t>β-hCG-mediated</a:t>
            </a:r>
            <a:r>
              <a:rPr b="0" spc="70" sz="2800"/>
              <a:t> </a:t>
            </a:r>
            <a:r>
              <a:rPr b="0" spc="-20" sz="2800"/>
              <a:t>hyperthyroidism</a:t>
            </a:r>
            <a:r>
              <a:rPr b="0" spc="-120" sz="2800"/>
              <a:t> </a:t>
            </a:r>
            <a:r>
              <a:rPr b="0" spc="0"/>
              <a:t>in</a:t>
            </a:r>
            <a:r>
              <a:rPr b="0" spc="15"/>
              <a:t> </a:t>
            </a:r>
            <a:r>
              <a:rPr b="0"/>
              <a:t>cases</a:t>
            </a:r>
            <a:r>
              <a:rPr b="0" spc="30"/>
              <a:t> </a:t>
            </a:r>
            <a:r>
              <a:rPr b="0"/>
              <a:t>of</a:t>
            </a:r>
            <a:r>
              <a:rPr b="0" spc="4"/>
              <a:t> </a:t>
            </a:r>
            <a:r>
              <a:rPr b="0" spc="-9"/>
              <a:t>hyperemesis</a:t>
            </a:r>
            <a:r>
              <a:rPr b="0" spc="19"/>
              <a:t> </a:t>
            </a:r>
            <a:r>
              <a:rPr b="0" spc="-9"/>
              <a:t>gravidarum</a:t>
            </a:r>
          </a:p>
          <a:p>
            <a:pPr marL="195579" marR="96519" indent="-183514">
              <a:lnSpc>
                <a:spcPts val="2100"/>
              </a:lnSpc>
              <a:spcBef>
                <a:spcPts val="6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9" sz="2000"/>
            </a:pPr>
            <a:r>
              <a:t>Pregnancy</a:t>
            </a:r>
            <a:r>
              <a:rPr spc="0"/>
              <a:t> </a:t>
            </a:r>
            <a:r>
              <a:rPr spc="-4"/>
              <a:t>complications</a:t>
            </a:r>
            <a:r>
              <a:rPr b="0" spc="-4"/>
              <a:t>:</a:t>
            </a:r>
            <a:r>
              <a:rPr b="0" spc="-30"/>
              <a:t> </a:t>
            </a:r>
            <a:r>
              <a:rPr b="0" spc="9">
                <a:solidFill>
                  <a:srgbClr val="FF0000"/>
                </a:solidFill>
              </a:rPr>
              <a:t> </a:t>
            </a:r>
            <a:r>
              <a:rPr b="0">
                <a:solidFill>
                  <a:srgbClr val="FF0000"/>
                </a:solidFill>
              </a:rPr>
              <a:t>you</a:t>
            </a:r>
            <a:r>
              <a:rPr b="0" spc="-4">
                <a:solidFill>
                  <a:srgbClr val="FF0000"/>
                </a:solidFill>
              </a:rPr>
              <a:t> should</a:t>
            </a:r>
            <a:r>
              <a:rPr b="0">
                <a:solidFill>
                  <a:srgbClr val="FF0000"/>
                </a:solidFill>
              </a:rPr>
              <a:t> </a:t>
            </a:r>
            <a:r>
              <a:rPr b="0" spc="-15">
                <a:solidFill>
                  <a:srgbClr val="FF0000"/>
                </a:solidFill>
              </a:rPr>
              <a:t>treat</a:t>
            </a:r>
            <a:r>
              <a:rPr b="0" spc="45">
                <a:solidFill>
                  <a:srgbClr val="FF0000"/>
                </a:solidFill>
              </a:rPr>
              <a:t> </a:t>
            </a:r>
            <a:r>
              <a:rPr b="0" spc="0">
                <a:solidFill>
                  <a:srgbClr val="FF0000"/>
                </a:solidFill>
              </a:rPr>
              <a:t>the </a:t>
            </a:r>
            <a:r>
              <a:rPr b="0">
                <a:solidFill>
                  <a:srgbClr val="FF0000"/>
                </a:solidFill>
              </a:rPr>
              <a:t>patient</a:t>
            </a:r>
            <a:r>
              <a:rPr b="0" spc="25">
                <a:solidFill>
                  <a:srgbClr val="FF0000"/>
                </a:solidFill>
              </a:rPr>
              <a:t> </a:t>
            </a:r>
            <a:r>
              <a:rPr b="0" spc="-15">
                <a:solidFill>
                  <a:srgbClr val="FF0000"/>
                </a:solidFill>
              </a:rPr>
              <a:t>to</a:t>
            </a:r>
            <a:r>
              <a:rPr b="0" spc="9">
                <a:solidFill>
                  <a:srgbClr val="FF0000"/>
                </a:solidFill>
              </a:rPr>
              <a:t> </a:t>
            </a:r>
            <a:r>
              <a:rPr b="0" spc="-15">
                <a:solidFill>
                  <a:srgbClr val="FF0000"/>
                </a:solidFill>
              </a:rPr>
              <a:t>avoid</a:t>
            </a:r>
            <a:r>
              <a:rPr b="0" spc="9">
                <a:solidFill>
                  <a:srgbClr val="FF0000"/>
                </a:solidFill>
              </a:rPr>
              <a:t> </a:t>
            </a:r>
            <a:r>
              <a:rPr b="0" spc="-4">
                <a:solidFill>
                  <a:srgbClr val="FF0000"/>
                </a:solidFill>
              </a:rPr>
              <a:t>clinical </a:t>
            </a:r>
            <a:r>
              <a:rPr b="0" spc="-434">
                <a:solidFill>
                  <a:srgbClr val="FF0000"/>
                </a:solidFill>
              </a:rPr>
              <a:t> </a:t>
            </a:r>
            <a:r>
              <a:rPr b="0">
                <a:solidFill>
                  <a:srgbClr val="FF0000"/>
                </a:solidFill>
              </a:rPr>
              <a:t>hyperthyroidism</a:t>
            </a:r>
            <a:r>
              <a:rPr b="0" spc="-35">
                <a:solidFill>
                  <a:srgbClr val="FF0000"/>
                </a:solidFill>
              </a:rPr>
              <a:t> </a:t>
            </a:r>
            <a:r>
              <a:rPr b="0" spc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86" name="object 5"/>
          <p:cNvSpPr txBox="1"/>
          <p:nvPr/>
        </p:nvSpPr>
        <p:spPr>
          <a:xfrm>
            <a:off x="838199" y="4151503"/>
            <a:ext cx="4688842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10" sz="2400"/>
            </a:pPr>
            <a:r>
              <a:t>Free</a:t>
            </a:r>
            <a:r>
              <a:rPr spc="-15"/>
              <a:t> </a:t>
            </a:r>
            <a:r>
              <a:rPr spc="0"/>
              <a:t>T4</a:t>
            </a:r>
            <a:r>
              <a:t> </a:t>
            </a:r>
            <a:r>
              <a:rPr spc="0"/>
              <a:t>in</a:t>
            </a:r>
            <a:r>
              <a:rPr spc="-15"/>
              <a:t> </a:t>
            </a:r>
            <a:r>
              <a:rPr spc="-5"/>
              <a:t>the</a:t>
            </a:r>
            <a:r>
              <a:rPr spc="0"/>
              <a:t> </a:t>
            </a:r>
            <a:r>
              <a:rPr spc="-5"/>
              <a:t>upper-normal </a:t>
            </a:r>
            <a:r>
              <a:t>quintile</a:t>
            </a:r>
          </a:p>
        </p:txBody>
      </p:sp>
      <p:sp>
        <p:nvSpPr>
          <p:cNvPr id="187" name="object 6"/>
          <p:cNvSpPr txBox="1"/>
          <p:nvPr/>
        </p:nvSpPr>
        <p:spPr>
          <a:xfrm>
            <a:off x="1026666" y="4527905"/>
            <a:ext cx="10275572" cy="972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5579" indent="-183514">
              <a:spcBef>
                <a:spcPts val="4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Definition</a:t>
            </a:r>
            <a:r>
              <a:rPr b="0"/>
              <a:t>:</a:t>
            </a:r>
            <a:r>
              <a:rPr b="0" spc="-30"/>
              <a:t> </a:t>
            </a:r>
            <a:r>
              <a:rPr b="0" spc="0"/>
              <a:t>A</a:t>
            </a:r>
            <a:r>
              <a:rPr b="0" spc="9"/>
              <a:t> </a:t>
            </a:r>
            <a:r>
              <a:rPr b="0"/>
              <a:t>normal</a:t>
            </a:r>
            <a:r>
              <a:rPr b="0" spc="4"/>
              <a:t> </a:t>
            </a:r>
            <a:r>
              <a:rPr b="0" spc="-9"/>
              <a:t>free</a:t>
            </a:r>
            <a:r>
              <a:rPr b="0" spc="4"/>
              <a:t> </a:t>
            </a:r>
            <a:r>
              <a:rPr b="0"/>
              <a:t>T4</a:t>
            </a:r>
            <a:r>
              <a:rPr b="0" spc="0"/>
              <a:t> in</a:t>
            </a:r>
            <a:r>
              <a:rPr b="0" spc="4"/>
              <a:t> </a:t>
            </a:r>
            <a:r>
              <a:rPr b="0" spc="0"/>
              <a:t>the</a:t>
            </a:r>
            <a:r>
              <a:rPr b="0" spc="4"/>
              <a:t> </a:t>
            </a:r>
            <a:r>
              <a:rPr b="0"/>
              <a:t>upper</a:t>
            </a:r>
            <a:r>
              <a:rPr b="0" spc="-19"/>
              <a:t> </a:t>
            </a:r>
            <a:r>
              <a:rPr b="0"/>
              <a:t>quintile</a:t>
            </a:r>
            <a:r>
              <a:rPr b="0" spc="15"/>
              <a:t> </a:t>
            </a:r>
            <a:r>
              <a:rPr b="0"/>
              <a:t>with</a:t>
            </a:r>
            <a:r>
              <a:rPr b="0" spc="4"/>
              <a:t> </a:t>
            </a:r>
            <a:r>
              <a:rPr b="0" spc="0"/>
              <a:t>a</a:t>
            </a:r>
            <a:r>
              <a:rPr b="0" spc="4"/>
              <a:t> </a:t>
            </a:r>
            <a:r>
              <a:rPr b="0"/>
              <a:t>normal </a:t>
            </a:r>
            <a:r>
              <a:rPr b="0" spc="-9"/>
              <a:t>TSH</a:t>
            </a:r>
          </a:p>
          <a:p>
            <a:pPr marL="195579" indent="-183514">
              <a:spcBef>
                <a:spcPts val="3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Causes</a:t>
            </a:r>
            <a:r>
              <a:rPr b="0"/>
              <a:t>:</a:t>
            </a:r>
          </a:p>
          <a:p>
            <a:pPr marL="195579" indent="-183514">
              <a:lnSpc>
                <a:spcPts val="2200"/>
              </a:lnSpc>
              <a:spcBef>
                <a:spcPts val="3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9" sz="2000"/>
            </a:pPr>
            <a:r>
              <a:t>Pregnancy</a:t>
            </a:r>
            <a:r>
              <a:rPr spc="0"/>
              <a:t> </a:t>
            </a:r>
            <a:r>
              <a:rPr spc="-4"/>
              <a:t>complications</a:t>
            </a:r>
            <a:r>
              <a:rPr b="0" spc="-4"/>
              <a:t>:</a:t>
            </a:r>
            <a:r>
              <a:rPr b="0" spc="-39"/>
              <a:t> </a:t>
            </a:r>
            <a:r>
              <a:rPr b="0" spc="-4"/>
              <a:t>Associated</a:t>
            </a:r>
            <a:r>
              <a:rPr b="0" spc="30"/>
              <a:t> </a:t>
            </a:r>
            <a:r>
              <a:rPr b="0" spc="-4"/>
              <a:t>with</a:t>
            </a:r>
            <a:r>
              <a:rPr b="0" spc="15"/>
              <a:t> </a:t>
            </a:r>
            <a:r>
              <a:rPr b="0"/>
              <a:t>lower</a:t>
            </a:r>
            <a:r>
              <a:rPr b="0" spc="9"/>
              <a:t> </a:t>
            </a:r>
            <a:r>
              <a:rPr b="0" spc="-4"/>
              <a:t>birth</a:t>
            </a:r>
            <a:r>
              <a:rPr b="0" spc="9"/>
              <a:t> </a:t>
            </a:r>
            <a:r>
              <a:rPr b="0"/>
              <a:t>weight,</a:t>
            </a:r>
            <a:r>
              <a:rPr b="0" spc="9"/>
              <a:t> </a:t>
            </a:r>
            <a:r>
              <a:rPr b="0" spc="0"/>
              <a:t>and </a:t>
            </a:r>
            <a:r>
              <a:rPr b="0" spc="-4"/>
              <a:t>maternal</a:t>
            </a:r>
            <a:r>
              <a:rPr b="0" spc="30"/>
              <a:t> </a:t>
            </a:r>
            <a:r>
              <a:rPr b="0" spc="-4"/>
              <a:t>hypertension</a:t>
            </a:r>
            <a:r>
              <a:rPr b="0"/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object 2" descr="objec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28804" y="1252088"/>
            <a:ext cx="6734390" cy="5345943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object 3"/>
          <p:cNvSpPr txBox="1"/>
          <p:nvPr>
            <p:ph type="title"/>
          </p:nvPr>
        </p:nvSpPr>
        <p:spPr>
          <a:xfrm>
            <a:off x="1946275" y="92455"/>
            <a:ext cx="8296910" cy="894714"/>
          </a:xfrm>
          <a:prstGeom prst="rect">
            <a:avLst/>
          </a:prstGeom>
        </p:spPr>
        <p:txBody>
          <a:bodyPr/>
          <a:lstStyle/>
          <a:p>
            <a:pPr marL="1682750" marR="5080" indent="-1670050">
              <a:lnSpc>
                <a:spcPts val="3200"/>
              </a:lnSpc>
              <a:spcBef>
                <a:spcPts val="500"/>
              </a:spcBef>
              <a:defRPr spc="-100" sz="3000">
                <a:solidFill>
                  <a:srgbClr val="0000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Determining </a:t>
            </a:r>
            <a:r>
              <a:rPr spc="0"/>
              <a:t>the</a:t>
            </a:r>
            <a:r>
              <a:t> etiology </a:t>
            </a:r>
            <a:r>
              <a:rPr spc="0"/>
              <a:t>of overt </a:t>
            </a:r>
            <a:r>
              <a:t>hyperthyroidism </a:t>
            </a:r>
            <a:r>
              <a:rPr spc="-900"/>
              <a:t> </a:t>
            </a:r>
            <a:r>
              <a:rPr spc="0"/>
              <a:t>during</a:t>
            </a:r>
            <a:r>
              <a:t> pregnancy </a:t>
            </a:r>
            <a:r>
              <a:rPr spc="0"/>
              <a:t>or </a:t>
            </a:r>
            <a:r>
              <a:t>lactation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object 2"/>
          <p:cNvSpPr txBox="1"/>
          <p:nvPr>
            <p:ph type="title"/>
          </p:nvPr>
        </p:nvSpPr>
        <p:spPr>
          <a:xfrm>
            <a:off x="1145844" y="411606"/>
            <a:ext cx="2465071" cy="1041401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spc="-200">
                <a:solidFill>
                  <a:srgbClr val="000000"/>
                </a:solidFill>
              </a:defRPr>
            </a:lvl1pPr>
          </a:lstStyle>
          <a:p>
            <a:pPr/>
            <a:r>
              <a:t>Treatment</a:t>
            </a:r>
          </a:p>
        </p:txBody>
      </p:sp>
      <p:sp>
        <p:nvSpPr>
          <p:cNvPr id="193" name="object 3"/>
          <p:cNvSpPr/>
          <p:nvPr/>
        </p:nvSpPr>
        <p:spPr>
          <a:xfrm>
            <a:off x="1188719" y="1997709"/>
            <a:ext cx="5655566" cy="664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4424" y="0"/>
                </a:lnTo>
                <a:lnTo>
                  <a:pt x="4424" y="9512"/>
                </a:lnTo>
                <a:lnTo>
                  <a:pt x="0" y="9512"/>
                </a:lnTo>
                <a:lnTo>
                  <a:pt x="0" y="21600"/>
                </a:lnTo>
                <a:lnTo>
                  <a:pt x="7637" y="21600"/>
                </a:lnTo>
                <a:lnTo>
                  <a:pt x="7637" y="12088"/>
                </a:lnTo>
                <a:lnTo>
                  <a:pt x="21600" y="12088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94" name="object 4"/>
          <p:cNvSpPr txBox="1"/>
          <p:nvPr/>
        </p:nvSpPr>
        <p:spPr>
          <a:xfrm>
            <a:off x="1176324" y="1566036"/>
            <a:ext cx="3161665" cy="405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pc="-5" sz="3200"/>
            </a:pPr>
            <a:r>
              <a:t>Goal</a:t>
            </a:r>
            <a:r>
              <a:rPr spc="-35"/>
              <a:t> </a:t>
            </a:r>
            <a:r>
              <a:rPr spc="0"/>
              <a:t>of</a:t>
            </a:r>
            <a:r>
              <a:rPr spc="-35"/>
              <a:t> </a:t>
            </a:r>
            <a:r>
              <a:rPr spc="-10"/>
              <a:t>treatment</a:t>
            </a:r>
            <a:r>
              <a:rPr b="0" spc="-10"/>
              <a:t>:</a:t>
            </a:r>
          </a:p>
        </p:txBody>
      </p:sp>
      <p:sp>
        <p:nvSpPr>
          <p:cNvPr id="195" name="object 5"/>
          <p:cNvSpPr txBox="1"/>
          <p:nvPr/>
        </p:nvSpPr>
        <p:spPr>
          <a:xfrm>
            <a:off x="1176324" y="1984501"/>
            <a:ext cx="1118236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pc="-10" sz="2400"/>
            </a:lvl1pPr>
          </a:lstStyle>
          <a:p>
            <a:pPr/>
            <a:r>
              <a:t>maintain</a:t>
            </a:r>
          </a:p>
        </p:txBody>
      </p:sp>
      <p:sp>
        <p:nvSpPr>
          <p:cNvPr id="196" name="object 6"/>
          <p:cNvSpPr txBox="1"/>
          <p:nvPr/>
        </p:nvSpPr>
        <p:spPr>
          <a:xfrm>
            <a:off x="2346960" y="1997710"/>
            <a:ext cx="4497705" cy="3098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15" sz="2400"/>
            </a:pPr>
            <a:r>
              <a:t>persistent</a:t>
            </a:r>
            <a:r>
              <a:rPr spc="-35"/>
              <a:t> </a:t>
            </a:r>
            <a:r>
              <a:rPr spc="-5"/>
              <a:t>but</a:t>
            </a:r>
            <a:r>
              <a:rPr spc="-20"/>
              <a:t> </a:t>
            </a:r>
            <a:r>
              <a:rPr spc="0"/>
              <a:t>mild</a:t>
            </a:r>
            <a:r>
              <a:rPr spc="-35"/>
              <a:t> </a:t>
            </a:r>
            <a:r>
              <a:rPr spc="-10"/>
              <a:t>hyperthyroidism</a:t>
            </a:r>
          </a:p>
        </p:txBody>
      </p:sp>
      <p:sp>
        <p:nvSpPr>
          <p:cNvPr id="197" name="object 7"/>
          <p:cNvSpPr txBox="1"/>
          <p:nvPr/>
        </p:nvSpPr>
        <p:spPr>
          <a:xfrm>
            <a:off x="6832472" y="1984501"/>
            <a:ext cx="1731646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400"/>
            </a:pPr>
            <a:r>
              <a:t>in</a:t>
            </a:r>
            <a:r>
              <a:rPr spc="-50"/>
              <a:t> </a:t>
            </a:r>
            <a:r>
              <a:t>the</a:t>
            </a:r>
            <a:r>
              <a:rPr spc="-60"/>
              <a:t> </a:t>
            </a:r>
            <a:r>
              <a:t>mother</a:t>
            </a:r>
          </a:p>
        </p:txBody>
      </p:sp>
      <p:sp>
        <p:nvSpPr>
          <p:cNvPr id="198" name="object 8"/>
          <p:cNvSpPr txBox="1"/>
          <p:nvPr/>
        </p:nvSpPr>
        <p:spPr>
          <a:xfrm>
            <a:off x="8616694" y="1997710"/>
            <a:ext cx="1975487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">
              <a:lnSpc>
                <a:spcPts val="2700"/>
              </a:lnSpc>
              <a:defRPr spc="-15" sz="2400"/>
            </a:pPr>
            <a:r>
              <a:t>to</a:t>
            </a:r>
            <a:r>
              <a:rPr spc="-40"/>
              <a:t> </a:t>
            </a:r>
            <a:r>
              <a:t>prevent</a:t>
            </a:r>
            <a:r>
              <a:rPr spc="-25"/>
              <a:t> </a:t>
            </a:r>
            <a:r>
              <a:rPr spc="-20"/>
              <a:t>fetal</a:t>
            </a:r>
          </a:p>
        </p:txBody>
      </p:sp>
      <p:sp>
        <p:nvSpPr>
          <p:cNvPr id="199" name="object 9"/>
          <p:cNvSpPr txBox="1"/>
          <p:nvPr/>
        </p:nvSpPr>
        <p:spPr>
          <a:xfrm>
            <a:off x="1188719" y="2369566"/>
            <a:ext cx="1999615" cy="28956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100"/>
              </a:lnSpc>
              <a:defRPr spc="-15" sz="2400"/>
            </a:lvl1pPr>
          </a:lstStyle>
          <a:p>
            <a:pPr/>
            <a:r>
              <a:t>hypothyroidism</a:t>
            </a:r>
          </a:p>
        </p:txBody>
      </p:sp>
      <p:sp>
        <p:nvSpPr>
          <p:cNvPr id="200" name="object 10"/>
          <p:cNvSpPr txBox="1"/>
          <p:nvPr/>
        </p:nvSpPr>
        <p:spPr>
          <a:xfrm>
            <a:off x="3175761" y="2277109"/>
            <a:ext cx="6811010" cy="30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5" sz="2400"/>
            </a:pPr>
            <a:r>
              <a:t>since </a:t>
            </a:r>
            <a:r>
              <a:rPr spc="0"/>
              <a:t>the</a:t>
            </a:r>
            <a:r>
              <a:rPr spc="-10"/>
              <a:t> </a:t>
            </a:r>
            <a:r>
              <a:rPr spc="-20">
                <a:solidFill>
                  <a:srgbClr val="FF0000"/>
                </a:solidFill>
              </a:rPr>
              <a:t>fetal</a:t>
            </a:r>
            <a:r>
              <a:rPr spc="-15">
                <a:solidFill>
                  <a:srgbClr val="FF0000"/>
                </a:solidFill>
              </a:rPr>
              <a:t> thyroid </a:t>
            </a:r>
            <a:r>
              <a:rPr spc="0">
                <a:solidFill>
                  <a:srgbClr val="FF0000"/>
                </a:solidFill>
              </a:rPr>
              <a:t>is </a:t>
            </a:r>
            <a:r>
              <a:rPr spc="-15">
                <a:solidFill>
                  <a:srgbClr val="FF0000"/>
                </a:solidFill>
              </a:rPr>
              <a:t>more </a:t>
            </a:r>
            <a:r>
              <a:rPr spc="-10">
                <a:solidFill>
                  <a:srgbClr val="FF0000"/>
                </a:solidFill>
              </a:rPr>
              <a:t>sensitive</a:t>
            </a:r>
            <a:r>
              <a:rPr>
                <a:solidFill>
                  <a:srgbClr val="FF0000"/>
                </a:solidFill>
              </a:rPr>
              <a:t> </a:t>
            </a:r>
            <a:r>
              <a:rPr spc="-15">
                <a:solidFill>
                  <a:srgbClr val="FF0000"/>
                </a:solidFill>
              </a:rPr>
              <a:t>to</a:t>
            </a:r>
            <a:r>
              <a:rPr spc="-10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the</a:t>
            </a:r>
            <a:r>
              <a:rPr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action</a:t>
            </a:r>
            <a:r>
              <a:rPr spc="-20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of</a:t>
            </a:r>
          </a:p>
        </p:txBody>
      </p:sp>
      <p:sp>
        <p:nvSpPr>
          <p:cNvPr id="201" name="object 11"/>
          <p:cNvSpPr txBox="1"/>
          <p:nvPr/>
        </p:nvSpPr>
        <p:spPr>
          <a:xfrm>
            <a:off x="1176324" y="2569424"/>
            <a:ext cx="4368801" cy="850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500"/>
              </a:spcBef>
              <a:defRPr spc="-15" sz="2400">
                <a:solidFill>
                  <a:srgbClr val="FF0000"/>
                </a:solidFill>
              </a:defRPr>
            </a:pPr>
            <a:r>
              <a:t>antithyroid</a:t>
            </a:r>
            <a:r>
              <a:rPr spc="-45"/>
              <a:t> </a:t>
            </a:r>
            <a:r>
              <a:rPr spc="-5"/>
              <a:t>drugs</a:t>
            </a:r>
          </a:p>
          <a:p>
            <a:pPr indent="12700">
              <a:spcBef>
                <a:spcPts val="600"/>
              </a:spcBef>
              <a:defRPr b="1" spc="-5" sz="3200"/>
            </a:pPr>
            <a:r>
              <a:t>Indications</a:t>
            </a:r>
            <a:r>
              <a:rPr spc="-75"/>
              <a:t> </a:t>
            </a:r>
            <a:r>
              <a:rPr spc="-20"/>
              <a:t>for</a:t>
            </a:r>
            <a:r>
              <a:rPr spc="-25"/>
              <a:t> </a:t>
            </a:r>
            <a:r>
              <a:rPr spc="-10"/>
              <a:t>treatment</a:t>
            </a:r>
            <a:r>
              <a:rPr b="0" spc="-10"/>
              <a:t>:</a:t>
            </a:r>
          </a:p>
        </p:txBody>
      </p:sp>
      <p:sp>
        <p:nvSpPr>
          <p:cNvPr id="202" name="object 12"/>
          <p:cNvSpPr txBox="1"/>
          <p:nvPr/>
        </p:nvSpPr>
        <p:spPr>
          <a:xfrm>
            <a:off x="1267713" y="3504310"/>
            <a:ext cx="1619251" cy="30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25" sz="2400"/>
            </a:pPr>
            <a:r>
              <a:t>Women</a:t>
            </a:r>
            <a:r>
              <a:rPr spc="-80"/>
              <a:t> </a:t>
            </a:r>
            <a:r>
              <a:rPr spc="0"/>
              <a:t>with</a:t>
            </a:r>
          </a:p>
        </p:txBody>
      </p:sp>
      <p:sp>
        <p:nvSpPr>
          <p:cNvPr id="203" name="object 13"/>
          <p:cNvSpPr txBox="1"/>
          <p:nvPr/>
        </p:nvSpPr>
        <p:spPr>
          <a:xfrm>
            <a:off x="2941320" y="3419602"/>
            <a:ext cx="7059294" cy="301030"/>
          </a:xfrm>
          <a:prstGeom prst="rect">
            <a:avLst/>
          </a:prstGeom>
          <a:solidFill>
            <a:srgbClr val="00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600"/>
              </a:spcBef>
              <a:defRPr spc="-10" sz="2400"/>
            </a:pPr>
            <a:r>
              <a:t>symptomatic,</a:t>
            </a:r>
            <a:r>
              <a:rPr spc="-20"/>
              <a:t> </a:t>
            </a:r>
            <a:r>
              <a:rPr spc="-15"/>
              <a:t>moderate</a:t>
            </a:r>
            <a:r>
              <a:t> </a:t>
            </a:r>
            <a:r>
              <a:rPr spc="-15"/>
              <a:t>to</a:t>
            </a:r>
            <a:r>
              <a:rPr spc="-5"/>
              <a:t> </a:t>
            </a:r>
            <a:r>
              <a:rPr spc="-15"/>
              <a:t>severe,</a:t>
            </a:r>
            <a:r>
              <a:rPr spc="20"/>
              <a:t> </a:t>
            </a:r>
            <a:r>
              <a:t>overt</a:t>
            </a:r>
            <a:r>
              <a:rPr spc="5"/>
              <a:t> </a:t>
            </a:r>
            <a:r>
              <a:rPr spc="-15"/>
              <a:t>hyperthyroidism</a:t>
            </a:r>
          </a:p>
        </p:txBody>
      </p:sp>
      <p:sp>
        <p:nvSpPr>
          <p:cNvPr id="204" name="object 14"/>
          <p:cNvSpPr txBox="1"/>
          <p:nvPr/>
        </p:nvSpPr>
        <p:spPr>
          <a:xfrm>
            <a:off x="1176323" y="4069205"/>
            <a:ext cx="9986647" cy="1948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 algn="just">
              <a:lnSpc>
                <a:spcPts val="2300"/>
              </a:lnSpc>
              <a:spcBef>
                <a:spcPts val="600"/>
              </a:spcBef>
              <a:defRPr spc="-5" sz="2400"/>
            </a:pPr>
            <a:r>
              <a:t>Not </a:t>
            </a:r>
            <a:r>
              <a:rPr spc="0"/>
              <a:t>all </a:t>
            </a:r>
            <a:r>
              <a:rPr spc="-10"/>
              <a:t>patients </a:t>
            </a:r>
            <a:r>
              <a:rPr spc="0"/>
              <a:t>with </a:t>
            </a:r>
            <a:r>
              <a:t>biochemical, </a:t>
            </a:r>
            <a:r>
              <a:rPr spc="-10"/>
              <a:t>overt </a:t>
            </a:r>
            <a:r>
              <a:rPr spc="-15"/>
              <a:t>hyperthyroidism </a:t>
            </a:r>
            <a:r>
              <a:rPr spc="-10"/>
              <a:t>require treatment </a:t>
            </a:r>
            <a:r>
              <a:rPr spc="0"/>
              <a:t>if the </a:t>
            </a:r>
            <a:r>
              <a:rPr spc="-530"/>
              <a:t> </a:t>
            </a:r>
            <a:r>
              <a:rPr spc="-10"/>
              <a:t>hyperthyroidism </a:t>
            </a:r>
            <a:r>
              <a:rPr spc="0"/>
              <a:t>is mild, </a:t>
            </a:r>
            <a:r>
              <a:t>since </a:t>
            </a:r>
            <a:r>
              <a:rPr spc="0"/>
              <a:t>the </a:t>
            </a:r>
            <a:r>
              <a:rPr spc="-10"/>
              <a:t>goal </a:t>
            </a:r>
            <a:r>
              <a:t>of </a:t>
            </a:r>
            <a:r>
              <a:rPr spc="-10"/>
              <a:t>treatment </a:t>
            </a:r>
            <a:r>
              <a:rPr spc="0"/>
              <a:t>is </a:t>
            </a:r>
            <a:r>
              <a:rPr spc="-15"/>
              <a:t>to </a:t>
            </a:r>
            <a:r>
              <a:rPr spc="-10"/>
              <a:t>maintain </a:t>
            </a:r>
            <a:r>
              <a:rPr spc="0"/>
              <a:t>mild </a:t>
            </a:r>
            <a:r>
              <a:rPr spc="-10"/>
              <a:t>maternal </a:t>
            </a:r>
            <a:r>
              <a:rPr spc="-530"/>
              <a:t> </a:t>
            </a:r>
            <a:r>
              <a:rPr spc="-10"/>
              <a:t>hyperthyroidism</a:t>
            </a:r>
          </a:p>
          <a:p>
            <a:pPr marR="57150" indent="12700">
              <a:lnSpc>
                <a:spcPts val="2300"/>
              </a:lnSpc>
              <a:spcBef>
                <a:spcPts val="1400"/>
              </a:spcBef>
              <a:defRPr sz="2400"/>
            </a:pPr>
            <a:r>
              <a:t>In</a:t>
            </a:r>
            <a:r>
              <a:rPr spc="-5"/>
              <a:t> </a:t>
            </a:r>
            <a:r>
              <a:rPr spc="-10"/>
              <a:t>women</a:t>
            </a:r>
            <a:r>
              <a:rPr spc="-15"/>
              <a:t> </a:t>
            </a:r>
            <a:r>
              <a:t>who </a:t>
            </a:r>
            <a:r>
              <a:rPr spc="-15"/>
              <a:t>are</a:t>
            </a:r>
            <a:r>
              <a:t> </a:t>
            </a:r>
            <a:r>
              <a:rPr spc="-5"/>
              <a:t>being</a:t>
            </a:r>
            <a:r>
              <a:t> </a:t>
            </a:r>
            <a:r>
              <a:rPr spc="-10"/>
              <a:t>monitored</a:t>
            </a:r>
            <a:r>
              <a:t> without</a:t>
            </a:r>
            <a:r>
              <a:rPr spc="-20"/>
              <a:t> </a:t>
            </a:r>
            <a:r>
              <a:rPr spc="-30"/>
              <a:t>therapy,</a:t>
            </a:r>
            <a:r>
              <a:rPr spc="-15"/>
              <a:t> we</a:t>
            </a:r>
            <a:r>
              <a:t> </a:t>
            </a:r>
            <a:r>
              <a:rPr spc="-5"/>
              <a:t>measure</a:t>
            </a:r>
            <a:r>
              <a:rPr spc="-10"/>
              <a:t> TSH,</a:t>
            </a:r>
            <a:r>
              <a:t> </a:t>
            </a:r>
            <a:r>
              <a:rPr spc="-15"/>
              <a:t>free</a:t>
            </a:r>
            <a:r>
              <a:rPr spc="15"/>
              <a:t> </a:t>
            </a:r>
            <a:r>
              <a:rPr spc="-5"/>
              <a:t>T4 </a:t>
            </a:r>
            <a:r>
              <a:t> </a:t>
            </a:r>
            <a:r>
              <a:rPr spc="-5"/>
              <a:t>(if</a:t>
            </a:r>
            <a:r>
              <a:rPr spc="-15"/>
              <a:t> </a:t>
            </a:r>
            <a:r>
              <a:rPr spc="-10"/>
              <a:t>there</a:t>
            </a:r>
            <a:r>
              <a:rPr spc="5"/>
              <a:t> </a:t>
            </a:r>
            <a:r>
              <a:t>is</a:t>
            </a:r>
            <a:r>
              <a:rPr spc="5"/>
              <a:t> </a:t>
            </a:r>
            <a:r>
              <a:t>a</a:t>
            </a:r>
            <a:r>
              <a:rPr spc="-5"/>
              <a:t> trimester-specific</a:t>
            </a:r>
            <a:r>
              <a:rPr spc="-30"/>
              <a:t> </a:t>
            </a:r>
            <a:r>
              <a:rPr spc="-20"/>
              <a:t>reference</a:t>
            </a:r>
            <a:r>
              <a:rPr spc="5"/>
              <a:t> </a:t>
            </a:r>
            <a:r>
              <a:rPr spc="-10"/>
              <a:t>range),</a:t>
            </a:r>
            <a:r>
              <a:rPr spc="-15"/>
              <a:t> </a:t>
            </a:r>
            <a:r>
              <a:rPr spc="-10"/>
              <a:t>and/or</a:t>
            </a:r>
            <a:r>
              <a:t> </a:t>
            </a:r>
            <a:r>
              <a:rPr spc="-15"/>
              <a:t>total</a:t>
            </a:r>
            <a:r>
              <a:rPr spc="-10"/>
              <a:t> </a:t>
            </a:r>
            <a:r>
              <a:rPr spc="-5"/>
              <a:t>T4 or</a:t>
            </a:r>
            <a:r>
              <a:rPr spc="-15"/>
              <a:t> total</a:t>
            </a:r>
            <a:r>
              <a:rPr spc="-10"/>
              <a:t> </a:t>
            </a:r>
            <a:r>
              <a:rPr spc="-5"/>
              <a:t>T3 every </a:t>
            </a:r>
            <a:r>
              <a:rPr spc="-525"/>
              <a:t> </a:t>
            </a:r>
            <a:r>
              <a:rPr spc="-15"/>
              <a:t>four</a:t>
            </a:r>
            <a:r>
              <a:rPr spc="-10"/>
              <a:t> </a:t>
            </a:r>
            <a:r>
              <a:rPr spc="-15"/>
              <a:t>to</a:t>
            </a:r>
            <a:r>
              <a:rPr spc="-10"/>
              <a:t> </a:t>
            </a:r>
            <a:r>
              <a:rPr spc="-5"/>
              <a:t>six</a:t>
            </a:r>
            <a:r>
              <a:rPr spc="-15"/>
              <a:t> </a:t>
            </a:r>
            <a:r>
              <a:rPr spc="-10"/>
              <a:t>weeks.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object 2"/>
          <p:cNvSpPr txBox="1"/>
          <p:nvPr>
            <p:ph type="title"/>
          </p:nvPr>
        </p:nvSpPr>
        <p:spPr>
          <a:xfrm>
            <a:off x="1300352" y="473709"/>
            <a:ext cx="2507615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400">
                <a:solidFill>
                  <a:srgbClr val="000000"/>
                </a:solidFill>
              </a:defRPr>
            </a:pPr>
            <a:r>
              <a:t>T</a:t>
            </a:r>
            <a:r>
              <a:rPr spc="-200"/>
              <a:t>r</a:t>
            </a:r>
            <a:r>
              <a:rPr spc="-100"/>
              <a:t>eatmen</a:t>
            </a:r>
            <a:r>
              <a:rPr spc="0"/>
              <a:t>t</a:t>
            </a:r>
          </a:p>
        </p:txBody>
      </p:sp>
      <p:sp>
        <p:nvSpPr>
          <p:cNvPr id="207" name="object 3"/>
          <p:cNvSpPr txBox="1"/>
          <p:nvPr/>
        </p:nvSpPr>
        <p:spPr>
          <a:xfrm>
            <a:off x="1066800" y="1418844"/>
            <a:ext cx="2971165" cy="387351"/>
          </a:xfrm>
          <a:prstGeom prst="rect">
            <a:avLst/>
          </a:prstGeom>
          <a:solidFill>
            <a:srgbClr val="C0C0C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3000"/>
              </a:lnSpc>
              <a:defRPr b="1" spc="-10" sz="2600"/>
            </a:pPr>
            <a:r>
              <a:t>Control</a:t>
            </a:r>
            <a:r>
              <a:rPr spc="-30"/>
              <a:t> </a:t>
            </a:r>
            <a:r>
              <a:rPr spc="0"/>
              <a:t>of</a:t>
            </a:r>
            <a:r>
              <a:rPr spc="-40"/>
              <a:t> </a:t>
            </a:r>
            <a:r>
              <a:t>symptoms</a:t>
            </a:r>
          </a:p>
        </p:txBody>
      </p:sp>
      <p:sp>
        <p:nvSpPr>
          <p:cNvPr id="208" name="object 4"/>
          <p:cNvSpPr txBox="1"/>
          <p:nvPr/>
        </p:nvSpPr>
        <p:spPr>
          <a:xfrm>
            <a:off x="2299716" y="1836420"/>
            <a:ext cx="1123315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300"/>
              </a:lnSpc>
              <a:defRPr spc="-15" sz="2000"/>
            </a:lvl1pPr>
          </a:lstStyle>
          <a:p>
            <a:pPr/>
            <a:r>
              <a:t>β-blockers</a:t>
            </a:r>
          </a:p>
        </p:txBody>
      </p:sp>
      <p:sp>
        <p:nvSpPr>
          <p:cNvPr id="209" name="object 5"/>
          <p:cNvSpPr txBox="1"/>
          <p:nvPr/>
        </p:nvSpPr>
        <p:spPr>
          <a:xfrm>
            <a:off x="1066800" y="1827022"/>
            <a:ext cx="6659244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84175" indent="-183514">
              <a:spcBef>
                <a:spcPts val="1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381000" algn="l"/>
                <a:tab pos="2349500" algn="l"/>
              </a:tabLst>
              <a:defRPr b="1" spc="-9" sz="2000"/>
            </a:pPr>
            <a:r>
              <a:t>Agents</a:t>
            </a:r>
            <a:r>
              <a:rPr b="0"/>
              <a:t>:	</a:t>
            </a:r>
            <a:r>
              <a:rPr b="0" spc="0"/>
              <a:t>such</a:t>
            </a:r>
            <a:r>
              <a:rPr b="0"/>
              <a:t> </a:t>
            </a:r>
            <a:r>
              <a:rPr b="0" spc="0"/>
              <a:t>as </a:t>
            </a:r>
            <a:r>
              <a:rPr b="0"/>
              <a:t>metoprolol</a:t>
            </a:r>
            <a:r>
              <a:rPr b="0" spc="4"/>
              <a:t> </a:t>
            </a:r>
            <a:r>
              <a:rPr b="0" spc="-4"/>
              <a:t>or</a:t>
            </a:r>
            <a:r>
              <a:rPr b="0" spc="-30"/>
              <a:t> </a:t>
            </a:r>
            <a:r>
              <a:rPr b="0"/>
              <a:t>propranolol</a:t>
            </a:r>
            <a:r>
              <a:rPr b="0" spc="-45"/>
              <a:t> </a:t>
            </a:r>
            <a:r>
              <a:rPr b="0" spc="0">
                <a:solidFill>
                  <a:srgbClr val="FF0000"/>
                </a:solidFill>
              </a:rPr>
              <a:t>(2-6 </a:t>
            </a:r>
            <a:r>
              <a:rPr b="0" spc="-4">
                <a:solidFill>
                  <a:srgbClr val="FF0000"/>
                </a:solidFill>
              </a:rPr>
              <a:t>w)</a:t>
            </a:r>
          </a:p>
        </p:txBody>
      </p:sp>
      <p:sp>
        <p:nvSpPr>
          <p:cNvPr id="210" name="object 6"/>
          <p:cNvSpPr txBox="1"/>
          <p:nvPr/>
        </p:nvSpPr>
        <p:spPr>
          <a:xfrm>
            <a:off x="1255571" y="2159659"/>
            <a:ext cx="9835517" cy="165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4945" indent="-182879">
              <a:spcBef>
                <a:spcPts val="3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Indication</a:t>
            </a:r>
            <a:r>
              <a:rPr b="0"/>
              <a:t>:</a:t>
            </a:r>
            <a:r>
              <a:rPr b="0" spc="-25"/>
              <a:t> </a:t>
            </a:r>
            <a:r>
              <a:rPr b="0" spc="-15" sz="2800"/>
              <a:t>Symptomatic,</a:t>
            </a:r>
            <a:r>
              <a:rPr b="0" spc="30" sz="2800"/>
              <a:t> </a:t>
            </a:r>
            <a:r>
              <a:rPr b="0" spc="-20" sz="2800"/>
              <a:t>moderate</a:t>
            </a:r>
            <a:r>
              <a:rPr b="0" spc="15" sz="2800"/>
              <a:t> </a:t>
            </a:r>
            <a:r>
              <a:rPr b="0" spc="-15" sz="2800"/>
              <a:t>to</a:t>
            </a:r>
            <a:r>
              <a:rPr b="0" spc="10" sz="2800"/>
              <a:t> </a:t>
            </a:r>
            <a:r>
              <a:rPr b="0" spc="-20" sz="2800"/>
              <a:t>severe</a:t>
            </a:r>
            <a:r>
              <a:rPr b="0" spc="10" sz="2800"/>
              <a:t> </a:t>
            </a:r>
            <a:r>
              <a:rPr b="0" spc="-20" sz="2800"/>
              <a:t>hyperthyroidism</a:t>
            </a:r>
            <a:endParaRPr spc="-7" sz="2800"/>
          </a:p>
          <a:p>
            <a:pPr marL="194945" marR="5080" indent="-182879">
              <a:lnSpc>
                <a:spcPct val="90000"/>
              </a:lnSpc>
              <a:spcBef>
                <a:spcPts val="6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Notes</a:t>
            </a:r>
            <a:r>
              <a:rPr b="0"/>
              <a:t>:</a:t>
            </a:r>
            <a:r>
              <a:rPr b="0" spc="-19"/>
              <a:t> </a:t>
            </a:r>
            <a:r>
              <a:rPr b="0" spc="-10" sz="2800">
                <a:solidFill>
                  <a:srgbClr val="FF0000"/>
                </a:solidFill>
              </a:rPr>
              <a:t>should</a:t>
            </a:r>
            <a:r>
              <a:rPr b="0" spc="30" sz="2800">
                <a:solidFill>
                  <a:srgbClr val="FF0000"/>
                </a:solidFill>
              </a:rPr>
              <a:t> </a:t>
            </a:r>
            <a:r>
              <a:rPr b="0" spc="-5" sz="2800">
                <a:solidFill>
                  <a:srgbClr val="FF0000"/>
                </a:solidFill>
              </a:rPr>
              <a:t>be</a:t>
            </a:r>
            <a:r>
              <a:rPr b="0" spc="10" sz="2800">
                <a:solidFill>
                  <a:srgbClr val="FF0000"/>
                </a:solidFill>
              </a:rPr>
              <a:t> </a:t>
            </a:r>
            <a:r>
              <a:rPr b="0" spc="-10" sz="2800">
                <a:solidFill>
                  <a:srgbClr val="FF0000"/>
                </a:solidFill>
              </a:rPr>
              <a:t>weaned</a:t>
            </a:r>
            <a:r>
              <a:rPr b="0" spc="0" sz="2800">
                <a:solidFill>
                  <a:srgbClr val="FF0000"/>
                </a:solidFill>
              </a:rPr>
              <a:t> </a:t>
            </a:r>
            <a:r>
              <a:rPr b="0" spc="-5" sz="2800">
                <a:solidFill>
                  <a:srgbClr val="FF0000"/>
                </a:solidFill>
              </a:rPr>
              <a:t>as</a:t>
            </a:r>
            <a:r>
              <a:rPr b="0" spc="0" sz="2800">
                <a:solidFill>
                  <a:srgbClr val="FF0000"/>
                </a:solidFill>
              </a:rPr>
              <a:t> </a:t>
            </a:r>
            <a:r>
              <a:rPr b="0" spc="-5" sz="2800">
                <a:solidFill>
                  <a:srgbClr val="FF0000"/>
                </a:solidFill>
              </a:rPr>
              <a:t>soon</a:t>
            </a:r>
            <a:r>
              <a:rPr b="0" spc="20" sz="2800">
                <a:solidFill>
                  <a:srgbClr val="FF0000"/>
                </a:solidFill>
              </a:rPr>
              <a:t> </a:t>
            </a:r>
            <a:r>
              <a:rPr b="0" spc="-5" sz="2800">
                <a:solidFill>
                  <a:srgbClr val="FF0000"/>
                </a:solidFill>
              </a:rPr>
              <a:t>as</a:t>
            </a:r>
            <a:r>
              <a:rPr b="0" spc="0" sz="2800">
                <a:solidFill>
                  <a:srgbClr val="FF0000"/>
                </a:solidFill>
              </a:rPr>
              <a:t> </a:t>
            </a:r>
            <a:r>
              <a:rPr b="0" spc="-5" sz="2800">
                <a:solidFill>
                  <a:srgbClr val="FF0000"/>
                </a:solidFill>
              </a:rPr>
              <a:t>the</a:t>
            </a:r>
            <a:r>
              <a:rPr b="0" spc="15" sz="2800">
                <a:solidFill>
                  <a:srgbClr val="FF0000"/>
                </a:solidFill>
              </a:rPr>
              <a:t> </a:t>
            </a:r>
            <a:r>
              <a:rPr b="0" spc="-20" sz="2800">
                <a:solidFill>
                  <a:srgbClr val="FF0000"/>
                </a:solidFill>
              </a:rPr>
              <a:t>hyperthyroidism</a:t>
            </a:r>
            <a:r>
              <a:rPr b="0" spc="50" sz="2800">
                <a:solidFill>
                  <a:srgbClr val="FF0000"/>
                </a:solidFill>
              </a:rPr>
              <a:t> </a:t>
            </a:r>
            <a:r>
              <a:rPr b="0" spc="-5" sz="2800">
                <a:solidFill>
                  <a:srgbClr val="FF0000"/>
                </a:solidFill>
              </a:rPr>
              <a:t>is </a:t>
            </a:r>
            <a:r>
              <a:rPr b="0" spc="0" sz="2800">
                <a:solidFill>
                  <a:srgbClr val="FF0000"/>
                </a:solidFill>
              </a:rPr>
              <a:t> </a:t>
            </a:r>
            <a:r>
              <a:rPr b="0" spc="-15" sz="2800">
                <a:solidFill>
                  <a:srgbClr val="FF0000"/>
                </a:solidFill>
              </a:rPr>
              <a:t>controlled</a:t>
            </a:r>
            <a:r>
              <a:rPr b="0" spc="20" sz="2800">
                <a:solidFill>
                  <a:srgbClr val="FF0000"/>
                </a:solidFill>
              </a:rPr>
              <a:t> </a:t>
            </a:r>
            <a:r>
              <a:rPr b="0" spc="-15" sz="2800">
                <a:solidFill>
                  <a:srgbClr val="FF0000"/>
                </a:solidFill>
              </a:rPr>
              <a:t>by</a:t>
            </a:r>
            <a:r>
              <a:rPr b="0" spc="15" sz="2800">
                <a:solidFill>
                  <a:srgbClr val="FF0000"/>
                </a:solidFill>
              </a:rPr>
              <a:t> </a:t>
            </a:r>
            <a:r>
              <a:rPr b="0" spc="-5" sz="2800">
                <a:solidFill>
                  <a:srgbClr val="FF0000"/>
                </a:solidFill>
              </a:rPr>
              <a:t>thionamides</a:t>
            </a:r>
            <a:r>
              <a:rPr b="0" spc="30" sz="2800">
                <a:solidFill>
                  <a:srgbClr val="FF0000"/>
                </a:solidFill>
              </a:rPr>
              <a:t> </a:t>
            </a:r>
            <a:r>
              <a:rPr b="0" spc="-10" sz="2800"/>
              <a:t>because</a:t>
            </a:r>
            <a:r>
              <a:rPr b="0" spc="10" sz="2800"/>
              <a:t> </a:t>
            </a:r>
            <a:r>
              <a:rPr b="0" spc="-5" sz="2800"/>
              <a:t>it </a:t>
            </a:r>
            <a:r>
              <a:rPr b="0" spc="-10" sz="2800"/>
              <a:t>can</a:t>
            </a:r>
            <a:r>
              <a:rPr b="0" spc="15" sz="2800"/>
              <a:t> </a:t>
            </a:r>
            <a:r>
              <a:rPr b="0" spc="-10" sz="2800"/>
              <a:t>result</a:t>
            </a:r>
            <a:r>
              <a:rPr b="0" spc="25" sz="2800"/>
              <a:t> </a:t>
            </a:r>
            <a:r>
              <a:rPr b="0" spc="-5" sz="2800"/>
              <a:t>in</a:t>
            </a:r>
            <a:r>
              <a:rPr b="0" spc="5" sz="2800"/>
              <a:t> </a:t>
            </a:r>
            <a:r>
              <a:rPr b="0" spc="-15" sz="2800"/>
              <a:t>neonatal</a:t>
            </a:r>
            <a:r>
              <a:rPr b="0" spc="10" sz="2800"/>
              <a:t> </a:t>
            </a:r>
            <a:r>
              <a:rPr b="0" spc="-15" sz="2800"/>
              <a:t>growth </a:t>
            </a:r>
            <a:r>
              <a:rPr b="0" spc="-615" sz="2800"/>
              <a:t> </a:t>
            </a:r>
            <a:r>
              <a:rPr b="0" spc="-10" sz="2800"/>
              <a:t>restriction,</a:t>
            </a:r>
            <a:r>
              <a:rPr b="0" spc="25" sz="2800"/>
              <a:t> </a:t>
            </a:r>
            <a:r>
              <a:rPr b="0" spc="-15" sz="2800"/>
              <a:t>hypoglycemia,</a:t>
            </a:r>
            <a:r>
              <a:rPr b="0" spc="10" sz="2800"/>
              <a:t> </a:t>
            </a:r>
            <a:r>
              <a:rPr b="0" spc="-20" sz="2800"/>
              <a:t>respiratory</a:t>
            </a:r>
            <a:r>
              <a:rPr b="0" spc="20" sz="2800"/>
              <a:t> </a:t>
            </a:r>
            <a:r>
              <a:rPr b="0" spc="-10" sz="2800"/>
              <a:t>depression,</a:t>
            </a:r>
            <a:r>
              <a:rPr b="0" spc="35" sz="2800"/>
              <a:t> </a:t>
            </a:r>
            <a:r>
              <a:rPr b="0" spc="-5" sz="2800"/>
              <a:t>and</a:t>
            </a:r>
            <a:r>
              <a:rPr b="0" spc="10" sz="2800"/>
              <a:t> </a:t>
            </a:r>
            <a:r>
              <a:rPr b="0" spc="-20" sz="2800"/>
              <a:t>bradycardia</a:t>
            </a:r>
          </a:p>
        </p:txBody>
      </p:sp>
      <p:sp>
        <p:nvSpPr>
          <p:cNvPr id="211" name="object 7"/>
          <p:cNvSpPr txBox="1"/>
          <p:nvPr/>
        </p:nvSpPr>
        <p:spPr>
          <a:xfrm>
            <a:off x="1066800" y="3992879"/>
            <a:ext cx="5180330" cy="387351"/>
          </a:xfrm>
          <a:prstGeom prst="rect">
            <a:avLst/>
          </a:prstGeom>
          <a:solidFill>
            <a:srgbClr val="C0C0C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3000"/>
              </a:lnSpc>
              <a:defRPr b="1" spc="-5" sz="2600"/>
            </a:pPr>
            <a:r>
              <a:t>Decrease</a:t>
            </a:r>
            <a:r>
              <a:rPr spc="-15"/>
              <a:t> thyroid</a:t>
            </a:r>
            <a:r>
              <a:t> </a:t>
            </a:r>
            <a:r>
              <a:rPr spc="0"/>
              <a:t>hormone</a:t>
            </a:r>
            <a:r>
              <a:rPr spc="-10"/>
              <a:t> synthesis:</a:t>
            </a:r>
          </a:p>
        </p:txBody>
      </p:sp>
      <p:sp>
        <p:nvSpPr>
          <p:cNvPr id="212" name="object 8"/>
          <p:cNvSpPr txBox="1"/>
          <p:nvPr/>
        </p:nvSpPr>
        <p:spPr>
          <a:xfrm>
            <a:off x="1066800" y="4400677"/>
            <a:ext cx="1233170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84175" indent="-183514">
              <a:spcBef>
                <a:spcPts val="1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381000" algn="l"/>
              </a:tabLst>
              <a:defRPr b="1" spc="-9" sz="2000"/>
            </a:pPr>
            <a:r>
              <a:t>Agents</a:t>
            </a:r>
            <a:r>
              <a:rPr b="0"/>
              <a:t>:</a:t>
            </a:r>
          </a:p>
        </p:txBody>
      </p:sp>
      <p:sp>
        <p:nvSpPr>
          <p:cNvPr id="213" name="object 9"/>
          <p:cNvSpPr txBox="1"/>
          <p:nvPr/>
        </p:nvSpPr>
        <p:spPr>
          <a:xfrm>
            <a:off x="2299716" y="4410454"/>
            <a:ext cx="1338581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300"/>
              </a:lnSpc>
              <a:defRPr spc="-4" sz="2000"/>
            </a:lvl1pPr>
          </a:lstStyle>
          <a:p>
            <a:pPr/>
            <a:r>
              <a:t>Thionamides</a:t>
            </a:r>
          </a:p>
        </p:txBody>
      </p:sp>
      <p:sp>
        <p:nvSpPr>
          <p:cNvPr id="214" name="object 10"/>
          <p:cNvSpPr txBox="1"/>
          <p:nvPr/>
        </p:nvSpPr>
        <p:spPr>
          <a:xfrm>
            <a:off x="1066800" y="4751527"/>
            <a:ext cx="1127761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84175" indent="-183514">
              <a:spcBef>
                <a:spcPts val="1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381000" algn="l"/>
              </a:tabLst>
              <a:defRPr b="1" spc="-4" sz="2000"/>
            </a:pPr>
            <a:r>
              <a:t>Notes</a:t>
            </a:r>
            <a:r>
              <a:rPr b="0"/>
              <a:t>:</a:t>
            </a:r>
          </a:p>
        </p:txBody>
      </p:sp>
      <p:sp>
        <p:nvSpPr>
          <p:cNvPr id="215" name="object 11"/>
          <p:cNvSpPr txBox="1"/>
          <p:nvPr/>
        </p:nvSpPr>
        <p:spPr>
          <a:xfrm>
            <a:off x="2194560" y="4760976"/>
            <a:ext cx="6042026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9" sz="2000"/>
            </a:pPr>
            <a:r>
              <a:t>Propylthiouracil</a:t>
            </a:r>
            <a:r>
              <a:rPr spc="-4"/>
              <a:t> </a:t>
            </a:r>
            <a:r>
              <a:rPr spc="0"/>
              <a:t>(1</a:t>
            </a:r>
            <a:r>
              <a:rPr baseline="25641" spc="0" sz="1900"/>
              <a:t>st</a:t>
            </a:r>
            <a:r>
              <a:rPr baseline="25641" spc="270" sz="1900"/>
              <a:t> </a:t>
            </a:r>
            <a:r>
              <a:t>trimester),</a:t>
            </a:r>
            <a:r>
              <a:rPr spc="60"/>
              <a:t> </a:t>
            </a:r>
            <a:r>
              <a:t>methimazole</a:t>
            </a:r>
            <a:r>
              <a:rPr spc="35"/>
              <a:t> </a:t>
            </a:r>
            <a:r>
              <a:rPr spc="9"/>
              <a:t>(2</a:t>
            </a:r>
            <a:r>
              <a:rPr baseline="25641" spc="14" sz="1900"/>
              <a:t>nd</a:t>
            </a:r>
            <a:r>
              <a:rPr baseline="25641" spc="254" sz="1900"/>
              <a:t> </a:t>
            </a:r>
            <a:r>
              <a:t>trimester</a:t>
            </a:r>
          </a:p>
        </p:txBody>
      </p:sp>
      <p:sp>
        <p:nvSpPr>
          <p:cNvPr id="216" name="object 12"/>
          <p:cNvSpPr txBox="1"/>
          <p:nvPr/>
        </p:nvSpPr>
        <p:spPr>
          <a:xfrm>
            <a:off x="8212073" y="4751527"/>
            <a:ext cx="1257936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9" sz="2000"/>
            </a:pPr>
            <a:r>
              <a:t>)/category</a:t>
            </a:r>
            <a:r>
              <a:rPr spc="-55"/>
              <a:t> </a:t>
            </a:r>
            <a:r>
              <a:rPr spc="0"/>
              <a:t>c</a:t>
            </a:r>
          </a:p>
        </p:txBody>
      </p:sp>
      <p:sp>
        <p:nvSpPr>
          <p:cNvPr id="217" name="object 13"/>
          <p:cNvSpPr txBox="1"/>
          <p:nvPr/>
        </p:nvSpPr>
        <p:spPr>
          <a:xfrm>
            <a:off x="1066800" y="5227382"/>
            <a:ext cx="1134111" cy="387351"/>
          </a:xfrm>
          <a:prstGeom prst="rect">
            <a:avLst/>
          </a:prstGeom>
          <a:solidFill>
            <a:srgbClr val="C0C0C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3000"/>
              </a:lnSpc>
              <a:defRPr b="1" sz="2600"/>
            </a:pPr>
            <a:r>
              <a:t>Su</a:t>
            </a:r>
            <a:r>
              <a:rPr spc="-40"/>
              <a:t>r</a:t>
            </a:r>
            <a:r>
              <a:rPr spc="-25"/>
              <a:t>g</a:t>
            </a:r>
            <a:r>
              <a:rPr spc="-5"/>
              <a:t>e</a:t>
            </a:r>
            <a:r>
              <a:rPr spc="5"/>
              <a:t>r</a:t>
            </a:r>
            <a:r>
              <a:t>y</a:t>
            </a:r>
          </a:p>
        </p:txBody>
      </p:sp>
      <p:sp>
        <p:nvSpPr>
          <p:cNvPr id="218" name="object 14"/>
          <p:cNvSpPr txBox="1"/>
          <p:nvPr/>
        </p:nvSpPr>
        <p:spPr>
          <a:xfrm>
            <a:off x="1255572" y="5637579"/>
            <a:ext cx="3835401" cy="59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4945" indent="-182879">
              <a:spcBef>
                <a:spcPts val="4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Indication</a:t>
            </a:r>
            <a:r>
              <a:rPr b="0"/>
              <a:t>:</a:t>
            </a:r>
            <a:r>
              <a:rPr b="0" spc="-35"/>
              <a:t> </a:t>
            </a:r>
            <a:r>
              <a:rPr b="0"/>
              <a:t>Thionamide</a:t>
            </a:r>
            <a:r>
              <a:rPr b="0" spc="-9"/>
              <a:t> intolerance</a:t>
            </a:r>
          </a:p>
          <a:p>
            <a:pPr marL="194945" indent="-182879">
              <a:spcBef>
                <a:spcPts val="3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pc="-4" sz="2000"/>
            </a:pPr>
            <a:r>
              <a:t>Notes</a:t>
            </a:r>
            <a:r>
              <a:rPr b="0"/>
              <a:t>:</a:t>
            </a:r>
            <a:r>
              <a:rPr b="0" spc="-30"/>
              <a:t> </a:t>
            </a:r>
            <a:r>
              <a:rPr b="0" spc="-15"/>
              <a:t>Safest</a:t>
            </a:r>
            <a:r>
              <a:rPr b="0" spc="0"/>
              <a:t> in</a:t>
            </a:r>
            <a:r>
              <a:rPr b="0" spc="-15"/>
              <a:t> </a:t>
            </a:r>
            <a:r>
              <a:rPr b="0"/>
              <a:t>second</a:t>
            </a:r>
            <a:r>
              <a:rPr b="0" spc="-15"/>
              <a:t> </a:t>
            </a:r>
            <a:r>
              <a:rPr b="0" spc="-9"/>
              <a:t>trimester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object 2"/>
          <p:cNvSpPr txBox="1"/>
          <p:nvPr>
            <p:ph type="title"/>
          </p:nvPr>
        </p:nvSpPr>
        <p:spPr>
          <a:xfrm>
            <a:off x="989786" y="358265"/>
            <a:ext cx="5147947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Choice</a:t>
            </a:r>
            <a:r>
              <a:rPr spc="-200"/>
              <a:t> </a:t>
            </a:r>
            <a:r>
              <a:t>of</a:t>
            </a:r>
            <a:r>
              <a:rPr spc="-200"/>
              <a:t> </a:t>
            </a:r>
            <a:r>
              <a:t>thionamide</a:t>
            </a:r>
          </a:p>
        </p:txBody>
      </p:sp>
      <p:sp>
        <p:nvSpPr>
          <p:cNvPr id="221" name="object 3"/>
          <p:cNvSpPr txBox="1"/>
          <p:nvPr/>
        </p:nvSpPr>
        <p:spPr>
          <a:xfrm>
            <a:off x="1176324" y="1730629"/>
            <a:ext cx="5694046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pc="-4" sz="2000"/>
            </a:pPr>
            <a:r>
              <a:t>Diagnosed</a:t>
            </a:r>
            <a:r>
              <a:rPr spc="-9"/>
              <a:t> </a:t>
            </a:r>
            <a:r>
              <a:rPr spc="0"/>
              <a:t>prior</a:t>
            </a:r>
            <a:r>
              <a:rPr spc="-19"/>
              <a:t> </a:t>
            </a:r>
            <a:r>
              <a:rPr spc="-15"/>
              <a:t>to</a:t>
            </a:r>
            <a:r>
              <a:rPr spc="-19"/>
              <a:t> </a:t>
            </a:r>
            <a:r>
              <a:t>pregnancy</a:t>
            </a:r>
            <a:r>
              <a:rPr spc="-9"/>
              <a:t> </a:t>
            </a:r>
            <a:r>
              <a:t>(pt. </a:t>
            </a:r>
            <a:r>
              <a:rPr spc="-19"/>
              <a:t>takes</a:t>
            </a:r>
            <a:r>
              <a:rPr spc="4"/>
              <a:t> </a:t>
            </a:r>
            <a:r>
              <a:t>methimazole)</a:t>
            </a:r>
          </a:p>
        </p:txBody>
      </p:sp>
      <p:sp>
        <p:nvSpPr>
          <p:cNvPr id="222" name="object 4"/>
          <p:cNvSpPr txBox="1"/>
          <p:nvPr/>
        </p:nvSpPr>
        <p:spPr>
          <a:xfrm>
            <a:off x="1286002" y="2060701"/>
            <a:ext cx="3559810" cy="241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5579" indent="-182879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5"/>
            </a:pPr>
            <a:r>
              <a:t>Elect</a:t>
            </a:r>
            <a:r>
              <a:rPr spc="0"/>
              <a:t> </a:t>
            </a:r>
            <a:r>
              <a:rPr spc="-10"/>
              <a:t>to</a:t>
            </a:r>
            <a:r>
              <a:t> </a:t>
            </a:r>
            <a:r>
              <a:rPr spc="-10"/>
              <a:t>have</a:t>
            </a:r>
            <a:r>
              <a:rPr spc="-15"/>
              <a:t> </a:t>
            </a:r>
            <a:r>
              <a:rPr spc="-10"/>
              <a:t>definitive</a:t>
            </a:r>
            <a:r>
              <a:rPr spc="15"/>
              <a:t> </a:t>
            </a:r>
            <a:r>
              <a:rPr spc="-10"/>
              <a:t>therapy</a:t>
            </a:r>
            <a:r>
              <a:rPr spc="10"/>
              <a:t> </a:t>
            </a:r>
            <a:r>
              <a:t>with</a:t>
            </a:r>
          </a:p>
        </p:txBody>
      </p:sp>
      <p:sp>
        <p:nvSpPr>
          <p:cNvPr id="223" name="object 5"/>
          <p:cNvSpPr txBox="1"/>
          <p:nvPr/>
        </p:nvSpPr>
        <p:spPr>
          <a:xfrm>
            <a:off x="4832603" y="2069463"/>
            <a:ext cx="3880485" cy="26035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53975">
              <a:lnSpc>
                <a:spcPts val="2000"/>
              </a:lnSpc>
              <a:defRPr spc="-5"/>
            </a:pPr>
            <a:r>
              <a:t>surgery</a:t>
            </a:r>
            <a:r>
              <a:rPr spc="-15"/>
              <a:t> </a:t>
            </a:r>
            <a:r>
              <a:t>or</a:t>
            </a:r>
            <a:r>
              <a:rPr spc="-10"/>
              <a:t> radioiodine</a:t>
            </a:r>
            <a:r>
              <a:rPr spc="34"/>
              <a:t> </a:t>
            </a:r>
            <a:r>
              <a:t>prior</a:t>
            </a:r>
            <a:r>
              <a:rPr spc="0"/>
              <a:t> </a:t>
            </a:r>
            <a:r>
              <a:rPr spc="-10"/>
              <a:t>to</a:t>
            </a:r>
            <a:r>
              <a:t> </a:t>
            </a:r>
            <a:r>
              <a:rPr spc="-10"/>
              <a:t>pregnancy</a:t>
            </a:r>
          </a:p>
        </p:txBody>
      </p:sp>
      <p:sp>
        <p:nvSpPr>
          <p:cNvPr id="224" name="object 6"/>
          <p:cNvSpPr txBox="1"/>
          <p:nvPr/>
        </p:nvSpPr>
        <p:spPr>
          <a:xfrm>
            <a:off x="1286002" y="2383789"/>
            <a:ext cx="1064896" cy="241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5579" indent="-182879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15"/>
            </a:pPr>
            <a:r>
              <a:t>Switch</a:t>
            </a:r>
            <a:r>
              <a:rPr spc="-45"/>
              <a:t> </a:t>
            </a:r>
            <a:r>
              <a:rPr spc="-10"/>
              <a:t>to</a:t>
            </a:r>
          </a:p>
        </p:txBody>
      </p:sp>
      <p:sp>
        <p:nvSpPr>
          <p:cNvPr id="225" name="object 7"/>
          <p:cNvSpPr txBox="1"/>
          <p:nvPr/>
        </p:nvSpPr>
        <p:spPr>
          <a:xfrm>
            <a:off x="2389632" y="2392552"/>
            <a:ext cx="386081" cy="26035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  <a:defRPr spc="-20"/>
            </a:pPr>
            <a:r>
              <a:t>P</a:t>
            </a:r>
            <a:r>
              <a:rPr spc="-5"/>
              <a:t>TU</a:t>
            </a:r>
          </a:p>
        </p:txBody>
      </p:sp>
      <p:sp>
        <p:nvSpPr>
          <p:cNvPr id="226" name="object 8"/>
          <p:cNvSpPr txBox="1"/>
          <p:nvPr/>
        </p:nvSpPr>
        <p:spPr>
          <a:xfrm>
            <a:off x="2803905" y="2383789"/>
            <a:ext cx="6348096" cy="241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15"/>
            </a:pPr>
            <a:r>
              <a:t>before</a:t>
            </a:r>
            <a:r>
              <a:rPr spc="0"/>
              <a:t> </a:t>
            </a:r>
            <a:r>
              <a:rPr spc="-5"/>
              <a:t>trying</a:t>
            </a:r>
            <a:r>
              <a:rPr spc="20"/>
              <a:t> </a:t>
            </a:r>
            <a:r>
              <a:rPr spc="-10"/>
              <a:t>to</a:t>
            </a:r>
            <a:r>
              <a:rPr spc="0"/>
              <a:t> </a:t>
            </a:r>
            <a:r>
              <a:rPr spc="-10"/>
              <a:t>conceive.</a:t>
            </a:r>
            <a:r>
              <a:rPr spc="0"/>
              <a:t> </a:t>
            </a:r>
            <a:r>
              <a:t>(for</a:t>
            </a:r>
            <a:r>
              <a:rPr spc="10"/>
              <a:t> </a:t>
            </a:r>
            <a:r>
              <a:rPr spc="-10"/>
              <a:t>younger</a:t>
            </a:r>
            <a:r>
              <a:rPr spc="10"/>
              <a:t> </a:t>
            </a:r>
            <a:r>
              <a:rPr spc="-10"/>
              <a:t>women</a:t>
            </a:r>
            <a:r>
              <a:rPr spc="5"/>
              <a:t> </a:t>
            </a:r>
            <a:r>
              <a:rPr spc="-5"/>
              <a:t>with</a:t>
            </a:r>
            <a:r>
              <a:rPr spc="20"/>
              <a:t> </a:t>
            </a:r>
            <a:r>
              <a:rPr spc="-5"/>
              <a:t>normal</a:t>
            </a:r>
            <a:r>
              <a:rPr spc="0"/>
              <a:t> </a:t>
            </a:r>
            <a:r>
              <a:rPr spc="-5"/>
              <a:t>periods)</a:t>
            </a:r>
          </a:p>
        </p:txBody>
      </p:sp>
      <p:sp>
        <p:nvSpPr>
          <p:cNvPr id="227" name="object 9"/>
          <p:cNvSpPr txBox="1"/>
          <p:nvPr/>
        </p:nvSpPr>
        <p:spPr>
          <a:xfrm>
            <a:off x="1176323" y="2738373"/>
            <a:ext cx="9853932" cy="1206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04800" marR="711834" indent="-182879">
              <a:lnSpc>
                <a:spcPts val="1900"/>
              </a:lnSpc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15"/>
            </a:pPr>
            <a:r>
              <a:t>Switch</a:t>
            </a:r>
            <a:r>
              <a:rPr spc="15"/>
              <a:t> </a:t>
            </a:r>
            <a:r>
              <a:rPr spc="-10"/>
              <a:t>to</a:t>
            </a:r>
            <a:r>
              <a:rPr spc="0"/>
              <a:t> </a:t>
            </a:r>
            <a:r>
              <a:rPr spc="-10"/>
              <a:t>PTU</a:t>
            </a:r>
            <a:r>
              <a:rPr spc="10"/>
              <a:t> </a:t>
            </a:r>
            <a:r>
              <a:rPr spc="0"/>
              <a:t>as</a:t>
            </a:r>
            <a:r>
              <a:rPr spc="5"/>
              <a:t> </a:t>
            </a:r>
            <a:r>
              <a:rPr spc="-5"/>
              <a:t>soon</a:t>
            </a:r>
            <a:r>
              <a:rPr spc="5"/>
              <a:t> </a:t>
            </a:r>
            <a:r>
              <a:rPr spc="0"/>
              <a:t>as the</a:t>
            </a:r>
            <a:r>
              <a:rPr spc="15"/>
              <a:t> </a:t>
            </a:r>
            <a:r>
              <a:rPr spc="-10"/>
              <a:t>pregnancy</a:t>
            </a:r>
            <a:r>
              <a:rPr spc="15"/>
              <a:t> </a:t>
            </a:r>
            <a:r>
              <a:t>test</a:t>
            </a:r>
            <a:r>
              <a:rPr spc="5"/>
              <a:t> </a:t>
            </a:r>
            <a:r>
              <a:rPr spc="-5"/>
              <a:t>is</a:t>
            </a:r>
            <a:r>
              <a:rPr spc="10"/>
              <a:t> </a:t>
            </a:r>
            <a:r>
              <a:rPr spc="-5"/>
              <a:t>confirmed.</a:t>
            </a:r>
            <a:r>
              <a:rPr spc="15"/>
              <a:t> </a:t>
            </a:r>
            <a:r>
              <a:t>(for</a:t>
            </a:r>
            <a:r>
              <a:rPr spc="10"/>
              <a:t> </a:t>
            </a:r>
            <a:r>
              <a:rPr spc="-5"/>
              <a:t>older</a:t>
            </a:r>
            <a:r>
              <a:rPr spc="25"/>
              <a:t> </a:t>
            </a:r>
            <a:r>
              <a:rPr spc="-5"/>
              <a:t>individuals</a:t>
            </a:r>
            <a:r>
              <a:rPr spc="25"/>
              <a:t> </a:t>
            </a:r>
            <a:r>
              <a:rPr spc="-5"/>
              <a:t>having</a:t>
            </a:r>
            <a:r>
              <a:rPr spc="5"/>
              <a:t> </a:t>
            </a:r>
            <a:r>
              <a:rPr spc="-10"/>
              <a:t>difficulty </a:t>
            </a:r>
            <a:r>
              <a:rPr spc="-395"/>
              <a:t> </a:t>
            </a:r>
            <a:r>
              <a:rPr spc="-5"/>
              <a:t>conceiving)</a:t>
            </a:r>
            <a:endParaRPr spc="-5"/>
          </a:p>
          <a:p>
            <a:pPr indent="12700">
              <a:spcBef>
                <a:spcPts val="1300"/>
              </a:spcBef>
              <a:defRPr b="1" spc="-4" sz="2000"/>
            </a:pPr>
            <a:r>
              <a:t>Diagnosed</a:t>
            </a:r>
            <a:r>
              <a:rPr spc="-15"/>
              <a:t> </a:t>
            </a:r>
            <a:r>
              <a:rPr spc="0"/>
              <a:t>during</a:t>
            </a:r>
            <a:r>
              <a:rPr spc="-25"/>
              <a:t> </a:t>
            </a:r>
            <a:r>
              <a:rPr spc="0"/>
              <a:t>the</a:t>
            </a:r>
            <a:r>
              <a:rPr spc="-9"/>
              <a:t> </a:t>
            </a:r>
            <a:r>
              <a:rPr spc="-15"/>
              <a:t>first</a:t>
            </a:r>
            <a:r>
              <a:rPr spc="-25"/>
              <a:t> </a:t>
            </a:r>
            <a:r>
              <a:t>trimester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20"/>
            </a:pPr>
            <a:r>
              <a:t>Women</a:t>
            </a:r>
            <a:r>
              <a:rPr spc="15"/>
              <a:t> </a:t>
            </a:r>
            <a:r>
              <a:rPr spc="-5"/>
              <a:t>diagnosed with</a:t>
            </a:r>
            <a:r>
              <a:rPr spc="10"/>
              <a:t> </a:t>
            </a:r>
            <a:r>
              <a:rPr spc="-10"/>
              <a:t>symptomatic,</a:t>
            </a:r>
            <a:r>
              <a:rPr spc="5"/>
              <a:t> </a:t>
            </a:r>
            <a:r>
              <a:rPr spc="-10"/>
              <a:t>moderate</a:t>
            </a:r>
            <a:r>
              <a:rPr spc="5"/>
              <a:t> </a:t>
            </a:r>
            <a:r>
              <a:rPr spc="-10"/>
              <a:t>to</a:t>
            </a:r>
            <a:r>
              <a:rPr spc="-5"/>
              <a:t> </a:t>
            </a:r>
            <a:r>
              <a:rPr spc="-10"/>
              <a:t>severe hyperthyroidism</a:t>
            </a:r>
            <a:r>
              <a:rPr spc="10"/>
              <a:t> </a:t>
            </a:r>
            <a:r>
              <a:rPr spc="-5"/>
              <a:t>during</a:t>
            </a:r>
            <a:r>
              <a:rPr spc="20"/>
              <a:t> </a:t>
            </a:r>
            <a:r>
              <a:rPr spc="0"/>
              <a:t>the</a:t>
            </a:r>
            <a:r>
              <a:rPr spc="10"/>
              <a:t> </a:t>
            </a:r>
            <a:r>
              <a:rPr spc="-15"/>
              <a:t>first</a:t>
            </a:r>
            <a:r>
              <a:rPr spc="5"/>
              <a:t> </a:t>
            </a:r>
            <a:r>
              <a:rPr spc="-10"/>
              <a:t>trimester</a:t>
            </a:r>
            <a:r>
              <a:rPr spc="0"/>
              <a:t> </a:t>
            </a:r>
            <a:r>
              <a:rPr spc="-5"/>
              <a:t>of</a:t>
            </a:r>
          </a:p>
        </p:txBody>
      </p:sp>
      <p:sp>
        <p:nvSpPr>
          <p:cNvPr id="228" name="object 10"/>
          <p:cNvSpPr txBox="1"/>
          <p:nvPr/>
        </p:nvSpPr>
        <p:spPr>
          <a:xfrm>
            <a:off x="1468882" y="3975227"/>
            <a:ext cx="2115821" cy="241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10"/>
            </a:pPr>
            <a:r>
              <a:t>pregnancy </a:t>
            </a:r>
            <a:r>
              <a:rPr spc="-5"/>
              <a:t>should</a:t>
            </a:r>
            <a:r>
              <a:t> </a:t>
            </a:r>
            <a:r>
              <a:rPr spc="-25"/>
              <a:t>take</a:t>
            </a:r>
          </a:p>
        </p:txBody>
      </p:sp>
      <p:sp>
        <p:nvSpPr>
          <p:cNvPr id="229" name="object 11"/>
          <p:cNvSpPr txBox="1"/>
          <p:nvPr/>
        </p:nvSpPr>
        <p:spPr>
          <a:xfrm>
            <a:off x="3625596" y="3983609"/>
            <a:ext cx="386081" cy="26035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  <a:defRPr spc="-20"/>
            </a:pPr>
            <a:r>
              <a:t>P</a:t>
            </a:r>
            <a:r>
              <a:rPr spc="-5"/>
              <a:t>TU</a:t>
            </a:r>
          </a:p>
        </p:txBody>
      </p:sp>
      <p:sp>
        <p:nvSpPr>
          <p:cNvPr id="230" name="object 12"/>
          <p:cNvSpPr txBox="1"/>
          <p:nvPr/>
        </p:nvSpPr>
        <p:spPr>
          <a:xfrm>
            <a:off x="1260602" y="4301616"/>
            <a:ext cx="6181726" cy="241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20979" indent="-182879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215900" algn="l"/>
              </a:tabLst>
              <a:defRPr spc="-5"/>
            </a:pPr>
            <a:r>
              <a:t>After </a:t>
            </a:r>
            <a:r>
              <a:rPr spc="0"/>
              <a:t>the</a:t>
            </a:r>
            <a:r>
              <a:rPr spc="10"/>
              <a:t> </a:t>
            </a:r>
            <a:r>
              <a:rPr spc="-10"/>
              <a:t>1</a:t>
            </a:r>
            <a:r>
              <a:rPr baseline="25461" spc="-15"/>
              <a:t>st</a:t>
            </a:r>
            <a:r>
              <a:rPr baseline="25461" spc="217"/>
              <a:t> </a:t>
            </a:r>
            <a:r>
              <a:rPr spc="-10"/>
              <a:t>trimester</a:t>
            </a:r>
            <a:r>
              <a:rPr spc="5"/>
              <a:t> </a:t>
            </a:r>
            <a:r>
              <a:t>patient</a:t>
            </a:r>
            <a:r>
              <a:rPr spc="0"/>
              <a:t> </a:t>
            </a:r>
            <a:r>
              <a:rPr spc="-10"/>
              <a:t>can</a:t>
            </a:r>
            <a:r>
              <a:rPr spc="15"/>
              <a:t> </a:t>
            </a:r>
            <a:r>
              <a:t>be</a:t>
            </a:r>
            <a:r>
              <a:rPr spc="0"/>
              <a:t> </a:t>
            </a:r>
            <a:r>
              <a:rPr spc="-20"/>
              <a:t>kept</a:t>
            </a:r>
            <a:r>
              <a:rPr spc="5"/>
              <a:t> </a:t>
            </a:r>
            <a:r>
              <a:t>on</a:t>
            </a:r>
            <a:r>
              <a:rPr spc="10"/>
              <a:t> </a:t>
            </a:r>
            <a:r>
              <a:rPr spc="-10"/>
              <a:t>PTU</a:t>
            </a:r>
            <a:r>
              <a:t> or</a:t>
            </a:r>
            <a:r>
              <a:rPr spc="0"/>
              <a:t> </a:t>
            </a:r>
            <a:r>
              <a:t>changed</a:t>
            </a:r>
            <a:r>
              <a:rPr spc="15"/>
              <a:t> </a:t>
            </a:r>
            <a:r>
              <a:rPr spc="-10"/>
              <a:t>to</a:t>
            </a:r>
          </a:p>
        </p:txBody>
      </p:sp>
      <p:sp>
        <p:nvSpPr>
          <p:cNvPr id="231" name="object 13"/>
          <p:cNvSpPr txBox="1"/>
          <p:nvPr/>
        </p:nvSpPr>
        <p:spPr>
          <a:xfrm>
            <a:off x="7456930" y="4309745"/>
            <a:ext cx="1209041" cy="26035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635">
              <a:lnSpc>
                <a:spcPts val="2000"/>
              </a:lnSpc>
            </a:pPr>
            <a:r>
              <a:t>m</a:t>
            </a:r>
            <a:r>
              <a:rPr spc="-10"/>
              <a:t>e</a:t>
            </a:r>
            <a:r>
              <a:t>th</a:t>
            </a:r>
            <a:r>
              <a:rPr spc="-10"/>
              <a:t>i</a:t>
            </a:r>
            <a:r>
              <a:t>ma</a:t>
            </a:r>
            <a:r>
              <a:rPr spc="-40"/>
              <a:t>z</a:t>
            </a:r>
            <a:r>
              <a:rPr spc="-5"/>
              <a:t>o</a:t>
            </a:r>
            <a:r>
              <a:rPr spc="-10"/>
              <a:t>l</a:t>
            </a:r>
            <a:r>
              <a:t>e</a:t>
            </a:r>
          </a:p>
        </p:txBody>
      </p:sp>
      <p:sp>
        <p:nvSpPr>
          <p:cNvPr id="232" name="object 14"/>
          <p:cNvSpPr txBox="1"/>
          <p:nvPr/>
        </p:nvSpPr>
        <p:spPr>
          <a:xfrm>
            <a:off x="1176324" y="4747252"/>
            <a:ext cx="9456420" cy="559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300"/>
              </a:spcBef>
              <a:defRPr b="1" spc="-4" sz="2000"/>
            </a:pPr>
            <a:r>
              <a:t>Diagnosed</a:t>
            </a:r>
            <a:r>
              <a:rPr spc="-9"/>
              <a:t> </a:t>
            </a:r>
            <a:r>
              <a:rPr spc="-15"/>
              <a:t>after</a:t>
            </a:r>
            <a:r>
              <a:rPr spc="-9"/>
              <a:t> </a:t>
            </a:r>
            <a:r>
              <a:rPr spc="0"/>
              <a:t>the</a:t>
            </a:r>
            <a:r>
              <a:rPr spc="-19"/>
              <a:t> </a:t>
            </a:r>
            <a:r>
              <a:rPr spc="-15"/>
              <a:t>first </a:t>
            </a:r>
            <a:r>
              <a:t>trimester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20"/>
            </a:pPr>
            <a:r>
              <a:t>Women</a:t>
            </a:r>
            <a:r>
              <a:rPr spc="15"/>
              <a:t> </a:t>
            </a:r>
            <a:r>
              <a:rPr spc="-5"/>
              <a:t>diagnosed</a:t>
            </a:r>
            <a:r>
              <a:rPr spc="0"/>
              <a:t> </a:t>
            </a:r>
            <a:r>
              <a:rPr spc="-5"/>
              <a:t>with</a:t>
            </a:r>
            <a:r>
              <a:rPr spc="10"/>
              <a:t> </a:t>
            </a:r>
            <a:r>
              <a:rPr spc="-10"/>
              <a:t>symptomatic,</a:t>
            </a:r>
            <a:r>
              <a:rPr spc="10"/>
              <a:t> </a:t>
            </a:r>
            <a:r>
              <a:rPr spc="-10"/>
              <a:t>moderate</a:t>
            </a:r>
            <a:r>
              <a:rPr spc="0"/>
              <a:t> </a:t>
            </a:r>
            <a:r>
              <a:rPr spc="-10"/>
              <a:t>to</a:t>
            </a:r>
            <a:r>
              <a:rPr spc="0"/>
              <a:t> </a:t>
            </a:r>
            <a:r>
              <a:rPr spc="-10"/>
              <a:t>severe hyperthyroidism</a:t>
            </a:r>
            <a:r>
              <a:rPr spc="15"/>
              <a:t> </a:t>
            </a:r>
            <a:r>
              <a:rPr spc="-10"/>
              <a:t>after</a:t>
            </a:r>
            <a:r>
              <a:rPr spc="10"/>
              <a:t> </a:t>
            </a:r>
            <a:r>
              <a:rPr spc="0"/>
              <a:t>the</a:t>
            </a:r>
            <a:r>
              <a:rPr spc="5"/>
              <a:t> </a:t>
            </a:r>
            <a:r>
              <a:rPr spc="-15"/>
              <a:t>first</a:t>
            </a:r>
            <a:r>
              <a:rPr spc="5"/>
              <a:t> </a:t>
            </a:r>
            <a:r>
              <a:rPr spc="-10"/>
              <a:t>trimester</a:t>
            </a:r>
          </a:p>
        </p:txBody>
      </p:sp>
      <p:sp>
        <p:nvSpPr>
          <p:cNvPr id="233" name="object 15"/>
          <p:cNvSpPr txBox="1"/>
          <p:nvPr/>
        </p:nvSpPr>
        <p:spPr>
          <a:xfrm>
            <a:off x="1468882" y="5321172"/>
            <a:ext cx="1094106" cy="241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5"/>
            </a:pPr>
            <a:r>
              <a:t>should</a:t>
            </a:r>
            <a:r>
              <a:rPr spc="-60"/>
              <a:t> </a:t>
            </a:r>
            <a:r>
              <a:rPr spc="-25"/>
              <a:t>take</a:t>
            </a:r>
          </a:p>
        </p:txBody>
      </p:sp>
      <p:sp>
        <p:nvSpPr>
          <p:cNvPr id="234" name="object 16"/>
          <p:cNvSpPr txBox="1"/>
          <p:nvPr/>
        </p:nvSpPr>
        <p:spPr>
          <a:xfrm>
            <a:off x="2602992" y="5329313"/>
            <a:ext cx="1209040" cy="26035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</a:pPr>
            <a:r>
              <a:t>m</a:t>
            </a:r>
            <a:r>
              <a:rPr spc="-10"/>
              <a:t>e</a:t>
            </a:r>
            <a:r>
              <a:t>th</a:t>
            </a:r>
            <a:r>
              <a:rPr spc="-10"/>
              <a:t>i</a:t>
            </a:r>
            <a:r>
              <a:t>ma</a:t>
            </a:r>
            <a:r>
              <a:rPr spc="-40"/>
              <a:t>z</a:t>
            </a:r>
            <a:r>
              <a:rPr spc="-5"/>
              <a:t>o</a:t>
            </a:r>
            <a:r>
              <a:rPr spc="-10"/>
              <a:t>l</a:t>
            </a:r>
            <a:r>
              <a:t>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object 2"/>
          <p:cNvSpPr txBox="1"/>
          <p:nvPr>
            <p:ph type="title"/>
          </p:nvPr>
        </p:nvSpPr>
        <p:spPr>
          <a:xfrm>
            <a:off x="1176324" y="908683"/>
            <a:ext cx="7430769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/>
            </a:pPr>
            <a:r>
              <a:t>Thyroid</a:t>
            </a:r>
            <a:r>
              <a:rPr spc="-200"/>
              <a:t> </a:t>
            </a:r>
            <a:r>
              <a:t>Disease</a:t>
            </a:r>
            <a:r>
              <a:rPr spc="-200"/>
              <a:t> </a:t>
            </a:r>
            <a:r>
              <a:t>and Pregnancy</a:t>
            </a:r>
          </a:p>
        </p:txBody>
      </p:sp>
      <p:sp>
        <p:nvSpPr>
          <p:cNvPr id="93" name="object 3"/>
          <p:cNvSpPr txBox="1"/>
          <p:nvPr/>
        </p:nvSpPr>
        <p:spPr>
          <a:xfrm>
            <a:off x="1084579" y="1844775"/>
            <a:ext cx="9168767" cy="2026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200"/>
              </a:spcBef>
              <a:defRPr b="1" spc="-9" sz="2000">
                <a:solidFill>
                  <a:srgbClr val="404040"/>
                </a:solidFill>
              </a:defRPr>
            </a:pPr>
            <a:r>
              <a:t>References:</a:t>
            </a:r>
            <a:r>
              <a:rPr spc="-4"/>
              <a:t> </a:t>
            </a:r>
            <a:r>
              <a:rPr spc="-25"/>
              <a:t>(UpToDate</a:t>
            </a:r>
            <a:r>
              <a:rPr spc="-39"/>
              <a:t> </a:t>
            </a:r>
            <a:r>
              <a:rPr spc="0"/>
              <a:t>Articles)</a:t>
            </a:r>
          </a:p>
          <a:p>
            <a:pPr marL="527684" indent="-515619">
              <a:spcBef>
                <a:spcPts val="1100"/>
              </a:spcBef>
              <a:buClr>
                <a:srgbClr val="E38312"/>
              </a:buClr>
              <a:buSzPct val="100000"/>
              <a:buAutoNum type="arabicPeriod" startAt="1"/>
              <a:tabLst>
                <a:tab pos="520700" algn="l"/>
                <a:tab pos="520700" algn="l"/>
              </a:tabLst>
              <a:defRPr spc="-4" sz="2000" u="sng">
                <a:solidFill>
                  <a:srgbClr val="2997E2"/>
                </a:solidFill>
                <a:uFill>
                  <a:solidFill>
                    <a:srgbClr val="2997E2"/>
                  </a:solidFill>
                </a:uFill>
              </a:defRPr>
            </a:pPr>
            <a:r>
              <a:rPr>
                <a:hlinkClick r:id="rId2" invalidUrl="" action="" tgtFrame="" tooltip="" history="1" highlightClick="0" endSnd="0"/>
              </a:rPr>
              <a:t>Overview</a:t>
            </a:r>
            <a:r>
              <a:rPr spc="0">
                <a:hlinkClick r:id="rId2" invalidUrl="" action="" tgtFrame="" tooltip="" history="1" highlightClick="0" endSnd="0"/>
              </a:rPr>
              <a:t> </a:t>
            </a:r>
            <a:r>
              <a:rPr>
                <a:hlinkClick r:id="rId2" invalidUrl="" action="" tgtFrame="" tooltip="" history="1" highlightClick="0" endSnd="0"/>
              </a:rPr>
              <a:t>of</a:t>
            </a:r>
            <a:r>
              <a:rPr spc="-9">
                <a:hlinkClick r:id="rId2" invalidUrl="" action="" tgtFrame="" tooltip="" history="1" highlightClick="0" endSnd="0"/>
              </a:rPr>
              <a:t> </a:t>
            </a:r>
            <a:r>
              <a:rPr spc="-15">
                <a:hlinkClick r:id="rId2" invalidUrl="" action="" tgtFrame="" tooltip="" history="1" highlightClick="0" endSnd="0"/>
              </a:rPr>
              <a:t>thyroid </a:t>
            </a:r>
            <a:r>
              <a:rPr>
                <a:hlinkClick r:id="rId2" invalidUrl="" action="" tgtFrame="" tooltip="" history="1" highlightClick="0" endSnd="0"/>
              </a:rPr>
              <a:t>disease</a:t>
            </a:r>
            <a:r>
              <a:rPr spc="9">
                <a:hlinkClick r:id="rId2" invalidUrl="" action="" tgtFrame="" tooltip="" history="1" highlightClick="0" endSnd="0"/>
              </a:rPr>
              <a:t> </a:t>
            </a:r>
            <a:r>
              <a:rPr spc="0">
                <a:hlinkClick r:id="rId2" invalidUrl="" action="" tgtFrame="" tooltip="" history="1" highlightClick="0" endSnd="0"/>
              </a:rPr>
              <a:t>and </a:t>
            </a:r>
            <a:r>
              <a:rPr>
                <a:hlinkClick r:id="rId2" invalidUrl="" action="" tgtFrame="" tooltip="" history="1" highlightClick="0" endSnd="0"/>
              </a:rPr>
              <a:t>pregnancy</a:t>
            </a:r>
          </a:p>
          <a:p>
            <a:pPr marL="527684" indent="-515619">
              <a:spcBef>
                <a:spcPts val="1100"/>
              </a:spcBef>
              <a:buClr>
                <a:srgbClr val="E38312"/>
              </a:buClr>
              <a:buSzPct val="100000"/>
              <a:buAutoNum type="arabicPeriod" startAt="1"/>
              <a:tabLst>
                <a:tab pos="520700" algn="l"/>
                <a:tab pos="520700" algn="l"/>
              </a:tabLst>
              <a:defRPr spc="-9" sz="2000" u="sng">
                <a:solidFill>
                  <a:srgbClr val="2997E2"/>
                </a:solidFill>
                <a:uFill>
                  <a:solidFill>
                    <a:srgbClr val="2997E2"/>
                  </a:solidFill>
                </a:uFill>
              </a:defRPr>
            </a:pPr>
            <a:r>
              <a:rPr>
                <a:hlinkClick r:id="rId3" invalidUrl="" action="" tgtFrame="" tooltip="" history="1" highlightClick="0" endSnd="0"/>
              </a:rPr>
              <a:t>Hyperthyroidism </a:t>
            </a:r>
            <a:r>
              <a:rPr spc="-4">
                <a:hlinkClick r:id="rId3" invalidUrl="" action="" tgtFrame="" tooltip="" history="1" highlightClick="0" endSnd="0"/>
              </a:rPr>
              <a:t>during pregnancy:</a:t>
            </a:r>
            <a:r>
              <a:rPr>
                <a:hlinkClick r:id="rId3" invalidUrl="" action="" tgtFrame="" tooltip="" history="1" highlightClick="0" endSnd="0"/>
              </a:rPr>
              <a:t> </a:t>
            </a:r>
            <a:r>
              <a:rPr spc="-4">
                <a:hlinkClick r:id="rId3" invalidUrl="" action="" tgtFrame="" tooltip="" history="1" highlightClick="0" endSnd="0"/>
              </a:rPr>
              <a:t>Clinical</a:t>
            </a:r>
            <a:r>
              <a:rPr spc="9">
                <a:hlinkClick r:id="rId3" invalidUrl="" action="" tgtFrame="" tooltip="" history="1" highlightClick="0" endSnd="0"/>
              </a:rPr>
              <a:t> </a:t>
            </a:r>
            <a:r>
              <a:rPr>
                <a:hlinkClick r:id="rId3" invalidUrl="" action="" tgtFrame="" tooltip="" history="1" highlightClick="0" endSnd="0"/>
              </a:rPr>
              <a:t>manifestations,</a:t>
            </a:r>
            <a:r>
              <a:rPr spc="39">
                <a:hlinkClick r:id="rId3" invalidUrl="" action="" tgtFrame="" tooltip="" history="1" highlightClick="0" endSnd="0"/>
              </a:rPr>
              <a:t> </a:t>
            </a:r>
            <a:r>
              <a:rPr spc="-4">
                <a:hlinkClick r:id="rId3" invalidUrl="" action="" tgtFrame="" tooltip="" history="1" highlightClick="0" endSnd="0"/>
              </a:rPr>
              <a:t>diagnosis,</a:t>
            </a:r>
            <a:r>
              <a:rPr spc="0">
                <a:hlinkClick r:id="rId3" invalidUrl="" action="" tgtFrame="" tooltip="" history="1" highlightClick="0" endSnd="0"/>
              </a:rPr>
              <a:t> and</a:t>
            </a:r>
            <a:r>
              <a:rPr spc="9">
                <a:hlinkClick r:id="rId3" invalidUrl="" action="" tgtFrame="" tooltip="" history="1" highlightClick="0" endSnd="0"/>
              </a:rPr>
              <a:t> </a:t>
            </a:r>
            <a:r>
              <a:rPr spc="0">
                <a:hlinkClick r:id="rId3" invalidUrl="" action="" tgtFrame="" tooltip="" history="1" highlightClick="0" endSnd="0"/>
              </a:rPr>
              <a:t>causes</a:t>
            </a:r>
          </a:p>
          <a:p>
            <a:pPr marL="527684" indent="-515619">
              <a:spcBef>
                <a:spcPts val="1100"/>
              </a:spcBef>
              <a:buClr>
                <a:srgbClr val="E38312"/>
              </a:buClr>
              <a:buSzPct val="100000"/>
              <a:buAutoNum type="arabicPeriod" startAt="1"/>
              <a:tabLst>
                <a:tab pos="520700" algn="l"/>
                <a:tab pos="520700" algn="l"/>
              </a:tabLst>
              <a:defRPr spc="-9" sz="2000" u="sng">
                <a:solidFill>
                  <a:srgbClr val="2997E2"/>
                </a:solidFill>
                <a:uFill>
                  <a:solidFill>
                    <a:srgbClr val="2997E2"/>
                  </a:solidFill>
                </a:uFill>
              </a:defRPr>
            </a:pPr>
            <a:r>
              <a:rPr>
                <a:hlinkClick r:id="rId4" invalidUrl="" action="" tgtFrame="" tooltip="" history="1" highlightClick="0" endSnd="0"/>
              </a:rPr>
              <a:t>Hyperthyroidism </a:t>
            </a:r>
            <a:r>
              <a:rPr spc="-4">
                <a:hlinkClick r:id="rId4" invalidUrl="" action="" tgtFrame="" tooltip="" history="1" highlightClick="0" endSnd="0"/>
              </a:rPr>
              <a:t>during pregnancy:</a:t>
            </a:r>
            <a:r>
              <a:rPr>
                <a:hlinkClick r:id="rId4" invalidUrl="" action="" tgtFrame="" tooltip="" history="1" highlightClick="0" endSnd="0"/>
              </a:rPr>
              <a:t> </a:t>
            </a:r>
            <a:r>
              <a:rPr spc="-25">
                <a:hlinkClick r:id="rId4" invalidUrl="" action="" tgtFrame="" tooltip="" history="1" highlightClick="0" endSnd="0"/>
              </a:rPr>
              <a:t>Treatment</a:t>
            </a:r>
          </a:p>
          <a:p>
            <a:pPr marL="527684" indent="-515619">
              <a:spcBef>
                <a:spcPts val="1100"/>
              </a:spcBef>
              <a:buClr>
                <a:srgbClr val="E38312"/>
              </a:buClr>
              <a:buSzPct val="100000"/>
              <a:buAutoNum type="arabicPeriod" startAt="1"/>
              <a:tabLst>
                <a:tab pos="520700" algn="l"/>
                <a:tab pos="520700" algn="l"/>
              </a:tabLst>
              <a:defRPr spc="-9" sz="2000" u="sng">
                <a:solidFill>
                  <a:srgbClr val="2997E2"/>
                </a:solidFill>
                <a:uFill>
                  <a:solidFill>
                    <a:srgbClr val="2997E2"/>
                  </a:solidFill>
                </a:uFill>
              </a:defRPr>
            </a:pPr>
            <a:r>
              <a:rPr>
                <a:hlinkClick r:id="rId5" invalidUrl="" action="" tgtFrame="" tooltip="" history="1" highlightClick="0" endSnd="0"/>
              </a:rPr>
              <a:t>Hypothyroidism</a:t>
            </a:r>
            <a:r>
              <a:rPr spc="-19">
                <a:hlinkClick r:id="rId5" invalidUrl="" action="" tgtFrame="" tooltip="" history="1" highlightClick="0" endSnd="0"/>
              </a:rPr>
              <a:t> </a:t>
            </a:r>
            <a:r>
              <a:rPr spc="-4">
                <a:hlinkClick r:id="rId5" invalidUrl="" action="" tgtFrame="" tooltip="" history="1" highlightClick="0" endSnd="0"/>
              </a:rPr>
              <a:t>during</a:t>
            </a:r>
            <a:r>
              <a:rPr spc="0">
                <a:hlinkClick r:id="rId5" invalidUrl="" action="" tgtFrame="" tooltip="" history="1" highlightClick="0" endSnd="0"/>
              </a:rPr>
              <a:t> </a:t>
            </a:r>
            <a:r>
              <a:rPr spc="-4">
                <a:hlinkClick r:id="rId5" invalidUrl="" action="" tgtFrame="" tooltip="" history="1" highlightClick="0" endSnd="0"/>
              </a:rPr>
              <a:t>pregnancy:</a:t>
            </a:r>
            <a:r>
              <a:rPr spc="-30">
                <a:hlinkClick r:id="rId5" invalidUrl="" action="" tgtFrame="" tooltip="" history="1" highlightClick="0" endSnd="0"/>
              </a:rPr>
              <a:t> </a:t>
            </a:r>
            <a:r>
              <a:rPr spc="-4">
                <a:hlinkClick r:id="rId5" invalidUrl="" action="" tgtFrame="" tooltip="" history="1" highlightClick="0" endSnd="0"/>
              </a:rPr>
              <a:t>Clinical</a:t>
            </a:r>
            <a:r>
              <a:rPr spc="19">
                <a:hlinkClick r:id="rId5" invalidUrl="" action="" tgtFrame="" tooltip="" history="1" highlightClick="0" endSnd="0"/>
              </a:rPr>
              <a:t> </a:t>
            </a:r>
            <a:r>
              <a:rPr>
                <a:hlinkClick r:id="rId5" invalidUrl="" action="" tgtFrame="" tooltip="" history="1" highlightClick="0" endSnd="0"/>
              </a:rPr>
              <a:t>manifestations,</a:t>
            </a:r>
            <a:r>
              <a:rPr spc="39">
                <a:hlinkClick r:id="rId5" invalidUrl="" action="" tgtFrame="" tooltip="" history="1" highlightClick="0" endSnd="0"/>
              </a:rPr>
              <a:t> </a:t>
            </a:r>
            <a:r>
              <a:rPr spc="-4">
                <a:hlinkClick r:id="rId5" invalidUrl="" action="" tgtFrame="" tooltip="" history="1" highlightClick="0" endSnd="0"/>
              </a:rPr>
              <a:t>diagnosis,</a:t>
            </a:r>
            <a:r>
              <a:rPr spc="0">
                <a:hlinkClick r:id="rId5" invalidUrl="" action="" tgtFrame="" tooltip="" history="1" highlightClick="0" endSnd="0"/>
              </a:rPr>
              <a:t> and</a:t>
            </a:r>
            <a:r>
              <a:rPr spc="9">
                <a:hlinkClick r:id="rId5" invalidUrl="" action="" tgtFrame="" tooltip="" history="1" highlightClick="0" endSnd="0"/>
              </a:rPr>
              <a:t> </a:t>
            </a:r>
            <a:r>
              <a:rPr>
                <a:hlinkClick r:id="rId5" invalidUrl="" action="" tgtFrame="" tooltip="" history="1" highlightClick="0" endSnd="0"/>
              </a:rPr>
              <a:t>treatment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object 2"/>
          <p:cNvSpPr txBox="1"/>
          <p:nvPr>
            <p:ph type="title"/>
          </p:nvPr>
        </p:nvSpPr>
        <p:spPr>
          <a:xfrm>
            <a:off x="1145844" y="473709"/>
            <a:ext cx="6125846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Neon</a:t>
            </a:r>
            <a:r>
              <a:rPr spc="-200"/>
              <a:t>at</a:t>
            </a:r>
            <a:r>
              <a:t>a</a:t>
            </a:r>
            <a:r>
              <a:rPr spc="0"/>
              <a:t>l</a:t>
            </a:r>
            <a:r>
              <a:rPr spc="-200"/>
              <a:t> h</a:t>
            </a:r>
            <a:r>
              <a:t>ypert</a:t>
            </a:r>
            <a:r>
              <a:rPr spc="-200"/>
              <a:t>hyr</a:t>
            </a:r>
            <a:r>
              <a:t>oidis</a:t>
            </a:r>
            <a:r>
              <a:rPr spc="0"/>
              <a:t>m</a:t>
            </a:r>
          </a:p>
        </p:txBody>
      </p:sp>
      <p:sp>
        <p:nvSpPr>
          <p:cNvPr id="237" name="object 3"/>
          <p:cNvSpPr/>
          <p:nvPr/>
        </p:nvSpPr>
        <p:spPr>
          <a:xfrm>
            <a:off x="1481327" y="2932302"/>
            <a:ext cx="1723645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8" name="object 4"/>
          <p:cNvSpPr txBox="1"/>
          <p:nvPr/>
        </p:nvSpPr>
        <p:spPr>
          <a:xfrm>
            <a:off x="1176324" y="1823872"/>
            <a:ext cx="9893935" cy="42416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0"/>
              </a:spcBef>
              <a:defRPr b="1" spc="-10" sz="1900"/>
            </a:pPr>
            <a:r>
              <a:t>Occurs</a:t>
            </a:r>
            <a:r>
              <a:rPr spc="20"/>
              <a:t> </a:t>
            </a:r>
            <a:r>
              <a:rPr spc="-5"/>
              <a:t>in</a:t>
            </a:r>
            <a:r>
              <a:rPr spc="5"/>
              <a:t> </a:t>
            </a:r>
            <a:r>
              <a:rPr b="0" spc="-5">
                <a:latin typeface="Cambria Math"/>
                <a:ea typeface="Cambria Math"/>
                <a:cs typeface="Cambria Math"/>
                <a:sym typeface="Cambria Math"/>
              </a:rPr>
              <a:t>∼</a:t>
            </a:r>
            <a:r>
              <a:rPr b="0" spc="10"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rPr b="0" spc="-5"/>
              <a:t>5% of</a:t>
            </a:r>
            <a:r>
              <a:rPr b="0" spc="-14"/>
              <a:t> </a:t>
            </a:r>
            <a:r>
              <a:rPr b="0"/>
              <a:t>babies</a:t>
            </a:r>
            <a:r>
              <a:rPr b="0" spc="20"/>
              <a:t> </a:t>
            </a:r>
            <a:r>
              <a:rPr b="0"/>
              <a:t>born</a:t>
            </a:r>
            <a:r>
              <a:rPr b="0" spc="-5"/>
              <a:t> </a:t>
            </a:r>
            <a:r>
              <a:rPr b="0" spc="-14"/>
              <a:t>to</a:t>
            </a:r>
            <a:r>
              <a:rPr b="0" spc="10"/>
              <a:t> </a:t>
            </a:r>
            <a:r>
              <a:rPr b="0"/>
              <a:t>mothers</a:t>
            </a:r>
            <a:r>
              <a:rPr b="0" spc="0"/>
              <a:t> </a:t>
            </a:r>
            <a:r>
              <a:rPr b="0" spc="-5"/>
              <a:t>with</a:t>
            </a:r>
            <a:r>
              <a:rPr b="0" spc="10"/>
              <a:t> </a:t>
            </a:r>
            <a:r>
              <a:rPr b="0" spc="-20"/>
              <a:t>Graves</a:t>
            </a:r>
            <a:r>
              <a:rPr b="0" spc="20"/>
              <a:t> </a:t>
            </a:r>
            <a:r>
              <a:rPr b="0"/>
              <a:t>disease</a:t>
            </a:r>
          </a:p>
          <a:p>
            <a:pPr indent="12700">
              <a:spcBef>
                <a:spcPts val="900"/>
              </a:spcBef>
              <a:defRPr b="1" spc="-5" sz="1900"/>
            </a:pPr>
            <a:r>
              <a:t>Etiology</a:t>
            </a:r>
            <a:r>
              <a:rPr b="0"/>
              <a:t>: </a:t>
            </a:r>
            <a:r>
              <a:rPr b="0" spc="-10"/>
              <a:t>transplacental</a:t>
            </a:r>
            <a:r>
              <a:rPr b="0" spc="10"/>
              <a:t> </a:t>
            </a:r>
            <a:r>
              <a:rPr b="0" spc="-10"/>
              <a:t>passage</a:t>
            </a:r>
            <a:r>
              <a:rPr b="0" spc="0"/>
              <a:t> </a:t>
            </a:r>
            <a:r>
              <a:rPr b="0" spc="-10"/>
              <a:t>of</a:t>
            </a:r>
            <a:r>
              <a:rPr b="0"/>
              <a:t> </a:t>
            </a:r>
            <a:r>
              <a:rPr b="0" spc="-10"/>
              <a:t>maternal</a:t>
            </a:r>
            <a:r>
              <a:rPr b="0" spc="25"/>
              <a:t> </a:t>
            </a:r>
            <a:r>
              <a:rPr b="0" spc="-10"/>
              <a:t>TRAbs</a:t>
            </a:r>
          </a:p>
          <a:p>
            <a:pPr indent="12700">
              <a:lnSpc>
                <a:spcPts val="2200"/>
              </a:lnSpc>
              <a:spcBef>
                <a:spcPts val="900"/>
              </a:spcBef>
              <a:defRPr b="1" spc="-5" sz="1900"/>
            </a:pPr>
            <a:r>
              <a:t>Clinical</a:t>
            </a:r>
            <a:r>
              <a:rPr spc="-55"/>
              <a:t> </a:t>
            </a:r>
            <a:r>
              <a:rPr spc="-14"/>
              <a:t>features</a:t>
            </a:r>
          </a:p>
          <a:p>
            <a:pPr marL="304800" marR="5080" indent="-182879">
              <a:lnSpc>
                <a:spcPts val="1900"/>
              </a:lnSpc>
              <a:spcBef>
                <a:spcPts val="4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/>
            </a:pPr>
            <a:r>
              <a:t>Hyperthyroidism:</a:t>
            </a:r>
            <a:r>
              <a:rPr spc="15"/>
              <a:t> </a:t>
            </a:r>
            <a:r>
              <a:rPr spc="-15"/>
              <a:t>irritability,</a:t>
            </a:r>
            <a:r>
              <a:rPr spc="45"/>
              <a:t> </a:t>
            </a:r>
            <a:r>
              <a:t>restlessness,</a:t>
            </a:r>
            <a:r>
              <a:rPr spc="60"/>
              <a:t> </a:t>
            </a:r>
            <a:r>
              <a:t>tachycardia,</a:t>
            </a:r>
            <a:r>
              <a:rPr spc="-19"/>
              <a:t> </a:t>
            </a:r>
            <a:r>
              <a:rPr spc="-4"/>
              <a:t>diaphoresis,</a:t>
            </a:r>
            <a:r>
              <a:rPr spc="25"/>
              <a:t> </a:t>
            </a:r>
            <a:r>
              <a:rPr spc="-4"/>
              <a:t>hyperphagia,</a:t>
            </a:r>
            <a:r>
              <a:rPr spc="-15"/>
              <a:t> </a:t>
            </a:r>
            <a:r>
              <a:rPr spc="-4"/>
              <a:t>poor</a:t>
            </a:r>
            <a:r>
              <a:rPr spc="4"/>
              <a:t> </a:t>
            </a:r>
            <a:r>
              <a:t>weight </a:t>
            </a:r>
            <a:r>
              <a:rPr spc="-434"/>
              <a:t> </a:t>
            </a:r>
            <a:r>
              <a:t>gain,</a:t>
            </a:r>
            <a:r>
              <a:rPr spc="-15"/>
              <a:t> </a:t>
            </a:r>
            <a:r>
              <a:t>diffuse</a:t>
            </a:r>
            <a:r>
              <a:rPr spc="19"/>
              <a:t> </a:t>
            </a:r>
            <a:r>
              <a:t>goiter</a:t>
            </a:r>
            <a:r>
              <a:rPr spc="9"/>
              <a:t> </a:t>
            </a:r>
            <a:r>
              <a:rPr spc="-4"/>
              <a:t>(can</a:t>
            </a:r>
            <a:r>
              <a:rPr spc="-15"/>
              <a:t> </a:t>
            </a:r>
            <a:r>
              <a:rPr spc="-4"/>
              <a:t>cause</a:t>
            </a:r>
            <a:r>
              <a:rPr spc="9"/>
              <a:t> </a:t>
            </a:r>
            <a:r>
              <a:rPr spc="-4"/>
              <a:t>tracheal</a:t>
            </a:r>
            <a:r>
              <a:rPr spc="4"/>
              <a:t> </a:t>
            </a:r>
            <a:r>
              <a:rPr spc="-4"/>
              <a:t>compression),</a:t>
            </a:r>
            <a:r>
              <a:rPr spc="4"/>
              <a:t> </a:t>
            </a:r>
            <a:r>
              <a:rPr spc="-4"/>
              <a:t>microcephaly</a:t>
            </a:r>
            <a:r>
              <a:rPr spc="9"/>
              <a:t> </a:t>
            </a:r>
            <a:r>
              <a:rPr spc="0"/>
              <a:t>(due </a:t>
            </a:r>
            <a:r>
              <a:rPr spc="-15"/>
              <a:t>to</a:t>
            </a:r>
            <a:r>
              <a:rPr spc="0"/>
              <a:t> </a:t>
            </a:r>
            <a:r>
              <a:t>craniosynostosis)</a:t>
            </a:r>
          </a:p>
          <a:p>
            <a:pPr marL="304800" marR="627380" indent="-182879">
              <a:lnSpc>
                <a:spcPct val="80000"/>
              </a:lnSpc>
              <a:spcBef>
                <a:spcPts val="6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/>
            </a:pPr>
            <a:r>
              <a:t>May</a:t>
            </a:r>
            <a:r>
              <a:rPr spc="-15"/>
              <a:t> </a:t>
            </a:r>
            <a:r>
              <a:rPr spc="-4"/>
              <a:t>arise</a:t>
            </a:r>
            <a:r>
              <a:rPr spc="19"/>
              <a:t> </a:t>
            </a:r>
            <a:r>
              <a:rPr spc="-4"/>
              <a:t>directly</a:t>
            </a:r>
            <a:r>
              <a:rPr spc="4"/>
              <a:t> </a:t>
            </a:r>
            <a:r>
              <a:t>after</a:t>
            </a:r>
            <a:r>
              <a:rPr spc="0"/>
              <a:t> </a:t>
            </a:r>
            <a:r>
              <a:rPr spc="-4"/>
              <a:t>birth</a:t>
            </a:r>
            <a:r>
              <a:rPr spc="9"/>
              <a:t> </a:t>
            </a:r>
            <a:r>
              <a:rPr spc="-4"/>
              <a:t>or</a:t>
            </a:r>
            <a:r>
              <a:rPr spc="-15"/>
              <a:t> </a:t>
            </a:r>
            <a:r>
              <a:t>delayed</a:t>
            </a:r>
            <a:r>
              <a:rPr spc="0"/>
              <a:t> </a:t>
            </a:r>
            <a:r>
              <a:rPr spc="-4"/>
              <a:t>up </a:t>
            </a:r>
            <a:r>
              <a:rPr spc="-15"/>
              <a:t>to</a:t>
            </a:r>
            <a:r>
              <a:rPr spc="-4"/>
              <a:t> </a:t>
            </a:r>
            <a:r>
              <a:rPr spc="0"/>
              <a:t>10</a:t>
            </a:r>
            <a:r>
              <a:rPr spc="-4"/>
              <a:t> </a:t>
            </a:r>
            <a:r>
              <a:rPr spc="-15"/>
              <a:t>days </a:t>
            </a:r>
            <a:r>
              <a:t>later</a:t>
            </a:r>
            <a:r>
              <a:rPr spc="25"/>
              <a:t> </a:t>
            </a:r>
            <a:r>
              <a:rPr spc="0"/>
              <a:t>as a</a:t>
            </a:r>
            <a:r>
              <a:rPr spc="4"/>
              <a:t> </a:t>
            </a:r>
            <a:r>
              <a:rPr spc="-4"/>
              <a:t>result</a:t>
            </a:r>
            <a:r>
              <a:rPr spc="9"/>
              <a:t> </a:t>
            </a:r>
            <a:r>
              <a:rPr spc="-4"/>
              <a:t>of transplacental </a:t>
            </a:r>
            <a:r>
              <a:rPr spc="-440"/>
              <a:t> </a:t>
            </a:r>
            <a:r>
              <a:rPr spc="-4"/>
              <a:t>maternal</a:t>
            </a:r>
            <a:r>
              <a:rPr spc="19"/>
              <a:t> </a:t>
            </a:r>
            <a:r>
              <a:t>antithyroid</a:t>
            </a:r>
            <a:r>
              <a:rPr spc="-15"/>
              <a:t> </a:t>
            </a:r>
            <a:r>
              <a:rPr spc="-4"/>
              <a:t>medication</a:t>
            </a:r>
            <a:r>
              <a:rPr spc="0"/>
              <a:t> (including</a:t>
            </a:r>
            <a:r>
              <a:rPr spc="-19"/>
              <a:t> </a:t>
            </a:r>
            <a:r>
              <a:rPr spc="-4"/>
              <a:t>propylthiouracil</a:t>
            </a:r>
            <a:r>
              <a:rPr spc="-15"/>
              <a:t> </a:t>
            </a:r>
            <a:r>
              <a:rPr spc="-4"/>
              <a:t>or </a:t>
            </a:r>
            <a:r>
              <a:t>carbimazole)</a:t>
            </a:r>
          </a:p>
          <a:p>
            <a:pPr indent="12700">
              <a:lnSpc>
                <a:spcPts val="2200"/>
              </a:lnSpc>
              <a:spcBef>
                <a:spcPts val="1100"/>
              </a:spcBef>
              <a:defRPr b="1" spc="-20" sz="1900"/>
            </a:pPr>
            <a:r>
              <a:t>Treatment</a:t>
            </a:r>
          </a:p>
          <a:p>
            <a:pPr marL="304800" indent="-183514">
              <a:lnSpc>
                <a:spcPts val="23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/>
            </a:pPr>
            <a:r>
              <a:t>Neonatal </a:t>
            </a:r>
            <a:r>
              <a:rPr spc="-19"/>
              <a:t>Graves</a:t>
            </a:r>
            <a:r>
              <a:rPr spc="4"/>
              <a:t> </a:t>
            </a:r>
            <a:r>
              <a:t>disease</a:t>
            </a:r>
            <a:r>
              <a:rPr spc="15"/>
              <a:t> </a:t>
            </a:r>
            <a:r>
              <a:rPr spc="-9"/>
              <a:t>resolves</a:t>
            </a:r>
            <a:r>
              <a:rPr spc="15"/>
              <a:t> </a:t>
            </a:r>
            <a:r>
              <a:rPr spc="0"/>
              <a:t>within</a:t>
            </a:r>
            <a:r>
              <a:t> </a:t>
            </a:r>
            <a:r>
              <a:rPr spc="0"/>
              <a:t>1–3 </a:t>
            </a:r>
            <a:r>
              <a:t>months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/>
            </a:pPr>
            <a:r>
              <a:t>Infants</a:t>
            </a:r>
            <a:r>
              <a:rPr spc="4"/>
              <a:t> </a:t>
            </a:r>
            <a:r>
              <a:rPr spc="-4"/>
              <a:t>with</a:t>
            </a:r>
            <a:r>
              <a:rPr spc="9"/>
              <a:t> </a:t>
            </a:r>
            <a:r>
              <a:t>symptomatic</a:t>
            </a:r>
            <a:r>
              <a:rPr spc="15"/>
              <a:t> </a:t>
            </a:r>
            <a:r>
              <a:t>hyperthyroidism: methimazole</a:t>
            </a:r>
            <a:r>
              <a:rPr spc="19"/>
              <a:t> </a:t>
            </a:r>
            <a:r>
              <a:rPr spc="0"/>
              <a:t>and</a:t>
            </a:r>
            <a:r>
              <a:rPr spc="-4"/>
              <a:t> </a:t>
            </a:r>
            <a:r>
              <a:t>propranolol</a:t>
            </a:r>
          </a:p>
          <a:p>
            <a:pPr indent="12700">
              <a:lnSpc>
                <a:spcPts val="2200"/>
              </a:lnSpc>
              <a:spcBef>
                <a:spcPts val="1100"/>
              </a:spcBef>
              <a:defRPr b="1" spc="-5" sz="1900"/>
            </a:pPr>
            <a:r>
              <a:t>Complications</a:t>
            </a:r>
          </a:p>
          <a:p>
            <a:pPr marL="304800" indent="-183514">
              <a:lnSpc>
                <a:spcPts val="21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15" sz="2000"/>
            </a:pPr>
            <a:r>
              <a:t>Untreated</a:t>
            </a:r>
            <a:r>
              <a:rPr spc="25"/>
              <a:t> </a:t>
            </a:r>
            <a:r>
              <a:rPr spc="-9"/>
              <a:t>symptomatic</a:t>
            </a:r>
            <a:r>
              <a:rPr spc="15"/>
              <a:t> </a:t>
            </a:r>
            <a:r>
              <a:rPr spc="-9"/>
              <a:t>hyperthyroidism </a:t>
            </a:r>
            <a:r>
              <a:rPr spc="0"/>
              <a:t>in </a:t>
            </a:r>
            <a:r>
              <a:rPr spc="-9"/>
              <a:t>infants</a:t>
            </a:r>
            <a:r>
              <a:rPr spc="19"/>
              <a:t> </a:t>
            </a:r>
            <a:r>
              <a:rPr spc="-4"/>
              <a:t>can</a:t>
            </a:r>
            <a:r>
              <a:rPr spc="-9"/>
              <a:t> </a:t>
            </a:r>
            <a:r>
              <a:rPr spc="-4"/>
              <a:t>cause</a:t>
            </a:r>
            <a:r>
              <a:rPr spc="9"/>
              <a:t> </a:t>
            </a:r>
            <a:r>
              <a:rPr spc="-9"/>
              <a:t>cardiac</a:t>
            </a:r>
            <a:r>
              <a:rPr spc="4"/>
              <a:t> </a:t>
            </a:r>
            <a:r>
              <a:t>failure</a:t>
            </a:r>
            <a:r>
              <a:rPr spc="19"/>
              <a:t> </a:t>
            </a:r>
            <a:r>
              <a:rPr spc="0"/>
              <a:t>and</a:t>
            </a:r>
            <a:r>
              <a:rPr spc="4"/>
              <a:t> </a:t>
            </a:r>
            <a:r>
              <a:rPr spc="-4"/>
              <a:t>intellectual</a:t>
            </a:r>
          </a:p>
          <a:p>
            <a:pPr indent="304800">
              <a:lnSpc>
                <a:spcPts val="2100"/>
              </a:lnSpc>
              <a:defRPr spc="-15" sz="2000"/>
            </a:pPr>
            <a:r>
              <a:t>disability.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object 2"/>
          <p:cNvSpPr txBox="1"/>
          <p:nvPr>
            <p:ph type="title"/>
          </p:nvPr>
        </p:nvSpPr>
        <p:spPr>
          <a:xfrm>
            <a:off x="1145844" y="446608"/>
            <a:ext cx="7976869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Hypot</a:t>
            </a:r>
            <a:r>
              <a:rPr spc="-200"/>
              <a:t>h</a:t>
            </a:r>
            <a:r>
              <a:t>y</a:t>
            </a:r>
            <a:r>
              <a:rPr spc="-200"/>
              <a:t>r</a:t>
            </a:r>
            <a:r>
              <a:t>oidis</a:t>
            </a:r>
            <a:r>
              <a:rPr spc="0"/>
              <a:t>m</a:t>
            </a:r>
            <a:r>
              <a:rPr spc="-300"/>
              <a:t> </a:t>
            </a:r>
            <a:r>
              <a:t>durin</a:t>
            </a:r>
            <a:r>
              <a:rPr spc="0"/>
              <a:t>g</a:t>
            </a:r>
            <a:r>
              <a:rPr spc="-200"/>
              <a:t> </a:t>
            </a:r>
            <a:r>
              <a:t>p</a:t>
            </a:r>
            <a:r>
              <a:rPr spc="-200"/>
              <a:t>r</a:t>
            </a:r>
            <a:r>
              <a:t>egnanc</a:t>
            </a:r>
            <a:r>
              <a:rPr spc="0"/>
              <a:t>y</a:t>
            </a:r>
          </a:p>
        </p:txBody>
      </p:sp>
      <p:sp>
        <p:nvSpPr>
          <p:cNvPr id="241" name="object 3"/>
          <p:cNvSpPr txBox="1"/>
          <p:nvPr/>
        </p:nvSpPr>
        <p:spPr>
          <a:xfrm>
            <a:off x="1176323" y="1806575"/>
            <a:ext cx="9872347" cy="4052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2800"/>
              </a:lnSpc>
              <a:spcBef>
                <a:spcPts val="100"/>
              </a:spcBef>
              <a:defRPr b="1" spc="-10" sz="2400"/>
            </a:pPr>
            <a:r>
              <a:t>Etiology</a:t>
            </a:r>
          </a:p>
          <a:p>
            <a:pPr marL="304800" indent="-183514">
              <a:lnSpc>
                <a:spcPts val="23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>
                <a:solidFill>
                  <a:srgbClr val="FF0000"/>
                </a:solidFill>
              </a:defRPr>
            </a:pPr>
            <a:r>
              <a:t>Hashimoto's</a:t>
            </a:r>
            <a:r>
              <a:rPr spc="15"/>
              <a:t> </a:t>
            </a:r>
            <a:r>
              <a:t>thyroiditis </a:t>
            </a:r>
            <a:r>
              <a:rPr spc="-4"/>
              <a:t>(TPO</a:t>
            </a:r>
            <a:r>
              <a:rPr spc="4"/>
              <a:t> </a:t>
            </a:r>
            <a:r>
              <a:rPr spc="0"/>
              <a:t>AB )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/>
            </a:pPr>
            <a:r>
              <a:t>Previous</a:t>
            </a:r>
            <a:r>
              <a:rPr spc="9"/>
              <a:t> </a:t>
            </a:r>
            <a:r>
              <a:rPr spc="-4"/>
              <a:t>radioiodine</a:t>
            </a:r>
            <a:r>
              <a:t> therapy/thyroid</a:t>
            </a:r>
            <a:r>
              <a:rPr spc="-25"/>
              <a:t> </a:t>
            </a:r>
            <a:r>
              <a:t>surgery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/>
            </a:pPr>
            <a:r>
              <a:t>Previous</a:t>
            </a:r>
            <a:r>
              <a:rPr spc="4"/>
              <a:t> </a:t>
            </a:r>
            <a:r>
              <a:rPr spc="-4"/>
              <a:t>postpartum</a:t>
            </a:r>
            <a:r>
              <a:rPr spc="-15"/>
              <a:t> </a:t>
            </a:r>
            <a:r>
              <a:t>thyroiditis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/>
            </a:pPr>
            <a:r>
              <a:t>Hypopituitarism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z="2000"/>
            </a:pPr>
            <a:r>
              <a:t>Iodine</a:t>
            </a:r>
            <a:r>
              <a:rPr spc="-39"/>
              <a:t> </a:t>
            </a:r>
            <a:r>
              <a:rPr spc="-4"/>
              <a:t>deficiency</a:t>
            </a:r>
          </a:p>
          <a:p>
            <a:pPr indent="12700">
              <a:lnSpc>
                <a:spcPts val="2800"/>
              </a:lnSpc>
              <a:spcBef>
                <a:spcPts val="1000"/>
              </a:spcBef>
              <a:defRPr b="1" spc="-5" sz="2400"/>
            </a:pPr>
            <a:r>
              <a:t>Clinical</a:t>
            </a:r>
            <a:r>
              <a:rPr spc="-55"/>
              <a:t> </a:t>
            </a:r>
            <a:r>
              <a:rPr spc="-15"/>
              <a:t>features</a:t>
            </a:r>
          </a:p>
          <a:p>
            <a:pPr marL="304800" marR="233679" indent="-182879" algn="just">
              <a:lnSpc>
                <a:spcPct val="80100"/>
              </a:lnSpc>
              <a:spcBef>
                <a:spcPts val="4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/>
            </a:pPr>
            <a:r>
              <a:t>The </a:t>
            </a:r>
            <a:r>
              <a:rPr spc="-9"/>
              <a:t>range </a:t>
            </a:r>
            <a:r>
              <a:rPr spc="0"/>
              <a:t>of </a:t>
            </a:r>
            <a:r>
              <a:t>clinical </a:t>
            </a:r>
            <a:r>
              <a:rPr spc="-9"/>
              <a:t>symptoms </a:t>
            </a:r>
            <a:r>
              <a:rPr spc="0"/>
              <a:t>of </a:t>
            </a:r>
            <a:r>
              <a:rPr spc="-9"/>
              <a:t>hypothyroidism </a:t>
            </a:r>
            <a:r>
              <a:t>during pregnancy </a:t>
            </a:r>
            <a:r>
              <a:rPr spc="0"/>
              <a:t>is </a:t>
            </a:r>
            <a:r>
              <a:t>similar </a:t>
            </a:r>
            <a:r>
              <a:rPr spc="-9"/>
              <a:t>to </a:t>
            </a:r>
            <a:r>
              <a:rPr spc="0"/>
              <a:t>those </a:t>
            </a:r>
            <a:r>
              <a:t>that </a:t>
            </a:r>
            <a:r>
              <a:rPr spc="-440"/>
              <a:t> </a:t>
            </a:r>
            <a:r>
              <a:t>occur </a:t>
            </a:r>
            <a:r>
              <a:rPr spc="0"/>
              <a:t>in </a:t>
            </a:r>
            <a:r>
              <a:t>nonpregnant </a:t>
            </a:r>
            <a:r>
              <a:rPr spc="-9"/>
              <a:t>patients </a:t>
            </a:r>
            <a:r>
              <a:rPr spc="0"/>
              <a:t>and </a:t>
            </a:r>
            <a:r>
              <a:rPr spc="-15"/>
              <a:t>may </a:t>
            </a:r>
            <a:r>
              <a:rPr spc="0"/>
              <a:t>include </a:t>
            </a:r>
            <a:r>
              <a:rPr spc="-9"/>
              <a:t>fatigue, </a:t>
            </a:r>
            <a:r>
              <a:t>cold </a:t>
            </a:r>
            <a:r>
              <a:rPr spc="-9"/>
              <a:t>intolerance, </a:t>
            </a:r>
            <a:r>
              <a:t>constipation, </a:t>
            </a:r>
            <a:r>
              <a:rPr spc="0"/>
              <a:t>and </a:t>
            </a:r>
            <a:r>
              <a:rPr spc="-440"/>
              <a:t> </a:t>
            </a:r>
            <a:r>
              <a:rPr spc="-9"/>
              <a:t>weight</a:t>
            </a:r>
            <a:r>
              <a:rPr spc="-15"/>
              <a:t> </a:t>
            </a:r>
            <a:r>
              <a:rPr spc="-9"/>
              <a:t>gain.</a:t>
            </a:r>
          </a:p>
          <a:p>
            <a:pPr marL="304800" marR="5080" indent="-182879">
              <a:lnSpc>
                <a:spcPct val="80000"/>
              </a:lnSpc>
              <a:spcBef>
                <a:spcPts val="6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/>
            </a:pPr>
            <a:r>
              <a:t>Symptoms</a:t>
            </a:r>
            <a:r>
              <a:rPr spc="-4"/>
              <a:t> </a:t>
            </a:r>
            <a:r>
              <a:rPr spc="-15"/>
              <a:t>may</a:t>
            </a:r>
            <a:r>
              <a:rPr spc="9"/>
              <a:t> </a:t>
            </a:r>
            <a:r>
              <a:rPr spc="-4"/>
              <a:t>be </a:t>
            </a:r>
            <a:r>
              <a:rPr spc="-15"/>
              <a:t>overlooked</a:t>
            </a:r>
            <a:r>
              <a:rPr spc="4"/>
              <a:t> </a:t>
            </a:r>
            <a:r>
              <a:rPr spc="-4"/>
              <a:t>or</a:t>
            </a:r>
            <a:r>
              <a:rPr spc="0"/>
              <a:t> </a:t>
            </a:r>
            <a:r>
              <a:t>attributed</a:t>
            </a:r>
            <a:r>
              <a:rPr spc="9"/>
              <a:t> </a:t>
            </a:r>
            <a:r>
              <a:t>to</a:t>
            </a:r>
            <a:r>
              <a:rPr spc="4"/>
              <a:t> </a:t>
            </a:r>
            <a:r>
              <a:rPr spc="0"/>
              <a:t>the </a:t>
            </a:r>
            <a:r>
              <a:rPr spc="-4"/>
              <a:t>pregnancy</a:t>
            </a:r>
            <a:r>
              <a:rPr spc="-25"/>
              <a:t> </a:t>
            </a:r>
            <a:r>
              <a:rPr spc="-4"/>
              <a:t>itself</a:t>
            </a:r>
            <a:r>
              <a:rPr spc="35"/>
              <a:t> </a:t>
            </a:r>
            <a:r>
              <a:rPr spc="0"/>
              <a:t>as</a:t>
            </a:r>
            <a:r>
              <a:rPr spc="9"/>
              <a:t> </a:t>
            </a:r>
            <a:r>
              <a:rPr spc="-4"/>
              <a:t>some</a:t>
            </a:r>
            <a:r>
              <a:rPr spc="9"/>
              <a:t> </a:t>
            </a:r>
            <a:r>
              <a:rPr spc="-4"/>
              <a:t>of</a:t>
            </a:r>
            <a:r>
              <a:rPr spc="0"/>
              <a:t> the</a:t>
            </a:r>
            <a:r>
              <a:rPr spc="9"/>
              <a:t> </a:t>
            </a:r>
            <a:r>
              <a:t>symptoms </a:t>
            </a:r>
            <a:r>
              <a:rPr spc="-440"/>
              <a:t> </a:t>
            </a:r>
            <a:r>
              <a:rPr spc="-4"/>
              <a:t>of</a:t>
            </a:r>
            <a:r>
              <a:t> hypothyroidism</a:t>
            </a:r>
            <a:r>
              <a:rPr spc="-25"/>
              <a:t> </a:t>
            </a:r>
            <a:r>
              <a:t>are</a:t>
            </a:r>
            <a:r>
              <a:rPr spc="30"/>
              <a:t> </a:t>
            </a:r>
            <a:r>
              <a:rPr spc="-4"/>
              <a:t>similar</a:t>
            </a:r>
            <a:r>
              <a:rPr spc="19"/>
              <a:t> </a:t>
            </a:r>
            <a:r>
              <a:rPr spc="-15"/>
              <a:t>to</a:t>
            </a:r>
            <a:r>
              <a:rPr spc="0"/>
              <a:t> those</a:t>
            </a:r>
            <a:r>
              <a:rPr spc="-4"/>
              <a:t> of</a:t>
            </a:r>
            <a:r>
              <a:rPr spc="0"/>
              <a:t> </a:t>
            </a:r>
            <a:r>
              <a:rPr spc="-4"/>
              <a:t>pregnancy</a:t>
            </a:r>
            <a:r>
              <a:rPr spc="-30"/>
              <a:t> </a:t>
            </a:r>
            <a:r>
              <a:rPr spc="-4">
                <a:solidFill>
                  <a:srgbClr val="FF0000"/>
                </a:solidFill>
              </a:rPr>
              <a:t>(although</a:t>
            </a:r>
            <a:r>
              <a:rPr spc="-15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cold</a:t>
            </a:r>
            <a:r>
              <a:rPr spc="-19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intolerance</a:t>
            </a:r>
            <a:r>
              <a:rPr spc="15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is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not </a:t>
            </a:r>
            <a:r>
              <a:rPr spc="0">
                <a:solidFill>
                  <a:srgbClr val="FF0000"/>
                </a:solidFill>
              </a:rPr>
              <a:t>a 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normal</a:t>
            </a:r>
            <a:r>
              <a:rPr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clinical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manifestation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of</a:t>
            </a:r>
            <a:r>
              <a:rPr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pregnancy)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object 2"/>
          <p:cNvSpPr txBox="1"/>
          <p:nvPr>
            <p:ph type="title"/>
          </p:nvPr>
        </p:nvSpPr>
        <p:spPr>
          <a:xfrm>
            <a:off x="1691132" y="628015"/>
            <a:ext cx="2051051" cy="926465"/>
          </a:xfrm>
          <a:prstGeom prst="rect">
            <a:avLst/>
          </a:prstGeom>
        </p:spPr>
        <p:txBody>
          <a:bodyPr/>
          <a:lstStyle>
            <a:lvl1pPr indent="12700">
              <a:defRPr spc="-100" sz="4300">
                <a:solidFill>
                  <a:srgbClr val="000000"/>
                </a:solidFill>
              </a:defRPr>
            </a:lvl1pPr>
          </a:lstStyle>
          <a:p>
            <a:pPr/>
            <a:r>
              <a:t>Diagnosis</a:t>
            </a:r>
          </a:p>
        </p:txBody>
      </p:sp>
      <p:grpSp>
        <p:nvGrpSpPr>
          <p:cNvPr id="246" name="object 3"/>
          <p:cNvGrpSpPr/>
          <p:nvPr/>
        </p:nvGrpSpPr>
        <p:grpSpPr>
          <a:xfrm>
            <a:off x="1097280" y="4604129"/>
            <a:ext cx="3297937" cy="310897"/>
            <a:chOff x="0" y="0"/>
            <a:chExt cx="3297936" cy="310895"/>
          </a:xfrm>
        </p:grpSpPr>
        <p:sp>
          <p:nvSpPr>
            <p:cNvPr id="244" name="Rectangle"/>
            <p:cNvSpPr/>
            <p:nvPr/>
          </p:nvSpPr>
          <p:spPr>
            <a:xfrm>
              <a:off x="0" y="0"/>
              <a:ext cx="56389" cy="310896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5" name="Rectangle"/>
            <p:cNvSpPr/>
            <p:nvPr/>
          </p:nvSpPr>
          <p:spPr>
            <a:xfrm>
              <a:off x="91439" y="0"/>
              <a:ext cx="3206498" cy="310896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47" name="object 4"/>
          <p:cNvSpPr/>
          <p:nvPr/>
        </p:nvSpPr>
        <p:spPr>
          <a:xfrm>
            <a:off x="1097280" y="5207634"/>
            <a:ext cx="56388" cy="31089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48" name="object 5"/>
          <p:cNvSpPr txBox="1"/>
          <p:nvPr/>
        </p:nvSpPr>
        <p:spPr>
          <a:xfrm>
            <a:off x="1176323" y="1770633"/>
            <a:ext cx="9885682" cy="2927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2900"/>
              </a:lnSpc>
              <a:spcBef>
                <a:spcPts val="100"/>
              </a:spcBef>
              <a:defRPr b="1" spc="-15" sz="2600"/>
            </a:pPr>
            <a:r>
              <a:t>Steps</a:t>
            </a:r>
          </a:p>
          <a:p>
            <a:pPr marL="304800" marR="5080" indent="-182879">
              <a:lnSpc>
                <a:spcPct val="70000"/>
              </a:lnSpc>
              <a:spcBef>
                <a:spcPts val="5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200"/>
            </a:pPr>
            <a:r>
              <a:t>The</a:t>
            </a:r>
            <a:r>
              <a:rPr spc="15"/>
              <a:t> </a:t>
            </a:r>
            <a:r>
              <a:rPr spc="-4"/>
              <a:t>diagnosis of</a:t>
            </a:r>
            <a:r>
              <a:rPr spc="15"/>
              <a:t> </a:t>
            </a:r>
            <a:r>
              <a:rPr spc="-4"/>
              <a:t>primary</a:t>
            </a:r>
            <a:r>
              <a:rPr spc="4"/>
              <a:t> </a:t>
            </a:r>
            <a:r>
              <a:t>hypothyroidism during pregnancy</a:t>
            </a:r>
            <a:r>
              <a:rPr spc="9"/>
              <a:t> </a:t>
            </a:r>
            <a:r>
              <a:rPr spc="-4"/>
              <a:t>is</a:t>
            </a:r>
            <a:r>
              <a:rPr spc="4"/>
              <a:t> </a:t>
            </a:r>
            <a:r>
              <a:t>based</a:t>
            </a:r>
            <a:r>
              <a:rPr spc="0"/>
              <a:t> </a:t>
            </a:r>
            <a:r>
              <a:t>upon</a:t>
            </a:r>
            <a:r>
              <a:rPr spc="4"/>
              <a:t> </a:t>
            </a:r>
            <a:r>
              <a:t>the</a:t>
            </a:r>
            <a:r>
              <a:rPr spc="19"/>
              <a:t> </a:t>
            </a:r>
            <a:r>
              <a:t>finding </a:t>
            </a:r>
            <a:r>
              <a:rPr spc="-480"/>
              <a:t> </a:t>
            </a:r>
            <a:r>
              <a:rPr spc="-4"/>
              <a:t>of</a:t>
            </a:r>
            <a:r>
              <a:rPr spc="9"/>
              <a:t> </a:t>
            </a:r>
            <a:r>
              <a:rPr spc="-4"/>
              <a:t>an</a:t>
            </a:r>
            <a:r>
              <a:rPr spc="4"/>
              <a:t> </a:t>
            </a:r>
            <a:r>
              <a:rPr spc="-15">
                <a:solidFill>
                  <a:srgbClr val="FF0000"/>
                </a:solidFill>
              </a:rPr>
              <a:t>elevated</a:t>
            </a:r>
            <a:r>
              <a:rPr spc="19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serum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TSH</a:t>
            </a:r>
            <a:r>
              <a:rPr spc="35">
                <a:solidFill>
                  <a:srgbClr val="FF0000"/>
                </a:solidFill>
              </a:rPr>
              <a:t> </a:t>
            </a:r>
            <a:r>
              <a:rPr spc="-15">
                <a:solidFill>
                  <a:srgbClr val="FF0000"/>
                </a:solidFill>
              </a:rPr>
              <a:t>concentration</a:t>
            </a:r>
            <a:r>
              <a:rPr spc="-15"/>
              <a:t>,</a:t>
            </a:r>
            <a:r>
              <a:rPr spc="9"/>
              <a:t> </a:t>
            </a:r>
            <a:r>
              <a:t>defined</a:t>
            </a:r>
            <a:r>
              <a:rPr spc="15"/>
              <a:t> </a:t>
            </a:r>
            <a:r>
              <a:t>using</a:t>
            </a:r>
            <a:r>
              <a:rPr spc="0"/>
              <a:t> </a:t>
            </a:r>
            <a:r>
              <a:t>population</a:t>
            </a:r>
            <a:r>
              <a:rPr spc="4"/>
              <a:t> </a:t>
            </a:r>
            <a:r>
              <a:rPr spc="-4"/>
              <a:t>and</a:t>
            </a:r>
            <a:r>
              <a:rPr spc="0"/>
              <a:t> </a:t>
            </a:r>
            <a:r>
              <a:t>trimester- </a:t>
            </a:r>
            <a:r>
              <a:rPr spc="-4"/>
              <a:t> </a:t>
            </a:r>
            <a:r>
              <a:t>specific TSH</a:t>
            </a:r>
            <a:r>
              <a:rPr spc="9"/>
              <a:t> </a:t>
            </a:r>
            <a:r>
              <a:rPr spc="-19"/>
              <a:t>reference</a:t>
            </a:r>
            <a:r>
              <a:rPr spc="25"/>
              <a:t> </a:t>
            </a:r>
            <a:r>
              <a:rPr spc="-15"/>
              <a:t>ranges</a:t>
            </a:r>
            <a:r>
              <a:rPr spc="4"/>
              <a:t> </a:t>
            </a:r>
            <a:r>
              <a:rPr spc="-19"/>
              <a:t>for</a:t>
            </a:r>
            <a:r>
              <a:rPr spc="-4"/>
              <a:t> </a:t>
            </a:r>
            <a:r>
              <a:t>pregnant</a:t>
            </a:r>
            <a:r>
              <a:rPr spc="-4"/>
              <a:t> </a:t>
            </a:r>
            <a:r>
              <a:t>women.</a:t>
            </a:r>
          </a:p>
          <a:p>
            <a:pPr marL="304800" marR="90169" indent="-182879">
              <a:lnSpc>
                <a:spcPct val="70000"/>
              </a:lnSpc>
              <a:spcBef>
                <a:spcPts val="6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15" sz="2200"/>
            </a:pPr>
            <a:r>
              <a:t>For</a:t>
            </a:r>
            <a:r>
              <a:rPr spc="4"/>
              <a:t> </a:t>
            </a:r>
            <a:r>
              <a:rPr spc="-9"/>
              <a:t>women</a:t>
            </a:r>
            <a:r>
              <a:rPr spc="19"/>
              <a:t> </a:t>
            </a:r>
            <a:r>
              <a:rPr spc="-4"/>
              <a:t>with</a:t>
            </a:r>
            <a:r>
              <a:rPr spc="0"/>
              <a:t> </a:t>
            </a:r>
            <a:r>
              <a:rPr spc="-4"/>
              <a:t>a</a:t>
            </a:r>
            <a:r>
              <a:rPr spc="15"/>
              <a:t> </a:t>
            </a:r>
            <a:r>
              <a:t>TSH</a:t>
            </a:r>
            <a:r>
              <a:rPr spc="30"/>
              <a:t> </a:t>
            </a:r>
            <a:r>
              <a:rPr spc="-9"/>
              <a:t>above</a:t>
            </a:r>
            <a:r>
              <a:rPr spc="9"/>
              <a:t> </a:t>
            </a:r>
            <a:r>
              <a:rPr spc="-9"/>
              <a:t>the</a:t>
            </a:r>
            <a:r>
              <a:rPr spc="19"/>
              <a:t> </a:t>
            </a:r>
            <a:r>
              <a:rPr spc="-9"/>
              <a:t>population</a:t>
            </a:r>
            <a:r>
              <a:t> </a:t>
            </a:r>
            <a:r>
              <a:rPr spc="-4"/>
              <a:t>and</a:t>
            </a:r>
            <a:r>
              <a:rPr spc="4"/>
              <a:t> </a:t>
            </a:r>
            <a:r>
              <a:rPr spc="-9"/>
              <a:t>trimester-specific</a:t>
            </a:r>
            <a:r>
              <a:rPr spc="30"/>
              <a:t> </a:t>
            </a:r>
            <a:r>
              <a:rPr spc="-9"/>
              <a:t>upper</a:t>
            </a:r>
            <a:r>
              <a:rPr spc="9"/>
              <a:t> </a:t>
            </a:r>
            <a:r>
              <a:rPr spc="-4"/>
              <a:t>limit</a:t>
            </a:r>
            <a:r>
              <a:rPr spc="4"/>
              <a:t> </a:t>
            </a:r>
            <a:r>
              <a:rPr spc="0"/>
              <a:t>of </a:t>
            </a:r>
            <a:r>
              <a:rPr spc="4"/>
              <a:t> </a:t>
            </a:r>
            <a:r>
              <a:rPr spc="-4"/>
              <a:t>normal (or</a:t>
            </a:r>
            <a:r>
              <a:rPr spc="4"/>
              <a:t> </a:t>
            </a:r>
            <a:r>
              <a:rPr b="1">
                <a:solidFill>
                  <a:srgbClr val="FF0000"/>
                </a:solidFill>
              </a:rPr>
              <a:t>above</a:t>
            </a:r>
            <a:r>
              <a:rPr b="1" spc="30">
                <a:solidFill>
                  <a:srgbClr val="FF0000"/>
                </a:solidFill>
              </a:rPr>
              <a:t> </a:t>
            </a:r>
            <a:r>
              <a:rPr b="1" spc="-4">
                <a:solidFill>
                  <a:srgbClr val="FF0000"/>
                </a:solidFill>
              </a:rPr>
              <a:t>4.0</a:t>
            </a:r>
            <a:r>
              <a:rPr b="1" spc="4">
                <a:solidFill>
                  <a:srgbClr val="FF0000"/>
                </a:solidFill>
              </a:rPr>
              <a:t> </a:t>
            </a:r>
            <a:r>
              <a:rPr spc="-9"/>
              <a:t>mU/L</a:t>
            </a:r>
            <a:r>
              <a:rPr spc="35"/>
              <a:t> </a:t>
            </a:r>
            <a:r>
              <a:rPr spc="-4"/>
              <a:t>when</a:t>
            </a:r>
            <a:r>
              <a:rPr spc="0"/>
              <a:t> </a:t>
            </a:r>
            <a:r>
              <a:rPr spc="-9"/>
              <a:t>local</a:t>
            </a:r>
            <a:r>
              <a:rPr spc="-4"/>
              <a:t> </a:t>
            </a:r>
            <a:r>
              <a:rPr spc="-19"/>
              <a:t>reference</a:t>
            </a:r>
            <a:r>
              <a:rPr spc="19"/>
              <a:t> </a:t>
            </a:r>
            <a:r>
              <a:t>ranges</a:t>
            </a:r>
            <a:r>
              <a:rPr spc="25"/>
              <a:t> </a:t>
            </a:r>
            <a:r>
              <a:rPr spc="-9"/>
              <a:t>are</a:t>
            </a:r>
            <a:r>
              <a:rPr spc="-19"/>
              <a:t> </a:t>
            </a:r>
            <a:r>
              <a:rPr spc="-9"/>
              <a:t>not</a:t>
            </a:r>
            <a:r>
              <a:rPr spc="4"/>
              <a:t> </a:t>
            </a:r>
            <a:r>
              <a:rPr spc="-9"/>
              <a:t>available),</a:t>
            </a:r>
            <a:r>
              <a:t> we</a:t>
            </a:r>
            <a:r>
              <a:rPr spc="15"/>
              <a:t> </a:t>
            </a:r>
            <a:r>
              <a:rPr spc="-4"/>
              <a:t>also </a:t>
            </a:r>
            <a:r>
              <a:rPr spc="0"/>
              <a:t> </a:t>
            </a:r>
            <a:r>
              <a:rPr spc="-4"/>
              <a:t>measure</a:t>
            </a:r>
            <a:r>
              <a:rPr spc="0"/>
              <a:t> </a:t>
            </a:r>
            <a:r>
              <a:rPr spc="-4"/>
              <a:t>a</a:t>
            </a:r>
            <a:r>
              <a:rPr spc="9"/>
              <a:t> </a:t>
            </a:r>
            <a:r>
              <a:rPr spc="-9"/>
              <a:t>free</a:t>
            </a:r>
            <a:r>
              <a:rPr spc="19"/>
              <a:t> </a:t>
            </a:r>
            <a:r>
              <a:rPr spc="-4"/>
              <a:t>T4</a:t>
            </a:r>
            <a:r>
              <a:rPr spc="0"/>
              <a:t> </a:t>
            </a:r>
            <a:r>
              <a:rPr spc="-4"/>
              <a:t>(or</a:t>
            </a:r>
            <a:r>
              <a:rPr spc="0"/>
              <a:t> </a:t>
            </a:r>
            <a:r>
              <a:t>total</a:t>
            </a:r>
            <a:r>
              <a:rPr spc="9"/>
              <a:t> </a:t>
            </a:r>
            <a:r>
              <a:rPr spc="-4"/>
              <a:t>T4, if</a:t>
            </a:r>
            <a:r>
              <a:rPr spc="9"/>
              <a:t> </a:t>
            </a:r>
            <a:r>
              <a:rPr spc="-9"/>
              <a:t>trimester-specific</a:t>
            </a:r>
            <a:r>
              <a:rPr spc="25"/>
              <a:t> </a:t>
            </a:r>
            <a:r>
              <a:rPr spc="-19"/>
              <a:t>reference</a:t>
            </a:r>
            <a:r>
              <a:rPr spc="15"/>
              <a:t> </a:t>
            </a:r>
            <a:r>
              <a:rPr spc="-19"/>
              <a:t>range</a:t>
            </a:r>
            <a:r>
              <a:rPr spc="19"/>
              <a:t> </a:t>
            </a:r>
            <a:r>
              <a:rPr spc="-19"/>
              <a:t>for</a:t>
            </a:r>
            <a:r>
              <a:rPr spc="4"/>
              <a:t> </a:t>
            </a:r>
            <a:r>
              <a:rPr spc="-9"/>
              <a:t>free</a:t>
            </a:r>
            <a:r>
              <a:rPr spc="15"/>
              <a:t> </a:t>
            </a:r>
            <a:r>
              <a:rPr spc="-4"/>
              <a:t>T4</a:t>
            </a:r>
            <a:r>
              <a:rPr spc="4"/>
              <a:t> </a:t>
            </a:r>
            <a:r>
              <a:rPr spc="-4"/>
              <a:t>is</a:t>
            </a:r>
            <a:r>
              <a:rPr spc="4"/>
              <a:t> </a:t>
            </a:r>
            <a:r>
              <a:rPr spc="-9"/>
              <a:t>not </a:t>
            </a:r>
            <a:r>
              <a:rPr spc="-484"/>
              <a:t> </a:t>
            </a:r>
            <a:r>
              <a:t>provided</a:t>
            </a:r>
            <a:r>
              <a:rPr spc="-19"/>
              <a:t> </a:t>
            </a:r>
            <a:r>
              <a:rPr spc="-4"/>
              <a:t>or</a:t>
            </a:r>
            <a:r>
              <a:rPr spc="15"/>
              <a:t> </a:t>
            </a:r>
            <a:r>
              <a:rPr spc="-4"/>
              <a:t>if</a:t>
            </a:r>
            <a:r>
              <a:rPr spc="4"/>
              <a:t> </a:t>
            </a:r>
            <a:r>
              <a:rPr spc="-9"/>
              <a:t>free</a:t>
            </a:r>
            <a:r>
              <a:rPr spc="25"/>
              <a:t> </a:t>
            </a:r>
            <a:r>
              <a:rPr spc="-4"/>
              <a:t>T4</a:t>
            </a:r>
            <a:r>
              <a:rPr spc="4"/>
              <a:t> </a:t>
            </a:r>
            <a:r>
              <a:rPr spc="-9"/>
              <a:t>measurements</a:t>
            </a:r>
            <a:r>
              <a:rPr spc="45"/>
              <a:t> </a:t>
            </a:r>
            <a:r>
              <a:rPr spc="-4"/>
              <a:t>appear</a:t>
            </a:r>
            <a:r>
              <a:rPr spc="0"/>
              <a:t> </a:t>
            </a:r>
            <a:r>
              <a:t>discordant</a:t>
            </a:r>
            <a:r>
              <a:rPr spc="0"/>
              <a:t> </a:t>
            </a:r>
            <a:r>
              <a:rPr spc="-4"/>
              <a:t>with</a:t>
            </a:r>
            <a:r>
              <a:rPr spc="0"/>
              <a:t> </a:t>
            </a:r>
            <a:r>
              <a:rPr spc="-9"/>
              <a:t>TSH</a:t>
            </a:r>
            <a:r>
              <a:rPr spc="19"/>
              <a:t> </a:t>
            </a:r>
            <a:r>
              <a:rPr spc="-9"/>
              <a:t>measurements).</a:t>
            </a:r>
          </a:p>
          <a:p>
            <a:pPr marL="304800" indent="-183514">
              <a:lnSpc>
                <a:spcPts val="20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200"/>
            </a:pPr>
            <a:r>
              <a:t>In</a:t>
            </a:r>
            <a:r>
              <a:rPr spc="0"/>
              <a:t> </a:t>
            </a:r>
            <a:r>
              <a:t>addition, measure</a:t>
            </a:r>
            <a:r>
              <a:rPr spc="15"/>
              <a:t> </a:t>
            </a:r>
            <a:r>
              <a:rPr b="1" spc="-15">
                <a:solidFill>
                  <a:srgbClr val="FF0000"/>
                </a:solidFill>
              </a:rPr>
              <a:t>thyroid</a:t>
            </a:r>
            <a:r>
              <a:rPr b="1" spc="0">
                <a:solidFill>
                  <a:srgbClr val="FF0000"/>
                </a:solidFill>
              </a:rPr>
              <a:t> </a:t>
            </a:r>
            <a:r>
              <a:rPr b="1" spc="-15">
                <a:solidFill>
                  <a:srgbClr val="FF0000"/>
                </a:solidFill>
              </a:rPr>
              <a:t>peroxidase</a:t>
            </a:r>
            <a:r>
              <a:rPr b="1" spc="45">
                <a:solidFill>
                  <a:srgbClr val="FF0000"/>
                </a:solidFill>
              </a:rPr>
              <a:t> </a:t>
            </a:r>
            <a:r>
              <a:rPr b="1">
                <a:solidFill>
                  <a:srgbClr val="FF0000"/>
                </a:solidFill>
              </a:rPr>
              <a:t>(TPO)</a:t>
            </a:r>
            <a:r>
              <a:rPr b="1" spc="25">
                <a:solidFill>
                  <a:srgbClr val="FF0000"/>
                </a:solidFill>
              </a:rPr>
              <a:t> </a:t>
            </a:r>
            <a:r>
              <a:rPr b="1" spc="-9">
                <a:solidFill>
                  <a:srgbClr val="FF0000"/>
                </a:solidFill>
              </a:rPr>
              <a:t>antibodies</a:t>
            </a:r>
            <a:r>
              <a:rPr b="1" spc="30">
                <a:solidFill>
                  <a:srgbClr val="FF0000"/>
                </a:solidFill>
              </a:rPr>
              <a:t> </a:t>
            </a:r>
            <a:r>
              <a:rPr b="1">
                <a:solidFill>
                  <a:srgbClr val="FF0000"/>
                </a:solidFill>
              </a:rPr>
              <a:t>in</a:t>
            </a:r>
            <a:r>
              <a:rPr b="1" spc="4">
                <a:solidFill>
                  <a:srgbClr val="FF0000"/>
                </a:solidFill>
              </a:rPr>
              <a:t> </a:t>
            </a:r>
            <a:r>
              <a:rPr b="1" spc="-15">
                <a:solidFill>
                  <a:srgbClr val="FF0000"/>
                </a:solidFill>
              </a:rPr>
              <a:t>pregnant</a:t>
            </a:r>
            <a:r>
              <a:rPr b="1" spc="15">
                <a:solidFill>
                  <a:srgbClr val="FF0000"/>
                </a:solidFill>
              </a:rPr>
              <a:t> </a:t>
            </a:r>
            <a:r>
              <a:rPr b="1" spc="-9">
                <a:solidFill>
                  <a:srgbClr val="FF0000"/>
                </a:solidFill>
              </a:rPr>
              <a:t>women</a:t>
            </a:r>
            <a:r>
              <a:rPr b="1" spc="25">
                <a:solidFill>
                  <a:srgbClr val="FF0000"/>
                </a:solidFill>
              </a:rPr>
              <a:t> </a:t>
            </a:r>
            <a:r>
              <a:rPr b="1" spc="-9">
                <a:solidFill>
                  <a:srgbClr val="FF0000"/>
                </a:solidFill>
              </a:rPr>
              <a:t>with</a:t>
            </a:r>
          </a:p>
          <a:p>
            <a:pPr indent="304800">
              <a:lnSpc>
                <a:spcPts val="2200"/>
              </a:lnSpc>
              <a:defRPr b="1" spc="-4" sz="2200">
                <a:solidFill>
                  <a:srgbClr val="FF0000"/>
                </a:solidFill>
              </a:defRPr>
            </a:pPr>
            <a:r>
              <a:t>TSH</a:t>
            </a:r>
            <a:r>
              <a:rPr spc="-15"/>
              <a:t> </a:t>
            </a:r>
            <a:r>
              <a:t>&gt;2.5</a:t>
            </a:r>
            <a:r>
              <a:rPr spc="0"/>
              <a:t> </a:t>
            </a:r>
            <a:r>
              <a:t>mU</a:t>
            </a:r>
            <a:r>
              <a:rPr b="0">
                <a:solidFill>
                  <a:srgbClr val="000000"/>
                </a:solidFill>
              </a:rPr>
              <a:t>/L</a:t>
            </a:r>
            <a:r>
              <a:rPr b="0" spc="15">
                <a:solidFill>
                  <a:srgbClr val="000000"/>
                </a:solidFill>
              </a:rPr>
              <a:t> </a:t>
            </a:r>
            <a:r>
              <a:rPr b="0" spc="-19">
                <a:solidFill>
                  <a:srgbClr val="000000"/>
                </a:solidFill>
              </a:rPr>
              <a:t>to</a:t>
            </a:r>
            <a:r>
              <a:rPr b="0" spc="0">
                <a:solidFill>
                  <a:srgbClr val="000000"/>
                </a:solidFill>
              </a:rPr>
              <a:t> </a:t>
            </a:r>
            <a:r>
              <a:rPr b="0" spc="-15">
                <a:solidFill>
                  <a:srgbClr val="000000"/>
                </a:solidFill>
              </a:rPr>
              <a:t>inform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spc="-15">
                <a:solidFill>
                  <a:srgbClr val="000000"/>
                </a:solidFill>
              </a:rPr>
              <a:t>treatment</a:t>
            </a:r>
            <a:r>
              <a:rPr b="0" spc="15">
                <a:solidFill>
                  <a:srgbClr val="000000"/>
                </a:solidFill>
              </a:rPr>
              <a:t> </a:t>
            </a:r>
            <a:r>
              <a:rPr b="0" spc="-9">
                <a:solidFill>
                  <a:srgbClr val="000000"/>
                </a:solidFill>
              </a:rPr>
              <a:t>considerations</a:t>
            </a:r>
          </a:p>
        </p:txBody>
      </p:sp>
      <p:sp>
        <p:nvSpPr>
          <p:cNvPr id="249" name="object 6"/>
          <p:cNvSpPr txBox="1"/>
          <p:nvPr/>
        </p:nvSpPr>
        <p:spPr>
          <a:xfrm>
            <a:off x="1176323" y="4594604"/>
            <a:ext cx="9584692" cy="248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pc="-9" sz="2000"/>
            </a:pPr>
            <a:r>
              <a:t>Overt</a:t>
            </a:r>
            <a:r>
              <a:rPr spc="19"/>
              <a:t> </a:t>
            </a:r>
            <a:r>
              <a:rPr spc="0"/>
              <a:t>primary</a:t>
            </a:r>
            <a:r>
              <a:rPr spc="25"/>
              <a:t> </a:t>
            </a:r>
            <a:r>
              <a:t>hypothyroidism</a:t>
            </a:r>
            <a:r>
              <a:rPr b="0"/>
              <a:t>:</a:t>
            </a:r>
            <a:r>
              <a:rPr b="0" spc="-19"/>
              <a:t> </a:t>
            </a:r>
            <a:r>
              <a:rPr b="0" spc="-15"/>
              <a:t>elevated</a:t>
            </a:r>
            <a:r>
              <a:rPr b="0" spc="45"/>
              <a:t> </a:t>
            </a:r>
            <a:r>
              <a:rPr b="0"/>
              <a:t>trimester-specific</a:t>
            </a:r>
            <a:r>
              <a:rPr b="0" spc="95"/>
              <a:t> </a:t>
            </a:r>
            <a:r>
              <a:rPr b="0"/>
              <a:t>TSH</a:t>
            </a:r>
            <a:r>
              <a:rPr b="0" spc="25"/>
              <a:t> </a:t>
            </a:r>
            <a:r>
              <a:rPr b="0"/>
              <a:t>concentration</a:t>
            </a:r>
            <a:r>
              <a:rPr b="0" spc="19"/>
              <a:t> </a:t>
            </a:r>
            <a:r>
              <a:rPr b="0" spc="0"/>
              <a:t>in</a:t>
            </a:r>
            <a:r>
              <a:rPr b="0" spc="15"/>
              <a:t> </a:t>
            </a:r>
            <a:r>
              <a:rPr b="0" spc="-4"/>
              <a:t>conjunction</a:t>
            </a:r>
          </a:p>
        </p:txBody>
      </p:sp>
      <p:sp>
        <p:nvSpPr>
          <p:cNvPr id="250" name="object 7"/>
          <p:cNvSpPr txBox="1"/>
          <p:nvPr/>
        </p:nvSpPr>
        <p:spPr>
          <a:xfrm>
            <a:off x="1176324" y="4807965"/>
            <a:ext cx="4064635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4" sz="2000"/>
            </a:pPr>
            <a:r>
              <a:t>with</a:t>
            </a:r>
            <a:r>
              <a:rPr spc="0"/>
              <a:t> a</a:t>
            </a:r>
            <a:r>
              <a:rPr spc="-9"/>
              <a:t> </a:t>
            </a:r>
            <a:r>
              <a:t>decreased</a:t>
            </a:r>
            <a:r>
              <a:rPr spc="15"/>
              <a:t> </a:t>
            </a:r>
            <a:r>
              <a:rPr spc="-9"/>
              <a:t>free</a:t>
            </a:r>
            <a:r>
              <a:rPr spc="0"/>
              <a:t> </a:t>
            </a:r>
            <a:r>
              <a:t>T4</a:t>
            </a:r>
            <a:r>
              <a:rPr spc="-15"/>
              <a:t> </a:t>
            </a:r>
            <a:r>
              <a:rPr spc="-9"/>
              <a:t>concentration</a:t>
            </a:r>
          </a:p>
        </p:txBody>
      </p:sp>
      <p:sp>
        <p:nvSpPr>
          <p:cNvPr id="251" name="object 8"/>
          <p:cNvSpPr txBox="1"/>
          <p:nvPr/>
        </p:nvSpPr>
        <p:spPr>
          <a:xfrm>
            <a:off x="1188719" y="5207634"/>
            <a:ext cx="2886711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b="1" spc="-4" sz="2000"/>
            </a:pPr>
            <a:r>
              <a:t>Subclinical</a:t>
            </a:r>
            <a:r>
              <a:rPr spc="-70"/>
              <a:t> </a:t>
            </a:r>
            <a:r>
              <a:t>hypothyroidism</a:t>
            </a:r>
          </a:p>
        </p:txBody>
      </p:sp>
      <p:sp>
        <p:nvSpPr>
          <p:cNvPr id="252" name="object 9"/>
          <p:cNvSpPr txBox="1"/>
          <p:nvPr/>
        </p:nvSpPr>
        <p:spPr>
          <a:xfrm>
            <a:off x="4063110" y="5198109"/>
            <a:ext cx="7092316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/>
            </a:pPr>
            <a:r>
              <a:t>is</a:t>
            </a:r>
            <a:r>
              <a:rPr spc="4"/>
              <a:t> </a:t>
            </a:r>
            <a:r>
              <a:rPr spc="-4"/>
              <a:t>defined</a:t>
            </a:r>
            <a:r>
              <a:rPr spc="-9"/>
              <a:t> </a:t>
            </a:r>
            <a:r>
              <a:t>as an</a:t>
            </a:r>
            <a:r>
              <a:rPr spc="4"/>
              <a:t> </a:t>
            </a:r>
            <a:r>
              <a:rPr spc="-15"/>
              <a:t>elevated</a:t>
            </a:r>
            <a:r>
              <a:rPr spc="25"/>
              <a:t> </a:t>
            </a:r>
            <a:r>
              <a:rPr spc="-4"/>
              <a:t>trimester-specific</a:t>
            </a:r>
            <a:r>
              <a:rPr spc="60"/>
              <a:t> </a:t>
            </a:r>
            <a:r>
              <a:rPr spc="-4"/>
              <a:t>serum</a:t>
            </a:r>
            <a:r>
              <a:rPr spc="9"/>
              <a:t> </a:t>
            </a:r>
            <a:r>
              <a:rPr spc="-9"/>
              <a:t>TSH</a:t>
            </a:r>
            <a:r>
              <a:t> </a:t>
            </a:r>
            <a:r>
              <a:rPr spc="-9"/>
              <a:t>concentration</a:t>
            </a:r>
          </a:p>
        </p:txBody>
      </p:sp>
      <p:sp>
        <p:nvSpPr>
          <p:cNvPr id="253" name="object 10"/>
          <p:cNvSpPr txBox="1"/>
          <p:nvPr/>
        </p:nvSpPr>
        <p:spPr>
          <a:xfrm>
            <a:off x="1176323" y="5411418"/>
            <a:ext cx="3735706" cy="248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/>
            </a:pPr>
            <a:r>
              <a:t>and</a:t>
            </a:r>
            <a:r>
              <a:rPr spc="-4"/>
              <a:t> </a:t>
            </a:r>
            <a:r>
              <a:t>a</a:t>
            </a:r>
            <a:r>
              <a:rPr spc="-9"/>
              <a:t> </a:t>
            </a:r>
            <a:r>
              <a:rPr spc="-4"/>
              <a:t>normal </a:t>
            </a:r>
            <a:r>
              <a:rPr spc="-9"/>
              <a:t>free</a:t>
            </a:r>
            <a:r>
              <a:rPr spc="9"/>
              <a:t> </a:t>
            </a:r>
            <a:r>
              <a:rPr spc="-4"/>
              <a:t>T4</a:t>
            </a:r>
            <a:r>
              <a:rPr spc="-9"/>
              <a:t> concentration.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object 2"/>
          <p:cNvSpPr txBox="1"/>
          <p:nvPr>
            <p:ph type="title"/>
          </p:nvPr>
        </p:nvSpPr>
        <p:spPr>
          <a:xfrm>
            <a:off x="1176324" y="535940"/>
            <a:ext cx="5943601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Pregnancy</a:t>
            </a:r>
            <a:r>
              <a:rPr spc="-200"/>
              <a:t> </a:t>
            </a:r>
            <a:r>
              <a:t>complications</a:t>
            </a:r>
          </a:p>
        </p:txBody>
      </p:sp>
      <p:sp>
        <p:nvSpPr>
          <p:cNvPr id="256" name="object 3"/>
          <p:cNvSpPr txBox="1"/>
          <p:nvPr/>
        </p:nvSpPr>
        <p:spPr>
          <a:xfrm>
            <a:off x="1176324" y="1779141"/>
            <a:ext cx="9683751" cy="3639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2700"/>
              </a:lnSpc>
              <a:spcBef>
                <a:spcPts val="100"/>
              </a:spcBef>
              <a:defRPr spc="-5" sz="2400"/>
            </a:pPr>
            <a:r>
              <a:t>Pregnancy</a:t>
            </a:r>
            <a:r>
              <a:rPr spc="-10"/>
              <a:t> complications</a:t>
            </a:r>
            <a:r>
              <a:rPr spc="-25"/>
              <a:t> </a:t>
            </a:r>
            <a:r>
              <a:rPr spc="0"/>
              <a:t>in </a:t>
            </a:r>
            <a:r>
              <a:rPr spc="-10"/>
              <a:t>Overt</a:t>
            </a:r>
            <a:r>
              <a:rPr spc="0"/>
              <a:t> </a:t>
            </a:r>
            <a:r>
              <a:rPr spc="-15"/>
              <a:t>hypothyroidism</a:t>
            </a:r>
          </a:p>
          <a:p>
            <a:pPr marL="304800" indent="-183514">
              <a:lnSpc>
                <a:spcPts val="21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>
                <a:solidFill>
                  <a:srgbClr val="FF0000"/>
                </a:solidFill>
              </a:defRPr>
            </a:pPr>
            <a:r>
              <a:t>Preeclampsia</a:t>
            </a:r>
            <a:r>
              <a:rPr spc="19"/>
              <a:t> </a:t>
            </a:r>
            <a:r>
              <a:rPr spc="0"/>
              <a:t>and</a:t>
            </a:r>
            <a:r>
              <a:rPr spc="-19"/>
              <a:t> </a:t>
            </a:r>
            <a:r>
              <a:rPr spc="-9"/>
              <a:t>gestational</a:t>
            </a:r>
            <a:r>
              <a:t> hypertension</a:t>
            </a:r>
          </a:p>
          <a:p>
            <a:pPr marL="304800" indent="-183514">
              <a:lnSpc>
                <a:spcPts val="22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>
                <a:solidFill>
                  <a:srgbClr val="FF0000"/>
                </a:solidFill>
              </a:defRPr>
            </a:pPr>
            <a:r>
              <a:t>Placental abruption</a:t>
            </a:r>
          </a:p>
          <a:p>
            <a:pPr marL="304800" indent="-183514">
              <a:lnSpc>
                <a:spcPts val="22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>
                <a:solidFill>
                  <a:srgbClr val="FF0000"/>
                </a:solidFill>
              </a:defRPr>
            </a:pPr>
            <a:r>
              <a:t>Non-reassuring</a:t>
            </a:r>
            <a:r>
              <a:rPr spc="-9"/>
              <a:t> </a:t>
            </a:r>
            <a:r>
              <a:rPr spc="-19"/>
              <a:t>fetal</a:t>
            </a:r>
            <a:r>
              <a:rPr spc="4"/>
              <a:t> </a:t>
            </a:r>
            <a:r>
              <a:t>heart </a:t>
            </a:r>
            <a:r>
              <a:rPr spc="-25"/>
              <a:t>rate</a:t>
            </a:r>
            <a:r>
              <a:rPr spc="9"/>
              <a:t> </a:t>
            </a:r>
            <a:r>
              <a:t>tracing</a:t>
            </a:r>
          </a:p>
          <a:p>
            <a:pPr marL="304800" indent="-183514">
              <a:lnSpc>
                <a:spcPts val="22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>
                <a:solidFill>
                  <a:srgbClr val="FF0000"/>
                </a:solidFill>
              </a:defRPr>
            </a:pPr>
            <a:r>
              <a:t>Preterm</a:t>
            </a:r>
            <a:r>
              <a:rPr spc="19"/>
              <a:t> </a:t>
            </a:r>
            <a:r>
              <a:rPr spc="-25"/>
              <a:t>delivery,</a:t>
            </a:r>
            <a:r>
              <a:rPr spc="15"/>
              <a:t> </a:t>
            </a:r>
            <a:r>
              <a:rPr spc="0"/>
              <a:t>including</a:t>
            </a:r>
            <a:r>
              <a:t> very</a:t>
            </a:r>
            <a:r>
              <a:rPr spc="15"/>
              <a:t> </a:t>
            </a:r>
            <a:r>
              <a:t>preterm</a:t>
            </a:r>
            <a:r>
              <a:rPr spc="9"/>
              <a:t> </a:t>
            </a:r>
            <a:r>
              <a:t>delivery</a:t>
            </a:r>
            <a:r>
              <a:rPr spc="15"/>
              <a:t> </a:t>
            </a:r>
            <a:r>
              <a:rPr spc="-15"/>
              <a:t>(before</a:t>
            </a:r>
            <a:r>
              <a:rPr spc="15"/>
              <a:t> </a:t>
            </a:r>
            <a:r>
              <a:rPr spc="0"/>
              <a:t>32</a:t>
            </a:r>
            <a:r>
              <a:rPr spc="4"/>
              <a:t> </a:t>
            </a:r>
            <a:r>
              <a:t>weeks)</a:t>
            </a:r>
          </a:p>
          <a:p>
            <a:pPr marL="304800" indent="-183514">
              <a:lnSpc>
                <a:spcPts val="22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>
                <a:solidFill>
                  <a:srgbClr val="FF0000"/>
                </a:solidFill>
              </a:defRPr>
            </a:pPr>
            <a:r>
              <a:t>Low</a:t>
            </a:r>
            <a:r>
              <a:rPr spc="-35"/>
              <a:t> </a:t>
            </a:r>
            <a:r>
              <a:t>birth</a:t>
            </a:r>
            <a:r>
              <a:rPr spc="-30"/>
              <a:t> </a:t>
            </a:r>
            <a:r>
              <a:rPr spc="-9"/>
              <a:t>weight</a:t>
            </a:r>
          </a:p>
          <a:p>
            <a:pPr marL="304800" indent="-183514">
              <a:lnSpc>
                <a:spcPts val="22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4" sz="2000">
                <a:solidFill>
                  <a:srgbClr val="FF0000"/>
                </a:solidFill>
              </a:defRPr>
            </a:pPr>
            <a:r>
              <a:t>Increased </a:t>
            </a:r>
            <a:r>
              <a:rPr spc="-25"/>
              <a:t>rate</a:t>
            </a:r>
            <a:r>
              <a:rPr spc="0"/>
              <a:t> </a:t>
            </a:r>
            <a:r>
              <a:t>of</a:t>
            </a:r>
            <a:r>
              <a:rPr spc="-9"/>
              <a:t> </a:t>
            </a:r>
            <a:r>
              <a:t>cesarean</a:t>
            </a:r>
            <a:r>
              <a:rPr spc="0"/>
              <a:t> </a:t>
            </a:r>
            <a:r>
              <a:t>section</a:t>
            </a:r>
          </a:p>
          <a:p>
            <a:pPr marL="304800" indent="-183514">
              <a:lnSpc>
                <a:spcPts val="22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>
                <a:solidFill>
                  <a:srgbClr val="FF0000"/>
                </a:solidFill>
              </a:defRPr>
            </a:pPr>
            <a:r>
              <a:t>Postpartum</a:t>
            </a:r>
            <a:r>
              <a:rPr spc="-15"/>
              <a:t> </a:t>
            </a:r>
            <a:r>
              <a:rPr spc="-4"/>
              <a:t>hemorrhage</a:t>
            </a:r>
          </a:p>
          <a:p>
            <a:pPr marL="304800" indent="-183514">
              <a:lnSpc>
                <a:spcPts val="22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>
                <a:solidFill>
                  <a:srgbClr val="FF0000"/>
                </a:solidFill>
              </a:defRPr>
            </a:pPr>
            <a:r>
              <a:t>Perinatal</a:t>
            </a:r>
            <a:r>
              <a:rPr spc="4"/>
              <a:t> </a:t>
            </a:r>
            <a:r>
              <a:rPr spc="-4"/>
              <a:t>morbidity</a:t>
            </a:r>
            <a:r>
              <a:rPr spc="-19"/>
              <a:t> </a:t>
            </a:r>
            <a:r>
              <a:rPr spc="0"/>
              <a:t>and</a:t>
            </a:r>
            <a:r>
              <a:rPr spc="-4"/>
              <a:t> </a:t>
            </a:r>
            <a:r>
              <a:t>mortality</a:t>
            </a:r>
          </a:p>
          <a:p>
            <a:pPr marL="304800" indent="-183514">
              <a:lnSpc>
                <a:spcPts val="2300"/>
              </a:lnSpc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9" sz="2000">
                <a:solidFill>
                  <a:srgbClr val="FF0000"/>
                </a:solidFill>
              </a:defRPr>
            </a:pPr>
            <a:r>
              <a:t>Neuropsychological</a:t>
            </a:r>
            <a:r>
              <a:rPr spc="-30"/>
              <a:t> </a:t>
            </a:r>
            <a:r>
              <a:rPr spc="0"/>
              <a:t>and</a:t>
            </a:r>
            <a:r>
              <a:t> </a:t>
            </a:r>
            <a:r>
              <a:rPr spc="-4"/>
              <a:t>cognitive</a:t>
            </a:r>
            <a:r>
              <a:rPr spc="0"/>
              <a:t> </a:t>
            </a:r>
            <a:r>
              <a:t>impairment</a:t>
            </a:r>
            <a:r>
              <a:rPr spc="15"/>
              <a:t> </a:t>
            </a:r>
            <a:r>
              <a:rPr spc="0"/>
              <a:t>in</a:t>
            </a:r>
            <a:r>
              <a:rPr spc="4"/>
              <a:t> </a:t>
            </a:r>
            <a:r>
              <a:rPr spc="0"/>
              <a:t>the child</a:t>
            </a:r>
          </a:p>
          <a:p>
            <a:pPr marR="5080" indent="12700">
              <a:lnSpc>
                <a:spcPct val="70000"/>
              </a:lnSpc>
              <a:spcBef>
                <a:spcPts val="1600"/>
              </a:spcBef>
              <a:defRPr spc="-5" sz="2400"/>
            </a:pPr>
            <a:r>
              <a:t>The </a:t>
            </a:r>
            <a:r>
              <a:rPr spc="0"/>
              <a:t>risk </a:t>
            </a:r>
            <a:r>
              <a:t>of </a:t>
            </a:r>
            <a:r>
              <a:rPr spc="-10"/>
              <a:t>complications </a:t>
            </a:r>
            <a:r>
              <a:t>during pregnancy </a:t>
            </a:r>
            <a:r>
              <a:rPr spc="0"/>
              <a:t>is </a:t>
            </a:r>
            <a:r>
              <a:rPr spc="-10"/>
              <a:t>lower </a:t>
            </a:r>
            <a:r>
              <a:rPr spc="0"/>
              <a:t>in </a:t>
            </a:r>
            <a:r>
              <a:rPr spc="-10"/>
              <a:t>women </a:t>
            </a:r>
            <a:r>
              <a:rPr spc="0"/>
              <a:t>with </a:t>
            </a:r>
            <a:r>
              <a:t>subclinical, </a:t>
            </a:r>
            <a:r>
              <a:rPr spc="-530"/>
              <a:t> </a:t>
            </a:r>
            <a:r>
              <a:rPr spc="-15"/>
              <a:t>rather </a:t>
            </a:r>
            <a:r>
              <a:rPr spc="0"/>
              <a:t>than </a:t>
            </a:r>
            <a:r>
              <a:rPr spc="-10"/>
              <a:t>overt</a:t>
            </a:r>
            <a:r>
              <a:rPr spc="0"/>
              <a:t> and </a:t>
            </a:r>
            <a:r>
              <a:rPr>
                <a:solidFill>
                  <a:srgbClr val="006FC0"/>
                </a:solidFill>
              </a:rPr>
              <a:t>higher </a:t>
            </a:r>
            <a:r>
              <a:rPr spc="0">
                <a:solidFill>
                  <a:srgbClr val="006FC0"/>
                </a:solidFill>
              </a:rPr>
              <a:t>if </a:t>
            </a:r>
            <a:r>
              <a:rPr spc="-10">
                <a:solidFill>
                  <a:srgbClr val="006FC0"/>
                </a:solidFill>
              </a:rPr>
              <a:t>TPO</a:t>
            </a:r>
            <a:r>
              <a:rPr>
                <a:solidFill>
                  <a:srgbClr val="006FC0"/>
                </a:solidFill>
              </a:rPr>
              <a:t> </a:t>
            </a:r>
            <a:r>
              <a:rPr spc="0">
                <a:solidFill>
                  <a:srgbClr val="006FC0"/>
                </a:solidFill>
              </a:rPr>
              <a:t>is </a:t>
            </a:r>
            <a:r>
              <a:rPr spc="-10">
                <a:solidFill>
                  <a:srgbClr val="006FC0"/>
                </a:solidFill>
              </a:rPr>
              <a:t>positive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object 2"/>
          <p:cNvSpPr txBox="1"/>
          <p:nvPr>
            <p:ph type="title"/>
          </p:nvPr>
        </p:nvSpPr>
        <p:spPr>
          <a:xfrm>
            <a:off x="1145844" y="341122"/>
            <a:ext cx="2116455" cy="926465"/>
          </a:xfrm>
          <a:prstGeom prst="rect">
            <a:avLst/>
          </a:prstGeom>
        </p:spPr>
        <p:txBody>
          <a:bodyPr/>
          <a:lstStyle/>
          <a:p>
            <a:pPr indent="12700">
              <a:defRPr spc="-100" sz="4300">
                <a:solidFill>
                  <a:srgbClr val="000000"/>
                </a:solidFill>
              </a:defRPr>
            </a:pPr>
            <a:r>
              <a:t>Sc</a:t>
            </a:r>
            <a:r>
              <a:rPr spc="-200"/>
              <a:t>r</a:t>
            </a:r>
            <a:r>
              <a:t>eening</a:t>
            </a:r>
          </a:p>
        </p:txBody>
      </p:sp>
      <p:sp>
        <p:nvSpPr>
          <p:cNvPr id="259" name="object 3"/>
          <p:cNvSpPr txBox="1"/>
          <p:nvPr/>
        </p:nvSpPr>
        <p:spPr>
          <a:xfrm>
            <a:off x="916938" y="1348738"/>
            <a:ext cx="10370822" cy="904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ct val="70000"/>
              </a:lnSpc>
              <a:spcBef>
                <a:spcPts val="800"/>
              </a:spcBef>
              <a:defRPr spc="-4" sz="2200"/>
            </a:pPr>
            <a:r>
              <a:t>Because</a:t>
            </a:r>
            <a:r>
              <a:rPr spc="19"/>
              <a:t> </a:t>
            </a:r>
            <a:r>
              <a:rPr spc="-9"/>
              <a:t>overt</a:t>
            </a:r>
            <a:r>
              <a:rPr spc="9"/>
              <a:t> </a:t>
            </a:r>
            <a:r>
              <a:t>and</a:t>
            </a:r>
            <a:r>
              <a:rPr spc="0"/>
              <a:t> </a:t>
            </a:r>
            <a:r>
              <a:rPr spc="-9"/>
              <a:t>subclinical</a:t>
            </a:r>
            <a:r>
              <a:rPr spc="-19"/>
              <a:t> </a:t>
            </a:r>
            <a:r>
              <a:rPr spc="-9"/>
              <a:t>hypothyroidism</a:t>
            </a:r>
            <a:r>
              <a:rPr spc="4"/>
              <a:t> </a:t>
            </a:r>
            <a:r>
              <a:rPr spc="-9"/>
              <a:t>are</a:t>
            </a:r>
            <a:r>
              <a:rPr spc="9"/>
              <a:t> </a:t>
            </a:r>
            <a:r>
              <a:rPr spc="-9"/>
              <a:t>associated</a:t>
            </a:r>
            <a:r>
              <a:rPr spc="0"/>
              <a:t> </a:t>
            </a:r>
            <a:r>
              <a:t>with</a:t>
            </a:r>
            <a:r>
              <a:rPr spc="0"/>
              <a:t> </a:t>
            </a:r>
            <a:r>
              <a:rPr spc="-9"/>
              <a:t>pregnancy</a:t>
            </a:r>
            <a:r>
              <a:rPr spc="9"/>
              <a:t> </a:t>
            </a:r>
            <a:r>
              <a:rPr spc="-9"/>
              <a:t>complications, </a:t>
            </a:r>
            <a:r>
              <a:rPr spc="-484"/>
              <a:t> </a:t>
            </a:r>
            <a:r>
              <a:t>including</a:t>
            </a:r>
            <a:r>
              <a:rPr spc="-9"/>
              <a:t> pregnancy</a:t>
            </a:r>
            <a:r>
              <a:t> loss,</a:t>
            </a:r>
            <a:r>
              <a:rPr spc="4"/>
              <a:t> </a:t>
            </a:r>
            <a:r>
              <a:t>and</a:t>
            </a:r>
            <a:r>
              <a:rPr spc="0"/>
              <a:t> </a:t>
            </a:r>
            <a:r>
              <a:rPr spc="-15"/>
              <a:t>thyroid</a:t>
            </a:r>
            <a:r>
              <a:rPr spc="-19"/>
              <a:t> </a:t>
            </a:r>
            <a:r>
              <a:rPr spc="-15"/>
              <a:t>tests</a:t>
            </a:r>
            <a:r>
              <a:rPr spc="19"/>
              <a:t> </a:t>
            </a:r>
            <a:r>
              <a:rPr spc="-9"/>
              <a:t>are</a:t>
            </a:r>
            <a:r>
              <a:rPr spc="0"/>
              <a:t> </a:t>
            </a:r>
            <a:r>
              <a:t>widely</a:t>
            </a:r>
            <a:r>
              <a:rPr spc="9"/>
              <a:t> </a:t>
            </a:r>
            <a:r>
              <a:rPr spc="-9"/>
              <a:t>available</a:t>
            </a:r>
            <a:r>
              <a:rPr spc="-15"/>
              <a:t> </a:t>
            </a:r>
            <a:r>
              <a:t>and</a:t>
            </a:r>
            <a:r>
              <a:rPr spc="-9"/>
              <a:t> easy</a:t>
            </a:r>
            <a:r>
              <a:rPr spc="4"/>
              <a:t> </a:t>
            </a:r>
            <a:r>
              <a:rPr spc="-19"/>
              <a:t>to</a:t>
            </a:r>
            <a:r>
              <a:rPr spc="9"/>
              <a:t> </a:t>
            </a:r>
            <a:r>
              <a:rPr spc="-15"/>
              <a:t>perform</a:t>
            </a:r>
          </a:p>
          <a:p>
            <a:pPr indent="12700">
              <a:spcBef>
                <a:spcPts val="600"/>
              </a:spcBef>
              <a:defRPr b="1" spc="-9" sz="2200"/>
            </a:pPr>
            <a:r>
              <a:t>Whom</a:t>
            </a:r>
            <a:r>
              <a:rPr spc="0"/>
              <a:t> </a:t>
            </a:r>
            <a:r>
              <a:rPr spc="-19"/>
              <a:t>to</a:t>
            </a:r>
            <a:r>
              <a:rPr spc="4"/>
              <a:t> </a:t>
            </a:r>
            <a:r>
              <a:t>screen</a:t>
            </a:r>
            <a:r>
              <a:rPr spc="0"/>
              <a:t> </a:t>
            </a:r>
            <a:r>
              <a:rPr spc="-4"/>
              <a:t>?</a:t>
            </a:r>
          </a:p>
        </p:txBody>
      </p:sp>
      <p:sp>
        <p:nvSpPr>
          <p:cNvPr id="260" name="object 4"/>
          <p:cNvSpPr txBox="1"/>
          <p:nvPr/>
        </p:nvSpPr>
        <p:spPr>
          <a:xfrm>
            <a:off x="1222246" y="2205734"/>
            <a:ext cx="5744212" cy="27368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100"/>
              </a:lnSpc>
              <a:defRPr spc="-10" sz="1900"/>
            </a:pPr>
            <a:r>
              <a:t>Living</a:t>
            </a:r>
            <a:r>
              <a:rPr spc="29"/>
              <a:t> </a:t>
            </a:r>
            <a:r>
              <a:rPr spc="-5"/>
              <a:t>in</a:t>
            </a:r>
            <a:r>
              <a:rPr spc="0"/>
              <a:t> </a:t>
            </a:r>
            <a:r>
              <a:rPr spc="-5"/>
              <a:t>an</a:t>
            </a:r>
            <a:r>
              <a:rPr spc="0"/>
              <a:t> </a:t>
            </a:r>
            <a:r>
              <a:t>area</a:t>
            </a:r>
            <a:r>
              <a:rPr spc="5"/>
              <a:t> </a:t>
            </a:r>
            <a:r>
              <a:rPr spc="-5"/>
              <a:t>of </a:t>
            </a:r>
            <a:r>
              <a:rPr spc="-14"/>
              <a:t>moderate</a:t>
            </a:r>
            <a:r>
              <a:rPr spc="5"/>
              <a:t> </a:t>
            </a:r>
            <a:r>
              <a:rPr spc="-14"/>
              <a:t>to</a:t>
            </a:r>
            <a:r>
              <a:rPr spc="0"/>
              <a:t> </a:t>
            </a:r>
            <a:r>
              <a:rPr spc="-14"/>
              <a:t>severe</a:t>
            </a:r>
            <a:r>
              <a:rPr spc="14"/>
              <a:t> </a:t>
            </a:r>
            <a:r>
              <a:t>iodine</a:t>
            </a:r>
            <a:r>
              <a:rPr spc="20"/>
              <a:t> </a:t>
            </a:r>
            <a:r>
              <a:rPr spc="-5"/>
              <a:t>insufficiency</a:t>
            </a:r>
          </a:p>
        </p:txBody>
      </p:sp>
      <p:sp>
        <p:nvSpPr>
          <p:cNvPr id="261" name="object 5"/>
          <p:cNvSpPr txBox="1"/>
          <p:nvPr/>
        </p:nvSpPr>
        <p:spPr>
          <a:xfrm>
            <a:off x="1222247" y="2499866"/>
            <a:ext cx="2860676" cy="26352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  <a:defRPr spc="-14" sz="1900"/>
            </a:pPr>
            <a:r>
              <a:t>Symptoms</a:t>
            </a:r>
            <a:r>
              <a:rPr spc="-10"/>
              <a:t> </a:t>
            </a:r>
            <a:r>
              <a:rPr spc="-5"/>
              <a:t>of</a:t>
            </a:r>
            <a:r>
              <a:rPr spc="-10"/>
              <a:t> </a:t>
            </a:r>
            <a:r>
              <a:t>hypothyroidism</a:t>
            </a:r>
          </a:p>
        </p:txBody>
      </p:sp>
      <p:sp>
        <p:nvSpPr>
          <p:cNvPr id="262" name="object 6"/>
          <p:cNvSpPr txBox="1"/>
          <p:nvPr/>
        </p:nvSpPr>
        <p:spPr>
          <a:xfrm>
            <a:off x="1222247" y="2778760"/>
            <a:ext cx="4319271" cy="26352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  <a:defRPr spc="-14" sz="1900"/>
            </a:pPr>
            <a:r>
              <a:t>Family</a:t>
            </a:r>
            <a:r>
              <a:rPr spc="0"/>
              <a:t> </a:t>
            </a:r>
            <a:r>
              <a:rPr spc="-5"/>
              <a:t>or </a:t>
            </a:r>
            <a:r>
              <a:rPr spc="-10"/>
              <a:t>personal</a:t>
            </a:r>
            <a:r>
              <a:rPr spc="10"/>
              <a:t> </a:t>
            </a:r>
            <a:r>
              <a:t>history</a:t>
            </a:r>
            <a:r>
              <a:rPr spc="14"/>
              <a:t> </a:t>
            </a:r>
            <a:r>
              <a:rPr spc="-5"/>
              <a:t>of</a:t>
            </a:r>
            <a:r>
              <a:rPr spc="-25"/>
              <a:t> </a:t>
            </a:r>
            <a:r>
              <a:t>thyroid</a:t>
            </a:r>
            <a:r>
              <a:rPr spc="20"/>
              <a:t> </a:t>
            </a:r>
            <a:r>
              <a:rPr spc="-10"/>
              <a:t>disease</a:t>
            </a:r>
          </a:p>
        </p:txBody>
      </p:sp>
      <p:sp>
        <p:nvSpPr>
          <p:cNvPr id="263" name="object 7"/>
          <p:cNvSpPr txBox="1"/>
          <p:nvPr/>
        </p:nvSpPr>
        <p:spPr>
          <a:xfrm>
            <a:off x="1026666" y="2194813"/>
            <a:ext cx="111126" cy="1109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2200"/>
              </a:lnSpc>
              <a:defRPr spc="-5" sz="1900">
                <a:solidFill>
                  <a:srgbClr val="E38312"/>
                </a:solidFill>
              </a:defRPr>
            </a:pPr>
            <a:r>
              <a:t>◦</a:t>
            </a:r>
          </a:p>
          <a:p>
            <a:pPr indent="12700">
              <a:lnSpc>
                <a:spcPts val="2200"/>
              </a:lnSpc>
              <a:defRPr spc="-5" sz="1900">
                <a:solidFill>
                  <a:srgbClr val="E38312"/>
                </a:solidFill>
              </a:defRPr>
            </a:pPr>
            <a:r>
              <a:t>◦</a:t>
            </a:r>
          </a:p>
          <a:p>
            <a:pPr indent="12700">
              <a:lnSpc>
                <a:spcPts val="2100"/>
              </a:lnSpc>
              <a:defRPr spc="-5" sz="1900">
                <a:solidFill>
                  <a:srgbClr val="E38312"/>
                </a:solidFill>
              </a:defRPr>
            </a:pPr>
            <a:r>
              <a:t>◦</a:t>
            </a:r>
          </a:p>
          <a:p>
            <a:pPr indent="12700">
              <a:lnSpc>
                <a:spcPts val="2200"/>
              </a:lnSpc>
              <a:defRPr spc="-5" sz="1900">
                <a:solidFill>
                  <a:srgbClr val="E38312"/>
                </a:solidFill>
              </a:defRPr>
            </a:pPr>
            <a:r>
              <a:t>◦</a:t>
            </a:r>
          </a:p>
        </p:txBody>
      </p:sp>
      <p:sp>
        <p:nvSpPr>
          <p:cNvPr id="264" name="object 8"/>
          <p:cNvSpPr txBox="1"/>
          <p:nvPr/>
        </p:nvSpPr>
        <p:spPr>
          <a:xfrm>
            <a:off x="1222247" y="3057650"/>
            <a:ext cx="1623061" cy="26352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  <a:defRPr spc="-14" sz="1900"/>
            </a:pPr>
            <a:r>
              <a:t>Personal</a:t>
            </a:r>
            <a:r>
              <a:rPr spc="-20"/>
              <a:t> </a:t>
            </a:r>
            <a:r>
              <a:t>history</a:t>
            </a:r>
          </a:p>
        </p:txBody>
      </p:sp>
      <p:sp>
        <p:nvSpPr>
          <p:cNvPr id="265" name="object 9"/>
          <p:cNvSpPr txBox="1"/>
          <p:nvPr/>
        </p:nvSpPr>
        <p:spPr>
          <a:xfrm>
            <a:off x="2832861" y="3031869"/>
            <a:ext cx="8350885" cy="238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pc="-5" sz="1900"/>
            </a:pPr>
            <a:r>
              <a:t>of:</a:t>
            </a:r>
            <a:r>
              <a:rPr spc="-10"/>
              <a:t> </a:t>
            </a:r>
            <a:r>
              <a:rPr spc="-14"/>
              <a:t>Thyroid</a:t>
            </a:r>
            <a:r>
              <a:rPr spc="14"/>
              <a:t> </a:t>
            </a:r>
            <a:r>
              <a:rPr spc="-14"/>
              <a:t>peroxidase</a:t>
            </a:r>
            <a:r>
              <a:rPr spc="40"/>
              <a:t> </a:t>
            </a:r>
            <a:r>
              <a:t>(TPO)</a:t>
            </a:r>
            <a:r>
              <a:rPr spc="5"/>
              <a:t> </a:t>
            </a:r>
            <a:r>
              <a:rPr spc="-10"/>
              <a:t>antibodies,</a:t>
            </a:r>
            <a:r>
              <a:rPr spc="25"/>
              <a:t> </a:t>
            </a:r>
            <a:r>
              <a:rPr spc="-35"/>
              <a:t>Goiter,</a:t>
            </a:r>
            <a:r>
              <a:rPr spc="29"/>
              <a:t> </a:t>
            </a:r>
            <a:r>
              <a:rPr spc="-14"/>
              <a:t>Age</a:t>
            </a:r>
            <a:r>
              <a:rPr spc="20"/>
              <a:t> </a:t>
            </a:r>
            <a:r>
              <a:rPr spc="10"/>
              <a:t>&gt;30</a:t>
            </a:r>
            <a:r>
              <a:rPr spc="5"/>
              <a:t> </a:t>
            </a:r>
            <a:r>
              <a:rPr spc="-14"/>
              <a:t>years,</a:t>
            </a:r>
            <a:r>
              <a:rPr spc="5"/>
              <a:t> </a:t>
            </a:r>
            <a:r>
              <a:rPr spc="-25"/>
              <a:t>Type</a:t>
            </a:r>
            <a:r>
              <a:rPr spc="14"/>
              <a:t> </a:t>
            </a:r>
            <a:r>
              <a:t>1</a:t>
            </a:r>
            <a:r>
              <a:rPr spc="-10"/>
              <a:t> diabetes,</a:t>
            </a:r>
            <a:r>
              <a:rPr spc="29"/>
              <a:t> </a:t>
            </a:r>
            <a:r>
              <a:rPr spc="-10"/>
              <a:t>Head</a:t>
            </a:r>
          </a:p>
        </p:txBody>
      </p:sp>
      <p:sp>
        <p:nvSpPr>
          <p:cNvPr id="266" name="object 10"/>
          <p:cNvSpPr txBox="1"/>
          <p:nvPr/>
        </p:nvSpPr>
        <p:spPr>
          <a:xfrm>
            <a:off x="1209852" y="3234563"/>
            <a:ext cx="9667876" cy="238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pc="-5" sz="1900"/>
            </a:pPr>
            <a:r>
              <a:t>and</a:t>
            </a:r>
            <a:r>
              <a:rPr spc="10"/>
              <a:t> </a:t>
            </a:r>
            <a:r>
              <a:t>neck</a:t>
            </a:r>
            <a:r>
              <a:rPr spc="10"/>
              <a:t> </a:t>
            </a:r>
            <a:r>
              <a:rPr spc="-10"/>
              <a:t>irradiation,</a:t>
            </a:r>
            <a:r>
              <a:rPr spc="25"/>
              <a:t> </a:t>
            </a:r>
            <a:r>
              <a:rPr spc="-14"/>
              <a:t>Recurrent</a:t>
            </a:r>
            <a:r>
              <a:rPr spc="20"/>
              <a:t> </a:t>
            </a:r>
            <a:r>
              <a:rPr spc="-10"/>
              <a:t>miscarriage</a:t>
            </a:r>
            <a:r>
              <a:rPr spc="14"/>
              <a:t> </a:t>
            </a:r>
            <a:r>
              <a:t>or</a:t>
            </a:r>
            <a:r>
              <a:rPr spc="5"/>
              <a:t> </a:t>
            </a:r>
            <a:r>
              <a:rPr spc="-14"/>
              <a:t>preterm</a:t>
            </a:r>
            <a:r>
              <a:rPr spc="20"/>
              <a:t> </a:t>
            </a:r>
            <a:r>
              <a:rPr spc="-25"/>
              <a:t>delivery,</a:t>
            </a:r>
            <a:r>
              <a:rPr spc="40"/>
              <a:t> </a:t>
            </a:r>
            <a:r>
              <a:t>Multiple</a:t>
            </a:r>
            <a:r>
              <a:rPr spc="29"/>
              <a:t> </a:t>
            </a:r>
            <a:r>
              <a:rPr spc="-10"/>
              <a:t>prior</a:t>
            </a:r>
            <a:r>
              <a:rPr spc="20"/>
              <a:t> </a:t>
            </a:r>
            <a:r>
              <a:t>pregnancies</a:t>
            </a:r>
            <a:r>
              <a:rPr spc="25"/>
              <a:t> </a:t>
            </a:r>
            <a:r>
              <a:rPr spc="-10"/>
              <a:t>(two</a:t>
            </a:r>
            <a:r>
              <a:rPr spc="5"/>
              <a:t> </a:t>
            </a:r>
            <a:r>
              <a:rPr spc="-10"/>
              <a:t>or</a:t>
            </a:r>
          </a:p>
        </p:txBody>
      </p:sp>
      <p:sp>
        <p:nvSpPr>
          <p:cNvPr id="267" name="object 11"/>
          <p:cNvSpPr txBox="1"/>
          <p:nvPr/>
        </p:nvSpPr>
        <p:spPr>
          <a:xfrm>
            <a:off x="916938" y="3524250"/>
            <a:ext cx="10260332" cy="1877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421640" indent="305434">
              <a:lnSpc>
                <a:spcPct val="70000"/>
              </a:lnSpc>
              <a:spcBef>
                <a:spcPts val="700"/>
              </a:spcBef>
              <a:defRPr spc="-10" sz="1900"/>
            </a:pPr>
            <a:r>
              <a:t>more),</a:t>
            </a:r>
            <a:r>
              <a:rPr spc="14"/>
              <a:t> </a:t>
            </a:r>
            <a:r>
              <a:rPr spc="-5"/>
              <a:t>Class 3 </a:t>
            </a:r>
            <a:r>
              <a:t>obesity</a:t>
            </a:r>
            <a:r>
              <a:rPr spc="20"/>
              <a:t> </a:t>
            </a:r>
            <a:r>
              <a:t>(body</a:t>
            </a:r>
            <a:r>
              <a:rPr spc="10"/>
              <a:t> </a:t>
            </a:r>
            <a:r>
              <a:rPr spc="-5"/>
              <a:t>mass</a:t>
            </a:r>
            <a:r>
              <a:rPr spc="-14"/>
              <a:t> </a:t>
            </a:r>
            <a:r>
              <a:t>index</a:t>
            </a:r>
            <a:r>
              <a:rPr spc="14"/>
              <a:t> </a:t>
            </a:r>
            <a:r>
              <a:rPr spc="-5"/>
              <a:t>[BMI]</a:t>
            </a:r>
            <a:r>
              <a:rPr spc="40"/>
              <a:t> </a:t>
            </a:r>
            <a:r>
              <a:rPr spc="-5"/>
              <a:t>≥40</a:t>
            </a:r>
            <a:r>
              <a:rPr spc="10"/>
              <a:t> </a:t>
            </a:r>
            <a:r>
              <a:rPr spc="0"/>
              <a:t>kg/m2),</a:t>
            </a:r>
            <a:r>
              <a:rPr spc="10"/>
              <a:t> </a:t>
            </a:r>
            <a:r>
              <a:rPr spc="-20"/>
              <a:t>Infertility,</a:t>
            </a:r>
            <a:r>
              <a:rPr spc="29"/>
              <a:t> </a:t>
            </a:r>
            <a:r>
              <a:rPr spc="-5"/>
              <a:t>Prior</a:t>
            </a:r>
            <a:r>
              <a:rPr spc="10"/>
              <a:t> </a:t>
            </a:r>
            <a:r>
              <a:rPr spc="-14"/>
              <a:t>thyroid</a:t>
            </a:r>
            <a:r>
              <a:rPr spc="20"/>
              <a:t> </a:t>
            </a:r>
            <a:r>
              <a:rPr spc="-25"/>
              <a:t>surgery,</a:t>
            </a:r>
            <a:r>
              <a:rPr spc="-5"/>
              <a:t> Use</a:t>
            </a:r>
            <a:r>
              <a:rPr spc="25"/>
              <a:t> </a:t>
            </a:r>
            <a:r>
              <a:t>of </a:t>
            </a:r>
            <a:r>
              <a:rPr spc="-415"/>
              <a:t> </a:t>
            </a:r>
            <a:r>
              <a:t>amiodarone,</a:t>
            </a:r>
            <a:r>
              <a:rPr spc="25"/>
              <a:t> </a:t>
            </a:r>
            <a:r>
              <a:rPr spc="-5"/>
              <a:t>lithium,</a:t>
            </a:r>
            <a:r>
              <a:rPr spc="10"/>
              <a:t> </a:t>
            </a:r>
            <a:r>
              <a:rPr spc="-5"/>
              <a:t>or </a:t>
            </a:r>
            <a:r>
              <a:t>recent administration</a:t>
            </a:r>
            <a:r>
              <a:rPr spc="25"/>
              <a:t> </a:t>
            </a:r>
            <a:r>
              <a:rPr spc="-5"/>
              <a:t>of </a:t>
            </a:r>
            <a:r>
              <a:t>iodinated</a:t>
            </a:r>
            <a:r>
              <a:rPr spc="29"/>
              <a:t> </a:t>
            </a:r>
            <a:r>
              <a:t>radiologic</a:t>
            </a:r>
            <a:r>
              <a:rPr spc="20"/>
              <a:t> </a:t>
            </a:r>
            <a:r>
              <a:rPr spc="-14"/>
              <a:t>contrast</a:t>
            </a:r>
            <a:r>
              <a:t> agents</a:t>
            </a:r>
          </a:p>
          <a:p>
            <a:pPr marR="5080" indent="12700">
              <a:lnSpc>
                <a:spcPct val="70000"/>
              </a:lnSpc>
              <a:spcBef>
                <a:spcPts val="1500"/>
              </a:spcBef>
              <a:defRPr spc="-4" sz="2000"/>
            </a:pPr>
            <a:r>
              <a:t>The</a:t>
            </a:r>
            <a:r>
              <a:rPr spc="4"/>
              <a:t> </a:t>
            </a:r>
            <a:r>
              <a:rPr spc="-9"/>
              <a:t>results</a:t>
            </a:r>
            <a:r>
              <a:rPr spc="4"/>
              <a:t> </a:t>
            </a:r>
            <a:r>
              <a:rPr spc="0"/>
              <a:t>of</a:t>
            </a:r>
            <a:r>
              <a:rPr spc="-9"/>
              <a:t> </a:t>
            </a:r>
            <a:r>
              <a:t>observational</a:t>
            </a:r>
            <a:r>
              <a:rPr spc="0"/>
              <a:t> </a:t>
            </a:r>
            <a:r>
              <a:t>studies</a:t>
            </a:r>
            <a:r>
              <a:rPr spc="9"/>
              <a:t> </a:t>
            </a:r>
            <a:r>
              <a:t>suggest that</a:t>
            </a:r>
            <a:r>
              <a:rPr spc="4"/>
              <a:t> </a:t>
            </a:r>
            <a:r>
              <a:t>assessment</a:t>
            </a:r>
            <a:r>
              <a:rPr spc="39"/>
              <a:t> </a:t>
            </a:r>
            <a:r>
              <a:rPr spc="0"/>
              <a:t>of</a:t>
            </a:r>
            <a:r>
              <a:rPr spc="-9"/>
              <a:t> </a:t>
            </a:r>
            <a:r>
              <a:rPr spc="-15"/>
              <a:t>thyroid</a:t>
            </a:r>
            <a:r>
              <a:t> </a:t>
            </a:r>
            <a:r>
              <a:rPr spc="0"/>
              <a:t>function</a:t>
            </a:r>
            <a:r>
              <a:rPr spc="-15"/>
              <a:t> </a:t>
            </a:r>
            <a:r>
              <a:t>only</a:t>
            </a:r>
            <a:r>
              <a:rPr spc="-19"/>
              <a:t> </a:t>
            </a:r>
            <a:r>
              <a:rPr spc="0"/>
              <a:t>in</a:t>
            </a:r>
            <a:r>
              <a:rPr spc="4"/>
              <a:t> </a:t>
            </a:r>
            <a:r>
              <a:rPr spc="-9"/>
              <a:t>women</a:t>
            </a:r>
            <a:r>
              <a:t> </a:t>
            </a:r>
            <a:r>
              <a:rPr spc="-9"/>
              <a:t>at </a:t>
            </a:r>
            <a:r>
              <a:t> high</a:t>
            </a:r>
            <a:r>
              <a:rPr spc="-15"/>
              <a:t> </a:t>
            </a:r>
            <a:r>
              <a:t>risk</a:t>
            </a:r>
            <a:r>
              <a:rPr spc="15"/>
              <a:t> </a:t>
            </a:r>
            <a:r>
              <a:rPr spc="-15"/>
              <a:t>for</a:t>
            </a:r>
            <a:r>
              <a:rPr spc="-9"/>
              <a:t> </a:t>
            </a:r>
            <a:r>
              <a:rPr spc="-15"/>
              <a:t>thyroid</a:t>
            </a:r>
            <a:r>
              <a:rPr spc="-19"/>
              <a:t> </a:t>
            </a:r>
            <a:r>
              <a:t>or</a:t>
            </a:r>
            <a:r>
              <a:rPr spc="0"/>
              <a:t> </a:t>
            </a:r>
            <a:r>
              <a:t>other</a:t>
            </a:r>
            <a:r>
              <a:rPr spc="-9"/>
              <a:t> </a:t>
            </a:r>
            <a:r>
              <a:t>autoimmune</a:t>
            </a:r>
            <a:r>
              <a:rPr spc="4"/>
              <a:t> </a:t>
            </a:r>
            <a:r>
              <a:rPr spc="0"/>
              <a:t>disease</a:t>
            </a:r>
            <a:r>
              <a:rPr spc="19"/>
              <a:t> </a:t>
            </a:r>
            <a:r>
              <a:rPr spc="-9"/>
              <a:t>(targeted</a:t>
            </a:r>
            <a:r>
              <a:rPr spc="0"/>
              <a:t> </a:t>
            </a:r>
            <a:r>
              <a:t>screening)</a:t>
            </a:r>
            <a:r>
              <a:rPr spc="9"/>
              <a:t> </a:t>
            </a:r>
            <a:r>
              <a:t>will</a:t>
            </a:r>
            <a:r>
              <a:rPr spc="9"/>
              <a:t> </a:t>
            </a:r>
            <a:r>
              <a:t>miss</a:t>
            </a:r>
            <a:r>
              <a:rPr spc="9"/>
              <a:t> </a:t>
            </a:r>
            <a:r>
              <a:t>up</a:t>
            </a:r>
            <a:r>
              <a:rPr spc="0"/>
              <a:t> </a:t>
            </a:r>
            <a:r>
              <a:rPr spc="-15"/>
              <a:t>to</a:t>
            </a:r>
            <a:r>
              <a:t> </a:t>
            </a:r>
            <a:r>
              <a:rPr spc="0"/>
              <a:t>one-third</a:t>
            </a:r>
            <a:r>
              <a:rPr spc="4"/>
              <a:t> </a:t>
            </a:r>
            <a:r>
              <a:t>of </a:t>
            </a:r>
            <a:r>
              <a:rPr spc="0"/>
              <a:t> </a:t>
            </a:r>
            <a:r>
              <a:rPr spc="-9"/>
              <a:t>women</a:t>
            </a:r>
            <a:r>
              <a:rPr spc="4"/>
              <a:t> </a:t>
            </a:r>
            <a:r>
              <a:t>with</a:t>
            </a:r>
            <a:r>
              <a:rPr spc="9"/>
              <a:t> </a:t>
            </a:r>
            <a:r>
              <a:t>subclinical</a:t>
            </a:r>
            <a:r>
              <a:rPr spc="9"/>
              <a:t> </a:t>
            </a:r>
            <a:r>
              <a:t>or</a:t>
            </a:r>
            <a:r>
              <a:rPr spc="4"/>
              <a:t> </a:t>
            </a:r>
            <a:r>
              <a:rPr spc="-9"/>
              <a:t>overt</a:t>
            </a:r>
            <a:r>
              <a:rPr spc="9"/>
              <a:t> </a:t>
            </a:r>
            <a:r>
              <a:rPr spc="-9"/>
              <a:t>hypothyroidism.</a:t>
            </a:r>
            <a:r>
              <a:rPr spc="-15"/>
              <a:t> </a:t>
            </a:r>
            <a:r>
              <a:rPr spc="-35"/>
              <a:t>However,</a:t>
            </a:r>
            <a:r>
              <a:rPr spc="15"/>
              <a:t> </a:t>
            </a:r>
            <a:r>
              <a:rPr spc="0"/>
              <a:t>in </a:t>
            </a:r>
            <a:r>
              <a:rPr spc="-9"/>
              <a:t>prospective</a:t>
            </a:r>
            <a:r>
              <a:rPr spc="19"/>
              <a:t> </a:t>
            </a:r>
            <a:r>
              <a:t>trials,</a:t>
            </a:r>
            <a:r>
              <a:rPr spc="39"/>
              <a:t> </a:t>
            </a:r>
            <a:r>
              <a:rPr spc="-9"/>
              <a:t>universal</a:t>
            </a:r>
            <a:r>
              <a:rPr spc="25"/>
              <a:t> </a:t>
            </a:r>
            <a:r>
              <a:t>screening </a:t>
            </a:r>
            <a:r>
              <a:rPr spc="-440"/>
              <a:t> </a:t>
            </a:r>
            <a:r>
              <a:rPr spc="-9"/>
              <a:t>compared</a:t>
            </a:r>
          </a:p>
          <a:p>
            <a:pPr indent="12700">
              <a:spcBef>
                <a:spcPts val="600"/>
              </a:spcBef>
              <a:defRPr spc="-4" sz="2000"/>
            </a:pPr>
            <a:r>
              <a:t>with</a:t>
            </a:r>
            <a:r>
              <a:rPr spc="15"/>
              <a:t> </a:t>
            </a:r>
            <a:r>
              <a:rPr spc="0"/>
              <a:t>a </a:t>
            </a:r>
            <a:r>
              <a:rPr spc="-15"/>
              <a:t>targeted</a:t>
            </a:r>
            <a:r>
              <a:rPr spc="9"/>
              <a:t> </a:t>
            </a:r>
            <a:r>
              <a:t>approach</a:t>
            </a:r>
            <a:r>
              <a:rPr spc="-9"/>
              <a:t> </a:t>
            </a:r>
            <a:r>
              <a:t>or with</a:t>
            </a:r>
            <a:r>
              <a:rPr spc="9"/>
              <a:t> </a:t>
            </a:r>
            <a:r>
              <a:t>no</a:t>
            </a:r>
            <a:r>
              <a:rPr spc="4"/>
              <a:t> </a:t>
            </a:r>
            <a:r>
              <a:t>screening</a:t>
            </a:r>
            <a:r>
              <a:rPr spc="9"/>
              <a:t> </a:t>
            </a:r>
            <a:r>
              <a:t>did</a:t>
            </a:r>
            <a:r>
              <a:rPr spc="0"/>
              <a:t> </a:t>
            </a:r>
            <a:r>
              <a:t>not </a:t>
            </a:r>
            <a:r>
              <a:rPr spc="-15"/>
              <a:t>improve</a:t>
            </a:r>
            <a:r>
              <a:rPr spc="19"/>
              <a:t> </a:t>
            </a:r>
            <a:r>
              <a:t>pregnancy</a:t>
            </a:r>
            <a:r>
              <a:rPr spc="-15"/>
              <a:t> </a:t>
            </a:r>
            <a:r>
              <a:rPr spc="-9"/>
              <a:t>outcomes</a:t>
            </a:r>
          </a:p>
        </p:txBody>
      </p:sp>
      <p:sp>
        <p:nvSpPr>
          <p:cNvPr id="268" name="object 12"/>
          <p:cNvSpPr txBox="1"/>
          <p:nvPr/>
        </p:nvSpPr>
        <p:spPr>
          <a:xfrm>
            <a:off x="838200" y="5457926"/>
            <a:ext cx="4373880" cy="350521"/>
          </a:xfrm>
          <a:prstGeom prst="rect">
            <a:avLst/>
          </a:prstGeom>
          <a:solidFill>
            <a:srgbClr val="FF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spc="-5" sz="2400"/>
            </a:pPr>
            <a:r>
              <a:t>(NO</a:t>
            </a:r>
            <a:r>
              <a:rPr spc="-15"/>
              <a:t> </a:t>
            </a:r>
            <a:r>
              <a:rPr spc="0"/>
              <a:t>guidlines</a:t>
            </a:r>
            <a:r>
              <a:rPr spc="-25"/>
              <a:t> </a:t>
            </a:r>
            <a:r>
              <a:rPr spc="0"/>
              <a:t>–</a:t>
            </a:r>
            <a:r>
              <a:t> </a:t>
            </a:r>
            <a:r>
              <a:rPr spc="-10"/>
              <a:t>screen</a:t>
            </a:r>
            <a:r>
              <a:rPr spc="-15"/>
              <a:t> </a:t>
            </a:r>
            <a:r>
              <a:rPr spc="0"/>
              <a:t>all</a:t>
            </a:r>
            <a:r>
              <a:rPr spc="-20"/>
              <a:t> </a:t>
            </a:r>
            <a:r>
              <a:rPr spc="-10"/>
              <a:t>women </a:t>
            </a:r>
            <a:r>
              <a:rPr spc="0"/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object 2"/>
          <p:cNvSpPr txBox="1"/>
          <p:nvPr>
            <p:ph type="title"/>
          </p:nvPr>
        </p:nvSpPr>
        <p:spPr>
          <a:xfrm>
            <a:off x="1247342" y="420369"/>
            <a:ext cx="5436872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Approach</a:t>
            </a:r>
            <a:r>
              <a:rPr spc="-200"/>
              <a:t> </a:t>
            </a:r>
            <a:r>
              <a:t>to</a:t>
            </a:r>
            <a:r>
              <a:rPr spc="-200"/>
              <a:t> </a:t>
            </a:r>
            <a:r>
              <a:t>Screening</a:t>
            </a:r>
          </a:p>
        </p:txBody>
      </p:sp>
      <p:sp>
        <p:nvSpPr>
          <p:cNvPr id="271" name="object 3"/>
          <p:cNvSpPr/>
          <p:nvPr/>
        </p:nvSpPr>
        <p:spPr>
          <a:xfrm>
            <a:off x="2791967" y="2465958"/>
            <a:ext cx="7537706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2" name="object 4"/>
          <p:cNvSpPr/>
          <p:nvPr/>
        </p:nvSpPr>
        <p:spPr>
          <a:xfrm>
            <a:off x="2791967" y="4325251"/>
            <a:ext cx="1751078" cy="310884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3" name="object 5"/>
          <p:cNvSpPr/>
          <p:nvPr/>
        </p:nvSpPr>
        <p:spPr>
          <a:xfrm>
            <a:off x="5981700" y="4325239"/>
            <a:ext cx="1563625" cy="31089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4" name="object 6"/>
          <p:cNvSpPr txBox="1"/>
          <p:nvPr/>
        </p:nvSpPr>
        <p:spPr>
          <a:xfrm>
            <a:off x="1176323" y="1877694"/>
            <a:ext cx="9870442" cy="35352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299084" indent="12700">
              <a:lnSpc>
                <a:spcPts val="2300"/>
              </a:lnSpc>
              <a:spcBef>
                <a:spcPts val="600"/>
              </a:spcBef>
              <a:defRPr sz="2400"/>
            </a:pPr>
            <a:r>
              <a:t>In </a:t>
            </a:r>
            <a:r>
              <a:rPr spc="-10"/>
              <a:t>women </a:t>
            </a:r>
            <a:r>
              <a:t>who meet the </a:t>
            </a:r>
            <a:r>
              <a:rPr spc="-5"/>
              <a:t>case-finding criteria, </a:t>
            </a:r>
            <a:r>
              <a:rPr spc="-15"/>
              <a:t>we </a:t>
            </a:r>
            <a:r>
              <a:rPr spc="-10"/>
              <a:t>suggest measurement </a:t>
            </a:r>
            <a:r>
              <a:rPr spc="-5"/>
              <a:t>of </a:t>
            </a:r>
            <a:r>
              <a:t> </a:t>
            </a:r>
            <a:r>
              <a:rPr spc="-5"/>
              <a:t>serum</a:t>
            </a:r>
            <a:r>
              <a:rPr spc="-10"/>
              <a:t> TSH</a:t>
            </a:r>
            <a:r>
              <a:rPr spc="15"/>
              <a:t> </a:t>
            </a:r>
            <a:r>
              <a:rPr spc="-5"/>
              <a:t>during</a:t>
            </a:r>
            <a:r>
              <a:t> the</a:t>
            </a:r>
            <a:r>
              <a:rPr spc="-10"/>
              <a:t> </a:t>
            </a:r>
            <a:r>
              <a:rPr spc="-15"/>
              <a:t>first</a:t>
            </a:r>
            <a:r>
              <a:rPr spc="-10"/>
              <a:t> trimester</a:t>
            </a:r>
            <a:r>
              <a:rPr spc="-20"/>
              <a:t> </a:t>
            </a:r>
            <a:r>
              <a:t>as the</a:t>
            </a:r>
            <a:r>
              <a:rPr spc="-10"/>
              <a:t> screening</a:t>
            </a:r>
            <a:r>
              <a:t> </a:t>
            </a:r>
            <a:r>
              <a:rPr spc="-15"/>
              <a:t>test</a:t>
            </a:r>
            <a:r>
              <a:rPr spc="-10"/>
              <a:t> </a:t>
            </a:r>
            <a:r>
              <a:rPr spc="-20"/>
              <a:t>for</a:t>
            </a:r>
            <a:r>
              <a:t> </a:t>
            </a:r>
            <a:r>
              <a:rPr spc="-15"/>
              <a:t>hypothyroidism:</a:t>
            </a:r>
          </a:p>
          <a:p>
            <a:pPr marL="304800" marR="69214" indent="-182879">
              <a:lnSpc>
                <a:spcPct val="80000"/>
              </a:lnSpc>
              <a:spcBef>
                <a:spcPts val="4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z="2000"/>
            </a:pPr>
            <a:r>
              <a:t>If</a:t>
            </a:r>
            <a:r>
              <a:rPr spc="-9"/>
              <a:t> </a:t>
            </a:r>
            <a:r>
              <a:t>the </a:t>
            </a:r>
            <a:r>
              <a:rPr spc="-4"/>
              <a:t>serum</a:t>
            </a:r>
            <a:r>
              <a:t> </a:t>
            </a:r>
            <a:r>
              <a:rPr spc="-4"/>
              <a:t>TSH</a:t>
            </a:r>
            <a:r>
              <a:rPr spc="15"/>
              <a:t> </a:t>
            </a:r>
            <a:r>
              <a:t>is</a:t>
            </a:r>
            <a:r>
              <a:rPr spc="-9"/>
              <a:t> </a:t>
            </a:r>
            <a:r>
              <a:rPr spc="-4"/>
              <a:t>between</a:t>
            </a:r>
            <a:r>
              <a:rPr spc="-9"/>
              <a:t> </a:t>
            </a:r>
            <a:r>
              <a:t>the</a:t>
            </a:r>
            <a:r>
              <a:rPr spc="4"/>
              <a:t> </a:t>
            </a:r>
            <a:r>
              <a:rPr spc="-4"/>
              <a:t>trimester-specific</a:t>
            </a:r>
            <a:r>
              <a:rPr spc="45"/>
              <a:t> </a:t>
            </a:r>
            <a:r>
              <a:rPr spc="-4"/>
              <a:t>lower</a:t>
            </a:r>
            <a:r>
              <a:rPr spc="-9"/>
              <a:t> </a:t>
            </a:r>
            <a:r>
              <a:rPr spc="-4"/>
              <a:t>limit</a:t>
            </a:r>
            <a:r>
              <a:rPr spc="19"/>
              <a:t> </a:t>
            </a:r>
            <a:r>
              <a:t>of</a:t>
            </a:r>
            <a:r>
              <a:rPr spc="-9"/>
              <a:t> </a:t>
            </a:r>
            <a:r>
              <a:rPr spc="-4"/>
              <a:t>normal </a:t>
            </a:r>
            <a:r>
              <a:t>and</a:t>
            </a:r>
            <a:r>
              <a:rPr spc="9"/>
              <a:t> </a:t>
            </a:r>
            <a:r>
              <a:t>2.5</a:t>
            </a:r>
            <a:r>
              <a:rPr spc="-15"/>
              <a:t> </a:t>
            </a:r>
            <a:r>
              <a:t>mU/L,</a:t>
            </a:r>
            <a:r>
              <a:rPr spc="-4"/>
              <a:t> </a:t>
            </a:r>
            <a:r>
              <a:rPr spc="-9"/>
              <a:t>most </a:t>
            </a:r>
            <a:r>
              <a:rPr spc="-440"/>
              <a:t> </a:t>
            </a:r>
            <a:r>
              <a:rPr spc="-9"/>
              <a:t>women require</a:t>
            </a:r>
            <a:r>
              <a:t> no</a:t>
            </a:r>
            <a:r>
              <a:rPr spc="-9"/>
              <a:t> </a:t>
            </a:r>
            <a:r>
              <a:rPr spc="-4"/>
              <a:t>further</a:t>
            </a:r>
            <a:r>
              <a:rPr spc="-9"/>
              <a:t> testing.</a:t>
            </a:r>
          </a:p>
          <a:p>
            <a:pPr marL="304800" marR="5080" indent="-182879">
              <a:lnSpc>
                <a:spcPts val="1900"/>
              </a:lnSpc>
              <a:spcBef>
                <a:spcPts val="5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z="2000"/>
            </a:pPr>
            <a:r>
              <a:t>In </a:t>
            </a:r>
            <a:r>
              <a:rPr spc="-9"/>
              <a:t>women</a:t>
            </a:r>
            <a:r>
              <a:t> </a:t>
            </a:r>
            <a:r>
              <a:rPr spc="-15"/>
              <a:t>at</a:t>
            </a:r>
            <a:r>
              <a:rPr spc="4"/>
              <a:t> </a:t>
            </a:r>
            <a:r>
              <a:t>particularly</a:t>
            </a:r>
            <a:r>
              <a:rPr spc="15"/>
              <a:t> </a:t>
            </a:r>
            <a:r>
              <a:rPr spc="-4"/>
              <a:t>high</a:t>
            </a:r>
            <a:r>
              <a:rPr spc="-15"/>
              <a:t> </a:t>
            </a:r>
            <a:r>
              <a:rPr spc="-4"/>
              <a:t>risk</a:t>
            </a:r>
            <a:r>
              <a:rPr spc="15"/>
              <a:t> </a:t>
            </a:r>
            <a:r>
              <a:rPr spc="-15"/>
              <a:t>for</a:t>
            </a:r>
            <a:r>
              <a:rPr spc="-9"/>
              <a:t> developing</a:t>
            </a:r>
            <a:r>
              <a:t> </a:t>
            </a:r>
            <a:r>
              <a:rPr spc="-9"/>
              <a:t>hypothyroidism</a:t>
            </a:r>
            <a:r>
              <a:rPr spc="-25"/>
              <a:t> </a:t>
            </a:r>
            <a:r>
              <a:rPr spc="-4"/>
              <a:t>during</a:t>
            </a:r>
            <a:r>
              <a:rPr spc="-15"/>
              <a:t> </a:t>
            </a:r>
            <a:r>
              <a:rPr spc="-4"/>
              <a:t>pregnancy</a:t>
            </a:r>
            <a:r>
              <a:rPr spc="-25"/>
              <a:t> </a:t>
            </a:r>
            <a:r>
              <a:t>(post- </a:t>
            </a:r>
            <a:r>
              <a:rPr spc="4"/>
              <a:t> </a:t>
            </a:r>
            <a:r>
              <a:rPr spc="-4"/>
              <a:t>radioiodine </a:t>
            </a:r>
            <a:r>
              <a:rPr spc="-9"/>
              <a:t>treatment,</a:t>
            </a:r>
            <a:r>
              <a:rPr spc="30"/>
              <a:t> </a:t>
            </a:r>
            <a:r>
              <a:rPr spc="-15"/>
              <a:t>post-hemithyroidectomy, </a:t>
            </a:r>
            <a:r>
              <a:rPr spc="-9"/>
              <a:t>history</a:t>
            </a:r>
            <a:r>
              <a:rPr spc="9"/>
              <a:t> </a:t>
            </a:r>
            <a:r>
              <a:rPr spc="-4"/>
              <a:t>of </a:t>
            </a:r>
            <a:r>
              <a:rPr spc="-9"/>
              <a:t>exposure</a:t>
            </a:r>
            <a:r>
              <a:rPr spc="4"/>
              <a:t> </a:t>
            </a:r>
            <a:r>
              <a:rPr spc="-15"/>
              <a:t>to</a:t>
            </a:r>
            <a:r>
              <a:rPr spc="-4"/>
              <a:t> </a:t>
            </a:r>
            <a:r>
              <a:t>high-dose</a:t>
            </a:r>
            <a:r>
              <a:rPr spc="-19"/>
              <a:t> </a:t>
            </a:r>
            <a:r>
              <a:rPr spc="-9"/>
              <a:t>irradiation </a:t>
            </a:r>
            <a:r>
              <a:rPr spc="-4"/>
              <a:t> of</a:t>
            </a:r>
            <a:r>
              <a:t> the</a:t>
            </a:r>
            <a:r>
              <a:rPr spc="9"/>
              <a:t> </a:t>
            </a:r>
            <a:r>
              <a:t>head</a:t>
            </a:r>
            <a:r>
              <a:rPr spc="4"/>
              <a:t> </a:t>
            </a:r>
            <a:r>
              <a:rPr spc="-4"/>
              <a:t>or neck</a:t>
            </a:r>
            <a:r>
              <a:t> </a:t>
            </a:r>
            <a:r>
              <a:rPr spc="-4"/>
              <a:t>region),</a:t>
            </a:r>
            <a:r>
              <a:rPr spc="9"/>
              <a:t> </a:t>
            </a:r>
            <a:r>
              <a:rPr spc="-9"/>
              <a:t>we</a:t>
            </a:r>
            <a:r>
              <a:t> </a:t>
            </a:r>
            <a:r>
              <a:rPr spc="-4"/>
              <a:t>reassess</a:t>
            </a:r>
            <a:r>
              <a:rPr spc="35"/>
              <a:t> </a:t>
            </a:r>
            <a:r>
              <a:rPr spc="-9"/>
              <a:t>TSH</a:t>
            </a:r>
            <a:r>
              <a:rPr spc="9"/>
              <a:t> </a:t>
            </a:r>
            <a:r>
              <a:rPr spc="-4"/>
              <a:t>during</a:t>
            </a:r>
            <a:r>
              <a:t> </a:t>
            </a:r>
            <a:r>
              <a:rPr spc="-4"/>
              <a:t>pregnancy</a:t>
            </a:r>
            <a:r>
              <a:rPr spc="-30"/>
              <a:t> </a:t>
            </a:r>
            <a:r>
              <a:rPr spc="9"/>
              <a:t>(eg, </a:t>
            </a:r>
            <a:r>
              <a:rPr spc="-15"/>
              <a:t>approximately</a:t>
            </a:r>
            <a:r>
              <a:rPr spc="15"/>
              <a:t> </a:t>
            </a:r>
            <a:r>
              <a:rPr spc="-9"/>
              <a:t>every</a:t>
            </a:r>
            <a:r>
              <a:rPr spc="15"/>
              <a:t> </a:t>
            </a:r>
            <a:r>
              <a:rPr spc="-15"/>
              <a:t>four </a:t>
            </a:r>
            <a:r>
              <a:rPr spc="-434"/>
              <a:t> </a:t>
            </a:r>
            <a:r>
              <a:rPr spc="-9"/>
              <a:t>weeks</a:t>
            </a:r>
            <a:r>
              <a:rPr spc="9"/>
              <a:t> </a:t>
            </a:r>
            <a:r>
              <a:rPr spc="-4"/>
              <a:t>during</a:t>
            </a:r>
            <a:r>
              <a:rPr spc="-15"/>
              <a:t> </a:t>
            </a:r>
            <a:r>
              <a:t>the</a:t>
            </a:r>
            <a:r>
              <a:rPr spc="-4"/>
              <a:t> </a:t>
            </a:r>
            <a:r>
              <a:rPr spc="-19"/>
              <a:t>first</a:t>
            </a:r>
            <a:r>
              <a:rPr spc="25"/>
              <a:t> </a:t>
            </a:r>
            <a:r>
              <a:rPr spc="-25"/>
              <a:t>trimester,</a:t>
            </a:r>
            <a:r>
              <a:rPr spc="35"/>
              <a:t> </a:t>
            </a:r>
            <a:r>
              <a:t>and</a:t>
            </a:r>
            <a:r>
              <a:rPr spc="-4"/>
              <a:t> </a:t>
            </a:r>
            <a:r>
              <a:t>then</a:t>
            </a:r>
            <a:r>
              <a:rPr spc="-4"/>
              <a:t> </a:t>
            </a:r>
            <a:r>
              <a:t>once</a:t>
            </a:r>
            <a:r>
              <a:rPr spc="-4"/>
              <a:t> during</a:t>
            </a:r>
            <a:r>
              <a:rPr spc="-15"/>
              <a:t> </a:t>
            </a:r>
            <a:r>
              <a:t>each </a:t>
            </a:r>
            <a:r>
              <a:rPr spc="-4"/>
              <a:t>of</a:t>
            </a:r>
            <a:r>
              <a:rPr spc="-9"/>
              <a:t> </a:t>
            </a:r>
            <a:r>
              <a:t>the </a:t>
            </a:r>
            <a:r>
              <a:rPr spc="-4"/>
              <a:t>second</a:t>
            </a:r>
            <a:r>
              <a:rPr spc="-9"/>
              <a:t> </a:t>
            </a:r>
            <a:r>
              <a:t>and</a:t>
            </a:r>
            <a:r>
              <a:rPr spc="-4"/>
              <a:t> third </a:t>
            </a:r>
            <a:r>
              <a:t> </a:t>
            </a:r>
            <a:r>
              <a:rPr spc="-9"/>
              <a:t>trimesters).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z="2000"/>
            </a:pPr>
            <a:r>
              <a:t>If</a:t>
            </a:r>
            <a:r>
              <a:rPr spc="-9"/>
              <a:t> </a:t>
            </a:r>
            <a:r>
              <a:t>the</a:t>
            </a:r>
            <a:r>
              <a:rPr spc="4"/>
              <a:t> </a:t>
            </a:r>
            <a:r>
              <a:rPr spc="-4"/>
              <a:t>serum</a:t>
            </a:r>
            <a:r>
              <a:t> </a:t>
            </a:r>
            <a:r>
              <a:rPr spc="-9"/>
              <a:t>TSH</a:t>
            </a:r>
            <a:r>
              <a:rPr spc="15"/>
              <a:t> </a:t>
            </a:r>
            <a:r>
              <a:t>is</a:t>
            </a:r>
            <a:r>
              <a:rPr spc="-9"/>
              <a:t> </a:t>
            </a:r>
            <a:r>
              <a:t>&gt;2.5 mU/L, </a:t>
            </a:r>
            <a:r>
              <a:rPr spc="-15"/>
              <a:t>we</a:t>
            </a:r>
            <a:r>
              <a:rPr spc="-4"/>
              <a:t> measure</a:t>
            </a:r>
            <a:r>
              <a:rPr spc="15"/>
              <a:t> </a:t>
            </a:r>
            <a:r>
              <a:rPr spc="-4"/>
              <a:t>TPO</a:t>
            </a:r>
            <a:r>
              <a:rPr spc="4"/>
              <a:t> </a:t>
            </a:r>
            <a:r>
              <a:rPr spc="-4"/>
              <a:t>antibodies.</a:t>
            </a:r>
          </a:p>
          <a:p>
            <a:pPr marL="304800" marR="13334" indent="-182879">
              <a:lnSpc>
                <a:spcPts val="1900"/>
              </a:lnSpc>
              <a:spcBef>
                <a:spcPts val="500"/>
              </a:spcBef>
              <a:buClr>
                <a:srgbClr val="E38312"/>
              </a:buClr>
              <a:buSzPct val="100000"/>
              <a:buChar char="◦"/>
              <a:tabLst>
                <a:tab pos="304800" algn="l"/>
              </a:tabLst>
              <a:defRPr spc="-19" sz="2000"/>
            </a:pPr>
            <a:r>
              <a:t>Women</a:t>
            </a:r>
            <a:r>
              <a:rPr spc="-15"/>
              <a:t> </a:t>
            </a:r>
            <a:r>
              <a:rPr spc="-4"/>
              <a:t>with</a:t>
            </a:r>
            <a:r>
              <a:rPr spc="19"/>
              <a:t> </a:t>
            </a:r>
            <a:r>
              <a:rPr spc="-9">
                <a:solidFill>
                  <a:srgbClr val="FF0000"/>
                </a:solidFill>
              </a:rPr>
              <a:t>positive</a:t>
            </a:r>
            <a:r>
              <a:rPr spc="19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TPO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antibodies</a:t>
            </a:r>
            <a:r>
              <a:rPr spc="15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have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a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-15">
                <a:solidFill>
                  <a:srgbClr val="FF0000"/>
                </a:solidFill>
              </a:rPr>
              <a:t>worse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outcome.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 spc="-15"/>
              <a:t>Therefore,</a:t>
            </a:r>
            <a:r>
              <a:rPr spc="0"/>
              <a:t> the</a:t>
            </a:r>
            <a:r>
              <a:rPr spc="9"/>
              <a:t> </a:t>
            </a:r>
            <a:r>
              <a:rPr spc="-4"/>
              <a:t>presence</a:t>
            </a:r>
            <a:r>
              <a:rPr spc="9"/>
              <a:t> </a:t>
            </a:r>
            <a:r>
              <a:rPr spc="-4"/>
              <a:t>of</a:t>
            </a:r>
            <a:r>
              <a:rPr spc="0"/>
              <a:t> </a:t>
            </a:r>
            <a:r>
              <a:rPr spc="-4"/>
              <a:t>TPO </a:t>
            </a:r>
            <a:r>
              <a:rPr spc="-440"/>
              <a:t> </a:t>
            </a:r>
            <a:r>
              <a:rPr spc="-4"/>
              <a:t>antibodies </a:t>
            </a:r>
            <a:r>
              <a:rPr spc="-15"/>
              <a:t>may</a:t>
            </a:r>
            <a:r>
              <a:rPr spc="9"/>
              <a:t> </a:t>
            </a:r>
            <a:r>
              <a:rPr spc="-4"/>
              <a:t>be</a:t>
            </a:r>
            <a:r>
              <a:rPr spc="0"/>
              <a:t> </a:t>
            </a:r>
            <a:r>
              <a:rPr spc="-4"/>
              <a:t>useful</a:t>
            </a:r>
            <a:r>
              <a:rPr spc="0"/>
              <a:t> </a:t>
            </a:r>
            <a:r>
              <a:rPr spc="-15"/>
              <a:t>for</a:t>
            </a:r>
            <a:r>
              <a:rPr spc="-9"/>
              <a:t> </a:t>
            </a:r>
            <a:r>
              <a:rPr spc="-4"/>
              <a:t>making</a:t>
            </a:r>
            <a:r>
              <a:rPr spc="4"/>
              <a:t> </a:t>
            </a:r>
            <a:r>
              <a:rPr spc="-9"/>
              <a:t>treatment</a:t>
            </a:r>
            <a:r>
              <a:rPr spc="35"/>
              <a:t> </a:t>
            </a:r>
            <a:r>
              <a:rPr spc="-4"/>
              <a:t>decisions</a:t>
            </a:r>
            <a:r>
              <a:rPr spc="15"/>
              <a:t> </a:t>
            </a:r>
            <a:r>
              <a:rPr spc="0"/>
              <a:t>in</a:t>
            </a:r>
            <a:r>
              <a:rPr spc="9"/>
              <a:t> </a:t>
            </a:r>
            <a:r>
              <a:rPr spc="-9"/>
              <a:t>women</a:t>
            </a:r>
            <a:r>
              <a:rPr spc="4"/>
              <a:t> </a:t>
            </a:r>
            <a:r>
              <a:rPr spc="-4"/>
              <a:t>with borderline</a:t>
            </a:r>
            <a:r>
              <a:rPr spc="9"/>
              <a:t> </a:t>
            </a:r>
            <a:r>
              <a:rPr spc="-15"/>
              <a:t>thyroid </a:t>
            </a:r>
            <a:r>
              <a:rPr spc="-9"/>
              <a:t> </a:t>
            </a:r>
            <a:r>
              <a:rPr spc="0"/>
              <a:t>function</a:t>
            </a:r>
            <a:r>
              <a:rPr spc="-25"/>
              <a:t> </a:t>
            </a:r>
            <a:r>
              <a:rPr spc="-9"/>
              <a:t>tests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object 2"/>
          <p:cNvSpPr txBox="1"/>
          <p:nvPr>
            <p:ph type="title"/>
          </p:nvPr>
        </p:nvSpPr>
        <p:spPr>
          <a:xfrm>
            <a:off x="1176324" y="908683"/>
            <a:ext cx="2507615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400"/>
            </a:pPr>
            <a:r>
              <a:t>T</a:t>
            </a:r>
            <a:r>
              <a:rPr spc="-200"/>
              <a:t>r</a:t>
            </a:r>
            <a:r>
              <a:rPr spc="-100"/>
              <a:t>eatmen</a:t>
            </a:r>
            <a:r>
              <a:rPr spc="0"/>
              <a:t>t</a:t>
            </a:r>
          </a:p>
        </p:txBody>
      </p:sp>
      <p:pic>
        <p:nvPicPr>
          <p:cNvPr id="277" name="object 3" descr="objec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31685" y="2011292"/>
            <a:ext cx="8396497" cy="41734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object 2"/>
          <p:cNvSpPr txBox="1"/>
          <p:nvPr>
            <p:ph type="title"/>
          </p:nvPr>
        </p:nvSpPr>
        <p:spPr>
          <a:xfrm>
            <a:off x="1602994" y="2136469"/>
            <a:ext cx="8402320" cy="2282191"/>
          </a:xfrm>
          <a:prstGeom prst="rect">
            <a:avLst/>
          </a:prstGeom>
        </p:spPr>
        <p:txBody>
          <a:bodyPr/>
          <a:lstStyle/>
          <a:p>
            <a:pPr marR="5080" indent="12700">
              <a:lnSpc>
                <a:spcPts val="8100"/>
              </a:lnSpc>
              <a:spcBef>
                <a:spcPts val="1500"/>
              </a:spcBef>
              <a:defRPr spc="-100" sz="8000">
                <a:solidFill>
                  <a:srgbClr val="252525"/>
                </a:solidFill>
              </a:defRPr>
            </a:pPr>
            <a:r>
              <a:t>Pulmonary</a:t>
            </a:r>
            <a:r>
              <a:rPr spc="-300"/>
              <a:t> </a:t>
            </a:r>
            <a:r>
              <a:t>Disorders </a:t>
            </a:r>
            <a:r>
              <a:rPr spc="-1800"/>
              <a:t> </a:t>
            </a:r>
            <a:r>
              <a:t>in</a:t>
            </a:r>
            <a:r>
              <a:rPr spc="-200"/>
              <a:t> </a:t>
            </a:r>
            <a:r>
              <a:t>Pregnancy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object 2"/>
          <p:cNvSpPr txBox="1"/>
          <p:nvPr>
            <p:ph type="title"/>
          </p:nvPr>
        </p:nvSpPr>
        <p:spPr>
          <a:xfrm>
            <a:off x="1145844" y="562483"/>
            <a:ext cx="9131301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Respiratory</a:t>
            </a:r>
            <a:r>
              <a:rPr spc="-200"/>
              <a:t> </a:t>
            </a:r>
            <a:r>
              <a:t>changes</a:t>
            </a:r>
            <a:r>
              <a:rPr spc="-200"/>
              <a:t> </a:t>
            </a:r>
            <a:r>
              <a:t>during</a:t>
            </a:r>
            <a:r>
              <a:rPr spc="-200"/>
              <a:t> </a:t>
            </a:r>
            <a:r>
              <a:t>pregnancy</a:t>
            </a:r>
          </a:p>
        </p:txBody>
      </p:sp>
      <p:sp>
        <p:nvSpPr>
          <p:cNvPr id="282" name="object 3"/>
          <p:cNvSpPr/>
          <p:nvPr/>
        </p:nvSpPr>
        <p:spPr>
          <a:xfrm>
            <a:off x="6707123" y="1795397"/>
            <a:ext cx="3817621" cy="358142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83" name="object 4"/>
          <p:cNvSpPr/>
          <p:nvPr/>
        </p:nvSpPr>
        <p:spPr>
          <a:xfrm>
            <a:off x="1097280" y="3880229"/>
            <a:ext cx="60961" cy="326138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84" name="object 5"/>
          <p:cNvSpPr txBox="1"/>
          <p:nvPr/>
        </p:nvSpPr>
        <p:spPr>
          <a:xfrm>
            <a:off x="1097279" y="1795397"/>
            <a:ext cx="3507106" cy="33718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600"/>
              </a:lnSpc>
              <a:defRPr b="1" spc="-5" sz="2300"/>
            </a:pPr>
            <a:r>
              <a:t>Increase</a:t>
            </a:r>
            <a:r>
              <a:rPr spc="-30"/>
              <a:t> </a:t>
            </a:r>
            <a:r>
              <a:rPr spc="0"/>
              <a:t>in</a:t>
            </a:r>
            <a:r>
              <a:rPr spc="-15"/>
              <a:t> </a:t>
            </a:r>
            <a:r>
              <a:rPr spc="-10"/>
              <a:t>Oxygen</a:t>
            </a:r>
            <a:r>
              <a:rPr spc="-25"/>
              <a:t> </a:t>
            </a:r>
            <a:r>
              <a:rPr spc="0"/>
              <a:t>demand</a:t>
            </a:r>
          </a:p>
        </p:txBody>
      </p:sp>
      <p:sp>
        <p:nvSpPr>
          <p:cNvPr id="285" name="object 6"/>
          <p:cNvSpPr txBox="1"/>
          <p:nvPr/>
        </p:nvSpPr>
        <p:spPr>
          <a:xfrm>
            <a:off x="4591939" y="1784349"/>
            <a:ext cx="6021071" cy="291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300"/>
            </a:pPr>
            <a:r>
              <a:t>in</a:t>
            </a:r>
            <a:r>
              <a:rPr spc="-5"/>
              <a:t> Pregnancy</a:t>
            </a:r>
            <a:r>
              <a:rPr spc="5"/>
              <a:t> </a:t>
            </a:r>
            <a:r>
              <a:t>and</a:t>
            </a:r>
            <a:r>
              <a:rPr spc="-20"/>
              <a:t> </a:t>
            </a:r>
            <a:r>
              <a:rPr b="1" spc="-5"/>
              <a:t>increase</a:t>
            </a:r>
            <a:r>
              <a:rPr b="1" spc="-10"/>
              <a:t> </a:t>
            </a:r>
            <a:r>
              <a:rPr b="1" spc="-5"/>
              <a:t>Pulmonary</a:t>
            </a:r>
            <a:r>
              <a:rPr b="1"/>
              <a:t> Blood</a:t>
            </a:r>
            <a:r>
              <a:rPr b="1" spc="-10"/>
              <a:t> </a:t>
            </a:r>
            <a:r>
              <a:rPr b="1"/>
              <a:t>Flow</a:t>
            </a:r>
            <a:r>
              <a:t>.</a:t>
            </a:r>
          </a:p>
        </p:txBody>
      </p:sp>
      <p:sp>
        <p:nvSpPr>
          <p:cNvPr id="286" name="object 7"/>
          <p:cNvSpPr txBox="1"/>
          <p:nvPr/>
        </p:nvSpPr>
        <p:spPr>
          <a:xfrm>
            <a:off x="1176323" y="2216548"/>
            <a:ext cx="9533892" cy="677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700"/>
              </a:spcBef>
              <a:defRPr sz="2100"/>
            </a:pPr>
            <a:r>
              <a:t>↑</a:t>
            </a:r>
            <a:r>
              <a:rPr spc="-5"/>
              <a:t> </a:t>
            </a:r>
            <a:r>
              <a:rPr spc="-10"/>
              <a:t>Intraabdominal</a:t>
            </a:r>
            <a:r>
              <a:rPr spc="-25"/>
              <a:t> </a:t>
            </a:r>
            <a:r>
              <a:rPr spc="-10"/>
              <a:t>pressure</a:t>
            </a:r>
            <a:r>
              <a:rPr spc="25"/>
              <a:t> </a:t>
            </a:r>
            <a:r>
              <a:rPr spc="-10"/>
              <a:t>through</a:t>
            </a:r>
            <a:r>
              <a:rPr spc="-5"/>
              <a:t> uterine</a:t>
            </a:r>
            <a:r>
              <a:rPr spc="10"/>
              <a:t> </a:t>
            </a:r>
            <a:r>
              <a:rPr spc="-15"/>
              <a:t>growth</a:t>
            </a:r>
            <a:r>
              <a:rPr spc="34"/>
              <a:t> </a:t>
            </a:r>
            <a:r>
              <a:t>→ </a:t>
            </a:r>
            <a:r>
              <a:rPr spc="-10"/>
              <a:t>dyspnea</a:t>
            </a:r>
          </a:p>
          <a:p>
            <a:pPr indent="12700">
              <a:spcBef>
                <a:spcPts val="600"/>
              </a:spcBef>
              <a:defRPr spc="-5" sz="2100"/>
            </a:pPr>
            <a:r>
              <a:t>The enlarging</a:t>
            </a:r>
            <a:r>
              <a:rPr spc="15"/>
              <a:t> </a:t>
            </a:r>
            <a:r>
              <a:t>uterus </a:t>
            </a:r>
            <a:r>
              <a:rPr spc="-10"/>
              <a:t>produce</a:t>
            </a:r>
            <a:r>
              <a:rPr spc="0"/>
              <a:t> </a:t>
            </a:r>
            <a:r>
              <a:rPr spc="-10"/>
              <a:t>anatomical </a:t>
            </a:r>
            <a:r>
              <a:t>changes </a:t>
            </a:r>
            <a:r>
              <a:rPr spc="-15"/>
              <a:t>to</a:t>
            </a:r>
            <a:r>
              <a:rPr spc="0"/>
              <a:t> the</a:t>
            </a:r>
            <a:r>
              <a:rPr spc="10"/>
              <a:t> </a:t>
            </a:r>
            <a:r>
              <a:rPr spc="-10"/>
              <a:t>thoracic</a:t>
            </a:r>
            <a:r>
              <a:rPr spc="5"/>
              <a:t> </a:t>
            </a:r>
            <a:r>
              <a:rPr spc="-10"/>
              <a:t>cage, </a:t>
            </a:r>
            <a:r>
              <a:rPr spc="0"/>
              <a:t>the</a:t>
            </a:r>
            <a:r>
              <a:rPr spc="5"/>
              <a:t> </a:t>
            </a:r>
            <a:r>
              <a:rPr spc="-10"/>
              <a:t>diaphragm</a:t>
            </a:r>
            <a:r>
              <a:rPr spc="-15"/>
              <a:t> </a:t>
            </a:r>
            <a:r>
              <a:rPr spc="0"/>
              <a:t>is</a:t>
            </a:r>
          </a:p>
        </p:txBody>
      </p:sp>
      <p:sp>
        <p:nvSpPr>
          <p:cNvPr id="287" name="object 8"/>
          <p:cNvSpPr txBox="1"/>
          <p:nvPr/>
        </p:nvSpPr>
        <p:spPr>
          <a:xfrm>
            <a:off x="1188719" y="2853053"/>
            <a:ext cx="4194810" cy="31051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400"/>
              </a:lnSpc>
              <a:defRPr spc="-5" sz="2100"/>
            </a:pPr>
            <a:r>
              <a:t>displaced</a:t>
            </a:r>
            <a:r>
              <a:rPr spc="-15"/>
              <a:t> upward</a:t>
            </a:r>
            <a:r>
              <a:rPr spc="450"/>
              <a:t> </a:t>
            </a:r>
            <a:r>
              <a:rPr spc="-10"/>
              <a:t>by</a:t>
            </a:r>
            <a:r>
              <a:rPr spc="-15"/>
              <a:t> </a:t>
            </a:r>
            <a:r>
              <a:rPr spc="0"/>
              <a:t>as</a:t>
            </a:r>
            <a:r>
              <a:rPr spc="-25"/>
              <a:t> </a:t>
            </a:r>
            <a:r>
              <a:rPr spc="0"/>
              <a:t>much</a:t>
            </a:r>
            <a:r>
              <a:rPr spc="-10"/>
              <a:t> </a:t>
            </a:r>
            <a:r>
              <a:rPr spc="0"/>
              <a:t>as</a:t>
            </a:r>
            <a:r>
              <a:t> </a:t>
            </a:r>
            <a:r>
              <a:rPr spc="0"/>
              <a:t>4</a:t>
            </a:r>
            <a:r>
              <a:t> </a:t>
            </a:r>
            <a:r>
              <a:rPr spc="0"/>
              <a:t>cm.</a:t>
            </a:r>
          </a:p>
        </p:txBody>
      </p:sp>
      <p:sp>
        <p:nvSpPr>
          <p:cNvPr id="288" name="object 9"/>
          <p:cNvSpPr txBox="1"/>
          <p:nvPr/>
        </p:nvSpPr>
        <p:spPr>
          <a:xfrm>
            <a:off x="1176323" y="3339844"/>
            <a:ext cx="9806307" cy="520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ct val="70000"/>
              </a:lnSpc>
              <a:spcBef>
                <a:spcPts val="800"/>
              </a:spcBef>
              <a:defRPr spc="-5" sz="2100"/>
            </a:pPr>
            <a:r>
              <a:t>The</a:t>
            </a:r>
            <a:r>
              <a:rPr spc="5"/>
              <a:t> </a:t>
            </a:r>
            <a:r>
              <a:rPr spc="-15"/>
              <a:t>anteroposterior</a:t>
            </a:r>
            <a:r>
              <a:rPr spc="60"/>
              <a:t> </a:t>
            </a:r>
            <a:r>
              <a:rPr spc="0"/>
              <a:t>and</a:t>
            </a:r>
            <a:r>
              <a:t> </a:t>
            </a:r>
            <a:r>
              <a:rPr spc="-20"/>
              <a:t>transverse</a:t>
            </a:r>
            <a:r>
              <a:rPr spc="40"/>
              <a:t> </a:t>
            </a:r>
            <a:r>
              <a:rPr spc="-10"/>
              <a:t>diameter</a:t>
            </a:r>
            <a:r>
              <a:rPr spc="0"/>
              <a:t> </a:t>
            </a:r>
            <a:r>
              <a:t>of</a:t>
            </a:r>
            <a:r>
              <a:rPr spc="15"/>
              <a:t> </a:t>
            </a:r>
            <a:r>
              <a:rPr spc="0"/>
              <a:t>the</a:t>
            </a:r>
            <a:r>
              <a:rPr spc="10"/>
              <a:t> </a:t>
            </a:r>
            <a:r>
              <a:rPr spc="-15"/>
              <a:t>thorax</a:t>
            </a:r>
            <a:r>
              <a:rPr spc="20"/>
              <a:t> </a:t>
            </a:r>
            <a:r>
              <a:t>increases,</a:t>
            </a:r>
            <a:r>
              <a:rPr spc="20"/>
              <a:t> </a:t>
            </a:r>
            <a:r>
              <a:rPr spc="0"/>
              <a:t>which</a:t>
            </a:r>
            <a:r>
              <a:rPr spc="10"/>
              <a:t> </a:t>
            </a:r>
            <a:r>
              <a:rPr spc="-10"/>
              <a:t>enlarges</a:t>
            </a:r>
            <a:r>
              <a:rPr spc="15"/>
              <a:t> </a:t>
            </a:r>
            <a:r>
              <a:rPr spc="-10"/>
              <a:t>chest </a:t>
            </a:r>
            <a:r>
              <a:rPr spc="-459"/>
              <a:t> </a:t>
            </a:r>
            <a:r>
              <a:rPr spc="-10"/>
              <a:t>wall</a:t>
            </a:r>
            <a:r>
              <a:rPr spc="10"/>
              <a:t> </a:t>
            </a:r>
            <a:r>
              <a:rPr spc="-10"/>
              <a:t>circumference.</a:t>
            </a:r>
          </a:p>
        </p:txBody>
      </p:sp>
      <p:sp>
        <p:nvSpPr>
          <p:cNvPr id="289" name="object 10"/>
          <p:cNvSpPr txBox="1"/>
          <p:nvPr/>
        </p:nvSpPr>
        <p:spPr>
          <a:xfrm>
            <a:off x="1188718" y="3880229"/>
            <a:ext cx="6513832" cy="31051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400"/>
              </a:lnSpc>
              <a:defRPr spc="-15" sz="2100"/>
            </a:pPr>
            <a:r>
              <a:t>Progesterone</a:t>
            </a:r>
            <a:r>
              <a:rPr spc="40"/>
              <a:t> </a:t>
            </a:r>
            <a:r>
              <a:rPr spc="-10"/>
              <a:t>stimulates</a:t>
            </a:r>
            <a:r>
              <a:rPr spc="5"/>
              <a:t> </a:t>
            </a:r>
            <a:r>
              <a:rPr spc="0"/>
              <a:t>the </a:t>
            </a:r>
            <a:r>
              <a:t>respiratory</a:t>
            </a:r>
            <a:r>
              <a:rPr spc="34"/>
              <a:t> </a:t>
            </a:r>
            <a:r>
              <a:t>centers</a:t>
            </a:r>
            <a:r>
              <a:rPr spc="0"/>
              <a:t> in the</a:t>
            </a:r>
            <a:r>
              <a:rPr spc="-10"/>
              <a:t> </a:t>
            </a:r>
            <a:r>
              <a:t>brain</a:t>
            </a:r>
          </a:p>
        </p:txBody>
      </p:sp>
      <p:sp>
        <p:nvSpPr>
          <p:cNvPr id="290" name="object 11"/>
          <p:cNvSpPr txBox="1"/>
          <p:nvPr/>
        </p:nvSpPr>
        <p:spPr>
          <a:xfrm>
            <a:off x="8002523" y="3880229"/>
            <a:ext cx="1793240" cy="31051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635">
              <a:lnSpc>
                <a:spcPts val="2400"/>
              </a:lnSpc>
              <a:defRPr spc="-10" sz="2100"/>
            </a:lvl1pPr>
          </a:lstStyle>
          <a:p>
            <a:pPr/>
            <a:r>
              <a:t>hyperventilation</a:t>
            </a:r>
          </a:p>
        </p:txBody>
      </p:sp>
      <p:sp>
        <p:nvSpPr>
          <p:cNvPr id="291" name="object 12"/>
          <p:cNvSpPr txBox="1"/>
          <p:nvPr/>
        </p:nvSpPr>
        <p:spPr>
          <a:xfrm>
            <a:off x="7690484" y="3870325"/>
            <a:ext cx="2477136" cy="27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2146300" algn="l"/>
              </a:tabLst>
              <a:defRPr sz="2100"/>
            </a:pPr>
            <a:r>
              <a:t>→	</a:t>
            </a:r>
            <a:r>
              <a:rPr spc="-5"/>
              <a:t>(</a:t>
            </a:r>
            <a:r>
              <a:rPr spc="-20"/>
              <a:t>t</a:t>
            </a:r>
            <a:r>
              <a:t>o</a:t>
            </a:r>
          </a:p>
        </p:txBody>
      </p:sp>
      <p:sp>
        <p:nvSpPr>
          <p:cNvPr id="292" name="object 13"/>
          <p:cNvSpPr txBox="1"/>
          <p:nvPr/>
        </p:nvSpPr>
        <p:spPr>
          <a:xfrm>
            <a:off x="1176324" y="4094048"/>
            <a:ext cx="9383395" cy="13311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2100"/>
              </a:lnSpc>
              <a:spcBef>
                <a:spcPts val="100"/>
              </a:spcBef>
              <a:defRPr spc="-10" sz="2100"/>
            </a:pPr>
            <a:r>
              <a:t>eliminate</a:t>
            </a:r>
            <a:r>
              <a:rPr spc="10"/>
              <a:t> </a:t>
            </a:r>
            <a:r>
              <a:rPr spc="-20"/>
              <a:t>fetal</a:t>
            </a:r>
            <a:r>
              <a:t> CO2</a:t>
            </a:r>
            <a:r>
              <a:rPr spc="5"/>
              <a:t> </a:t>
            </a:r>
            <a:r>
              <a:t>more</a:t>
            </a:r>
            <a:r>
              <a:rPr spc="5"/>
              <a:t> </a:t>
            </a:r>
            <a:r>
              <a:t>efficiently)</a:t>
            </a:r>
            <a:r>
              <a:rPr spc="50"/>
              <a:t> </a:t>
            </a:r>
            <a:r>
              <a:rPr spc="0"/>
              <a:t>→</a:t>
            </a:r>
            <a:r>
              <a:t> physiological,</a:t>
            </a:r>
            <a:r>
              <a:rPr spc="34"/>
              <a:t> </a:t>
            </a:r>
            <a:r>
              <a:t>chronic</a:t>
            </a:r>
            <a:r>
              <a:rPr spc="15"/>
              <a:t> </a:t>
            </a:r>
            <a:r>
              <a:t>compensated </a:t>
            </a:r>
            <a:r>
              <a:rPr spc="-15"/>
              <a:t>respiratory</a:t>
            </a:r>
          </a:p>
          <a:p>
            <a:pPr indent="12700">
              <a:lnSpc>
                <a:spcPts val="2100"/>
              </a:lnSpc>
              <a:defRPr spc="-5" sz="2100"/>
            </a:pPr>
            <a:r>
              <a:t>alkalosis</a:t>
            </a:r>
          </a:p>
          <a:p>
            <a:pPr indent="12700">
              <a:spcBef>
                <a:spcPts val="600"/>
              </a:spcBef>
              <a:defRPr sz="2100"/>
            </a:pPr>
            <a:r>
              <a:t>↑</a:t>
            </a:r>
            <a:r>
              <a:rPr spc="-10"/>
              <a:t> </a:t>
            </a:r>
            <a:r>
              <a:rPr spc="-5"/>
              <a:t>Tidal</a:t>
            </a:r>
            <a:r>
              <a:rPr spc="-10"/>
              <a:t> volume</a:t>
            </a:r>
            <a:r>
              <a:rPr spc="20"/>
              <a:t> </a:t>
            </a:r>
            <a:r>
              <a:t>→</a:t>
            </a:r>
            <a:r>
              <a:rPr spc="-10"/>
              <a:t> </a:t>
            </a:r>
            <a:r>
              <a:t>↑</a:t>
            </a:r>
            <a:r>
              <a:rPr spc="-5"/>
              <a:t> minute</a:t>
            </a:r>
            <a:r>
              <a:rPr spc="-15"/>
              <a:t> </a:t>
            </a:r>
            <a:r>
              <a:rPr spc="-10"/>
              <a:t>ventilation</a:t>
            </a:r>
          </a:p>
          <a:p>
            <a:pPr indent="12700">
              <a:spcBef>
                <a:spcPts val="600"/>
              </a:spcBef>
              <a:defRPr sz="2100"/>
            </a:pPr>
            <a:r>
              <a:t>↓</a:t>
            </a:r>
            <a:r>
              <a:rPr spc="-20"/>
              <a:t> </a:t>
            </a:r>
            <a:r>
              <a:rPr spc="-10"/>
              <a:t>PCO2 </a:t>
            </a:r>
            <a:r>
              <a:rPr spc="-5"/>
              <a:t>(</a:t>
            </a:r>
            <a:r>
              <a:rPr spc="-5">
                <a:latin typeface="Cambria Math"/>
                <a:ea typeface="Cambria Math"/>
                <a:cs typeface="Cambria Math"/>
                <a:sym typeface="Cambria Math"/>
              </a:rPr>
              <a:t>∼</a:t>
            </a:r>
            <a:r>
              <a:rPr spc="5"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t>30</a:t>
            </a:r>
            <a:r>
              <a:rPr spc="-20"/>
              <a:t> </a:t>
            </a:r>
            <a:r>
              <a:t>mm</a:t>
            </a:r>
            <a:r>
              <a:rPr spc="-10"/>
              <a:t> </a:t>
            </a:r>
            <a:r>
              <a:rPr spc="-5"/>
              <a:t>Hg)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object 2"/>
          <p:cNvSpPr txBox="1"/>
          <p:nvPr>
            <p:ph type="title"/>
          </p:nvPr>
        </p:nvSpPr>
        <p:spPr>
          <a:xfrm>
            <a:off x="1145844" y="553591"/>
            <a:ext cx="6367780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400">
                <a:solidFill>
                  <a:srgbClr val="000000"/>
                </a:solidFill>
              </a:defRPr>
            </a:pPr>
            <a:r>
              <a:t>V</a:t>
            </a:r>
            <a:r>
              <a:rPr spc="-100"/>
              <a:t>enou</a:t>
            </a:r>
            <a:r>
              <a:rPr spc="0"/>
              <a:t>s</a:t>
            </a:r>
            <a:r>
              <a:rPr spc="-200"/>
              <a:t> </a:t>
            </a:r>
            <a:r>
              <a:rPr spc="-100"/>
              <a:t>Th</a:t>
            </a:r>
            <a:r>
              <a:rPr spc="-200"/>
              <a:t>r</a:t>
            </a:r>
            <a:r>
              <a:rPr spc="-100"/>
              <a:t>o</a:t>
            </a:r>
            <a:r>
              <a:rPr spc="-200"/>
              <a:t>m</a:t>
            </a:r>
            <a:r>
              <a:rPr spc="-100"/>
              <a:t>boe</a:t>
            </a:r>
            <a:r>
              <a:rPr spc="-200"/>
              <a:t>m</a:t>
            </a:r>
            <a:r>
              <a:rPr spc="-100"/>
              <a:t>bolis</a:t>
            </a:r>
            <a:r>
              <a:rPr spc="0"/>
              <a:t>m</a:t>
            </a:r>
          </a:p>
        </p:txBody>
      </p:sp>
      <p:sp>
        <p:nvSpPr>
          <p:cNvPr id="295" name="object 3"/>
          <p:cNvSpPr/>
          <p:nvPr/>
        </p:nvSpPr>
        <p:spPr>
          <a:xfrm>
            <a:off x="1097280" y="2856102"/>
            <a:ext cx="56388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96" name="object 4"/>
          <p:cNvSpPr/>
          <p:nvPr/>
        </p:nvSpPr>
        <p:spPr>
          <a:xfrm>
            <a:off x="2119883" y="2856102"/>
            <a:ext cx="4436366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97" name="object 5"/>
          <p:cNvSpPr txBox="1"/>
          <p:nvPr/>
        </p:nvSpPr>
        <p:spPr>
          <a:xfrm>
            <a:off x="1176323" y="1845310"/>
            <a:ext cx="9091932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4" sz="2000"/>
            </a:pPr>
            <a:r>
              <a:t>VTE</a:t>
            </a:r>
            <a:r>
              <a:rPr spc="0"/>
              <a:t> </a:t>
            </a:r>
            <a:r>
              <a:t>can</a:t>
            </a:r>
            <a:r>
              <a:rPr spc="-9"/>
              <a:t> manifest</a:t>
            </a:r>
            <a:r>
              <a:rPr spc="30"/>
              <a:t> </a:t>
            </a:r>
            <a:r>
              <a:t>during pregnancy</a:t>
            </a:r>
            <a:r>
              <a:rPr spc="-35"/>
              <a:t> </a:t>
            </a:r>
            <a:r>
              <a:rPr spc="0"/>
              <a:t>as</a:t>
            </a:r>
            <a:r>
              <a:rPr spc="19"/>
              <a:t> </a:t>
            </a:r>
            <a:r>
              <a:rPr spc="0"/>
              <a:t>an</a:t>
            </a:r>
            <a:r>
              <a:rPr spc="9"/>
              <a:t> </a:t>
            </a:r>
            <a:r>
              <a:rPr spc="-9"/>
              <a:t>isolated</a:t>
            </a:r>
            <a:r>
              <a:rPr spc="30"/>
              <a:t> </a:t>
            </a:r>
            <a:r>
              <a:rPr spc="-9"/>
              <a:t>lower</a:t>
            </a:r>
            <a:r>
              <a:t> </a:t>
            </a:r>
            <a:r>
              <a:rPr spc="-9"/>
              <a:t>extremity</a:t>
            </a:r>
            <a:r>
              <a:rPr spc="35"/>
              <a:t> </a:t>
            </a:r>
            <a:r>
              <a:t>deep</a:t>
            </a:r>
            <a:r>
              <a:rPr spc="0"/>
              <a:t> </a:t>
            </a:r>
            <a:r>
              <a:rPr spc="-9"/>
              <a:t>vein</a:t>
            </a:r>
            <a:r>
              <a:rPr spc="9"/>
              <a:t> </a:t>
            </a:r>
            <a:r>
              <a:rPr spc="-9"/>
              <a:t>thrombosis</a:t>
            </a:r>
          </a:p>
        </p:txBody>
      </p:sp>
      <p:sp>
        <p:nvSpPr>
          <p:cNvPr id="298" name="object 6"/>
          <p:cNvSpPr txBox="1"/>
          <p:nvPr/>
        </p:nvSpPr>
        <p:spPr>
          <a:xfrm>
            <a:off x="10315956" y="1854835"/>
            <a:ext cx="634366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">
              <a:lnSpc>
                <a:spcPts val="2300"/>
              </a:lnSpc>
              <a:defRPr spc="-4" sz="2000"/>
            </a:lvl1pPr>
          </a:lstStyle>
          <a:p>
            <a:pPr/>
            <a:r>
              <a:t>(DVT)</a:t>
            </a:r>
          </a:p>
        </p:txBody>
      </p:sp>
      <p:sp>
        <p:nvSpPr>
          <p:cNvPr id="299" name="object 7"/>
          <p:cNvSpPr txBox="1"/>
          <p:nvPr/>
        </p:nvSpPr>
        <p:spPr>
          <a:xfrm>
            <a:off x="1176323" y="2153920"/>
            <a:ext cx="9945372" cy="543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ts val="2100"/>
              </a:lnSpc>
              <a:spcBef>
                <a:spcPts val="300"/>
              </a:spcBef>
              <a:defRPr spc="-4" sz="2000"/>
            </a:pPr>
            <a:r>
              <a:t>or</a:t>
            </a:r>
            <a:r>
              <a:rPr spc="-9"/>
              <a:t> </a:t>
            </a:r>
            <a:r>
              <a:rPr spc="0"/>
              <a:t>clot</a:t>
            </a:r>
            <a:r>
              <a:rPr spc="4"/>
              <a:t> </a:t>
            </a:r>
            <a:r>
              <a:rPr spc="0"/>
              <a:t>can</a:t>
            </a:r>
            <a:r>
              <a:t> break </a:t>
            </a:r>
            <a:r>
              <a:rPr spc="-9"/>
              <a:t>off</a:t>
            </a:r>
            <a:r>
              <a:rPr spc="4"/>
              <a:t> </a:t>
            </a:r>
            <a:r>
              <a:rPr spc="-9"/>
              <a:t>from</a:t>
            </a:r>
            <a:r>
              <a:rPr spc="0"/>
              <a:t> the</a:t>
            </a:r>
            <a:r>
              <a:t> </a:t>
            </a:r>
            <a:r>
              <a:rPr spc="-9"/>
              <a:t>lower</a:t>
            </a:r>
            <a:r>
              <a:rPr spc="4"/>
              <a:t> </a:t>
            </a:r>
            <a:r>
              <a:rPr spc="-9"/>
              <a:t>extremities</a:t>
            </a:r>
            <a:r>
              <a:rPr spc="50"/>
              <a:t> </a:t>
            </a:r>
            <a:r>
              <a:rPr spc="0"/>
              <a:t>and </a:t>
            </a:r>
            <a:r>
              <a:rPr spc="-19"/>
              <a:t>travel</a:t>
            </a:r>
            <a:r>
              <a:rPr spc="15"/>
              <a:t> </a:t>
            </a:r>
            <a:r>
              <a:rPr spc="-15"/>
              <a:t>to</a:t>
            </a:r>
            <a:r>
              <a:rPr spc="0"/>
              <a:t> the</a:t>
            </a:r>
            <a:r>
              <a:rPr spc="4"/>
              <a:t> </a:t>
            </a:r>
            <a:r>
              <a:rPr spc="0"/>
              <a:t>lung</a:t>
            </a:r>
            <a:r>
              <a:rPr spc="-9"/>
              <a:t> </a:t>
            </a:r>
            <a:r>
              <a:rPr spc="-15"/>
              <a:t>to</a:t>
            </a:r>
            <a:r>
              <a:t> </a:t>
            </a:r>
            <a:r>
              <a:rPr spc="-9"/>
              <a:t>present</a:t>
            </a:r>
            <a:r>
              <a:rPr spc="15"/>
              <a:t> </a:t>
            </a:r>
            <a:r>
              <a:rPr spc="0"/>
              <a:t>as</a:t>
            </a:r>
            <a:r>
              <a:rPr spc="4"/>
              <a:t> </a:t>
            </a:r>
            <a:r>
              <a:rPr spc="0"/>
              <a:t>a</a:t>
            </a:r>
            <a:r>
              <a:rPr spc="4"/>
              <a:t> </a:t>
            </a:r>
            <a:r>
              <a:t>pulmonary </a:t>
            </a:r>
            <a:r>
              <a:rPr spc="-434"/>
              <a:t> </a:t>
            </a:r>
            <a:r>
              <a:t>embolus.</a:t>
            </a:r>
          </a:p>
        </p:txBody>
      </p:sp>
      <p:sp>
        <p:nvSpPr>
          <p:cNvPr id="300" name="object 8"/>
          <p:cNvSpPr txBox="1"/>
          <p:nvPr/>
        </p:nvSpPr>
        <p:spPr>
          <a:xfrm>
            <a:off x="1188719" y="2856102"/>
            <a:ext cx="256541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300"/>
              </a:lnSpc>
              <a:defRPr spc="-4" sz="2000"/>
            </a:lvl1pPr>
          </a:lstStyle>
          <a:p>
            <a:pPr/>
            <a:r>
              <a:t>PE</a:t>
            </a:r>
          </a:p>
        </p:txBody>
      </p:sp>
      <p:sp>
        <p:nvSpPr>
          <p:cNvPr id="301" name="object 9"/>
          <p:cNvSpPr txBox="1"/>
          <p:nvPr/>
        </p:nvSpPr>
        <p:spPr>
          <a:xfrm>
            <a:off x="1488693" y="2846832"/>
            <a:ext cx="9044307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/>
            </a:pPr>
            <a:r>
              <a:t>is</a:t>
            </a:r>
            <a:r>
              <a:rPr spc="9"/>
              <a:t> </a:t>
            </a:r>
            <a:r>
              <a:t>the</a:t>
            </a:r>
            <a:r>
              <a:rPr spc="-4"/>
              <a:t> second</a:t>
            </a:r>
            <a:r>
              <a:rPr spc="4"/>
              <a:t> </a:t>
            </a:r>
            <a:r>
              <a:t>leading</a:t>
            </a:r>
            <a:r>
              <a:rPr spc="4"/>
              <a:t> </a:t>
            </a:r>
            <a:r>
              <a:rPr spc="-4"/>
              <a:t>cause</a:t>
            </a:r>
            <a:r>
              <a:rPr spc="4"/>
              <a:t> </a:t>
            </a:r>
            <a:r>
              <a:rPr spc="-4"/>
              <a:t>of maternal</a:t>
            </a:r>
            <a:r>
              <a:rPr spc="25"/>
              <a:t> </a:t>
            </a:r>
            <a:r>
              <a:rPr spc="-19"/>
              <a:t>mortality,</a:t>
            </a:r>
            <a:r>
              <a:rPr spc="15"/>
              <a:t> </a:t>
            </a:r>
            <a:r>
              <a:rPr spc="-4"/>
              <a:t>responsible</a:t>
            </a:r>
            <a:r>
              <a:rPr spc="9"/>
              <a:t> </a:t>
            </a:r>
            <a:r>
              <a:rPr spc="-15"/>
              <a:t>for </a:t>
            </a:r>
            <a:r>
              <a:t>9</a:t>
            </a:r>
            <a:r>
              <a:rPr spc="4"/>
              <a:t> </a:t>
            </a:r>
            <a:r>
              <a:rPr spc="-9"/>
              <a:t>percent</a:t>
            </a:r>
            <a:r>
              <a:rPr spc="4"/>
              <a:t> </a:t>
            </a:r>
            <a:r>
              <a:rPr spc="-4"/>
              <a:t>of</a:t>
            </a:r>
            <a:r>
              <a:t> </a:t>
            </a:r>
            <a:r>
              <a:rPr spc="-9"/>
              <a:t>maternal</a:t>
            </a:r>
          </a:p>
        </p:txBody>
      </p:sp>
      <p:sp>
        <p:nvSpPr>
          <p:cNvPr id="302" name="object 10"/>
          <p:cNvSpPr txBox="1"/>
          <p:nvPr/>
        </p:nvSpPr>
        <p:spPr>
          <a:xfrm>
            <a:off x="1176323" y="3121152"/>
            <a:ext cx="9597392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4" sz="2000"/>
            </a:pPr>
            <a:r>
              <a:t>deaths</a:t>
            </a:r>
            <a:r>
              <a:rPr spc="4"/>
              <a:t> </a:t>
            </a:r>
            <a:r>
              <a:rPr spc="0"/>
              <a:t>.</a:t>
            </a:r>
            <a:r>
              <a:rPr spc="4"/>
              <a:t> </a:t>
            </a:r>
            <a:r>
              <a:t>Thus,</a:t>
            </a:r>
            <a:r>
              <a:rPr spc="0"/>
              <a:t> the</a:t>
            </a:r>
            <a:r>
              <a:t> detection</a:t>
            </a:r>
            <a:r>
              <a:rPr spc="4"/>
              <a:t> </a:t>
            </a:r>
            <a:r>
              <a:t>of</a:t>
            </a:r>
            <a:r>
              <a:rPr spc="0"/>
              <a:t> </a:t>
            </a:r>
            <a:r>
              <a:rPr spc="-9"/>
              <a:t>DVT </a:t>
            </a:r>
            <a:r>
              <a:t>during</a:t>
            </a:r>
            <a:r>
              <a:rPr spc="-9"/>
              <a:t> </a:t>
            </a:r>
            <a:r>
              <a:t>pregnancy</a:t>
            </a:r>
            <a:r>
              <a:rPr spc="-30"/>
              <a:t> </a:t>
            </a:r>
            <a:r>
              <a:rPr spc="0"/>
              <a:t>is</a:t>
            </a:r>
            <a:r>
              <a:rPr spc="9"/>
              <a:t> </a:t>
            </a:r>
            <a:r>
              <a:t>critical</a:t>
            </a:r>
            <a:r>
              <a:rPr spc="9"/>
              <a:t> </a:t>
            </a:r>
            <a:r>
              <a:rPr spc="-15"/>
              <a:t>to</a:t>
            </a:r>
            <a:r>
              <a:rPr spc="0"/>
              <a:t> </a:t>
            </a:r>
            <a:r>
              <a:rPr spc="-9"/>
              <a:t>preventing</a:t>
            </a:r>
            <a:r>
              <a:rPr spc="9"/>
              <a:t> </a:t>
            </a:r>
            <a:r>
              <a:t>deaths</a:t>
            </a:r>
            <a:r>
              <a:rPr spc="4"/>
              <a:t> </a:t>
            </a:r>
            <a:r>
              <a:rPr spc="-9"/>
              <a:t>from</a:t>
            </a:r>
            <a:r>
              <a:rPr spc="0"/>
              <a:t> </a:t>
            </a:r>
            <a:r>
              <a:t>PE.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bject 2"/>
          <p:cNvSpPr txBox="1"/>
          <p:nvPr>
            <p:ph type="title"/>
          </p:nvPr>
        </p:nvSpPr>
        <p:spPr>
          <a:xfrm>
            <a:off x="1176324" y="286892"/>
            <a:ext cx="7909560" cy="1379220"/>
          </a:xfrm>
          <a:prstGeom prst="rect">
            <a:avLst/>
          </a:prstGeom>
        </p:spPr>
        <p:txBody>
          <a:bodyPr/>
          <a:lstStyle/>
          <a:p>
            <a:pPr marR="5080" indent="12700">
              <a:lnSpc>
                <a:spcPts val="4900"/>
              </a:lnSpc>
              <a:spcBef>
                <a:spcPts val="900"/>
              </a:spcBef>
              <a:defRPr spc="-100">
                <a:solidFill>
                  <a:srgbClr val="000000"/>
                </a:solidFill>
              </a:defRPr>
            </a:pPr>
            <a:r>
              <a:t>T</a:t>
            </a:r>
            <a:r>
              <a:rPr spc="-200"/>
              <a:t>h</a:t>
            </a:r>
            <a:r>
              <a:t>y</a:t>
            </a:r>
            <a:r>
              <a:rPr spc="-200"/>
              <a:t>r</a:t>
            </a:r>
            <a:r>
              <a:t>oi</a:t>
            </a:r>
            <a:r>
              <a:rPr spc="0"/>
              <a:t>d</a:t>
            </a:r>
            <a:r>
              <a:rPr spc="-300"/>
              <a:t> </a:t>
            </a:r>
            <a:r>
              <a:t>ada</a:t>
            </a:r>
            <a:r>
              <a:rPr spc="-200"/>
              <a:t>pta</a:t>
            </a:r>
            <a:r>
              <a:t>tio</a:t>
            </a:r>
            <a:r>
              <a:rPr spc="0"/>
              <a:t>n</a:t>
            </a:r>
            <a:r>
              <a:rPr spc="-300"/>
              <a:t> </a:t>
            </a:r>
            <a:r>
              <a:t>durin</a:t>
            </a:r>
            <a:r>
              <a:rPr spc="0"/>
              <a:t>g</a:t>
            </a:r>
            <a:r>
              <a:rPr spc="-300"/>
              <a:t> </a:t>
            </a:r>
            <a:r>
              <a:t>nor</a:t>
            </a:r>
            <a:r>
              <a:rPr spc="-200"/>
              <a:t>m</a:t>
            </a:r>
            <a:r>
              <a:t>a</a:t>
            </a:r>
            <a:r>
              <a:rPr spc="0"/>
              <a:t>l  </a:t>
            </a:r>
            <a:r>
              <a:t>pregnancy</a:t>
            </a:r>
          </a:p>
        </p:txBody>
      </p:sp>
      <p:graphicFrame>
        <p:nvGraphicFramePr>
          <p:cNvPr id="96" name="object 3"/>
          <p:cNvGraphicFramePr/>
          <p:nvPr/>
        </p:nvGraphicFramePr>
        <p:xfrm>
          <a:off x="1314577" y="1885950"/>
          <a:ext cx="9765031" cy="4364669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4811395"/>
                <a:gridCol w="4953635"/>
              </a:tblGrid>
              <a:tr h="371855">
                <a:tc gridSpan="2">
                  <a:txBody>
                    <a:bodyPr/>
                    <a:lstStyle/>
                    <a:p>
                      <a:pPr indent="1040764" algn="l">
                        <a:lnSpc>
                          <a:spcPts val="2700"/>
                        </a:lnSpc>
                        <a:defRPr b="1" spc="-5" sz="2400"/>
                      </a:pPr>
                      <a:r>
                        <a:t>The</a:t>
                      </a:r>
                      <a:r>
                        <a:rPr spc="-10"/>
                        <a:t> </a:t>
                      </a:r>
                      <a:r>
                        <a:t>major</a:t>
                      </a:r>
                      <a:r>
                        <a:rPr spc="-30"/>
                        <a:t> </a:t>
                      </a:r>
                      <a:r>
                        <a:rPr spc="-10"/>
                        <a:t>changes</a:t>
                      </a:r>
                      <a:r>
                        <a:t> </a:t>
                      </a:r>
                      <a:r>
                        <a:rPr spc="0"/>
                        <a:t>in </a:t>
                      </a:r>
                      <a:r>
                        <a:rPr spc="-15"/>
                        <a:t>thyroid</a:t>
                      </a:r>
                      <a:r>
                        <a:rPr spc="0"/>
                        <a:t> </a:t>
                      </a:r>
                      <a:r>
                        <a:t>function</a:t>
                      </a:r>
                      <a:r>
                        <a:rPr spc="0"/>
                        <a:t> </a:t>
                      </a:r>
                      <a:r>
                        <a:t>during </a:t>
                      </a:r>
                      <a:r>
                        <a:rPr spc="-10"/>
                        <a:t>pregnancy are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254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</a:tcPr>
                </a:tc>
                <a:tc hMerge="1">
                  <a:tcPr/>
                </a:tc>
              </a:tr>
              <a:tr h="451103">
                <a:tc gridSpan="2">
                  <a:txBody>
                    <a:bodyPr/>
                    <a:lstStyle/>
                    <a:p>
                      <a:pPr algn="l">
                        <a:def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 hMerge="1">
                  <a:tcPr/>
                </a:tc>
              </a:tr>
              <a:tr h="688568">
                <a:tc>
                  <a:txBody>
                    <a:bodyPr/>
                    <a:lstStyle/>
                    <a:p>
                      <a:pPr marR="209550" algn="ctr">
                        <a:lnSpc>
                          <a:spcPts val="2300"/>
                        </a:lnSpc>
                        <a:defRPr b="1" spc="-9" sz="2000"/>
                      </a:pPr>
                      <a:r>
                        <a:t>Estrogen</a:t>
                      </a:r>
                      <a:r>
                        <a:rPr spc="-15"/>
                        <a:t> </a:t>
                      </a:r>
                      <a:r>
                        <a:rPr spc="-4"/>
                        <a:t>increases</a:t>
                      </a:r>
                      <a:r>
                        <a:rPr spc="-19"/>
                        <a:t> </a:t>
                      </a:r>
                      <a:r>
                        <a:rPr spc="0"/>
                        <a:t>TBG</a:t>
                      </a:r>
                      <a:r>
                        <a:rPr spc="-25"/>
                        <a:t> </a:t>
                      </a:r>
                      <a:r>
                        <a:rPr spc="-4"/>
                        <a:t>production</a:t>
                      </a:r>
                      <a:r>
                        <a:rPr spc="-30"/>
                        <a:t> </a:t>
                      </a:r>
                      <a:r>
                        <a:rPr spc="0"/>
                        <a:t>and</a:t>
                      </a:r>
                    </a:p>
                    <a:p>
                      <a:pPr marR="211454" algn="ctr">
                        <a:defRPr b="1" spc="-4" sz="2000"/>
                      </a:pPr>
                      <a:r>
                        <a:t>decreases</a:t>
                      </a:r>
                      <a:r>
                        <a:rPr spc="-9"/>
                        <a:t> </a:t>
                      </a:r>
                      <a:r>
                        <a:rPr spc="0"/>
                        <a:t>TBG</a:t>
                      </a:r>
                      <a:r>
                        <a:rPr spc="-25"/>
                        <a:t> </a:t>
                      </a:r>
                      <a:r>
                        <a:rPr spc="-9"/>
                        <a:t>clearance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indent="78105" algn="ctr">
                        <a:spcBef>
                          <a:spcPts val="1100"/>
                        </a:spcBef>
                        <a:defRPr b="1" spc="-4" sz="2000"/>
                      </a:pPr>
                      <a:r>
                        <a:t>Stimulation</a:t>
                      </a:r>
                      <a:r>
                        <a:rPr spc="-45"/>
                        <a:t> </a:t>
                      </a:r>
                      <a:r>
                        <a:rPr spc="0"/>
                        <a:t>of</a:t>
                      </a:r>
                      <a:r>
                        <a:t> </a:t>
                      </a:r>
                      <a:r>
                        <a:rPr spc="0"/>
                        <a:t>the</a:t>
                      </a:r>
                      <a:r>
                        <a:rPr spc="-9"/>
                        <a:t> </a:t>
                      </a:r>
                      <a:r>
                        <a:t>TSH</a:t>
                      </a:r>
                      <a:r>
                        <a:rPr spc="-19"/>
                        <a:t> </a:t>
                      </a:r>
                      <a:r>
                        <a:rPr spc="-9"/>
                        <a:t>receptor</a:t>
                      </a:r>
                      <a:r>
                        <a:rPr spc="0"/>
                        <a:t> </a:t>
                      </a:r>
                      <a:r>
                        <a:t>by</a:t>
                      </a:r>
                      <a:r>
                        <a:rPr spc="0"/>
                        <a:t> </a:t>
                      </a:r>
                      <a:r>
                        <a:t>hCG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</a:tcPr>
                </a:tc>
              </a:tr>
              <a:tr h="451001">
                <a:tc>
                  <a:txBody>
                    <a:bodyPr/>
                    <a:lstStyle/>
                    <a:p>
                      <a:pPr algn="l">
                        <a:lnSpc>
                          <a:spcPts val="2800"/>
                        </a:lnSpc>
                      </a:pPr>
                      <a:r>
                        <a:rPr b="1" sz="2400"/>
                        <a:t>↓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b="1" sz="2400"/>
                        <a:t>↓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966342">
                <a:tc>
                  <a:txBody>
                    <a:bodyPr/>
                    <a:lstStyle/>
                    <a:p>
                      <a:pPr marL="525780" marR="212725" indent="-525780" algn="l">
                        <a:spcBef>
                          <a:spcPts val="1000"/>
                        </a:spcBef>
                        <a:defRPr b="1" spc="-4" sz="2000"/>
                      </a:pPr>
                      <a:r>
                        <a:t>Increased T4 </a:t>
                      </a:r>
                      <a:r>
                        <a:rPr spc="0"/>
                        <a:t>and </a:t>
                      </a:r>
                      <a:r>
                        <a:t>T3 production </a:t>
                      </a:r>
                      <a:r>
                        <a:rPr spc="-15"/>
                        <a:t>to </a:t>
                      </a:r>
                      <a:r>
                        <a:rPr spc="-9"/>
                        <a:t>maintain </a:t>
                      </a:r>
                      <a:r>
                        <a:rPr spc="-440"/>
                        <a:t> </a:t>
                      </a:r>
                      <a:r>
                        <a:rPr spc="0"/>
                        <a:t>the</a:t>
                      </a:r>
                      <a:r>
                        <a:t> </a:t>
                      </a:r>
                      <a:r>
                        <a:rPr spc="-9"/>
                        <a:t>free</a:t>
                      </a:r>
                      <a:r>
                        <a:rPr spc="9"/>
                        <a:t> </a:t>
                      </a:r>
                      <a:r>
                        <a:t>T4</a:t>
                      </a:r>
                      <a:r>
                        <a:rPr spc="-15"/>
                        <a:t> </a:t>
                      </a:r>
                      <a:r>
                        <a:rPr spc="0"/>
                        <a:t>and</a:t>
                      </a:r>
                      <a:r>
                        <a:rPr spc="-15"/>
                        <a:t> </a:t>
                      </a:r>
                      <a:r>
                        <a:t>T3</a:t>
                      </a:r>
                      <a:r>
                        <a:rPr spc="-15"/>
                        <a:t> </a:t>
                      </a:r>
                      <a:r>
                        <a:rPr spc="-9"/>
                        <a:t>concentrations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1270" marR="64768" indent="144144" algn="ctr">
                        <a:defRPr b="1" spc="-5" sz="1900"/>
                      </a:pPr>
                      <a:r>
                        <a:t>hCG</a:t>
                      </a:r>
                      <a:r>
                        <a:rPr spc="-14"/>
                        <a:t> </a:t>
                      </a:r>
                      <a:r>
                        <a:t>and</a:t>
                      </a:r>
                      <a:r>
                        <a:rPr spc="0"/>
                        <a:t> </a:t>
                      </a:r>
                      <a:r>
                        <a:rPr spc="-10"/>
                        <a:t>TSH</a:t>
                      </a:r>
                      <a:r>
                        <a:rPr spc="5"/>
                        <a:t> </a:t>
                      </a:r>
                      <a:r>
                        <a:rPr spc="-14"/>
                        <a:t>are</a:t>
                      </a:r>
                      <a:r>
                        <a:rPr spc="0"/>
                        <a:t> </a:t>
                      </a:r>
                      <a:r>
                        <a:rPr spc="-10"/>
                        <a:t>members</a:t>
                      </a:r>
                      <a:r>
                        <a:rPr spc="20"/>
                        <a:t> </a:t>
                      </a:r>
                      <a:r>
                        <a:t>of </a:t>
                      </a:r>
                      <a:r>
                        <a:rPr spc="-10"/>
                        <a:t>glycoprotein </a:t>
                      </a:r>
                      <a:r>
                        <a:t> hormones</a:t>
                      </a:r>
                      <a:r>
                        <a:rPr spc="14"/>
                        <a:t> </a:t>
                      </a:r>
                      <a:r>
                        <a:rPr spc="-10"/>
                        <a:t>family</a:t>
                      </a:r>
                      <a:r>
                        <a:rPr spc="5"/>
                        <a:t> </a:t>
                      </a:r>
                      <a:r>
                        <a:t>with</a:t>
                      </a:r>
                      <a:r>
                        <a:rPr spc="-10"/>
                        <a:t> </a:t>
                      </a:r>
                      <a:r>
                        <a:t>a</a:t>
                      </a:r>
                      <a:r>
                        <a:rPr spc="-10"/>
                        <a:t> </a:t>
                      </a:r>
                      <a:r>
                        <a:t>common</a:t>
                      </a:r>
                      <a:r>
                        <a:rPr spc="25"/>
                        <a:t> </a:t>
                      </a:r>
                      <a:r>
                        <a:t>alpha</a:t>
                      </a:r>
                      <a:r>
                        <a:rPr spc="5"/>
                        <a:t> </a:t>
                      </a:r>
                      <a:r>
                        <a:t>subunit </a:t>
                      </a:r>
                      <a:r>
                        <a:rPr spc="-415"/>
                        <a:t> </a:t>
                      </a:r>
                      <a:r>
                        <a:t>and a</a:t>
                      </a:r>
                      <a:r>
                        <a:rPr spc="0"/>
                        <a:t> </a:t>
                      </a:r>
                      <a:r>
                        <a:t>unique</a:t>
                      </a:r>
                      <a:r>
                        <a:rPr spc="20"/>
                        <a:t> </a:t>
                      </a:r>
                      <a:r>
                        <a:rPr spc="-10"/>
                        <a:t>beta</a:t>
                      </a:r>
                      <a:r>
                        <a:rPr spc="10"/>
                        <a:t> </a:t>
                      </a:r>
                      <a:r>
                        <a:t>subunit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</a:tcPr>
                </a:tc>
              </a:tr>
              <a:tr h="452183">
                <a:tc>
                  <a:txBody>
                    <a:bodyPr/>
                    <a:lstStyle/>
                    <a:p>
                      <a:pPr algn="l">
                        <a:lnSpc>
                          <a:spcPts val="2800"/>
                        </a:lnSpc>
                      </a:pPr>
                      <a:r>
                        <a:rPr b="1" sz="2400"/>
                        <a:t>↓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b="1" sz="2400"/>
                        <a:t>↓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  <a:solidFill>
                      <a:srgbClr val="70AD47">
                        <a:alpha val="20000"/>
                      </a:srgbClr>
                    </a:solidFill>
                  </a:tcPr>
                </a:tc>
              </a:tr>
              <a:tr h="983614">
                <a:tc>
                  <a:txBody>
                    <a:bodyPr/>
                    <a:lstStyle/>
                    <a:p>
                      <a:pPr marR="227965" indent="13970" algn="ctr">
                        <a:defRPr b="1" sz="2000"/>
                      </a:pPr>
                      <a:r>
                        <a:t>The TBG </a:t>
                      </a:r>
                      <a:r>
                        <a:rPr spc="-15"/>
                        <a:t>excess </a:t>
                      </a:r>
                      <a:r>
                        <a:rPr spc="-4"/>
                        <a:t>leads </a:t>
                      </a:r>
                      <a:r>
                        <a:rPr spc="-15"/>
                        <a:t>to </a:t>
                      </a:r>
                      <a:r>
                        <a:t>an </a:t>
                      </a:r>
                      <a:r>
                        <a:rPr spc="-4"/>
                        <a:t>increase </a:t>
                      </a:r>
                      <a:r>
                        <a:t>in both </a:t>
                      </a:r>
                      <a:r>
                        <a:rPr spc="-440"/>
                        <a:t> </a:t>
                      </a:r>
                      <a:r>
                        <a:t>serum </a:t>
                      </a:r>
                      <a:r>
                        <a:rPr spc="-9"/>
                        <a:t>total, </a:t>
                      </a:r>
                      <a:r>
                        <a:t>but not </a:t>
                      </a:r>
                      <a:r>
                        <a:rPr spc="-9"/>
                        <a:t>free, </a:t>
                      </a:r>
                      <a:r>
                        <a:t>T4 </a:t>
                      </a:r>
                      <a:r>
                        <a:rPr spc="-4"/>
                        <a:t>and T3 </a:t>
                      </a:r>
                      <a:r>
                        <a:t> </a:t>
                      </a:r>
                      <a:r>
                        <a:rPr spc="-9"/>
                        <a:t>concentrations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2003425" marR="42544" indent="-1878964" algn="l">
                        <a:spcBef>
                          <a:spcPts val="1200"/>
                        </a:spcBef>
                        <a:defRPr b="1" sz="2000"/>
                      </a:pPr>
                      <a:r>
                        <a:t>As a </a:t>
                      </a:r>
                      <a:r>
                        <a:rPr spc="-4"/>
                        <a:t>result, hCG </a:t>
                      </a:r>
                      <a:r>
                        <a:t>has </a:t>
                      </a:r>
                      <a:r>
                        <a:rPr spc="-9"/>
                        <a:t>weak thyroid-stimulating </a:t>
                      </a:r>
                      <a:r>
                        <a:rPr spc="-440"/>
                        <a:t> </a:t>
                      </a:r>
                      <a:r>
                        <a:t>activity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AD47"/>
                      </a:solidFill>
                    </a:lnL>
                    <a:lnR w="12700">
                      <a:solidFill>
                        <a:srgbClr val="70AD47"/>
                      </a:solidFill>
                    </a:lnR>
                    <a:lnT w="12700">
                      <a:solidFill>
                        <a:srgbClr val="70AD47"/>
                      </a:solidFill>
                    </a:lnT>
                    <a:lnB w="12700">
                      <a:solidFill>
                        <a:srgbClr val="70AD47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object 2"/>
          <p:cNvSpPr txBox="1"/>
          <p:nvPr>
            <p:ph type="title"/>
          </p:nvPr>
        </p:nvSpPr>
        <p:spPr>
          <a:xfrm>
            <a:off x="1176324" y="908683"/>
            <a:ext cx="6481446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Venous</a:t>
            </a:r>
            <a:r>
              <a:rPr spc="-200"/>
              <a:t> </a:t>
            </a:r>
            <a:r>
              <a:t>Thromboembolism</a:t>
            </a:r>
          </a:p>
        </p:txBody>
      </p:sp>
      <p:sp>
        <p:nvSpPr>
          <p:cNvPr id="305" name="object 3"/>
          <p:cNvSpPr txBox="1"/>
          <p:nvPr/>
        </p:nvSpPr>
        <p:spPr>
          <a:xfrm>
            <a:off x="1176324" y="1845310"/>
            <a:ext cx="9792970" cy="835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2200"/>
              </a:lnSpc>
              <a:spcBef>
                <a:spcPts val="100"/>
              </a:spcBef>
              <a:defRPr spc="-4" sz="2000"/>
            </a:pPr>
            <a:r>
              <a:t>Antepartum</a:t>
            </a:r>
            <a:r>
              <a:rPr spc="4"/>
              <a:t> </a:t>
            </a:r>
            <a:r>
              <a:rPr spc="0"/>
              <a:t>–</a:t>
            </a:r>
            <a:r>
              <a:rPr spc="15"/>
              <a:t> </a:t>
            </a:r>
            <a:r>
              <a:rPr spc="-9"/>
              <a:t>Most</a:t>
            </a:r>
            <a:r>
              <a:rPr spc="9"/>
              <a:t> </a:t>
            </a:r>
            <a:r>
              <a:t>studies</a:t>
            </a:r>
            <a:r>
              <a:rPr spc="25"/>
              <a:t> </a:t>
            </a:r>
            <a:r>
              <a:t>report</a:t>
            </a:r>
            <a:r>
              <a:rPr spc="0"/>
              <a:t> equal</a:t>
            </a:r>
            <a:r>
              <a:rPr spc="15"/>
              <a:t> </a:t>
            </a:r>
            <a:r>
              <a:t>distribution</a:t>
            </a:r>
            <a:r>
              <a:rPr spc="9"/>
              <a:t> </a:t>
            </a:r>
            <a:r>
              <a:t>of</a:t>
            </a:r>
            <a:r>
              <a:rPr spc="9"/>
              <a:t> </a:t>
            </a:r>
            <a:r>
              <a:t>VTE</a:t>
            </a:r>
            <a:r>
              <a:rPr spc="0"/>
              <a:t> </a:t>
            </a:r>
            <a:r>
              <a:rPr spc="-9"/>
              <a:t>across</a:t>
            </a:r>
            <a:r>
              <a:rPr spc="19"/>
              <a:t> </a:t>
            </a:r>
            <a:r>
              <a:rPr spc="0"/>
              <a:t>the</a:t>
            </a:r>
            <a:r>
              <a:rPr spc="9"/>
              <a:t> </a:t>
            </a:r>
            <a:r>
              <a:rPr spc="-15"/>
              <a:t>trimesters</a:t>
            </a:r>
            <a:r>
              <a:rPr spc="45"/>
              <a:t> </a:t>
            </a:r>
            <a:r>
              <a:t>of</a:t>
            </a:r>
            <a:r>
              <a:rPr spc="9"/>
              <a:t> </a:t>
            </a:r>
            <a:r>
              <a:t>pregnancy</a:t>
            </a:r>
          </a:p>
          <a:p>
            <a:pPr marR="193039" indent="12700">
              <a:lnSpc>
                <a:spcPts val="2100"/>
              </a:lnSpc>
              <a:spcBef>
                <a:spcPts val="100"/>
              </a:spcBef>
              <a:defRPr spc="-30" sz="2000"/>
            </a:pPr>
            <a:r>
              <a:t>.However,</a:t>
            </a:r>
            <a:r>
              <a:rPr spc="15"/>
              <a:t> </a:t>
            </a:r>
            <a:r>
              <a:rPr spc="-9"/>
              <a:t>two</a:t>
            </a:r>
            <a:r>
              <a:rPr spc="9"/>
              <a:t> </a:t>
            </a:r>
            <a:r>
              <a:rPr spc="-9"/>
              <a:t>large</a:t>
            </a:r>
            <a:r>
              <a:rPr spc="4"/>
              <a:t> </a:t>
            </a:r>
            <a:r>
              <a:rPr spc="-4"/>
              <a:t>conflicting</a:t>
            </a:r>
            <a:r>
              <a:rPr spc="9"/>
              <a:t> </a:t>
            </a:r>
            <a:r>
              <a:rPr spc="-15"/>
              <a:t>retrospective</a:t>
            </a:r>
            <a:r>
              <a:rPr spc="45"/>
              <a:t> </a:t>
            </a:r>
            <a:r>
              <a:rPr spc="-4"/>
              <a:t>studies</a:t>
            </a:r>
            <a:r>
              <a:rPr spc="25"/>
              <a:t> </a:t>
            </a:r>
            <a:r>
              <a:rPr spc="-9"/>
              <a:t>reported</a:t>
            </a:r>
            <a:r>
              <a:rPr spc="9"/>
              <a:t> </a:t>
            </a:r>
            <a:r>
              <a:rPr spc="0"/>
              <a:t>a</a:t>
            </a:r>
            <a:r>
              <a:rPr spc="30"/>
              <a:t> </a:t>
            </a:r>
            <a:r>
              <a:rPr spc="-19">
                <a:solidFill>
                  <a:srgbClr val="FF0000"/>
                </a:solidFill>
              </a:rPr>
              <a:t>first</a:t>
            </a:r>
            <a:r>
              <a:rPr spc="39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trimester</a:t>
            </a:r>
            <a:r>
              <a:rPr spc="65">
                <a:solidFill>
                  <a:srgbClr val="FF0000"/>
                </a:solidFill>
              </a:rPr>
              <a:t> </a:t>
            </a:r>
            <a:r>
              <a:rPr spc="-4"/>
              <a:t>predominance </a:t>
            </a:r>
            <a:r>
              <a:rPr spc="-440"/>
              <a:t> </a:t>
            </a:r>
            <a:r>
              <a:rPr spc="0"/>
              <a:t>(50</a:t>
            </a:r>
            <a:r>
              <a:rPr spc="-19"/>
              <a:t> </a:t>
            </a:r>
            <a:r>
              <a:rPr spc="0"/>
              <a:t>%</a:t>
            </a:r>
            <a:r>
              <a:rPr spc="-4"/>
              <a:t> </a:t>
            </a:r>
            <a:r>
              <a:rPr spc="-15"/>
              <a:t>before</a:t>
            </a:r>
            <a:r>
              <a:rPr spc="-19"/>
              <a:t> </a:t>
            </a:r>
            <a:r>
              <a:rPr spc="0"/>
              <a:t>15</a:t>
            </a:r>
            <a:r>
              <a:rPr spc="-19"/>
              <a:t> </a:t>
            </a:r>
            <a:r>
              <a:rPr spc="-9"/>
              <a:t>weeks)</a:t>
            </a:r>
            <a:r>
              <a:rPr spc="9"/>
              <a:t> </a:t>
            </a:r>
            <a:r>
              <a:rPr spc="0"/>
              <a:t>and </a:t>
            </a:r>
            <a:r>
              <a:rPr spc="-4">
                <a:solidFill>
                  <a:srgbClr val="FF0000"/>
                </a:solidFill>
              </a:rPr>
              <a:t>third </a:t>
            </a:r>
            <a:r>
              <a:rPr spc="-9">
                <a:solidFill>
                  <a:srgbClr val="FF0000"/>
                </a:solidFill>
              </a:rPr>
              <a:t>trimester</a:t>
            </a:r>
            <a:r>
              <a:rPr spc="35">
                <a:solidFill>
                  <a:srgbClr val="FF0000"/>
                </a:solidFill>
              </a:rPr>
              <a:t> </a:t>
            </a:r>
            <a:r>
              <a:rPr spc="-4"/>
              <a:t>predominance </a:t>
            </a:r>
            <a:r>
              <a:rPr spc="0"/>
              <a:t>(60</a:t>
            </a:r>
            <a:r>
              <a:rPr spc="-19"/>
              <a:t> </a:t>
            </a:r>
            <a:r>
              <a:rPr spc="-4"/>
              <a:t>%)</a:t>
            </a:r>
          </a:p>
        </p:txBody>
      </p:sp>
      <p:sp>
        <p:nvSpPr>
          <p:cNvPr id="306" name="object 4"/>
          <p:cNvSpPr txBox="1"/>
          <p:nvPr/>
        </p:nvSpPr>
        <p:spPr>
          <a:xfrm>
            <a:off x="1176324" y="2846832"/>
            <a:ext cx="5551805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9" sz="2000"/>
            </a:pPr>
            <a:r>
              <a:t>Postpartum</a:t>
            </a:r>
            <a:r>
              <a:rPr spc="0"/>
              <a:t> – </a:t>
            </a:r>
            <a:r>
              <a:rPr spc="-4"/>
              <a:t>Compared with</a:t>
            </a:r>
            <a:r>
              <a:rPr spc="0"/>
              <a:t> the</a:t>
            </a:r>
            <a:r>
              <a:rPr spc="4"/>
              <a:t> </a:t>
            </a:r>
            <a:r>
              <a:rPr spc="-4"/>
              <a:t>antepartum</a:t>
            </a:r>
            <a:r>
              <a:rPr spc="0"/>
              <a:t> </a:t>
            </a:r>
            <a:r>
              <a:rPr spc="-4"/>
              <a:t>period,</a:t>
            </a:r>
          </a:p>
        </p:txBody>
      </p:sp>
      <p:sp>
        <p:nvSpPr>
          <p:cNvPr id="307" name="object 5"/>
          <p:cNvSpPr txBox="1"/>
          <p:nvPr/>
        </p:nvSpPr>
        <p:spPr>
          <a:xfrm>
            <a:off x="6771130" y="2856102"/>
            <a:ext cx="4034156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635">
              <a:lnSpc>
                <a:spcPts val="2300"/>
              </a:lnSpc>
              <a:defRPr spc="-4" sz="2000"/>
            </a:pPr>
            <a:r>
              <a:t>VTE</a:t>
            </a:r>
            <a:r>
              <a:rPr spc="-9"/>
              <a:t> </a:t>
            </a:r>
            <a:r>
              <a:t>is</a:t>
            </a:r>
            <a:r>
              <a:rPr spc="9"/>
              <a:t> </a:t>
            </a:r>
            <a:r>
              <a:rPr spc="-9"/>
              <a:t>two </a:t>
            </a:r>
            <a:r>
              <a:rPr spc="-15"/>
              <a:t>to</a:t>
            </a:r>
            <a:r>
              <a:t> </a:t>
            </a:r>
            <a:r>
              <a:rPr spc="-9"/>
              <a:t>five</a:t>
            </a:r>
            <a:r>
              <a:rPr spc="9"/>
              <a:t> </a:t>
            </a:r>
            <a:r>
              <a:t>times</a:t>
            </a:r>
            <a:r>
              <a:rPr spc="9"/>
              <a:t> </a:t>
            </a:r>
            <a:r>
              <a:rPr spc="-9"/>
              <a:t>more</a:t>
            </a:r>
            <a:r>
              <a:rPr spc="0"/>
              <a:t> </a:t>
            </a:r>
            <a:r>
              <a:rPr spc="-9"/>
              <a:t>common</a:t>
            </a:r>
          </a:p>
        </p:txBody>
      </p:sp>
      <p:sp>
        <p:nvSpPr>
          <p:cNvPr id="308" name="object 6"/>
          <p:cNvSpPr txBox="1"/>
          <p:nvPr/>
        </p:nvSpPr>
        <p:spPr>
          <a:xfrm>
            <a:off x="1188719" y="3130423"/>
            <a:ext cx="1351281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4" sz="2000"/>
            </a:pPr>
            <a:r>
              <a:t>postpartum</a:t>
            </a:r>
            <a:r>
              <a:rPr spc="-55"/>
              <a:t> </a:t>
            </a:r>
            <a:r>
              <a:rPr spc="0"/>
              <a:t>.</a:t>
            </a:r>
          </a:p>
        </p:txBody>
      </p:sp>
      <p:sp>
        <p:nvSpPr>
          <p:cNvPr id="309" name="object 7"/>
          <p:cNvSpPr txBox="1"/>
          <p:nvPr/>
        </p:nvSpPr>
        <p:spPr>
          <a:xfrm>
            <a:off x="1176324" y="3606546"/>
            <a:ext cx="9843770" cy="543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68580">
              <a:lnSpc>
                <a:spcPts val="2100"/>
              </a:lnSpc>
              <a:spcBef>
                <a:spcPts val="300"/>
              </a:spcBef>
              <a:defRPr spc="-4" sz="2000"/>
            </a:pPr>
            <a:r>
              <a:t>The</a:t>
            </a:r>
            <a:r>
              <a:rPr spc="0"/>
              <a:t> </a:t>
            </a:r>
            <a:r>
              <a:t>risk</a:t>
            </a:r>
            <a:r>
              <a:rPr spc="15"/>
              <a:t> </a:t>
            </a:r>
            <a:r>
              <a:rPr spc="0"/>
              <a:t>is</a:t>
            </a:r>
            <a:r>
              <a:rPr spc="15"/>
              <a:t> </a:t>
            </a:r>
            <a:r>
              <a:t>highest </a:t>
            </a:r>
            <a:r>
              <a:rPr spc="0"/>
              <a:t>in</a:t>
            </a:r>
            <a:r>
              <a:rPr spc="4"/>
              <a:t> </a:t>
            </a:r>
            <a:r>
              <a:rPr spc="0"/>
              <a:t>the </a:t>
            </a:r>
            <a:r>
              <a:rPr spc="-19"/>
              <a:t>first</a:t>
            </a:r>
            <a:r>
              <a:rPr spc="30"/>
              <a:t> </a:t>
            </a:r>
            <a:r>
              <a:t>six</a:t>
            </a:r>
            <a:r>
              <a:rPr spc="19"/>
              <a:t> </a:t>
            </a:r>
            <a:r>
              <a:rPr spc="-9"/>
              <a:t>weeks</a:t>
            </a:r>
            <a:r>
              <a:rPr spc="4"/>
              <a:t> </a:t>
            </a:r>
            <a:r>
              <a:t>postpartum</a:t>
            </a:r>
            <a:r>
              <a:rPr spc="9"/>
              <a:t> </a:t>
            </a:r>
            <a:r>
              <a:rPr spc="0"/>
              <a:t>and</a:t>
            </a:r>
            <a:r>
              <a:rPr spc="-15"/>
              <a:t> </a:t>
            </a:r>
            <a:r>
              <a:t>declines</a:t>
            </a:r>
            <a:r>
              <a:rPr spc="15"/>
              <a:t> </a:t>
            </a:r>
            <a:r>
              <a:rPr spc="-15"/>
              <a:t>to</a:t>
            </a:r>
            <a:r>
              <a:rPr spc="4"/>
              <a:t> </a:t>
            </a:r>
            <a:r>
              <a:rPr spc="-19"/>
              <a:t>rates</a:t>
            </a:r>
            <a:r>
              <a:rPr spc="15"/>
              <a:t> </a:t>
            </a:r>
            <a:r>
              <a:t>that</a:t>
            </a:r>
            <a:r>
              <a:rPr spc="4"/>
              <a:t> </a:t>
            </a:r>
            <a:r>
              <a:rPr spc="-15"/>
              <a:t>approximate</a:t>
            </a:r>
            <a:r>
              <a:rPr spc="19"/>
              <a:t> </a:t>
            </a:r>
            <a:r>
              <a:t>that </a:t>
            </a:r>
            <a:r>
              <a:rPr spc="-440"/>
              <a:t> </a:t>
            </a:r>
            <a:r>
              <a:t>of</a:t>
            </a:r>
            <a:r>
              <a:rPr spc="-9"/>
              <a:t> </a:t>
            </a:r>
            <a:r>
              <a:rPr spc="0"/>
              <a:t>the </a:t>
            </a:r>
            <a:r>
              <a:t>general</a:t>
            </a:r>
            <a:r>
              <a:rPr spc="-15"/>
              <a:t> </a:t>
            </a:r>
            <a:r>
              <a:t>population</a:t>
            </a:r>
            <a:r>
              <a:rPr spc="-25"/>
              <a:t> </a:t>
            </a:r>
            <a:r>
              <a:t>by</a:t>
            </a:r>
            <a:r>
              <a:rPr spc="-15"/>
              <a:t> </a:t>
            </a:r>
            <a:r>
              <a:rPr spc="0"/>
              <a:t>about</a:t>
            </a:r>
            <a:r>
              <a:t> </a:t>
            </a:r>
            <a:r>
              <a:rPr spc="0"/>
              <a:t>13</a:t>
            </a:r>
            <a:r>
              <a:rPr spc="-19"/>
              <a:t> </a:t>
            </a:r>
            <a:r>
              <a:rPr spc="-15"/>
              <a:t>to</a:t>
            </a:r>
            <a:r>
              <a:rPr spc="0"/>
              <a:t> 18</a:t>
            </a:r>
            <a:r>
              <a:rPr spc="-19"/>
              <a:t> </a:t>
            </a:r>
            <a:r>
              <a:rPr spc="-9"/>
              <a:t>weeks.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object 2"/>
          <p:cNvSpPr txBox="1"/>
          <p:nvPr>
            <p:ph type="title"/>
          </p:nvPr>
        </p:nvSpPr>
        <p:spPr>
          <a:xfrm>
            <a:off x="1176323" y="908683"/>
            <a:ext cx="5800092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A</a:t>
            </a:r>
            <a:r>
              <a:rPr spc="-200"/>
              <a:t>nt</a:t>
            </a:r>
            <a:r>
              <a:t>epartu</a:t>
            </a:r>
            <a:r>
              <a:rPr spc="0"/>
              <a:t>m</a:t>
            </a:r>
            <a:r>
              <a:rPr spc="-300"/>
              <a:t> </a:t>
            </a:r>
            <a:r>
              <a:t>Ris</a:t>
            </a:r>
            <a:r>
              <a:rPr spc="0"/>
              <a:t>k</a:t>
            </a:r>
            <a:r>
              <a:rPr spc="-300"/>
              <a:t> </a:t>
            </a:r>
            <a:r>
              <a:rPr spc="-200"/>
              <a:t>f</a:t>
            </a:r>
            <a:r>
              <a:t>ac</a:t>
            </a:r>
            <a:r>
              <a:rPr spc="-200"/>
              <a:t>t</a:t>
            </a:r>
            <a:r>
              <a:t>o</a:t>
            </a:r>
            <a:r>
              <a:rPr spc="-200"/>
              <a:t>r</a:t>
            </a:r>
            <a:r>
              <a:t>s</a:t>
            </a:r>
            <a:r>
              <a:rPr spc="0"/>
              <a:t>:</a:t>
            </a:r>
          </a:p>
        </p:txBody>
      </p:sp>
      <p:sp>
        <p:nvSpPr>
          <p:cNvPr id="312" name="object 3"/>
          <p:cNvSpPr txBox="1"/>
          <p:nvPr/>
        </p:nvSpPr>
        <p:spPr>
          <a:xfrm>
            <a:off x="1176323" y="1697456"/>
            <a:ext cx="7145657" cy="29586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634990" indent="12700">
              <a:lnSpc>
                <a:spcPct val="148500"/>
              </a:lnSpc>
              <a:spcBef>
                <a:spcPts val="100"/>
              </a:spcBef>
              <a:defRPr b="1" spc="-15" sz="2000">
                <a:solidFill>
                  <a:srgbClr val="006FC0"/>
                </a:solidFill>
              </a:defRPr>
            </a:pPr>
            <a:r>
              <a:t>Varicose</a:t>
            </a:r>
            <a:r>
              <a:rPr spc="-79"/>
              <a:t> </a:t>
            </a:r>
            <a:r>
              <a:rPr spc="-9"/>
              <a:t>veins </a:t>
            </a:r>
            <a:r>
              <a:rPr spc="-440"/>
              <a:t> </a:t>
            </a:r>
            <a:r>
              <a:rPr spc="-9"/>
              <a:t>Diabetes</a:t>
            </a:r>
          </a:p>
          <a:p>
            <a:pPr indent="12700">
              <a:spcBef>
                <a:spcPts val="1100"/>
              </a:spcBef>
              <a:defRPr b="1" spc="-4" sz="2000">
                <a:solidFill>
                  <a:srgbClr val="006FC0"/>
                </a:solidFill>
              </a:defRPr>
            </a:pPr>
            <a:r>
              <a:t>Hospitalization</a:t>
            </a:r>
            <a:r>
              <a:rPr spc="-25"/>
              <a:t> </a:t>
            </a:r>
            <a:r>
              <a:rPr spc="-15"/>
              <a:t>for</a:t>
            </a:r>
            <a:r>
              <a:rPr spc="4"/>
              <a:t> </a:t>
            </a:r>
            <a:r>
              <a:t>non-delivery </a:t>
            </a:r>
            <a:r>
              <a:rPr spc="-9"/>
              <a:t>reasons</a:t>
            </a:r>
            <a:r>
              <a:rPr spc="0"/>
              <a:t> (particularly</a:t>
            </a:r>
            <a:r>
              <a:rPr spc="-25"/>
              <a:t> </a:t>
            </a:r>
            <a:r>
              <a:rPr spc="0"/>
              <a:t>those</a:t>
            </a:r>
            <a:r>
              <a:rPr spc="-9"/>
              <a:t> </a:t>
            </a:r>
            <a:r>
              <a:t>&gt;3 </a:t>
            </a:r>
            <a:r>
              <a:rPr spc="-9"/>
              <a:t>days)</a:t>
            </a:r>
          </a:p>
          <a:p>
            <a:pPr marR="3519170" indent="12700">
              <a:lnSpc>
                <a:spcPct val="148300"/>
              </a:lnSpc>
              <a:defRPr b="1" spc="-4" sz="2000">
                <a:solidFill>
                  <a:srgbClr val="006FC0"/>
                </a:solidFill>
              </a:defRPr>
            </a:pPr>
            <a:r>
              <a:t>Increased </a:t>
            </a:r>
            <a:r>
              <a:rPr spc="-9"/>
              <a:t>maternal age </a:t>
            </a:r>
            <a:r>
              <a:t>≥35 </a:t>
            </a:r>
            <a:r>
              <a:rPr spc="-15"/>
              <a:t>years </a:t>
            </a:r>
            <a:r>
              <a:rPr spc="-9"/>
              <a:t> </a:t>
            </a:r>
            <a:r>
              <a:rPr spc="0"/>
              <a:t>Body </a:t>
            </a:r>
            <a:r>
              <a:t>mass </a:t>
            </a:r>
            <a:r>
              <a:rPr spc="-9"/>
              <a:t>index </a:t>
            </a:r>
            <a:r>
              <a:rPr spc="0"/>
              <a:t>(BMI) </a:t>
            </a:r>
            <a:r>
              <a:t>≥30 </a:t>
            </a:r>
            <a:r>
              <a:rPr spc="9"/>
              <a:t>kg/m2 </a:t>
            </a:r>
            <a:r>
              <a:rPr spc="-440"/>
              <a:t> </a:t>
            </a:r>
            <a:r>
              <a:t>Multiple</a:t>
            </a:r>
            <a:r>
              <a:rPr spc="-39"/>
              <a:t> </a:t>
            </a:r>
            <a:r>
              <a:rPr spc="0"/>
              <a:t>births</a:t>
            </a:r>
          </a:p>
          <a:p>
            <a:pPr indent="12700">
              <a:spcBef>
                <a:spcPts val="1100"/>
              </a:spcBef>
              <a:defRPr b="1" sz="2000">
                <a:solidFill>
                  <a:srgbClr val="006FC0"/>
                </a:solidFill>
              </a:defRPr>
            </a:pPr>
            <a:r>
              <a:t>Urinary</a:t>
            </a:r>
            <a:r>
              <a:rPr spc="-30"/>
              <a:t> </a:t>
            </a:r>
            <a:r>
              <a:rPr spc="-9"/>
              <a:t>tract</a:t>
            </a:r>
            <a:r>
              <a:rPr spc="-25"/>
              <a:t> </a:t>
            </a:r>
            <a:r>
              <a:rPr spc="-9"/>
              <a:t>infection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object 2"/>
          <p:cNvSpPr txBox="1"/>
          <p:nvPr>
            <p:ph type="title"/>
          </p:nvPr>
        </p:nvSpPr>
        <p:spPr>
          <a:xfrm>
            <a:off x="1176324" y="908683"/>
            <a:ext cx="5545455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200">
                <a:solidFill>
                  <a:srgbClr val="000000"/>
                </a:solidFill>
              </a:defRPr>
            </a:pPr>
            <a:r>
              <a:t>P</a:t>
            </a:r>
            <a:r>
              <a:rPr spc="-100"/>
              <a:t>o</a:t>
            </a:r>
            <a:r>
              <a:t>s</a:t>
            </a:r>
            <a:r>
              <a:rPr spc="-100"/>
              <a:t>tpartu</a:t>
            </a:r>
            <a:r>
              <a:rPr spc="0"/>
              <a:t>m</a:t>
            </a:r>
            <a:r>
              <a:rPr spc="-300"/>
              <a:t> </a:t>
            </a:r>
            <a:r>
              <a:rPr spc="-100"/>
              <a:t>Ris</a:t>
            </a:r>
            <a:r>
              <a:rPr spc="0"/>
              <a:t>k</a:t>
            </a:r>
            <a:r>
              <a:t> f</a:t>
            </a:r>
            <a:r>
              <a:rPr spc="-100"/>
              <a:t>ac</a:t>
            </a:r>
            <a:r>
              <a:t>t</a:t>
            </a:r>
            <a:r>
              <a:rPr spc="-100"/>
              <a:t>o</a:t>
            </a:r>
            <a:r>
              <a:t>r</a:t>
            </a:r>
            <a:r>
              <a:rPr spc="0"/>
              <a:t>s</a:t>
            </a:r>
          </a:p>
        </p:txBody>
      </p:sp>
      <p:sp>
        <p:nvSpPr>
          <p:cNvPr id="315" name="object 3"/>
          <p:cNvSpPr txBox="1"/>
          <p:nvPr/>
        </p:nvSpPr>
        <p:spPr>
          <a:xfrm>
            <a:off x="972107" y="2235554"/>
            <a:ext cx="9759317" cy="21818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200"/>
              </a:spcBef>
              <a:defRPr b="1" spc="-9" sz="2000"/>
            </a:pPr>
            <a:r>
              <a:t>Cesarean</a:t>
            </a:r>
            <a:r>
              <a:rPr spc="0"/>
              <a:t> section</a:t>
            </a:r>
            <a:r>
              <a:rPr spc="-4"/>
              <a:t> </a:t>
            </a:r>
            <a:r>
              <a:rPr b="0" spc="-4"/>
              <a:t>(CS),</a:t>
            </a:r>
            <a:r>
              <a:rPr b="0" spc="-15"/>
              <a:t> </a:t>
            </a:r>
            <a:r>
              <a:rPr b="0" spc="0"/>
              <a:t>especially</a:t>
            </a:r>
            <a:r>
              <a:rPr b="0" spc="9"/>
              <a:t> </a:t>
            </a:r>
            <a:r>
              <a:rPr b="0"/>
              <a:t>emergent</a:t>
            </a:r>
            <a:r>
              <a:rPr b="0" spc="0"/>
              <a:t> </a:t>
            </a:r>
            <a:r>
              <a:rPr b="0" spc="-4"/>
              <a:t>CS</a:t>
            </a:r>
          </a:p>
          <a:p>
            <a:pPr indent="12700">
              <a:spcBef>
                <a:spcPts val="1100"/>
              </a:spcBef>
              <a:defRPr b="1" sz="2000"/>
            </a:pPr>
            <a:r>
              <a:t>Medical</a:t>
            </a:r>
            <a:r>
              <a:rPr spc="-9"/>
              <a:t> </a:t>
            </a:r>
            <a:r>
              <a:rPr spc="-4"/>
              <a:t>comorbidities</a:t>
            </a:r>
            <a:r>
              <a:rPr spc="-25"/>
              <a:t> </a:t>
            </a:r>
            <a:r>
              <a:rPr b="0" spc="4"/>
              <a:t>(eg, </a:t>
            </a:r>
            <a:r>
              <a:rPr b="0" spc="-9"/>
              <a:t>varicose</a:t>
            </a:r>
            <a:r>
              <a:rPr b="0" spc="4"/>
              <a:t> </a:t>
            </a:r>
            <a:r>
              <a:rPr b="0" spc="-9"/>
              <a:t>veins,</a:t>
            </a:r>
            <a:r>
              <a:rPr b="0" spc="25"/>
              <a:t> </a:t>
            </a:r>
            <a:r>
              <a:rPr b="0" spc="-9"/>
              <a:t>cardiac</a:t>
            </a:r>
            <a:r>
              <a:rPr b="0"/>
              <a:t> </a:t>
            </a:r>
            <a:r>
              <a:rPr b="0" spc="-4"/>
              <a:t>disease,</a:t>
            </a:r>
            <a:r>
              <a:rPr b="0" spc="25"/>
              <a:t> </a:t>
            </a:r>
            <a:r>
              <a:rPr b="0" spc="-9"/>
              <a:t>inflammatory</a:t>
            </a:r>
            <a:r>
              <a:rPr b="0" spc="30"/>
              <a:t> </a:t>
            </a:r>
            <a:r>
              <a:rPr b="0" spc="-4"/>
              <a:t>bowel</a:t>
            </a:r>
            <a:r>
              <a:rPr b="0" spc="-9"/>
              <a:t> </a:t>
            </a:r>
            <a:r>
              <a:rPr b="0" spc="-4"/>
              <a:t>disease)</a:t>
            </a:r>
          </a:p>
          <a:p>
            <a:pPr indent="12700">
              <a:spcBef>
                <a:spcPts val="1100"/>
              </a:spcBef>
              <a:defRPr b="1" sz="2000"/>
            </a:pPr>
            <a:r>
              <a:t>BMI</a:t>
            </a:r>
            <a:r>
              <a:rPr spc="-30"/>
              <a:t> </a:t>
            </a:r>
            <a:r>
              <a:t>≥25</a:t>
            </a:r>
            <a:r>
              <a:rPr spc="-39"/>
              <a:t> </a:t>
            </a:r>
            <a:r>
              <a:rPr spc="9"/>
              <a:t>kg/m2</a:t>
            </a:r>
          </a:p>
          <a:p>
            <a:pPr marR="5080" indent="12700">
              <a:lnSpc>
                <a:spcPts val="2100"/>
              </a:lnSpc>
              <a:spcBef>
                <a:spcPts val="1400"/>
              </a:spcBef>
              <a:defRPr b="1" spc="-4" sz="2000"/>
            </a:pPr>
            <a:r>
              <a:t>Inherited</a:t>
            </a:r>
            <a:r>
              <a:rPr spc="-15"/>
              <a:t> </a:t>
            </a:r>
            <a:r>
              <a:t>thrombophilias</a:t>
            </a:r>
            <a:r>
              <a:rPr spc="-30"/>
              <a:t> </a:t>
            </a:r>
            <a:r>
              <a:rPr b="0" spc="0"/>
              <a:t>—</a:t>
            </a:r>
            <a:r>
              <a:rPr b="0" spc="-9"/>
              <a:t> </a:t>
            </a:r>
            <a:r>
              <a:rPr b="0"/>
              <a:t>The</a:t>
            </a:r>
            <a:r>
              <a:rPr b="0" spc="4"/>
              <a:t> </a:t>
            </a:r>
            <a:r>
              <a:rPr b="0"/>
              <a:t>risk</a:t>
            </a:r>
            <a:r>
              <a:rPr b="0" spc="15"/>
              <a:t> </a:t>
            </a:r>
            <a:r>
              <a:rPr b="0"/>
              <a:t>of VTE</a:t>
            </a:r>
            <a:r>
              <a:rPr b="0" spc="4"/>
              <a:t> </a:t>
            </a:r>
            <a:r>
              <a:rPr b="0"/>
              <a:t>is</a:t>
            </a:r>
            <a:r>
              <a:rPr b="0" spc="15"/>
              <a:t> </a:t>
            </a:r>
            <a:r>
              <a:rPr b="0"/>
              <a:t>further </a:t>
            </a:r>
            <a:r>
              <a:rPr b="0" spc="0"/>
              <a:t>magnified</a:t>
            </a:r>
            <a:r>
              <a:rPr b="0" spc="9"/>
              <a:t> </a:t>
            </a:r>
            <a:r>
              <a:rPr b="0" spc="0"/>
              <a:t>in</a:t>
            </a:r>
            <a:r>
              <a:rPr b="0" spc="9"/>
              <a:t> </a:t>
            </a:r>
            <a:r>
              <a:rPr b="0"/>
              <a:t>pregnant</a:t>
            </a:r>
            <a:r>
              <a:rPr b="0" spc="-15"/>
              <a:t> </a:t>
            </a:r>
            <a:r>
              <a:rPr b="0" spc="-9"/>
              <a:t>women</a:t>
            </a:r>
            <a:r>
              <a:rPr b="0" spc="4"/>
              <a:t> </a:t>
            </a:r>
            <a:r>
              <a:rPr b="0"/>
              <a:t>who</a:t>
            </a:r>
            <a:r>
              <a:rPr b="0" spc="0"/>
              <a:t> </a:t>
            </a:r>
            <a:r>
              <a:rPr b="0" spc="-19"/>
              <a:t>have </a:t>
            </a:r>
            <a:r>
              <a:rPr b="0" spc="-434"/>
              <a:t> </a:t>
            </a:r>
            <a:r>
              <a:rPr b="0"/>
              <a:t>inherited</a:t>
            </a:r>
            <a:r>
              <a:rPr b="0" spc="15"/>
              <a:t> </a:t>
            </a:r>
            <a:r>
              <a:rPr b="0"/>
              <a:t>thrombophilias</a:t>
            </a:r>
            <a:r>
              <a:rPr b="0" spc="4"/>
              <a:t> (eg,</a:t>
            </a:r>
            <a:r>
              <a:rPr b="0" spc="-15"/>
              <a:t> </a:t>
            </a:r>
            <a:r>
              <a:rPr b="0"/>
              <a:t>such</a:t>
            </a:r>
            <a:r>
              <a:rPr b="0" spc="4"/>
              <a:t> </a:t>
            </a:r>
            <a:r>
              <a:rPr b="0" spc="0"/>
              <a:t>as</a:t>
            </a:r>
            <a:r>
              <a:rPr b="0" spc="15"/>
              <a:t> </a:t>
            </a:r>
            <a:r>
              <a:rPr b="0" spc="-9"/>
              <a:t>factor</a:t>
            </a:r>
            <a:r>
              <a:rPr b="0"/>
              <a:t> </a:t>
            </a:r>
            <a:r>
              <a:rPr b="0" spc="0"/>
              <a:t>V</a:t>
            </a:r>
            <a:r>
              <a:rPr b="0" spc="4"/>
              <a:t> </a:t>
            </a:r>
            <a:r>
              <a:rPr b="0"/>
              <a:t>Leiden;</a:t>
            </a:r>
            <a:r>
              <a:rPr b="0" spc="4"/>
              <a:t> </a:t>
            </a:r>
            <a:r>
              <a:rPr b="0" spc="-9"/>
              <a:t>antithrombin</a:t>
            </a:r>
            <a:r>
              <a:rPr b="0" spc="4"/>
              <a:t> </a:t>
            </a:r>
            <a:r>
              <a:rPr b="0" spc="0"/>
              <a:t>III,</a:t>
            </a:r>
            <a:r>
              <a:rPr b="0" spc="-9"/>
              <a:t> </a:t>
            </a:r>
            <a:r>
              <a:rPr b="0" spc="-15"/>
              <a:t>protein</a:t>
            </a:r>
            <a:r>
              <a:rPr b="0" spc="4"/>
              <a:t> </a:t>
            </a:r>
            <a:r>
              <a:rPr b="0"/>
              <a:t>S,</a:t>
            </a:r>
            <a:r>
              <a:rPr b="0" spc="15"/>
              <a:t> </a:t>
            </a:r>
            <a:r>
              <a:rPr b="0"/>
              <a:t>or</a:t>
            </a:r>
            <a:r>
              <a:rPr b="0" spc="-9"/>
              <a:t> </a:t>
            </a:r>
            <a:r>
              <a:rPr b="0" spc="-15"/>
              <a:t>protein</a:t>
            </a:r>
            <a:r>
              <a:rPr b="0" spc="9"/>
              <a:t> </a:t>
            </a:r>
            <a:r>
              <a:rPr b="0" spc="0"/>
              <a:t>C </a:t>
            </a:r>
            <a:r>
              <a:rPr b="0" spc="4"/>
              <a:t> </a:t>
            </a:r>
            <a:r>
              <a:rPr b="0"/>
              <a:t>deficiency;</a:t>
            </a:r>
            <a:r>
              <a:rPr b="0" spc="-19"/>
              <a:t> </a:t>
            </a:r>
            <a:r>
              <a:rPr b="0"/>
              <a:t>or antiphospholipid</a:t>
            </a:r>
            <a:r>
              <a:rPr b="0" spc="-19"/>
              <a:t> </a:t>
            </a:r>
            <a:r>
              <a:rPr b="0" spc="-9"/>
              <a:t>syndrome)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object 2"/>
          <p:cNvSpPr txBox="1"/>
          <p:nvPr>
            <p:ph type="title"/>
          </p:nvPr>
        </p:nvSpPr>
        <p:spPr>
          <a:xfrm>
            <a:off x="1176324" y="908683"/>
            <a:ext cx="1000126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200">
                <a:solidFill>
                  <a:srgbClr val="000000"/>
                </a:solidFill>
              </a:defRPr>
            </a:pPr>
            <a:r>
              <a:t>D</a:t>
            </a:r>
            <a:r>
              <a:rPr spc="-100"/>
              <a:t>V</a:t>
            </a:r>
            <a:r>
              <a:rPr spc="0"/>
              <a:t>T</a:t>
            </a:r>
          </a:p>
        </p:txBody>
      </p:sp>
      <p:sp>
        <p:nvSpPr>
          <p:cNvPr id="318" name="object 3"/>
          <p:cNvSpPr/>
          <p:nvPr/>
        </p:nvSpPr>
        <p:spPr>
          <a:xfrm>
            <a:off x="1097280" y="1854835"/>
            <a:ext cx="56388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19" name="object 4"/>
          <p:cNvSpPr/>
          <p:nvPr/>
        </p:nvSpPr>
        <p:spPr>
          <a:xfrm>
            <a:off x="1097280" y="4114927"/>
            <a:ext cx="56388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0" name="object 5"/>
          <p:cNvSpPr txBox="1"/>
          <p:nvPr/>
        </p:nvSpPr>
        <p:spPr>
          <a:xfrm>
            <a:off x="1188719" y="1854835"/>
            <a:ext cx="2222501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4" sz="2000"/>
            </a:pPr>
            <a:r>
              <a:t>Signs</a:t>
            </a:r>
            <a:r>
              <a:rPr spc="-25"/>
              <a:t> </a:t>
            </a:r>
            <a:r>
              <a:rPr spc="0"/>
              <a:t>and</a:t>
            </a:r>
            <a:r>
              <a:rPr spc="-9"/>
              <a:t> symptoms</a:t>
            </a:r>
            <a:r>
              <a:rPr spc="-15"/>
              <a:t> </a:t>
            </a:r>
            <a:r>
              <a:rPr spc="0"/>
              <a:t>:</a:t>
            </a:r>
          </a:p>
        </p:txBody>
      </p:sp>
      <p:sp>
        <p:nvSpPr>
          <p:cNvPr id="321" name="object 6"/>
          <p:cNvSpPr txBox="1"/>
          <p:nvPr/>
        </p:nvSpPr>
        <p:spPr>
          <a:xfrm>
            <a:off x="1176324" y="2297403"/>
            <a:ext cx="4923155" cy="1137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76225" indent="-264159">
              <a:spcBef>
                <a:spcPts val="1200"/>
              </a:spcBef>
              <a:buSzPct val="100000"/>
              <a:buAutoNum type="arabicPeriod" startAt="1"/>
              <a:tabLst>
                <a:tab pos="266700" algn="l"/>
              </a:tabLst>
              <a:defRPr spc="-9" sz="2000"/>
            </a:pPr>
            <a:r>
              <a:t>Swelling </a:t>
            </a:r>
            <a:r>
              <a:rPr spc="-4"/>
              <a:t>of</a:t>
            </a:r>
            <a:r>
              <a:t> </a:t>
            </a:r>
            <a:r>
              <a:rPr spc="0"/>
              <a:t>the</a:t>
            </a:r>
            <a:r>
              <a:rPr spc="-4"/>
              <a:t> </a:t>
            </a:r>
            <a:r>
              <a:rPr spc="0"/>
              <a:t>leg/calf</a:t>
            </a:r>
          </a:p>
          <a:p>
            <a:pPr marL="220345" indent="-208279">
              <a:spcBef>
                <a:spcPts val="1100"/>
              </a:spcBef>
              <a:buSzPct val="100000"/>
              <a:buAutoNum type="arabicPeriod" startAt="1"/>
              <a:tabLst>
                <a:tab pos="215900" algn="l"/>
              </a:tabLst>
              <a:defRPr spc="-19" sz="2000"/>
            </a:pPr>
            <a:r>
              <a:t>Warmth</a:t>
            </a:r>
            <a:r>
              <a:rPr spc="-9"/>
              <a:t> </a:t>
            </a:r>
            <a:r>
              <a:rPr spc="0"/>
              <a:t>and</a:t>
            </a:r>
            <a:r>
              <a:rPr spc="-4"/>
              <a:t> redness of</a:t>
            </a:r>
            <a:r>
              <a:rPr spc="-15"/>
              <a:t> </a:t>
            </a:r>
            <a:r>
              <a:rPr spc="0"/>
              <a:t>the</a:t>
            </a:r>
            <a:r>
              <a:rPr spc="-4"/>
              <a:t> Leg</a:t>
            </a:r>
          </a:p>
          <a:p>
            <a:pPr marL="220345" indent="-208279">
              <a:spcBef>
                <a:spcPts val="1100"/>
              </a:spcBef>
              <a:buSzPct val="100000"/>
              <a:buAutoNum type="arabicPeriod" startAt="1"/>
              <a:tabLst>
                <a:tab pos="215900" algn="l"/>
              </a:tabLst>
              <a:defRPr spc="-15" sz="2000"/>
            </a:pPr>
            <a:r>
              <a:t>Pain</a:t>
            </a:r>
            <a:r>
              <a:rPr spc="0"/>
              <a:t> </a:t>
            </a:r>
            <a:r>
              <a:rPr spc="-4"/>
              <a:t>that</a:t>
            </a:r>
            <a:r>
              <a:rPr spc="4"/>
              <a:t> </a:t>
            </a:r>
            <a:r>
              <a:t>may</a:t>
            </a:r>
            <a:r>
              <a:rPr spc="4"/>
              <a:t> </a:t>
            </a:r>
            <a:r>
              <a:t>worsen</a:t>
            </a:r>
            <a:r>
              <a:rPr spc="0"/>
              <a:t> when </a:t>
            </a:r>
            <a:r>
              <a:rPr spc="-4"/>
              <a:t>standing/walking</a:t>
            </a:r>
          </a:p>
        </p:txBody>
      </p:sp>
      <p:sp>
        <p:nvSpPr>
          <p:cNvPr id="322" name="object 7"/>
          <p:cNvSpPr txBox="1"/>
          <p:nvPr/>
        </p:nvSpPr>
        <p:spPr>
          <a:xfrm>
            <a:off x="1188719" y="4114927"/>
            <a:ext cx="4874260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19" sz="2000"/>
            </a:pPr>
            <a:r>
              <a:t>Types</a:t>
            </a:r>
            <a:r>
              <a:rPr spc="-4"/>
              <a:t> </a:t>
            </a:r>
            <a:r>
              <a:rPr spc="0"/>
              <a:t>of</a:t>
            </a:r>
            <a:r>
              <a:rPr spc="-15"/>
              <a:t> </a:t>
            </a:r>
            <a:r>
              <a:rPr spc="-9"/>
              <a:t>DVT</a:t>
            </a:r>
            <a:r>
              <a:rPr spc="-25"/>
              <a:t> </a:t>
            </a:r>
            <a:r>
              <a:rPr spc="-4"/>
              <a:t>according</a:t>
            </a:r>
            <a:r>
              <a:rPr spc="-25"/>
              <a:t> </a:t>
            </a:r>
            <a:r>
              <a:rPr spc="-9"/>
              <a:t>to</a:t>
            </a:r>
            <a:r>
              <a:rPr spc="-15"/>
              <a:t> </a:t>
            </a:r>
            <a:r>
              <a:rPr spc="-9"/>
              <a:t>anatomical</a:t>
            </a:r>
            <a:r>
              <a:rPr spc="4"/>
              <a:t> </a:t>
            </a:r>
            <a:r>
              <a:rPr spc="-4"/>
              <a:t>location </a:t>
            </a:r>
            <a:r>
              <a:rPr spc="0"/>
              <a:t>:</a:t>
            </a:r>
          </a:p>
        </p:txBody>
      </p:sp>
      <p:sp>
        <p:nvSpPr>
          <p:cNvPr id="323" name="object 8"/>
          <p:cNvSpPr txBox="1"/>
          <p:nvPr/>
        </p:nvSpPr>
        <p:spPr>
          <a:xfrm>
            <a:off x="1176323" y="4410811"/>
            <a:ext cx="9539607" cy="67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ct val="148500"/>
              </a:lnSpc>
              <a:spcBef>
                <a:spcPts val="100"/>
              </a:spcBef>
              <a:defRPr spc="-9" sz="2000"/>
            </a:pPr>
            <a:r>
              <a:t>1-Pelvic</a:t>
            </a:r>
            <a:r>
              <a:rPr spc="9"/>
              <a:t> </a:t>
            </a:r>
            <a:r>
              <a:t>DVT :develops</a:t>
            </a:r>
            <a:r>
              <a:rPr spc="4"/>
              <a:t> </a:t>
            </a:r>
            <a:r>
              <a:rPr spc="0"/>
              <a:t>in</a:t>
            </a:r>
            <a:r>
              <a:rPr spc="4"/>
              <a:t> </a:t>
            </a:r>
            <a:r>
              <a:rPr spc="-4"/>
              <a:t>one</a:t>
            </a:r>
            <a:r>
              <a:rPr spc="0"/>
              <a:t> </a:t>
            </a:r>
            <a:r>
              <a:rPr spc="-4"/>
              <a:t>of </a:t>
            </a:r>
            <a:r>
              <a:rPr spc="0"/>
              <a:t>the</a:t>
            </a:r>
            <a:r>
              <a:rPr spc="-4"/>
              <a:t> deep</a:t>
            </a:r>
            <a:r>
              <a:rPr spc="0"/>
              <a:t> </a:t>
            </a:r>
            <a:r>
              <a:t>veins</a:t>
            </a:r>
            <a:r>
              <a:rPr spc="15"/>
              <a:t> </a:t>
            </a:r>
            <a:r>
              <a:rPr spc="0"/>
              <a:t>in</a:t>
            </a:r>
            <a:r>
              <a:rPr spc="4"/>
              <a:t> </a:t>
            </a:r>
            <a:r>
              <a:rPr spc="0"/>
              <a:t>the </a:t>
            </a:r>
            <a:r>
              <a:rPr spc="-4"/>
              <a:t>pelvis,</a:t>
            </a:r>
            <a:r>
              <a:rPr spc="19"/>
              <a:t> </a:t>
            </a:r>
            <a:r>
              <a:rPr spc="0"/>
              <a:t>which </a:t>
            </a:r>
            <a:r>
              <a:rPr spc="-15"/>
              <a:t>may</a:t>
            </a:r>
            <a:r>
              <a:rPr spc="4"/>
              <a:t> </a:t>
            </a:r>
            <a:r>
              <a:t>result</a:t>
            </a:r>
            <a:r>
              <a:rPr spc="19"/>
              <a:t> </a:t>
            </a:r>
            <a:r>
              <a:rPr spc="0"/>
              <a:t>in</a:t>
            </a:r>
            <a:r>
              <a:rPr spc="-4"/>
              <a:t> pelvic</a:t>
            </a:r>
            <a:r>
              <a:rPr spc="4"/>
              <a:t> </a:t>
            </a:r>
            <a:r>
              <a:rPr spc="0"/>
              <a:t>pain. </a:t>
            </a:r>
            <a:r>
              <a:rPr spc="-440"/>
              <a:t> </a:t>
            </a:r>
            <a:r>
              <a:rPr spc="-4"/>
              <a:t>2-Left</a:t>
            </a:r>
            <a:r>
              <a:rPr spc="-15"/>
              <a:t> </a:t>
            </a:r>
            <a:r>
              <a:t>lower</a:t>
            </a:r>
            <a:r>
              <a:rPr spc="-4"/>
              <a:t> </a:t>
            </a:r>
            <a:r>
              <a:t>extrimety</a:t>
            </a:r>
            <a:r>
              <a:rPr spc="35"/>
              <a:t> </a:t>
            </a:r>
            <a:r>
              <a:rPr spc="-4"/>
              <a:t>DVT</a:t>
            </a:r>
            <a:r>
              <a:rPr spc="-4">
                <a:solidFill>
                  <a:srgbClr val="FF0000"/>
                </a:solidFill>
              </a:rPr>
              <a:t>(MOST</a:t>
            </a:r>
            <a:r>
              <a:rPr spc="-30">
                <a:solidFill>
                  <a:srgbClr val="FF0000"/>
                </a:solidFill>
              </a:rPr>
              <a:t> </a:t>
            </a:r>
            <a:r>
              <a:rPr spc="-4">
                <a:solidFill>
                  <a:srgbClr val="FF0000"/>
                </a:solidFill>
              </a:rPr>
              <a:t>COMMON)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object 2"/>
          <p:cNvSpPr txBox="1"/>
          <p:nvPr/>
        </p:nvSpPr>
        <p:spPr>
          <a:xfrm>
            <a:off x="1176324" y="921383"/>
            <a:ext cx="1010920" cy="614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95" sz="4800"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t>D</a:t>
            </a:r>
            <a:r>
              <a:rPr spc="-45"/>
              <a:t>V</a:t>
            </a:r>
            <a:r>
              <a:rPr spc="0"/>
              <a:t>T</a:t>
            </a:r>
          </a:p>
        </p:txBody>
      </p:sp>
      <p:sp>
        <p:nvSpPr>
          <p:cNvPr id="326" name="object 3"/>
          <p:cNvSpPr txBox="1"/>
          <p:nvPr/>
        </p:nvSpPr>
        <p:spPr>
          <a:xfrm>
            <a:off x="1176323" y="1879600"/>
            <a:ext cx="9035417" cy="543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ts val="2100"/>
              </a:lnSpc>
              <a:spcBef>
                <a:spcPts val="300"/>
              </a:spcBef>
              <a:defRPr spc="-4" sz="2000"/>
            </a:pPr>
            <a:r>
              <a:t>left</a:t>
            </a:r>
            <a:r>
              <a:rPr spc="4"/>
              <a:t> </a:t>
            </a:r>
            <a:r>
              <a:rPr spc="0"/>
              <a:t>leg</a:t>
            </a:r>
            <a:r>
              <a:rPr spc="4"/>
              <a:t> </a:t>
            </a:r>
            <a:r>
              <a:rPr spc="-15"/>
              <a:t>related</a:t>
            </a:r>
            <a:r>
              <a:rPr spc="19"/>
              <a:t> </a:t>
            </a:r>
            <a:r>
              <a:rPr spc="-15"/>
              <a:t>to</a:t>
            </a:r>
            <a:r>
              <a:rPr spc="0"/>
              <a:t> </a:t>
            </a:r>
            <a:r>
              <a:t>compression of </a:t>
            </a:r>
            <a:r>
              <a:rPr spc="0"/>
              <a:t>the</a:t>
            </a:r>
            <a:r>
              <a:rPr spc="4"/>
              <a:t> </a:t>
            </a:r>
            <a:r>
              <a:t>left</a:t>
            </a:r>
            <a:r>
              <a:rPr spc="9"/>
              <a:t> </a:t>
            </a:r>
            <a:r>
              <a:t>iliac</a:t>
            </a:r>
            <a:r>
              <a:rPr spc="19"/>
              <a:t> </a:t>
            </a:r>
            <a:r>
              <a:rPr spc="-9"/>
              <a:t>vein</a:t>
            </a:r>
            <a:r>
              <a:rPr spc="19"/>
              <a:t> </a:t>
            </a:r>
            <a:r>
              <a:t>by</a:t>
            </a:r>
            <a:r>
              <a:rPr spc="-9"/>
              <a:t> </a:t>
            </a:r>
            <a:r>
              <a:rPr spc="0"/>
              <a:t>the</a:t>
            </a:r>
            <a:r>
              <a:t> right</a:t>
            </a:r>
            <a:r>
              <a:rPr spc="4"/>
              <a:t> </a:t>
            </a:r>
            <a:r>
              <a:rPr spc="0"/>
              <a:t>iliac</a:t>
            </a:r>
            <a:r>
              <a:rPr spc="15"/>
              <a:t> </a:t>
            </a:r>
            <a:r>
              <a:rPr spc="-25"/>
              <a:t>artery,</a:t>
            </a:r>
            <a:r>
              <a:rPr spc="15"/>
              <a:t> </a:t>
            </a:r>
            <a:r>
              <a:t>coupled</a:t>
            </a:r>
            <a:r>
              <a:rPr spc="-15"/>
              <a:t> </a:t>
            </a:r>
            <a:r>
              <a:t>with </a:t>
            </a:r>
            <a:r>
              <a:rPr spc="-440"/>
              <a:t> </a:t>
            </a:r>
            <a:r>
              <a:t>compression</a:t>
            </a:r>
            <a:r>
              <a:rPr spc="0"/>
              <a:t> </a:t>
            </a:r>
            <a:r>
              <a:t>of</a:t>
            </a:r>
            <a:r>
              <a:rPr spc="-9"/>
              <a:t> </a:t>
            </a:r>
            <a:r>
              <a:rPr spc="0"/>
              <a:t>the</a:t>
            </a:r>
            <a:r>
              <a:rPr spc="-9"/>
              <a:t> inferior</a:t>
            </a:r>
            <a:r>
              <a:rPr spc="4"/>
              <a:t> </a:t>
            </a:r>
            <a:r>
              <a:rPr spc="-9"/>
              <a:t>vena</a:t>
            </a:r>
            <a:r>
              <a:rPr spc="0"/>
              <a:t> </a:t>
            </a:r>
            <a:r>
              <a:rPr spc="-19"/>
              <a:t>cava</a:t>
            </a:r>
            <a:r>
              <a:rPr spc="-9"/>
              <a:t> </a:t>
            </a:r>
            <a:r>
              <a:t>by</a:t>
            </a:r>
            <a:r>
              <a:rPr spc="-15"/>
              <a:t> </a:t>
            </a:r>
            <a:r>
              <a:rPr spc="0"/>
              <a:t>the </a:t>
            </a:r>
            <a:r>
              <a:rPr spc="-15"/>
              <a:t>gravid</a:t>
            </a:r>
            <a:r>
              <a:t> uterus</a:t>
            </a:r>
          </a:p>
        </p:txBody>
      </p:sp>
      <p:grpSp>
        <p:nvGrpSpPr>
          <p:cNvPr id="329" name="object 4"/>
          <p:cNvGrpSpPr/>
          <p:nvPr/>
        </p:nvGrpSpPr>
        <p:grpSpPr>
          <a:xfrm>
            <a:off x="3203424" y="3249166"/>
            <a:ext cx="5780580" cy="3174502"/>
            <a:chOff x="0" y="0"/>
            <a:chExt cx="5780578" cy="3174501"/>
          </a:xfrm>
        </p:grpSpPr>
        <p:pic>
          <p:nvPicPr>
            <p:cNvPr id="327" name="object 5" descr="object 5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3039"/>
              <a:ext cx="5780579" cy="31714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28" name="object 6" descr="object 6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5074" y="0"/>
              <a:ext cx="5715001" cy="31059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object 2"/>
          <p:cNvSpPr txBox="1"/>
          <p:nvPr>
            <p:ph type="title"/>
          </p:nvPr>
        </p:nvSpPr>
        <p:spPr>
          <a:xfrm>
            <a:off x="1078483" y="616076"/>
            <a:ext cx="2295526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Diagnosi</a:t>
            </a:r>
            <a:r>
              <a:rPr spc="0"/>
              <a:t>s</a:t>
            </a:r>
          </a:p>
        </p:txBody>
      </p:sp>
      <p:grpSp>
        <p:nvGrpSpPr>
          <p:cNvPr id="335" name="object 3"/>
          <p:cNvGrpSpPr/>
          <p:nvPr/>
        </p:nvGrpSpPr>
        <p:grpSpPr>
          <a:xfrm>
            <a:off x="1097280" y="1848750"/>
            <a:ext cx="1877569" cy="371844"/>
            <a:chOff x="0" y="0"/>
            <a:chExt cx="1877568" cy="371843"/>
          </a:xfrm>
        </p:grpSpPr>
        <p:sp>
          <p:nvSpPr>
            <p:cNvPr id="332" name="Rectangle"/>
            <p:cNvSpPr/>
            <p:nvPr/>
          </p:nvSpPr>
          <p:spPr>
            <a:xfrm>
              <a:off x="0" y="0"/>
              <a:ext cx="68581" cy="371844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3" name="Rectangle"/>
            <p:cNvSpPr/>
            <p:nvPr/>
          </p:nvSpPr>
          <p:spPr>
            <a:xfrm>
              <a:off x="91440" y="0"/>
              <a:ext cx="284976" cy="371844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4" name="Rectangle"/>
            <p:cNvSpPr/>
            <p:nvPr/>
          </p:nvSpPr>
          <p:spPr>
            <a:xfrm>
              <a:off x="376427" y="0"/>
              <a:ext cx="1501142" cy="371844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36" name="object 4"/>
          <p:cNvSpPr txBox="1"/>
          <p:nvPr/>
        </p:nvSpPr>
        <p:spPr>
          <a:xfrm>
            <a:off x="1176324" y="1835530"/>
            <a:ext cx="9893301" cy="30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pc="-5" sz="2400"/>
            </a:pPr>
            <a:r>
              <a:t>D-Dimer </a:t>
            </a:r>
            <a:r>
              <a:rPr spc="-60"/>
              <a:t>Test</a:t>
            </a:r>
            <a:r>
              <a:rPr spc="-10"/>
              <a:t> </a:t>
            </a:r>
            <a:r>
              <a:t>:</a:t>
            </a:r>
            <a:r>
              <a:rPr b="0"/>
              <a:t>Has </a:t>
            </a:r>
            <a:r>
              <a:rPr b="0" spc="0"/>
              <a:t>a</a:t>
            </a:r>
            <a:r>
              <a:rPr b="0"/>
              <a:t> very </a:t>
            </a:r>
            <a:r>
              <a:rPr b="0">
                <a:solidFill>
                  <a:srgbClr val="FF0000"/>
                </a:solidFill>
              </a:rPr>
              <a:t>high sensitivity</a:t>
            </a:r>
            <a:r>
              <a:rPr b="0" spc="-10">
                <a:solidFill>
                  <a:srgbClr val="FF0000"/>
                </a:solidFill>
              </a:rPr>
              <a:t> </a:t>
            </a:r>
            <a:r>
              <a:rPr b="0">
                <a:solidFill>
                  <a:srgbClr val="FF0000"/>
                </a:solidFill>
              </a:rPr>
              <a:t>(95%),</a:t>
            </a:r>
            <a:r>
              <a:rPr b="0" spc="-20">
                <a:solidFill>
                  <a:srgbClr val="FF0000"/>
                </a:solidFill>
              </a:rPr>
              <a:t> </a:t>
            </a:r>
            <a:r>
              <a:rPr b="0">
                <a:solidFill>
                  <a:srgbClr val="FF0000"/>
                </a:solidFill>
              </a:rPr>
              <a:t>but </a:t>
            </a:r>
            <a:r>
              <a:rPr b="0" spc="-10">
                <a:solidFill>
                  <a:srgbClr val="FF0000"/>
                </a:solidFill>
              </a:rPr>
              <a:t>low</a:t>
            </a:r>
            <a:r>
              <a:rPr b="0" spc="0">
                <a:solidFill>
                  <a:srgbClr val="FF0000"/>
                </a:solidFill>
              </a:rPr>
              <a:t> </a:t>
            </a:r>
            <a:r>
              <a:rPr b="0">
                <a:solidFill>
                  <a:srgbClr val="FF0000"/>
                </a:solidFill>
              </a:rPr>
              <a:t>specificity</a:t>
            </a:r>
            <a:r>
              <a:rPr b="0" spc="-20">
                <a:solidFill>
                  <a:srgbClr val="FF0000"/>
                </a:solidFill>
              </a:rPr>
              <a:t> </a:t>
            </a:r>
            <a:r>
              <a:rPr b="0">
                <a:solidFill>
                  <a:srgbClr val="FF0000"/>
                </a:solidFill>
              </a:rPr>
              <a:t>(50%); </a:t>
            </a:r>
            <a:r>
              <a:rPr b="0" spc="-10"/>
              <a:t>can</a:t>
            </a:r>
            <a:r>
              <a:rPr b="0"/>
              <a:t> be</a:t>
            </a:r>
          </a:p>
        </p:txBody>
      </p:sp>
      <p:sp>
        <p:nvSpPr>
          <p:cNvPr id="337" name="object 5"/>
          <p:cNvSpPr txBox="1"/>
          <p:nvPr/>
        </p:nvSpPr>
        <p:spPr>
          <a:xfrm>
            <a:off x="6475476" y="2177923"/>
            <a:ext cx="1009651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635">
              <a:lnSpc>
                <a:spcPts val="2700"/>
              </a:lnSpc>
              <a:defRPr spc="-5" sz="2400"/>
            </a:lvl1pPr>
          </a:lstStyle>
          <a:p>
            <a:pPr/>
            <a:r>
              <a:t>Doppler</a:t>
            </a:r>
          </a:p>
        </p:txBody>
      </p:sp>
      <p:sp>
        <p:nvSpPr>
          <p:cNvPr id="338" name="object 6"/>
          <p:cNvSpPr txBox="1"/>
          <p:nvPr/>
        </p:nvSpPr>
        <p:spPr>
          <a:xfrm>
            <a:off x="1176324" y="2164714"/>
            <a:ext cx="9046210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6362700" algn="l"/>
              </a:tabLst>
              <a:defRPr spc="-5" sz="2400"/>
            </a:pPr>
            <a:r>
              <a:t>used</a:t>
            </a:r>
            <a:r>
              <a:rPr spc="0"/>
              <a:t> </a:t>
            </a:r>
            <a:r>
              <a:rPr spc="-15"/>
              <a:t>to</a:t>
            </a:r>
            <a:r>
              <a:t> </a:t>
            </a:r>
            <a:r>
              <a:rPr spc="0"/>
              <a:t>rule</a:t>
            </a:r>
            <a:r>
              <a:rPr spc="10"/>
              <a:t> </a:t>
            </a:r>
            <a:r>
              <a:t>out</a:t>
            </a:r>
            <a:r>
              <a:rPr spc="0"/>
              <a:t> </a:t>
            </a:r>
            <a:r>
              <a:rPr spc="-15"/>
              <a:t>DVT</a:t>
            </a:r>
            <a:r>
              <a:rPr spc="-10"/>
              <a:t> </a:t>
            </a:r>
            <a:r>
              <a:rPr spc="0"/>
              <a:t>when</a:t>
            </a:r>
            <a:r>
              <a:rPr spc="5"/>
              <a:t> </a:t>
            </a:r>
            <a:r>
              <a:rPr spc="-10"/>
              <a:t>combined</a:t>
            </a:r>
            <a:r>
              <a:rPr spc="0"/>
              <a:t> with	and</a:t>
            </a:r>
            <a:r>
              <a:rPr spc="-40"/>
              <a:t> </a:t>
            </a:r>
            <a:r>
              <a:t>clinical</a:t>
            </a:r>
            <a:r>
              <a:rPr spc="-55"/>
              <a:t> </a:t>
            </a:r>
            <a:r>
              <a:t>suspicion.</a:t>
            </a:r>
          </a:p>
        </p:txBody>
      </p:sp>
      <p:sp>
        <p:nvSpPr>
          <p:cNvPr id="339" name="object 7"/>
          <p:cNvSpPr txBox="1"/>
          <p:nvPr/>
        </p:nvSpPr>
        <p:spPr>
          <a:xfrm>
            <a:off x="1097279" y="2685413"/>
            <a:ext cx="3790317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25" sz="2400"/>
            </a:pPr>
            <a:r>
              <a:t>Wells</a:t>
            </a:r>
            <a:r>
              <a:rPr spc="-10"/>
              <a:t> </a:t>
            </a:r>
            <a:r>
              <a:rPr spc="-5"/>
              <a:t>score</a:t>
            </a:r>
            <a:r>
              <a:t> </a:t>
            </a:r>
            <a:r>
              <a:rPr b="0" spc="0"/>
              <a:t>:</a:t>
            </a:r>
            <a:r>
              <a:rPr b="0" spc="-10"/>
              <a:t> </a:t>
            </a:r>
            <a:r>
              <a:rPr b="0" spc="0"/>
              <a:t>2</a:t>
            </a:r>
            <a:r>
              <a:rPr b="0" spc="-15"/>
              <a:t> </a:t>
            </a:r>
            <a:r>
              <a:rPr b="0" spc="-10"/>
              <a:t>points</a:t>
            </a:r>
            <a:r>
              <a:rPr b="0" spc="0"/>
              <a:t> </a:t>
            </a:r>
            <a:r>
              <a:rPr b="0" spc="-10"/>
              <a:t>or</a:t>
            </a:r>
            <a:r>
              <a:rPr b="0" spc="-5"/>
              <a:t> </a:t>
            </a:r>
            <a:r>
              <a:rPr b="0" spc="-10"/>
              <a:t>more</a:t>
            </a:r>
          </a:p>
        </p:txBody>
      </p:sp>
      <p:sp>
        <p:nvSpPr>
          <p:cNvPr id="340" name="object 8"/>
          <p:cNvSpPr txBox="1"/>
          <p:nvPr/>
        </p:nvSpPr>
        <p:spPr>
          <a:xfrm>
            <a:off x="1097280" y="3192907"/>
            <a:ext cx="2446021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lnSpc>
                <a:spcPts val="2700"/>
              </a:lnSpc>
              <a:defRPr b="1" spc="-15" sz="2400"/>
            </a:pPr>
            <a:r>
              <a:t>Proximal</a:t>
            </a:r>
            <a:r>
              <a:rPr spc="-50"/>
              <a:t> </a:t>
            </a:r>
            <a:r>
              <a:rPr spc="-10"/>
              <a:t>vein</a:t>
            </a:r>
            <a:r>
              <a:rPr spc="-25"/>
              <a:t> </a:t>
            </a:r>
            <a:r>
              <a:rPr spc="-5"/>
              <a:t>CUS</a:t>
            </a:r>
          </a:p>
        </p:txBody>
      </p:sp>
      <p:sp>
        <p:nvSpPr>
          <p:cNvPr id="341" name="object 9"/>
          <p:cNvSpPr txBox="1"/>
          <p:nvPr/>
        </p:nvSpPr>
        <p:spPr>
          <a:xfrm>
            <a:off x="3531234" y="3179952"/>
            <a:ext cx="7484744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400"/>
            </a:pPr>
            <a:r>
              <a:t>is</a:t>
            </a:r>
            <a:r>
              <a:rPr spc="-5"/>
              <a:t> </a:t>
            </a:r>
            <a:r>
              <a:t>a</a:t>
            </a:r>
            <a:r>
              <a:rPr spc="-20"/>
              <a:t> </a:t>
            </a:r>
            <a:r>
              <a:rPr spc="-5"/>
              <a:t>highly</a:t>
            </a:r>
            <a:r>
              <a:rPr spc="-15"/>
              <a:t> </a:t>
            </a:r>
            <a:r>
              <a:rPr spc="-10"/>
              <a:t>sensitive</a:t>
            </a:r>
            <a:r>
              <a:rPr spc="10"/>
              <a:t> </a:t>
            </a:r>
            <a:r>
              <a:t>and</a:t>
            </a:r>
            <a:r>
              <a:rPr spc="-5"/>
              <a:t> specific</a:t>
            </a:r>
            <a:r>
              <a:rPr spc="-10"/>
              <a:t> </a:t>
            </a:r>
            <a:r>
              <a:rPr spc="-15"/>
              <a:t>tool </a:t>
            </a:r>
            <a:r>
              <a:rPr spc="-20"/>
              <a:t>for</a:t>
            </a:r>
            <a:r>
              <a:t> the</a:t>
            </a:r>
            <a:r>
              <a:rPr spc="-10"/>
              <a:t> </a:t>
            </a:r>
            <a:r>
              <a:rPr spc="-5"/>
              <a:t>diagnosis</a:t>
            </a:r>
            <a:r>
              <a:t> </a:t>
            </a:r>
            <a:r>
              <a:rPr spc="-10"/>
              <a:t>of</a:t>
            </a:r>
            <a:r>
              <a:rPr spc="5"/>
              <a:t> </a:t>
            </a:r>
            <a:r>
              <a:rPr spc="-15"/>
              <a:t>DVT</a:t>
            </a:r>
          </a:p>
        </p:txBody>
      </p:sp>
      <p:sp>
        <p:nvSpPr>
          <p:cNvPr id="342" name="object 10"/>
          <p:cNvSpPr txBox="1"/>
          <p:nvPr/>
        </p:nvSpPr>
        <p:spPr>
          <a:xfrm>
            <a:off x="1176324" y="3550410"/>
            <a:ext cx="9281795" cy="146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ts val="2500"/>
              </a:lnSpc>
              <a:spcBef>
                <a:spcPts val="400"/>
              </a:spcBef>
              <a:defRPr sz="2400"/>
            </a:pPr>
            <a:r>
              <a:t>in </a:t>
            </a:r>
            <a:r>
              <a:rPr spc="-5"/>
              <a:t>both</a:t>
            </a:r>
            <a:r>
              <a:t> </a:t>
            </a:r>
            <a:r>
              <a:rPr spc="-10"/>
              <a:t>pregnant</a:t>
            </a:r>
            <a:r>
              <a:t> and </a:t>
            </a:r>
            <a:r>
              <a:rPr spc="-10"/>
              <a:t>nonpregnant</a:t>
            </a:r>
            <a:r>
              <a:rPr spc="5"/>
              <a:t> </a:t>
            </a:r>
            <a:r>
              <a:rPr spc="-10"/>
              <a:t>patients.</a:t>
            </a:r>
            <a:r>
              <a:rPr spc="-25"/>
              <a:t> </a:t>
            </a:r>
            <a:r>
              <a:rPr spc="-35"/>
              <a:t>However,</a:t>
            </a:r>
            <a:r>
              <a:rPr spc="5"/>
              <a:t> </a:t>
            </a:r>
            <a:r>
              <a:t>it</a:t>
            </a:r>
            <a:r>
              <a:rPr spc="-10"/>
              <a:t> </a:t>
            </a:r>
            <a:r>
              <a:t>is less</a:t>
            </a:r>
            <a:r>
              <a:rPr spc="-20"/>
              <a:t> </a:t>
            </a:r>
            <a:r>
              <a:rPr spc="-10"/>
              <a:t>sensitive</a:t>
            </a:r>
            <a:r>
              <a:rPr spc="10"/>
              <a:t> </a:t>
            </a:r>
            <a:r>
              <a:rPr spc="-20"/>
              <a:t>for </a:t>
            </a:r>
            <a:r>
              <a:rPr spc="-525"/>
              <a:t> </a:t>
            </a:r>
            <a:r>
              <a:rPr spc="-5"/>
              <a:t>pelvic</a:t>
            </a:r>
            <a:r>
              <a:rPr spc="-10"/>
              <a:t> vein</a:t>
            </a:r>
            <a:r>
              <a:t> </a:t>
            </a:r>
            <a:r>
              <a:rPr spc="-10"/>
              <a:t>thrombosis</a:t>
            </a:r>
          </a:p>
          <a:p>
            <a:pPr marR="681355" indent="12700">
              <a:lnSpc>
                <a:spcPts val="2500"/>
              </a:lnSpc>
              <a:spcBef>
                <a:spcPts val="1400"/>
              </a:spcBef>
              <a:defRPr sz="2400"/>
            </a:pPr>
            <a:r>
              <a:t>In </a:t>
            </a:r>
            <a:r>
              <a:rPr spc="-10"/>
              <a:t>cases where </a:t>
            </a:r>
            <a:r>
              <a:rPr spc="-5"/>
              <a:t>CUS </a:t>
            </a:r>
            <a:r>
              <a:t>is </a:t>
            </a:r>
            <a:r>
              <a:rPr spc="-15"/>
              <a:t>negative, </a:t>
            </a:r>
            <a:r>
              <a:rPr spc="-5"/>
              <a:t>poor Doppler </a:t>
            </a:r>
            <a:r>
              <a:rPr spc="-10"/>
              <a:t>flow </a:t>
            </a:r>
            <a:r>
              <a:t>in the iliac </a:t>
            </a:r>
            <a:r>
              <a:rPr spc="-10"/>
              <a:t>vein </a:t>
            </a:r>
            <a:r>
              <a:rPr spc="-5"/>
              <a:t>has </a:t>
            </a:r>
            <a:r>
              <a:rPr spc="-530"/>
              <a:t> </a:t>
            </a:r>
            <a:r>
              <a:rPr spc="-10"/>
              <a:t>reasonable</a:t>
            </a:r>
            <a:r>
              <a:t> </a:t>
            </a:r>
            <a:r>
              <a:rPr spc="-10"/>
              <a:t>accuracy</a:t>
            </a:r>
            <a:r>
              <a:rPr spc="-25"/>
              <a:t> </a:t>
            </a:r>
            <a:r>
              <a:rPr spc="-20"/>
              <a:t>for</a:t>
            </a:r>
            <a:r>
              <a:t> the</a:t>
            </a:r>
            <a:r>
              <a:rPr spc="5"/>
              <a:t> </a:t>
            </a:r>
            <a:r>
              <a:rPr spc="-5"/>
              <a:t>diagnosis</a:t>
            </a:r>
            <a:r>
              <a:t> </a:t>
            </a:r>
            <a:r>
              <a:rPr spc="-10"/>
              <a:t>of</a:t>
            </a:r>
            <a:r>
              <a:t> </a:t>
            </a:r>
            <a:r>
              <a:rPr spc="-10"/>
              <a:t>suspected</a:t>
            </a:r>
            <a:r>
              <a:rPr spc="5"/>
              <a:t> </a:t>
            </a:r>
            <a:r>
              <a:rPr spc="-5"/>
              <a:t>pelvic</a:t>
            </a:r>
            <a:r>
              <a:t> </a:t>
            </a:r>
            <a:r>
              <a:rPr spc="-10"/>
              <a:t>vein</a:t>
            </a:r>
            <a:r>
              <a:rPr spc="5"/>
              <a:t> </a:t>
            </a:r>
            <a:r>
              <a:rPr spc="-75"/>
              <a:t>DVT.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4" name="object 2"/>
          <p:cNvGraphicFramePr/>
          <p:nvPr/>
        </p:nvGraphicFramePr>
        <p:xfrm>
          <a:off x="0" y="0"/>
          <a:ext cx="12185650" cy="685323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6092825"/>
                <a:gridCol w="6092825"/>
              </a:tblGrid>
              <a:tr h="224790">
                <a:tc gridSpan="2">
                  <a:txBody>
                    <a:bodyPr/>
                    <a:lstStyle/>
                    <a:p>
                      <a:pPr indent="635" algn="ctr">
                        <a:spcBef>
                          <a:spcPts val="100"/>
                        </a:spcBef>
                        <a:defRPr spc="-4" sz="1100"/>
                      </a:pPr>
                      <a:r>
                        <a:t>Table</a:t>
                      </a:r>
                      <a:r>
                        <a:rPr spc="-15"/>
                        <a:t> </a:t>
                      </a:r>
                      <a:r>
                        <a:rPr spc="0"/>
                        <a:t>1</a:t>
                      </a:r>
                      <a:r>
                        <a:t> </a:t>
                      </a:r>
                      <a:r>
                        <a:rPr spc="0"/>
                        <a:t>Two-level</a:t>
                      </a:r>
                      <a:r>
                        <a:rPr spc="-39"/>
                        <a:t> </a:t>
                      </a:r>
                      <a:r>
                        <a:rPr spc="0"/>
                        <a:t>DVT</a:t>
                      </a:r>
                      <a:r>
                        <a:rPr spc="-19"/>
                        <a:t> </a:t>
                      </a:r>
                      <a:r>
                        <a:rPr spc="0"/>
                        <a:t>Wells</a:t>
                      </a:r>
                      <a:r>
                        <a:rPr spc="-35"/>
                        <a:t> </a:t>
                      </a:r>
                      <a:r>
                        <a:rPr spc="0"/>
                        <a:t>score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7F4F0"/>
                    </a:solidFill>
                  </a:tcPr>
                </a:tc>
                <a:tc hMerge="1">
                  <a:tcPr/>
                </a:tc>
              </a:tr>
              <a:tr h="265937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b="1" spc="-4" sz="1100"/>
                      </a:pPr>
                      <a:r>
                        <a:t>Clinical</a:t>
                      </a:r>
                      <a:r>
                        <a:rPr spc="-35"/>
                        <a:t> </a:t>
                      </a:r>
                      <a:r>
                        <a:t>feature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b="1" spc="-4" sz="1100"/>
                        <a:t>Points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607949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Active</a:t>
                      </a:r>
                      <a:r>
                        <a:rPr spc="-19"/>
                        <a:t> </a:t>
                      </a:r>
                      <a:r>
                        <a:t>cancer</a:t>
                      </a:r>
                      <a:r>
                        <a:rPr spc="-9"/>
                        <a:t> </a:t>
                      </a:r>
                      <a:r>
                        <a:t>(treatment</a:t>
                      </a:r>
                      <a:r>
                        <a:rPr spc="-39"/>
                        <a:t> </a:t>
                      </a:r>
                      <a:r>
                        <a:t>ongoing,</a:t>
                      </a:r>
                      <a:r>
                        <a:rPr spc="-35"/>
                        <a:t> </a:t>
                      </a:r>
                      <a:r>
                        <a:t>within</a:t>
                      </a:r>
                      <a:r>
                        <a:rPr spc="-30"/>
                        <a:t> </a:t>
                      </a:r>
                      <a:r>
                        <a:t>6 months,</a:t>
                      </a:r>
                      <a:r>
                        <a:rPr spc="-50"/>
                        <a:t> </a:t>
                      </a:r>
                      <a:r>
                        <a:t>or </a:t>
                      </a:r>
                      <a:r>
                        <a:rPr spc="-4"/>
                        <a:t>palliative)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607949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pc="-4" sz="1100"/>
                      </a:pPr>
                      <a:r>
                        <a:t>Paralysis,</a:t>
                      </a:r>
                      <a:r>
                        <a:rPr spc="-30"/>
                        <a:t> </a:t>
                      </a:r>
                      <a:r>
                        <a:rPr spc="0"/>
                        <a:t>paresis</a:t>
                      </a:r>
                      <a:r>
                        <a:rPr spc="-19"/>
                        <a:t> </a:t>
                      </a:r>
                      <a:r>
                        <a:rPr spc="0"/>
                        <a:t>or</a:t>
                      </a:r>
                      <a:r>
                        <a:t> </a:t>
                      </a:r>
                      <a:r>
                        <a:rPr spc="0"/>
                        <a:t>recent</a:t>
                      </a:r>
                      <a:r>
                        <a:rPr spc="-15"/>
                        <a:t> </a:t>
                      </a:r>
                      <a:r>
                        <a:rPr spc="0"/>
                        <a:t>plaster</a:t>
                      </a:r>
                      <a:r>
                        <a:rPr spc="-15"/>
                        <a:t> </a:t>
                      </a:r>
                      <a:r>
                        <a:t>immobilisation</a:t>
                      </a:r>
                      <a:r>
                        <a:rPr spc="-45"/>
                        <a:t> </a:t>
                      </a:r>
                      <a:r>
                        <a:rPr spc="0"/>
                        <a:t>of</a:t>
                      </a:r>
                      <a:r>
                        <a:t> </a:t>
                      </a:r>
                      <a:r>
                        <a:rPr spc="0"/>
                        <a:t>the</a:t>
                      </a:r>
                      <a:r>
                        <a:t> </a:t>
                      </a:r>
                      <a:r>
                        <a:rPr spc="0"/>
                        <a:t>lower</a:t>
                      </a:r>
                      <a:r>
                        <a:rPr spc="-19"/>
                        <a:t> </a:t>
                      </a:r>
                      <a:r>
                        <a:rPr spc="0"/>
                        <a:t>extremities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949833">
                <a:tc>
                  <a:txBody>
                    <a:bodyPr/>
                    <a:lstStyle/>
                    <a:p>
                      <a:pPr marR="241300" indent="43180" algn="l">
                        <a:spcBef>
                          <a:spcPts val="300"/>
                        </a:spcBef>
                        <a:defRPr sz="1100"/>
                      </a:pPr>
                      <a:r>
                        <a:t>Recently </a:t>
                      </a:r>
                      <a:r>
                        <a:rPr spc="-4"/>
                        <a:t>bedridden for </a:t>
                      </a:r>
                      <a:r>
                        <a:t>3 days or more, or major </a:t>
                      </a:r>
                      <a:r>
                        <a:rPr spc="-4"/>
                        <a:t>surgery </a:t>
                      </a:r>
                      <a:r>
                        <a:t>within 12 weeks </a:t>
                      </a:r>
                      <a:r>
                        <a:rPr spc="-4"/>
                        <a:t>requiring </a:t>
                      </a:r>
                      <a:r>
                        <a:t>general or regional </a:t>
                      </a:r>
                      <a:r>
                        <a:rPr spc="-234"/>
                        <a:t> </a:t>
                      </a:r>
                      <a:r>
                        <a:t>anaesthesia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607949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Localised</a:t>
                      </a:r>
                      <a:r>
                        <a:rPr spc="-50"/>
                        <a:t> </a:t>
                      </a:r>
                      <a:r>
                        <a:t>tenderness</a:t>
                      </a:r>
                      <a:r>
                        <a:rPr spc="-19"/>
                        <a:t> </a:t>
                      </a:r>
                      <a:r>
                        <a:t>along</a:t>
                      </a:r>
                      <a:r>
                        <a:rPr spc="-19"/>
                        <a:t> </a:t>
                      </a:r>
                      <a:r>
                        <a:t>the</a:t>
                      </a:r>
                      <a:r>
                        <a:rPr spc="-9"/>
                        <a:t> </a:t>
                      </a:r>
                      <a:r>
                        <a:rPr spc="-4"/>
                        <a:t>distribution</a:t>
                      </a:r>
                      <a:r>
                        <a:rPr spc="-35"/>
                        <a:t> </a:t>
                      </a:r>
                      <a:r>
                        <a:t>of</a:t>
                      </a:r>
                      <a:r>
                        <a:rPr spc="-9"/>
                        <a:t> </a:t>
                      </a:r>
                      <a:r>
                        <a:t>the</a:t>
                      </a:r>
                      <a:r>
                        <a:rPr spc="-19"/>
                        <a:t> </a:t>
                      </a:r>
                      <a:r>
                        <a:t>deep venous</a:t>
                      </a:r>
                      <a:r>
                        <a:rPr spc="-35"/>
                        <a:t> </a:t>
                      </a:r>
                      <a:r>
                        <a:rPr spc="-4"/>
                        <a:t>system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265938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pc="-4" sz="1100"/>
                      </a:pPr>
                      <a:r>
                        <a:t>Entire</a:t>
                      </a:r>
                      <a:r>
                        <a:rPr spc="-35"/>
                        <a:t> </a:t>
                      </a:r>
                      <a:r>
                        <a:rPr spc="0"/>
                        <a:t>leg</a:t>
                      </a:r>
                      <a:r>
                        <a:rPr spc="-35"/>
                        <a:t> </a:t>
                      </a:r>
                      <a:r>
                        <a:rPr spc="0"/>
                        <a:t>swollen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607821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pc="-4" sz="1100"/>
                      </a:pPr>
                      <a:r>
                        <a:t>Calf</a:t>
                      </a:r>
                      <a:r>
                        <a:rPr spc="-9"/>
                        <a:t> </a:t>
                      </a:r>
                      <a:r>
                        <a:t>swelling</a:t>
                      </a:r>
                      <a:r>
                        <a:rPr spc="-19"/>
                        <a:t> </a:t>
                      </a:r>
                      <a:r>
                        <a:rPr spc="0"/>
                        <a:t>at</a:t>
                      </a:r>
                      <a:r>
                        <a:t> </a:t>
                      </a:r>
                      <a:r>
                        <a:rPr spc="0"/>
                        <a:t>least</a:t>
                      </a:r>
                      <a:r>
                        <a:rPr spc="-15"/>
                        <a:t> </a:t>
                      </a:r>
                      <a:r>
                        <a:rPr spc="0"/>
                        <a:t>3</a:t>
                      </a:r>
                      <a:r>
                        <a:rPr spc="9"/>
                        <a:t> </a:t>
                      </a:r>
                      <a:r>
                        <a:rPr spc="0"/>
                        <a:t>cm</a:t>
                      </a:r>
                      <a:r>
                        <a:rPr spc="-9"/>
                        <a:t> </a:t>
                      </a:r>
                      <a:r>
                        <a:t>larger</a:t>
                      </a:r>
                      <a:r>
                        <a:rPr spc="4"/>
                        <a:t> </a:t>
                      </a:r>
                      <a:r>
                        <a:rPr spc="0"/>
                        <a:t>than</a:t>
                      </a:r>
                      <a:r>
                        <a:rPr spc="-25"/>
                        <a:t> </a:t>
                      </a:r>
                      <a:r>
                        <a:t>asymptomatic</a:t>
                      </a:r>
                      <a:r>
                        <a:rPr spc="-39"/>
                        <a:t> </a:t>
                      </a:r>
                      <a:r>
                        <a:t>side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437005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Pitting</a:t>
                      </a:r>
                      <a:r>
                        <a:rPr spc="-55"/>
                        <a:t> </a:t>
                      </a:r>
                      <a:r>
                        <a:t>oedema</a:t>
                      </a:r>
                      <a:r>
                        <a:rPr spc="-35"/>
                        <a:t> </a:t>
                      </a:r>
                      <a:r>
                        <a:rPr spc="-4"/>
                        <a:t>confined</a:t>
                      </a:r>
                      <a:r>
                        <a:rPr spc="-19"/>
                        <a:t> </a:t>
                      </a:r>
                      <a:r>
                        <a:t>to</a:t>
                      </a:r>
                      <a:r>
                        <a:rPr spc="-15"/>
                        <a:t> </a:t>
                      </a:r>
                      <a:r>
                        <a:t>the</a:t>
                      </a:r>
                      <a:r>
                        <a:rPr spc="-4"/>
                        <a:t> symptomatic</a:t>
                      </a:r>
                      <a:r>
                        <a:rPr spc="-45"/>
                        <a:t> </a:t>
                      </a:r>
                      <a:r>
                        <a:t>leg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Collateral</a:t>
                      </a:r>
                      <a:r>
                        <a:rPr spc="-39"/>
                        <a:t> </a:t>
                      </a:r>
                      <a:r>
                        <a:rPr spc="-4"/>
                        <a:t>superficial</a:t>
                      </a:r>
                      <a:r>
                        <a:rPr spc="-19"/>
                        <a:t> </a:t>
                      </a:r>
                      <a:r>
                        <a:t>veins</a:t>
                      </a:r>
                      <a:r>
                        <a:rPr spc="-9"/>
                        <a:t> </a:t>
                      </a:r>
                      <a:r>
                        <a:rPr spc="-4"/>
                        <a:t>(non-varicose)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437005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Previo</a:t>
                      </a:r>
                      <a:r>
                        <a:rPr spc="-4"/>
                        <a:t>usl</a:t>
                      </a:r>
                      <a:r>
                        <a:t>y</a:t>
                      </a:r>
                      <a:r>
                        <a:rPr spc="-45"/>
                        <a:t> </a:t>
                      </a:r>
                      <a:r>
                        <a:rPr spc="-4"/>
                        <a:t>d</a:t>
                      </a:r>
                      <a:r>
                        <a:rPr spc="4"/>
                        <a:t>o</a:t>
                      </a:r>
                      <a:r>
                        <a:t>cumen</a:t>
                      </a:r>
                      <a:r>
                        <a:rPr spc="-15"/>
                        <a:t>t</a:t>
                      </a:r>
                      <a:r>
                        <a:t>ed</a:t>
                      </a:r>
                      <a:r>
                        <a:rPr spc="-35"/>
                        <a:t> </a:t>
                      </a:r>
                      <a:r>
                        <a:t>D</a:t>
                      </a:r>
                      <a:r>
                        <a:rPr spc="-4"/>
                        <a:t>VT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z="1100"/>
                        <a:t>1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436905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An</a:t>
                      </a:r>
                      <a:r>
                        <a:rPr spc="-15"/>
                        <a:t> </a:t>
                      </a:r>
                      <a:r>
                        <a:t>alternative</a:t>
                      </a:r>
                      <a:r>
                        <a:rPr spc="-30"/>
                        <a:t> </a:t>
                      </a:r>
                      <a:r>
                        <a:rPr spc="-4"/>
                        <a:t>diagnosis</a:t>
                      </a:r>
                      <a:r>
                        <a:rPr spc="-50"/>
                        <a:t> </a:t>
                      </a:r>
                      <a:r>
                        <a:t>is</a:t>
                      </a:r>
                      <a:r>
                        <a:rPr spc="-9"/>
                        <a:t> </a:t>
                      </a:r>
                      <a:r>
                        <a:t>at</a:t>
                      </a:r>
                      <a:r>
                        <a:rPr spc="-15"/>
                        <a:t> </a:t>
                      </a:r>
                      <a:r>
                        <a:t>least</a:t>
                      </a:r>
                      <a:r>
                        <a:rPr spc="-19"/>
                        <a:t> </a:t>
                      </a:r>
                      <a:r>
                        <a:t>as</a:t>
                      </a:r>
                      <a:r>
                        <a:rPr spc="-9"/>
                        <a:t> </a:t>
                      </a:r>
                      <a:r>
                        <a:t>likely</a:t>
                      </a:r>
                      <a:r>
                        <a:rPr spc="-9"/>
                        <a:t> </a:t>
                      </a:r>
                      <a:r>
                        <a:t>as</a:t>
                      </a:r>
                      <a:r>
                        <a:rPr spc="-15"/>
                        <a:t> </a:t>
                      </a:r>
                      <a:r>
                        <a:rPr spc="-4"/>
                        <a:t>DVT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spc="-4" sz="1100"/>
                        <a:t>-2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436930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b="1" sz="1100"/>
                      </a:pPr>
                      <a:r>
                        <a:t>Clinical</a:t>
                      </a:r>
                      <a:r>
                        <a:rPr spc="-15"/>
                        <a:t> </a:t>
                      </a:r>
                      <a:r>
                        <a:rPr spc="-4"/>
                        <a:t>probability</a:t>
                      </a:r>
                      <a:r>
                        <a:rPr spc="-19"/>
                        <a:t> </a:t>
                      </a:r>
                      <a:r>
                        <a:rPr spc="-4"/>
                        <a:t>simplified</a:t>
                      </a:r>
                      <a:r>
                        <a:rPr spc="-19"/>
                        <a:t> </a:t>
                      </a:r>
                      <a:r>
                        <a:t>score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</a:pPr>
                      <a:r>
                        <a:rPr b="1" spc="-4" sz="1100"/>
                        <a:t>Points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265963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DVT</a:t>
                      </a:r>
                      <a:r>
                        <a:rPr spc="-50"/>
                        <a:t> </a:t>
                      </a:r>
                      <a:r>
                        <a:t>likely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indent="47625" algn="l">
                        <a:spcBef>
                          <a:spcPts val="300"/>
                        </a:spcBef>
                        <a:defRPr sz="1100"/>
                      </a:pPr>
                      <a:r>
                        <a:t>2</a:t>
                      </a:r>
                      <a:r>
                        <a:rPr spc="-15"/>
                        <a:t> </a:t>
                      </a:r>
                      <a:r>
                        <a:t>points</a:t>
                      </a:r>
                      <a:r>
                        <a:rPr spc="-45"/>
                        <a:t> </a:t>
                      </a:r>
                      <a:r>
                        <a:t>or</a:t>
                      </a:r>
                      <a:r>
                        <a:rPr spc="-25"/>
                        <a:t> </a:t>
                      </a:r>
                      <a:r>
                        <a:t>more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6350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  <a:tr h="264374">
                <a:tc>
                  <a:txBody>
                    <a:bodyPr/>
                    <a:lstStyle/>
                    <a:p>
                      <a:pPr indent="43180" algn="l">
                        <a:spcBef>
                          <a:spcPts val="300"/>
                        </a:spcBef>
                        <a:defRPr sz="1100"/>
                      </a:pPr>
                      <a:r>
                        <a:t>DVT</a:t>
                      </a:r>
                      <a:r>
                        <a:rPr spc="-35"/>
                        <a:t> </a:t>
                      </a:r>
                      <a:r>
                        <a:rPr spc="-4"/>
                        <a:t>unlikely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999999"/>
                      </a:solidFill>
                    </a:lnL>
                    <a:lnR w="6350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3175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  <a:tc>
                  <a:txBody>
                    <a:bodyPr/>
                    <a:lstStyle/>
                    <a:p>
                      <a:pPr indent="47625" algn="l">
                        <a:spcBef>
                          <a:spcPts val="300"/>
                        </a:spcBef>
                        <a:defRPr sz="1100"/>
                      </a:pPr>
                      <a:r>
                        <a:t>1</a:t>
                      </a:r>
                      <a:r>
                        <a:rPr spc="-15"/>
                        <a:t> </a:t>
                      </a:r>
                      <a:r>
                        <a:t>point</a:t>
                      </a:r>
                      <a:r>
                        <a:rPr spc="-45"/>
                        <a:t> </a:t>
                      </a:r>
                      <a:r>
                        <a:t>or</a:t>
                      </a:r>
                      <a:r>
                        <a:rPr spc="-30"/>
                        <a:t> </a:t>
                      </a:r>
                      <a:r>
                        <a:t>less</a:t>
                      </a:r>
                    </a:p>
                  </a:txBody>
                  <a:tcPr marL="0" marR="0" marT="0" marB="0" anchor="t" anchorCtr="0" horzOverflow="overflow">
                    <a:lnL w="6350">
                      <a:solidFill>
                        <a:srgbClr val="999999"/>
                      </a:solidFill>
                    </a:lnL>
                    <a:lnR w="3175">
                      <a:solidFill>
                        <a:srgbClr val="999999"/>
                      </a:solidFill>
                    </a:lnR>
                    <a:lnT w="6350">
                      <a:solidFill>
                        <a:srgbClr val="999999"/>
                      </a:solidFill>
                    </a:lnT>
                    <a:lnB w="3175">
                      <a:solidFill>
                        <a:srgbClr val="999999"/>
                      </a:solidFill>
                    </a:lnB>
                    <a:solidFill>
                      <a:srgbClr val="F7F4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object 2"/>
          <p:cNvSpPr txBox="1"/>
          <p:nvPr>
            <p:ph type="title"/>
          </p:nvPr>
        </p:nvSpPr>
        <p:spPr>
          <a:xfrm>
            <a:off x="1033983" y="624966"/>
            <a:ext cx="5018405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200">
                <a:solidFill>
                  <a:srgbClr val="000000"/>
                </a:solidFill>
              </a:defRPr>
            </a:pPr>
            <a:r>
              <a:t>P</a:t>
            </a:r>
            <a:r>
              <a:rPr spc="-100"/>
              <a:t>ul</a:t>
            </a:r>
            <a:r>
              <a:t>m</a:t>
            </a:r>
            <a:r>
              <a:rPr spc="-100"/>
              <a:t>onar</a:t>
            </a:r>
            <a:r>
              <a:rPr spc="0"/>
              <a:t>y</a:t>
            </a:r>
            <a:r>
              <a:t> </a:t>
            </a:r>
            <a:r>
              <a:rPr spc="-100"/>
              <a:t>E</a:t>
            </a:r>
            <a:r>
              <a:t>m</a:t>
            </a:r>
            <a:r>
              <a:rPr spc="-100"/>
              <a:t>bolis</a:t>
            </a:r>
            <a:r>
              <a:rPr spc="0"/>
              <a:t>m</a:t>
            </a:r>
          </a:p>
        </p:txBody>
      </p:sp>
      <p:sp>
        <p:nvSpPr>
          <p:cNvPr id="347" name="object 3"/>
          <p:cNvSpPr txBox="1"/>
          <p:nvPr/>
        </p:nvSpPr>
        <p:spPr>
          <a:xfrm>
            <a:off x="1176324" y="1876805"/>
            <a:ext cx="985583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ts val="2500"/>
              </a:lnSpc>
              <a:spcBef>
                <a:spcPts val="400"/>
              </a:spcBef>
              <a:defRPr sz="2400"/>
            </a:pPr>
            <a:r>
              <a:t>PE </a:t>
            </a:r>
            <a:r>
              <a:rPr spc="-5"/>
              <a:t>during pregnancy</a:t>
            </a:r>
            <a:r>
              <a:rPr spc="-10"/>
              <a:t> </a:t>
            </a:r>
            <a:r>
              <a:rPr spc="-15"/>
              <a:t>are</a:t>
            </a:r>
            <a:r>
              <a:rPr spc="5"/>
              <a:t> </a:t>
            </a:r>
            <a:r>
              <a:rPr spc="-10"/>
              <a:t>more problematic</a:t>
            </a:r>
            <a:r>
              <a:rPr spc="-25"/>
              <a:t> </a:t>
            </a:r>
            <a:r>
              <a:rPr spc="-5"/>
              <a:t>because</a:t>
            </a:r>
            <a:r>
              <a:t> </a:t>
            </a:r>
            <a:r>
              <a:rPr spc="-10"/>
              <a:t>dyspnea</a:t>
            </a:r>
            <a:r>
              <a:rPr spc="-5"/>
              <a:t> </a:t>
            </a:r>
            <a:r>
              <a:t>and</a:t>
            </a:r>
            <a:r>
              <a:rPr spc="-5"/>
              <a:t> </a:t>
            </a:r>
            <a:r>
              <a:rPr spc="-10"/>
              <a:t>tachypnea</a:t>
            </a:r>
            <a:r>
              <a:rPr spc="-15"/>
              <a:t> are </a:t>
            </a:r>
            <a:r>
              <a:rPr spc="-525"/>
              <a:t> </a:t>
            </a:r>
            <a:r>
              <a:rPr spc="-10"/>
              <a:t>common</a:t>
            </a:r>
            <a:r>
              <a:rPr spc="-30"/>
              <a:t> </a:t>
            </a:r>
            <a:r>
              <a:t>in </a:t>
            </a:r>
            <a:r>
              <a:rPr spc="-20"/>
              <a:t>pregnancy.</a:t>
            </a:r>
          </a:p>
        </p:txBody>
      </p:sp>
      <p:sp>
        <p:nvSpPr>
          <p:cNvPr id="348" name="object 4"/>
          <p:cNvSpPr txBox="1"/>
          <p:nvPr/>
        </p:nvSpPr>
        <p:spPr>
          <a:xfrm>
            <a:off x="1176324" y="3179445"/>
            <a:ext cx="1506221" cy="809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200"/>
              </a:spcBef>
              <a:defRPr b="1" spc="-10" sz="2400"/>
            </a:pPr>
            <a:r>
              <a:t>Symptoms</a:t>
            </a:r>
            <a:r>
              <a:rPr spc="-95"/>
              <a:t> </a:t>
            </a:r>
            <a:r>
              <a:rPr b="0" spc="0"/>
              <a:t>:</a:t>
            </a:r>
          </a:p>
          <a:p>
            <a:pPr indent="12700">
              <a:spcBef>
                <a:spcPts val="1100"/>
              </a:spcBef>
              <a:defRPr b="1" spc="-5" sz="2400"/>
            </a:pPr>
            <a:r>
              <a:t>Diagnosis</a:t>
            </a:r>
            <a:r>
              <a:rPr spc="-40"/>
              <a:t> </a:t>
            </a:r>
            <a:r>
              <a:rPr b="0" spc="0"/>
              <a:t>:</a:t>
            </a:r>
          </a:p>
        </p:txBody>
      </p:sp>
      <p:sp>
        <p:nvSpPr>
          <p:cNvPr id="349" name="object 5"/>
          <p:cNvSpPr txBox="1"/>
          <p:nvPr/>
        </p:nvSpPr>
        <p:spPr>
          <a:xfrm>
            <a:off x="2737104" y="3192907"/>
            <a:ext cx="7172960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700"/>
              </a:lnSpc>
              <a:tabLst>
                <a:tab pos="1485900" algn="l"/>
                <a:tab pos="4267200" algn="l"/>
                <a:tab pos="5461000" algn="l"/>
              </a:tabLst>
              <a:defRPr sz="2400"/>
            </a:pPr>
            <a:r>
              <a:t>a.</a:t>
            </a:r>
            <a:r>
              <a:rPr spc="-5"/>
              <a:t> D</a:t>
            </a:r>
            <a:r>
              <a:rPr spc="-25"/>
              <a:t>y</a:t>
            </a:r>
            <a:r>
              <a:rPr spc="-5"/>
              <a:t>spne</a:t>
            </a:r>
            <a:r>
              <a:t>a	</a:t>
            </a:r>
            <a:r>
              <a:rPr spc="-5"/>
              <a:t>b</a:t>
            </a:r>
            <a:r>
              <a:t>.</a:t>
            </a:r>
            <a:r>
              <a:rPr spc="-10"/>
              <a:t> </a:t>
            </a:r>
            <a:r>
              <a:t>Pleuritic</a:t>
            </a:r>
            <a:r>
              <a:rPr spc="-20"/>
              <a:t> </a:t>
            </a:r>
            <a:r>
              <a:t>ch</a:t>
            </a:r>
            <a:r>
              <a:rPr spc="5"/>
              <a:t>e</a:t>
            </a:r>
            <a:r>
              <a:rPr spc="-30"/>
              <a:t>s</a:t>
            </a:r>
            <a:r>
              <a:t>t</a:t>
            </a:r>
            <a:r>
              <a:rPr spc="-15"/>
              <a:t> </a:t>
            </a:r>
            <a:r>
              <a:rPr spc="-5"/>
              <a:t>pai</a:t>
            </a:r>
            <a:r>
              <a:t>n	c.</a:t>
            </a:r>
            <a:r>
              <a:rPr spc="-20"/>
              <a:t> </a:t>
            </a:r>
            <a:r>
              <a:rPr spc="-5"/>
              <a:t>Coug</a:t>
            </a:r>
            <a:r>
              <a:t>h	</a:t>
            </a:r>
            <a:r>
              <a:rPr spc="-5"/>
              <a:t>d.</a:t>
            </a:r>
            <a:r>
              <a:t>He</a:t>
            </a:r>
            <a:r>
              <a:rPr spc="10"/>
              <a:t>m</a:t>
            </a:r>
            <a:r>
              <a:rPr spc="-5"/>
              <a:t>o</a:t>
            </a:r>
            <a:r>
              <a:rPr spc="-15"/>
              <a:t>p</a:t>
            </a:r>
            <a:r>
              <a:t>t</a:t>
            </a:r>
            <a:r>
              <a:rPr spc="-15"/>
              <a:t>y</a:t>
            </a:r>
            <a:r>
              <a:rPr spc="-5"/>
              <a:t>sis</a:t>
            </a:r>
          </a:p>
        </p:txBody>
      </p:sp>
      <p:sp>
        <p:nvSpPr>
          <p:cNvPr id="350" name="object 6"/>
          <p:cNvSpPr txBox="1"/>
          <p:nvPr/>
        </p:nvSpPr>
        <p:spPr>
          <a:xfrm>
            <a:off x="1097280" y="4206366"/>
            <a:ext cx="1790701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700"/>
              </a:lnSpc>
              <a:defRPr spc="5" sz="2400"/>
            </a:pPr>
            <a:r>
              <a:t>CT</a:t>
            </a:r>
            <a:r>
              <a:rPr spc="-40"/>
              <a:t> </a:t>
            </a:r>
            <a:r>
              <a:rPr spc="-10"/>
              <a:t>Angiogram</a:t>
            </a:r>
          </a:p>
        </p:txBody>
      </p:sp>
      <p:sp>
        <p:nvSpPr>
          <p:cNvPr id="351" name="object 7"/>
          <p:cNvSpPr txBox="1"/>
          <p:nvPr/>
        </p:nvSpPr>
        <p:spPr>
          <a:xfrm>
            <a:off x="2875532" y="4193108"/>
            <a:ext cx="7152007" cy="30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400"/>
            </a:pPr>
            <a:r>
              <a:t>:</a:t>
            </a:r>
            <a:r>
              <a:rPr spc="-10"/>
              <a:t> </a:t>
            </a:r>
            <a:r>
              <a:rPr spc="-5"/>
              <a:t>sensitivity</a:t>
            </a:r>
            <a:r>
              <a:rPr spc="-10"/>
              <a:t> </a:t>
            </a:r>
            <a:r>
              <a:rPr spc="-5"/>
              <a:t>(&gt;90%)</a:t>
            </a:r>
            <a:r>
              <a:rPr spc="-15"/>
              <a:t> </a:t>
            </a:r>
            <a:r>
              <a:t>and </a:t>
            </a:r>
            <a:r>
              <a:rPr spc="-5"/>
              <a:t>specificity</a:t>
            </a:r>
            <a:r>
              <a:rPr spc="-25"/>
              <a:t> </a:t>
            </a:r>
            <a:r>
              <a:rPr spc="-5"/>
              <a:t>+clinical</a:t>
            </a:r>
            <a:r>
              <a:rPr spc="-30"/>
              <a:t> </a:t>
            </a:r>
            <a:r>
              <a:rPr spc="-5"/>
              <a:t>suspicion</a:t>
            </a:r>
            <a:r>
              <a:rPr spc="-15"/>
              <a:t> </a:t>
            </a:r>
            <a:r>
              <a:rPr spc="-5"/>
              <a:t>of</a:t>
            </a:r>
            <a:r>
              <a:rPr spc="-15"/>
              <a:t> </a:t>
            </a:r>
            <a:r>
              <a:t>PE</a:t>
            </a:r>
          </a:p>
        </p:txBody>
      </p:sp>
      <p:sp>
        <p:nvSpPr>
          <p:cNvPr id="352" name="object 8"/>
          <p:cNvSpPr txBox="1"/>
          <p:nvPr/>
        </p:nvSpPr>
        <p:spPr>
          <a:xfrm>
            <a:off x="1097280" y="4713859"/>
            <a:ext cx="5934076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700"/>
              </a:lnSpc>
              <a:defRPr spc="-10" sz="2400"/>
            </a:pPr>
            <a:r>
              <a:t>Lower</a:t>
            </a:r>
            <a:r>
              <a:rPr spc="-5"/>
              <a:t> extremity</a:t>
            </a:r>
            <a:r>
              <a:rPr spc="-50"/>
              <a:t> </a:t>
            </a:r>
            <a:r>
              <a:rPr spc="-5"/>
              <a:t>Compression</a:t>
            </a:r>
            <a:r>
              <a:rPr spc="-15"/>
              <a:t> ultra</a:t>
            </a:r>
            <a:r>
              <a:rPr spc="-25"/>
              <a:t> sonography.</a:t>
            </a:r>
          </a:p>
        </p:txBody>
      </p:sp>
      <p:sp>
        <p:nvSpPr>
          <p:cNvPr id="353" name="object 9"/>
          <p:cNvSpPr txBox="1"/>
          <p:nvPr/>
        </p:nvSpPr>
        <p:spPr>
          <a:xfrm>
            <a:off x="1097279" y="5219865"/>
            <a:ext cx="3355342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700"/>
              </a:lnSpc>
              <a:defRPr spc="-5" sz="2400"/>
            </a:pPr>
            <a:r>
              <a:t>Chest</a:t>
            </a:r>
            <a:r>
              <a:rPr spc="-35"/>
              <a:t> </a:t>
            </a:r>
            <a:r>
              <a:rPr spc="0"/>
              <a:t>x</a:t>
            </a:r>
            <a:r>
              <a:rPr spc="-25"/>
              <a:t> </a:t>
            </a:r>
            <a:r>
              <a:rPr spc="-10"/>
              <a:t>ray(usually</a:t>
            </a:r>
            <a:r>
              <a:rPr spc="-45"/>
              <a:t> </a:t>
            </a:r>
            <a:r>
              <a:t>normal)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object 2"/>
          <p:cNvSpPr txBox="1"/>
          <p:nvPr>
            <p:ph type="title"/>
          </p:nvPr>
        </p:nvSpPr>
        <p:spPr>
          <a:xfrm>
            <a:off x="1176324" y="908683"/>
            <a:ext cx="2507615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400">
                <a:solidFill>
                  <a:srgbClr val="000000"/>
                </a:solidFill>
              </a:defRPr>
            </a:pPr>
            <a:r>
              <a:t>T</a:t>
            </a:r>
            <a:r>
              <a:rPr spc="-200"/>
              <a:t>r</a:t>
            </a:r>
            <a:r>
              <a:rPr spc="-100"/>
              <a:t>eatmen</a:t>
            </a:r>
            <a:r>
              <a:rPr spc="0"/>
              <a:t>t</a:t>
            </a:r>
          </a:p>
        </p:txBody>
      </p:sp>
      <p:sp>
        <p:nvSpPr>
          <p:cNvPr id="356" name="object 3"/>
          <p:cNvSpPr txBox="1"/>
          <p:nvPr/>
        </p:nvSpPr>
        <p:spPr>
          <a:xfrm>
            <a:off x="1084579" y="1825750"/>
            <a:ext cx="9939657" cy="332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527684" indent="-515619">
              <a:buClr>
                <a:srgbClr val="E38312"/>
              </a:buClr>
              <a:buSzPct val="100000"/>
              <a:buAutoNum type="arabicPeriod" startAt="1"/>
              <a:tabLst>
                <a:tab pos="520700" algn="l"/>
                <a:tab pos="520700" algn="l"/>
              </a:tabLst>
              <a:defRPr spc="-10" sz="2800"/>
            </a:pPr>
            <a:r>
              <a:t>Low</a:t>
            </a:r>
            <a:r>
              <a:rPr spc="-15"/>
              <a:t> </a:t>
            </a:r>
            <a:r>
              <a:rPr spc="-5"/>
              <a:t>molecular</a:t>
            </a:r>
            <a:r>
              <a:rPr spc="0"/>
              <a:t> </a:t>
            </a:r>
            <a:r>
              <a:rPr spc="-15"/>
              <a:t>weight</a:t>
            </a:r>
            <a:r>
              <a:rPr spc="-20"/>
              <a:t> </a:t>
            </a:r>
            <a:r>
              <a:t>heparin.</a:t>
            </a:r>
          </a:p>
          <a:p>
            <a:pPr>
              <a:buClr>
                <a:srgbClr val="E38312"/>
              </a:buClr>
              <a:buSzPct val="100000"/>
              <a:buAutoNum type="arabicPeriod" startAt="1"/>
              <a:defRPr sz="2800"/>
            </a:pPr>
          </a:p>
          <a:p>
            <a:pPr marL="527684" marR="1244600" indent="-515619">
              <a:lnSpc>
                <a:spcPts val="3000"/>
              </a:lnSpc>
              <a:spcBef>
                <a:spcPts val="2400"/>
              </a:spcBef>
              <a:buClr>
                <a:srgbClr val="E38312"/>
              </a:buClr>
              <a:buSzPct val="100000"/>
              <a:buAutoNum type="arabicPeriod" startAt="2"/>
              <a:tabLst>
                <a:tab pos="520700" algn="l"/>
                <a:tab pos="520700" algn="l"/>
              </a:tabLst>
              <a:defRPr spc="-15" sz="2800"/>
            </a:pPr>
            <a:r>
              <a:t>Unfractionated</a:t>
            </a:r>
            <a:r>
              <a:rPr spc="10"/>
              <a:t> </a:t>
            </a:r>
            <a:r>
              <a:rPr spc="-10"/>
              <a:t>heparin</a:t>
            </a:r>
            <a:r>
              <a:rPr spc="25"/>
              <a:t> </a:t>
            </a:r>
            <a:r>
              <a:rPr spc="-10"/>
              <a:t>(renal</a:t>
            </a:r>
            <a:r>
              <a:rPr spc="15"/>
              <a:t> </a:t>
            </a:r>
            <a:r>
              <a:rPr spc="-25"/>
              <a:t>failure</a:t>
            </a:r>
            <a:r>
              <a:rPr spc="10"/>
              <a:t> </a:t>
            </a:r>
            <a:r>
              <a:t>patient,</a:t>
            </a:r>
            <a:r>
              <a:rPr spc="30"/>
              <a:t> </a:t>
            </a:r>
            <a:r>
              <a:rPr spc="-10"/>
              <a:t>high</a:t>
            </a:r>
            <a:r>
              <a:rPr spc="20"/>
              <a:t> </a:t>
            </a:r>
            <a:r>
              <a:rPr spc="-10"/>
              <a:t>risk</a:t>
            </a:r>
            <a:r>
              <a:rPr spc="30"/>
              <a:t> </a:t>
            </a:r>
            <a:r>
              <a:rPr spc="-10"/>
              <a:t>of </a:t>
            </a:r>
            <a:r>
              <a:rPr spc="-620"/>
              <a:t> </a:t>
            </a:r>
            <a:r>
              <a:rPr spc="-5"/>
              <a:t>bleeding,</a:t>
            </a:r>
            <a:r>
              <a:rPr spc="15"/>
              <a:t> </a:t>
            </a:r>
            <a:r>
              <a:rPr spc="-10"/>
              <a:t>risk</a:t>
            </a:r>
            <a:r>
              <a:rPr spc="5"/>
              <a:t> </a:t>
            </a:r>
            <a:r>
              <a:rPr spc="-5"/>
              <a:t>of </a:t>
            </a:r>
            <a:r>
              <a:t>emergent</a:t>
            </a:r>
            <a:r>
              <a:rPr spc="-5"/>
              <a:t> </a:t>
            </a:r>
            <a:r>
              <a:t>surgery</a:t>
            </a:r>
            <a:r>
              <a:rPr spc="15"/>
              <a:t> </a:t>
            </a:r>
            <a:r>
              <a:rPr spc="-10"/>
              <a:t>).</a:t>
            </a:r>
          </a:p>
          <a:p>
            <a:pPr>
              <a:buClr>
                <a:srgbClr val="E38312"/>
              </a:buClr>
              <a:buSzPct val="100000"/>
              <a:buAutoNum type="arabicPeriod" startAt="2"/>
              <a:defRPr sz="4000"/>
            </a:pPr>
          </a:p>
          <a:p>
            <a:pPr marL="527684" marR="5080" indent="-515619">
              <a:lnSpc>
                <a:spcPts val="3000"/>
              </a:lnSpc>
              <a:buClr>
                <a:srgbClr val="E38312"/>
              </a:buClr>
              <a:buSzPct val="100000"/>
              <a:buAutoNum type="arabicPeriod" startAt="3"/>
              <a:tabLst>
                <a:tab pos="520700" algn="l"/>
                <a:tab pos="520700" algn="l"/>
              </a:tabLst>
              <a:defRPr spc="-15" sz="2800"/>
            </a:pPr>
            <a:r>
              <a:t>Thrombolytic</a:t>
            </a:r>
            <a:r>
              <a:rPr spc="40"/>
              <a:t> </a:t>
            </a:r>
            <a:r>
              <a:rPr spc="-5"/>
              <a:t>(</a:t>
            </a:r>
            <a:r>
              <a:rPr spc="0"/>
              <a:t> </a:t>
            </a:r>
            <a:r>
              <a:t>streptokinase</a:t>
            </a:r>
            <a:r>
              <a:rPr spc="70"/>
              <a:t> </a:t>
            </a:r>
            <a:r>
              <a:rPr spc="-5"/>
              <a:t>100</a:t>
            </a:r>
            <a:r>
              <a:rPr spc="20"/>
              <a:t> </a:t>
            </a:r>
            <a:r>
              <a:rPr spc="-5"/>
              <a:t>mg </a:t>
            </a:r>
            <a:r>
              <a:t>over</a:t>
            </a:r>
            <a:r>
              <a:rPr spc="0"/>
              <a:t> </a:t>
            </a:r>
            <a:r>
              <a:rPr spc="-5"/>
              <a:t>2</a:t>
            </a:r>
            <a:r>
              <a:rPr spc="10"/>
              <a:t> </a:t>
            </a:r>
            <a:r>
              <a:rPr spc="-25"/>
              <a:t>hrs</a:t>
            </a:r>
            <a:r>
              <a:rPr spc="30"/>
              <a:t> </a:t>
            </a:r>
            <a:r>
              <a:rPr spc="-5"/>
              <a:t>)in</a:t>
            </a:r>
            <a:r>
              <a:rPr spc="10"/>
              <a:t> </a:t>
            </a:r>
            <a:r>
              <a:rPr spc="-10"/>
              <a:t>hemodynamic </a:t>
            </a:r>
            <a:r>
              <a:rPr spc="-620"/>
              <a:t> </a:t>
            </a:r>
            <a:r>
              <a:t>unstable</a:t>
            </a:r>
            <a:r>
              <a:rPr spc="20"/>
              <a:t> </a:t>
            </a:r>
            <a:r>
              <a:t>patient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object 2"/>
          <p:cNvSpPr txBox="1"/>
          <p:nvPr>
            <p:ph type="title"/>
          </p:nvPr>
        </p:nvSpPr>
        <p:spPr>
          <a:xfrm>
            <a:off x="1078482" y="682193"/>
            <a:ext cx="5836287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A</a:t>
            </a:r>
            <a:r>
              <a:rPr spc="-200"/>
              <a:t>m</a:t>
            </a:r>
            <a:r>
              <a:t>nioti</a:t>
            </a:r>
            <a:r>
              <a:rPr spc="0"/>
              <a:t>c</a:t>
            </a:r>
            <a:r>
              <a:rPr spc="-300"/>
              <a:t> </a:t>
            </a:r>
            <a:r>
              <a:t>Flui</a:t>
            </a:r>
            <a:r>
              <a:rPr spc="0"/>
              <a:t>d</a:t>
            </a:r>
            <a:r>
              <a:rPr spc="-300"/>
              <a:t> </a:t>
            </a:r>
            <a:r>
              <a:t>E</a:t>
            </a:r>
            <a:r>
              <a:rPr spc="-200"/>
              <a:t>m</a:t>
            </a:r>
            <a:r>
              <a:t>bolis</a:t>
            </a:r>
            <a:r>
              <a:rPr spc="0"/>
              <a:t>m</a:t>
            </a:r>
          </a:p>
        </p:txBody>
      </p:sp>
      <p:grpSp>
        <p:nvGrpSpPr>
          <p:cNvPr id="362" name="object 3"/>
          <p:cNvGrpSpPr/>
          <p:nvPr/>
        </p:nvGrpSpPr>
        <p:grpSpPr>
          <a:xfrm>
            <a:off x="1097279" y="1819781"/>
            <a:ext cx="5926838" cy="664466"/>
            <a:chOff x="0" y="0"/>
            <a:chExt cx="5926836" cy="664464"/>
          </a:xfrm>
        </p:grpSpPr>
        <p:sp>
          <p:nvSpPr>
            <p:cNvPr id="359" name="Rectangle"/>
            <p:cNvSpPr/>
            <p:nvPr/>
          </p:nvSpPr>
          <p:spPr>
            <a:xfrm>
              <a:off x="0" y="0"/>
              <a:ext cx="68581" cy="371857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0" name="Shape"/>
            <p:cNvSpPr/>
            <p:nvPr/>
          </p:nvSpPr>
          <p:spPr>
            <a:xfrm>
              <a:off x="91440" y="0"/>
              <a:ext cx="5084051" cy="664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8430" y="21600"/>
                  </a:lnTo>
                  <a:lnTo>
                    <a:pt x="8430" y="12088"/>
                  </a:lnTo>
                  <a:lnTo>
                    <a:pt x="21600" y="12088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1" name="Rectangle"/>
            <p:cNvSpPr/>
            <p:nvPr/>
          </p:nvSpPr>
          <p:spPr>
            <a:xfrm>
              <a:off x="5175504" y="0"/>
              <a:ext cx="751333" cy="371857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63" name="object 4"/>
          <p:cNvSpPr txBox="1"/>
          <p:nvPr/>
        </p:nvSpPr>
        <p:spPr>
          <a:xfrm>
            <a:off x="1188719" y="1819781"/>
            <a:ext cx="5835651" cy="309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10" sz="2400"/>
            </a:pPr>
            <a:r>
              <a:t>occurs</a:t>
            </a:r>
            <a:r>
              <a:rPr spc="-35"/>
              <a:t> </a:t>
            </a:r>
            <a:r>
              <a:rPr spc="-5"/>
              <a:t>During </a:t>
            </a:r>
            <a:r>
              <a:rPr spc="0"/>
              <a:t>labor</a:t>
            </a:r>
            <a:r>
              <a:rPr spc="-5"/>
              <a:t> </a:t>
            </a:r>
            <a:r>
              <a:t>or</a:t>
            </a:r>
            <a:r>
              <a:rPr spc="-15"/>
              <a:t> </a:t>
            </a:r>
            <a:r>
              <a:rPr spc="-5"/>
              <a:t>shortly </a:t>
            </a:r>
            <a:r>
              <a:t>after </a:t>
            </a:r>
            <a:r>
              <a:rPr spc="-5"/>
              <a:t>(~</a:t>
            </a:r>
            <a:r>
              <a:rPr spc="-15"/>
              <a:t> </a:t>
            </a:r>
            <a:r>
              <a:rPr spc="-5"/>
              <a:t>30</a:t>
            </a:r>
            <a:r>
              <a:t> </a:t>
            </a:r>
            <a:r>
              <a:rPr spc="-5"/>
              <a:t>min)/</a:t>
            </a:r>
          </a:p>
        </p:txBody>
      </p:sp>
      <p:sp>
        <p:nvSpPr>
          <p:cNvPr id="364" name="object 5"/>
          <p:cNvSpPr txBox="1"/>
          <p:nvPr/>
        </p:nvSpPr>
        <p:spPr>
          <a:xfrm>
            <a:off x="1188719" y="2191639"/>
            <a:ext cx="1984376" cy="28956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100"/>
              </a:lnSpc>
              <a:defRPr spc="-5" sz="2400"/>
            </a:pPr>
            <a:r>
              <a:t>sudden</a:t>
            </a:r>
            <a:r>
              <a:rPr spc="-55"/>
              <a:t> </a:t>
            </a:r>
            <a:r>
              <a:rPr spc="-10"/>
              <a:t>collapse</a:t>
            </a:r>
          </a:p>
        </p:txBody>
      </p:sp>
      <p:sp>
        <p:nvSpPr>
          <p:cNvPr id="365" name="object 6"/>
          <p:cNvSpPr txBox="1"/>
          <p:nvPr/>
        </p:nvSpPr>
        <p:spPr>
          <a:xfrm>
            <a:off x="1176324" y="2644088"/>
            <a:ext cx="5391151" cy="3019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81280">
              <a:lnSpc>
                <a:spcPct val="79800"/>
              </a:lnSpc>
              <a:spcBef>
                <a:spcPts val="600"/>
              </a:spcBef>
              <a:defRPr sz="2400"/>
            </a:pPr>
            <a:r>
              <a:t>It </a:t>
            </a:r>
            <a:r>
              <a:rPr spc="-10"/>
              <a:t>contains </a:t>
            </a:r>
            <a:r>
              <a:rPr spc="-5">
                <a:solidFill>
                  <a:srgbClr val="FF0000"/>
                </a:solidFill>
              </a:rPr>
              <a:t>Amniotic fluid, </a:t>
            </a:r>
            <a:r>
              <a:rPr spc="-20">
                <a:solidFill>
                  <a:srgbClr val="FF0000"/>
                </a:solidFill>
              </a:rPr>
              <a:t>fetal </a:t>
            </a:r>
            <a:r>
              <a:rPr>
                <a:solidFill>
                  <a:srgbClr val="FF0000"/>
                </a:solidFill>
              </a:rPr>
              <a:t>cells, </a:t>
            </a:r>
            <a:r>
              <a:rPr spc="-20">
                <a:solidFill>
                  <a:srgbClr val="FF0000"/>
                </a:solidFill>
              </a:rPr>
              <a:t>fetal </a:t>
            </a:r>
            <a:r>
              <a:rPr spc="-15">
                <a:solidFill>
                  <a:srgbClr val="FF0000"/>
                </a:solidFill>
              </a:rPr>
              <a:t> </a:t>
            </a:r>
            <a:r>
              <a:rPr spc="-5">
                <a:solidFill>
                  <a:srgbClr val="FF0000"/>
                </a:solidFill>
              </a:rPr>
              <a:t>debris </a:t>
            </a:r>
            <a:r>
              <a:rPr spc="-10"/>
              <a:t>Enter maternal </a:t>
            </a:r>
            <a:r>
              <a:rPr spc="-5"/>
              <a:t>circulation </a:t>
            </a:r>
            <a:r>
              <a:rPr spc="-10"/>
              <a:t>by </a:t>
            </a:r>
            <a:r>
              <a:rPr spc="-5"/>
              <a:t> </a:t>
            </a:r>
            <a:r>
              <a:rPr spc="-5" sz="2800"/>
              <a:t>endocervical</a:t>
            </a:r>
            <a:r>
              <a:rPr sz="2800"/>
              <a:t> </a:t>
            </a:r>
            <a:r>
              <a:rPr spc="-10" sz="2800"/>
              <a:t>veins</a:t>
            </a:r>
            <a:r>
              <a:rPr spc="15" sz="2800"/>
              <a:t> </a:t>
            </a:r>
            <a:r>
              <a:rPr spc="-5" sz="2800"/>
              <a:t>or</a:t>
            </a:r>
            <a:r>
              <a:rPr spc="-10" sz="2800"/>
              <a:t> uterine</a:t>
            </a:r>
            <a:r>
              <a:rPr sz="2800"/>
              <a:t> </a:t>
            </a:r>
            <a:r>
              <a:rPr spc="-20" sz="2800"/>
              <a:t>tears, </a:t>
            </a:r>
            <a:r>
              <a:rPr spc="-15" sz="2800"/>
              <a:t> </a:t>
            </a:r>
            <a:r>
              <a:rPr spc="-10" sz="2800"/>
              <a:t>obstructs</a:t>
            </a:r>
            <a:r>
              <a:rPr spc="25" sz="2800"/>
              <a:t> </a:t>
            </a:r>
            <a:r>
              <a:rPr spc="-5" sz="2800"/>
              <a:t>the pulmonary</a:t>
            </a:r>
            <a:r>
              <a:rPr spc="20" sz="2800"/>
              <a:t> </a:t>
            </a:r>
            <a:r>
              <a:rPr spc="-10" sz="2800"/>
              <a:t>vessels,</a:t>
            </a:r>
            <a:r>
              <a:rPr spc="10" sz="2800"/>
              <a:t> </a:t>
            </a:r>
            <a:r>
              <a:rPr spc="-5" sz="2800"/>
              <a:t>and </a:t>
            </a:r>
            <a:r>
              <a:rPr spc="-615" sz="2800"/>
              <a:t> </a:t>
            </a:r>
            <a:r>
              <a:rPr spc="-5" sz="2800"/>
              <a:t>causes</a:t>
            </a:r>
            <a:r>
              <a:rPr spc="-20" sz="2800"/>
              <a:t> </a:t>
            </a:r>
            <a:r>
              <a:rPr spc="-5" sz="2800"/>
              <a:t>vascular</a:t>
            </a:r>
            <a:r>
              <a:rPr spc="-15" sz="2800"/>
              <a:t> </a:t>
            </a:r>
            <a:r>
              <a:rPr spc="-5" sz="2800"/>
              <a:t>spasms,</a:t>
            </a:r>
            <a:r>
              <a:rPr spc="20" sz="2800"/>
              <a:t> </a:t>
            </a:r>
            <a:r>
              <a:rPr spc="-10" sz="2800"/>
              <a:t>resulting</a:t>
            </a:r>
            <a:r>
              <a:rPr spc="15" sz="2800"/>
              <a:t> </a:t>
            </a:r>
            <a:r>
              <a:rPr spc="-5" sz="2800"/>
              <a:t>in </a:t>
            </a:r>
            <a:r>
              <a:rPr sz="2800"/>
              <a:t> </a:t>
            </a:r>
            <a:r>
              <a:rPr spc="-10" sz="2800"/>
              <a:t>pulmonary</a:t>
            </a:r>
            <a:r>
              <a:rPr spc="25" sz="2800"/>
              <a:t> </a:t>
            </a:r>
            <a:r>
              <a:rPr spc="-10" sz="2800"/>
              <a:t>hypertension.</a:t>
            </a:r>
            <a:endParaRPr sz="2800"/>
          </a:p>
          <a:p>
            <a:pPr>
              <a:defRPr sz="3900"/>
            </a:pPr>
          </a:p>
          <a:p>
            <a:pPr indent="93344">
              <a:defRPr b="1" spc="-10" sz="2800">
                <a:solidFill>
                  <a:srgbClr val="FF0000"/>
                </a:solidFill>
              </a:defRPr>
            </a:pPr>
            <a:r>
              <a:t>Often</a:t>
            </a:r>
            <a:r>
              <a:rPr spc="-35"/>
              <a:t> </a:t>
            </a:r>
            <a:r>
              <a:rPr spc="-25"/>
              <a:t>fatal</a:t>
            </a:r>
          </a:p>
        </p:txBody>
      </p:sp>
      <p:pic>
        <p:nvPicPr>
          <p:cNvPr id="366" name="object 7" descr="object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66597" y="196435"/>
            <a:ext cx="4624098" cy="64787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Picture 2097158" descr="Picture 209715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93609" y="633816"/>
            <a:ext cx="9451624" cy="5932237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5-Point Star 1048917"/>
          <p:cNvSpPr/>
          <p:nvPr/>
        </p:nvSpPr>
        <p:spPr>
          <a:xfrm>
            <a:off x="10648383" y="5869202"/>
            <a:ext cx="696850" cy="696851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279C64"/>
          </a:solidFill>
          <a:ln w="25400">
            <a:solidFill>
              <a:srgbClr val="1C7D4E"/>
            </a:solidFill>
          </a:ln>
        </p:spPr>
        <p:txBody>
          <a:bodyPr lIns="45719" rIns="45719" anchor="ctr"/>
          <a:lstStyle/>
          <a:p>
            <a:pPr algn="ctr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object 2"/>
          <p:cNvSpPr txBox="1"/>
          <p:nvPr>
            <p:ph type="title"/>
          </p:nvPr>
        </p:nvSpPr>
        <p:spPr>
          <a:xfrm>
            <a:off x="829766" y="289940"/>
            <a:ext cx="5949951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Amniotic</a:t>
            </a:r>
            <a:r>
              <a:rPr spc="-200"/>
              <a:t> </a:t>
            </a:r>
            <a:r>
              <a:t>Fluid</a:t>
            </a:r>
            <a:r>
              <a:rPr spc="-200"/>
              <a:t> </a:t>
            </a:r>
            <a:r>
              <a:t>Embolism</a:t>
            </a:r>
          </a:p>
        </p:txBody>
      </p:sp>
      <p:sp>
        <p:nvSpPr>
          <p:cNvPr id="369" name="object 3"/>
          <p:cNvSpPr/>
          <p:nvPr/>
        </p:nvSpPr>
        <p:spPr>
          <a:xfrm>
            <a:off x="838200" y="1394966"/>
            <a:ext cx="56387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70" name="object 4"/>
          <p:cNvSpPr/>
          <p:nvPr/>
        </p:nvSpPr>
        <p:spPr>
          <a:xfrm>
            <a:off x="838200" y="3203955"/>
            <a:ext cx="56387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71" name="object 5"/>
          <p:cNvSpPr txBox="1"/>
          <p:nvPr/>
        </p:nvSpPr>
        <p:spPr>
          <a:xfrm>
            <a:off x="929638" y="1394966"/>
            <a:ext cx="2761616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z="2000"/>
            </a:pPr>
            <a:r>
              <a:t>Phase</a:t>
            </a:r>
            <a:r>
              <a:rPr spc="-9"/>
              <a:t> </a:t>
            </a:r>
            <a:r>
              <a:t>I</a:t>
            </a:r>
            <a:r>
              <a:rPr spc="-19"/>
              <a:t> </a:t>
            </a:r>
            <a:r>
              <a:rPr spc="-9"/>
              <a:t>(respiratory/shock)</a:t>
            </a:r>
          </a:p>
        </p:txBody>
      </p:sp>
      <p:sp>
        <p:nvSpPr>
          <p:cNvPr id="372" name="object 6"/>
          <p:cNvSpPr txBox="1"/>
          <p:nvPr/>
        </p:nvSpPr>
        <p:spPr>
          <a:xfrm>
            <a:off x="825500" y="1837663"/>
            <a:ext cx="2617471" cy="1137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584200" indent="-572135">
              <a:spcBef>
                <a:spcPts val="1200"/>
              </a:spcBef>
              <a:buClr>
                <a:srgbClr val="E38312"/>
              </a:buClr>
              <a:buSzPct val="100000"/>
              <a:buAutoNum type="arabicPeriod" startAt="1"/>
              <a:tabLst>
                <a:tab pos="584200" algn="l"/>
                <a:tab pos="584200" algn="l"/>
              </a:tabLst>
              <a:defRPr spc="-15" sz="2000"/>
            </a:pPr>
            <a:r>
              <a:t>Respiratory</a:t>
            </a:r>
            <a:r>
              <a:rPr spc="-4"/>
              <a:t> </a:t>
            </a:r>
            <a:r>
              <a:rPr spc="-9"/>
              <a:t>distress</a:t>
            </a:r>
          </a:p>
          <a:p>
            <a:pPr marL="584200" indent="-572135">
              <a:spcBef>
                <a:spcPts val="1100"/>
              </a:spcBef>
              <a:buClr>
                <a:srgbClr val="E38312"/>
              </a:buClr>
              <a:buSzPct val="100000"/>
              <a:buAutoNum type="arabicPeriod" startAt="1"/>
              <a:tabLst>
                <a:tab pos="584200" algn="l"/>
                <a:tab pos="584200" algn="l"/>
              </a:tabLst>
              <a:defRPr spc="-15" sz="2000"/>
            </a:pPr>
            <a:r>
              <a:t>Hypoxemia</a:t>
            </a:r>
          </a:p>
          <a:p>
            <a:pPr marL="584200" indent="-572135">
              <a:spcBef>
                <a:spcPts val="1100"/>
              </a:spcBef>
              <a:buClr>
                <a:srgbClr val="E38312"/>
              </a:buClr>
              <a:buSzPct val="100000"/>
              <a:buAutoNum type="arabicPeriod" startAt="1"/>
              <a:tabLst>
                <a:tab pos="584200" algn="l"/>
                <a:tab pos="584200" algn="l"/>
              </a:tabLst>
              <a:defRPr spc="-4" sz="2000"/>
            </a:pPr>
            <a:r>
              <a:t>Hypotension</a:t>
            </a:r>
          </a:p>
        </p:txBody>
      </p:sp>
      <p:sp>
        <p:nvSpPr>
          <p:cNvPr id="373" name="object 7"/>
          <p:cNvSpPr txBox="1"/>
          <p:nvPr/>
        </p:nvSpPr>
        <p:spPr>
          <a:xfrm>
            <a:off x="929638" y="3203955"/>
            <a:ext cx="3001012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z="2000"/>
            </a:pPr>
            <a:r>
              <a:t>Phase</a:t>
            </a:r>
            <a:r>
              <a:rPr spc="4"/>
              <a:t> </a:t>
            </a:r>
            <a:r>
              <a:t>II</a:t>
            </a:r>
            <a:r>
              <a:rPr spc="-25"/>
              <a:t> </a:t>
            </a:r>
            <a:r>
              <a:rPr spc="-4"/>
              <a:t>(hemorrhagic</a:t>
            </a:r>
            <a:r>
              <a:t> </a:t>
            </a:r>
            <a:r>
              <a:rPr spc="-4"/>
              <a:t>phase)</a:t>
            </a:r>
          </a:p>
        </p:txBody>
      </p:sp>
      <p:sp>
        <p:nvSpPr>
          <p:cNvPr id="374" name="object 8"/>
          <p:cNvSpPr txBox="1"/>
          <p:nvPr/>
        </p:nvSpPr>
        <p:spPr>
          <a:xfrm>
            <a:off x="825499" y="3645735"/>
            <a:ext cx="9676132" cy="213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584200" indent="-572135">
              <a:spcBef>
                <a:spcPts val="1200"/>
              </a:spcBef>
              <a:buClr>
                <a:srgbClr val="E38312"/>
              </a:buClr>
              <a:buSzPct val="100000"/>
              <a:buAutoNum type="arabicPeriod" startAt="1"/>
              <a:tabLst>
                <a:tab pos="584200" algn="l"/>
                <a:tab pos="584200" algn="l"/>
              </a:tabLst>
              <a:defRPr spc="-4" sz="2000"/>
            </a:pPr>
            <a:r>
              <a:t>Massive hemorrhage</a:t>
            </a:r>
          </a:p>
          <a:p>
            <a:pPr marL="584200" indent="-572135">
              <a:spcBef>
                <a:spcPts val="1100"/>
              </a:spcBef>
              <a:buClr>
                <a:srgbClr val="E38312"/>
              </a:buClr>
              <a:buSzPct val="100000"/>
              <a:buAutoNum type="arabicPeriod" startAt="1"/>
              <a:tabLst>
                <a:tab pos="584200" algn="l"/>
                <a:tab pos="584200" algn="l"/>
              </a:tabLst>
              <a:defRPr spc="-4" sz="2000"/>
            </a:pPr>
            <a:r>
              <a:t>DIC</a:t>
            </a:r>
          </a:p>
          <a:p>
            <a:pPr indent="127000">
              <a:spcBef>
                <a:spcPts val="1100"/>
              </a:spcBef>
              <a:defRPr spc="-9" sz="2000"/>
            </a:pPr>
            <a:r>
              <a:t>Seizures</a:t>
            </a:r>
            <a:r>
              <a:rPr spc="4"/>
              <a:t> </a:t>
            </a:r>
            <a:r>
              <a:rPr spc="-4"/>
              <a:t>also</a:t>
            </a:r>
            <a:r>
              <a:t> often</a:t>
            </a:r>
            <a:r>
              <a:rPr spc="0"/>
              <a:t> occur</a:t>
            </a:r>
          </a:p>
          <a:p>
            <a:pPr marR="5080" indent="12700">
              <a:lnSpc>
                <a:spcPts val="3000"/>
              </a:lnSpc>
              <a:spcBef>
                <a:spcPts val="1300"/>
              </a:spcBef>
              <a:defRPr spc="-25" sz="2000" u="sng">
                <a:uFill>
                  <a:solidFill>
                    <a:srgbClr val="000000"/>
                  </a:solidFill>
                </a:uFill>
              </a:defRPr>
            </a:pPr>
            <a:r>
              <a:t>Treatment</a:t>
            </a:r>
            <a:r>
              <a:rPr u="none">
                <a:uFillTx/>
              </a:rPr>
              <a:t>: </a:t>
            </a:r>
            <a:r>
              <a:rPr spc="-4" u="none">
                <a:solidFill>
                  <a:srgbClr val="FF0000"/>
                </a:solidFill>
                <a:uFillTx/>
              </a:rPr>
              <a:t>supportive </a:t>
            </a:r>
            <a:r>
              <a:rPr spc="-9" u="none">
                <a:solidFill>
                  <a:srgbClr val="FF0000"/>
                </a:solidFill>
                <a:uFillTx/>
              </a:rPr>
              <a:t>care </a:t>
            </a:r>
            <a:r>
              <a:rPr spc="-4" u="none">
                <a:uFillTx/>
              </a:rPr>
              <a:t>with</a:t>
            </a:r>
            <a:r>
              <a:rPr spc="0" u="none">
                <a:uFillTx/>
              </a:rPr>
              <a:t> </a:t>
            </a:r>
            <a:r>
              <a:rPr spc="-20" sz="2800" u="none">
                <a:uFillTx/>
              </a:rPr>
              <a:t>prompt </a:t>
            </a:r>
            <a:r>
              <a:rPr spc="-15" sz="2800" u="none">
                <a:uFillTx/>
              </a:rPr>
              <a:t>attention to adequate </a:t>
            </a:r>
            <a:r>
              <a:rPr spc="-20" sz="2800" u="none">
                <a:uFillTx/>
              </a:rPr>
              <a:t>oxygenation, </a:t>
            </a:r>
            <a:r>
              <a:rPr spc="-620" sz="2800" u="none">
                <a:uFillTx/>
              </a:rPr>
              <a:t> </a:t>
            </a:r>
            <a:r>
              <a:rPr spc="-15" sz="2800" u="none">
                <a:uFillTx/>
              </a:rPr>
              <a:t>ventilation,</a:t>
            </a:r>
            <a:r>
              <a:rPr spc="10" sz="2800" u="none">
                <a:uFillTx/>
              </a:rPr>
              <a:t> </a:t>
            </a:r>
            <a:r>
              <a:rPr spc="-5" sz="2800" u="none">
                <a:uFillTx/>
              </a:rPr>
              <a:t>and</a:t>
            </a:r>
            <a:r>
              <a:rPr spc="5" sz="2800" u="none">
                <a:uFillTx/>
              </a:rPr>
              <a:t> </a:t>
            </a:r>
            <a:r>
              <a:rPr spc="-15" sz="2800" u="none">
                <a:uFillTx/>
              </a:rPr>
              <a:t>inotropic</a:t>
            </a:r>
            <a:r>
              <a:rPr spc="40" sz="2800" u="none">
                <a:uFillTx/>
              </a:rPr>
              <a:t> </a:t>
            </a:r>
            <a:r>
              <a:rPr spc="-10" sz="2800" u="none">
                <a:uFillTx/>
              </a:rPr>
              <a:t>support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object 2"/>
          <p:cNvSpPr txBox="1"/>
          <p:nvPr>
            <p:ph type="title"/>
          </p:nvPr>
        </p:nvSpPr>
        <p:spPr>
          <a:xfrm>
            <a:off x="980947" y="439673"/>
            <a:ext cx="1851661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A</a:t>
            </a:r>
            <a:r>
              <a:rPr spc="-200"/>
              <a:t>s</a:t>
            </a:r>
            <a:r>
              <a:t>thm</a:t>
            </a:r>
            <a:r>
              <a:rPr spc="0"/>
              <a:t>a</a:t>
            </a:r>
          </a:p>
        </p:txBody>
      </p:sp>
      <p:sp>
        <p:nvSpPr>
          <p:cNvPr id="377" name="object 3"/>
          <p:cNvSpPr txBox="1"/>
          <p:nvPr/>
        </p:nvSpPr>
        <p:spPr>
          <a:xfrm>
            <a:off x="653287" y="1591436"/>
            <a:ext cx="10975976" cy="553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99084" indent="-287020">
              <a:spcBef>
                <a:spcPts val="100"/>
              </a:spcBef>
              <a:buSzPct val="100000"/>
              <a:buChar char="➢"/>
              <a:tabLst>
                <a:tab pos="292100" algn="l"/>
              </a:tabLst>
              <a:defRPr b="1" spc="-4" sz="2000"/>
            </a:pPr>
            <a:r>
              <a:t>Asthma</a:t>
            </a:r>
            <a:r>
              <a:rPr spc="-19"/>
              <a:t> </a:t>
            </a:r>
            <a:r>
              <a:rPr b="0" spc="0"/>
              <a:t>is</a:t>
            </a:r>
            <a:r>
              <a:rPr b="0" spc="19"/>
              <a:t> </a:t>
            </a:r>
            <a:r>
              <a:rPr b="0" spc="0"/>
              <a:t>a </a:t>
            </a:r>
            <a:r>
              <a:rPr b="0" spc="-9"/>
              <a:t>chronic</a:t>
            </a:r>
            <a:r>
              <a:rPr b="0" spc="9"/>
              <a:t> </a:t>
            </a:r>
            <a:r>
              <a:rPr b="0" spc="-9"/>
              <a:t>inflammatory</a:t>
            </a:r>
            <a:r>
              <a:rPr b="0" spc="35"/>
              <a:t> </a:t>
            </a:r>
            <a:r>
              <a:rPr b="0" spc="-9"/>
              <a:t>disorder</a:t>
            </a:r>
            <a:r>
              <a:rPr b="0" spc="4"/>
              <a:t> </a:t>
            </a:r>
            <a:r>
              <a:rPr b="0" spc="-9"/>
              <a:t>characterized</a:t>
            </a:r>
            <a:r>
              <a:rPr b="0" spc="15"/>
              <a:t> </a:t>
            </a:r>
            <a:r>
              <a:rPr b="0"/>
              <a:t>by</a:t>
            </a:r>
            <a:r>
              <a:rPr b="0" spc="35"/>
              <a:t> </a:t>
            </a:r>
            <a:r>
              <a:rPr b="0" spc="-9">
                <a:solidFill>
                  <a:srgbClr val="FF0000"/>
                </a:solidFill>
              </a:rPr>
              <a:t>bronchial</a:t>
            </a:r>
            <a:r>
              <a:rPr b="0" spc="0">
                <a:solidFill>
                  <a:srgbClr val="FF0000"/>
                </a:solidFill>
              </a:rPr>
              <a:t> </a:t>
            </a:r>
            <a:r>
              <a:rPr b="0" spc="-15">
                <a:solidFill>
                  <a:srgbClr val="FF0000"/>
                </a:solidFill>
              </a:rPr>
              <a:t>hyperreactivity</a:t>
            </a:r>
            <a:r>
              <a:rPr b="0" spc="-15"/>
              <a:t>,</a:t>
            </a:r>
            <a:r>
              <a:rPr b="0" spc="9"/>
              <a:t> </a:t>
            </a:r>
            <a:r>
              <a:rPr b="0" spc="0"/>
              <a:t>and</a:t>
            </a:r>
            <a:r>
              <a:rPr b="0" spc="4"/>
              <a:t> </a:t>
            </a:r>
            <a:r>
              <a:rPr b="0" spc="0"/>
              <a:t>it</a:t>
            </a:r>
            <a:r>
              <a:rPr b="0" spc="15"/>
              <a:t> </a:t>
            </a:r>
            <a:r>
              <a:rPr b="0"/>
              <a:t>is</a:t>
            </a:r>
            <a:r>
              <a:rPr b="0" spc="19"/>
              <a:t> </a:t>
            </a:r>
            <a:r>
              <a:rPr b="0" spc="0"/>
              <a:t>the</a:t>
            </a:r>
            <a:r>
              <a:rPr b="0" spc="4"/>
              <a:t> </a:t>
            </a:r>
            <a:r>
              <a:rPr b="0" spc="-9"/>
              <a:t>most</a:t>
            </a:r>
          </a:p>
          <a:p>
            <a:pPr indent="299084">
              <a:defRPr spc="-4" sz="2000"/>
            </a:pPr>
            <a:r>
              <a:t>common</a:t>
            </a:r>
            <a:r>
              <a:rPr spc="-25"/>
              <a:t> </a:t>
            </a:r>
            <a:r>
              <a:t>pulmonary</a:t>
            </a:r>
            <a:r>
              <a:rPr spc="-15"/>
              <a:t> </a:t>
            </a:r>
            <a:r>
              <a:t>disease</a:t>
            </a:r>
            <a:r>
              <a:rPr spc="30"/>
              <a:t> </a:t>
            </a:r>
            <a:r>
              <a:rPr spc="0"/>
              <a:t>in</a:t>
            </a:r>
            <a:r>
              <a:t> </a:t>
            </a:r>
            <a:r>
              <a:rPr spc="-15"/>
              <a:t>pregnancy,</a:t>
            </a:r>
            <a:r>
              <a:rPr spc="-25"/>
              <a:t> </a:t>
            </a:r>
            <a:r>
              <a:rPr spc="-9"/>
              <a:t>affecting</a:t>
            </a:r>
            <a:r>
              <a:t> between</a:t>
            </a:r>
            <a:r>
              <a:rPr spc="0"/>
              <a:t> 3%</a:t>
            </a:r>
            <a:r>
              <a:rPr spc="-9"/>
              <a:t> </a:t>
            </a:r>
            <a:r>
              <a:rPr spc="0"/>
              <a:t>and</a:t>
            </a:r>
            <a:r>
              <a:rPr spc="-9"/>
              <a:t> </a:t>
            </a:r>
            <a:r>
              <a:rPr spc="0"/>
              <a:t>9%</a:t>
            </a:r>
            <a:r>
              <a:rPr spc="-25"/>
              <a:t> </a:t>
            </a:r>
            <a:r>
              <a:rPr spc="0"/>
              <a:t>of</a:t>
            </a:r>
            <a:r>
              <a:rPr spc="-9"/>
              <a:t> </a:t>
            </a:r>
            <a:r>
              <a:t>pregnant women</a:t>
            </a:r>
            <a:r>
              <a:rPr spc="-5" sz="1800"/>
              <a:t>.</a:t>
            </a:r>
          </a:p>
        </p:txBody>
      </p:sp>
      <p:sp>
        <p:nvSpPr>
          <p:cNvPr id="378" name="object 4"/>
          <p:cNvSpPr txBox="1"/>
          <p:nvPr/>
        </p:nvSpPr>
        <p:spPr>
          <a:xfrm>
            <a:off x="2038350" y="2626614"/>
            <a:ext cx="7101841" cy="381894"/>
          </a:xfrm>
          <a:prstGeom prst="rect">
            <a:avLst/>
          </a:prstGeom>
          <a:ln w="28575">
            <a:solidFill>
              <a:srgbClr val="FF7CAB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1439">
              <a:spcBef>
                <a:spcPts val="100"/>
              </a:spcBef>
              <a:defRPr b="1" spc="-10" sz="2800"/>
            </a:pPr>
            <a:r>
              <a:t>Can</a:t>
            </a:r>
            <a:r>
              <a:rPr spc="10"/>
              <a:t> </a:t>
            </a:r>
            <a:r>
              <a:t>pregnancy</a:t>
            </a:r>
            <a:r>
              <a:rPr spc="30"/>
              <a:t> </a:t>
            </a:r>
            <a:r>
              <a:rPr spc="-25"/>
              <a:t>make</a:t>
            </a:r>
            <a:r>
              <a:rPr spc="0"/>
              <a:t> </a:t>
            </a:r>
            <a:r>
              <a:t>asthma</a:t>
            </a:r>
            <a:r>
              <a:rPr spc="20"/>
              <a:t> </a:t>
            </a:r>
            <a:r>
              <a:rPr spc="-15"/>
              <a:t>worse</a:t>
            </a:r>
            <a:r>
              <a:rPr spc="5"/>
              <a:t> </a:t>
            </a:r>
            <a:r>
              <a:rPr spc="-5"/>
              <a:t>or</a:t>
            </a:r>
            <a:r>
              <a:rPr spc="5"/>
              <a:t> </a:t>
            </a:r>
            <a:r>
              <a:rPr spc="-20"/>
              <a:t>better?</a:t>
            </a:r>
          </a:p>
        </p:txBody>
      </p:sp>
      <p:sp>
        <p:nvSpPr>
          <p:cNvPr id="379" name="object 5"/>
          <p:cNvSpPr/>
          <p:nvPr/>
        </p:nvSpPr>
        <p:spPr>
          <a:xfrm>
            <a:off x="665873" y="3666616"/>
            <a:ext cx="10730484" cy="31089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80" name="object 6"/>
          <p:cNvSpPr txBox="1"/>
          <p:nvPr/>
        </p:nvSpPr>
        <p:spPr>
          <a:xfrm>
            <a:off x="653287" y="3656710"/>
            <a:ext cx="11087735" cy="2382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9" sz="2000"/>
            </a:pPr>
            <a:r>
              <a:t>Research</a:t>
            </a:r>
            <a:r>
              <a:rPr spc="15"/>
              <a:t> </a:t>
            </a:r>
            <a:r>
              <a:rPr spc="-4"/>
              <a:t>suggests</a:t>
            </a:r>
            <a:r>
              <a:rPr spc="0"/>
              <a:t> </a:t>
            </a:r>
            <a:r>
              <a:rPr spc="-4"/>
              <a:t>that</a:t>
            </a:r>
            <a:r>
              <a:rPr spc="15"/>
              <a:t> </a:t>
            </a:r>
            <a:r>
              <a:rPr spc="-4"/>
              <a:t>asthma</a:t>
            </a:r>
            <a:r>
              <a:rPr spc="25"/>
              <a:t> </a:t>
            </a:r>
            <a:r>
              <a:t>severity</a:t>
            </a:r>
            <a:r>
              <a:rPr spc="30"/>
              <a:t> </a:t>
            </a:r>
            <a:r>
              <a:rPr spc="-4"/>
              <a:t>during pregnancy</a:t>
            </a:r>
            <a:r>
              <a:rPr spc="-15"/>
              <a:t> </a:t>
            </a:r>
            <a:r>
              <a:rPr spc="0"/>
              <a:t>is</a:t>
            </a:r>
            <a:r>
              <a:rPr spc="19"/>
              <a:t> </a:t>
            </a:r>
            <a:r>
              <a:rPr spc="-15"/>
              <a:t>related</a:t>
            </a:r>
            <a:r>
              <a:rPr spc="30"/>
              <a:t> </a:t>
            </a:r>
            <a:r>
              <a:rPr spc="-15"/>
              <a:t>to</a:t>
            </a:r>
            <a:r>
              <a:rPr spc="9"/>
              <a:t> </a:t>
            </a:r>
            <a:r>
              <a:rPr spc="-4"/>
              <a:t>asthma</a:t>
            </a:r>
            <a:r>
              <a:rPr spc="9"/>
              <a:t> </a:t>
            </a:r>
            <a:r>
              <a:t>severity</a:t>
            </a:r>
            <a:r>
              <a:rPr spc="45"/>
              <a:t> </a:t>
            </a:r>
            <a:r>
              <a:rPr spc="-15"/>
              <a:t>before</a:t>
            </a:r>
            <a:r>
              <a:rPr spc="-4"/>
              <a:t> </a:t>
            </a:r>
            <a:r>
              <a:rPr spc="-15"/>
              <a:t>pregnancy.</a:t>
            </a:r>
          </a:p>
          <a:p>
            <a:pPr indent="12700">
              <a:defRPr spc="-9" sz="2000"/>
            </a:pPr>
            <a:r>
              <a:t>Symptoms</a:t>
            </a:r>
            <a:r>
              <a:rPr spc="0"/>
              <a:t> </a:t>
            </a:r>
            <a:r>
              <a:t>are</a:t>
            </a:r>
            <a:r>
              <a:rPr spc="4"/>
              <a:t> </a:t>
            </a:r>
            <a:r>
              <a:t>more</a:t>
            </a:r>
            <a:r>
              <a:rPr spc="0"/>
              <a:t> </a:t>
            </a:r>
            <a:r>
              <a:rPr spc="-15"/>
              <a:t>likely</a:t>
            </a:r>
            <a:r>
              <a:rPr spc="4"/>
              <a:t> </a:t>
            </a:r>
            <a:r>
              <a:t>to </a:t>
            </a:r>
            <a:r>
              <a:rPr spc="-15"/>
              <a:t>worsen</a:t>
            </a:r>
            <a:r>
              <a:rPr spc="15"/>
              <a:t> </a:t>
            </a:r>
            <a:r>
              <a:rPr spc="0"/>
              <a:t>in</a:t>
            </a:r>
            <a:r>
              <a:rPr spc="-4"/>
              <a:t> people</a:t>
            </a:r>
            <a:r>
              <a:rPr spc="-19"/>
              <a:t> </a:t>
            </a:r>
            <a:r>
              <a:rPr spc="0"/>
              <a:t>with</a:t>
            </a:r>
            <a:r>
              <a:rPr spc="4"/>
              <a:t> </a:t>
            </a:r>
            <a:r>
              <a:rPr spc="-15"/>
              <a:t>severe</a:t>
            </a:r>
            <a:r>
              <a:rPr spc="30"/>
              <a:t> </a:t>
            </a:r>
            <a:r>
              <a:rPr spc="-4"/>
              <a:t>asthma.</a:t>
            </a:r>
          </a:p>
          <a:p>
            <a:pPr indent="12700">
              <a:defRPr sz="2000"/>
            </a:pPr>
            <a:r>
              <a:t>If</a:t>
            </a:r>
            <a:r>
              <a:rPr spc="-4"/>
              <a:t> asthma</a:t>
            </a:r>
            <a:r>
              <a:rPr spc="19"/>
              <a:t> </a:t>
            </a:r>
            <a:r>
              <a:rPr spc="-4"/>
              <a:t>gets</a:t>
            </a:r>
            <a:r>
              <a:rPr spc="9"/>
              <a:t> </a:t>
            </a:r>
            <a:r>
              <a:rPr spc="-35"/>
              <a:t>better,</a:t>
            </a:r>
            <a:r>
              <a:rPr spc="9"/>
              <a:t> </a:t>
            </a:r>
            <a:r>
              <a:t>the</a:t>
            </a:r>
            <a:r>
              <a:rPr spc="9"/>
              <a:t> </a:t>
            </a:r>
            <a:r>
              <a:rPr spc="-15"/>
              <a:t>improvement</a:t>
            </a:r>
            <a:r>
              <a:rPr spc="35"/>
              <a:t> </a:t>
            </a:r>
            <a:r>
              <a:t>is </a:t>
            </a:r>
            <a:r>
              <a:rPr spc="-9"/>
              <a:t>generally</a:t>
            </a:r>
            <a:r>
              <a:rPr spc="4"/>
              <a:t> </a:t>
            </a:r>
            <a:r>
              <a:rPr spc="-4"/>
              <a:t>gradual </a:t>
            </a:r>
            <a:r>
              <a:t>as</a:t>
            </a:r>
            <a:r>
              <a:rPr spc="9"/>
              <a:t> </a:t>
            </a:r>
            <a:r>
              <a:t>the</a:t>
            </a:r>
            <a:r>
              <a:rPr spc="9"/>
              <a:t> </a:t>
            </a:r>
            <a:r>
              <a:rPr spc="-4"/>
              <a:t>pregnancy</a:t>
            </a:r>
            <a:r>
              <a:rPr spc="-30"/>
              <a:t> </a:t>
            </a:r>
            <a:r>
              <a:rPr spc="-9"/>
              <a:t>progresses.</a:t>
            </a:r>
          </a:p>
          <a:p>
            <a:pPr marR="500380" indent="12700">
              <a:defRPr sz="2000"/>
            </a:pPr>
            <a:r>
              <a:t>If</a:t>
            </a:r>
            <a:r>
              <a:rPr spc="-4"/>
              <a:t> asthma</a:t>
            </a:r>
            <a:r>
              <a:rPr spc="19"/>
              <a:t> </a:t>
            </a:r>
            <a:r>
              <a:rPr spc="-15"/>
              <a:t>worsens,</a:t>
            </a:r>
            <a:r>
              <a:rPr spc="9"/>
              <a:t> </a:t>
            </a:r>
            <a:r>
              <a:t>the</a:t>
            </a:r>
            <a:r>
              <a:rPr spc="9"/>
              <a:t> </a:t>
            </a:r>
            <a:r>
              <a:rPr spc="-4"/>
              <a:t>increase</a:t>
            </a:r>
            <a:r>
              <a:rPr spc="15"/>
              <a:t> </a:t>
            </a:r>
            <a:r>
              <a:t>in</a:t>
            </a:r>
            <a:r>
              <a:rPr spc="9"/>
              <a:t> </a:t>
            </a:r>
            <a:r>
              <a:rPr spc="-9"/>
              <a:t>symptoms</a:t>
            </a:r>
            <a:r>
              <a:rPr spc="-4"/>
              <a:t> </a:t>
            </a:r>
            <a:r>
              <a:t>is</a:t>
            </a:r>
            <a:r>
              <a:rPr spc="19"/>
              <a:t> </a:t>
            </a:r>
            <a:r>
              <a:rPr spc="-9"/>
              <a:t>most</a:t>
            </a:r>
            <a:r>
              <a:rPr spc="9"/>
              <a:t> </a:t>
            </a:r>
            <a:r>
              <a:rPr spc="-4"/>
              <a:t>noticeable</a:t>
            </a:r>
            <a:r>
              <a:rPr spc="4"/>
              <a:t> </a:t>
            </a:r>
            <a:r>
              <a:rPr spc="-4"/>
              <a:t>during</a:t>
            </a:r>
            <a:r>
              <a:rPr spc="-9"/>
              <a:t> </a:t>
            </a:r>
            <a:r>
              <a:t>the</a:t>
            </a:r>
            <a:r>
              <a:rPr spc="35"/>
              <a:t> </a:t>
            </a:r>
            <a:r>
              <a:rPr b="1" spc="-15"/>
              <a:t>first</a:t>
            </a:r>
            <a:r>
              <a:rPr b="1" spc="4"/>
              <a:t> </a:t>
            </a:r>
            <a:r>
              <a:t>and</a:t>
            </a:r>
            <a:r>
              <a:rPr spc="4"/>
              <a:t> </a:t>
            </a:r>
            <a:r>
              <a:rPr b="1" spc="-4"/>
              <a:t>third</a:t>
            </a:r>
            <a:r>
              <a:rPr b="1" spc="-9"/>
              <a:t> </a:t>
            </a:r>
            <a:r>
              <a:rPr spc="-15"/>
              <a:t>trimesters</a:t>
            </a:r>
            <a:r>
              <a:rPr spc="55"/>
              <a:t> </a:t>
            </a:r>
            <a:r>
              <a:rPr spc="-4"/>
              <a:t>of </a:t>
            </a:r>
            <a:r>
              <a:rPr spc="-434"/>
              <a:t> </a:t>
            </a:r>
            <a:r>
              <a:rPr spc="-15"/>
              <a:t>pregnancy.</a:t>
            </a:r>
          </a:p>
          <a:p>
            <a:pPr marR="5080" indent="12700">
              <a:defRPr spc="-4" sz="2000"/>
            </a:pPr>
            <a:r>
              <a:t>Some</a:t>
            </a:r>
            <a:r>
              <a:rPr spc="0"/>
              <a:t> </a:t>
            </a:r>
            <a:r>
              <a:rPr spc="-9"/>
              <a:t>women</a:t>
            </a:r>
            <a:r>
              <a:rPr spc="0"/>
              <a:t> </a:t>
            </a:r>
            <a:r>
              <a:t>might</a:t>
            </a:r>
            <a:r>
              <a:rPr spc="4"/>
              <a:t> </a:t>
            </a:r>
            <a:r>
              <a:rPr spc="-9"/>
              <a:t>experience</a:t>
            </a:r>
            <a:r>
              <a:rPr spc="19"/>
              <a:t> </a:t>
            </a:r>
            <a:r>
              <a:rPr spc="-15"/>
              <a:t>worse</a:t>
            </a:r>
            <a:r>
              <a:rPr spc="4"/>
              <a:t> </a:t>
            </a:r>
            <a:r>
              <a:t>asthma</a:t>
            </a:r>
            <a:r>
              <a:rPr spc="15"/>
              <a:t> </a:t>
            </a:r>
            <a:r>
              <a:t>signs</a:t>
            </a:r>
            <a:r>
              <a:rPr spc="4"/>
              <a:t> </a:t>
            </a:r>
            <a:r>
              <a:rPr spc="0"/>
              <a:t>and</a:t>
            </a:r>
            <a:r>
              <a:rPr spc="4"/>
              <a:t> </a:t>
            </a:r>
            <a:r>
              <a:rPr spc="-9"/>
              <a:t>symptoms</a:t>
            </a:r>
            <a:r>
              <a:t> early</a:t>
            </a:r>
            <a:r>
              <a:rPr spc="9"/>
              <a:t> </a:t>
            </a:r>
            <a:r>
              <a:rPr spc="0"/>
              <a:t>in</a:t>
            </a:r>
            <a:r>
              <a:rPr spc="4"/>
              <a:t> </a:t>
            </a:r>
            <a:r>
              <a:t>pregnancy</a:t>
            </a:r>
            <a:r>
              <a:rPr spc="-30"/>
              <a:t> </a:t>
            </a:r>
            <a:r>
              <a:t>because they</a:t>
            </a:r>
            <a:r>
              <a:rPr spc="-9"/>
              <a:t> </a:t>
            </a:r>
            <a:r>
              <a:rPr spc="-15"/>
              <a:t>stop </a:t>
            </a:r>
            <a:r>
              <a:rPr spc="-9"/>
              <a:t> </a:t>
            </a:r>
            <a:r>
              <a:t>taking</a:t>
            </a:r>
            <a:r>
              <a:rPr spc="0"/>
              <a:t> their</a:t>
            </a:r>
            <a:r>
              <a:rPr spc="15"/>
              <a:t> </a:t>
            </a:r>
            <a:r>
              <a:t>medications</a:t>
            </a:r>
            <a:r>
              <a:rPr spc="4"/>
              <a:t> </a:t>
            </a:r>
            <a:r>
              <a:rPr spc="-9"/>
              <a:t>after</a:t>
            </a:r>
            <a:r>
              <a:rPr spc="9"/>
              <a:t> </a:t>
            </a:r>
            <a:r>
              <a:t>becoming</a:t>
            </a:r>
            <a:r>
              <a:rPr spc="-15"/>
              <a:t> </a:t>
            </a:r>
            <a:r>
              <a:t>pregnant.</a:t>
            </a:r>
            <a:r>
              <a:rPr spc="-19"/>
              <a:t> </a:t>
            </a:r>
            <a:r>
              <a:rPr spc="-9"/>
              <a:t>Any </a:t>
            </a:r>
            <a:r>
              <a:rPr spc="0"/>
              <a:t>changes</a:t>
            </a:r>
            <a:r>
              <a:rPr spc="-25"/>
              <a:t> </a:t>
            </a:r>
            <a:r>
              <a:rPr spc="-9"/>
              <a:t>you</a:t>
            </a:r>
            <a:r>
              <a:rPr spc="-19"/>
              <a:t> make</a:t>
            </a:r>
            <a:r>
              <a:rPr spc="9"/>
              <a:t> </a:t>
            </a:r>
            <a:r>
              <a:rPr spc="-9"/>
              <a:t>to </a:t>
            </a:r>
            <a:r>
              <a:t>your</a:t>
            </a:r>
            <a:r>
              <a:rPr spc="-19"/>
              <a:t> </a:t>
            </a:r>
            <a:r>
              <a:t>medication</a:t>
            </a:r>
            <a:r>
              <a:rPr spc="4"/>
              <a:t> </a:t>
            </a:r>
            <a:r>
              <a:rPr spc="-9"/>
              <a:t>routine</a:t>
            </a:r>
            <a:r>
              <a:rPr spc="0"/>
              <a:t> </a:t>
            </a:r>
            <a:r>
              <a:t>might </a:t>
            </a:r>
            <a:r>
              <a:rPr spc="-440"/>
              <a:t> </a:t>
            </a:r>
            <a:r>
              <a:t>also influence</a:t>
            </a:r>
            <a:r>
              <a:rPr spc="4"/>
              <a:t> </a:t>
            </a:r>
            <a:r>
              <a:rPr spc="0"/>
              <a:t>the </a:t>
            </a:r>
            <a:r>
              <a:rPr spc="-9"/>
              <a:t>severity</a:t>
            </a:r>
            <a:r>
              <a:rPr spc="15"/>
              <a:t> </a:t>
            </a:r>
            <a:r>
              <a:t>of</a:t>
            </a:r>
            <a:r>
              <a:rPr spc="-9"/>
              <a:t> your</a:t>
            </a:r>
            <a:r>
              <a:rPr spc="-25"/>
              <a:t> </a:t>
            </a:r>
            <a:r>
              <a:t>asthma.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object 2"/>
          <p:cNvSpPr txBox="1"/>
          <p:nvPr>
            <p:ph type="title"/>
          </p:nvPr>
        </p:nvSpPr>
        <p:spPr>
          <a:xfrm>
            <a:off x="575309" y="389380"/>
            <a:ext cx="10271760" cy="1133476"/>
          </a:xfrm>
          <a:prstGeom prst="rect">
            <a:avLst/>
          </a:prstGeom>
          <a:ln w="38100">
            <a:solidFill>
              <a:srgbClr val="FF7CAB"/>
            </a:solidFill>
            <a:round/>
          </a:ln>
        </p:spPr>
        <p:txBody>
          <a:bodyPr/>
          <a:lstStyle/>
          <a:p>
            <a:pPr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90169">
              <a:tabLst>
                <a:tab pos="4165600" algn="l"/>
              </a:tabLst>
              <a:defRPr spc="-100" sz="2800">
                <a:solidFill>
                  <a:srgbClr val="000000"/>
                </a:solidFill>
              </a:defRPr>
            </a:pPr>
            <a:r>
              <a:t>A</a:t>
            </a:r>
            <a:r>
              <a:rPr spc="-200"/>
              <a:t>n</a:t>
            </a:r>
            <a:r>
              <a:t>y</a:t>
            </a:r>
            <a:r>
              <a:rPr spc="-200"/>
              <a:t> </a:t>
            </a:r>
            <a:r>
              <a:t>i</a:t>
            </a:r>
            <a:r>
              <a:rPr spc="-200"/>
              <a:t>n</a:t>
            </a:r>
            <a:r>
              <a:t>ve</a:t>
            </a:r>
            <a:r>
              <a:rPr spc="-200"/>
              <a:t>s</a:t>
            </a:r>
            <a:r>
              <a:t>ti</a:t>
            </a:r>
            <a:r>
              <a:rPr spc="-200"/>
              <a:t>g</a:t>
            </a:r>
            <a:r>
              <a:t>ation</a:t>
            </a:r>
            <a:r>
              <a:rPr spc="-200"/>
              <a:t> </a:t>
            </a:r>
            <a:r>
              <a:t>to</a:t>
            </a:r>
            <a:r>
              <a:rPr spc="-200"/>
              <a:t> f</a:t>
            </a:r>
            <a:r>
              <a:t>ollow</a:t>
            </a:r>
            <a:r>
              <a:rPr spc="-200"/>
              <a:t> </a:t>
            </a:r>
            <a:r>
              <a:t>up</a:t>
            </a:r>
            <a:r>
              <a:rPr spc="0"/>
              <a:t>	</a:t>
            </a:r>
            <a:r>
              <a:t>during</a:t>
            </a:r>
            <a:r>
              <a:rPr spc="-200"/>
              <a:t> </a:t>
            </a:r>
            <a:r>
              <a:t>pregnancy?</a:t>
            </a:r>
          </a:p>
        </p:txBody>
      </p:sp>
      <p:sp>
        <p:nvSpPr>
          <p:cNvPr id="383" name="object 3"/>
          <p:cNvSpPr txBox="1"/>
          <p:nvPr/>
        </p:nvSpPr>
        <p:spPr>
          <a:xfrm>
            <a:off x="653287" y="1854656"/>
            <a:ext cx="132716" cy="3456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4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•</a:t>
            </a:r>
          </a:p>
        </p:txBody>
      </p:sp>
      <p:sp>
        <p:nvSpPr>
          <p:cNvPr id="384" name="object 4"/>
          <p:cNvSpPr txBox="1"/>
          <p:nvPr/>
        </p:nvSpPr>
        <p:spPr>
          <a:xfrm>
            <a:off x="952384" y="1868422"/>
            <a:ext cx="1059182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700"/>
              </a:lnSpc>
              <a:defRPr spc="-15" sz="2400"/>
            </a:lvl1pPr>
          </a:lstStyle>
          <a:p>
            <a:pPr/>
            <a:r>
              <a:t>Hypoxia</a:t>
            </a:r>
          </a:p>
        </p:txBody>
      </p:sp>
      <p:sp>
        <p:nvSpPr>
          <p:cNvPr id="385" name="object 5"/>
          <p:cNvSpPr txBox="1"/>
          <p:nvPr/>
        </p:nvSpPr>
        <p:spPr>
          <a:xfrm>
            <a:off x="1998978" y="1854656"/>
            <a:ext cx="9598026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15" sz="2400"/>
            </a:pPr>
            <a:r>
              <a:t>may</a:t>
            </a:r>
            <a:r>
              <a:rPr spc="-5"/>
              <a:t> </a:t>
            </a:r>
            <a:r>
              <a:rPr spc="-10"/>
              <a:t>contribute</a:t>
            </a:r>
            <a:r>
              <a:rPr spc="-5"/>
              <a:t> </a:t>
            </a:r>
            <a:r>
              <a:t>to</a:t>
            </a:r>
            <a:r>
              <a:rPr spc="-35"/>
              <a:t> </a:t>
            </a:r>
            <a:r>
              <a:rPr spc="-10" u="sng">
                <a:uFill>
                  <a:solidFill>
                    <a:srgbClr val="000000"/>
                  </a:solidFill>
                </a:uFill>
              </a:rPr>
              <a:t>low</a:t>
            </a:r>
            <a:r>
              <a:rPr spc="5" u="sng">
                <a:uFill>
                  <a:solidFill>
                    <a:srgbClr val="000000"/>
                  </a:solidFill>
                </a:uFill>
              </a:rPr>
              <a:t> </a:t>
            </a:r>
            <a:r>
              <a:rPr spc="-5" u="sng">
                <a:uFill>
                  <a:solidFill>
                    <a:srgbClr val="000000"/>
                  </a:solidFill>
                </a:uFill>
              </a:rPr>
              <a:t>birth </a:t>
            </a:r>
            <a:r>
              <a:rPr spc="-10" u="sng">
                <a:uFill>
                  <a:solidFill>
                    <a:srgbClr val="000000"/>
                  </a:solidFill>
                </a:uFill>
              </a:rPr>
              <a:t>weight</a:t>
            </a:r>
            <a:r>
              <a:rPr spc="-10"/>
              <a:t>,</a:t>
            </a:r>
            <a:r>
              <a:rPr spc="0"/>
              <a:t> </a:t>
            </a:r>
            <a:r>
              <a:rPr spc="-5" u="sng">
                <a:uFill>
                  <a:solidFill>
                    <a:srgbClr val="000000"/>
                  </a:solidFill>
                </a:uFill>
              </a:rPr>
              <a:t>pre-eclampsia</a:t>
            </a:r>
            <a:r>
              <a:rPr spc="-5"/>
              <a:t>, </a:t>
            </a:r>
            <a:r>
              <a:rPr spc="-10" u="sng">
                <a:uFill>
                  <a:solidFill>
                    <a:srgbClr val="000000"/>
                  </a:solidFill>
                </a:uFill>
              </a:rPr>
              <a:t>congenital malformations</a:t>
            </a:r>
            <a:r>
              <a:rPr spc="-10"/>
              <a:t>,</a:t>
            </a:r>
          </a:p>
        </p:txBody>
      </p:sp>
      <p:sp>
        <p:nvSpPr>
          <p:cNvPr id="386" name="object 6"/>
          <p:cNvSpPr txBox="1"/>
          <p:nvPr/>
        </p:nvSpPr>
        <p:spPr>
          <a:xfrm>
            <a:off x="939800" y="2221102"/>
            <a:ext cx="10947400" cy="1037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pc="-10" sz="2400" u="sng">
                <a:uFill>
                  <a:solidFill>
                    <a:srgbClr val="000000"/>
                  </a:solidFill>
                </a:uFill>
              </a:defRPr>
            </a:pPr>
            <a:r>
              <a:t>spontaneous </a:t>
            </a:r>
            <a:r>
              <a:rPr spc="0"/>
              <a:t>abortions and </a:t>
            </a:r>
            <a:r>
              <a:t>placenta previa</a:t>
            </a:r>
            <a:r>
              <a:rPr u="none">
                <a:uFillTx/>
              </a:rPr>
              <a:t> </a:t>
            </a:r>
            <a:r>
              <a:rPr spc="0" u="none">
                <a:uFillTx/>
              </a:rPr>
              <a:t>in </a:t>
            </a:r>
            <a:r>
              <a:rPr u="none">
                <a:uFillTx/>
              </a:rPr>
              <a:t>asthmatic females </a:t>
            </a:r>
            <a:r>
              <a:rPr spc="0" u="none">
                <a:uFillTx/>
              </a:rPr>
              <a:t>. </a:t>
            </a:r>
            <a:r>
              <a:rPr spc="-5" u="none">
                <a:uFillTx/>
              </a:rPr>
              <a:t>Reduced partial </a:t>
            </a:r>
            <a:r>
              <a:rPr spc="0" u="none">
                <a:uFillTx/>
              </a:rPr>
              <a:t> </a:t>
            </a:r>
            <a:r>
              <a:rPr u="none">
                <a:uFillTx/>
              </a:rPr>
              <a:t>pressure </a:t>
            </a:r>
            <a:r>
              <a:rPr spc="-5" u="none">
                <a:uFillTx/>
              </a:rPr>
              <a:t>of </a:t>
            </a:r>
            <a:r>
              <a:rPr spc="-20" u="none">
                <a:uFillTx/>
              </a:rPr>
              <a:t>oxygen </a:t>
            </a:r>
            <a:r>
              <a:rPr spc="-5" u="none">
                <a:uFillTx/>
              </a:rPr>
              <a:t>(PO2) </a:t>
            </a:r>
            <a:r>
              <a:rPr spc="0" u="none">
                <a:uFillTx/>
              </a:rPr>
              <a:t>is a </a:t>
            </a:r>
            <a:r>
              <a:rPr spc="-20" u="none">
                <a:uFillTx/>
              </a:rPr>
              <a:t>feature </a:t>
            </a:r>
            <a:r>
              <a:rPr spc="-5" u="none">
                <a:uFillTx/>
              </a:rPr>
              <a:t>of acute </a:t>
            </a:r>
            <a:r>
              <a:rPr spc="-15" u="none">
                <a:uFillTx/>
              </a:rPr>
              <a:t>severe </a:t>
            </a:r>
            <a:r>
              <a:rPr spc="-5" u="none">
                <a:uFillTx/>
              </a:rPr>
              <a:t>asthma or </a:t>
            </a:r>
            <a:r>
              <a:rPr spc="-15" u="none">
                <a:uFillTx/>
              </a:rPr>
              <a:t>status </a:t>
            </a:r>
            <a:r>
              <a:rPr spc="-5" u="none">
                <a:uFillTx/>
              </a:rPr>
              <a:t>asthmaticus </a:t>
            </a:r>
            <a:r>
              <a:rPr spc="0" u="none">
                <a:uFillTx/>
              </a:rPr>
              <a:t>and a </a:t>
            </a:r>
            <a:r>
              <a:rPr spc="-530" u="none">
                <a:uFillTx/>
              </a:rPr>
              <a:t> </a:t>
            </a:r>
            <a:r>
              <a:rPr spc="-5" u="none">
                <a:uFillTx/>
              </a:rPr>
              <a:t>small</a:t>
            </a:r>
            <a:r>
              <a:rPr spc="-15" u="none">
                <a:uFillTx/>
              </a:rPr>
              <a:t> </a:t>
            </a:r>
            <a:r>
              <a:rPr spc="-5" u="none">
                <a:uFillTx/>
              </a:rPr>
              <a:t>decrease</a:t>
            </a:r>
            <a:r>
              <a:rPr spc="-15" u="none">
                <a:uFillTx/>
              </a:rPr>
              <a:t> </a:t>
            </a:r>
            <a:r>
              <a:rPr spc="0" u="none">
                <a:uFillTx/>
              </a:rPr>
              <a:t>in </a:t>
            </a:r>
            <a:r>
              <a:rPr u="none">
                <a:uFillTx/>
              </a:rPr>
              <a:t>maternal</a:t>
            </a:r>
            <a:r>
              <a:rPr spc="-30" u="none">
                <a:uFillTx/>
              </a:rPr>
              <a:t> </a:t>
            </a:r>
            <a:r>
              <a:rPr spc="0" u="none">
                <a:uFillTx/>
              </a:rPr>
              <a:t>PO2</a:t>
            </a:r>
            <a:r>
              <a:rPr spc="5" u="none">
                <a:uFillTx/>
              </a:rPr>
              <a:t> </a:t>
            </a:r>
            <a:r>
              <a:rPr u="none">
                <a:uFillTx/>
              </a:rPr>
              <a:t>can</a:t>
            </a:r>
            <a:r>
              <a:rPr spc="-15" u="none">
                <a:uFillTx/>
              </a:rPr>
              <a:t> </a:t>
            </a:r>
            <a:r>
              <a:rPr spc="-20" u="none">
                <a:uFillTx/>
              </a:rPr>
              <a:t>have</a:t>
            </a:r>
            <a:r>
              <a:rPr spc="0" u="none">
                <a:uFillTx/>
              </a:rPr>
              <a:t> </a:t>
            </a:r>
            <a:r>
              <a:rPr spc="-5" u="none">
                <a:uFillTx/>
              </a:rPr>
              <a:t>serious</a:t>
            </a:r>
            <a:r>
              <a:rPr u="none">
                <a:uFillTx/>
              </a:rPr>
              <a:t> </a:t>
            </a:r>
            <a:r>
              <a:rPr spc="-20" u="none">
                <a:uFillTx/>
              </a:rPr>
              <a:t>effects</a:t>
            </a:r>
            <a:r>
              <a:rPr spc="0" u="none">
                <a:uFillTx/>
              </a:rPr>
              <a:t> </a:t>
            </a:r>
            <a:r>
              <a:rPr spc="-5" u="none">
                <a:uFillTx/>
              </a:rPr>
              <a:t>on </a:t>
            </a:r>
            <a:r>
              <a:rPr spc="0" u="none">
                <a:uFillTx/>
              </a:rPr>
              <a:t>the </a:t>
            </a:r>
            <a:r>
              <a:rPr spc="-15" u="none">
                <a:uFillTx/>
              </a:rPr>
              <a:t>fetus</a:t>
            </a:r>
          </a:p>
        </p:txBody>
      </p:sp>
      <p:sp>
        <p:nvSpPr>
          <p:cNvPr id="387" name="object 7"/>
          <p:cNvSpPr txBox="1"/>
          <p:nvPr/>
        </p:nvSpPr>
        <p:spPr>
          <a:xfrm>
            <a:off x="653287" y="3684396"/>
            <a:ext cx="132716" cy="345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40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•</a:t>
            </a:r>
          </a:p>
        </p:txBody>
      </p:sp>
      <p:sp>
        <p:nvSpPr>
          <p:cNvPr id="388" name="object 8"/>
          <p:cNvSpPr txBox="1"/>
          <p:nvPr/>
        </p:nvSpPr>
        <p:spPr>
          <a:xfrm>
            <a:off x="952384" y="3697223"/>
            <a:ext cx="1504951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700"/>
              </a:lnSpc>
              <a:defRPr sz="2400"/>
            </a:pPr>
            <a:r>
              <a:t>Ult</a:t>
            </a:r>
            <a:r>
              <a:rPr spc="-50"/>
              <a:t>r</a:t>
            </a:r>
            <a:r>
              <a:t>asounds</a:t>
            </a:r>
          </a:p>
        </p:txBody>
      </p:sp>
      <p:sp>
        <p:nvSpPr>
          <p:cNvPr id="389" name="object 9"/>
          <p:cNvSpPr txBox="1"/>
          <p:nvPr/>
        </p:nvSpPr>
        <p:spPr>
          <a:xfrm>
            <a:off x="2500628" y="3684396"/>
            <a:ext cx="9334501" cy="30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6210300" algn="l"/>
              </a:tabLst>
              <a:defRPr spc="-10" sz="2400"/>
            </a:pPr>
            <a:r>
              <a:t>starting</a:t>
            </a:r>
            <a:r>
              <a:rPr spc="-20"/>
              <a:t> </a:t>
            </a:r>
            <a:r>
              <a:rPr spc="-15"/>
              <a:t>at</a:t>
            </a:r>
            <a:r>
              <a:t> </a:t>
            </a:r>
            <a:r>
              <a:rPr spc="-5"/>
              <a:t>week</a:t>
            </a:r>
            <a:r>
              <a:rPr spc="10"/>
              <a:t> </a:t>
            </a:r>
            <a:r>
              <a:rPr spc="-5"/>
              <a:t>32</a:t>
            </a:r>
            <a:r>
              <a:rPr spc="0"/>
              <a:t> </a:t>
            </a:r>
            <a:r>
              <a:rPr spc="-5"/>
              <a:t>of </a:t>
            </a:r>
            <a:r>
              <a:t>your</a:t>
            </a:r>
            <a:r>
              <a:rPr spc="-15"/>
              <a:t> </a:t>
            </a:r>
            <a:r>
              <a:rPr spc="-5"/>
              <a:t>pregnancy</a:t>
            </a:r>
            <a:r>
              <a:rPr spc="10"/>
              <a:t> </a:t>
            </a:r>
            <a:r>
              <a:rPr spc="-15"/>
              <a:t>to</a:t>
            </a:r>
            <a:r>
              <a:rPr spc="-20"/>
              <a:t> </a:t>
            </a:r>
            <a:r>
              <a:rPr spc="-5"/>
              <a:t>monitor	</a:t>
            </a:r>
            <a:r>
              <a:t>baby</a:t>
            </a:r>
            <a:r>
              <a:rPr spc="-15"/>
              <a:t> </a:t>
            </a:r>
            <a:r>
              <a:t>growth</a:t>
            </a:r>
            <a:r>
              <a:rPr spc="-30"/>
              <a:t> </a:t>
            </a:r>
            <a:r>
              <a:rPr spc="0"/>
              <a:t>and</a:t>
            </a:r>
            <a:r>
              <a:rPr spc="-20"/>
              <a:t> activity.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" name="object 2"/>
          <p:cNvGrpSpPr/>
          <p:nvPr/>
        </p:nvGrpSpPr>
        <p:grpSpPr>
          <a:xfrm>
            <a:off x="960882" y="1198624"/>
            <a:ext cx="10271760" cy="862586"/>
            <a:chOff x="0" y="0"/>
            <a:chExt cx="10271759" cy="862584"/>
          </a:xfrm>
        </p:grpSpPr>
        <p:sp>
          <p:nvSpPr>
            <p:cNvPr id="391" name="object 3"/>
            <p:cNvSpPr/>
            <p:nvPr/>
          </p:nvSpPr>
          <p:spPr>
            <a:xfrm>
              <a:off x="0" y="0"/>
              <a:ext cx="10271760" cy="862585"/>
            </a:xfrm>
            <a:prstGeom prst="rect">
              <a:avLst/>
            </a:prstGeom>
            <a:solidFill>
              <a:srgbClr val="FF7C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92" name="object 4"/>
            <p:cNvSpPr/>
            <p:nvPr/>
          </p:nvSpPr>
          <p:spPr>
            <a:xfrm>
              <a:off x="0" y="0"/>
              <a:ext cx="10271760" cy="862585"/>
            </a:xfrm>
            <a:prstGeom prst="rect">
              <a:avLst/>
            </a:prstGeom>
            <a:noFill/>
            <a:ln w="38100" cap="flat">
              <a:solidFill>
                <a:srgbClr val="FF7C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94" name="object 5"/>
          <p:cNvSpPr txBox="1"/>
          <p:nvPr>
            <p:ph type="title"/>
          </p:nvPr>
        </p:nvSpPr>
        <p:spPr>
          <a:xfrm>
            <a:off x="1038860" y="1553716"/>
            <a:ext cx="5602605" cy="608965"/>
          </a:xfrm>
          <a:prstGeom prst="rect">
            <a:avLst/>
          </a:prstGeom>
        </p:spPr>
        <p:txBody>
          <a:bodyPr/>
          <a:lstStyle/>
          <a:p>
            <a:pPr indent="12700">
              <a:defRPr spc="-100" sz="2800"/>
            </a:pPr>
            <a:r>
              <a:t>Featu</a:t>
            </a:r>
            <a:r>
              <a:rPr spc="-200"/>
              <a:t>r</a:t>
            </a:r>
            <a:r>
              <a:t>es</a:t>
            </a:r>
            <a:r>
              <a:rPr spc="-200"/>
              <a:t> </a:t>
            </a:r>
            <a:r>
              <a:t>of</a:t>
            </a:r>
            <a:r>
              <a:rPr spc="-200"/>
              <a:t> </a:t>
            </a:r>
            <a:r>
              <a:t>seve</a:t>
            </a:r>
            <a:r>
              <a:rPr spc="-200"/>
              <a:t>r</a:t>
            </a:r>
            <a:r>
              <a:t>e</a:t>
            </a:r>
            <a:r>
              <a:rPr spc="-200"/>
              <a:t> </a:t>
            </a:r>
            <a:r>
              <a:t>li</a:t>
            </a:r>
            <a:r>
              <a:rPr spc="-200"/>
              <a:t>f</a:t>
            </a:r>
            <a:r>
              <a:t>eth</a:t>
            </a:r>
            <a:r>
              <a:rPr spc="-200"/>
              <a:t>r</a:t>
            </a:r>
            <a:r>
              <a:t>e</a:t>
            </a:r>
            <a:r>
              <a:rPr spc="-200"/>
              <a:t>a</a:t>
            </a:r>
            <a:r>
              <a:t>tening</a:t>
            </a:r>
            <a:r>
              <a:rPr spc="-200"/>
              <a:t> </a:t>
            </a:r>
            <a:r>
              <a:t>asthma</a:t>
            </a:r>
          </a:p>
        </p:txBody>
      </p:sp>
      <p:sp>
        <p:nvSpPr>
          <p:cNvPr id="395" name="object 6"/>
          <p:cNvSpPr/>
          <p:nvPr/>
        </p:nvSpPr>
        <p:spPr>
          <a:xfrm>
            <a:off x="960119" y="2060448"/>
            <a:ext cx="10271760" cy="3692652"/>
          </a:xfrm>
          <a:prstGeom prst="rect">
            <a:avLst/>
          </a:prstGeom>
          <a:solidFill>
            <a:srgbClr val="FFC1C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96" name="object 7"/>
          <p:cNvSpPr txBox="1"/>
          <p:nvPr/>
        </p:nvSpPr>
        <p:spPr>
          <a:xfrm>
            <a:off x="1038860" y="2090927"/>
            <a:ext cx="4427221" cy="28705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3534">
              <a:spcBef>
                <a:spcPts val="100"/>
              </a:spcBef>
              <a:buSzPct val="100000"/>
              <a:buAutoNum type="arabicPeriod" startAt="1"/>
              <a:tabLst>
                <a:tab pos="355600" algn="l"/>
                <a:tab pos="355600" algn="l"/>
              </a:tabLst>
              <a:defRPr spc="-15"/>
            </a:pPr>
            <a:r>
              <a:t>Peak</a:t>
            </a:r>
            <a:r>
              <a:rPr spc="0"/>
              <a:t> </a:t>
            </a:r>
            <a:r>
              <a:t>expiratory</a:t>
            </a:r>
            <a:r>
              <a:rPr spc="-10"/>
              <a:t> flow</a:t>
            </a:r>
            <a:r>
              <a:rPr spc="20"/>
              <a:t> </a:t>
            </a:r>
            <a:r>
              <a:rPr spc="-25"/>
              <a:t>rate</a:t>
            </a:r>
            <a:r>
              <a:rPr spc="0"/>
              <a:t> &lt;35%</a:t>
            </a:r>
            <a:r>
              <a:rPr spc="5"/>
              <a:t> </a:t>
            </a:r>
            <a:r>
              <a:rPr spc="-5"/>
              <a:t>of </a:t>
            </a:r>
            <a:r>
              <a:rPr spc="-10"/>
              <a:t>predicted</a:t>
            </a:r>
            <a:endParaRPr spc="-10"/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5"/>
            </a:pPr>
            <a:r>
              <a:t>pO2</a:t>
            </a:r>
            <a:r>
              <a:rPr spc="-15"/>
              <a:t> </a:t>
            </a:r>
            <a:r>
              <a:t>&lt;8</a:t>
            </a:r>
            <a:r>
              <a:rPr spc="-25"/>
              <a:t> </a:t>
            </a:r>
            <a:r>
              <a:rPr spc="-15"/>
              <a:t>KPa</a:t>
            </a:r>
            <a:r>
              <a:rPr spc="-20"/>
              <a:t> </a:t>
            </a:r>
            <a:r>
              <a:t>(60mmHg)</a:t>
            </a:r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5"/>
            </a:pPr>
            <a:r>
              <a:t>pCO2</a:t>
            </a:r>
            <a:r>
              <a:rPr spc="-30"/>
              <a:t> </a:t>
            </a:r>
            <a:r>
              <a:t>&gt;4.6</a:t>
            </a:r>
            <a:r>
              <a:rPr spc="-30"/>
              <a:t> </a:t>
            </a:r>
            <a:r>
              <a:rPr spc="-15"/>
              <a:t>Kpa</a:t>
            </a:r>
            <a:endParaRPr spc="-15"/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5"/>
            </a:pPr>
            <a:r>
              <a:t>Silent</a:t>
            </a:r>
            <a:r>
              <a:rPr spc="-30"/>
              <a:t> </a:t>
            </a:r>
            <a:r>
              <a:rPr spc="-10"/>
              <a:t>chest.</a:t>
            </a:r>
            <a:endParaRPr spc="-10"/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5"/>
            </a:pPr>
            <a:r>
              <a:t>Cyanosis.</a:t>
            </a:r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15"/>
            </a:pPr>
            <a:r>
              <a:t>Bradycardia.</a:t>
            </a:r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5"/>
            </a:pPr>
            <a:r>
              <a:t>Arrhythmia.</a:t>
            </a:r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5"/>
            </a:pPr>
            <a:r>
              <a:t>Hypotension.</a:t>
            </a:r>
          </a:p>
          <a:p>
            <a:pPr marL="355600" indent="-343534">
              <a:buSzPct val="100000"/>
              <a:buAutoNum type="arabicPeriod" startAt="1"/>
              <a:tabLst>
                <a:tab pos="355600" algn="l"/>
                <a:tab pos="355600" algn="l"/>
              </a:tabLst>
              <a:defRPr spc="-10"/>
            </a:pPr>
            <a:r>
              <a:t>Exhaustion.</a:t>
            </a:r>
          </a:p>
          <a:p>
            <a:pPr marL="355600" indent="-343534">
              <a:buSzPct val="100000"/>
              <a:buAutoNum type="arabicPeriod" startAt="1"/>
              <a:tabLst>
                <a:tab pos="355600" algn="l"/>
              </a:tabLst>
              <a:defRPr spc="-5"/>
            </a:pPr>
            <a:r>
              <a:t>Confusion.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object 2"/>
          <p:cNvSpPr txBox="1"/>
          <p:nvPr>
            <p:ph type="title"/>
          </p:nvPr>
        </p:nvSpPr>
        <p:spPr>
          <a:xfrm>
            <a:off x="575309" y="389381"/>
            <a:ext cx="10271760" cy="624841"/>
          </a:xfrm>
          <a:prstGeom prst="rect">
            <a:avLst/>
          </a:prstGeom>
          <a:ln w="38100">
            <a:solidFill>
              <a:srgbClr val="FF7CAB"/>
            </a:solidFill>
            <a:round/>
          </a:ln>
        </p:spPr>
        <p:txBody>
          <a:bodyPr/>
          <a:lstStyle/>
          <a:p>
            <a:pPr indent="90169">
              <a:spcBef>
                <a:spcPts val="700"/>
              </a:spcBef>
              <a:defRPr spc="-100" sz="2500">
                <a:solidFill>
                  <a:srgbClr val="000000"/>
                </a:solidFill>
              </a:defRPr>
            </a:pPr>
            <a:r>
              <a:t>Is</a:t>
            </a:r>
            <a:r>
              <a:rPr spc="-200"/>
              <a:t> </a:t>
            </a:r>
            <a:r>
              <a:t>it</a:t>
            </a:r>
            <a:r>
              <a:rPr spc="-200"/>
              <a:t> </a:t>
            </a:r>
            <a:r>
              <a:t>safe</a:t>
            </a:r>
            <a:r>
              <a:rPr spc="-200"/>
              <a:t> </a:t>
            </a:r>
            <a:r>
              <a:t>to</a:t>
            </a:r>
            <a:r>
              <a:rPr spc="-200"/>
              <a:t> </a:t>
            </a:r>
            <a:r>
              <a:t>take</a:t>
            </a:r>
            <a:r>
              <a:rPr spc="-200"/>
              <a:t> </a:t>
            </a:r>
            <a:r>
              <a:t>asthma</a:t>
            </a:r>
            <a:r>
              <a:rPr spc="-200"/>
              <a:t> </a:t>
            </a:r>
            <a:r>
              <a:t>medication</a:t>
            </a:r>
            <a:r>
              <a:rPr spc="-200"/>
              <a:t> </a:t>
            </a:r>
            <a:r>
              <a:t>during</a:t>
            </a:r>
            <a:r>
              <a:rPr spc="-200"/>
              <a:t> </a:t>
            </a:r>
            <a:r>
              <a:t>pregnancy?</a:t>
            </a:r>
          </a:p>
        </p:txBody>
      </p:sp>
      <p:sp>
        <p:nvSpPr>
          <p:cNvPr id="399" name="object 3"/>
          <p:cNvSpPr txBox="1"/>
          <p:nvPr/>
        </p:nvSpPr>
        <p:spPr>
          <a:xfrm>
            <a:off x="1138998" y="1910588"/>
            <a:ext cx="7798436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700"/>
              </a:lnSpc>
              <a:defRPr spc="-10" sz="2400"/>
            </a:pPr>
            <a:r>
              <a:t>Most</a:t>
            </a:r>
            <a:r>
              <a:rPr spc="-25"/>
              <a:t> </a:t>
            </a:r>
            <a:r>
              <a:rPr spc="-5"/>
              <a:t>asthma</a:t>
            </a:r>
            <a:r>
              <a:rPr spc="-15"/>
              <a:t> </a:t>
            </a:r>
            <a:r>
              <a:rPr spc="-5"/>
              <a:t>medications</a:t>
            </a:r>
            <a:r>
              <a:rPr spc="-30"/>
              <a:t> </a:t>
            </a:r>
            <a:r>
              <a:t>can</a:t>
            </a:r>
            <a:r>
              <a:rPr spc="-20"/>
              <a:t> </a:t>
            </a:r>
            <a:r>
              <a:rPr spc="-5"/>
              <a:t>be</a:t>
            </a:r>
            <a:r>
              <a:t> </a:t>
            </a:r>
            <a:r>
              <a:rPr spc="-15"/>
              <a:t>safely</a:t>
            </a:r>
            <a:r>
              <a:rPr spc="0"/>
              <a:t> </a:t>
            </a:r>
            <a:r>
              <a:rPr spc="-5"/>
              <a:t>used</a:t>
            </a:r>
            <a:r>
              <a:t> </a:t>
            </a:r>
            <a:r>
              <a:rPr spc="-5"/>
              <a:t>during</a:t>
            </a:r>
            <a:r>
              <a:t> </a:t>
            </a:r>
            <a:r>
              <a:rPr spc="-20"/>
              <a:t>pregnancy.</a:t>
            </a:r>
          </a:p>
        </p:txBody>
      </p:sp>
      <p:sp>
        <p:nvSpPr>
          <p:cNvPr id="400" name="object 4"/>
          <p:cNvSpPr txBox="1"/>
          <p:nvPr/>
        </p:nvSpPr>
        <p:spPr>
          <a:xfrm>
            <a:off x="1126336" y="2628594"/>
            <a:ext cx="9234807" cy="1037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pc="-15" sz="2400"/>
            </a:pPr>
            <a:r>
              <a:t>Also, </a:t>
            </a:r>
            <a:r>
              <a:rPr spc="-5"/>
              <a:t>it's </a:t>
            </a:r>
            <a:r>
              <a:rPr spc="-20"/>
              <a:t>safer </a:t>
            </a:r>
            <a:r>
              <a:t>to </a:t>
            </a:r>
            <a:r>
              <a:rPr spc="-25"/>
              <a:t>take </a:t>
            </a:r>
            <a:r>
              <a:rPr spc="-5"/>
              <a:t>asthma medications during pregnancy </a:t>
            </a:r>
            <a:r>
              <a:rPr spc="0"/>
              <a:t>than it is </a:t>
            </a:r>
            <a:r>
              <a:rPr spc="-20"/>
              <a:t>to </a:t>
            </a:r>
            <a:r>
              <a:t> </a:t>
            </a:r>
            <a:r>
              <a:rPr spc="-5"/>
              <a:t>experience asthma </a:t>
            </a:r>
            <a:r>
              <a:t>symptoms </a:t>
            </a:r>
            <a:r>
              <a:rPr spc="-5"/>
              <a:t>or </a:t>
            </a:r>
            <a:r>
              <a:rPr spc="0"/>
              <a:t>an </a:t>
            </a:r>
            <a:r>
              <a:rPr spc="-5"/>
              <a:t>asthma </a:t>
            </a:r>
            <a:r>
              <a:t>attack. </a:t>
            </a:r>
            <a:r>
              <a:rPr spc="0"/>
              <a:t>If </a:t>
            </a:r>
            <a:r>
              <a:t>you're </a:t>
            </a:r>
            <a:r>
              <a:rPr spc="-10"/>
              <a:t>having trouble </a:t>
            </a:r>
            <a:r>
              <a:rPr spc="-530"/>
              <a:t> </a:t>
            </a:r>
            <a:r>
              <a:rPr spc="-5"/>
              <a:t>breathing, </a:t>
            </a:r>
            <a:r>
              <a:rPr spc="-10"/>
              <a:t>your</a:t>
            </a:r>
            <a:r>
              <a:rPr spc="-20"/>
              <a:t> </a:t>
            </a:r>
            <a:r>
              <a:rPr spc="-10"/>
              <a:t>baby</a:t>
            </a:r>
            <a:r>
              <a:rPr spc="0"/>
              <a:t> </a:t>
            </a:r>
            <a:r>
              <a:rPr spc="-5"/>
              <a:t>might</a:t>
            </a:r>
            <a:r>
              <a:t> </a:t>
            </a:r>
            <a:r>
              <a:rPr spc="-5"/>
              <a:t>not</a:t>
            </a:r>
            <a:r>
              <a:rPr spc="-10"/>
              <a:t> get</a:t>
            </a:r>
            <a:r>
              <a:rPr spc="-25"/>
              <a:t> </a:t>
            </a:r>
            <a:r>
              <a:rPr spc="0"/>
              <a:t>enough</a:t>
            </a:r>
            <a:r>
              <a:rPr spc="5"/>
              <a:t> </a:t>
            </a:r>
            <a:r>
              <a:rPr spc="-20"/>
              <a:t>oxygen.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object 2"/>
          <p:cNvSpPr txBox="1"/>
          <p:nvPr>
            <p:ph type="title"/>
          </p:nvPr>
        </p:nvSpPr>
        <p:spPr>
          <a:xfrm>
            <a:off x="575309" y="389380"/>
            <a:ext cx="10271760" cy="1133476"/>
          </a:xfrm>
          <a:prstGeom prst="rect">
            <a:avLst/>
          </a:prstGeom>
          <a:ln w="38100">
            <a:solidFill>
              <a:srgbClr val="FF7CAB"/>
            </a:solidFill>
            <a:round/>
          </a:ln>
        </p:spPr>
        <p:txBody>
          <a:bodyPr/>
          <a:lstStyle/>
          <a:p>
            <a:pPr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90169">
              <a:tabLst>
                <a:tab pos="1828800" algn="l"/>
              </a:tabLst>
              <a:defRPr spc="-100" sz="2800">
                <a:solidFill>
                  <a:srgbClr val="000000"/>
                </a:solidFill>
              </a:defRPr>
            </a:pPr>
            <a:r>
              <a:t>What</a:t>
            </a:r>
            <a:r>
              <a:rPr spc="-200"/>
              <a:t> </a:t>
            </a:r>
            <a:r>
              <a:t>about</a:t>
            </a:r>
            <a:r>
              <a:rPr spc="0"/>
              <a:t>	</a:t>
            </a:r>
            <a:r>
              <a:t>delivery</a:t>
            </a:r>
            <a:r>
              <a:rPr spc="-200"/>
              <a:t> </a:t>
            </a:r>
            <a:r>
              <a:t>and</a:t>
            </a:r>
            <a:r>
              <a:rPr spc="-200"/>
              <a:t> </a:t>
            </a:r>
            <a:r>
              <a:t>brea</a:t>
            </a:r>
            <a:r>
              <a:rPr spc="-200"/>
              <a:t>s</a:t>
            </a:r>
            <a:r>
              <a:t>t</a:t>
            </a:r>
            <a:r>
              <a:rPr spc="-200"/>
              <a:t> f</a:t>
            </a:r>
            <a:r>
              <a:t>eeding?</a:t>
            </a:r>
          </a:p>
        </p:txBody>
      </p:sp>
      <p:sp>
        <p:nvSpPr>
          <p:cNvPr id="403" name="object 3"/>
          <p:cNvSpPr txBox="1"/>
          <p:nvPr/>
        </p:nvSpPr>
        <p:spPr>
          <a:xfrm>
            <a:off x="653286" y="1897378"/>
            <a:ext cx="11266807" cy="1748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10" sz="2400"/>
            </a:pPr>
            <a:r>
              <a:t>Most</a:t>
            </a:r>
            <a:r>
              <a:rPr spc="-15"/>
              <a:t> </a:t>
            </a:r>
            <a:r>
              <a:t>women</a:t>
            </a:r>
            <a:r>
              <a:rPr spc="-5"/>
              <a:t> don't</a:t>
            </a:r>
            <a:r>
              <a:rPr spc="0"/>
              <a:t> </a:t>
            </a:r>
            <a:r>
              <a:rPr spc="-5"/>
              <a:t>experience</a:t>
            </a:r>
            <a:r>
              <a:rPr spc="-20"/>
              <a:t> </a:t>
            </a:r>
            <a:r>
              <a:rPr spc="0"/>
              <a:t>major</a:t>
            </a:r>
            <a:r>
              <a:rPr spc="-20"/>
              <a:t> </a:t>
            </a:r>
            <a:r>
              <a:rPr spc="-5"/>
              <a:t>asthma </a:t>
            </a:r>
            <a:r>
              <a:rPr spc="-15"/>
              <a:t>symptoms</a:t>
            </a:r>
            <a:r>
              <a:rPr spc="-25"/>
              <a:t> </a:t>
            </a:r>
            <a:r>
              <a:rPr spc="-5"/>
              <a:t>during </a:t>
            </a:r>
            <a:r>
              <a:rPr spc="0"/>
              <a:t>labor</a:t>
            </a:r>
            <a:r>
              <a:rPr spc="-15"/>
              <a:t> </a:t>
            </a:r>
            <a:r>
              <a:rPr spc="0"/>
              <a:t>and</a:t>
            </a:r>
            <a:r>
              <a:rPr spc="-5"/>
              <a:t> </a:t>
            </a:r>
            <a:r>
              <a:rPr spc="-25"/>
              <a:t>delivery.</a:t>
            </a:r>
          </a:p>
          <a:p>
            <a:pPr>
              <a:defRPr sz="2300"/>
            </a:pPr>
          </a:p>
          <a:p>
            <a:pPr indent="12700">
              <a:defRPr sz="2400"/>
            </a:pPr>
            <a:r>
              <a:t>If</a:t>
            </a:r>
            <a:r>
              <a:rPr spc="-10"/>
              <a:t> </a:t>
            </a:r>
            <a:r>
              <a:t>the</a:t>
            </a:r>
            <a:r>
              <a:rPr spc="5"/>
              <a:t> </a:t>
            </a:r>
            <a:r>
              <a:rPr spc="-10"/>
              <a:t>patient</a:t>
            </a:r>
            <a:r>
              <a:rPr spc="-15"/>
              <a:t> </a:t>
            </a:r>
            <a:r>
              <a:rPr spc="-20"/>
              <a:t>takes</a:t>
            </a:r>
            <a:r>
              <a:rPr spc="-10"/>
              <a:t> </a:t>
            </a:r>
            <a:r>
              <a:rPr spc="-5"/>
              <a:t>asthma</a:t>
            </a:r>
            <a:r>
              <a:rPr spc="-25"/>
              <a:t> </a:t>
            </a:r>
            <a:r>
              <a:rPr spc="-5"/>
              <a:t>medication,</a:t>
            </a:r>
            <a:r>
              <a:rPr spc="-15"/>
              <a:t> </a:t>
            </a:r>
            <a:r>
              <a:rPr spc="-10"/>
              <a:t>continue</a:t>
            </a:r>
            <a:r>
              <a:rPr spc="5"/>
              <a:t> </a:t>
            </a:r>
            <a:r>
              <a:rPr spc="-5"/>
              <a:t>doing</a:t>
            </a:r>
            <a:r>
              <a:t> </a:t>
            </a:r>
            <a:r>
              <a:rPr spc="-5"/>
              <a:t>so during</a:t>
            </a:r>
            <a:r>
              <a:rPr spc="-15"/>
              <a:t> </a:t>
            </a:r>
            <a:r>
              <a:rPr spc="-5"/>
              <a:t>labor</a:t>
            </a:r>
            <a:r>
              <a:rPr spc="-10"/>
              <a:t> </a:t>
            </a:r>
            <a:r>
              <a:t>and</a:t>
            </a:r>
            <a:r>
              <a:rPr spc="5"/>
              <a:t> </a:t>
            </a:r>
            <a:r>
              <a:rPr spc="-25"/>
              <a:t>delivery.</a:t>
            </a:r>
          </a:p>
          <a:p>
            <a:pPr>
              <a:defRPr sz="2300"/>
            </a:pPr>
          </a:p>
          <a:p>
            <a:pPr indent="12700">
              <a:defRPr spc="-10" sz="2400"/>
            </a:pPr>
            <a:r>
              <a:t>Breast-feeding</a:t>
            </a:r>
            <a:r>
              <a:rPr spc="-5"/>
              <a:t> </a:t>
            </a:r>
            <a:r>
              <a:rPr spc="0"/>
              <a:t>is</a:t>
            </a:r>
            <a:r>
              <a:rPr spc="-25"/>
              <a:t> </a:t>
            </a:r>
            <a:r>
              <a:rPr spc="-15"/>
              <a:t>encouraged</a:t>
            </a:r>
            <a:r>
              <a:rPr spc="0"/>
              <a:t> </a:t>
            </a:r>
            <a:r>
              <a:rPr spc="-20"/>
              <a:t>for</a:t>
            </a:r>
            <a:r>
              <a:rPr spc="-5"/>
              <a:t> </a:t>
            </a:r>
            <a:r>
              <a:t>women</a:t>
            </a:r>
            <a:r>
              <a:rPr spc="-5"/>
              <a:t> </a:t>
            </a:r>
            <a:r>
              <a:rPr spc="0"/>
              <a:t>who</a:t>
            </a:r>
            <a:r>
              <a:t> </a:t>
            </a:r>
            <a:r>
              <a:rPr spc="-20"/>
              <a:t>have</a:t>
            </a:r>
            <a:r>
              <a:rPr spc="0"/>
              <a:t> </a:t>
            </a:r>
            <a:r>
              <a:rPr spc="-5"/>
              <a:t>asthma</a:t>
            </a:r>
            <a:r>
              <a:t> </a:t>
            </a:r>
            <a:r>
              <a:rPr spc="0"/>
              <a:t>—</a:t>
            </a:r>
            <a:r>
              <a:rPr spc="-5"/>
              <a:t> </a:t>
            </a:r>
            <a:r>
              <a:t>even</a:t>
            </a:r>
            <a:r>
              <a:rPr spc="10"/>
              <a:t> </a:t>
            </a:r>
            <a:r>
              <a:rPr spc="0"/>
              <a:t>if </a:t>
            </a:r>
            <a:r>
              <a:rPr spc="-5"/>
              <a:t>they</a:t>
            </a:r>
            <a:r>
              <a:t> </a:t>
            </a:r>
            <a:r>
              <a:rPr spc="-25"/>
              <a:t>take</a:t>
            </a:r>
            <a:r>
              <a:rPr spc="-20"/>
              <a:t> </a:t>
            </a:r>
            <a:r>
              <a:rPr spc="-5"/>
              <a:t>medication.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object 2"/>
          <p:cNvSpPr txBox="1"/>
          <p:nvPr>
            <p:ph type="title"/>
          </p:nvPr>
        </p:nvSpPr>
        <p:spPr>
          <a:xfrm>
            <a:off x="575309" y="389380"/>
            <a:ext cx="10271760" cy="1133476"/>
          </a:xfrm>
          <a:prstGeom prst="rect">
            <a:avLst/>
          </a:prstGeom>
          <a:ln w="38100">
            <a:solidFill>
              <a:srgbClr val="FF7CAB"/>
            </a:solidFill>
            <a:round/>
          </a:ln>
        </p:spPr>
        <p:txBody>
          <a:bodyPr/>
          <a:lstStyle/>
          <a:p>
            <a:pPr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90169">
              <a:defRPr spc="-300" sz="2800"/>
            </a:pPr>
            <a:r>
              <a:t>T</a:t>
            </a:r>
            <a:r>
              <a:rPr spc="-100"/>
              <a:t>re</a:t>
            </a:r>
            <a:r>
              <a:rPr spc="-200"/>
              <a:t>a</a:t>
            </a:r>
            <a:r>
              <a:rPr spc="-100"/>
              <a:t>tme</a:t>
            </a:r>
            <a:r>
              <a:rPr spc="-200"/>
              <a:t>n</a:t>
            </a:r>
            <a:r>
              <a:rPr spc="-100"/>
              <a:t>t</a:t>
            </a:r>
            <a:r>
              <a:rPr spc="-200"/>
              <a:t> </a:t>
            </a:r>
            <a:r>
              <a:rPr spc="-100"/>
              <a:t>guidelines</a:t>
            </a:r>
          </a:p>
        </p:txBody>
      </p:sp>
      <p:sp>
        <p:nvSpPr>
          <p:cNvPr id="406" name="object 3"/>
          <p:cNvSpPr/>
          <p:nvPr/>
        </p:nvSpPr>
        <p:spPr>
          <a:xfrm>
            <a:off x="8756015" y="1558925"/>
            <a:ext cx="932689" cy="31089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409" name="object 4"/>
          <p:cNvGrpSpPr/>
          <p:nvPr/>
        </p:nvGrpSpPr>
        <p:grpSpPr>
          <a:xfrm>
            <a:off x="854023" y="4911725"/>
            <a:ext cx="4078276" cy="310896"/>
            <a:chOff x="0" y="0"/>
            <a:chExt cx="4078274" cy="310895"/>
          </a:xfrm>
        </p:grpSpPr>
        <p:sp>
          <p:nvSpPr>
            <p:cNvPr id="407" name="Rectangle"/>
            <p:cNvSpPr/>
            <p:nvPr/>
          </p:nvSpPr>
          <p:spPr>
            <a:xfrm>
              <a:off x="0" y="0"/>
              <a:ext cx="2226552" cy="310896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8" name="Rectangle"/>
            <p:cNvSpPr/>
            <p:nvPr/>
          </p:nvSpPr>
          <p:spPr>
            <a:xfrm>
              <a:off x="2226614" y="0"/>
              <a:ext cx="1851661" cy="310896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10" name="object 5"/>
          <p:cNvSpPr txBox="1"/>
          <p:nvPr/>
        </p:nvSpPr>
        <p:spPr>
          <a:xfrm>
            <a:off x="498448" y="1549273"/>
            <a:ext cx="10848342" cy="59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42900" marR="5080" indent="-330200">
              <a:spcBef>
                <a:spcPts val="100"/>
              </a:spcBef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o</a:t>
            </a:r>
            <a:r>
              <a:rPr spc="319"/>
              <a:t> </a:t>
            </a:r>
            <a:r>
              <a:rPr spc="-9"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spc="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4">
                <a:latin typeface="Calibri"/>
                <a:ea typeface="Calibri"/>
                <a:cs typeface="Calibri"/>
                <a:sym typeface="Calibri"/>
              </a:rPr>
              <a:t>mild</a:t>
            </a:r>
            <a:r>
              <a:rPr b="1" spc="-15">
                <a:latin typeface="Calibri"/>
                <a:ea typeface="Calibri"/>
                <a:cs typeface="Calibri"/>
                <a:sym typeface="Calibri"/>
              </a:rPr>
              <a:t> intermittent</a:t>
            </a:r>
            <a:r>
              <a:rPr b="1" spc="-1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4">
                <a:latin typeface="Calibri"/>
                <a:ea typeface="Calibri"/>
                <a:cs typeface="Calibri"/>
                <a:sym typeface="Calibri"/>
              </a:rPr>
              <a:t>asthma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spc="-1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short-acting</a:t>
            </a:r>
            <a:r>
              <a:rPr spc="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inhaled</a:t>
            </a:r>
            <a:r>
              <a:rPr spc="1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β2-</a:t>
            </a:r>
            <a:r>
              <a:rPr spc="-1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9">
                <a:latin typeface="Calibri"/>
                <a:ea typeface="Calibri"/>
                <a:cs typeface="Calibri"/>
                <a:sym typeface="Calibri"/>
              </a:rPr>
              <a:t>agonist</a:t>
            </a:r>
            <a:r>
              <a:rPr spc="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(albuterol)</a:t>
            </a:r>
            <a:r>
              <a:rPr spc="1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spc="-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used as </a:t>
            </a:r>
            <a:r>
              <a:rPr spc="-44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needed.</a:t>
            </a:r>
          </a:p>
        </p:txBody>
      </p:sp>
      <p:sp>
        <p:nvSpPr>
          <p:cNvPr id="411" name="object 6"/>
          <p:cNvSpPr txBox="1"/>
          <p:nvPr/>
        </p:nvSpPr>
        <p:spPr>
          <a:xfrm>
            <a:off x="498448" y="2463368"/>
            <a:ext cx="7312026" cy="59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o</a:t>
            </a:r>
            <a:r>
              <a:rPr spc="300"/>
              <a:t> </a:t>
            </a:r>
            <a:r>
              <a:rPr spc="-15">
                <a:latin typeface="Calibri"/>
                <a:ea typeface="Calibri"/>
                <a:cs typeface="Calibri"/>
                <a:sym typeface="Calibri"/>
              </a:rPr>
              <a:t>Patients</a:t>
            </a:r>
            <a:r>
              <a:rPr spc="3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4">
                <a:latin typeface="Calibri"/>
                <a:ea typeface="Calibri"/>
                <a:cs typeface="Calibri"/>
                <a:sym typeface="Calibri"/>
              </a:rPr>
              <a:t>mild</a:t>
            </a:r>
            <a:r>
              <a:rPr b="1" spc="-3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9">
                <a:latin typeface="Calibri"/>
                <a:ea typeface="Calibri"/>
                <a:cs typeface="Calibri"/>
                <a:sym typeface="Calibri"/>
              </a:rPr>
              <a:t>persistent</a:t>
            </a:r>
            <a:r>
              <a:rPr b="1" spc="-1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4">
                <a:latin typeface="Calibri"/>
                <a:ea typeface="Calibri"/>
                <a:cs typeface="Calibri"/>
                <a:sym typeface="Calibri"/>
              </a:rPr>
              <a:t>asthma</a:t>
            </a:r>
            <a:r>
              <a:rPr b="1" spc="-1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should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spc="-1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9">
                <a:latin typeface="Calibri"/>
                <a:ea typeface="Calibri"/>
                <a:cs typeface="Calibri"/>
                <a:sym typeface="Calibri"/>
              </a:rPr>
              <a:t>treated</a:t>
            </a:r>
            <a:r>
              <a:rPr spc="1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daily</a:t>
            </a:r>
          </a:p>
          <a:p>
            <a:pPr indent="355600">
              <a:defRPr sz="2000"/>
            </a:pPr>
            <a:r>
              <a:t>(budesonide).</a:t>
            </a:r>
          </a:p>
        </p:txBody>
      </p:sp>
      <p:sp>
        <p:nvSpPr>
          <p:cNvPr id="412" name="object 7"/>
          <p:cNvSpPr txBox="1"/>
          <p:nvPr/>
        </p:nvSpPr>
        <p:spPr>
          <a:xfrm>
            <a:off x="7853805" y="2473325"/>
            <a:ext cx="3336292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635">
              <a:lnSpc>
                <a:spcPts val="2300"/>
              </a:lnSpc>
              <a:defRPr spc="-4" sz="2000"/>
            </a:pPr>
            <a:r>
              <a:t>low-dose</a:t>
            </a:r>
            <a:r>
              <a:rPr spc="-9"/>
              <a:t> </a:t>
            </a:r>
            <a:r>
              <a:rPr spc="0"/>
              <a:t>inhaled</a:t>
            </a:r>
            <a:r>
              <a:t> glucocorticoid</a:t>
            </a:r>
          </a:p>
        </p:txBody>
      </p:sp>
      <p:sp>
        <p:nvSpPr>
          <p:cNvPr id="413" name="object 8"/>
          <p:cNvSpPr txBox="1"/>
          <p:nvPr/>
        </p:nvSpPr>
        <p:spPr>
          <a:xfrm>
            <a:off x="498448" y="3378453"/>
            <a:ext cx="10206357" cy="29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o</a:t>
            </a:r>
            <a:r>
              <a:rPr spc="305"/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15">
                <a:latin typeface="Calibri"/>
                <a:ea typeface="Calibri"/>
                <a:cs typeface="Calibri"/>
                <a:sym typeface="Calibri"/>
              </a:rPr>
              <a:t>preferred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9">
                <a:latin typeface="Calibri"/>
                <a:ea typeface="Calibri"/>
                <a:cs typeface="Calibri"/>
                <a:sym typeface="Calibri"/>
              </a:rPr>
              <a:t>treatment</a:t>
            </a:r>
            <a:r>
              <a:rPr spc="3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15"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15">
                <a:latin typeface="Calibri"/>
                <a:ea typeface="Calibri"/>
                <a:cs typeface="Calibri"/>
                <a:sym typeface="Calibri"/>
              </a:rPr>
              <a:t>moderate</a:t>
            </a:r>
            <a:r>
              <a:rPr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9">
                <a:latin typeface="Calibri"/>
                <a:ea typeface="Calibri"/>
                <a:cs typeface="Calibri"/>
                <a:sym typeface="Calibri"/>
              </a:rPr>
              <a:t>persistent</a:t>
            </a:r>
            <a:r>
              <a:rPr b="1" spc="-3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4">
                <a:latin typeface="Calibri"/>
                <a:ea typeface="Calibri"/>
                <a:cs typeface="Calibri"/>
                <a:sym typeface="Calibri"/>
              </a:rPr>
              <a:t>asthma</a:t>
            </a:r>
            <a:r>
              <a:rPr b="1"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is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either</a:t>
            </a:r>
            <a:r>
              <a:rPr spc="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daily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medium-dose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inhaled</a:t>
            </a:r>
          </a:p>
        </p:txBody>
      </p:sp>
      <p:sp>
        <p:nvSpPr>
          <p:cNvPr id="414" name="object 9"/>
          <p:cNvSpPr txBox="1"/>
          <p:nvPr/>
        </p:nvSpPr>
        <p:spPr>
          <a:xfrm>
            <a:off x="2824607" y="3692525"/>
            <a:ext cx="1300481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9" sz="2000"/>
            </a:pPr>
            <a:r>
              <a:t>c</a:t>
            </a:r>
            <a:r>
              <a:rPr spc="-4"/>
              <a:t>omb</a:t>
            </a:r>
            <a:r>
              <a:t>i</a:t>
            </a:r>
            <a:r>
              <a:rPr spc="-4"/>
              <a:t>n</a:t>
            </a:r>
            <a:r>
              <a:rPr spc="-25"/>
              <a:t>a</a:t>
            </a:r>
            <a:r>
              <a:rPr spc="0"/>
              <a:t>tion</a:t>
            </a:r>
          </a:p>
        </p:txBody>
      </p:sp>
      <p:sp>
        <p:nvSpPr>
          <p:cNvPr id="415" name="object 10"/>
          <p:cNvSpPr txBox="1"/>
          <p:nvPr/>
        </p:nvSpPr>
        <p:spPr>
          <a:xfrm>
            <a:off x="841348" y="3682619"/>
            <a:ext cx="10606407" cy="553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3340100" algn="l"/>
              </a:tabLst>
              <a:defRPr spc="-4" sz="2000"/>
            </a:pPr>
            <a:r>
              <a:t>glucocorticoid</a:t>
            </a:r>
            <a:r>
              <a:rPr spc="-25"/>
              <a:t> </a:t>
            </a:r>
            <a:r>
              <a:t>or </a:t>
            </a:r>
            <a:r>
              <a:rPr spc="0"/>
              <a:t>a	</a:t>
            </a:r>
            <a:r>
              <a:t>of </a:t>
            </a:r>
            <a:r>
              <a:rPr spc="0"/>
              <a:t>a</a:t>
            </a:r>
            <a:r>
              <a:t> daily</a:t>
            </a:r>
            <a:r>
              <a:rPr spc="0"/>
              <a:t> </a:t>
            </a:r>
            <a:r>
              <a:t>low-dose</a:t>
            </a:r>
            <a:r>
              <a:rPr spc="-9"/>
              <a:t> </a:t>
            </a:r>
            <a:r>
              <a:rPr spc="0"/>
              <a:t>inhaled</a:t>
            </a:r>
            <a:r>
              <a:rPr spc="9"/>
              <a:t> </a:t>
            </a:r>
            <a:r>
              <a:t>glucocorticoid</a:t>
            </a:r>
            <a:r>
              <a:rPr spc="-30"/>
              <a:t> </a:t>
            </a:r>
            <a:r>
              <a:rPr spc="0"/>
              <a:t>and</a:t>
            </a:r>
            <a:r>
              <a:rPr spc="-9"/>
              <a:t> </a:t>
            </a:r>
            <a:r>
              <a:rPr spc="0"/>
              <a:t>a</a:t>
            </a:r>
            <a:r>
              <a:rPr spc="4"/>
              <a:t> </a:t>
            </a:r>
            <a:r>
              <a:rPr spc="0"/>
              <a:t>long-acting</a:t>
            </a:r>
            <a:r>
              <a:rPr spc="-9"/>
              <a:t> </a:t>
            </a:r>
            <a:r>
              <a:t>β2-agonist</a:t>
            </a:r>
          </a:p>
          <a:p>
            <a:pPr indent="12700">
              <a:defRPr spc="-9" sz="2000"/>
            </a:pPr>
            <a:r>
              <a:t>(salmeterol).</a:t>
            </a:r>
          </a:p>
        </p:txBody>
      </p:sp>
      <p:sp>
        <p:nvSpPr>
          <p:cNvPr id="416" name="object 11"/>
          <p:cNvSpPr txBox="1"/>
          <p:nvPr/>
        </p:nvSpPr>
        <p:spPr>
          <a:xfrm>
            <a:off x="498448" y="4597272"/>
            <a:ext cx="7319011" cy="29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o</a:t>
            </a:r>
            <a:r>
              <a:rPr spc="305"/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9">
                <a:latin typeface="Calibri"/>
                <a:ea typeface="Calibri"/>
                <a:cs typeface="Calibri"/>
                <a:sym typeface="Calibri"/>
              </a:rPr>
              <a:t>severe</a:t>
            </a:r>
            <a:r>
              <a:rPr b="1" spc="2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9">
                <a:latin typeface="Calibri"/>
                <a:ea typeface="Calibri"/>
                <a:cs typeface="Calibri"/>
                <a:sym typeface="Calibri"/>
              </a:rPr>
              <a:t>persistent</a:t>
            </a:r>
            <a:r>
              <a:rPr b="1" spc="-1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4">
                <a:latin typeface="Calibri"/>
                <a:ea typeface="Calibri"/>
                <a:cs typeface="Calibri"/>
                <a:sym typeface="Calibri"/>
              </a:rPr>
              <a:t>asthma</a:t>
            </a:r>
            <a:r>
              <a:rPr b="1" spc="-1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spc="-15">
                <a:latin typeface="Calibri"/>
                <a:ea typeface="Calibri"/>
                <a:cs typeface="Calibri"/>
                <a:sym typeface="Calibri"/>
              </a:rPr>
              <a:t> treated</a:t>
            </a:r>
            <a:r>
              <a:rPr spc="1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spc="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 daily</a:t>
            </a:r>
          </a:p>
        </p:txBody>
      </p:sp>
      <p:sp>
        <p:nvSpPr>
          <p:cNvPr id="417" name="object 12"/>
          <p:cNvSpPr txBox="1"/>
          <p:nvPr/>
        </p:nvSpPr>
        <p:spPr>
          <a:xfrm>
            <a:off x="7862951" y="4606925"/>
            <a:ext cx="3408046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635">
              <a:lnSpc>
                <a:spcPts val="2300"/>
              </a:lnSpc>
              <a:defRPr spc="-4" sz="2000"/>
            </a:pPr>
            <a:r>
              <a:t>high-dose</a:t>
            </a:r>
            <a:r>
              <a:rPr spc="-19"/>
              <a:t> </a:t>
            </a:r>
            <a:r>
              <a:rPr spc="0"/>
              <a:t>inhaled</a:t>
            </a:r>
            <a:r>
              <a:rPr spc="4"/>
              <a:t> </a:t>
            </a:r>
            <a:r>
              <a:t>glucocorticoid</a:t>
            </a:r>
          </a:p>
        </p:txBody>
      </p:sp>
      <p:sp>
        <p:nvSpPr>
          <p:cNvPr id="418" name="object 13"/>
          <p:cNvSpPr txBox="1"/>
          <p:nvPr/>
        </p:nvSpPr>
        <p:spPr>
          <a:xfrm>
            <a:off x="841348" y="4902072"/>
            <a:ext cx="10307957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pc="-4" sz="2000"/>
            </a:pPr>
            <a:r>
              <a:t>combined</a:t>
            </a:r>
            <a:r>
              <a:rPr spc="-19"/>
              <a:t> </a:t>
            </a:r>
            <a:r>
              <a:t>with</a:t>
            </a:r>
            <a:r>
              <a:rPr spc="9"/>
              <a:t> </a:t>
            </a:r>
            <a:r>
              <a:rPr spc="0"/>
              <a:t>a</a:t>
            </a:r>
            <a:r>
              <a:t> </a:t>
            </a:r>
            <a:r>
              <a:rPr spc="0"/>
              <a:t>long-acting</a:t>
            </a:r>
            <a:r>
              <a:rPr spc="-9"/>
              <a:t> </a:t>
            </a:r>
            <a:r>
              <a:t>β2-agonist.</a:t>
            </a:r>
            <a:r>
              <a:rPr spc="-19"/>
              <a:t> </a:t>
            </a:r>
            <a:r>
              <a:t>They</a:t>
            </a:r>
            <a:r>
              <a:rPr spc="0"/>
              <a:t> </a:t>
            </a:r>
            <a:r>
              <a:rPr spc="-15"/>
              <a:t>may</a:t>
            </a:r>
            <a:r>
              <a:rPr spc="-9"/>
              <a:t> require</a:t>
            </a:r>
            <a:r>
              <a:rPr spc="4"/>
              <a:t> </a:t>
            </a:r>
            <a:r>
              <a:rPr spc="0"/>
              <a:t>the</a:t>
            </a:r>
            <a:r>
              <a:rPr spc="4"/>
              <a:t> </a:t>
            </a:r>
            <a:r>
              <a:rPr spc="0"/>
              <a:t>addition </a:t>
            </a:r>
            <a:r>
              <a:t>of</a:t>
            </a:r>
            <a:r>
              <a:rPr spc="-15"/>
              <a:t> </a:t>
            </a:r>
            <a:r>
              <a:rPr spc="0"/>
              <a:t>a</a:t>
            </a:r>
            <a:r>
              <a:rPr spc="4"/>
              <a:t> </a:t>
            </a:r>
            <a:r>
              <a:rPr spc="-15"/>
              <a:t>systemic</a:t>
            </a:r>
            <a:r>
              <a:rPr spc="30"/>
              <a:t> </a:t>
            </a:r>
            <a:r>
              <a:t>glucocorticoid.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object 2"/>
          <p:cNvSpPr txBox="1"/>
          <p:nvPr/>
        </p:nvSpPr>
        <p:spPr>
          <a:xfrm>
            <a:off x="419811" y="1412111"/>
            <a:ext cx="6789419" cy="29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o</a:t>
            </a:r>
            <a:r>
              <a:rPr spc="310"/>
              <a:t> </a:t>
            </a:r>
            <a:r>
              <a:rPr b="1" spc="-4">
                <a:latin typeface="Calibri"/>
                <a:ea typeface="Calibri"/>
                <a:cs typeface="Calibri"/>
                <a:sym typeface="Calibri"/>
              </a:rPr>
              <a:t>Acute </a:t>
            </a:r>
            <a:r>
              <a:rPr b="1" spc="-9">
                <a:latin typeface="Calibri"/>
                <a:ea typeface="Calibri"/>
                <a:cs typeface="Calibri"/>
                <a:sym typeface="Calibri"/>
              </a:rPr>
              <a:t>severe</a:t>
            </a:r>
            <a:r>
              <a:rPr b="1" spc="1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spc="-9">
                <a:latin typeface="Calibri"/>
                <a:ea typeface="Calibri"/>
                <a:cs typeface="Calibri"/>
                <a:sym typeface="Calibri"/>
              </a:rPr>
              <a:t>exacerbations</a:t>
            </a:r>
            <a:r>
              <a:rPr b="1" spc="1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9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spc="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15">
                <a:latin typeface="Calibri"/>
                <a:ea typeface="Calibri"/>
                <a:cs typeface="Calibri"/>
                <a:sym typeface="Calibri"/>
              </a:rPr>
              <a:t>treated</a:t>
            </a:r>
            <a:r>
              <a:rPr spc="35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aggressively</a:t>
            </a:r>
            <a:r>
              <a:rPr spc="9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pc="-4">
                <a:latin typeface="Calibri"/>
                <a:ea typeface="Calibri"/>
                <a:cs typeface="Calibri"/>
                <a:sym typeface="Calibri"/>
              </a:rPr>
              <a:t>with</a:t>
            </a:r>
          </a:p>
        </p:txBody>
      </p:sp>
      <p:sp>
        <p:nvSpPr>
          <p:cNvPr id="421" name="object 3"/>
          <p:cNvSpPr txBox="1"/>
          <p:nvPr/>
        </p:nvSpPr>
        <p:spPr>
          <a:xfrm>
            <a:off x="7252461" y="1421891"/>
            <a:ext cx="3641091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635">
              <a:lnSpc>
                <a:spcPts val="2300"/>
              </a:lnSpc>
              <a:defRPr spc="-15" sz="2000"/>
            </a:pPr>
            <a:r>
              <a:t>oxygen</a:t>
            </a:r>
            <a:r>
              <a:rPr spc="-39"/>
              <a:t> </a:t>
            </a:r>
            <a:r>
              <a:rPr spc="-25"/>
              <a:t>therapy,</a:t>
            </a:r>
            <a:r>
              <a:rPr spc="-19"/>
              <a:t> </a:t>
            </a:r>
            <a:r>
              <a:t>intravenous</a:t>
            </a:r>
            <a:r>
              <a:rPr spc="15"/>
              <a:t> </a:t>
            </a:r>
            <a:r>
              <a:rPr spc="-4"/>
              <a:t>fluids,</a:t>
            </a:r>
          </a:p>
        </p:txBody>
      </p:sp>
      <p:sp>
        <p:nvSpPr>
          <p:cNvPr id="422" name="object 4"/>
          <p:cNvSpPr txBox="1"/>
          <p:nvPr/>
        </p:nvSpPr>
        <p:spPr>
          <a:xfrm>
            <a:off x="775473" y="1732788"/>
            <a:ext cx="10861042" cy="2870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200"/>
              </a:lnSpc>
              <a:defRPr spc="-15" sz="2000"/>
            </a:pPr>
            <a:r>
              <a:t>systemic</a:t>
            </a:r>
            <a:r>
              <a:rPr spc="30"/>
              <a:t> </a:t>
            </a:r>
            <a:r>
              <a:rPr spc="-4"/>
              <a:t>glucocorticoids,</a:t>
            </a:r>
            <a:r>
              <a:rPr spc="-25"/>
              <a:t> </a:t>
            </a:r>
            <a:r>
              <a:rPr spc="-9"/>
              <a:t>administration</a:t>
            </a:r>
            <a:r>
              <a:rPr spc="25"/>
              <a:t> </a:t>
            </a:r>
            <a:r>
              <a:rPr spc="0"/>
              <a:t>of</a:t>
            </a:r>
            <a:r>
              <a:rPr spc="-9"/>
              <a:t> </a:t>
            </a:r>
            <a:r>
              <a:rPr spc="0"/>
              <a:t>short-acting</a:t>
            </a:r>
            <a:r>
              <a:rPr spc="9"/>
              <a:t> </a:t>
            </a:r>
            <a:r>
              <a:rPr spc="-4"/>
              <a:t>β2-agonists</a:t>
            </a:r>
            <a:r>
              <a:t> </a:t>
            </a:r>
            <a:r>
              <a:rPr spc="0"/>
              <a:t>and</a:t>
            </a:r>
            <a:r>
              <a:rPr spc="4"/>
              <a:t> </a:t>
            </a:r>
            <a:r>
              <a:rPr spc="-9"/>
              <a:t>ipratropium</a:t>
            </a:r>
            <a:r>
              <a:rPr spc="9"/>
              <a:t> </a:t>
            </a:r>
            <a:r>
              <a:rPr spc="-4"/>
              <a:t>by</a:t>
            </a:r>
            <a:r>
              <a:rPr spc="-9"/>
              <a:t> nebulized</a:t>
            </a:r>
            <a:r>
              <a:rPr spc="-4"/>
              <a:t> </a:t>
            </a:r>
            <a:r>
              <a:rPr spc="-9"/>
              <a:t>aerosol</a:t>
            </a:r>
          </a:p>
        </p:txBody>
      </p:sp>
      <p:sp>
        <p:nvSpPr>
          <p:cNvPr id="423" name="object 5"/>
          <p:cNvSpPr txBox="1"/>
          <p:nvPr/>
        </p:nvSpPr>
        <p:spPr>
          <a:xfrm>
            <a:off x="11612118" y="1716608"/>
            <a:ext cx="89536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000"/>
            </a:lvl1pPr>
          </a:lstStyle>
          <a:p>
            <a:pPr/>
            <a:r>
              <a:t>,</a:t>
            </a:r>
          </a:p>
        </p:txBody>
      </p:sp>
      <p:sp>
        <p:nvSpPr>
          <p:cNvPr id="424" name="object 6"/>
          <p:cNvSpPr txBox="1"/>
          <p:nvPr/>
        </p:nvSpPr>
        <p:spPr>
          <a:xfrm>
            <a:off x="763015" y="2022093"/>
            <a:ext cx="10880092" cy="553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2000"/>
            </a:pPr>
            <a:r>
              <a:t>and </a:t>
            </a:r>
            <a:r>
              <a:rPr spc="-4"/>
              <a:t>antibiotics</a:t>
            </a:r>
            <a:r>
              <a:rPr spc="25"/>
              <a:t> </a:t>
            </a:r>
            <a:r>
              <a:t>if</a:t>
            </a:r>
            <a:r>
              <a:rPr spc="9"/>
              <a:t> </a:t>
            </a:r>
            <a:r>
              <a:rPr spc="-4"/>
              <a:t>there</a:t>
            </a:r>
            <a:r>
              <a:rPr spc="9"/>
              <a:t> </a:t>
            </a:r>
            <a:r>
              <a:t>is</a:t>
            </a:r>
            <a:r>
              <a:rPr spc="15"/>
              <a:t> </a:t>
            </a:r>
            <a:r>
              <a:rPr spc="-4"/>
              <a:t>evidence</a:t>
            </a:r>
            <a:r>
              <a:rPr spc="9"/>
              <a:t> </a:t>
            </a:r>
            <a:r>
              <a:rPr spc="-4"/>
              <a:t>of</a:t>
            </a:r>
            <a:r>
              <a:t> </a:t>
            </a:r>
            <a:r>
              <a:rPr spc="-4"/>
              <a:t>bacterial</a:t>
            </a:r>
            <a:r>
              <a:rPr spc="9"/>
              <a:t> </a:t>
            </a:r>
            <a:r>
              <a:rPr spc="-4"/>
              <a:t>infection.</a:t>
            </a:r>
            <a:r>
              <a:t> </a:t>
            </a:r>
            <a:r>
              <a:rPr spc="-15"/>
              <a:t>Intravenous</a:t>
            </a:r>
            <a:r>
              <a:rPr spc="9"/>
              <a:t> </a:t>
            </a:r>
            <a:r>
              <a:t>magnesium</a:t>
            </a:r>
            <a:r>
              <a:rPr spc="4"/>
              <a:t> </a:t>
            </a:r>
            <a:r>
              <a:rPr spc="-15"/>
              <a:t>sulfate</a:t>
            </a:r>
            <a:r>
              <a:rPr spc="19"/>
              <a:t> </a:t>
            </a:r>
            <a:r>
              <a:rPr spc="-4"/>
              <a:t>or</a:t>
            </a:r>
            <a:r>
              <a:rPr spc="4"/>
              <a:t> </a:t>
            </a:r>
            <a:r>
              <a:rPr spc="-4"/>
              <a:t>subcutaneous </a:t>
            </a:r>
            <a:r>
              <a:rPr spc="-440"/>
              <a:t> </a:t>
            </a:r>
            <a:r>
              <a:rPr spc="-4"/>
              <a:t>terbutaline</a:t>
            </a:r>
            <a:r>
              <a:rPr spc="4"/>
              <a:t> </a:t>
            </a:r>
            <a:r>
              <a:rPr spc="-4"/>
              <a:t>can</a:t>
            </a:r>
            <a:r>
              <a:t> </a:t>
            </a:r>
            <a:r>
              <a:rPr spc="-4"/>
              <a:t>be</a:t>
            </a:r>
            <a:r>
              <a:rPr spc="-15"/>
              <a:t> </a:t>
            </a:r>
            <a:r>
              <a:t>added</a:t>
            </a:r>
            <a:r>
              <a:rPr spc="-4"/>
              <a:t> </a:t>
            </a:r>
            <a:r>
              <a:t>if </a:t>
            </a:r>
            <a:r>
              <a:rPr spc="-4"/>
              <a:t>needed.</a:t>
            </a:r>
          </a:p>
        </p:txBody>
      </p:sp>
      <p:sp>
        <p:nvSpPr>
          <p:cNvPr id="425" name="object 7"/>
          <p:cNvSpPr txBox="1"/>
          <p:nvPr/>
        </p:nvSpPr>
        <p:spPr>
          <a:xfrm>
            <a:off x="419811" y="2936493"/>
            <a:ext cx="178436" cy="29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0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/>
            <a:r>
              <a:t>o</a:t>
            </a:r>
          </a:p>
        </p:txBody>
      </p:sp>
      <p:sp>
        <p:nvSpPr>
          <p:cNvPr id="426" name="object 8"/>
          <p:cNvSpPr txBox="1"/>
          <p:nvPr/>
        </p:nvSpPr>
        <p:spPr>
          <a:xfrm>
            <a:off x="775473" y="2945892"/>
            <a:ext cx="10683242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95" sz="2000"/>
            </a:pPr>
            <a:r>
              <a:t>To</a:t>
            </a:r>
            <a:r>
              <a:rPr spc="-4"/>
              <a:t> </a:t>
            </a:r>
            <a:r>
              <a:rPr spc="-15"/>
              <a:t>prevent</a:t>
            </a:r>
            <a:r>
              <a:rPr spc="19"/>
              <a:t> </a:t>
            </a:r>
            <a:r>
              <a:rPr spc="-19"/>
              <a:t>fetal</a:t>
            </a:r>
            <a:r>
              <a:rPr spc="15"/>
              <a:t> </a:t>
            </a:r>
            <a:r>
              <a:rPr spc="-9"/>
              <a:t>hypoxia,</a:t>
            </a:r>
            <a:r>
              <a:rPr spc="-19"/>
              <a:t> </a:t>
            </a:r>
            <a:r>
              <a:rPr spc="-4"/>
              <a:t>pulse</a:t>
            </a:r>
            <a:r>
              <a:rPr spc="4"/>
              <a:t> </a:t>
            </a:r>
            <a:r>
              <a:rPr spc="-9"/>
              <a:t>oximetry</a:t>
            </a:r>
            <a:r>
              <a:rPr spc="9"/>
              <a:t> </a:t>
            </a:r>
            <a:r>
              <a:rPr spc="-4"/>
              <a:t>should</a:t>
            </a:r>
            <a:r>
              <a:rPr spc="0"/>
              <a:t> </a:t>
            </a:r>
            <a:r>
              <a:rPr spc="-4"/>
              <a:t>be</a:t>
            </a:r>
            <a:r>
              <a:rPr spc="15"/>
              <a:t> </a:t>
            </a:r>
            <a:r>
              <a:rPr spc="-4"/>
              <a:t>used</a:t>
            </a:r>
            <a:r>
              <a:rPr spc="9"/>
              <a:t> </a:t>
            </a:r>
            <a:r>
              <a:rPr spc="0"/>
              <a:t>and</a:t>
            </a:r>
            <a:r>
              <a:rPr spc="-4"/>
              <a:t> </a:t>
            </a:r>
            <a:r>
              <a:rPr spc="-15"/>
              <a:t>oxygen</a:t>
            </a:r>
            <a:r>
              <a:rPr spc="-30"/>
              <a:t> </a:t>
            </a:r>
            <a:r>
              <a:rPr spc="-9"/>
              <a:t>saturation</a:t>
            </a:r>
            <a:r>
              <a:rPr spc="19"/>
              <a:t> </a:t>
            </a:r>
            <a:r>
              <a:rPr spc="-4"/>
              <a:t>should</a:t>
            </a:r>
            <a:r>
              <a:rPr spc="4"/>
              <a:t> </a:t>
            </a:r>
            <a:r>
              <a:rPr spc="-4"/>
              <a:t>be maintained</a:t>
            </a:r>
            <a:r>
              <a:rPr spc="19"/>
              <a:t> </a:t>
            </a:r>
            <a:r>
              <a:rPr spc="-15"/>
              <a:t>at</a:t>
            </a:r>
          </a:p>
        </p:txBody>
      </p:sp>
      <p:sp>
        <p:nvSpPr>
          <p:cNvPr id="427" name="object 9"/>
          <p:cNvSpPr txBox="1"/>
          <p:nvPr/>
        </p:nvSpPr>
        <p:spPr>
          <a:xfrm>
            <a:off x="775473" y="3256788"/>
            <a:ext cx="1535432" cy="2870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200"/>
              </a:lnSpc>
              <a:defRPr sz="2000"/>
            </a:pPr>
            <a:r>
              <a:t>95%</a:t>
            </a:r>
            <a:r>
              <a:rPr spc="-70"/>
              <a:t> </a:t>
            </a:r>
            <a:r>
              <a:t>or</a:t>
            </a:r>
            <a:r>
              <a:rPr spc="-60"/>
              <a:t> </a:t>
            </a:r>
            <a:r>
              <a:rPr spc="-9"/>
              <a:t>greater</a:t>
            </a:r>
          </a:p>
        </p:txBody>
      </p:sp>
      <p:sp>
        <p:nvSpPr>
          <p:cNvPr id="428" name="object 10"/>
          <p:cNvSpPr txBox="1"/>
          <p:nvPr/>
        </p:nvSpPr>
        <p:spPr>
          <a:xfrm>
            <a:off x="419811" y="3850513"/>
            <a:ext cx="11325860" cy="1455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marR="5080" indent="-343534">
              <a:spcBef>
                <a:spcPts val="100"/>
              </a:spcBef>
              <a:buSzPct val="100000"/>
              <a:buFont typeface="Courier New"/>
              <a:buChar char="o"/>
              <a:tabLst>
                <a:tab pos="355600" algn="l"/>
              </a:tabLst>
              <a:defRPr sz="2000"/>
            </a:pPr>
            <a:r>
              <a:t>Because </a:t>
            </a:r>
            <a:r>
              <a:rPr spc="-4"/>
              <a:t>of </a:t>
            </a:r>
            <a:r>
              <a:t>the</a:t>
            </a:r>
            <a:r>
              <a:rPr spc="-4"/>
              <a:t> hyperventilation</a:t>
            </a:r>
            <a:r>
              <a:t> and </a:t>
            </a:r>
            <a:r>
              <a:rPr spc="-9"/>
              <a:t>compensated</a:t>
            </a:r>
            <a:r>
              <a:rPr spc="4"/>
              <a:t> </a:t>
            </a:r>
            <a:r>
              <a:rPr spc="-9"/>
              <a:t>respiratory</a:t>
            </a:r>
            <a:r>
              <a:rPr spc="9"/>
              <a:t> </a:t>
            </a:r>
            <a:r>
              <a:rPr spc="-4"/>
              <a:t>alkalosis</a:t>
            </a:r>
            <a:r>
              <a:rPr spc="30"/>
              <a:t> </a:t>
            </a:r>
            <a:r>
              <a:rPr spc="-9"/>
              <a:t>present</a:t>
            </a:r>
            <a:r>
              <a:rPr spc="4"/>
              <a:t> </a:t>
            </a:r>
            <a:r>
              <a:t>in</a:t>
            </a:r>
            <a:r>
              <a:rPr spc="4"/>
              <a:t> </a:t>
            </a:r>
            <a:r>
              <a:rPr spc="-4"/>
              <a:t>normal</a:t>
            </a:r>
            <a:r>
              <a:rPr spc="4"/>
              <a:t> </a:t>
            </a:r>
            <a:r>
              <a:rPr spc="-19"/>
              <a:t>pregnancy,</a:t>
            </a:r>
            <a:r>
              <a:rPr spc="-15"/>
              <a:t> </a:t>
            </a:r>
            <a:r>
              <a:rPr b="1"/>
              <a:t>an </a:t>
            </a:r>
            <a:r>
              <a:rPr b="1" spc="4"/>
              <a:t> </a:t>
            </a:r>
            <a:r>
              <a:rPr b="1" spc="-9"/>
              <a:t>arterial </a:t>
            </a:r>
            <a:r>
              <a:rPr b="1"/>
              <a:t>blood </a:t>
            </a:r>
            <a:r>
              <a:rPr b="1" spc="-15"/>
              <a:t>gas </a:t>
            </a:r>
            <a:r>
              <a:rPr b="1" spc="-4"/>
              <a:t>with </a:t>
            </a:r>
            <a:r>
              <a:rPr b="1"/>
              <a:t>a </a:t>
            </a:r>
            <a:r>
              <a:rPr b="1" spc="-9"/>
              <a:t>PaO2 </a:t>
            </a:r>
            <a:r>
              <a:rPr b="1"/>
              <a:t>less than 70 mm Hg </a:t>
            </a:r>
            <a:r>
              <a:rPr b="1" spc="-4"/>
              <a:t>and/or </a:t>
            </a:r>
            <a:r>
              <a:rPr b="1"/>
              <a:t>a </a:t>
            </a:r>
            <a:r>
              <a:rPr b="1" spc="-15"/>
              <a:t>PaCO2 greater </a:t>
            </a:r>
            <a:r>
              <a:rPr b="1"/>
              <a:t>than 35 mm </a:t>
            </a:r>
            <a:r>
              <a:rPr b="1" spc="-4"/>
              <a:t>Hg </a:t>
            </a:r>
            <a:r>
              <a:rPr b="1" spc="-9"/>
              <a:t>are </a:t>
            </a:r>
            <a:r>
              <a:rPr b="1" spc="-4"/>
              <a:t>indicative </a:t>
            </a:r>
            <a:r>
              <a:rPr b="1" spc="-440"/>
              <a:t> </a:t>
            </a:r>
            <a:r>
              <a:rPr b="1"/>
              <a:t>of</a:t>
            </a:r>
            <a:r>
              <a:rPr b="1" spc="-15"/>
              <a:t> </a:t>
            </a:r>
            <a:r>
              <a:rPr b="1" spc="-9">
                <a:solidFill>
                  <a:srgbClr val="FF0000"/>
                </a:solidFill>
              </a:rPr>
              <a:t>severe</a:t>
            </a:r>
            <a:r>
              <a:rPr b="1" spc="25">
                <a:solidFill>
                  <a:srgbClr val="FF0000"/>
                </a:solidFill>
              </a:rPr>
              <a:t> </a:t>
            </a:r>
            <a:r>
              <a:rPr b="1" spc="-15">
                <a:solidFill>
                  <a:srgbClr val="FF0000"/>
                </a:solidFill>
              </a:rPr>
              <a:t>respiratory</a:t>
            </a:r>
            <a:r>
              <a:rPr b="1">
                <a:solidFill>
                  <a:srgbClr val="FF0000"/>
                </a:solidFill>
              </a:rPr>
              <a:t> </a:t>
            </a:r>
            <a:r>
              <a:rPr b="1" spc="-4">
                <a:solidFill>
                  <a:srgbClr val="FF0000"/>
                </a:solidFill>
              </a:rPr>
              <a:t>compromise</a:t>
            </a:r>
          </a:p>
          <a:p>
            <a:pPr>
              <a:buSzPct val="100000"/>
              <a:buFont typeface="Courier New"/>
              <a:buChar char="o"/>
              <a:defRPr sz="1900"/>
            </a:pPr>
          </a:p>
          <a:p>
            <a:pPr marL="355600" indent="-343534">
              <a:buSzPct val="100000"/>
              <a:buFont typeface="Courier New"/>
              <a:buChar char="o"/>
              <a:tabLst>
                <a:tab pos="355600" algn="l"/>
              </a:tabLst>
              <a:defRPr spc="-4" sz="2000"/>
            </a:pPr>
            <a:r>
              <a:t>Serial</a:t>
            </a:r>
            <a:r>
              <a:rPr spc="25"/>
              <a:t> </a:t>
            </a:r>
            <a:r>
              <a:rPr spc="-19"/>
              <a:t>fetal</a:t>
            </a:r>
            <a:r>
              <a:rPr spc="9"/>
              <a:t> </a:t>
            </a:r>
            <a:r>
              <a:rPr spc="-9"/>
              <a:t>monitoring</a:t>
            </a:r>
            <a:r>
              <a:rPr spc="4"/>
              <a:t> </a:t>
            </a:r>
            <a:r>
              <a:rPr spc="0"/>
              <a:t>and</a:t>
            </a:r>
            <a:r>
              <a:rPr spc="4"/>
              <a:t> </a:t>
            </a:r>
            <a:r>
              <a:t>ultrasonic</a:t>
            </a:r>
            <a:r>
              <a:rPr spc="4"/>
              <a:t> </a:t>
            </a:r>
            <a:r>
              <a:t>assessment</a:t>
            </a:r>
            <a:r>
              <a:rPr spc="45"/>
              <a:t> </a:t>
            </a:r>
            <a:r>
              <a:t>of</a:t>
            </a:r>
            <a:r>
              <a:rPr spc="0"/>
              <a:t> </a:t>
            </a:r>
            <a:r>
              <a:rPr spc="-19"/>
              <a:t>fetal</a:t>
            </a:r>
            <a:r>
              <a:rPr spc="15"/>
              <a:t> </a:t>
            </a:r>
            <a:r>
              <a:rPr spc="-9"/>
              <a:t>growth</a:t>
            </a:r>
            <a:r>
              <a:t> should</a:t>
            </a:r>
            <a:r>
              <a:rPr spc="9"/>
              <a:t> </a:t>
            </a:r>
            <a:r>
              <a:t>be </a:t>
            </a:r>
            <a:r>
              <a:rPr spc="-9"/>
              <a:t>implemented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object 2"/>
          <p:cNvSpPr txBox="1"/>
          <p:nvPr>
            <p:ph type="title"/>
          </p:nvPr>
        </p:nvSpPr>
        <p:spPr>
          <a:xfrm>
            <a:off x="707898" y="665226"/>
            <a:ext cx="10271760" cy="624841"/>
          </a:xfrm>
          <a:prstGeom prst="rect">
            <a:avLst/>
          </a:prstGeom>
          <a:ln w="38100">
            <a:solidFill>
              <a:srgbClr val="FF7CAB"/>
            </a:solidFill>
            <a:round/>
          </a:ln>
        </p:spPr>
        <p:txBody>
          <a:bodyPr/>
          <a:lstStyle/>
          <a:p>
            <a:pPr indent="90805">
              <a:spcBef>
                <a:spcPts val="700"/>
              </a:spcBef>
              <a:defRPr spc="-100" sz="2500">
                <a:solidFill>
                  <a:srgbClr val="000000"/>
                </a:solidFill>
              </a:defRPr>
            </a:pPr>
            <a:r>
              <a:t>What</a:t>
            </a:r>
            <a:r>
              <a:rPr spc="-200"/>
              <a:t> </a:t>
            </a:r>
            <a:r>
              <a:t>can</a:t>
            </a:r>
            <a:r>
              <a:rPr spc="-200"/>
              <a:t> </a:t>
            </a:r>
            <a:r>
              <a:t>I</a:t>
            </a:r>
            <a:r>
              <a:rPr spc="-200"/>
              <a:t> </a:t>
            </a:r>
            <a:r>
              <a:t>do</a:t>
            </a:r>
            <a:r>
              <a:rPr spc="-200"/>
              <a:t> </a:t>
            </a:r>
            <a:r>
              <a:t>to</a:t>
            </a:r>
            <a:r>
              <a:rPr spc="-200"/>
              <a:t> </a:t>
            </a:r>
            <a:r>
              <a:t>preve</a:t>
            </a:r>
            <a:r>
              <a:rPr spc="-200"/>
              <a:t>n</a:t>
            </a:r>
            <a:r>
              <a:t>t</a:t>
            </a:r>
            <a:r>
              <a:rPr spc="-200"/>
              <a:t> </a:t>
            </a:r>
            <a:r>
              <a:t>complic</a:t>
            </a:r>
            <a:r>
              <a:rPr spc="-200"/>
              <a:t>a</a:t>
            </a:r>
            <a:r>
              <a:t>tions?</a:t>
            </a:r>
          </a:p>
        </p:txBody>
      </p:sp>
      <p:sp>
        <p:nvSpPr>
          <p:cNvPr id="431" name="object 3"/>
          <p:cNvSpPr txBox="1"/>
          <p:nvPr>
            <p:ph type="body" idx="1"/>
          </p:nvPr>
        </p:nvSpPr>
        <p:spPr>
          <a:xfrm>
            <a:off x="623061" y="1884678"/>
            <a:ext cx="10945877" cy="4077336"/>
          </a:xfrm>
          <a:prstGeom prst="rect">
            <a:avLst/>
          </a:prstGeom>
        </p:spPr>
        <p:txBody>
          <a:bodyPr/>
          <a:lstStyle/>
          <a:p>
            <a:pPr marL="385445" indent="-342900">
              <a:spcBef>
                <a:spcPts val="100"/>
              </a:spcBef>
              <a:buSzPct val="100000"/>
              <a:buFont typeface="Arial"/>
              <a:buChar char="•"/>
              <a:tabLst>
                <a:tab pos="381000" algn="l"/>
                <a:tab pos="381000" algn="l"/>
              </a:tabLst>
              <a:defRPr spc="-100"/>
            </a:pPr>
            <a:r>
              <a:t>Routine follow </a:t>
            </a:r>
            <a:r>
              <a:rPr spc="0"/>
              <a:t>up</a:t>
            </a:r>
            <a:endParaRPr spc="0"/>
          </a:p>
          <a:p>
            <a:pPr marL="385445" indent="-342900">
              <a:buSzPct val="100000"/>
              <a:buFont typeface="Arial"/>
              <a:buChar char="•"/>
              <a:tabLst>
                <a:tab pos="381000" algn="l"/>
                <a:tab pos="381000" algn="l"/>
              </a:tabLst>
              <a:defRPr spc="-100"/>
            </a:pPr>
            <a:r>
              <a:t>Take medication </a:t>
            </a:r>
            <a:r>
              <a:rPr spc="0"/>
              <a:t>as </a:t>
            </a:r>
            <a:r>
              <a:t>prescribed.</a:t>
            </a:r>
          </a:p>
          <a:p>
            <a:pPr marL="385445" indent="-342900">
              <a:buSzPct val="100000"/>
              <a:buFont typeface="Arial"/>
              <a:buChar char="•"/>
              <a:tabLst>
                <a:tab pos="381000" algn="l"/>
                <a:tab pos="381000" algn="l"/>
              </a:tabLst>
              <a:defRPr spc="-100"/>
            </a:pPr>
            <a:r>
              <a:t>Don't smoke.</a:t>
            </a:r>
          </a:p>
          <a:p>
            <a:pPr marL="385445" marR="5080" indent="-342900">
              <a:buSzPct val="100000"/>
              <a:buFont typeface="Arial"/>
              <a:buChar char="•"/>
              <a:tabLst>
                <a:tab pos="381000" algn="l"/>
                <a:tab pos="381000" algn="l"/>
              </a:tabLst>
              <a:defRPr spc="-100"/>
            </a:pPr>
            <a:r>
              <a:t>Avoid </a:t>
            </a:r>
            <a:r>
              <a:rPr spc="0"/>
              <a:t>and </a:t>
            </a:r>
            <a:r>
              <a:t>control triggers. </a:t>
            </a:r>
            <a:r>
              <a:rPr b="0"/>
              <a:t>Avoid</a:t>
            </a:r>
            <a:r>
              <a:rPr b="0" spc="0"/>
              <a:t> </a:t>
            </a:r>
            <a:r>
              <a:rPr b="0"/>
              <a:t>exposure</a:t>
            </a:r>
            <a:r>
              <a:rPr b="0" spc="0"/>
              <a:t> </a:t>
            </a:r>
            <a:r>
              <a:rPr b="0"/>
              <a:t>to secondhand</a:t>
            </a:r>
            <a:r>
              <a:rPr b="0" spc="0"/>
              <a:t> </a:t>
            </a:r>
            <a:r>
              <a:rPr b="0"/>
              <a:t>smoke </a:t>
            </a:r>
            <a:r>
              <a:rPr b="0" spc="0"/>
              <a:t>and </a:t>
            </a:r>
            <a:r>
              <a:rPr b="0"/>
              <a:t>other</a:t>
            </a:r>
            <a:r>
              <a:rPr b="0" spc="0"/>
              <a:t> </a:t>
            </a:r>
            <a:r>
              <a:rPr b="0"/>
              <a:t>potential </a:t>
            </a:r>
            <a:r>
              <a:rPr b="0" spc="-600"/>
              <a:t> </a:t>
            </a:r>
            <a:r>
              <a:rPr b="0"/>
              <a:t>irritants, such </a:t>
            </a:r>
            <a:r>
              <a:rPr b="0" spc="0"/>
              <a:t>as</a:t>
            </a:r>
            <a:r>
              <a:rPr b="0"/>
              <a:t> dust </a:t>
            </a:r>
            <a:r>
              <a:rPr b="0" spc="0"/>
              <a:t>and</a:t>
            </a:r>
            <a:r>
              <a:rPr b="0"/>
              <a:t> </a:t>
            </a:r>
            <a:r>
              <a:rPr b="0" spc="0"/>
              <a:t>animal</a:t>
            </a:r>
            <a:r>
              <a:rPr b="0"/>
              <a:t> dander.</a:t>
            </a:r>
            <a:endParaRPr b="0"/>
          </a:p>
          <a:p>
            <a:pPr marL="385445" marR="23495" indent="-342900">
              <a:buSzPct val="100000"/>
              <a:buFont typeface="Arial"/>
              <a:buChar char="•"/>
              <a:tabLst>
                <a:tab pos="381000" algn="l"/>
                <a:tab pos="381000" algn="l"/>
              </a:tabLst>
              <a:defRPr spc="-100"/>
            </a:pPr>
            <a:r>
              <a:t>Control gastroesophageal reflux</a:t>
            </a:r>
            <a:r>
              <a:rPr spc="0"/>
              <a:t> </a:t>
            </a:r>
            <a:r>
              <a:t>disease</a:t>
            </a:r>
            <a:r>
              <a:rPr spc="0"/>
              <a:t> (GERD). </a:t>
            </a:r>
            <a:r>
              <a:rPr b="0" spc="0"/>
              <a:t>GERD</a:t>
            </a:r>
            <a:r>
              <a:rPr b="0"/>
              <a:t> </a:t>
            </a:r>
            <a:r>
              <a:rPr b="0" spc="0"/>
              <a:t>— a</a:t>
            </a:r>
            <a:r>
              <a:rPr b="0"/>
              <a:t> chronic digestive</a:t>
            </a:r>
            <a:r>
              <a:rPr b="0" spc="0"/>
              <a:t> </a:t>
            </a:r>
            <a:r>
              <a:rPr b="0"/>
              <a:t>disease </a:t>
            </a:r>
            <a:r>
              <a:rPr b="0" spc="-600"/>
              <a:t> </a:t>
            </a:r>
            <a:r>
              <a:rPr b="0"/>
              <a:t>that causes</a:t>
            </a:r>
            <a:r>
              <a:rPr b="0" spc="0"/>
              <a:t> acid</a:t>
            </a:r>
            <a:r>
              <a:rPr b="0"/>
              <a:t> reflux </a:t>
            </a:r>
            <a:r>
              <a:rPr b="0" spc="0"/>
              <a:t>and </a:t>
            </a:r>
            <a:r>
              <a:rPr b="0"/>
              <a:t>heartburn</a:t>
            </a:r>
            <a:r>
              <a:rPr b="0" spc="0"/>
              <a:t> —</a:t>
            </a:r>
            <a:r>
              <a:rPr b="0"/>
              <a:t> can</a:t>
            </a:r>
            <a:r>
              <a:rPr b="0" spc="0"/>
              <a:t> </a:t>
            </a:r>
            <a:r>
              <a:rPr b="0"/>
              <a:t>worsen asthma</a:t>
            </a:r>
            <a:endParaRPr b="0"/>
          </a:p>
          <a:p>
            <a:pPr marL="385445" marR="368934" indent="-342900">
              <a:buSzPct val="100000"/>
              <a:buFont typeface="Arial"/>
              <a:buChar char="•"/>
              <a:tabLst>
                <a:tab pos="381000" algn="l"/>
                <a:tab pos="381000" algn="l"/>
              </a:tabLst>
              <a:defRPr spc="-100"/>
            </a:pPr>
            <a:r>
              <a:t>Recognize warning </a:t>
            </a:r>
            <a:r>
              <a:rPr spc="0"/>
              <a:t>signs. </a:t>
            </a:r>
            <a:r>
              <a:rPr b="0"/>
              <a:t>such </a:t>
            </a:r>
            <a:r>
              <a:rPr b="0" spc="0"/>
              <a:t>as </a:t>
            </a:r>
            <a:r>
              <a:rPr b="0"/>
              <a:t>coughing, chest tightness, shortness of breath or </a:t>
            </a:r>
            <a:r>
              <a:rPr b="0" spc="-600"/>
              <a:t> </a:t>
            </a:r>
            <a:r>
              <a:rPr b="0"/>
              <a:t>wheezing.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object 2"/>
          <p:cNvSpPr/>
          <p:nvPr/>
        </p:nvSpPr>
        <p:spPr>
          <a:xfrm>
            <a:off x="825892" y="3936365"/>
            <a:ext cx="10527794" cy="37185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34" name="object 3"/>
          <p:cNvSpPr txBox="1"/>
          <p:nvPr/>
        </p:nvSpPr>
        <p:spPr>
          <a:xfrm>
            <a:off x="470407" y="2094228"/>
            <a:ext cx="10974707" cy="2117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2900">
              <a:spcBef>
                <a:spcPts val="100"/>
              </a:spcBef>
              <a:buSzPct val="100000"/>
              <a:buFont typeface="Courier New"/>
              <a:buChar char="o"/>
              <a:tabLst>
                <a:tab pos="355600" algn="l"/>
              </a:tabLst>
              <a:defRPr spc="-5" sz="2400"/>
            </a:pPr>
            <a:r>
              <a:t>The</a:t>
            </a:r>
            <a:r>
              <a:rPr spc="5"/>
              <a:t> </a:t>
            </a:r>
            <a:r>
              <a:rPr spc="0"/>
              <a:t>timing</a:t>
            </a:r>
            <a:r>
              <a:rPr spc="-30"/>
              <a:t> </a:t>
            </a:r>
            <a:r>
              <a:t>of delivery</a:t>
            </a:r>
            <a:r>
              <a:rPr spc="0"/>
              <a:t> is</a:t>
            </a:r>
            <a:r>
              <a:rPr spc="-15"/>
              <a:t> </a:t>
            </a:r>
            <a:r>
              <a:rPr spc="-10"/>
              <a:t>dependent</a:t>
            </a:r>
            <a:r>
              <a:rPr spc="10"/>
              <a:t> </a:t>
            </a:r>
            <a:r>
              <a:t>on</a:t>
            </a:r>
            <a:r>
              <a:rPr spc="-10"/>
              <a:t> </a:t>
            </a:r>
            <a:r>
              <a:rPr spc="0"/>
              <a:t>the </a:t>
            </a:r>
            <a:r>
              <a:rPr spc="-15"/>
              <a:t>status</a:t>
            </a:r>
            <a:r>
              <a:rPr spc="-20"/>
              <a:t> </a:t>
            </a:r>
            <a:r>
              <a:t>of</a:t>
            </a:r>
            <a:r>
              <a:rPr spc="-10"/>
              <a:t> </a:t>
            </a:r>
            <a:r>
              <a:t>both </a:t>
            </a:r>
            <a:r>
              <a:rPr spc="0"/>
              <a:t>the mother</a:t>
            </a:r>
            <a:r>
              <a:rPr spc="-10"/>
              <a:t> </a:t>
            </a:r>
            <a:r>
              <a:rPr spc="0"/>
              <a:t>and</a:t>
            </a:r>
            <a:r>
              <a:t> </a:t>
            </a:r>
            <a:r>
              <a:rPr spc="0"/>
              <a:t>the </a:t>
            </a:r>
            <a:r>
              <a:rPr spc="-15"/>
              <a:t>fetus.</a:t>
            </a:r>
          </a:p>
          <a:p>
            <a:pPr>
              <a:buSzPct val="100000"/>
              <a:buFont typeface="Courier New"/>
              <a:buChar char="o"/>
              <a:defRPr sz="2300"/>
            </a:pPr>
          </a:p>
          <a:p>
            <a:pPr marL="355600" marR="775334" indent="-342900">
              <a:buSzPct val="100000"/>
              <a:buFont typeface="Courier New"/>
              <a:buChar char="o"/>
              <a:tabLst>
                <a:tab pos="355600" algn="l"/>
              </a:tabLst>
              <a:defRPr sz="2400"/>
            </a:pPr>
            <a:r>
              <a:t>When </a:t>
            </a:r>
            <a:r>
              <a:rPr spc="-5"/>
              <a:t>pregnancy</a:t>
            </a:r>
            <a:r>
              <a:t> is</a:t>
            </a:r>
            <a:r>
              <a:rPr spc="-15"/>
              <a:t> </a:t>
            </a:r>
            <a:r>
              <a:rPr spc="-10"/>
              <a:t>progressing</a:t>
            </a:r>
            <a:r>
              <a:t> </a:t>
            </a:r>
            <a:r>
              <a:rPr spc="-10"/>
              <a:t>well,</a:t>
            </a:r>
            <a:r>
              <a:rPr spc="-5"/>
              <a:t> </a:t>
            </a:r>
            <a:r>
              <a:rPr spc="-10"/>
              <a:t>there</a:t>
            </a:r>
            <a:r>
              <a:t> is </a:t>
            </a:r>
            <a:r>
              <a:rPr spc="-5"/>
              <a:t>no</a:t>
            </a:r>
            <a:r>
              <a:rPr spc="-10"/>
              <a:t> </a:t>
            </a:r>
            <a:r>
              <a:rPr spc="-5"/>
              <a:t>need </a:t>
            </a:r>
            <a:r>
              <a:rPr spc="-20"/>
              <a:t>for</a:t>
            </a:r>
            <a:r>
              <a:t> early</a:t>
            </a:r>
            <a:r>
              <a:rPr spc="-10"/>
              <a:t> </a:t>
            </a:r>
            <a:r>
              <a:rPr spc="-25"/>
              <a:t>delivery,</a:t>
            </a:r>
            <a:r>
              <a:t> and</a:t>
            </a:r>
            <a:r>
              <a:rPr spc="-5"/>
              <a:t> </a:t>
            </a:r>
            <a:r>
              <a:t>it</a:t>
            </a:r>
            <a:r>
              <a:rPr spc="-15"/>
              <a:t> </a:t>
            </a:r>
            <a:r>
              <a:t>is </a:t>
            </a:r>
            <a:r>
              <a:rPr spc="-525"/>
              <a:t> </a:t>
            </a:r>
            <a:r>
              <a:t>advisable</a:t>
            </a:r>
            <a:r>
              <a:rPr spc="-10"/>
              <a:t> </a:t>
            </a:r>
            <a:r>
              <a:rPr spc="-15"/>
              <a:t>to</a:t>
            </a:r>
            <a:r>
              <a:rPr spc="-10"/>
              <a:t> await</a:t>
            </a:r>
            <a:r>
              <a:rPr spc="-25"/>
              <a:t> </a:t>
            </a:r>
            <a:r>
              <a:t>the </a:t>
            </a:r>
            <a:r>
              <a:rPr spc="-10"/>
              <a:t>spontaneous onset</a:t>
            </a:r>
            <a:r>
              <a:t> </a:t>
            </a:r>
            <a:r>
              <a:rPr spc="-5"/>
              <a:t>of</a:t>
            </a:r>
            <a:r>
              <a:rPr spc="5"/>
              <a:t> </a:t>
            </a:r>
            <a:r>
              <a:t>labor</a:t>
            </a:r>
          </a:p>
          <a:p>
            <a:pPr>
              <a:buSzPct val="100000"/>
              <a:buFont typeface="Courier New"/>
              <a:buChar char="o"/>
              <a:defRPr sz="2300"/>
            </a:pPr>
          </a:p>
          <a:p>
            <a:pPr marL="355600" indent="-342900">
              <a:buSzPct val="100000"/>
              <a:buFont typeface="Courier New"/>
              <a:buChar char="o"/>
              <a:tabLst>
                <a:tab pos="355600" algn="l"/>
              </a:tabLst>
              <a:defRPr spc="-10" sz="2400"/>
            </a:pPr>
            <a:r>
              <a:t>Early</a:t>
            </a:r>
            <a:r>
              <a:rPr spc="-25"/>
              <a:t> </a:t>
            </a:r>
            <a:r>
              <a:rPr spc="-5"/>
              <a:t>delivery</a:t>
            </a:r>
            <a:r>
              <a:rPr spc="10"/>
              <a:t> </a:t>
            </a:r>
            <a:r>
              <a:t>can</a:t>
            </a:r>
            <a:r>
              <a:rPr spc="5"/>
              <a:t> </a:t>
            </a:r>
            <a:r>
              <a:rPr spc="-5"/>
              <a:t>be</a:t>
            </a:r>
            <a:r>
              <a:rPr spc="0"/>
              <a:t> </a:t>
            </a:r>
            <a:r>
              <a:t>considered</a:t>
            </a:r>
            <a:r>
              <a:rPr spc="5"/>
              <a:t> </a:t>
            </a:r>
            <a:r>
              <a:rPr spc="-20"/>
              <a:t>for</a:t>
            </a:r>
            <a:r>
              <a:rPr spc="-5"/>
              <a:t> </a:t>
            </a:r>
            <a:r>
              <a:rPr spc="-20"/>
              <a:t>fetal</a:t>
            </a:r>
            <a:r>
              <a:t> growth</a:t>
            </a:r>
            <a:r>
              <a:rPr spc="5"/>
              <a:t> </a:t>
            </a:r>
            <a:r>
              <a:rPr spc="-5"/>
              <a:t>restriction</a:t>
            </a:r>
            <a:r>
              <a:rPr spc="-30"/>
              <a:t> </a:t>
            </a:r>
            <a:r>
              <a:rPr spc="-5"/>
              <a:t>or </a:t>
            </a:r>
            <a:r>
              <a:t>maternal</a:t>
            </a:r>
            <a:r>
              <a:rPr spc="-15"/>
              <a:t> </a:t>
            </a:r>
            <a:r>
              <a:t>deterioration.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object 2"/>
          <p:cNvSpPr txBox="1"/>
          <p:nvPr>
            <p:ph type="title"/>
          </p:nvPr>
        </p:nvSpPr>
        <p:spPr>
          <a:xfrm>
            <a:off x="1176324" y="286892"/>
            <a:ext cx="9839350" cy="746760"/>
          </a:xfrm>
          <a:prstGeom prst="rect">
            <a:avLst/>
          </a:prstGeom>
        </p:spPr>
        <p:txBody>
          <a:bodyPr/>
          <a:lstStyle/>
          <a:p>
            <a:pPr marR="4724" indent="11811" defTabSz="850391">
              <a:lnSpc>
                <a:spcPts val="4500"/>
              </a:lnSpc>
              <a:spcBef>
                <a:spcPts val="800"/>
              </a:spcBef>
              <a:defRPr spc="-93" sz="4464"/>
            </a:pPr>
            <a:r>
              <a:t>Thyroid</a:t>
            </a:r>
            <a:r>
              <a:rPr spc="-186"/>
              <a:t> </a:t>
            </a:r>
            <a:r>
              <a:t>adaptation during</a:t>
            </a:r>
            <a:r>
              <a:rPr spc="-186"/>
              <a:t> </a:t>
            </a:r>
            <a:r>
              <a:t>normal </a:t>
            </a:r>
            <a:r>
              <a:rPr spc="-1023"/>
              <a:t> </a:t>
            </a:r>
            <a:r>
              <a:t>pregnancy</a:t>
            </a:r>
          </a:p>
        </p:txBody>
      </p:sp>
      <p:grpSp>
        <p:nvGrpSpPr>
          <p:cNvPr id="109" name="object 3"/>
          <p:cNvGrpSpPr/>
          <p:nvPr/>
        </p:nvGrpSpPr>
        <p:grpSpPr>
          <a:xfrm>
            <a:off x="838200" y="3839971"/>
            <a:ext cx="10515600" cy="1158240"/>
            <a:chOff x="0" y="0"/>
            <a:chExt cx="10515600" cy="1158239"/>
          </a:xfrm>
        </p:grpSpPr>
        <p:sp>
          <p:nvSpPr>
            <p:cNvPr id="102" name="object 4"/>
            <p:cNvSpPr/>
            <p:nvPr/>
          </p:nvSpPr>
          <p:spPr>
            <a:xfrm>
              <a:off x="0" y="0"/>
              <a:ext cx="10515600" cy="579120"/>
            </a:xfrm>
            <a:prstGeom prst="rect">
              <a:avLst/>
            </a:prstGeom>
            <a:solidFill>
              <a:srgbClr val="CACACA">
                <a:alpha val="1019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3" name="object 5"/>
            <p:cNvSpPr/>
            <p:nvPr/>
          </p:nvSpPr>
          <p:spPr>
            <a:xfrm>
              <a:off x="0" y="579119"/>
              <a:ext cx="10515600" cy="579121"/>
            </a:xfrm>
            <a:prstGeom prst="rect">
              <a:avLst/>
            </a:prstGeom>
            <a:solidFill>
              <a:srgbClr val="E7E7E7">
                <a:alpha val="1019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grpSp>
          <p:nvGrpSpPr>
            <p:cNvPr id="108" name="object 6"/>
            <p:cNvGrpSpPr/>
            <p:nvPr/>
          </p:nvGrpSpPr>
          <p:grpSpPr>
            <a:xfrm>
              <a:off x="1584070" y="38100"/>
              <a:ext cx="7179566" cy="1075944"/>
              <a:chOff x="0" y="0"/>
              <a:chExt cx="7179564" cy="1075943"/>
            </a:xfrm>
          </p:grpSpPr>
          <p:sp>
            <p:nvSpPr>
              <p:cNvPr id="104" name="Rectangle"/>
              <p:cNvSpPr/>
              <p:nvPr/>
            </p:nvSpPr>
            <p:spPr>
              <a:xfrm>
                <a:off x="158495" y="579119"/>
                <a:ext cx="1772414" cy="496825"/>
              </a:xfrm>
              <a:prstGeom prst="rect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05" name="Rectangle"/>
              <p:cNvSpPr/>
              <p:nvPr/>
            </p:nvSpPr>
            <p:spPr>
              <a:xfrm>
                <a:off x="0" y="0"/>
                <a:ext cx="2089405" cy="496824"/>
              </a:xfrm>
              <a:prstGeom prst="rect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06" name="Rectangle"/>
              <p:cNvSpPr/>
              <p:nvPr/>
            </p:nvSpPr>
            <p:spPr>
              <a:xfrm>
                <a:off x="5425440" y="579119"/>
                <a:ext cx="1754125" cy="496825"/>
              </a:xfrm>
              <a:prstGeom prst="rect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07" name="Rectangle"/>
              <p:cNvSpPr/>
              <p:nvPr/>
            </p:nvSpPr>
            <p:spPr>
              <a:xfrm>
                <a:off x="5425440" y="0"/>
                <a:ext cx="1754125" cy="496824"/>
              </a:xfrm>
              <a:prstGeom prst="rect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</p:grpSp>
      </p:grpSp>
      <p:graphicFrame>
        <p:nvGraphicFramePr>
          <p:cNvPr id="110" name="object 7"/>
          <p:cNvGraphicFramePr/>
          <p:nvPr/>
        </p:nvGraphicFramePr>
        <p:xfrm>
          <a:off x="831850" y="2096261"/>
          <a:ext cx="10515600" cy="289559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257800"/>
                <a:gridCol w="5257800"/>
              </a:tblGrid>
              <a:tr h="57912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defRPr spc="-20" sz="3200"/>
                      </a:pPr>
                      <a:r>
                        <a:t>Thyroid</a:t>
                      </a:r>
                      <a:r>
                        <a:rPr spc="-25"/>
                        <a:t> </a:t>
                      </a:r>
                      <a:r>
                        <a:rPr spc="0"/>
                        <a:t>gland</a:t>
                      </a:r>
                      <a:r>
                        <a:rPr spc="15"/>
                        <a:t> </a:t>
                      </a:r>
                      <a:r>
                        <a:rPr spc="-25"/>
                        <a:t>size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</a:pPr>
                      <a:r>
                        <a:rPr spc="-5" sz="3200"/>
                        <a:t>Increases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CFCFC"/>
                    </a:solidFill>
                  </a:tcPr>
                </a:tc>
              </a:tr>
              <a:tr h="579119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</a:pPr>
                      <a:r>
                        <a:rPr spc="-5" sz="3200"/>
                        <a:t>TBG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</a:pPr>
                      <a:r>
                        <a:rPr spc="-5" sz="3200"/>
                        <a:t>Increases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9F9F9"/>
                    </a:solidFill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defRPr spc="-70" sz="3200"/>
                      </a:pPr>
                      <a:r>
                        <a:t>Total</a:t>
                      </a:r>
                      <a:r>
                        <a:rPr spc="-15"/>
                        <a:t> </a:t>
                      </a:r>
                      <a:r>
                        <a:rPr spc="-5"/>
                        <a:t>T3</a:t>
                      </a:r>
                      <a:r>
                        <a:rPr spc="-20"/>
                        <a:t> </a:t>
                      </a:r>
                      <a:r>
                        <a:rPr spc="0"/>
                        <a:t>&amp;</a:t>
                      </a:r>
                      <a:r>
                        <a:rPr spc="-10"/>
                        <a:t> </a:t>
                      </a:r>
                      <a:r>
                        <a:rPr spc="-5"/>
                        <a:t>T4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</a:pPr>
                      <a:r>
                        <a:rPr spc="-5" sz="3200"/>
                        <a:t>Increases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CFCFC"/>
                    </a:solidFill>
                  </a:tcPr>
                </a:tc>
              </a:tr>
              <a:tr h="579119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defRPr spc="-10" sz="3200"/>
                      </a:pPr>
                      <a:r>
                        <a:t>Free</a:t>
                      </a:r>
                      <a:r>
                        <a:rPr spc="-50"/>
                        <a:t> </a:t>
                      </a:r>
                      <a:r>
                        <a:rPr spc="-5"/>
                        <a:t>T3</a:t>
                      </a:r>
                      <a:r>
                        <a:rPr spc="-20"/>
                        <a:t> </a:t>
                      </a:r>
                      <a:r>
                        <a:rPr spc="0"/>
                        <a:t>&amp;</a:t>
                      </a:r>
                      <a:r>
                        <a:rPr spc="-15"/>
                        <a:t> </a:t>
                      </a:r>
                      <a:r>
                        <a:rPr spc="-5"/>
                        <a:t>T4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indent="2540" algn="ctr">
                        <a:spcBef>
                          <a:spcPts val="100"/>
                        </a:spcBef>
                        <a:defRPr sz="3200"/>
                      </a:pPr>
                      <a:r>
                        <a:t>No</a:t>
                      </a:r>
                      <a:r>
                        <a:rPr spc="-35"/>
                        <a:t> </a:t>
                      </a:r>
                      <a:r>
                        <a:rPr spc="-5"/>
                        <a:t>change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579119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defRPr spc="-5" sz="3200"/>
                      </a:pPr>
                      <a:r>
                        <a:t>TSH</a:t>
                      </a:r>
                      <a:r>
                        <a:rPr spc="-30"/>
                        <a:t> </a:t>
                      </a:r>
                      <a:r>
                        <a:rPr spc="0"/>
                        <a:t>&amp;</a:t>
                      </a:r>
                      <a:r>
                        <a:rPr spc="-20"/>
                        <a:t> </a:t>
                      </a:r>
                      <a:r>
                        <a:t>TRH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indent="2540" algn="ctr">
                        <a:spcBef>
                          <a:spcPts val="100"/>
                        </a:spcBef>
                        <a:defRPr sz="3200"/>
                      </a:pPr>
                      <a:r>
                        <a:t>No</a:t>
                      </a:r>
                      <a:r>
                        <a:rPr spc="-35"/>
                        <a:t> </a:t>
                      </a:r>
                      <a:r>
                        <a:rPr spc="-5"/>
                        <a:t>change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" name="object 2"/>
          <p:cNvGrpSpPr/>
          <p:nvPr/>
        </p:nvGrpSpPr>
        <p:grpSpPr>
          <a:xfrm>
            <a:off x="419860" y="418337"/>
            <a:ext cx="11617454" cy="862585"/>
            <a:chOff x="0" y="0"/>
            <a:chExt cx="11617452" cy="862583"/>
          </a:xfrm>
        </p:grpSpPr>
        <p:sp>
          <p:nvSpPr>
            <p:cNvPr id="436" name="object 3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solidFill>
              <a:srgbClr val="FF7C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7" name="object 4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noFill/>
            <a:ln w="38100" cap="flat">
              <a:solidFill>
                <a:srgbClr val="FF7C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39" name="object 5"/>
          <p:cNvSpPr txBox="1"/>
          <p:nvPr>
            <p:ph type="title"/>
          </p:nvPr>
        </p:nvSpPr>
        <p:spPr>
          <a:xfrm>
            <a:off x="498448" y="451484"/>
            <a:ext cx="3284222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/>
            </a:pPr>
            <a:r>
              <a:t>C</a:t>
            </a:r>
            <a:r>
              <a:rPr spc="-200"/>
              <a:t>ys</a:t>
            </a:r>
            <a:r>
              <a:t>ti</a:t>
            </a:r>
            <a:r>
              <a:rPr spc="0"/>
              <a:t>c</a:t>
            </a:r>
            <a:r>
              <a:rPr spc="-200"/>
              <a:t> </a:t>
            </a:r>
            <a:r>
              <a:t>Fib</a:t>
            </a:r>
            <a:r>
              <a:rPr spc="-200"/>
              <a:t>r</a:t>
            </a:r>
            <a:r>
              <a:t>osi</a:t>
            </a:r>
            <a:r>
              <a:rPr spc="0"/>
              <a:t>s</a:t>
            </a:r>
          </a:p>
        </p:txBody>
      </p:sp>
      <p:sp>
        <p:nvSpPr>
          <p:cNvPr id="440" name="object 6"/>
          <p:cNvSpPr/>
          <p:nvPr/>
        </p:nvSpPr>
        <p:spPr>
          <a:xfrm>
            <a:off x="9915779" y="2473325"/>
            <a:ext cx="515112" cy="31089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41" name="object 7"/>
          <p:cNvSpPr txBox="1"/>
          <p:nvPr/>
        </p:nvSpPr>
        <p:spPr>
          <a:xfrm>
            <a:off x="498448" y="1549272"/>
            <a:ext cx="11299192" cy="1150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marR="141604" indent="-342900">
              <a:spcBef>
                <a:spcPts val="100"/>
              </a:spcBef>
              <a:buSzPct val="100000"/>
              <a:buChar char="➢"/>
              <a:tabLst>
                <a:tab pos="342900" algn="l"/>
                <a:tab pos="355600" algn="l"/>
              </a:tabLst>
              <a:defRPr sz="2000"/>
            </a:pPr>
            <a:r>
              <a:t>It</a:t>
            </a:r>
            <a:r>
              <a:rPr spc="-4"/>
              <a:t> </a:t>
            </a:r>
            <a:r>
              <a:t>is</a:t>
            </a:r>
            <a:r>
              <a:rPr spc="15"/>
              <a:t> </a:t>
            </a:r>
            <a:r>
              <a:t>an</a:t>
            </a:r>
            <a:r>
              <a:rPr spc="9"/>
              <a:t> </a:t>
            </a:r>
            <a:r>
              <a:rPr spc="-4"/>
              <a:t>inherited</a:t>
            </a:r>
            <a:r>
              <a:rPr spc="25"/>
              <a:t> </a:t>
            </a:r>
            <a:r>
              <a:rPr b="1" spc="-4"/>
              <a:t>autosomal</a:t>
            </a:r>
            <a:r>
              <a:rPr b="1" spc="-25"/>
              <a:t> </a:t>
            </a:r>
            <a:r>
              <a:rPr b="1" spc="-9"/>
              <a:t>recessive</a:t>
            </a:r>
            <a:r>
              <a:rPr b="1" spc="25"/>
              <a:t> </a:t>
            </a:r>
            <a:r>
              <a:rPr spc="-4"/>
              <a:t>condition,</a:t>
            </a:r>
            <a:r>
              <a:rPr spc="-19"/>
              <a:t> </a:t>
            </a:r>
            <a:r>
              <a:rPr spc="-4"/>
              <a:t>with</a:t>
            </a:r>
            <a:r>
              <a:rPr spc="15"/>
              <a:t> </a:t>
            </a:r>
            <a:r>
              <a:t>a </a:t>
            </a:r>
            <a:r>
              <a:rPr spc="-4"/>
              <a:t>carrier</a:t>
            </a:r>
            <a:r>
              <a:rPr spc="19"/>
              <a:t> </a:t>
            </a:r>
            <a:r>
              <a:rPr spc="-4"/>
              <a:t>frequency of</a:t>
            </a:r>
            <a:r>
              <a:t> </a:t>
            </a:r>
            <a:r>
              <a:rPr spc="-9"/>
              <a:t>around</a:t>
            </a:r>
            <a:r>
              <a:rPr spc="4"/>
              <a:t> </a:t>
            </a:r>
            <a:r>
              <a:t>1</a:t>
            </a:r>
            <a:r>
              <a:rPr spc="4"/>
              <a:t> </a:t>
            </a:r>
            <a:r>
              <a:t>in</a:t>
            </a:r>
            <a:r>
              <a:rPr spc="9"/>
              <a:t> </a:t>
            </a:r>
            <a:r>
              <a:t>25</a:t>
            </a:r>
            <a:r>
              <a:rPr spc="-9"/>
              <a:t> </a:t>
            </a:r>
            <a:r>
              <a:t>in</a:t>
            </a:r>
            <a:r>
              <a:rPr spc="9"/>
              <a:t> </a:t>
            </a:r>
            <a:r>
              <a:t>the</a:t>
            </a:r>
            <a:r>
              <a:rPr spc="-4"/>
              <a:t> </a:t>
            </a:r>
            <a:r>
              <a:rPr spc="-9"/>
              <a:t>general </a:t>
            </a:r>
            <a:r>
              <a:rPr spc="-434"/>
              <a:t> </a:t>
            </a:r>
            <a:r>
              <a:rPr spc="-4"/>
              <a:t>population</a:t>
            </a:r>
          </a:p>
          <a:p>
            <a:pPr>
              <a:buSzPct val="100000"/>
              <a:buChar char="➢"/>
              <a:defRPr sz="1900"/>
            </a:pPr>
          </a:p>
          <a:p>
            <a:pPr marL="355600" indent="-342900">
              <a:buSzPct val="100000"/>
              <a:buChar char="➢"/>
              <a:tabLst>
                <a:tab pos="342900" algn="l"/>
                <a:tab pos="355600" algn="l"/>
              </a:tabLst>
              <a:defRPr sz="2000"/>
            </a:pPr>
            <a:r>
              <a:t>It</a:t>
            </a:r>
            <a:r>
              <a:rPr spc="-15"/>
              <a:t> </a:t>
            </a:r>
            <a:r>
              <a:t>is</a:t>
            </a:r>
            <a:r>
              <a:rPr spc="4"/>
              <a:t> </a:t>
            </a:r>
            <a:r>
              <a:t>due</a:t>
            </a:r>
            <a:r>
              <a:rPr spc="-4"/>
              <a:t> </a:t>
            </a:r>
            <a:r>
              <a:rPr spc="-9"/>
              <a:t>to</a:t>
            </a:r>
            <a:r>
              <a:t> </a:t>
            </a:r>
            <a:r>
              <a:rPr spc="-4"/>
              <a:t>mutations</a:t>
            </a:r>
            <a:r>
              <a:t> in</a:t>
            </a:r>
            <a:r>
              <a:rPr spc="4"/>
              <a:t> </a:t>
            </a:r>
            <a:r>
              <a:t>the</a:t>
            </a:r>
            <a:r>
              <a:rPr spc="-4"/>
              <a:t> </a:t>
            </a:r>
            <a:r>
              <a:rPr spc="-9"/>
              <a:t>cystic</a:t>
            </a:r>
            <a:r>
              <a:rPr spc="4"/>
              <a:t> </a:t>
            </a:r>
            <a:r>
              <a:rPr spc="-9"/>
              <a:t>fibrosis</a:t>
            </a:r>
            <a:r>
              <a:rPr spc="30"/>
              <a:t> </a:t>
            </a:r>
            <a:r>
              <a:rPr spc="-4"/>
              <a:t>transmembrane</a:t>
            </a:r>
            <a:r>
              <a:rPr spc="4"/>
              <a:t> </a:t>
            </a:r>
            <a:r>
              <a:rPr spc="-4"/>
              <a:t>conductance</a:t>
            </a:r>
            <a:r>
              <a:rPr spc="-35"/>
              <a:t> </a:t>
            </a:r>
            <a:r>
              <a:rPr spc="-9"/>
              <a:t>regulator</a:t>
            </a:r>
            <a:r>
              <a:rPr spc="9"/>
              <a:t> </a:t>
            </a:r>
            <a:r>
              <a:t>gene,</a:t>
            </a:r>
            <a:r>
              <a:rPr spc="4"/>
              <a:t> </a:t>
            </a:r>
            <a:r>
              <a:rPr spc="-4"/>
              <a:t>CFTR,</a:t>
            </a:r>
            <a:r>
              <a:rPr spc="-9"/>
              <a:t> </a:t>
            </a:r>
            <a:r>
              <a:rPr spc="-4"/>
              <a:t>which </a:t>
            </a:r>
            <a:r>
              <a:t>is</a:t>
            </a:r>
            <a:r>
              <a:rPr spc="4"/>
              <a:t> </a:t>
            </a:r>
            <a:r>
              <a:t>the</a:t>
            </a:r>
          </a:p>
        </p:txBody>
      </p:sp>
      <p:sp>
        <p:nvSpPr>
          <p:cNvPr id="442" name="object 8"/>
          <p:cNvSpPr txBox="1"/>
          <p:nvPr/>
        </p:nvSpPr>
        <p:spPr>
          <a:xfrm>
            <a:off x="4337939" y="2778125"/>
            <a:ext cx="1789430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635">
              <a:lnSpc>
                <a:spcPts val="2300"/>
              </a:lnSpc>
              <a:defRPr b="1" sz="2000"/>
            </a:pPr>
            <a:r>
              <a:t>chloride</a:t>
            </a:r>
            <a:r>
              <a:rPr spc="-55"/>
              <a:t> </a:t>
            </a:r>
            <a:r>
              <a:rPr b="0"/>
              <a:t>channel</a:t>
            </a:r>
          </a:p>
        </p:txBody>
      </p:sp>
      <p:sp>
        <p:nvSpPr>
          <p:cNvPr id="443" name="object 9"/>
          <p:cNvSpPr txBox="1"/>
          <p:nvPr/>
        </p:nvSpPr>
        <p:spPr>
          <a:xfrm>
            <a:off x="841348" y="2768854"/>
            <a:ext cx="10612122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5283200" algn="l"/>
              </a:tabLst>
              <a:defRPr spc="-4" sz="2000"/>
            </a:pPr>
            <a:r>
              <a:t>gene</a:t>
            </a:r>
            <a:r>
              <a:rPr spc="-15"/>
              <a:t> </a:t>
            </a:r>
            <a:r>
              <a:t>that</a:t>
            </a:r>
            <a:r>
              <a:rPr spc="19"/>
              <a:t> </a:t>
            </a:r>
            <a:r>
              <a:rPr spc="-9"/>
              <a:t>regulates</a:t>
            </a:r>
            <a:r>
              <a:rPr spc="15"/>
              <a:t> </a:t>
            </a:r>
            <a:r>
              <a:rPr spc="0"/>
              <a:t>epithelial</a:t>
            </a:r>
            <a:r>
              <a:rPr spc="30"/>
              <a:t> </a:t>
            </a:r>
            <a:r>
              <a:rPr spc="0"/>
              <a:t>cell	function</a:t>
            </a:r>
            <a:r>
              <a:rPr spc="-19"/>
              <a:t> </a:t>
            </a:r>
            <a:r>
              <a:rPr spc="0"/>
              <a:t>and</a:t>
            </a:r>
            <a:r>
              <a:rPr spc="-9"/>
              <a:t> </a:t>
            </a:r>
            <a:r>
              <a:rPr spc="0"/>
              <a:t>as</a:t>
            </a:r>
            <a:r>
              <a:rPr spc="4"/>
              <a:t> </a:t>
            </a:r>
            <a:r>
              <a:rPr spc="0"/>
              <a:t>a</a:t>
            </a:r>
            <a:r>
              <a:rPr spc="-15"/>
              <a:t> </a:t>
            </a:r>
            <a:r>
              <a:rPr spc="-9"/>
              <a:t>result</a:t>
            </a:r>
            <a:r>
              <a:rPr spc="9"/>
              <a:t> </a:t>
            </a:r>
            <a:r>
              <a:rPr spc="0"/>
              <a:t>the</a:t>
            </a:r>
            <a:r>
              <a:t> internal</a:t>
            </a:r>
            <a:r>
              <a:rPr spc="0"/>
              <a:t> </a:t>
            </a:r>
            <a:r>
              <a:rPr spc="-9"/>
              <a:t>organs</a:t>
            </a:r>
            <a:r>
              <a:rPr spc="-19"/>
              <a:t> </a:t>
            </a:r>
            <a:r>
              <a:t>become</a:t>
            </a:r>
          </a:p>
        </p:txBody>
      </p:sp>
      <p:sp>
        <p:nvSpPr>
          <p:cNvPr id="444" name="object 10"/>
          <p:cNvSpPr txBox="1"/>
          <p:nvPr/>
        </p:nvSpPr>
        <p:spPr>
          <a:xfrm>
            <a:off x="498448" y="3073654"/>
            <a:ext cx="11280776" cy="2358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69850" indent="355600">
              <a:spcBef>
                <a:spcPts val="100"/>
              </a:spcBef>
              <a:defRPr sz="2000"/>
            </a:pPr>
            <a:r>
              <a:t>clogged</a:t>
            </a:r>
            <a:r>
              <a:rPr spc="-25"/>
              <a:t> </a:t>
            </a:r>
            <a:r>
              <a:rPr spc="-4"/>
              <a:t>with</a:t>
            </a:r>
            <a:r>
              <a:rPr spc="4"/>
              <a:t> </a:t>
            </a:r>
            <a:r>
              <a:t>thick</a:t>
            </a:r>
            <a:r>
              <a:rPr spc="4"/>
              <a:t> </a:t>
            </a:r>
            <a:r>
              <a:t>mucus,</a:t>
            </a:r>
            <a:r>
              <a:rPr spc="-4"/>
              <a:t> </a:t>
            </a:r>
            <a:r>
              <a:t>leading</a:t>
            </a:r>
            <a:r>
              <a:rPr spc="4"/>
              <a:t> </a:t>
            </a:r>
            <a:r>
              <a:rPr spc="-15"/>
              <a:t>to</a:t>
            </a:r>
            <a:r>
              <a:t> </a:t>
            </a:r>
            <a:r>
              <a:rPr spc="-4"/>
              <a:t>infections</a:t>
            </a:r>
            <a:r>
              <a:rPr spc="4"/>
              <a:t> </a:t>
            </a:r>
            <a:r>
              <a:t>and</a:t>
            </a:r>
            <a:r>
              <a:rPr spc="-9"/>
              <a:t> chronic</a:t>
            </a:r>
            <a:r>
              <a:rPr spc="4"/>
              <a:t> </a:t>
            </a:r>
            <a:r>
              <a:rPr spc="-4"/>
              <a:t>inflammation,</a:t>
            </a:r>
            <a:r>
              <a:rPr spc="19"/>
              <a:t> </a:t>
            </a:r>
            <a:r>
              <a:rPr spc="-4"/>
              <a:t>particularly</a:t>
            </a:r>
            <a:r>
              <a:rPr spc="25"/>
              <a:t> </a:t>
            </a:r>
            <a:r>
              <a:rPr spc="-9"/>
              <a:t>affecting</a:t>
            </a:r>
            <a:r>
              <a:rPr spc="4"/>
              <a:t> </a:t>
            </a:r>
            <a:r>
              <a:t>the</a:t>
            </a:r>
            <a:r>
              <a:rPr spc="4"/>
              <a:t> </a:t>
            </a:r>
            <a:r>
              <a:t>lungs, </a:t>
            </a:r>
            <a:r>
              <a:rPr spc="-440"/>
              <a:t> </a:t>
            </a:r>
            <a:r>
              <a:t>gut</a:t>
            </a:r>
            <a:r>
              <a:rPr spc="-25"/>
              <a:t> </a:t>
            </a:r>
            <a:r>
              <a:t>and</a:t>
            </a:r>
            <a:r>
              <a:rPr spc="-4"/>
              <a:t> pancreas.</a:t>
            </a:r>
          </a:p>
          <a:p>
            <a:pPr>
              <a:defRPr sz="1900"/>
            </a:pPr>
          </a:p>
          <a:p>
            <a:pPr marL="355600" indent="-342900">
              <a:buSzPct val="100000"/>
              <a:buChar char="➢"/>
              <a:tabLst>
                <a:tab pos="342900" algn="l"/>
                <a:tab pos="355600" algn="l"/>
              </a:tabLst>
              <a:defRPr sz="2000"/>
            </a:pPr>
            <a:r>
              <a:t>It</a:t>
            </a:r>
            <a:r>
              <a:rPr spc="-9"/>
              <a:t> </a:t>
            </a:r>
            <a:r>
              <a:t>is</a:t>
            </a:r>
            <a:r>
              <a:rPr spc="4"/>
              <a:t> </a:t>
            </a:r>
            <a:r>
              <a:t>the</a:t>
            </a:r>
            <a:r>
              <a:rPr spc="9"/>
              <a:t> </a:t>
            </a:r>
            <a:r>
              <a:rPr spc="-9"/>
              <a:t>most</a:t>
            </a:r>
            <a:r>
              <a:rPr spc="4"/>
              <a:t> </a:t>
            </a:r>
            <a:r>
              <a:rPr spc="-15"/>
              <a:t>severe</a:t>
            </a:r>
            <a:r>
              <a:rPr spc="35"/>
              <a:t> </a:t>
            </a:r>
            <a:r>
              <a:rPr spc="-9"/>
              <a:t>form</a:t>
            </a:r>
            <a:r>
              <a:rPr spc="-19"/>
              <a:t> </a:t>
            </a:r>
            <a:r>
              <a:t>of</a:t>
            </a:r>
            <a:r>
              <a:rPr spc="-4"/>
              <a:t> </a:t>
            </a:r>
            <a:r>
              <a:rPr spc="-9"/>
              <a:t>obstructive</a:t>
            </a:r>
            <a:r>
              <a:rPr spc="15"/>
              <a:t> </a:t>
            </a:r>
            <a:r>
              <a:t>lung</a:t>
            </a:r>
            <a:r>
              <a:rPr spc="-9"/>
              <a:t> </a:t>
            </a:r>
            <a:r>
              <a:rPr spc="-4"/>
              <a:t>disease</a:t>
            </a:r>
            <a:r>
              <a:rPr spc="35"/>
              <a:t> </a:t>
            </a:r>
            <a:r>
              <a:rPr spc="-4"/>
              <a:t>observed during</a:t>
            </a:r>
            <a:r>
              <a:rPr spc="-15"/>
              <a:t> pregnancy,</a:t>
            </a:r>
            <a:r>
              <a:rPr spc="-25"/>
              <a:t> </a:t>
            </a:r>
            <a:r>
              <a:rPr spc="-4"/>
              <a:t>but</a:t>
            </a:r>
            <a:r>
              <a:t> </a:t>
            </a:r>
            <a:r>
              <a:rPr spc="-4"/>
              <a:t>there</a:t>
            </a:r>
            <a:r>
              <a:rPr spc="9"/>
              <a:t> </a:t>
            </a:r>
            <a:r>
              <a:rPr spc="-4"/>
              <a:t>is</a:t>
            </a:r>
            <a:r>
              <a:rPr spc="4"/>
              <a:t> </a:t>
            </a:r>
            <a:r>
              <a:t>no</a:t>
            </a:r>
            <a:r>
              <a:rPr spc="-4"/>
              <a:t> evidence</a:t>
            </a:r>
          </a:p>
          <a:p>
            <a:pPr indent="355600">
              <a:defRPr spc="-4" sz="2000"/>
            </a:pPr>
            <a:r>
              <a:t>that</a:t>
            </a:r>
            <a:r>
              <a:rPr spc="4"/>
              <a:t> </a:t>
            </a:r>
            <a:r>
              <a:t>pregnancy</a:t>
            </a:r>
            <a:r>
              <a:rPr spc="-25"/>
              <a:t> </a:t>
            </a:r>
            <a:r>
              <a:t>increases</a:t>
            </a:r>
            <a:r>
              <a:rPr spc="19"/>
              <a:t> </a:t>
            </a:r>
            <a:r>
              <a:rPr spc="0"/>
              <a:t>the</a:t>
            </a:r>
            <a:r>
              <a:rPr spc="4"/>
              <a:t> </a:t>
            </a:r>
            <a:r>
              <a:t>maternal</a:t>
            </a:r>
            <a:r>
              <a:rPr spc="30"/>
              <a:t> </a:t>
            </a:r>
            <a:r>
              <a:t>risk,</a:t>
            </a:r>
            <a:r>
              <a:rPr spc="15"/>
              <a:t> </a:t>
            </a:r>
            <a:r>
              <a:rPr spc="0"/>
              <a:t>unless </a:t>
            </a:r>
            <a:r>
              <a:t>there</a:t>
            </a:r>
            <a:r>
              <a:rPr spc="4"/>
              <a:t> </a:t>
            </a:r>
            <a:r>
              <a:rPr spc="0"/>
              <a:t>is</a:t>
            </a:r>
            <a:r>
              <a:rPr spc="15"/>
              <a:t> </a:t>
            </a:r>
            <a:r>
              <a:rPr spc="-15"/>
              <a:t>severe</a:t>
            </a:r>
            <a:r>
              <a:rPr spc="30"/>
              <a:t> </a:t>
            </a:r>
            <a:r>
              <a:t>disease</a:t>
            </a:r>
            <a:r>
              <a:rPr spc="15"/>
              <a:t> </a:t>
            </a:r>
            <a:r>
              <a:t>with</a:t>
            </a:r>
            <a:r>
              <a:rPr spc="9"/>
              <a:t> </a:t>
            </a:r>
            <a:r>
              <a:t>pulmonary hypertension</a:t>
            </a:r>
          </a:p>
          <a:p>
            <a:pPr>
              <a:defRPr sz="1900"/>
            </a:pPr>
          </a:p>
          <a:p>
            <a:pPr marL="355600" marR="442594" indent="-342900">
              <a:lnSpc>
                <a:spcPct val="100499"/>
              </a:lnSpc>
              <a:buSzPct val="100000"/>
              <a:buChar char="➢"/>
              <a:tabLst>
                <a:tab pos="342900" algn="l"/>
                <a:tab pos="355600" algn="l"/>
              </a:tabLst>
              <a:defRPr sz="2000"/>
            </a:pPr>
            <a:r>
              <a:t>Because </a:t>
            </a:r>
            <a:r>
              <a:rPr spc="-4"/>
              <a:t>of </a:t>
            </a:r>
            <a:r>
              <a:rPr spc="-9"/>
              <a:t>improvements</a:t>
            </a:r>
            <a:r>
              <a:rPr spc="25"/>
              <a:t> </a:t>
            </a:r>
            <a:r>
              <a:t>in</a:t>
            </a:r>
            <a:r>
              <a:rPr spc="4"/>
              <a:t> </a:t>
            </a:r>
            <a:r>
              <a:rPr spc="-4"/>
              <a:t>diagnosis</a:t>
            </a:r>
            <a:r>
              <a:rPr spc="-9"/>
              <a:t> </a:t>
            </a:r>
            <a:r>
              <a:t>and </a:t>
            </a:r>
            <a:r>
              <a:rPr spc="-9"/>
              <a:t>treatment,</a:t>
            </a:r>
            <a:r>
              <a:rPr spc="50"/>
              <a:t> </a:t>
            </a:r>
            <a:r>
              <a:t>the</a:t>
            </a:r>
            <a:r>
              <a:rPr spc="-4"/>
              <a:t> </a:t>
            </a:r>
            <a:r>
              <a:t>majority</a:t>
            </a:r>
            <a:r>
              <a:rPr spc="4"/>
              <a:t> </a:t>
            </a:r>
            <a:r>
              <a:rPr spc="-4"/>
              <a:t>of</a:t>
            </a:r>
            <a:r>
              <a:rPr spc="-9"/>
              <a:t> females</a:t>
            </a:r>
            <a:r>
              <a:rPr spc="15"/>
              <a:t> </a:t>
            </a:r>
            <a:r>
              <a:rPr spc="-4"/>
              <a:t>with</a:t>
            </a:r>
            <a:r>
              <a:rPr spc="9"/>
              <a:t> </a:t>
            </a:r>
            <a:r>
              <a:rPr spc="-9"/>
              <a:t>cystic</a:t>
            </a:r>
            <a:r>
              <a:rPr spc="4"/>
              <a:t> </a:t>
            </a:r>
            <a:r>
              <a:rPr spc="-9"/>
              <a:t>fibrosis</a:t>
            </a:r>
            <a:r>
              <a:rPr spc="25"/>
              <a:t> </a:t>
            </a:r>
            <a:r>
              <a:rPr spc="-4"/>
              <a:t>now </a:t>
            </a:r>
            <a:r>
              <a:rPr spc="-440"/>
              <a:t> </a:t>
            </a:r>
            <a:r>
              <a:rPr spc="-4"/>
              <a:t>survive</a:t>
            </a:r>
            <a:r>
              <a:rPr spc="4"/>
              <a:t> </a:t>
            </a:r>
            <a:r>
              <a:rPr spc="-15"/>
              <a:t>to</a:t>
            </a:r>
            <a:r>
              <a:rPr spc="-9"/>
              <a:t> </a:t>
            </a:r>
            <a:r>
              <a:t>adulthood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object 2"/>
          <p:cNvSpPr txBox="1"/>
          <p:nvPr>
            <p:ph type="title"/>
          </p:nvPr>
        </p:nvSpPr>
        <p:spPr>
          <a:xfrm>
            <a:off x="419862" y="418337"/>
            <a:ext cx="11617960" cy="1074420"/>
          </a:xfrm>
          <a:prstGeom prst="rect">
            <a:avLst/>
          </a:prstGeom>
          <a:ln w="38100">
            <a:solidFill>
              <a:srgbClr val="FF7CAB"/>
            </a:solidFill>
            <a:round/>
          </a:ln>
        </p:spPr>
        <p:txBody>
          <a:bodyPr/>
          <a:lstStyle/>
          <a:p>
            <a:pPr indent="90805">
              <a:spcBef>
                <a:spcPts val="300"/>
              </a:spcBef>
              <a:defRPr spc="-100"/>
            </a:pPr>
            <a:r>
              <a:t>C</a:t>
            </a:r>
            <a:r>
              <a:rPr spc="-200"/>
              <a:t>ys</a:t>
            </a:r>
            <a:r>
              <a:t>ti</a:t>
            </a:r>
            <a:r>
              <a:rPr spc="0"/>
              <a:t>c</a:t>
            </a:r>
            <a:r>
              <a:rPr spc="-200"/>
              <a:t> </a:t>
            </a:r>
            <a:r>
              <a:t>Fib</a:t>
            </a:r>
            <a:r>
              <a:rPr spc="-200"/>
              <a:t>r</a:t>
            </a:r>
            <a:r>
              <a:t>osi</a:t>
            </a:r>
            <a:r>
              <a:rPr spc="0"/>
              <a:t>s</a:t>
            </a:r>
          </a:p>
        </p:txBody>
      </p:sp>
      <p:sp>
        <p:nvSpPr>
          <p:cNvPr id="447" name="object 3"/>
          <p:cNvSpPr txBox="1"/>
          <p:nvPr/>
        </p:nvSpPr>
        <p:spPr>
          <a:xfrm>
            <a:off x="498448" y="1937384"/>
            <a:ext cx="7306311" cy="3258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2900">
              <a:spcBef>
                <a:spcPts val="100"/>
              </a:spcBef>
              <a:buSzPct val="100000"/>
              <a:buChar char="➢"/>
              <a:tabLst>
                <a:tab pos="342900" algn="l"/>
                <a:tab pos="355600" algn="l"/>
              </a:tabLst>
              <a:defRPr b="1" spc="-9" sz="2000"/>
            </a:pPr>
            <a:r>
              <a:t>Affected</a:t>
            </a:r>
            <a:r>
              <a:rPr spc="4"/>
              <a:t> </a:t>
            </a:r>
            <a:r>
              <a:t>patients</a:t>
            </a:r>
            <a:r>
              <a:rPr spc="0"/>
              <a:t> </a:t>
            </a:r>
            <a:r>
              <a:rPr spc="-15"/>
              <a:t>may</a:t>
            </a:r>
            <a:r>
              <a:rPr spc="15"/>
              <a:t> </a:t>
            </a:r>
            <a:r>
              <a:rPr spc="-15"/>
              <a:t>have</a:t>
            </a:r>
            <a:r>
              <a:rPr spc="4"/>
              <a:t> </a:t>
            </a:r>
            <a:r>
              <a:t>pancreatic</a:t>
            </a:r>
            <a:r>
              <a:rPr spc="9"/>
              <a:t> </a:t>
            </a:r>
            <a:r>
              <a:rPr spc="-4"/>
              <a:t>insufficiency</a:t>
            </a:r>
            <a:r>
              <a:rPr spc="-19"/>
              <a:t> </a:t>
            </a:r>
            <a:r>
              <a:t>manifested </a:t>
            </a:r>
            <a:r>
              <a:rPr spc="0"/>
              <a:t>as</a:t>
            </a:r>
          </a:p>
          <a:p>
            <a:pPr>
              <a:defRPr sz="1900"/>
            </a:pPr>
          </a:p>
          <a:p>
            <a:pPr marL="469900" indent="-457200">
              <a:buSzPct val="100000"/>
              <a:buAutoNum type="arabicPeriod" startAt="1"/>
              <a:tabLst>
                <a:tab pos="457200" algn="l"/>
                <a:tab pos="469900" algn="l"/>
              </a:tabLst>
              <a:defRPr spc="-9" sz="2000"/>
            </a:pPr>
            <a:r>
              <a:t>Diabetes</a:t>
            </a:r>
          </a:p>
          <a:p>
            <a:pPr marL="469900" indent="-457200">
              <a:buSzPct val="100000"/>
              <a:buAutoNum type="arabicPeriod" startAt="1"/>
              <a:tabLst>
                <a:tab pos="457200" algn="l"/>
                <a:tab pos="469900" algn="l"/>
              </a:tabLst>
              <a:defRPr spc="-4" sz="2000"/>
            </a:pPr>
            <a:r>
              <a:t>Malabsorption</a:t>
            </a:r>
          </a:p>
          <a:p>
            <a:pPr marL="469900" indent="-457200">
              <a:buSzPct val="100000"/>
              <a:buAutoNum type="arabicPeriod" startAt="1"/>
              <a:tabLst>
                <a:tab pos="457200" algn="l"/>
                <a:tab pos="469900" algn="l"/>
              </a:tabLst>
              <a:defRPr spc="-4" sz="2000"/>
            </a:pPr>
            <a:r>
              <a:t>Or</a:t>
            </a:r>
            <a:r>
              <a:rPr spc="-25"/>
              <a:t> </a:t>
            </a:r>
            <a:r>
              <a:rPr spc="-9"/>
              <a:t>liver</a:t>
            </a:r>
            <a:r>
              <a:rPr spc="4"/>
              <a:t> </a:t>
            </a:r>
            <a:r>
              <a:t>cirrhosis</a:t>
            </a:r>
          </a:p>
          <a:p>
            <a:pPr>
              <a:defRPr sz="1900"/>
            </a:pPr>
          </a:p>
          <a:p>
            <a:pPr marL="355600" indent="-342900">
              <a:buSzPct val="100000"/>
              <a:buChar char="➢"/>
              <a:tabLst>
                <a:tab pos="342900" algn="l"/>
                <a:tab pos="355600" algn="l"/>
              </a:tabLst>
              <a:defRPr b="1" spc="-9" sz="2000"/>
            </a:pPr>
            <a:r>
              <a:t>Poor</a:t>
            </a:r>
            <a:r>
              <a:rPr spc="-15"/>
              <a:t> </a:t>
            </a:r>
            <a:r>
              <a:rPr spc="-4"/>
              <a:t>prognostic</a:t>
            </a:r>
            <a:r>
              <a:rPr spc="-35"/>
              <a:t> </a:t>
            </a:r>
            <a:r>
              <a:rPr spc="-15"/>
              <a:t>factors</a:t>
            </a:r>
            <a:r>
              <a:rPr spc="-4"/>
              <a:t> </a:t>
            </a:r>
            <a:r>
              <a:rPr spc="0"/>
              <a:t>include</a:t>
            </a:r>
          </a:p>
          <a:p>
            <a:pPr>
              <a:defRPr sz="1900"/>
            </a:pPr>
          </a:p>
          <a:p>
            <a:pPr marL="469900" indent="-457200">
              <a:buSzPct val="100000"/>
              <a:buAutoNum type="arabicPeriod" startAt="1"/>
              <a:tabLst>
                <a:tab pos="457200" algn="l"/>
                <a:tab pos="469900" algn="l"/>
              </a:tabLst>
              <a:defRPr spc="-9" sz="2000"/>
            </a:pPr>
            <a:r>
              <a:t>Vital</a:t>
            </a:r>
            <a:r>
              <a:rPr spc="0"/>
              <a:t> capacity</a:t>
            </a:r>
            <a:r>
              <a:rPr spc="-25"/>
              <a:t> </a:t>
            </a:r>
            <a:r>
              <a:rPr spc="0"/>
              <a:t>of</a:t>
            </a:r>
            <a:r>
              <a:rPr spc="-19"/>
              <a:t> </a:t>
            </a:r>
            <a:r>
              <a:rPr spc="0"/>
              <a:t>&lt;50%</a:t>
            </a:r>
            <a:r>
              <a:rPr spc="-15"/>
              <a:t> </a:t>
            </a:r>
            <a:r>
              <a:rPr spc="0"/>
              <a:t>of</a:t>
            </a:r>
            <a:r>
              <a:rPr spc="-19"/>
              <a:t> </a:t>
            </a:r>
            <a:r>
              <a:rPr spc="-4"/>
              <a:t>predicted</a:t>
            </a:r>
            <a:r>
              <a:rPr spc="-15"/>
              <a:t> </a:t>
            </a:r>
            <a:r>
              <a:t>value</a:t>
            </a:r>
          </a:p>
          <a:p>
            <a:pPr marL="469900" indent="-457200">
              <a:buSzPct val="100000"/>
              <a:buAutoNum type="arabicPeriod" startAt="1"/>
              <a:tabLst>
                <a:tab pos="457200" algn="l"/>
                <a:tab pos="469900" algn="l"/>
              </a:tabLst>
              <a:defRPr spc="-4" sz="2000"/>
            </a:pPr>
            <a:r>
              <a:t>Cor</a:t>
            </a:r>
            <a:r>
              <a:rPr spc="-39"/>
              <a:t> </a:t>
            </a:r>
            <a:r>
              <a:t>pulmonale</a:t>
            </a:r>
          </a:p>
          <a:p>
            <a:pPr marL="469900" indent="-457200">
              <a:buSzPct val="100000"/>
              <a:buAutoNum type="arabicPeriod" startAt="1"/>
              <a:tabLst>
                <a:tab pos="457200" algn="l"/>
                <a:tab pos="469900" algn="l"/>
              </a:tabLst>
              <a:defRPr spc="-4" sz="2000"/>
            </a:pPr>
            <a:r>
              <a:t>Pulmonary </a:t>
            </a:r>
            <a:r>
              <a:rPr spc="-9"/>
              <a:t>hypertension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object 2"/>
          <p:cNvGrpSpPr/>
          <p:nvPr/>
        </p:nvGrpSpPr>
        <p:grpSpPr>
          <a:xfrm>
            <a:off x="419860" y="418337"/>
            <a:ext cx="11617454" cy="862585"/>
            <a:chOff x="0" y="0"/>
            <a:chExt cx="11617452" cy="862583"/>
          </a:xfrm>
        </p:grpSpPr>
        <p:sp>
          <p:nvSpPr>
            <p:cNvPr id="449" name="object 3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solidFill>
              <a:srgbClr val="FF7C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0" name="object 4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noFill/>
            <a:ln w="38100" cap="flat">
              <a:solidFill>
                <a:srgbClr val="FF7C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52" name="object 5"/>
          <p:cNvSpPr txBox="1"/>
          <p:nvPr>
            <p:ph type="title"/>
          </p:nvPr>
        </p:nvSpPr>
        <p:spPr>
          <a:xfrm>
            <a:off x="498448" y="451484"/>
            <a:ext cx="2171701" cy="1041401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spc="-100"/>
            </a:lvl1pPr>
          </a:lstStyle>
          <a:p>
            <a:pPr/>
            <a:r>
              <a:t>Influenza</a:t>
            </a:r>
          </a:p>
        </p:txBody>
      </p:sp>
      <p:sp>
        <p:nvSpPr>
          <p:cNvPr id="453" name="object 6"/>
          <p:cNvSpPr txBox="1"/>
          <p:nvPr/>
        </p:nvSpPr>
        <p:spPr>
          <a:xfrm>
            <a:off x="761187" y="2012949"/>
            <a:ext cx="1136651" cy="24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2900">
              <a:spcBef>
                <a:spcPts val="100"/>
              </a:spcBef>
              <a:buSzPct val="100000"/>
              <a:buChar char="➢"/>
              <a:tabLst>
                <a:tab pos="342900" algn="l"/>
                <a:tab pos="355600" algn="l"/>
              </a:tabLst>
              <a:defRPr sz="2000"/>
            </a:pPr>
            <a:r>
              <a:t>It</a:t>
            </a:r>
            <a:r>
              <a:rPr spc="-50"/>
              <a:t> </a:t>
            </a:r>
            <a:r>
              <a:t>is</a:t>
            </a:r>
            <a:r>
              <a:rPr spc="-35"/>
              <a:t> </a:t>
            </a:r>
            <a:r>
              <a:t>the</a:t>
            </a:r>
          </a:p>
        </p:txBody>
      </p:sp>
      <p:sp>
        <p:nvSpPr>
          <p:cNvPr id="454" name="object 7"/>
          <p:cNvSpPr txBox="1"/>
          <p:nvPr/>
        </p:nvSpPr>
        <p:spPr>
          <a:xfrm>
            <a:off x="1942719" y="2022475"/>
            <a:ext cx="4348480" cy="2971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9" sz="2000"/>
            </a:pPr>
            <a:r>
              <a:t>most</a:t>
            </a:r>
            <a:r>
              <a:rPr spc="0"/>
              <a:t> common</a:t>
            </a:r>
            <a:r>
              <a:rPr spc="-25"/>
              <a:t> </a:t>
            </a:r>
            <a:r>
              <a:t>viral</a:t>
            </a:r>
            <a:r>
              <a:rPr spc="4"/>
              <a:t> </a:t>
            </a:r>
            <a:r>
              <a:t>infection </a:t>
            </a:r>
            <a:r>
              <a:rPr spc="0"/>
              <a:t>in </a:t>
            </a:r>
            <a:r>
              <a:rPr spc="-4"/>
              <a:t>pregnancy</a:t>
            </a:r>
          </a:p>
        </p:txBody>
      </p:sp>
      <p:sp>
        <p:nvSpPr>
          <p:cNvPr id="455" name="object 8"/>
          <p:cNvSpPr txBox="1"/>
          <p:nvPr/>
        </p:nvSpPr>
        <p:spPr>
          <a:xfrm>
            <a:off x="697686" y="2622244"/>
            <a:ext cx="10542272" cy="26490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19100" indent="-342900">
              <a:spcBef>
                <a:spcPts val="100"/>
              </a:spcBef>
              <a:buSzPct val="100000"/>
              <a:buChar char="➢"/>
              <a:tabLst>
                <a:tab pos="406400" algn="l"/>
                <a:tab pos="419100" algn="l"/>
              </a:tabLst>
              <a:defRPr spc="-9" sz="2000"/>
            </a:pPr>
            <a:r>
              <a:t>Resulting</a:t>
            </a:r>
            <a:r>
              <a:rPr spc="4"/>
              <a:t> </a:t>
            </a:r>
            <a:r>
              <a:rPr spc="0"/>
              <a:t>in</a:t>
            </a:r>
            <a:r>
              <a:t> </a:t>
            </a:r>
            <a:r>
              <a:rPr spc="-4"/>
              <a:t>increased</a:t>
            </a:r>
            <a:r>
              <a:rPr spc="15"/>
              <a:t> </a:t>
            </a:r>
            <a:r>
              <a:rPr spc="-4"/>
              <a:t>morbidity</a:t>
            </a:r>
            <a:r>
              <a:t> </a:t>
            </a:r>
            <a:r>
              <a:rPr spc="0"/>
              <a:t>and</a:t>
            </a:r>
            <a:r>
              <a:rPr spc="-19"/>
              <a:t> </a:t>
            </a:r>
            <a:r>
              <a:rPr spc="-4"/>
              <a:t>mortality</a:t>
            </a:r>
          </a:p>
          <a:p>
            <a:pPr>
              <a:buSzPct val="100000"/>
              <a:buChar char="➢"/>
              <a:defRPr sz="1900"/>
            </a:pPr>
          </a:p>
          <a:p>
            <a:pPr marL="419100" marR="68580" indent="-342900">
              <a:buSzPct val="100000"/>
              <a:buChar char="➢"/>
              <a:tabLst>
                <a:tab pos="406400" algn="l"/>
                <a:tab pos="419100" algn="l"/>
              </a:tabLst>
              <a:defRPr sz="2000"/>
            </a:pPr>
            <a:r>
              <a:t>Risk</a:t>
            </a:r>
            <a:r>
              <a:rPr spc="4"/>
              <a:t> </a:t>
            </a:r>
            <a:r>
              <a:rPr spc="-4"/>
              <a:t>of </a:t>
            </a:r>
            <a:r>
              <a:rPr spc="-9"/>
              <a:t>hospitalization</a:t>
            </a:r>
            <a:r>
              <a:rPr spc="15"/>
              <a:t> </a:t>
            </a:r>
            <a:r>
              <a:rPr spc="-15"/>
              <a:t>for</a:t>
            </a:r>
            <a:r>
              <a:rPr spc="-4"/>
              <a:t> </a:t>
            </a:r>
            <a:r>
              <a:t>an</a:t>
            </a:r>
            <a:r>
              <a:rPr spc="4"/>
              <a:t> </a:t>
            </a:r>
            <a:r>
              <a:rPr spc="-4"/>
              <a:t>acute</a:t>
            </a:r>
            <a:r>
              <a:rPr spc="9"/>
              <a:t> </a:t>
            </a:r>
            <a:r>
              <a:rPr spc="-4"/>
              <a:t>cardiopulmonary</a:t>
            </a:r>
            <a:r>
              <a:rPr spc="-25"/>
              <a:t> </a:t>
            </a:r>
            <a:r>
              <a:rPr spc="-4"/>
              <a:t>illness</a:t>
            </a:r>
            <a:r>
              <a:rPr spc="39"/>
              <a:t> </a:t>
            </a:r>
            <a:r>
              <a:t>is </a:t>
            </a:r>
            <a:r>
              <a:rPr spc="-4"/>
              <a:t>three</a:t>
            </a:r>
            <a:r>
              <a:rPr spc="4"/>
              <a:t> </a:t>
            </a:r>
            <a:r>
              <a:rPr spc="-15"/>
              <a:t>to</a:t>
            </a:r>
            <a:r>
              <a:rPr spc="4"/>
              <a:t> </a:t>
            </a:r>
            <a:r>
              <a:rPr spc="-9"/>
              <a:t>four</a:t>
            </a:r>
            <a:r>
              <a:rPr spc="-19"/>
              <a:t> </a:t>
            </a:r>
            <a:r>
              <a:rPr spc="-4"/>
              <a:t>times</a:t>
            </a:r>
            <a:r>
              <a:rPr spc="30"/>
              <a:t> </a:t>
            </a:r>
            <a:r>
              <a:rPr spc="-9"/>
              <a:t>more</a:t>
            </a:r>
            <a:r>
              <a:rPr spc="9"/>
              <a:t> </a:t>
            </a:r>
            <a:r>
              <a:rPr spc="-15"/>
              <a:t>likely</a:t>
            </a:r>
            <a:r>
              <a:rPr spc="9"/>
              <a:t> </a:t>
            </a:r>
            <a:r>
              <a:t>in</a:t>
            </a:r>
            <a:r>
              <a:rPr spc="25"/>
              <a:t> </a:t>
            </a:r>
            <a:r>
              <a:t>3</a:t>
            </a:r>
            <a:r>
              <a:rPr baseline="25641" sz="1900"/>
              <a:t>rd </a:t>
            </a:r>
            <a:r>
              <a:rPr baseline="25641" spc="-419" sz="1900"/>
              <a:t> </a:t>
            </a:r>
            <a:r>
              <a:rPr spc="-9"/>
              <a:t>trimester</a:t>
            </a:r>
          </a:p>
          <a:p>
            <a:pPr>
              <a:buSzPct val="100000"/>
              <a:buChar char="➢"/>
              <a:defRPr sz="1900"/>
            </a:pPr>
          </a:p>
          <a:p>
            <a:pPr marL="419100" indent="-342900">
              <a:buSzPct val="100000"/>
              <a:buChar char="➢"/>
              <a:tabLst>
                <a:tab pos="406400" algn="l"/>
                <a:tab pos="419100" algn="l"/>
              </a:tabLst>
              <a:defRPr spc="-9" sz="2000"/>
            </a:pPr>
            <a:r>
              <a:t>Influenza</a:t>
            </a:r>
            <a:r>
              <a:rPr spc="-4"/>
              <a:t> </a:t>
            </a:r>
            <a:r>
              <a:rPr spc="0"/>
              <a:t>(H1N1)</a:t>
            </a:r>
            <a:r>
              <a:t> </a:t>
            </a:r>
            <a:r>
              <a:rPr spc="-4"/>
              <a:t>should</a:t>
            </a:r>
            <a:r>
              <a:rPr spc="-15"/>
              <a:t> </a:t>
            </a:r>
            <a:r>
              <a:rPr spc="0"/>
              <a:t>be</a:t>
            </a:r>
            <a:r>
              <a:rPr spc="4"/>
              <a:t> </a:t>
            </a:r>
            <a:r>
              <a:rPr spc="-4"/>
              <a:t>suspected</a:t>
            </a:r>
            <a:r>
              <a:rPr spc="9"/>
              <a:t> </a:t>
            </a:r>
            <a:r>
              <a:rPr spc="0"/>
              <a:t>in </a:t>
            </a:r>
            <a:r>
              <a:t>patients</a:t>
            </a:r>
            <a:r>
              <a:rPr spc="25"/>
              <a:t> </a:t>
            </a:r>
            <a:r>
              <a:rPr spc="-4"/>
              <a:t>not</a:t>
            </a:r>
            <a:r>
              <a:rPr spc="0"/>
              <a:t> </a:t>
            </a:r>
            <a:r>
              <a:rPr spc="-4"/>
              <a:t>responding</a:t>
            </a:r>
            <a:r>
              <a:rPr spc="-25"/>
              <a:t> </a:t>
            </a:r>
            <a:r>
              <a:t>to</a:t>
            </a:r>
            <a:r>
              <a:rPr spc="0"/>
              <a:t> </a:t>
            </a:r>
            <a:r>
              <a:t>routine</a:t>
            </a:r>
            <a:r>
              <a:rPr spc="4"/>
              <a:t> </a:t>
            </a:r>
            <a:r>
              <a:rPr spc="-4"/>
              <a:t>antibiotics</a:t>
            </a:r>
            <a:r>
              <a:rPr spc="19"/>
              <a:t> </a:t>
            </a:r>
            <a:r>
              <a:rPr spc="0"/>
              <a:t>and</a:t>
            </a:r>
            <a:r>
              <a:rPr spc="9"/>
              <a:t> </a:t>
            </a:r>
            <a:r>
              <a:rPr spc="-4"/>
              <a:t>in</a:t>
            </a:r>
          </a:p>
          <a:p>
            <a:pPr indent="419100">
              <a:defRPr sz="2000"/>
            </a:pPr>
            <a:r>
              <a:t>pneumonia</a:t>
            </a:r>
            <a:r>
              <a:rPr spc="-30"/>
              <a:t> </a:t>
            </a:r>
            <a:r>
              <a:rPr spc="-4"/>
              <a:t>or </a:t>
            </a:r>
            <a:r>
              <a:rPr spc="-15"/>
              <a:t>respiratory</a:t>
            </a:r>
            <a:r>
              <a:t> </a:t>
            </a:r>
            <a:r>
              <a:rPr spc="-9"/>
              <a:t>failure.</a:t>
            </a:r>
          </a:p>
          <a:p>
            <a:pPr>
              <a:defRPr sz="1900"/>
            </a:pPr>
          </a:p>
          <a:p>
            <a:pPr marL="419100" indent="-342900">
              <a:buSzPct val="100000"/>
              <a:buChar char="➢"/>
              <a:tabLst>
                <a:tab pos="406400" algn="l"/>
                <a:tab pos="419100" algn="l"/>
              </a:tabLst>
              <a:defRPr spc="-4" sz="2000"/>
            </a:pPr>
            <a:r>
              <a:t>Increased</a:t>
            </a:r>
            <a:r>
              <a:rPr spc="4"/>
              <a:t> </a:t>
            </a:r>
            <a:r>
              <a:t>risk</a:t>
            </a:r>
            <a:r>
              <a:rPr spc="15"/>
              <a:t> </a:t>
            </a:r>
            <a:r>
              <a:t>of</a:t>
            </a:r>
            <a:r>
              <a:rPr spc="9"/>
              <a:t> </a:t>
            </a:r>
            <a:r>
              <a:rPr spc="-9">
                <a:solidFill>
                  <a:srgbClr val="FF0000"/>
                </a:solidFill>
              </a:rPr>
              <a:t>preterm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delivery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or low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birth</a:t>
            </a:r>
            <a:r>
              <a:rPr spc="9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weight</a:t>
            </a:r>
            <a:r>
              <a:rPr spc="0">
                <a:solidFill>
                  <a:srgbClr val="FF0000"/>
                </a:solidFill>
              </a:rPr>
              <a:t> </a:t>
            </a:r>
            <a:r>
              <a:rPr spc="-9">
                <a:solidFill>
                  <a:srgbClr val="FF0000"/>
                </a:solidFill>
              </a:rPr>
              <a:t>infant,</a:t>
            </a:r>
            <a:r>
              <a:rPr spc="4">
                <a:solidFill>
                  <a:srgbClr val="FF0000"/>
                </a:solidFill>
              </a:rPr>
              <a:t> </a:t>
            </a:r>
            <a:r>
              <a:rPr spc="-15">
                <a:solidFill>
                  <a:srgbClr val="FF0000"/>
                </a:solidFill>
              </a:rPr>
              <a:t>severe</a:t>
            </a:r>
            <a:r>
              <a:rPr spc="30">
                <a:solidFill>
                  <a:srgbClr val="FF0000"/>
                </a:solidFill>
              </a:rPr>
              <a:t> </a:t>
            </a:r>
            <a:r>
              <a:rPr spc="0">
                <a:solidFill>
                  <a:srgbClr val="FF0000"/>
                </a:solidFill>
              </a:rPr>
              <a:t>pneumonia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object 2"/>
          <p:cNvGrpSpPr/>
          <p:nvPr/>
        </p:nvGrpSpPr>
        <p:grpSpPr>
          <a:xfrm>
            <a:off x="419860" y="418337"/>
            <a:ext cx="11617454" cy="862585"/>
            <a:chOff x="0" y="0"/>
            <a:chExt cx="11617452" cy="862583"/>
          </a:xfrm>
        </p:grpSpPr>
        <p:sp>
          <p:nvSpPr>
            <p:cNvPr id="457" name="object 3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solidFill>
              <a:srgbClr val="FF7C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8" name="object 4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noFill/>
            <a:ln w="38100" cap="flat">
              <a:solidFill>
                <a:srgbClr val="FF7C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60" name="object 5"/>
          <p:cNvSpPr txBox="1"/>
          <p:nvPr>
            <p:ph type="title"/>
          </p:nvPr>
        </p:nvSpPr>
        <p:spPr>
          <a:xfrm>
            <a:off x="498448" y="451484"/>
            <a:ext cx="2171701" cy="1041401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spc="-100"/>
            </a:lvl1pPr>
          </a:lstStyle>
          <a:p>
            <a:pPr/>
            <a:r>
              <a:t>Influenza</a:t>
            </a:r>
          </a:p>
        </p:txBody>
      </p:sp>
      <p:sp>
        <p:nvSpPr>
          <p:cNvPr id="461" name="object 6"/>
          <p:cNvSpPr txBox="1"/>
          <p:nvPr/>
        </p:nvSpPr>
        <p:spPr>
          <a:xfrm>
            <a:off x="634694" y="1717548"/>
            <a:ext cx="3216912" cy="2382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5600" indent="-342900">
              <a:spcBef>
                <a:spcPts val="100"/>
              </a:spcBef>
              <a:buSzPct val="100000"/>
              <a:buAutoNum type="arabicPeriod" startAt="1"/>
              <a:tabLst>
                <a:tab pos="342900" algn="l"/>
                <a:tab pos="355600" algn="l"/>
              </a:tabLst>
              <a:defRPr spc="-4" sz="2000"/>
            </a:pPr>
            <a:r>
              <a:t>Headache.</a:t>
            </a:r>
          </a:p>
          <a:p>
            <a:pPr marL="355600" indent="-342900">
              <a:buSzPct val="100000"/>
              <a:buAutoNum type="arabicPeriod" startAt="1"/>
              <a:tabLst>
                <a:tab pos="342900" algn="l"/>
                <a:tab pos="355600" algn="l"/>
              </a:tabLst>
              <a:defRPr spc="-4" sz="2000"/>
            </a:pPr>
            <a:r>
              <a:t>Runny</a:t>
            </a:r>
            <a:r>
              <a:rPr spc="-65"/>
              <a:t> </a:t>
            </a:r>
            <a:r>
              <a:t>nose.</a:t>
            </a:r>
          </a:p>
          <a:p>
            <a:pPr marL="355600" indent="-342900">
              <a:buSzPct val="100000"/>
              <a:buAutoNum type="arabicPeriod" startAt="1"/>
              <a:tabLst>
                <a:tab pos="342900" algn="l"/>
                <a:tab pos="355600" algn="l"/>
              </a:tabLst>
              <a:defRPr spc="-9" sz="2000"/>
            </a:pPr>
            <a:r>
              <a:t>Sore</a:t>
            </a:r>
            <a:r>
              <a:rPr spc="-30"/>
              <a:t> </a:t>
            </a:r>
            <a:r>
              <a:t>throat.</a:t>
            </a:r>
          </a:p>
          <a:p>
            <a:pPr marL="355600" indent="-342900">
              <a:buSzPct val="100000"/>
              <a:buAutoNum type="arabicPeriod" startAt="1"/>
              <a:tabLst>
                <a:tab pos="342900" algn="l"/>
                <a:tab pos="355600" algn="l"/>
              </a:tabLst>
              <a:defRPr spc="-9" sz="2000"/>
            </a:pPr>
            <a:r>
              <a:t>Fatigue.</a:t>
            </a:r>
          </a:p>
          <a:p>
            <a:pPr marL="355600" indent="-342900">
              <a:buSzPct val="100000"/>
              <a:buAutoNum type="arabicPeriod" startAt="1"/>
              <a:tabLst>
                <a:tab pos="342900" algn="l"/>
                <a:tab pos="355600" algn="l"/>
              </a:tabLst>
              <a:defRPr spc="-4" sz="2000"/>
            </a:pPr>
            <a:r>
              <a:t>Shortness</a:t>
            </a:r>
            <a:r>
              <a:rPr spc="-35"/>
              <a:t> </a:t>
            </a:r>
            <a:r>
              <a:rPr spc="0"/>
              <a:t>of</a:t>
            </a:r>
            <a:r>
              <a:rPr spc="-35"/>
              <a:t> </a:t>
            </a:r>
            <a:r>
              <a:t>breath/Cough.</a:t>
            </a:r>
          </a:p>
          <a:p>
            <a:pPr marL="355600" indent="-342900">
              <a:buSzPct val="100000"/>
              <a:buAutoNum type="arabicPeriod" startAt="1"/>
              <a:tabLst>
                <a:tab pos="342900" algn="l"/>
                <a:tab pos="355600" algn="l"/>
              </a:tabLst>
              <a:defRPr spc="-4" sz="2000"/>
            </a:pPr>
            <a:r>
              <a:t>Loss</a:t>
            </a:r>
            <a:r>
              <a:rPr spc="-30"/>
              <a:t> </a:t>
            </a:r>
            <a:r>
              <a:t>of</a:t>
            </a:r>
            <a:r>
              <a:rPr spc="-25"/>
              <a:t> </a:t>
            </a:r>
            <a:r>
              <a:t>appetite.</a:t>
            </a:r>
          </a:p>
          <a:p>
            <a:pPr marL="355600" indent="-342900">
              <a:buSzPct val="100000"/>
              <a:buAutoNum type="arabicPeriod" startAt="1"/>
              <a:tabLst>
                <a:tab pos="342900" algn="l"/>
                <a:tab pos="355600" algn="l"/>
              </a:tabLst>
              <a:defRPr spc="-4" sz="2000"/>
            </a:pPr>
            <a:r>
              <a:t>Diarrhea</a:t>
            </a:r>
            <a:r>
              <a:rPr spc="-30"/>
              <a:t> </a:t>
            </a:r>
            <a:r>
              <a:t>or</a:t>
            </a:r>
            <a:r>
              <a:rPr spc="-30"/>
              <a:t> </a:t>
            </a:r>
            <a:r>
              <a:t>vomiting.</a:t>
            </a:r>
          </a:p>
          <a:p>
            <a:pPr marL="355600" indent="-342900">
              <a:buSzPct val="100000"/>
              <a:buAutoNum type="arabicPeriod" startAt="1"/>
              <a:tabLst>
                <a:tab pos="342900" algn="l"/>
                <a:tab pos="355600" algn="l"/>
              </a:tabLst>
              <a:defRPr sz="2000"/>
            </a:pPr>
            <a:r>
              <a:t>Sudden</a:t>
            </a:r>
            <a:r>
              <a:rPr spc="-39"/>
              <a:t> </a:t>
            </a:r>
            <a:r>
              <a:t>chills</a:t>
            </a:r>
            <a:r>
              <a:rPr spc="-9"/>
              <a:t> </a:t>
            </a:r>
            <a:r>
              <a:rPr spc="-4"/>
              <a:t>or</a:t>
            </a:r>
            <a:r>
              <a:rPr spc="-30"/>
              <a:t> </a:t>
            </a:r>
            <a:r>
              <a:rPr spc="-50"/>
              <a:t>fever.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object 2"/>
          <p:cNvGrpSpPr/>
          <p:nvPr/>
        </p:nvGrpSpPr>
        <p:grpSpPr>
          <a:xfrm>
            <a:off x="419860" y="418337"/>
            <a:ext cx="11617454" cy="862585"/>
            <a:chOff x="0" y="0"/>
            <a:chExt cx="11617452" cy="862583"/>
          </a:xfrm>
        </p:grpSpPr>
        <p:sp>
          <p:nvSpPr>
            <p:cNvPr id="463" name="object 3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solidFill>
              <a:srgbClr val="FF7CA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4" name="object 4"/>
            <p:cNvSpPr/>
            <p:nvPr/>
          </p:nvSpPr>
          <p:spPr>
            <a:xfrm>
              <a:off x="0" y="0"/>
              <a:ext cx="11617453" cy="862584"/>
            </a:xfrm>
            <a:prstGeom prst="rect">
              <a:avLst/>
            </a:prstGeom>
            <a:noFill/>
            <a:ln w="38100" cap="flat">
              <a:solidFill>
                <a:srgbClr val="FF7CA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66" name="object 5"/>
          <p:cNvSpPr txBox="1"/>
          <p:nvPr>
            <p:ph type="title"/>
          </p:nvPr>
        </p:nvSpPr>
        <p:spPr>
          <a:xfrm>
            <a:off x="498448" y="451484"/>
            <a:ext cx="2171701" cy="1041401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spc="-100"/>
            </a:lvl1pPr>
          </a:lstStyle>
          <a:p>
            <a:pPr/>
            <a:r>
              <a:t>Influenza</a:t>
            </a:r>
          </a:p>
        </p:txBody>
      </p:sp>
      <p:sp>
        <p:nvSpPr>
          <p:cNvPr id="467" name="object 6"/>
          <p:cNvSpPr txBox="1"/>
          <p:nvPr/>
        </p:nvSpPr>
        <p:spPr>
          <a:xfrm>
            <a:off x="634694" y="1717548"/>
            <a:ext cx="10196832" cy="1442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469900" indent="-457200">
              <a:spcBef>
                <a:spcPts val="100"/>
              </a:spcBef>
              <a:buSzPct val="100000"/>
              <a:buAutoNum type="arabicPeriod" startAt="1"/>
              <a:tabLst>
                <a:tab pos="457200" algn="l"/>
                <a:tab pos="469900" algn="l"/>
              </a:tabLst>
              <a:defRPr spc="-9" sz="2000"/>
            </a:pPr>
            <a:r>
              <a:t>Prevention </a:t>
            </a:r>
            <a:r>
              <a:rPr spc="0"/>
              <a:t>and</a:t>
            </a:r>
            <a:r>
              <a:rPr spc="-19"/>
              <a:t> </a:t>
            </a:r>
            <a:r>
              <a:rPr spc="-4"/>
              <a:t>supportive</a:t>
            </a:r>
            <a:r>
              <a:rPr spc="-15"/>
              <a:t> </a:t>
            </a:r>
            <a:r>
              <a:t>care</a:t>
            </a:r>
          </a:p>
          <a:p>
            <a:pPr>
              <a:buSzPct val="100000"/>
              <a:buAutoNum type="arabicPeriod" startAt="1"/>
              <a:defRPr sz="1900"/>
            </a:pPr>
          </a:p>
          <a:p>
            <a:pPr marL="469900" indent="-457200">
              <a:buSzPct val="100000"/>
              <a:buAutoNum type="arabicPeriod" startAt="2"/>
              <a:tabLst>
                <a:tab pos="457200" algn="l"/>
                <a:tab pos="469900" algn="l"/>
              </a:tabLst>
              <a:defRPr spc="-4" sz="2000"/>
            </a:pPr>
            <a:r>
              <a:t>Anti-pyretics</a:t>
            </a:r>
            <a:r>
              <a:rPr spc="15"/>
              <a:t> </a:t>
            </a:r>
            <a:r>
              <a:rPr spc="-15"/>
              <a:t>for</a:t>
            </a:r>
            <a:r>
              <a:rPr spc="-9"/>
              <a:t> </a:t>
            </a:r>
            <a:r>
              <a:rPr spc="-19"/>
              <a:t>fever</a:t>
            </a:r>
            <a:r>
              <a:rPr spc="9"/>
              <a:t> </a:t>
            </a:r>
            <a:r>
              <a:rPr spc="0"/>
              <a:t>( </a:t>
            </a:r>
            <a:r>
              <a:t>reduces</a:t>
            </a:r>
            <a:r>
              <a:rPr spc="4"/>
              <a:t> </a:t>
            </a:r>
            <a:r>
              <a:rPr spc="-19"/>
              <a:t>fetal</a:t>
            </a:r>
            <a:r>
              <a:rPr spc="15"/>
              <a:t> </a:t>
            </a:r>
            <a:r>
              <a:rPr spc="-9"/>
              <a:t>tachycardia,</a:t>
            </a:r>
            <a:r>
              <a:rPr spc="-30"/>
              <a:t> </a:t>
            </a:r>
            <a:r>
              <a:rPr spc="-9"/>
              <a:t>protective</a:t>
            </a:r>
            <a:r>
              <a:rPr spc="30"/>
              <a:t> </a:t>
            </a:r>
            <a:r>
              <a:rPr spc="-9"/>
              <a:t>against</a:t>
            </a:r>
            <a:r>
              <a:rPr spc="9"/>
              <a:t> </a:t>
            </a:r>
            <a:r>
              <a:t>congenital</a:t>
            </a:r>
            <a:r>
              <a:rPr spc="-25"/>
              <a:t> </a:t>
            </a:r>
            <a:r>
              <a:t>abnormalities</a:t>
            </a:r>
            <a:r>
              <a:rPr spc="19"/>
              <a:t> </a:t>
            </a:r>
            <a:r>
              <a:rPr spc="0"/>
              <a:t>)</a:t>
            </a:r>
          </a:p>
          <a:p>
            <a:pPr>
              <a:buSzPct val="100000"/>
              <a:buAutoNum type="arabicPeriod" startAt="2"/>
              <a:defRPr sz="1900"/>
            </a:pPr>
          </a:p>
          <a:p>
            <a:pPr marL="469900" indent="-457200">
              <a:buSzPct val="100000"/>
              <a:buAutoNum type="arabicPeriod" startAt="3"/>
              <a:tabLst>
                <a:tab pos="457200" algn="l"/>
                <a:tab pos="469900" algn="l"/>
              </a:tabLst>
              <a:defRPr spc="-4" sz="2000"/>
            </a:pPr>
            <a:r>
              <a:t>Neuraminidase </a:t>
            </a:r>
            <a:r>
              <a:rPr spc="-9"/>
              <a:t>inhibitors</a:t>
            </a:r>
            <a:r>
              <a:rPr spc="9"/>
              <a:t> </a:t>
            </a:r>
            <a:r>
              <a:rPr spc="0"/>
              <a:t>(</a:t>
            </a:r>
            <a:r>
              <a:rPr spc="4"/>
              <a:t> </a:t>
            </a:r>
            <a:r>
              <a:rPr spc="-25"/>
              <a:t>zanamivir,</a:t>
            </a:r>
            <a:r>
              <a:rPr spc="4"/>
              <a:t> </a:t>
            </a:r>
            <a:r>
              <a:t>oseltamivir</a:t>
            </a:r>
            <a:r>
              <a:rPr spc="35"/>
              <a:t> </a:t>
            </a:r>
            <a:r>
              <a:rPr spc="0"/>
              <a:t>)</a:t>
            </a:r>
            <a:r>
              <a:rPr spc="4"/>
              <a:t> </a:t>
            </a:r>
            <a:r>
              <a:t>can </a:t>
            </a:r>
            <a:r>
              <a:rPr spc="0"/>
              <a:t>be</a:t>
            </a:r>
            <a:r>
              <a:rPr spc="-9"/>
              <a:t> </a:t>
            </a:r>
            <a:r>
              <a:t>used</a:t>
            </a:r>
            <a:r>
              <a:rPr spc="4"/>
              <a:t> </a:t>
            </a:r>
            <a:r>
              <a:rPr spc="0"/>
              <a:t>in</a:t>
            </a:r>
            <a:r>
              <a:t> </a:t>
            </a:r>
            <a:r>
              <a:rPr spc="0"/>
              <a:t>the</a:t>
            </a:r>
            <a:r>
              <a:rPr spc="4"/>
              <a:t> </a:t>
            </a:r>
            <a:r>
              <a:rPr spc="-9"/>
              <a:t>treatment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object 2"/>
          <p:cNvSpPr txBox="1"/>
          <p:nvPr/>
        </p:nvSpPr>
        <p:spPr>
          <a:xfrm>
            <a:off x="3635754" y="2940806"/>
            <a:ext cx="4104005" cy="814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b="1" i="1" spc="-150" sz="5700">
                <a:latin typeface="+mn-lt"/>
                <a:ea typeface="+mn-ea"/>
                <a:cs typeface="+mn-cs"/>
                <a:sym typeface="Arial"/>
              </a:defRPr>
            </a:pPr>
            <a:r>
              <a:t>T</a:t>
            </a:r>
            <a:r>
              <a:rPr spc="-55"/>
              <a:t>H</a:t>
            </a:r>
            <a:r>
              <a:rPr spc="-280"/>
              <a:t>A</a:t>
            </a:r>
            <a:r>
              <a:rPr spc="-65"/>
              <a:t>N</a:t>
            </a:r>
            <a:r>
              <a:rPr spc="-120"/>
              <a:t>K</a:t>
            </a:r>
            <a:r>
              <a:rPr spc="-370"/>
              <a:t> </a:t>
            </a:r>
            <a:r>
              <a:rPr spc="-385"/>
              <a:t>Y</a:t>
            </a:r>
            <a:r>
              <a:rPr spc="-360"/>
              <a:t>O</a:t>
            </a:r>
            <a:r>
              <a:rPr spc="-15"/>
              <a:t>U</a:t>
            </a:r>
          </a:p>
        </p:txBody>
      </p:sp>
      <p:grpSp>
        <p:nvGrpSpPr>
          <p:cNvPr id="472" name="object 3"/>
          <p:cNvGrpSpPr/>
          <p:nvPr/>
        </p:nvGrpSpPr>
        <p:grpSpPr>
          <a:xfrm>
            <a:off x="8966006" y="4101920"/>
            <a:ext cx="2442310" cy="2129715"/>
            <a:chOff x="0" y="0"/>
            <a:chExt cx="2442308" cy="2129713"/>
          </a:xfrm>
        </p:grpSpPr>
        <p:sp>
          <p:nvSpPr>
            <p:cNvPr id="470" name="object 4"/>
            <p:cNvSpPr/>
            <p:nvPr/>
          </p:nvSpPr>
          <p:spPr>
            <a:xfrm>
              <a:off x="0" y="0"/>
              <a:ext cx="2442309" cy="2129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508" y="0"/>
                  </a:moveTo>
                  <a:lnTo>
                    <a:pt x="16158" y="18"/>
                  </a:lnTo>
                  <a:lnTo>
                    <a:pt x="15807" y="63"/>
                  </a:lnTo>
                  <a:lnTo>
                    <a:pt x="15455" y="136"/>
                  </a:lnTo>
                  <a:lnTo>
                    <a:pt x="15105" y="238"/>
                  </a:lnTo>
                  <a:lnTo>
                    <a:pt x="14756" y="368"/>
                  </a:lnTo>
                  <a:lnTo>
                    <a:pt x="14410" y="528"/>
                  </a:lnTo>
                  <a:lnTo>
                    <a:pt x="14068" y="718"/>
                  </a:lnTo>
                  <a:lnTo>
                    <a:pt x="13732" y="938"/>
                  </a:lnTo>
                  <a:lnTo>
                    <a:pt x="13402" y="1189"/>
                  </a:lnTo>
                  <a:lnTo>
                    <a:pt x="13080" y="1471"/>
                  </a:lnTo>
                  <a:lnTo>
                    <a:pt x="12766" y="1785"/>
                  </a:lnTo>
                  <a:lnTo>
                    <a:pt x="12462" y="2131"/>
                  </a:lnTo>
                  <a:lnTo>
                    <a:pt x="12169" y="2509"/>
                  </a:lnTo>
                  <a:lnTo>
                    <a:pt x="11887" y="2921"/>
                  </a:lnTo>
                  <a:lnTo>
                    <a:pt x="11619" y="3367"/>
                  </a:lnTo>
                  <a:lnTo>
                    <a:pt x="11365" y="3846"/>
                  </a:lnTo>
                  <a:lnTo>
                    <a:pt x="11127" y="4360"/>
                  </a:lnTo>
                  <a:lnTo>
                    <a:pt x="10905" y="4909"/>
                  </a:lnTo>
                  <a:lnTo>
                    <a:pt x="10800" y="5197"/>
                  </a:lnTo>
                  <a:lnTo>
                    <a:pt x="10696" y="4909"/>
                  </a:lnTo>
                  <a:lnTo>
                    <a:pt x="10473" y="4360"/>
                  </a:lnTo>
                  <a:lnTo>
                    <a:pt x="10235" y="3846"/>
                  </a:lnTo>
                  <a:lnTo>
                    <a:pt x="9981" y="3367"/>
                  </a:lnTo>
                  <a:lnTo>
                    <a:pt x="9713" y="2921"/>
                  </a:lnTo>
                  <a:lnTo>
                    <a:pt x="9432" y="2509"/>
                  </a:lnTo>
                  <a:lnTo>
                    <a:pt x="9138" y="2131"/>
                  </a:lnTo>
                  <a:lnTo>
                    <a:pt x="8834" y="1785"/>
                  </a:lnTo>
                  <a:lnTo>
                    <a:pt x="8520" y="1471"/>
                  </a:lnTo>
                  <a:lnTo>
                    <a:pt x="8198" y="1189"/>
                  </a:lnTo>
                  <a:lnTo>
                    <a:pt x="7868" y="938"/>
                  </a:lnTo>
                  <a:lnTo>
                    <a:pt x="7532" y="718"/>
                  </a:lnTo>
                  <a:lnTo>
                    <a:pt x="7190" y="528"/>
                  </a:lnTo>
                  <a:lnTo>
                    <a:pt x="6844" y="368"/>
                  </a:lnTo>
                  <a:lnTo>
                    <a:pt x="6495" y="238"/>
                  </a:lnTo>
                  <a:lnTo>
                    <a:pt x="6144" y="136"/>
                  </a:lnTo>
                  <a:lnTo>
                    <a:pt x="5793" y="63"/>
                  </a:lnTo>
                  <a:lnTo>
                    <a:pt x="5441" y="18"/>
                  </a:lnTo>
                  <a:lnTo>
                    <a:pt x="5091" y="0"/>
                  </a:lnTo>
                  <a:lnTo>
                    <a:pt x="4917" y="1"/>
                  </a:lnTo>
                  <a:lnTo>
                    <a:pt x="4572" y="24"/>
                  </a:lnTo>
                  <a:lnTo>
                    <a:pt x="4230" y="73"/>
                  </a:lnTo>
                  <a:lnTo>
                    <a:pt x="3894" y="148"/>
                  </a:lnTo>
                  <a:lnTo>
                    <a:pt x="3564" y="248"/>
                  </a:lnTo>
                  <a:lnTo>
                    <a:pt x="3242" y="374"/>
                  </a:lnTo>
                  <a:lnTo>
                    <a:pt x="2929" y="523"/>
                  </a:lnTo>
                  <a:lnTo>
                    <a:pt x="2625" y="697"/>
                  </a:lnTo>
                  <a:lnTo>
                    <a:pt x="2332" y="895"/>
                  </a:lnTo>
                  <a:lnTo>
                    <a:pt x="2051" y="1115"/>
                  </a:lnTo>
                  <a:lnTo>
                    <a:pt x="1783" y="1358"/>
                  </a:lnTo>
                  <a:lnTo>
                    <a:pt x="1530" y="1623"/>
                  </a:lnTo>
                  <a:lnTo>
                    <a:pt x="1292" y="1910"/>
                  </a:lnTo>
                  <a:lnTo>
                    <a:pt x="1070" y="2218"/>
                  </a:lnTo>
                  <a:lnTo>
                    <a:pt x="866" y="2547"/>
                  </a:lnTo>
                  <a:lnTo>
                    <a:pt x="681" y="2896"/>
                  </a:lnTo>
                  <a:lnTo>
                    <a:pt x="515" y="3265"/>
                  </a:lnTo>
                  <a:lnTo>
                    <a:pt x="371" y="3653"/>
                  </a:lnTo>
                  <a:lnTo>
                    <a:pt x="248" y="4060"/>
                  </a:lnTo>
                  <a:lnTo>
                    <a:pt x="149" y="4485"/>
                  </a:lnTo>
                  <a:lnTo>
                    <a:pt x="74" y="4929"/>
                  </a:lnTo>
                  <a:lnTo>
                    <a:pt x="24" y="5390"/>
                  </a:lnTo>
                  <a:lnTo>
                    <a:pt x="1" y="5868"/>
                  </a:lnTo>
                  <a:lnTo>
                    <a:pt x="0" y="6113"/>
                  </a:lnTo>
                  <a:lnTo>
                    <a:pt x="6" y="6362"/>
                  </a:lnTo>
                  <a:lnTo>
                    <a:pt x="39" y="6873"/>
                  </a:lnTo>
                  <a:lnTo>
                    <a:pt x="102" y="7399"/>
                  </a:lnTo>
                  <a:lnTo>
                    <a:pt x="196" y="7940"/>
                  </a:lnTo>
                  <a:lnTo>
                    <a:pt x="323" y="8496"/>
                  </a:lnTo>
                  <a:lnTo>
                    <a:pt x="482" y="9066"/>
                  </a:lnTo>
                  <a:lnTo>
                    <a:pt x="676" y="9650"/>
                  </a:lnTo>
                  <a:lnTo>
                    <a:pt x="905" y="10247"/>
                  </a:lnTo>
                  <a:lnTo>
                    <a:pt x="1171" y="10857"/>
                  </a:lnTo>
                  <a:lnTo>
                    <a:pt x="1475" y="11479"/>
                  </a:lnTo>
                  <a:lnTo>
                    <a:pt x="1817" y="12113"/>
                  </a:lnTo>
                  <a:lnTo>
                    <a:pt x="2199" y="12759"/>
                  </a:lnTo>
                  <a:lnTo>
                    <a:pt x="2406" y="13086"/>
                  </a:lnTo>
                  <a:lnTo>
                    <a:pt x="2622" y="13415"/>
                  </a:lnTo>
                  <a:lnTo>
                    <a:pt x="2850" y="13748"/>
                  </a:lnTo>
                  <a:lnTo>
                    <a:pt x="3088" y="14082"/>
                  </a:lnTo>
                  <a:lnTo>
                    <a:pt x="3337" y="14420"/>
                  </a:lnTo>
                  <a:lnTo>
                    <a:pt x="3597" y="14759"/>
                  </a:lnTo>
                  <a:lnTo>
                    <a:pt x="3867" y="15101"/>
                  </a:lnTo>
                  <a:lnTo>
                    <a:pt x="4150" y="15446"/>
                  </a:lnTo>
                  <a:lnTo>
                    <a:pt x="4443" y="15793"/>
                  </a:lnTo>
                  <a:lnTo>
                    <a:pt x="4748" y="16141"/>
                  </a:lnTo>
                  <a:lnTo>
                    <a:pt x="5065" y="16492"/>
                  </a:lnTo>
                  <a:lnTo>
                    <a:pt x="5393" y="16846"/>
                  </a:lnTo>
                  <a:lnTo>
                    <a:pt x="5734" y="17201"/>
                  </a:lnTo>
                  <a:lnTo>
                    <a:pt x="6086" y="17558"/>
                  </a:lnTo>
                  <a:lnTo>
                    <a:pt x="6451" y="17917"/>
                  </a:lnTo>
                  <a:lnTo>
                    <a:pt x="6828" y="18278"/>
                  </a:lnTo>
                  <a:lnTo>
                    <a:pt x="7217" y="18641"/>
                  </a:lnTo>
                  <a:lnTo>
                    <a:pt x="7620" y="19005"/>
                  </a:lnTo>
                  <a:lnTo>
                    <a:pt x="8035" y="19371"/>
                  </a:lnTo>
                  <a:lnTo>
                    <a:pt x="8462" y="19739"/>
                  </a:lnTo>
                  <a:lnTo>
                    <a:pt x="8903" y="20108"/>
                  </a:lnTo>
                  <a:lnTo>
                    <a:pt x="9357" y="20479"/>
                  </a:lnTo>
                  <a:lnTo>
                    <a:pt x="9825" y="20851"/>
                  </a:lnTo>
                  <a:lnTo>
                    <a:pt x="10306" y="21225"/>
                  </a:lnTo>
                  <a:lnTo>
                    <a:pt x="10800" y="21600"/>
                  </a:lnTo>
                  <a:lnTo>
                    <a:pt x="11295" y="21225"/>
                  </a:lnTo>
                  <a:lnTo>
                    <a:pt x="11775" y="20851"/>
                  </a:lnTo>
                  <a:lnTo>
                    <a:pt x="12243" y="20479"/>
                  </a:lnTo>
                  <a:lnTo>
                    <a:pt x="12697" y="20108"/>
                  </a:lnTo>
                  <a:lnTo>
                    <a:pt x="13138" y="19739"/>
                  </a:lnTo>
                  <a:lnTo>
                    <a:pt x="13566" y="19371"/>
                  </a:lnTo>
                  <a:lnTo>
                    <a:pt x="13981" y="19005"/>
                  </a:lnTo>
                  <a:lnTo>
                    <a:pt x="14383" y="18641"/>
                  </a:lnTo>
                  <a:lnTo>
                    <a:pt x="14772" y="18278"/>
                  </a:lnTo>
                  <a:lnTo>
                    <a:pt x="15149" y="17917"/>
                  </a:lnTo>
                  <a:lnTo>
                    <a:pt x="15514" y="17558"/>
                  </a:lnTo>
                  <a:lnTo>
                    <a:pt x="15867" y="17201"/>
                  </a:lnTo>
                  <a:lnTo>
                    <a:pt x="16207" y="16846"/>
                  </a:lnTo>
                  <a:lnTo>
                    <a:pt x="16535" y="16492"/>
                  </a:lnTo>
                  <a:lnTo>
                    <a:pt x="16852" y="16141"/>
                  </a:lnTo>
                  <a:lnTo>
                    <a:pt x="17157" y="15793"/>
                  </a:lnTo>
                  <a:lnTo>
                    <a:pt x="17451" y="15446"/>
                  </a:lnTo>
                  <a:lnTo>
                    <a:pt x="17733" y="15101"/>
                  </a:lnTo>
                  <a:lnTo>
                    <a:pt x="18004" y="14759"/>
                  </a:lnTo>
                  <a:lnTo>
                    <a:pt x="18263" y="14420"/>
                  </a:lnTo>
                  <a:lnTo>
                    <a:pt x="18512" y="14082"/>
                  </a:lnTo>
                  <a:lnTo>
                    <a:pt x="18750" y="13748"/>
                  </a:lnTo>
                  <a:lnTo>
                    <a:pt x="18978" y="13415"/>
                  </a:lnTo>
                  <a:lnTo>
                    <a:pt x="19195" y="13086"/>
                  </a:lnTo>
                  <a:lnTo>
                    <a:pt x="19401" y="12759"/>
                  </a:lnTo>
                  <a:lnTo>
                    <a:pt x="19597" y="12435"/>
                  </a:lnTo>
                  <a:lnTo>
                    <a:pt x="19959" y="11795"/>
                  </a:lnTo>
                  <a:lnTo>
                    <a:pt x="20282" y="11167"/>
                  </a:lnTo>
                  <a:lnTo>
                    <a:pt x="20567" y="10550"/>
                  </a:lnTo>
                  <a:lnTo>
                    <a:pt x="20814" y="9947"/>
                  </a:lnTo>
                  <a:lnTo>
                    <a:pt x="21025" y="9356"/>
                  </a:lnTo>
                  <a:lnTo>
                    <a:pt x="21202" y="8779"/>
                  </a:lnTo>
                  <a:lnTo>
                    <a:pt x="21345" y="8216"/>
                  </a:lnTo>
                  <a:lnTo>
                    <a:pt x="21455" y="7668"/>
                  </a:lnTo>
                  <a:lnTo>
                    <a:pt x="21533" y="7134"/>
                  </a:lnTo>
                  <a:lnTo>
                    <a:pt x="21581" y="6615"/>
                  </a:lnTo>
                  <a:lnTo>
                    <a:pt x="21600" y="6113"/>
                  </a:lnTo>
                  <a:lnTo>
                    <a:pt x="21599" y="5868"/>
                  </a:lnTo>
                  <a:lnTo>
                    <a:pt x="21576" y="5390"/>
                  </a:lnTo>
                  <a:lnTo>
                    <a:pt x="21526" y="4929"/>
                  </a:lnTo>
                  <a:lnTo>
                    <a:pt x="21451" y="4485"/>
                  </a:lnTo>
                  <a:lnTo>
                    <a:pt x="21352" y="4060"/>
                  </a:lnTo>
                  <a:lnTo>
                    <a:pt x="21229" y="3653"/>
                  </a:lnTo>
                  <a:lnTo>
                    <a:pt x="21085" y="3265"/>
                  </a:lnTo>
                  <a:lnTo>
                    <a:pt x="20919" y="2896"/>
                  </a:lnTo>
                  <a:lnTo>
                    <a:pt x="20734" y="2547"/>
                  </a:lnTo>
                  <a:lnTo>
                    <a:pt x="20530" y="2218"/>
                  </a:lnTo>
                  <a:lnTo>
                    <a:pt x="20308" y="1910"/>
                  </a:lnTo>
                  <a:lnTo>
                    <a:pt x="20070" y="1623"/>
                  </a:lnTo>
                  <a:lnTo>
                    <a:pt x="19816" y="1358"/>
                  </a:lnTo>
                  <a:lnTo>
                    <a:pt x="19549" y="1115"/>
                  </a:lnTo>
                  <a:lnTo>
                    <a:pt x="19268" y="895"/>
                  </a:lnTo>
                  <a:lnTo>
                    <a:pt x="18975" y="697"/>
                  </a:lnTo>
                  <a:lnTo>
                    <a:pt x="18671" y="523"/>
                  </a:lnTo>
                  <a:lnTo>
                    <a:pt x="18358" y="374"/>
                  </a:lnTo>
                  <a:lnTo>
                    <a:pt x="18036" y="248"/>
                  </a:lnTo>
                  <a:lnTo>
                    <a:pt x="17706" y="148"/>
                  </a:lnTo>
                  <a:lnTo>
                    <a:pt x="17370" y="73"/>
                  </a:lnTo>
                  <a:lnTo>
                    <a:pt x="17028" y="24"/>
                  </a:lnTo>
                  <a:lnTo>
                    <a:pt x="16682" y="1"/>
                  </a:lnTo>
                  <a:lnTo>
                    <a:pt x="16508" y="0"/>
                  </a:lnTo>
                  <a:close/>
                </a:path>
              </a:pathLst>
            </a:custGeom>
            <a:solidFill>
              <a:srgbClr val="E3831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1" name="object 5"/>
            <p:cNvSpPr/>
            <p:nvPr/>
          </p:nvSpPr>
          <p:spPr>
            <a:xfrm>
              <a:off x="0" y="0"/>
              <a:ext cx="2442309" cy="2129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800" y="5197"/>
                  </a:moveTo>
                  <a:lnTo>
                    <a:pt x="11014" y="4630"/>
                  </a:lnTo>
                  <a:lnTo>
                    <a:pt x="11244" y="4099"/>
                  </a:lnTo>
                  <a:lnTo>
                    <a:pt x="11490" y="3602"/>
                  </a:lnTo>
                  <a:lnTo>
                    <a:pt x="11752" y="3140"/>
                  </a:lnTo>
                  <a:lnTo>
                    <a:pt x="12026" y="2711"/>
                  </a:lnTo>
                  <a:lnTo>
                    <a:pt x="12314" y="2316"/>
                  </a:lnTo>
                  <a:lnTo>
                    <a:pt x="12612" y="1954"/>
                  </a:lnTo>
                  <a:lnTo>
                    <a:pt x="12922" y="1624"/>
                  </a:lnTo>
                  <a:lnTo>
                    <a:pt x="13240" y="1326"/>
                  </a:lnTo>
                  <a:lnTo>
                    <a:pt x="13566" y="1060"/>
                  </a:lnTo>
                  <a:lnTo>
                    <a:pt x="13899" y="824"/>
                  </a:lnTo>
                  <a:lnTo>
                    <a:pt x="14239" y="619"/>
                  </a:lnTo>
                  <a:lnTo>
                    <a:pt x="14582" y="444"/>
                  </a:lnTo>
                  <a:lnTo>
                    <a:pt x="14930" y="299"/>
                  </a:lnTo>
                  <a:lnTo>
                    <a:pt x="15280" y="183"/>
                  </a:lnTo>
                  <a:lnTo>
                    <a:pt x="15631" y="96"/>
                  </a:lnTo>
                  <a:lnTo>
                    <a:pt x="15983" y="37"/>
                  </a:lnTo>
                  <a:lnTo>
                    <a:pt x="16334" y="5"/>
                  </a:lnTo>
                  <a:lnTo>
                    <a:pt x="16508" y="0"/>
                  </a:lnTo>
                  <a:lnTo>
                    <a:pt x="16682" y="1"/>
                  </a:lnTo>
                  <a:lnTo>
                    <a:pt x="17028" y="24"/>
                  </a:lnTo>
                  <a:lnTo>
                    <a:pt x="17370" y="73"/>
                  </a:lnTo>
                  <a:lnTo>
                    <a:pt x="17706" y="148"/>
                  </a:lnTo>
                  <a:lnTo>
                    <a:pt x="18036" y="248"/>
                  </a:lnTo>
                  <a:lnTo>
                    <a:pt x="18358" y="374"/>
                  </a:lnTo>
                  <a:lnTo>
                    <a:pt x="18671" y="523"/>
                  </a:lnTo>
                  <a:lnTo>
                    <a:pt x="18975" y="697"/>
                  </a:lnTo>
                  <a:lnTo>
                    <a:pt x="19268" y="895"/>
                  </a:lnTo>
                  <a:lnTo>
                    <a:pt x="19549" y="1115"/>
                  </a:lnTo>
                  <a:lnTo>
                    <a:pt x="19816" y="1358"/>
                  </a:lnTo>
                  <a:lnTo>
                    <a:pt x="20070" y="1623"/>
                  </a:lnTo>
                  <a:lnTo>
                    <a:pt x="20308" y="1910"/>
                  </a:lnTo>
                  <a:lnTo>
                    <a:pt x="20530" y="2218"/>
                  </a:lnTo>
                  <a:lnTo>
                    <a:pt x="20734" y="2547"/>
                  </a:lnTo>
                  <a:lnTo>
                    <a:pt x="20919" y="2896"/>
                  </a:lnTo>
                  <a:lnTo>
                    <a:pt x="21085" y="3265"/>
                  </a:lnTo>
                  <a:lnTo>
                    <a:pt x="21229" y="3653"/>
                  </a:lnTo>
                  <a:lnTo>
                    <a:pt x="21352" y="4060"/>
                  </a:lnTo>
                  <a:lnTo>
                    <a:pt x="21451" y="4485"/>
                  </a:lnTo>
                  <a:lnTo>
                    <a:pt x="21526" y="4929"/>
                  </a:lnTo>
                  <a:lnTo>
                    <a:pt x="21576" y="5390"/>
                  </a:lnTo>
                  <a:lnTo>
                    <a:pt x="21599" y="5868"/>
                  </a:lnTo>
                  <a:lnTo>
                    <a:pt x="21600" y="6113"/>
                  </a:lnTo>
                  <a:lnTo>
                    <a:pt x="21594" y="6362"/>
                  </a:lnTo>
                  <a:lnTo>
                    <a:pt x="21561" y="6873"/>
                  </a:lnTo>
                  <a:lnTo>
                    <a:pt x="21498" y="7399"/>
                  </a:lnTo>
                  <a:lnTo>
                    <a:pt x="21404" y="7940"/>
                  </a:lnTo>
                  <a:lnTo>
                    <a:pt x="21277" y="8496"/>
                  </a:lnTo>
                  <a:lnTo>
                    <a:pt x="21118" y="9066"/>
                  </a:lnTo>
                  <a:lnTo>
                    <a:pt x="20924" y="9650"/>
                  </a:lnTo>
                  <a:lnTo>
                    <a:pt x="20695" y="10247"/>
                  </a:lnTo>
                  <a:lnTo>
                    <a:pt x="20429" y="10857"/>
                  </a:lnTo>
                  <a:lnTo>
                    <a:pt x="20126" y="11479"/>
                  </a:lnTo>
                  <a:lnTo>
                    <a:pt x="19783" y="12113"/>
                  </a:lnTo>
                  <a:lnTo>
                    <a:pt x="19401" y="12759"/>
                  </a:lnTo>
                  <a:lnTo>
                    <a:pt x="19195" y="13086"/>
                  </a:lnTo>
                  <a:lnTo>
                    <a:pt x="18978" y="13415"/>
                  </a:lnTo>
                  <a:lnTo>
                    <a:pt x="18750" y="13748"/>
                  </a:lnTo>
                  <a:lnTo>
                    <a:pt x="18512" y="14082"/>
                  </a:lnTo>
                  <a:lnTo>
                    <a:pt x="18263" y="14420"/>
                  </a:lnTo>
                  <a:lnTo>
                    <a:pt x="18004" y="14759"/>
                  </a:lnTo>
                  <a:lnTo>
                    <a:pt x="17733" y="15101"/>
                  </a:lnTo>
                  <a:lnTo>
                    <a:pt x="17451" y="15446"/>
                  </a:lnTo>
                  <a:lnTo>
                    <a:pt x="17157" y="15793"/>
                  </a:lnTo>
                  <a:lnTo>
                    <a:pt x="16852" y="16141"/>
                  </a:lnTo>
                  <a:lnTo>
                    <a:pt x="16535" y="16492"/>
                  </a:lnTo>
                  <a:lnTo>
                    <a:pt x="16207" y="16846"/>
                  </a:lnTo>
                  <a:lnTo>
                    <a:pt x="15867" y="17201"/>
                  </a:lnTo>
                  <a:lnTo>
                    <a:pt x="15514" y="17558"/>
                  </a:lnTo>
                  <a:lnTo>
                    <a:pt x="15149" y="17917"/>
                  </a:lnTo>
                  <a:lnTo>
                    <a:pt x="14772" y="18278"/>
                  </a:lnTo>
                  <a:lnTo>
                    <a:pt x="14383" y="18641"/>
                  </a:lnTo>
                  <a:lnTo>
                    <a:pt x="13981" y="19005"/>
                  </a:lnTo>
                  <a:lnTo>
                    <a:pt x="13566" y="19371"/>
                  </a:lnTo>
                  <a:lnTo>
                    <a:pt x="13138" y="19739"/>
                  </a:lnTo>
                  <a:lnTo>
                    <a:pt x="12697" y="20108"/>
                  </a:lnTo>
                  <a:lnTo>
                    <a:pt x="12243" y="20479"/>
                  </a:lnTo>
                  <a:lnTo>
                    <a:pt x="11775" y="20851"/>
                  </a:lnTo>
                  <a:lnTo>
                    <a:pt x="11295" y="21225"/>
                  </a:lnTo>
                  <a:lnTo>
                    <a:pt x="10800" y="21600"/>
                  </a:lnTo>
                  <a:lnTo>
                    <a:pt x="10306" y="21225"/>
                  </a:lnTo>
                  <a:lnTo>
                    <a:pt x="9825" y="20851"/>
                  </a:lnTo>
                  <a:lnTo>
                    <a:pt x="9357" y="20479"/>
                  </a:lnTo>
                  <a:lnTo>
                    <a:pt x="8903" y="20108"/>
                  </a:lnTo>
                  <a:lnTo>
                    <a:pt x="8462" y="19739"/>
                  </a:lnTo>
                  <a:lnTo>
                    <a:pt x="8035" y="19371"/>
                  </a:lnTo>
                  <a:lnTo>
                    <a:pt x="7620" y="19005"/>
                  </a:lnTo>
                  <a:lnTo>
                    <a:pt x="7217" y="18641"/>
                  </a:lnTo>
                  <a:lnTo>
                    <a:pt x="6828" y="18278"/>
                  </a:lnTo>
                  <a:lnTo>
                    <a:pt x="6451" y="17917"/>
                  </a:lnTo>
                  <a:lnTo>
                    <a:pt x="6086" y="17558"/>
                  </a:lnTo>
                  <a:lnTo>
                    <a:pt x="5734" y="17201"/>
                  </a:lnTo>
                  <a:lnTo>
                    <a:pt x="5393" y="16846"/>
                  </a:lnTo>
                  <a:lnTo>
                    <a:pt x="5065" y="16492"/>
                  </a:lnTo>
                  <a:lnTo>
                    <a:pt x="4748" y="16141"/>
                  </a:lnTo>
                  <a:lnTo>
                    <a:pt x="4443" y="15793"/>
                  </a:lnTo>
                  <a:lnTo>
                    <a:pt x="4150" y="15446"/>
                  </a:lnTo>
                  <a:lnTo>
                    <a:pt x="3867" y="15101"/>
                  </a:lnTo>
                  <a:lnTo>
                    <a:pt x="3597" y="14759"/>
                  </a:lnTo>
                  <a:lnTo>
                    <a:pt x="3337" y="14420"/>
                  </a:lnTo>
                  <a:lnTo>
                    <a:pt x="3088" y="14082"/>
                  </a:lnTo>
                  <a:lnTo>
                    <a:pt x="2850" y="13748"/>
                  </a:lnTo>
                  <a:lnTo>
                    <a:pt x="2622" y="13415"/>
                  </a:lnTo>
                  <a:lnTo>
                    <a:pt x="2406" y="13086"/>
                  </a:lnTo>
                  <a:lnTo>
                    <a:pt x="2199" y="12759"/>
                  </a:lnTo>
                  <a:lnTo>
                    <a:pt x="2003" y="12435"/>
                  </a:lnTo>
                  <a:lnTo>
                    <a:pt x="1641" y="11795"/>
                  </a:lnTo>
                  <a:lnTo>
                    <a:pt x="1318" y="11167"/>
                  </a:lnTo>
                  <a:lnTo>
                    <a:pt x="1034" y="10550"/>
                  </a:lnTo>
                  <a:lnTo>
                    <a:pt x="786" y="9947"/>
                  </a:lnTo>
                  <a:lnTo>
                    <a:pt x="575" y="9356"/>
                  </a:lnTo>
                  <a:lnTo>
                    <a:pt x="398" y="8779"/>
                  </a:lnTo>
                  <a:lnTo>
                    <a:pt x="255" y="8216"/>
                  </a:lnTo>
                  <a:lnTo>
                    <a:pt x="145" y="7668"/>
                  </a:lnTo>
                  <a:lnTo>
                    <a:pt x="67" y="7134"/>
                  </a:lnTo>
                  <a:lnTo>
                    <a:pt x="19" y="6615"/>
                  </a:lnTo>
                  <a:lnTo>
                    <a:pt x="0" y="6113"/>
                  </a:lnTo>
                  <a:lnTo>
                    <a:pt x="1" y="5868"/>
                  </a:lnTo>
                  <a:lnTo>
                    <a:pt x="24" y="5390"/>
                  </a:lnTo>
                  <a:lnTo>
                    <a:pt x="74" y="4929"/>
                  </a:lnTo>
                  <a:lnTo>
                    <a:pt x="149" y="4485"/>
                  </a:lnTo>
                  <a:lnTo>
                    <a:pt x="248" y="4060"/>
                  </a:lnTo>
                  <a:lnTo>
                    <a:pt x="371" y="3653"/>
                  </a:lnTo>
                  <a:lnTo>
                    <a:pt x="515" y="3265"/>
                  </a:lnTo>
                  <a:lnTo>
                    <a:pt x="681" y="2896"/>
                  </a:lnTo>
                  <a:lnTo>
                    <a:pt x="866" y="2547"/>
                  </a:lnTo>
                  <a:lnTo>
                    <a:pt x="1070" y="2218"/>
                  </a:lnTo>
                  <a:lnTo>
                    <a:pt x="1292" y="1910"/>
                  </a:lnTo>
                  <a:lnTo>
                    <a:pt x="1530" y="1623"/>
                  </a:lnTo>
                  <a:lnTo>
                    <a:pt x="1783" y="1358"/>
                  </a:lnTo>
                  <a:lnTo>
                    <a:pt x="2051" y="1115"/>
                  </a:lnTo>
                  <a:lnTo>
                    <a:pt x="2332" y="895"/>
                  </a:lnTo>
                  <a:lnTo>
                    <a:pt x="2625" y="697"/>
                  </a:lnTo>
                  <a:lnTo>
                    <a:pt x="2929" y="523"/>
                  </a:lnTo>
                  <a:lnTo>
                    <a:pt x="3242" y="374"/>
                  </a:lnTo>
                  <a:lnTo>
                    <a:pt x="3564" y="248"/>
                  </a:lnTo>
                  <a:lnTo>
                    <a:pt x="3894" y="148"/>
                  </a:lnTo>
                  <a:lnTo>
                    <a:pt x="4230" y="73"/>
                  </a:lnTo>
                  <a:lnTo>
                    <a:pt x="4572" y="24"/>
                  </a:lnTo>
                  <a:lnTo>
                    <a:pt x="4917" y="1"/>
                  </a:lnTo>
                  <a:lnTo>
                    <a:pt x="5091" y="0"/>
                  </a:lnTo>
                  <a:lnTo>
                    <a:pt x="5266" y="5"/>
                  </a:lnTo>
                  <a:lnTo>
                    <a:pt x="5617" y="37"/>
                  </a:lnTo>
                  <a:lnTo>
                    <a:pt x="5969" y="96"/>
                  </a:lnTo>
                  <a:lnTo>
                    <a:pt x="6320" y="183"/>
                  </a:lnTo>
                  <a:lnTo>
                    <a:pt x="6670" y="299"/>
                  </a:lnTo>
                  <a:lnTo>
                    <a:pt x="7017" y="444"/>
                  </a:lnTo>
                  <a:lnTo>
                    <a:pt x="7361" y="619"/>
                  </a:lnTo>
                  <a:lnTo>
                    <a:pt x="7700" y="824"/>
                  </a:lnTo>
                  <a:lnTo>
                    <a:pt x="8034" y="1060"/>
                  </a:lnTo>
                  <a:lnTo>
                    <a:pt x="8360" y="1326"/>
                  </a:lnTo>
                  <a:lnTo>
                    <a:pt x="8678" y="1624"/>
                  </a:lnTo>
                  <a:lnTo>
                    <a:pt x="8988" y="1954"/>
                  </a:lnTo>
                  <a:lnTo>
                    <a:pt x="9286" y="2316"/>
                  </a:lnTo>
                  <a:lnTo>
                    <a:pt x="9574" y="2711"/>
                  </a:lnTo>
                  <a:lnTo>
                    <a:pt x="9849" y="3140"/>
                  </a:lnTo>
                  <a:lnTo>
                    <a:pt x="10110" y="3602"/>
                  </a:lnTo>
                  <a:lnTo>
                    <a:pt x="10356" y="4099"/>
                  </a:lnTo>
                  <a:lnTo>
                    <a:pt x="10587" y="4630"/>
                  </a:lnTo>
                  <a:lnTo>
                    <a:pt x="10800" y="5197"/>
                  </a:lnTo>
                  <a:close/>
                </a:path>
              </a:pathLst>
            </a:custGeom>
            <a:noFill/>
            <a:ln w="15873" cap="flat">
              <a:solidFill>
                <a:srgbClr val="A75F09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473" name="object 6"/>
          <p:cNvSpPr txBox="1"/>
          <p:nvPr/>
        </p:nvSpPr>
        <p:spPr>
          <a:xfrm>
            <a:off x="9770743" y="4774944"/>
            <a:ext cx="835026" cy="533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53339">
              <a:spcBef>
                <a:spcPts val="100"/>
              </a:spcBef>
              <a:defRPr spc="-20">
                <a:solidFill>
                  <a:srgbClr val="FFFFFF"/>
                </a:solidFill>
              </a:defRPr>
            </a:pPr>
            <a:r>
              <a:t>ANWAR </a:t>
            </a:r>
            <a:r>
              <a:rPr spc="-395"/>
              <a:t> </a:t>
            </a:r>
            <a:r>
              <a:rPr spc="0"/>
              <a:t>AMAR</a:t>
            </a:r>
            <a:r>
              <a:rPr spc="-150"/>
              <a:t>A</a:t>
            </a:r>
            <a:r>
              <a:rPr spc="0"/>
              <a:t>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object 2"/>
          <p:cNvSpPr txBox="1"/>
          <p:nvPr>
            <p:ph type="title"/>
          </p:nvPr>
        </p:nvSpPr>
        <p:spPr>
          <a:xfrm>
            <a:off x="1176324" y="286892"/>
            <a:ext cx="9839350" cy="746760"/>
          </a:xfrm>
          <a:prstGeom prst="rect">
            <a:avLst/>
          </a:prstGeom>
        </p:spPr>
        <p:txBody>
          <a:bodyPr/>
          <a:lstStyle/>
          <a:p>
            <a:pPr marR="4724" indent="11811" defTabSz="850391">
              <a:lnSpc>
                <a:spcPts val="4500"/>
              </a:lnSpc>
              <a:spcBef>
                <a:spcPts val="800"/>
              </a:spcBef>
              <a:defRPr spc="-93" sz="4464"/>
            </a:pPr>
            <a:r>
              <a:t>Thyroid</a:t>
            </a:r>
            <a:r>
              <a:rPr spc="-186"/>
              <a:t> </a:t>
            </a:r>
            <a:r>
              <a:t>adaptation during</a:t>
            </a:r>
            <a:r>
              <a:rPr spc="-186"/>
              <a:t> </a:t>
            </a:r>
            <a:r>
              <a:t>normal </a:t>
            </a:r>
            <a:r>
              <a:rPr spc="-1023"/>
              <a:t> </a:t>
            </a:r>
            <a:r>
              <a:t>pregnancy</a:t>
            </a:r>
          </a:p>
        </p:txBody>
      </p:sp>
      <p:sp>
        <p:nvSpPr>
          <p:cNvPr id="113" name="object 3"/>
          <p:cNvSpPr txBox="1"/>
          <p:nvPr/>
        </p:nvSpPr>
        <p:spPr>
          <a:xfrm>
            <a:off x="1182273" y="1644257"/>
            <a:ext cx="9827454" cy="765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b="1" sz="2600"/>
            </a:pPr>
            <a:r>
              <a:t>Serum</a:t>
            </a:r>
            <a:r>
              <a:rPr spc="-10"/>
              <a:t> hCG</a:t>
            </a:r>
            <a:r>
              <a:rPr b="0" spc="-10"/>
              <a:t>:</a:t>
            </a:r>
            <a:r>
              <a:rPr b="0" spc="20"/>
              <a:t> </a:t>
            </a:r>
            <a:r>
              <a:rPr b="0" spc="-10"/>
              <a:t>concentrations</a:t>
            </a:r>
            <a:r>
              <a:rPr b="0" spc="-35"/>
              <a:t> </a:t>
            </a:r>
            <a:r>
              <a:rPr b="0" spc="-5"/>
              <a:t>increase</a:t>
            </a:r>
            <a:r>
              <a:rPr b="0" spc="-25"/>
              <a:t> </a:t>
            </a:r>
            <a:r>
              <a:rPr b="0" spc="-5"/>
              <a:t>soon</a:t>
            </a:r>
            <a:r>
              <a:rPr b="0"/>
              <a:t> </a:t>
            </a:r>
            <a:r>
              <a:rPr b="0" spc="-10"/>
              <a:t>after</a:t>
            </a:r>
            <a:r>
              <a:rPr b="0" spc="-20"/>
              <a:t> </a:t>
            </a:r>
            <a:r>
              <a:rPr b="0" spc="-10"/>
              <a:t>fertilization </a:t>
            </a:r>
            <a:r>
              <a:rPr b="0"/>
              <a:t>and</a:t>
            </a:r>
            <a:r>
              <a:rPr b="0"/>
              <a:t> peak at 10 to 12 weeks </a:t>
            </a:r>
          </a:p>
        </p:txBody>
      </p:sp>
      <p:sp>
        <p:nvSpPr>
          <p:cNvPr id="114" name="object 6"/>
          <p:cNvSpPr txBox="1"/>
          <p:nvPr/>
        </p:nvSpPr>
        <p:spPr>
          <a:xfrm>
            <a:off x="1635885" y="2403728"/>
            <a:ext cx="7984010" cy="3462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600"/>
            </a:pPr>
            <a:r>
              <a:t>During</a:t>
            </a:r>
            <a:r>
              <a:rPr spc="-45"/>
              <a:t> </a:t>
            </a:r>
            <a:r>
              <a:t>this</a:t>
            </a:r>
            <a:r>
              <a:rPr spc="-40"/>
              <a:t> </a:t>
            </a:r>
            <a:r>
              <a:rPr spc="-5"/>
              <a:t>peak:</a:t>
            </a:r>
            <a:r>
              <a:rPr spc="-5"/>
              <a:t> total T3 and T4 are increased </a:t>
            </a:r>
          </a:p>
        </p:txBody>
      </p:sp>
      <p:sp>
        <p:nvSpPr>
          <p:cNvPr id="115" name="object 7"/>
          <p:cNvSpPr txBox="1"/>
          <p:nvPr/>
        </p:nvSpPr>
        <p:spPr>
          <a:xfrm>
            <a:off x="1188719" y="2616835"/>
            <a:ext cx="292735" cy="323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09854">
              <a:lnSpc>
                <a:spcPts val="2500"/>
              </a:lnSpc>
              <a:defRPr spc="-4" sz="2200">
                <a:solidFill>
                  <a:srgbClr val="E38312"/>
                </a:solidFill>
              </a:defRPr>
            </a:lvl1pPr>
          </a:lstStyle>
          <a:p>
            <a:pPr/>
            <a:r>
              <a:t>◦</a:t>
            </a:r>
          </a:p>
        </p:txBody>
      </p:sp>
      <p:sp>
        <p:nvSpPr>
          <p:cNvPr id="116" name="object 9"/>
          <p:cNvSpPr txBox="1"/>
          <p:nvPr/>
        </p:nvSpPr>
        <p:spPr>
          <a:xfrm>
            <a:off x="1286002" y="3020186"/>
            <a:ext cx="9246870" cy="595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4945" marR="5080" indent="-182879">
              <a:lnSpc>
                <a:spcPts val="2300"/>
              </a:lnSpc>
              <a:spcBef>
                <a:spcPts val="3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9" sz="2200"/>
            </a:pPr>
            <a:r>
              <a:t>Serum</a:t>
            </a:r>
            <a:r>
              <a:rPr spc="19"/>
              <a:t> </a:t>
            </a:r>
            <a:r>
              <a:t>free</a:t>
            </a:r>
            <a:r>
              <a:rPr spc="9"/>
              <a:t> </a:t>
            </a:r>
            <a:r>
              <a:rPr spc="0"/>
              <a:t>T4</a:t>
            </a:r>
            <a:r>
              <a:rPr spc="15"/>
              <a:t> </a:t>
            </a:r>
            <a:r>
              <a:rPr spc="-4"/>
              <a:t>and</a:t>
            </a:r>
            <a:r>
              <a:rPr spc="4"/>
              <a:t> </a:t>
            </a:r>
            <a:r>
              <a:rPr spc="-4"/>
              <a:t>T3</a:t>
            </a:r>
            <a:r>
              <a:rPr spc="15"/>
              <a:t> </a:t>
            </a:r>
            <a:r>
              <a:rPr spc="-15"/>
              <a:t>concentrations</a:t>
            </a:r>
            <a:r>
              <a:rPr spc="30"/>
              <a:t> </a:t>
            </a:r>
            <a:r>
              <a:t>increase</a:t>
            </a:r>
            <a:r>
              <a:rPr spc="9"/>
              <a:t> </a:t>
            </a:r>
            <a:r>
              <a:rPr spc="-30"/>
              <a:t>slightly,</a:t>
            </a:r>
            <a:r>
              <a:rPr spc="9"/>
              <a:t> </a:t>
            </a:r>
            <a:r>
              <a:t>usually</a:t>
            </a:r>
            <a:r>
              <a:rPr spc="4"/>
              <a:t> </a:t>
            </a:r>
            <a:r>
              <a:rPr spc="-4"/>
              <a:t>within</a:t>
            </a:r>
            <a:r>
              <a:rPr spc="0"/>
              <a:t> </a:t>
            </a:r>
            <a:r>
              <a:rPr spc="-4"/>
              <a:t>the</a:t>
            </a:r>
            <a:r>
              <a:rPr spc="19"/>
              <a:t> </a:t>
            </a:r>
            <a:r>
              <a:rPr spc="-4"/>
              <a:t>normal </a:t>
            </a:r>
            <a:r>
              <a:rPr spc="-484"/>
              <a:t> </a:t>
            </a:r>
            <a:r>
              <a:rPr spc="-19"/>
              <a:t>range</a:t>
            </a:r>
          </a:p>
        </p:txBody>
      </p:sp>
      <p:sp>
        <p:nvSpPr>
          <p:cNvPr id="117" name="object 10"/>
          <p:cNvSpPr txBox="1"/>
          <p:nvPr/>
        </p:nvSpPr>
        <p:spPr>
          <a:xfrm>
            <a:off x="1286002" y="3662425"/>
            <a:ext cx="124461" cy="293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pc="-4" sz="2200">
                <a:solidFill>
                  <a:srgbClr val="E38312"/>
                </a:solidFill>
              </a:defRPr>
            </a:lvl1pPr>
          </a:lstStyle>
          <a:p>
            <a:pPr/>
            <a:r>
              <a:t>◦</a:t>
            </a:r>
          </a:p>
        </p:txBody>
      </p:sp>
      <p:sp>
        <p:nvSpPr>
          <p:cNvPr id="118" name="object 12"/>
          <p:cNvSpPr txBox="1"/>
          <p:nvPr/>
        </p:nvSpPr>
        <p:spPr>
          <a:xfrm>
            <a:off x="1176323" y="4203140"/>
            <a:ext cx="9911082" cy="1598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ts val="2800"/>
              </a:lnSpc>
              <a:spcBef>
                <a:spcPts val="400"/>
              </a:spcBef>
              <a:defRPr spc="-5" sz="2600"/>
            </a:pPr>
            <a:r>
              <a:t>This transient, usually subclinical, </a:t>
            </a:r>
            <a:r>
              <a:rPr spc="-10"/>
              <a:t>hyperthyroidism </a:t>
            </a:r>
            <a:r>
              <a:t>should </a:t>
            </a:r>
            <a:r>
              <a:rPr spc="0"/>
              <a:t>be </a:t>
            </a:r>
            <a:r>
              <a:rPr spc="-10"/>
              <a:t>considered </a:t>
            </a:r>
            <a:r>
              <a:rPr spc="0"/>
              <a:t>a </a:t>
            </a:r>
            <a:r>
              <a:rPr spc="-575"/>
              <a:t> </a:t>
            </a:r>
            <a:r>
              <a:t>normal</a:t>
            </a:r>
            <a:r>
              <a:rPr spc="-10"/>
              <a:t> physiologic</a:t>
            </a:r>
            <a:r>
              <a:rPr spc="-20"/>
              <a:t> </a:t>
            </a:r>
            <a:r>
              <a:t>finding.</a:t>
            </a:r>
          </a:p>
          <a:p>
            <a:pPr marR="109220" indent="12700">
              <a:lnSpc>
                <a:spcPts val="2800"/>
              </a:lnSpc>
              <a:spcBef>
                <a:spcPts val="1300"/>
              </a:spcBef>
              <a:defRPr sz="2600"/>
            </a:pPr>
            <a:r>
              <a:t>As </a:t>
            </a:r>
            <a:r>
              <a:rPr spc="-10"/>
              <a:t>hCG </a:t>
            </a:r>
            <a:r>
              <a:rPr spc="-5"/>
              <a:t>secretion declines, serum </a:t>
            </a:r>
            <a:r>
              <a:rPr spc="-10"/>
              <a:t>free </a:t>
            </a:r>
            <a:r>
              <a:rPr spc="10"/>
              <a:t>T4 </a:t>
            </a:r>
            <a:r>
              <a:t>and T3 </a:t>
            </a:r>
            <a:r>
              <a:rPr spc="-10"/>
              <a:t>concentrations </a:t>
            </a:r>
            <a:r>
              <a:rPr spc="-5"/>
              <a:t>decline </a:t>
            </a:r>
            <a:r>
              <a:t> and</a:t>
            </a:r>
            <a:r>
              <a:rPr spc="-10"/>
              <a:t> </a:t>
            </a:r>
            <a:r>
              <a:rPr spc="-5"/>
              <a:t>serum</a:t>
            </a:r>
            <a:r>
              <a:rPr spc="-20"/>
              <a:t> </a:t>
            </a:r>
            <a:r>
              <a:rPr spc="-5"/>
              <a:t>TSH </a:t>
            </a:r>
            <a:r>
              <a:rPr spc="-10"/>
              <a:t>concentrations</a:t>
            </a:r>
            <a:r>
              <a:rPr spc="-30"/>
              <a:t> </a:t>
            </a:r>
            <a:r>
              <a:t>rise </a:t>
            </a:r>
            <a:r>
              <a:rPr spc="-5"/>
              <a:t>slightly </a:t>
            </a:r>
            <a:r>
              <a:rPr spc="-15"/>
              <a:t>to</a:t>
            </a:r>
            <a:r>
              <a:rPr spc="-5"/>
              <a:t> </a:t>
            </a:r>
            <a:r>
              <a:rPr spc="-10"/>
              <a:t>or</a:t>
            </a:r>
            <a:r>
              <a:rPr spc="20"/>
              <a:t> </a:t>
            </a:r>
            <a:r>
              <a:t>within the</a:t>
            </a:r>
            <a:r>
              <a:rPr spc="-10"/>
              <a:t> </a:t>
            </a:r>
            <a:r>
              <a:rPr spc="-5"/>
              <a:t>normal </a:t>
            </a:r>
            <a:r>
              <a:rPr spc="-15"/>
              <a:t>range.</a:t>
            </a:r>
          </a:p>
        </p:txBody>
      </p:sp>
      <p:sp>
        <p:nvSpPr>
          <p:cNvPr id="119" name="TextBox 1048918"/>
          <p:cNvSpPr txBox="1"/>
          <p:nvPr/>
        </p:nvSpPr>
        <p:spPr>
          <a:xfrm>
            <a:off x="1527172" y="3547171"/>
            <a:ext cx="8256908" cy="444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800"/>
            </a:lvl1pPr>
          </a:lstStyle>
          <a:p>
            <a:pPr/>
            <a:r>
              <a:t>Serum TSH concentrations are appropriately reduce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object 2"/>
          <p:cNvSpPr txBox="1"/>
          <p:nvPr>
            <p:ph type="title"/>
          </p:nvPr>
        </p:nvSpPr>
        <p:spPr>
          <a:xfrm>
            <a:off x="1060804" y="411606"/>
            <a:ext cx="6647182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T</a:t>
            </a:r>
            <a:r>
              <a:rPr spc="-200"/>
              <a:t>h</a:t>
            </a:r>
            <a:r>
              <a:t>y</a:t>
            </a:r>
            <a:r>
              <a:rPr spc="-200"/>
              <a:t>r</a:t>
            </a:r>
            <a:r>
              <a:t>oi</a:t>
            </a:r>
            <a:r>
              <a:rPr spc="0"/>
              <a:t>d</a:t>
            </a:r>
            <a:r>
              <a:rPr spc="-300"/>
              <a:t> </a:t>
            </a:r>
            <a:r>
              <a:t>functio</a:t>
            </a:r>
            <a:r>
              <a:rPr spc="0"/>
              <a:t>n</a:t>
            </a:r>
            <a:r>
              <a:rPr spc="-300"/>
              <a:t> </a:t>
            </a:r>
            <a:r>
              <a:t>i</a:t>
            </a:r>
            <a:r>
              <a:rPr spc="0"/>
              <a:t>n</a:t>
            </a:r>
            <a:r>
              <a:rPr spc="-200"/>
              <a:t> </a:t>
            </a:r>
            <a:r>
              <a:t>th</a:t>
            </a:r>
            <a:r>
              <a:rPr spc="0"/>
              <a:t>e</a:t>
            </a:r>
            <a:r>
              <a:rPr spc="-200"/>
              <a:t> </a:t>
            </a:r>
            <a:r>
              <a:rPr spc="-300"/>
              <a:t>f</a:t>
            </a:r>
            <a:r>
              <a:rPr spc="-200"/>
              <a:t>e</a:t>
            </a:r>
            <a:r>
              <a:t>tu</a:t>
            </a:r>
            <a:r>
              <a:rPr spc="0"/>
              <a:t>s</a:t>
            </a:r>
          </a:p>
        </p:txBody>
      </p:sp>
      <p:sp>
        <p:nvSpPr>
          <p:cNvPr id="122" name="object 3"/>
          <p:cNvSpPr/>
          <p:nvPr/>
        </p:nvSpPr>
        <p:spPr>
          <a:xfrm>
            <a:off x="5713476" y="2149219"/>
            <a:ext cx="2151888" cy="371856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23" name="object 4"/>
          <p:cNvSpPr/>
          <p:nvPr/>
        </p:nvSpPr>
        <p:spPr>
          <a:xfrm>
            <a:off x="4783835" y="3789043"/>
            <a:ext cx="6409945" cy="664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9512"/>
                </a:moveTo>
                <a:lnTo>
                  <a:pt x="18955" y="9512"/>
                </a:lnTo>
                <a:lnTo>
                  <a:pt x="18955" y="0"/>
                </a:lnTo>
                <a:lnTo>
                  <a:pt x="12926" y="0"/>
                </a:lnTo>
                <a:lnTo>
                  <a:pt x="12926" y="9512"/>
                </a:lnTo>
                <a:lnTo>
                  <a:pt x="12438" y="9512"/>
                </a:lnTo>
                <a:lnTo>
                  <a:pt x="12438" y="0"/>
                </a:lnTo>
                <a:lnTo>
                  <a:pt x="0" y="0"/>
                </a:lnTo>
                <a:lnTo>
                  <a:pt x="0" y="12088"/>
                </a:lnTo>
                <a:lnTo>
                  <a:pt x="467" y="12088"/>
                </a:lnTo>
                <a:lnTo>
                  <a:pt x="467" y="21600"/>
                </a:lnTo>
                <a:lnTo>
                  <a:pt x="4581" y="21600"/>
                </a:lnTo>
                <a:lnTo>
                  <a:pt x="4581" y="12088"/>
                </a:lnTo>
                <a:lnTo>
                  <a:pt x="4581" y="21600"/>
                </a:lnTo>
                <a:lnTo>
                  <a:pt x="21600" y="21600"/>
                </a:lnTo>
                <a:lnTo>
                  <a:pt x="21600" y="9512"/>
                </a:lnTo>
                <a:close/>
              </a:path>
            </a:pathLst>
          </a:cu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24" name="object 5"/>
          <p:cNvSpPr/>
          <p:nvPr/>
        </p:nvSpPr>
        <p:spPr>
          <a:xfrm>
            <a:off x="1188719" y="4081652"/>
            <a:ext cx="3055622" cy="664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7886" y="21600"/>
                </a:lnTo>
                <a:lnTo>
                  <a:pt x="7886" y="12088"/>
                </a:lnTo>
                <a:lnTo>
                  <a:pt x="21600" y="12088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27" name="object 6"/>
          <p:cNvGrpSpPr/>
          <p:nvPr/>
        </p:nvGrpSpPr>
        <p:grpSpPr>
          <a:xfrm>
            <a:off x="1188720" y="4845175"/>
            <a:ext cx="9619489" cy="664465"/>
            <a:chOff x="0" y="0"/>
            <a:chExt cx="9619488" cy="664464"/>
          </a:xfrm>
        </p:grpSpPr>
        <p:sp>
          <p:nvSpPr>
            <p:cNvPr id="125" name="Shape"/>
            <p:cNvSpPr/>
            <p:nvPr/>
          </p:nvSpPr>
          <p:spPr>
            <a:xfrm>
              <a:off x="0" y="0"/>
              <a:ext cx="8164056" cy="664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7915" y="0"/>
                  </a:lnTo>
                  <a:lnTo>
                    <a:pt x="7915" y="9512"/>
                  </a:lnTo>
                  <a:lnTo>
                    <a:pt x="0" y="9512"/>
                  </a:lnTo>
                  <a:lnTo>
                    <a:pt x="0" y="21600"/>
                  </a:lnTo>
                  <a:lnTo>
                    <a:pt x="8008" y="21600"/>
                  </a:lnTo>
                  <a:lnTo>
                    <a:pt x="8008" y="12088"/>
                  </a:lnTo>
                  <a:lnTo>
                    <a:pt x="8008" y="21600"/>
                  </a:lnTo>
                  <a:lnTo>
                    <a:pt x="15092" y="21600"/>
                  </a:lnTo>
                  <a:lnTo>
                    <a:pt x="15092" y="12088"/>
                  </a:lnTo>
                  <a:lnTo>
                    <a:pt x="21600" y="12088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6" name="Rectangle"/>
            <p:cNvSpPr/>
            <p:nvPr/>
          </p:nvSpPr>
          <p:spPr>
            <a:xfrm>
              <a:off x="8164068" y="0"/>
              <a:ext cx="1455421" cy="371857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30" name="object 7"/>
          <p:cNvGrpSpPr/>
          <p:nvPr/>
        </p:nvGrpSpPr>
        <p:grpSpPr>
          <a:xfrm>
            <a:off x="1097279" y="5608649"/>
            <a:ext cx="9771877" cy="664465"/>
            <a:chOff x="0" y="0"/>
            <a:chExt cx="9771875" cy="664464"/>
          </a:xfrm>
        </p:grpSpPr>
        <p:sp>
          <p:nvSpPr>
            <p:cNvPr id="128" name="Rectangle"/>
            <p:cNvSpPr/>
            <p:nvPr/>
          </p:nvSpPr>
          <p:spPr>
            <a:xfrm>
              <a:off x="0" y="0"/>
              <a:ext cx="68581" cy="371857"/>
            </a:xfrm>
            <a:prstGeom prst="rect">
              <a:avLst/>
            </a:pr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9" name="Shape"/>
            <p:cNvSpPr/>
            <p:nvPr/>
          </p:nvSpPr>
          <p:spPr>
            <a:xfrm>
              <a:off x="91439" y="0"/>
              <a:ext cx="9680437" cy="664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2771" y="0"/>
                  </a:lnTo>
                  <a:lnTo>
                    <a:pt x="2771" y="9512"/>
                  </a:lnTo>
                  <a:lnTo>
                    <a:pt x="2771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6356" y="21600"/>
                  </a:lnTo>
                  <a:lnTo>
                    <a:pt x="6356" y="12088"/>
                  </a:lnTo>
                  <a:lnTo>
                    <a:pt x="21600" y="12088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31" name="object 8"/>
          <p:cNvSpPr txBox="1"/>
          <p:nvPr/>
        </p:nvSpPr>
        <p:spPr>
          <a:xfrm>
            <a:off x="5082540" y="1385697"/>
            <a:ext cx="3546476" cy="35052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635">
              <a:lnSpc>
                <a:spcPts val="2700"/>
              </a:lnSpc>
              <a:defRPr spc="-5" sz="2400"/>
            </a:pPr>
            <a:r>
              <a:t>depend on</a:t>
            </a:r>
            <a:r>
              <a:rPr spc="-20"/>
              <a:t> </a:t>
            </a:r>
            <a:r>
              <a:rPr spc="-10"/>
              <a:t>maternal</a:t>
            </a:r>
            <a:r>
              <a:rPr spc="-40"/>
              <a:t> </a:t>
            </a:r>
            <a:r>
              <a:rPr spc="-15"/>
              <a:t>thyroid</a:t>
            </a:r>
          </a:p>
        </p:txBody>
      </p:sp>
      <p:sp>
        <p:nvSpPr>
          <p:cNvPr id="132" name="object 9"/>
          <p:cNvSpPr txBox="1"/>
          <p:nvPr/>
        </p:nvSpPr>
        <p:spPr>
          <a:xfrm>
            <a:off x="1176323" y="1372233"/>
            <a:ext cx="9609457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tabLst>
                <a:tab pos="7442200" algn="l"/>
              </a:tabLst>
              <a:defRPr b="1" spc="-5" sz="2400">
                <a:solidFill>
                  <a:srgbClr val="FF0000"/>
                </a:solidFill>
              </a:defRPr>
            </a:pPr>
            <a:r>
              <a:t>During</a:t>
            </a:r>
            <a:r>
              <a:rPr spc="5"/>
              <a:t> </a:t>
            </a:r>
            <a:r>
              <a:rPr spc="-15"/>
              <a:t>first</a:t>
            </a:r>
            <a:r>
              <a:t> </a:t>
            </a:r>
            <a:r>
              <a:rPr spc="-10"/>
              <a:t>trimester</a:t>
            </a:r>
            <a:r>
              <a:rPr spc="20"/>
              <a:t> </a:t>
            </a:r>
            <a:r>
              <a:rPr b="0" spc="0">
                <a:solidFill>
                  <a:srgbClr val="000000"/>
                </a:solidFill>
              </a:rPr>
              <a:t>the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spc="-15">
                <a:solidFill>
                  <a:srgbClr val="000000"/>
                </a:solidFill>
              </a:rPr>
              <a:t>fetus	</a:t>
            </a:r>
            <a:r>
              <a:rPr b="0">
                <a:solidFill>
                  <a:srgbClr val="000000"/>
                </a:solidFill>
              </a:rPr>
              <a:t>hormones,</a:t>
            </a:r>
            <a:r>
              <a:rPr b="0" spc="-85">
                <a:solidFill>
                  <a:srgbClr val="000000"/>
                </a:solidFill>
              </a:rPr>
              <a:t> </a:t>
            </a:r>
            <a:r>
              <a:rPr b="0" spc="0">
                <a:solidFill>
                  <a:srgbClr val="000000"/>
                </a:solidFill>
              </a:rPr>
              <a:t>which</a:t>
            </a:r>
          </a:p>
        </p:txBody>
      </p:sp>
      <p:sp>
        <p:nvSpPr>
          <p:cNvPr id="133" name="object 10"/>
          <p:cNvSpPr txBox="1"/>
          <p:nvPr/>
        </p:nvSpPr>
        <p:spPr>
          <a:xfrm>
            <a:off x="1138224" y="1664492"/>
            <a:ext cx="9702801" cy="770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50800">
              <a:spcBef>
                <a:spcPts val="900"/>
              </a:spcBef>
              <a:defRPr spc="-15" sz="2400"/>
            </a:pPr>
            <a:r>
              <a:t>are</a:t>
            </a:r>
            <a:r>
              <a:rPr spc="0"/>
              <a:t> </a:t>
            </a:r>
            <a:r>
              <a:rPr spc="-5"/>
              <a:t>critical</a:t>
            </a:r>
            <a:r>
              <a:rPr spc="-40"/>
              <a:t> </a:t>
            </a:r>
            <a:r>
              <a:rPr spc="-20"/>
              <a:t>for</a:t>
            </a:r>
            <a:r>
              <a:rPr spc="-5"/>
              <a:t> </a:t>
            </a:r>
            <a:r>
              <a:rPr spc="-10"/>
              <a:t>growth</a:t>
            </a:r>
            <a:r>
              <a:rPr spc="-20"/>
              <a:t> </a:t>
            </a:r>
            <a:r>
              <a:rPr spc="0"/>
              <a:t>and </a:t>
            </a:r>
            <a:r>
              <a:rPr spc="-10"/>
              <a:t>development</a:t>
            </a:r>
          </a:p>
          <a:p>
            <a:pPr indent="50800">
              <a:spcBef>
                <a:spcPts val="800"/>
              </a:spcBef>
              <a:defRPr b="1" spc="-5" sz="2400">
                <a:solidFill>
                  <a:srgbClr val="FF0000"/>
                </a:solidFill>
              </a:defRPr>
            </a:pPr>
            <a:r>
              <a:t>During 10</a:t>
            </a:r>
            <a:r>
              <a:rPr baseline="24304" spc="-7"/>
              <a:t>th</a:t>
            </a:r>
            <a:r>
              <a:rPr baseline="24304" spc="270"/>
              <a:t> </a:t>
            </a:r>
            <a:r>
              <a:rPr spc="0"/>
              <a:t>–</a:t>
            </a:r>
            <a:r>
              <a:rPr spc="-10"/>
              <a:t> </a:t>
            </a:r>
            <a:r>
              <a:t>12</a:t>
            </a:r>
            <a:r>
              <a:rPr baseline="24304" spc="-7"/>
              <a:t>th</a:t>
            </a:r>
            <a:r>
              <a:rPr baseline="24304" spc="277"/>
              <a:t> </a:t>
            </a:r>
            <a:r>
              <a:t>week </a:t>
            </a:r>
            <a:r>
              <a:rPr b="0">
                <a:solidFill>
                  <a:srgbClr val="000000"/>
                </a:solidFill>
              </a:rPr>
              <a:t>of </a:t>
            </a:r>
            <a:r>
              <a:rPr b="0" spc="-15">
                <a:solidFill>
                  <a:srgbClr val="000000"/>
                </a:solidFill>
              </a:rPr>
              <a:t>gestation</a:t>
            </a:r>
            <a:r>
              <a:rPr b="0" spc="-35">
                <a:solidFill>
                  <a:srgbClr val="000000"/>
                </a:solidFill>
              </a:rPr>
              <a:t> </a:t>
            </a:r>
            <a:r>
              <a:rPr b="0" spc="-20">
                <a:solidFill>
                  <a:srgbClr val="000000"/>
                </a:solidFill>
              </a:rPr>
              <a:t>fetal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spc="-10">
                <a:solidFill>
                  <a:srgbClr val="000000"/>
                </a:solidFill>
              </a:rPr>
              <a:t>TSH</a:t>
            </a:r>
            <a:r>
              <a:rPr b="0" spc="15">
                <a:solidFill>
                  <a:srgbClr val="000000"/>
                </a:solidFill>
              </a:rPr>
              <a:t> </a:t>
            </a:r>
            <a:r>
              <a:rPr b="0" spc="-10">
                <a:solidFill>
                  <a:srgbClr val="000000"/>
                </a:solidFill>
              </a:rPr>
              <a:t>appears,</a:t>
            </a:r>
            <a:r>
              <a:rPr b="0" spc="-15">
                <a:solidFill>
                  <a:srgbClr val="000000"/>
                </a:solidFill>
              </a:rPr>
              <a:t> </a:t>
            </a:r>
            <a:r>
              <a:rPr b="0" spc="0">
                <a:solidFill>
                  <a:srgbClr val="000000"/>
                </a:solidFill>
              </a:rPr>
              <a:t>and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spc="0">
                <a:solidFill>
                  <a:srgbClr val="000000"/>
                </a:solidFill>
              </a:rPr>
              <a:t>the </a:t>
            </a:r>
            <a:r>
              <a:rPr b="0" spc="-20">
                <a:solidFill>
                  <a:srgbClr val="000000"/>
                </a:solidFill>
              </a:rPr>
              <a:t>fetal</a:t>
            </a:r>
            <a:r>
              <a:rPr b="0" spc="-15">
                <a:solidFill>
                  <a:srgbClr val="000000"/>
                </a:solidFill>
              </a:rPr>
              <a:t> thyroid</a:t>
            </a:r>
            <a:r>
              <a:rPr b="0" spc="-20">
                <a:solidFill>
                  <a:srgbClr val="000000"/>
                </a:solidFill>
              </a:rPr>
              <a:t> </a:t>
            </a:r>
            <a:r>
              <a:rPr b="0" spc="0">
                <a:solidFill>
                  <a:srgbClr val="000000"/>
                </a:solidFill>
              </a:rPr>
              <a:t>is</a:t>
            </a:r>
          </a:p>
        </p:txBody>
      </p:sp>
      <p:sp>
        <p:nvSpPr>
          <p:cNvPr id="134" name="object 11"/>
          <p:cNvSpPr txBox="1"/>
          <p:nvPr>
            <p:ph type="body" sz="half" idx="1"/>
          </p:nvPr>
        </p:nvSpPr>
        <p:spPr>
          <a:xfrm>
            <a:off x="623062" y="2411383"/>
            <a:ext cx="10945876" cy="2457832"/>
          </a:xfrm>
          <a:prstGeom prst="rect">
            <a:avLst/>
          </a:prstGeom>
        </p:spPr>
        <p:txBody>
          <a:bodyPr/>
          <a:lstStyle/>
          <a:p>
            <a:pPr marR="43180" indent="565784">
              <a:lnSpc>
                <a:spcPct val="80000"/>
              </a:lnSpc>
              <a:spcBef>
                <a:spcPts val="600"/>
              </a:spcBef>
              <a:defRPr b="0" spc="-100"/>
            </a:pPr>
            <a:r>
              <a:t>capable of concentrating </a:t>
            </a:r>
            <a:r>
              <a:rPr spc="0"/>
              <a:t>iodine and</a:t>
            </a:r>
            <a:r>
              <a:t> synthesizing</a:t>
            </a:r>
            <a:r>
              <a:rPr spc="0"/>
              <a:t> </a:t>
            </a:r>
            <a:r>
              <a:t>iodothyronines. However,</a:t>
            </a:r>
            <a:r>
              <a:rPr spc="0"/>
              <a:t> </a:t>
            </a:r>
            <a:r>
              <a:t>little </a:t>
            </a:r>
            <a:r>
              <a:rPr spc="-600"/>
              <a:t> </a:t>
            </a:r>
            <a:r>
              <a:t>hormone synthesis occurs until </a:t>
            </a:r>
            <a:r>
              <a:rPr spc="0"/>
              <a:t>the </a:t>
            </a:r>
            <a:r>
              <a:t>18</a:t>
            </a:r>
            <a:r>
              <a:rPr baseline="24304"/>
              <a:t>th</a:t>
            </a:r>
            <a:r>
              <a:rPr baseline="24304" spc="0"/>
              <a:t> </a:t>
            </a:r>
            <a:r>
              <a:t>to 20</a:t>
            </a:r>
            <a:r>
              <a:rPr baseline="24304"/>
              <a:t>th </a:t>
            </a:r>
            <a:r>
              <a:t>week. Thereafter, fetal thyroid  secretion increases gradually</a:t>
            </a:r>
          </a:p>
          <a:p>
            <a:pPr marR="511175" indent="565784">
              <a:lnSpc>
                <a:spcPct val="80000"/>
              </a:lnSpc>
              <a:spcBef>
                <a:spcPts val="1300"/>
              </a:spcBef>
              <a:defRPr spc="-100">
                <a:solidFill>
                  <a:srgbClr val="FF0000"/>
                </a:solidFill>
              </a:defRPr>
            </a:pPr>
            <a:r>
              <a:t>At term</a:t>
            </a:r>
            <a:r>
              <a:rPr b="0">
                <a:solidFill>
                  <a:srgbClr val="000000"/>
                </a:solidFill>
              </a:rPr>
              <a:t>,</a:t>
            </a:r>
            <a:r>
              <a:rPr b="0" spc="0">
                <a:solidFill>
                  <a:srgbClr val="000000"/>
                </a:solidFill>
              </a:rPr>
              <a:t> </a:t>
            </a:r>
            <a:r>
              <a:rPr b="0">
                <a:solidFill>
                  <a:srgbClr val="000000"/>
                </a:solidFill>
              </a:rPr>
              <a:t>fetal serum T4,</a:t>
            </a:r>
            <a:r>
              <a:rPr b="0" spc="0">
                <a:solidFill>
                  <a:srgbClr val="000000"/>
                </a:solidFill>
              </a:rPr>
              <a:t> </a:t>
            </a:r>
            <a:r>
              <a:rPr b="0">
                <a:solidFill>
                  <a:srgbClr val="000000"/>
                </a:solidFill>
              </a:rPr>
              <a:t>T3,</a:t>
            </a:r>
            <a:r>
              <a:rPr b="0" spc="0">
                <a:solidFill>
                  <a:srgbClr val="000000"/>
                </a:solidFill>
              </a:rPr>
              <a:t> and</a:t>
            </a:r>
            <a:r>
              <a:rPr b="0">
                <a:solidFill>
                  <a:srgbClr val="000000"/>
                </a:solidFill>
              </a:rPr>
              <a:t> TSH</a:t>
            </a:r>
            <a:r>
              <a:rPr b="0" spc="0">
                <a:solidFill>
                  <a:srgbClr val="000000"/>
                </a:solidFill>
              </a:rPr>
              <a:t> </a:t>
            </a:r>
            <a:r>
              <a:rPr b="0">
                <a:solidFill>
                  <a:srgbClr val="000000"/>
                </a:solidFill>
              </a:rPr>
              <a:t>concentrations differ</a:t>
            </a:r>
            <a:r>
              <a:rPr b="0" spc="0">
                <a:solidFill>
                  <a:srgbClr val="000000"/>
                </a:solidFill>
              </a:rPr>
              <a:t> </a:t>
            </a:r>
            <a:r>
              <a:rPr b="0">
                <a:solidFill>
                  <a:srgbClr val="000000"/>
                </a:solidFill>
              </a:rPr>
              <a:t>substantially from </a:t>
            </a:r>
            <a:r>
              <a:rPr b="0" spc="-600">
                <a:solidFill>
                  <a:srgbClr val="000000"/>
                </a:solidFill>
              </a:rPr>
              <a:t> </a:t>
            </a:r>
            <a:r>
              <a:rPr b="0">
                <a:solidFill>
                  <a:srgbClr val="000000"/>
                </a:solidFill>
              </a:rPr>
              <a:t>those </a:t>
            </a:r>
            <a:r>
              <a:rPr b="0" spc="0">
                <a:solidFill>
                  <a:srgbClr val="000000"/>
                </a:solidFill>
              </a:rPr>
              <a:t>in the</a:t>
            </a:r>
            <a:r>
              <a:rPr b="0">
                <a:solidFill>
                  <a:srgbClr val="000000"/>
                </a:solidFill>
              </a:rPr>
              <a:t> mothers. Serum TSH</a:t>
            </a:r>
            <a:r>
              <a:rPr b="0" spc="0">
                <a:solidFill>
                  <a:srgbClr val="000000"/>
                </a:solidFill>
              </a:rPr>
              <a:t> </a:t>
            </a:r>
            <a:r>
              <a:rPr b="0">
                <a:solidFill>
                  <a:srgbClr val="000000"/>
                </a:solidFill>
              </a:rPr>
              <a:t>concentrations are higher, serum free</a:t>
            </a:r>
            <a:r>
              <a:rPr b="0" spc="0">
                <a:solidFill>
                  <a:srgbClr val="000000"/>
                </a:solidFill>
              </a:rPr>
              <a:t> T4</a:t>
            </a:r>
          </a:p>
        </p:txBody>
      </p:sp>
      <p:sp>
        <p:nvSpPr>
          <p:cNvPr id="135" name="object 12"/>
          <p:cNvSpPr txBox="1"/>
          <p:nvPr/>
        </p:nvSpPr>
        <p:spPr>
          <a:xfrm>
            <a:off x="1188719" y="4081653"/>
            <a:ext cx="3068321" cy="30988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10" sz="2400"/>
            </a:pPr>
            <a:r>
              <a:t>concentrations</a:t>
            </a:r>
            <a:r>
              <a:rPr spc="-60"/>
              <a:t> </a:t>
            </a:r>
            <a:r>
              <a:rPr spc="-15"/>
              <a:t>are</a:t>
            </a:r>
            <a:r>
              <a:rPr spc="-30"/>
              <a:t> </a:t>
            </a:r>
            <a:r>
              <a:rPr spc="-50"/>
              <a:t>lower</a:t>
            </a:r>
          </a:p>
        </p:txBody>
      </p:sp>
      <p:sp>
        <p:nvSpPr>
          <p:cNvPr id="136" name="object 13"/>
          <p:cNvSpPr txBox="1"/>
          <p:nvPr/>
        </p:nvSpPr>
        <p:spPr>
          <a:xfrm>
            <a:off x="4232275" y="4068826"/>
            <a:ext cx="6906894" cy="30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400"/>
            </a:pPr>
            <a:r>
              <a:t>,</a:t>
            </a:r>
            <a:r>
              <a:rPr spc="-20"/>
              <a:t> </a:t>
            </a:r>
            <a:r>
              <a:t>and</a:t>
            </a:r>
            <a:r>
              <a:rPr spc="-10"/>
              <a:t> </a:t>
            </a:r>
            <a:r>
              <a:rPr spc="-5"/>
              <a:t>serum T3</a:t>
            </a:r>
            <a:r>
              <a:rPr spc="-15"/>
              <a:t> </a:t>
            </a:r>
            <a:r>
              <a:rPr spc="-10"/>
              <a:t>concentrations</a:t>
            </a:r>
            <a:r>
              <a:rPr spc="-30"/>
              <a:t> </a:t>
            </a:r>
            <a:r>
              <a:rPr spc="-15"/>
              <a:t>are</a:t>
            </a:r>
            <a:r>
              <a:rPr spc="-5"/>
              <a:t> one-half</a:t>
            </a:r>
            <a:r>
              <a:rPr spc="5"/>
              <a:t> </a:t>
            </a:r>
            <a:r>
              <a:rPr spc="-5"/>
              <a:t>those of </a:t>
            </a:r>
            <a:r>
              <a:t>the</a:t>
            </a:r>
          </a:p>
        </p:txBody>
      </p:sp>
      <p:sp>
        <p:nvSpPr>
          <p:cNvPr id="137" name="object 14"/>
          <p:cNvSpPr txBox="1"/>
          <p:nvPr/>
        </p:nvSpPr>
        <p:spPr>
          <a:xfrm>
            <a:off x="1188719" y="4453509"/>
            <a:ext cx="1128395" cy="28956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100"/>
              </a:lnSpc>
              <a:defRPr sz="2400"/>
            </a:pPr>
            <a:r>
              <a:t>mothe</a:t>
            </a:r>
            <a:r>
              <a:rPr spc="-35"/>
              <a:t>r</a:t>
            </a:r>
            <a:r>
              <a:rPr spc="-5"/>
              <a:t>s.</a:t>
            </a:r>
          </a:p>
        </p:txBody>
      </p:sp>
      <p:sp>
        <p:nvSpPr>
          <p:cNvPr id="138" name="object 15"/>
          <p:cNvSpPr txBox="1"/>
          <p:nvPr/>
        </p:nvSpPr>
        <p:spPr>
          <a:xfrm>
            <a:off x="1188718" y="4845177"/>
            <a:ext cx="9619617" cy="309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b="1" sz="2400">
                <a:solidFill>
                  <a:srgbClr val="FF0000"/>
                </a:solidFill>
              </a:defRPr>
            </a:pPr>
            <a:r>
              <a:t>Soon</a:t>
            </a:r>
            <a:r>
              <a:rPr spc="-35"/>
              <a:t> </a:t>
            </a:r>
            <a:r>
              <a:rPr spc="-10"/>
              <a:t>after</a:t>
            </a:r>
            <a:r>
              <a:rPr spc="5"/>
              <a:t> </a:t>
            </a:r>
            <a:r>
              <a:rPr spc="-5"/>
              <a:t>birth</a:t>
            </a:r>
            <a:r>
              <a:rPr b="0" spc="-5">
                <a:solidFill>
                  <a:srgbClr val="000000"/>
                </a:solidFill>
              </a:rPr>
              <a:t>,</a:t>
            </a:r>
            <a:r>
              <a:rPr b="0" spc="10">
                <a:solidFill>
                  <a:srgbClr val="000000"/>
                </a:solidFill>
              </a:rPr>
              <a:t> </a:t>
            </a:r>
            <a:r>
              <a:rPr b="0" spc="-5">
                <a:solidFill>
                  <a:srgbClr val="000000"/>
                </a:solidFill>
              </a:rPr>
              <a:t>serum</a:t>
            </a:r>
            <a:r>
              <a:rPr b="0" spc="-10">
                <a:solidFill>
                  <a:srgbClr val="000000"/>
                </a:solidFill>
              </a:rPr>
              <a:t> TSH</a:t>
            </a:r>
            <a:r>
              <a:rPr b="0" spc="10">
                <a:solidFill>
                  <a:srgbClr val="000000"/>
                </a:solidFill>
              </a:rPr>
              <a:t> </a:t>
            </a:r>
            <a:r>
              <a:rPr b="0" spc="-10">
                <a:solidFill>
                  <a:srgbClr val="000000"/>
                </a:solidFill>
              </a:rPr>
              <a:t>concentrations</a:t>
            </a:r>
            <a:r>
              <a:rPr b="0" spc="-20">
                <a:solidFill>
                  <a:srgbClr val="000000"/>
                </a:solidFill>
              </a:rPr>
              <a:t> </a:t>
            </a:r>
            <a:r>
              <a:rPr b="0" spc="-10">
                <a:solidFill>
                  <a:srgbClr val="000000"/>
                </a:solidFill>
              </a:rPr>
              <a:t>rapidly</a:t>
            </a:r>
            <a:r>
              <a:rPr b="0" spc="-15">
                <a:solidFill>
                  <a:srgbClr val="000000"/>
                </a:solidFill>
              </a:rPr>
              <a:t> </a:t>
            </a:r>
            <a:r>
              <a:rPr b="0" spc="-5">
                <a:solidFill>
                  <a:srgbClr val="000000"/>
                </a:solidFill>
              </a:rPr>
              <a:t>increase</a:t>
            </a:r>
            <a:r>
              <a:rPr b="0" spc="-10">
                <a:solidFill>
                  <a:srgbClr val="000000"/>
                </a:solidFill>
              </a:rPr>
              <a:t> </a:t>
            </a:r>
            <a:r>
              <a:rPr b="0" spc="-15">
                <a:solidFill>
                  <a:srgbClr val="000000"/>
                </a:solidFill>
              </a:rPr>
              <a:t>to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spc="-5">
                <a:solidFill>
                  <a:srgbClr val="000000"/>
                </a:solidFill>
              </a:rPr>
              <a:t>50</a:t>
            </a:r>
            <a:r>
              <a:rPr b="0" spc="-10">
                <a:solidFill>
                  <a:srgbClr val="000000"/>
                </a:solidFill>
              </a:rPr>
              <a:t> </a:t>
            </a:r>
            <a:r>
              <a:rPr b="0" spc="-15">
                <a:solidFill>
                  <a:srgbClr val="000000"/>
                </a:solidFill>
              </a:rPr>
              <a:t>to</a:t>
            </a:r>
            <a:r>
              <a:rPr b="0" spc="-20">
                <a:solidFill>
                  <a:srgbClr val="000000"/>
                </a:solidFill>
              </a:rPr>
              <a:t> </a:t>
            </a:r>
            <a:r>
              <a:rPr b="0" spc="-5">
                <a:solidFill>
                  <a:srgbClr val="000000"/>
                </a:solidFill>
              </a:rPr>
              <a:t>80</a:t>
            </a:r>
            <a:r>
              <a:rPr b="0" spc="-10">
                <a:solidFill>
                  <a:srgbClr val="000000"/>
                </a:solidFill>
              </a:rPr>
              <a:t> </a:t>
            </a:r>
            <a:r>
              <a:rPr b="0" spc="-5">
                <a:solidFill>
                  <a:srgbClr val="000000"/>
                </a:solidFill>
              </a:rPr>
              <a:t>mU/L</a:t>
            </a:r>
          </a:p>
        </p:txBody>
      </p:sp>
      <p:sp>
        <p:nvSpPr>
          <p:cNvPr id="139" name="object 16"/>
          <p:cNvSpPr txBox="1"/>
          <p:nvPr/>
        </p:nvSpPr>
        <p:spPr>
          <a:xfrm>
            <a:off x="1188718" y="5217033"/>
            <a:ext cx="5717542" cy="289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100"/>
              </a:lnSpc>
              <a:defRPr sz="2400"/>
            </a:pPr>
            <a:r>
              <a:t>and</a:t>
            </a:r>
            <a:r>
              <a:rPr spc="-10"/>
              <a:t> </a:t>
            </a:r>
            <a:r>
              <a:t>then</a:t>
            </a:r>
            <a:r>
              <a:rPr spc="-5"/>
              <a:t> </a:t>
            </a:r>
            <a:r>
              <a:rPr spc="-15"/>
              <a:t>fall</a:t>
            </a:r>
            <a:r>
              <a:rPr spc="-10"/>
              <a:t> </a:t>
            </a:r>
            <a:r>
              <a:rPr spc="-15"/>
              <a:t>to</a:t>
            </a:r>
            <a:r>
              <a:rPr spc="-30"/>
              <a:t> </a:t>
            </a:r>
            <a:r>
              <a:rPr spc="-5"/>
              <a:t>10</a:t>
            </a:r>
            <a:r>
              <a:rPr spc="-10"/>
              <a:t> </a:t>
            </a:r>
            <a:r>
              <a:rPr spc="-15"/>
              <a:t>to </a:t>
            </a:r>
            <a:r>
              <a:rPr spc="-5"/>
              <a:t>15</a:t>
            </a:r>
            <a:r>
              <a:rPr spc="-15"/>
              <a:t> </a:t>
            </a:r>
            <a:r>
              <a:t>mU/L</a:t>
            </a:r>
            <a:r>
              <a:rPr spc="-15"/>
              <a:t> </a:t>
            </a:r>
            <a:r>
              <a:t>within</a:t>
            </a:r>
            <a:r>
              <a:rPr spc="-25"/>
              <a:t> </a:t>
            </a:r>
            <a:r>
              <a:rPr spc="-5"/>
              <a:t>48</a:t>
            </a:r>
            <a:r>
              <a:rPr spc="-15"/>
              <a:t> hours</a:t>
            </a:r>
          </a:p>
        </p:txBody>
      </p:sp>
      <p:sp>
        <p:nvSpPr>
          <p:cNvPr id="140" name="object 17"/>
          <p:cNvSpPr txBox="1"/>
          <p:nvPr/>
        </p:nvSpPr>
        <p:spPr>
          <a:xfrm>
            <a:off x="6881241" y="5125210"/>
            <a:ext cx="102871" cy="3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400"/>
            </a:lvl1pPr>
          </a:lstStyle>
          <a:p>
            <a:pPr/>
            <a:r>
              <a:t>.</a:t>
            </a:r>
          </a:p>
        </p:txBody>
      </p:sp>
      <p:sp>
        <p:nvSpPr>
          <p:cNvPr id="141" name="object 18"/>
          <p:cNvSpPr txBox="1"/>
          <p:nvPr/>
        </p:nvSpPr>
        <p:spPr>
          <a:xfrm>
            <a:off x="1188719" y="5608649"/>
            <a:ext cx="9680576" cy="309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spc="-5" sz="2400"/>
            </a:pPr>
            <a:r>
              <a:t>Serum T3</a:t>
            </a:r>
            <a:r>
              <a:rPr spc="10"/>
              <a:t> </a:t>
            </a:r>
            <a:r>
              <a:rPr spc="0"/>
              <a:t>and </a:t>
            </a:r>
            <a:r>
              <a:t>T4 </a:t>
            </a:r>
            <a:r>
              <a:rPr spc="-10"/>
              <a:t>concentrations rapidly</a:t>
            </a:r>
            <a:r>
              <a:t> increase</a:t>
            </a:r>
            <a:r>
              <a:rPr spc="0"/>
              <a:t> </a:t>
            </a:r>
            <a:r>
              <a:rPr spc="-10"/>
              <a:t>to</a:t>
            </a:r>
            <a:r>
              <a:rPr spc="-15"/>
              <a:t> </a:t>
            </a:r>
            <a:r>
              <a:rPr spc="-10"/>
              <a:t>values</a:t>
            </a:r>
            <a:r>
              <a:rPr spc="20"/>
              <a:t> </a:t>
            </a:r>
            <a:r>
              <a:rPr spc="-10"/>
              <a:t>slightly</a:t>
            </a:r>
            <a:r>
              <a:t> higher </a:t>
            </a:r>
            <a:r>
              <a:rPr spc="0"/>
              <a:t>than</a:t>
            </a:r>
          </a:p>
        </p:txBody>
      </p:sp>
      <p:sp>
        <p:nvSpPr>
          <p:cNvPr id="142" name="object 19"/>
          <p:cNvSpPr txBox="1"/>
          <p:nvPr/>
        </p:nvSpPr>
        <p:spPr>
          <a:xfrm>
            <a:off x="1188719" y="5980505"/>
            <a:ext cx="2861311" cy="28956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100"/>
              </a:lnSpc>
              <a:defRPr spc="-5" sz="2400"/>
            </a:pPr>
            <a:r>
              <a:t>those</a:t>
            </a:r>
            <a:r>
              <a:rPr spc="-30"/>
              <a:t> </a:t>
            </a:r>
            <a:r>
              <a:rPr spc="0"/>
              <a:t>in</a:t>
            </a:r>
            <a:r>
              <a:rPr spc="-25"/>
              <a:t> </a:t>
            </a:r>
            <a:r>
              <a:t>normal</a:t>
            </a:r>
            <a:r>
              <a:rPr spc="-40"/>
              <a:t> </a:t>
            </a:r>
            <a:r>
              <a:rPr spc="0"/>
              <a:t>adults.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object 2"/>
          <p:cNvSpPr txBox="1"/>
          <p:nvPr>
            <p:ph type="title"/>
          </p:nvPr>
        </p:nvSpPr>
        <p:spPr>
          <a:xfrm>
            <a:off x="1145843" y="367029"/>
            <a:ext cx="7428232" cy="104140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pc="-100">
                <a:solidFill>
                  <a:srgbClr val="000000"/>
                </a:solidFill>
              </a:defRPr>
            </a:pPr>
            <a:r>
              <a:t>Assessment</a:t>
            </a:r>
            <a:r>
              <a:rPr spc="-200"/>
              <a:t> </a:t>
            </a:r>
            <a:r>
              <a:t>of</a:t>
            </a:r>
            <a:r>
              <a:rPr spc="-200"/>
              <a:t> </a:t>
            </a:r>
            <a:r>
              <a:t>thyroid</a:t>
            </a:r>
            <a:r>
              <a:rPr spc="-200"/>
              <a:t> </a:t>
            </a:r>
            <a:r>
              <a:t>function</a:t>
            </a:r>
          </a:p>
        </p:txBody>
      </p:sp>
      <p:sp>
        <p:nvSpPr>
          <p:cNvPr id="145" name="object 3"/>
          <p:cNvSpPr/>
          <p:nvPr/>
        </p:nvSpPr>
        <p:spPr>
          <a:xfrm>
            <a:off x="3201923" y="3540885"/>
            <a:ext cx="7685534" cy="310897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46" name="object 4"/>
          <p:cNvSpPr txBox="1"/>
          <p:nvPr/>
        </p:nvSpPr>
        <p:spPr>
          <a:xfrm>
            <a:off x="1176323" y="1543283"/>
            <a:ext cx="9502142" cy="1967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300"/>
              </a:spcBef>
              <a:defRPr sz="2400"/>
            </a:pPr>
            <a:r>
              <a:t>When </a:t>
            </a:r>
            <a:r>
              <a:rPr spc="-10"/>
              <a:t>evaluating</a:t>
            </a:r>
            <a:r>
              <a:t> </a:t>
            </a:r>
            <a:r>
              <a:rPr spc="-15"/>
              <a:t>thyroid</a:t>
            </a:r>
            <a:r>
              <a:rPr spc="-10"/>
              <a:t> tests</a:t>
            </a:r>
            <a:r>
              <a:rPr spc="-20"/>
              <a:t> </a:t>
            </a:r>
            <a:r>
              <a:rPr spc="-5"/>
              <a:t>during</a:t>
            </a:r>
            <a:r>
              <a:rPr spc="-20"/>
              <a:t> pregnancy,</a:t>
            </a:r>
            <a:r>
              <a:rPr spc="-15"/>
              <a:t> we</a:t>
            </a:r>
            <a:r>
              <a:t> </a:t>
            </a:r>
            <a:r>
              <a:rPr spc="-5"/>
              <a:t>typically</a:t>
            </a:r>
            <a:r>
              <a:rPr spc="-25"/>
              <a:t> </a:t>
            </a:r>
            <a:r>
              <a:rPr spc="-10"/>
              <a:t>measure:</a:t>
            </a:r>
          </a:p>
          <a:p>
            <a:pPr marL="304800" indent="-183514">
              <a:spcBef>
                <a:spcPts val="1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304800" algn="l"/>
              </a:tabLst>
              <a:defRPr b="1" spc="-4" sz="2000">
                <a:solidFill>
                  <a:srgbClr val="006FC0"/>
                </a:solidFill>
              </a:defRPr>
            </a:pPr>
            <a:r>
              <a:t>TSH</a:t>
            </a:r>
            <a:r>
              <a:rPr spc="-15"/>
              <a:t> </a:t>
            </a:r>
            <a:r>
              <a:rPr spc="0"/>
              <a:t>+ </a:t>
            </a:r>
            <a:r>
              <a:rPr spc="-9"/>
              <a:t>Free</a:t>
            </a:r>
            <a:r>
              <a:t> </a:t>
            </a:r>
            <a:r>
              <a:rPr spc="0"/>
              <a:t>T4</a:t>
            </a:r>
            <a:r>
              <a:rPr spc="-15"/>
              <a:t> </a:t>
            </a:r>
            <a:r>
              <a:rPr b="0">
                <a:solidFill>
                  <a:srgbClr val="000000"/>
                </a:solidFill>
              </a:rPr>
              <a:t>(if there</a:t>
            </a:r>
            <a:r>
              <a:rPr b="0" spc="0">
                <a:solidFill>
                  <a:srgbClr val="000000"/>
                </a:solidFill>
              </a:rPr>
              <a:t> is</a:t>
            </a:r>
            <a:r>
              <a:rPr b="0" spc="9">
                <a:solidFill>
                  <a:srgbClr val="000000"/>
                </a:solidFill>
              </a:rPr>
              <a:t> </a:t>
            </a:r>
            <a:r>
              <a:rPr b="0" spc="0">
                <a:solidFill>
                  <a:srgbClr val="000000"/>
                </a:solidFill>
              </a:rPr>
              <a:t>a </a:t>
            </a:r>
            <a:r>
              <a:rPr b="0">
                <a:solidFill>
                  <a:srgbClr val="000000"/>
                </a:solidFill>
              </a:rPr>
              <a:t>trimester-specific</a:t>
            </a:r>
            <a:r>
              <a:rPr b="0" spc="55">
                <a:solidFill>
                  <a:srgbClr val="000000"/>
                </a:solidFill>
              </a:rPr>
              <a:t> </a:t>
            </a:r>
            <a:r>
              <a:rPr b="0" spc="-15">
                <a:solidFill>
                  <a:srgbClr val="000000"/>
                </a:solidFill>
              </a:rPr>
              <a:t>reference</a:t>
            </a:r>
            <a:r>
              <a:rPr b="0" spc="4">
                <a:solidFill>
                  <a:srgbClr val="000000"/>
                </a:solidFill>
              </a:rPr>
              <a:t> </a:t>
            </a:r>
            <a:r>
              <a:rPr b="0">
                <a:solidFill>
                  <a:srgbClr val="000000"/>
                </a:solidFill>
              </a:rPr>
              <a:t>range)</a:t>
            </a:r>
            <a:r>
              <a:rPr b="0" spc="-15">
                <a:solidFill>
                  <a:srgbClr val="000000"/>
                </a:solidFill>
              </a:rPr>
              <a:t> </a:t>
            </a:r>
            <a:r>
              <a:rPr spc="0"/>
              <a:t>+/-</a:t>
            </a:r>
            <a:r>
              <a:rPr spc="4"/>
              <a:t> </a:t>
            </a:r>
            <a:r>
              <a:rPr spc="-39"/>
              <a:t>Total</a:t>
            </a:r>
            <a:r>
              <a:rPr spc="-19"/>
              <a:t> </a:t>
            </a:r>
            <a:r>
              <a:rPr spc="0"/>
              <a:t>T4</a:t>
            </a:r>
          </a:p>
          <a:p>
            <a:pPr marR="5080" indent="12700">
              <a:lnSpc>
                <a:spcPts val="2800"/>
              </a:lnSpc>
              <a:spcBef>
                <a:spcPts val="1600"/>
              </a:spcBef>
              <a:defRPr sz="2600"/>
            </a:pPr>
            <a:r>
              <a:t>In the </a:t>
            </a:r>
            <a:r>
              <a:rPr spc="-5"/>
              <a:t>absence of population </a:t>
            </a:r>
            <a:r>
              <a:t>and </a:t>
            </a:r>
            <a:r>
              <a:rPr spc="-5"/>
              <a:t>trimester-specific normal </a:t>
            </a:r>
            <a:r>
              <a:rPr spc="-10"/>
              <a:t>ranges, </a:t>
            </a:r>
            <a:r>
              <a:rPr spc="-135"/>
              <a:t>ATA </a:t>
            </a:r>
            <a:r>
              <a:rPr spc="-575"/>
              <a:t> </a:t>
            </a:r>
            <a:r>
              <a:t>guidelines </a:t>
            </a:r>
            <a:r>
              <a:rPr spc="-5"/>
              <a:t>suggest </a:t>
            </a:r>
            <a:r>
              <a:t>the </a:t>
            </a:r>
            <a:r>
              <a:rPr spc="-10"/>
              <a:t>following </a:t>
            </a:r>
            <a:r>
              <a:rPr spc="-25"/>
              <a:t>for </a:t>
            </a:r>
            <a:r>
              <a:rPr spc="-10"/>
              <a:t>interpretation </a:t>
            </a:r>
            <a:r>
              <a:rPr spc="-5"/>
              <a:t>of </a:t>
            </a:r>
            <a:r>
              <a:rPr spc="-15"/>
              <a:t>thyroid </a:t>
            </a:r>
            <a:r>
              <a:rPr spc="-5"/>
              <a:t>function </a:t>
            </a:r>
            <a:r>
              <a:t> </a:t>
            </a:r>
            <a:r>
              <a:rPr spc="-10"/>
              <a:t>tests:</a:t>
            </a:r>
          </a:p>
        </p:txBody>
      </p:sp>
      <p:sp>
        <p:nvSpPr>
          <p:cNvPr id="147" name="object 5"/>
          <p:cNvSpPr txBox="1"/>
          <p:nvPr/>
        </p:nvSpPr>
        <p:spPr>
          <a:xfrm>
            <a:off x="1286002" y="3531742"/>
            <a:ext cx="115571" cy="248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000">
                <a:solidFill>
                  <a:srgbClr val="E38312"/>
                </a:solidFill>
              </a:defRPr>
            </a:lvl1pPr>
          </a:lstStyle>
          <a:p>
            <a:pPr/>
            <a:r>
              <a:t>◦</a:t>
            </a:r>
          </a:p>
        </p:txBody>
      </p:sp>
      <p:sp>
        <p:nvSpPr>
          <p:cNvPr id="148" name="object 6"/>
          <p:cNvSpPr txBox="1"/>
          <p:nvPr/>
        </p:nvSpPr>
        <p:spPr>
          <a:xfrm>
            <a:off x="1481326" y="3540885"/>
            <a:ext cx="9406257" cy="297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300"/>
              </a:lnSpc>
              <a:defRPr b="1" spc="-19" sz="2000"/>
            </a:pPr>
            <a:r>
              <a:t>Weeks</a:t>
            </a:r>
            <a:r>
              <a:rPr spc="9"/>
              <a:t> </a:t>
            </a:r>
            <a:r>
              <a:rPr spc="0"/>
              <a:t>7</a:t>
            </a:r>
            <a:r>
              <a:rPr spc="4"/>
              <a:t> </a:t>
            </a:r>
            <a:r>
              <a:rPr spc="-15"/>
              <a:t>to </a:t>
            </a:r>
            <a:r>
              <a:rPr spc="0"/>
              <a:t>12</a:t>
            </a:r>
            <a:r>
              <a:rPr spc="4"/>
              <a:t> </a:t>
            </a:r>
            <a:r>
              <a:rPr b="0" spc="0"/>
              <a:t>–</a:t>
            </a:r>
            <a:r>
              <a:rPr b="0" spc="4"/>
              <a:t> </a:t>
            </a:r>
            <a:r>
              <a:rPr b="0" spc="-4"/>
              <a:t>Reduce</a:t>
            </a:r>
            <a:r>
              <a:rPr b="0" spc="-15"/>
              <a:t> </a:t>
            </a:r>
            <a:r>
              <a:rPr b="0" spc="0"/>
              <a:t>the</a:t>
            </a:r>
            <a:r>
              <a:rPr b="0" spc="9"/>
              <a:t> </a:t>
            </a:r>
            <a:r>
              <a:rPr b="0" spc="-9"/>
              <a:t>lower</a:t>
            </a:r>
            <a:r>
              <a:rPr b="0" spc="9"/>
              <a:t> </a:t>
            </a:r>
            <a:r>
              <a:rPr b="0" spc="-4"/>
              <a:t>limit</a:t>
            </a:r>
            <a:r>
              <a:rPr b="0" spc="15"/>
              <a:t> </a:t>
            </a:r>
            <a:r>
              <a:rPr b="0" spc="-4"/>
              <a:t>of</a:t>
            </a:r>
            <a:r>
              <a:rPr b="0" spc="0"/>
              <a:t> the</a:t>
            </a:r>
            <a:r>
              <a:rPr b="0" spc="4"/>
              <a:t> </a:t>
            </a:r>
            <a:r>
              <a:rPr b="0" spc="-15"/>
              <a:t>reference</a:t>
            </a:r>
            <a:r>
              <a:rPr b="0" spc="9"/>
              <a:t> </a:t>
            </a:r>
            <a:r>
              <a:rPr b="0" spc="-9"/>
              <a:t>range</a:t>
            </a:r>
            <a:r>
              <a:rPr b="0" spc="-25"/>
              <a:t> </a:t>
            </a:r>
            <a:r>
              <a:rPr b="0" spc="-4"/>
              <a:t>of</a:t>
            </a:r>
            <a:r>
              <a:rPr b="0" spc="0"/>
              <a:t> </a:t>
            </a:r>
            <a:r>
              <a:rPr b="0" spc="-9"/>
              <a:t>TSH</a:t>
            </a:r>
            <a:r>
              <a:rPr b="0" spc="4"/>
              <a:t> </a:t>
            </a:r>
            <a:r>
              <a:rPr b="0" spc="-4"/>
              <a:t>by</a:t>
            </a:r>
            <a:r>
              <a:rPr b="0" spc="-9"/>
              <a:t> </a:t>
            </a:r>
            <a:r>
              <a:rPr b="0" spc="-15"/>
              <a:t>approximately</a:t>
            </a:r>
            <a:r>
              <a:rPr b="0" spc="39"/>
              <a:t> </a:t>
            </a:r>
            <a:r>
              <a:rPr b="0" spc="-4"/>
              <a:t>0.4</a:t>
            </a:r>
          </a:p>
        </p:txBody>
      </p:sp>
      <p:sp>
        <p:nvSpPr>
          <p:cNvPr id="149" name="object 7"/>
          <p:cNvSpPr txBox="1"/>
          <p:nvPr/>
        </p:nvSpPr>
        <p:spPr>
          <a:xfrm>
            <a:off x="1481326" y="3851783"/>
            <a:ext cx="3938906" cy="266701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  <a:defRPr spc="-4" sz="2000"/>
            </a:pPr>
            <a:r>
              <a:t>mU/L</a:t>
            </a:r>
            <a:r>
              <a:rPr spc="-19"/>
              <a:t> </a:t>
            </a:r>
            <a:r>
              <a:rPr spc="0"/>
              <a:t>and</a:t>
            </a:r>
            <a:r>
              <a:t> </a:t>
            </a:r>
            <a:r>
              <a:rPr spc="0"/>
              <a:t>the</a:t>
            </a:r>
            <a:r>
              <a:t> </a:t>
            </a:r>
            <a:r>
              <a:rPr spc="0"/>
              <a:t>upper</a:t>
            </a:r>
            <a:r>
              <a:rPr spc="-25"/>
              <a:t> </a:t>
            </a:r>
            <a:r>
              <a:t>limit</a:t>
            </a:r>
            <a:r>
              <a:rPr spc="25"/>
              <a:t> </a:t>
            </a:r>
            <a:r>
              <a:t>by</a:t>
            </a:r>
            <a:r>
              <a:rPr spc="-15"/>
              <a:t> </a:t>
            </a:r>
            <a:r>
              <a:rPr spc="0"/>
              <a:t>0.5</a:t>
            </a:r>
            <a:r>
              <a:rPr spc="-15"/>
              <a:t> </a:t>
            </a:r>
            <a:r>
              <a:t>mU/L</a:t>
            </a:r>
          </a:p>
        </p:txBody>
      </p:sp>
      <p:sp>
        <p:nvSpPr>
          <p:cNvPr id="150" name="object 8"/>
          <p:cNvSpPr txBox="1"/>
          <p:nvPr/>
        </p:nvSpPr>
        <p:spPr>
          <a:xfrm>
            <a:off x="1286001" y="4190872"/>
            <a:ext cx="9523732" cy="140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194945" marR="859789" indent="-182879">
              <a:lnSpc>
                <a:spcPts val="2100"/>
              </a:lnSpc>
              <a:spcBef>
                <a:spcPts val="300"/>
              </a:spcBef>
              <a:buClr>
                <a:srgbClr val="E38312"/>
              </a:buClr>
              <a:buSzPct val="100000"/>
              <a:buFont typeface="Calibri"/>
              <a:buChar char="◦"/>
              <a:tabLst>
                <a:tab pos="190500" algn="l"/>
              </a:tabLst>
              <a:defRPr b="1" sz="2000"/>
            </a:pPr>
            <a:r>
              <a:t>Second and</a:t>
            </a:r>
            <a:r>
              <a:rPr spc="-4"/>
              <a:t> third</a:t>
            </a:r>
            <a:r>
              <a:rPr spc="-15"/>
              <a:t> </a:t>
            </a:r>
            <a:r>
              <a:rPr spc="-4"/>
              <a:t>trimester</a:t>
            </a:r>
            <a:r>
              <a:rPr spc="-30"/>
              <a:t> </a:t>
            </a:r>
            <a:r>
              <a:rPr b="0"/>
              <a:t>–</a:t>
            </a:r>
            <a:r>
              <a:rPr b="0" spc="4"/>
              <a:t> </a:t>
            </a:r>
            <a:r>
              <a:rPr b="0" spc="-9"/>
              <a:t>There</a:t>
            </a:r>
            <a:r>
              <a:rPr b="0" spc="4"/>
              <a:t> </a:t>
            </a:r>
            <a:r>
              <a:rPr b="0" spc="-4"/>
              <a:t>should</a:t>
            </a:r>
            <a:r>
              <a:rPr b="0"/>
              <a:t> </a:t>
            </a:r>
            <a:r>
              <a:rPr b="0" spc="-4"/>
              <a:t>be</a:t>
            </a:r>
            <a:r>
              <a:rPr b="0" spc="-9"/>
              <a:t> </a:t>
            </a:r>
            <a:r>
              <a:rPr b="0"/>
              <a:t>a</a:t>
            </a:r>
            <a:r>
              <a:rPr b="0" spc="4"/>
              <a:t> </a:t>
            </a:r>
            <a:r>
              <a:rPr b="0" spc="-4"/>
              <a:t>gradual</a:t>
            </a:r>
            <a:r>
              <a:rPr b="0" spc="-25"/>
              <a:t> </a:t>
            </a:r>
            <a:r>
              <a:rPr b="0" spc="-9"/>
              <a:t>return</a:t>
            </a:r>
            <a:r>
              <a:rPr b="0" spc="4"/>
              <a:t> </a:t>
            </a:r>
            <a:r>
              <a:rPr b="0" spc="-4"/>
              <a:t>of </a:t>
            </a:r>
            <a:r>
              <a:rPr b="0" spc="-9"/>
              <a:t>TSH</a:t>
            </a:r>
            <a:r>
              <a:rPr b="0" spc="4"/>
              <a:t> </a:t>
            </a:r>
            <a:r>
              <a:rPr b="0" spc="-15"/>
              <a:t>towards</a:t>
            </a:r>
            <a:r>
              <a:rPr b="0" spc="-4"/>
              <a:t> </a:t>
            </a:r>
            <a:r>
              <a:rPr b="0"/>
              <a:t>the </a:t>
            </a:r>
            <a:r>
              <a:rPr b="0" spc="-434"/>
              <a:t> </a:t>
            </a:r>
            <a:r>
              <a:rPr b="0" spc="-4"/>
              <a:t>nonpregnant</a:t>
            </a:r>
            <a:r>
              <a:rPr b="0" spc="-39"/>
              <a:t> </a:t>
            </a:r>
            <a:r>
              <a:rPr b="0" spc="-4"/>
              <a:t>normal</a:t>
            </a:r>
            <a:r>
              <a:rPr b="0" spc="-9"/>
              <a:t> range</a:t>
            </a:r>
          </a:p>
          <a:p>
            <a:pPr marL="194945" marR="5080" indent="-182879">
              <a:lnSpc>
                <a:spcPct val="90000"/>
              </a:lnSpc>
              <a:spcBef>
                <a:spcPts val="500"/>
              </a:spcBef>
              <a:buClr>
                <a:srgbClr val="E38312"/>
              </a:buClr>
              <a:buSzPct val="100000"/>
              <a:buChar char="◦"/>
              <a:tabLst>
                <a:tab pos="190500" algn="l"/>
              </a:tabLst>
              <a:defRPr spc="-4" sz="2000">
                <a:solidFill>
                  <a:srgbClr val="FF0000"/>
                </a:solidFill>
              </a:defRPr>
            </a:pPr>
            <a:r>
              <a:t>The</a:t>
            </a:r>
            <a:r>
              <a:rPr spc="4"/>
              <a:t> </a:t>
            </a:r>
            <a:r>
              <a:t>upper</a:t>
            </a:r>
            <a:r>
              <a:rPr spc="-19"/>
              <a:t> </a:t>
            </a:r>
            <a:r>
              <a:rPr spc="-15"/>
              <a:t>reference</a:t>
            </a:r>
            <a:r>
              <a:rPr spc="9"/>
              <a:t> </a:t>
            </a:r>
            <a:r>
              <a:rPr spc="-9"/>
              <a:t>range</a:t>
            </a:r>
            <a:r>
              <a:rPr spc="-19"/>
              <a:t> </a:t>
            </a:r>
            <a:r>
              <a:rPr spc="-15"/>
              <a:t>for </a:t>
            </a:r>
            <a:r>
              <a:rPr spc="-9"/>
              <a:t>total</a:t>
            </a:r>
            <a:r>
              <a:rPr spc="15"/>
              <a:t> </a:t>
            </a:r>
            <a:r>
              <a:rPr spc="4"/>
              <a:t>T4</a:t>
            </a:r>
            <a:r>
              <a:t> increases</a:t>
            </a:r>
            <a:r>
              <a:rPr spc="25"/>
              <a:t> </a:t>
            </a:r>
            <a:r>
              <a:t>by</a:t>
            </a:r>
            <a:r>
              <a:rPr spc="-15"/>
              <a:t> approximately</a:t>
            </a:r>
            <a:r>
              <a:rPr spc="9"/>
              <a:t> </a:t>
            </a:r>
            <a:r>
              <a:rPr spc="0"/>
              <a:t>5 </a:t>
            </a:r>
            <a:r>
              <a:rPr spc="-9"/>
              <a:t>percent</a:t>
            </a:r>
            <a:r>
              <a:rPr spc="4"/>
              <a:t> </a:t>
            </a:r>
            <a:r>
              <a:t>per week</a:t>
            </a:r>
            <a:r>
              <a:rPr>
                <a:solidFill>
                  <a:srgbClr val="000000"/>
                </a:solidFill>
              </a:rPr>
              <a:t>, </a:t>
            </a:r>
            <a:r>
              <a:rPr spc="0">
                <a:solidFill>
                  <a:srgbClr val="000000"/>
                </a:solidFill>
              </a:rPr>
              <a:t> beginning</a:t>
            </a:r>
            <a:r>
              <a:rPr spc="-19">
                <a:solidFill>
                  <a:srgbClr val="000000"/>
                </a:solidFill>
              </a:rPr>
              <a:t> </a:t>
            </a:r>
            <a:r>
              <a:rPr spc="-15">
                <a:solidFill>
                  <a:srgbClr val="000000"/>
                </a:solidFill>
              </a:rPr>
              <a:t>at</a:t>
            </a:r>
            <a:r>
              <a:rPr spc="19"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000000"/>
                </a:solidFill>
              </a:rPr>
              <a:t>week</a:t>
            </a:r>
            <a:r>
              <a:rPr spc="-15">
                <a:solidFill>
                  <a:srgbClr val="000000"/>
                </a:solidFill>
              </a:rPr>
              <a:t> </a:t>
            </a:r>
            <a:r>
              <a:rPr spc="0">
                <a:solidFill>
                  <a:srgbClr val="000000"/>
                </a:solidFill>
              </a:rPr>
              <a:t>7.</a:t>
            </a:r>
            <a:r>
              <a:rPr spc="-9">
                <a:solidFill>
                  <a:srgbClr val="000000"/>
                </a:solidFill>
              </a:rPr>
              <a:t> </a:t>
            </a:r>
            <a:r>
              <a:rPr spc="-25">
                <a:solidFill>
                  <a:srgbClr val="000000"/>
                </a:solidFill>
              </a:rPr>
              <a:t>At</a:t>
            </a:r>
            <a:r>
              <a:rPr spc="0">
                <a:solidFill>
                  <a:srgbClr val="000000"/>
                </a:solidFill>
              </a:rPr>
              <a:t> </a:t>
            </a:r>
            <a:r>
              <a:rPr spc="-15">
                <a:solidFill>
                  <a:srgbClr val="000000"/>
                </a:solidFill>
              </a:rPr>
              <a:t>approximately</a:t>
            </a:r>
            <a:r>
              <a:rPr spc="19">
                <a:solidFill>
                  <a:srgbClr val="000000"/>
                </a:solidFill>
              </a:rPr>
              <a:t> </a:t>
            </a:r>
            <a:r>
              <a:rPr b="1" spc="0"/>
              <a:t>16 </a:t>
            </a:r>
            <a:r>
              <a:rPr b="1"/>
              <a:t>weeks</a:t>
            </a:r>
            <a:r>
              <a:rPr>
                <a:solidFill>
                  <a:srgbClr val="000000"/>
                </a:solidFill>
              </a:rPr>
              <a:t>,</a:t>
            </a:r>
            <a:r>
              <a:rPr spc="4">
                <a:solidFill>
                  <a:srgbClr val="000000"/>
                </a:solidFill>
              </a:rPr>
              <a:t> </a:t>
            </a:r>
            <a:r>
              <a:rPr spc="-9"/>
              <a:t>total</a:t>
            </a:r>
            <a:r>
              <a:rPr spc="4"/>
              <a:t> </a:t>
            </a:r>
            <a:r>
              <a:t>T4</a:t>
            </a:r>
            <a:r>
              <a:rPr spc="4"/>
              <a:t> </a:t>
            </a:r>
            <a:r>
              <a:rPr spc="0"/>
              <a:t>(and </a:t>
            </a:r>
            <a:r>
              <a:t>T3)</a:t>
            </a:r>
            <a:r>
              <a:rPr spc="4"/>
              <a:t> </a:t>
            </a:r>
            <a:r>
              <a:rPr spc="-9"/>
              <a:t>levels</a:t>
            </a:r>
            <a:r>
              <a:rPr spc="35"/>
              <a:t> </a:t>
            </a:r>
            <a:r>
              <a:rPr spc="0"/>
              <a:t>during</a:t>
            </a:r>
            <a:r>
              <a:t> pregnancy </a:t>
            </a:r>
            <a:r>
              <a:rPr spc="-440"/>
              <a:t> </a:t>
            </a:r>
            <a:r>
              <a:rPr spc="-9"/>
              <a:t>are</a:t>
            </a:r>
            <a:r>
              <a:rPr spc="0"/>
              <a:t> </a:t>
            </a:r>
            <a:r>
              <a:t>1.5-fold</a:t>
            </a:r>
            <a:r>
              <a:rPr spc="-35"/>
              <a:t> </a:t>
            </a:r>
            <a:r>
              <a:t>higher</a:t>
            </a:r>
            <a:r>
              <a:rPr spc="-15"/>
              <a:t> </a:t>
            </a:r>
            <a:r>
              <a:rPr spc="0"/>
              <a:t>than</a:t>
            </a:r>
            <a:r>
              <a:t> </a:t>
            </a:r>
            <a:r>
              <a:rPr spc="0"/>
              <a:t>in </a:t>
            </a:r>
            <a:r>
              <a:t>nonpregnant</a:t>
            </a:r>
            <a:r>
              <a:rPr spc="-35"/>
              <a:t> </a:t>
            </a:r>
            <a:r>
              <a:rPr spc="-9"/>
              <a:t>women</a:t>
            </a:r>
            <a:r>
              <a:rPr spc="9"/>
              <a:t> </a:t>
            </a:r>
            <a:r>
              <a:rPr spc="0">
                <a:solidFill>
                  <a:srgbClr val="000000"/>
                </a:solidFill>
              </a:rPr>
              <a:t>(due</a:t>
            </a:r>
            <a:r>
              <a:rPr spc="-9">
                <a:solidFill>
                  <a:srgbClr val="000000"/>
                </a:solidFill>
              </a:rPr>
              <a:t> </a:t>
            </a:r>
            <a:r>
              <a:rPr spc="-15">
                <a:solidFill>
                  <a:srgbClr val="000000"/>
                </a:solidFill>
              </a:rPr>
              <a:t>to</a:t>
            </a:r>
            <a:r>
              <a:rPr spc="-9"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000000"/>
                </a:solidFill>
              </a:rPr>
              <a:t>TBG</a:t>
            </a:r>
            <a:r>
              <a:rPr spc="-9">
                <a:solidFill>
                  <a:srgbClr val="000000"/>
                </a:solidFill>
              </a:rPr>
              <a:t> excess).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le 1"/>
          <p:cNvSpPr txBox="1"/>
          <p:nvPr>
            <p:ph type="title"/>
          </p:nvPr>
        </p:nvSpPr>
        <p:spPr>
          <a:xfrm>
            <a:off x="1176324" y="286892"/>
            <a:ext cx="9839350" cy="102870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Text Placeholder 2"/>
          <p:cNvSpPr txBox="1"/>
          <p:nvPr>
            <p:ph type="body" sz="quarter" idx="1"/>
          </p:nvPr>
        </p:nvSpPr>
        <p:spPr>
          <a:xfrm>
            <a:off x="623061" y="1884678"/>
            <a:ext cx="10945877" cy="50800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5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800" y="304800"/>
            <a:ext cx="10160001" cy="669073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