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8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C9E8E15C-6624-4DF9-A22F-03152E339766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7F0F5CF2-4D3C-4766-86D5-E3A87F637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879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E15C-6624-4DF9-A22F-03152E339766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5CF2-4D3C-4766-86D5-E3A87F637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683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E15C-6624-4DF9-A22F-03152E339766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5CF2-4D3C-4766-86D5-E3A87F637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374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E15C-6624-4DF9-A22F-03152E339766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5CF2-4D3C-4766-86D5-E3A87F637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8079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E15C-6624-4DF9-A22F-03152E339766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5CF2-4D3C-4766-86D5-E3A87F637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6257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E15C-6624-4DF9-A22F-03152E339766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5CF2-4D3C-4766-86D5-E3A87F637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4420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E15C-6624-4DF9-A22F-03152E339766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5CF2-4D3C-4766-86D5-E3A87F637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3860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C9E8E15C-6624-4DF9-A22F-03152E339766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5CF2-4D3C-4766-86D5-E3A87F637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4369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9E8E15C-6624-4DF9-A22F-03152E339766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5CF2-4D3C-4766-86D5-E3A87F637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891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E15C-6624-4DF9-A22F-03152E339766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5CF2-4D3C-4766-86D5-E3A87F637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681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E15C-6624-4DF9-A22F-03152E339766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5CF2-4D3C-4766-86D5-E3A87F637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718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E15C-6624-4DF9-A22F-03152E339766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5CF2-4D3C-4766-86D5-E3A87F637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05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E15C-6624-4DF9-A22F-03152E339766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5CF2-4D3C-4766-86D5-E3A87F637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67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E15C-6624-4DF9-A22F-03152E339766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5CF2-4D3C-4766-86D5-E3A87F637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127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E15C-6624-4DF9-A22F-03152E339766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5CF2-4D3C-4766-86D5-E3A87F637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92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E15C-6624-4DF9-A22F-03152E339766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5CF2-4D3C-4766-86D5-E3A87F637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773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E15C-6624-4DF9-A22F-03152E339766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5CF2-4D3C-4766-86D5-E3A87F637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01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C9E8E15C-6624-4DF9-A22F-03152E339766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7F0F5CF2-4D3C-4766-86D5-E3A87F637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3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650FE-FCE6-4EDE-818A-90F6FEA9AF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635499"/>
            <a:ext cx="8825658" cy="1234310"/>
          </a:xfrm>
        </p:spPr>
        <p:txBody>
          <a:bodyPr/>
          <a:lstStyle/>
          <a:p>
            <a:pPr algn="ctr"/>
            <a:r>
              <a:rPr lang="en-US" b="1" dirty="0"/>
              <a:t>Anti-emetic Drugs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E7F0FC-C396-49AD-9CAD-BC62E177AC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73" y="3557481"/>
            <a:ext cx="8825658" cy="1665019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Dr. Mohammed Al-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EBEBE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Sbou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EBEBEB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Professor of clinical Pharmacology</a:t>
            </a: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Faculty of Medicine,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EBEBE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Mutah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 University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758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BFE28-697B-40C6-A99B-CE57AFB06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Motion sickness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5806D-65EB-4F89-8793-FCD123C28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577501" cy="4254500"/>
          </a:xfrm>
        </p:spPr>
        <p:txBody>
          <a:bodyPr>
            <a:normAutofit/>
          </a:bodyPr>
          <a:lstStyle/>
          <a:p>
            <a:r>
              <a:rPr lang="en-US" sz="2400" dirty="0"/>
              <a:t>Is more </a:t>
            </a:r>
            <a:r>
              <a:rPr lang="en-US" sz="2400" b="1" dirty="0"/>
              <a:t>easily prevented than cured</a:t>
            </a:r>
          </a:p>
          <a:p>
            <a:r>
              <a:rPr lang="en-US" sz="2400" dirty="0"/>
              <a:t>It is due to </a:t>
            </a:r>
            <a:r>
              <a:rPr lang="en-US" sz="2400" b="1" dirty="0"/>
              <a:t>over-stimulation of the vestibular system</a:t>
            </a:r>
          </a:p>
          <a:p>
            <a:r>
              <a:rPr lang="en-US" sz="2400" dirty="0"/>
              <a:t>It is common on a rough sea</a:t>
            </a:r>
          </a:p>
          <a:p>
            <a:r>
              <a:rPr lang="en-US" sz="2400" b="1" dirty="0"/>
              <a:t>H1-receptor antagonists: </a:t>
            </a:r>
            <a:r>
              <a:rPr lang="en-US" sz="2400" dirty="0"/>
              <a:t>meclizine</a:t>
            </a:r>
            <a:r>
              <a:rPr lang="en-US" sz="2400" b="1" dirty="0"/>
              <a:t>, </a:t>
            </a:r>
            <a:r>
              <a:rPr lang="en-US" sz="2400" dirty="0" err="1"/>
              <a:t>cyclizine</a:t>
            </a:r>
            <a:r>
              <a:rPr lang="en-US" sz="2400" dirty="0"/>
              <a:t>, </a:t>
            </a:r>
            <a:r>
              <a:rPr lang="en-US" sz="2400" dirty="0" err="1"/>
              <a:t>dimenhydrate</a:t>
            </a:r>
            <a:endParaRPr lang="en-US" sz="2400" dirty="0"/>
          </a:p>
          <a:p>
            <a:r>
              <a:rPr lang="en-US" sz="2400" b="1" dirty="0"/>
              <a:t>Prophylaxis</a:t>
            </a:r>
            <a:r>
              <a:rPr lang="en-US" sz="2400" dirty="0"/>
              <a:t> with antiemetic is best taken </a:t>
            </a:r>
            <a:r>
              <a:rPr lang="en-US" sz="2400" b="1" dirty="0"/>
              <a:t>1 hour before motion </a:t>
            </a:r>
          </a:p>
          <a:p>
            <a:r>
              <a:rPr lang="en-US" sz="2400" dirty="0"/>
              <a:t>Once motion has started, </a:t>
            </a:r>
            <a:r>
              <a:rPr lang="en-US" sz="2400" b="1" dirty="0"/>
              <a:t>oral administration of drugs fail</a:t>
            </a:r>
            <a:r>
              <a:rPr lang="en-US" sz="2400" dirty="0"/>
              <a:t>, </a:t>
            </a:r>
            <a:r>
              <a:rPr lang="en-US" sz="2400" b="1" dirty="0"/>
              <a:t>IM or SC or rectal route are required</a:t>
            </a:r>
          </a:p>
          <a:p>
            <a:r>
              <a:rPr lang="en-US" sz="2400" dirty="0"/>
              <a:t>Alternatively, </a:t>
            </a:r>
            <a:r>
              <a:rPr lang="en-US" sz="2400" b="1" dirty="0"/>
              <a:t>hyoscine as dermal patch is given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10109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D867E-4C55-48E5-BA4C-2429AF889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Vomiting due to cytotoxic drugs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75BEA-A3B3-413B-A0DB-C948C4D0A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577501" cy="3416300"/>
          </a:xfrm>
        </p:spPr>
        <p:txBody>
          <a:bodyPr>
            <a:normAutofit/>
          </a:bodyPr>
          <a:lstStyle/>
          <a:p>
            <a:r>
              <a:rPr lang="en-US" sz="2400" b="1" dirty="0"/>
              <a:t>Cisplatin is highly emetic</a:t>
            </a:r>
          </a:p>
          <a:p>
            <a:r>
              <a:rPr lang="en-US" sz="2400" b="1" dirty="0"/>
              <a:t>Ondansetron</a:t>
            </a:r>
            <a:r>
              <a:rPr lang="en-US" sz="2400" dirty="0"/>
              <a:t> is highly effective as is </a:t>
            </a:r>
            <a:r>
              <a:rPr lang="en-US" sz="2400" b="1" dirty="0"/>
              <a:t>dexamethasone</a:t>
            </a:r>
          </a:p>
          <a:p>
            <a:r>
              <a:rPr lang="en-US" sz="2400" dirty="0"/>
              <a:t>Lorazepam is useful adjuvant, may cause </a:t>
            </a:r>
            <a:r>
              <a:rPr lang="en-US" sz="2400" b="1" dirty="0"/>
              <a:t>sedation, dysphoria</a:t>
            </a:r>
          </a:p>
          <a:p>
            <a:r>
              <a:rPr lang="en-US" sz="2400" b="1" dirty="0"/>
              <a:t>In sever vomiting</a:t>
            </a:r>
            <a:r>
              <a:rPr lang="en-US" sz="2400" dirty="0"/>
              <a:t>, </a:t>
            </a:r>
            <a:r>
              <a:rPr lang="en-US" sz="2400" b="1" dirty="0"/>
              <a:t>ondansetron plus dexamethasone </a:t>
            </a:r>
            <a:r>
              <a:rPr lang="en-US" sz="2400" dirty="0"/>
              <a:t>with or without lorazepam </a:t>
            </a:r>
          </a:p>
          <a:p>
            <a:r>
              <a:rPr lang="en-US" sz="2400" b="1" dirty="0"/>
              <a:t>Metoclopramide</a:t>
            </a:r>
            <a:r>
              <a:rPr lang="en-US" sz="2400" dirty="0"/>
              <a:t> may be substituted for </a:t>
            </a:r>
            <a:r>
              <a:rPr lang="en-US" sz="2400" b="1" dirty="0"/>
              <a:t>ondansetron 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15808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1D7CE-3985-47A8-BDBF-AD3B5877A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Vomiting in pregnancy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2C240-0145-4E27-8D77-C6E7D1B4A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464960" cy="3416300"/>
          </a:xfrm>
        </p:spPr>
        <p:txBody>
          <a:bodyPr>
            <a:normAutofit/>
          </a:bodyPr>
          <a:lstStyle/>
          <a:p>
            <a:r>
              <a:rPr lang="en-US" sz="2400" dirty="0"/>
              <a:t>This reaches a peak at </a:t>
            </a:r>
            <a:r>
              <a:rPr lang="en-US" sz="2400" b="1" dirty="0"/>
              <a:t>10-11 weeks</a:t>
            </a:r>
            <a:r>
              <a:rPr lang="en-US" sz="2400" dirty="0"/>
              <a:t>, resolve by </a:t>
            </a:r>
            <a:r>
              <a:rPr lang="en-US" sz="2400" b="1" dirty="0"/>
              <a:t>13-14 week </a:t>
            </a:r>
            <a:r>
              <a:rPr lang="en-US" sz="2400" dirty="0"/>
              <a:t>of gestation</a:t>
            </a:r>
          </a:p>
          <a:p>
            <a:r>
              <a:rPr lang="en-US" sz="2400" b="1" dirty="0"/>
              <a:t>Histamine H1-receptor antagonist </a:t>
            </a:r>
            <a:r>
              <a:rPr lang="en-US" sz="2400" dirty="0"/>
              <a:t>or </a:t>
            </a:r>
            <a:r>
              <a:rPr lang="en-US" sz="2400" b="1" dirty="0" err="1"/>
              <a:t>phenothiazide</a:t>
            </a:r>
            <a:r>
              <a:rPr lang="en-US" sz="2400" b="1" dirty="0"/>
              <a:t> </a:t>
            </a:r>
          </a:p>
          <a:p>
            <a:r>
              <a:rPr lang="en-US" sz="2400" b="1" dirty="0"/>
              <a:t>Hyperemesis gravidarum </a:t>
            </a:r>
            <a:r>
              <a:rPr lang="en-US" sz="2400" dirty="0"/>
              <a:t>requires IV fluids and multivitamins supplements</a:t>
            </a:r>
          </a:p>
        </p:txBody>
      </p:sp>
    </p:spTree>
    <p:extLst>
      <p:ext uri="{BB962C8B-B14F-4D97-AF65-F5344CB8AC3E}">
        <p14:creationId xmlns:p14="http://schemas.microsoft.com/office/powerpoint/2010/main" val="2149028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114BB-B4E9-420D-B046-B47CF2F00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Vertigo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DB06-48BB-4EE3-861C-A8AA5DC5F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310215" cy="3416300"/>
          </a:xfrm>
        </p:spPr>
        <p:txBody>
          <a:bodyPr>
            <a:normAutofit/>
          </a:bodyPr>
          <a:lstStyle/>
          <a:p>
            <a:r>
              <a:rPr lang="en-US" sz="2400" b="1" dirty="0"/>
              <a:t>Antimuscarinics</a:t>
            </a:r>
            <a:r>
              <a:rPr lang="en-US" sz="2400" dirty="0"/>
              <a:t> and </a:t>
            </a:r>
            <a:r>
              <a:rPr lang="en-US" sz="2400" b="1" dirty="0"/>
              <a:t>phenothiazines</a:t>
            </a:r>
            <a:r>
              <a:rPr lang="en-US" sz="2400" dirty="0"/>
              <a:t> are preferred</a:t>
            </a:r>
          </a:p>
          <a:p>
            <a:r>
              <a:rPr lang="en-US" sz="2400" b="1" dirty="0" err="1"/>
              <a:t>Cyclizine</a:t>
            </a:r>
            <a:r>
              <a:rPr lang="en-US" sz="2400" dirty="0"/>
              <a:t> or </a:t>
            </a:r>
            <a:r>
              <a:rPr lang="en-US" sz="2400" b="1" dirty="0"/>
              <a:t>prochlorperazine </a:t>
            </a:r>
            <a:r>
              <a:rPr lang="en-US" sz="2400" dirty="0"/>
              <a:t>is used to relief an </a:t>
            </a:r>
            <a:r>
              <a:rPr lang="en-US" sz="2400" b="1" dirty="0"/>
              <a:t>acute attack</a:t>
            </a:r>
          </a:p>
          <a:p>
            <a:r>
              <a:rPr lang="en-US" sz="2400" b="1" dirty="0" err="1"/>
              <a:t>Betahistine</a:t>
            </a:r>
            <a:r>
              <a:rPr lang="en-US" sz="2400" b="1" dirty="0"/>
              <a:t> </a:t>
            </a:r>
            <a:r>
              <a:rPr lang="en-US" sz="2400" dirty="0"/>
              <a:t>(histamine analogue) is used for </a:t>
            </a:r>
            <a:r>
              <a:rPr lang="en-US" sz="2400" b="1" dirty="0"/>
              <a:t>improving blood circulation to the inner ear </a:t>
            </a:r>
            <a:r>
              <a:rPr lang="en-US" sz="2400" dirty="0"/>
              <a:t>in </a:t>
            </a:r>
            <a:r>
              <a:rPr lang="en-US" sz="2400" b="1" dirty="0"/>
              <a:t>Meniere’s syndrome</a:t>
            </a:r>
            <a:r>
              <a:rPr lang="en-US" sz="2400" dirty="0"/>
              <a:t>, cinnarizine is also used </a:t>
            </a:r>
          </a:p>
        </p:txBody>
      </p:sp>
    </p:spTree>
    <p:extLst>
      <p:ext uri="{BB962C8B-B14F-4D97-AF65-F5344CB8AC3E}">
        <p14:creationId xmlns:p14="http://schemas.microsoft.com/office/powerpoint/2010/main" val="2132326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9BA50-377B-483A-A006-CB248307A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Vomiting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FE26D-51DD-42F8-85EA-7E94A9C4A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10324283" cy="3923909"/>
          </a:xfrm>
        </p:spPr>
        <p:txBody>
          <a:bodyPr>
            <a:normAutofit/>
          </a:bodyPr>
          <a:lstStyle/>
          <a:p>
            <a:r>
              <a:rPr lang="en-US" sz="2400" b="1" dirty="0"/>
              <a:t>Useful vomiting </a:t>
            </a:r>
            <a:r>
              <a:rPr lang="en-US" sz="2400" dirty="0"/>
              <a:t>occurs as a </a:t>
            </a:r>
            <a:r>
              <a:rPr lang="en-US" sz="2400" b="1" dirty="0"/>
              <a:t>protective mechanism </a:t>
            </a:r>
            <a:r>
              <a:rPr lang="en-US" sz="2400" dirty="0"/>
              <a:t>for eliminating irritant and harmful substances from the upper GIT</a:t>
            </a:r>
          </a:p>
          <a:p>
            <a:r>
              <a:rPr lang="en-US" sz="2400" b="1" dirty="0"/>
              <a:t>Pregnancy, motion sickness, cancer therapy</a:t>
            </a:r>
            <a:r>
              <a:rPr lang="en-US" sz="2400" dirty="0"/>
              <a:t>, </a:t>
            </a:r>
            <a:r>
              <a:rPr lang="en-US" sz="2400" dirty="0" err="1"/>
              <a:t>etc</a:t>
            </a:r>
            <a:r>
              <a:rPr lang="en-US" sz="2400" dirty="0"/>
              <a:t>…..</a:t>
            </a:r>
          </a:p>
          <a:p>
            <a:r>
              <a:rPr lang="en-US" sz="2400" dirty="0"/>
              <a:t>The act of emesis is controlled by </a:t>
            </a:r>
            <a:r>
              <a:rPr lang="en-US" sz="2400" b="1" dirty="0"/>
              <a:t>vomiting center in medulla</a:t>
            </a:r>
            <a:r>
              <a:rPr lang="en-US" sz="2400" dirty="0"/>
              <a:t>, which receive stimuli from various sources: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/>
              <a:t>Chemoreceptor trigger zone (CTZ)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/>
              <a:t>vestibular system (motion sickness)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/>
              <a:t> periphery (irritation of pharynx &amp; gut, MI, biliary or renal stones)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2400" dirty="0"/>
          </a:p>
          <a:p>
            <a:pPr lvl="1">
              <a:buFont typeface="Courier New" panose="02070309020205020404" pitchFamily="49" charset="0"/>
              <a:buChar char="o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13158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4E2C1-F9D4-4CD9-BDA5-18CC363B8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Classification of antiemetic drugs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07023A-CBA1-41D0-B736-3B2AEC786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521231" cy="3416300"/>
          </a:xfrm>
        </p:spPr>
        <p:txBody>
          <a:bodyPr>
            <a:normAutofit/>
          </a:bodyPr>
          <a:lstStyle/>
          <a:p>
            <a:r>
              <a:rPr lang="en-US" sz="2400" b="1" dirty="0"/>
              <a:t>Dopamine D2 receptor antagonists:                           </a:t>
            </a:r>
            <a:r>
              <a:rPr lang="en-US" sz="2400" dirty="0"/>
              <a:t>Metoclopramide, domperidone, haloperidol, phenothiazines (chlorpromazine, prochlorperazine)</a:t>
            </a:r>
          </a:p>
          <a:p>
            <a:r>
              <a:rPr lang="en-US" sz="2400" b="1" dirty="0"/>
              <a:t>5HT3-receptor antagonist: </a:t>
            </a:r>
            <a:r>
              <a:rPr lang="en-US" sz="2400" dirty="0"/>
              <a:t>ondansetron</a:t>
            </a:r>
          </a:p>
          <a:p>
            <a:r>
              <a:rPr lang="en-US" sz="2400" b="1" dirty="0"/>
              <a:t>Antimuscarinics:</a:t>
            </a:r>
            <a:r>
              <a:rPr lang="en-US" sz="2400" dirty="0"/>
              <a:t> hyoscine</a:t>
            </a:r>
          </a:p>
          <a:p>
            <a:r>
              <a:rPr lang="en-US" sz="2400" b="1" dirty="0"/>
              <a:t>H1-receptor antagonists: </a:t>
            </a:r>
            <a:r>
              <a:rPr lang="en-US" sz="2400" dirty="0"/>
              <a:t>meclizine</a:t>
            </a:r>
            <a:r>
              <a:rPr lang="en-US" sz="2400" b="1" dirty="0"/>
              <a:t>, </a:t>
            </a:r>
            <a:r>
              <a:rPr lang="en-US" sz="2400" dirty="0" err="1"/>
              <a:t>cyclizine</a:t>
            </a:r>
            <a:r>
              <a:rPr lang="en-US" sz="2400" dirty="0"/>
              <a:t>, </a:t>
            </a:r>
            <a:r>
              <a:rPr lang="en-US" sz="2400" dirty="0" err="1"/>
              <a:t>dimenhydrate</a:t>
            </a:r>
            <a:endParaRPr lang="en-US" sz="2400" dirty="0"/>
          </a:p>
          <a:p>
            <a:r>
              <a:rPr lang="en-US" sz="2400" b="1" dirty="0"/>
              <a:t>Others: </a:t>
            </a:r>
            <a:r>
              <a:rPr lang="en-US" sz="2400" dirty="0"/>
              <a:t>corticosteroids, cannabinoids, benzodiazepines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76762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1D32A-4EDC-48CF-A79E-B6FF1C71B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Metoclopramide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7E4C1-7510-4670-BEC8-41162DC7E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675975" cy="3416300"/>
          </a:xfrm>
        </p:spPr>
        <p:txBody>
          <a:bodyPr>
            <a:normAutofit lnSpcReduction="10000"/>
          </a:bodyPr>
          <a:lstStyle/>
          <a:p>
            <a:r>
              <a:rPr lang="en-US" sz="2400" b="1" dirty="0" err="1"/>
              <a:t>Clopram</a:t>
            </a:r>
            <a:r>
              <a:rPr lang="en-US" sz="2400" b="1" dirty="0"/>
              <a:t>, </a:t>
            </a:r>
            <a:r>
              <a:rPr lang="en-US" sz="2400" b="1" dirty="0" err="1"/>
              <a:t>plasil</a:t>
            </a:r>
            <a:r>
              <a:rPr lang="en-US" sz="2400" b="1" dirty="0"/>
              <a:t>  </a:t>
            </a:r>
          </a:p>
          <a:p>
            <a:r>
              <a:rPr lang="en-US" sz="2400" dirty="0"/>
              <a:t>Acts </a:t>
            </a:r>
            <a:r>
              <a:rPr lang="en-US" sz="2400" b="1" dirty="0"/>
              <a:t>centrally</a:t>
            </a:r>
            <a:r>
              <a:rPr lang="en-US" sz="2400" dirty="0"/>
              <a:t> by </a:t>
            </a:r>
            <a:r>
              <a:rPr lang="en-US" sz="2400" b="1" dirty="0"/>
              <a:t>blocking dopamine D2 receptors in CTZ</a:t>
            </a:r>
            <a:r>
              <a:rPr lang="en-US" sz="2400" dirty="0"/>
              <a:t>, and</a:t>
            </a:r>
          </a:p>
          <a:p>
            <a:r>
              <a:rPr lang="en-US" sz="2400" b="1" dirty="0"/>
              <a:t>peripherally </a:t>
            </a:r>
            <a:r>
              <a:rPr lang="en-US" sz="2400" dirty="0"/>
              <a:t>by</a:t>
            </a:r>
            <a:r>
              <a:rPr lang="en-US" sz="2400" b="1" dirty="0"/>
              <a:t> enhancing action of acetylcholine at muscarinic nerve ending in the gut</a:t>
            </a:r>
            <a:r>
              <a:rPr lang="en-US" sz="2400" dirty="0"/>
              <a:t>, it raises tone of lower esophageal sphincter, relax pyloric antrum, increases peristalsis and emptying of stomach</a:t>
            </a:r>
          </a:p>
          <a:p>
            <a:r>
              <a:rPr lang="en-US" sz="2400" dirty="0"/>
              <a:t>Therefore, it is used to </a:t>
            </a:r>
            <a:r>
              <a:rPr lang="en-US" sz="2400" b="1" dirty="0"/>
              <a:t>empty stomach </a:t>
            </a:r>
            <a:r>
              <a:rPr lang="en-US" sz="2400" dirty="0"/>
              <a:t>before </a:t>
            </a:r>
            <a:r>
              <a:rPr lang="en-US" sz="2400" b="1" dirty="0"/>
              <a:t>emergency anesthesia and </a:t>
            </a:r>
            <a:r>
              <a:rPr lang="en-US" sz="2400" b="1" dirty="0" err="1"/>
              <a:t>labour</a:t>
            </a:r>
            <a:r>
              <a:rPr lang="en-US" sz="2400" b="1" dirty="0"/>
              <a:t> </a:t>
            </a:r>
          </a:p>
          <a:p>
            <a:r>
              <a:rPr lang="en-US" sz="2400" b="1" dirty="0"/>
              <a:t>Half-life 4 </a:t>
            </a:r>
            <a:r>
              <a:rPr lang="en-US" sz="2400" b="1" dirty="0" err="1"/>
              <a:t>hrs</a:t>
            </a:r>
            <a:r>
              <a:rPr lang="en-US" sz="2400" b="1" dirty="0"/>
              <a:t>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57716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8ADF6-3EB2-4019-84A6-C5A430631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1114345"/>
            <a:ext cx="8761413" cy="706964"/>
          </a:xfrm>
        </p:spPr>
        <p:txBody>
          <a:bodyPr/>
          <a:lstStyle/>
          <a:p>
            <a:pPr algn="ctr"/>
            <a:r>
              <a:rPr lang="en-US" sz="3600" b="1" dirty="0"/>
              <a:t>Therapeutic Uses</a:t>
            </a:r>
            <a:br>
              <a:rPr lang="en-US" sz="3600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B0BC8-C3FE-492F-96DD-00C2A5054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408689" cy="3416300"/>
          </a:xfrm>
        </p:spPr>
        <p:txBody>
          <a:bodyPr>
            <a:normAutofit/>
          </a:bodyPr>
          <a:lstStyle/>
          <a:p>
            <a:r>
              <a:rPr lang="en-US" sz="2800" dirty="0"/>
              <a:t>N &amp; V associated with GI disorders, cytotoxic drugs, radiotherapy</a:t>
            </a:r>
          </a:p>
          <a:p>
            <a:r>
              <a:rPr lang="en-US" sz="2800" dirty="0"/>
              <a:t>In migraine</a:t>
            </a:r>
          </a:p>
          <a:p>
            <a:r>
              <a:rPr lang="en-US" sz="2800" b="1" dirty="0"/>
              <a:t>Used as pro-kinetic agent </a:t>
            </a:r>
            <a:r>
              <a:rPr lang="en-US" sz="2800" dirty="0"/>
              <a:t>(enhances gastric emptying and intestinal motility)</a:t>
            </a:r>
          </a:p>
          <a:p>
            <a:endParaRPr lang="en-US" sz="2400" dirty="0">
              <a:highlight>
                <a:srgbClr val="FFFF00"/>
              </a:highlight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60170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41DB4-6113-41E5-92F1-B36F16609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0438E-8B9E-4D16-B7AD-6B4F20A24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464960" cy="3416300"/>
          </a:xfrm>
        </p:spPr>
        <p:txBody>
          <a:bodyPr>
            <a:normAutofit/>
          </a:bodyPr>
          <a:lstStyle/>
          <a:p>
            <a:r>
              <a:rPr lang="en-US" sz="2400" b="1" dirty="0"/>
              <a:t>Side effects: </a:t>
            </a:r>
          </a:p>
          <a:p>
            <a:r>
              <a:rPr lang="en-US" sz="2400" b="1" dirty="0"/>
              <a:t>Extrapyramidal dystonia </a:t>
            </a:r>
            <a:r>
              <a:rPr lang="en-US" sz="2400" dirty="0"/>
              <a:t>due to dopamine receptor antagonists (facial spasm), mainly in children and young adults</a:t>
            </a:r>
          </a:p>
          <a:p>
            <a:r>
              <a:rPr lang="en-US" sz="2400" b="1" dirty="0"/>
              <a:t>Stimulate prolactin release </a:t>
            </a:r>
            <a:r>
              <a:rPr lang="en-US" sz="2400" dirty="0"/>
              <a:t>causes </a:t>
            </a:r>
            <a:r>
              <a:rPr lang="en-US" sz="2400" b="1" dirty="0"/>
              <a:t>gynecomastia and lactation</a:t>
            </a:r>
          </a:p>
          <a:p>
            <a:r>
              <a:rPr lang="en-US" sz="2400" dirty="0"/>
              <a:t>Diarrhea</a:t>
            </a:r>
          </a:p>
          <a:p>
            <a:r>
              <a:rPr lang="en-US" sz="2400" b="1" dirty="0"/>
              <a:t>Long-term use; </a:t>
            </a:r>
            <a:r>
              <a:rPr lang="en-US" sz="2400" dirty="0"/>
              <a:t>tardive dyskinesia mainly in elderly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38227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B90A3-B4BD-48CC-9869-C1D84425A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Domperidone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71826-126C-400C-AA2C-1EB91E576C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591569" cy="3416300"/>
          </a:xfrm>
        </p:spPr>
        <p:txBody>
          <a:bodyPr>
            <a:normAutofit lnSpcReduction="10000"/>
          </a:bodyPr>
          <a:lstStyle/>
          <a:p>
            <a:r>
              <a:rPr lang="en-US" sz="2400" b="1" dirty="0" err="1"/>
              <a:t>Motilat</a:t>
            </a:r>
            <a:r>
              <a:rPr lang="en-US" sz="2400" b="1" dirty="0"/>
              <a:t>, </a:t>
            </a:r>
            <a:r>
              <a:rPr lang="en-US" sz="2400" b="1" dirty="0" err="1"/>
              <a:t>motilium</a:t>
            </a:r>
            <a:endParaRPr lang="en-US" sz="2400" b="1" dirty="0"/>
          </a:p>
          <a:p>
            <a:r>
              <a:rPr lang="en-US" sz="2400" dirty="0"/>
              <a:t>Is selective </a:t>
            </a:r>
            <a:r>
              <a:rPr lang="en-US" sz="2400" b="1" dirty="0"/>
              <a:t>dopamine D2-receptor antagonist</a:t>
            </a:r>
          </a:p>
          <a:p>
            <a:r>
              <a:rPr lang="en-US" sz="2400" dirty="0"/>
              <a:t>Unlike metoclopramide, it does not pose acetylcholine-like effect</a:t>
            </a:r>
          </a:p>
          <a:p>
            <a:r>
              <a:rPr lang="en-US" sz="2400" dirty="0"/>
              <a:t>Less risk of adverse effects because it does not readily penetrate BBB</a:t>
            </a:r>
          </a:p>
          <a:p>
            <a:r>
              <a:rPr lang="en-US" sz="2400" dirty="0"/>
              <a:t>Useful in patients in treatment of with N &amp; V, bloating in patients with dyspepsia</a:t>
            </a:r>
          </a:p>
          <a:p>
            <a:r>
              <a:rPr lang="en-US" sz="2400" dirty="0"/>
              <a:t>May cause </a:t>
            </a:r>
            <a:r>
              <a:rPr lang="en-US" sz="2400" b="1" dirty="0"/>
              <a:t>gynecomastia and galactorrhea</a:t>
            </a:r>
          </a:p>
        </p:txBody>
      </p:sp>
    </p:spTree>
    <p:extLst>
      <p:ext uri="{BB962C8B-B14F-4D97-AF65-F5344CB8AC3E}">
        <p14:creationId xmlns:p14="http://schemas.microsoft.com/office/powerpoint/2010/main" val="2308352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E546E-2119-4303-8022-423F16285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Ondansetron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26FB8-ED83-494D-BFC8-A824E3653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010" y="2603499"/>
            <a:ext cx="10635176" cy="3769165"/>
          </a:xfrm>
        </p:spPr>
        <p:txBody>
          <a:bodyPr>
            <a:normAutofit/>
          </a:bodyPr>
          <a:lstStyle/>
          <a:p>
            <a:r>
              <a:rPr lang="en-US" sz="2400" b="1" dirty="0"/>
              <a:t>Zofran</a:t>
            </a:r>
          </a:p>
          <a:p>
            <a:r>
              <a:rPr lang="en-US" sz="2400" dirty="0"/>
              <a:t>Is a selective </a:t>
            </a:r>
            <a:r>
              <a:rPr lang="en-US" sz="2400" b="1" dirty="0"/>
              <a:t>5HT3- receptor antagonist </a:t>
            </a:r>
          </a:p>
          <a:p>
            <a:r>
              <a:rPr lang="en-US" sz="2400" dirty="0"/>
              <a:t>Highly effective against </a:t>
            </a:r>
            <a:r>
              <a:rPr lang="en-US" sz="2400" b="1" dirty="0"/>
              <a:t>N &amp; V induced by cytotoxic agents and radiotherapy</a:t>
            </a:r>
          </a:p>
          <a:p>
            <a:r>
              <a:rPr lang="en-US" sz="2400" b="1" dirty="0"/>
              <a:t>Anticancer treatment release serotonin </a:t>
            </a:r>
            <a:r>
              <a:rPr lang="en-US" sz="2400" dirty="0"/>
              <a:t>(5HT) from enterochromaffin cells in the gut mucosa (where resides more that 80% of serotonin in the body), thereby </a:t>
            </a:r>
            <a:r>
              <a:rPr lang="en-US" sz="2400" b="1" dirty="0"/>
              <a:t>activating specific receptors in gut and CNS to cause to emesis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47050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98BC7-0A8D-45F9-B839-477160C69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C3EF5-636E-4016-8608-539D65070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296148" cy="3416300"/>
          </a:xfrm>
        </p:spPr>
        <p:txBody>
          <a:bodyPr>
            <a:normAutofit/>
          </a:bodyPr>
          <a:lstStyle/>
          <a:p>
            <a:r>
              <a:rPr lang="en-US" sz="2400" dirty="0"/>
              <a:t>Is given </a:t>
            </a:r>
            <a:r>
              <a:rPr lang="en-US" sz="2400" b="1" dirty="0"/>
              <a:t>before cancer chemotherapy by iv injection</a:t>
            </a:r>
            <a:r>
              <a:rPr lang="en-US" sz="2400" dirty="0"/>
              <a:t>, </a:t>
            </a:r>
            <a:r>
              <a:rPr lang="en-US" sz="2400" b="1" dirty="0"/>
              <a:t>followed by oral up to 5 days</a:t>
            </a:r>
          </a:p>
          <a:p>
            <a:r>
              <a:rPr lang="en-US" sz="2400" dirty="0"/>
              <a:t>Half-life 5 </a:t>
            </a:r>
            <a:r>
              <a:rPr lang="en-US" sz="2400" dirty="0" err="1"/>
              <a:t>hrs</a:t>
            </a:r>
            <a:endParaRPr lang="en-US" sz="2400" dirty="0"/>
          </a:p>
          <a:p>
            <a:r>
              <a:rPr lang="en-US" sz="2400" b="1" dirty="0"/>
              <a:t>Side effects: </a:t>
            </a:r>
            <a:r>
              <a:rPr lang="en-US" sz="2400" dirty="0"/>
              <a:t>constipation, headache</a:t>
            </a:r>
          </a:p>
        </p:txBody>
      </p:sp>
    </p:spTree>
    <p:extLst>
      <p:ext uri="{BB962C8B-B14F-4D97-AF65-F5344CB8AC3E}">
        <p14:creationId xmlns:p14="http://schemas.microsoft.com/office/powerpoint/2010/main" val="34572072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1E8E06EC6444FAFC969E2A8D1A55E" ma:contentTypeVersion="9" ma:contentTypeDescription="Create a new document." ma:contentTypeScope="" ma:versionID="d3892fa1bde7b531f7fa0a790ea43488">
  <xsd:schema xmlns:xsd="http://www.w3.org/2001/XMLSchema" xmlns:xs="http://www.w3.org/2001/XMLSchema" xmlns:p="http://schemas.microsoft.com/office/2006/metadata/properties" xmlns:ns2="3ae45523-5a85-45e7-8008-accd3c84eec0" xmlns:ns3="5b9ef952-99af-4d0a-b2f4-0e3827503894" targetNamespace="http://schemas.microsoft.com/office/2006/metadata/properties" ma:root="true" ma:fieldsID="d840f164b99fee1144f69857238fa762" ns2:_="" ns3:_="">
    <xsd:import namespace="3ae45523-5a85-45e7-8008-accd3c84eec0"/>
    <xsd:import namespace="5b9ef952-99af-4d0a-b2f4-0e38275038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45523-5a85-45e7-8008-accd3c84e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ff52f34-b351-492d-bd72-b80be8882a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9ef952-99af-4d0a-b2f4-0e382750389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92bc8bc-752c-41c2-a696-5d2463662cd4}" ma:internalName="TaxCatchAll" ma:showField="CatchAllData" ma:web="5b9ef952-99af-4d0a-b2f4-0e38275038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9ef952-99af-4d0a-b2f4-0e3827503894" xsi:nil="true"/>
    <lcf76f155ced4ddcb4097134ff3c332f xmlns="3ae45523-5a85-45e7-8008-accd3c84eec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6E86B42-CDC1-4209-9EE7-9A9DF0617AED}"/>
</file>

<file path=customXml/itemProps2.xml><?xml version="1.0" encoding="utf-8"?>
<ds:datastoreItem xmlns:ds="http://schemas.openxmlformats.org/officeDocument/2006/customXml" ds:itemID="{F97FCB87-00ED-4F72-B42D-2ADEB4D22625}"/>
</file>

<file path=customXml/itemProps3.xml><?xml version="1.0" encoding="utf-8"?>
<ds:datastoreItem xmlns:ds="http://schemas.openxmlformats.org/officeDocument/2006/customXml" ds:itemID="{985D49F4-4E33-4FBA-9E46-8439EBD96ADB}"/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233</TotalTime>
  <Words>578</Words>
  <Application>Microsoft Office PowerPoint</Application>
  <PresentationFormat>Widescreen</PresentationFormat>
  <Paragraphs>69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Courier New</vt:lpstr>
      <vt:lpstr>Wingdings 3</vt:lpstr>
      <vt:lpstr>Ion Boardroom</vt:lpstr>
      <vt:lpstr>Anti-emetic Drugs </vt:lpstr>
      <vt:lpstr>Vomiting </vt:lpstr>
      <vt:lpstr>Classification of antiemetic drugs</vt:lpstr>
      <vt:lpstr>Metoclopramide</vt:lpstr>
      <vt:lpstr>Therapeutic Uses </vt:lpstr>
      <vt:lpstr>PowerPoint Presentation</vt:lpstr>
      <vt:lpstr>Domperidone</vt:lpstr>
      <vt:lpstr>Ondansetron</vt:lpstr>
      <vt:lpstr>PowerPoint Presentation</vt:lpstr>
      <vt:lpstr>Motion sickness</vt:lpstr>
      <vt:lpstr>Vomiting due to cytotoxic drugs</vt:lpstr>
      <vt:lpstr>Vomiting in pregnancy</vt:lpstr>
      <vt:lpstr>Vertigo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 Emetic Drugs </dc:title>
  <dc:creator>Mohammed S. Alsbou</dc:creator>
  <cp:lastModifiedBy>Mohammed S. Alsbou</cp:lastModifiedBy>
  <cp:revision>73</cp:revision>
  <dcterms:created xsi:type="dcterms:W3CDTF">2022-03-21T07:53:08Z</dcterms:created>
  <dcterms:modified xsi:type="dcterms:W3CDTF">2022-04-15T20:13:57Z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0x01010081A1E8E06EC6444FAFC969E2A8D1A55E</vt:lpwstr>
  </property>
</Properties>
</file>