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78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49F2-52D7-4451-9A0E-7D57DB4BD124}" type="datetimeFigureOut">
              <a:rPr lang="en-US" smtClean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F83C-9CD6-4658-8375-6C104AEC2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49F2-52D7-4451-9A0E-7D57DB4BD124}" type="datetimeFigureOut">
              <a:rPr lang="en-US" smtClean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F83C-9CD6-4658-8375-6C104AEC2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12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49F2-52D7-4451-9A0E-7D57DB4BD124}" type="datetimeFigureOut">
              <a:rPr lang="en-US" smtClean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F83C-9CD6-4658-8375-6C104AEC2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3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49F2-52D7-4451-9A0E-7D57DB4BD124}" type="datetimeFigureOut">
              <a:rPr lang="en-US" smtClean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F83C-9CD6-4658-8375-6C104AEC2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2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49F2-52D7-4451-9A0E-7D57DB4BD124}" type="datetimeFigureOut">
              <a:rPr lang="en-US" smtClean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F83C-9CD6-4658-8375-6C104AEC2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5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49F2-52D7-4451-9A0E-7D57DB4BD124}" type="datetimeFigureOut">
              <a:rPr lang="en-US" smtClean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F83C-9CD6-4658-8375-6C104AEC2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59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49F2-52D7-4451-9A0E-7D57DB4BD124}" type="datetimeFigureOut">
              <a:rPr lang="en-US" smtClean="0"/>
              <a:t>3/28/2021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F83C-9CD6-4658-8375-6C104AEC2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44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49F2-52D7-4451-9A0E-7D57DB4BD124}" type="datetimeFigureOut">
              <a:rPr lang="en-US" smtClean="0"/>
              <a:t>3/28/2021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F83C-9CD6-4658-8375-6C104AEC2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7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49F2-52D7-4451-9A0E-7D57DB4BD124}" type="datetimeFigureOut">
              <a:rPr lang="en-US" smtClean="0"/>
              <a:t>3/28/2021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F83C-9CD6-4658-8375-6C104AEC2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58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49F2-52D7-4451-9A0E-7D57DB4BD124}" type="datetimeFigureOut">
              <a:rPr lang="en-US" smtClean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F83C-9CD6-4658-8375-6C104AEC2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8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49F2-52D7-4451-9A0E-7D57DB4BD124}" type="datetimeFigureOut">
              <a:rPr lang="en-US" smtClean="0"/>
              <a:t>3/28/2021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EF83C-9CD6-4658-8375-6C104AEC2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0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49F2-52D7-4451-9A0E-7D57DB4BD124}" type="datetimeFigureOut">
              <a:rPr lang="en-US" smtClean="0"/>
              <a:t>3/28/2021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EF83C-9CD6-4658-8375-6C104AEC2B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66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-Point Star 1"/>
          <p:cNvSpPr/>
          <p:nvPr/>
        </p:nvSpPr>
        <p:spPr>
          <a:xfrm>
            <a:off x="709683" y="802788"/>
            <a:ext cx="10927307" cy="4806442"/>
          </a:xfrm>
          <a:prstGeom prst="star24">
            <a:avLst>
              <a:gd name="adj" fmla="val 3522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2nd week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7569" y="2652011"/>
            <a:ext cx="574227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6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the 2nd week</a:t>
            </a:r>
            <a:endParaRPr kumimoji="0" lang="en-US" sz="6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0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64122"/>
            <a:ext cx="1219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large portions of primitive yolk sac are pinched off . </a:t>
            </a:r>
          </a:p>
          <a:p>
            <a:endParaRPr lang="en-US" sz="3200" b="1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en-US" sz="32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These portions are represented by exocoelomic cysts , which are often found in the extraembryonic coelom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62" t="11707" r="6015" b="30830"/>
          <a:stretch/>
        </p:blipFill>
        <p:spPr>
          <a:xfrm>
            <a:off x="0" y="0"/>
            <a:ext cx="12078268" cy="420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10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4708479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The exocoelomic cyst is separated from the primitive yolk sac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The endodermal cells from the hypoblast proliferates and migrates to line the Heuser's membrane forming the secondary yolk sac 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The 2ry yolk sac is completely lined by endoderm .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959" t="-1" r="11574" b="30644"/>
          <a:stretch/>
        </p:blipFill>
        <p:spPr>
          <a:xfrm>
            <a:off x="0" y="1"/>
            <a:ext cx="12192000" cy="47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03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23853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By the end of 2nd week The blastocyst is called chorionic vesicle having large cavity called chorionic cavity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The Chorion ( wall ) is formed by three layers :          1 ) Syncytiotrophoblast 2 ) Cytotrophoblast</a:t>
            </a:r>
          </a:p>
          <a:p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ahoma" panose="020B0604030504040204" pitchFamily="34" charset="0"/>
              </a:rPr>
              <a:t>   </a:t>
            </a:r>
            <a:r>
              <a:rPr lang="en-US" sz="2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3 ) Somatic layer of Extraembryonic mesoderma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57" r="9686" b="24301"/>
          <a:stretch/>
        </p:blipFill>
        <p:spPr>
          <a:xfrm>
            <a:off x="0" y="-1"/>
            <a:ext cx="12192000" cy="485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948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4-Point Star 2"/>
          <p:cNvSpPr/>
          <p:nvPr/>
        </p:nvSpPr>
        <p:spPr>
          <a:xfrm>
            <a:off x="0" y="652663"/>
            <a:ext cx="11937241" cy="5243170"/>
          </a:xfrm>
          <a:prstGeom prst="star24">
            <a:avLst>
              <a:gd name="adj" fmla="val 3522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2nd week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3675" y="2790510"/>
            <a:ext cx="96993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lvl="0" indent="-609600" algn="ctr"/>
            <a:r>
              <a:rPr lang="en-US" sz="4800" b="1" dirty="0" smtClean="0"/>
              <a:t> formation of the bilaminar germ disc</a:t>
            </a: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285165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32783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l"/>
            <a:r>
              <a:rPr lang="en-US" sz="2800" b="1" dirty="0" smtClean="0"/>
              <a:t>The Inner cell mass(embryoblast )of the blastocyst proliferates and takes shape of flat circular disc </a:t>
            </a:r>
          </a:p>
          <a:p>
            <a:pPr marL="609600" indent="-609600" algn="l"/>
            <a:r>
              <a:rPr lang="en-US" sz="2800" b="1" dirty="0" smtClean="0"/>
              <a:t>The cell  differentiates into two layers: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dirty="0" smtClean="0"/>
              <a:t>Dorsal columnar layer ( ectoderm)called Epiblast</a:t>
            </a:r>
          </a:p>
          <a:p>
            <a:pPr marL="609600" indent="-609600" algn="l">
              <a:buFontTx/>
              <a:buAutoNum type="arabicPeriod"/>
            </a:pPr>
            <a:r>
              <a:rPr lang="en-US" sz="2800" b="1" dirty="0" smtClean="0"/>
              <a:t>Ventral cuboidal layer ( endoderm) called  Hypoblast</a:t>
            </a:r>
            <a:r>
              <a:rPr lang="en-US" sz="2400" b="1" dirty="0" smtClean="0"/>
              <a:t>.</a:t>
            </a:r>
            <a:endParaRPr lang="en-US" sz="2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04" b="36054"/>
          <a:stretch/>
        </p:blipFill>
        <p:spPr>
          <a:xfrm>
            <a:off x="191069" y="139889"/>
            <a:ext cx="11600597" cy="416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2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93409"/>
            <a:ext cx="127060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en-US" sz="3200" b="1" dirty="0"/>
              <a:t>A small cavity appears within the epiblast . </a:t>
            </a:r>
            <a:endParaRPr lang="en-US" sz="3200" b="1" dirty="0" smtClean="0"/>
          </a:p>
          <a:p>
            <a:pPr marL="609600" indent="-609600"/>
            <a:r>
              <a:rPr lang="en-US" sz="3200" b="1" dirty="0" smtClean="0"/>
              <a:t>This </a:t>
            </a:r>
            <a:r>
              <a:rPr lang="en-US" sz="3200" b="1" dirty="0"/>
              <a:t>cavity enlarges to become the amniotic </a:t>
            </a:r>
            <a:r>
              <a:rPr lang="en-US" sz="3200" b="1" dirty="0" smtClean="0"/>
              <a:t>cavity</a:t>
            </a:r>
          </a:p>
          <a:p>
            <a:pPr marL="609600" indent="-609600"/>
            <a:r>
              <a:rPr lang="en-US" sz="3200" b="1" dirty="0" smtClean="0"/>
              <a:t> </a:t>
            </a:r>
            <a:r>
              <a:rPr lang="en-US" sz="3200" b="1" dirty="0"/>
              <a:t>- Epiblast cells adjacent to the cytotrophoblast are called amnioblasts </a:t>
            </a:r>
            <a:r>
              <a:rPr lang="en-US" sz="3200" b="1" dirty="0" smtClean="0"/>
              <a:t>. </a:t>
            </a:r>
          </a:p>
          <a:p>
            <a:pPr marL="609600" indent="-609600"/>
            <a:r>
              <a:rPr lang="en-US" sz="3200" b="1" dirty="0" smtClean="0"/>
              <a:t>- The </a:t>
            </a:r>
            <a:r>
              <a:rPr lang="en-US" sz="3200" b="1" dirty="0"/>
              <a:t>cells secret amniotic fluid</a:t>
            </a:r>
            <a:endParaRPr lang="en-US" sz="32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70" r="3078" b="32136"/>
          <a:stretch/>
        </p:blipFill>
        <p:spPr>
          <a:xfrm>
            <a:off x="0" y="1"/>
            <a:ext cx="11491415" cy="45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4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0943" y="-128528"/>
            <a:ext cx="577300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Day 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Blastocele ( cavity of blastocyst ) is lined by a new membrane exocoelomic ( Heuser's ) membrane that formed by flattened cells originate from hypoblast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The cavity is now called exocoelomic cavity or primitive yolk sac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Trophoblastic lacunae appeared in syncytotrophoblast at embryonic pole of the disc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126"/>
          <a:stretch/>
        </p:blipFill>
        <p:spPr>
          <a:xfrm>
            <a:off x="5568287" y="-284737"/>
            <a:ext cx="6623713" cy="714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82" y="204422"/>
            <a:ext cx="519524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Day 11.12 </a:t>
            </a:r>
          </a:p>
          <a:p>
            <a:r>
              <a:rPr lang="en-US" sz="2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• The syncytiotrophoblast cells penetrate ( phagocytosis ) deeper into maternal endometrium and invade its capillaries </a:t>
            </a:r>
          </a:p>
          <a:p>
            <a:endParaRPr lang="en-US" sz="2400" b="1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en-US" sz="2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• The lacunae become filled with maternal blood </a:t>
            </a:r>
          </a:p>
          <a:p>
            <a:endParaRPr lang="en-US" sz="2400" b="1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en-US" sz="24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• So , maternal blood begins to flow through lacunar system of trophoblast and this is called uteroplacental circulation .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5525" b="7710"/>
          <a:stretch/>
        </p:blipFill>
        <p:spPr>
          <a:xfrm>
            <a:off x="5295330" y="-245659"/>
            <a:ext cx="6896670" cy="71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9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4-Point Star 2"/>
          <p:cNvSpPr/>
          <p:nvPr/>
        </p:nvSpPr>
        <p:spPr>
          <a:xfrm>
            <a:off x="0" y="652663"/>
            <a:ext cx="11937241" cy="5243170"/>
          </a:xfrm>
          <a:prstGeom prst="star24">
            <a:avLst>
              <a:gd name="adj" fmla="val 35224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2nd week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59860" y="2790510"/>
            <a:ext cx="90269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lvl="0" indent="-609600" algn="ctr"/>
            <a:r>
              <a:rPr lang="en-US" sz="4800" b="1" dirty="0" smtClean="0"/>
              <a:t> formation of the chorionic vesicle </a:t>
            </a:r>
            <a:endParaRPr lang="en-US" sz="4800" b="1" dirty="0" smtClean="0"/>
          </a:p>
        </p:txBody>
      </p:sp>
    </p:spTree>
    <p:extLst>
      <p:ext uri="{BB962C8B-B14F-4D97-AF65-F5344CB8AC3E}">
        <p14:creationId xmlns:p14="http://schemas.microsoft.com/office/powerpoint/2010/main" val="162241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835056"/>
            <a:ext cx="1219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The cytotrophoblast proliferates and forms another layer of cells called extraembryonic mesoderm ( E.E.M ) separating the cytotrophoblast ( externally ) from the primitive yolk sac and amniotic cavity ( internally)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79" b="31763"/>
          <a:stretch/>
        </p:blipFill>
        <p:spPr>
          <a:xfrm>
            <a:off x="0" y="1"/>
            <a:ext cx="12091916" cy="471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50" b="44636"/>
          <a:stretch/>
        </p:blipFill>
        <p:spPr>
          <a:xfrm>
            <a:off x="0" y="0"/>
            <a:ext cx="12192000" cy="40499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995678"/>
            <a:ext cx="128698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Chorionic cavity ( Extraembryonic coelom )</a:t>
            </a:r>
          </a:p>
          <a:p>
            <a:r>
              <a:rPr lang="en-US" sz="20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It is a large cavity ( U shaped ) developed within extraembryonic mesoderm .</a:t>
            </a:r>
          </a:p>
          <a:p>
            <a:endParaRPr lang="en-US" sz="2000" b="1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en-US" sz="20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This cavity divided E. E. M. into 2 layers :</a:t>
            </a:r>
          </a:p>
          <a:p>
            <a:r>
              <a:rPr lang="en-US" sz="20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a- Outer layer ( somatic ) lines the trophoblast .</a:t>
            </a:r>
          </a:p>
          <a:p>
            <a:r>
              <a:rPr lang="en-US" sz="20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b - Inner layer ( splanchnic ) covering the amniotic cavity and primitive yolk sac . </a:t>
            </a:r>
          </a:p>
          <a:p>
            <a:endParaRPr lang="en-US" sz="2000" b="1" i="0" dirty="0" smtClean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r>
              <a:rPr lang="en-US" sz="2000" b="1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The 2 layers connect together at connecting stalk ( where embryonic disc is connected to cytotrophoblast 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08671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415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8</cp:revision>
  <dcterms:created xsi:type="dcterms:W3CDTF">2021-03-28T15:56:58Z</dcterms:created>
  <dcterms:modified xsi:type="dcterms:W3CDTF">2021-03-28T17:12:31Z</dcterms:modified>
</cp:coreProperties>
</file>