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82" r:id="rId3"/>
    <p:sldId id="283" r:id="rId4"/>
    <p:sldId id="284" r:id="rId5"/>
    <p:sldId id="285" r:id="rId6"/>
    <p:sldId id="286" r:id="rId7"/>
    <p:sldId id="287" r:id="rId8"/>
    <p:sldId id="288" r:id="rId9"/>
    <p:sldId id="289" r:id="rId10"/>
    <p:sldId id="302" r:id="rId11"/>
    <p:sldId id="291" r:id="rId12"/>
    <p:sldId id="292" r:id="rId13"/>
    <p:sldId id="293" r:id="rId14"/>
    <p:sldId id="294" r:id="rId15"/>
    <p:sldId id="295" r:id="rId16"/>
    <p:sldId id="296" r:id="rId17"/>
    <p:sldId id="297" r:id="rId18"/>
    <p:sldId id="298" r:id="rId19"/>
    <p:sldId id="290" r:id="rId20"/>
    <p:sldId id="303" r:id="rId21"/>
    <p:sldId id="304" r:id="rId22"/>
    <p:sldId id="281" r:id="rId23"/>
  </p:sldIdLst>
  <p:sldSz cx="9144000" cy="6858000" type="screen4x3"/>
  <p:notesSz cx="6858000" cy="9144000"/>
  <p:defaultTextStyle>
    <a:defPPr>
      <a:defRPr lang="ar-J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aximized" horzBarState="maximized">
    <p:restoredLeft sz="84380"/>
    <p:restoredTop sz="94660"/>
  </p:normalViewPr>
  <p:slideViewPr>
    <p:cSldViewPr>
      <p:cViewPr varScale="1">
        <p:scale>
          <a:sx n="72" d="100"/>
          <a:sy n="72" d="100"/>
        </p:scale>
        <p:origin x="1728" y="72"/>
      </p:cViewPr>
      <p:guideLst>
        <p:guide orient="horz" pos="2160"/>
        <p:guide pos="2880"/>
      </p:guideLst>
    </p:cSldViewPr>
  </p:slideViewPr>
  <p:notesTextViewPr>
    <p:cViewPr>
      <p:scale>
        <a:sx n="1" d="1"/>
        <a:sy n="1" d="1"/>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B3CBE15-F87E-083A-4E04-19299B24BD32}"/>
              </a:ext>
            </a:extLst>
          </p:cNvPr>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695EFD1-0429-03E9-D3A5-7F63DFC43471}"/>
              </a:ext>
            </a:extLst>
          </p:cNvPr>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C863DE64-7C6C-4948-BED7-59F78CB389DC}"/>
              </a:ext>
            </a:extLst>
          </p:cNvPr>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rtl="1" eaLnBrk="1" fontAlgn="auto" hangingPunct="1">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5" name="Date Placeholder 14">
            <a:extLst>
              <a:ext uri="{FF2B5EF4-FFF2-40B4-BE49-F238E27FC236}">
                <a16:creationId xmlns:a16="http://schemas.microsoft.com/office/drawing/2014/main" id="{6DB46F80-EC63-EA59-38DF-0440000EE701}"/>
              </a:ext>
            </a:extLst>
          </p:cNvPr>
          <p:cNvSpPr>
            <a:spLocks noGrp="1"/>
          </p:cNvSpPr>
          <p:nvPr>
            <p:ph type="dt" sz="half" idx="10"/>
          </p:nvPr>
        </p:nvSpPr>
        <p:spPr/>
        <p:txBody>
          <a:bodyPr/>
          <a:lstStyle>
            <a:lvl1pPr>
              <a:defRPr/>
            </a:lvl1pPr>
          </a:lstStyle>
          <a:p>
            <a:pPr>
              <a:defRPr/>
            </a:pPr>
            <a:fld id="{412D7D28-8E06-4D7A-8350-C5E0816DAA44}" type="datetimeFigureOut">
              <a:rPr lang="ar-JO"/>
              <a:pPr>
                <a:defRPr/>
              </a:pPr>
              <a:t>09/05/1446</a:t>
            </a:fld>
            <a:endParaRPr lang="ar-JO"/>
          </a:p>
        </p:txBody>
      </p:sp>
      <p:sp>
        <p:nvSpPr>
          <p:cNvPr id="6" name="Slide Number Placeholder 15">
            <a:extLst>
              <a:ext uri="{FF2B5EF4-FFF2-40B4-BE49-F238E27FC236}">
                <a16:creationId xmlns:a16="http://schemas.microsoft.com/office/drawing/2014/main" id="{89C6B263-CDD6-56EE-0AC2-54259FBBBC66}"/>
              </a:ext>
            </a:extLst>
          </p:cNvPr>
          <p:cNvSpPr>
            <a:spLocks noGrp="1"/>
          </p:cNvSpPr>
          <p:nvPr>
            <p:ph type="sldNum" sz="quarter" idx="11"/>
          </p:nvPr>
        </p:nvSpPr>
        <p:spPr/>
        <p:txBody>
          <a:bodyPr/>
          <a:lstStyle>
            <a:lvl1pPr>
              <a:defRPr/>
            </a:lvl1pPr>
          </a:lstStyle>
          <a:p>
            <a:fld id="{E2185B33-0160-45F7-B655-F3854E7B6EC0}" type="slidenum">
              <a:rPr lang="ar-SA" altLang="en-US"/>
              <a:pPr/>
              <a:t>‹#›</a:t>
            </a:fld>
            <a:endParaRPr lang="ar-JO" altLang="en-US"/>
          </a:p>
        </p:txBody>
      </p:sp>
      <p:sp>
        <p:nvSpPr>
          <p:cNvPr id="7" name="Footer Placeholder 16">
            <a:extLst>
              <a:ext uri="{FF2B5EF4-FFF2-40B4-BE49-F238E27FC236}">
                <a16:creationId xmlns:a16="http://schemas.microsoft.com/office/drawing/2014/main" id="{AE5AC3DC-C7FC-CE2A-F2A5-D8083732A8CF}"/>
              </a:ext>
            </a:extLst>
          </p:cNvPr>
          <p:cNvSpPr>
            <a:spLocks noGrp="1"/>
          </p:cNvSpPr>
          <p:nvPr>
            <p:ph type="ftr" sz="quarter" idx="12"/>
          </p:nvPr>
        </p:nvSpPr>
        <p:spPr/>
        <p:txBody>
          <a:bodyPr/>
          <a:lstStyle>
            <a:lvl1pPr>
              <a:defRPr/>
            </a:lvl1pPr>
          </a:lstStyle>
          <a:p>
            <a:pPr>
              <a:defRPr/>
            </a:pPr>
            <a:endParaRPr lang="ar-JO"/>
          </a:p>
        </p:txBody>
      </p:sp>
    </p:spTree>
    <p:extLst>
      <p:ext uri="{BB962C8B-B14F-4D97-AF65-F5344CB8AC3E}">
        <p14:creationId xmlns:p14="http://schemas.microsoft.com/office/powerpoint/2010/main" val="91585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629F3C74-C9A1-0F6C-49DC-8ED2356A76CD}"/>
              </a:ext>
            </a:extLst>
          </p:cNvPr>
          <p:cNvSpPr>
            <a:spLocks noGrp="1"/>
          </p:cNvSpPr>
          <p:nvPr>
            <p:ph type="dt" sz="half" idx="10"/>
          </p:nvPr>
        </p:nvSpPr>
        <p:spPr/>
        <p:txBody>
          <a:bodyPr/>
          <a:lstStyle>
            <a:lvl1pPr>
              <a:defRPr/>
            </a:lvl1pPr>
          </a:lstStyle>
          <a:p>
            <a:pPr>
              <a:defRPr/>
            </a:pPr>
            <a:fld id="{6E19CD84-5A6D-4D0D-B2DC-45BBEFC28D7E}" type="datetimeFigureOut">
              <a:rPr lang="ar-JO"/>
              <a:pPr>
                <a:defRPr/>
              </a:pPr>
              <a:t>09/05/1446</a:t>
            </a:fld>
            <a:endParaRPr lang="ar-JO"/>
          </a:p>
        </p:txBody>
      </p:sp>
      <p:sp>
        <p:nvSpPr>
          <p:cNvPr id="5" name="Footer Placeholder 9">
            <a:extLst>
              <a:ext uri="{FF2B5EF4-FFF2-40B4-BE49-F238E27FC236}">
                <a16:creationId xmlns:a16="http://schemas.microsoft.com/office/drawing/2014/main" id="{C53DEA74-2315-3CBC-F2B2-0B3409CA474C}"/>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408A908C-B45A-FDD9-2786-96E9E6FAF655}"/>
              </a:ext>
            </a:extLst>
          </p:cNvPr>
          <p:cNvSpPr>
            <a:spLocks noGrp="1"/>
          </p:cNvSpPr>
          <p:nvPr>
            <p:ph type="sldNum" sz="quarter" idx="12"/>
          </p:nvPr>
        </p:nvSpPr>
        <p:spPr/>
        <p:txBody>
          <a:bodyPr/>
          <a:lstStyle>
            <a:lvl1pPr>
              <a:defRPr/>
            </a:lvl1pPr>
          </a:lstStyle>
          <a:p>
            <a:fld id="{2E588A52-2463-4C8A-9133-BBF370EA0C6D}" type="slidenum">
              <a:rPr lang="ar-SA" altLang="en-US"/>
              <a:pPr/>
              <a:t>‹#›</a:t>
            </a:fld>
            <a:endParaRPr lang="ar-JO" altLang="en-US"/>
          </a:p>
        </p:txBody>
      </p:sp>
    </p:spTree>
    <p:extLst>
      <p:ext uri="{BB962C8B-B14F-4D97-AF65-F5344CB8AC3E}">
        <p14:creationId xmlns:p14="http://schemas.microsoft.com/office/powerpoint/2010/main" val="1699508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DCCE444C-7512-26F3-24D7-32EA75FBA046}"/>
              </a:ext>
            </a:extLst>
          </p:cNvPr>
          <p:cNvSpPr>
            <a:spLocks noGrp="1"/>
          </p:cNvSpPr>
          <p:nvPr>
            <p:ph type="dt" sz="half" idx="10"/>
          </p:nvPr>
        </p:nvSpPr>
        <p:spPr/>
        <p:txBody>
          <a:bodyPr/>
          <a:lstStyle>
            <a:lvl1pPr>
              <a:defRPr/>
            </a:lvl1pPr>
          </a:lstStyle>
          <a:p>
            <a:pPr>
              <a:defRPr/>
            </a:pPr>
            <a:fld id="{DBA5C7EB-FA62-46BE-B26A-7119A286EA65}" type="datetimeFigureOut">
              <a:rPr lang="ar-JO"/>
              <a:pPr>
                <a:defRPr/>
              </a:pPr>
              <a:t>09/05/1446</a:t>
            </a:fld>
            <a:endParaRPr lang="ar-JO"/>
          </a:p>
        </p:txBody>
      </p:sp>
      <p:sp>
        <p:nvSpPr>
          <p:cNvPr id="5" name="Footer Placeholder 9">
            <a:extLst>
              <a:ext uri="{FF2B5EF4-FFF2-40B4-BE49-F238E27FC236}">
                <a16:creationId xmlns:a16="http://schemas.microsoft.com/office/drawing/2014/main" id="{3135AD30-63D9-5197-714F-ABCACF4843FA}"/>
              </a:ext>
            </a:extLst>
          </p:cNvPr>
          <p:cNvSpPr>
            <a:spLocks noGrp="1"/>
          </p:cNvSpPr>
          <p:nvPr>
            <p:ph type="ftr" sz="quarter" idx="11"/>
          </p:nvPr>
        </p:nvSpPr>
        <p:spPr/>
        <p:txBody>
          <a:bodyPr/>
          <a:lstStyle>
            <a:lvl1pPr>
              <a:defRPr/>
            </a:lvl1pPr>
          </a:lstStyle>
          <a:p>
            <a:pPr>
              <a:defRPr/>
            </a:pPr>
            <a:endParaRPr lang="ar-JO"/>
          </a:p>
        </p:txBody>
      </p:sp>
      <p:sp>
        <p:nvSpPr>
          <p:cNvPr id="6" name="Slide Number Placeholder 21">
            <a:extLst>
              <a:ext uri="{FF2B5EF4-FFF2-40B4-BE49-F238E27FC236}">
                <a16:creationId xmlns:a16="http://schemas.microsoft.com/office/drawing/2014/main" id="{AEA56120-0F4A-3846-81C1-2D42F86AFE50}"/>
              </a:ext>
            </a:extLst>
          </p:cNvPr>
          <p:cNvSpPr>
            <a:spLocks noGrp="1"/>
          </p:cNvSpPr>
          <p:nvPr>
            <p:ph type="sldNum" sz="quarter" idx="12"/>
          </p:nvPr>
        </p:nvSpPr>
        <p:spPr/>
        <p:txBody>
          <a:bodyPr/>
          <a:lstStyle>
            <a:lvl1pPr>
              <a:defRPr/>
            </a:lvl1pPr>
          </a:lstStyle>
          <a:p>
            <a:fld id="{BA90D7A3-4246-4A60-BD25-C8D79426B492}" type="slidenum">
              <a:rPr lang="ar-SA" altLang="en-US"/>
              <a:pPr/>
              <a:t>‹#›</a:t>
            </a:fld>
            <a:endParaRPr lang="ar-JO" altLang="en-US"/>
          </a:p>
        </p:txBody>
      </p:sp>
    </p:spTree>
    <p:extLst>
      <p:ext uri="{BB962C8B-B14F-4D97-AF65-F5344CB8AC3E}">
        <p14:creationId xmlns:p14="http://schemas.microsoft.com/office/powerpoint/2010/main" val="40581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2" name="Date Placeholder 23">
            <a:extLst>
              <a:ext uri="{FF2B5EF4-FFF2-40B4-BE49-F238E27FC236}">
                <a16:creationId xmlns:a16="http://schemas.microsoft.com/office/drawing/2014/main" id="{6760BCE0-564F-90F3-D402-3A8173BBB01F}"/>
              </a:ext>
            </a:extLst>
          </p:cNvPr>
          <p:cNvSpPr>
            <a:spLocks noGrp="1"/>
          </p:cNvSpPr>
          <p:nvPr>
            <p:ph type="dt" sz="half" idx="10"/>
          </p:nvPr>
        </p:nvSpPr>
        <p:spPr/>
        <p:txBody>
          <a:bodyPr/>
          <a:lstStyle>
            <a:lvl1pPr>
              <a:defRPr/>
            </a:lvl1pPr>
          </a:lstStyle>
          <a:p>
            <a:pPr>
              <a:defRPr/>
            </a:pPr>
            <a:fld id="{5A14B79C-3CB3-4011-B9B8-BE3D07C6EF3A}" type="datetimeFigureOut">
              <a:rPr lang="ar-JO"/>
              <a:pPr>
                <a:defRPr/>
              </a:pPr>
              <a:t>09/05/1446</a:t>
            </a:fld>
            <a:endParaRPr lang="ar-JO"/>
          </a:p>
        </p:txBody>
      </p:sp>
      <p:sp>
        <p:nvSpPr>
          <p:cNvPr id="3" name="Footer Placeholder 9">
            <a:extLst>
              <a:ext uri="{FF2B5EF4-FFF2-40B4-BE49-F238E27FC236}">
                <a16:creationId xmlns:a16="http://schemas.microsoft.com/office/drawing/2014/main" id="{B34082B0-DF6A-368F-3CF3-F5C0C5C64E84}"/>
              </a:ext>
            </a:extLst>
          </p:cNvPr>
          <p:cNvSpPr>
            <a:spLocks noGrp="1"/>
          </p:cNvSpPr>
          <p:nvPr>
            <p:ph type="ftr" sz="quarter" idx="11"/>
          </p:nvPr>
        </p:nvSpPr>
        <p:spPr/>
        <p:txBody>
          <a:bodyPr/>
          <a:lstStyle>
            <a:lvl1pPr>
              <a:defRPr/>
            </a:lvl1pPr>
          </a:lstStyle>
          <a:p>
            <a:pPr>
              <a:defRPr/>
            </a:pPr>
            <a:endParaRPr lang="ar-JO"/>
          </a:p>
        </p:txBody>
      </p:sp>
      <p:sp>
        <p:nvSpPr>
          <p:cNvPr id="4" name="Slide Number Placeholder 21">
            <a:extLst>
              <a:ext uri="{FF2B5EF4-FFF2-40B4-BE49-F238E27FC236}">
                <a16:creationId xmlns:a16="http://schemas.microsoft.com/office/drawing/2014/main" id="{3ED87C66-E355-94CF-5393-C41BB29ECBA6}"/>
              </a:ext>
            </a:extLst>
          </p:cNvPr>
          <p:cNvSpPr>
            <a:spLocks noGrp="1"/>
          </p:cNvSpPr>
          <p:nvPr>
            <p:ph type="sldNum" sz="quarter" idx="12"/>
          </p:nvPr>
        </p:nvSpPr>
        <p:spPr/>
        <p:txBody>
          <a:bodyPr/>
          <a:lstStyle>
            <a:lvl1pPr>
              <a:defRPr/>
            </a:lvl1pPr>
          </a:lstStyle>
          <a:p>
            <a:fld id="{9B6218EA-1B1E-4AEE-855B-EAFC61075422}" type="slidenum">
              <a:rPr lang="ar-SA" altLang="en-US"/>
              <a:pPr/>
              <a:t>‹#›</a:t>
            </a:fld>
            <a:endParaRPr lang="ar-JO" altLang="en-US"/>
          </a:p>
        </p:txBody>
      </p:sp>
    </p:spTree>
    <p:extLst>
      <p:ext uri="{BB962C8B-B14F-4D97-AF65-F5344CB8AC3E}">
        <p14:creationId xmlns:p14="http://schemas.microsoft.com/office/powerpoint/2010/main" val="14648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075DA998-5E7F-A2AE-4B36-6A8583401C06}"/>
              </a:ext>
            </a:extLst>
          </p:cNvPr>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a:extLst>
              <a:ext uri="{FF2B5EF4-FFF2-40B4-BE49-F238E27FC236}">
                <a16:creationId xmlns:a16="http://schemas.microsoft.com/office/drawing/2014/main" id="{44C631EA-1658-501E-90DC-C4F3ED1AE178}"/>
              </a:ext>
            </a:extLst>
          </p:cNvPr>
          <p:cNvSpPr>
            <a:spLocks noGrp="1"/>
          </p:cNvSpPr>
          <p:nvPr>
            <p:ph type="dt" sz="half" idx="10"/>
          </p:nvPr>
        </p:nvSpPr>
        <p:spPr/>
        <p:txBody>
          <a:bodyPr/>
          <a:lstStyle>
            <a:lvl1pPr>
              <a:defRPr/>
            </a:lvl1pPr>
          </a:lstStyle>
          <a:p>
            <a:pPr>
              <a:defRPr/>
            </a:pPr>
            <a:fld id="{80CBB6D2-7DA0-48F2-AD85-E2A246F7B145}" type="datetimeFigureOut">
              <a:rPr lang="ar-JO"/>
              <a:pPr>
                <a:defRPr/>
              </a:pPr>
              <a:t>09/05/1446</a:t>
            </a:fld>
            <a:endParaRPr lang="ar-JO"/>
          </a:p>
        </p:txBody>
      </p:sp>
      <p:sp>
        <p:nvSpPr>
          <p:cNvPr id="6" name="Footer Placeholder 4">
            <a:extLst>
              <a:ext uri="{FF2B5EF4-FFF2-40B4-BE49-F238E27FC236}">
                <a16:creationId xmlns:a16="http://schemas.microsoft.com/office/drawing/2014/main" id="{0619676F-B2F9-DD78-8B48-ECB29802E2AD}"/>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5">
            <a:extLst>
              <a:ext uri="{FF2B5EF4-FFF2-40B4-BE49-F238E27FC236}">
                <a16:creationId xmlns:a16="http://schemas.microsoft.com/office/drawing/2014/main" id="{30658A6B-4C8F-A7DA-466F-ACD5296F136A}"/>
              </a:ext>
            </a:extLst>
          </p:cNvPr>
          <p:cNvSpPr>
            <a:spLocks noGrp="1"/>
          </p:cNvSpPr>
          <p:nvPr>
            <p:ph type="sldNum" sz="quarter" idx="12"/>
          </p:nvPr>
        </p:nvSpPr>
        <p:spPr/>
        <p:txBody>
          <a:bodyPr/>
          <a:lstStyle>
            <a:lvl1pPr>
              <a:defRPr/>
            </a:lvl1pPr>
          </a:lstStyle>
          <a:p>
            <a:fld id="{A3B198BA-313F-4690-AACC-6125C3FC1D7D}" type="slidenum">
              <a:rPr lang="ar-SA" altLang="en-US"/>
              <a:pPr/>
              <a:t>‹#›</a:t>
            </a:fld>
            <a:endParaRPr lang="ar-JO" altLang="en-US"/>
          </a:p>
        </p:txBody>
      </p:sp>
    </p:spTree>
    <p:extLst>
      <p:ext uri="{BB962C8B-B14F-4D97-AF65-F5344CB8AC3E}">
        <p14:creationId xmlns:p14="http://schemas.microsoft.com/office/powerpoint/2010/main" val="359595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3">
            <a:extLst>
              <a:ext uri="{FF2B5EF4-FFF2-40B4-BE49-F238E27FC236}">
                <a16:creationId xmlns:a16="http://schemas.microsoft.com/office/drawing/2014/main" id="{31624674-A76E-E4CA-16EF-3B5EA0821F30}"/>
              </a:ext>
            </a:extLst>
          </p:cNvPr>
          <p:cNvSpPr>
            <a:spLocks noGrp="1"/>
          </p:cNvSpPr>
          <p:nvPr>
            <p:ph type="dt" sz="half" idx="10"/>
          </p:nvPr>
        </p:nvSpPr>
        <p:spPr/>
        <p:txBody>
          <a:bodyPr/>
          <a:lstStyle>
            <a:lvl1pPr>
              <a:defRPr/>
            </a:lvl1pPr>
          </a:lstStyle>
          <a:p>
            <a:pPr>
              <a:defRPr/>
            </a:pPr>
            <a:fld id="{79542EBC-BCD9-4ECE-A3EA-9E5DE0D6984F}" type="datetimeFigureOut">
              <a:rPr lang="ar-JO"/>
              <a:pPr>
                <a:defRPr/>
              </a:pPr>
              <a:t>09/05/1446</a:t>
            </a:fld>
            <a:endParaRPr lang="ar-JO"/>
          </a:p>
        </p:txBody>
      </p:sp>
      <p:sp>
        <p:nvSpPr>
          <p:cNvPr id="4" name="Footer Placeholder 9">
            <a:extLst>
              <a:ext uri="{FF2B5EF4-FFF2-40B4-BE49-F238E27FC236}">
                <a16:creationId xmlns:a16="http://schemas.microsoft.com/office/drawing/2014/main" id="{F4B161AD-3488-AE79-1344-ED16B935C3DE}"/>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98041BDD-5AD8-9A82-1676-50188C261B9C}"/>
              </a:ext>
            </a:extLst>
          </p:cNvPr>
          <p:cNvSpPr>
            <a:spLocks noGrp="1"/>
          </p:cNvSpPr>
          <p:nvPr>
            <p:ph type="sldNum" sz="quarter" idx="12"/>
          </p:nvPr>
        </p:nvSpPr>
        <p:spPr/>
        <p:txBody>
          <a:bodyPr/>
          <a:lstStyle>
            <a:lvl1pPr>
              <a:defRPr/>
            </a:lvl1pPr>
          </a:lstStyle>
          <a:p>
            <a:fld id="{641D2776-0D15-4315-B7F1-B7491350D851}" type="slidenum">
              <a:rPr lang="ar-SA" altLang="en-US"/>
              <a:pPr/>
              <a:t>‹#›</a:t>
            </a:fld>
            <a:endParaRPr lang="ar-JO" altLang="en-US"/>
          </a:p>
        </p:txBody>
      </p:sp>
    </p:spTree>
    <p:extLst>
      <p:ext uri="{BB962C8B-B14F-4D97-AF65-F5344CB8AC3E}">
        <p14:creationId xmlns:p14="http://schemas.microsoft.com/office/powerpoint/2010/main" val="489559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B1A2609-B6A1-4BCC-DC3C-5781A6B88C75}"/>
              </a:ext>
            </a:extLst>
          </p:cNvPr>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1DBAACC-9604-9F3D-4AC2-C9C92894B294}"/>
              </a:ext>
            </a:extLst>
          </p:cNvPr>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6" name="Slide Number Placeholder 8">
            <a:extLst>
              <a:ext uri="{FF2B5EF4-FFF2-40B4-BE49-F238E27FC236}">
                <a16:creationId xmlns:a16="http://schemas.microsoft.com/office/drawing/2014/main" id="{992BCEDF-B676-0C1F-16A4-BEBED7F1DF1D}"/>
              </a:ext>
            </a:extLst>
          </p:cNvPr>
          <p:cNvSpPr>
            <a:spLocks noGrp="1"/>
          </p:cNvSpPr>
          <p:nvPr>
            <p:ph type="sldNum" sz="quarter" idx="10"/>
          </p:nvPr>
        </p:nvSpPr>
        <p:spPr/>
        <p:txBody>
          <a:bodyPr/>
          <a:lstStyle>
            <a:lvl1pPr>
              <a:defRPr/>
            </a:lvl1pPr>
          </a:lstStyle>
          <a:p>
            <a:fld id="{9C7549E4-BC21-4C0B-901F-E8F900ACDEBA}" type="slidenum">
              <a:rPr lang="ar-SA" altLang="en-US"/>
              <a:pPr/>
              <a:t>‹#›</a:t>
            </a:fld>
            <a:endParaRPr lang="ar-JO" altLang="en-US"/>
          </a:p>
        </p:txBody>
      </p:sp>
      <p:sp>
        <p:nvSpPr>
          <p:cNvPr id="7" name="Footer Placeholder 7">
            <a:extLst>
              <a:ext uri="{FF2B5EF4-FFF2-40B4-BE49-F238E27FC236}">
                <a16:creationId xmlns:a16="http://schemas.microsoft.com/office/drawing/2014/main" id="{EC9D17BF-8BE6-7CDD-E6DE-E728FECA3AED}"/>
              </a:ext>
            </a:extLst>
          </p:cNvPr>
          <p:cNvSpPr>
            <a:spLocks noGrp="1"/>
          </p:cNvSpPr>
          <p:nvPr>
            <p:ph type="ftr" sz="quarter" idx="11"/>
          </p:nvPr>
        </p:nvSpPr>
        <p:spPr/>
        <p:txBody>
          <a:bodyPr/>
          <a:lstStyle>
            <a:lvl1pPr>
              <a:defRPr/>
            </a:lvl1pPr>
          </a:lstStyle>
          <a:p>
            <a:pPr>
              <a:defRPr/>
            </a:pPr>
            <a:endParaRPr lang="ar-JO"/>
          </a:p>
        </p:txBody>
      </p:sp>
      <p:sp>
        <p:nvSpPr>
          <p:cNvPr id="8" name="Date Placeholder 6">
            <a:extLst>
              <a:ext uri="{FF2B5EF4-FFF2-40B4-BE49-F238E27FC236}">
                <a16:creationId xmlns:a16="http://schemas.microsoft.com/office/drawing/2014/main" id="{16C35FD4-A424-3C2B-DB68-F62BF0B58972}"/>
              </a:ext>
            </a:extLst>
          </p:cNvPr>
          <p:cNvSpPr>
            <a:spLocks noGrp="1"/>
          </p:cNvSpPr>
          <p:nvPr>
            <p:ph type="dt" sz="half" idx="12"/>
          </p:nvPr>
        </p:nvSpPr>
        <p:spPr/>
        <p:txBody>
          <a:bodyPr/>
          <a:lstStyle>
            <a:lvl1pPr>
              <a:defRPr/>
            </a:lvl1pPr>
          </a:lstStyle>
          <a:p>
            <a:pPr>
              <a:defRPr/>
            </a:pPr>
            <a:fld id="{A96772AD-285F-487D-AC0D-7CF8FDF2518F}" type="datetimeFigureOut">
              <a:rPr lang="ar-JO"/>
              <a:pPr>
                <a:defRPr/>
              </a:pPr>
              <a:t>09/05/1446</a:t>
            </a:fld>
            <a:endParaRPr lang="ar-JO"/>
          </a:p>
        </p:txBody>
      </p:sp>
    </p:spTree>
    <p:extLst>
      <p:ext uri="{BB962C8B-B14F-4D97-AF65-F5344CB8AC3E}">
        <p14:creationId xmlns:p14="http://schemas.microsoft.com/office/powerpoint/2010/main" val="2524364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a:extLst>
              <a:ext uri="{FF2B5EF4-FFF2-40B4-BE49-F238E27FC236}">
                <a16:creationId xmlns:a16="http://schemas.microsoft.com/office/drawing/2014/main" id="{13DE751E-2815-DACD-17DD-519964583BC9}"/>
              </a:ext>
            </a:extLst>
          </p:cNvPr>
          <p:cNvSpPr>
            <a:spLocks noGrp="1"/>
          </p:cNvSpPr>
          <p:nvPr>
            <p:ph type="dt" sz="half" idx="10"/>
          </p:nvPr>
        </p:nvSpPr>
        <p:spPr/>
        <p:txBody>
          <a:bodyPr/>
          <a:lstStyle>
            <a:lvl1pPr>
              <a:defRPr/>
            </a:lvl1pPr>
          </a:lstStyle>
          <a:p>
            <a:pPr>
              <a:defRPr/>
            </a:pPr>
            <a:fld id="{4C233682-38BD-4AC7-B4C6-77B19A17937A}" type="datetimeFigureOut">
              <a:rPr lang="ar-JO"/>
              <a:pPr>
                <a:defRPr/>
              </a:pPr>
              <a:t>09/05/1446</a:t>
            </a:fld>
            <a:endParaRPr lang="ar-JO"/>
          </a:p>
        </p:txBody>
      </p:sp>
      <p:sp>
        <p:nvSpPr>
          <p:cNvPr id="4" name="Footer Placeholder 9">
            <a:extLst>
              <a:ext uri="{FF2B5EF4-FFF2-40B4-BE49-F238E27FC236}">
                <a16:creationId xmlns:a16="http://schemas.microsoft.com/office/drawing/2014/main" id="{DF583736-7E33-BDB9-2CC9-FE50B60F69A5}"/>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10270967-765B-F31F-1B60-E3DEE59685D0}"/>
              </a:ext>
            </a:extLst>
          </p:cNvPr>
          <p:cNvSpPr>
            <a:spLocks noGrp="1"/>
          </p:cNvSpPr>
          <p:nvPr>
            <p:ph type="sldNum" sz="quarter" idx="12"/>
          </p:nvPr>
        </p:nvSpPr>
        <p:spPr/>
        <p:txBody>
          <a:bodyPr/>
          <a:lstStyle>
            <a:lvl1pPr>
              <a:defRPr/>
            </a:lvl1pPr>
          </a:lstStyle>
          <a:p>
            <a:fld id="{082235D7-5E3E-4F30-8B6F-DC2E23774D6F}" type="slidenum">
              <a:rPr lang="ar-SA" altLang="en-US"/>
              <a:pPr/>
              <a:t>‹#›</a:t>
            </a:fld>
            <a:endParaRPr lang="ar-JO" altLang="en-US"/>
          </a:p>
        </p:txBody>
      </p:sp>
    </p:spTree>
    <p:extLst>
      <p:ext uri="{BB962C8B-B14F-4D97-AF65-F5344CB8AC3E}">
        <p14:creationId xmlns:p14="http://schemas.microsoft.com/office/powerpoint/2010/main" val="3034429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a:extLst>
              <a:ext uri="{FF2B5EF4-FFF2-40B4-BE49-F238E27FC236}">
                <a16:creationId xmlns:a16="http://schemas.microsoft.com/office/drawing/2014/main" id="{86E581A5-BAA4-4E42-E78B-DE2C1A525714}"/>
              </a:ext>
            </a:extLst>
          </p:cNvPr>
          <p:cNvSpPr>
            <a:spLocks noGrp="1"/>
          </p:cNvSpPr>
          <p:nvPr>
            <p:ph type="dt" sz="half" idx="10"/>
          </p:nvPr>
        </p:nvSpPr>
        <p:spPr/>
        <p:txBody>
          <a:bodyPr/>
          <a:lstStyle>
            <a:lvl1pPr>
              <a:defRPr/>
            </a:lvl1pPr>
          </a:lstStyle>
          <a:p>
            <a:pPr>
              <a:defRPr/>
            </a:pPr>
            <a:fld id="{E4EFEBC9-39A1-4734-B8D5-D3C8E811DD3A}" type="datetimeFigureOut">
              <a:rPr lang="ar-JO"/>
              <a:pPr>
                <a:defRPr/>
              </a:pPr>
              <a:t>09/05/1446</a:t>
            </a:fld>
            <a:endParaRPr lang="ar-JO"/>
          </a:p>
        </p:txBody>
      </p:sp>
      <p:sp>
        <p:nvSpPr>
          <p:cNvPr id="3" name="Footer Placeholder 9">
            <a:extLst>
              <a:ext uri="{FF2B5EF4-FFF2-40B4-BE49-F238E27FC236}">
                <a16:creationId xmlns:a16="http://schemas.microsoft.com/office/drawing/2014/main" id="{4F677A98-C0C2-DB51-6975-7B451CAF2E9A}"/>
              </a:ext>
            </a:extLst>
          </p:cNvPr>
          <p:cNvSpPr>
            <a:spLocks noGrp="1"/>
          </p:cNvSpPr>
          <p:nvPr>
            <p:ph type="ftr" sz="quarter" idx="11"/>
          </p:nvPr>
        </p:nvSpPr>
        <p:spPr/>
        <p:txBody>
          <a:bodyPr/>
          <a:lstStyle>
            <a:lvl1pPr>
              <a:defRPr/>
            </a:lvl1pPr>
          </a:lstStyle>
          <a:p>
            <a:pPr>
              <a:defRPr/>
            </a:pPr>
            <a:endParaRPr lang="ar-JO"/>
          </a:p>
        </p:txBody>
      </p:sp>
      <p:sp>
        <p:nvSpPr>
          <p:cNvPr id="4" name="Slide Number Placeholder 21">
            <a:extLst>
              <a:ext uri="{FF2B5EF4-FFF2-40B4-BE49-F238E27FC236}">
                <a16:creationId xmlns:a16="http://schemas.microsoft.com/office/drawing/2014/main" id="{208D0A58-0AC4-1AF3-7900-7C26BC35E764}"/>
              </a:ext>
            </a:extLst>
          </p:cNvPr>
          <p:cNvSpPr>
            <a:spLocks noGrp="1"/>
          </p:cNvSpPr>
          <p:nvPr>
            <p:ph type="sldNum" sz="quarter" idx="12"/>
          </p:nvPr>
        </p:nvSpPr>
        <p:spPr/>
        <p:txBody>
          <a:bodyPr/>
          <a:lstStyle>
            <a:lvl1pPr>
              <a:defRPr/>
            </a:lvl1pPr>
          </a:lstStyle>
          <a:p>
            <a:fld id="{B49B6DBC-BAC0-4CAE-9626-E3851DF4D181}" type="slidenum">
              <a:rPr lang="ar-SA" altLang="en-US"/>
              <a:pPr/>
              <a:t>‹#›</a:t>
            </a:fld>
            <a:endParaRPr lang="ar-JO" altLang="en-US"/>
          </a:p>
        </p:txBody>
      </p:sp>
    </p:spTree>
    <p:extLst>
      <p:ext uri="{BB962C8B-B14F-4D97-AF65-F5344CB8AC3E}">
        <p14:creationId xmlns:p14="http://schemas.microsoft.com/office/powerpoint/2010/main" val="278266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2" name="Date Placeholder 23">
            <a:extLst>
              <a:ext uri="{FF2B5EF4-FFF2-40B4-BE49-F238E27FC236}">
                <a16:creationId xmlns:a16="http://schemas.microsoft.com/office/drawing/2014/main" id="{D0F3706D-30A2-EE52-4344-054C9FCEAC7D}"/>
              </a:ext>
            </a:extLst>
          </p:cNvPr>
          <p:cNvSpPr>
            <a:spLocks noGrp="1"/>
          </p:cNvSpPr>
          <p:nvPr>
            <p:ph type="dt" sz="half" idx="10"/>
          </p:nvPr>
        </p:nvSpPr>
        <p:spPr/>
        <p:txBody>
          <a:bodyPr/>
          <a:lstStyle>
            <a:lvl1pPr>
              <a:defRPr/>
            </a:lvl1pPr>
          </a:lstStyle>
          <a:p>
            <a:pPr>
              <a:defRPr/>
            </a:pPr>
            <a:fld id="{37F2BFF8-1027-428B-91DA-93B1C137194B}" type="datetimeFigureOut">
              <a:rPr lang="ar-JO"/>
              <a:pPr>
                <a:defRPr/>
              </a:pPr>
              <a:t>09/05/1446</a:t>
            </a:fld>
            <a:endParaRPr lang="ar-JO"/>
          </a:p>
        </p:txBody>
      </p:sp>
      <p:sp>
        <p:nvSpPr>
          <p:cNvPr id="4" name="Footer Placeholder 9">
            <a:extLst>
              <a:ext uri="{FF2B5EF4-FFF2-40B4-BE49-F238E27FC236}">
                <a16:creationId xmlns:a16="http://schemas.microsoft.com/office/drawing/2014/main" id="{1F8C4B99-2E6E-565A-B0B5-70F210E9F961}"/>
              </a:ext>
            </a:extLst>
          </p:cNvPr>
          <p:cNvSpPr>
            <a:spLocks noGrp="1"/>
          </p:cNvSpPr>
          <p:nvPr>
            <p:ph type="ftr" sz="quarter" idx="11"/>
          </p:nvPr>
        </p:nvSpPr>
        <p:spPr/>
        <p:txBody>
          <a:bodyPr/>
          <a:lstStyle>
            <a:lvl1pPr>
              <a:defRPr/>
            </a:lvl1pPr>
          </a:lstStyle>
          <a:p>
            <a:pPr>
              <a:defRPr/>
            </a:pPr>
            <a:endParaRPr lang="ar-JO"/>
          </a:p>
        </p:txBody>
      </p:sp>
      <p:sp>
        <p:nvSpPr>
          <p:cNvPr id="5" name="Slide Number Placeholder 21">
            <a:extLst>
              <a:ext uri="{FF2B5EF4-FFF2-40B4-BE49-F238E27FC236}">
                <a16:creationId xmlns:a16="http://schemas.microsoft.com/office/drawing/2014/main" id="{8AD7D54C-3258-A02A-5777-0D30F174B86B}"/>
              </a:ext>
            </a:extLst>
          </p:cNvPr>
          <p:cNvSpPr>
            <a:spLocks noGrp="1"/>
          </p:cNvSpPr>
          <p:nvPr>
            <p:ph type="sldNum" sz="quarter" idx="12"/>
          </p:nvPr>
        </p:nvSpPr>
        <p:spPr/>
        <p:txBody>
          <a:bodyPr/>
          <a:lstStyle>
            <a:lvl1pPr>
              <a:defRPr/>
            </a:lvl1pPr>
          </a:lstStyle>
          <a:p>
            <a:fld id="{EFA1DD12-3753-4F94-ACB5-F26D7B93964D}" type="slidenum">
              <a:rPr lang="ar-SA" altLang="en-US"/>
              <a:pPr/>
              <a:t>‹#›</a:t>
            </a:fld>
            <a:endParaRPr lang="ar-JO" altLang="en-US"/>
          </a:p>
        </p:txBody>
      </p:sp>
    </p:spTree>
    <p:extLst>
      <p:ext uri="{BB962C8B-B14F-4D97-AF65-F5344CB8AC3E}">
        <p14:creationId xmlns:p14="http://schemas.microsoft.com/office/powerpoint/2010/main" val="1363763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23">
            <a:extLst>
              <a:ext uri="{FF2B5EF4-FFF2-40B4-BE49-F238E27FC236}">
                <a16:creationId xmlns:a16="http://schemas.microsoft.com/office/drawing/2014/main" id="{E76040A6-0C20-A5FE-120C-F03FCA6565A1}"/>
              </a:ext>
            </a:extLst>
          </p:cNvPr>
          <p:cNvSpPr>
            <a:spLocks noGrp="1"/>
          </p:cNvSpPr>
          <p:nvPr>
            <p:ph type="dt" sz="half" idx="10"/>
          </p:nvPr>
        </p:nvSpPr>
        <p:spPr/>
        <p:txBody>
          <a:bodyPr/>
          <a:lstStyle>
            <a:lvl1pPr>
              <a:defRPr/>
            </a:lvl1pPr>
          </a:lstStyle>
          <a:p>
            <a:pPr>
              <a:defRPr/>
            </a:pPr>
            <a:fld id="{A925A747-E53D-4DF2-8821-E8277B0C9AC7}" type="datetimeFigureOut">
              <a:rPr lang="ar-JO"/>
              <a:pPr>
                <a:defRPr/>
              </a:pPr>
              <a:t>09/05/1446</a:t>
            </a:fld>
            <a:endParaRPr lang="ar-JO"/>
          </a:p>
        </p:txBody>
      </p:sp>
      <p:sp>
        <p:nvSpPr>
          <p:cNvPr id="6" name="Footer Placeholder 9">
            <a:extLst>
              <a:ext uri="{FF2B5EF4-FFF2-40B4-BE49-F238E27FC236}">
                <a16:creationId xmlns:a16="http://schemas.microsoft.com/office/drawing/2014/main" id="{67FB633E-6D68-32D5-A50F-FB05A9495866}"/>
              </a:ext>
            </a:extLst>
          </p:cNvPr>
          <p:cNvSpPr>
            <a:spLocks noGrp="1"/>
          </p:cNvSpPr>
          <p:nvPr>
            <p:ph type="ftr" sz="quarter" idx="11"/>
          </p:nvPr>
        </p:nvSpPr>
        <p:spPr/>
        <p:txBody>
          <a:bodyPr/>
          <a:lstStyle>
            <a:lvl1pPr>
              <a:defRPr/>
            </a:lvl1pPr>
          </a:lstStyle>
          <a:p>
            <a:pPr>
              <a:defRPr/>
            </a:pPr>
            <a:endParaRPr lang="ar-JO"/>
          </a:p>
        </p:txBody>
      </p:sp>
      <p:sp>
        <p:nvSpPr>
          <p:cNvPr id="7" name="Slide Number Placeholder 21">
            <a:extLst>
              <a:ext uri="{FF2B5EF4-FFF2-40B4-BE49-F238E27FC236}">
                <a16:creationId xmlns:a16="http://schemas.microsoft.com/office/drawing/2014/main" id="{FB144E3E-FB46-CFCA-196E-BE0B01ED2903}"/>
              </a:ext>
            </a:extLst>
          </p:cNvPr>
          <p:cNvSpPr>
            <a:spLocks noGrp="1"/>
          </p:cNvSpPr>
          <p:nvPr>
            <p:ph type="sldNum" sz="quarter" idx="12"/>
          </p:nvPr>
        </p:nvSpPr>
        <p:spPr/>
        <p:txBody>
          <a:bodyPr/>
          <a:lstStyle>
            <a:lvl1pPr>
              <a:defRPr/>
            </a:lvl1pPr>
          </a:lstStyle>
          <a:p>
            <a:fld id="{70719F2B-49EE-4648-B8BB-FF899E436C70}" type="slidenum">
              <a:rPr lang="ar-SA" altLang="en-US"/>
              <a:pPr/>
              <a:t>‹#›</a:t>
            </a:fld>
            <a:endParaRPr lang="ar-JO" altLang="en-US"/>
          </a:p>
        </p:txBody>
      </p:sp>
    </p:spTree>
    <p:extLst>
      <p:ext uri="{BB962C8B-B14F-4D97-AF65-F5344CB8AC3E}">
        <p14:creationId xmlns:p14="http://schemas.microsoft.com/office/powerpoint/2010/main" val="213380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3.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ext Placeholder 8">
            <a:extLst>
              <a:ext uri="{FF2B5EF4-FFF2-40B4-BE49-F238E27FC236}">
                <a16:creationId xmlns:a16="http://schemas.microsoft.com/office/drawing/2014/main" id="{4C7F4141-3727-5437-1894-C609DB16A309}"/>
              </a:ext>
            </a:extLst>
          </p:cNvPr>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FE493E6B-F5B3-795B-8B19-34CECEA32B43}"/>
              </a:ext>
            </a:extLst>
          </p:cNvPr>
          <p:cNvSpPr>
            <a:spLocks noGrp="1"/>
          </p:cNvSpPr>
          <p:nvPr>
            <p:ph type="dt" sz="half" idx="2"/>
          </p:nvPr>
        </p:nvSpPr>
        <p:spPr>
          <a:xfrm>
            <a:off x="5791200" y="6203950"/>
            <a:ext cx="2590800" cy="384175"/>
          </a:xfrm>
          <a:prstGeom prst="rect">
            <a:avLst/>
          </a:prstGeom>
        </p:spPr>
        <p:txBody>
          <a:bodyPr vert="horz" anchor="ctr" anchorCtr="0"/>
          <a:lstStyle>
            <a:lvl1pPr algn="l" rtl="1" eaLnBrk="1" fontAlgn="auto" latinLnBrk="0" hangingPunct="1">
              <a:spcBef>
                <a:spcPts val="0"/>
              </a:spcBef>
              <a:spcAft>
                <a:spcPts val="0"/>
              </a:spcAft>
              <a:defRPr kumimoji="0" sz="1200">
                <a:solidFill>
                  <a:schemeClr val="tx2"/>
                </a:solidFill>
                <a:latin typeface="+mn-lt"/>
                <a:cs typeface="+mn-cs"/>
              </a:defRPr>
            </a:lvl1pPr>
          </a:lstStyle>
          <a:p>
            <a:pPr>
              <a:defRPr/>
            </a:pPr>
            <a:fld id="{E4CCBFC4-8E26-4539-8913-8AE5FE207349}" type="datetimeFigureOut">
              <a:rPr lang="ar-JO"/>
              <a:pPr>
                <a:defRPr/>
              </a:pPr>
              <a:t>09/05/1446</a:t>
            </a:fld>
            <a:endParaRPr lang="ar-JO"/>
          </a:p>
        </p:txBody>
      </p:sp>
      <p:sp>
        <p:nvSpPr>
          <p:cNvPr id="10" name="Footer Placeholder 9">
            <a:extLst>
              <a:ext uri="{FF2B5EF4-FFF2-40B4-BE49-F238E27FC236}">
                <a16:creationId xmlns:a16="http://schemas.microsoft.com/office/drawing/2014/main" id="{8CE1725A-97FE-A2B2-9A72-26F12CB32233}"/>
              </a:ext>
            </a:extLst>
          </p:cNvPr>
          <p:cNvSpPr>
            <a:spLocks noGrp="1"/>
          </p:cNvSpPr>
          <p:nvPr>
            <p:ph type="ftr" sz="quarter" idx="3"/>
          </p:nvPr>
        </p:nvSpPr>
        <p:spPr>
          <a:xfrm>
            <a:off x="2133600" y="6203950"/>
            <a:ext cx="3581400" cy="384175"/>
          </a:xfrm>
          <a:prstGeom prst="rect">
            <a:avLst/>
          </a:prstGeom>
        </p:spPr>
        <p:txBody>
          <a:bodyPr vert="horz" anchor="ctr" anchorCtr="0"/>
          <a:lstStyle>
            <a:lvl1pPr algn="r" rtl="1" eaLnBrk="1" fontAlgn="auto" latinLnBrk="0" hangingPunct="1">
              <a:spcBef>
                <a:spcPts val="0"/>
              </a:spcBef>
              <a:spcAft>
                <a:spcPts val="0"/>
              </a:spcAft>
              <a:defRPr kumimoji="0" sz="1200">
                <a:solidFill>
                  <a:schemeClr val="tx2"/>
                </a:solidFill>
                <a:latin typeface="+mn-lt"/>
                <a:cs typeface="+mn-cs"/>
              </a:defRPr>
            </a:lvl1pPr>
          </a:lstStyle>
          <a:p>
            <a:pPr>
              <a:defRPr/>
            </a:pPr>
            <a:endParaRPr lang="ar-JO"/>
          </a:p>
        </p:txBody>
      </p:sp>
      <p:sp>
        <p:nvSpPr>
          <p:cNvPr id="22" name="Slide Number Placeholder 21">
            <a:extLst>
              <a:ext uri="{FF2B5EF4-FFF2-40B4-BE49-F238E27FC236}">
                <a16:creationId xmlns:a16="http://schemas.microsoft.com/office/drawing/2014/main" id="{CB78C1B0-A9D4-0638-CEC4-69375DD5C095}"/>
              </a:ext>
            </a:extLst>
          </p:cNvPr>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rtl="1" eaLnBrk="1" hangingPunct="1">
              <a:defRPr sz="1600">
                <a:solidFill>
                  <a:schemeClr val="tx2"/>
                </a:solidFill>
                <a:latin typeface="Constantia" panose="02030602050306030303" pitchFamily="18" charset="0"/>
                <a:cs typeface="Times New Roman" panose="02020603050405020304" pitchFamily="18" charset="0"/>
              </a:defRPr>
            </a:lvl1pPr>
          </a:lstStyle>
          <a:p>
            <a:fld id="{C8A18013-95AD-4D3A-8C8C-05C6E029BC0C}" type="slidenum">
              <a:rPr lang="ar-SA" altLang="en-US"/>
              <a:pPr/>
              <a:t>‹#›</a:t>
            </a:fld>
            <a:endParaRPr lang="ar-JO" altLang="en-US"/>
          </a:p>
        </p:txBody>
      </p:sp>
      <p:sp>
        <p:nvSpPr>
          <p:cNvPr id="5" name="Title Placeholder 4">
            <a:extLst>
              <a:ext uri="{FF2B5EF4-FFF2-40B4-BE49-F238E27FC236}">
                <a16:creationId xmlns:a16="http://schemas.microsoft.com/office/drawing/2014/main" id="{706BB7D1-72C4-9F45-5F93-7CFCD71C11B1}"/>
              </a:ext>
            </a:extLst>
          </p:cNvPr>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699" r:id="rId1"/>
    <p:sldLayoutId id="2147483691" r:id="rId2"/>
    <p:sldLayoutId id="2147483700" r:id="rId3"/>
    <p:sldLayoutId id="2147483692" r:id="rId4"/>
    <p:sldLayoutId id="2147483701" r:id="rId5"/>
    <p:sldLayoutId id="2147483693" r:id="rId6"/>
    <p:sldLayoutId id="2147483694" r:id="rId7"/>
    <p:sldLayoutId id="2147483695" r:id="rId8"/>
    <p:sldLayoutId id="2147483696" r:id="rId9"/>
    <p:sldLayoutId id="2147483697" r:id="rId10"/>
    <p:sldLayoutId id="2147483698" r:id="rId11"/>
  </p:sldLayoutIdLst>
  <p:txStyles>
    <p:titleStyle>
      <a:lvl1pPr algn="l" rtl="1"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2pPr>
      <a:lvl3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3pPr>
      <a:lvl4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4pPr>
      <a:lvl5pPr algn="l" rtl="1" eaLnBrk="0" fontAlgn="base" hangingPunct="0">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5pPr>
      <a:lvl6pPr marL="4572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6pPr>
      <a:lvl7pPr marL="9144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7pPr>
      <a:lvl8pPr marL="13716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8pPr>
      <a:lvl9pPr marL="1828800" algn="l" rtl="1" fontAlgn="base">
        <a:spcBef>
          <a:spcPct val="0"/>
        </a:spcBef>
        <a:spcAft>
          <a:spcPct val="0"/>
        </a:spcAft>
        <a:defRPr sz="4200">
          <a:solidFill>
            <a:srgbClr val="F9F9F9"/>
          </a:solidFill>
          <a:latin typeface="Constantia" panose="02030602050306030303" pitchFamily="18" charset="0"/>
          <a:cs typeface="Times New Roman" panose="02020603050405020304" pitchFamily="18" charset="0"/>
        </a:defRPr>
      </a:lvl9pPr>
    </p:titleStyle>
    <p:body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81618D0-DB1D-622F-B23C-A64836DF9B07}"/>
              </a:ext>
            </a:extLst>
          </p:cNvPr>
          <p:cNvSpPr>
            <a:spLocks noGrp="1"/>
          </p:cNvSpPr>
          <p:nvPr>
            <p:ph type="subTitle" idx="1"/>
          </p:nvPr>
        </p:nvSpPr>
        <p:spPr>
          <a:xfrm>
            <a:off x="1258888" y="3716338"/>
            <a:ext cx="6400800" cy="1752600"/>
          </a:xfrm>
        </p:spPr>
        <p:txBody>
          <a:bodyPr/>
          <a:lstStyle/>
          <a:p>
            <a:pPr rtl="0" eaLnBrk="1" fontAlgn="auto" hangingPunct="1">
              <a:spcAft>
                <a:spcPts val="0"/>
              </a:spcAft>
              <a:buFont typeface="Wingdings 2"/>
              <a:buNone/>
              <a:defRPr/>
            </a:pPr>
            <a:r>
              <a:rPr lang="en-US" sz="4400" dirty="0"/>
              <a:t>Rami Dwairi, MD</a:t>
            </a:r>
          </a:p>
        </p:txBody>
      </p:sp>
      <p:sp>
        <p:nvSpPr>
          <p:cNvPr id="2" name="Title 1">
            <a:extLst>
              <a:ext uri="{FF2B5EF4-FFF2-40B4-BE49-F238E27FC236}">
                <a16:creationId xmlns:a16="http://schemas.microsoft.com/office/drawing/2014/main" id="{15905674-945C-3234-487C-C6ABD625E08D}"/>
              </a:ext>
            </a:extLst>
          </p:cNvPr>
          <p:cNvSpPr>
            <a:spLocks noGrp="1"/>
          </p:cNvSpPr>
          <p:nvPr>
            <p:ph type="ctrTitle"/>
          </p:nvPr>
        </p:nvSpPr>
        <p:spPr>
          <a:xfrm>
            <a:off x="539552" y="980728"/>
            <a:ext cx="7772400" cy="1470025"/>
          </a:xfrm>
        </p:spPr>
        <p:txBody>
          <a:bodyPr/>
          <a:lstStyle/>
          <a:p>
            <a:pPr rtl="0" eaLnBrk="1" fontAlgn="auto" hangingPunct="1">
              <a:spcAft>
                <a:spcPts val="0"/>
              </a:spcAft>
              <a:defRPr/>
            </a:pPr>
            <a:r>
              <a:rPr sz="5400"/>
              <a:t>Gastrointestinal Bleeding</a:t>
            </a:r>
            <a:endParaRPr lang="ar-JO" sz="5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Content Placeholder 3">
            <a:extLst>
              <a:ext uri="{FF2B5EF4-FFF2-40B4-BE49-F238E27FC236}">
                <a16:creationId xmlns:a16="http://schemas.microsoft.com/office/drawing/2014/main" id="{0FB206C3-FFCC-AD73-BC7E-137C99F0190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85775" y="1916113"/>
            <a:ext cx="8391525" cy="3889375"/>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06327A-0F36-D0F6-90A7-7244BA5A31F7}"/>
              </a:ext>
            </a:extLst>
          </p:cNvPr>
          <p:cNvSpPr>
            <a:spLocks noGrp="1"/>
          </p:cNvSpPr>
          <p:nvPr>
            <p:ph idx="1"/>
          </p:nvPr>
        </p:nvSpPr>
        <p:spPr>
          <a:xfrm>
            <a:off x="179388" y="549275"/>
            <a:ext cx="8785225" cy="5975350"/>
          </a:xfrm>
        </p:spPr>
        <p:txBody>
          <a:bodyPr>
            <a:normAutofit fontScale="77500" lnSpcReduction="20000"/>
          </a:bodyPr>
          <a:lstStyle/>
          <a:p>
            <a:pPr marL="0" indent="0" algn="l" rtl="0" eaLnBrk="1" fontAlgn="auto" hangingPunct="1">
              <a:spcAft>
                <a:spcPts val="0"/>
              </a:spcAft>
              <a:buFont typeface="Wingdings 2"/>
              <a:buNone/>
              <a:defRPr/>
            </a:pPr>
            <a:r>
              <a:rPr lang="en-US" sz="4400" dirty="0"/>
              <a:t>Drug therapy</a:t>
            </a:r>
          </a:p>
          <a:p>
            <a:pPr marL="274320" indent="-274320" algn="l" rtl="0" eaLnBrk="1" fontAlgn="auto" hangingPunct="1">
              <a:spcAft>
                <a:spcPts val="0"/>
              </a:spcAft>
              <a:buFont typeface="Wingdings 2"/>
              <a:buChar char=""/>
              <a:defRPr/>
            </a:pPr>
            <a:r>
              <a:rPr lang="en-US" dirty="0"/>
              <a:t>After diagnosis at endoscopy, intravenous PPI’s should be given to all ulcer patients as it reduces rebleeding rates and the need for surgery</a:t>
            </a:r>
          </a:p>
          <a:p>
            <a:pPr marL="274320" indent="-274320" algn="l" rtl="0" eaLnBrk="1" fontAlgn="auto" hangingPunct="1">
              <a:spcAft>
                <a:spcPts val="0"/>
              </a:spcAft>
              <a:buFont typeface="Wingdings 2"/>
              <a:buChar char=""/>
              <a:defRPr/>
            </a:pPr>
            <a:r>
              <a:rPr lang="en-US" dirty="0"/>
              <a:t>PPI therapy has no effect on mortality in studies in the western world</a:t>
            </a:r>
          </a:p>
          <a:p>
            <a:pPr marL="274320" indent="-274320" algn="l" rtl="0" eaLnBrk="1" fontAlgn="auto" hangingPunct="1">
              <a:spcAft>
                <a:spcPts val="0"/>
              </a:spcAft>
              <a:buFont typeface="Wingdings 2"/>
              <a:buChar char=""/>
              <a:defRPr/>
            </a:pPr>
            <a:r>
              <a:rPr lang="en-US" dirty="0"/>
              <a:t>H2-receptor antagonists are of no value</a:t>
            </a:r>
          </a:p>
          <a:p>
            <a:pPr marL="0" indent="0" algn="l" rtl="0" eaLnBrk="1" fontAlgn="auto" hangingPunct="1">
              <a:spcAft>
                <a:spcPts val="0"/>
              </a:spcAft>
              <a:buFont typeface="Wingdings 2"/>
              <a:buNone/>
              <a:defRPr/>
            </a:pPr>
            <a:r>
              <a:rPr lang="en-US" sz="3800" dirty="0"/>
              <a:t>Uncontrolled or repeat bleeding</a:t>
            </a:r>
          </a:p>
          <a:p>
            <a:pPr marL="274320" indent="-274320" algn="l" rtl="0" eaLnBrk="1" fontAlgn="auto" hangingPunct="1">
              <a:spcAft>
                <a:spcPts val="0"/>
              </a:spcAft>
              <a:buFont typeface="Wingdings 2"/>
              <a:buChar char=""/>
              <a:defRPr/>
            </a:pPr>
            <a:r>
              <a:rPr lang="en-US" dirty="0"/>
              <a:t>Endoscopy should be repeated to assess the bleeding site and to treat, if possible</a:t>
            </a:r>
          </a:p>
          <a:p>
            <a:pPr marL="274320" indent="-274320" algn="l" rtl="0" eaLnBrk="1" fontAlgn="auto" hangingPunct="1">
              <a:spcAft>
                <a:spcPts val="0"/>
              </a:spcAft>
              <a:buFont typeface="Wingdings 2"/>
              <a:buChar char=""/>
              <a:defRPr/>
            </a:pPr>
            <a:r>
              <a:rPr lang="en-US" dirty="0"/>
              <a:t>Surgery is necessary if bleeding is persistent or uncontrollable and should aim primarily to control the hemorrhage</a:t>
            </a:r>
          </a:p>
          <a:p>
            <a:pPr marL="0" indent="0" algn="l" rtl="0" eaLnBrk="1" fontAlgn="auto" hangingPunct="1">
              <a:spcAft>
                <a:spcPts val="0"/>
              </a:spcAft>
              <a:buFont typeface="Wingdings 2"/>
              <a:buNone/>
              <a:defRPr/>
            </a:pPr>
            <a:r>
              <a:rPr lang="en-US" sz="4000" dirty="0"/>
              <a:t>Discharge </a:t>
            </a:r>
          </a:p>
          <a:p>
            <a:pPr marL="274320" indent="-274320" algn="l" rtl="0" eaLnBrk="1" fontAlgn="auto" hangingPunct="1">
              <a:spcAft>
                <a:spcPts val="0"/>
              </a:spcAft>
              <a:buFont typeface="Wingdings 2"/>
              <a:buChar char=""/>
              <a:defRPr/>
            </a:pPr>
            <a:r>
              <a:rPr lang="en-US" dirty="0"/>
              <a:t>The patient’s age, diagnosis on endoscopy, co-morbidity and the presence or absence of shock and the availability of support in the community should be taken into consideration</a:t>
            </a:r>
          </a:p>
          <a:p>
            <a:pPr marL="274320" indent="-274320" algn="l" rtl="0" eaLnBrk="1" fontAlgn="auto" hangingPunct="1">
              <a:spcAft>
                <a:spcPts val="0"/>
              </a:spcAft>
              <a:buFont typeface="Wingdings 2"/>
              <a:buChar char=""/>
              <a:defRPr/>
            </a:pPr>
            <a:r>
              <a:rPr lang="en-US" dirty="0"/>
              <a:t>In general, all patients who are hemodynamically stable and have no stigmata of recent hemorrhage on endoscopy can be discharged from hospital within 24 hours </a:t>
            </a:r>
          </a:p>
          <a:p>
            <a:pPr marL="274320" indent="-274320" algn="l" rtl="0" eaLnBrk="1" fontAlgn="auto" hangingPunct="1">
              <a:spcAft>
                <a:spcPts val="0"/>
              </a:spcAft>
              <a:buFont typeface="Wingdings 2"/>
              <a:buChar char=""/>
              <a:defRPr/>
            </a:pPr>
            <a:r>
              <a:rPr lang="en-US" dirty="0"/>
              <a:t>All shocked patients and patients with co-morbidity need inpatient observation</a:t>
            </a:r>
            <a:endParaRPr lang="ar-J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168DBC-6B9F-E181-9CB5-3E570078ADAC}"/>
              </a:ext>
            </a:extLst>
          </p:cNvPr>
          <p:cNvSpPr>
            <a:spLocks noGrp="1"/>
          </p:cNvSpPr>
          <p:nvPr>
            <p:ph idx="1"/>
          </p:nvPr>
        </p:nvSpPr>
        <p:spPr>
          <a:xfrm>
            <a:off x="179388" y="1052513"/>
            <a:ext cx="8785225" cy="5472112"/>
          </a:xfrm>
        </p:spPr>
        <p:txBody>
          <a:bodyPr>
            <a:normAutofit fontScale="92500" lnSpcReduction="10000"/>
          </a:bodyPr>
          <a:lstStyle/>
          <a:p>
            <a:pPr marL="274320" indent="-274320" algn="l" rtl="0" eaLnBrk="1" fontAlgn="auto" hangingPunct="1">
              <a:spcAft>
                <a:spcPts val="0"/>
              </a:spcAft>
              <a:buFont typeface="Wingdings 2"/>
              <a:buChar char=""/>
              <a:defRPr/>
            </a:pPr>
            <a:r>
              <a:rPr lang="en-US" b="1" dirty="0"/>
              <a:t>Chronic peptic ulcer</a:t>
            </a:r>
            <a:r>
              <a:rPr lang="en-US" dirty="0"/>
              <a:t>. Eradication of H. pylori is started as soon as possible. A PPI is continued for 4 weeks to ensure ulcer healing</a:t>
            </a:r>
          </a:p>
          <a:p>
            <a:pPr marL="274320" indent="-274320" algn="l" rtl="0" eaLnBrk="1" fontAlgn="auto" hangingPunct="1">
              <a:spcAft>
                <a:spcPts val="0"/>
              </a:spcAft>
              <a:buFont typeface="Wingdings 2"/>
              <a:buChar char=""/>
              <a:defRPr/>
            </a:pPr>
            <a:r>
              <a:rPr lang="en-US" dirty="0"/>
              <a:t>Eradication of H. pylori should always be checked in a patient who has bled and long-term acid suppression given if HP eradication is not possible</a:t>
            </a:r>
          </a:p>
          <a:p>
            <a:pPr marL="274320" indent="-274320" algn="l" rtl="0" eaLnBrk="1" fontAlgn="auto" hangingPunct="1">
              <a:spcAft>
                <a:spcPts val="0"/>
              </a:spcAft>
              <a:buFont typeface="Wingdings 2"/>
              <a:buChar char=""/>
              <a:defRPr/>
            </a:pPr>
            <a:r>
              <a:rPr lang="en-US" dirty="0"/>
              <a:t>If bleeding is not controlled, surgery with ligation of the bleeding vessel is performed to control hemorrhage</a:t>
            </a:r>
          </a:p>
          <a:p>
            <a:pPr marL="274320" indent="-274320" algn="l" rtl="0" eaLnBrk="1" fontAlgn="auto" hangingPunct="1">
              <a:spcAft>
                <a:spcPts val="0"/>
              </a:spcAft>
              <a:buFont typeface="Wingdings 2"/>
              <a:buChar char=""/>
              <a:defRPr/>
            </a:pPr>
            <a:r>
              <a:rPr lang="en-US" b="1" dirty="0"/>
              <a:t>Gastric carcinoma</a:t>
            </a:r>
            <a:r>
              <a:rPr lang="en-US" dirty="0"/>
              <a:t>. Most of these patients do not have large bleeds but surgery is occasionally necessary for uncontrolled or repeat bleeding</a:t>
            </a:r>
          </a:p>
          <a:p>
            <a:pPr marL="274320" indent="-274320" algn="l" rtl="0" eaLnBrk="1" fontAlgn="auto" hangingPunct="1">
              <a:spcAft>
                <a:spcPts val="0"/>
              </a:spcAft>
              <a:buFont typeface="Wingdings 2"/>
              <a:buChar char=""/>
              <a:defRPr/>
            </a:pPr>
            <a:r>
              <a:rPr lang="en-US" dirty="0"/>
              <a:t>Usually surgery can be delayed until the patient has been fully evaluated. Oozing from gastric cancer is very difficult to control endoscopically</a:t>
            </a:r>
            <a:endParaRPr lang="ar-JO" dirty="0"/>
          </a:p>
        </p:txBody>
      </p:sp>
      <p:sp>
        <p:nvSpPr>
          <p:cNvPr id="3" name="Title 2">
            <a:extLst>
              <a:ext uri="{FF2B5EF4-FFF2-40B4-BE49-F238E27FC236}">
                <a16:creationId xmlns:a16="http://schemas.microsoft.com/office/drawing/2014/main" id="{9A851321-2F89-7D08-EE3E-10D6735CFA7C}"/>
              </a:ext>
            </a:extLst>
          </p:cNvPr>
          <p:cNvSpPr>
            <a:spLocks noGrp="1"/>
          </p:cNvSpPr>
          <p:nvPr>
            <p:ph type="title"/>
          </p:nvPr>
        </p:nvSpPr>
        <p:spPr>
          <a:xfrm>
            <a:off x="457200" y="0"/>
            <a:ext cx="8229600" cy="836712"/>
          </a:xfrm>
        </p:spPr>
        <p:txBody>
          <a:bodyPr/>
          <a:lstStyle/>
          <a:p>
            <a:pPr algn="ctr" rtl="0" eaLnBrk="1" fontAlgn="auto" hangingPunct="1">
              <a:spcAft>
                <a:spcPts val="0"/>
              </a:spcAft>
              <a:defRPr/>
            </a:pPr>
            <a:r>
              <a:t>Special Situations</a:t>
            </a:r>
            <a:endParaRPr lang="ar-J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1117B4FB-2212-AA58-B647-481C73311F2E}"/>
              </a:ext>
            </a:extLst>
          </p:cNvPr>
          <p:cNvSpPr>
            <a:spLocks noGrp="1"/>
          </p:cNvSpPr>
          <p:nvPr>
            <p:ph idx="1"/>
          </p:nvPr>
        </p:nvSpPr>
        <p:spPr>
          <a:xfrm>
            <a:off x="457200" y="1125538"/>
            <a:ext cx="8229600" cy="4970462"/>
          </a:xfrm>
        </p:spPr>
        <p:txBody>
          <a:bodyPr/>
          <a:lstStyle/>
          <a:p>
            <a:pPr algn="l" rtl="0" eaLnBrk="1" hangingPunct="1"/>
            <a:r>
              <a:rPr lang="en-US" altLang="en-US" b="1">
                <a:cs typeface="Times New Roman" panose="02020603050405020304" pitchFamily="18" charset="0"/>
              </a:rPr>
              <a:t>Mallory–Weiss tear</a:t>
            </a:r>
            <a:r>
              <a:rPr lang="en-US" altLang="en-US">
                <a:cs typeface="Times New Roman" panose="02020603050405020304" pitchFamily="18" charset="0"/>
              </a:rPr>
              <a:t>. This is a linear mucosal tear occurring at the gastroesophageal junction and produced by a sudden increase in intra-abdominal pressure</a:t>
            </a:r>
          </a:p>
          <a:p>
            <a:pPr algn="l" rtl="0" eaLnBrk="1" hangingPunct="1"/>
            <a:r>
              <a:rPr lang="en-US" altLang="en-US">
                <a:cs typeface="Times New Roman" panose="02020603050405020304" pitchFamily="18" charset="0"/>
              </a:rPr>
              <a:t>It often occurs after a bout of coughing or retching but there may be no antecedent history</a:t>
            </a:r>
          </a:p>
          <a:p>
            <a:pPr algn="l" rtl="0" eaLnBrk="1" hangingPunct="1"/>
            <a:r>
              <a:rPr lang="en-US" altLang="en-US">
                <a:cs typeface="Times New Roman" panose="02020603050405020304" pitchFamily="18" charset="0"/>
              </a:rPr>
              <a:t>Most bleeds are minor and discharge is usual within 24 hours. The hemorrhage may be large but most patients stop spontaneously</a:t>
            </a:r>
          </a:p>
          <a:p>
            <a:pPr algn="l" rtl="0" eaLnBrk="1" hangingPunct="1"/>
            <a:r>
              <a:rPr lang="en-US" altLang="en-US">
                <a:cs typeface="Times New Roman" panose="02020603050405020304" pitchFamily="18" charset="0"/>
              </a:rPr>
              <a:t>Early endoscopy confirms diagnosis and allows therapy if necessary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C03EB6-E0CD-A7FE-FC10-AE5807D43B54}"/>
              </a:ext>
            </a:extLst>
          </p:cNvPr>
          <p:cNvSpPr>
            <a:spLocks noGrp="1"/>
          </p:cNvSpPr>
          <p:nvPr>
            <p:ph idx="1"/>
          </p:nvPr>
        </p:nvSpPr>
        <p:spPr>
          <a:xfrm>
            <a:off x="179388" y="476250"/>
            <a:ext cx="8785225" cy="6048375"/>
          </a:xfrm>
        </p:spPr>
        <p:txBody>
          <a:bodyPr>
            <a:normAutofit/>
          </a:bodyPr>
          <a:lstStyle/>
          <a:p>
            <a:pPr marL="0" indent="0" algn="ctr" rtl="0" eaLnBrk="1" fontAlgn="auto" hangingPunct="1">
              <a:spcAft>
                <a:spcPts val="0"/>
              </a:spcAft>
              <a:buFont typeface="Wingdings 2"/>
              <a:buNone/>
              <a:defRPr/>
            </a:pPr>
            <a:r>
              <a:rPr lang="en-US" sz="3200" b="1" dirty="0"/>
              <a:t>Variceal hemorrhage</a:t>
            </a:r>
          </a:p>
          <a:p>
            <a:pPr marL="274320" indent="-274320" algn="l" rtl="0" eaLnBrk="1" fontAlgn="auto" hangingPunct="1">
              <a:spcAft>
                <a:spcPts val="0"/>
              </a:spcAft>
              <a:buFont typeface="Wingdings 2"/>
              <a:buChar char=""/>
              <a:defRPr/>
            </a:pPr>
            <a:r>
              <a:rPr lang="en-US" dirty="0"/>
              <a:t>Approximately 90% of patients with cirrhosis will develop gastroesophageal varices, over 10 years, but only one third of these will bleed from them</a:t>
            </a:r>
          </a:p>
          <a:p>
            <a:pPr marL="274320" indent="-274320" algn="l" rtl="0" eaLnBrk="1" fontAlgn="auto" hangingPunct="1">
              <a:spcAft>
                <a:spcPts val="0"/>
              </a:spcAft>
              <a:buFont typeface="Wingdings 2"/>
              <a:buChar char=""/>
              <a:defRPr/>
            </a:pPr>
            <a:r>
              <a:rPr lang="en-US" dirty="0"/>
              <a:t>Bleeding is likely to occur with large varices, red signs on varices (diagnosed at endoscopy) and in severe liver disease </a:t>
            </a:r>
          </a:p>
          <a:p>
            <a:pPr marL="274320" indent="-274320" algn="l" rtl="0" eaLnBrk="1" fontAlgn="auto" hangingPunct="1">
              <a:spcAft>
                <a:spcPts val="0"/>
              </a:spcAft>
              <a:buFont typeface="Wingdings 2"/>
              <a:buChar char=""/>
              <a:defRPr/>
            </a:pPr>
            <a:r>
              <a:rPr lang="en-US" dirty="0"/>
              <a:t>Management can be divided into the active bleeding episode,</a:t>
            </a:r>
            <a:r>
              <a:rPr lang="en-US" i="1" dirty="0"/>
              <a:t> </a:t>
            </a:r>
            <a:r>
              <a:rPr lang="en-US" dirty="0"/>
              <a:t>the prevention of rebleeding, and prophylactic measures to prevent hemorrhage</a:t>
            </a:r>
          </a:p>
          <a:p>
            <a:pPr marL="274320" indent="-274320" algn="l" rtl="0" eaLnBrk="1" fontAlgn="auto" hangingPunct="1">
              <a:spcAft>
                <a:spcPts val="0"/>
              </a:spcAft>
              <a:buFont typeface="Wingdings 2"/>
              <a:buChar char=""/>
              <a:defRPr/>
            </a:pPr>
            <a:r>
              <a:rPr lang="en-US" dirty="0"/>
              <a:t>Despite all the therapeutic techniques available, the prognosis depends on the severity of the underlying liver disease, with an overall mortality from variceal hemorrhage of 25%, reaching 50% in Child’s grade C</a:t>
            </a:r>
            <a:endParaRPr lang="ar-J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7F0556-B7EC-9E81-0A01-090888BB58C0}"/>
              </a:ext>
            </a:extLst>
          </p:cNvPr>
          <p:cNvSpPr>
            <a:spLocks noGrp="1"/>
          </p:cNvSpPr>
          <p:nvPr>
            <p:ph idx="1"/>
          </p:nvPr>
        </p:nvSpPr>
        <p:spPr>
          <a:xfrm>
            <a:off x="179388" y="836613"/>
            <a:ext cx="8785225" cy="5761037"/>
          </a:xfrm>
        </p:spPr>
        <p:txBody>
          <a:bodyPr>
            <a:normAutofit fontScale="92500" lnSpcReduction="10000"/>
          </a:bodyPr>
          <a:lstStyle/>
          <a:p>
            <a:pPr marL="274320" indent="-274320" algn="l" rtl="0" eaLnBrk="1" fontAlgn="auto" hangingPunct="1">
              <a:spcAft>
                <a:spcPts val="0"/>
              </a:spcAft>
              <a:buFont typeface="Wingdings 2"/>
              <a:buChar char=""/>
              <a:defRPr/>
            </a:pPr>
            <a:r>
              <a:rPr lang="en-US" b="1" dirty="0"/>
              <a:t>Urgent endoscopy. </a:t>
            </a:r>
            <a:r>
              <a:rPr lang="en-US" dirty="0"/>
              <a:t>Endoscopy should be performed to confirm the diagnosis of varices. It also excludes bleeding from other sites or portal hypertensive (or congestive) gastropathy</a:t>
            </a:r>
          </a:p>
          <a:p>
            <a:pPr marL="274320" indent="-274320" algn="l" rtl="0" eaLnBrk="1" fontAlgn="auto" hangingPunct="1">
              <a:spcAft>
                <a:spcPts val="0"/>
              </a:spcAft>
              <a:buFont typeface="Wingdings 2"/>
              <a:buChar char=""/>
              <a:defRPr/>
            </a:pPr>
            <a:r>
              <a:rPr lang="en-US" b="1" dirty="0"/>
              <a:t>Injection sclerotherapy or variceal banding</a:t>
            </a:r>
          </a:p>
          <a:p>
            <a:pPr marL="274320" indent="-274320" algn="l" rtl="0" eaLnBrk="1" fontAlgn="auto" hangingPunct="1">
              <a:spcAft>
                <a:spcPts val="0"/>
              </a:spcAft>
              <a:buFont typeface="Wingdings 2"/>
              <a:buChar char=""/>
              <a:defRPr/>
            </a:pPr>
            <a:r>
              <a:rPr lang="en-US" dirty="0"/>
              <a:t>The varices should be injected with a sclerosing agent that may arrest bleeding by producing vessel thrombosis</a:t>
            </a:r>
          </a:p>
          <a:p>
            <a:pPr marL="274320" indent="-274320" algn="l" rtl="0" eaLnBrk="1" fontAlgn="auto" hangingPunct="1">
              <a:spcAft>
                <a:spcPts val="0"/>
              </a:spcAft>
              <a:buFont typeface="Wingdings 2"/>
              <a:buChar char=""/>
              <a:defRPr/>
            </a:pPr>
            <a:r>
              <a:rPr lang="en-US" dirty="0"/>
              <a:t>Alternatively, the varices can be banded by mounting a band on the tip of the endoscope, sucking the varix just into the end of the scope and dislodging the band over the varix </a:t>
            </a:r>
          </a:p>
          <a:p>
            <a:pPr marL="274320" indent="-274320" algn="l" rtl="0" eaLnBrk="1" fontAlgn="auto" hangingPunct="1">
              <a:spcAft>
                <a:spcPts val="0"/>
              </a:spcAft>
              <a:buFont typeface="Wingdings 2"/>
              <a:buChar char=""/>
              <a:defRPr/>
            </a:pPr>
            <a:r>
              <a:rPr lang="en-US" dirty="0"/>
              <a:t>Acute variceal sclerotherapy and banding are the treatment of choice; they arrest bleeding in 80% of cases and reduce early rebleeding</a:t>
            </a:r>
          </a:p>
          <a:p>
            <a:pPr marL="274320" indent="-274320" algn="l" rtl="0" eaLnBrk="1" fontAlgn="auto" hangingPunct="1">
              <a:spcAft>
                <a:spcPts val="0"/>
              </a:spcAft>
              <a:buFont typeface="Wingdings 2"/>
              <a:buChar char=""/>
              <a:defRPr/>
            </a:pPr>
            <a:r>
              <a:rPr lang="en-US" dirty="0"/>
              <a:t>Between 15% and 20% of bleeding comes from gastric varices and here results of sclerotherapy and banding are poor and injection of tissue glue is preferable</a:t>
            </a:r>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402C0B-6B33-585E-5365-F7D067514911}"/>
              </a:ext>
            </a:extLst>
          </p:cNvPr>
          <p:cNvSpPr>
            <a:spLocks noGrp="1"/>
          </p:cNvSpPr>
          <p:nvPr>
            <p:ph idx="1"/>
          </p:nvPr>
        </p:nvSpPr>
        <p:spPr>
          <a:xfrm>
            <a:off x="179388" y="908050"/>
            <a:ext cx="8785225" cy="5616575"/>
          </a:xfrm>
        </p:spPr>
        <p:txBody>
          <a:bodyPr>
            <a:normAutofit fontScale="92500" lnSpcReduction="10000"/>
          </a:bodyPr>
          <a:lstStyle/>
          <a:p>
            <a:pPr marL="0" indent="0" algn="l" rtl="0" eaLnBrk="1" fontAlgn="auto" hangingPunct="1">
              <a:spcAft>
                <a:spcPts val="0"/>
              </a:spcAft>
              <a:buFont typeface="Wingdings 2"/>
              <a:buNone/>
              <a:defRPr/>
            </a:pPr>
            <a:r>
              <a:rPr lang="en-US" b="1" dirty="0"/>
              <a:t>Vasoconstrictor therapy</a:t>
            </a:r>
          </a:p>
          <a:p>
            <a:pPr marL="274320" indent="-274320" algn="l" rtl="0" eaLnBrk="1" fontAlgn="auto" hangingPunct="1">
              <a:spcAft>
                <a:spcPts val="0"/>
              </a:spcAft>
              <a:buFont typeface="Wingdings 2"/>
              <a:buChar char=""/>
              <a:defRPr/>
            </a:pPr>
            <a:r>
              <a:rPr lang="en-US" dirty="0"/>
              <a:t>The main use of this is for emergency control of bleeding whilst waiting for endoscopy and in combination with endoscopic techniques</a:t>
            </a:r>
          </a:p>
          <a:p>
            <a:pPr marL="274320" indent="-274320" algn="l" rtl="0" eaLnBrk="1" fontAlgn="auto" hangingPunct="1">
              <a:spcAft>
                <a:spcPts val="0"/>
              </a:spcAft>
              <a:buFont typeface="Wingdings 2"/>
              <a:buChar char=""/>
              <a:defRPr/>
            </a:pPr>
            <a:r>
              <a:rPr lang="en-US" dirty="0"/>
              <a:t>The aim of vasoconstrictor agents is to restrict portal inflow by splanchnic arterial constriction</a:t>
            </a:r>
          </a:p>
          <a:p>
            <a:pPr marL="274320" indent="-274320" algn="l" rtl="0" eaLnBrk="1" fontAlgn="auto" hangingPunct="1">
              <a:spcAft>
                <a:spcPts val="0"/>
              </a:spcAft>
              <a:buFont typeface="Wingdings 2"/>
              <a:buChar char=""/>
              <a:defRPr/>
            </a:pPr>
            <a:r>
              <a:rPr lang="en-US" dirty="0"/>
              <a:t>Terlipressin. This is the only vasoconstrictor shown to reduce mortality. It should not be given to patients with ischemic heart disease</a:t>
            </a:r>
          </a:p>
          <a:p>
            <a:pPr marL="274320" indent="-274320" algn="l" rtl="0" eaLnBrk="1" fontAlgn="auto" hangingPunct="1">
              <a:spcAft>
                <a:spcPts val="0"/>
              </a:spcAft>
              <a:buFont typeface="Wingdings 2"/>
              <a:buChar char=""/>
              <a:defRPr/>
            </a:pPr>
            <a:r>
              <a:rPr lang="en-US" dirty="0"/>
              <a:t>patients may complain of abdominal colic, facial pallor owing to the generalized vasoconstriction</a:t>
            </a:r>
          </a:p>
          <a:p>
            <a:pPr marL="274320" indent="-274320" algn="l" rtl="0" eaLnBrk="1" fontAlgn="auto" hangingPunct="1">
              <a:spcAft>
                <a:spcPts val="0"/>
              </a:spcAft>
              <a:buFont typeface="Wingdings 2"/>
              <a:buChar char=""/>
              <a:defRPr/>
            </a:pPr>
            <a:r>
              <a:rPr lang="en-US" dirty="0"/>
              <a:t>Somatostatin. This drug has few side-effects and appears to reduce bleeding, but has no effect on mortality</a:t>
            </a:r>
          </a:p>
          <a:p>
            <a:pPr marL="274320" indent="-274320" algn="l" rtl="0" eaLnBrk="1" fontAlgn="auto" hangingPunct="1">
              <a:spcAft>
                <a:spcPts val="0"/>
              </a:spcAft>
              <a:buFont typeface="Wingdings 2"/>
              <a:buChar char=""/>
              <a:defRPr/>
            </a:pPr>
            <a:r>
              <a:rPr lang="en-US" dirty="0"/>
              <a:t>It should be used if there are contraindications to terlipressin</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3A39F6-D691-50FC-5264-6CD5D83AA98B}"/>
              </a:ext>
            </a:extLst>
          </p:cNvPr>
          <p:cNvSpPr>
            <a:spLocks noGrp="1"/>
          </p:cNvSpPr>
          <p:nvPr>
            <p:ph idx="1"/>
          </p:nvPr>
        </p:nvSpPr>
        <p:spPr>
          <a:xfrm>
            <a:off x="179388" y="476250"/>
            <a:ext cx="8785225" cy="6048375"/>
          </a:xfrm>
        </p:spPr>
        <p:txBody>
          <a:bodyPr>
            <a:normAutofit fontScale="92500" lnSpcReduction="10000"/>
          </a:bodyPr>
          <a:lstStyle/>
          <a:p>
            <a:pPr marL="0" indent="0" algn="ctr" rtl="0" eaLnBrk="1" fontAlgn="auto" hangingPunct="1">
              <a:spcAft>
                <a:spcPts val="0"/>
              </a:spcAft>
              <a:buFont typeface="Wingdings 2"/>
              <a:buNone/>
              <a:defRPr/>
            </a:pPr>
            <a:r>
              <a:rPr lang="en-US" sz="3600" b="1" dirty="0"/>
              <a:t>Long-term measures</a:t>
            </a:r>
          </a:p>
          <a:p>
            <a:pPr marL="274320" indent="-274320" algn="l" rtl="0" eaLnBrk="1" fontAlgn="auto" hangingPunct="1">
              <a:spcAft>
                <a:spcPts val="0"/>
              </a:spcAft>
              <a:buFont typeface="Wingdings 2"/>
              <a:buChar char=""/>
              <a:defRPr/>
            </a:pPr>
            <a:r>
              <a:rPr lang="it-IT" b="1" dirty="0"/>
              <a:t>Non-selective beta-blockade</a:t>
            </a:r>
            <a:r>
              <a:rPr lang="it-IT" dirty="0"/>
              <a:t>. Oral propranolol in a dose sufficient </a:t>
            </a:r>
            <a:r>
              <a:rPr lang="en-US" dirty="0"/>
              <a:t>to reduce resting pulse rate by 25% has been shown to decrease portal pressure</a:t>
            </a:r>
          </a:p>
          <a:p>
            <a:pPr marL="274320" indent="-274320" algn="l" rtl="0" eaLnBrk="1" fontAlgn="auto" hangingPunct="1">
              <a:spcAft>
                <a:spcPts val="0"/>
              </a:spcAft>
              <a:buFont typeface="Wingdings 2"/>
              <a:buChar char=""/>
              <a:defRPr/>
            </a:pPr>
            <a:r>
              <a:rPr lang="en-US" dirty="0"/>
              <a:t>Portal inflow is reduced by two mechanisms: by a decrease in cardiac output (β1), and by the blockade of β2 vasodilator receptors on the splanchnic arteries, leaving an unopposed vasoconstrictor effect</a:t>
            </a:r>
          </a:p>
          <a:p>
            <a:pPr marL="274320" indent="-274320" algn="l" rtl="0" eaLnBrk="1" fontAlgn="auto" hangingPunct="1">
              <a:spcAft>
                <a:spcPts val="0"/>
              </a:spcAft>
              <a:buFont typeface="Wingdings 2"/>
              <a:buChar char=""/>
              <a:defRPr/>
            </a:pPr>
            <a:r>
              <a:rPr lang="en-US" dirty="0"/>
              <a:t>This decreases the frequency of rebleeding, and is as effective as sclerotherapy and ligation as it also prevents bleeding from portal hypertensive gastropathy</a:t>
            </a:r>
          </a:p>
          <a:p>
            <a:pPr marL="274320" indent="-274320" algn="l" rtl="0" eaLnBrk="1" fontAlgn="auto" hangingPunct="1">
              <a:spcAft>
                <a:spcPts val="0"/>
              </a:spcAft>
              <a:buFont typeface="Wingdings 2"/>
              <a:buChar char=""/>
              <a:defRPr/>
            </a:pPr>
            <a:r>
              <a:rPr lang="en-US" dirty="0"/>
              <a:t>It is the treatment of first choice, but a substantial number of patients either have contraindications or are intolerant of treatment </a:t>
            </a:r>
          </a:p>
          <a:p>
            <a:pPr marL="274320" indent="-274320" algn="l" rtl="0" eaLnBrk="1" fontAlgn="auto" hangingPunct="1">
              <a:spcAft>
                <a:spcPts val="0"/>
              </a:spcAft>
              <a:buFont typeface="Wingdings 2"/>
              <a:buChar char=""/>
              <a:defRPr/>
            </a:pPr>
            <a:r>
              <a:rPr lang="en-US" dirty="0"/>
              <a:t>Significant reduction of hepatic venous pressure gradient is associated with very low rates or absence of rebleeding</a:t>
            </a:r>
          </a:p>
          <a:p>
            <a:pPr marL="274320" indent="-274320" algn="l" rtl="0" eaLnBrk="1" fontAlgn="auto" hangingPunct="1">
              <a:spcAft>
                <a:spcPts val="0"/>
              </a:spcAft>
              <a:buFont typeface="Wingdings 2"/>
              <a:buChar char=""/>
              <a:defRPr/>
            </a:pPr>
            <a:endParaRPr lang="ar-J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0A2D4A-6870-FECD-8487-9BB88A5BED5B}"/>
              </a:ext>
            </a:extLst>
          </p:cNvPr>
          <p:cNvSpPr>
            <a:spLocks noGrp="1"/>
          </p:cNvSpPr>
          <p:nvPr>
            <p:ph idx="1"/>
          </p:nvPr>
        </p:nvSpPr>
        <p:spPr>
          <a:xfrm>
            <a:off x="179388" y="908050"/>
            <a:ext cx="8785225" cy="5616575"/>
          </a:xfrm>
        </p:spPr>
        <p:txBody>
          <a:bodyPr>
            <a:normAutofit fontScale="85000" lnSpcReduction="10000"/>
          </a:bodyPr>
          <a:lstStyle/>
          <a:p>
            <a:pPr marL="274320" indent="-274320" algn="l" rtl="0" eaLnBrk="1" fontAlgn="auto" hangingPunct="1">
              <a:spcAft>
                <a:spcPts val="0"/>
              </a:spcAft>
              <a:buFont typeface="Wingdings 2"/>
              <a:buChar char=""/>
              <a:defRPr/>
            </a:pPr>
            <a:r>
              <a:rPr lang="en-US" b="1" dirty="0"/>
              <a:t>Endoscopic treatment</a:t>
            </a:r>
            <a:r>
              <a:rPr lang="en-US" dirty="0"/>
              <a:t>. The use of repeated courses of banding at 2-weekly intervals leads to obliteration of the varices</a:t>
            </a:r>
          </a:p>
          <a:p>
            <a:pPr marL="274320" indent="-274320" algn="l" rtl="0" eaLnBrk="1" fontAlgn="auto" hangingPunct="1">
              <a:spcAft>
                <a:spcPts val="0"/>
              </a:spcAft>
              <a:buFont typeface="Wingdings 2"/>
              <a:buChar char=""/>
              <a:defRPr/>
            </a:pPr>
            <a:r>
              <a:rPr lang="en-US" dirty="0"/>
              <a:t>This markedly reduces rebleeding, most instances occurring before the varices have been fully obliterated</a:t>
            </a:r>
          </a:p>
          <a:p>
            <a:pPr marL="274320" indent="-274320" algn="l" rtl="0" eaLnBrk="1" fontAlgn="auto" hangingPunct="1">
              <a:spcAft>
                <a:spcPts val="0"/>
              </a:spcAft>
              <a:buFont typeface="Wingdings 2"/>
              <a:buChar char=""/>
              <a:defRPr/>
            </a:pPr>
            <a:r>
              <a:rPr lang="en-US" dirty="0"/>
              <a:t>Between 30% and 40% of varices return per year, so follow up endoscopy with ablation should be performed</a:t>
            </a:r>
          </a:p>
          <a:p>
            <a:pPr marL="274320" indent="-274320" algn="l" rtl="0" eaLnBrk="1" fontAlgn="auto" hangingPunct="1">
              <a:spcAft>
                <a:spcPts val="0"/>
              </a:spcAft>
              <a:buFont typeface="Wingdings 2"/>
              <a:buChar char=""/>
              <a:defRPr/>
            </a:pPr>
            <a:r>
              <a:rPr lang="en-US" dirty="0"/>
              <a:t>Banding is superior to sclerotherapy</a:t>
            </a:r>
          </a:p>
          <a:p>
            <a:pPr marL="274320" indent="-274320" algn="l" rtl="0" eaLnBrk="1" fontAlgn="auto" hangingPunct="1">
              <a:spcAft>
                <a:spcPts val="0"/>
              </a:spcAft>
              <a:buFont typeface="Wingdings 2"/>
              <a:buChar char=""/>
              <a:defRPr/>
            </a:pPr>
            <a:r>
              <a:rPr lang="en-US" dirty="0"/>
              <a:t>Although a reduction in bleeding episodes occurs, the effect on survival is controversial and probably small</a:t>
            </a:r>
          </a:p>
          <a:p>
            <a:pPr marL="274320" indent="-274320" algn="l" rtl="0" eaLnBrk="1" fontAlgn="auto" hangingPunct="1">
              <a:spcAft>
                <a:spcPts val="0"/>
              </a:spcAft>
              <a:buFont typeface="Wingdings 2"/>
              <a:buChar char=""/>
              <a:defRPr/>
            </a:pPr>
            <a:r>
              <a:rPr lang="en-US" dirty="0"/>
              <a:t>Complications include esophageal ulceration, mediastinitis and rarely strictures</a:t>
            </a:r>
          </a:p>
          <a:p>
            <a:pPr marL="274320" indent="-274320" algn="l" rtl="0" eaLnBrk="1" fontAlgn="auto" hangingPunct="1">
              <a:spcAft>
                <a:spcPts val="0"/>
              </a:spcAft>
              <a:buFont typeface="Wingdings 2"/>
              <a:buChar char=""/>
              <a:defRPr/>
            </a:pPr>
            <a:r>
              <a:rPr lang="en-US" dirty="0"/>
              <a:t>Combined medical and endoscopic therapy is often used in practice</a:t>
            </a:r>
          </a:p>
          <a:p>
            <a:pPr marL="274320" indent="-274320" algn="l" rtl="0" eaLnBrk="1" fontAlgn="auto" hangingPunct="1">
              <a:spcAft>
                <a:spcPts val="0"/>
              </a:spcAft>
              <a:buFont typeface="Wingdings 2"/>
              <a:buChar char=""/>
              <a:defRPr/>
            </a:pPr>
            <a:r>
              <a:rPr lang="en-US" b="1" dirty="0"/>
              <a:t>Transjugular intrahepatic portosystemic stent shunts</a:t>
            </a:r>
            <a:r>
              <a:rPr lang="en-US" dirty="0"/>
              <a:t>. These reduce rebleeding rates compared to endoscopic techniques, but do not improve survival and increase encephalopathy</a:t>
            </a:r>
          </a:p>
          <a:p>
            <a:pPr marL="274320" indent="-274320" algn="l" rtl="0" eaLnBrk="1" fontAlgn="auto" hangingPunct="1">
              <a:spcAft>
                <a:spcPts val="0"/>
              </a:spcAft>
              <a:buFont typeface="Wingdings 2"/>
              <a:buChar char=""/>
              <a:defRPr/>
            </a:pPr>
            <a:r>
              <a:rPr lang="en-US" dirty="0"/>
              <a:t>They are used if endoscopic or medical therapy fails</a:t>
            </a: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a:extLst>
              <a:ext uri="{FF2B5EF4-FFF2-40B4-BE49-F238E27FC236}">
                <a16:creationId xmlns:a16="http://schemas.microsoft.com/office/drawing/2014/main" id="{5BB646ED-EEDB-B80D-4C8C-3B3BEB5D76E5}"/>
              </a:ext>
            </a:extLst>
          </p:cNvPr>
          <p:cNvSpPr>
            <a:spLocks noGrp="1"/>
          </p:cNvSpPr>
          <p:nvPr>
            <p:ph idx="1"/>
          </p:nvPr>
        </p:nvSpPr>
        <p:spPr/>
        <p:txBody>
          <a:bodyPr/>
          <a:lstStyle/>
          <a:p>
            <a:pPr eaLnBrk="1" hangingPunct="1"/>
            <a:endParaRPr lang="en-US" altLang="en-US" b="1">
              <a:cs typeface="Times New Roman" panose="02020603050405020304" pitchFamily="18" charset="0"/>
            </a:endParaRPr>
          </a:p>
          <a:p>
            <a:pPr algn="l" rtl="0" eaLnBrk="1" hangingPunct="1"/>
            <a:r>
              <a:rPr lang="en-US" altLang="en-US">
                <a:cs typeface="Times New Roman" panose="02020603050405020304" pitchFamily="18" charset="0"/>
              </a:rPr>
              <a:t>The mortality from gastrointestinal hemorrhage has not changed from 5–12% over the years, despite many changes in management</a:t>
            </a:r>
          </a:p>
          <a:p>
            <a:pPr algn="l" rtl="0" eaLnBrk="1" hangingPunct="1"/>
            <a:r>
              <a:rPr lang="en-US" altLang="en-US">
                <a:cs typeface="Times New Roman" panose="02020603050405020304" pitchFamily="18" charset="0"/>
              </a:rPr>
              <a:t>This is mainly because of a demographic shift to more elderly patients with co-morbidity</a:t>
            </a:r>
          </a:p>
          <a:p>
            <a:pPr algn="l" rtl="0" eaLnBrk="1" hangingPunct="1"/>
            <a:r>
              <a:rPr lang="en-US" altLang="en-US">
                <a:cs typeface="Times New Roman" panose="02020603050405020304" pitchFamily="18" charset="0"/>
              </a:rPr>
              <a:t>The lowest mortality rates are achieved in dedicated medical/surgical GI units</a:t>
            </a:r>
          </a:p>
          <a:p>
            <a:pPr algn="l" rtl="0" eaLnBrk="1" hangingPunct="1"/>
            <a:r>
              <a:rPr lang="en-US" altLang="en-US">
                <a:cs typeface="Times New Roman" panose="02020603050405020304" pitchFamily="18" charset="0"/>
              </a:rPr>
              <a:t>Early therapeutic endoscopy has not so far reduced the mortality, although rebleeding episodes are reduced</a:t>
            </a:r>
            <a:endParaRPr lang="ar-JO" altLang="en-US"/>
          </a:p>
        </p:txBody>
      </p:sp>
      <p:sp>
        <p:nvSpPr>
          <p:cNvPr id="3" name="Title 2">
            <a:extLst>
              <a:ext uri="{FF2B5EF4-FFF2-40B4-BE49-F238E27FC236}">
                <a16:creationId xmlns:a16="http://schemas.microsoft.com/office/drawing/2014/main" id="{84E6DD91-942F-B9DB-01D1-596142DF3A3E}"/>
              </a:ext>
            </a:extLst>
          </p:cNvPr>
          <p:cNvSpPr>
            <a:spLocks noGrp="1"/>
          </p:cNvSpPr>
          <p:nvPr>
            <p:ph type="title"/>
          </p:nvPr>
        </p:nvSpPr>
        <p:spPr/>
        <p:txBody>
          <a:bodyPr/>
          <a:lstStyle/>
          <a:p>
            <a:pPr algn="ctr" rtl="0" eaLnBrk="1" fontAlgn="auto" hangingPunct="1">
              <a:spcAft>
                <a:spcPts val="0"/>
              </a:spcAft>
              <a:defRPr/>
            </a:pPr>
            <a:r>
              <a:rPr b="1"/>
              <a:t>Prognosis</a:t>
            </a:r>
            <a:endParaRPr lang="ar-JO"/>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1">
            <a:extLst>
              <a:ext uri="{FF2B5EF4-FFF2-40B4-BE49-F238E27FC236}">
                <a16:creationId xmlns:a16="http://schemas.microsoft.com/office/drawing/2014/main" id="{C373C6E9-1C75-D8E3-133A-E532B63C2B1D}"/>
              </a:ext>
            </a:extLst>
          </p:cNvPr>
          <p:cNvSpPr>
            <a:spLocks noGrp="1"/>
          </p:cNvSpPr>
          <p:nvPr>
            <p:ph idx="1"/>
          </p:nvPr>
        </p:nvSpPr>
        <p:spPr>
          <a:xfrm>
            <a:off x="468313" y="2028825"/>
            <a:ext cx="8229600" cy="3960813"/>
          </a:xfrm>
        </p:spPr>
        <p:txBody>
          <a:bodyPr/>
          <a:lstStyle/>
          <a:p>
            <a:pPr algn="l" rtl="0" eaLnBrk="1" hangingPunct="1"/>
            <a:r>
              <a:rPr lang="en-US" altLang="en-US">
                <a:cs typeface="Times New Roman" panose="02020603050405020304" pitchFamily="18" charset="0"/>
              </a:rPr>
              <a:t>The major features are hematemesis and melena, which are the appearance of altered blood due to its passage through the GI tract</a:t>
            </a:r>
          </a:p>
          <a:p>
            <a:pPr algn="l" rtl="0" eaLnBrk="1" hangingPunct="1"/>
            <a:r>
              <a:rPr lang="en-US" altLang="en-US">
                <a:cs typeface="Times New Roman" panose="02020603050405020304" pitchFamily="18" charset="0"/>
              </a:rPr>
              <a:t>Fresh blood can be passed through the rectum, but is usually associated with a massive bleeding, which could be associated with shock</a:t>
            </a:r>
          </a:p>
          <a:p>
            <a:pPr algn="l" rtl="0" eaLnBrk="1" hangingPunct="1"/>
            <a:r>
              <a:rPr lang="en-US" altLang="en-US">
                <a:cs typeface="Times New Roman" panose="02020603050405020304" pitchFamily="18" charset="0"/>
              </a:rPr>
              <a:t>This is the most common gastrointestinal emergency, with an estimated incidence of 134 per 100 000 of the population in the UK; the mortality of patients admitted to hospital is around 10%</a:t>
            </a:r>
            <a:endParaRPr lang="ar-JO" altLang="en-US"/>
          </a:p>
        </p:txBody>
      </p:sp>
      <p:sp>
        <p:nvSpPr>
          <p:cNvPr id="3" name="Title 2">
            <a:extLst>
              <a:ext uri="{FF2B5EF4-FFF2-40B4-BE49-F238E27FC236}">
                <a16:creationId xmlns:a16="http://schemas.microsoft.com/office/drawing/2014/main" id="{1E3C10CE-A578-7CA3-F9A4-FAB4D31BC3E4}"/>
              </a:ext>
            </a:extLst>
          </p:cNvPr>
          <p:cNvSpPr>
            <a:spLocks noGrp="1"/>
          </p:cNvSpPr>
          <p:nvPr>
            <p:ph type="title"/>
          </p:nvPr>
        </p:nvSpPr>
        <p:spPr>
          <a:xfrm>
            <a:off x="453345" y="404664"/>
            <a:ext cx="8229600" cy="1219200"/>
          </a:xfrm>
        </p:spPr>
        <p:txBody>
          <a:bodyPr/>
          <a:lstStyle/>
          <a:p>
            <a:pPr algn="ctr" rtl="0" eaLnBrk="1" fontAlgn="auto" hangingPunct="1">
              <a:spcAft>
                <a:spcPts val="0"/>
              </a:spcAft>
              <a:defRPr/>
            </a:pPr>
            <a:r>
              <a:t>Upper Gastrointestinal Bleeding</a:t>
            </a:r>
            <a:endParaRPr lang="ar-JO"/>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a:extLst>
              <a:ext uri="{FF2B5EF4-FFF2-40B4-BE49-F238E27FC236}">
                <a16:creationId xmlns:a16="http://schemas.microsoft.com/office/drawing/2014/main" id="{D7EFE972-D30B-F1C7-DFAA-045CF254C4AE}"/>
              </a:ext>
            </a:extLst>
          </p:cNvPr>
          <p:cNvSpPr>
            <a:spLocks noGrp="1"/>
          </p:cNvSpPr>
          <p:nvPr>
            <p:ph idx="1"/>
          </p:nvPr>
        </p:nvSpPr>
        <p:spPr/>
        <p:txBody>
          <a:bodyPr/>
          <a:lstStyle/>
          <a:p>
            <a:pPr algn="l" rtl="0" eaLnBrk="1" hangingPunct="1"/>
            <a:r>
              <a:rPr lang="en-US" altLang="en-US">
                <a:cs typeface="Times New Roman" panose="02020603050405020304" pitchFamily="18" charset="0"/>
              </a:rPr>
              <a:t>In some patients who present with major gastrointestinal bleeding, upper endoscopy, colonoscopy and CT angiography may fail to reveal a diagnosis</a:t>
            </a:r>
          </a:p>
          <a:p>
            <a:pPr algn="l" rtl="0" eaLnBrk="1" hangingPunct="1"/>
            <a:r>
              <a:rPr lang="en-US" altLang="en-US">
                <a:cs typeface="Times New Roman" panose="02020603050405020304" pitchFamily="18" charset="0"/>
              </a:rPr>
              <a:t>Wireless capsule endoscopy is increasingly used in such patients. The diagnostic yield is highest when performed as close as possible to the bleeding episode, particularly within the first 48 hours of presenting with bleeding.</a:t>
            </a:r>
          </a:p>
          <a:p>
            <a:pPr algn="l" rtl="0" eaLnBrk="1" hangingPunct="1"/>
            <a:r>
              <a:rPr lang="en-US" altLang="en-US">
                <a:cs typeface="Times New Roman" panose="02020603050405020304" pitchFamily="18" charset="0"/>
              </a:rPr>
              <a:t>Push or double balloon enteroscopy</a:t>
            </a:r>
          </a:p>
        </p:txBody>
      </p:sp>
      <p:sp>
        <p:nvSpPr>
          <p:cNvPr id="3" name="Title 2">
            <a:extLst>
              <a:ext uri="{FF2B5EF4-FFF2-40B4-BE49-F238E27FC236}">
                <a16:creationId xmlns:a16="http://schemas.microsoft.com/office/drawing/2014/main" id="{5020749B-0FB8-CC14-526B-3C2F2D691E8F}"/>
              </a:ext>
            </a:extLst>
          </p:cNvPr>
          <p:cNvSpPr>
            <a:spLocks noGrp="1"/>
          </p:cNvSpPr>
          <p:nvPr>
            <p:ph type="title"/>
          </p:nvPr>
        </p:nvSpPr>
        <p:spPr/>
        <p:txBody>
          <a:bodyPr>
            <a:normAutofit fontScale="90000"/>
          </a:bodyPr>
          <a:lstStyle/>
          <a:p>
            <a:pPr algn="ctr" eaLnBrk="1" hangingPunct="1">
              <a:defRPr/>
            </a:pPr>
            <a:r>
              <a:t>Major gastrointestinal bleeding of unknown cause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16:creationId xmlns:a16="http://schemas.microsoft.com/office/drawing/2014/main" id="{7C7DFD5B-DBD1-B60F-8D64-2C2904CFE06F}"/>
              </a:ext>
            </a:extLst>
          </p:cNvPr>
          <p:cNvSpPr>
            <a:spLocks noGrp="1"/>
          </p:cNvSpPr>
          <p:nvPr>
            <p:ph idx="1"/>
          </p:nvPr>
        </p:nvSpPr>
        <p:spPr>
          <a:xfrm>
            <a:off x="457200" y="1196975"/>
            <a:ext cx="8229600" cy="4899025"/>
          </a:xfrm>
        </p:spPr>
        <p:txBody>
          <a:bodyPr/>
          <a:lstStyle/>
          <a:p>
            <a:pPr algn="l" rtl="0" eaLnBrk="1" hangingPunct="1"/>
            <a:r>
              <a:rPr lang="en-US" altLang="en-US">
                <a:cs typeface="Times New Roman" panose="02020603050405020304" pitchFamily="18" charset="0"/>
              </a:rPr>
              <a:t>Occult means that blood or its breakdown products are present in the stool but cannot be seen by the naked eye. </a:t>
            </a:r>
          </a:p>
          <a:p>
            <a:pPr algn="l" rtl="0" eaLnBrk="1" hangingPunct="1"/>
            <a:r>
              <a:rPr lang="en-US" altLang="en-US">
                <a:cs typeface="Times New Roman" panose="02020603050405020304" pitchFamily="18" charset="0"/>
              </a:rPr>
              <a:t>Occult bleeding may reach 200 mL per day and cause iron deficiency anemia. </a:t>
            </a:r>
          </a:p>
          <a:p>
            <a:pPr algn="l" rtl="0" eaLnBrk="1" hangingPunct="1"/>
            <a:r>
              <a:rPr lang="en-US" altLang="en-US">
                <a:cs typeface="Times New Roman" panose="02020603050405020304" pitchFamily="18" charset="0"/>
              </a:rPr>
              <a:t>Any cause of gastrointestinal bleeding may be responsible, but the most important is colorectal cancer, particularly carcinoma of the caecum, which may produce no gastrointestinal symptoms</a:t>
            </a:r>
          </a:p>
        </p:txBody>
      </p:sp>
      <p:sp>
        <p:nvSpPr>
          <p:cNvPr id="3" name="Title 2">
            <a:extLst>
              <a:ext uri="{FF2B5EF4-FFF2-40B4-BE49-F238E27FC236}">
                <a16:creationId xmlns:a16="http://schemas.microsoft.com/office/drawing/2014/main" id="{3D583D79-6354-F6CF-7388-3DC22A2D3433}"/>
              </a:ext>
            </a:extLst>
          </p:cNvPr>
          <p:cNvSpPr>
            <a:spLocks noGrp="1"/>
          </p:cNvSpPr>
          <p:nvPr>
            <p:ph type="title"/>
          </p:nvPr>
        </p:nvSpPr>
        <p:spPr>
          <a:xfrm>
            <a:off x="457200" y="152400"/>
            <a:ext cx="8229600" cy="900336"/>
          </a:xfrm>
        </p:spPr>
        <p:txBody>
          <a:bodyPr>
            <a:normAutofit fontScale="90000"/>
          </a:bodyPr>
          <a:lstStyle/>
          <a:p>
            <a:pPr eaLnBrk="1" hangingPunct="1">
              <a:defRPr/>
            </a:pPr>
            <a:r>
              <a:t>Chronic occult gastrointestinal bleeding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1AA51B4-AA37-2FC1-4224-0D2F293B6E97}"/>
              </a:ext>
            </a:extLst>
          </p:cNvPr>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a:t>Thank You</a:t>
            </a:r>
            <a:endParaRPr lang="ar-JO"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BCDD00-822F-4757-D67C-BD3FB8E58551}"/>
              </a:ext>
            </a:extLst>
          </p:cNvPr>
          <p:cNvSpPr>
            <a:spLocks noGrp="1"/>
          </p:cNvSpPr>
          <p:nvPr>
            <p:ph type="title"/>
          </p:nvPr>
        </p:nvSpPr>
        <p:spPr>
          <a:xfrm>
            <a:off x="457200" y="0"/>
            <a:ext cx="8229600" cy="1196752"/>
          </a:xfrm>
        </p:spPr>
        <p:txBody>
          <a:bodyPr/>
          <a:lstStyle/>
          <a:p>
            <a:pPr algn="ctr" rtl="0" eaLnBrk="1" fontAlgn="auto" hangingPunct="1">
              <a:spcAft>
                <a:spcPts val="0"/>
              </a:spcAft>
              <a:defRPr/>
            </a:pPr>
            <a:r>
              <a:t>Etiology</a:t>
            </a:r>
            <a:endParaRPr lang="ar-JO"/>
          </a:p>
        </p:txBody>
      </p:sp>
      <p:pic>
        <p:nvPicPr>
          <p:cNvPr id="7171" name="Picture 1">
            <a:extLst>
              <a:ext uri="{FF2B5EF4-FFF2-40B4-BE49-F238E27FC236}">
                <a16:creationId xmlns:a16="http://schemas.microsoft.com/office/drawing/2014/main" id="{C40BDA04-D42C-ADD4-18C2-4B4E1D42D7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8463" y="1412875"/>
            <a:ext cx="8347075" cy="426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244C6-6270-E816-610B-F79AE09CD178}"/>
              </a:ext>
            </a:extLst>
          </p:cNvPr>
          <p:cNvSpPr>
            <a:spLocks noGrp="1"/>
          </p:cNvSpPr>
          <p:nvPr>
            <p:ph idx="1"/>
          </p:nvPr>
        </p:nvSpPr>
        <p:spPr>
          <a:xfrm>
            <a:off x="457200" y="549275"/>
            <a:ext cx="8229600" cy="5903913"/>
          </a:xfrm>
        </p:spPr>
        <p:txBody>
          <a:bodyPr>
            <a:normAutofit lnSpcReduction="10000"/>
          </a:bodyPr>
          <a:lstStyle/>
          <a:p>
            <a:pPr marL="0" indent="0" algn="l" rtl="0" eaLnBrk="1" fontAlgn="auto" hangingPunct="1">
              <a:spcAft>
                <a:spcPts val="0"/>
              </a:spcAft>
              <a:buFont typeface="Wingdings 2"/>
              <a:buNone/>
              <a:defRPr/>
            </a:pPr>
            <a:r>
              <a:rPr lang="en-US" sz="3200" dirty="0"/>
              <a:t>Drugs</a:t>
            </a:r>
          </a:p>
          <a:p>
            <a:pPr marL="274320" indent="-274320" algn="l" rtl="0" eaLnBrk="1" fontAlgn="auto" hangingPunct="1">
              <a:spcAft>
                <a:spcPts val="0"/>
              </a:spcAft>
              <a:buFont typeface="Wingdings 2"/>
              <a:buChar char=""/>
              <a:defRPr/>
            </a:pPr>
            <a:r>
              <a:rPr lang="en-US" dirty="0"/>
              <a:t>Aspirin and other NSAIDs can produce ulcers and erosions</a:t>
            </a:r>
          </a:p>
          <a:p>
            <a:pPr marL="274320" indent="-274320" algn="l" rtl="0" eaLnBrk="1" fontAlgn="auto" hangingPunct="1">
              <a:spcAft>
                <a:spcPts val="0"/>
              </a:spcAft>
              <a:buFont typeface="Wingdings 2"/>
              <a:buChar char=""/>
              <a:defRPr/>
            </a:pPr>
            <a:r>
              <a:rPr lang="en-US" dirty="0"/>
              <a:t>These agents are also responsible for GI hemorrhage from both duodenal and gastric ulcers, particularly in the elderly</a:t>
            </a:r>
          </a:p>
          <a:p>
            <a:pPr marL="274320" indent="-274320" algn="l" rtl="0" eaLnBrk="1" fontAlgn="auto" hangingPunct="1">
              <a:spcAft>
                <a:spcPts val="0"/>
              </a:spcAft>
              <a:buFont typeface="Wingdings 2"/>
              <a:buChar char=""/>
              <a:defRPr/>
            </a:pPr>
            <a:r>
              <a:rPr lang="en-US" dirty="0"/>
              <a:t>They are available over the counter and patients may not be aware they are taking aspirin or an NSAID </a:t>
            </a:r>
          </a:p>
          <a:p>
            <a:pPr marL="274320" indent="-274320" algn="l" rtl="0" eaLnBrk="1" fontAlgn="auto" hangingPunct="1">
              <a:spcAft>
                <a:spcPts val="0"/>
              </a:spcAft>
              <a:buFont typeface="Wingdings 2"/>
              <a:buChar char=""/>
              <a:defRPr/>
            </a:pPr>
            <a:r>
              <a:rPr lang="en-US" dirty="0"/>
              <a:t>Corticosteroids in small doses probably have no influence on GI hemorrhage, but high doses may aggravate peptic ulcer disease </a:t>
            </a:r>
          </a:p>
          <a:p>
            <a:pPr marL="274320" indent="-274320" algn="l" rtl="0" eaLnBrk="1" fontAlgn="auto" hangingPunct="1">
              <a:spcAft>
                <a:spcPts val="0"/>
              </a:spcAft>
              <a:buFont typeface="Wingdings 2"/>
              <a:buChar char=""/>
              <a:defRPr/>
            </a:pPr>
            <a:r>
              <a:rPr lang="en-US" dirty="0"/>
              <a:t>Anticoagulants do not cause acute GI hemorrhage, but bleeding from any cause is greater if the patient is on anticoagulation</a:t>
            </a:r>
            <a:endParaRPr lang="ar-J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EA0EF8-9E71-3A33-E63C-E12EE4A25DD1}"/>
              </a:ext>
            </a:extLst>
          </p:cNvPr>
          <p:cNvSpPr>
            <a:spLocks noGrp="1"/>
          </p:cNvSpPr>
          <p:nvPr>
            <p:ph idx="1"/>
          </p:nvPr>
        </p:nvSpPr>
        <p:spPr>
          <a:xfrm>
            <a:off x="457200" y="1268413"/>
            <a:ext cx="8229600" cy="4827587"/>
          </a:xfrm>
        </p:spPr>
        <p:txBody>
          <a:bodyPr>
            <a:normAutofit lnSpcReduction="10000"/>
          </a:bodyPr>
          <a:lstStyle/>
          <a:p>
            <a:pPr marL="274320" indent="-274320" algn="l" rtl="0" eaLnBrk="1" fontAlgn="auto" hangingPunct="1">
              <a:spcAft>
                <a:spcPts val="0"/>
              </a:spcAft>
              <a:buFont typeface="Wingdings 2"/>
              <a:buChar char=""/>
              <a:defRPr/>
            </a:pPr>
            <a:r>
              <a:rPr lang="en-US" dirty="0"/>
              <a:t>All cases with a recent (within 48 hours) significant GI bleed should be seen in hospital</a:t>
            </a:r>
          </a:p>
          <a:p>
            <a:pPr marL="274320" indent="-274320" algn="l" rtl="0" eaLnBrk="1" fontAlgn="auto" hangingPunct="1">
              <a:spcAft>
                <a:spcPts val="0"/>
              </a:spcAft>
              <a:buFont typeface="Wingdings 2"/>
              <a:buChar char=""/>
              <a:defRPr/>
            </a:pPr>
            <a:r>
              <a:rPr lang="en-US" dirty="0"/>
              <a:t>In many patients, no immediate treatment is required as there has been only a small amount of blood loss </a:t>
            </a:r>
          </a:p>
          <a:p>
            <a:pPr marL="274320" indent="-274320" algn="l" rtl="0" eaLnBrk="1" fontAlgn="auto" hangingPunct="1">
              <a:spcAft>
                <a:spcPts val="0"/>
              </a:spcAft>
              <a:buFont typeface="Wingdings 2"/>
              <a:buChar char=""/>
              <a:defRPr/>
            </a:pPr>
            <a:r>
              <a:rPr lang="en-US" dirty="0"/>
              <a:t>Approximately 85% of patients stop bleeding spontaneously within 48 hours</a:t>
            </a:r>
          </a:p>
          <a:p>
            <a:pPr marL="274320" indent="-274320" algn="l" rtl="0" eaLnBrk="1" fontAlgn="auto" hangingPunct="1">
              <a:spcAft>
                <a:spcPts val="0"/>
              </a:spcAft>
              <a:buFont typeface="Wingdings 2"/>
              <a:buChar char=""/>
              <a:defRPr/>
            </a:pPr>
            <a:r>
              <a:rPr lang="en-US" dirty="0"/>
              <a:t>Bleeding associated with liver disease is often severe and recurrent if it is from varices </a:t>
            </a:r>
          </a:p>
          <a:p>
            <a:pPr marL="274320" indent="-274320" algn="l" rtl="0" eaLnBrk="1" fontAlgn="auto" hangingPunct="1">
              <a:spcAft>
                <a:spcPts val="0"/>
              </a:spcAft>
              <a:buFont typeface="Wingdings 2"/>
              <a:buChar char=""/>
              <a:defRPr/>
            </a:pPr>
            <a:r>
              <a:rPr lang="en-US" dirty="0"/>
              <a:t>Splenomegaly suggests portal hypertension but its absence does not rule out esophageal varices</a:t>
            </a:r>
          </a:p>
          <a:p>
            <a:pPr marL="274320" indent="-274320" algn="l" rtl="0" eaLnBrk="1" fontAlgn="auto" hangingPunct="1">
              <a:spcAft>
                <a:spcPts val="0"/>
              </a:spcAft>
              <a:buFont typeface="Wingdings 2"/>
              <a:buChar char=""/>
              <a:defRPr/>
            </a:pPr>
            <a:r>
              <a:rPr lang="en-US" dirty="0"/>
              <a:t>Many factors are associated with rebleeding and a higher mortality</a:t>
            </a:r>
            <a:endParaRPr lang="ar-JO" dirty="0"/>
          </a:p>
        </p:txBody>
      </p:sp>
      <p:sp>
        <p:nvSpPr>
          <p:cNvPr id="3" name="Title 2">
            <a:extLst>
              <a:ext uri="{FF2B5EF4-FFF2-40B4-BE49-F238E27FC236}">
                <a16:creationId xmlns:a16="http://schemas.microsoft.com/office/drawing/2014/main" id="{741C4935-BAA5-B1DA-6E4B-9970339B2220}"/>
              </a:ext>
            </a:extLst>
          </p:cNvPr>
          <p:cNvSpPr>
            <a:spLocks noGrp="1"/>
          </p:cNvSpPr>
          <p:nvPr>
            <p:ph type="title"/>
          </p:nvPr>
        </p:nvSpPr>
        <p:spPr>
          <a:xfrm>
            <a:off x="457200" y="152400"/>
            <a:ext cx="8229600" cy="828328"/>
          </a:xfrm>
        </p:spPr>
        <p:txBody>
          <a:bodyPr/>
          <a:lstStyle/>
          <a:p>
            <a:pPr algn="ctr" rtl="0" eaLnBrk="1" fontAlgn="auto" hangingPunct="1">
              <a:spcAft>
                <a:spcPts val="0"/>
              </a:spcAft>
              <a:defRPr/>
            </a:pPr>
            <a:r>
              <a:t>Clinical Approach</a:t>
            </a:r>
            <a:endParaRPr lang="ar-JO"/>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EBDF6D-54D4-9AF8-BF90-535394E46417}"/>
              </a:ext>
            </a:extLst>
          </p:cNvPr>
          <p:cNvSpPr>
            <a:spLocks noGrp="1"/>
          </p:cNvSpPr>
          <p:nvPr>
            <p:ph idx="1"/>
          </p:nvPr>
        </p:nvSpPr>
        <p:spPr>
          <a:xfrm>
            <a:off x="457200" y="1052513"/>
            <a:ext cx="8229600" cy="5043487"/>
          </a:xfrm>
        </p:spPr>
        <p:txBody>
          <a:bodyPr>
            <a:normAutofit lnSpcReduction="10000"/>
          </a:bodyPr>
          <a:lstStyle/>
          <a:p>
            <a:pPr marL="0" indent="0" algn="l" rtl="0" eaLnBrk="1" fontAlgn="auto" hangingPunct="1">
              <a:spcAft>
                <a:spcPts val="0"/>
              </a:spcAft>
              <a:buFont typeface="Wingdings 2"/>
              <a:buNone/>
              <a:defRPr/>
            </a:pPr>
            <a:r>
              <a:rPr lang="en-US" b="1" dirty="0"/>
              <a:t>The following factors affect the risk of rebleeding and death</a:t>
            </a:r>
          </a:p>
          <a:p>
            <a:pPr marL="274320" indent="-274320" algn="l" rtl="0" eaLnBrk="1" fontAlgn="auto" hangingPunct="1">
              <a:spcAft>
                <a:spcPts val="0"/>
              </a:spcAft>
              <a:buFont typeface="Wingdings 2"/>
              <a:buChar char=""/>
              <a:defRPr/>
            </a:pPr>
            <a:r>
              <a:rPr lang="en-US" dirty="0"/>
              <a:t>Age</a:t>
            </a:r>
          </a:p>
          <a:p>
            <a:pPr marL="274320" indent="-274320" algn="l" rtl="0" eaLnBrk="1" fontAlgn="auto" hangingPunct="1">
              <a:spcAft>
                <a:spcPts val="0"/>
              </a:spcAft>
              <a:buFont typeface="Wingdings 2"/>
              <a:buChar char=""/>
              <a:defRPr/>
            </a:pPr>
            <a:r>
              <a:rPr lang="en-US" dirty="0"/>
              <a:t>Evidence of co-morbidity, e.g. cardiac failure, ischemic heart disease, renal disease and malignant disease</a:t>
            </a:r>
          </a:p>
          <a:p>
            <a:pPr marL="274320" indent="-274320" algn="l" rtl="0" eaLnBrk="1" fontAlgn="auto" hangingPunct="1">
              <a:spcAft>
                <a:spcPts val="0"/>
              </a:spcAft>
              <a:buFont typeface="Wingdings 2"/>
              <a:buChar char=""/>
              <a:defRPr/>
            </a:pPr>
            <a:r>
              <a:rPr lang="en-US" dirty="0"/>
              <a:t>Presence of the classical clinical features of shock (pallor, cold peripheries, tachycardia and low blood pressure)</a:t>
            </a:r>
          </a:p>
          <a:p>
            <a:pPr marL="274320" indent="-274320" algn="l" rtl="0" eaLnBrk="1" fontAlgn="auto" hangingPunct="1">
              <a:spcAft>
                <a:spcPts val="0"/>
              </a:spcAft>
              <a:buFont typeface="Wingdings 2"/>
              <a:buChar char=""/>
              <a:defRPr/>
            </a:pPr>
            <a:r>
              <a:rPr lang="en-US" dirty="0"/>
              <a:t>Endoscopic diagnosis</a:t>
            </a:r>
          </a:p>
          <a:p>
            <a:pPr marL="274320" indent="-274320" algn="l" rtl="0" eaLnBrk="1" fontAlgn="auto" hangingPunct="1">
              <a:spcAft>
                <a:spcPts val="0"/>
              </a:spcAft>
              <a:buFont typeface="Wingdings 2"/>
              <a:buChar char=""/>
              <a:defRPr/>
            </a:pPr>
            <a:r>
              <a:rPr lang="en-US" dirty="0"/>
              <a:t>Ulcer with active bleeding or endoscopic stigmata of recent bleeding</a:t>
            </a:r>
          </a:p>
          <a:p>
            <a:pPr marL="274320" indent="-274320" algn="l" rtl="0" eaLnBrk="1" fontAlgn="auto" hangingPunct="1">
              <a:spcAft>
                <a:spcPts val="0"/>
              </a:spcAft>
              <a:buFont typeface="Wingdings 2"/>
              <a:buChar char=""/>
              <a:defRPr/>
            </a:pPr>
            <a:r>
              <a:rPr lang="en-US" dirty="0"/>
              <a:t>Clinical signs of chronic liver disease</a:t>
            </a:r>
            <a:endParaRPr lang="ar-J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F782AD6-C2BE-4010-935F-ACAA178226EF}"/>
              </a:ext>
            </a:extLst>
          </p:cNvPr>
          <p:cNvSpPr>
            <a:spLocks noGrp="1"/>
          </p:cNvSpPr>
          <p:nvPr>
            <p:ph idx="1"/>
          </p:nvPr>
        </p:nvSpPr>
        <p:spPr>
          <a:xfrm>
            <a:off x="179388" y="1125538"/>
            <a:ext cx="8785225" cy="5616575"/>
          </a:xfrm>
        </p:spPr>
        <p:txBody>
          <a:bodyPr>
            <a:normAutofit fontScale="85000" lnSpcReduction="20000"/>
          </a:bodyPr>
          <a:lstStyle/>
          <a:p>
            <a:pPr marL="274320" indent="-274320" algn="l" rtl="0" eaLnBrk="1" fontAlgn="auto" hangingPunct="1">
              <a:spcAft>
                <a:spcPts val="0"/>
              </a:spcAft>
              <a:buFont typeface="Wingdings 2"/>
              <a:buChar char=""/>
              <a:defRPr/>
            </a:pPr>
            <a:r>
              <a:rPr lang="en-US" dirty="0"/>
              <a:t>The major principle is to rapidly restore the blood volume to normal. This can be best achieved by transfusion of red cell concentrates via one or more large-bore intravenous cannulas </a:t>
            </a:r>
          </a:p>
          <a:p>
            <a:pPr marL="274320" indent="-274320" algn="l" rtl="0" eaLnBrk="1" fontAlgn="auto" hangingPunct="1">
              <a:spcAft>
                <a:spcPts val="0"/>
              </a:spcAft>
              <a:buFont typeface="Wingdings 2"/>
              <a:buChar char=""/>
              <a:defRPr/>
            </a:pPr>
            <a:r>
              <a:rPr lang="en-US" dirty="0"/>
              <a:t>Plasma expanders or 0.9% saline is given until the blood becomes available </a:t>
            </a:r>
          </a:p>
          <a:p>
            <a:pPr marL="274320" indent="-274320" algn="l" rtl="0" eaLnBrk="1" fontAlgn="auto" hangingPunct="1">
              <a:spcAft>
                <a:spcPts val="0"/>
              </a:spcAft>
              <a:buFont typeface="Wingdings 2"/>
              <a:buChar char=""/>
              <a:defRPr/>
            </a:pPr>
            <a:r>
              <a:rPr lang="en-US" dirty="0"/>
              <a:t>Transfusion must be monitored to avoid overload leading to heart failure. The pulse rate and venous pressure are the best guides to adequacy of transfusion</a:t>
            </a:r>
          </a:p>
          <a:p>
            <a:pPr marL="274320" indent="-274320" algn="l" rtl="0" eaLnBrk="1" fontAlgn="auto" hangingPunct="1">
              <a:spcAft>
                <a:spcPts val="0"/>
              </a:spcAft>
              <a:buFont typeface="Wingdings 2"/>
              <a:buChar char=""/>
              <a:defRPr/>
            </a:pPr>
            <a:r>
              <a:rPr lang="en-US" dirty="0"/>
              <a:t>A central venous pressure line is inserted for patients with organ failure who require blood transfusion, and in patients with severe hypotension</a:t>
            </a:r>
          </a:p>
          <a:p>
            <a:pPr marL="274320" indent="-274320" algn="l" rtl="0" eaLnBrk="1" fontAlgn="auto" hangingPunct="1">
              <a:spcAft>
                <a:spcPts val="0"/>
              </a:spcAft>
              <a:buFont typeface="Wingdings 2"/>
              <a:buChar char=""/>
              <a:defRPr/>
            </a:pPr>
            <a:r>
              <a:rPr lang="en-US" dirty="0"/>
              <a:t>Hemoglobin levels are generally a poor indicator of the need to transfuse because anemia does not develop immediately as hemodilution has not taken place</a:t>
            </a:r>
          </a:p>
          <a:p>
            <a:pPr marL="274320" indent="-274320" algn="l" rtl="0" eaLnBrk="1" fontAlgn="auto" hangingPunct="1">
              <a:spcAft>
                <a:spcPts val="0"/>
              </a:spcAft>
              <a:buFont typeface="Wingdings 2"/>
              <a:buChar char=""/>
              <a:defRPr/>
            </a:pPr>
            <a:r>
              <a:rPr lang="en-US" dirty="0"/>
              <a:t>If the Hb is less than 10 g/</a:t>
            </a:r>
            <a:r>
              <a:rPr lang="en-US" dirty="0" err="1"/>
              <a:t>dL</a:t>
            </a:r>
            <a:r>
              <a:rPr lang="en-US" dirty="0"/>
              <a:t> and the patient has either bled recently or is actively bleeding, transfusion is usually necessary</a:t>
            </a:r>
          </a:p>
          <a:p>
            <a:pPr marL="274320" indent="-274320" algn="l" rtl="0" eaLnBrk="1" fontAlgn="auto" hangingPunct="1">
              <a:spcAft>
                <a:spcPts val="0"/>
              </a:spcAft>
              <a:buFont typeface="Wingdings 2"/>
              <a:buChar char=""/>
              <a:defRPr/>
            </a:pPr>
            <a:r>
              <a:rPr lang="en-US" dirty="0"/>
              <a:t>In most patients the bleeding stops temporarily so that further assessment can be made</a:t>
            </a:r>
            <a:endParaRPr lang="ar-JO" dirty="0"/>
          </a:p>
        </p:txBody>
      </p:sp>
      <p:sp>
        <p:nvSpPr>
          <p:cNvPr id="3" name="Title 2">
            <a:extLst>
              <a:ext uri="{FF2B5EF4-FFF2-40B4-BE49-F238E27FC236}">
                <a16:creationId xmlns:a16="http://schemas.microsoft.com/office/drawing/2014/main" id="{57620B72-CE5C-FAF1-E439-3BF8E972FACF}"/>
              </a:ext>
            </a:extLst>
          </p:cNvPr>
          <p:cNvSpPr>
            <a:spLocks noGrp="1"/>
          </p:cNvSpPr>
          <p:nvPr>
            <p:ph type="title"/>
          </p:nvPr>
        </p:nvSpPr>
        <p:spPr>
          <a:xfrm>
            <a:off x="467544" y="116632"/>
            <a:ext cx="8229600" cy="764704"/>
          </a:xfrm>
        </p:spPr>
        <p:txBody>
          <a:bodyPr/>
          <a:lstStyle/>
          <a:p>
            <a:pPr algn="ctr" rtl="0" eaLnBrk="1" fontAlgn="auto" hangingPunct="1">
              <a:spcAft>
                <a:spcPts val="0"/>
              </a:spcAft>
              <a:defRPr/>
            </a:pPr>
            <a:r>
              <a:t>Urgent Management</a:t>
            </a:r>
            <a:endParaRPr lang="ar-J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A11776-9CF8-6D73-1209-48421ECE55C5}"/>
              </a:ext>
            </a:extLst>
          </p:cNvPr>
          <p:cNvSpPr>
            <a:spLocks noGrp="1"/>
          </p:cNvSpPr>
          <p:nvPr>
            <p:ph idx="1"/>
          </p:nvPr>
        </p:nvSpPr>
        <p:spPr>
          <a:xfrm>
            <a:off x="179388" y="476250"/>
            <a:ext cx="8713787" cy="6048375"/>
          </a:xfrm>
        </p:spPr>
        <p:txBody>
          <a:bodyPr>
            <a:normAutofit lnSpcReduction="10000"/>
          </a:bodyPr>
          <a:lstStyle/>
          <a:p>
            <a:pPr marL="0" indent="0" algn="l" rtl="0" eaLnBrk="1" hangingPunct="1">
              <a:lnSpc>
                <a:spcPct val="80000"/>
              </a:lnSpc>
              <a:buFont typeface="Wingdings 2" panose="05020102010507070707" pitchFamily="18" charset="2"/>
              <a:buNone/>
              <a:defRPr/>
            </a:pPr>
            <a:r>
              <a:rPr lang="en-US" altLang="en-US" sz="2900" b="1" dirty="0">
                <a:cs typeface="Times New Roman" panose="02020603050405020304" pitchFamily="18" charset="0"/>
              </a:rPr>
              <a:t>Urgent steps should include</a:t>
            </a:r>
          </a:p>
          <a:p>
            <a:pPr marL="0" indent="0" algn="l" rtl="0" eaLnBrk="1" hangingPunct="1">
              <a:lnSpc>
                <a:spcPct val="80000"/>
              </a:lnSpc>
              <a:defRPr/>
            </a:pPr>
            <a:r>
              <a:rPr lang="en-US" altLang="en-US" sz="2200" dirty="0">
                <a:cs typeface="Times New Roman" panose="02020603050405020304" pitchFamily="18" charset="0"/>
              </a:rPr>
              <a:t>History and examination</a:t>
            </a:r>
          </a:p>
          <a:p>
            <a:pPr marL="0" indent="0" algn="l" rtl="0" eaLnBrk="1" hangingPunct="1">
              <a:lnSpc>
                <a:spcPct val="80000"/>
              </a:lnSpc>
              <a:defRPr/>
            </a:pPr>
            <a:r>
              <a:rPr lang="en-US" altLang="en-US" sz="2200" dirty="0">
                <a:cs typeface="Times New Roman" panose="02020603050405020304" pitchFamily="18" charset="0"/>
              </a:rPr>
              <a:t>Monitoring the pulse and blood pressure (Q 30 minutes)</a:t>
            </a:r>
          </a:p>
          <a:p>
            <a:pPr marL="0" indent="0" algn="l" rtl="0" eaLnBrk="1" hangingPunct="1">
              <a:lnSpc>
                <a:spcPct val="80000"/>
              </a:lnSpc>
              <a:defRPr/>
            </a:pPr>
            <a:r>
              <a:rPr lang="en-US" altLang="en-US" sz="2200" dirty="0">
                <a:cs typeface="Times New Roman" panose="02020603050405020304" pitchFamily="18" charset="0"/>
              </a:rPr>
              <a:t>Take blood for hemoglobin, urea, electrolytes, liver biochemistry, coagulation screen, blood grouping and </a:t>
            </a:r>
            <a:r>
              <a:rPr lang="en-US" altLang="en-US" sz="2200" dirty="0" err="1">
                <a:cs typeface="Times New Roman" panose="02020603050405020304" pitchFamily="18" charset="0"/>
              </a:rPr>
              <a:t>crossmatch</a:t>
            </a:r>
            <a:r>
              <a:rPr lang="en-US" altLang="en-US" sz="2200" dirty="0">
                <a:cs typeface="Times New Roman" panose="02020603050405020304" pitchFamily="18" charset="0"/>
              </a:rPr>
              <a:t> (2 units initially)</a:t>
            </a:r>
          </a:p>
          <a:p>
            <a:pPr marL="0" indent="0" algn="l" rtl="0" eaLnBrk="1" hangingPunct="1">
              <a:lnSpc>
                <a:spcPct val="80000"/>
              </a:lnSpc>
              <a:defRPr/>
            </a:pPr>
            <a:r>
              <a:rPr lang="en-US" altLang="en-US" sz="2200" dirty="0">
                <a:cs typeface="Times New Roman" panose="02020603050405020304" pitchFamily="18" charset="0"/>
              </a:rPr>
              <a:t>Establish intravenous access – 2 large bore </a:t>
            </a:r>
            <a:r>
              <a:rPr lang="en-US" altLang="en-US" sz="2200" dirty="0" err="1">
                <a:cs typeface="Times New Roman" panose="02020603050405020304" pitchFamily="18" charset="0"/>
              </a:rPr>
              <a:t>i.v.</a:t>
            </a:r>
            <a:r>
              <a:rPr lang="en-US" altLang="en-US" sz="2200" dirty="0">
                <a:cs typeface="Times New Roman" panose="02020603050405020304" pitchFamily="18" charset="0"/>
              </a:rPr>
              <a:t> cannulas; central line if brisk bleed or multiple comorbidities</a:t>
            </a:r>
          </a:p>
          <a:p>
            <a:pPr marL="0" indent="0" algn="l" rtl="0" eaLnBrk="1" hangingPunct="1">
              <a:lnSpc>
                <a:spcPct val="80000"/>
              </a:lnSpc>
              <a:defRPr/>
            </a:pPr>
            <a:r>
              <a:rPr lang="en-US" altLang="en-US" sz="2200" dirty="0">
                <a:cs typeface="Times New Roman" panose="02020603050405020304" pitchFamily="18" charset="0"/>
              </a:rPr>
              <a:t>Start IV fluids</a:t>
            </a:r>
          </a:p>
          <a:p>
            <a:pPr marL="0" indent="0" algn="l" rtl="0" eaLnBrk="1" hangingPunct="1">
              <a:lnSpc>
                <a:spcPct val="80000"/>
              </a:lnSpc>
              <a:defRPr/>
            </a:pPr>
            <a:r>
              <a:rPr lang="en-US" altLang="en-US" sz="2200" dirty="0">
                <a:cs typeface="Times New Roman" panose="02020603050405020304" pitchFamily="18" charset="0"/>
              </a:rPr>
              <a:t>Blood transfusion </a:t>
            </a:r>
          </a:p>
          <a:p>
            <a:pPr marL="0" indent="0" algn="l" rtl="0" eaLnBrk="1" hangingPunct="1">
              <a:lnSpc>
                <a:spcPct val="80000"/>
              </a:lnSpc>
              <a:defRPr/>
            </a:pPr>
            <a:r>
              <a:rPr lang="en-US" altLang="en-US" sz="2200" dirty="0">
                <a:cs typeface="Times New Roman" panose="02020603050405020304" pitchFamily="18" charset="0"/>
              </a:rPr>
              <a:t>Indications for blood transfusion are:</a:t>
            </a:r>
          </a:p>
          <a:p>
            <a:pPr marL="0" indent="0" algn="l" rtl="0" eaLnBrk="1" hangingPunct="1">
              <a:lnSpc>
                <a:spcPct val="80000"/>
              </a:lnSpc>
              <a:buFont typeface="Constantia" panose="02030602050306030303" pitchFamily="18" charset="0"/>
              <a:buAutoNum type="arabicPeriod"/>
              <a:defRPr/>
            </a:pPr>
            <a:r>
              <a:rPr lang="en-US" altLang="en-US" sz="2200" dirty="0">
                <a:cs typeface="Times New Roman" panose="02020603050405020304" pitchFamily="18" charset="0"/>
              </a:rPr>
              <a:t>Shock (pallor, cold peripheries, systolic BP below 100 mmHg, pulse &gt; 100/min)</a:t>
            </a:r>
          </a:p>
          <a:p>
            <a:pPr marL="0" indent="0" algn="l" rtl="0" eaLnBrk="1" hangingPunct="1">
              <a:lnSpc>
                <a:spcPct val="80000"/>
              </a:lnSpc>
              <a:buFont typeface="Constantia" panose="02030602050306030303" pitchFamily="18" charset="0"/>
              <a:buAutoNum type="arabicPeriod"/>
              <a:defRPr/>
            </a:pPr>
            <a:r>
              <a:rPr lang="en-US" altLang="en-US" sz="2200" dirty="0">
                <a:cs typeface="Times New Roman" panose="02020603050405020304" pitchFamily="18" charset="0"/>
              </a:rPr>
              <a:t>Hemoglobin &lt; 10 g/</a:t>
            </a:r>
            <a:r>
              <a:rPr lang="en-US" altLang="en-US" sz="2200" dirty="0" err="1">
                <a:cs typeface="Times New Roman" panose="02020603050405020304" pitchFamily="18" charset="0"/>
              </a:rPr>
              <a:t>dL</a:t>
            </a:r>
            <a:r>
              <a:rPr lang="en-US" altLang="en-US" sz="2200" dirty="0">
                <a:cs typeface="Times New Roman" panose="02020603050405020304" pitchFamily="18" charset="0"/>
              </a:rPr>
              <a:t> in patients with recent or active bleeding</a:t>
            </a:r>
          </a:p>
          <a:p>
            <a:pPr marL="0" indent="0" algn="l" rtl="0" eaLnBrk="1" hangingPunct="1">
              <a:lnSpc>
                <a:spcPct val="80000"/>
              </a:lnSpc>
              <a:defRPr/>
            </a:pPr>
            <a:r>
              <a:rPr lang="en-US" altLang="en-US" sz="2200" dirty="0">
                <a:cs typeface="Times New Roman" panose="02020603050405020304" pitchFamily="18" charset="0"/>
              </a:rPr>
              <a:t>Oxygen therapy only when hypoxic</a:t>
            </a:r>
          </a:p>
          <a:p>
            <a:pPr marL="0" indent="0" algn="l" rtl="0" eaLnBrk="1" hangingPunct="1">
              <a:lnSpc>
                <a:spcPct val="80000"/>
              </a:lnSpc>
              <a:defRPr/>
            </a:pPr>
            <a:r>
              <a:rPr lang="en-US" altLang="en-US" sz="2200" dirty="0">
                <a:cs typeface="Times New Roman" panose="02020603050405020304" pitchFamily="18" charset="0"/>
              </a:rPr>
              <a:t>Urgent endoscopy in shocked patients or patients with liver disease</a:t>
            </a:r>
          </a:p>
          <a:p>
            <a:pPr marL="0" indent="0" algn="l" rtl="0" eaLnBrk="1" hangingPunct="1">
              <a:lnSpc>
                <a:spcPct val="80000"/>
              </a:lnSpc>
              <a:defRPr/>
            </a:pPr>
            <a:r>
              <a:rPr lang="en-US" altLang="en-US" sz="2200" dirty="0">
                <a:cs typeface="Times New Roman" panose="02020603050405020304" pitchFamily="18" charset="0"/>
              </a:rPr>
              <a:t>Continue to monitor vital signs</a:t>
            </a:r>
          </a:p>
          <a:p>
            <a:pPr marL="0" indent="0" algn="l" rtl="0" eaLnBrk="1" hangingPunct="1">
              <a:lnSpc>
                <a:spcPct val="80000"/>
              </a:lnSpc>
              <a:defRPr/>
            </a:pPr>
            <a:r>
              <a:rPr lang="en-US" altLang="en-US" sz="2200" dirty="0">
                <a:cs typeface="Times New Roman" panose="02020603050405020304" pitchFamily="18" charset="0"/>
              </a:rPr>
              <a:t>Re-endoscope for continued bleeding or hypovolemia</a:t>
            </a:r>
          </a:p>
          <a:p>
            <a:pPr marL="0" indent="0" algn="l" rtl="0" eaLnBrk="1" hangingPunct="1">
              <a:lnSpc>
                <a:spcPct val="80000"/>
              </a:lnSpc>
              <a:defRPr/>
            </a:pPr>
            <a:r>
              <a:rPr lang="en-US" altLang="en-US" sz="2200" dirty="0">
                <a:cs typeface="Times New Roman" panose="02020603050405020304" pitchFamily="18" charset="0"/>
              </a:rPr>
              <a:t>Surgery is the last resort if bleeding persists</a:t>
            </a:r>
            <a:endParaRPr lang="ar-JO" alt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D4819750-778E-98F4-9730-4BDBD4AF26AB}"/>
              </a:ext>
            </a:extLst>
          </p:cNvPr>
          <p:cNvSpPr>
            <a:spLocks noGrp="1"/>
          </p:cNvSpPr>
          <p:nvPr>
            <p:ph idx="1"/>
          </p:nvPr>
        </p:nvSpPr>
        <p:spPr>
          <a:xfrm>
            <a:off x="0" y="1052513"/>
            <a:ext cx="8964613" cy="5256212"/>
          </a:xfrm>
        </p:spPr>
        <p:txBody>
          <a:bodyPr/>
          <a:lstStyle/>
          <a:p>
            <a:pPr algn="l" rtl="0" eaLnBrk="1" hangingPunct="1">
              <a:lnSpc>
                <a:spcPct val="80000"/>
              </a:lnSpc>
            </a:pPr>
            <a:r>
              <a:rPr lang="en-US" altLang="en-US" sz="2000">
                <a:cs typeface="Times New Roman" panose="02020603050405020304" pitchFamily="18" charset="0"/>
              </a:rPr>
              <a:t>Endoscopy will usually make a diagnosis and endoscopic therapy can be performed if needed</a:t>
            </a:r>
          </a:p>
          <a:p>
            <a:pPr algn="l" rtl="0" eaLnBrk="1" hangingPunct="1">
              <a:lnSpc>
                <a:spcPct val="80000"/>
              </a:lnSpc>
            </a:pPr>
            <a:r>
              <a:rPr lang="en-US" altLang="en-US" sz="2000">
                <a:cs typeface="Times New Roman" panose="02020603050405020304" pitchFamily="18" charset="0"/>
              </a:rPr>
              <a:t>Endoscopy should be performed within 24 hours in patients with significant bleeding</a:t>
            </a:r>
          </a:p>
          <a:p>
            <a:pPr algn="l" rtl="0" eaLnBrk="1" hangingPunct="1">
              <a:lnSpc>
                <a:spcPct val="80000"/>
              </a:lnSpc>
            </a:pPr>
            <a:r>
              <a:rPr lang="en-US" altLang="en-US" sz="2000">
                <a:cs typeface="Times New Roman" panose="02020603050405020304" pitchFamily="18" charset="0"/>
              </a:rPr>
              <a:t>After adequate resuscitation, urgent</a:t>
            </a:r>
            <a:r>
              <a:rPr lang="en-US" altLang="en-US" sz="2000" b="1">
                <a:cs typeface="Times New Roman" panose="02020603050405020304" pitchFamily="18" charset="0"/>
              </a:rPr>
              <a:t> </a:t>
            </a:r>
            <a:r>
              <a:rPr lang="en-US" altLang="en-US" sz="2000">
                <a:cs typeface="Times New Roman" panose="02020603050405020304" pitchFamily="18" charset="0"/>
              </a:rPr>
              <a:t>endoscopy should be performed in patients with shock, suspected varices or with continued bleeding </a:t>
            </a:r>
          </a:p>
          <a:p>
            <a:pPr algn="l" rtl="0" eaLnBrk="1" hangingPunct="1">
              <a:lnSpc>
                <a:spcPct val="80000"/>
              </a:lnSpc>
            </a:pPr>
            <a:r>
              <a:rPr lang="en-US" altLang="en-US" sz="2000">
                <a:cs typeface="Times New Roman" panose="02020603050405020304" pitchFamily="18" charset="0"/>
              </a:rPr>
              <a:t>Endoscopy can detect the cause of the hemorrhage in 80% or more of cases </a:t>
            </a:r>
          </a:p>
          <a:p>
            <a:pPr algn="l" rtl="0" eaLnBrk="1" hangingPunct="1">
              <a:lnSpc>
                <a:spcPct val="80000"/>
              </a:lnSpc>
            </a:pPr>
            <a:r>
              <a:rPr lang="en-US" altLang="en-US" sz="2000">
                <a:cs typeface="Times New Roman" panose="02020603050405020304" pitchFamily="18" charset="0"/>
              </a:rPr>
              <a:t>In patients with a peptic ulcer, if the stigmata of a recent bleed are seen (i.e. a spurting artery, active oozing, fresh or organized blood clot or black spots) the patient is more likely to rebleed</a:t>
            </a:r>
          </a:p>
          <a:p>
            <a:pPr algn="l" rtl="0" eaLnBrk="1" hangingPunct="1">
              <a:lnSpc>
                <a:spcPct val="80000"/>
              </a:lnSpc>
            </a:pPr>
            <a:r>
              <a:rPr lang="en-US" altLang="en-US" sz="2000">
                <a:cs typeface="Times New Roman" panose="02020603050405020304" pitchFamily="18" charset="0"/>
              </a:rPr>
              <a:t>At endoscopy, Varices should be treated, usually with banding </a:t>
            </a:r>
          </a:p>
          <a:p>
            <a:pPr algn="l" rtl="0" eaLnBrk="1" hangingPunct="1">
              <a:lnSpc>
                <a:spcPct val="80000"/>
              </a:lnSpc>
            </a:pPr>
            <a:r>
              <a:rPr lang="en-US" altLang="en-US" sz="2000">
                <a:cs typeface="Times New Roman" panose="02020603050405020304" pitchFamily="18" charset="0"/>
              </a:rPr>
              <a:t>Bleeding ulcers and those with stigmata of recent bleeding should be treated with two hemostatic methods, usually injection with epinephrine (adrenaline) and thermal coagulation or endoscopic clipping because dual therapy is clearly more effective than monotherapy in reducing rebleeding</a:t>
            </a:r>
          </a:p>
          <a:p>
            <a:pPr algn="l" rtl="0" eaLnBrk="1" hangingPunct="1">
              <a:lnSpc>
                <a:spcPct val="80000"/>
              </a:lnSpc>
            </a:pPr>
            <a:r>
              <a:rPr lang="en-US" altLang="en-US" sz="2000">
                <a:cs typeface="Times New Roman" panose="02020603050405020304" pitchFamily="18" charset="0"/>
              </a:rPr>
              <a:t>Antral biopsies should be taken to look for H. pylori</a:t>
            </a:r>
          </a:p>
          <a:p>
            <a:pPr algn="l" rtl="0" eaLnBrk="1" hangingPunct="1">
              <a:lnSpc>
                <a:spcPct val="80000"/>
              </a:lnSpc>
            </a:pPr>
            <a:r>
              <a:rPr lang="en-US" altLang="en-US" sz="2000">
                <a:cs typeface="Times New Roman" panose="02020603050405020304" pitchFamily="18" charset="0"/>
              </a:rPr>
              <a:t>Gastric histology should always be performed</a:t>
            </a:r>
            <a:endParaRPr lang="ar-JO" altLang="en-US" sz="2000"/>
          </a:p>
        </p:txBody>
      </p:sp>
      <p:sp>
        <p:nvSpPr>
          <p:cNvPr id="3" name="Title 2">
            <a:extLst>
              <a:ext uri="{FF2B5EF4-FFF2-40B4-BE49-F238E27FC236}">
                <a16:creationId xmlns:a16="http://schemas.microsoft.com/office/drawing/2014/main" id="{F4D46EEB-C332-6359-BB49-96FCD035AE4B}"/>
              </a:ext>
            </a:extLst>
          </p:cNvPr>
          <p:cNvSpPr>
            <a:spLocks noGrp="1"/>
          </p:cNvSpPr>
          <p:nvPr>
            <p:ph type="title"/>
          </p:nvPr>
        </p:nvSpPr>
        <p:spPr>
          <a:xfrm>
            <a:off x="457200" y="0"/>
            <a:ext cx="8229600" cy="764704"/>
          </a:xfrm>
        </p:spPr>
        <p:txBody>
          <a:bodyPr/>
          <a:lstStyle/>
          <a:p>
            <a:pPr algn="ctr" rtl="0" eaLnBrk="1" fontAlgn="auto" hangingPunct="1">
              <a:spcAft>
                <a:spcPts val="0"/>
              </a:spcAft>
              <a:defRPr/>
            </a:pPr>
            <a:r>
              <a:t>Endoscopy</a:t>
            </a:r>
            <a:endParaRPr lang="ar-JO"/>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1286</TotalTime>
  <Words>1942</Words>
  <Application>Microsoft Office PowerPoint</Application>
  <PresentationFormat>On-screen Show (4:3)</PresentationFormat>
  <Paragraphs>129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Paper</vt:lpstr>
      <vt:lpstr>Gastrointestinal Bleeding</vt:lpstr>
      <vt:lpstr>Upper Gastrointestinal Bleeding</vt:lpstr>
      <vt:lpstr>Etiology</vt:lpstr>
      <vt:lpstr>PowerPoint Presentation</vt:lpstr>
      <vt:lpstr>Clinical Approach</vt:lpstr>
      <vt:lpstr>PowerPoint Presentation</vt:lpstr>
      <vt:lpstr>Urgent Management</vt:lpstr>
      <vt:lpstr>PowerPoint Presentation</vt:lpstr>
      <vt:lpstr>Endoscopy</vt:lpstr>
      <vt:lpstr>PowerPoint Presentation</vt:lpstr>
      <vt:lpstr>PowerPoint Presentation</vt:lpstr>
      <vt:lpstr>Special Situations</vt:lpstr>
      <vt:lpstr>PowerPoint Presentation</vt:lpstr>
      <vt:lpstr>PowerPoint Presentation</vt:lpstr>
      <vt:lpstr>PowerPoint Presentation</vt:lpstr>
      <vt:lpstr>PowerPoint Presentation</vt:lpstr>
      <vt:lpstr>PowerPoint Presentation</vt:lpstr>
      <vt:lpstr>PowerPoint Presentation</vt:lpstr>
      <vt:lpstr>Prognosis</vt:lpstr>
      <vt:lpstr>Major gastrointestinal bleeding of unknown cause</vt:lpstr>
      <vt:lpstr>Chronic occult gastrointestinal bleeding</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Liver Disease</dc:title>
  <dc:creator>dd</dc:creator>
  <cp:lastModifiedBy>رَوح-Record 🩺</cp:lastModifiedBy>
  <cp:revision>127</cp:revision>
  <dcterms:created xsi:type="dcterms:W3CDTF">2013-01-05T10:42:11Z</dcterms:created>
  <dcterms:modified xsi:type="dcterms:W3CDTF">2024-11-10T05:53:12Z</dcterms:modified>
</cp:coreProperties>
</file>