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6" r:id="rId2"/>
    <p:sldMasterId id="2147483718" r:id="rId3"/>
    <p:sldMasterId id="2147483724" r:id="rId4"/>
  </p:sldMasterIdLst>
  <p:notesMasterIdLst>
    <p:notesMasterId r:id="rId75"/>
  </p:notesMasterIdLst>
  <p:sldIdLst>
    <p:sldId id="274" r:id="rId5"/>
    <p:sldId id="275" r:id="rId6"/>
    <p:sldId id="257" r:id="rId7"/>
    <p:sldId id="260" r:id="rId8"/>
    <p:sldId id="269" r:id="rId9"/>
    <p:sldId id="258" r:id="rId10"/>
    <p:sldId id="261" r:id="rId11"/>
    <p:sldId id="515" r:id="rId12"/>
    <p:sldId id="262" r:id="rId13"/>
    <p:sldId id="276" r:id="rId14"/>
    <p:sldId id="263" r:id="rId15"/>
    <p:sldId id="266" r:id="rId16"/>
    <p:sldId id="519" r:id="rId17"/>
    <p:sldId id="518" r:id="rId18"/>
    <p:sldId id="520" r:id="rId19"/>
    <p:sldId id="264" r:id="rId20"/>
    <p:sldId id="265" r:id="rId21"/>
    <p:sldId id="268" r:id="rId22"/>
    <p:sldId id="272" r:id="rId23"/>
    <p:sldId id="273" r:id="rId24"/>
    <p:sldId id="279" r:id="rId25"/>
    <p:sldId id="270" r:id="rId26"/>
    <p:sldId id="271" r:id="rId27"/>
    <p:sldId id="521" r:id="rId28"/>
    <p:sldId id="500" r:id="rId29"/>
    <p:sldId id="501" r:id="rId30"/>
    <p:sldId id="522" r:id="rId31"/>
    <p:sldId id="523" r:id="rId32"/>
    <p:sldId id="280" r:id="rId33"/>
    <p:sldId id="281" r:id="rId34"/>
    <p:sldId id="283" r:id="rId35"/>
    <p:sldId id="524" r:id="rId36"/>
    <p:sldId id="503" r:id="rId37"/>
    <p:sldId id="517" r:id="rId38"/>
    <p:sldId id="504" r:id="rId39"/>
    <p:sldId id="506" r:id="rId40"/>
    <p:sldId id="507" r:id="rId41"/>
    <p:sldId id="508" r:id="rId42"/>
    <p:sldId id="509" r:id="rId43"/>
    <p:sldId id="510" r:id="rId44"/>
    <p:sldId id="511" r:id="rId45"/>
    <p:sldId id="256" r:id="rId46"/>
    <p:sldId id="525" r:id="rId47"/>
    <p:sldId id="526" r:id="rId48"/>
    <p:sldId id="259" r:id="rId49"/>
    <p:sldId id="527" r:id="rId50"/>
    <p:sldId id="528" r:id="rId51"/>
    <p:sldId id="529" r:id="rId52"/>
    <p:sldId id="530" r:id="rId53"/>
    <p:sldId id="531" r:id="rId54"/>
    <p:sldId id="532" r:id="rId55"/>
    <p:sldId id="533" r:id="rId56"/>
    <p:sldId id="267" r:id="rId57"/>
    <p:sldId id="534" r:id="rId58"/>
    <p:sldId id="535" r:id="rId59"/>
    <p:sldId id="536" r:id="rId60"/>
    <p:sldId id="537" r:id="rId61"/>
    <p:sldId id="538" r:id="rId62"/>
    <p:sldId id="539" r:id="rId63"/>
    <p:sldId id="540" r:id="rId64"/>
    <p:sldId id="277" r:id="rId65"/>
    <p:sldId id="278" r:id="rId66"/>
    <p:sldId id="541" r:id="rId67"/>
    <p:sldId id="542" r:id="rId68"/>
    <p:sldId id="543" r:id="rId69"/>
    <p:sldId id="282" r:id="rId70"/>
    <p:sldId id="544" r:id="rId71"/>
    <p:sldId id="284" r:id="rId72"/>
    <p:sldId id="285" r:id="rId73"/>
    <p:sldId id="54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8293" autoAdjust="0"/>
  </p:normalViewPr>
  <p:slideViewPr>
    <p:cSldViewPr snapToGrid="0">
      <p:cViewPr varScale="1">
        <p:scale>
          <a:sx n="61" d="100"/>
          <a:sy n="61" d="100"/>
        </p:scale>
        <p:origin x="10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1D8B5-511B-4A0D-BB6C-967D6281E986}" type="datetimeFigureOut">
              <a:rPr lang="en-GB" smtClean="0"/>
              <a:t>13/03/2021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AA1DC-B357-433F-A7D2-224EC13C4B6D}" type="slidenum">
              <a:rPr lang="en-GB" smtClean="0"/>
              <a:t>‹#›</a:t>
            </a:fld>
            <a:endParaRPr lang="en-GB"/>
          </a:p>
        </p:txBody>
      </p:sp>
    </p:spTree>
    <p:extLst>
      <p:ext uri="{BB962C8B-B14F-4D97-AF65-F5344CB8AC3E}">
        <p14:creationId xmlns:p14="http://schemas.microsoft.com/office/powerpoint/2010/main" val="399143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AA1DC-B357-433F-A7D2-224EC13C4B6D}" type="slidenum">
              <a:rPr lang="en-GB" smtClean="0"/>
              <a:t>1</a:t>
            </a:fld>
            <a:endParaRPr lang="en-GB"/>
          </a:p>
        </p:txBody>
      </p:sp>
    </p:spTree>
    <p:extLst>
      <p:ext uri="{BB962C8B-B14F-4D97-AF65-F5344CB8AC3E}">
        <p14:creationId xmlns:p14="http://schemas.microsoft.com/office/powerpoint/2010/main" val="83284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FACE presentation the head is extended</a:t>
            </a:r>
          </a:p>
          <a:p>
            <a:endParaRPr lang="en-GB" dirty="0"/>
          </a:p>
        </p:txBody>
      </p:sp>
      <p:sp>
        <p:nvSpPr>
          <p:cNvPr id="4" name="Slide Number Placeholder 3"/>
          <p:cNvSpPr>
            <a:spLocks noGrp="1"/>
          </p:cNvSpPr>
          <p:nvPr>
            <p:ph type="sldNum" sz="quarter" idx="10"/>
          </p:nvPr>
        </p:nvSpPr>
        <p:spPr/>
        <p:txBody>
          <a:bodyPr/>
          <a:lstStyle/>
          <a:p>
            <a:fld id="{C87AA1DC-B357-433F-A7D2-224EC13C4B6D}" type="slidenum">
              <a:rPr lang="en-GB" smtClean="0"/>
              <a:t>5</a:t>
            </a:fld>
            <a:endParaRPr lang="en-GB"/>
          </a:p>
        </p:txBody>
      </p:sp>
    </p:spTree>
    <p:extLst>
      <p:ext uri="{BB962C8B-B14F-4D97-AF65-F5344CB8AC3E}">
        <p14:creationId xmlns:p14="http://schemas.microsoft.com/office/powerpoint/2010/main" val="28428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 the lowest fetal part that descends first through the birth canal </a:t>
            </a:r>
          </a:p>
          <a:p>
            <a:endParaRPr lang="en-GB" dirty="0"/>
          </a:p>
          <a:p>
            <a:endParaRPr lang="en-GB" dirty="0"/>
          </a:p>
          <a:p>
            <a:r>
              <a:rPr lang="en-GB" dirty="0"/>
              <a:t>    Cephalic (96%):</a:t>
            </a:r>
          </a:p>
          <a:p>
            <a:r>
              <a:rPr lang="en-GB" dirty="0"/>
              <a:t>        Vertex: when the head is flexed.</a:t>
            </a:r>
          </a:p>
          <a:p>
            <a:r>
              <a:rPr lang="en-GB" dirty="0"/>
              <a:t>        Face: when the head is extended.</a:t>
            </a:r>
          </a:p>
          <a:p>
            <a:r>
              <a:rPr lang="en-GB" dirty="0"/>
              <a:t>        Brow: when it is midway between flexion and extension.</a:t>
            </a:r>
          </a:p>
          <a:p>
            <a:r>
              <a:rPr lang="en-GB" dirty="0"/>
              <a:t>    Breech (3.5%).</a:t>
            </a:r>
          </a:p>
          <a:p>
            <a:r>
              <a:rPr lang="en-GB" dirty="0"/>
              <a:t>    Shoulder (0.5%).</a:t>
            </a:r>
          </a:p>
          <a:p>
            <a:endParaRPr lang="en-GB" dirty="0"/>
          </a:p>
        </p:txBody>
      </p:sp>
      <p:sp>
        <p:nvSpPr>
          <p:cNvPr id="4" name="Slide Number Placeholder 3"/>
          <p:cNvSpPr>
            <a:spLocks noGrp="1"/>
          </p:cNvSpPr>
          <p:nvPr>
            <p:ph type="sldNum" sz="quarter" idx="10"/>
          </p:nvPr>
        </p:nvSpPr>
        <p:spPr/>
        <p:txBody>
          <a:bodyPr/>
          <a:lstStyle/>
          <a:p>
            <a:fld id="{C87AA1DC-B357-433F-A7D2-224EC13C4B6D}" type="slidenum">
              <a:rPr lang="en-GB" smtClean="0"/>
              <a:t>6</a:t>
            </a:fld>
            <a:endParaRPr lang="en-GB"/>
          </a:p>
        </p:txBody>
      </p:sp>
    </p:spTree>
    <p:extLst>
      <p:ext uri="{BB962C8B-B14F-4D97-AF65-F5344CB8AC3E}">
        <p14:creationId xmlns:p14="http://schemas.microsoft.com/office/powerpoint/2010/main" val="92204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a:t>
            </a:r>
            <a:r>
              <a:rPr lang="en-GB" baseline="0" dirty="0"/>
              <a:t> / footling / frank</a:t>
            </a:r>
            <a:endParaRPr lang="en-GB" dirty="0"/>
          </a:p>
        </p:txBody>
      </p:sp>
      <p:sp>
        <p:nvSpPr>
          <p:cNvPr id="4" name="Slide Number Placeholder 3"/>
          <p:cNvSpPr>
            <a:spLocks noGrp="1"/>
          </p:cNvSpPr>
          <p:nvPr>
            <p:ph type="sldNum" sz="quarter" idx="10"/>
          </p:nvPr>
        </p:nvSpPr>
        <p:spPr/>
        <p:txBody>
          <a:bodyPr/>
          <a:lstStyle/>
          <a:p>
            <a:fld id="{C87AA1DC-B357-433F-A7D2-224EC13C4B6D}" type="slidenum">
              <a:rPr lang="en-GB" smtClean="0"/>
              <a:t>7</a:t>
            </a:fld>
            <a:endParaRPr lang="en-GB"/>
          </a:p>
        </p:txBody>
      </p:sp>
    </p:spTree>
    <p:extLst>
      <p:ext uri="{BB962C8B-B14F-4D97-AF65-F5344CB8AC3E}">
        <p14:creationId xmlns:p14="http://schemas.microsoft.com/office/powerpoint/2010/main" val="22328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Occiput posterior or transverse</a:t>
            </a:r>
          </a:p>
          <a:p>
            <a:endParaRPr lang="en-GB" dirty="0"/>
          </a:p>
        </p:txBody>
      </p:sp>
      <p:sp>
        <p:nvSpPr>
          <p:cNvPr id="4" name="Slide Number Placeholder 3"/>
          <p:cNvSpPr>
            <a:spLocks noGrp="1"/>
          </p:cNvSpPr>
          <p:nvPr>
            <p:ph type="sldNum" sz="quarter" idx="10"/>
          </p:nvPr>
        </p:nvSpPr>
        <p:spPr/>
        <p:txBody>
          <a:bodyPr/>
          <a:lstStyle/>
          <a:p>
            <a:fld id="{C87AA1DC-B357-433F-A7D2-224EC13C4B6D}" type="slidenum">
              <a:rPr lang="en-GB" smtClean="0"/>
              <a:t>9</a:t>
            </a:fld>
            <a:endParaRPr lang="en-GB"/>
          </a:p>
        </p:txBody>
      </p:sp>
    </p:spTree>
    <p:extLst>
      <p:ext uri="{BB962C8B-B14F-4D97-AF65-F5344CB8AC3E}">
        <p14:creationId xmlns:p14="http://schemas.microsoft.com/office/powerpoint/2010/main" val="182510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AA1DC-B357-433F-A7D2-224EC13C4B6D}" type="slidenum">
              <a:rPr lang="en-GB" smtClean="0"/>
              <a:t>14</a:t>
            </a:fld>
            <a:endParaRPr lang="en-GB"/>
          </a:p>
        </p:txBody>
      </p:sp>
    </p:spTree>
    <p:extLst>
      <p:ext uri="{BB962C8B-B14F-4D97-AF65-F5344CB8AC3E}">
        <p14:creationId xmlns:p14="http://schemas.microsoft.com/office/powerpoint/2010/main" val="361048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Cephalic Denominator </a:t>
            </a:r>
          </a:p>
          <a:p>
            <a:r>
              <a:rPr lang="en-US" dirty="0"/>
              <a:t>Longitudinal lie </a:t>
            </a:r>
          </a:p>
          <a:p>
            <a:r>
              <a:rPr lang="en-US" dirty="0"/>
              <a:t>Fully flexed attitude </a:t>
            </a:r>
          </a:p>
          <a:p>
            <a:r>
              <a:rPr lang="en-US" dirty="0" err="1"/>
              <a:t>Occiputo</a:t>
            </a:r>
            <a:r>
              <a:rPr lang="en-US" dirty="0"/>
              <a:t> anterior position </a:t>
            </a:r>
          </a:p>
          <a:p>
            <a:endParaRPr lang="en-US" dirty="0"/>
          </a:p>
        </p:txBody>
      </p:sp>
      <p:sp>
        <p:nvSpPr>
          <p:cNvPr id="4" name="Slide Number Placeholder 3"/>
          <p:cNvSpPr>
            <a:spLocks noGrp="1"/>
          </p:cNvSpPr>
          <p:nvPr>
            <p:ph type="sldNum" sz="quarter" idx="5"/>
          </p:nvPr>
        </p:nvSpPr>
        <p:spPr/>
        <p:txBody>
          <a:bodyPr/>
          <a:lstStyle/>
          <a:p>
            <a:fld id="{C87AA1DC-B357-433F-A7D2-224EC13C4B6D}" type="slidenum">
              <a:rPr lang="en-GB" smtClean="0"/>
              <a:t>24</a:t>
            </a:fld>
            <a:endParaRPr lang="en-GB"/>
          </a:p>
        </p:txBody>
      </p:sp>
    </p:spTree>
    <p:extLst>
      <p:ext uri="{BB962C8B-B14F-4D97-AF65-F5344CB8AC3E}">
        <p14:creationId xmlns:p14="http://schemas.microsoft.com/office/powerpoint/2010/main" val="96552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2E30A1-EF89-47E0-B389-EDC9CA16DCA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C4AC5-E63B-4527-834B-919383CE16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72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E30A1-EF89-47E0-B389-EDC9CA16DCA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364053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E30A1-EF89-47E0-B389-EDC9CA16DCA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185383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AAE5DE9-BE57-44BE-A1C3-673291341104}"/>
              </a:ext>
            </a:extLst>
          </p:cNvPr>
          <p:cNvGrpSpPr>
            <a:grpSpLocks/>
          </p:cNvGrpSpPr>
          <p:nvPr/>
        </p:nvGrpSpPr>
        <p:grpSpPr bwMode="auto">
          <a:xfrm>
            <a:off x="0" y="0"/>
            <a:ext cx="7823200" cy="6858000"/>
            <a:chOff x="0" y="0"/>
            <a:chExt cx="3696" cy="4320"/>
          </a:xfrm>
        </p:grpSpPr>
        <p:sp>
          <p:nvSpPr>
            <p:cNvPr id="5" name="Rectangle 3">
              <a:extLst>
                <a:ext uri="{FF2B5EF4-FFF2-40B4-BE49-F238E27FC236}">
                  <a16:creationId xmlns:a16="http://schemas.microsoft.com/office/drawing/2014/main" id="{BD667896-BA90-4916-8A23-FE5E6141D8F2}"/>
                </a:ext>
              </a:extLst>
            </p:cNvPr>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sp>
          <p:nvSpPr>
            <p:cNvPr id="6" name="AutoShape 4">
              <a:extLst>
                <a:ext uri="{FF2B5EF4-FFF2-40B4-BE49-F238E27FC236}">
                  <a16:creationId xmlns:a16="http://schemas.microsoft.com/office/drawing/2014/main" id="{E0BB7892-7973-4ED3-8773-1B3740471EDF}"/>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grpSp>
      <p:grpSp>
        <p:nvGrpSpPr>
          <p:cNvPr id="7" name="Group 5">
            <a:extLst>
              <a:ext uri="{FF2B5EF4-FFF2-40B4-BE49-F238E27FC236}">
                <a16:creationId xmlns:a16="http://schemas.microsoft.com/office/drawing/2014/main" id="{CF330A10-B5FF-4EFF-93B4-EEC979F89B76}"/>
              </a:ext>
            </a:extLst>
          </p:cNvPr>
          <p:cNvGrpSpPr>
            <a:grpSpLocks/>
          </p:cNvGrpSpPr>
          <p:nvPr/>
        </p:nvGrpSpPr>
        <p:grpSpPr bwMode="auto">
          <a:xfrm>
            <a:off x="4842933" y="4889500"/>
            <a:ext cx="6502400" cy="319088"/>
            <a:chOff x="2288" y="3080"/>
            <a:chExt cx="3072" cy="201"/>
          </a:xfrm>
        </p:grpSpPr>
        <p:sp>
          <p:nvSpPr>
            <p:cNvPr id="8" name="AutoShape 6">
              <a:extLst>
                <a:ext uri="{FF2B5EF4-FFF2-40B4-BE49-F238E27FC236}">
                  <a16:creationId xmlns:a16="http://schemas.microsoft.com/office/drawing/2014/main" id="{1AB9ECE2-0202-4EE6-A1B0-8F6405CBECC6}"/>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9" name="AutoShape 7">
              <a:extLst>
                <a:ext uri="{FF2B5EF4-FFF2-40B4-BE49-F238E27FC236}">
                  <a16:creationId xmlns:a16="http://schemas.microsoft.com/office/drawing/2014/main" id="{5AAABDF4-1E4C-48DD-9DA6-D02A61951151}"/>
                </a:ext>
              </a:extLst>
            </p:cNvPr>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27656"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7660"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Date Placeholder 9">
            <a:extLst>
              <a:ext uri="{FF2B5EF4-FFF2-40B4-BE49-F238E27FC236}">
                <a16:creationId xmlns:a16="http://schemas.microsoft.com/office/drawing/2014/main" id="{418CED69-615B-43D6-A235-031AC2BD4427}"/>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Footer Placeholder 10">
            <a:extLst>
              <a:ext uri="{FF2B5EF4-FFF2-40B4-BE49-F238E27FC236}">
                <a16:creationId xmlns:a16="http://schemas.microsoft.com/office/drawing/2014/main" id="{D3FFE85F-CC6F-4DD4-99F2-496C2C517178}"/>
              </a:ext>
            </a:extLst>
          </p:cNvPr>
          <p:cNvSpPr>
            <a:spLocks noGrp="1" noChangeArrowheads="1"/>
          </p:cNvSpPr>
          <p:nvPr>
            <p:ph type="ftr" sz="quarter" idx="11"/>
          </p:nvPr>
        </p:nvSpPr>
        <p:spPr/>
        <p:txBody>
          <a:bodyPr/>
          <a:lstStyle>
            <a:lvl1pPr algn="r">
              <a:defRPr/>
            </a:lvl1pPr>
          </a:lstStyle>
          <a:p>
            <a:pPr>
              <a:defRPr/>
            </a:pPr>
            <a:endParaRPr lang="en-US"/>
          </a:p>
        </p:txBody>
      </p:sp>
      <p:sp>
        <p:nvSpPr>
          <p:cNvPr id="12" name="Slide Number Placeholder 11">
            <a:extLst>
              <a:ext uri="{FF2B5EF4-FFF2-40B4-BE49-F238E27FC236}">
                <a16:creationId xmlns:a16="http://schemas.microsoft.com/office/drawing/2014/main" id="{4D2BC4DA-2008-4538-9835-677A5778B86A}"/>
              </a:ext>
            </a:extLst>
          </p:cNvPr>
          <p:cNvSpPr>
            <a:spLocks noGrp="1" noChangeArrowheads="1"/>
          </p:cNvSpPr>
          <p:nvPr>
            <p:ph type="sldNum" sz="quarter" idx="12"/>
          </p:nvPr>
        </p:nvSpPr>
        <p:spPr>
          <a:xfrm>
            <a:off x="101601" y="6248400"/>
            <a:ext cx="783167" cy="488950"/>
          </a:xfrm>
        </p:spPr>
        <p:txBody>
          <a:bodyPr anchorCtr="0"/>
          <a:lstStyle>
            <a:lvl1pPr>
              <a:defRPr/>
            </a:lvl1pPr>
          </a:lstStyle>
          <a:p>
            <a:fld id="{A84A3E43-A3DD-48BA-AC39-C1194C1B71AE}" type="slidenum">
              <a:rPr lang="ar-SA" altLang="en-US"/>
              <a:pPr/>
              <a:t>‹#›</a:t>
            </a:fld>
            <a:endParaRPr lang="en-US" altLang="en-US"/>
          </a:p>
        </p:txBody>
      </p:sp>
    </p:spTree>
    <p:extLst>
      <p:ext uri="{BB962C8B-B14F-4D97-AF65-F5344CB8AC3E}">
        <p14:creationId xmlns:p14="http://schemas.microsoft.com/office/powerpoint/2010/main" val="157245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90A4298-38D7-41A5-B287-05108FDB92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992B157-102E-4E09-AE1B-F7E308813A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660267B-8FBC-445B-8FAF-3661C46BCB31}"/>
              </a:ext>
            </a:extLst>
          </p:cNvPr>
          <p:cNvSpPr>
            <a:spLocks noGrp="1" noChangeArrowheads="1"/>
          </p:cNvSpPr>
          <p:nvPr>
            <p:ph type="sldNum" sz="quarter" idx="12"/>
          </p:nvPr>
        </p:nvSpPr>
        <p:spPr>
          <a:ln/>
        </p:spPr>
        <p:txBody>
          <a:bodyPr/>
          <a:lstStyle>
            <a:lvl1pPr>
              <a:defRPr/>
            </a:lvl1pPr>
          </a:lstStyle>
          <a:p>
            <a:fld id="{66E2CEB9-1040-45AE-91F4-9537F71E72FB}" type="slidenum">
              <a:rPr lang="ar-SA" altLang="en-US"/>
              <a:pPr/>
              <a:t>‹#›</a:t>
            </a:fld>
            <a:endParaRPr lang="en-US" altLang="en-US"/>
          </a:p>
        </p:txBody>
      </p:sp>
    </p:spTree>
    <p:extLst>
      <p:ext uri="{BB962C8B-B14F-4D97-AF65-F5344CB8AC3E}">
        <p14:creationId xmlns:p14="http://schemas.microsoft.com/office/powerpoint/2010/main" val="238206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99D3284-B4B9-447F-B656-B8A914F13E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A4C7B3A6-9B76-4CA1-9317-94AEF0666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26AFF33-5FBA-4531-9144-9BA4C246C5AB}"/>
              </a:ext>
            </a:extLst>
          </p:cNvPr>
          <p:cNvSpPr>
            <a:spLocks noGrp="1" noChangeArrowheads="1"/>
          </p:cNvSpPr>
          <p:nvPr>
            <p:ph type="sldNum" sz="quarter" idx="12"/>
          </p:nvPr>
        </p:nvSpPr>
        <p:spPr>
          <a:ln/>
        </p:spPr>
        <p:txBody>
          <a:bodyPr/>
          <a:lstStyle>
            <a:lvl1pPr>
              <a:defRPr/>
            </a:lvl1pPr>
          </a:lstStyle>
          <a:p>
            <a:fld id="{957F8EF1-5721-46DF-9892-0CB5CC75328E}" type="slidenum">
              <a:rPr lang="ar-SA" altLang="en-US"/>
              <a:pPr/>
              <a:t>‹#›</a:t>
            </a:fld>
            <a:endParaRPr lang="en-US" altLang="en-US"/>
          </a:p>
        </p:txBody>
      </p:sp>
    </p:spTree>
    <p:extLst>
      <p:ext uri="{BB962C8B-B14F-4D97-AF65-F5344CB8AC3E}">
        <p14:creationId xmlns:p14="http://schemas.microsoft.com/office/powerpoint/2010/main" val="65769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5C8D8FBA-CA5B-4281-9B5C-9319D9DD47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ACB8CE9-2D2D-46CE-9A20-705E0FB4BC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1141FAFB-E80F-4695-A232-8D1468A4A366}"/>
              </a:ext>
            </a:extLst>
          </p:cNvPr>
          <p:cNvSpPr>
            <a:spLocks noGrp="1" noChangeArrowheads="1"/>
          </p:cNvSpPr>
          <p:nvPr>
            <p:ph type="sldNum" sz="quarter" idx="12"/>
          </p:nvPr>
        </p:nvSpPr>
        <p:spPr>
          <a:ln/>
        </p:spPr>
        <p:txBody>
          <a:bodyPr/>
          <a:lstStyle>
            <a:lvl1pPr>
              <a:defRPr/>
            </a:lvl1pPr>
          </a:lstStyle>
          <a:p>
            <a:fld id="{7557C572-0A73-405A-9A4F-71143C830974}" type="slidenum">
              <a:rPr lang="ar-SA" altLang="en-US"/>
              <a:pPr/>
              <a:t>‹#›</a:t>
            </a:fld>
            <a:endParaRPr lang="en-US" altLang="en-US"/>
          </a:p>
        </p:txBody>
      </p:sp>
    </p:spTree>
    <p:extLst>
      <p:ext uri="{BB962C8B-B14F-4D97-AF65-F5344CB8AC3E}">
        <p14:creationId xmlns:p14="http://schemas.microsoft.com/office/powerpoint/2010/main" val="2911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62BA0A17-0B38-4A70-997B-574CDB0F42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D9916F3F-DF73-4762-BC50-86AFFF9D9F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9CB2778D-8D01-4A23-BF64-FA812C722947}"/>
              </a:ext>
            </a:extLst>
          </p:cNvPr>
          <p:cNvSpPr>
            <a:spLocks noGrp="1" noChangeArrowheads="1"/>
          </p:cNvSpPr>
          <p:nvPr>
            <p:ph type="sldNum" sz="quarter" idx="12"/>
          </p:nvPr>
        </p:nvSpPr>
        <p:spPr>
          <a:ln/>
        </p:spPr>
        <p:txBody>
          <a:bodyPr/>
          <a:lstStyle>
            <a:lvl1pPr>
              <a:defRPr/>
            </a:lvl1pPr>
          </a:lstStyle>
          <a:p>
            <a:fld id="{0A859FC5-3F15-40AE-A0B9-9EDF9D247D51}" type="slidenum">
              <a:rPr lang="ar-SA" altLang="en-US"/>
              <a:pPr/>
              <a:t>‹#›</a:t>
            </a:fld>
            <a:endParaRPr lang="en-US" altLang="en-US"/>
          </a:p>
        </p:txBody>
      </p:sp>
    </p:spTree>
    <p:extLst>
      <p:ext uri="{BB962C8B-B14F-4D97-AF65-F5344CB8AC3E}">
        <p14:creationId xmlns:p14="http://schemas.microsoft.com/office/powerpoint/2010/main" val="396324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895217C7-0166-44B9-A526-2B9F81F8F5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A6F3F208-B1AB-4B13-813D-529D36932A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E8F3EDE-BB85-4C5D-BF28-3CC690593CEC}"/>
              </a:ext>
            </a:extLst>
          </p:cNvPr>
          <p:cNvSpPr>
            <a:spLocks noGrp="1" noChangeArrowheads="1"/>
          </p:cNvSpPr>
          <p:nvPr>
            <p:ph type="sldNum" sz="quarter" idx="12"/>
          </p:nvPr>
        </p:nvSpPr>
        <p:spPr>
          <a:ln/>
        </p:spPr>
        <p:txBody>
          <a:bodyPr/>
          <a:lstStyle>
            <a:lvl1pPr>
              <a:defRPr/>
            </a:lvl1pPr>
          </a:lstStyle>
          <a:p>
            <a:fld id="{2A44BFBC-3432-4F01-A9FA-17413559CFDE}" type="slidenum">
              <a:rPr lang="ar-SA" altLang="en-US"/>
              <a:pPr/>
              <a:t>‹#›</a:t>
            </a:fld>
            <a:endParaRPr lang="en-US" altLang="en-US"/>
          </a:p>
        </p:txBody>
      </p:sp>
    </p:spTree>
    <p:extLst>
      <p:ext uri="{BB962C8B-B14F-4D97-AF65-F5344CB8AC3E}">
        <p14:creationId xmlns:p14="http://schemas.microsoft.com/office/powerpoint/2010/main" val="21354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C737309-C58A-45CC-8EAD-14B00C25AB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2A9E2AF7-B17D-4D5D-B3B4-03C452D14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C5B40D29-0A96-494F-AAA4-7643A9B1DD04}"/>
              </a:ext>
            </a:extLst>
          </p:cNvPr>
          <p:cNvSpPr>
            <a:spLocks noGrp="1" noChangeArrowheads="1"/>
          </p:cNvSpPr>
          <p:nvPr>
            <p:ph type="sldNum" sz="quarter" idx="12"/>
          </p:nvPr>
        </p:nvSpPr>
        <p:spPr>
          <a:ln/>
        </p:spPr>
        <p:txBody>
          <a:bodyPr/>
          <a:lstStyle>
            <a:lvl1pPr>
              <a:defRPr/>
            </a:lvl1pPr>
          </a:lstStyle>
          <a:p>
            <a:fld id="{76B03E6E-30A3-4BC2-BC06-FA166F0B695F}" type="slidenum">
              <a:rPr lang="ar-SA" altLang="en-US"/>
              <a:pPr/>
              <a:t>‹#›</a:t>
            </a:fld>
            <a:endParaRPr lang="en-US" altLang="en-US"/>
          </a:p>
        </p:txBody>
      </p:sp>
    </p:spTree>
    <p:extLst>
      <p:ext uri="{BB962C8B-B14F-4D97-AF65-F5344CB8AC3E}">
        <p14:creationId xmlns:p14="http://schemas.microsoft.com/office/powerpoint/2010/main" val="808841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F7A9A1F1-076C-4256-B22B-F927A73910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7CEBB38-202F-4761-8AFF-5F0A760D24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07C5AFEF-A76B-4244-89D2-77CEED38E8D8}"/>
              </a:ext>
            </a:extLst>
          </p:cNvPr>
          <p:cNvSpPr>
            <a:spLocks noGrp="1" noChangeArrowheads="1"/>
          </p:cNvSpPr>
          <p:nvPr>
            <p:ph type="sldNum" sz="quarter" idx="12"/>
          </p:nvPr>
        </p:nvSpPr>
        <p:spPr>
          <a:ln/>
        </p:spPr>
        <p:txBody>
          <a:bodyPr/>
          <a:lstStyle>
            <a:lvl1pPr>
              <a:defRPr/>
            </a:lvl1pPr>
          </a:lstStyle>
          <a:p>
            <a:fld id="{35521319-0E42-4A90-8FBD-8092AE6FE651}" type="slidenum">
              <a:rPr lang="ar-SA" altLang="en-US"/>
              <a:pPr/>
              <a:t>‹#›</a:t>
            </a:fld>
            <a:endParaRPr lang="en-US" altLang="en-US"/>
          </a:p>
        </p:txBody>
      </p:sp>
    </p:spTree>
    <p:extLst>
      <p:ext uri="{BB962C8B-B14F-4D97-AF65-F5344CB8AC3E}">
        <p14:creationId xmlns:p14="http://schemas.microsoft.com/office/powerpoint/2010/main" val="366105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E30A1-EF89-47E0-B389-EDC9CA16DCA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284434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E4D5A7DB-8E70-4E98-BE3B-3B3BD7975F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70F7F9F3-651D-4226-8587-FCBA35710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8489F651-86BC-4B8A-894B-60FDA15F53BC}"/>
              </a:ext>
            </a:extLst>
          </p:cNvPr>
          <p:cNvSpPr>
            <a:spLocks noGrp="1" noChangeArrowheads="1"/>
          </p:cNvSpPr>
          <p:nvPr>
            <p:ph type="sldNum" sz="quarter" idx="12"/>
          </p:nvPr>
        </p:nvSpPr>
        <p:spPr>
          <a:ln/>
        </p:spPr>
        <p:txBody>
          <a:bodyPr/>
          <a:lstStyle>
            <a:lvl1pPr>
              <a:defRPr/>
            </a:lvl1pPr>
          </a:lstStyle>
          <a:p>
            <a:fld id="{07F99397-C057-4D3E-ABDF-8132BE0E44D7}" type="slidenum">
              <a:rPr lang="ar-SA" altLang="en-US"/>
              <a:pPr/>
              <a:t>‹#›</a:t>
            </a:fld>
            <a:endParaRPr lang="en-US" altLang="en-US"/>
          </a:p>
        </p:txBody>
      </p:sp>
    </p:spTree>
    <p:extLst>
      <p:ext uri="{BB962C8B-B14F-4D97-AF65-F5344CB8AC3E}">
        <p14:creationId xmlns:p14="http://schemas.microsoft.com/office/powerpoint/2010/main" val="71663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E943714-E5B8-4133-A4A0-F14723011D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D203D82-ABE6-498D-BD2D-499630ECBD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2B26788-5AA5-4286-8581-6162DD78F583}"/>
              </a:ext>
            </a:extLst>
          </p:cNvPr>
          <p:cNvSpPr>
            <a:spLocks noGrp="1" noChangeArrowheads="1"/>
          </p:cNvSpPr>
          <p:nvPr>
            <p:ph type="sldNum" sz="quarter" idx="12"/>
          </p:nvPr>
        </p:nvSpPr>
        <p:spPr>
          <a:ln/>
        </p:spPr>
        <p:txBody>
          <a:bodyPr/>
          <a:lstStyle>
            <a:lvl1pPr>
              <a:defRPr/>
            </a:lvl1pPr>
          </a:lstStyle>
          <a:p>
            <a:fld id="{EC4DD8A3-3FAF-4A1A-A508-93E747D88E75}" type="slidenum">
              <a:rPr lang="ar-SA" altLang="en-US"/>
              <a:pPr/>
              <a:t>‹#›</a:t>
            </a:fld>
            <a:endParaRPr lang="en-US" altLang="en-US"/>
          </a:p>
        </p:txBody>
      </p:sp>
    </p:spTree>
    <p:extLst>
      <p:ext uri="{BB962C8B-B14F-4D97-AF65-F5344CB8AC3E}">
        <p14:creationId xmlns:p14="http://schemas.microsoft.com/office/powerpoint/2010/main" val="355084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D67E43F-9A51-4ECF-9A8F-A6D06EA428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8381B32-7E0F-4F84-AFD7-58CC2534B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52E372D-8ADE-4890-BF37-01D5265987F7}"/>
              </a:ext>
            </a:extLst>
          </p:cNvPr>
          <p:cNvSpPr>
            <a:spLocks noGrp="1" noChangeArrowheads="1"/>
          </p:cNvSpPr>
          <p:nvPr>
            <p:ph type="sldNum" sz="quarter" idx="12"/>
          </p:nvPr>
        </p:nvSpPr>
        <p:spPr>
          <a:ln/>
        </p:spPr>
        <p:txBody>
          <a:bodyPr/>
          <a:lstStyle>
            <a:lvl1pPr>
              <a:defRPr/>
            </a:lvl1pPr>
          </a:lstStyle>
          <a:p>
            <a:fld id="{4F9BB69D-4EA3-4F70-9195-441F15786951}" type="slidenum">
              <a:rPr lang="ar-SA" altLang="en-US"/>
              <a:pPr/>
              <a:t>‹#›</a:t>
            </a:fld>
            <a:endParaRPr lang="en-US" altLang="en-US"/>
          </a:p>
        </p:txBody>
      </p:sp>
    </p:spTree>
    <p:extLst>
      <p:ext uri="{BB962C8B-B14F-4D97-AF65-F5344CB8AC3E}">
        <p14:creationId xmlns:p14="http://schemas.microsoft.com/office/powerpoint/2010/main" val="372318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رقم الشريحة"/>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135650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3" name="رقم الشريحة"/>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27600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شكل"/>
          <p:cNvSpPr/>
          <p:nvPr/>
        </p:nvSpPr>
        <p:spPr>
          <a:xfrm>
            <a:off x="-12700" y="-7938"/>
            <a:ext cx="12217400" cy="104140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45719" rIns="45719"/>
          <a:lstStyle/>
          <a:p>
            <a:pPr rtl="0">
              <a:defRPr>
                <a:solidFill>
                  <a:srgbClr val="FFFFFF"/>
                </a:solidFill>
                <a:latin typeface="+mj-lt"/>
                <a:ea typeface="+mj-ea"/>
                <a:cs typeface="+mj-cs"/>
                <a:sym typeface="Times New Roman"/>
              </a:defRPr>
            </a:pPr>
            <a:endParaRPr sz="1800"/>
          </a:p>
        </p:txBody>
      </p:sp>
      <p:sp>
        <p:nvSpPr>
          <p:cNvPr id="31" name="شكل"/>
          <p:cNvSpPr/>
          <p:nvPr/>
        </p:nvSpPr>
        <p:spPr>
          <a:xfrm>
            <a:off x="5842000" y="-7938"/>
            <a:ext cx="6350000" cy="60721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45719" rIns="45719"/>
          <a:lstStyle/>
          <a:p>
            <a:pPr rtl="0">
              <a:defRPr>
                <a:solidFill>
                  <a:srgbClr val="FFFFFF"/>
                </a:solidFill>
                <a:latin typeface="+mj-lt"/>
                <a:ea typeface="+mj-ea"/>
                <a:cs typeface="+mj-cs"/>
                <a:sym typeface="Times New Roman"/>
              </a:defRPr>
            </a:pPr>
            <a:endParaRPr sz="1800"/>
          </a:p>
        </p:txBody>
      </p:sp>
      <p:grpSp>
        <p:nvGrpSpPr>
          <p:cNvPr id="34" name="تجميع"/>
          <p:cNvGrpSpPr/>
          <p:nvPr/>
        </p:nvGrpSpPr>
        <p:grpSpPr>
          <a:xfrm>
            <a:off x="-8174" y="-23060"/>
            <a:ext cx="12208211" cy="1046052"/>
            <a:chOff x="0" y="0"/>
            <a:chExt cx="9156156" cy="1046050"/>
          </a:xfrm>
        </p:grpSpPr>
        <p:pic>
          <p:nvPicPr>
            <p:cNvPr id="32" name="image.png" descr="image.png"/>
            <p:cNvPicPr>
              <a:picLocks noChangeAspect="1"/>
            </p:cNvPicPr>
            <p:nvPr/>
          </p:nvPicPr>
          <p:blipFill>
            <a:blip r:embed="rId3"/>
            <a:stretch>
              <a:fillRect/>
            </a:stretch>
          </p:blipFill>
          <p:spPr>
            <a:xfrm>
              <a:off x="0" y="0"/>
              <a:ext cx="9131773" cy="1046051"/>
            </a:xfrm>
            <a:prstGeom prst="rect">
              <a:avLst/>
            </a:prstGeom>
            <a:ln w="12700" cap="flat">
              <a:noFill/>
              <a:miter lim="400000"/>
            </a:ln>
            <a:effectLst/>
          </p:spPr>
        </p:pic>
        <p:pic>
          <p:nvPicPr>
            <p:cNvPr id="33" name="image.png" descr="image.png"/>
            <p:cNvPicPr>
              <a:picLocks noChangeAspect="1"/>
            </p:cNvPicPr>
            <p:nvPr/>
          </p:nvPicPr>
          <p:blipFill>
            <a:blip r:embed="rId4"/>
            <a:stretch>
              <a:fillRect/>
            </a:stretch>
          </p:blipFill>
          <p:spPr>
            <a:xfrm>
              <a:off x="0" y="72980"/>
              <a:ext cx="9156157" cy="906173"/>
            </a:xfrm>
            <a:prstGeom prst="rect">
              <a:avLst/>
            </a:prstGeom>
            <a:ln w="12700" cap="flat">
              <a:noFill/>
              <a:miter lim="400000"/>
            </a:ln>
            <a:effectLst/>
          </p:spPr>
        </p:pic>
      </p:grpSp>
      <p:sp>
        <p:nvSpPr>
          <p:cNvPr id="35" name="نص العنوان"/>
          <p:cNvSpPr>
            <a:spLocks noGrp="1"/>
          </p:cNvSpPr>
          <p:nvPr>
            <p:ph type="title"/>
          </p:nvPr>
        </p:nvSpPr>
        <p:spPr>
          <a:xfrm>
            <a:off x="609600" y="704850"/>
            <a:ext cx="10972800" cy="1143000"/>
          </a:xfrm>
          <a:prstGeom prst="rect">
            <a:avLst/>
          </a:prstGeom>
        </p:spPr>
        <p:txBody>
          <a:bodyPr>
            <a:normAutofit/>
          </a:bodyPr>
          <a:lstStyle>
            <a:lvl1pPr>
              <a:defRPr>
                <a:solidFill>
                  <a:srgbClr val="DBF5F9"/>
                </a:solidFill>
              </a:defRPr>
            </a:lvl1pPr>
          </a:lstStyle>
          <a:p>
            <a:r>
              <a:t>نص العنوان</a:t>
            </a:r>
          </a:p>
        </p:txBody>
      </p:sp>
      <p:sp>
        <p:nvSpPr>
          <p:cNvPr id="36" name="مستوى النص الأول…"/>
          <p:cNvSpPr>
            <a:spLocks noGrp="1"/>
          </p:cNvSpPr>
          <p:nvPr>
            <p:ph type="body" idx="1"/>
          </p:nvPr>
        </p:nvSpPr>
        <p:spPr>
          <a:xfrm>
            <a:off x="609600" y="1935162"/>
            <a:ext cx="10972800" cy="4389438"/>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7" name="رقم الشريحة"/>
          <p:cNvSpPr>
            <a:spLocks noGrp="1"/>
          </p:cNvSpPr>
          <p:nvPr>
            <p:ph type="sldNum" sz="quarter" idx="2"/>
          </p:nvPr>
        </p:nvSpPr>
        <p:spPr>
          <a:prstGeom prst="rect">
            <a:avLst/>
          </a:prstGeom>
        </p:spPr>
        <p:txBody>
          <a:bodyPr/>
          <a:lstStyle>
            <a:lvl1pPr>
              <a:defRPr>
                <a:solidFill>
                  <a:srgbClr val="D1EAEE"/>
                </a:solidFill>
              </a:defRPr>
            </a:lvl1pPr>
          </a:lstStyle>
          <a:p>
            <a:fld id="{86CB4B4D-7CA3-9044-876B-883B54F8677D}" type="slidenum">
              <a:t>‹#›</a:t>
            </a:fld>
            <a:endParaRPr/>
          </a:p>
        </p:txBody>
      </p:sp>
    </p:spTree>
    <p:extLst>
      <p:ext uri="{BB962C8B-B14F-4D97-AF65-F5344CB8AC3E}">
        <p14:creationId xmlns:p14="http://schemas.microsoft.com/office/powerpoint/2010/main" val="78099307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 name="شكل"/>
          <p:cNvSpPr/>
          <p:nvPr/>
        </p:nvSpPr>
        <p:spPr>
          <a:xfrm>
            <a:off x="-12700" y="-7938"/>
            <a:ext cx="12217400" cy="104140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45719" rIns="45719"/>
          <a:lstStyle/>
          <a:p>
            <a:pPr rtl="0">
              <a:defRPr>
                <a:solidFill>
                  <a:srgbClr val="FFFFFF"/>
                </a:solidFill>
                <a:latin typeface="+mj-lt"/>
                <a:ea typeface="+mj-ea"/>
                <a:cs typeface="+mj-cs"/>
                <a:sym typeface="Times New Roman"/>
              </a:defRPr>
            </a:pPr>
            <a:endParaRPr sz="1800"/>
          </a:p>
        </p:txBody>
      </p:sp>
      <p:sp>
        <p:nvSpPr>
          <p:cNvPr id="45" name="شكل"/>
          <p:cNvSpPr/>
          <p:nvPr/>
        </p:nvSpPr>
        <p:spPr>
          <a:xfrm>
            <a:off x="5842000" y="-7938"/>
            <a:ext cx="6350000" cy="60721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45719" rIns="45719"/>
          <a:lstStyle/>
          <a:p>
            <a:pPr rtl="0">
              <a:defRPr>
                <a:solidFill>
                  <a:srgbClr val="FFFFFF"/>
                </a:solidFill>
                <a:latin typeface="+mj-lt"/>
                <a:ea typeface="+mj-ea"/>
                <a:cs typeface="+mj-cs"/>
                <a:sym typeface="Times New Roman"/>
              </a:defRPr>
            </a:pPr>
            <a:endParaRPr sz="1800"/>
          </a:p>
        </p:txBody>
      </p:sp>
      <p:grpSp>
        <p:nvGrpSpPr>
          <p:cNvPr id="48" name="تجميع"/>
          <p:cNvGrpSpPr/>
          <p:nvPr/>
        </p:nvGrpSpPr>
        <p:grpSpPr>
          <a:xfrm>
            <a:off x="-8174" y="-23060"/>
            <a:ext cx="12208211" cy="1046052"/>
            <a:chOff x="0" y="0"/>
            <a:chExt cx="9156156" cy="1046050"/>
          </a:xfrm>
        </p:grpSpPr>
        <p:pic>
          <p:nvPicPr>
            <p:cNvPr id="46" name="image.png" descr="image.png"/>
            <p:cNvPicPr>
              <a:picLocks noChangeAspect="1"/>
            </p:cNvPicPr>
            <p:nvPr/>
          </p:nvPicPr>
          <p:blipFill>
            <a:blip r:embed="rId3"/>
            <a:stretch>
              <a:fillRect/>
            </a:stretch>
          </p:blipFill>
          <p:spPr>
            <a:xfrm>
              <a:off x="0" y="0"/>
              <a:ext cx="9131773" cy="1046051"/>
            </a:xfrm>
            <a:prstGeom prst="rect">
              <a:avLst/>
            </a:prstGeom>
            <a:ln w="12700" cap="flat">
              <a:noFill/>
              <a:miter lim="400000"/>
            </a:ln>
            <a:effectLst/>
          </p:spPr>
        </p:pic>
        <p:pic>
          <p:nvPicPr>
            <p:cNvPr id="47" name="image.png" descr="image.png"/>
            <p:cNvPicPr>
              <a:picLocks noChangeAspect="1"/>
            </p:cNvPicPr>
            <p:nvPr/>
          </p:nvPicPr>
          <p:blipFill>
            <a:blip r:embed="rId4"/>
            <a:stretch>
              <a:fillRect/>
            </a:stretch>
          </p:blipFill>
          <p:spPr>
            <a:xfrm>
              <a:off x="0" y="72980"/>
              <a:ext cx="9156157" cy="906173"/>
            </a:xfrm>
            <a:prstGeom prst="rect">
              <a:avLst/>
            </a:prstGeom>
            <a:ln w="12700" cap="flat">
              <a:noFill/>
              <a:miter lim="400000"/>
            </a:ln>
            <a:effectLst/>
          </p:spPr>
        </p:pic>
      </p:grpSp>
      <p:sp>
        <p:nvSpPr>
          <p:cNvPr id="49" name="نص العنوان"/>
          <p:cNvSpPr>
            <a:spLocks noGrp="1"/>
          </p:cNvSpPr>
          <p:nvPr>
            <p:ph type="title"/>
          </p:nvPr>
        </p:nvSpPr>
        <p:spPr>
          <a:xfrm>
            <a:off x="609600" y="704850"/>
            <a:ext cx="10972800" cy="1143000"/>
          </a:xfrm>
          <a:prstGeom prst="rect">
            <a:avLst/>
          </a:prstGeom>
        </p:spPr>
        <p:txBody>
          <a:bodyPr>
            <a:normAutofit/>
          </a:bodyPr>
          <a:lstStyle>
            <a:lvl1pPr>
              <a:defRPr>
                <a:solidFill>
                  <a:srgbClr val="DBF5F9"/>
                </a:solidFill>
              </a:defRPr>
            </a:lvl1pPr>
          </a:lstStyle>
          <a:p>
            <a:r>
              <a:t>نص العنوان</a:t>
            </a:r>
          </a:p>
        </p:txBody>
      </p:sp>
      <p:sp>
        <p:nvSpPr>
          <p:cNvPr id="50" name="مستوى النص الأول…"/>
          <p:cNvSpPr>
            <a:spLocks noGrp="1"/>
          </p:cNvSpPr>
          <p:nvPr>
            <p:ph type="body" idx="1"/>
          </p:nvPr>
        </p:nvSpPr>
        <p:spPr>
          <a:xfrm>
            <a:off x="609600" y="1935162"/>
            <a:ext cx="10972800" cy="4389438"/>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1" name="رقم الشريحة"/>
          <p:cNvSpPr>
            <a:spLocks noGrp="1"/>
          </p:cNvSpPr>
          <p:nvPr>
            <p:ph type="sldNum" sz="quarter" idx="2"/>
          </p:nvPr>
        </p:nvSpPr>
        <p:spPr>
          <a:prstGeom prst="rect">
            <a:avLst/>
          </a:prstGeom>
        </p:spPr>
        <p:txBody>
          <a:bodyPr/>
          <a:lstStyle>
            <a:lvl1pPr>
              <a:defRPr>
                <a:solidFill>
                  <a:srgbClr val="D1EAEE"/>
                </a:solidFill>
              </a:defRPr>
            </a:lvl1pPr>
          </a:lstStyle>
          <a:p>
            <a:fld id="{86CB4B4D-7CA3-9044-876B-883B54F8677D}" type="slidenum">
              <a:t>‹#›</a:t>
            </a:fld>
            <a:endParaRPr/>
          </a:p>
        </p:txBody>
      </p:sp>
    </p:spTree>
    <p:extLst>
      <p:ext uri="{BB962C8B-B14F-4D97-AF65-F5344CB8AC3E}">
        <p14:creationId xmlns:p14="http://schemas.microsoft.com/office/powerpoint/2010/main" val="225190670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58" name="شكل"/>
          <p:cNvSpPr/>
          <p:nvPr/>
        </p:nvSpPr>
        <p:spPr>
          <a:xfrm rot="420000" flipV="1">
            <a:off x="4220633" y="1108075"/>
            <a:ext cx="7010400" cy="411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ln>
          <a:effectLst>
            <a:outerShdw blurRad="63500" dist="38499" dir="7500040" rotWithShape="0">
              <a:srgbClr val="000000">
                <a:alpha val="25000"/>
              </a:srgbClr>
            </a:outerShdw>
          </a:effectLst>
        </p:spPr>
        <p:txBody>
          <a:bodyPr lIns="45719" rIns="45719" anchor="ctr"/>
          <a:lstStyle/>
          <a:p>
            <a:pPr rtl="0">
              <a:defRPr>
                <a:latin typeface="+mj-lt"/>
                <a:ea typeface="+mj-ea"/>
                <a:cs typeface="+mj-cs"/>
                <a:sym typeface="Times New Roman"/>
              </a:defRPr>
            </a:pPr>
            <a:endParaRPr sz="1800"/>
          </a:p>
        </p:txBody>
      </p:sp>
      <p:sp>
        <p:nvSpPr>
          <p:cNvPr id="59" name="المثلث"/>
          <p:cNvSpPr/>
          <p:nvPr/>
        </p:nvSpPr>
        <p:spPr>
          <a:xfrm rot="420000" flipV="1">
            <a:off x="10672234" y="5359401"/>
            <a:ext cx="207433" cy="1555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solidFill>
              <a:srgbClr val="FFFFFF"/>
            </a:solidFill>
            <a:bevel/>
          </a:ln>
          <a:effectLst>
            <a:outerShdw blurRad="25400" dist="6350" dir="12899787" rotWithShape="0">
              <a:srgbClr val="000000">
                <a:alpha val="46998"/>
              </a:srgbClr>
            </a:outerShdw>
          </a:effectLst>
        </p:spPr>
        <p:txBody>
          <a:bodyPr lIns="45719" rIns="45719" anchor="ctr"/>
          <a:lstStyle/>
          <a:p>
            <a:pPr algn="ctr" rtl="0">
              <a:defRPr sz="1800">
                <a:solidFill>
                  <a:srgbClr val="FFFFFF"/>
                </a:solidFill>
              </a:defRPr>
            </a:pPr>
            <a:endParaRPr sz="1800"/>
          </a:p>
        </p:txBody>
      </p:sp>
      <p:sp>
        <p:nvSpPr>
          <p:cNvPr id="60" name="شكل"/>
          <p:cNvSpPr/>
          <p:nvPr/>
        </p:nvSpPr>
        <p:spPr>
          <a:xfrm flipV="1">
            <a:off x="-12700" y="5816600"/>
            <a:ext cx="12217400" cy="1041400"/>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45719" rIns="45719"/>
          <a:lstStyle/>
          <a:p>
            <a:pPr rtl="0">
              <a:defRPr>
                <a:latin typeface="+mj-lt"/>
                <a:ea typeface="+mj-ea"/>
                <a:cs typeface="+mj-cs"/>
                <a:sym typeface="Times New Roman"/>
              </a:defRPr>
            </a:pPr>
            <a:endParaRPr sz="1800"/>
          </a:p>
        </p:txBody>
      </p:sp>
      <p:sp>
        <p:nvSpPr>
          <p:cNvPr id="61" name="شكل"/>
          <p:cNvSpPr/>
          <p:nvPr/>
        </p:nvSpPr>
        <p:spPr>
          <a:xfrm flipV="1">
            <a:off x="5842000" y="6250789"/>
            <a:ext cx="63500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45719" rIns="45719"/>
          <a:lstStyle/>
          <a:p>
            <a:pPr rtl="0">
              <a:defRPr>
                <a:latin typeface="+mj-lt"/>
                <a:ea typeface="+mj-ea"/>
                <a:cs typeface="+mj-cs"/>
                <a:sym typeface="Times New Roman"/>
              </a:defRPr>
            </a:pPr>
            <a:endParaRPr sz="1800"/>
          </a:p>
        </p:txBody>
      </p:sp>
      <p:sp>
        <p:nvSpPr>
          <p:cNvPr id="62" name="نص العنوان"/>
          <p:cNvSpPr>
            <a:spLocks noGrp="1"/>
          </p:cNvSpPr>
          <p:nvPr>
            <p:ph type="title"/>
          </p:nvPr>
        </p:nvSpPr>
        <p:spPr>
          <a:xfrm>
            <a:off x="609600" y="704850"/>
            <a:ext cx="10972800" cy="1143000"/>
          </a:xfrm>
          <a:prstGeom prst="rect">
            <a:avLst/>
          </a:prstGeom>
        </p:spPr>
        <p:txBody>
          <a:bodyPr>
            <a:normAutofit/>
          </a:bodyPr>
          <a:lstStyle/>
          <a:p>
            <a:r>
              <a:t>نص العنوان</a:t>
            </a:r>
          </a:p>
        </p:txBody>
      </p:sp>
      <p:sp>
        <p:nvSpPr>
          <p:cNvPr id="63" name="مستوى النص الأول…"/>
          <p:cNvSpPr>
            <a:spLocks noGrp="1"/>
          </p:cNvSpPr>
          <p:nvPr>
            <p:ph type="body" idx="1"/>
          </p:nvPr>
        </p:nvSpPr>
        <p:spPr>
          <a:xfrm>
            <a:off x="609600" y="1935162"/>
            <a:ext cx="10972800" cy="4389438"/>
          </a:xfrm>
          <a:prstGeom prst="rect">
            <a:avLst/>
          </a:prstGeom>
        </p:spPr>
        <p:txBody>
          <a:bodyPr>
            <a:normAutofit/>
          </a:body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4" name="رقم الشريحة"/>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735402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5AE7B24-2156-4B68-9D9A-FCE35912B580}" type="slidenum">
              <a:rPr lang="es-ES" smtClean="0"/>
              <a:pPr/>
              <a:t>‹#›</a:t>
            </a:fld>
            <a:endParaRPr lang="es-ES"/>
          </a:p>
        </p:txBody>
      </p:sp>
    </p:spTree>
    <p:extLst>
      <p:ext uri="{BB962C8B-B14F-4D97-AF65-F5344CB8AC3E}">
        <p14:creationId xmlns:p14="http://schemas.microsoft.com/office/powerpoint/2010/main" val="991411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94B404-BE38-4A22-8449-B972DE1AAA5E}" type="slidenum">
              <a:rPr lang="es-ES" smtClean="0"/>
              <a:pPr/>
              <a:t>‹#›</a:t>
            </a:fld>
            <a:endParaRPr lang="es-ES"/>
          </a:p>
        </p:txBody>
      </p:sp>
    </p:spTree>
    <p:extLst>
      <p:ext uri="{BB962C8B-B14F-4D97-AF65-F5344CB8AC3E}">
        <p14:creationId xmlns:p14="http://schemas.microsoft.com/office/powerpoint/2010/main" val="296842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2E30A1-EF89-47E0-B389-EDC9CA16DCA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C4AC5-E63B-4527-834B-919383CE16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373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4668B5-BE93-458D-BCBF-CC1714F98078}" type="slidenum">
              <a:rPr lang="es-ES" smtClean="0"/>
              <a:pPr/>
              <a:t>‹#›</a:t>
            </a:fld>
            <a:endParaRPr lang="es-ES"/>
          </a:p>
        </p:txBody>
      </p:sp>
    </p:spTree>
    <p:extLst>
      <p:ext uri="{BB962C8B-B14F-4D97-AF65-F5344CB8AC3E}">
        <p14:creationId xmlns:p14="http://schemas.microsoft.com/office/powerpoint/2010/main" val="2563598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C49B6D2-8305-4EEA-8E3F-025C8D838BFD}" type="slidenum">
              <a:rPr lang="es-ES" smtClean="0"/>
              <a:pPr/>
              <a:t>‹#›</a:t>
            </a:fld>
            <a:endParaRPr lang="es-ES"/>
          </a:p>
        </p:txBody>
      </p:sp>
    </p:spTree>
    <p:extLst>
      <p:ext uri="{BB962C8B-B14F-4D97-AF65-F5344CB8AC3E}">
        <p14:creationId xmlns:p14="http://schemas.microsoft.com/office/powerpoint/2010/main" val="195457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7C287BD-ADC1-4B56-8C67-733BD4D834D7}" type="slidenum">
              <a:rPr lang="es-ES" smtClean="0"/>
              <a:pPr/>
              <a:t>‹#›</a:t>
            </a:fld>
            <a:endParaRPr lang="es-ES"/>
          </a:p>
        </p:txBody>
      </p:sp>
    </p:spTree>
    <p:extLst>
      <p:ext uri="{BB962C8B-B14F-4D97-AF65-F5344CB8AC3E}">
        <p14:creationId xmlns:p14="http://schemas.microsoft.com/office/powerpoint/2010/main" val="1480447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765DE87-844F-42F2-9021-BF24528C6B0C}" type="slidenum">
              <a:rPr lang="es-ES" smtClean="0"/>
              <a:pPr/>
              <a:t>‹#›</a:t>
            </a:fld>
            <a:endParaRPr lang="es-ES"/>
          </a:p>
        </p:txBody>
      </p:sp>
    </p:spTree>
    <p:extLst>
      <p:ext uri="{BB962C8B-B14F-4D97-AF65-F5344CB8AC3E}">
        <p14:creationId xmlns:p14="http://schemas.microsoft.com/office/powerpoint/2010/main" val="256415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04440F2-23BF-46FA-8BAE-ADC18F8613BD}" type="slidenum">
              <a:rPr lang="es-ES" smtClean="0"/>
              <a:pPr/>
              <a:t>‹#›</a:t>
            </a:fld>
            <a:endParaRPr lang="es-ES"/>
          </a:p>
        </p:txBody>
      </p:sp>
    </p:spTree>
    <p:extLst>
      <p:ext uri="{BB962C8B-B14F-4D97-AF65-F5344CB8AC3E}">
        <p14:creationId xmlns:p14="http://schemas.microsoft.com/office/powerpoint/2010/main" val="414517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854F582-0AB8-448F-B7A6-F704D08A496F}" type="slidenum">
              <a:rPr lang="es-ES" smtClean="0"/>
              <a:pPr/>
              <a:t>‹#›</a:t>
            </a:fld>
            <a:endParaRPr lang="es-ES"/>
          </a:p>
        </p:txBody>
      </p:sp>
    </p:spTree>
    <p:extLst>
      <p:ext uri="{BB962C8B-B14F-4D97-AF65-F5344CB8AC3E}">
        <p14:creationId xmlns:p14="http://schemas.microsoft.com/office/powerpoint/2010/main" val="1038340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9536435-6740-40CA-A58D-68D24712B89E}" type="slidenum">
              <a:rPr lang="es-ES" smtClean="0"/>
              <a:pPr/>
              <a:t>‹#›</a:t>
            </a:fld>
            <a:endParaRPr lang="es-ES"/>
          </a:p>
        </p:txBody>
      </p:sp>
    </p:spTree>
    <p:extLst>
      <p:ext uri="{BB962C8B-B14F-4D97-AF65-F5344CB8AC3E}">
        <p14:creationId xmlns:p14="http://schemas.microsoft.com/office/powerpoint/2010/main" val="999792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DD70-4198-490D-B1EE-4E26C38B7E05}" type="slidenum">
              <a:rPr lang="es-ES" smtClean="0"/>
              <a:pPr/>
              <a:t>‹#›</a:t>
            </a:fld>
            <a:endParaRPr lang="es-ES"/>
          </a:p>
        </p:txBody>
      </p:sp>
    </p:spTree>
    <p:extLst>
      <p:ext uri="{BB962C8B-B14F-4D97-AF65-F5344CB8AC3E}">
        <p14:creationId xmlns:p14="http://schemas.microsoft.com/office/powerpoint/2010/main" val="4233715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590E1F-F642-4DF7-AB59-425278BBB005}" type="slidenum">
              <a:rPr lang="es-ES" smtClean="0"/>
              <a:pPr/>
              <a:t>‹#›</a:t>
            </a:fld>
            <a:endParaRPr lang="es-ES"/>
          </a:p>
        </p:txBody>
      </p:sp>
    </p:spTree>
    <p:extLst>
      <p:ext uri="{BB962C8B-B14F-4D97-AF65-F5344CB8AC3E}">
        <p14:creationId xmlns:p14="http://schemas.microsoft.com/office/powerpoint/2010/main" val="328945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2E30A1-EF89-47E0-B389-EDC9CA16DCA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330979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2E30A1-EF89-47E0-B389-EDC9CA16DCA1}" type="datetimeFigureOut">
              <a:rPr lang="en-US" smtClean="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276486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2E30A1-EF89-47E0-B389-EDC9CA16DCA1}" type="datetimeFigureOut">
              <a:rPr lang="en-US" smtClean="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41521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2E30A1-EF89-47E0-B389-EDC9CA16DCA1}" type="datetimeFigureOut">
              <a:rPr lang="en-US" smtClean="0"/>
              <a:t>3/13/2021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71853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2E30A1-EF89-47E0-B389-EDC9CA16DCA1}" type="datetimeFigureOut">
              <a:rPr lang="en-US" smtClean="0"/>
              <a:t>3/13/2021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5C4AC5-E63B-4527-834B-919383CE16E4}" type="slidenum">
              <a:rPr lang="en-US" smtClean="0"/>
              <a:t>‹#›</a:t>
            </a:fld>
            <a:endParaRPr lang="en-US"/>
          </a:p>
        </p:txBody>
      </p:sp>
    </p:spTree>
    <p:extLst>
      <p:ext uri="{BB962C8B-B14F-4D97-AF65-F5344CB8AC3E}">
        <p14:creationId xmlns:p14="http://schemas.microsoft.com/office/powerpoint/2010/main" val="333991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2E30A1-EF89-47E0-B389-EDC9CA16DCA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C4AC5-E63B-4527-834B-919383CE16E4}" type="slidenum">
              <a:rPr lang="en-US" smtClean="0"/>
              <a:t>‹#›</a:t>
            </a:fld>
            <a:endParaRPr lang="en-US"/>
          </a:p>
        </p:txBody>
      </p:sp>
    </p:spTree>
    <p:extLst>
      <p:ext uri="{BB962C8B-B14F-4D97-AF65-F5344CB8AC3E}">
        <p14:creationId xmlns:p14="http://schemas.microsoft.com/office/powerpoint/2010/main" val="391883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2E30A1-EF89-47E0-B389-EDC9CA16DCA1}" type="datetimeFigureOut">
              <a:rPr lang="en-US" smtClean="0"/>
              <a:t>3/13/2021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05C4AC5-E63B-4527-834B-919383CE16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3103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C0BD2BE-C080-4B2B-8E56-CA70E13E0CC0}"/>
              </a:ext>
            </a:extLst>
          </p:cNvPr>
          <p:cNvGrpSpPr>
            <a:grpSpLocks/>
          </p:cNvGrpSpPr>
          <p:nvPr/>
        </p:nvGrpSpPr>
        <p:grpSpPr bwMode="auto">
          <a:xfrm>
            <a:off x="0" y="0"/>
            <a:ext cx="10160000" cy="6858000"/>
            <a:chOff x="0" y="0"/>
            <a:chExt cx="4800" cy="4320"/>
          </a:xfrm>
        </p:grpSpPr>
        <p:grpSp>
          <p:nvGrpSpPr>
            <p:cNvPr id="1032" name="Group 3">
              <a:extLst>
                <a:ext uri="{FF2B5EF4-FFF2-40B4-BE49-F238E27FC236}">
                  <a16:creationId xmlns:a16="http://schemas.microsoft.com/office/drawing/2014/main" id="{7195522E-0121-452B-94C6-9ECE5FCF0218}"/>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6AAAD117-F3DD-4539-A7EA-3D7B311D6BCB}"/>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37" name="Freeform 5">
                <a:extLst>
                  <a:ext uri="{FF2B5EF4-FFF2-40B4-BE49-F238E27FC236}">
                    <a16:creationId xmlns:a16="http://schemas.microsoft.com/office/drawing/2014/main" id="{03DFE981-A235-4726-93F8-B2B3F0B0F5D1}"/>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GB" sz="1800"/>
              </a:p>
            </p:txBody>
          </p:sp>
        </p:grpSp>
        <p:grpSp>
          <p:nvGrpSpPr>
            <p:cNvPr id="1033" name="Group 6">
              <a:extLst>
                <a:ext uri="{FF2B5EF4-FFF2-40B4-BE49-F238E27FC236}">
                  <a16:creationId xmlns:a16="http://schemas.microsoft.com/office/drawing/2014/main" id="{120CF3AD-0B5A-4CE3-B9F0-8B5366FA720A}"/>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A72C548C-3BC0-4A59-824E-1E1F269E8298}"/>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35" name="AutoShape 8">
                <a:extLst>
                  <a:ext uri="{FF2B5EF4-FFF2-40B4-BE49-F238E27FC236}">
                    <a16:creationId xmlns:a16="http://schemas.microsoft.com/office/drawing/2014/main" id="{FA287C69-3EC8-47DC-B074-75441DC244C2}"/>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grpSp>
      </p:grpSp>
      <p:sp>
        <p:nvSpPr>
          <p:cNvPr id="1027" name="AutoShape 9">
            <a:extLst>
              <a:ext uri="{FF2B5EF4-FFF2-40B4-BE49-F238E27FC236}">
                <a16:creationId xmlns:a16="http://schemas.microsoft.com/office/drawing/2014/main" id="{2E6DD075-BE6A-4E9C-99F2-65D4DAC76FF1}"/>
              </a:ext>
            </a:extLst>
          </p:cNvPr>
          <p:cNvSpPr>
            <a:spLocks noGrp="1" noChangeArrowheads="1"/>
          </p:cNvSpPr>
          <p:nvPr>
            <p:ph type="title"/>
          </p:nvPr>
        </p:nvSpPr>
        <p:spPr bwMode="auto">
          <a:xfrm>
            <a:off x="1016000" y="762000"/>
            <a:ext cx="105664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AE675DB0-95DF-4457-8823-C6D07BF9AF7C}"/>
              </a:ext>
            </a:extLst>
          </p:cNvPr>
          <p:cNvSpPr>
            <a:spLocks noGrp="1" noChangeArrowheads="1"/>
          </p:cNvSpPr>
          <p:nvPr>
            <p:ph type="body" idx="1"/>
          </p:nvPr>
        </p:nvSpPr>
        <p:spPr bwMode="auto">
          <a:xfrm>
            <a:off x="1117601" y="2362201"/>
            <a:ext cx="102573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35" name="Rectangle 11">
            <a:extLst>
              <a:ext uri="{FF2B5EF4-FFF2-40B4-BE49-F238E27FC236}">
                <a16:creationId xmlns:a16="http://schemas.microsoft.com/office/drawing/2014/main" id="{119807FE-B1F4-4CB2-9215-1BEEC16B28E7}"/>
              </a:ext>
            </a:extLst>
          </p:cNvPr>
          <p:cNvSpPr>
            <a:spLocks noGrp="1" noChangeArrowheads="1"/>
          </p:cNvSpPr>
          <p:nvPr>
            <p:ph type="dt" sz="half" idx="2"/>
          </p:nvPr>
        </p:nvSpPr>
        <p:spPr bwMode="auto">
          <a:xfrm>
            <a:off x="3251201" y="6248401"/>
            <a:ext cx="2840567"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cs typeface="Arial" charset="0"/>
              </a:defRPr>
            </a:lvl1pPr>
          </a:lstStyle>
          <a:p>
            <a:pPr>
              <a:defRPr/>
            </a:pPr>
            <a:endParaRPr lang="en-US"/>
          </a:p>
        </p:txBody>
      </p:sp>
      <p:sp>
        <p:nvSpPr>
          <p:cNvPr id="26636" name="Rectangle 12">
            <a:extLst>
              <a:ext uri="{FF2B5EF4-FFF2-40B4-BE49-F238E27FC236}">
                <a16:creationId xmlns:a16="http://schemas.microsoft.com/office/drawing/2014/main" id="{6B886DDF-4E4A-4ED0-A48F-03EBD38C9301}"/>
              </a:ext>
            </a:extLst>
          </p:cNvPr>
          <p:cNvSpPr>
            <a:spLocks noGrp="1" noChangeArrowheads="1"/>
          </p:cNvSpPr>
          <p:nvPr>
            <p:ph type="ftr" sz="quarter" idx="3"/>
          </p:nvPr>
        </p:nvSpPr>
        <p:spPr bwMode="auto">
          <a:xfrm>
            <a:off x="7721600" y="6248401"/>
            <a:ext cx="3862917"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26637" name="Rectangle 13">
            <a:extLst>
              <a:ext uri="{FF2B5EF4-FFF2-40B4-BE49-F238E27FC236}">
                <a16:creationId xmlns:a16="http://schemas.microsoft.com/office/drawing/2014/main" id="{77E21C7A-5856-44A0-9448-086E83D71B45}"/>
              </a:ext>
            </a:extLst>
          </p:cNvPr>
          <p:cNvSpPr>
            <a:spLocks noGrp="1" noChangeArrowheads="1"/>
          </p:cNvSpPr>
          <p:nvPr>
            <p:ph type="sldNum" sz="quarter" idx="4"/>
          </p:nvPr>
        </p:nvSpPr>
        <p:spPr bwMode="auto">
          <a:xfrm>
            <a:off x="112184" y="6242050"/>
            <a:ext cx="783167"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DFC6F456-D161-4934-999F-0908BAFC4744}" type="slidenum">
              <a:rPr lang="ar-SA" altLang="en-US"/>
              <a:pPr/>
              <a:t>‹#›</a:t>
            </a:fld>
            <a:endParaRPr lang="en-US" altLang="en-US"/>
          </a:p>
        </p:txBody>
      </p:sp>
    </p:spTree>
    <p:extLst>
      <p:ext uri="{BB962C8B-B14F-4D97-AF65-F5344CB8AC3E}">
        <p14:creationId xmlns:p14="http://schemas.microsoft.com/office/powerpoint/2010/main" val="18203842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شكل"/>
          <p:cNvSpPr/>
          <p:nvPr/>
        </p:nvSpPr>
        <p:spPr>
          <a:xfrm>
            <a:off x="-12700" y="-7938"/>
            <a:ext cx="12217400" cy="104140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45719" rIns="45719"/>
          <a:lstStyle/>
          <a:p>
            <a:pPr rtl="0">
              <a:defRPr>
                <a:latin typeface="+mj-lt"/>
                <a:ea typeface="+mj-ea"/>
                <a:cs typeface="+mj-cs"/>
                <a:sym typeface="Times New Roman"/>
              </a:defRPr>
            </a:pPr>
            <a:endParaRPr sz="1800"/>
          </a:p>
        </p:txBody>
      </p:sp>
      <p:sp>
        <p:nvSpPr>
          <p:cNvPr id="3" name="شكل"/>
          <p:cNvSpPr/>
          <p:nvPr/>
        </p:nvSpPr>
        <p:spPr>
          <a:xfrm>
            <a:off x="5842000" y="-7938"/>
            <a:ext cx="6350000" cy="60721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45719" rIns="45719"/>
          <a:lstStyle/>
          <a:p>
            <a:pPr rtl="0">
              <a:defRPr>
                <a:latin typeface="+mj-lt"/>
                <a:ea typeface="+mj-ea"/>
                <a:cs typeface="+mj-cs"/>
                <a:sym typeface="Times New Roman"/>
              </a:defRPr>
            </a:pPr>
            <a:endParaRPr sz="1800"/>
          </a:p>
        </p:txBody>
      </p:sp>
      <p:grpSp>
        <p:nvGrpSpPr>
          <p:cNvPr id="6" name="تجميع"/>
          <p:cNvGrpSpPr/>
          <p:nvPr/>
        </p:nvGrpSpPr>
        <p:grpSpPr>
          <a:xfrm>
            <a:off x="-8174" y="-23060"/>
            <a:ext cx="12208211" cy="1046052"/>
            <a:chOff x="0" y="0"/>
            <a:chExt cx="9156156" cy="1046050"/>
          </a:xfrm>
        </p:grpSpPr>
        <p:pic>
          <p:nvPicPr>
            <p:cNvPr id="4" name="image.png" descr="image.png"/>
            <p:cNvPicPr>
              <a:picLocks noChangeAspect="1"/>
            </p:cNvPicPr>
            <p:nvPr/>
          </p:nvPicPr>
          <p:blipFill>
            <a:blip r:embed="rId8"/>
            <a:stretch>
              <a:fillRect/>
            </a:stretch>
          </p:blipFill>
          <p:spPr>
            <a:xfrm>
              <a:off x="0" y="0"/>
              <a:ext cx="9131773" cy="1046051"/>
            </a:xfrm>
            <a:prstGeom prst="rect">
              <a:avLst/>
            </a:prstGeom>
            <a:ln w="12700" cap="flat">
              <a:noFill/>
              <a:miter lim="400000"/>
            </a:ln>
            <a:effectLst/>
          </p:spPr>
        </p:pic>
        <p:pic>
          <p:nvPicPr>
            <p:cNvPr id="5" name="image.png" descr="image.png"/>
            <p:cNvPicPr>
              <a:picLocks noChangeAspect="1"/>
            </p:cNvPicPr>
            <p:nvPr/>
          </p:nvPicPr>
          <p:blipFill>
            <a:blip r:embed="rId9"/>
            <a:stretch>
              <a:fillRect/>
            </a:stretch>
          </p:blipFill>
          <p:spPr>
            <a:xfrm>
              <a:off x="0" y="72980"/>
              <a:ext cx="9156157" cy="906173"/>
            </a:xfrm>
            <a:prstGeom prst="rect">
              <a:avLst/>
            </a:prstGeom>
            <a:ln w="12700" cap="flat">
              <a:noFill/>
              <a:miter lim="400000"/>
            </a:ln>
            <a:effectLst/>
          </p:spPr>
        </p:pic>
      </p:grpSp>
      <p:sp>
        <p:nvSpPr>
          <p:cNvPr id="7" name="رقم الشريحة"/>
          <p:cNvSpPr>
            <a:spLocks noGrp="1"/>
          </p:cNvSpPr>
          <p:nvPr>
            <p:ph type="sldNum" sz="quarter" idx="2"/>
          </p:nvPr>
        </p:nvSpPr>
        <p:spPr>
          <a:xfrm>
            <a:off x="11394850" y="6536809"/>
            <a:ext cx="187552" cy="184666"/>
          </a:xfrm>
          <a:prstGeom prst="rect">
            <a:avLst/>
          </a:prstGeom>
          <a:ln w="12700">
            <a:miter lim="400000"/>
          </a:ln>
        </p:spPr>
        <p:txBody>
          <a:bodyPr wrap="none" lIns="0" tIns="0" rIns="0" bIns="0" anchor="b">
            <a:spAutoFit/>
          </a:bodyPr>
          <a:lstStyle>
            <a:lvl1pPr algn="r">
              <a:defRPr sz="1200">
                <a:solidFill>
                  <a:srgbClr val="045C75"/>
                </a:solidFill>
              </a:defRPr>
            </a:lvl1pPr>
          </a:lstStyle>
          <a:p>
            <a:fld id="{86CB4B4D-7CA3-9044-876B-883B54F8677D}" type="slidenum">
              <a:t>‹#›</a:t>
            </a:fld>
            <a:endParaRPr/>
          </a:p>
        </p:txBody>
      </p:sp>
      <p:sp>
        <p:nvSpPr>
          <p:cNvPr id="8" name="نص العنوان"/>
          <p:cNvSpPr>
            <a:spLocks noGrp="1"/>
          </p:cNvSpPr>
          <p:nvPr>
            <p:ph type="title"/>
          </p:nvPr>
        </p:nvSpPr>
        <p:spPr>
          <a:xfrm>
            <a:off x="609600" y="0"/>
            <a:ext cx="109728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r>
              <a:t>نص العنوان</a:t>
            </a:r>
          </a:p>
        </p:txBody>
      </p:sp>
      <p:sp>
        <p:nvSpPr>
          <p:cNvPr id="9" name="مستوى النص الأول…"/>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Tree>
    <p:extLst>
      <p:ext uri="{BB962C8B-B14F-4D97-AF65-F5344CB8AC3E}">
        <p14:creationId xmlns:p14="http://schemas.microsoft.com/office/powerpoint/2010/main" val="39695130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ransition spd="med"/>
  <p:txStyles>
    <p:titleStyle>
      <a:lvl1pPr marL="0" marR="0" indent="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1pPr>
      <a:lvl2pPr marL="0" marR="0" indent="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2pPr>
      <a:lvl3pPr marL="0" marR="0" indent="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3pPr>
      <a:lvl4pPr marL="0" marR="0" indent="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4pPr>
      <a:lvl5pPr marL="0" marR="0" indent="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5pPr>
      <a:lvl6pPr marL="0" marR="0" indent="45720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6pPr>
      <a:lvl7pPr marL="0" marR="0" indent="91440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7pPr>
      <a:lvl8pPr marL="0" marR="0" indent="137160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8pPr>
      <a:lvl9pPr marL="0" marR="0" indent="1828800" algn="l" defTabSz="914400" rtl="1"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Calibri"/>
          <a:ea typeface="Calibri"/>
          <a:cs typeface="Calibri"/>
          <a:sym typeface="Calibri"/>
        </a:defRPr>
      </a:lvl9pPr>
    </p:titleStyle>
    <p:bodyStyle>
      <a:lvl1pPr marL="273050" marR="0" indent="-273050" algn="r" defTabSz="914400" rtl="1" latinLnBrk="0">
        <a:lnSpc>
          <a:spcPct val="100000"/>
        </a:lnSpc>
        <a:spcBef>
          <a:spcPts val="600"/>
        </a:spcBef>
        <a:spcAft>
          <a:spcPts val="0"/>
        </a:spcAft>
        <a:buClr>
          <a:srgbClr val="0BD0D9"/>
        </a:buClr>
        <a:buSzPct val="95000"/>
        <a:buFontTx/>
        <a:buChar char="●"/>
        <a:tabLst/>
        <a:defRPr sz="2600" b="0" i="0" u="none" strike="noStrike" cap="none" spc="0" baseline="0">
          <a:ln>
            <a:noFill/>
          </a:ln>
          <a:solidFill>
            <a:srgbClr val="000000"/>
          </a:solidFill>
          <a:uFillTx/>
          <a:latin typeface="Constantia"/>
          <a:ea typeface="Constantia"/>
          <a:cs typeface="Constantia"/>
          <a:sym typeface="Constantia"/>
        </a:defRPr>
      </a:lvl1pPr>
      <a:lvl2pPr marL="660267" marR="0" indent="-266567" algn="r" defTabSz="914400" rtl="1" latinLnBrk="0">
        <a:lnSpc>
          <a:spcPct val="100000"/>
        </a:lnSpc>
        <a:spcBef>
          <a:spcPts val="600"/>
        </a:spcBef>
        <a:spcAft>
          <a:spcPts val="0"/>
        </a:spcAft>
        <a:buClr>
          <a:srgbClr val="0BD0D9"/>
        </a:buClr>
        <a:buSzPct val="85000"/>
        <a:buFontTx/>
        <a:buChar char="●"/>
        <a:tabLst/>
        <a:defRPr sz="2600" b="0" i="0" u="none" strike="noStrike" cap="none" spc="0" baseline="0">
          <a:ln>
            <a:noFill/>
          </a:ln>
          <a:solidFill>
            <a:srgbClr val="000000"/>
          </a:solidFill>
          <a:uFillTx/>
          <a:latin typeface="Constantia"/>
          <a:ea typeface="Constantia"/>
          <a:cs typeface="Constantia"/>
          <a:sym typeface="Constantia"/>
        </a:defRPr>
      </a:lvl2pPr>
      <a:lvl3pPr marL="972986" marR="0" indent="-304648" algn="r" defTabSz="914400" rtl="1" latinLnBrk="0">
        <a:lnSpc>
          <a:spcPct val="100000"/>
        </a:lnSpc>
        <a:spcBef>
          <a:spcPts val="600"/>
        </a:spcBef>
        <a:spcAft>
          <a:spcPts val="0"/>
        </a:spcAft>
        <a:buClr>
          <a:srgbClr val="0BD0D9"/>
        </a:buClr>
        <a:buSzPct val="70000"/>
        <a:buFontTx/>
        <a:buChar char="●"/>
        <a:tabLst/>
        <a:defRPr sz="2600" b="0" i="0" u="none" strike="noStrike" cap="none" spc="0" baseline="0">
          <a:ln>
            <a:noFill/>
          </a:ln>
          <a:solidFill>
            <a:srgbClr val="000000"/>
          </a:solidFill>
          <a:uFillTx/>
          <a:latin typeface="Constantia"/>
          <a:ea typeface="Constantia"/>
          <a:cs typeface="Constantia"/>
          <a:sym typeface="Constantia"/>
        </a:defRPr>
      </a:lvl3pPr>
      <a:lvl4pPr marL="1250314" marR="0" indent="-272414" algn="r" defTabSz="914400" rtl="1" latinLnBrk="0">
        <a:lnSpc>
          <a:spcPct val="100000"/>
        </a:lnSpc>
        <a:spcBef>
          <a:spcPts val="600"/>
        </a:spcBef>
        <a:spcAft>
          <a:spcPts val="0"/>
        </a:spcAft>
        <a:buClr>
          <a:srgbClr val="0BD0D9"/>
        </a:buClr>
        <a:buSzPct val="65000"/>
        <a:buFontTx/>
        <a:buChar char="●"/>
        <a:tabLst/>
        <a:defRPr sz="2600" b="0" i="0" u="none" strike="noStrike" cap="none" spc="0" baseline="0">
          <a:ln>
            <a:noFill/>
          </a:ln>
          <a:solidFill>
            <a:srgbClr val="000000"/>
          </a:solidFill>
          <a:uFillTx/>
          <a:latin typeface="Constantia"/>
          <a:ea typeface="Constantia"/>
          <a:cs typeface="Constantia"/>
          <a:sym typeface="Constantia"/>
        </a:defRPr>
      </a:lvl4pPr>
      <a:lvl5pPr marL="1555220" marR="0" indent="-302683" algn="r" defTabSz="914400" rtl="1" latinLnBrk="0">
        <a:lnSpc>
          <a:spcPct val="100000"/>
        </a:lnSpc>
        <a:spcBef>
          <a:spcPts val="600"/>
        </a:spcBef>
        <a:spcAft>
          <a:spcPts val="0"/>
        </a:spcAft>
        <a:buClr>
          <a:srgbClr val="0BD0D9"/>
        </a:buClr>
        <a:buSzPct val="65000"/>
        <a:buFontTx/>
        <a:buChar char="●"/>
        <a:tabLst/>
        <a:defRPr sz="2600" b="0" i="0" u="none" strike="noStrike" cap="none" spc="0" baseline="0">
          <a:ln>
            <a:noFill/>
          </a:ln>
          <a:solidFill>
            <a:srgbClr val="000000"/>
          </a:solidFill>
          <a:uFillTx/>
          <a:latin typeface="Constantia"/>
          <a:ea typeface="Constantia"/>
          <a:cs typeface="Constantia"/>
          <a:sym typeface="Constantia"/>
        </a:defRPr>
      </a:lvl5pPr>
      <a:lvl6pPr marL="2012420" marR="0" indent="-302683" algn="r" defTabSz="914400" rtl="1" latinLnBrk="0">
        <a:lnSpc>
          <a:spcPct val="100000"/>
        </a:lnSpc>
        <a:spcBef>
          <a:spcPts val="600"/>
        </a:spcBef>
        <a:spcAft>
          <a:spcPts val="0"/>
        </a:spcAft>
        <a:buClr>
          <a:srgbClr val="0BD0D9"/>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6pPr>
      <a:lvl7pPr marL="2469620" marR="0" indent="-302683" algn="r" defTabSz="914400" rtl="1" latinLnBrk="0">
        <a:lnSpc>
          <a:spcPct val="100000"/>
        </a:lnSpc>
        <a:spcBef>
          <a:spcPts val="600"/>
        </a:spcBef>
        <a:spcAft>
          <a:spcPts val="0"/>
        </a:spcAft>
        <a:buClr>
          <a:srgbClr val="0BD0D9"/>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7pPr>
      <a:lvl8pPr marL="2926820" marR="0" indent="-302683" algn="r" defTabSz="914400" rtl="1" latinLnBrk="0">
        <a:lnSpc>
          <a:spcPct val="100000"/>
        </a:lnSpc>
        <a:spcBef>
          <a:spcPts val="600"/>
        </a:spcBef>
        <a:spcAft>
          <a:spcPts val="0"/>
        </a:spcAft>
        <a:buClr>
          <a:srgbClr val="0BD0D9"/>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8pPr>
      <a:lvl9pPr marL="3384020" marR="0" indent="-302683" algn="r" defTabSz="914400" rtl="1" latinLnBrk="0">
        <a:lnSpc>
          <a:spcPct val="100000"/>
        </a:lnSpc>
        <a:spcBef>
          <a:spcPts val="600"/>
        </a:spcBef>
        <a:spcAft>
          <a:spcPts val="0"/>
        </a:spcAft>
        <a:buClr>
          <a:srgbClr val="0BD0D9"/>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9pPr>
    </p:bodyStyle>
    <p:otherStyle>
      <a:lvl1pPr marL="0" marR="0" indent="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1pPr>
      <a:lvl2pPr marL="0" marR="0" indent="45720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2pPr>
      <a:lvl3pPr marL="0" marR="0" indent="91440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3pPr>
      <a:lvl4pPr marL="0" marR="0" indent="137160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4pPr>
      <a:lvl5pPr marL="0" marR="0" indent="182880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5pPr>
      <a:lvl6pPr marL="0" marR="0" indent="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6pPr>
      <a:lvl7pPr marL="0" marR="0" indent="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7pPr>
      <a:lvl8pPr marL="0" marR="0" indent="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8pPr>
      <a:lvl9pPr marL="0" marR="0" indent="0" algn="r" defTabSz="914400" rtl="1"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nstanti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9B67E-5047-4D6D-8425-9D0467BBA02D}" type="slidenum">
              <a:rPr lang="es-ES" smtClean="0"/>
              <a:pPr/>
              <a:t>‹#›</a:t>
            </a:fld>
            <a:endParaRPr lang="es-ES"/>
          </a:p>
        </p:txBody>
      </p:sp>
    </p:spTree>
    <p:extLst>
      <p:ext uri="{BB962C8B-B14F-4D97-AF65-F5344CB8AC3E}">
        <p14:creationId xmlns:p14="http://schemas.microsoft.com/office/powerpoint/2010/main" val="296118263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9.xml"/><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097280" y="1115212"/>
            <a:ext cx="10058400" cy="1667725"/>
          </a:xfrm>
        </p:spPr>
        <p:txBody>
          <a:bodyPr>
            <a:normAutofit fontScale="90000"/>
          </a:bodyPr>
          <a:lstStyle/>
          <a:p>
            <a:pPr algn="l" eaLnBrk="1" hangingPunct="1">
              <a:defRPr/>
            </a:pPr>
            <a:r>
              <a:rPr lang="en-GB" sz="7200" dirty="0">
                <a:solidFill>
                  <a:schemeClr val="bg1">
                    <a:lumMod val="65000"/>
                  </a:schemeClr>
                </a:solidFill>
                <a:effectLst>
                  <a:outerShdw blurRad="38100" dist="38100" dir="2700000" algn="tl">
                    <a:srgbClr val="000000">
                      <a:alpha val="43137"/>
                    </a:srgbClr>
                  </a:outerShdw>
                </a:effectLst>
                <a:latin typeface="Candara" pitchFamily="34" charset="0"/>
              </a:rPr>
              <a:t>Malpresentation</a:t>
            </a:r>
            <a:r>
              <a:rPr lang="en-GB" sz="6600" dirty="0">
                <a:solidFill>
                  <a:schemeClr val="bg1"/>
                </a:solidFill>
                <a:latin typeface="Candara" pitchFamily="34" charset="0"/>
              </a:rPr>
              <a:t> </a:t>
            </a:r>
            <a:r>
              <a:rPr lang="en-GB" sz="6600" dirty="0">
                <a:solidFill>
                  <a:schemeClr val="bg1">
                    <a:lumMod val="50000"/>
                  </a:schemeClr>
                </a:solidFill>
                <a:latin typeface="Candara" pitchFamily="34" charset="0"/>
              </a:rPr>
              <a:t>&amp;</a:t>
            </a:r>
            <a:r>
              <a:rPr lang="en-GB" sz="6600" dirty="0">
                <a:solidFill>
                  <a:schemeClr val="bg1"/>
                </a:solidFill>
                <a:latin typeface="Candara" pitchFamily="34" charset="0"/>
              </a:rPr>
              <a:t> </a:t>
            </a:r>
            <a:r>
              <a:rPr lang="en-GB" sz="6600" b="1" dirty="0">
                <a:solidFill>
                  <a:srgbClr val="FFC000"/>
                </a:solidFill>
                <a:latin typeface="Candara" pitchFamily="34" charset="0"/>
              </a:rPr>
              <a:t>Malposition </a:t>
            </a:r>
          </a:p>
        </p:txBody>
      </p:sp>
      <p:sp>
        <p:nvSpPr>
          <p:cNvPr id="3" name="Subtitle 2"/>
          <p:cNvSpPr>
            <a:spLocks noGrp="1"/>
          </p:cNvSpPr>
          <p:nvPr>
            <p:ph type="subTitle" idx="1"/>
          </p:nvPr>
        </p:nvSpPr>
        <p:spPr>
          <a:xfrm>
            <a:off x="1097280" y="4601001"/>
            <a:ext cx="9144000" cy="1714157"/>
          </a:xfrm>
        </p:spPr>
        <p:txBody>
          <a:bodyPr>
            <a:normAutofit/>
          </a:bodyPr>
          <a:lstStyle/>
          <a:p>
            <a:r>
              <a:rPr lang="en-US" dirty="0"/>
              <a:t>Husam </a:t>
            </a:r>
            <a:r>
              <a:rPr lang="en-US" dirty="0" err="1"/>
              <a:t>altarawneh</a:t>
            </a:r>
            <a:r>
              <a:rPr lang="en-US" dirty="0"/>
              <a:t>	</a:t>
            </a:r>
          </a:p>
          <a:p>
            <a:r>
              <a:rPr lang="en-US" dirty="0" err="1"/>
              <a:t>Tareq</a:t>
            </a:r>
            <a:r>
              <a:rPr lang="en-US" dirty="0"/>
              <a:t> </a:t>
            </a:r>
            <a:r>
              <a:rPr lang="en-US" dirty="0" err="1"/>
              <a:t>shdaifat</a:t>
            </a:r>
            <a:r>
              <a:rPr lang="en-US" dirty="0"/>
              <a:t>	</a:t>
            </a:r>
          </a:p>
          <a:p>
            <a:r>
              <a:rPr lang="en-US" dirty="0"/>
              <a:t>Ibrahim </a:t>
            </a:r>
            <a:r>
              <a:rPr lang="en-US" dirty="0" err="1"/>
              <a:t>jwaied</a:t>
            </a:r>
            <a:endParaRPr lang="en-US" dirty="0"/>
          </a:p>
        </p:txBody>
      </p:sp>
    </p:spTree>
    <p:extLst>
      <p:ext uri="{BB962C8B-B14F-4D97-AF65-F5344CB8AC3E}">
        <p14:creationId xmlns:p14="http://schemas.microsoft.com/office/powerpoint/2010/main" val="54668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9483"/>
          <a:stretch/>
        </p:blipFill>
        <p:spPr>
          <a:xfrm>
            <a:off x="0" y="0"/>
            <a:ext cx="12192000" cy="6209059"/>
          </a:xfrm>
        </p:spPr>
      </p:pic>
    </p:spTree>
    <p:extLst>
      <p:ext uri="{BB962C8B-B14F-4D97-AF65-F5344CB8AC3E}">
        <p14:creationId xmlns:p14="http://schemas.microsoft.com/office/powerpoint/2010/main" val="22657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2318"/>
          <a:stretch/>
        </p:blipFill>
        <p:spPr>
          <a:xfrm>
            <a:off x="2329903" y="0"/>
            <a:ext cx="7532194" cy="6383216"/>
          </a:xfrm>
        </p:spPr>
      </p:pic>
    </p:spTree>
    <p:extLst>
      <p:ext uri="{BB962C8B-B14F-4D97-AF65-F5344CB8AC3E}">
        <p14:creationId xmlns:p14="http://schemas.microsoft.com/office/powerpoint/2010/main" val="145616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09" y="0"/>
            <a:ext cx="10730750" cy="6103383"/>
          </a:xfrm>
          <a:prstGeom prst="rect">
            <a:avLst/>
          </a:prstGeom>
        </p:spPr>
      </p:pic>
    </p:spTree>
    <p:extLst>
      <p:ext uri="{BB962C8B-B14F-4D97-AF65-F5344CB8AC3E}">
        <p14:creationId xmlns:p14="http://schemas.microsoft.com/office/powerpoint/2010/main" val="101698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4855" y="15561"/>
            <a:ext cx="9123250" cy="6842439"/>
          </a:xfrm>
          <a:prstGeom prst="rect">
            <a:avLst/>
          </a:prstGeom>
        </p:spPr>
      </p:pic>
    </p:spTree>
    <p:extLst>
      <p:ext uri="{BB962C8B-B14F-4D97-AF65-F5344CB8AC3E}">
        <p14:creationId xmlns:p14="http://schemas.microsoft.com/office/powerpoint/2010/main" val="163693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Malposition</a:t>
            </a:r>
          </a:p>
        </p:txBody>
      </p:sp>
      <p:sp>
        <p:nvSpPr>
          <p:cNvPr id="3" name="Content Placeholder 2"/>
          <p:cNvSpPr>
            <a:spLocks noGrp="1"/>
          </p:cNvSpPr>
          <p:nvPr>
            <p:ph idx="1"/>
          </p:nvPr>
        </p:nvSpPr>
        <p:spPr>
          <a:xfrm>
            <a:off x="1097280" y="1845733"/>
            <a:ext cx="10058400" cy="4394645"/>
          </a:xfrm>
        </p:spPr>
        <p:txBody>
          <a:bodyPr>
            <a:normAutofit lnSpcReduction="10000"/>
          </a:bodyPr>
          <a:lstStyle/>
          <a:p>
            <a:pPr marL="176213" indent="0">
              <a:buNone/>
              <a:tabLst>
                <a:tab pos="273050" algn="l"/>
              </a:tabLst>
            </a:pPr>
            <a:r>
              <a:rPr lang="en-GB" sz="2800" dirty="0">
                <a:solidFill>
                  <a:srgbClr val="FFC000"/>
                </a:solidFill>
              </a:rPr>
              <a:t>Occiput posterior position</a:t>
            </a:r>
            <a:r>
              <a:rPr lang="en-GB" sz="2800" dirty="0"/>
              <a:t> </a:t>
            </a:r>
          </a:p>
          <a:p>
            <a:pPr marL="449263" indent="-273050">
              <a:buFont typeface="Arial" panose="020B0604020202020204" pitchFamily="34" charset="0"/>
              <a:buChar char="•"/>
              <a:tabLst>
                <a:tab pos="273050" algn="l"/>
              </a:tabLst>
            </a:pPr>
            <a:r>
              <a:rPr lang="en-GB" sz="2400" dirty="0"/>
              <a:t>incidence 10 % of cephalic presentation</a:t>
            </a:r>
          </a:p>
          <a:p>
            <a:pPr marL="449263" indent="-273050">
              <a:buFont typeface="Arial" panose="020B0604020202020204" pitchFamily="34" charset="0"/>
              <a:buChar char="•"/>
              <a:tabLst>
                <a:tab pos="273050" algn="l"/>
              </a:tabLst>
            </a:pPr>
            <a:r>
              <a:rPr lang="en-GB" sz="2400" dirty="0"/>
              <a:t>Malposition but not Malpresentation</a:t>
            </a:r>
          </a:p>
          <a:p>
            <a:pPr marL="176213" indent="0">
              <a:buNone/>
              <a:tabLst>
                <a:tab pos="273050" algn="l"/>
              </a:tabLst>
            </a:pPr>
            <a:r>
              <a:rPr lang="en-GB" sz="2400" dirty="0"/>
              <a:t>		</a:t>
            </a:r>
            <a:r>
              <a:rPr lang="en-GB" sz="2400" b="1" u="sng" dirty="0"/>
              <a:t>Vertex presentation</a:t>
            </a:r>
          </a:p>
          <a:p>
            <a:pPr marL="449263" indent="-273050">
              <a:buFont typeface="Arial" panose="020B0604020202020204" pitchFamily="34" charset="0"/>
              <a:buChar char="•"/>
              <a:tabLst>
                <a:tab pos="273050" algn="l"/>
              </a:tabLst>
            </a:pPr>
            <a:r>
              <a:rPr lang="en-GB" sz="2400" dirty="0"/>
              <a:t>Occiput lies in the </a:t>
            </a:r>
            <a:r>
              <a:rPr lang="en-GB" sz="2400" b="1" u="sng" dirty="0">
                <a:solidFill>
                  <a:srgbClr val="FF0000"/>
                </a:solidFill>
              </a:rPr>
              <a:t>posterior part</a:t>
            </a:r>
            <a:r>
              <a:rPr lang="en-GB" sz="2400" dirty="0"/>
              <a:t> of the pelvis</a:t>
            </a:r>
          </a:p>
          <a:p>
            <a:pPr marL="449263" indent="-273050">
              <a:buFont typeface="Arial" panose="020B0604020202020204" pitchFamily="34" charset="0"/>
              <a:buChar char="•"/>
              <a:tabLst>
                <a:tab pos="273050" algn="l"/>
              </a:tabLst>
            </a:pPr>
            <a:r>
              <a:rPr lang="en-GB" sz="2400" dirty="0"/>
              <a:t>The engagement diameter</a:t>
            </a:r>
          </a:p>
          <a:p>
            <a:pPr marL="176213" indent="0">
              <a:buNone/>
              <a:tabLst>
                <a:tab pos="273050" algn="l"/>
              </a:tabLst>
            </a:pPr>
            <a:r>
              <a:rPr lang="en-GB" sz="2400" dirty="0"/>
              <a:t>		suboccipito-frontal 10 cm</a:t>
            </a:r>
          </a:p>
          <a:p>
            <a:pPr marL="176213" indent="0">
              <a:buNone/>
              <a:tabLst>
                <a:tab pos="273050" algn="l"/>
              </a:tabLst>
            </a:pPr>
            <a:r>
              <a:rPr lang="en-GB" sz="2400" dirty="0"/>
              <a:t>		Occipito –frontal 11 cm </a:t>
            </a:r>
          </a:p>
          <a:p>
            <a:pPr marL="449263" indent="-273050">
              <a:buFont typeface="Arial" panose="020B0604020202020204" pitchFamily="34" charset="0"/>
              <a:buChar char="•"/>
              <a:tabLst>
                <a:tab pos="273050" algn="l"/>
              </a:tabLst>
            </a:pPr>
            <a:r>
              <a:rPr lang="en-GB" sz="2400" dirty="0"/>
              <a:t>Mode of delivery can be vaginally ,assisted and possible CS </a:t>
            </a:r>
          </a:p>
          <a:p>
            <a:endParaRPr lang="en-GB" dirty="0"/>
          </a:p>
        </p:txBody>
      </p:sp>
    </p:spTree>
    <p:extLst>
      <p:ext uri="{BB962C8B-B14F-4D97-AF65-F5344CB8AC3E}">
        <p14:creationId xmlns:p14="http://schemas.microsoft.com/office/powerpoint/2010/main" val="319405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Occiptoposterior position </a:t>
            </a:r>
          </a:p>
        </p:txBody>
      </p:sp>
      <p:sp>
        <p:nvSpPr>
          <p:cNvPr id="3" name="Content Placeholder 2"/>
          <p:cNvSpPr>
            <a:spLocks noGrp="1"/>
          </p:cNvSpPr>
          <p:nvPr>
            <p:ph idx="1"/>
          </p:nvPr>
        </p:nvSpPr>
        <p:spPr>
          <a:xfrm>
            <a:off x="1097280" y="1941986"/>
            <a:ext cx="10058400" cy="4023360"/>
          </a:xfrm>
        </p:spPr>
        <p:txBody>
          <a:bodyPr/>
          <a:lstStyle/>
          <a:p>
            <a:r>
              <a:rPr lang="en-GB" sz="3200" dirty="0"/>
              <a:t>Diagnosis:</a:t>
            </a:r>
          </a:p>
          <a:p>
            <a:pPr marL="625475" indent="-273050">
              <a:buFont typeface="Courier New" panose="02070309020205020404" pitchFamily="49" charset="0"/>
              <a:buChar char="o"/>
            </a:pPr>
            <a:r>
              <a:rPr lang="en-GB" sz="2400" dirty="0"/>
              <a:t>Palpation fetal back to one side</a:t>
            </a:r>
          </a:p>
          <a:p>
            <a:pPr marL="625475" indent="-273050">
              <a:buFont typeface="Courier New" panose="02070309020205020404" pitchFamily="49" charset="0"/>
              <a:buChar char="o"/>
            </a:pPr>
            <a:r>
              <a:rPr lang="en-GB" sz="2400" dirty="0"/>
              <a:t>Limbs to the </a:t>
            </a:r>
            <a:r>
              <a:rPr lang="en-GB" sz="2400" b="1" u="sng" dirty="0"/>
              <a:t>front</a:t>
            </a:r>
            <a:r>
              <a:rPr lang="en-GB" sz="2400" dirty="0"/>
              <a:t> &amp; give </a:t>
            </a:r>
            <a:r>
              <a:rPr lang="en-GB" sz="2400" b="1" u="sng" dirty="0"/>
              <a:t>hollowing above the head</a:t>
            </a:r>
            <a:r>
              <a:rPr lang="en-GB" sz="2400" dirty="0"/>
              <a:t> </a:t>
            </a:r>
          </a:p>
          <a:p>
            <a:pPr marL="625475" indent="-273050">
              <a:buFont typeface="Courier New" panose="02070309020205020404" pitchFamily="49" charset="0"/>
              <a:buChar char="o"/>
            </a:pPr>
            <a:r>
              <a:rPr lang="en-GB" sz="2400" dirty="0"/>
              <a:t>Auscultation : fetal heart is heard </a:t>
            </a:r>
            <a:r>
              <a:rPr lang="en-GB" sz="2400" dirty="0">
                <a:solidFill>
                  <a:srgbClr val="FF0000"/>
                </a:solidFill>
              </a:rPr>
              <a:t>best in the flank</a:t>
            </a:r>
          </a:p>
          <a:p>
            <a:pPr marL="625475" indent="-273050">
              <a:buFont typeface="Courier New" panose="02070309020205020404" pitchFamily="49" charset="0"/>
              <a:buChar char="o"/>
            </a:pPr>
            <a:r>
              <a:rPr lang="en-GB" sz="2400" dirty="0"/>
              <a:t>PV exam : </a:t>
            </a:r>
            <a:r>
              <a:rPr lang="en-GB" sz="2400" u="sng" dirty="0"/>
              <a:t>anterior fontanel</a:t>
            </a:r>
            <a:r>
              <a:rPr lang="en-GB" sz="2400" dirty="0"/>
              <a:t> is felt in the </a:t>
            </a:r>
            <a:r>
              <a:rPr lang="en-GB" sz="2400" u="sng" dirty="0"/>
              <a:t>anterior part</a:t>
            </a:r>
            <a:r>
              <a:rPr lang="en-GB" sz="2400" dirty="0"/>
              <a:t> of the pelvis</a:t>
            </a:r>
            <a:endParaRPr lang="en-GB" dirty="0"/>
          </a:p>
        </p:txBody>
      </p:sp>
    </p:spTree>
    <p:extLst>
      <p:ext uri="{BB962C8B-B14F-4D97-AF65-F5344CB8AC3E}">
        <p14:creationId xmlns:p14="http://schemas.microsoft.com/office/powerpoint/2010/main" val="244725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ltLang="en-US" dirty="0"/>
              <a:t>Fetal </a:t>
            </a:r>
            <a:r>
              <a:rPr lang="en-US" altLang="en-US" dirty="0">
                <a:solidFill>
                  <a:srgbClr val="FF0000"/>
                </a:solidFill>
              </a:rPr>
              <a:t>Engagement</a:t>
            </a:r>
          </a:p>
        </p:txBody>
      </p:sp>
      <p:sp>
        <p:nvSpPr>
          <p:cNvPr id="17411" name="Rectangle 3"/>
          <p:cNvSpPr>
            <a:spLocks noGrp="1" noChangeArrowheads="1"/>
          </p:cNvSpPr>
          <p:nvPr>
            <p:ph idx="1"/>
          </p:nvPr>
        </p:nvSpPr>
        <p:spPr>
          <a:xfrm>
            <a:off x="1097279" y="1934307"/>
            <a:ext cx="10737167" cy="4396155"/>
          </a:xfrm>
        </p:spPr>
        <p:txBody>
          <a:bodyPr/>
          <a:lstStyle/>
          <a:p>
            <a:pPr algn="l" rtl="0">
              <a:lnSpc>
                <a:spcPct val="80000"/>
              </a:lnSpc>
            </a:pPr>
            <a:r>
              <a:rPr lang="en-US" altLang="en-US" sz="2800" dirty="0"/>
              <a:t>When the largest transverse diameter of the presenting part has passed the pelvic inlet.</a:t>
            </a:r>
          </a:p>
          <a:p>
            <a:pPr algn="l" rtl="0">
              <a:lnSpc>
                <a:spcPct val="80000"/>
              </a:lnSpc>
            </a:pPr>
            <a:endParaRPr lang="en-US" altLang="en-US" sz="2800" dirty="0"/>
          </a:p>
          <a:p>
            <a:pPr marL="439738" indent="-439738" algn="l" rtl="0">
              <a:lnSpc>
                <a:spcPct val="80000"/>
              </a:lnSpc>
              <a:buFont typeface="Wingdings" panose="05000000000000000000" pitchFamily="2" charset="2"/>
              <a:buChar char="v"/>
            </a:pPr>
            <a:r>
              <a:rPr lang="en-US" altLang="en-US" sz="2800" dirty="0"/>
              <a:t>Abdominal diagnosis: (Role of five)</a:t>
            </a:r>
          </a:p>
          <a:p>
            <a:pPr marL="439738" indent="-263525" algn="l" rtl="0">
              <a:lnSpc>
                <a:spcPct val="80000"/>
              </a:lnSpc>
              <a:buFont typeface="Arial" panose="020B0604020202020204" pitchFamily="34" charset="0"/>
              <a:buChar char="•"/>
            </a:pPr>
            <a:r>
              <a:rPr lang="en-US" altLang="en-US" sz="2800" dirty="0"/>
              <a:t>If  </a:t>
            </a:r>
            <a:r>
              <a:rPr lang="en-US" altLang="en-US" sz="2800" dirty="0">
                <a:solidFill>
                  <a:srgbClr val="FF0000"/>
                </a:solidFill>
              </a:rPr>
              <a:t>&gt; 2/5</a:t>
            </a:r>
            <a:r>
              <a:rPr lang="en-US" altLang="en-US" sz="2800" dirty="0"/>
              <a:t> of the head is palpable above the pelvic brim it is </a:t>
            </a:r>
            <a:r>
              <a:rPr lang="en-US" altLang="en-US" sz="2800" u="sng" dirty="0"/>
              <a:t>not engaged</a:t>
            </a:r>
            <a:r>
              <a:rPr lang="en-US" altLang="en-US" sz="2800" dirty="0"/>
              <a:t>.</a:t>
            </a:r>
          </a:p>
          <a:p>
            <a:pPr marL="439738" indent="-263525" algn="l" rtl="0">
              <a:lnSpc>
                <a:spcPct val="80000"/>
              </a:lnSpc>
              <a:buFont typeface="Arial" panose="020B0604020202020204" pitchFamily="34" charset="0"/>
              <a:buChar char="•"/>
            </a:pPr>
            <a:r>
              <a:rPr lang="en-US" altLang="en-US" sz="2800" dirty="0"/>
              <a:t>If  </a:t>
            </a:r>
            <a:r>
              <a:rPr lang="en-US" altLang="en-US" sz="2800" u="sng" dirty="0">
                <a:solidFill>
                  <a:srgbClr val="FF0000"/>
                </a:solidFill>
              </a:rPr>
              <a:t>&lt;</a:t>
            </a:r>
            <a:r>
              <a:rPr lang="en-US" altLang="en-US" sz="2800" dirty="0">
                <a:solidFill>
                  <a:srgbClr val="FF0000"/>
                </a:solidFill>
              </a:rPr>
              <a:t> 2/5 </a:t>
            </a:r>
            <a:r>
              <a:rPr lang="en-US" altLang="en-US" sz="2800" dirty="0"/>
              <a:t>of the head is palpable above the pelvic brim it is </a:t>
            </a:r>
            <a:r>
              <a:rPr lang="en-US" altLang="en-US" sz="2800" u="sng" dirty="0"/>
              <a:t>engaged</a:t>
            </a:r>
            <a:r>
              <a:rPr lang="en-US" altLang="en-US" sz="2800" dirty="0"/>
              <a:t>.</a:t>
            </a:r>
          </a:p>
          <a:p>
            <a:pPr algn="l" rtl="0">
              <a:lnSpc>
                <a:spcPct val="80000"/>
              </a:lnSpc>
              <a:buFont typeface="Wingdings" charset="2"/>
              <a:buNone/>
            </a:pPr>
            <a:endParaRPr lang="ar-JO" altLang="en-US" dirty="0"/>
          </a:p>
          <a:p>
            <a:pPr algn="l" rtl="0">
              <a:lnSpc>
                <a:spcPct val="80000"/>
              </a:lnSpc>
              <a:buFont typeface="Wingdings" charset="2"/>
              <a:buNone/>
            </a:pPr>
            <a:r>
              <a:rPr lang="ar-JO" altLang="en-US" dirty="0"/>
              <a:t> </a:t>
            </a:r>
            <a:endParaRPr lang="ar-SA" altLang="en-US" dirty="0"/>
          </a:p>
        </p:txBody>
      </p:sp>
    </p:spTree>
    <p:extLst>
      <p:ext uri="{BB962C8B-B14F-4D97-AF65-F5344CB8AC3E}">
        <p14:creationId xmlns:p14="http://schemas.microsoft.com/office/powerpoint/2010/main" val="300865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ltLang="en-US" dirty="0">
                <a:solidFill>
                  <a:srgbClr val="000000">
                    <a:lumMod val="75000"/>
                    <a:lumOff val="25000"/>
                  </a:srgbClr>
                </a:solidFill>
              </a:rPr>
              <a:t>Fetal </a:t>
            </a:r>
            <a:r>
              <a:rPr lang="en-US" altLang="en-US" dirty="0">
                <a:solidFill>
                  <a:srgbClr val="FF0000"/>
                </a:solidFill>
              </a:rPr>
              <a:t>Engagement</a:t>
            </a:r>
            <a:endParaRPr lang="en-US" altLang="en-US" dirty="0">
              <a:solidFill>
                <a:schemeClr val="hlink"/>
              </a:solidFill>
            </a:endParaRPr>
          </a:p>
        </p:txBody>
      </p:sp>
      <p:sp>
        <p:nvSpPr>
          <p:cNvPr id="18435" name="Rectangle 3"/>
          <p:cNvSpPr>
            <a:spLocks noGrp="1" noChangeArrowheads="1"/>
          </p:cNvSpPr>
          <p:nvPr>
            <p:ph idx="1"/>
          </p:nvPr>
        </p:nvSpPr>
        <p:spPr>
          <a:xfrm>
            <a:off x="1242646" y="1913206"/>
            <a:ext cx="10679724" cy="4575517"/>
          </a:xfrm>
        </p:spPr>
        <p:txBody>
          <a:bodyPr>
            <a:normAutofit/>
          </a:bodyPr>
          <a:lstStyle/>
          <a:p>
            <a:pPr algn="l" rtl="0">
              <a:lnSpc>
                <a:spcPct val="80000"/>
              </a:lnSpc>
              <a:buFont typeface="Wingdings" charset="2"/>
              <a:buNone/>
            </a:pPr>
            <a:r>
              <a:rPr lang="en-US" altLang="en-US" sz="2400" dirty="0"/>
              <a:t>Level of the </a:t>
            </a:r>
            <a:r>
              <a:rPr lang="en-US" altLang="en-US" sz="2400" dirty="0">
                <a:solidFill>
                  <a:srgbClr val="FF0000"/>
                </a:solidFill>
              </a:rPr>
              <a:t>fetal vault to the ischial spines</a:t>
            </a:r>
            <a:r>
              <a:rPr lang="en-US" altLang="en-US" sz="2400" dirty="0"/>
              <a:t>. This is measured in </a:t>
            </a:r>
            <a:r>
              <a:rPr lang="en-US" altLang="en-US" sz="2400" u="sng" dirty="0"/>
              <a:t>cm</a:t>
            </a:r>
            <a:r>
              <a:rPr lang="en-US" altLang="en-US" sz="2400" dirty="0"/>
              <a:t>. </a:t>
            </a:r>
          </a:p>
          <a:p>
            <a:pPr marL="544513" indent="-104775" algn="l" rtl="0">
              <a:lnSpc>
                <a:spcPct val="80000"/>
              </a:lnSpc>
              <a:buFontTx/>
              <a:buNone/>
            </a:pPr>
            <a:r>
              <a:rPr lang="en-US" altLang="en-US" sz="2400" dirty="0"/>
              <a:t>- 3 level = 5/5 palpable head (not engaged head)</a:t>
            </a:r>
          </a:p>
          <a:p>
            <a:pPr marL="544513" indent="-104775" algn="l" rtl="0">
              <a:lnSpc>
                <a:spcPct val="80000"/>
              </a:lnSpc>
              <a:buFontTx/>
              <a:buNone/>
            </a:pPr>
            <a:r>
              <a:rPr lang="en-US" altLang="en-US" sz="2400" dirty="0"/>
              <a:t>- 2 level = 4/5 palpable head (not engaged head)</a:t>
            </a:r>
          </a:p>
          <a:p>
            <a:pPr marL="544513" indent="-104775" algn="l" rtl="0">
              <a:lnSpc>
                <a:spcPct val="80000"/>
              </a:lnSpc>
              <a:buFontTx/>
              <a:buNone/>
            </a:pPr>
            <a:r>
              <a:rPr lang="en-US" altLang="en-US" sz="2400" dirty="0"/>
              <a:t>- 1 level = 3/5 palpable head (not engaged head)</a:t>
            </a:r>
          </a:p>
          <a:p>
            <a:pPr marL="544513" indent="-104775" algn="l" rtl="0">
              <a:lnSpc>
                <a:spcPct val="80000"/>
              </a:lnSpc>
              <a:buFontTx/>
              <a:buNone/>
            </a:pPr>
            <a:r>
              <a:rPr lang="en-US" altLang="en-US" sz="2400" dirty="0"/>
              <a:t>  0 level = 2/5 palpable head (engaged head)</a:t>
            </a:r>
          </a:p>
          <a:p>
            <a:pPr marL="544513" indent="-104775" algn="l" rtl="0">
              <a:lnSpc>
                <a:spcPct val="80000"/>
              </a:lnSpc>
              <a:buFontTx/>
              <a:buNone/>
            </a:pPr>
            <a:r>
              <a:rPr lang="en-US" altLang="en-US" sz="2400" dirty="0"/>
              <a:t>+1 level = 1/5 palpable head (engaged head)</a:t>
            </a:r>
          </a:p>
          <a:p>
            <a:pPr marL="544513" indent="-104775" algn="l" rtl="0">
              <a:lnSpc>
                <a:spcPct val="80000"/>
              </a:lnSpc>
              <a:buFontTx/>
              <a:buNone/>
            </a:pPr>
            <a:r>
              <a:rPr lang="en-US" altLang="en-US" sz="2400" dirty="0"/>
              <a:t>+2 level = 0/5 palpable head (engaged head)</a:t>
            </a:r>
          </a:p>
          <a:p>
            <a:pPr marL="544513" indent="-104775" algn="l" rtl="0">
              <a:lnSpc>
                <a:spcPct val="80000"/>
              </a:lnSpc>
              <a:buFontTx/>
              <a:buNone/>
            </a:pPr>
            <a:r>
              <a:rPr lang="en-US" altLang="en-US" sz="2400" dirty="0"/>
              <a:t>+3 level = head crowing at the perineum.</a:t>
            </a:r>
          </a:p>
        </p:txBody>
      </p:sp>
    </p:spTree>
    <p:extLst>
      <p:ext uri="{BB962C8B-B14F-4D97-AF65-F5344CB8AC3E}">
        <p14:creationId xmlns:p14="http://schemas.microsoft.com/office/powerpoint/2010/main" val="120908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304842"/>
          </a:xfrm>
        </p:spPr>
      </p:pic>
    </p:spTree>
    <p:extLst>
      <p:ext uri="{BB962C8B-B14F-4D97-AF65-F5344CB8AC3E}">
        <p14:creationId xmlns:p14="http://schemas.microsoft.com/office/powerpoint/2010/main" val="332625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Longitudinal diameters of fetal head </a:t>
            </a:r>
            <a:endParaRPr lang="en-US" dirty="0"/>
          </a:p>
        </p:txBody>
      </p:sp>
      <p:sp>
        <p:nvSpPr>
          <p:cNvPr id="3" name="Content Placeholder 2"/>
          <p:cNvSpPr>
            <a:spLocks noGrp="1"/>
          </p:cNvSpPr>
          <p:nvPr>
            <p:ph idx="1"/>
          </p:nvPr>
        </p:nvSpPr>
        <p:spPr>
          <a:xfrm>
            <a:off x="1097280" y="2056749"/>
            <a:ext cx="10058400" cy="4023360"/>
          </a:xfrm>
        </p:spPr>
        <p:txBody>
          <a:bodyPr/>
          <a:lstStyle/>
          <a:p>
            <a:pPr marL="544513" indent="-368300">
              <a:buFont typeface="Wingdings" panose="05000000000000000000" pitchFamily="2" charset="2"/>
              <a:buChar char="Ø"/>
            </a:pPr>
            <a:r>
              <a:rPr lang="en-US" altLang="en-US" sz="2800" dirty="0"/>
              <a:t>Suboccipitobregmatic = 9.5 cm (Normal presentation)</a:t>
            </a:r>
          </a:p>
          <a:p>
            <a:pPr marL="544513" indent="-368300">
              <a:buFont typeface="Wingdings" panose="05000000000000000000" pitchFamily="2" charset="2"/>
              <a:buChar char="Ø"/>
            </a:pPr>
            <a:r>
              <a:rPr lang="en-US" altLang="en-US" sz="2800" dirty="0"/>
              <a:t>occipito-frontal = 11.5 cm  (OP position)</a:t>
            </a:r>
          </a:p>
          <a:p>
            <a:pPr marL="544513" indent="-368300">
              <a:buFont typeface="Wingdings" panose="05000000000000000000" pitchFamily="2" charset="2"/>
              <a:buChar char="Ø"/>
            </a:pPr>
            <a:r>
              <a:rPr lang="en-US" altLang="en-US" sz="2800" dirty="0"/>
              <a:t>Mento-vertx = 13.5 cm  (Brow presentation)</a:t>
            </a:r>
          </a:p>
          <a:p>
            <a:pPr marL="544513" indent="-368300">
              <a:buFont typeface="Wingdings" panose="05000000000000000000" pitchFamily="2" charset="2"/>
              <a:buChar char="Ø"/>
            </a:pPr>
            <a:r>
              <a:rPr lang="en-US" altLang="en-US" sz="2800" dirty="0"/>
              <a:t>Submento-bregmatic in face = 9.5 cm  (Face presentation)</a:t>
            </a:r>
          </a:p>
          <a:p>
            <a:endParaRPr lang="en-US" dirty="0"/>
          </a:p>
        </p:txBody>
      </p:sp>
    </p:spTree>
    <p:extLst>
      <p:ext uri="{BB962C8B-B14F-4D97-AF65-F5344CB8AC3E}">
        <p14:creationId xmlns:p14="http://schemas.microsoft.com/office/powerpoint/2010/main" val="27479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1465769" y="1900326"/>
            <a:ext cx="10058400" cy="4023360"/>
          </a:xfrm>
        </p:spPr>
        <p:txBody>
          <a:bodyPr/>
          <a:lstStyle/>
          <a:p>
            <a:endParaRPr lang="en-US" altLang="en-US" dirty="0"/>
          </a:p>
          <a:p>
            <a:pPr marL="177800" indent="-177800">
              <a:buFont typeface="Arial" panose="020B0604020202020204" pitchFamily="34" charset="0"/>
              <a:buChar char="•"/>
            </a:pPr>
            <a:r>
              <a:rPr lang="en-US" altLang="en-US" sz="2800" dirty="0"/>
              <a:t>Definitions </a:t>
            </a:r>
          </a:p>
          <a:p>
            <a:pPr marL="177800" indent="-177800">
              <a:buFont typeface="Arial" panose="020B0604020202020204" pitchFamily="34" charset="0"/>
              <a:buChar char="•"/>
            </a:pPr>
            <a:r>
              <a:rPr lang="en-US" altLang="en-US" sz="2800" dirty="0"/>
              <a:t>Malpresentation and Malposition</a:t>
            </a:r>
          </a:p>
          <a:p>
            <a:pPr marL="177800" indent="-177800">
              <a:buFont typeface="Arial" panose="020B0604020202020204" pitchFamily="34" charset="0"/>
              <a:buChar char="•"/>
            </a:pPr>
            <a:r>
              <a:rPr lang="en-US" altLang="en-US" sz="2800" dirty="0"/>
              <a:t>Management </a:t>
            </a:r>
          </a:p>
          <a:p>
            <a:pPr marL="177800" indent="-177800">
              <a:buFont typeface="Arial" panose="020B0604020202020204" pitchFamily="34" charset="0"/>
              <a:buChar char="•"/>
            </a:pPr>
            <a:r>
              <a:rPr lang="en-US" altLang="en-US" sz="2800" dirty="0"/>
              <a:t>Complications  </a:t>
            </a:r>
          </a:p>
          <a:p>
            <a:endParaRPr lang="en-US" dirty="0"/>
          </a:p>
        </p:txBody>
      </p:sp>
    </p:spTree>
    <p:extLst>
      <p:ext uri="{BB962C8B-B14F-4D97-AF65-F5344CB8AC3E}">
        <p14:creationId xmlns:p14="http://schemas.microsoft.com/office/powerpoint/2010/main" val="198898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ctr"/>
            <a:r>
              <a:rPr lang="en-US" altLang="en-US" sz="4000">
                <a:solidFill>
                  <a:srgbClr val="FFFF00"/>
                </a:solidFill>
              </a:rPr>
              <a:t>Longitudinal diameters of fetal head</a:t>
            </a:r>
          </a:p>
        </p:txBody>
      </p:sp>
      <p:pic>
        <p:nvPicPr>
          <p:cNvPr id="48132" name="Picture 4" descr="Ijhjhmage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8171" y="0"/>
            <a:ext cx="9316618" cy="62261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44025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582972"/>
              </p:ext>
            </p:extLst>
          </p:nvPr>
        </p:nvGraphicFramePr>
        <p:xfrm>
          <a:off x="1097280" y="1596683"/>
          <a:ext cx="10058400" cy="4507644"/>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1531274"/>
                    </a:ext>
                  </a:extLst>
                </a:gridCol>
                <a:gridCol w="2514600">
                  <a:extLst>
                    <a:ext uri="{9D8B030D-6E8A-4147-A177-3AD203B41FA5}">
                      <a16:colId xmlns:a16="http://schemas.microsoft.com/office/drawing/2014/main" val="2902558329"/>
                    </a:ext>
                  </a:extLst>
                </a:gridCol>
                <a:gridCol w="2514600">
                  <a:extLst>
                    <a:ext uri="{9D8B030D-6E8A-4147-A177-3AD203B41FA5}">
                      <a16:colId xmlns:a16="http://schemas.microsoft.com/office/drawing/2014/main" val="2481160610"/>
                    </a:ext>
                  </a:extLst>
                </a:gridCol>
                <a:gridCol w="2514600">
                  <a:extLst>
                    <a:ext uri="{9D8B030D-6E8A-4147-A177-3AD203B41FA5}">
                      <a16:colId xmlns:a16="http://schemas.microsoft.com/office/drawing/2014/main" val="3244320966"/>
                    </a:ext>
                  </a:extLst>
                </a:gridCol>
              </a:tblGrid>
              <a:tr h="1126911">
                <a:tc>
                  <a:txBody>
                    <a:bodyPr/>
                    <a:lstStyle/>
                    <a:p>
                      <a:endParaRPr lang="en-US" dirty="0"/>
                    </a:p>
                  </a:txBody>
                  <a:tcPr/>
                </a:tc>
                <a:tc>
                  <a:txBody>
                    <a:bodyPr/>
                    <a:lstStyle/>
                    <a:p>
                      <a:r>
                        <a:rPr lang="en-US" dirty="0"/>
                        <a:t>ANTERIOPOSTRIOR</a:t>
                      </a:r>
                    </a:p>
                  </a:txBody>
                  <a:tcPr/>
                </a:tc>
                <a:tc>
                  <a:txBody>
                    <a:bodyPr/>
                    <a:lstStyle/>
                    <a:p>
                      <a:r>
                        <a:rPr lang="en-US" dirty="0"/>
                        <a:t>OBLIQUE</a:t>
                      </a:r>
                    </a:p>
                  </a:txBody>
                  <a:tcPr/>
                </a:tc>
                <a:tc>
                  <a:txBody>
                    <a:bodyPr/>
                    <a:lstStyle/>
                    <a:p>
                      <a:r>
                        <a:rPr lang="en-US" dirty="0"/>
                        <a:t>TRANSVERSE</a:t>
                      </a:r>
                    </a:p>
                  </a:txBody>
                  <a:tcPr/>
                </a:tc>
                <a:extLst>
                  <a:ext uri="{0D108BD9-81ED-4DB2-BD59-A6C34878D82A}">
                    <a16:rowId xmlns:a16="http://schemas.microsoft.com/office/drawing/2014/main" val="2978185706"/>
                  </a:ext>
                </a:extLst>
              </a:tr>
              <a:tr h="1126911">
                <a:tc>
                  <a:txBody>
                    <a:bodyPr/>
                    <a:lstStyle/>
                    <a:p>
                      <a:r>
                        <a:rPr lang="en-US" dirty="0"/>
                        <a:t>PELVIC INLET</a:t>
                      </a:r>
                    </a:p>
                  </a:txBody>
                  <a:tcPr/>
                </a:tc>
                <a:tc>
                  <a:txBody>
                    <a:bodyPr/>
                    <a:lstStyle/>
                    <a:p>
                      <a:pPr algn="ctr"/>
                      <a:r>
                        <a:rPr lang="en-US" sz="4400" kern="1200" baseline="0" dirty="0">
                          <a:solidFill>
                            <a:schemeClr val="dk1"/>
                          </a:solidFill>
                          <a:latin typeface="+mn-lt"/>
                          <a:ea typeface="+mn-ea"/>
                          <a:cs typeface="+mn-cs"/>
                        </a:rPr>
                        <a:t>11.5</a:t>
                      </a:r>
                    </a:p>
                  </a:txBody>
                  <a:tcPr/>
                </a:tc>
                <a:tc>
                  <a:txBody>
                    <a:bodyPr/>
                    <a:lstStyle/>
                    <a:p>
                      <a:pPr algn="ctr"/>
                      <a:r>
                        <a:rPr lang="en-US" sz="4400" kern="1200" baseline="0" dirty="0">
                          <a:solidFill>
                            <a:srgbClr val="FF0000"/>
                          </a:solidFill>
                          <a:latin typeface="+mn-lt"/>
                          <a:ea typeface="+mn-ea"/>
                          <a:cs typeface="+mn-cs"/>
                        </a:rPr>
                        <a:t>12</a:t>
                      </a:r>
                    </a:p>
                  </a:txBody>
                  <a:tcPr/>
                </a:tc>
                <a:tc>
                  <a:txBody>
                    <a:bodyPr/>
                    <a:lstStyle/>
                    <a:p>
                      <a:pPr algn="ctr"/>
                      <a:r>
                        <a:rPr lang="en-US" sz="4400" kern="1200" baseline="0" dirty="0">
                          <a:solidFill>
                            <a:schemeClr val="dk1"/>
                          </a:solidFill>
                          <a:latin typeface="+mn-lt"/>
                          <a:ea typeface="+mn-ea"/>
                          <a:cs typeface="+mn-cs"/>
                        </a:rPr>
                        <a:t>12.5</a:t>
                      </a:r>
                    </a:p>
                  </a:txBody>
                  <a:tcPr/>
                </a:tc>
                <a:extLst>
                  <a:ext uri="{0D108BD9-81ED-4DB2-BD59-A6C34878D82A}">
                    <a16:rowId xmlns:a16="http://schemas.microsoft.com/office/drawing/2014/main" val="2578473136"/>
                  </a:ext>
                </a:extLst>
              </a:tr>
              <a:tr h="1126911">
                <a:tc>
                  <a:txBody>
                    <a:bodyPr/>
                    <a:lstStyle/>
                    <a:p>
                      <a:r>
                        <a:rPr lang="en-US" dirty="0"/>
                        <a:t>MID CAVITY</a:t>
                      </a:r>
                    </a:p>
                  </a:txBody>
                  <a:tcPr/>
                </a:tc>
                <a:tc>
                  <a:txBody>
                    <a:bodyPr/>
                    <a:lstStyle/>
                    <a:p>
                      <a:pPr marL="0" algn="ctr" defTabSz="914400" rtl="0" eaLnBrk="1" latinLnBrk="0" hangingPunct="1"/>
                      <a:r>
                        <a:rPr lang="en-US" sz="4400" kern="1200" baseline="0" dirty="0">
                          <a:solidFill>
                            <a:srgbClr val="FF0000"/>
                          </a:solidFill>
                          <a:latin typeface="+mn-lt"/>
                          <a:ea typeface="+mn-ea"/>
                          <a:cs typeface="+mn-cs"/>
                        </a:rPr>
                        <a:t>12</a:t>
                      </a:r>
                    </a:p>
                  </a:txBody>
                  <a:tcPr/>
                </a:tc>
                <a:tc>
                  <a:txBody>
                    <a:bodyPr/>
                    <a:lstStyle/>
                    <a:p>
                      <a:pPr marL="0" algn="ctr" defTabSz="914400" rtl="0" eaLnBrk="1" latinLnBrk="0" hangingPunct="1"/>
                      <a:r>
                        <a:rPr lang="en-US" sz="4400" kern="1200" baseline="0" dirty="0">
                          <a:solidFill>
                            <a:srgbClr val="FF0000"/>
                          </a:solidFill>
                          <a:latin typeface="+mn-lt"/>
                          <a:ea typeface="+mn-ea"/>
                          <a:cs typeface="+mn-cs"/>
                        </a:rPr>
                        <a:t>12</a:t>
                      </a:r>
                    </a:p>
                  </a:txBody>
                  <a:tcPr/>
                </a:tc>
                <a:tc>
                  <a:txBody>
                    <a:bodyPr/>
                    <a:lstStyle/>
                    <a:p>
                      <a:pPr algn="ctr"/>
                      <a:r>
                        <a:rPr lang="en-US" sz="4400" kern="1200" baseline="0" dirty="0">
                          <a:solidFill>
                            <a:srgbClr val="FF0000"/>
                          </a:solidFill>
                          <a:latin typeface="+mn-lt"/>
                          <a:ea typeface="+mn-ea"/>
                          <a:cs typeface="+mn-cs"/>
                        </a:rPr>
                        <a:t>12</a:t>
                      </a:r>
                    </a:p>
                  </a:txBody>
                  <a:tcPr/>
                </a:tc>
                <a:extLst>
                  <a:ext uri="{0D108BD9-81ED-4DB2-BD59-A6C34878D82A}">
                    <a16:rowId xmlns:a16="http://schemas.microsoft.com/office/drawing/2014/main" val="4046687625"/>
                  </a:ext>
                </a:extLst>
              </a:tr>
              <a:tr h="1126911">
                <a:tc>
                  <a:txBody>
                    <a:bodyPr/>
                    <a:lstStyle/>
                    <a:p>
                      <a:r>
                        <a:rPr lang="en-US" dirty="0"/>
                        <a:t>PELVIC OUTLET</a:t>
                      </a:r>
                    </a:p>
                  </a:txBody>
                  <a:tcPr/>
                </a:tc>
                <a:tc>
                  <a:txBody>
                    <a:bodyPr/>
                    <a:lstStyle/>
                    <a:p>
                      <a:pPr algn="ctr"/>
                      <a:r>
                        <a:rPr lang="en-US" sz="4400" kern="1200" baseline="0" dirty="0">
                          <a:solidFill>
                            <a:schemeClr val="dk1"/>
                          </a:solidFill>
                          <a:latin typeface="+mn-lt"/>
                          <a:ea typeface="+mn-ea"/>
                          <a:cs typeface="+mn-cs"/>
                        </a:rPr>
                        <a:t>12.5</a:t>
                      </a:r>
                    </a:p>
                  </a:txBody>
                  <a:tcPr/>
                </a:tc>
                <a:tc>
                  <a:txBody>
                    <a:bodyPr/>
                    <a:lstStyle/>
                    <a:p>
                      <a:pPr algn="ctr"/>
                      <a:r>
                        <a:rPr lang="en-US" sz="4400" kern="1200" baseline="0" dirty="0">
                          <a:solidFill>
                            <a:srgbClr val="FF0000"/>
                          </a:solidFill>
                          <a:latin typeface="+mn-lt"/>
                          <a:ea typeface="+mn-ea"/>
                          <a:cs typeface="+mn-cs"/>
                        </a:rPr>
                        <a:t>12</a:t>
                      </a:r>
                    </a:p>
                  </a:txBody>
                  <a:tcPr/>
                </a:tc>
                <a:tc>
                  <a:txBody>
                    <a:bodyPr/>
                    <a:lstStyle/>
                    <a:p>
                      <a:pPr algn="ctr"/>
                      <a:r>
                        <a:rPr lang="en-US" sz="4400" kern="1200" baseline="0" dirty="0">
                          <a:solidFill>
                            <a:schemeClr val="dk1"/>
                          </a:solidFill>
                          <a:latin typeface="+mn-lt"/>
                          <a:ea typeface="+mn-ea"/>
                          <a:cs typeface="+mn-cs"/>
                        </a:rPr>
                        <a:t>11.5</a:t>
                      </a:r>
                    </a:p>
                  </a:txBody>
                  <a:tcPr/>
                </a:tc>
                <a:extLst>
                  <a:ext uri="{0D108BD9-81ED-4DB2-BD59-A6C34878D82A}">
                    <a16:rowId xmlns:a16="http://schemas.microsoft.com/office/drawing/2014/main" val="3487044906"/>
                  </a:ext>
                </a:extLst>
              </a:tr>
            </a:tbl>
          </a:graphicData>
        </a:graphic>
      </p:graphicFrame>
      <p:sp>
        <p:nvSpPr>
          <p:cNvPr id="3" name="TextBox 2"/>
          <p:cNvSpPr txBox="1"/>
          <p:nvPr/>
        </p:nvSpPr>
        <p:spPr>
          <a:xfrm>
            <a:off x="1501726" y="340695"/>
            <a:ext cx="9249508" cy="923330"/>
          </a:xfrm>
          <a:prstGeom prst="rect">
            <a:avLst/>
          </a:prstGeom>
          <a:noFill/>
        </p:spPr>
        <p:txBody>
          <a:bodyPr wrap="square" rtlCol="0" anchor="ctr">
            <a:spAutoFit/>
          </a:bodyPr>
          <a:lstStyle/>
          <a:p>
            <a:pPr algn="ctr"/>
            <a:r>
              <a:rPr lang="en-GB" sz="5400" spc="-50" dirty="0">
                <a:solidFill>
                  <a:schemeClr val="tx1">
                    <a:lumMod val="75000"/>
                    <a:lumOff val="25000"/>
                  </a:schemeClr>
                </a:solidFill>
                <a:latin typeface="+mj-lt"/>
                <a:ea typeface="+mj-ea"/>
                <a:cs typeface="+mj-cs"/>
              </a:rPr>
              <a:t>Pelvic Diameters</a:t>
            </a:r>
          </a:p>
        </p:txBody>
      </p:sp>
    </p:spTree>
    <p:extLst>
      <p:ext uri="{BB962C8B-B14F-4D97-AF65-F5344CB8AC3E}">
        <p14:creationId xmlns:p14="http://schemas.microsoft.com/office/powerpoint/2010/main" val="395955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97280" y="417880"/>
            <a:ext cx="10515600" cy="1276105"/>
          </a:xfrm>
        </p:spPr>
        <p:txBody>
          <a:bodyPr>
            <a:normAutofit/>
          </a:bodyPr>
          <a:lstStyle/>
          <a:p>
            <a:pPr>
              <a:defRPr/>
            </a:pPr>
            <a:r>
              <a:rPr lang="en-US" altLang="en-US" dirty="0"/>
              <a:t>Risk factors </a:t>
            </a:r>
          </a:p>
        </p:txBody>
      </p:sp>
      <p:sp>
        <p:nvSpPr>
          <p:cNvPr id="2" name="Content Placeholder 1"/>
          <p:cNvSpPr>
            <a:spLocks noGrp="1"/>
          </p:cNvSpPr>
          <p:nvPr>
            <p:ph idx="1"/>
          </p:nvPr>
        </p:nvSpPr>
        <p:spPr>
          <a:xfrm>
            <a:off x="1325880" y="1916072"/>
            <a:ext cx="10058400" cy="4023360"/>
          </a:xfrm>
        </p:spPr>
        <p:txBody>
          <a:bodyPr/>
          <a:lstStyle/>
          <a:p>
            <a:pPr marL="176213" indent="-1588">
              <a:buNone/>
            </a:pPr>
            <a:r>
              <a:rPr lang="en-US" altLang="en-US" sz="2800" b="1" dirty="0">
                <a:effectLst>
                  <a:outerShdw blurRad="38100" dist="38100" dir="2700000" algn="tl">
                    <a:srgbClr val="000000">
                      <a:alpha val="43137"/>
                    </a:srgbClr>
                  </a:outerShdw>
                </a:effectLst>
              </a:rPr>
              <a:t>1.pelvic obstruction</a:t>
            </a: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     </a:t>
            </a:r>
            <a:r>
              <a:rPr lang="en-US" altLang="en-US" sz="2400" dirty="0"/>
              <a:t>pelvic tumors </a:t>
            </a:r>
            <a:br>
              <a:rPr lang="en-US" altLang="en-US" sz="2400" dirty="0"/>
            </a:br>
            <a:r>
              <a:rPr lang="en-US" altLang="en-US" sz="2400" dirty="0"/>
              <a:t>      fibroids</a:t>
            </a:r>
            <a:br>
              <a:rPr lang="en-US" altLang="en-US" sz="2400" dirty="0"/>
            </a:br>
            <a:r>
              <a:rPr lang="en-US" altLang="en-US" sz="2400" dirty="0"/>
              <a:t>      pelvic shape</a:t>
            </a:r>
            <a:br>
              <a:rPr lang="en-US" altLang="en-US" sz="2400" dirty="0"/>
            </a:br>
            <a:r>
              <a:rPr lang="en-US" altLang="en-US" sz="2400" dirty="0"/>
              <a:t>      placenta previa</a:t>
            </a:r>
            <a:br>
              <a:rPr lang="en-US" altLang="en-US" sz="2800" b="1" dirty="0">
                <a:effectLst>
                  <a:outerShdw blurRad="38100" dist="38100" dir="2700000" algn="tl">
                    <a:srgbClr val="000000">
                      <a:alpha val="43137"/>
                    </a:srgbClr>
                  </a:outerShdw>
                </a:effectLst>
              </a:rPr>
            </a:b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2. decreased uterine polarity</a:t>
            </a: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     </a:t>
            </a:r>
            <a:r>
              <a:rPr lang="en-US" altLang="en-US" sz="2400" dirty="0"/>
              <a:t>Grand multiparty</a:t>
            </a:r>
          </a:p>
          <a:p>
            <a:pPr marL="174625" indent="0">
              <a:buNone/>
            </a:pPr>
            <a:r>
              <a:rPr lang="en-US" altLang="en-US" sz="2400" dirty="0"/>
              <a:t>      Uterine malformation</a:t>
            </a:r>
          </a:p>
        </p:txBody>
      </p:sp>
    </p:spTree>
    <p:extLst>
      <p:ext uri="{BB962C8B-B14F-4D97-AF65-F5344CB8AC3E}">
        <p14:creationId xmlns:p14="http://schemas.microsoft.com/office/powerpoint/2010/main" val="307037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a:t>Risk factors </a:t>
            </a:r>
          </a:p>
        </p:txBody>
      </p:sp>
      <p:sp>
        <p:nvSpPr>
          <p:cNvPr id="3" name="Content Placeholder 2"/>
          <p:cNvSpPr>
            <a:spLocks noGrp="1"/>
          </p:cNvSpPr>
          <p:nvPr>
            <p:ph idx="1"/>
          </p:nvPr>
        </p:nvSpPr>
        <p:spPr>
          <a:xfrm>
            <a:off x="1337603" y="1913206"/>
            <a:ext cx="9818077" cy="4351338"/>
          </a:xfrm>
        </p:spPr>
        <p:txBody>
          <a:bodyPr/>
          <a:lstStyle/>
          <a:p>
            <a:pPr marL="0" indent="0" eaLnBrk="1" hangingPunct="1">
              <a:buNone/>
              <a:defRPr/>
            </a:pPr>
            <a:r>
              <a:rPr lang="en-US" sz="2800" b="1" dirty="0">
                <a:effectLst>
                  <a:outerShdw blurRad="38100" dist="38100" dir="2700000" algn="tl">
                    <a:srgbClr val="000000">
                      <a:alpha val="43137"/>
                    </a:srgbClr>
                  </a:outerShdw>
                </a:effectLst>
              </a:rPr>
              <a:t>3.altred fetal mobility </a:t>
            </a:r>
          </a:p>
          <a:p>
            <a:pPr marL="439738" indent="0" eaLnBrk="1" hangingPunct="1">
              <a:buNone/>
              <a:defRPr/>
            </a:pPr>
            <a:r>
              <a:rPr lang="en-US" sz="2400" dirty="0"/>
              <a:t>IUGR</a:t>
            </a:r>
          </a:p>
          <a:p>
            <a:pPr marL="439738" indent="0" eaLnBrk="1" hangingPunct="1">
              <a:buNone/>
              <a:defRPr/>
            </a:pPr>
            <a:r>
              <a:rPr lang="en-US" sz="2400" dirty="0"/>
              <a:t>Prematurity</a:t>
            </a:r>
          </a:p>
          <a:p>
            <a:pPr marL="439738" indent="0" eaLnBrk="1" hangingPunct="1">
              <a:buNone/>
              <a:defRPr/>
            </a:pPr>
            <a:r>
              <a:rPr lang="en-US" sz="2400" dirty="0"/>
              <a:t>Macrosomia</a:t>
            </a:r>
          </a:p>
          <a:p>
            <a:pPr marL="439738" indent="0" eaLnBrk="1" hangingPunct="1">
              <a:buNone/>
              <a:defRPr/>
            </a:pPr>
            <a:r>
              <a:rPr lang="en-US" sz="2400" dirty="0"/>
              <a:t>Polyhydramnios or oligohydramnios</a:t>
            </a:r>
          </a:p>
          <a:p>
            <a:pPr marL="439738" indent="0" eaLnBrk="1" hangingPunct="1">
              <a:buNone/>
              <a:defRPr/>
            </a:pPr>
            <a:r>
              <a:rPr lang="en-US" sz="2400" dirty="0"/>
              <a:t>Multiple gestation</a:t>
            </a:r>
          </a:p>
          <a:p>
            <a:pPr marL="439738" indent="0" eaLnBrk="1" hangingPunct="1">
              <a:buNone/>
              <a:defRPr/>
            </a:pPr>
            <a:r>
              <a:rPr lang="en-US" sz="2400" dirty="0"/>
              <a:t>Fetal abnormality </a:t>
            </a:r>
          </a:p>
          <a:p>
            <a:pPr marL="439738" indent="0" eaLnBrk="1" hangingPunct="1">
              <a:buNone/>
              <a:defRPr/>
            </a:pPr>
            <a:r>
              <a:rPr lang="en-US" sz="2400" dirty="0"/>
              <a:t>Short umbilical cord </a:t>
            </a:r>
          </a:p>
          <a:p>
            <a:pPr eaLnBrk="1" hangingPunct="1">
              <a:defRPr/>
            </a:pPr>
            <a:endParaRPr lang="en-US" sz="2000" dirty="0"/>
          </a:p>
          <a:p>
            <a:pPr eaLnBrk="1" hangingPunct="1">
              <a:defRPr/>
            </a:pPr>
            <a:endParaRPr lang="en-US" sz="2000" dirty="0"/>
          </a:p>
          <a:p>
            <a:pPr eaLnBrk="1" hangingPunct="1">
              <a:defRPr/>
            </a:pPr>
            <a:endParaRPr lang="en-US" sz="2000" dirty="0"/>
          </a:p>
          <a:p>
            <a:pPr eaLnBrk="1" hangingPunct="1">
              <a:defRPr/>
            </a:pPr>
            <a:endParaRPr lang="en-US" sz="2000" dirty="0"/>
          </a:p>
          <a:p>
            <a:pPr eaLnBrk="1" hangingPunct="1">
              <a:defRPr/>
            </a:pPr>
            <a:endParaRPr lang="en-US" sz="2000" dirty="0"/>
          </a:p>
        </p:txBody>
      </p:sp>
    </p:spTree>
    <p:extLst>
      <p:ext uri="{BB962C8B-B14F-4D97-AF65-F5344CB8AC3E}">
        <p14:creationId xmlns:p14="http://schemas.microsoft.com/office/powerpoint/2010/main" val="103638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5DDCD368-CC2D-4824-9F39-4BAE660314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298" y="905933"/>
            <a:ext cx="6319408" cy="5039728"/>
          </a:xfrm>
          <a:prstGeom prst="rect">
            <a:avLst/>
          </a:prstGeom>
        </p:spPr>
      </p:pic>
    </p:spTree>
    <p:extLst>
      <p:ext uri="{BB962C8B-B14F-4D97-AF65-F5344CB8AC3E}">
        <p14:creationId xmlns:p14="http://schemas.microsoft.com/office/powerpoint/2010/main" val="328298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لمحتوى 2">
            <a:extLst>
              <a:ext uri="{FF2B5EF4-FFF2-40B4-BE49-F238E27FC236}">
                <a16:creationId xmlns:a16="http://schemas.microsoft.com/office/drawing/2014/main" id="{D153A175-FE83-469D-AAA3-054C295280B6}"/>
              </a:ext>
            </a:extLst>
          </p:cNvPr>
          <p:cNvSpPr>
            <a:spLocks noGrp="1"/>
          </p:cNvSpPr>
          <p:nvPr>
            <p:ph idx="1"/>
          </p:nvPr>
        </p:nvSpPr>
        <p:spPr>
          <a:xfrm>
            <a:off x="2424114" y="3573464"/>
            <a:ext cx="7693025" cy="1138237"/>
          </a:xfrm>
        </p:spPr>
        <p:txBody>
          <a:bodyPr/>
          <a:lstStyle/>
          <a:p>
            <a:pPr marL="0" indent="0" algn="ctr">
              <a:buNone/>
            </a:pPr>
            <a:r>
              <a:rPr lang="en-US" altLang="en-US" sz="4400" b="1" dirty="0">
                <a:solidFill>
                  <a:srgbClr val="810507"/>
                </a:solidFill>
                <a:latin typeface="MyriadPro-Bold" panose="020B0703030403020204" pitchFamily="34" charset="0"/>
              </a:rPr>
              <a:t>FACE PRESENTATION</a:t>
            </a:r>
          </a:p>
          <a:p>
            <a:pPr marL="0" indent="0" algn="ctr">
              <a:buNone/>
            </a:pPr>
            <a:endParaRPr lang="en-US" altLang="en-US" b="1" dirty="0">
              <a:solidFill>
                <a:srgbClr val="810507"/>
              </a:solidFill>
              <a:latin typeface="MyriadPro-Bold" panose="020B0703030403020204" pitchFamily="34" charset="0"/>
            </a:endParaRPr>
          </a:p>
          <a:p>
            <a:pPr marL="0" indent="0" algn="ctr">
              <a:buNone/>
            </a:pPr>
            <a:r>
              <a:rPr lang="en-US" altLang="en-US" b="1" dirty="0">
                <a:solidFill>
                  <a:srgbClr val="810507"/>
                </a:solidFill>
                <a:latin typeface="MyriadPro-Bold" panose="020B0703030403020204" pitchFamily="34" charset="0"/>
              </a:rPr>
              <a:t>Done by:</a:t>
            </a:r>
          </a:p>
          <a:p>
            <a:pPr marL="0" indent="0" algn="ctr">
              <a:buNone/>
            </a:pPr>
            <a:r>
              <a:rPr lang="en-US" altLang="en-US" b="1" dirty="0">
                <a:solidFill>
                  <a:srgbClr val="810507"/>
                </a:solidFill>
                <a:latin typeface="MyriadPro-Bold" panose="020B0703030403020204" pitchFamily="34" charset="0"/>
              </a:rPr>
              <a:t>Tareq Shdefat</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a:extLst>
              <a:ext uri="{FF2B5EF4-FFF2-40B4-BE49-F238E27FC236}">
                <a16:creationId xmlns:a16="http://schemas.microsoft.com/office/drawing/2014/main" id="{2B860C98-ED63-4BDD-B0AE-E87715611E29}"/>
              </a:ext>
            </a:extLst>
          </p:cNvPr>
          <p:cNvSpPr>
            <a:spLocks noGrp="1"/>
          </p:cNvSpPr>
          <p:nvPr>
            <p:ph type="title"/>
          </p:nvPr>
        </p:nvSpPr>
        <p:spPr/>
        <p:txBody>
          <a:bodyPr/>
          <a:lstStyle/>
          <a:p>
            <a:r>
              <a:rPr lang="en-US" altLang="en-US"/>
              <a:t>FACE PRESENTATION</a:t>
            </a:r>
            <a:br>
              <a:rPr lang="en-US" altLang="en-US"/>
            </a:br>
            <a:endParaRPr lang="en-US" altLang="en-US"/>
          </a:p>
        </p:txBody>
      </p:sp>
      <p:pic>
        <p:nvPicPr>
          <p:cNvPr id="25604" name="Picture 4">
            <a:extLst>
              <a:ext uri="{FF2B5EF4-FFF2-40B4-BE49-F238E27FC236}">
                <a16:creationId xmlns:a16="http://schemas.microsoft.com/office/drawing/2014/main" id="{6542EBE5-D05E-4E5C-808A-874B74E5E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667" y="1729226"/>
            <a:ext cx="3679647" cy="319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904972E-E0E3-C147-BB1D-C41D3B4BE9E1}"/>
              </a:ext>
            </a:extLst>
          </p:cNvPr>
          <p:cNvSpPr txBox="1"/>
          <p:nvPr/>
        </p:nvSpPr>
        <p:spPr>
          <a:xfrm>
            <a:off x="1092468" y="2358873"/>
            <a:ext cx="724719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lumMod val="10000"/>
                  </a:srgbClr>
                </a:solidFill>
                <a:effectLst/>
                <a:uLnTx/>
                <a:uFillTx/>
                <a:latin typeface="Arial"/>
                <a:ea typeface="+mn-ea"/>
                <a:cs typeface="Arial"/>
              </a:rPr>
              <a:t>Face presentation occurs when the fetal head is hyper-extended such that the fetal face, </a:t>
            </a:r>
            <a:r>
              <a:rPr kumimoji="0" lang="en-US" sz="2400" b="0" i="0" u="none" strike="noStrike" kern="1200" cap="none" spc="0" normalizeH="0" baseline="0" noProof="0" dirty="0">
                <a:ln>
                  <a:noFill/>
                </a:ln>
                <a:solidFill>
                  <a:srgbClr val="FF0000"/>
                </a:solidFill>
                <a:effectLst/>
                <a:uLnTx/>
                <a:uFillTx/>
                <a:latin typeface="Arial"/>
                <a:ea typeface="+mn-ea"/>
                <a:cs typeface="Arial"/>
              </a:rPr>
              <a:t>between the chin and orbits</a:t>
            </a:r>
            <a:r>
              <a:rPr kumimoji="0" lang="en-US" sz="2400" b="0" i="0" u="none" strike="noStrike" kern="1200" cap="none" spc="0" normalizeH="0" baseline="0" noProof="0" dirty="0">
                <a:ln>
                  <a:noFill/>
                </a:ln>
                <a:solidFill>
                  <a:srgbClr val="FFFFFF">
                    <a:lumMod val="10000"/>
                  </a:srgbClr>
                </a:solidFill>
                <a:effectLst/>
                <a:uLnTx/>
                <a:uFillTx/>
                <a:latin typeface="Arial"/>
                <a:ea typeface="+mn-ea"/>
                <a:cs typeface="Arial"/>
              </a:rPr>
              <a:t>, is the presenting part.</a:t>
            </a:r>
            <a:endParaRPr kumimoji="0" lang="de-DE" sz="2400" b="0" i="0" u="none" strike="noStrike" kern="1200" cap="none" spc="0" normalizeH="0" baseline="0" noProof="0" dirty="0">
              <a:ln>
                <a:noFill/>
              </a:ln>
              <a:solidFill>
                <a:srgbClr val="FFFFFF">
                  <a:lumMod val="10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lumMod val="10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lumMod val="10000"/>
                  </a:srgbClr>
                </a:solidFill>
                <a:effectLst/>
                <a:uLnTx/>
                <a:uFillTx/>
                <a:latin typeface="Arial"/>
                <a:ea typeface="+mn-ea"/>
                <a:cs typeface="Arial"/>
              </a:rPr>
              <a:t>The incidence is about 1 in 500 deliveries.</a:t>
            </a:r>
            <a:endParaRPr kumimoji="0" lang="en-JO" sz="2400" b="0" i="0" u="none" strike="noStrike" kern="1200" cap="none" spc="0" normalizeH="0" baseline="0" noProof="0" dirty="0">
              <a:ln>
                <a:noFill/>
              </a:ln>
              <a:solidFill>
                <a:srgbClr val="FFFFFF">
                  <a:lumMod val="10000"/>
                </a:srgbClr>
              </a:solidFill>
              <a:effectLst/>
              <a:uLnTx/>
              <a:uFillTx/>
              <a:latin typeface="Arial"/>
              <a:ea typeface="+mn-ea"/>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a:extLst>
              <a:ext uri="{FF2B5EF4-FFF2-40B4-BE49-F238E27FC236}">
                <a16:creationId xmlns:a16="http://schemas.microsoft.com/office/drawing/2014/main" id="{2B860C98-ED63-4BDD-B0AE-E87715611E29}"/>
              </a:ext>
            </a:extLst>
          </p:cNvPr>
          <p:cNvSpPr>
            <a:spLocks noGrp="1"/>
          </p:cNvSpPr>
          <p:nvPr>
            <p:ph type="title"/>
          </p:nvPr>
        </p:nvSpPr>
        <p:spPr/>
        <p:txBody>
          <a:bodyPr/>
          <a:lstStyle/>
          <a:p>
            <a:r>
              <a:rPr lang="en-US" altLang="en-US"/>
              <a:t>FACE PRESENTATION</a:t>
            </a:r>
            <a:br>
              <a:rPr lang="en-US" altLang="en-US"/>
            </a:br>
            <a:endParaRPr lang="en-US" altLang="en-US"/>
          </a:p>
        </p:txBody>
      </p:sp>
      <p:sp>
        <p:nvSpPr>
          <p:cNvPr id="25603" name="عنصر نائب للمحتوى 2">
            <a:extLst>
              <a:ext uri="{FF2B5EF4-FFF2-40B4-BE49-F238E27FC236}">
                <a16:creationId xmlns:a16="http://schemas.microsoft.com/office/drawing/2014/main" id="{6827B43C-7D14-4C75-ABF0-1DDBF1632942}"/>
              </a:ext>
            </a:extLst>
          </p:cNvPr>
          <p:cNvSpPr>
            <a:spLocks noGrp="1"/>
          </p:cNvSpPr>
          <p:nvPr>
            <p:ph idx="1"/>
          </p:nvPr>
        </p:nvSpPr>
        <p:spPr>
          <a:xfrm>
            <a:off x="1170516" y="2028120"/>
            <a:ext cx="10257367" cy="3724275"/>
          </a:xfrm>
        </p:spPr>
        <p:txBody>
          <a:bodyPr/>
          <a:lstStyle/>
          <a:p>
            <a:pPr eaLnBrk="1" hangingPunct="1">
              <a:buClrTx/>
              <a:buSzTx/>
              <a:buFontTx/>
              <a:buChar char="•"/>
              <a:defRPr/>
            </a:pPr>
            <a:endParaRPr lang="en-US" sz="2400" b="1" dirty="0">
              <a:solidFill>
                <a:srgbClr val="000000"/>
              </a:solidFill>
              <a:latin typeface="Times New Roman"/>
            </a:endParaRPr>
          </a:p>
          <a:p>
            <a:pPr eaLnBrk="1" hangingPunct="1">
              <a:buClrTx/>
              <a:buSzTx/>
              <a:buFontTx/>
              <a:buChar char="•"/>
              <a:defRPr/>
            </a:pPr>
            <a:r>
              <a:rPr lang="en-US" sz="2400" dirty="0">
                <a:solidFill>
                  <a:srgbClr val="000000"/>
                </a:solidFill>
                <a:latin typeface="Times New Roman"/>
              </a:rPr>
              <a:t>Fully extended head </a:t>
            </a:r>
          </a:p>
          <a:p>
            <a:pPr eaLnBrk="1" hangingPunct="1">
              <a:buClrTx/>
              <a:buSzTx/>
              <a:buFontTx/>
              <a:buChar char="•"/>
              <a:defRPr/>
            </a:pPr>
            <a:r>
              <a:rPr lang="en-US" sz="2400" dirty="0">
                <a:solidFill>
                  <a:srgbClr val="000000"/>
                </a:solidFill>
                <a:latin typeface="Times New Roman"/>
              </a:rPr>
              <a:t>The denominator is the chin </a:t>
            </a:r>
          </a:p>
          <a:p>
            <a:pPr eaLnBrk="1" hangingPunct="1">
              <a:buClrTx/>
              <a:buSzTx/>
              <a:buFontTx/>
              <a:buChar char="•"/>
              <a:defRPr/>
            </a:pPr>
            <a:r>
              <a:rPr lang="en-US" sz="2400" dirty="0">
                <a:solidFill>
                  <a:srgbClr val="000000"/>
                </a:solidFill>
                <a:effectLst>
                  <a:outerShdw blurRad="38100" dist="38100" dir="2700000" algn="tl">
                    <a:srgbClr val="000000">
                      <a:alpha val="43137"/>
                    </a:srgbClr>
                  </a:outerShdw>
                </a:effectLst>
                <a:latin typeface="Times New Roman"/>
              </a:rPr>
              <a:t> in mento-anterior the  </a:t>
            </a:r>
            <a:r>
              <a:rPr lang="en-US" sz="2400" dirty="0" err="1">
                <a:solidFill>
                  <a:srgbClr val="000000"/>
                </a:solidFill>
                <a:effectLst>
                  <a:outerShdw blurRad="38100" dist="38100" dir="2700000" algn="tl">
                    <a:srgbClr val="000000">
                      <a:alpha val="43137"/>
                    </a:srgbClr>
                  </a:outerShdw>
                </a:effectLst>
                <a:latin typeface="Times New Roman"/>
              </a:rPr>
              <a:t>Submento-bregmatic</a:t>
            </a:r>
            <a:r>
              <a:rPr lang="en-US" sz="2400" dirty="0">
                <a:solidFill>
                  <a:srgbClr val="000000"/>
                </a:solidFill>
                <a:effectLst>
                  <a:outerShdw blurRad="38100" dist="38100" dir="2700000" algn="tl">
                    <a:srgbClr val="000000">
                      <a:alpha val="43137"/>
                    </a:srgbClr>
                  </a:outerShdw>
                </a:effectLst>
                <a:latin typeface="Times New Roman"/>
              </a:rPr>
              <a:t> diameter is 9.5 cm </a:t>
            </a:r>
          </a:p>
          <a:p>
            <a:pPr eaLnBrk="1" hangingPunct="1">
              <a:buClrTx/>
              <a:buSzTx/>
              <a:buFontTx/>
              <a:buChar char="•"/>
              <a:defRPr/>
            </a:pPr>
            <a:r>
              <a:rPr lang="en-US" sz="2400" b="1" dirty="0">
                <a:solidFill>
                  <a:srgbClr val="810507"/>
                </a:solidFill>
                <a:latin typeface="UtopiaStd-Bold"/>
              </a:rPr>
              <a:t>The most common position is </a:t>
            </a:r>
            <a:r>
              <a:rPr lang="en-US" sz="2400" b="1" dirty="0" err="1">
                <a:solidFill>
                  <a:srgbClr val="810507"/>
                </a:solidFill>
                <a:latin typeface="UtopiaStd-Bold"/>
              </a:rPr>
              <a:t>mentoanterior</a:t>
            </a:r>
            <a:r>
              <a:rPr lang="en-US" sz="2400" b="1" dirty="0">
                <a:solidFill>
                  <a:srgbClr val="810507"/>
                </a:solidFill>
                <a:latin typeface="UtopiaStd-Bold"/>
              </a:rPr>
              <a:t> 60%</a:t>
            </a:r>
            <a:endParaRPr lang="en-US" sz="2400" dirty="0">
              <a:solidFill>
                <a:srgbClr val="000000"/>
              </a:solidFill>
              <a:latin typeface="Times New Roman"/>
            </a:endParaRPr>
          </a:p>
          <a:p>
            <a:pPr eaLnBrk="1" hangingPunct="1">
              <a:buClrTx/>
              <a:buSzTx/>
              <a:buFontTx/>
              <a:buChar char="•"/>
              <a:defRPr/>
            </a:pPr>
            <a:endParaRPr lang="en-US" sz="2400" dirty="0">
              <a:solidFill>
                <a:srgbClr val="000000"/>
              </a:solidFill>
              <a:latin typeface="Times New Roman"/>
            </a:endParaRPr>
          </a:p>
          <a:p>
            <a:pPr eaLnBrk="1" hangingPunct="1">
              <a:buClrTx/>
              <a:buSzTx/>
              <a:buFontTx/>
              <a:buChar char="•"/>
              <a:defRPr/>
            </a:pPr>
            <a:endParaRPr lang="en-US" sz="2400" dirty="0">
              <a:solidFill>
                <a:srgbClr val="000000"/>
              </a:solidFill>
              <a:latin typeface="Times New Roman"/>
            </a:endParaRPr>
          </a:p>
          <a:p>
            <a:pPr>
              <a:defRPr/>
            </a:pPr>
            <a:endParaRPr lang="en-US" sz="2400" dirty="0"/>
          </a:p>
        </p:txBody>
      </p:sp>
      <p:pic>
        <p:nvPicPr>
          <p:cNvPr id="25604" name="Picture 4">
            <a:extLst>
              <a:ext uri="{FF2B5EF4-FFF2-40B4-BE49-F238E27FC236}">
                <a16:creationId xmlns:a16="http://schemas.microsoft.com/office/drawing/2014/main" id="{6542EBE5-D05E-4E5C-808A-874B74E5E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753" y="230716"/>
            <a:ext cx="3132137"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0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4A12-4942-6648-B797-AFBD1BBC368F}"/>
              </a:ext>
            </a:extLst>
          </p:cNvPr>
          <p:cNvSpPr>
            <a:spLocks noGrp="1"/>
          </p:cNvSpPr>
          <p:nvPr>
            <p:ph type="title"/>
          </p:nvPr>
        </p:nvSpPr>
        <p:spPr/>
        <p:txBody>
          <a:bodyPr/>
          <a:lstStyle/>
          <a:p>
            <a:endParaRPr lang="en-JO"/>
          </a:p>
        </p:txBody>
      </p:sp>
      <p:pic>
        <p:nvPicPr>
          <p:cNvPr id="9" name="Picture 9">
            <a:extLst>
              <a:ext uri="{FF2B5EF4-FFF2-40B4-BE49-F238E27FC236}">
                <a16:creationId xmlns:a16="http://schemas.microsoft.com/office/drawing/2014/main" id="{532BCA4B-7C76-424B-B2E3-D906E0028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907" y="2463505"/>
            <a:ext cx="10014185" cy="4121680"/>
          </a:xfrm>
        </p:spPr>
      </p:pic>
    </p:spTree>
    <p:extLst>
      <p:ext uri="{BB962C8B-B14F-4D97-AF65-F5344CB8AC3E}">
        <p14:creationId xmlns:p14="http://schemas.microsoft.com/office/powerpoint/2010/main" val="416461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a:extLst>
              <a:ext uri="{FF2B5EF4-FFF2-40B4-BE49-F238E27FC236}">
                <a16:creationId xmlns:a16="http://schemas.microsoft.com/office/drawing/2014/main" id="{4EFA86AB-B997-42C8-A945-D2FB8D7B41E9}"/>
              </a:ext>
            </a:extLst>
          </p:cNvPr>
          <p:cNvSpPr>
            <a:spLocks noGrp="1"/>
          </p:cNvSpPr>
          <p:nvPr>
            <p:ph type="title"/>
          </p:nvPr>
        </p:nvSpPr>
        <p:spPr/>
        <p:txBody>
          <a:bodyPr/>
          <a:lstStyle/>
          <a:p>
            <a:r>
              <a:rPr lang="en-US" altLang="en-US" dirty="0"/>
              <a:t>Diagnosis </a:t>
            </a:r>
          </a:p>
        </p:txBody>
      </p:sp>
      <p:sp>
        <p:nvSpPr>
          <p:cNvPr id="3" name="عنصر نائب للمحتوى 2">
            <a:extLst>
              <a:ext uri="{FF2B5EF4-FFF2-40B4-BE49-F238E27FC236}">
                <a16:creationId xmlns:a16="http://schemas.microsoft.com/office/drawing/2014/main" id="{19590D51-CF34-4FE8-BB5D-897E09F8318C}"/>
              </a:ext>
            </a:extLst>
          </p:cNvPr>
          <p:cNvSpPr>
            <a:spLocks noGrp="1"/>
          </p:cNvSpPr>
          <p:nvPr>
            <p:ph idx="1"/>
          </p:nvPr>
        </p:nvSpPr>
        <p:spPr>
          <a:xfrm>
            <a:off x="967316" y="2371725"/>
            <a:ext cx="10257367" cy="3724275"/>
          </a:xfrm>
        </p:spPr>
        <p:txBody>
          <a:bodyPr/>
          <a:lstStyle/>
          <a:p>
            <a:pPr eaLnBrk="1" hangingPunct="1">
              <a:buClrTx/>
              <a:buSzTx/>
              <a:buFontTx/>
              <a:buChar char="•"/>
              <a:defRPr/>
            </a:pPr>
            <a:r>
              <a:rPr lang="en-US" sz="2400" b="1" dirty="0">
                <a:solidFill>
                  <a:srgbClr val="000000"/>
                </a:solidFill>
                <a:latin typeface="Times New Roman"/>
              </a:rPr>
              <a:t>The  diagnosis  of  face  presentation  is  usually  made  at  the time of vaginal examination during labor, </a:t>
            </a:r>
            <a:r>
              <a:rPr lang="en-US" sz="2400" b="1" dirty="0">
                <a:solidFill>
                  <a:srgbClr val="FF0000"/>
                </a:solidFill>
                <a:latin typeface="Times New Roman"/>
              </a:rPr>
              <a:t>when the  soft tissues of the fetal mouth and nose are noted adjacent  to  the  </a:t>
            </a:r>
            <a:r>
              <a:rPr lang="en-US" sz="2400" b="1" dirty="0" err="1">
                <a:solidFill>
                  <a:srgbClr val="FF0000"/>
                </a:solidFill>
                <a:latin typeface="Times New Roman"/>
              </a:rPr>
              <a:t>malar</a:t>
            </a:r>
            <a:r>
              <a:rPr lang="en-US" sz="2400" b="1" dirty="0">
                <a:solidFill>
                  <a:srgbClr val="FF0000"/>
                </a:solidFill>
                <a:latin typeface="Times New Roman"/>
              </a:rPr>
              <a:t>  bones  and  orbital  ridges.</a:t>
            </a:r>
            <a:endParaRPr lang="en-US" sz="2400" b="1" dirty="0">
              <a:solidFill>
                <a:schemeClr val="bg1">
                  <a:lumMod val="10000"/>
                </a:schemeClr>
              </a:solidFill>
              <a:latin typeface="Times New Roman"/>
            </a:endParaRPr>
          </a:p>
        </p:txBody>
      </p:sp>
      <p:pic>
        <p:nvPicPr>
          <p:cNvPr id="26628" name="Picture 2">
            <a:extLst>
              <a:ext uri="{FF2B5EF4-FFF2-40B4-BE49-F238E27FC236}">
                <a16:creationId xmlns:a16="http://schemas.microsoft.com/office/drawing/2014/main" id="{A5DA02D4-79DC-41B2-BE83-E9EAD5D3F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784" y="-11112"/>
            <a:ext cx="2138184" cy="215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a:bodyPr>
          <a:lstStyle/>
          <a:p>
            <a:r>
              <a:rPr lang="en-US" altLang="en-US" dirty="0"/>
              <a:t>The Fetal </a:t>
            </a:r>
            <a:r>
              <a:rPr lang="en-US" altLang="en-US" dirty="0">
                <a:solidFill>
                  <a:srgbClr val="FF0000"/>
                </a:solidFill>
              </a:rPr>
              <a:t>Lie</a:t>
            </a:r>
          </a:p>
        </p:txBody>
      </p:sp>
      <p:sp>
        <p:nvSpPr>
          <p:cNvPr id="9219" name="Rectangle 3"/>
          <p:cNvSpPr>
            <a:spLocks noGrp="1" noChangeArrowheads="1"/>
          </p:cNvSpPr>
          <p:nvPr>
            <p:ph idx="1"/>
          </p:nvPr>
        </p:nvSpPr>
        <p:spPr/>
        <p:txBody>
          <a:bodyPr/>
          <a:lstStyle/>
          <a:p>
            <a:pPr marL="450850" indent="-450850" algn="l" rtl="0">
              <a:buFont typeface="Wingdings" panose="05000000000000000000" pitchFamily="2" charset="2"/>
              <a:buChar char="v"/>
            </a:pPr>
            <a:r>
              <a:rPr lang="en-US" altLang="en-US" sz="2800" dirty="0"/>
              <a:t>The relation of the </a:t>
            </a:r>
            <a:r>
              <a:rPr lang="en-US" altLang="en-US" sz="2800" b="1" dirty="0">
                <a:solidFill>
                  <a:srgbClr val="FFC000"/>
                </a:solidFill>
              </a:rPr>
              <a:t>long axis of the fetus</a:t>
            </a:r>
            <a:r>
              <a:rPr lang="en-US" altLang="en-US" sz="2800" dirty="0">
                <a:solidFill>
                  <a:srgbClr val="FFC000"/>
                </a:solidFill>
              </a:rPr>
              <a:t> </a:t>
            </a:r>
            <a:r>
              <a:rPr lang="en-US" altLang="en-US" sz="2800" dirty="0"/>
              <a:t>to the long axis of the mother.</a:t>
            </a:r>
          </a:p>
          <a:p>
            <a:pPr marL="0" indent="0" algn="l" rtl="0">
              <a:buNone/>
            </a:pPr>
            <a:endParaRPr lang="en-US" altLang="en-US" dirty="0"/>
          </a:p>
          <a:p>
            <a:pPr marL="804863" lvl="1" indent="273050" algn="l" rtl="0"/>
            <a:r>
              <a:rPr lang="en-US" altLang="en-US" sz="2800" dirty="0"/>
              <a:t>Longitudinal lie (most common)</a:t>
            </a:r>
          </a:p>
          <a:p>
            <a:pPr marL="804863" lvl="1" indent="273050" algn="l" rtl="0"/>
            <a:r>
              <a:rPr lang="en-US" altLang="en-US" sz="2800" dirty="0"/>
              <a:t>Transverse lie</a:t>
            </a:r>
          </a:p>
          <a:p>
            <a:pPr marL="804863" lvl="1" indent="273050" algn="l" rtl="0"/>
            <a:r>
              <a:rPr lang="en-US" altLang="en-US" sz="2800" dirty="0"/>
              <a:t>Oblique lie</a:t>
            </a:r>
          </a:p>
        </p:txBody>
      </p:sp>
    </p:spTree>
    <p:extLst>
      <p:ext uri="{BB962C8B-B14F-4D97-AF65-F5344CB8AC3E}">
        <p14:creationId xmlns:p14="http://schemas.microsoft.com/office/powerpoint/2010/main" val="1779296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عنوان 1">
            <a:extLst>
              <a:ext uri="{FF2B5EF4-FFF2-40B4-BE49-F238E27FC236}">
                <a16:creationId xmlns:a16="http://schemas.microsoft.com/office/drawing/2014/main" id="{BF1CDFE3-9D85-48E6-B6B1-8137CC914EE9}"/>
              </a:ext>
            </a:extLst>
          </p:cNvPr>
          <p:cNvSpPr>
            <a:spLocks noGrp="1"/>
          </p:cNvSpPr>
          <p:nvPr>
            <p:ph type="title"/>
          </p:nvPr>
        </p:nvSpPr>
        <p:spPr/>
        <p:txBody>
          <a:bodyPr/>
          <a:lstStyle/>
          <a:p>
            <a:r>
              <a:rPr lang="en-US" altLang="en-US"/>
              <a:t>Abdominal findings</a:t>
            </a:r>
          </a:p>
        </p:txBody>
      </p:sp>
      <p:sp>
        <p:nvSpPr>
          <p:cNvPr id="27651" name="عنصر نائب للمحتوى 2">
            <a:extLst>
              <a:ext uri="{FF2B5EF4-FFF2-40B4-BE49-F238E27FC236}">
                <a16:creationId xmlns:a16="http://schemas.microsoft.com/office/drawing/2014/main" id="{53328B88-BFFD-4394-A8F5-07FB0AB78EA0}"/>
              </a:ext>
            </a:extLst>
          </p:cNvPr>
          <p:cNvSpPr>
            <a:spLocks noGrp="1"/>
          </p:cNvSpPr>
          <p:nvPr>
            <p:ph idx="1"/>
          </p:nvPr>
        </p:nvSpPr>
        <p:spPr/>
        <p:txBody>
          <a:bodyPr/>
          <a:lstStyle/>
          <a:p>
            <a:endParaRPr lang="en-US" altLang="en-US"/>
          </a:p>
        </p:txBody>
      </p:sp>
      <p:pic>
        <p:nvPicPr>
          <p:cNvPr id="27652" name="Picture 2">
            <a:extLst>
              <a:ext uri="{FF2B5EF4-FFF2-40B4-BE49-F238E27FC236}">
                <a16:creationId xmlns:a16="http://schemas.microsoft.com/office/drawing/2014/main" id="{3A116AFD-9ED4-4C05-B57A-A5BB4A43B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1916113"/>
            <a:ext cx="9207501" cy="320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a:extLst>
              <a:ext uri="{FF2B5EF4-FFF2-40B4-BE49-F238E27FC236}">
                <a16:creationId xmlns:a16="http://schemas.microsoft.com/office/drawing/2014/main" id="{6DBDA04A-D168-4147-97C2-3EBA78026D38}"/>
              </a:ext>
            </a:extLst>
          </p:cNvPr>
          <p:cNvSpPr>
            <a:spLocks noGrp="1"/>
          </p:cNvSpPr>
          <p:nvPr>
            <p:ph type="title"/>
          </p:nvPr>
        </p:nvSpPr>
        <p:spPr/>
        <p:txBody>
          <a:bodyPr/>
          <a:lstStyle/>
          <a:p>
            <a:r>
              <a:rPr lang="en-US" altLang="en-US">
                <a:solidFill>
                  <a:srgbClr val="810507"/>
                </a:solidFill>
                <a:latin typeface="MyriadPro-Bold" panose="020B0703030403020204" pitchFamily="34" charset="0"/>
              </a:rPr>
              <a:t>MECHANISM OF LABOR</a:t>
            </a:r>
            <a:endParaRPr lang="en-US" altLang="en-US"/>
          </a:p>
        </p:txBody>
      </p:sp>
      <p:sp>
        <p:nvSpPr>
          <p:cNvPr id="3" name="Content Placeholder 2">
            <a:extLst>
              <a:ext uri="{FF2B5EF4-FFF2-40B4-BE49-F238E27FC236}">
                <a16:creationId xmlns:a16="http://schemas.microsoft.com/office/drawing/2014/main" id="{B74EF6D5-4F00-CE4A-9D28-F3A89CFE8DDB}"/>
              </a:ext>
            </a:extLst>
          </p:cNvPr>
          <p:cNvSpPr>
            <a:spLocks noGrp="1"/>
          </p:cNvSpPr>
          <p:nvPr>
            <p:ph idx="1"/>
          </p:nvPr>
        </p:nvSpPr>
        <p:spPr>
          <a:xfrm>
            <a:off x="1016000" y="2371725"/>
            <a:ext cx="10257367" cy="3724275"/>
          </a:xfrm>
        </p:spPr>
        <p:txBody>
          <a:bodyPr/>
          <a:lstStyle/>
          <a:p>
            <a:r>
              <a:rPr lang="en-US" dirty="0"/>
              <a:t>The  mechanism of labor with a face presentation is similar  to the vertex presentation in that the longest diameter  (</a:t>
            </a:r>
            <a:r>
              <a:rPr lang="en-US" dirty="0" err="1"/>
              <a:t>mentum</a:t>
            </a:r>
            <a:r>
              <a:rPr lang="en-US" dirty="0"/>
              <a:t>  to  brow)  enters  the  pelvis  transversely.</a:t>
            </a:r>
          </a:p>
          <a:p>
            <a:r>
              <a:rPr lang="en-US" dirty="0"/>
              <a:t>  As  labor proceeds and the face descends to the </a:t>
            </a:r>
            <a:r>
              <a:rPr lang="en-US" dirty="0" err="1"/>
              <a:t>midplane</a:t>
            </a:r>
            <a:r>
              <a:rPr lang="en-US" dirty="0"/>
              <a:t>,  internal  rotation  occurs  into  the  vertical  axis.  </a:t>
            </a:r>
            <a:r>
              <a:rPr lang="en-US" dirty="0">
                <a:solidFill>
                  <a:srgbClr val="FF0000"/>
                </a:solidFill>
              </a:rPr>
              <a:t>If  the  </a:t>
            </a:r>
            <a:r>
              <a:rPr lang="en-US" dirty="0" err="1">
                <a:solidFill>
                  <a:srgbClr val="FF0000"/>
                </a:solidFill>
              </a:rPr>
              <a:t>mentum</a:t>
            </a:r>
            <a:r>
              <a:rPr lang="en-US" dirty="0">
                <a:solidFill>
                  <a:srgbClr val="FF0000"/>
                </a:solidFill>
              </a:rPr>
              <a:t> rotates anteriorly under the symphysis pubis,</a:t>
            </a:r>
            <a:r>
              <a:rPr lang="en-US" dirty="0"/>
              <a:t>  vaginal  delivery  should  be  expected.  Forceps,  but  not  vacuum,  can  be  applied  to  assist  if  prerequisites  are  met. </a:t>
            </a:r>
            <a:endParaRPr lang="en-J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a:extLst>
              <a:ext uri="{FF2B5EF4-FFF2-40B4-BE49-F238E27FC236}">
                <a16:creationId xmlns:a16="http://schemas.microsoft.com/office/drawing/2014/main" id="{6DBDA04A-D168-4147-97C2-3EBA78026D38}"/>
              </a:ext>
            </a:extLst>
          </p:cNvPr>
          <p:cNvSpPr>
            <a:spLocks noGrp="1"/>
          </p:cNvSpPr>
          <p:nvPr>
            <p:ph type="title"/>
          </p:nvPr>
        </p:nvSpPr>
        <p:spPr/>
        <p:txBody>
          <a:bodyPr/>
          <a:lstStyle/>
          <a:p>
            <a:r>
              <a:rPr lang="en-US" altLang="en-US">
                <a:solidFill>
                  <a:srgbClr val="810507"/>
                </a:solidFill>
                <a:latin typeface="MyriadPro-Bold" panose="020B0703030403020204" pitchFamily="34" charset="0"/>
              </a:rPr>
              <a:t>MECHANISM OF LABOR</a:t>
            </a:r>
            <a:endParaRPr lang="en-US" altLang="en-US"/>
          </a:p>
        </p:txBody>
      </p:sp>
      <p:sp>
        <p:nvSpPr>
          <p:cNvPr id="3" name="Content Placeholder 2">
            <a:extLst>
              <a:ext uri="{FF2B5EF4-FFF2-40B4-BE49-F238E27FC236}">
                <a16:creationId xmlns:a16="http://schemas.microsoft.com/office/drawing/2014/main" id="{B74EF6D5-4F00-CE4A-9D28-F3A89CFE8DDB}"/>
              </a:ext>
            </a:extLst>
          </p:cNvPr>
          <p:cNvSpPr>
            <a:spLocks noGrp="1"/>
          </p:cNvSpPr>
          <p:nvPr>
            <p:ph idx="1"/>
          </p:nvPr>
        </p:nvSpPr>
        <p:spPr>
          <a:xfrm>
            <a:off x="1016000" y="2371725"/>
            <a:ext cx="10795000" cy="4486275"/>
          </a:xfrm>
        </p:spPr>
        <p:txBody>
          <a:bodyPr/>
          <a:lstStyle/>
          <a:p>
            <a:r>
              <a:rPr lang="en-US" dirty="0"/>
              <a:t>However, if the </a:t>
            </a:r>
            <a:r>
              <a:rPr lang="en-US" dirty="0" err="1"/>
              <a:t>mentum</a:t>
            </a:r>
            <a:r>
              <a:rPr lang="en-US" dirty="0"/>
              <a:t> rotates posteriorly, </a:t>
            </a:r>
            <a:r>
              <a:rPr lang="en-US" dirty="0" err="1"/>
              <a:t>thefetal</a:t>
            </a:r>
            <a:r>
              <a:rPr lang="en-US" dirty="0"/>
              <a:t> head will be unable to extend farther to complete the expulsive process.  Thus,  </a:t>
            </a:r>
            <a:r>
              <a:rPr lang="en-US" dirty="0" err="1"/>
              <a:t>mentum</a:t>
            </a:r>
            <a:r>
              <a:rPr lang="en-US" dirty="0"/>
              <a:t>  posterior  cases  and  those  with  persistent  </a:t>
            </a:r>
            <a:r>
              <a:rPr lang="en-US" dirty="0" err="1"/>
              <a:t>mentum</a:t>
            </a:r>
            <a:r>
              <a:rPr lang="en-US" dirty="0"/>
              <a:t>  transverse  must  be  delivered  by  cesarean  delivery. </a:t>
            </a:r>
          </a:p>
          <a:p>
            <a:endParaRPr lang="en-US" dirty="0"/>
          </a:p>
          <a:p>
            <a:r>
              <a:rPr lang="en-US" dirty="0"/>
              <a:t>Approximately  half  of  the  </a:t>
            </a:r>
            <a:r>
              <a:rPr lang="en-US" dirty="0" err="1"/>
              <a:t>mentoposterior</a:t>
            </a:r>
            <a:r>
              <a:rPr lang="en-US" dirty="0"/>
              <a:t>  and  </a:t>
            </a:r>
            <a:r>
              <a:rPr lang="en-US" dirty="0" err="1"/>
              <a:t>mentotransverse</a:t>
            </a:r>
            <a:r>
              <a:rPr lang="en-US" dirty="0"/>
              <a:t>  presentations  spontaneously  rotate to a </a:t>
            </a:r>
            <a:r>
              <a:rPr lang="en-US" dirty="0" err="1"/>
              <a:t>mentoanterior</a:t>
            </a:r>
            <a:r>
              <a:rPr lang="en-US" dirty="0"/>
              <a:t> position. </a:t>
            </a:r>
            <a:endParaRPr lang="en-JO" dirty="0"/>
          </a:p>
        </p:txBody>
      </p:sp>
    </p:spTree>
    <p:extLst>
      <p:ext uri="{BB962C8B-B14F-4D97-AF65-F5344CB8AC3E}">
        <p14:creationId xmlns:p14="http://schemas.microsoft.com/office/powerpoint/2010/main" val="239633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Brow presentation"/>
          <p:cNvSpPr>
            <a:spLocks noGrp="1"/>
          </p:cNvSpPr>
          <p:nvPr>
            <p:ph type="title" idx="4294967295"/>
          </p:nvPr>
        </p:nvSpPr>
        <p:spPr>
          <a:xfrm>
            <a:off x="1919288" y="404813"/>
            <a:ext cx="8229601" cy="1143001"/>
          </a:xfrm>
          <a:prstGeom prst="rect">
            <a:avLst/>
          </a:prstGeom>
        </p:spPr>
        <p:txBody>
          <a:bodyPr>
            <a:normAutofit/>
          </a:bodyPr>
          <a:lstStyle>
            <a:lvl1pPr rtl="0">
              <a:defRPr/>
            </a:lvl1pPr>
          </a:lstStyle>
          <a:p>
            <a:r>
              <a:t>Brow presentation </a:t>
            </a:r>
          </a:p>
        </p:txBody>
      </p:sp>
      <p:sp>
        <p:nvSpPr>
          <p:cNvPr id="78" name="occurs when the presenting part of  the fetus is between the facial orbits and anterior fontanelle.…"/>
          <p:cNvSpPr>
            <a:spLocks noGrp="1"/>
          </p:cNvSpPr>
          <p:nvPr>
            <p:ph type="body" idx="4294967295"/>
          </p:nvPr>
        </p:nvSpPr>
        <p:spPr>
          <a:xfrm>
            <a:off x="814388" y="1547814"/>
            <a:ext cx="10474501" cy="4806692"/>
          </a:xfrm>
          <a:prstGeom prst="rect">
            <a:avLst/>
          </a:prstGeom>
        </p:spPr>
        <p:txBody>
          <a:bodyPr>
            <a:normAutofit/>
          </a:bodyPr>
          <a:lstStyle/>
          <a:p>
            <a:pPr marL="253936" indent="-253936" algn="l" defTabSz="850391" rtl="0">
              <a:lnSpc>
                <a:spcPct val="80000"/>
              </a:lnSpc>
              <a:spcBef>
                <a:spcPts val="500"/>
              </a:spcBef>
              <a:defRPr sz="2232"/>
            </a:pPr>
            <a:r>
              <a:rPr dirty="0"/>
              <a:t>occurs when the presenting part of  the fetus is </a:t>
            </a:r>
            <a:r>
              <a:rPr dirty="0">
                <a:solidFill>
                  <a:srgbClr val="FF0000"/>
                </a:solidFill>
              </a:rPr>
              <a:t>between the facial orbits and anterior fontanelle.</a:t>
            </a:r>
            <a:endParaRPr lang="en-US" dirty="0">
              <a:solidFill>
                <a:srgbClr val="FF0000"/>
              </a:solidFill>
            </a:endParaRPr>
          </a:p>
          <a:p>
            <a:pPr marL="253936" indent="-253936" algn="l" defTabSz="850391" rtl="0">
              <a:lnSpc>
                <a:spcPct val="80000"/>
              </a:lnSpc>
              <a:spcBef>
                <a:spcPts val="500"/>
              </a:spcBef>
              <a:defRPr sz="2232"/>
            </a:pPr>
            <a:endParaRPr dirty="0">
              <a:solidFill>
                <a:srgbClr val="FF0000"/>
              </a:solidFill>
            </a:endParaRPr>
          </a:p>
          <a:p>
            <a:pPr marL="253936" indent="-253936" algn="l" defTabSz="850391" rtl="0">
              <a:lnSpc>
                <a:spcPct val="80000"/>
              </a:lnSpc>
              <a:spcBef>
                <a:spcPts val="500"/>
              </a:spcBef>
              <a:defRPr sz="2232"/>
            </a:pPr>
            <a:r>
              <a:rPr dirty="0"/>
              <a:t>This type of presentation arises as the result of extension of the fetal head such that it is midway between flexion (vertex presentation) and hyperextension (face presentation). </a:t>
            </a:r>
            <a:endParaRPr lang="en-US" dirty="0"/>
          </a:p>
          <a:p>
            <a:pPr marL="253936" indent="-253936" algn="l" defTabSz="850391" rtl="0">
              <a:lnSpc>
                <a:spcPct val="80000"/>
              </a:lnSpc>
              <a:spcBef>
                <a:spcPts val="500"/>
              </a:spcBef>
              <a:defRPr sz="2232"/>
            </a:pPr>
            <a:endParaRPr dirty="0"/>
          </a:p>
          <a:p>
            <a:pPr marL="253936" indent="-253936" algn="l" defTabSz="850391" rtl="0">
              <a:lnSpc>
                <a:spcPct val="80000"/>
              </a:lnSpc>
              <a:spcBef>
                <a:spcPts val="500"/>
              </a:spcBef>
              <a:buSzTx/>
              <a:buNone/>
              <a:defRPr sz="2232"/>
            </a:pPr>
            <a:r>
              <a:rPr dirty="0"/>
              <a:t>  The incidence is about 1 in 1400 deliveries.</a:t>
            </a:r>
            <a:endParaRPr lang="en-US" dirty="0"/>
          </a:p>
          <a:p>
            <a:pPr marL="253936" indent="-253936" algn="l" defTabSz="850391" rtl="0">
              <a:lnSpc>
                <a:spcPct val="80000"/>
              </a:lnSpc>
              <a:spcBef>
                <a:spcPts val="500"/>
              </a:spcBef>
              <a:buSzTx/>
              <a:buNone/>
              <a:defRPr sz="2232"/>
            </a:pPr>
            <a:endParaRPr dirty="0"/>
          </a:p>
          <a:p>
            <a:pPr marL="253936" indent="-253936" algn="l" defTabSz="850391" rtl="0">
              <a:lnSpc>
                <a:spcPct val="80000"/>
              </a:lnSpc>
              <a:spcBef>
                <a:spcPts val="500"/>
              </a:spcBef>
              <a:buSzTx/>
              <a:buNone/>
              <a:defRPr sz="2232"/>
            </a:pPr>
            <a:r>
              <a:rPr dirty="0"/>
              <a:t> With a brow presentation, the presenting diameter is the </a:t>
            </a:r>
            <a:r>
              <a:rPr b="1" dirty="0" err="1">
                <a:solidFill>
                  <a:srgbClr val="FF0000"/>
                </a:solidFill>
              </a:rPr>
              <a:t>supraoccipitomental</a:t>
            </a:r>
            <a:endParaRPr lang="en-US" b="1" dirty="0">
              <a:solidFill>
                <a:srgbClr val="FF0000"/>
              </a:solidFill>
            </a:endParaRPr>
          </a:p>
          <a:p>
            <a:pPr marL="253936" indent="-253936" algn="l" defTabSz="850391" rtl="0">
              <a:lnSpc>
                <a:spcPct val="80000"/>
              </a:lnSpc>
              <a:spcBef>
                <a:spcPts val="500"/>
              </a:spcBef>
              <a:buSzTx/>
              <a:buNone/>
              <a:defRPr sz="2232"/>
            </a:pPr>
            <a:r>
              <a:rPr b="1" dirty="0">
                <a:solidFill>
                  <a:srgbClr val="FF0000"/>
                </a:solidFill>
              </a:rPr>
              <a:t> diameter</a:t>
            </a:r>
            <a:r>
              <a:rPr lang="en-US" b="1" dirty="0">
                <a:solidFill>
                  <a:srgbClr val="FF0000"/>
                </a:solidFill>
              </a:rPr>
              <a:t>(13.5cm)</a:t>
            </a:r>
            <a:r>
              <a:rPr lang="en-US" b="1" dirty="0">
                <a:solidFill>
                  <a:schemeClr val="tx1"/>
                </a:solidFill>
              </a:rPr>
              <a:t>,</a:t>
            </a:r>
            <a:r>
              <a:rPr dirty="0"/>
              <a:t> which is much longer than the presenting diameter for a face or</a:t>
            </a:r>
            <a:endParaRPr lang="en-US" dirty="0"/>
          </a:p>
          <a:p>
            <a:pPr marL="253936" indent="-253936" algn="l" defTabSz="850391" rtl="0">
              <a:lnSpc>
                <a:spcPct val="80000"/>
              </a:lnSpc>
              <a:spcBef>
                <a:spcPts val="500"/>
              </a:spcBef>
              <a:buSzTx/>
              <a:buNone/>
              <a:defRPr sz="2232"/>
            </a:pPr>
            <a:r>
              <a:rPr dirty="0"/>
              <a:t> a vertex presentation.</a:t>
            </a:r>
            <a:endParaRPr lang="en-US" dirty="0"/>
          </a:p>
          <a:p>
            <a:pPr marL="253936" indent="-253936" algn="l" defTabSz="850391" rtl="0">
              <a:lnSpc>
                <a:spcPct val="80000"/>
              </a:lnSpc>
              <a:spcBef>
                <a:spcPts val="500"/>
              </a:spcBef>
              <a:buSzTx/>
              <a:buNone/>
              <a:defRPr sz="2232"/>
            </a:pPr>
            <a:endParaRPr dirty="0"/>
          </a:p>
          <a:p>
            <a:pPr marL="253936" indent="-253936" algn="l" defTabSz="850391" rtl="0">
              <a:lnSpc>
                <a:spcPct val="80000"/>
              </a:lnSpc>
              <a:spcBef>
                <a:spcPts val="500"/>
              </a:spcBef>
              <a:defRPr sz="2232"/>
            </a:pPr>
            <a:endParaRPr dirty="0"/>
          </a:p>
        </p:txBody>
      </p:sp>
      <p:sp>
        <p:nvSpPr>
          <p:cNvPr id="79" name="رقم الشريحة"/>
          <p:cNvSpPr>
            <a:spLocks noGrp="1"/>
          </p:cNvSpPr>
          <p:nvPr>
            <p:ph type="sldNum" sz="quarter" idx="2"/>
          </p:nvPr>
        </p:nvSpPr>
        <p:spPr>
          <a:xfrm>
            <a:off x="10135460" y="6536810"/>
            <a:ext cx="75341"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33</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Brow presentation"/>
          <p:cNvSpPr>
            <a:spLocks noGrp="1"/>
          </p:cNvSpPr>
          <p:nvPr>
            <p:ph type="title" idx="4294967295"/>
          </p:nvPr>
        </p:nvSpPr>
        <p:spPr>
          <a:xfrm>
            <a:off x="1919288" y="404813"/>
            <a:ext cx="8229601" cy="1143001"/>
          </a:xfrm>
          <a:prstGeom prst="rect">
            <a:avLst/>
          </a:prstGeom>
        </p:spPr>
        <p:txBody>
          <a:bodyPr>
            <a:normAutofit/>
          </a:bodyPr>
          <a:lstStyle>
            <a:lvl1pPr rtl="0">
              <a:defRPr/>
            </a:lvl1pPr>
          </a:lstStyle>
          <a:p>
            <a:r>
              <a:t>Brow presentation </a:t>
            </a:r>
          </a:p>
        </p:txBody>
      </p:sp>
      <p:sp>
        <p:nvSpPr>
          <p:cNvPr id="78" name="occurs when the presenting part of  the fetus is between the facial orbits and anterior fontanelle.…"/>
          <p:cNvSpPr>
            <a:spLocks noGrp="1"/>
          </p:cNvSpPr>
          <p:nvPr>
            <p:ph type="body" idx="4294967295"/>
          </p:nvPr>
        </p:nvSpPr>
        <p:spPr>
          <a:xfrm>
            <a:off x="814388" y="1547814"/>
            <a:ext cx="10474501" cy="4806692"/>
          </a:xfrm>
          <a:prstGeom prst="rect">
            <a:avLst/>
          </a:prstGeom>
        </p:spPr>
        <p:txBody>
          <a:bodyPr>
            <a:normAutofit/>
          </a:bodyPr>
          <a:lstStyle/>
          <a:p>
            <a:pPr marL="253936" indent="-253936" algn="l" defTabSz="850391" rtl="0">
              <a:lnSpc>
                <a:spcPct val="80000"/>
              </a:lnSpc>
              <a:spcBef>
                <a:spcPts val="500"/>
              </a:spcBef>
              <a:defRPr sz="2232"/>
            </a:pPr>
            <a:r>
              <a:rPr lang="en-US" sz="2400" dirty="0"/>
              <a:t>The </a:t>
            </a:r>
            <a:r>
              <a:rPr lang="en-US" sz="2400" dirty="0" err="1"/>
              <a:t>intrapartum</a:t>
            </a:r>
            <a:r>
              <a:rPr lang="en-US" sz="2400" dirty="0"/>
              <a:t> management is expectant, because the brow presentation is an unstable one. </a:t>
            </a:r>
            <a:r>
              <a:rPr lang="en-US" sz="2400" b="1" dirty="0">
                <a:solidFill>
                  <a:srgbClr val="FF0000"/>
                </a:solidFill>
              </a:rPr>
              <a:t>Fifty to 75 </a:t>
            </a:r>
            <a:r>
              <a:rPr lang="en-US" sz="2400" dirty="0"/>
              <a:t>percent will convert to either a face presentation, through extension, or a vertex presentation, through flexion, and will subsequently deliver vaginally. </a:t>
            </a:r>
          </a:p>
          <a:p>
            <a:pPr marL="253936" indent="-253936" algn="l" defTabSz="850391" rtl="0">
              <a:lnSpc>
                <a:spcPct val="80000"/>
              </a:lnSpc>
              <a:spcBef>
                <a:spcPts val="500"/>
              </a:spcBef>
              <a:defRPr sz="2232"/>
            </a:pPr>
            <a:endParaRPr lang="en-US" sz="2400" dirty="0"/>
          </a:p>
          <a:p>
            <a:pPr marL="253936" indent="-253936" algn="l" defTabSz="850391" rtl="0">
              <a:lnSpc>
                <a:spcPct val="80000"/>
              </a:lnSpc>
              <a:spcBef>
                <a:spcPts val="500"/>
              </a:spcBef>
              <a:defRPr sz="2232"/>
            </a:pPr>
            <a:r>
              <a:rPr lang="en-US" sz="2400" dirty="0"/>
              <a:t>With a persistent brow presentation, the large presenting diameter makes vaginal delivery impossible, unless the fetus is very small or the maternal pelvis is very large, and delivery must be accomplished by cesarean delivery</a:t>
            </a:r>
            <a:endParaRPr sz="2400" dirty="0"/>
          </a:p>
        </p:txBody>
      </p:sp>
      <p:sp>
        <p:nvSpPr>
          <p:cNvPr id="79" name="رقم الشريحة"/>
          <p:cNvSpPr>
            <a:spLocks noGrp="1"/>
          </p:cNvSpPr>
          <p:nvPr>
            <p:ph type="sldNum" sz="quarter" idx="2"/>
          </p:nvPr>
        </p:nvSpPr>
        <p:spPr>
          <a:xfrm>
            <a:off x="10135460" y="6536810"/>
            <a:ext cx="75341" cy="184666"/>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34</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extLst>
      <p:ext uri="{BB962C8B-B14F-4D97-AF65-F5344CB8AC3E}">
        <p14:creationId xmlns:p14="http://schemas.microsoft.com/office/powerpoint/2010/main" val="25390394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العنوان"/>
          <p:cNvSpPr>
            <a:spLocks noGrp="1"/>
          </p:cNvSpPr>
          <p:nvPr>
            <p:ph type="title" idx="4294967295"/>
          </p:nvPr>
        </p:nvSpPr>
        <p:spPr>
          <a:xfrm>
            <a:off x="1981200" y="704849"/>
            <a:ext cx="8229600" cy="1143002"/>
          </a:xfrm>
          <a:prstGeom prst="rect">
            <a:avLst/>
          </a:prstGeom>
        </p:spPr>
        <p:txBody>
          <a:bodyPr>
            <a:normAutofit/>
          </a:bodyPr>
          <a:lstStyle/>
          <a:p>
            <a:endParaRPr/>
          </a:p>
        </p:txBody>
      </p:sp>
      <p:sp>
        <p:nvSpPr>
          <p:cNvPr id="82" name="With a persistent brow presentation, the large presenting diameter makes vaginal delivery impossible, unless the fetus is very small or the maternal pelvis is very large, and delivery must be accomplished by cesarean delivery.…"/>
          <p:cNvSpPr>
            <a:spLocks noGrp="1"/>
          </p:cNvSpPr>
          <p:nvPr>
            <p:ph type="body" idx="4294967295"/>
          </p:nvPr>
        </p:nvSpPr>
        <p:spPr>
          <a:xfrm>
            <a:off x="1981200" y="1935162"/>
            <a:ext cx="8229600" cy="4389438"/>
          </a:xfrm>
          <a:prstGeom prst="rect">
            <a:avLst/>
          </a:prstGeom>
        </p:spPr>
        <p:txBody>
          <a:bodyPr>
            <a:normAutofit/>
          </a:bodyPr>
          <a:lstStyle/>
          <a:p>
            <a:pPr marL="253936" indent="-253936" algn="l" defTabSz="850391" rtl="0">
              <a:spcBef>
                <a:spcPts val="500"/>
              </a:spcBef>
              <a:defRPr sz="2232"/>
            </a:pPr>
            <a:endParaRPr dirty="0"/>
          </a:p>
          <a:p>
            <a:pPr marL="253936" indent="-253936" algn="l" defTabSz="850391" rtl="0">
              <a:spcBef>
                <a:spcPts val="500"/>
              </a:spcBef>
              <a:defRPr sz="2232"/>
            </a:pPr>
            <a:r>
              <a:rPr dirty="0"/>
              <a:t>There is an increased incidence of both </a:t>
            </a:r>
            <a:r>
              <a:rPr b="1" dirty="0">
                <a:solidFill>
                  <a:srgbClr val="FF0000"/>
                </a:solidFill>
              </a:rPr>
              <a:t>prolonged labor </a:t>
            </a:r>
            <a:r>
              <a:rPr dirty="0"/>
              <a:t>(30-50%) and </a:t>
            </a:r>
            <a:r>
              <a:rPr b="1" dirty="0">
                <a:solidFill>
                  <a:srgbClr val="FF0000"/>
                </a:solidFill>
              </a:rPr>
              <a:t>dysfunctional labor </a:t>
            </a:r>
            <a:r>
              <a:rPr dirty="0"/>
              <a:t>(30%).</a:t>
            </a:r>
          </a:p>
          <a:p>
            <a:pPr marL="253936" indent="-253936" algn="l" defTabSz="850391" rtl="0">
              <a:spcBef>
                <a:spcPts val="500"/>
              </a:spcBef>
              <a:defRPr sz="2232"/>
            </a:pPr>
            <a:r>
              <a:rPr dirty="0"/>
              <a:t>As with face presentations, </a:t>
            </a:r>
            <a:r>
              <a:rPr dirty="0" err="1"/>
              <a:t>midpelvic</a:t>
            </a:r>
            <a:r>
              <a:rPr dirty="0"/>
              <a:t> delivery and methods to convert the brow presentation to a vertex presentation are contraindicated.</a:t>
            </a:r>
          </a:p>
          <a:p>
            <a:pPr marL="253936" indent="-253936" algn="l" defTabSz="850391" rtl="0">
              <a:spcBef>
                <a:spcPts val="500"/>
              </a:spcBef>
              <a:defRPr sz="2232"/>
            </a:pPr>
            <a:r>
              <a:rPr dirty="0"/>
              <a:t> Perinatal morbidity and mortality </a:t>
            </a:r>
            <a:r>
              <a:rPr b="1" dirty="0">
                <a:solidFill>
                  <a:srgbClr val="FF0000"/>
                </a:solidFill>
              </a:rPr>
              <a:t>are</a:t>
            </a:r>
            <a:r>
              <a:rPr dirty="0">
                <a:solidFill>
                  <a:srgbClr val="FF0000"/>
                </a:solidFill>
              </a:rPr>
              <a:t> </a:t>
            </a:r>
            <a:r>
              <a:rPr b="1" dirty="0">
                <a:solidFill>
                  <a:srgbClr val="FF0000"/>
                </a:solidFill>
              </a:rPr>
              <a:t>similar</a:t>
            </a:r>
            <a:r>
              <a:rPr dirty="0">
                <a:solidFill>
                  <a:srgbClr val="FF0000"/>
                </a:solidFill>
              </a:rPr>
              <a:t> </a:t>
            </a:r>
            <a:r>
              <a:rPr dirty="0"/>
              <a:t>to those for vertex presentations.</a:t>
            </a:r>
          </a:p>
        </p:txBody>
      </p:sp>
      <p:sp>
        <p:nvSpPr>
          <p:cNvPr id="83" name="رقم الشريحة"/>
          <p:cNvSpPr>
            <a:spLocks noGrp="1"/>
          </p:cNvSpPr>
          <p:nvPr>
            <p:ph type="sldNum" sz="quarter" idx="2"/>
          </p:nvPr>
        </p:nvSpPr>
        <p:spPr>
          <a:xfrm>
            <a:off x="10140268" y="6536810"/>
            <a:ext cx="70532"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35</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mpound presentation"/>
          <p:cNvSpPr>
            <a:spLocks noGrp="1"/>
          </p:cNvSpPr>
          <p:nvPr>
            <p:ph type="title" idx="4294967295"/>
          </p:nvPr>
        </p:nvSpPr>
        <p:spPr>
          <a:xfrm>
            <a:off x="1981200" y="704849"/>
            <a:ext cx="8229600" cy="1143002"/>
          </a:xfrm>
          <a:prstGeom prst="rect">
            <a:avLst/>
          </a:prstGeom>
        </p:spPr>
        <p:txBody>
          <a:bodyPr>
            <a:normAutofit/>
          </a:bodyPr>
          <a:lstStyle>
            <a:lvl1pPr rtl="0">
              <a:defRPr/>
            </a:lvl1pPr>
          </a:lstStyle>
          <a:p>
            <a:r>
              <a:t>compound presentation </a:t>
            </a:r>
          </a:p>
        </p:txBody>
      </p:sp>
      <p:sp>
        <p:nvSpPr>
          <p:cNvPr id="90" name="occurs when a fetal extremity (usually the hand) prolapses alongside the presenting part (the head) and both parts enter the maternal pelvis at the same time. This presentation occurs more frequently with premature gestations. The incidence of a hand or arm prolapsing alongside the presenting fetal head is 1 in 700 deliveries and management is expectant.…"/>
          <p:cNvSpPr>
            <a:spLocks noGrp="1"/>
          </p:cNvSpPr>
          <p:nvPr>
            <p:ph type="body" idx="4294967295"/>
          </p:nvPr>
        </p:nvSpPr>
        <p:spPr>
          <a:xfrm>
            <a:off x="1981200" y="1935162"/>
            <a:ext cx="8229600" cy="4389438"/>
          </a:xfrm>
          <a:prstGeom prst="rect">
            <a:avLst/>
          </a:prstGeom>
        </p:spPr>
        <p:txBody>
          <a:bodyPr>
            <a:normAutofit/>
          </a:bodyPr>
          <a:lstStyle/>
          <a:p>
            <a:pPr marL="262127" indent="-262127" algn="l" defTabSz="877823" rtl="0">
              <a:lnSpc>
                <a:spcPct val="90000"/>
              </a:lnSpc>
              <a:spcBef>
                <a:spcPts val="500"/>
              </a:spcBef>
              <a:defRPr sz="2112"/>
            </a:pPr>
            <a:r>
              <a:t>occurs when a fetal extremity (</a:t>
            </a:r>
            <a:r>
              <a:rPr b="1">
                <a:solidFill>
                  <a:srgbClr val="FF0000"/>
                </a:solidFill>
              </a:rPr>
              <a:t>usually the hand</a:t>
            </a:r>
            <a:r>
              <a:t>) prolapses alongside the presenting part (</a:t>
            </a:r>
            <a:r>
              <a:rPr b="1">
                <a:solidFill>
                  <a:srgbClr val="FF0000"/>
                </a:solidFill>
              </a:rPr>
              <a:t>the head</a:t>
            </a:r>
            <a:r>
              <a:t>) and both parts enter the maternal pelvis at the same time. This presentation occurs more frequently with </a:t>
            </a:r>
            <a:r>
              <a:rPr b="1">
                <a:solidFill>
                  <a:srgbClr val="FF0000"/>
                </a:solidFill>
              </a:rPr>
              <a:t>premature gestations</a:t>
            </a:r>
            <a:r>
              <a:t>. The incidence of a hand or arm prolapsing alongside the presenting fetal head is </a:t>
            </a:r>
            <a:r>
              <a:rPr b="1">
                <a:solidFill>
                  <a:srgbClr val="FF0000"/>
                </a:solidFill>
              </a:rPr>
              <a:t>1 in 700</a:t>
            </a:r>
            <a:r>
              <a:t> deliveries and management is expectant.</a:t>
            </a:r>
          </a:p>
          <a:p>
            <a:pPr marL="262127" indent="-262127" algn="l" defTabSz="877823" rtl="0">
              <a:lnSpc>
                <a:spcPct val="90000"/>
              </a:lnSpc>
              <a:spcBef>
                <a:spcPts val="500"/>
              </a:spcBef>
              <a:defRPr sz="2112"/>
            </a:pPr>
            <a:r>
              <a:t> Usually the prolapsed part of the fetus does not interfere with labor. If the arm prolapses, it is best to wait to see if it moves out of the way as the head descends. If it does not, the arm may be gently pushed upward while the head is simultaneously pushed downward by fundal pressure. If the complete extremity prolapses and the fetus then converts to a shoulder presentation birth must be accomplished by cesarean delivery</a:t>
            </a:r>
          </a:p>
        </p:txBody>
      </p:sp>
      <p:sp>
        <p:nvSpPr>
          <p:cNvPr id="91" name="رقم الشريحة"/>
          <p:cNvSpPr>
            <a:spLocks noGrp="1"/>
          </p:cNvSpPr>
          <p:nvPr>
            <p:ph type="sldNum" sz="quarter" idx="2"/>
          </p:nvPr>
        </p:nvSpPr>
        <p:spPr>
          <a:xfrm>
            <a:off x="10137062" y="6536810"/>
            <a:ext cx="73738"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36</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العنوان"/>
          <p:cNvSpPr>
            <a:spLocks noGrp="1"/>
          </p:cNvSpPr>
          <p:nvPr>
            <p:ph type="title" idx="4294967295"/>
          </p:nvPr>
        </p:nvSpPr>
        <p:spPr>
          <a:xfrm>
            <a:off x="1981200" y="704849"/>
            <a:ext cx="8229600" cy="1143002"/>
          </a:xfrm>
          <a:prstGeom prst="rect">
            <a:avLst/>
          </a:prstGeom>
        </p:spPr>
        <p:txBody>
          <a:bodyPr>
            <a:normAutofit/>
          </a:bodyPr>
          <a:lstStyle/>
          <a:p>
            <a:endParaRPr/>
          </a:p>
        </p:txBody>
      </p:sp>
      <p:sp>
        <p:nvSpPr>
          <p:cNvPr id="94" name="النص"/>
          <p:cNvSpPr>
            <a:spLocks noGrp="1"/>
          </p:cNvSpPr>
          <p:nvPr>
            <p:ph type="body" idx="4294967295"/>
          </p:nvPr>
        </p:nvSpPr>
        <p:spPr>
          <a:xfrm>
            <a:off x="1981200" y="1935162"/>
            <a:ext cx="8229600" cy="4389438"/>
          </a:xfrm>
          <a:prstGeom prst="rect">
            <a:avLst/>
          </a:prstGeom>
        </p:spPr>
        <p:txBody>
          <a:bodyPr>
            <a:normAutofit/>
          </a:bodyPr>
          <a:lstStyle/>
          <a:p>
            <a:endParaRPr/>
          </a:p>
        </p:txBody>
      </p:sp>
      <p:pic>
        <p:nvPicPr>
          <p:cNvPr id="95" name="image.png" descr="image.png"/>
          <p:cNvPicPr>
            <a:picLocks noChangeAspect="1"/>
          </p:cNvPicPr>
          <p:nvPr/>
        </p:nvPicPr>
        <p:blipFill>
          <a:blip r:embed="rId2"/>
          <a:stretch>
            <a:fillRect/>
          </a:stretch>
        </p:blipFill>
        <p:spPr>
          <a:xfrm>
            <a:off x="3935412" y="1412875"/>
            <a:ext cx="3889376" cy="4254500"/>
          </a:xfrm>
          <a:prstGeom prst="rect">
            <a:avLst/>
          </a:prstGeom>
          <a:ln w="12700">
            <a:miter lim="400000"/>
          </a:ln>
        </p:spPr>
      </p:pic>
      <p:sp>
        <p:nvSpPr>
          <p:cNvPr id="96" name="رقم الشريحة"/>
          <p:cNvSpPr>
            <a:spLocks noGrp="1"/>
          </p:cNvSpPr>
          <p:nvPr>
            <p:ph type="sldNum" sz="quarter" idx="2"/>
          </p:nvPr>
        </p:nvSpPr>
        <p:spPr>
          <a:xfrm>
            <a:off x="10127444" y="6536810"/>
            <a:ext cx="83356"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37</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Malposition"/>
          <p:cNvSpPr>
            <a:spLocks noGrp="1"/>
          </p:cNvSpPr>
          <p:nvPr>
            <p:ph type="title" idx="4294967295"/>
          </p:nvPr>
        </p:nvSpPr>
        <p:spPr>
          <a:xfrm>
            <a:off x="1981200" y="704849"/>
            <a:ext cx="8229600" cy="1143002"/>
          </a:xfrm>
          <a:prstGeom prst="rect">
            <a:avLst/>
          </a:prstGeom>
        </p:spPr>
        <p:txBody>
          <a:bodyPr>
            <a:normAutofit/>
          </a:bodyPr>
          <a:lstStyle>
            <a:lvl1pPr rtl="0">
              <a:defRPr/>
            </a:lvl1pPr>
          </a:lstStyle>
          <a:p>
            <a:r>
              <a:t>Malposition</a:t>
            </a:r>
          </a:p>
        </p:txBody>
      </p:sp>
      <p:sp>
        <p:nvSpPr>
          <p:cNvPr id="99" name="Occiput posterior position incidence 10 % of cephalic presentation…"/>
          <p:cNvSpPr>
            <a:spLocks noGrp="1"/>
          </p:cNvSpPr>
          <p:nvPr>
            <p:ph type="body" idx="4294967295"/>
          </p:nvPr>
        </p:nvSpPr>
        <p:spPr>
          <a:xfrm>
            <a:off x="1981200" y="1935162"/>
            <a:ext cx="8229600" cy="4389438"/>
          </a:xfrm>
          <a:prstGeom prst="rect">
            <a:avLst/>
          </a:prstGeom>
        </p:spPr>
        <p:txBody>
          <a:bodyPr>
            <a:normAutofit/>
          </a:bodyPr>
          <a:lstStyle/>
          <a:p>
            <a:pPr marL="267588" indent="-267588" algn="l" defTabSz="896111" rtl="0">
              <a:spcBef>
                <a:spcPts val="500"/>
              </a:spcBef>
              <a:defRPr sz="2352"/>
            </a:pPr>
            <a:r>
              <a:t>Occiput posterior position incidence 10 % of cephalic presentation</a:t>
            </a:r>
          </a:p>
          <a:p>
            <a:pPr marL="267588" indent="-267588" algn="l" defTabSz="896111" rtl="0">
              <a:spcBef>
                <a:spcPts val="500"/>
              </a:spcBef>
              <a:defRPr sz="2352"/>
            </a:pPr>
            <a:r>
              <a:t>Malposition but not Malpresentation</a:t>
            </a:r>
          </a:p>
          <a:p>
            <a:pPr marL="267588" indent="-267588" algn="l" defTabSz="896111" rtl="0">
              <a:spcBef>
                <a:spcPts val="500"/>
              </a:spcBef>
              <a:defRPr sz="2352"/>
            </a:pPr>
            <a:r>
              <a:t>Vertex presentation’</a:t>
            </a:r>
          </a:p>
          <a:p>
            <a:pPr marL="267588" indent="-267588" algn="l" defTabSz="896111" rtl="0">
              <a:spcBef>
                <a:spcPts val="500"/>
              </a:spcBef>
              <a:defRPr sz="2352"/>
            </a:pPr>
            <a:r>
              <a:t>Occiput lies in the posterior part of the pelvis</a:t>
            </a:r>
          </a:p>
          <a:p>
            <a:pPr marL="267588" indent="-267588" algn="l" defTabSz="896111" rtl="0">
              <a:spcBef>
                <a:spcPts val="500"/>
              </a:spcBef>
              <a:defRPr sz="2352"/>
            </a:pPr>
            <a:r>
              <a:t>The engagement diameter </a:t>
            </a:r>
          </a:p>
          <a:p>
            <a:pPr marL="267588" indent="-267588" algn="l" defTabSz="896111" rtl="0">
              <a:spcBef>
                <a:spcPts val="500"/>
              </a:spcBef>
              <a:defRPr sz="2352"/>
            </a:pPr>
            <a:r>
              <a:t>-suboccipito-frontal 10 cm</a:t>
            </a:r>
          </a:p>
          <a:p>
            <a:pPr marL="267588" indent="-267588" algn="l" defTabSz="896111" rtl="0">
              <a:spcBef>
                <a:spcPts val="500"/>
              </a:spcBef>
              <a:defRPr sz="2352"/>
            </a:pPr>
            <a:r>
              <a:t>Occipito –frontal 11 cm </a:t>
            </a:r>
          </a:p>
          <a:p>
            <a:pPr marL="267588" indent="-267588" algn="l" defTabSz="896111" rtl="0">
              <a:spcBef>
                <a:spcPts val="500"/>
              </a:spcBef>
              <a:defRPr sz="2352"/>
            </a:pPr>
            <a:r>
              <a:t>Mode of delivery can be vaginally ,assisted and possible CS </a:t>
            </a:r>
          </a:p>
        </p:txBody>
      </p:sp>
      <p:sp>
        <p:nvSpPr>
          <p:cNvPr id="100" name="رقم الشريحة"/>
          <p:cNvSpPr>
            <a:spLocks noGrp="1"/>
          </p:cNvSpPr>
          <p:nvPr>
            <p:ph type="sldNum" sz="quarter" idx="2"/>
          </p:nvPr>
        </p:nvSpPr>
        <p:spPr>
          <a:xfrm>
            <a:off x="10137062" y="6536810"/>
            <a:ext cx="73738"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38</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z"/>
          <p:cNvSpPr>
            <a:spLocks noGrp="1"/>
          </p:cNvSpPr>
          <p:nvPr>
            <p:ph type="title" idx="4294967295"/>
          </p:nvPr>
        </p:nvSpPr>
        <p:spPr>
          <a:xfrm>
            <a:off x="1981200" y="704849"/>
            <a:ext cx="8229600" cy="1143002"/>
          </a:xfrm>
          <a:prstGeom prst="rect">
            <a:avLst/>
          </a:prstGeom>
        </p:spPr>
        <p:txBody>
          <a:bodyPr>
            <a:normAutofit/>
          </a:bodyPr>
          <a:lstStyle>
            <a:lvl1pPr rtl="0">
              <a:defRPr/>
            </a:lvl1pPr>
          </a:lstStyle>
          <a:p>
            <a:r>
              <a:t>z</a:t>
            </a:r>
          </a:p>
        </p:txBody>
      </p:sp>
      <p:sp>
        <p:nvSpPr>
          <p:cNvPr id="103" name="النص"/>
          <p:cNvSpPr>
            <a:spLocks noGrp="1"/>
          </p:cNvSpPr>
          <p:nvPr>
            <p:ph type="body" idx="4294967295"/>
          </p:nvPr>
        </p:nvSpPr>
        <p:spPr>
          <a:xfrm>
            <a:off x="1981200" y="1935162"/>
            <a:ext cx="8229600" cy="4389438"/>
          </a:xfrm>
          <a:prstGeom prst="rect">
            <a:avLst/>
          </a:prstGeom>
        </p:spPr>
        <p:txBody>
          <a:bodyPr>
            <a:normAutofit/>
          </a:bodyPr>
          <a:lstStyle/>
          <a:p>
            <a:endParaRPr/>
          </a:p>
        </p:txBody>
      </p:sp>
      <p:pic>
        <p:nvPicPr>
          <p:cNvPr id="104" name="image.png" descr="image.png"/>
          <p:cNvPicPr>
            <a:picLocks noChangeAspect="1"/>
          </p:cNvPicPr>
          <p:nvPr/>
        </p:nvPicPr>
        <p:blipFill>
          <a:blip r:embed="rId2"/>
          <a:stretch>
            <a:fillRect/>
          </a:stretch>
        </p:blipFill>
        <p:spPr>
          <a:xfrm>
            <a:off x="1524000" y="0"/>
            <a:ext cx="9144000" cy="6858000"/>
          </a:xfrm>
          <a:prstGeom prst="rect">
            <a:avLst/>
          </a:prstGeom>
          <a:ln w="12700">
            <a:miter lim="400000"/>
          </a:ln>
        </p:spPr>
      </p:pic>
      <p:sp>
        <p:nvSpPr>
          <p:cNvPr id="105" name="رقم الشريحة"/>
          <p:cNvSpPr>
            <a:spLocks noGrp="1"/>
          </p:cNvSpPr>
          <p:nvPr>
            <p:ph type="sldNum" sz="quarter" idx="2"/>
          </p:nvPr>
        </p:nvSpPr>
        <p:spPr>
          <a:xfrm>
            <a:off x="10127444" y="6536810"/>
            <a:ext cx="83356"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39</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91279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Malposition"/>
          <p:cNvSpPr>
            <a:spLocks noGrp="1"/>
          </p:cNvSpPr>
          <p:nvPr>
            <p:ph type="title" idx="4294967295"/>
          </p:nvPr>
        </p:nvSpPr>
        <p:spPr>
          <a:xfrm>
            <a:off x="1981200" y="704849"/>
            <a:ext cx="8229600" cy="1143002"/>
          </a:xfrm>
          <a:prstGeom prst="rect">
            <a:avLst/>
          </a:prstGeom>
        </p:spPr>
        <p:txBody>
          <a:bodyPr>
            <a:normAutofit fontScale="90000"/>
          </a:bodyPr>
          <a:lstStyle/>
          <a:p>
            <a:pPr defTabSz="786384" rtl="0">
              <a:defRPr sz="3870"/>
            </a:pPr>
            <a:r>
              <a:t>Malposition</a:t>
            </a:r>
            <a:br/>
            <a:endParaRPr/>
          </a:p>
        </p:txBody>
      </p:sp>
      <p:sp>
        <p:nvSpPr>
          <p:cNvPr id="108" name="ROP Is 3 times as common as LOP…"/>
          <p:cNvSpPr>
            <a:spLocks noGrp="1"/>
          </p:cNvSpPr>
          <p:nvPr>
            <p:ph type="body" idx="4294967295"/>
          </p:nvPr>
        </p:nvSpPr>
        <p:spPr>
          <a:xfrm>
            <a:off x="1981200" y="1935162"/>
            <a:ext cx="8229600" cy="4389438"/>
          </a:xfrm>
          <a:prstGeom prst="rect">
            <a:avLst/>
          </a:prstGeom>
        </p:spPr>
        <p:txBody>
          <a:bodyPr>
            <a:normAutofit/>
          </a:bodyPr>
          <a:lstStyle/>
          <a:p>
            <a:pPr algn="l" rtl="0">
              <a:defRPr/>
            </a:pPr>
            <a:r>
              <a:t>ROP Is 3 times as common as LOP</a:t>
            </a:r>
          </a:p>
          <a:p>
            <a:pPr algn="l" rtl="0">
              <a:defRPr b="1" u="sng">
                <a:effectLst>
                  <a:outerShdw blurRad="12700" dist="25400" dir="2700000" rotWithShape="0">
                    <a:srgbClr val="FFFFFF"/>
                  </a:outerShdw>
                </a:effectLst>
              </a:defRPr>
            </a:pPr>
            <a:r>
              <a:t>Risk factors</a:t>
            </a:r>
          </a:p>
          <a:p>
            <a:pPr algn="l" rtl="0">
              <a:defRPr sz="2800">
                <a:effectLst>
                  <a:outerShdw blurRad="12700" dist="25400" dir="2700000" rotWithShape="0">
                    <a:srgbClr val="FFFFFF"/>
                  </a:outerShdw>
                </a:effectLst>
              </a:defRPr>
            </a:pPr>
            <a:r>
              <a:t>Grand multipara</a:t>
            </a:r>
          </a:p>
          <a:p>
            <a:pPr algn="l" rtl="0">
              <a:defRPr sz="2800">
                <a:effectLst>
                  <a:outerShdw blurRad="12700" dist="25400" dir="2700000" rotWithShape="0">
                    <a:srgbClr val="FFFFFF"/>
                  </a:outerShdw>
                </a:effectLst>
              </a:defRPr>
            </a:pPr>
            <a:r>
              <a:t>Android or anthropoid pelvic</a:t>
            </a:r>
          </a:p>
          <a:p>
            <a:pPr algn="l" rtl="0">
              <a:defRPr sz="2800">
                <a:effectLst>
                  <a:outerShdw blurRad="12700" dist="25400" dir="2700000" rotWithShape="0">
                    <a:srgbClr val="FFFFFF"/>
                  </a:outerShdw>
                </a:effectLst>
              </a:defRPr>
            </a:pPr>
            <a:r>
              <a:t>Flat sacrum</a:t>
            </a:r>
          </a:p>
          <a:p>
            <a:pPr algn="l" rtl="0">
              <a:defRPr sz="2800">
                <a:effectLst>
                  <a:outerShdw blurRad="12700" dist="25400" dir="2700000" rotWithShape="0">
                    <a:srgbClr val="FFFFFF"/>
                  </a:outerShdw>
                </a:effectLst>
              </a:defRPr>
            </a:pPr>
            <a:r>
              <a:t>Pendulous abdomen  </a:t>
            </a:r>
          </a:p>
          <a:p>
            <a:pPr algn="l" rtl="0">
              <a:defRPr sz="2800">
                <a:effectLst>
                  <a:outerShdw blurRad="12700" dist="25400" dir="2700000" rotWithShape="0">
                    <a:srgbClr val="FFFFFF"/>
                  </a:outerShdw>
                </a:effectLst>
              </a:defRPr>
            </a:pPr>
            <a:r>
              <a:t>Anterior placenta  </a:t>
            </a:r>
          </a:p>
        </p:txBody>
      </p:sp>
      <p:sp>
        <p:nvSpPr>
          <p:cNvPr id="109" name="رقم الشريحة"/>
          <p:cNvSpPr>
            <a:spLocks noGrp="1"/>
          </p:cNvSpPr>
          <p:nvPr>
            <p:ph type="sldNum" sz="quarter" idx="2"/>
          </p:nvPr>
        </p:nvSpPr>
        <p:spPr>
          <a:xfrm>
            <a:off x="10127444" y="6536810"/>
            <a:ext cx="83356"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40</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cciptoposterior position"/>
          <p:cNvSpPr>
            <a:spLocks noGrp="1"/>
          </p:cNvSpPr>
          <p:nvPr>
            <p:ph type="title" idx="4294967295"/>
          </p:nvPr>
        </p:nvSpPr>
        <p:spPr>
          <a:xfrm>
            <a:off x="1981200" y="704849"/>
            <a:ext cx="8229600" cy="1143002"/>
          </a:xfrm>
          <a:prstGeom prst="rect">
            <a:avLst/>
          </a:prstGeom>
        </p:spPr>
        <p:txBody>
          <a:bodyPr>
            <a:normAutofit/>
          </a:bodyPr>
          <a:lstStyle>
            <a:lvl1pPr rtl="0">
              <a:defRPr/>
            </a:lvl1pPr>
          </a:lstStyle>
          <a:p>
            <a:r>
              <a:t>Occiptoposterior position </a:t>
            </a:r>
          </a:p>
        </p:txBody>
      </p:sp>
      <p:sp>
        <p:nvSpPr>
          <p:cNvPr id="112" name="Diagnosis:…"/>
          <p:cNvSpPr>
            <a:spLocks noGrp="1"/>
          </p:cNvSpPr>
          <p:nvPr>
            <p:ph type="body" idx="4294967295"/>
          </p:nvPr>
        </p:nvSpPr>
        <p:spPr>
          <a:xfrm>
            <a:off x="1981200" y="1935162"/>
            <a:ext cx="8229600" cy="4389438"/>
          </a:xfrm>
          <a:prstGeom prst="rect">
            <a:avLst/>
          </a:prstGeom>
        </p:spPr>
        <p:txBody>
          <a:bodyPr>
            <a:normAutofit/>
          </a:bodyPr>
          <a:lstStyle/>
          <a:p>
            <a:pPr algn="l" rtl="0">
              <a:defRPr sz="2800"/>
            </a:pPr>
            <a:r>
              <a:t>Diagnosis:</a:t>
            </a:r>
          </a:p>
          <a:p>
            <a:pPr algn="l" rtl="0">
              <a:defRPr sz="2800"/>
            </a:pPr>
            <a:r>
              <a:t>Palpation fetal back to one side</a:t>
            </a:r>
          </a:p>
          <a:p>
            <a:pPr algn="l" rtl="0">
              <a:defRPr sz="2800"/>
            </a:pPr>
            <a:r>
              <a:t>Limbs to the front &amp;give hollowing above the head </a:t>
            </a:r>
          </a:p>
          <a:p>
            <a:pPr algn="l" rtl="0">
              <a:defRPr sz="2800"/>
            </a:pPr>
            <a:r>
              <a:t>Auscultation: fetal heart is heard best in the flank</a:t>
            </a:r>
          </a:p>
          <a:p>
            <a:pPr algn="l" rtl="0">
              <a:defRPr sz="2800"/>
            </a:pPr>
            <a:r>
              <a:t>PV exam: anterior fontanel is felt in the anterior part of the pelvis deflexed head </a:t>
            </a:r>
          </a:p>
        </p:txBody>
      </p:sp>
      <p:sp>
        <p:nvSpPr>
          <p:cNvPr id="113" name="رقم الشريحة"/>
          <p:cNvSpPr>
            <a:spLocks noGrp="1"/>
          </p:cNvSpPr>
          <p:nvPr>
            <p:ph type="sldNum" sz="quarter" idx="2"/>
          </p:nvPr>
        </p:nvSpPr>
        <p:spPr>
          <a:xfrm>
            <a:off x="10079355" y="6536810"/>
            <a:ext cx="131446" cy="184666"/>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1"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45C75"/>
                </a:solidFill>
                <a:effectLst/>
                <a:uLnTx/>
                <a:uFillTx/>
                <a:latin typeface="Constantia"/>
                <a:cs typeface="Helvetica"/>
                <a:sym typeface="Constantia"/>
              </a:rPr>
              <a:pPr marL="0" marR="0" lvl="0" indent="0" algn="r" defTabSz="914400" rtl="1" eaLnBrk="1" fontAlgn="auto" latinLnBrk="0" hangingPunct="0">
                <a:lnSpc>
                  <a:spcPct val="100000"/>
                </a:lnSpc>
                <a:spcBef>
                  <a:spcPts val="0"/>
                </a:spcBef>
                <a:spcAft>
                  <a:spcPts val="0"/>
                </a:spcAft>
                <a:buClrTx/>
                <a:buSzTx/>
                <a:buFontTx/>
                <a:buNone/>
                <a:tabLst/>
                <a:defRPr/>
              </a:pPr>
              <a:t>41</a:t>
            </a:fld>
            <a:endParaRPr kumimoji="0" sz="1200" b="0" i="0" u="none" strike="noStrike" kern="0" cap="none" spc="0" normalizeH="0" baseline="0" noProof="0">
              <a:ln>
                <a:noFill/>
              </a:ln>
              <a:solidFill>
                <a:srgbClr val="045C75"/>
              </a:solidFill>
              <a:effectLst/>
              <a:uLnTx/>
              <a:uFillTx/>
              <a:latin typeface="Constantia"/>
              <a:cs typeface="Helvetica"/>
              <a:sym typeface="Constantia"/>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1"/>
            <a:ext cx="7772400" cy="2438399"/>
          </a:xfrm>
        </p:spPr>
        <p:txBody>
          <a:bodyPr>
            <a:normAutofit fontScale="90000"/>
          </a:bodyPr>
          <a:lstStyle/>
          <a:p>
            <a:r>
              <a:rPr lang="en-GB" sz="6000" b="1" dirty="0">
                <a:solidFill>
                  <a:srgbClr val="FF0000"/>
                </a:solidFill>
              </a:rPr>
              <a:t>Breech, Shoulder and Compound presentations</a:t>
            </a:r>
            <a:endParaRPr lang="ar-SA" sz="6000" b="1" dirty="0">
              <a:solidFill>
                <a:srgbClr val="FF0000"/>
              </a:solidFill>
            </a:endParaRPr>
          </a:p>
        </p:txBody>
      </p:sp>
      <p:sp>
        <p:nvSpPr>
          <p:cNvPr id="3" name="Subtitle 2"/>
          <p:cNvSpPr>
            <a:spLocks noGrp="1"/>
          </p:cNvSpPr>
          <p:nvPr>
            <p:ph type="subTitle" idx="1"/>
          </p:nvPr>
        </p:nvSpPr>
        <p:spPr/>
        <p:txBody>
          <a:bodyPr/>
          <a:lstStyle/>
          <a:p>
            <a:r>
              <a:rPr lang="en-GB" b="1" dirty="0">
                <a:solidFill>
                  <a:srgbClr val="0070C0"/>
                </a:solidFill>
              </a:rPr>
              <a:t>Done By : </a:t>
            </a:r>
            <a:r>
              <a:rPr lang="en-US" b="1" dirty="0" err="1">
                <a:solidFill>
                  <a:srgbClr val="0070C0"/>
                </a:solidFill>
              </a:rPr>
              <a:t>Ibraheem</a:t>
            </a:r>
            <a:r>
              <a:rPr lang="en-US" b="1" dirty="0">
                <a:solidFill>
                  <a:srgbClr val="0070C0"/>
                </a:solidFill>
              </a:rPr>
              <a:t> </a:t>
            </a:r>
            <a:r>
              <a:rPr lang="en-US" b="1" dirty="0" err="1">
                <a:solidFill>
                  <a:srgbClr val="0070C0"/>
                </a:solidFill>
              </a:rPr>
              <a:t>Jwaied</a:t>
            </a:r>
            <a:r>
              <a:rPr lang="en-US" b="1" dirty="0">
                <a:solidFill>
                  <a:srgbClr val="0070C0"/>
                </a:solidFill>
              </a:rPr>
              <a:t> </a:t>
            </a:r>
            <a:endParaRPr lang="ar-SA" b="1" dirty="0">
              <a:solidFill>
                <a:srgbClr val="0070C0"/>
              </a:solidFill>
            </a:endParaRPr>
          </a:p>
        </p:txBody>
      </p:sp>
    </p:spTree>
    <p:extLst>
      <p:ext uri="{BB962C8B-B14F-4D97-AF65-F5344CB8AC3E}">
        <p14:creationId xmlns:p14="http://schemas.microsoft.com/office/powerpoint/2010/main" val="1828739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GB" b="1" dirty="0">
                <a:solidFill>
                  <a:srgbClr val="FF0000"/>
                </a:solidFill>
              </a:rPr>
              <a:t>Breech presentation</a:t>
            </a:r>
            <a:endParaRPr lang="ar-SA" b="1" dirty="0">
              <a:solidFill>
                <a:srgbClr val="FF0000"/>
              </a:solidFill>
            </a:endParaRPr>
          </a:p>
        </p:txBody>
      </p:sp>
      <p:sp>
        <p:nvSpPr>
          <p:cNvPr id="3" name="Content Placeholder 2"/>
          <p:cNvSpPr>
            <a:spLocks noGrp="1"/>
          </p:cNvSpPr>
          <p:nvPr>
            <p:ph idx="1"/>
          </p:nvPr>
        </p:nvSpPr>
        <p:spPr>
          <a:xfrm>
            <a:off x="1676400" y="1219200"/>
            <a:ext cx="8839200" cy="5486400"/>
          </a:xfrm>
        </p:spPr>
        <p:txBody>
          <a:bodyPr/>
          <a:lstStyle/>
          <a:p>
            <a:pPr algn="l"/>
            <a:r>
              <a:rPr lang="en-US" sz="2000" dirty="0"/>
              <a:t>The </a:t>
            </a:r>
            <a:r>
              <a:rPr lang="en-US" sz="2000" b="1" dirty="0"/>
              <a:t>buttock</a:t>
            </a:r>
            <a:r>
              <a:rPr lang="en-US" sz="2000" dirty="0"/>
              <a:t> forms the presenting part </a:t>
            </a:r>
          </a:p>
          <a:p>
            <a:pPr algn="l"/>
            <a:r>
              <a:rPr lang="en-US" sz="2000" dirty="0"/>
              <a:t>The </a:t>
            </a:r>
            <a:r>
              <a:rPr lang="en-US" sz="2000" b="1" dirty="0"/>
              <a:t>sacrum</a:t>
            </a:r>
            <a:r>
              <a:rPr lang="en-US" sz="2000" dirty="0"/>
              <a:t> is the denominator</a:t>
            </a:r>
          </a:p>
          <a:p>
            <a:pPr algn="l"/>
            <a:r>
              <a:rPr lang="en-US" sz="2000" dirty="0"/>
              <a:t>The </a:t>
            </a:r>
            <a:r>
              <a:rPr lang="en-US" sz="2000" b="1" dirty="0" err="1"/>
              <a:t>bitrochanteric</a:t>
            </a:r>
            <a:r>
              <a:rPr lang="en-US" sz="2000" b="1" dirty="0"/>
              <a:t> diameter (10cm</a:t>
            </a:r>
            <a:r>
              <a:rPr lang="en-US" sz="2000" dirty="0"/>
              <a:t>) is the engagement diameters </a:t>
            </a:r>
          </a:p>
          <a:p>
            <a:pPr algn="l"/>
            <a:endParaRPr lang="en-US" sz="2000" dirty="0"/>
          </a:p>
          <a:p>
            <a:pPr algn="l"/>
            <a:endParaRPr lang="ar-SA" sz="2000" dirty="0"/>
          </a:p>
        </p:txBody>
      </p:sp>
      <p:pic>
        <p:nvPicPr>
          <p:cNvPr id="4" name="Picture 4" descr="C:\Users\admin\Desktop\Breech-Presentation-vs.-Vertex-Presentation-560x432.jpg">
            <a:extLst>
              <a:ext uri="{FF2B5EF4-FFF2-40B4-BE49-F238E27FC236}">
                <a16:creationId xmlns:a16="http://schemas.microsoft.com/office/drawing/2014/main" id="{03D0BC45-A86B-4AD5-A527-2119F165CB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971800"/>
            <a:ext cx="685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020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990600"/>
          </a:xfrm>
        </p:spPr>
        <p:txBody>
          <a:bodyPr/>
          <a:lstStyle/>
          <a:p>
            <a:r>
              <a:rPr lang="en-US" b="1" dirty="0">
                <a:solidFill>
                  <a:srgbClr val="FF0000"/>
                </a:solidFill>
              </a:rPr>
              <a:t>Types of Breech</a:t>
            </a:r>
            <a:endParaRPr lang="ar-SA" b="1" dirty="0">
              <a:solidFill>
                <a:srgbClr val="FF0000"/>
              </a:solidFill>
            </a:endParaRPr>
          </a:p>
        </p:txBody>
      </p:sp>
      <p:sp>
        <p:nvSpPr>
          <p:cNvPr id="3" name="Content Placeholder 2"/>
          <p:cNvSpPr>
            <a:spLocks noGrp="1"/>
          </p:cNvSpPr>
          <p:nvPr>
            <p:ph idx="1"/>
          </p:nvPr>
        </p:nvSpPr>
        <p:spPr>
          <a:xfrm>
            <a:off x="1676400" y="1295400"/>
            <a:ext cx="8839200" cy="5410200"/>
          </a:xfrm>
        </p:spPr>
        <p:txBody>
          <a:bodyPr/>
          <a:lstStyle/>
          <a:p>
            <a:pPr algn="l"/>
            <a:r>
              <a:rPr lang="en-US" sz="2200" b="1" dirty="0"/>
              <a:t>1- Complete </a:t>
            </a:r>
            <a:r>
              <a:rPr lang="en-US" sz="2000" dirty="0"/>
              <a:t>(flexed 10%) both legs flexed at hip and knee </a:t>
            </a:r>
          </a:p>
          <a:p>
            <a:pPr algn="l"/>
            <a:r>
              <a:rPr lang="en-US" sz="2200" b="1" dirty="0"/>
              <a:t>2- Frank </a:t>
            </a:r>
            <a:r>
              <a:rPr lang="en-US" sz="2000" dirty="0"/>
              <a:t>(Extended 65%) both legs flexed at hip and extended at knee</a:t>
            </a:r>
          </a:p>
          <a:p>
            <a:pPr algn="l"/>
            <a:r>
              <a:rPr lang="en-US" sz="2200" b="1" dirty="0"/>
              <a:t>3- Footling</a:t>
            </a:r>
            <a:r>
              <a:rPr lang="en-US" sz="2000" dirty="0"/>
              <a:t> or( incomplete  25% ) one or both legs extended at the hip </a:t>
            </a:r>
          </a:p>
          <a:p>
            <a:pPr algn="l"/>
            <a:endParaRPr lang="ar-SA" sz="2000" dirty="0"/>
          </a:p>
        </p:txBody>
      </p:sp>
      <p:pic>
        <p:nvPicPr>
          <p:cNvPr id="4" name="Picture 5" descr="C:\Users\admin\Desktop\Types-of-Breech-smaller_0.jpg">
            <a:extLst>
              <a:ext uri="{FF2B5EF4-FFF2-40B4-BE49-F238E27FC236}">
                <a16:creationId xmlns:a16="http://schemas.microsoft.com/office/drawing/2014/main" id="{FAE7A67D-288E-4243-9D8A-0B1C2A68B4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514600"/>
            <a:ext cx="845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561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201"/>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76400" y="5943600"/>
            <a:ext cx="8534400" cy="369332"/>
          </a:xfrm>
          <a:prstGeom prst="rect">
            <a:avLst/>
          </a:prstGeom>
          <a:noFill/>
        </p:spPr>
        <p:txBody>
          <a:bodyPr wrap="square" rtlCol="0">
            <a:spAutoFit/>
          </a:bodyPr>
          <a:lstStyle/>
          <a:p>
            <a:r>
              <a:rPr lang="en-US" dirty="0">
                <a:solidFill>
                  <a:prstClr val="black"/>
                </a:solidFill>
                <a:latin typeface="Calibri"/>
              </a:rPr>
              <a:t>A- Frank                                  B- Footling ( Incomplete)               C- Complete</a:t>
            </a:r>
          </a:p>
        </p:txBody>
      </p:sp>
    </p:spTree>
    <p:extLst>
      <p:ext uri="{BB962C8B-B14F-4D97-AF65-F5344CB8AC3E}">
        <p14:creationId xmlns:p14="http://schemas.microsoft.com/office/powerpoint/2010/main" val="3474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Breech presentation</a:t>
            </a:r>
            <a:endParaRPr lang="ar-SA" b="1" dirty="0">
              <a:solidFill>
                <a:srgbClr val="FF0000"/>
              </a:solidFill>
            </a:endParaRPr>
          </a:p>
        </p:txBody>
      </p:sp>
      <p:sp>
        <p:nvSpPr>
          <p:cNvPr id="3" name="Content Placeholder 2"/>
          <p:cNvSpPr>
            <a:spLocks noGrp="1"/>
          </p:cNvSpPr>
          <p:nvPr>
            <p:ph idx="1"/>
          </p:nvPr>
        </p:nvSpPr>
        <p:spPr>
          <a:xfrm>
            <a:off x="1676400" y="1295400"/>
            <a:ext cx="8839200" cy="5486400"/>
          </a:xfrm>
        </p:spPr>
        <p:txBody>
          <a:bodyPr/>
          <a:lstStyle/>
          <a:p>
            <a:pPr algn="l"/>
            <a:endParaRPr lang="en-US" sz="2800" dirty="0"/>
          </a:p>
          <a:p>
            <a:pPr algn="l"/>
            <a:r>
              <a:rPr lang="en-US" sz="2800" dirty="0"/>
              <a:t>* The type that has </a:t>
            </a:r>
            <a:r>
              <a:rPr lang="en-US" sz="2800" b="1" dirty="0">
                <a:solidFill>
                  <a:srgbClr val="FF0000"/>
                </a:solidFill>
              </a:rPr>
              <a:t>the lowest risk</a:t>
            </a:r>
            <a:r>
              <a:rPr lang="en-US" sz="2800" dirty="0"/>
              <a:t> of cord prolapse is :             </a:t>
            </a:r>
            <a:r>
              <a:rPr lang="en-US" sz="2800" b="1" dirty="0"/>
              <a:t>Complete type</a:t>
            </a:r>
          </a:p>
          <a:p>
            <a:pPr algn="l"/>
            <a:endParaRPr lang="en-US" sz="2800" dirty="0"/>
          </a:p>
          <a:p>
            <a:pPr algn="l"/>
            <a:r>
              <a:rPr lang="en-US" sz="2800" dirty="0"/>
              <a:t>* The type that has </a:t>
            </a:r>
            <a:r>
              <a:rPr lang="en-US" sz="2800" b="1" dirty="0">
                <a:solidFill>
                  <a:srgbClr val="FF0000"/>
                </a:solidFill>
              </a:rPr>
              <a:t>the highest risk </a:t>
            </a:r>
            <a:r>
              <a:rPr lang="en-US" sz="2800" dirty="0"/>
              <a:t>of cord prolapse is : </a:t>
            </a:r>
            <a:r>
              <a:rPr lang="en-US" sz="2800" b="1" dirty="0"/>
              <a:t>Footling type</a:t>
            </a:r>
            <a:endParaRPr lang="ar-SA" sz="2800" b="1" dirty="0"/>
          </a:p>
        </p:txBody>
      </p:sp>
    </p:spTree>
    <p:extLst>
      <p:ext uri="{BB962C8B-B14F-4D97-AF65-F5344CB8AC3E}">
        <p14:creationId xmlns:p14="http://schemas.microsoft.com/office/powerpoint/2010/main" val="92105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990600"/>
          </a:xfrm>
        </p:spPr>
        <p:txBody>
          <a:bodyPr/>
          <a:lstStyle/>
          <a:p>
            <a:r>
              <a:rPr lang="en-US" b="1" dirty="0">
                <a:solidFill>
                  <a:srgbClr val="FF0000"/>
                </a:solidFill>
              </a:rPr>
              <a:t>Breech presentation</a:t>
            </a:r>
            <a:endParaRPr lang="ar-SA" b="1" dirty="0">
              <a:solidFill>
                <a:srgbClr val="FF0000"/>
              </a:solidFill>
            </a:endParaRPr>
          </a:p>
        </p:txBody>
      </p:sp>
      <p:sp>
        <p:nvSpPr>
          <p:cNvPr id="3" name="Content Placeholder 2"/>
          <p:cNvSpPr>
            <a:spLocks noGrp="1"/>
          </p:cNvSpPr>
          <p:nvPr>
            <p:ph idx="1"/>
          </p:nvPr>
        </p:nvSpPr>
        <p:spPr>
          <a:xfrm>
            <a:off x="1676400" y="1219200"/>
            <a:ext cx="8839200" cy="5486400"/>
          </a:xfrm>
        </p:spPr>
        <p:txBody>
          <a:bodyPr>
            <a:normAutofit/>
          </a:bodyPr>
          <a:lstStyle/>
          <a:p>
            <a:pPr algn="l"/>
            <a:r>
              <a:rPr lang="en-US" sz="2200" dirty="0"/>
              <a:t>Incidence: decreases with increasing gestational age </a:t>
            </a:r>
          </a:p>
          <a:p>
            <a:pPr algn="l"/>
            <a:r>
              <a:rPr lang="en-US" sz="2200" dirty="0"/>
              <a:t>Before 28 weeks around </a:t>
            </a:r>
            <a:r>
              <a:rPr lang="en-US" sz="2200" b="1" dirty="0">
                <a:solidFill>
                  <a:srgbClr val="0070C0"/>
                </a:solidFill>
              </a:rPr>
              <a:t>20-30%</a:t>
            </a:r>
            <a:r>
              <a:rPr lang="en-US" sz="2200" dirty="0">
                <a:solidFill>
                  <a:srgbClr val="0070C0"/>
                </a:solidFill>
              </a:rPr>
              <a:t> </a:t>
            </a:r>
          </a:p>
          <a:p>
            <a:pPr algn="l"/>
            <a:r>
              <a:rPr lang="en-US" sz="2200" dirty="0"/>
              <a:t>At term only </a:t>
            </a:r>
            <a:r>
              <a:rPr lang="en-US" sz="2200" b="1" dirty="0">
                <a:solidFill>
                  <a:srgbClr val="0070C0"/>
                </a:solidFill>
              </a:rPr>
              <a:t>3 %</a:t>
            </a:r>
          </a:p>
          <a:p>
            <a:pPr marL="0" indent="0">
              <a:buNone/>
            </a:pPr>
            <a:r>
              <a:rPr lang="en-US" sz="2200" dirty="0"/>
              <a:t> </a:t>
            </a:r>
          </a:p>
          <a:p>
            <a:pPr algn="l"/>
            <a:r>
              <a:rPr lang="en-US" sz="2200" b="1" dirty="0">
                <a:solidFill>
                  <a:srgbClr val="0070C0"/>
                </a:solidFill>
              </a:rPr>
              <a:t>4%</a:t>
            </a:r>
            <a:r>
              <a:rPr lang="en-US" sz="2200" dirty="0"/>
              <a:t> of breeches delivery fetuses with congenital anomalies </a:t>
            </a:r>
          </a:p>
          <a:p>
            <a:pPr algn="l"/>
            <a:r>
              <a:rPr lang="en-US" sz="2200" dirty="0"/>
              <a:t>(hydrocephaly, anencephaly … cystic </a:t>
            </a:r>
            <a:r>
              <a:rPr lang="en-US" sz="2200" dirty="0" err="1"/>
              <a:t>hygromas</a:t>
            </a:r>
            <a:r>
              <a:rPr lang="en-US" sz="2200" dirty="0"/>
              <a:t> )</a:t>
            </a:r>
          </a:p>
          <a:p>
            <a:pPr algn="l"/>
            <a:endParaRPr lang="en-US" sz="2200" dirty="0"/>
          </a:p>
          <a:p>
            <a:pPr algn="l"/>
            <a:r>
              <a:rPr lang="en-US" sz="2200" b="1" dirty="0">
                <a:solidFill>
                  <a:srgbClr val="0070C0"/>
                </a:solidFill>
              </a:rPr>
              <a:t>40%</a:t>
            </a:r>
            <a:r>
              <a:rPr lang="en-US" sz="2200" dirty="0"/>
              <a:t> undiagnosed breeches before </a:t>
            </a:r>
            <a:r>
              <a:rPr lang="en-US" sz="2200" dirty="0" err="1"/>
              <a:t>labour</a:t>
            </a:r>
            <a:endParaRPr lang="en-US" sz="2200" dirty="0"/>
          </a:p>
          <a:p>
            <a:pPr marL="0" indent="0">
              <a:buNone/>
            </a:pPr>
            <a:r>
              <a:rPr lang="en-US" sz="2200" dirty="0"/>
              <a:t> </a:t>
            </a:r>
          </a:p>
          <a:p>
            <a:pPr algn="l"/>
            <a:r>
              <a:rPr lang="en-US" sz="2200" dirty="0"/>
              <a:t>The breech vaginal delivery at least </a:t>
            </a:r>
            <a:r>
              <a:rPr lang="en-US" sz="2200" b="1" dirty="0"/>
              <a:t>2 fold increase </a:t>
            </a:r>
            <a:r>
              <a:rPr lang="en-US" sz="2200" dirty="0"/>
              <a:t>in perinatal mortality VS cephalic presentation </a:t>
            </a:r>
          </a:p>
          <a:p>
            <a:pPr algn="l"/>
            <a:endParaRPr lang="ar-SA" sz="2200" dirty="0"/>
          </a:p>
        </p:txBody>
      </p:sp>
    </p:spTree>
    <p:extLst>
      <p:ext uri="{BB962C8B-B14F-4D97-AF65-F5344CB8AC3E}">
        <p14:creationId xmlns:p14="http://schemas.microsoft.com/office/powerpoint/2010/main" val="395693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990600"/>
          </a:xfrm>
        </p:spPr>
        <p:txBody>
          <a:bodyPr/>
          <a:lstStyle/>
          <a:p>
            <a:r>
              <a:rPr lang="en-US" b="1" dirty="0">
                <a:solidFill>
                  <a:srgbClr val="FF0000"/>
                </a:solidFill>
              </a:rPr>
              <a:t>Causes</a:t>
            </a:r>
            <a:endParaRPr lang="ar-SA" b="1" dirty="0">
              <a:solidFill>
                <a:srgbClr val="FF0000"/>
              </a:solidFill>
            </a:endParaRPr>
          </a:p>
        </p:txBody>
      </p:sp>
      <p:sp>
        <p:nvSpPr>
          <p:cNvPr id="3" name="Content Placeholder 2"/>
          <p:cNvSpPr>
            <a:spLocks noGrp="1"/>
          </p:cNvSpPr>
          <p:nvPr>
            <p:ph idx="1"/>
          </p:nvPr>
        </p:nvSpPr>
        <p:spPr>
          <a:xfrm>
            <a:off x="1676400" y="762000"/>
            <a:ext cx="8839200" cy="5943600"/>
          </a:xfrm>
        </p:spPr>
        <p:txBody>
          <a:bodyPr>
            <a:normAutofit fontScale="92500" lnSpcReduction="10000"/>
          </a:bodyPr>
          <a:lstStyle/>
          <a:p>
            <a:pPr algn="l"/>
            <a:endParaRPr lang="en-US" sz="2400" dirty="0"/>
          </a:p>
          <a:p>
            <a:pPr algn="l"/>
            <a:r>
              <a:rPr lang="en-US" sz="2400" dirty="0"/>
              <a:t>1- Extended legs preventing spontaneous version </a:t>
            </a:r>
          </a:p>
          <a:p>
            <a:pPr algn="l"/>
            <a:endParaRPr lang="en-US" sz="2400" dirty="0"/>
          </a:p>
          <a:p>
            <a:pPr algn="l"/>
            <a:r>
              <a:rPr lang="en-US" sz="2400" dirty="0"/>
              <a:t>2- prematurity </a:t>
            </a:r>
          </a:p>
          <a:p>
            <a:pPr algn="l"/>
            <a:endParaRPr lang="en-US" sz="2400" dirty="0"/>
          </a:p>
          <a:p>
            <a:pPr algn="l"/>
            <a:r>
              <a:rPr lang="en-US" sz="2400" dirty="0"/>
              <a:t>3- Conditions preventing the presenting part from entering the pelvic cavity (leiomyoma ,fibroid ovarian mass )</a:t>
            </a:r>
          </a:p>
          <a:p>
            <a:pPr algn="l"/>
            <a:endParaRPr lang="en-US" sz="2400" dirty="0"/>
          </a:p>
          <a:p>
            <a:pPr algn="l"/>
            <a:r>
              <a:rPr lang="en-US" sz="2400" dirty="0"/>
              <a:t>4- Congenital anomaly of the fetus(</a:t>
            </a:r>
            <a:r>
              <a:rPr lang="en-US" sz="2400" dirty="0" err="1"/>
              <a:t>sarcoccygeal</a:t>
            </a:r>
            <a:r>
              <a:rPr lang="en-US" sz="2400" dirty="0"/>
              <a:t> </a:t>
            </a:r>
            <a:r>
              <a:rPr lang="en-US" sz="2400" dirty="0" err="1"/>
              <a:t>teratoma</a:t>
            </a:r>
            <a:r>
              <a:rPr lang="en-US" sz="2400" dirty="0"/>
              <a:t>)</a:t>
            </a:r>
          </a:p>
          <a:p>
            <a:pPr algn="l"/>
            <a:endParaRPr lang="en-US" sz="2400" dirty="0"/>
          </a:p>
          <a:p>
            <a:pPr algn="l"/>
            <a:r>
              <a:rPr lang="en-US" sz="2400" dirty="0"/>
              <a:t>5- Uterine anomaly (</a:t>
            </a:r>
            <a:r>
              <a:rPr lang="en-US" sz="2400" dirty="0" err="1"/>
              <a:t>septate</a:t>
            </a:r>
            <a:r>
              <a:rPr lang="en-US" sz="2400" dirty="0"/>
              <a:t> uterus ,</a:t>
            </a:r>
            <a:r>
              <a:rPr lang="en-US" sz="2400" dirty="0" err="1"/>
              <a:t>bicornuate</a:t>
            </a:r>
            <a:r>
              <a:rPr lang="en-US" sz="2400" dirty="0"/>
              <a:t> )</a:t>
            </a:r>
          </a:p>
          <a:p>
            <a:pPr algn="l"/>
            <a:endParaRPr lang="en-US" sz="2400" dirty="0"/>
          </a:p>
          <a:p>
            <a:pPr algn="l"/>
            <a:r>
              <a:rPr lang="en-US" sz="2400" dirty="0"/>
              <a:t>6- </a:t>
            </a:r>
            <a:r>
              <a:rPr lang="en-US" sz="2400" dirty="0" err="1"/>
              <a:t>Cornual</a:t>
            </a:r>
            <a:r>
              <a:rPr lang="en-US" sz="2400" dirty="0"/>
              <a:t> placenta, placenta </a:t>
            </a:r>
            <a:r>
              <a:rPr lang="en-US" sz="2400" dirty="0" err="1"/>
              <a:t>previa</a:t>
            </a:r>
            <a:r>
              <a:rPr lang="en-US" sz="2400" dirty="0"/>
              <a:t>   </a:t>
            </a:r>
          </a:p>
          <a:p>
            <a:pPr algn="l"/>
            <a:endParaRPr lang="en-US" sz="2400" dirty="0"/>
          </a:p>
          <a:p>
            <a:pPr algn="l"/>
            <a:r>
              <a:rPr lang="en-US" sz="2400" dirty="0"/>
              <a:t>7- Multiparty </a:t>
            </a:r>
          </a:p>
          <a:p>
            <a:pPr algn="l"/>
            <a:endParaRPr lang="ar-SA" sz="2000" dirty="0"/>
          </a:p>
        </p:txBody>
      </p:sp>
    </p:spTree>
    <p:extLst>
      <p:ext uri="{BB962C8B-B14F-4D97-AF65-F5344CB8AC3E}">
        <p14:creationId xmlns:p14="http://schemas.microsoft.com/office/powerpoint/2010/main" val="2220823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Clinical evaluation</a:t>
            </a:r>
            <a:endParaRPr lang="ar-SA" b="1" dirty="0">
              <a:solidFill>
                <a:srgbClr val="FF0000"/>
              </a:solidFill>
            </a:endParaRPr>
          </a:p>
        </p:txBody>
      </p:sp>
      <p:sp>
        <p:nvSpPr>
          <p:cNvPr id="3" name="Content Placeholder 2"/>
          <p:cNvSpPr>
            <a:spLocks noGrp="1"/>
          </p:cNvSpPr>
          <p:nvPr>
            <p:ph idx="1"/>
          </p:nvPr>
        </p:nvSpPr>
        <p:spPr>
          <a:xfrm>
            <a:off x="1600200" y="1219200"/>
            <a:ext cx="8915400" cy="5486400"/>
          </a:xfrm>
        </p:spPr>
        <p:txBody>
          <a:bodyPr/>
          <a:lstStyle/>
          <a:p>
            <a:pPr algn="l"/>
            <a:r>
              <a:rPr lang="en-US" sz="2800" b="1" dirty="0">
                <a:solidFill>
                  <a:srgbClr val="FF0000"/>
                </a:solidFill>
              </a:rPr>
              <a:t>History</a:t>
            </a:r>
          </a:p>
          <a:p>
            <a:pPr algn="l"/>
            <a:endParaRPr lang="en-US" sz="2800" b="1" dirty="0">
              <a:solidFill>
                <a:srgbClr val="FF0000"/>
              </a:solidFill>
            </a:endParaRPr>
          </a:p>
          <a:p>
            <a:pPr algn="l"/>
            <a:r>
              <a:rPr lang="en-US" sz="2800" b="1" dirty="0">
                <a:solidFill>
                  <a:srgbClr val="FF0000"/>
                </a:solidFill>
              </a:rPr>
              <a:t>Examination :</a:t>
            </a:r>
          </a:p>
          <a:p>
            <a:pPr algn="l"/>
            <a:r>
              <a:rPr lang="en-US" sz="2000" dirty="0"/>
              <a:t>1- </a:t>
            </a:r>
            <a:r>
              <a:rPr lang="en-US" sz="2000" dirty="0" err="1"/>
              <a:t>Ballotable</a:t>
            </a:r>
            <a:r>
              <a:rPr lang="en-US" sz="2000" dirty="0"/>
              <a:t> head at fundus </a:t>
            </a:r>
          </a:p>
          <a:p>
            <a:pPr algn="l"/>
            <a:r>
              <a:rPr lang="en-US" sz="2000" dirty="0"/>
              <a:t>2- Soft presenting part </a:t>
            </a:r>
          </a:p>
          <a:p>
            <a:pPr algn="l"/>
            <a:r>
              <a:rPr lang="en-US" sz="2000" dirty="0"/>
              <a:t>3- Fetal heart auscultated more commonly above umbilicus</a:t>
            </a:r>
          </a:p>
          <a:p>
            <a:pPr algn="l"/>
            <a:r>
              <a:rPr lang="en-US" sz="2000" dirty="0"/>
              <a:t>4- Often mistaken as Deeply engaged head at term</a:t>
            </a:r>
          </a:p>
          <a:p>
            <a:pPr algn="l"/>
            <a:r>
              <a:rPr lang="en-US" sz="2000" dirty="0"/>
              <a:t>5- Meconium seen ”mostly”  in </a:t>
            </a:r>
            <a:r>
              <a:rPr lang="en-US" sz="2000" dirty="0" err="1"/>
              <a:t>Labour</a:t>
            </a:r>
            <a:r>
              <a:rPr lang="en-US" sz="2000" dirty="0"/>
              <a:t>  </a:t>
            </a:r>
          </a:p>
          <a:p>
            <a:pPr algn="l"/>
            <a:endParaRPr lang="en-US" sz="2000" dirty="0"/>
          </a:p>
          <a:p>
            <a:pPr algn="l"/>
            <a:r>
              <a:rPr lang="en-US" sz="2800" b="1" dirty="0">
                <a:solidFill>
                  <a:srgbClr val="FF0000"/>
                </a:solidFill>
              </a:rPr>
              <a:t>Investigations: </a:t>
            </a:r>
          </a:p>
          <a:p>
            <a:pPr algn="l"/>
            <a:r>
              <a:rPr lang="en-US" sz="2000" dirty="0"/>
              <a:t>Ultrasound </a:t>
            </a:r>
          </a:p>
          <a:p>
            <a:pPr algn="l"/>
            <a:endParaRPr lang="ar-SA" sz="2000" dirty="0"/>
          </a:p>
        </p:txBody>
      </p:sp>
    </p:spTree>
    <p:extLst>
      <p:ext uri="{BB962C8B-B14F-4D97-AF65-F5344CB8AC3E}">
        <p14:creationId xmlns:p14="http://schemas.microsoft.com/office/powerpoint/2010/main" val="317411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a:bodyPr>
          <a:lstStyle/>
          <a:p>
            <a:r>
              <a:rPr lang="en-US" altLang="en-US" dirty="0"/>
              <a:t>Fetal </a:t>
            </a:r>
            <a:r>
              <a:rPr lang="en-US" altLang="en-US" dirty="0">
                <a:solidFill>
                  <a:srgbClr val="FF0000"/>
                </a:solidFill>
              </a:rPr>
              <a:t>Attitude</a:t>
            </a:r>
          </a:p>
        </p:txBody>
      </p:sp>
      <p:sp>
        <p:nvSpPr>
          <p:cNvPr id="11267" name="Rectangle 3"/>
          <p:cNvSpPr>
            <a:spLocks noGrp="1" noChangeArrowheads="1"/>
          </p:cNvSpPr>
          <p:nvPr>
            <p:ph idx="1"/>
          </p:nvPr>
        </p:nvSpPr>
        <p:spPr/>
        <p:txBody>
          <a:bodyPr>
            <a:normAutofit/>
          </a:bodyPr>
          <a:lstStyle/>
          <a:p>
            <a:pPr marL="520700" indent="-342900">
              <a:buFont typeface="Wingdings" panose="05000000000000000000" pitchFamily="2" charset="2"/>
              <a:buChar char="§"/>
              <a:tabLst>
                <a:tab pos="355600" algn="l"/>
                <a:tab pos="450850" algn="l"/>
                <a:tab pos="1160463" algn="l"/>
                <a:tab pos="3138488" algn="l"/>
              </a:tabLst>
            </a:pPr>
            <a:r>
              <a:rPr lang="en-US" altLang="en-US" sz="2400" dirty="0"/>
              <a:t>The fetal attitude describes the relationship of the </a:t>
            </a:r>
            <a:r>
              <a:rPr lang="en-US" altLang="en-US" sz="2400" b="1" dirty="0">
                <a:solidFill>
                  <a:srgbClr val="FFC000"/>
                </a:solidFill>
              </a:rPr>
              <a:t>fetus' body parts to one another.</a:t>
            </a:r>
            <a:endParaRPr lang="en-US" altLang="en-US" sz="2400" dirty="0"/>
          </a:p>
          <a:p>
            <a:pPr marL="520700" indent="-342900">
              <a:buFont typeface="Wingdings" panose="05000000000000000000" pitchFamily="2" charset="2"/>
              <a:buChar char="§"/>
              <a:tabLst>
                <a:tab pos="450850" algn="l"/>
                <a:tab pos="1160463" algn="l"/>
                <a:tab pos="3138488" algn="l"/>
              </a:tabLst>
            </a:pPr>
            <a:r>
              <a:rPr lang="en-US" altLang="en-US" sz="2400" dirty="0"/>
              <a:t>Normally, the fetus is in </a:t>
            </a:r>
            <a:r>
              <a:rPr lang="en-US" altLang="en-US" sz="2400" b="1" dirty="0">
                <a:solidFill>
                  <a:srgbClr val="FFC000"/>
                </a:solidFill>
              </a:rPr>
              <a:t>UNIVERSAL</a:t>
            </a:r>
            <a:r>
              <a:rPr lang="en-US" altLang="en-US" sz="2400" dirty="0"/>
              <a:t> </a:t>
            </a:r>
            <a:r>
              <a:rPr lang="en-US" altLang="en-US" sz="2400" b="1" dirty="0">
                <a:solidFill>
                  <a:srgbClr val="FFC000"/>
                </a:solidFill>
              </a:rPr>
              <a:t>FLEXION</a:t>
            </a:r>
            <a:r>
              <a:rPr lang="en-US" altLang="en-US" sz="2400" dirty="0"/>
              <a:t> attitude.</a:t>
            </a:r>
          </a:p>
          <a:p>
            <a:pPr marL="520700" indent="-342900">
              <a:buFont typeface="Wingdings" panose="05000000000000000000" pitchFamily="2" charset="2"/>
              <a:buChar char="§"/>
              <a:tabLst>
                <a:tab pos="450850" algn="l"/>
                <a:tab pos="1160463" algn="l"/>
                <a:tab pos="3138488" algn="l"/>
              </a:tabLst>
            </a:pPr>
            <a:endParaRPr lang="en-US" altLang="en-US" sz="2400" dirty="0"/>
          </a:p>
        </p:txBody>
      </p:sp>
      <p:pic>
        <p:nvPicPr>
          <p:cNvPr id="2" name="Picture 1"/>
          <p:cNvPicPr>
            <a:picLocks noChangeAspect="1"/>
          </p:cNvPicPr>
          <p:nvPr/>
        </p:nvPicPr>
        <p:blipFill>
          <a:blip r:embed="rId3"/>
          <a:stretch>
            <a:fillRect/>
          </a:stretch>
        </p:blipFill>
        <p:spPr>
          <a:xfrm>
            <a:off x="8611738" y="2582239"/>
            <a:ext cx="2393817" cy="3612291"/>
          </a:xfrm>
          <a:prstGeom prst="rect">
            <a:avLst/>
          </a:prstGeom>
        </p:spPr>
      </p:pic>
    </p:spTree>
    <p:extLst>
      <p:ext uri="{BB962C8B-B14F-4D97-AF65-F5344CB8AC3E}">
        <p14:creationId xmlns:p14="http://schemas.microsoft.com/office/powerpoint/2010/main" val="426664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Management</a:t>
            </a:r>
            <a:endParaRPr lang="ar-SA" b="1" dirty="0">
              <a:solidFill>
                <a:srgbClr val="FF0000"/>
              </a:solidFill>
            </a:endParaRPr>
          </a:p>
        </p:txBody>
      </p:sp>
      <p:sp>
        <p:nvSpPr>
          <p:cNvPr id="3" name="Content Placeholder 2"/>
          <p:cNvSpPr>
            <a:spLocks noGrp="1"/>
          </p:cNvSpPr>
          <p:nvPr>
            <p:ph idx="1"/>
          </p:nvPr>
        </p:nvSpPr>
        <p:spPr>
          <a:xfrm>
            <a:off x="1676400" y="1295400"/>
            <a:ext cx="8839200" cy="5410200"/>
          </a:xfrm>
        </p:spPr>
        <p:txBody>
          <a:bodyPr/>
          <a:lstStyle/>
          <a:p>
            <a:pPr algn="l"/>
            <a:r>
              <a:rPr lang="en-US" sz="2800" b="1" dirty="0">
                <a:solidFill>
                  <a:srgbClr val="FF0000"/>
                </a:solidFill>
              </a:rPr>
              <a:t>External cephalic version (ECV) : </a:t>
            </a:r>
            <a:r>
              <a:rPr lang="en-US" sz="2000" dirty="0"/>
              <a:t>is a procedure that externally rotates the fetus from a breech presentation to a cephalic presentation. Successful version of a breech into cephalic presentation allows women to avoid cesarean delivery.</a:t>
            </a:r>
          </a:p>
          <a:p>
            <a:pPr algn="l"/>
            <a:endParaRPr lang="en-US" sz="2000" dirty="0"/>
          </a:p>
          <a:p>
            <a:pPr algn="l"/>
            <a:r>
              <a:rPr lang="en-US" sz="2000" dirty="0"/>
              <a:t>Time of version : ECV has been considered from 37w</a:t>
            </a:r>
          </a:p>
          <a:p>
            <a:pPr algn="l"/>
            <a:endParaRPr lang="en-US" sz="2000" dirty="0"/>
          </a:p>
          <a:p>
            <a:pPr algn="l"/>
            <a:r>
              <a:rPr lang="en-US" sz="2800" b="1" dirty="0">
                <a:solidFill>
                  <a:srgbClr val="FF0000"/>
                </a:solidFill>
              </a:rPr>
              <a:t>*Internal </a:t>
            </a:r>
            <a:r>
              <a:rPr lang="en-US" sz="2800" b="1" dirty="0" err="1">
                <a:solidFill>
                  <a:srgbClr val="FF0000"/>
                </a:solidFill>
              </a:rPr>
              <a:t>podalic</a:t>
            </a:r>
            <a:r>
              <a:rPr lang="en-US" sz="2800" b="1" dirty="0">
                <a:solidFill>
                  <a:srgbClr val="FF0000"/>
                </a:solidFill>
              </a:rPr>
              <a:t> version : </a:t>
            </a:r>
            <a:r>
              <a:rPr lang="en-US" sz="2000" dirty="0"/>
              <a:t>we do it in case of twins, if the 2</a:t>
            </a:r>
            <a:r>
              <a:rPr lang="en-US" sz="2000" baseline="30000" dirty="0"/>
              <a:t>nd</a:t>
            </a:r>
            <a:r>
              <a:rPr lang="en-US" sz="2000" dirty="0"/>
              <a:t> twin was in breech presentation</a:t>
            </a:r>
          </a:p>
          <a:p>
            <a:pPr algn="l"/>
            <a:endParaRPr lang="ar-SA" sz="2000" dirty="0"/>
          </a:p>
        </p:txBody>
      </p:sp>
    </p:spTree>
    <p:extLst>
      <p:ext uri="{BB962C8B-B14F-4D97-AF65-F5344CB8AC3E}">
        <p14:creationId xmlns:p14="http://schemas.microsoft.com/office/powerpoint/2010/main" val="3251263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8991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162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9E4FB6-1AE6-4283-85D8-B433E8C47E8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102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Complications of ECV</a:t>
            </a:r>
            <a:endParaRPr lang="ar-SA" b="1" dirty="0">
              <a:solidFill>
                <a:srgbClr val="FF0000"/>
              </a:solidFill>
            </a:endParaRPr>
          </a:p>
        </p:txBody>
      </p:sp>
      <p:sp>
        <p:nvSpPr>
          <p:cNvPr id="3" name="Content Placeholder 2"/>
          <p:cNvSpPr>
            <a:spLocks noGrp="1"/>
          </p:cNvSpPr>
          <p:nvPr>
            <p:ph idx="1"/>
          </p:nvPr>
        </p:nvSpPr>
        <p:spPr>
          <a:xfrm>
            <a:off x="1676400" y="1219200"/>
            <a:ext cx="8839200" cy="5486400"/>
          </a:xfrm>
        </p:spPr>
        <p:txBody>
          <a:bodyPr/>
          <a:lstStyle/>
          <a:p>
            <a:pPr algn="l"/>
            <a:r>
              <a:rPr lang="en-US" sz="2400" dirty="0"/>
              <a:t> Complications were classified as minor (transient </a:t>
            </a:r>
            <a:r>
              <a:rPr lang="en-US" sz="2400" dirty="0" err="1"/>
              <a:t>cardiotocography</a:t>
            </a:r>
            <a:r>
              <a:rPr lang="en-US" sz="2400" dirty="0"/>
              <a:t> abnormalities, ruptured membranes, small antepartum </a:t>
            </a:r>
            <a:r>
              <a:rPr lang="en-US" sz="2400" dirty="0" err="1"/>
              <a:t>haemorrhage</a:t>
            </a:r>
            <a:r>
              <a:rPr lang="en-US" sz="2400" dirty="0"/>
              <a:t>) or serious (fetal death, placental abruption, fetal distress requiring emergency caesarean section, fetal bone injury, cord prolapse)</a:t>
            </a:r>
          </a:p>
          <a:p>
            <a:pPr algn="l"/>
            <a:endParaRPr lang="en-US" sz="2400" dirty="0"/>
          </a:p>
          <a:p>
            <a:pPr algn="l"/>
            <a:endParaRPr lang="ar-SA" sz="2400" dirty="0"/>
          </a:p>
        </p:txBody>
      </p:sp>
    </p:spTree>
    <p:extLst>
      <p:ext uri="{BB962C8B-B14F-4D97-AF65-F5344CB8AC3E}">
        <p14:creationId xmlns:p14="http://schemas.microsoft.com/office/powerpoint/2010/main" val="32044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Contraindications of ECV</a:t>
            </a:r>
            <a:endParaRPr lang="ar-SA" b="1" dirty="0">
              <a:solidFill>
                <a:srgbClr val="FF0000"/>
              </a:solidFill>
            </a:endParaRPr>
          </a:p>
        </p:txBody>
      </p:sp>
      <p:sp>
        <p:nvSpPr>
          <p:cNvPr id="3" name="Content Placeholder 2"/>
          <p:cNvSpPr>
            <a:spLocks noGrp="1"/>
          </p:cNvSpPr>
          <p:nvPr>
            <p:ph idx="1"/>
          </p:nvPr>
        </p:nvSpPr>
        <p:spPr>
          <a:xfrm>
            <a:off x="1676400" y="1295400"/>
            <a:ext cx="8839200" cy="5410200"/>
          </a:xfrm>
        </p:spPr>
        <p:txBody>
          <a:bodyPr/>
          <a:lstStyle/>
          <a:p>
            <a:pPr algn="l"/>
            <a:r>
              <a:rPr lang="en-US" sz="2400" dirty="0"/>
              <a:t>1- Multiple pregnancy</a:t>
            </a:r>
          </a:p>
          <a:p>
            <a:pPr algn="l"/>
            <a:r>
              <a:rPr lang="en-US" sz="2400" dirty="0"/>
              <a:t>2- Hypertension</a:t>
            </a:r>
          </a:p>
          <a:p>
            <a:pPr algn="l"/>
            <a:r>
              <a:rPr lang="en-US" sz="2400" dirty="0"/>
              <a:t>3- Ruptured membranes</a:t>
            </a:r>
          </a:p>
          <a:p>
            <a:pPr algn="l"/>
            <a:r>
              <a:rPr lang="en-US" sz="2400" dirty="0"/>
              <a:t>4- </a:t>
            </a:r>
            <a:r>
              <a:rPr lang="en-US" sz="2400" dirty="0" err="1"/>
              <a:t>Oligohydramnios</a:t>
            </a:r>
            <a:endParaRPr lang="en-US" sz="2400" dirty="0"/>
          </a:p>
          <a:p>
            <a:pPr algn="l"/>
            <a:r>
              <a:rPr lang="en-US" sz="2400" dirty="0"/>
              <a:t>5- Significant fetal anomaly</a:t>
            </a:r>
          </a:p>
          <a:p>
            <a:pPr algn="l"/>
            <a:r>
              <a:rPr lang="en-US" sz="2400" dirty="0"/>
              <a:t>6- Caesarean section indicated for other reasons</a:t>
            </a:r>
          </a:p>
          <a:p>
            <a:pPr algn="l"/>
            <a:endParaRPr lang="en-US" sz="2400" dirty="0"/>
          </a:p>
          <a:p>
            <a:pPr algn="l"/>
            <a:endParaRPr lang="ar-SA" sz="2400" dirty="0"/>
          </a:p>
        </p:txBody>
      </p:sp>
    </p:spTree>
    <p:extLst>
      <p:ext uri="{BB962C8B-B14F-4D97-AF65-F5344CB8AC3E}">
        <p14:creationId xmlns:p14="http://schemas.microsoft.com/office/powerpoint/2010/main" val="2182818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Indications of CS in Breech</a:t>
            </a:r>
            <a:endParaRPr lang="ar-SA" b="1" dirty="0">
              <a:solidFill>
                <a:srgbClr val="FF0000"/>
              </a:solidFill>
            </a:endParaRPr>
          </a:p>
        </p:txBody>
      </p:sp>
      <p:sp>
        <p:nvSpPr>
          <p:cNvPr id="3" name="Content Placeholder 2"/>
          <p:cNvSpPr>
            <a:spLocks noGrp="1"/>
          </p:cNvSpPr>
          <p:nvPr>
            <p:ph idx="1"/>
          </p:nvPr>
        </p:nvSpPr>
        <p:spPr>
          <a:xfrm>
            <a:off x="1676400" y="1295400"/>
            <a:ext cx="8839200" cy="5410200"/>
          </a:xfrm>
        </p:spPr>
        <p:txBody>
          <a:bodyPr/>
          <a:lstStyle/>
          <a:p>
            <a:pPr algn="l"/>
            <a:r>
              <a:rPr lang="en-US" sz="2400" dirty="0"/>
              <a:t>1- Big baby (estimated fetal weight &gt;3.5 kg), small baby (&lt;1.5 kg).</a:t>
            </a:r>
          </a:p>
          <a:p>
            <a:pPr algn="l"/>
            <a:r>
              <a:rPr lang="en-US" sz="2400" dirty="0"/>
              <a:t>2- hyperextension of the head</a:t>
            </a:r>
          </a:p>
          <a:p>
            <a:pPr algn="l"/>
            <a:r>
              <a:rPr lang="en-US" sz="2400" dirty="0"/>
              <a:t>3- footling presentation</a:t>
            </a:r>
          </a:p>
          <a:p>
            <a:pPr algn="l"/>
            <a:r>
              <a:rPr lang="en-US" sz="2400" dirty="0"/>
              <a:t>4- pelvic contraction</a:t>
            </a:r>
          </a:p>
          <a:p>
            <a:pPr algn="l"/>
            <a:r>
              <a:rPr lang="en-US" sz="2400" dirty="0"/>
              <a:t>5- IUGR</a:t>
            </a:r>
          </a:p>
          <a:p>
            <a:pPr algn="l"/>
            <a:r>
              <a:rPr lang="en-US" sz="2400" dirty="0"/>
              <a:t>6- DM</a:t>
            </a:r>
          </a:p>
          <a:p>
            <a:pPr algn="l"/>
            <a:r>
              <a:rPr lang="en-US" sz="2400" dirty="0"/>
              <a:t>7- Sever preeclampsia</a:t>
            </a:r>
          </a:p>
          <a:p>
            <a:pPr algn="l"/>
            <a:endParaRPr lang="ar-SA" sz="2400" dirty="0"/>
          </a:p>
        </p:txBody>
      </p:sp>
    </p:spTree>
    <p:extLst>
      <p:ext uri="{BB962C8B-B14F-4D97-AF65-F5344CB8AC3E}">
        <p14:creationId xmlns:p14="http://schemas.microsoft.com/office/powerpoint/2010/main" val="2621720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219200"/>
          </a:xfrm>
        </p:spPr>
        <p:txBody>
          <a:bodyPr>
            <a:normAutofit fontScale="90000"/>
          </a:bodyPr>
          <a:lstStyle/>
          <a:p>
            <a:r>
              <a:rPr lang="en-US" b="1" dirty="0">
                <a:solidFill>
                  <a:srgbClr val="FF0000"/>
                </a:solidFill>
              </a:rPr>
              <a:t>Indications of Vaginal delivery in Breech</a:t>
            </a:r>
            <a:endParaRPr lang="ar-SA" b="1" dirty="0">
              <a:solidFill>
                <a:srgbClr val="FF0000"/>
              </a:solidFill>
            </a:endParaRPr>
          </a:p>
        </p:txBody>
      </p:sp>
      <p:sp>
        <p:nvSpPr>
          <p:cNvPr id="3" name="Content Placeholder 2"/>
          <p:cNvSpPr>
            <a:spLocks noGrp="1"/>
          </p:cNvSpPr>
          <p:nvPr>
            <p:ph idx="1"/>
          </p:nvPr>
        </p:nvSpPr>
        <p:spPr>
          <a:xfrm>
            <a:off x="1676400" y="1524000"/>
            <a:ext cx="8839200" cy="5181600"/>
          </a:xfrm>
        </p:spPr>
        <p:txBody>
          <a:bodyPr/>
          <a:lstStyle/>
          <a:p>
            <a:pPr algn="l"/>
            <a:r>
              <a:rPr lang="en-US" sz="2400" dirty="0"/>
              <a:t>1- Frank or complete Breech presentation</a:t>
            </a:r>
          </a:p>
          <a:p>
            <a:pPr algn="l"/>
            <a:r>
              <a:rPr lang="en-US" sz="2400" dirty="0"/>
              <a:t>2- Gestational age &gt;36 weeks</a:t>
            </a:r>
          </a:p>
          <a:p>
            <a:pPr algn="l"/>
            <a:r>
              <a:rPr lang="en-US" sz="2400" dirty="0"/>
              <a:t>3- Estimated fetal body weight 2.5-3.5 Kg</a:t>
            </a:r>
          </a:p>
          <a:p>
            <a:pPr algn="l"/>
            <a:r>
              <a:rPr lang="en-US" sz="2400" dirty="0"/>
              <a:t>4- Fetal head must be flexed</a:t>
            </a:r>
          </a:p>
          <a:p>
            <a:pPr algn="l"/>
            <a:r>
              <a:rPr lang="en-US" sz="2400" dirty="0"/>
              <a:t>5- Adequate maternal pelvis, </a:t>
            </a:r>
            <a:r>
              <a:rPr lang="en-US" sz="2400" dirty="0" err="1"/>
              <a:t>xray</a:t>
            </a:r>
            <a:r>
              <a:rPr lang="en-US" sz="2400" dirty="0"/>
              <a:t> or </a:t>
            </a:r>
            <a:r>
              <a:rPr lang="en-US" sz="2400" dirty="0" err="1"/>
              <a:t>ct</a:t>
            </a:r>
            <a:r>
              <a:rPr lang="en-US" sz="2400" dirty="0"/>
              <a:t> </a:t>
            </a:r>
            <a:r>
              <a:rPr lang="en-US" sz="2400" dirty="0" err="1"/>
              <a:t>pelvimetry</a:t>
            </a:r>
            <a:endParaRPr lang="en-US" sz="2400" dirty="0"/>
          </a:p>
          <a:p>
            <a:pPr algn="l"/>
            <a:r>
              <a:rPr lang="en-US" sz="2400" dirty="0"/>
              <a:t>6- No other obstetric complications or contraindications to vaginal delivery</a:t>
            </a:r>
            <a:endParaRPr lang="ar-SA" sz="2400" dirty="0"/>
          </a:p>
        </p:txBody>
      </p:sp>
    </p:spTree>
    <p:extLst>
      <p:ext uri="{BB962C8B-B14F-4D97-AF65-F5344CB8AC3E}">
        <p14:creationId xmlns:p14="http://schemas.microsoft.com/office/powerpoint/2010/main" val="3324401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990600"/>
          </a:xfrm>
        </p:spPr>
        <p:txBody>
          <a:bodyPr/>
          <a:lstStyle/>
          <a:p>
            <a:r>
              <a:rPr lang="en-US" b="1" dirty="0">
                <a:solidFill>
                  <a:srgbClr val="FF0000"/>
                </a:solidFill>
              </a:rPr>
              <a:t>Management during labor</a:t>
            </a:r>
            <a:endParaRPr lang="ar-SA" b="1" dirty="0">
              <a:solidFill>
                <a:srgbClr val="FF0000"/>
              </a:solidFill>
            </a:endParaRPr>
          </a:p>
        </p:txBody>
      </p:sp>
      <p:sp>
        <p:nvSpPr>
          <p:cNvPr id="3" name="Content Placeholder 2"/>
          <p:cNvSpPr>
            <a:spLocks noGrp="1"/>
          </p:cNvSpPr>
          <p:nvPr>
            <p:ph idx="1"/>
          </p:nvPr>
        </p:nvSpPr>
        <p:spPr>
          <a:xfrm>
            <a:off x="1676400" y="1219200"/>
            <a:ext cx="8839200" cy="5486400"/>
          </a:xfrm>
        </p:spPr>
        <p:txBody>
          <a:bodyPr/>
          <a:lstStyle/>
          <a:p>
            <a:pPr algn="l"/>
            <a:r>
              <a:rPr lang="en-US" sz="2800" b="1" dirty="0">
                <a:solidFill>
                  <a:srgbClr val="FF0000"/>
                </a:solidFill>
              </a:rPr>
              <a:t>FIRST STAGE: </a:t>
            </a:r>
            <a:r>
              <a:rPr lang="en-US" sz="2400" dirty="0"/>
              <a:t>The management protocol is similar to that mentioned in normal labor.</a:t>
            </a:r>
          </a:p>
          <a:p>
            <a:pPr algn="l"/>
            <a:endParaRPr lang="en-US" sz="2400" dirty="0"/>
          </a:p>
          <a:p>
            <a:pPr algn="l"/>
            <a:endParaRPr lang="en-US" sz="2400" dirty="0"/>
          </a:p>
          <a:p>
            <a:pPr algn="l"/>
            <a:endParaRPr lang="en-US" sz="2400" dirty="0"/>
          </a:p>
          <a:p>
            <a:pPr algn="l"/>
            <a:endParaRPr lang="ar-SA" sz="2400" dirty="0"/>
          </a:p>
        </p:txBody>
      </p:sp>
      <p:pic>
        <p:nvPicPr>
          <p:cNvPr id="4" name="Picture 2">
            <a:extLst>
              <a:ext uri="{FF2B5EF4-FFF2-40B4-BE49-F238E27FC236}">
                <a16:creationId xmlns:a16="http://schemas.microsoft.com/office/drawing/2014/main" id="{D85B88B6-04FE-43C6-B7F1-C9A81B9FE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819400"/>
            <a:ext cx="891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298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Management during labor</a:t>
            </a:r>
            <a:endParaRPr lang="ar-SA" b="1" dirty="0">
              <a:solidFill>
                <a:srgbClr val="FF0000"/>
              </a:solidFill>
            </a:endParaRPr>
          </a:p>
        </p:txBody>
      </p:sp>
      <p:sp>
        <p:nvSpPr>
          <p:cNvPr id="3" name="Content Placeholder 2"/>
          <p:cNvSpPr>
            <a:spLocks noGrp="1"/>
          </p:cNvSpPr>
          <p:nvPr>
            <p:ph idx="1"/>
          </p:nvPr>
        </p:nvSpPr>
        <p:spPr>
          <a:xfrm>
            <a:off x="1676400" y="1295400"/>
            <a:ext cx="8839200" cy="5410200"/>
          </a:xfrm>
        </p:spPr>
        <p:txBody>
          <a:bodyPr/>
          <a:lstStyle/>
          <a:p>
            <a:pPr algn="l"/>
            <a:r>
              <a:rPr lang="en-US" sz="2800" b="1" dirty="0">
                <a:solidFill>
                  <a:srgbClr val="FF0000"/>
                </a:solidFill>
              </a:rPr>
              <a:t>SECOND STAGE: </a:t>
            </a:r>
            <a:r>
              <a:rPr lang="en-US" sz="2400" dirty="0"/>
              <a:t>There are three methods of vaginal breech delivery:</a:t>
            </a:r>
          </a:p>
          <a:p>
            <a:pPr algn="l"/>
            <a:endParaRPr lang="en-US" sz="2400" dirty="0"/>
          </a:p>
          <a:p>
            <a:pPr algn="l"/>
            <a:r>
              <a:rPr lang="en-US" sz="2400" dirty="0"/>
              <a:t>1- </a:t>
            </a:r>
            <a:r>
              <a:rPr lang="en-US" sz="2400" b="1" dirty="0">
                <a:solidFill>
                  <a:srgbClr val="FF0000"/>
                </a:solidFill>
              </a:rPr>
              <a:t>Spontaneous (10%): </a:t>
            </a:r>
            <a:r>
              <a:rPr lang="en-US" sz="2400" dirty="0"/>
              <a:t>Expulsion of the fetus occurs with very little assistance. This is not preferred.</a:t>
            </a:r>
          </a:p>
          <a:p>
            <a:pPr algn="l"/>
            <a:endParaRPr lang="en-US" sz="2400" dirty="0"/>
          </a:p>
          <a:p>
            <a:pPr algn="l"/>
            <a:r>
              <a:rPr lang="en-US" sz="2400" dirty="0"/>
              <a:t>2- </a:t>
            </a:r>
            <a:r>
              <a:rPr lang="en-US" sz="2400" b="1" dirty="0">
                <a:solidFill>
                  <a:srgbClr val="FF0000"/>
                </a:solidFill>
              </a:rPr>
              <a:t>Assisted breech: </a:t>
            </a:r>
            <a:r>
              <a:rPr lang="en-US" sz="2400" dirty="0"/>
              <a:t>The delivery of the fetus is by assistance from the beginning to the end. This</a:t>
            </a:r>
          </a:p>
          <a:p>
            <a:pPr algn="l"/>
            <a:r>
              <a:rPr lang="en-US" sz="2400" dirty="0"/>
              <a:t>method should be done in all cases.</a:t>
            </a:r>
          </a:p>
          <a:p>
            <a:pPr algn="l"/>
            <a:endParaRPr lang="en-US" sz="2400" dirty="0"/>
          </a:p>
          <a:p>
            <a:pPr algn="l"/>
            <a:r>
              <a:rPr lang="en-US" sz="2400" dirty="0"/>
              <a:t>3- </a:t>
            </a:r>
            <a:r>
              <a:rPr lang="en-US" sz="2400" b="1" dirty="0">
                <a:solidFill>
                  <a:srgbClr val="FF0000"/>
                </a:solidFill>
              </a:rPr>
              <a:t>Breech extraction (partial or total): </a:t>
            </a:r>
            <a:r>
              <a:rPr lang="en-US" sz="2400" dirty="0"/>
              <a:t>When part or the entire body of the fetus is extracted by the obstetrician.</a:t>
            </a:r>
          </a:p>
          <a:p>
            <a:pPr algn="l"/>
            <a:endParaRPr lang="ar-SA" sz="2400" dirty="0"/>
          </a:p>
        </p:txBody>
      </p:sp>
    </p:spTree>
    <p:extLst>
      <p:ext uri="{BB962C8B-B14F-4D97-AF65-F5344CB8AC3E}">
        <p14:creationId xmlns:p14="http://schemas.microsoft.com/office/powerpoint/2010/main" val="951719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1219200"/>
          </a:xfrm>
        </p:spPr>
        <p:txBody>
          <a:bodyPr/>
          <a:lstStyle/>
          <a:p>
            <a:r>
              <a:rPr lang="en-US" b="1" dirty="0">
                <a:solidFill>
                  <a:srgbClr val="FF0000"/>
                </a:solidFill>
              </a:rPr>
              <a:t>Total Breech extraction Indications</a:t>
            </a:r>
            <a:endParaRPr lang="ar-SA" b="1" dirty="0">
              <a:solidFill>
                <a:srgbClr val="FF0000"/>
              </a:solidFill>
            </a:endParaRPr>
          </a:p>
        </p:txBody>
      </p:sp>
      <p:sp>
        <p:nvSpPr>
          <p:cNvPr id="3" name="Content Placeholder 2"/>
          <p:cNvSpPr>
            <a:spLocks noGrp="1"/>
          </p:cNvSpPr>
          <p:nvPr>
            <p:ph idx="1"/>
          </p:nvPr>
        </p:nvSpPr>
        <p:spPr>
          <a:xfrm>
            <a:off x="1676400" y="1676400"/>
            <a:ext cx="8839200" cy="5029200"/>
          </a:xfrm>
        </p:spPr>
        <p:txBody>
          <a:bodyPr/>
          <a:lstStyle/>
          <a:p>
            <a:pPr algn="l"/>
            <a:r>
              <a:rPr lang="en-US" sz="2400" dirty="0"/>
              <a:t>1- Prolonged second stage of labor</a:t>
            </a:r>
          </a:p>
          <a:p>
            <a:pPr algn="l"/>
            <a:r>
              <a:rPr lang="en-US" sz="2400" dirty="0"/>
              <a:t>2- Twins</a:t>
            </a:r>
          </a:p>
          <a:p>
            <a:pPr algn="l"/>
            <a:r>
              <a:rPr lang="en-US" sz="2400" dirty="0"/>
              <a:t>3- Maternal disease</a:t>
            </a:r>
          </a:p>
          <a:p>
            <a:pPr algn="l"/>
            <a:r>
              <a:rPr lang="en-US" sz="2400" dirty="0"/>
              <a:t>4- Prolapsed cord</a:t>
            </a:r>
          </a:p>
          <a:p>
            <a:pPr algn="l"/>
            <a:r>
              <a:rPr lang="en-US" sz="2400" dirty="0"/>
              <a:t>5- Fetal distress</a:t>
            </a:r>
            <a:endParaRPr lang="ar-SA" sz="2400" dirty="0"/>
          </a:p>
        </p:txBody>
      </p:sp>
    </p:spTree>
    <p:extLst>
      <p:ext uri="{BB962C8B-B14F-4D97-AF65-F5344CB8AC3E}">
        <p14:creationId xmlns:p14="http://schemas.microsoft.com/office/powerpoint/2010/main" val="15890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altLang="en-US" dirty="0"/>
              <a:t>Fetal</a:t>
            </a:r>
            <a:r>
              <a:rPr lang="en-US" altLang="en-US" dirty="0">
                <a:solidFill>
                  <a:schemeClr val="hlink"/>
                </a:solidFill>
              </a:rPr>
              <a:t> </a:t>
            </a:r>
            <a:r>
              <a:rPr lang="en-US" altLang="en-US" dirty="0">
                <a:solidFill>
                  <a:srgbClr val="FF0000"/>
                </a:solidFill>
              </a:rPr>
              <a:t>Presentation</a:t>
            </a:r>
          </a:p>
        </p:txBody>
      </p:sp>
      <p:sp>
        <p:nvSpPr>
          <p:cNvPr id="10243" name="Rectangle 3"/>
          <p:cNvSpPr>
            <a:spLocks noGrp="1" noChangeArrowheads="1"/>
          </p:cNvSpPr>
          <p:nvPr>
            <p:ph idx="1"/>
          </p:nvPr>
        </p:nvSpPr>
        <p:spPr>
          <a:xfrm>
            <a:off x="1097280" y="2110152"/>
            <a:ext cx="9936480" cy="4138247"/>
          </a:xfrm>
        </p:spPr>
        <p:txBody>
          <a:bodyPr>
            <a:normAutofit/>
          </a:bodyPr>
          <a:lstStyle/>
          <a:p>
            <a:pPr marL="273050" indent="-177800" algn="l" rtl="0">
              <a:lnSpc>
                <a:spcPct val="90000"/>
              </a:lnSpc>
              <a:buFont typeface="Arial" panose="020B0604020202020204" pitchFamily="34" charset="0"/>
              <a:buChar char="•"/>
            </a:pPr>
            <a:r>
              <a:rPr lang="en-US" altLang="en-US" sz="2400" dirty="0"/>
              <a:t>The </a:t>
            </a:r>
            <a:r>
              <a:rPr lang="en-US" altLang="en-US" sz="2400" b="1" dirty="0">
                <a:solidFill>
                  <a:srgbClr val="FFC000"/>
                </a:solidFill>
              </a:rPr>
              <a:t>lowest part of the fetus</a:t>
            </a:r>
            <a:r>
              <a:rPr lang="en-US" altLang="en-US" sz="2400" dirty="0"/>
              <a:t> that lies closest to or has entered the true pelvis and it can be reached on vaginal examination. </a:t>
            </a:r>
          </a:p>
          <a:p>
            <a:pPr marL="273050" indent="-177800" algn="l" rtl="0">
              <a:lnSpc>
                <a:spcPct val="90000"/>
              </a:lnSpc>
              <a:buFont typeface="Arial" panose="020B0604020202020204" pitchFamily="34" charset="0"/>
              <a:buChar char="•"/>
            </a:pPr>
            <a:r>
              <a:rPr lang="en-US" altLang="en-US" sz="2400" dirty="0">
                <a:solidFill>
                  <a:srgbClr val="FFC000"/>
                </a:solidFill>
              </a:rPr>
              <a:t>Cephalic</a:t>
            </a:r>
            <a:r>
              <a:rPr lang="en-US" altLang="en-US" sz="2400" dirty="0"/>
              <a:t> presentation: Found in about </a:t>
            </a:r>
            <a:r>
              <a:rPr lang="en-US" altLang="en-US" sz="2400" b="1" dirty="0">
                <a:solidFill>
                  <a:srgbClr val="FFC000"/>
                </a:solidFill>
              </a:rPr>
              <a:t>97%</a:t>
            </a:r>
            <a:r>
              <a:rPr lang="en-US" altLang="en-US" sz="2400" dirty="0"/>
              <a:t> of pregnancies </a:t>
            </a:r>
            <a:r>
              <a:rPr lang="en-US" altLang="en-US" sz="2400" b="1" u="sng" dirty="0"/>
              <a:t>at term</a:t>
            </a:r>
            <a:r>
              <a:rPr lang="en-US" altLang="en-US" sz="2400" dirty="0"/>
              <a:t>.</a:t>
            </a:r>
          </a:p>
          <a:p>
            <a:pPr marL="95250" indent="0" algn="l" rtl="0">
              <a:lnSpc>
                <a:spcPct val="90000"/>
              </a:lnSpc>
              <a:buNone/>
            </a:pPr>
            <a:endParaRPr lang="en-US" altLang="en-US" sz="2400" dirty="0"/>
          </a:p>
          <a:p>
            <a:pPr marL="273050" indent="-177800" algn="l" rtl="0">
              <a:lnSpc>
                <a:spcPct val="100000"/>
              </a:lnSpc>
              <a:buFont typeface="Arial" panose="020B0604020202020204" pitchFamily="34" charset="0"/>
              <a:buChar char="•"/>
            </a:pPr>
            <a:r>
              <a:rPr lang="en-US" altLang="en-US" sz="2400" dirty="0"/>
              <a:t>There are different types of cephalic presentations, depends on the fetal head degree of flexion.</a:t>
            </a:r>
          </a:p>
          <a:p>
            <a:pPr marL="990600" lvl="1" indent="-274638" algn="l" rtl="0">
              <a:lnSpc>
                <a:spcPct val="90000"/>
              </a:lnSpc>
            </a:pPr>
            <a:r>
              <a:rPr lang="en-US" altLang="en-US" sz="2400" dirty="0"/>
              <a:t>Vertex presentation (normal)</a:t>
            </a:r>
          </a:p>
          <a:p>
            <a:pPr marL="990600" lvl="1" indent="-274638" algn="l" rtl="0">
              <a:lnSpc>
                <a:spcPct val="90000"/>
              </a:lnSpc>
            </a:pPr>
            <a:r>
              <a:rPr lang="en-US" altLang="en-US" sz="2400" dirty="0"/>
              <a:t>Brow presentation</a:t>
            </a:r>
          </a:p>
          <a:p>
            <a:pPr marL="990600" lvl="1" indent="-274638" algn="l" rtl="0">
              <a:lnSpc>
                <a:spcPct val="90000"/>
              </a:lnSpc>
            </a:pPr>
            <a:r>
              <a:rPr lang="en-US" altLang="en-US" sz="2400" dirty="0"/>
              <a:t>Face presentation</a:t>
            </a:r>
          </a:p>
        </p:txBody>
      </p:sp>
    </p:spTree>
    <p:extLst>
      <p:ext uri="{BB962C8B-B14F-4D97-AF65-F5344CB8AC3E}">
        <p14:creationId xmlns:p14="http://schemas.microsoft.com/office/powerpoint/2010/main" val="243045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8B376A1-D398-4FE3-8361-650201E9E0E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524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91600" cy="990600"/>
          </a:xfrm>
        </p:spPr>
        <p:txBody>
          <a:bodyPr/>
          <a:lstStyle/>
          <a:p>
            <a:r>
              <a:rPr lang="en-US" b="1" dirty="0">
                <a:solidFill>
                  <a:srgbClr val="FF0000"/>
                </a:solidFill>
              </a:rPr>
              <a:t>Delivery of the </a:t>
            </a:r>
            <a:r>
              <a:rPr lang="en-US" b="1" dirty="0" err="1">
                <a:solidFill>
                  <a:srgbClr val="FF0000"/>
                </a:solidFill>
              </a:rPr>
              <a:t>aftercoming</a:t>
            </a:r>
            <a:r>
              <a:rPr lang="en-US" b="1" dirty="0">
                <a:solidFill>
                  <a:srgbClr val="FF0000"/>
                </a:solidFill>
              </a:rPr>
              <a:t> head</a:t>
            </a:r>
            <a:endParaRPr lang="ar-SA" b="1" dirty="0">
              <a:solidFill>
                <a:srgbClr val="FF0000"/>
              </a:solidFill>
            </a:endParaRPr>
          </a:p>
        </p:txBody>
      </p:sp>
      <p:sp>
        <p:nvSpPr>
          <p:cNvPr id="3" name="Content Placeholder 2"/>
          <p:cNvSpPr>
            <a:spLocks noGrp="1"/>
          </p:cNvSpPr>
          <p:nvPr>
            <p:ph idx="1"/>
          </p:nvPr>
        </p:nvSpPr>
        <p:spPr>
          <a:xfrm>
            <a:off x="1600200" y="1371600"/>
            <a:ext cx="8915400" cy="5410200"/>
          </a:xfrm>
        </p:spPr>
        <p:txBody>
          <a:bodyPr/>
          <a:lstStyle/>
          <a:p>
            <a:pPr algn="l"/>
            <a:r>
              <a:rPr lang="en-US" sz="2400" dirty="0"/>
              <a:t>1- Burns Marshall Method</a:t>
            </a:r>
          </a:p>
          <a:p>
            <a:pPr algn="l"/>
            <a:endParaRPr lang="en-US" sz="2400" dirty="0"/>
          </a:p>
          <a:p>
            <a:pPr algn="l"/>
            <a:r>
              <a:rPr lang="en-US" sz="2400" dirty="0"/>
              <a:t>2- Prague maneuver</a:t>
            </a:r>
          </a:p>
          <a:p>
            <a:pPr algn="l"/>
            <a:endParaRPr lang="en-US" sz="2400" dirty="0"/>
          </a:p>
          <a:p>
            <a:pPr algn="l"/>
            <a:r>
              <a:rPr lang="en-US" sz="2400" dirty="0"/>
              <a:t>3- Piper forceps </a:t>
            </a:r>
            <a:endParaRPr lang="ar-SA" sz="2400" dirty="0"/>
          </a:p>
        </p:txBody>
      </p:sp>
    </p:spTree>
    <p:extLst>
      <p:ext uri="{BB962C8B-B14F-4D97-AF65-F5344CB8AC3E}">
        <p14:creationId xmlns:p14="http://schemas.microsoft.com/office/powerpoint/2010/main" val="3244987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91600" cy="990600"/>
          </a:xfrm>
        </p:spPr>
        <p:txBody>
          <a:bodyPr/>
          <a:lstStyle/>
          <a:p>
            <a:r>
              <a:rPr lang="en-US" b="1" dirty="0">
                <a:solidFill>
                  <a:srgbClr val="FF0000"/>
                </a:solidFill>
              </a:rPr>
              <a:t>Burns Marshall Method</a:t>
            </a:r>
            <a:endParaRPr lang="ar-SA" b="1" dirty="0">
              <a:solidFill>
                <a:srgbClr val="FF0000"/>
              </a:solidFill>
            </a:endParaRPr>
          </a:p>
        </p:txBody>
      </p:sp>
      <p:sp>
        <p:nvSpPr>
          <p:cNvPr id="3" name="Content Placeholder 2"/>
          <p:cNvSpPr>
            <a:spLocks noGrp="1"/>
          </p:cNvSpPr>
          <p:nvPr>
            <p:ph idx="1"/>
          </p:nvPr>
        </p:nvSpPr>
        <p:spPr>
          <a:xfrm>
            <a:off x="1600200" y="1295400"/>
            <a:ext cx="8915400" cy="5486400"/>
          </a:xfrm>
        </p:spPr>
        <p:txBody>
          <a:bodyPr/>
          <a:lstStyle/>
          <a:p>
            <a:pPr algn="l"/>
            <a:r>
              <a:rPr lang="en-US" sz="2400" dirty="0"/>
              <a:t>1- The assistant is asked to give </a:t>
            </a:r>
            <a:r>
              <a:rPr lang="en-US" sz="2400" dirty="0" err="1"/>
              <a:t>suprapubic</a:t>
            </a:r>
            <a:r>
              <a:rPr lang="en-US" sz="2400" dirty="0"/>
              <a:t> pressure</a:t>
            </a:r>
          </a:p>
          <a:p>
            <a:pPr algn="l"/>
            <a:endParaRPr lang="en-US" sz="2400" dirty="0"/>
          </a:p>
          <a:p>
            <a:pPr algn="l"/>
            <a:r>
              <a:rPr lang="en-US" sz="2400" dirty="0"/>
              <a:t>2- with the flat of hand in a downward and backward direction, the</a:t>
            </a:r>
          </a:p>
          <a:p>
            <a:pPr algn="l"/>
            <a:endParaRPr lang="en-US" sz="2400" dirty="0"/>
          </a:p>
          <a:p>
            <a:pPr algn="l"/>
            <a:r>
              <a:rPr lang="en-US" sz="2400" dirty="0"/>
              <a:t>3- pressure is to be exerted more toward the </a:t>
            </a:r>
            <a:r>
              <a:rPr lang="en-US" sz="2400" dirty="0" err="1"/>
              <a:t>sinciput</a:t>
            </a:r>
            <a:r>
              <a:rPr lang="en-US" sz="2400" dirty="0"/>
              <a:t>. The aim is to promote flexion of the head so that favorable diameter is presented to the pelvic cavity. Not more than 1–2 minutes are required to achieve the objective.</a:t>
            </a:r>
          </a:p>
          <a:p>
            <a:pPr algn="l"/>
            <a:endParaRPr lang="en-US" sz="2400" dirty="0"/>
          </a:p>
          <a:p>
            <a:pPr algn="l"/>
            <a:r>
              <a:rPr lang="en-US" sz="2400" dirty="0"/>
              <a:t>4- Maintaining a steady traction and forming a wide arc of a circle, the trunk is swung in upward and forward direction</a:t>
            </a:r>
          </a:p>
          <a:p>
            <a:pPr algn="l"/>
            <a:endParaRPr lang="ar-SA" sz="2400" dirty="0"/>
          </a:p>
        </p:txBody>
      </p:sp>
    </p:spTree>
    <p:extLst>
      <p:ext uri="{BB962C8B-B14F-4D97-AF65-F5344CB8AC3E}">
        <p14:creationId xmlns:p14="http://schemas.microsoft.com/office/powerpoint/2010/main" val="316970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E47B65F-1B8E-4A97-A9EE-612B8957D2A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6286"/>
            <a:ext cx="3962400" cy="674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4B651F56-DBD3-4BC2-B21D-9748E4BE39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0"/>
            <a:ext cx="4953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609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91600" cy="990600"/>
          </a:xfrm>
        </p:spPr>
        <p:txBody>
          <a:bodyPr/>
          <a:lstStyle/>
          <a:p>
            <a:r>
              <a:rPr lang="en-US" b="1" dirty="0">
                <a:solidFill>
                  <a:srgbClr val="FF0000"/>
                </a:solidFill>
              </a:rPr>
              <a:t>Prague maneuver</a:t>
            </a:r>
            <a:endParaRPr lang="ar-SA" b="1" dirty="0">
              <a:solidFill>
                <a:srgbClr val="FF0000"/>
              </a:solidFill>
            </a:endParaRPr>
          </a:p>
        </p:txBody>
      </p:sp>
      <p:pic>
        <p:nvPicPr>
          <p:cNvPr id="4" name="Picture 2">
            <a:extLst>
              <a:ext uri="{FF2B5EF4-FFF2-40B4-BE49-F238E27FC236}">
                <a16:creationId xmlns:a16="http://schemas.microsoft.com/office/drawing/2014/main" id="{C2253889-28AF-4692-BCDD-30265E02A77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86125" y="2153445"/>
            <a:ext cx="56197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510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990600"/>
          </a:xfrm>
        </p:spPr>
        <p:txBody>
          <a:bodyPr/>
          <a:lstStyle/>
          <a:p>
            <a:r>
              <a:rPr lang="en-US" b="1" dirty="0">
                <a:solidFill>
                  <a:srgbClr val="FF0000"/>
                </a:solidFill>
              </a:rPr>
              <a:t>Piper forceps</a:t>
            </a:r>
            <a:endParaRPr lang="ar-SA" b="1" dirty="0">
              <a:solidFill>
                <a:srgbClr val="FF0000"/>
              </a:solidFill>
            </a:endParaRPr>
          </a:p>
        </p:txBody>
      </p:sp>
      <p:pic>
        <p:nvPicPr>
          <p:cNvPr id="4" name="Picture 2">
            <a:extLst>
              <a:ext uri="{FF2B5EF4-FFF2-40B4-BE49-F238E27FC236}">
                <a16:creationId xmlns:a16="http://schemas.microsoft.com/office/drawing/2014/main" id="{28F27C93-B6BD-495A-BE77-80D8C05C181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1660" y="2154612"/>
            <a:ext cx="4928680" cy="341714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832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915400" cy="1447800"/>
          </a:xfrm>
        </p:spPr>
        <p:txBody>
          <a:bodyPr/>
          <a:lstStyle/>
          <a:p>
            <a:r>
              <a:rPr lang="en-US" b="1" dirty="0">
                <a:solidFill>
                  <a:srgbClr val="FF0000"/>
                </a:solidFill>
              </a:rPr>
              <a:t>Complications of Breech delivery</a:t>
            </a:r>
            <a:endParaRPr lang="ar-SA" b="1" dirty="0">
              <a:solidFill>
                <a:srgbClr val="FF0000"/>
              </a:solidFill>
            </a:endParaRPr>
          </a:p>
        </p:txBody>
      </p:sp>
      <p:sp>
        <p:nvSpPr>
          <p:cNvPr id="3" name="Content Placeholder 2"/>
          <p:cNvSpPr>
            <a:spLocks noGrp="1"/>
          </p:cNvSpPr>
          <p:nvPr>
            <p:ph idx="1"/>
          </p:nvPr>
        </p:nvSpPr>
        <p:spPr>
          <a:xfrm>
            <a:off x="1676400" y="1752600"/>
            <a:ext cx="8839200" cy="4953000"/>
          </a:xfrm>
        </p:spPr>
        <p:txBody>
          <a:bodyPr/>
          <a:lstStyle/>
          <a:p>
            <a:pPr algn="l"/>
            <a:r>
              <a:rPr lang="en-US" sz="2800" b="1" dirty="0">
                <a:solidFill>
                  <a:srgbClr val="FF0000"/>
                </a:solidFill>
              </a:rPr>
              <a:t>Maternal complications :</a:t>
            </a:r>
          </a:p>
          <a:p>
            <a:pPr algn="l"/>
            <a:endParaRPr lang="en-US" sz="2800" b="1" dirty="0">
              <a:solidFill>
                <a:srgbClr val="FF0000"/>
              </a:solidFill>
            </a:endParaRPr>
          </a:p>
          <a:p>
            <a:pPr algn="l"/>
            <a:r>
              <a:rPr lang="en-US" sz="2400" b="1" dirty="0"/>
              <a:t>1- Risk of infections due to manipulations</a:t>
            </a:r>
          </a:p>
          <a:p>
            <a:pPr algn="l"/>
            <a:r>
              <a:rPr lang="en-US" sz="2400" b="1" dirty="0"/>
              <a:t>2- Intrauterine maneuvers : rupture of uterus +/- lacerations of cervix</a:t>
            </a:r>
          </a:p>
          <a:p>
            <a:pPr algn="l"/>
            <a:r>
              <a:rPr lang="en-US" sz="2400" b="1" dirty="0"/>
              <a:t>3- Extension of the episiotomy</a:t>
            </a:r>
          </a:p>
          <a:p>
            <a:pPr algn="l"/>
            <a:r>
              <a:rPr lang="en-US" sz="2400" b="1" dirty="0"/>
              <a:t>4- Uterine </a:t>
            </a:r>
            <a:r>
              <a:rPr lang="en-US" sz="2400" b="1" dirty="0" err="1"/>
              <a:t>atony</a:t>
            </a:r>
            <a:r>
              <a:rPr lang="en-US" sz="2400" b="1" dirty="0"/>
              <a:t> and postpartum hemorrhage</a:t>
            </a:r>
          </a:p>
          <a:p>
            <a:pPr algn="l"/>
            <a:endParaRPr lang="en-US" sz="2800" b="1" dirty="0">
              <a:solidFill>
                <a:srgbClr val="FF0000"/>
              </a:solidFill>
            </a:endParaRPr>
          </a:p>
          <a:p>
            <a:pPr algn="l"/>
            <a:endParaRPr lang="ar-SA" sz="2800" dirty="0"/>
          </a:p>
        </p:txBody>
      </p:sp>
    </p:spTree>
    <p:extLst>
      <p:ext uri="{BB962C8B-B14F-4D97-AF65-F5344CB8AC3E}">
        <p14:creationId xmlns:p14="http://schemas.microsoft.com/office/powerpoint/2010/main" val="668909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1295400"/>
          </a:xfrm>
        </p:spPr>
        <p:txBody>
          <a:bodyPr/>
          <a:lstStyle/>
          <a:p>
            <a:r>
              <a:rPr lang="en-US" b="1" dirty="0">
                <a:solidFill>
                  <a:srgbClr val="FF0000"/>
                </a:solidFill>
              </a:rPr>
              <a:t>Complications of Breech delivery</a:t>
            </a:r>
            <a:endParaRPr lang="ar-SA" b="1" dirty="0">
              <a:solidFill>
                <a:srgbClr val="FF0000"/>
              </a:solidFill>
            </a:endParaRPr>
          </a:p>
        </p:txBody>
      </p:sp>
      <p:sp>
        <p:nvSpPr>
          <p:cNvPr id="3" name="Content Placeholder 2"/>
          <p:cNvSpPr>
            <a:spLocks noGrp="1"/>
          </p:cNvSpPr>
          <p:nvPr>
            <p:ph idx="1"/>
          </p:nvPr>
        </p:nvSpPr>
        <p:spPr>
          <a:xfrm>
            <a:off x="1600200" y="1752600"/>
            <a:ext cx="8991600" cy="4953000"/>
          </a:xfrm>
        </p:spPr>
        <p:txBody>
          <a:bodyPr/>
          <a:lstStyle/>
          <a:p>
            <a:pPr algn="l"/>
            <a:r>
              <a:rPr lang="en-US" sz="2800" b="1" dirty="0">
                <a:solidFill>
                  <a:srgbClr val="FF0000"/>
                </a:solidFill>
              </a:rPr>
              <a:t>Fetal complications :</a:t>
            </a:r>
          </a:p>
          <a:p>
            <a:pPr algn="l"/>
            <a:endParaRPr lang="en-US" sz="2800" dirty="0"/>
          </a:p>
          <a:p>
            <a:pPr algn="l"/>
            <a:r>
              <a:rPr lang="en-US" sz="2400" dirty="0"/>
              <a:t>1- Preterm delivery</a:t>
            </a:r>
          </a:p>
          <a:p>
            <a:pPr algn="l"/>
            <a:r>
              <a:rPr lang="en-US" sz="2400" dirty="0"/>
              <a:t>2- Low birth weight</a:t>
            </a:r>
          </a:p>
          <a:p>
            <a:pPr algn="l"/>
            <a:r>
              <a:rPr lang="en-US" sz="2400" dirty="0"/>
              <a:t>3- IUGR</a:t>
            </a:r>
          </a:p>
          <a:p>
            <a:pPr algn="l"/>
            <a:r>
              <a:rPr lang="en-US" sz="2400" dirty="0"/>
              <a:t>4- Cord prolapse</a:t>
            </a:r>
          </a:p>
          <a:p>
            <a:pPr algn="l"/>
            <a:r>
              <a:rPr lang="en-US" sz="2400" dirty="0"/>
              <a:t>5- Birth asphyxia</a:t>
            </a:r>
            <a:endParaRPr lang="ar-SA" sz="2400" dirty="0"/>
          </a:p>
        </p:txBody>
      </p:sp>
    </p:spTree>
    <p:extLst>
      <p:ext uri="{BB962C8B-B14F-4D97-AF65-F5344CB8AC3E}">
        <p14:creationId xmlns:p14="http://schemas.microsoft.com/office/powerpoint/2010/main" val="2229838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r>
              <a:rPr lang="en-US" b="1" dirty="0">
                <a:solidFill>
                  <a:srgbClr val="FF0000"/>
                </a:solidFill>
              </a:rPr>
              <a:t>Shoulder Presentation</a:t>
            </a:r>
            <a:endParaRPr lang="ar-SA" b="1" dirty="0">
              <a:solidFill>
                <a:srgbClr val="FF0000"/>
              </a:solidFill>
            </a:endParaRPr>
          </a:p>
        </p:txBody>
      </p:sp>
      <p:sp>
        <p:nvSpPr>
          <p:cNvPr id="3" name="Content Placeholder 2"/>
          <p:cNvSpPr>
            <a:spLocks noGrp="1"/>
          </p:cNvSpPr>
          <p:nvPr>
            <p:ph idx="1"/>
          </p:nvPr>
        </p:nvSpPr>
        <p:spPr>
          <a:xfrm>
            <a:off x="1676400" y="1295400"/>
            <a:ext cx="8915400" cy="5410200"/>
          </a:xfrm>
        </p:spPr>
        <p:txBody>
          <a:bodyPr/>
          <a:lstStyle/>
          <a:p>
            <a:pPr algn="l"/>
            <a:r>
              <a:rPr lang="en-US" sz="2400" dirty="0"/>
              <a:t>*Denominator is the shoulder </a:t>
            </a:r>
          </a:p>
          <a:p>
            <a:pPr algn="l"/>
            <a:r>
              <a:rPr lang="en-US" sz="2400" dirty="0"/>
              <a:t>*Obstructed labor will occur </a:t>
            </a:r>
          </a:p>
          <a:p>
            <a:pPr algn="l"/>
            <a:r>
              <a:rPr lang="en-US" sz="2400" dirty="0"/>
              <a:t>*Transverse lie</a:t>
            </a:r>
          </a:p>
          <a:p>
            <a:pPr algn="l"/>
            <a:r>
              <a:rPr lang="en-US" sz="2400" dirty="0"/>
              <a:t>*High risk for cord prolapse ( even more than Footling Breech) </a:t>
            </a:r>
          </a:p>
          <a:p>
            <a:pPr algn="l"/>
            <a:r>
              <a:rPr lang="en-US" sz="2400" dirty="0"/>
              <a:t>*Mode of delivery only by CS</a:t>
            </a:r>
          </a:p>
          <a:p>
            <a:pPr algn="l"/>
            <a:endParaRPr lang="ar-SA" sz="2400" dirty="0"/>
          </a:p>
        </p:txBody>
      </p:sp>
    </p:spTree>
    <p:extLst>
      <p:ext uri="{BB962C8B-B14F-4D97-AF65-F5344CB8AC3E}">
        <p14:creationId xmlns:p14="http://schemas.microsoft.com/office/powerpoint/2010/main" val="1550140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5681" y="3419563"/>
            <a:ext cx="20638" cy="1887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5681" y="3419563"/>
            <a:ext cx="20638" cy="18875"/>
          </a:xfrm>
          <a:prstGeom prst="rect">
            <a:avLst/>
          </a:prstGeom>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0"/>
            <a:ext cx="4343400" cy="6858000"/>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896" y="3417967"/>
            <a:ext cx="16208" cy="2206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1" y="0"/>
            <a:ext cx="4724399" cy="6858000"/>
          </a:xfrm>
          <a:prstGeom prst="rect">
            <a:avLst/>
          </a:prstGeom>
        </p:spPr>
      </p:pic>
    </p:spTree>
    <p:extLst>
      <p:ext uri="{BB962C8B-B14F-4D97-AF65-F5344CB8AC3E}">
        <p14:creationId xmlns:p14="http://schemas.microsoft.com/office/powerpoint/2010/main" val="159400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ltLang="en-US" dirty="0">
                <a:solidFill>
                  <a:srgbClr val="000000">
                    <a:lumMod val="75000"/>
                    <a:lumOff val="25000"/>
                  </a:srgbClr>
                </a:solidFill>
              </a:rPr>
              <a:t>Fetal</a:t>
            </a:r>
            <a:r>
              <a:rPr lang="en-US" altLang="en-US" dirty="0">
                <a:solidFill>
                  <a:srgbClr val="2998E3"/>
                </a:solidFill>
              </a:rPr>
              <a:t> </a:t>
            </a:r>
            <a:r>
              <a:rPr lang="en-US" altLang="en-US" dirty="0">
                <a:solidFill>
                  <a:srgbClr val="FF0000"/>
                </a:solidFill>
              </a:rPr>
              <a:t>Presentation</a:t>
            </a:r>
            <a:endParaRPr lang="en-US" altLang="en-US" dirty="0">
              <a:solidFill>
                <a:schemeClr val="hlink"/>
              </a:solidFill>
            </a:endParaRPr>
          </a:p>
        </p:txBody>
      </p:sp>
      <p:sp>
        <p:nvSpPr>
          <p:cNvPr id="14339" name="Rectangle 3"/>
          <p:cNvSpPr>
            <a:spLocks noGrp="1" noChangeArrowheads="1"/>
          </p:cNvSpPr>
          <p:nvPr>
            <p:ph idx="1"/>
          </p:nvPr>
        </p:nvSpPr>
        <p:spPr/>
        <p:txBody>
          <a:bodyPr>
            <a:normAutofit/>
          </a:bodyPr>
          <a:lstStyle/>
          <a:p>
            <a:pPr marL="625475" indent="-350838" algn="l" rtl="0">
              <a:buFont typeface="Wingdings" panose="05000000000000000000" pitchFamily="2" charset="2"/>
              <a:buChar char="v"/>
            </a:pPr>
            <a:r>
              <a:rPr lang="en-US" altLang="en-US" sz="2400" dirty="0"/>
              <a:t>Breech presentation</a:t>
            </a:r>
          </a:p>
          <a:p>
            <a:pPr marL="625475" indent="-350838" algn="l" rtl="0">
              <a:buFont typeface="Wingdings" panose="05000000000000000000" pitchFamily="2" charset="2"/>
              <a:buChar char="v"/>
            </a:pPr>
            <a:r>
              <a:rPr lang="en-US" altLang="en-US" sz="2400" dirty="0"/>
              <a:t>Shoulder presentation</a:t>
            </a:r>
          </a:p>
          <a:p>
            <a:pPr marL="625475" indent="-350838" algn="l" rtl="0">
              <a:buFont typeface="Wingdings" panose="05000000000000000000" pitchFamily="2" charset="2"/>
              <a:buChar char="v"/>
            </a:pPr>
            <a:r>
              <a:rPr lang="en-US" altLang="en-US" sz="2400" dirty="0"/>
              <a:t>Compound presentation</a:t>
            </a:r>
          </a:p>
        </p:txBody>
      </p:sp>
      <p:pic>
        <p:nvPicPr>
          <p:cNvPr id="2" name="Picture 1"/>
          <p:cNvPicPr>
            <a:picLocks noChangeAspect="1"/>
          </p:cNvPicPr>
          <p:nvPr/>
        </p:nvPicPr>
        <p:blipFill>
          <a:blip r:embed="rId3"/>
          <a:stretch>
            <a:fillRect/>
          </a:stretch>
        </p:blipFill>
        <p:spPr>
          <a:xfrm>
            <a:off x="1222437" y="3857414"/>
            <a:ext cx="9808085" cy="2421466"/>
          </a:xfrm>
          <a:prstGeom prst="rect">
            <a:avLst/>
          </a:prstGeom>
        </p:spPr>
      </p:pic>
    </p:spTree>
    <p:extLst>
      <p:ext uri="{BB962C8B-B14F-4D97-AF65-F5344CB8AC3E}">
        <p14:creationId xmlns:p14="http://schemas.microsoft.com/office/powerpoint/2010/main" val="3119056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22154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a:solidFill>
                  <a:srgbClr val="FF0000"/>
                </a:solidFill>
              </a:rPr>
              <a:t>Denominator</a:t>
            </a:r>
          </a:p>
        </p:txBody>
      </p:sp>
      <p:sp>
        <p:nvSpPr>
          <p:cNvPr id="3" name="Content Placeholder 2"/>
          <p:cNvSpPr>
            <a:spLocks noGrp="1"/>
          </p:cNvSpPr>
          <p:nvPr>
            <p:ph idx="1"/>
          </p:nvPr>
        </p:nvSpPr>
        <p:spPr>
          <a:xfrm>
            <a:off x="1097280" y="1933657"/>
            <a:ext cx="10473397" cy="4361636"/>
          </a:xfrm>
        </p:spPr>
        <p:txBody>
          <a:bodyPr>
            <a:normAutofit/>
          </a:bodyPr>
          <a:lstStyle/>
          <a:p>
            <a:r>
              <a:rPr lang="en-GB" sz="2800" dirty="0"/>
              <a:t>Is a bony landmark on the </a:t>
            </a:r>
            <a:r>
              <a:rPr lang="en-GB" sz="2800" u="sng" dirty="0"/>
              <a:t>presenting part</a:t>
            </a:r>
            <a:r>
              <a:rPr lang="en-GB" sz="2800" dirty="0"/>
              <a:t> used to </a:t>
            </a:r>
            <a:r>
              <a:rPr lang="en-GB" sz="2800" dirty="0">
                <a:solidFill>
                  <a:srgbClr val="FFC000"/>
                </a:solidFill>
              </a:rPr>
              <a:t>denote the position.</a:t>
            </a:r>
            <a:r>
              <a:rPr lang="en-GB" sz="2800" dirty="0"/>
              <a:t>   </a:t>
            </a:r>
          </a:p>
          <a:p>
            <a:pPr marL="808038" indent="-274638">
              <a:buFont typeface="Arial" panose="020B0604020202020204" pitchFamily="34" charset="0"/>
              <a:buChar char="•"/>
            </a:pPr>
            <a:endParaRPr lang="en-GB" sz="2800" dirty="0"/>
          </a:p>
          <a:p>
            <a:pPr marL="808038" indent="-274638">
              <a:buFont typeface="Arial" panose="020B0604020202020204" pitchFamily="34" charset="0"/>
              <a:buChar char="•"/>
            </a:pPr>
            <a:r>
              <a:rPr lang="en-GB" sz="2800" dirty="0"/>
              <a:t>Vertex = occiput</a:t>
            </a:r>
          </a:p>
          <a:p>
            <a:pPr marL="808038" indent="-274638">
              <a:buFont typeface="Arial" panose="020B0604020202020204" pitchFamily="34" charset="0"/>
              <a:buChar char="•"/>
            </a:pPr>
            <a:r>
              <a:rPr lang="en-GB" sz="2800" dirty="0"/>
              <a:t>Face = mentum</a:t>
            </a:r>
          </a:p>
          <a:p>
            <a:pPr marL="808038" indent="-274638">
              <a:buFont typeface="Arial" panose="020B0604020202020204" pitchFamily="34" charset="0"/>
              <a:buChar char="•"/>
            </a:pPr>
            <a:r>
              <a:rPr lang="en-GB" sz="2800" dirty="0"/>
              <a:t>Brow = Sinciput</a:t>
            </a:r>
          </a:p>
          <a:p>
            <a:pPr marL="808038" indent="-274638">
              <a:buFont typeface="Arial" panose="020B0604020202020204" pitchFamily="34" charset="0"/>
              <a:buChar char="•"/>
            </a:pPr>
            <a:r>
              <a:rPr lang="en-GB" sz="2800" dirty="0"/>
              <a:t>Breech = sacrum</a:t>
            </a:r>
          </a:p>
          <a:p>
            <a:pPr marL="808038" indent="-274638">
              <a:buFont typeface="Arial" panose="020B0604020202020204" pitchFamily="34" charset="0"/>
              <a:buChar char="•"/>
            </a:pPr>
            <a:r>
              <a:rPr lang="en-GB" sz="2800" dirty="0"/>
              <a:t>Sholuder = scapula</a:t>
            </a:r>
          </a:p>
          <a:p>
            <a:endParaRPr lang="en-GB" dirty="0"/>
          </a:p>
        </p:txBody>
      </p:sp>
    </p:spTree>
    <p:extLst>
      <p:ext uri="{BB962C8B-B14F-4D97-AF65-F5344CB8AC3E}">
        <p14:creationId xmlns:p14="http://schemas.microsoft.com/office/powerpoint/2010/main" val="261955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ltLang="en-US" dirty="0"/>
              <a:t>Fetal </a:t>
            </a:r>
            <a:r>
              <a:rPr lang="en-US" altLang="en-US" dirty="0">
                <a:solidFill>
                  <a:srgbClr val="FF0000"/>
                </a:solidFill>
              </a:rPr>
              <a:t>Position</a:t>
            </a:r>
          </a:p>
        </p:txBody>
      </p:sp>
      <p:sp>
        <p:nvSpPr>
          <p:cNvPr id="13317" name="Rectangle 5"/>
          <p:cNvSpPr>
            <a:spLocks noGrp="1" noChangeArrowheads="1"/>
          </p:cNvSpPr>
          <p:nvPr>
            <p:ph idx="1"/>
          </p:nvPr>
        </p:nvSpPr>
        <p:spPr>
          <a:xfrm>
            <a:off x="1097280" y="1965961"/>
            <a:ext cx="10058400" cy="4023360"/>
          </a:xfrm>
        </p:spPr>
        <p:txBody>
          <a:bodyPr/>
          <a:lstStyle/>
          <a:p>
            <a:pPr marL="544513" indent="-352425">
              <a:buFont typeface="Wingdings" panose="05000000000000000000" pitchFamily="2" charset="2"/>
              <a:buChar char="v"/>
            </a:pPr>
            <a:r>
              <a:rPr lang="en-US" altLang="en-US" sz="2800" dirty="0"/>
              <a:t>T</a:t>
            </a:r>
            <a:r>
              <a:rPr lang="en-GB" altLang="en-US" sz="2800" dirty="0"/>
              <a:t>he relation of the denominator to the right or left side of the mother and whether it is directed anteriorly or posteriorly regarding the </a:t>
            </a:r>
            <a:r>
              <a:rPr lang="en-US" altLang="en-US" sz="2800" dirty="0"/>
              <a:t>four quadrants of the birth canal.</a:t>
            </a:r>
          </a:p>
          <a:p>
            <a:pPr marL="544513" indent="-352425">
              <a:buFont typeface="Wingdings" panose="05000000000000000000" pitchFamily="2" charset="2"/>
              <a:buChar char="v"/>
            </a:pPr>
            <a:endParaRPr lang="en-US" altLang="en-US" sz="2800" dirty="0"/>
          </a:p>
          <a:p>
            <a:pPr marL="544513" indent="-352425">
              <a:buFont typeface="Wingdings" panose="05000000000000000000" pitchFamily="2" charset="2"/>
              <a:buChar char="v"/>
            </a:pPr>
            <a:r>
              <a:rPr lang="en-US" altLang="en-US" sz="2800" b="1" dirty="0">
                <a:solidFill>
                  <a:srgbClr val="FF0000"/>
                </a:solidFill>
              </a:rPr>
              <a:t>Malposition can occur with Normal Presentation</a:t>
            </a:r>
          </a:p>
          <a:p>
            <a:pPr marL="0" indent="0">
              <a:buNone/>
            </a:pPr>
            <a:endParaRPr lang="en-US" altLang="en-US" dirty="0"/>
          </a:p>
        </p:txBody>
      </p:sp>
    </p:spTree>
    <p:extLst>
      <p:ext uri="{BB962C8B-B14F-4D97-AF65-F5344CB8AC3E}">
        <p14:creationId xmlns:p14="http://schemas.microsoft.com/office/powerpoint/2010/main" val="333561785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تدفق">
  <a:themeElements>
    <a:clrScheme name="تدفق">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تدفق">
      <a:majorFont>
        <a:latin typeface="Times New Roman"/>
        <a:ea typeface="Times New Roman"/>
        <a:cs typeface="Times New Roman"/>
      </a:majorFont>
      <a:minorFont>
        <a:latin typeface="Helvetica"/>
        <a:ea typeface="Helvetica"/>
        <a:cs typeface="Helvetica"/>
      </a:minorFont>
    </a:fontScheme>
    <a:fmtScheme name="تدف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3139</TotalTime>
  <Words>2282</Words>
  <Application>Microsoft Office PowerPoint</Application>
  <PresentationFormat>Widescreen</PresentationFormat>
  <Paragraphs>355</Paragraphs>
  <Slides>70</Slides>
  <Notes>7</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70</vt:i4>
      </vt:variant>
    </vt:vector>
  </HeadingPairs>
  <TitlesOfParts>
    <vt:vector size="86" baseType="lpstr">
      <vt:lpstr>Arial</vt:lpstr>
      <vt:lpstr>Calibri</vt:lpstr>
      <vt:lpstr>Calibri Light</vt:lpstr>
      <vt:lpstr>Candara</vt:lpstr>
      <vt:lpstr>Constantia</vt:lpstr>
      <vt:lpstr>Courier New</vt:lpstr>
      <vt:lpstr>Helvetica</vt:lpstr>
      <vt:lpstr>MyriadPro-Bold</vt:lpstr>
      <vt:lpstr>Times New Roman</vt:lpstr>
      <vt:lpstr>UtopiaStd-Bold</vt:lpstr>
      <vt:lpstr>Wingdings</vt:lpstr>
      <vt:lpstr>Wingdings 2</vt:lpstr>
      <vt:lpstr>Retrospect</vt:lpstr>
      <vt:lpstr>Capsules</vt:lpstr>
      <vt:lpstr>1_تدفق</vt:lpstr>
      <vt:lpstr>Office Theme</vt:lpstr>
      <vt:lpstr>Malpresentation &amp; Malposition </vt:lpstr>
      <vt:lpstr>Contents:</vt:lpstr>
      <vt:lpstr>The Fetal Lie</vt:lpstr>
      <vt:lpstr>PowerPoint Presentation</vt:lpstr>
      <vt:lpstr>Fetal Attitude</vt:lpstr>
      <vt:lpstr>Fetal Presentation</vt:lpstr>
      <vt:lpstr>Fetal Presentation</vt:lpstr>
      <vt:lpstr>The Denominator</vt:lpstr>
      <vt:lpstr>Fetal Position</vt:lpstr>
      <vt:lpstr>PowerPoint Presentation</vt:lpstr>
      <vt:lpstr>PowerPoint Presentation</vt:lpstr>
      <vt:lpstr>PowerPoint Presentation</vt:lpstr>
      <vt:lpstr>PowerPoint Presentation</vt:lpstr>
      <vt:lpstr>Malposition</vt:lpstr>
      <vt:lpstr>Occiptoposterior position </vt:lpstr>
      <vt:lpstr>Fetal Engagement</vt:lpstr>
      <vt:lpstr>Fetal Engagement</vt:lpstr>
      <vt:lpstr>PowerPoint Presentation</vt:lpstr>
      <vt:lpstr>Longitudinal diameters of fetal head </vt:lpstr>
      <vt:lpstr>Longitudinal diameters of fetal head</vt:lpstr>
      <vt:lpstr>PowerPoint Presentation</vt:lpstr>
      <vt:lpstr>Risk factors </vt:lpstr>
      <vt:lpstr>Risk factors </vt:lpstr>
      <vt:lpstr>PowerPoint Presentation</vt:lpstr>
      <vt:lpstr>PowerPoint Presentation</vt:lpstr>
      <vt:lpstr>FACE PRESENTATION </vt:lpstr>
      <vt:lpstr>FACE PRESENTATION </vt:lpstr>
      <vt:lpstr>PowerPoint Presentation</vt:lpstr>
      <vt:lpstr>Diagnosis </vt:lpstr>
      <vt:lpstr>Abdominal findings</vt:lpstr>
      <vt:lpstr>MECHANISM OF LABOR</vt:lpstr>
      <vt:lpstr>MECHANISM OF LABOR</vt:lpstr>
      <vt:lpstr>Brow presentation </vt:lpstr>
      <vt:lpstr>Brow presentation </vt:lpstr>
      <vt:lpstr>PowerPoint Presentation</vt:lpstr>
      <vt:lpstr>compound presentation </vt:lpstr>
      <vt:lpstr>PowerPoint Presentation</vt:lpstr>
      <vt:lpstr>Malposition</vt:lpstr>
      <vt:lpstr>z</vt:lpstr>
      <vt:lpstr>Malposition </vt:lpstr>
      <vt:lpstr>Occiptoposterior position </vt:lpstr>
      <vt:lpstr>Breech, Shoulder and Compound presentations</vt:lpstr>
      <vt:lpstr>Breech presentation</vt:lpstr>
      <vt:lpstr>Types of Breech</vt:lpstr>
      <vt:lpstr>PowerPoint Presentation</vt:lpstr>
      <vt:lpstr>Breech presentation</vt:lpstr>
      <vt:lpstr>Breech presentation</vt:lpstr>
      <vt:lpstr>Causes</vt:lpstr>
      <vt:lpstr>Clinical evaluation</vt:lpstr>
      <vt:lpstr>Management</vt:lpstr>
      <vt:lpstr>PowerPoint Presentation</vt:lpstr>
      <vt:lpstr>PowerPoint Presentation</vt:lpstr>
      <vt:lpstr>Complications of ECV</vt:lpstr>
      <vt:lpstr>Contraindications of ECV</vt:lpstr>
      <vt:lpstr>Indications of CS in Breech</vt:lpstr>
      <vt:lpstr>Indications of Vaginal delivery in Breech</vt:lpstr>
      <vt:lpstr>Management during labor</vt:lpstr>
      <vt:lpstr>Management during labor</vt:lpstr>
      <vt:lpstr>Total Breech extraction Indications</vt:lpstr>
      <vt:lpstr>PowerPoint Presentation</vt:lpstr>
      <vt:lpstr>Delivery of the aftercoming head</vt:lpstr>
      <vt:lpstr>Burns Marshall Method</vt:lpstr>
      <vt:lpstr>PowerPoint Presentation</vt:lpstr>
      <vt:lpstr>Prague maneuver</vt:lpstr>
      <vt:lpstr>Piper forceps</vt:lpstr>
      <vt:lpstr>Complications of Breech delivery</vt:lpstr>
      <vt:lpstr>Complications of Breech delivery</vt:lpstr>
      <vt:lpstr>Shoulder Presentation</vt:lpstr>
      <vt:lpstr>PowerPoint Presentation</vt:lpstr>
      <vt:lpstr>PowerPoint Presentation</vt:lpstr>
    </vt:vector>
  </TitlesOfParts>
  <Company>Hajaya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Fetal Lie</dc:title>
  <dc:creator>duaa hassouneh</dc:creator>
  <cp:lastModifiedBy>rayan</cp:lastModifiedBy>
  <cp:revision>48</cp:revision>
  <dcterms:created xsi:type="dcterms:W3CDTF">2019-08-31T11:59:24Z</dcterms:created>
  <dcterms:modified xsi:type="dcterms:W3CDTF">2021-03-13T10:11:24Z</dcterms:modified>
</cp:coreProperties>
</file>