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7" r:id="rId2"/>
    <p:sldId id="257" r:id="rId3"/>
    <p:sldId id="258" r:id="rId4"/>
    <p:sldId id="293" r:id="rId5"/>
    <p:sldId id="294" r:id="rId6"/>
    <p:sldId id="296" r:id="rId7"/>
    <p:sldId id="295" r:id="rId8"/>
    <p:sldId id="259" r:id="rId9"/>
    <p:sldId id="285" r:id="rId10"/>
    <p:sldId id="288" r:id="rId11"/>
    <p:sldId id="286" r:id="rId12"/>
    <p:sldId id="287" r:id="rId13"/>
    <p:sldId id="289" r:id="rId14"/>
    <p:sldId id="290" r:id="rId15"/>
    <p:sldId id="291" r:id="rId16"/>
    <p:sldId id="292" r:id="rId17"/>
    <p:sldId id="283" r:id="rId18"/>
    <p:sldId id="264" r:id="rId19"/>
    <p:sldId id="265" r:id="rId20"/>
    <p:sldId id="268" r:id="rId21"/>
    <p:sldId id="269" r:id="rId22"/>
    <p:sldId id="270" r:id="rId23"/>
    <p:sldId id="272" r:id="rId24"/>
    <p:sldId id="271" r:id="rId25"/>
    <p:sldId id="284" r:id="rId26"/>
    <p:sldId id="277" r:id="rId27"/>
    <p:sldId id="278" r:id="rId28"/>
    <p:sldId id="276" r:id="rId29"/>
    <p:sldId id="280" r:id="rId30"/>
    <p:sldId id="281" r:id="rId31"/>
    <p:sldId id="275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FF3399"/>
    <a:srgbClr val="00CC00"/>
    <a:srgbClr val="0033CC"/>
    <a:srgbClr val="02A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ACD2A8C-96B7-4CC7-A317-E7138E31AD45}" type="datetimeFigureOut">
              <a:rPr lang="ar-IQ" smtClean="0"/>
              <a:pPr/>
              <a:t>21/03/1442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821F3BA-08C1-47AB-A1ED-974417983D0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1F3BA-08C1-47AB-A1ED-974417983D0C}" type="slidenum">
              <a:rPr lang="ar-IQ" smtClean="0"/>
              <a:pPr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5711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1F3BA-08C1-47AB-A1ED-974417983D0C}" type="slidenum">
              <a:rPr lang="ar-IQ" smtClean="0"/>
              <a:pPr/>
              <a:t>23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1F3BA-08C1-47AB-A1ED-974417983D0C}" type="slidenum">
              <a:rPr lang="ar-IQ" smtClean="0"/>
              <a:pPr/>
              <a:t>31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 November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68680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CARDIOVASCULAR 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MEDIASTINUM &amp; PERCARDIUM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Q.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College of Medicine /University Of  Mutah</a:t>
            </a:r>
          </a:p>
          <a:p>
            <a:pPr algn="ctr"/>
            <a:r>
              <a:rPr lang="en-US" sz="3200" b="1" i="1" dirty="0">
                <a:solidFill>
                  <a:srgbClr val="3333FF"/>
                </a:solidFill>
                <a:latin typeface="Candara" pitchFamily="34" charset="0"/>
              </a:rPr>
              <a:t>2020-2021</a:t>
            </a:r>
            <a:endParaRPr lang="ar-IQ" sz="3200" b="1" i="1" dirty="0">
              <a:solidFill>
                <a:srgbClr val="3333FF"/>
              </a:solidFill>
              <a:latin typeface="Candara" pitchFamily="34" charset="0"/>
            </a:endParaRPr>
          </a:p>
          <a:p>
            <a:pPr algn="ctr"/>
            <a:endParaRPr lang="en-US" sz="3200" b="1" i="1" dirty="0">
              <a:solidFill>
                <a:srgbClr val="0033CC"/>
              </a:solidFill>
              <a:latin typeface="Candara" pitchFamily="34" charset="0"/>
            </a:endParaRPr>
          </a:p>
          <a:p>
            <a:pPr algn="ctr"/>
            <a:endParaRPr lang="ar-IQ" sz="32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56350"/>
            <a:ext cx="15240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404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5438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9 November 2020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7056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Dr. Aiman Qais Afar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-76200" y="5334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i="1" dirty="0">
                <a:latin typeface="Candara" pitchFamily="34" charset="0"/>
              </a:rPr>
              <a:t>The arch is crossed on its </a:t>
            </a:r>
            <a:r>
              <a:rPr lang="en-GB" sz="2400" b="1" i="1" dirty="0">
                <a:latin typeface="Candara" pitchFamily="34" charset="0"/>
              </a:rPr>
              <a:t>left side </a:t>
            </a:r>
            <a:r>
              <a:rPr lang="en-GB" sz="2400" i="1" dirty="0">
                <a:latin typeface="Candara" pitchFamily="34" charset="0"/>
              </a:rPr>
              <a:t>by the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phrenic</a:t>
            </a:r>
            <a:r>
              <a:rPr lang="en-GB" sz="2400" i="1" dirty="0">
                <a:latin typeface="Candara" pitchFamily="34" charset="0"/>
              </a:rPr>
              <a:t> and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vagus nerves </a:t>
            </a:r>
            <a:r>
              <a:rPr lang="en-GB" sz="2400" i="1" dirty="0">
                <a:latin typeface="Candara" pitchFamily="34" charset="0"/>
              </a:rPr>
              <a:t>as they pass downwards in front of and behind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the lung root </a:t>
            </a:r>
            <a:r>
              <a:rPr lang="en-GB" sz="2400" i="1" dirty="0">
                <a:latin typeface="Candara" pitchFamily="34" charset="0"/>
              </a:rPr>
              <a:t>respectively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28600" y="124974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i="1" u="sng" dirty="0">
                <a:solidFill>
                  <a:srgbClr val="FF0000"/>
                </a:solidFill>
                <a:latin typeface="Candara" pitchFamily="34" charset="0"/>
              </a:rPr>
              <a:t>Ligamentum arteriousum </a:t>
            </a:r>
            <a:r>
              <a:rPr lang="en-US" sz="2400" i="1" dirty="0">
                <a:solidFill>
                  <a:srgbClr val="FF0000"/>
                </a:solidFill>
                <a:latin typeface="Candara" pitchFamily="34" charset="0"/>
              </a:rPr>
              <a:t>:</a:t>
            </a:r>
          </a:p>
          <a:p>
            <a:r>
              <a:rPr lang="en-US" sz="2400" i="1" dirty="0">
                <a:latin typeface="Candara" pitchFamily="34" charset="0"/>
              </a:rPr>
              <a:t>Fibrous  band , remnant of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embryonic ductus venousus </a:t>
            </a:r>
            <a:r>
              <a:rPr lang="en-US" sz="2400" i="1" dirty="0">
                <a:latin typeface="Candara" pitchFamily="34" charset="0"/>
              </a:rPr>
              <a:t>connect the commencement of the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left pulmonary artery </a:t>
            </a:r>
            <a:r>
              <a:rPr lang="en-US" sz="2400" i="1" dirty="0">
                <a:latin typeface="Candara" pitchFamily="34" charset="0"/>
              </a:rPr>
              <a:t>to the concavity of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the aortic arch</a:t>
            </a:r>
            <a:endParaRPr lang="en-GB" sz="24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9195" t="22917" r="30893" b="35417"/>
          <a:stretch>
            <a:fillRect/>
          </a:stretch>
        </p:blipFill>
        <p:spPr bwMode="auto">
          <a:xfrm>
            <a:off x="250875" y="2982504"/>
            <a:ext cx="3178125" cy="373897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228600" y="71735"/>
            <a:ext cx="2743200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Arch of the aorta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413BC5-1B27-4565-B4A2-D3F8DBDD2EB1}"/>
              </a:ext>
            </a:extLst>
          </p:cNvPr>
          <p:cNvGrpSpPr/>
          <p:nvPr/>
        </p:nvGrpSpPr>
        <p:grpSpPr>
          <a:xfrm>
            <a:off x="4495800" y="2621750"/>
            <a:ext cx="3037641" cy="4170102"/>
            <a:chOff x="4358939" y="2621750"/>
            <a:chExt cx="3037641" cy="417010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0E61637-D22D-4767-ACDC-D22D082BD6C9}"/>
                </a:ext>
              </a:extLst>
            </p:cNvPr>
            <p:cNvGrpSpPr/>
            <p:nvPr/>
          </p:nvGrpSpPr>
          <p:grpSpPr>
            <a:xfrm>
              <a:off x="4358939" y="2649252"/>
              <a:ext cx="3037641" cy="4142600"/>
              <a:chOff x="4394108" y="2578874"/>
              <a:chExt cx="3037641" cy="4142600"/>
            </a:xfrm>
          </p:grpSpPr>
          <p:pic>
            <p:nvPicPr>
              <p:cNvPr id="1026" name="Picture 2" descr="Mediastinum: Definition, anatomy, borders and contents | Kenhub">
                <a:extLst>
                  <a:ext uri="{FF2B5EF4-FFF2-40B4-BE49-F238E27FC236}">
                    <a16:creationId xmlns:a16="http://schemas.microsoft.com/office/drawing/2014/main" id="{60114DA2-BC6C-4CB2-A284-FAD07E891C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4108" y="2588370"/>
                <a:ext cx="3037641" cy="4133104"/>
              </a:xfrm>
              <a:prstGeom prst="rect">
                <a:avLst/>
              </a:prstGeom>
              <a:noFill/>
              <a:ln w="76200">
                <a:solidFill>
                  <a:srgbClr val="00FF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E5E01-9332-48EA-956C-6F2CE315057A}"/>
                  </a:ext>
                </a:extLst>
              </p:cNvPr>
              <p:cNvSpPr txBox="1"/>
              <p:nvPr/>
            </p:nvSpPr>
            <p:spPr>
              <a:xfrm>
                <a:off x="4394108" y="2578874"/>
                <a:ext cx="1219200" cy="36933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i="1" dirty="0">
                    <a:solidFill>
                      <a:srgbClr val="0033CC"/>
                    </a:solidFill>
                    <a:latin typeface="Candara" pitchFamily="34" charset="0"/>
                  </a:rPr>
                  <a:t>P</a:t>
                </a:r>
                <a:r>
                  <a:rPr lang="en-GB" sz="1800" b="1" i="1" dirty="0">
                    <a:solidFill>
                      <a:srgbClr val="0033CC"/>
                    </a:solidFill>
                    <a:latin typeface="Candara" pitchFamily="34" charset="0"/>
                  </a:rPr>
                  <a:t>hrenic N.</a:t>
                </a:r>
                <a:endParaRPr lang="en-US" dirty="0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FA65732B-809E-4B53-B62D-51C85A1C246D}"/>
                  </a:ext>
                </a:extLst>
              </p:cNvPr>
              <p:cNvCxnSpPr/>
              <p:nvPr/>
            </p:nvCxnSpPr>
            <p:spPr>
              <a:xfrm>
                <a:off x="4762500" y="2948206"/>
                <a:ext cx="571500" cy="131899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F8CA1E-F696-4FDD-9F4D-21AA9D720B17}"/>
                </a:ext>
              </a:extLst>
            </p:cNvPr>
            <p:cNvSpPr txBox="1"/>
            <p:nvPr/>
          </p:nvSpPr>
          <p:spPr>
            <a:xfrm>
              <a:off x="6177381" y="2621750"/>
              <a:ext cx="1219199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i="1" dirty="0">
                  <a:solidFill>
                    <a:srgbClr val="0033CC"/>
                  </a:solidFill>
                  <a:latin typeface="Candara" pitchFamily="34" charset="0"/>
                </a:rPr>
                <a:t>V</a:t>
              </a:r>
              <a:r>
                <a:rPr lang="en-GB" sz="1800" b="1" i="1" dirty="0">
                  <a:solidFill>
                    <a:srgbClr val="0033CC"/>
                  </a:solidFill>
                  <a:latin typeface="Candara" pitchFamily="34" charset="0"/>
                </a:rPr>
                <a:t>agus N.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26B3E2-257C-4A3B-9EB7-7005163394E9}"/>
                </a:ext>
              </a:extLst>
            </p:cNvPr>
            <p:cNvCxnSpPr/>
            <p:nvPr/>
          </p:nvCxnSpPr>
          <p:spPr>
            <a:xfrm flipH="1">
              <a:off x="6019800" y="2991082"/>
              <a:ext cx="1066800" cy="1657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9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2004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Dr. Aiman Qais Afar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70C0"/>
                </a:solidFill>
              </a:rPr>
              <a:pPr/>
              <a:t>11</a:t>
            </a:fld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772180"/>
            <a:ext cx="1198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Trachea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76200" y="1343085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i="1" dirty="0">
                <a:latin typeface="Candara" pitchFamily="34" charset="0"/>
              </a:rPr>
              <a:t>Trachea is commonest as continuation of </a:t>
            </a:r>
            <a:r>
              <a:rPr lang="en-US" sz="2400" b="1" i="1" dirty="0">
                <a:latin typeface="Candara" pitchFamily="34" charset="0"/>
              </a:rPr>
              <a:t>the larynx </a:t>
            </a:r>
            <a:r>
              <a:rPr lang="en-US" sz="2400" i="1" dirty="0">
                <a:latin typeface="Candara" pitchFamily="34" charset="0"/>
              </a:rPr>
              <a:t>at the level of 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C6 vertebra.</a:t>
            </a:r>
          </a:p>
          <a:p>
            <a:pPr>
              <a:buFont typeface="Wingdings" pitchFamily="2" charset="2"/>
              <a:buChar char="v"/>
            </a:pPr>
            <a:endParaRPr lang="en-US" sz="24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i="1" dirty="0">
                <a:latin typeface="Candara" pitchFamily="34" charset="0"/>
              </a:rPr>
              <a:t>Passes downward and backward behind the manubrium to bifurcate to </a:t>
            </a:r>
            <a:r>
              <a:rPr lang="en-US" sz="2400" b="1" i="1" dirty="0">
                <a:latin typeface="Candara" pitchFamily="34" charset="0"/>
              </a:rPr>
              <a:t>right </a:t>
            </a:r>
            <a:r>
              <a:rPr lang="en-US" sz="2400" i="1" dirty="0">
                <a:latin typeface="Candara" pitchFamily="34" charset="0"/>
              </a:rPr>
              <a:t>and </a:t>
            </a:r>
            <a:r>
              <a:rPr lang="en-US" sz="2400" b="1" i="1" dirty="0">
                <a:latin typeface="Candara" pitchFamily="34" charset="0"/>
              </a:rPr>
              <a:t>left main bronchi </a:t>
            </a:r>
            <a:r>
              <a:rPr lang="en-US" sz="2400" i="1" dirty="0">
                <a:solidFill>
                  <a:srgbClr val="C00000"/>
                </a:solidFill>
                <a:latin typeface="Candara" pitchFamily="34" charset="0"/>
              </a:rPr>
              <a:t>(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upper border of T5 vertebra</a:t>
            </a:r>
            <a:r>
              <a:rPr lang="en-US" sz="2400" i="1" dirty="0">
                <a:solidFill>
                  <a:srgbClr val="C00000"/>
                </a:solidFill>
                <a:latin typeface="Candara" pitchFamily="34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US" sz="24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GB" sz="2400" i="1" dirty="0">
              <a:latin typeface="Candar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9167" r="25622" b="15625"/>
          <a:stretch>
            <a:fillRect/>
          </a:stretch>
        </p:blipFill>
        <p:spPr bwMode="auto">
          <a:xfrm>
            <a:off x="3886200" y="914400"/>
            <a:ext cx="5029200" cy="50292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76200" y="76200"/>
            <a:ext cx="4352474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  <a:latin typeface="Candara" pitchFamily="34" charset="0"/>
              </a:rPr>
              <a:t>2. Superior Mediastinum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9 November 2020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Dr. Aiman Qais Afar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70C0"/>
                </a:solidFill>
              </a:rPr>
              <a:pPr/>
              <a:t>12</a:t>
            </a:fld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6200" y="6959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</a:rPr>
              <a:t>Superior Vena Cava</a:t>
            </a:r>
            <a:endParaRPr lang="en-GB" sz="28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2400" y="1202353"/>
            <a:ext cx="327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i="1" dirty="0">
                <a:latin typeface="Candara" pitchFamily="34" charset="0"/>
              </a:rPr>
              <a:t>Formed by union of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two </a:t>
            </a:r>
            <a:r>
              <a:rPr lang="en-US" sz="2400" b="1" i="1" dirty="0" err="1">
                <a:solidFill>
                  <a:srgbClr val="0033CC"/>
                </a:solidFill>
                <a:latin typeface="Candara" pitchFamily="34" charset="0"/>
              </a:rPr>
              <a:t>brachiocephalic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 veins</a:t>
            </a:r>
            <a:r>
              <a:rPr lang="en-US" sz="2400" i="1" dirty="0">
                <a:latin typeface="Candara" pitchFamily="34" charset="0"/>
              </a:rPr>
              <a:t> at the lower border of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1</a:t>
            </a:r>
            <a:r>
              <a:rPr lang="en-US" sz="2400" b="1" i="1" baseline="30000" dirty="0">
                <a:solidFill>
                  <a:srgbClr val="7030A0"/>
                </a:solidFill>
                <a:latin typeface="Candara" pitchFamily="34" charset="0"/>
              </a:rPr>
              <a:t>st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 costal cartilage</a:t>
            </a:r>
          </a:p>
          <a:p>
            <a:endParaRPr lang="en-US" sz="24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i="1" dirty="0">
                <a:latin typeface="Candara" pitchFamily="34" charset="0"/>
              </a:rPr>
              <a:t>At level of the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angle of Louis</a:t>
            </a:r>
            <a:r>
              <a:rPr lang="en-US" sz="2400" i="1" dirty="0">
                <a:latin typeface="Candara" pitchFamily="34" charset="0"/>
              </a:rPr>
              <a:t> , receives the arch of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azygous vein</a:t>
            </a:r>
            <a:r>
              <a:rPr lang="en-US" sz="2400" i="1" dirty="0">
                <a:latin typeface="Candara" pitchFamily="34" charset="0"/>
              </a:rPr>
              <a:t>.</a:t>
            </a:r>
          </a:p>
          <a:p>
            <a:endParaRPr lang="en-US" sz="24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i="1" dirty="0">
                <a:latin typeface="Candara" pitchFamily="34" charset="0"/>
              </a:rPr>
              <a:t>At the level of the 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3</a:t>
            </a:r>
            <a:r>
              <a:rPr lang="en-US" sz="2400" b="1" i="1" baseline="30000" dirty="0">
                <a:solidFill>
                  <a:srgbClr val="7030A0"/>
                </a:solidFill>
                <a:latin typeface="Candara" pitchFamily="34" charset="0"/>
              </a:rPr>
              <a:t>rd</a:t>
            </a:r>
            <a:r>
              <a:rPr lang="en-US" sz="2400" b="1" i="1" dirty="0">
                <a:solidFill>
                  <a:srgbClr val="7030A0"/>
                </a:solidFill>
                <a:latin typeface="Candara" pitchFamily="34" charset="0"/>
              </a:rPr>
              <a:t> costal cartilage </a:t>
            </a:r>
            <a:r>
              <a:rPr lang="en-US" sz="2400" i="1" dirty="0">
                <a:latin typeface="Candara" pitchFamily="34" charset="0"/>
              </a:rPr>
              <a:t>, enters the right atrium.</a:t>
            </a:r>
            <a:endParaRPr lang="en-GB" sz="2400" i="1" dirty="0">
              <a:latin typeface="Candar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912" t="10417" r="34993" b="12500"/>
          <a:stretch>
            <a:fillRect/>
          </a:stretch>
        </p:blipFill>
        <p:spPr bwMode="auto">
          <a:xfrm>
            <a:off x="3810000" y="1116280"/>
            <a:ext cx="5181600" cy="4979719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76200" y="76200"/>
            <a:ext cx="4352474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  <a:latin typeface="Candara" pitchFamily="34" charset="0"/>
              </a:rPr>
              <a:t>2. Superior Mediastinum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9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Dr. Aiman Qais Afar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70C0"/>
                </a:solidFill>
              </a:rPr>
              <a:pPr/>
              <a:t>13</a:t>
            </a:fld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62580"/>
            <a:ext cx="4472699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3. Posterior Mediastinum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76200" y="1255216"/>
            <a:ext cx="525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i="1" dirty="0">
                <a:latin typeface="Candara" pitchFamily="34" charset="0"/>
              </a:rPr>
              <a:t>commences at the lower border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of T4 vertebra</a:t>
            </a:r>
            <a:r>
              <a:rPr lang="en-GB" sz="2400" i="1" dirty="0">
                <a:latin typeface="Candara" pitchFamily="34" charset="0"/>
              </a:rPr>
              <a:t>, where the arch of the aorta end</a:t>
            </a:r>
          </a:p>
          <a:p>
            <a:pPr>
              <a:buFont typeface="Wingdings" pitchFamily="2" charset="2"/>
              <a:buChar char="ü"/>
            </a:pPr>
            <a:r>
              <a:rPr lang="en-US" sz="2400" i="1" dirty="0">
                <a:latin typeface="Candara" pitchFamily="34" charset="0"/>
              </a:rPr>
              <a:t>Leaves the </a:t>
            </a:r>
            <a:r>
              <a:rPr lang="en-US" sz="2400" b="1" i="1" dirty="0">
                <a:latin typeface="Candara" pitchFamily="34" charset="0"/>
              </a:rPr>
              <a:t>posterior mediastinum </a:t>
            </a:r>
            <a:r>
              <a:rPr lang="en-US" sz="2400" i="1" dirty="0">
                <a:latin typeface="Candara" pitchFamily="34" charset="0"/>
              </a:rPr>
              <a:t>at the level of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T12</a:t>
            </a:r>
            <a:r>
              <a:rPr lang="en-US" sz="2400" i="1" dirty="0">
                <a:latin typeface="Candara" pitchFamily="34" charset="0"/>
              </a:rPr>
              <a:t> behind the diaphragm</a:t>
            </a:r>
          </a:p>
          <a:p>
            <a:pPr>
              <a:buFont typeface="Wingdings" pitchFamily="2" charset="2"/>
              <a:buChar char="ü"/>
            </a:pPr>
            <a:r>
              <a:rPr lang="en-US" sz="2400" i="1" dirty="0">
                <a:latin typeface="Candara" pitchFamily="34" charset="0"/>
              </a:rPr>
              <a:t>Gives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9 pairs </a:t>
            </a:r>
            <a:r>
              <a:rPr lang="en-US" sz="2400" i="1" dirty="0">
                <a:latin typeface="Candara" pitchFamily="34" charset="0"/>
              </a:rPr>
              <a:t>of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posterior intercostal arteries.</a:t>
            </a:r>
          </a:p>
          <a:p>
            <a:pPr>
              <a:buFont typeface="Wingdings" pitchFamily="2" charset="2"/>
              <a:buChar char="ü"/>
            </a:pPr>
            <a:r>
              <a:rPr lang="en-US" sz="2400" i="1" dirty="0">
                <a:latin typeface="Candara" pitchFamily="34" charset="0"/>
              </a:rPr>
              <a:t>Gives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subcostal arteries</a:t>
            </a:r>
            <a:r>
              <a:rPr lang="en-US" sz="2400" i="1" dirty="0">
                <a:latin typeface="Candara" pitchFamily="34" charset="0"/>
              </a:rPr>
              <a:t>(12</a:t>
            </a:r>
            <a:r>
              <a:rPr lang="en-US" sz="2400" i="1" baseline="30000" dirty="0">
                <a:latin typeface="Candara" pitchFamily="34" charset="0"/>
              </a:rPr>
              <a:t>th</a:t>
            </a:r>
            <a:r>
              <a:rPr lang="en-US" sz="2400" i="1" dirty="0">
                <a:latin typeface="Candara" pitchFamily="34" charset="0"/>
              </a:rPr>
              <a:t> pair),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bronchial arteries, esophageal arteries</a:t>
            </a:r>
            <a:endParaRPr lang="en-GB" sz="2400" b="1" i="1" dirty="0">
              <a:solidFill>
                <a:srgbClr val="FF0000"/>
              </a:solidFill>
              <a:latin typeface="Candara" pitchFamily="34" charset="0"/>
            </a:endParaRPr>
          </a:p>
          <a:p>
            <a:endParaRPr lang="en-US" sz="24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GB" sz="2400" i="1" dirty="0">
              <a:latin typeface="Candara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600" y="762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</a:rPr>
              <a:t>Descending thoracic Aorta</a:t>
            </a:r>
            <a:endParaRPr lang="en-GB" sz="28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5095" t="10417" r="27379" b="9375"/>
          <a:stretch>
            <a:fillRect/>
          </a:stretch>
        </p:blipFill>
        <p:spPr bwMode="auto">
          <a:xfrm>
            <a:off x="5334000" y="381000"/>
            <a:ext cx="3581400" cy="58674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14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9179" y="619780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</a:rPr>
              <a:t>Esophagus</a:t>
            </a:r>
            <a:endParaRPr lang="en-GB" sz="28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2400" y="1066800"/>
            <a:ext cx="381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i="1" dirty="0">
                <a:latin typeface="Candara" pitchFamily="34" charset="0"/>
              </a:rPr>
              <a:t>Commences at the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C6 vertebra </a:t>
            </a:r>
            <a:r>
              <a:rPr lang="en-US" sz="2000" i="1" dirty="0">
                <a:latin typeface="Candara" pitchFamily="34" charset="0"/>
              </a:rPr>
              <a:t>as a continuation of the pharynx.</a:t>
            </a:r>
          </a:p>
          <a:p>
            <a:endParaRPr lang="en-US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i="1" dirty="0">
                <a:latin typeface="Candara" pitchFamily="34" charset="0"/>
              </a:rPr>
              <a:t>Leaves the posterior mediastinum at the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T10 through </a:t>
            </a:r>
            <a:r>
              <a:rPr lang="en-US" sz="2000" i="1" dirty="0">
                <a:latin typeface="Candara" pitchFamily="34" charset="0"/>
              </a:rPr>
              <a:t>the opening in the diaphragm just to the left of midline</a:t>
            </a:r>
          </a:p>
          <a:p>
            <a:endParaRPr lang="en-US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i="1" dirty="0">
                <a:latin typeface="Candara" pitchFamily="34" charset="0"/>
              </a:rPr>
              <a:t>It pass infront of the 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</a:rPr>
              <a:t>descending thoracic aorta</a:t>
            </a:r>
          </a:p>
          <a:p>
            <a:endParaRPr lang="en-US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i="1" dirty="0">
                <a:latin typeface="Candara" pitchFamily="34" charset="0"/>
              </a:rPr>
              <a:t>In the posterior </a:t>
            </a:r>
            <a:r>
              <a:rPr lang="en-US" sz="2000" i="1" dirty="0" err="1">
                <a:latin typeface="Candara" pitchFamily="34" charset="0"/>
              </a:rPr>
              <a:t>medaistinuim</a:t>
            </a:r>
            <a:r>
              <a:rPr lang="en-US" sz="2000" i="1" dirty="0">
                <a:latin typeface="Candara" pitchFamily="34" charset="0"/>
              </a:rPr>
              <a:t> its crossed anteriorly by </a:t>
            </a:r>
            <a:r>
              <a:rPr lang="en-US" sz="2000" i="1" dirty="0">
                <a:solidFill>
                  <a:srgbClr val="0033CC"/>
                </a:solidFill>
                <a:latin typeface="Candara" pitchFamily="34" charset="0"/>
              </a:rPr>
              <a:t>: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Lt. main bronchus</a:t>
            </a:r>
            <a:r>
              <a:rPr lang="en-US" sz="2000" i="1" dirty="0">
                <a:latin typeface="Candara" pitchFamily="34" charset="0"/>
              </a:rPr>
              <a:t>, 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</a:rPr>
              <a:t>Rt. pulmonary artery</a:t>
            </a:r>
          </a:p>
          <a:p>
            <a:endParaRPr lang="en-US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i="1" dirty="0">
                <a:latin typeface="Candara" pitchFamily="34" charset="0"/>
              </a:rPr>
              <a:t>Below that : its related anteriorly to 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</a:rPr>
              <a:t>Lt atrium </a:t>
            </a:r>
            <a:endParaRPr lang="en-GB" sz="20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9167" r="25622" b="15625"/>
          <a:stretch>
            <a:fillRect/>
          </a:stretch>
        </p:blipFill>
        <p:spPr bwMode="auto">
          <a:xfrm>
            <a:off x="3962400" y="914400"/>
            <a:ext cx="5029200" cy="50292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152400" y="76200"/>
            <a:ext cx="4472699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3. Posterior Mediastinum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15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28600" y="6959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</a:rPr>
              <a:t>Thoracic Duct</a:t>
            </a:r>
            <a:endParaRPr lang="en-GB" sz="28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2400" y="1152465"/>
            <a:ext cx="3810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i="1" dirty="0">
                <a:latin typeface="Candara" pitchFamily="34" charset="0"/>
              </a:rPr>
              <a:t>Commences at upper border of  </a:t>
            </a:r>
            <a:r>
              <a:rPr lang="en-US" sz="2000" b="1" i="1" dirty="0">
                <a:solidFill>
                  <a:srgbClr val="00CC00"/>
                </a:solidFill>
                <a:latin typeface="Candara" pitchFamily="34" charset="0"/>
              </a:rPr>
              <a:t>cisterna chyli </a:t>
            </a:r>
            <a:r>
              <a:rPr lang="en-US" sz="2000" i="1" dirty="0">
                <a:latin typeface="Candara" pitchFamily="34" charset="0"/>
              </a:rPr>
              <a:t>at </a:t>
            </a:r>
            <a:r>
              <a:rPr lang="en-US" sz="2000" b="1" i="1" dirty="0">
                <a:solidFill>
                  <a:srgbClr val="C00000"/>
                </a:solidFill>
                <a:latin typeface="Candara" pitchFamily="34" charset="0"/>
              </a:rPr>
              <a:t>T12</a:t>
            </a:r>
          </a:p>
          <a:p>
            <a:endParaRPr lang="en-US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i="1" dirty="0">
                <a:latin typeface="Candara" pitchFamily="34" charset="0"/>
              </a:rPr>
              <a:t>Ascend in the posterior mediastinum to the Rt. side of esophagus</a:t>
            </a:r>
          </a:p>
          <a:p>
            <a:endParaRPr lang="en-US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i="1" dirty="0">
                <a:latin typeface="Candara" pitchFamily="34" charset="0"/>
              </a:rPr>
              <a:t>At </a:t>
            </a:r>
            <a:r>
              <a:rPr lang="en-US" sz="2000" b="1" i="1" dirty="0">
                <a:latin typeface="Candara" pitchFamily="34" charset="0"/>
              </a:rPr>
              <a:t>T5 level</a:t>
            </a:r>
            <a:r>
              <a:rPr lang="en-US" sz="2000" i="1" dirty="0">
                <a:latin typeface="Candara" pitchFamily="34" charset="0"/>
              </a:rPr>
              <a:t>: crosses behind the esophagus to the left</a:t>
            </a:r>
          </a:p>
          <a:p>
            <a:endParaRPr lang="en-US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i="1" dirty="0">
                <a:latin typeface="Candara" pitchFamily="34" charset="0"/>
              </a:rPr>
              <a:t>Passing vertically upward in the superior mediastinum posterior to the 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</a:rPr>
              <a:t>arch of aorta </a:t>
            </a:r>
          </a:p>
          <a:p>
            <a:pPr>
              <a:buFont typeface="Wingdings" pitchFamily="2" charset="2"/>
              <a:buChar char="ü"/>
            </a:pPr>
            <a:r>
              <a:rPr lang="en-US" sz="2000" i="1" dirty="0">
                <a:latin typeface="Candara" pitchFamily="34" charset="0"/>
              </a:rPr>
              <a:t>At the root of neck enter the point of the confluence of the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Lt. internal jugular </a:t>
            </a:r>
            <a:r>
              <a:rPr lang="en-US" sz="2000" i="1" dirty="0">
                <a:latin typeface="Candara" pitchFamily="34" charset="0"/>
              </a:rPr>
              <a:t>and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Subclavian veins</a:t>
            </a:r>
            <a:endParaRPr lang="en-GB" sz="20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8333" r="34993" b="6250"/>
          <a:stretch>
            <a:fillRect/>
          </a:stretch>
        </p:blipFill>
        <p:spPr bwMode="auto">
          <a:xfrm>
            <a:off x="10515600" y="4648200"/>
            <a:ext cx="1200615" cy="12954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9" name="مستطيل 8"/>
          <p:cNvSpPr/>
          <p:nvPr/>
        </p:nvSpPr>
        <p:spPr>
          <a:xfrm>
            <a:off x="76200" y="76200"/>
            <a:ext cx="4472699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3. Posterior Mediastinum</a:t>
            </a:r>
          </a:p>
        </p:txBody>
      </p:sp>
      <p:pic>
        <p:nvPicPr>
          <p:cNvPr id="20484" name="Picture 4" descr="Image result for Thoracic Du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38200"/>
            <a:ext cx="4823373" cy="5479352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16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2400" y="7721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ndara" pitchFamily="34" charset="0"/>
              </a:rPr>
              <a:t>Azygous venous system</a:t>
            </a:r>
            <a:endParaRPr lang="en-GB" sz="28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52400" y="1456253"/>
            <a:ext cx="5105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Right side: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>
                <a:latin typeface="Candara" pitchFamily="34" charset="0"/>
              </a:rPr>
              <a:t>Right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ascending lumbar vein </a:t>
            </a:r>
            <a:r>
              <a:rPr lang="en-US" sz="2000" i="1" dirty="0">
                <a:latin typeface="Candara" pitchFamily="34" charset="0"/>
              </a:rPr>
              <a:t>+ </a:t>
            </a:r>
            <a:r>
              <a:rPr lang="en-US" sz="2000" b="1" i="1" dirty="0" err="1">
                <a:solidFill>
                  <a:srgbClr val="0033CC"/>
                </a:solidFill>
                <a:latin typeface="Candara" pitchFamily="34" charset="0"/>
              </a:rPr>
              <a:t>subcostal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 vein </a:t>
            </a:r>
            <a:r>
              <a:rPr lang="en-US" sz="2000" b="1" i="1" dirty="0">
                <a:latin typeface="Candara" pitchFamily="34" charset="0"/>
              </a:rPr>
              <a:t>=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 azygos vein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>
                <a:latin typeface="Candara" pitchFamily="34" charset="0"/>
              </a:rPr>
              <a:t>Receives lower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8 posterior intercostal veins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>
                <a:latin typeface="Candara" pitchFamily="34" charset="0"/>
              </a:rPr>
              <a:t>At </a:t>
            </a:r>
            <a:r>
              <a:rPr lang="en-US" sz="2000" b="1" i="1" dirty="0">
                <a:solidFill>
                  <a:srgbClr val="FF0000"/>
                </a:solidFill>
                <a:latin typeface="Candara" pitchFamily="34" charset="0"/>
              </a:rPr>
              <a:t>T4</a:t>
            </a:r>
            <a:r>
              <a:rPr lang="en-US" sz="2000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2000" i="1" dirty="0">
                <a:latin typeface="Candara" pitchFamily="34" charset="0"/>
              </a:rPr>
              <a:t>the arch of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azygos </a:t>
            </a:r>
            <a:r>
              <a:rPr lang="en-US" sz="2000" i="1" dirty="0">
                <a:latin typeface="Candara" pitchFamily="34" charset="0"/>
              </a:rPr>
              <a:t>enters the posterior aspect of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SVC</a:t>
            </a:r>
          </a:p>
          <a:p>
            <a:endParaRPr lang="en-GB" i="1" dirty="0">
              <a:latin typeface="Candara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28600" y="3559076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Left side: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>
                <a:latin typeface="Candara" pitchFamily="34" charset="0"/>
              </a:rPr>
              <a:t>Left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ascending lumbar vein </a:t>
            </a:r>
            <a:r>
              <a:rPr lang="en-US" sz="2000" i="1" dirty="0">
                <a:latin typeface="Candara" pitchFamily="34" charset="0"/>
              </a:rPr>
              <a:t>+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lt. subcostal vein</a:t>
            </a:r>
            <a:r>
              <a:rPr lang="en-US" sz="2000" i="1" dirty="0">
                <a:latin typeface="Candara" pitchFamily="34" charset="0"/>
              </a:rPr>
              <a:t> </a:t>
            </a:r>
            <a:r>
              <a:rPr lang="en-US" sz="2000" b="1" i="1" dirty="0">
                <a:latin typeface="Candara" pitchFamily="34" charset="0"/>
              </a:rPr>
              <a:t>=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hemiazygous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>
                <a:latin typeface="Candara" pitchFamily="34" charset="0"/>
              </a:rPr>
              <a:t>Receive lower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4 posterior intercostal veins</a:t>
            </a:r>
            <a:r>
              <a:rPr lang="en-US" sz="2000" i="1" dirty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Accessory </a:t>
            </a:r>
            <a:r>
              <a:rPr lang="en-US" sz="2000" b="1" i="1" dirty="0" err="1">
                <a:solidFill>
                  <a:srgbClr val="0033CC"/>
                </a:solidFill>
                <a:latin typeface="Candara" pitchFamily="34" charset="0"/>
              </a:rPr>
              <a:t>heiazygos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 </a:t>
            </a:r>
            <a:r>
              <a:rPr lang="en-US" sz="2000" i="1" dirty="0">
                <a:latin typeface="Candara" pitchFamily="34" charset="0"/>
              </a:rPr>
              <a:t>receives upper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4 posterior intercostal veins</a:t>
            </a:r>
            <a:r>
              <a:rPr lang="en-US" sz="2000" i="1" dirty="0">
                <a:latin typeface="Candara" pitchFamily="34" charset="0"/>
              </a:rPr>
              <a:t>+ </a:t>
            </a:r>
            <a:r>
              <a:rPr lang="en-US" sz="2000" b="1" i="1" dirty="0">
                <a:solidFill>
                  <a:srgbClr val="0033CC"/>
                </a:solidFill>
                <a:latin typeface="Candara" pitchFamily="34" charset="0"/>
              </a:rPr>
              <a:t>left bronchial vein</a:t>
            </a:r>
            <a:endParaRPr lang="en-GB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4510" t="8333" r="25622" b="8333"/>
          <a:stretch>
            <a:fillRect/>
          </a:stretch>
        </p:blipFill>
        <p:spPr bwMode="auto">
          <a:xfrm>
            <a:off x="5257800" y="381000"/>
            <a:ext cx="3740468" cy="58674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11" name="مستطيل 10"/>
          <p:cNvSpPr/>
          <p:nvPr/>
        </p:nvSpPr>
        <p:spPr>
          <a:xfrm>
            <a:off x="152400" y="76200"/>
            <a:ext cx="4472699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3. Posterior Mediastinum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9 November 2020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Dr. Aiman Qais Afar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70C0"/>
                </a:solidFill>
              </a:rPr>
              <a:pPr/>
              <a:t>17</a:t>
            </a:fld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228600"/>
            <a:ext cx="4618765" cy="584775"/>
          </a:xfrm>
          <a:prstGeom prst="rect">
            <a:avLst/>
          </a:prstGeom>
          <a:solidFill>
            <a:srgbClr val="00CC00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latin typeface="Candara" pitchFamily="34" charset="0"/>
              </a:rPr>
              <a:t>Widening of Mediastinum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1143000"/>
            <a:ext cx="4572000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i="1" dirty="0">
                <a:latin typeface="Candara" pitchFamily="34" charset="0"/>
              </a:rPr>
              <a:t>It is often observed after </a:t>
            </a:r>
            <a:r>
              <a:rPr lang="en-GB" sz="2400" b="1" i="1" dirty="0">
                <a:latin typeface="Candara" pitchFamily="34" charset="0"/>
              </a:rPr>
              <a:t>trauma </a:t>
            </a:r>
            <a:r>
              <a:rPr lang="en-GB" sz="2400" i="1" dirty="0">
                <a:latin typeface="Candara" pitchFamily="34" charset="0"/>
              </a:rPr>
              <a:t>which produces </a:t>
            </a:r>
            <a:r>
              <a:rPr lang="en-GB" sz="2400" b="1" i="1" dirty="0">
                <a:latin typeface="Candara" pitchFamily="34" charset="0"/>
              </a:rPr>
              <a:t>hemorrhage</a:t>
            </a:r>
            <a:r>
              <a:rPr lang="en-GB" sz="2400" i="1" dirty="0">
                <a:latin typeface="Candara" pitchFamily="34" charset="0"/>
              </a:rPr>
              <a:t> into the mediastinum from lacerated great vessels such as the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aorta</a:t>
            </a:r>
            <a:r>
              <a:rPr lang="en-GB" sz="2400" i="1" dirty="0">
                <a:latin typeface="Candara" pitchFamily="34" charset="0"/>
              </a:rPr>
              <a:t> or </a:t>
            </a:r>
            <a:r>
              <a:rPr lang="en-GB" sz="2400" b="1" i="1" dirty="0">
                <a:solidFill>
                  <a:srgbClr val="0066FF"/>
                </a:solidFill>
                <a:latin typeface="Candara" pitchFamily="34" charset="0"/>
              </a:rPr>
              <a:t>SVC.</a:t>
            </a:r>
          </a:p>
          <a:p>
            <a:endParaRPr lang="en-GB" sz="24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i="1" dirty="0">
                <a:latin typeface="Candara" pitchFamily="34" charset="0"/>
              </a:rPr>
              <a:t> </a:t>
            </a:r>
            <a:r>
              <a:rPr lang="en-GB" sz="2400" b="1" i="1" dirty="0">
                <a:latin typeface="Candara" pitchFamily="34" charset="0"/>
              </a:rPr>
              <a:t>Malignant lymphoma </a:t>
            </a:r>
            <a:r>
              <a:rPr lang="en-GB" sz="2400" i="1" dirty="0">
                <a:latin typeface="Candara" pitchFamily="34" charset="0"/>
              </a:rPr>
              <a:t>(cancer of lymphatic tissue) </a:t>
            </a:r>
          </a:p>
          <a:p>
            <a:pPr>
              <a:buFont typeface="Wingdings" pitchFamily="2" charset="2"/>
              <a:buChar char="ü"/>
            </a:pPr>
            <a:endParaRPr lang="en-GB" sz="24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Hypertrophy (enlargement) of the heart</a:t>
            </a:r>
            <a:r>
              <a:rPr lang="en-GB" sz="2400" i="1" dirty="0">
                <a:latin typeface="Candara" pitchFamily="34" charset="0"/>
              </a:rPr>
              <a:t> (often occurring due to </a:t>
            </a:r>
            <a:r>
              <a:rPr lang="en-GB" sz="2400" b="1" i="1" dirty="0">
                <a:latin typeface="Candara" pitchFamily="34" charset="0"/>
              </a:rPr>
              <a:t>congestive heart failure</a:t>
            </a:r>
            <a:r>
              <a:rPr lang="en-GB" sz="2400" i="1" dirty="0">
                <a:latin typeface="Candara" pitchFamily="34" charset="0"/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95" y="1524000"/>
            <a:ext cx="4170405" cy="3429000"/>
          </a:xfrm>
          <a:prstGeom prst="rect">
            <a:avLst/>
          </a:prstGeom>
          <a:noFill/>
          <a:ln w="57150"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2514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Pericardium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38200"/>
            <a:ext cx="403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ndara" pitchFamily="34" charset="0"/>
              </a:rPr>
              <a:t>The pericardium is a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fibroserous sac </a:t>
            </a:r>
            <a:r>
              <a:rPr lang="en-US" sz="2400" i="1" dirty="0">
                <a:latin typeface="Candara" pitchFamily="34" charset="0"/>
              </a:rPr>
              <a:t>that encloses the </a:t>
            </a:r>
            <a:r>
              <a:rPr lang="en-US" sz="2400" b="1" i="1" dirty="0">
                <a:latin typeface="Candara" pitchFamily="34" charset="0"/>
              </a:rPr>
              <a:t>heart</a:t>
            </a:r>
            <a:r>
              <a:rPr lang="en-US" sz="2400" i="1" dirty="0">
                <a:latin typeface="Candara" pitchFamily="34" charset="0"/>
              </a:rPr>
              <a:t> and </a:t>
            </a:r>
            <a:r>
              <a:rPr lang="en-US" sz="2400" b="1" i="1" dirty="0">
                <a:latin typeface="Candara" pitchFamily="34" charset="0"/>
              </a:rPr>
              <a:t>the roots of the great vessels.</a:t>
            </a:r>
          </a:p>
          <a:p>
            <a:endParaRPr lang="en-US" sz="2400" i="1" dirty="0">
              <a:latin typeface="Candara" pitchFamily="34" charset="0"/>
            </a:endParaRPr>
          </a:p>
          <a:p>
            <a:r>
              <a:rPr lang="en-US" sz="2400" i="1" dirty="0">
                <a:latin typeface="Candara" pitchFamily="34" charset="0"/>
              </a:rPr>
              <a:t> Its function is to:</a:t>
            </a:r>
          </a:p>
          <a:p>
            <a:pPr>
              <a:buFont typeface="Wingdings" pitchFamily="2" charset="2"/>
              <a:buChar char="ü"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restrict excessive movements of the heart </a:t>
            </a:r>
            <a:r>
              <a:rPr lang="en-US" sz="2400" i="1" dirty="0">
                <a:latin typeface="Candara" pitchFamily="34" charset="0"/>
              </a:rPr>
              <a:t>as a whole and</a:t>
            </a:r>
          </a:p>
          <a:p>
            <a:endParaRPr lang="en-US" sz="24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to serve as a lubricated container </a:t>
            </a:r>
            <a:r>
              <a:rPr lang="en-US" sz="2400" i="1" dirty="0">
                <a:latin typeface="Candara" pitchFamily="34" charset="0"/>
              </a:rPr>
              <a:t>in which the different parts of the heart can contract. </a:t>
            </a:r>
            <a:endParaRPr lang="ar-IQ" sz="2400" i="1" dirty="0">
              <a:latin typeface="Candara" pitchFamily="34" charset="0"/>
            </a:endParaRPr>
          </a:p>
        </p:txBody>
      </p:sp>
      <p:pic>
        <p:nvPicPr>
          <p:cNvPr id="7172" name="Picture 4" descr="http://www.nlm.nih.gov/medlineplus/ency/images/ency/fullsize/18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095750" cy="3276601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 descr="http://www.rci.rutgers.edu/~uzwiak/AnatPhys/Cardiovascular_System_files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76650"/>
            <a:ext cx="4038600" cy="30289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381000" y="6324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18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23622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ndara" pitchFamily="34" charset="0"/>
              </a:rPr>
              <a:t>The pericardium lies within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the middle mediastinum </a:t>
            </a:r>
            <a:r>
              <a:rPr lang="en-US" sz="2400" i="1" dirty="0">
                <a:latin typeface="Candara" pitchFamily="34" charset="0"/>
              </a:rPr>
              <a:t>, </a:t>
            </a:r>
            <a:r>
              <a:rPr lang="en-US" sz="2400" b="1" i="1" dirty="0">
                <a:latin typeface="Candara" pitchFamily="34" charset="0"/>
              </a:rPr>
              <a:t>posterior to </a:t>
            </a:r>
            <a:r>
              <a:rPr lang="en-US" sz="2400" i="1" dirty="0">
                <a:latin typeface="Candara" pitchFamily="34" charset="0"/>
              </a:rPr>
              <a:t>the body of the </a:t>
            </a:r>
            <a:r>
              <a:rPr lang="en-US" sz="2400" b="1" i="1" dirty="0">
                <a:latin typeface="Candara" pitchFamily="34" charset="0"/>
              </a:rPr>
              <a:t>sternum and the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2</a:t>
            </a:r>
            <a:r>
              <a:rPr lang="en-US" sz="2400" b="1" i="1" baseline="30000" dirty="0">
                <a:solidFill>
                  <a:srgbClr val="FF0000"/>
                </a:solidFill>
                <a:latin typeface="Candara" pitchFamily="34" charset="0"/>
              </a:rPr>
              <a:t>nd</a:t>
            </a:r>
            <a:r>
              <a:rPr lang="en-US" sz="2400" b="1" i="1" dirty="0">
                <a:latin typeface="Candara" pitchFamily="34" charset="0"/>
              </a:rPr>
              <a:t>  to the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6</a:t>
            </a:r>
            <a:r>
              <a:rPr lang="en-US" sz="2400" b="1" i="1" baseline="30000" dirty="0">
                <a:solidFill>
                  <a:srgbClr val="FF0000"/>
                </a:solidFill>
                <a:latin typeface="Candara" pitchFamily="34" charset="0"/>
              </a:rPr>
              <a:t>th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2400" b="1" i="1" dirty="0">
                <a:latin typeface="Candara" pitchFamily="34" charset="0"/>
              </a:rPr>
              <a:t>costal cartilages</a:t>
            </a:r>
            <a:r>
              <a:rPr lang="en-US" sz="2400" i="1" dirty="0">
                <a:latin typeface="Candara" pitchFamily="34" charset="0"/>
              </a:rPr>
              <a:t> </a:t>
            </a:r>
            <a:r>
              <a:rPr lang="en-US" sz="2400" b="1" i="1" dirty="0">
                <a:latin typeface="Candara" pitchFamily="34" charset="0"/>
              </a:rPr>
              <a:t>and anterior to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the 5</a:t>
            </a:r>
            <a:r>
              <a:rPr lang="en-US" sz="2400" b="1" i="1" baseline="30000" dirty="0">
                <a:solidFill>
                  <a:srgbClr val="FF0000"/>
                </a:solidFill>
                <a:latin typeface="Candara" pitchFamily="34" charset="0"/>
              </a:rPr>
              <a:t>th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en-US" sz="2400" b="1" i="1" dirty="0">
                <a:latin typeface="Candara" pitchFamily="34" charset="0"/>
              </a:rPr>
              <a:t>to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the 8</a:t>
            </a:r>
            <a:r>
              <a:rPr lang="en-US" sz="2400" b="1" i="1" baseline="30000" dirty="0">
                <a:solidFill>
                  <a:srgbClr val="FF0000"/>
                </a:solidFill>
                <a:latin typeface="Candara" pitchFamily="34" charset="0"/>
              </a:rPr>
              <a:t>th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en-US" sz="2400" b="1" i="1" dirty="0">
                <a:latin typeface="Candara" pitchFamily="34" charset="0"/>
              </a:rPr>
              <a:t>thoracic vertebrae</a:t>
            </a:r>
            <a:endParaRPr lang="ar-IQ" sz="2400" b="1" i="1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01025"/>
            <a:ext cx="2265364" cy="584775"/>
          </a:xfrm>
          <a:prstGeom prst="rect">
            <a:avLst/>
          </a:prstGeom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Pericardium</a:t>
            </a:r>
          </a:p>
        </p:txBody>
      </p:sp>
      <p:pic>
        <p:nvPicPr>
          <p:cNvPr id="6146" name="Picture 2" descr="http://www.elsevierimages.com/images/vpv/000/000/026/26073-0550x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733800" cy="432334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pic>
        <p:nvPicPr>
          <p:cNvPr id="6148" name="Picture 4" descr="http://medicine.academic.ru/pictures/medicine/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216182" cy="3352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76200" y="63404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19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5052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249138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Mediastinum</a:t>
            </a:r>
            <a:endParaRPr lang="ar-IQ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68" t="52083" r="50220" b="17708"/>
          <a:stretch>
            <a:fillRect/>
          </a:stretch>
        </p:blipFill>
        <p:spPr bwMode="auto">
          <a:xfrm>
            <a:off x="3657600" y="1600200"/>
            <a:ext cx="5257799" cy="3718931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7687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The mediastinum, </a:t>
            </a:r>
            <a:r>
              <a:rPr lang="en-GB" sz="2400" b="1" i="1" dirty="0">
                <a:latin typeface="Candara" pitchFamily="34" charset="0"/>
              </a:rPr>
              <a:t>occupied by the viscera between the pulmonary cavities</a:t>
            </a:r>
            <a:r>
              <a:rPr lang="en-GB" sz="2400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0066FF"/>
                </a:solidFill>
                <a:latin typeface="Candara" pitchFamily="34" charset="0"/>
              </a:rPr>
              <a:t>is the central compartment of the thoracic cavity .</a:t>
            </a:r>
          </a:p>
          <a:p>
            <a:r>
              <a:rPr lang="en-GB" sz="2400" b="1" i="1" dirty="0">
                <a:latin typeface="Candara" pitchFamily="34" charset="0"/>
              </a:rPr>
              <a:t>The mediastinum: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62910" y="2328208"/>
            <a:ext cx="3494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• Is covered on each side by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mediastinal pleura </a:t>
            </a:r>
            <a:r>
              <a:rPr lang="en-GB" sz="2400" i="1" dirty="0">
                <a:latin typeface="Candara" pitchFamily="34" charset="0"/>
              </a:rPr>
              <a:t>and contains all the thoracic viscera and structures, </a:t>
            </a:r>
            <a:r>
              <a:rPr lang="en-GB" sz="2400" b="1" i="1" dirty="0">
                <a:latin typeface="Candara" pitchFamily="34" charset="0"/>
              </a:rPr>
              <a:t>except the lungs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BD77C9-FBC0-4BD9-B686-E2D41F148FA7}"/>
              </a:ext>
            </a:extLst>
          </p:cNvPr>
          <p:cNvSpPr txBox="1"/>
          <p:nvPr/>
        </p:nvSpPr>
        <p:spPr>
          <a:xfrm>
            <a:off x="152401" y="5352871"/>
            <a:ext cx="8991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Extends from the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superior thoracic aperture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to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diaphragm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inferiorly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and from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the sternum 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and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costal cartilages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anteriorly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to the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bodies of the thoracic vertebrae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posteriorly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858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ndara" pitchFamily="34" charset="0"/>
              </a:rPr>
              <a:t>Is the </a:t>
            </a:r>
            <a:r>
              <a:rPr lang="en-US" sz="2400" b="1" i="1" dirty="0">
                <a:latin typeface="Candara" pitchFamily="34" charset="0"/>
              </a:rPr>
              <a:t>strong fibrous part </a:t>
            </a:r>
            <a:r>
              <a:rPr lang="en-US" sz="2400" i="1" dirty="0">
                <a:latin typeface="Candara" pitchFamily="34" charset="0"/>
              </a:rPr>
              <a:t>of the sac.</a:t>
            </a:r>
          </a:p>
          <a:p>
            <a:r>
              <a:rPr lang="en-US" sz="2400" i="1" dirty="0">
                <a:latin typeface="Candara" pitchFamily="34" charset="0"/>
              </a:rPr>
              <a:t> It is firmly attached below to the </a:t>
            </a:r>
            <a:r>
              <a:rPr lang="en-US" sz="2400" b="1" i="1" dirty="0">
                <a:latin typeface="Candara" pitchFamily="34" charset="0"/>
              </a:rPr>
              <a:t>central tendon of the diaphragm. </a:t>
            </a:r>
          </a:p>
          <a:p>
            <a:endParaRPr lang="en-US" sz="2400" i="1" dirty="0">
              <a:latin typeface="Candara" pitchFamily="34" charset="0"/>
            </a:endParaRPr>
          </a:p>
          <a:p>
            <a:r>
              <a:rPr lang="en-US" sz="2400" i="1" dirty="0">
                <a:latin typeface="Candara" pitchFamily="34" charset="0"/>
              </a:rPr>
              <a:t>It </a:t>
            </a:r>
            <a:r>
              <a:rPr lang="en-US" sz="2400" b="1" i="1" dirty="0">
                <a:latin typeface="Candara" pitchFamily="34" charset="0"/>
              </a:rPr>
              <a:t>fuses with the outer coats</a:t>
            </a:r>
            <a:r>
              <a:rPr lang="en-US" sz="2400" i="1" dirty="0">
                <a:latin typeface="Candara" pitchFamily="34" charset="0"/>
              </a:rPr>
              <a:t> of the great blood vessels passing through it namely, the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aorta</a:t>
            </a:r>
            <a:r>
              <a:rPr lang="en-US" sz="2400" i="1" dirty="0">
                <a:latin typeface="Candara" pitchFamily="34" charset="0"/>
              </a:rPr>
              <a:t>, the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pulmonary trunk</a:t>
            </a:r>
            <a:r>
              <a:rPr lang="en-US" sz="2400" i="1" dirty="0">
                <a:latin typeface="Candara" pitchFamily="34" charset="0"/>
              </a:rPr>
              <a:t>, the </a:t>
            </a:r>
            <a:r>
              <a:rPr lang="en-US" sz="24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superior and inferior venae cavae</a:t>
            </a:r>
            <a:r>
              <a:rPr lang="en-US" sz="2400" i="1" dirty="0">
                <a:latin typeface="Candara" pitchFamily="34" charset="0"/>
              </a:rPr>
              <a:t>, and the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pulmonary veins </a:t>
            </a:r>
            <a:r>
              <a:rPr lang="en-US" sz="2400" i="1" dirty="0">
                <a:latin typeface="Candara" pitchFamily="34" charset="0"/>
              </a:rPr>
              <a:t> </a:t>
            </a:r>
            <a:endParaRPr lang="ar-IQ" sz="2400" i="1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1025"/>
            <a:ext cx="362310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Fibrous Pericardium</a:t>
            </a:r>
          </a:p>
        </p:txBody>
      </p:sp>
      <p:pic>
        <p:nvPicPr>
          <p:cNvPr id="30722" name="Picture 2" descr="https://classconnection.s3.amazonaws.com/774/flashcards/2059774/png/2-1417696D1ED2EDE7F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33171"/>
            <a:ext cx="3733800" cy="350368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0724" name="Picture 4" descr="http://bioserv.fiu.edu/~walterm/fund_sp2004/heart/FG12_02.jpg"/>
          <p:cNvPicPr>
            <a:picLocks noChangeAspect="1" noChangeArrowheads="1"/>
          </p:cNvPicPr>
          <p:nvPr/>
        </p:nvPicPr>
        <p:blipFill>
          <a:blip r:embed="rId3" cstate="print"/>
          <a:srcRect t="5333" r="42000" b="29333"/>
          <a:stretch>
            <a:fillRect/>
          </a:stretch>
        </p:blipFill>
        <p:spPr bwMode="auto">
          <a:xfrm>
            <a:off x="4800600" y="2971800"/>
            <a:ext cx="3962400" cy="334754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20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7692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ndara" pitchFamily="34" charset="0"/>
              </a:rPr>
              <a:t>The fibrous pericardium is attached in front to the sternum by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the</a:t>
            </a:r>
            <a:r>
              <a:rPr lang="en-US" sz="2400" i="1" dirty="0">
                <a:solidFill>
                  <a:srgbClr val="0033CC"/>
                </a:solidFill>
                <a:latin typeface="Candara" pitchFamily="34" charset="0"/>
              </a:rPr>
              <a:t>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sternopericardial ligaments</a:t>
            </a:r>
            <a:endParaRPr lang="ar-IQ" sz="2400" i="1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16667" r="30308" b="22917"/>
          <a:stretch>
            <a:fillRect/>
          </a:stretch>
        </p:blipFill>
        <p:spPr bwMode="auto">
          <a:xfrm>
            <a:off x="1676400" y="1828800"/>
            <a:ext cx="5715000" cy="4419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21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228600" y="101025"/>
            <a:ext cx="362310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Fibrous Pericardium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90600"/>
            <a:ext cx="388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ndara" pitchFamily="34" charset="0"/>
              </a:rPr>
              <a:t>The serous pericardium </a:t>
            </a:r>
            <a:r>
              <a:rPr lang="en-US" sz="2400" b="1" i="1" dirty="0">
                <a:latin typeface="Candara" pitchFamily="34" charset="0"/>
              </a:rPr>
              <a:t>lines the fibrous pericardium</a:t>
            </a:r>
            <a:r>
              <a:rPr lang="en-US" sz="2400" i="1" dirty="0">
                <a:latin typeface="Candara" pitchFamily="34" charset="0"/>
              </a:rPr>
              <a:t> and</a:t>
            </a:r>
          </a:p>
          <a:p>
            <a:r>
              <a:rPr lang="en-US" sz="2400" b="1" i="1" dirty="0">
                <a:latin typeface="Candara" pitchFamily="34" charset="0"/>
              </a:rPr>
              <a:t>coats the heart</a:t>
            </a:r>
            <a:r>
              <a:rPr lang="en-US" sz="2400" i="1" dirty="0">
                <a:latin typeface="Candara" pitchFamily="34" charset="0"/>
              </a:rPr>
              <a:t>. </a:t>
            </a:r>
          </a:p>
          <a:p>
            <a:endParaRPr lang="en-US" sz="2400" i="1" dirty="0">
              <a:latin typeface="Candara" pitchFamily="34" charset="0"/>
            </a:endParaRPr>
          </a:p>
          <a:p>
            <a:r>
              <a:rPr lang="en-US" sz="2400" i="1" dirty="0">
                <a:latin typeface="Candara" pitchFamily="34" charset="0"/>
              </a:rPr>
              <a:t>It is divided into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parietal</a:t>
            </a:r>
            <a:r>
              <a:rPr lang="en-US" sz="2400" i="1" dirty="0">
                <a:latin typeface="Candara" pitchFamily="34" charset="0"/>
              </a:rPr>
              <a:t> and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visceral layers</a:t>
            </a:r>
          </a:p>
          <a:p>
            <a:endParaRPr lang="en-US" sz="2400" i="1" dirty="0">
              <a:latin typeface="Candara" pitchFamily="34" charset="0"/>
            </a:endParaRPr>
          </a:p>
          <a:p>
            <a:r>
              <a:rPr lang="en-US" sz="2400" b="1" i="1" u="sng" dirty="0">
                <a:solidFill>
                  <a:srgbClr val="FF0000"/>
                </a:solidFill>
                <a:latin typeface="Candara" pitchFamily="34" charset="0"/>
              </a:rPr>
              <a:t>The parietal layer </a:t>
            </a:r>
            <a:r>
              <a:rPr lang="en-US" sz="2400" b="1" i="1" dirty="0">
                <a:latin typeface="Candara" pitchFamily="34" charset="0"/>
              </a:rPr>
              <a:t>lines the fibrous pericardium and is</a:t>
            </a:r>
          </a:p>
          <a:p>
            <a:r>
              <a:rPr lang="en-US" sz="2400" i="1" dirty="0">
                <a:latin typeface="Candara" pitchFamily="34" charset="0"/>
              </a:rPr>
              <a:t>reflected around the roots of the great vessels to become</a:t>
            </a:r>
          </a:p>
          <a:p>
            <a:r>
              <a:rPr lang="en-US" sz="2400" i="1" dirty="0">
                <a:latin typeface="Candara" pitchFamily="34" charset="0"/>
              </a:rPr>
              <a:t>continuous with </a:t>
            </a:r>
            <a:r>
              <a:rPr lang="en-US" sz="2400" b="1" i="1" dirty="0">
                <a:latin typeface="Candara" pitchFamily="34" charset="0"/>
              </a:rPr>
              <a:t>the visceral layer </a:t>
            </a:r>
            <a:r>
              <a:rPr lang="en-US" sz="2400" i="1" dirty="0">
                <a:latin typeface="Candara" pitchFamily="34" charset="0"/>
              </a:rPr>
              <a:t>of </a:t>
            </a:r>
            <a:r>
              <a:rPr lang="en-US" sz="2400" b="1" i="1" dirty="0">
                <a:solidFill>
                  <a:srgbClr val="0033CC"/>
                </a:solidFill>
                <a:latin typeface="Candara" pitchFamily="34" charset="0"/>
              </a:rPr>
              <a:t>serous pericardium</a:t>
            </a:r>
          </a:p>
          <a:p>
            <a:r>
              <a:rPr lang="en-US" sz="2400" i="1" dirty="0">
                <a:latin typeface="Candara" pitchFamily="34" charset="0"/>
              </a:rPr>
              <a:t>that closely covers the heart </a:t>
            </a:r>
            <a:endParaRPr lang="ar-IQ" sz="2400" i="1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0"/>
            <a:ext cx="350929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Serous Pericardium</a:t>
            </a:r>
          </a:p>
        </p:txBody>
      </p:sp>
      <p:pic>
        <p:nvPicPr>
          <p:cNvPr id="28674" name="Picture 2" descr="http://www.knowyourbody.net/wp-content/uploads/2012/08/Serous-pericardium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0"/>
            <a:ext cx="3810000" cy="3685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2" descr="http://4.bp.blogspot.com/-_uX4ocFEnsk/Tje28rlPerI/AAAAAAAAADo/M3wHtlDTJXE/s1600/Pericar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765550" cy="277835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22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43000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  <a:latin typeface="Candara" pitchFamily="34" charset="0"/>
              </a:rPr>
              <a:t>The visceral layer </a:t>
            </a:r>
            <a:r>
              <a:rPr lang="en-US" sz="2400" b="1" i="1" dirty="0">
                <a:latin typeface="Candara" pitchFamily="34" charset="0"/>
              </a:rPr>
              <a:t>is closely applied to the heart and is</a:t>
            </a:r>
          </a:p>
          <a:p>
            <a:r>
              <a:rPr lang="en-US" sz="2400" b="1" i="1" dirty="0">
                <a:latin typeface="Candara" pitchFamily="34" charset="0"/>
              </a:rPr>
              <a:t>often called </a:t>
            </a:r>
            <a:r>
              <a:rPr lang="en-US" sz="2400" b="1" i="1" u="sng" dirty="0">
                <a:solidFill>
                  <a:srgbClr val="0066FF"/>
                </a:solidFill>
                <a:latin typeface="Candara" pitchFamily="34" charset="0"/>
              </a:rPr>
              <a:t>the epicardium</a:t>
            </a:r>
            <a:r>
              <a:rPr lang="en-US" sz="2400" b="1" i="1" dirty="0">
                <a:solidFill>
                  <a:srgbClr val="0066FF"/>
                </a:solidFill>
                <a:latin typeface="Candara" pitchFamily="34" charset="0"/>
              </a:rPr>
              <a:t>.</a:t>
            </a:r>
          </a:p>
          <a:p>
            <a:endParaRPr lang="en-US" sz="2400" b="1" i="1" dirty="0">
              <a:latin typeface="Candara" pitchFamily="34" charset="0"/>
            </a:endParaRPr>
          </a:p>
          <a:p>
            <a:r>
              <a:rPr lang="en-US" sz="2400" b="1" i="1" dirty="0">
                <a:latin typeface="Candara" pitchFamily="34" charset="0"/>
              </a:rPr>
              <a:t> The slitlike space between the</a:t>
            </a:r>
          </a:p>
          <a:p>
            <a:r>
              <a:rPr lang="en-US" sz="2400" b="1" i="1" dirty="0">
                <a:latin typeface="Candara" pitchFamily="34" charset="0"/>
              </a:rPr>
              <a:t>parietal and visceral layers is referred to as </a:t>
            </a:r>
            <a:r>
              <a:rPr lang="en-US" sz="2400" b="1" i="1" u="sng" dirty="0">
                <a:solidFill>
                  <a:srgbClr val="0066FF"/>
                </a:solidFill>
                <a:latin typeface="Candara" pitchFamily="34" charset="0"/>
              </a:rPr>
              <a:t>the pericardial</a:t>
            </a:r>
          </a:p>
          <a:p>
            <a:r>
              <a:rPr lang="en-US" sz="2400" b="1" i="1" u="sng" dirty="0">
                <a:solidFill>
                  <a:srgbClr val="0066FF"/>
                </a:solidFill>
                <a:latin typeface="Candara" pitchFamily="34" charset="0"/>
              </a:rPr>
              <a:t>Cavity.</a:t>
            </a:r>
          </a:p>
          <a:p>
            <a:endParaRPr lang="en-US" sz="2400" b="1" i="1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105400"/>
            <a:ext cx="838200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andara" pitchFamily="34" charset="0"/>
              </a:rPr>
              <a:t>Normally, the cavity contains a small amount of tissue fluid (about 50 mL), </a:t>
            </a: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the pericardial fluid</a:t>
            </a:r>
            <a:r>
              <a:rPr lang="en-US" sz="2400" b="1" i="1" dirty="0">
                <a:latin typeface="Candara" pitchFamily="34" charset="0"/>
              </a:rPr>
              <a:t>, which acts as a lubricant to facilitate movements of the heart</a:t>
            </a:r>
            <a:endParaRPr lang="ar-IQ" sz="2400" b="1" i="1" dirty="0">
              <a:latin typeface="Candara" pitchFamily="34" charset="0"/>
            </a:endParaRPr>
          </a:p>
        </p:txBody>
      </p:sp>
      <p:pic>
        <p:nvPicPr>
          <p:cNvPr id="4" name="Picture 3" descr="http://classconnection.s3.amazonaws.com/425/flashcards/2143425/png/untitledpng21352578676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3962400" cy="45536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23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228600" y="228600"/>
            <a:ext cx="350929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Serous Pericardium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327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ndara" pitchFamily="34" charset="0"/>
              </a:rPr>
              <a:t>On the posterior surface of the heart, the </a:t>
            </a:r>
            <a:r>
              <a:rPr lang="en-US" sz="2400" b="1" i="1" u="sng" dirty="0">
                <a:latin typeface="Candara" pitchFamily="34" charset="0"/>
              </a:rPr>
              <a:t>reflection of the serous pericardium around the large veins</a:t>
            </a:r>
            <a:r>
              <a:rPr lang="en-US" sz="2400" i="1" dirty="0">
                <a:latin typeface="Candara" pitchFamily="34" charset="0"/>
              </a:rPr>
              <a:t> forms a recess called </a:t>
            </a:r>
            <a:r>
              <a:rPr lang="en-US" sz="2400" b="1" i="1" dirty="0">
                <a:solidFill>
                  <a:srgbClr val="0066FF"/>
                </a:solidFill>
                <a:latin typeface="Candara" pitchFamily="34" charset="0"/>
              </a:rPr>
              <a:t>the oblique sinus</a:t>
            </a:r>
            <a:r>
              <a:rPr lang="en-US" sz="2400" b="1" i="1" dirty="0">
                <a:latin typeface="Candara" pitchFamily="34" charset="0"/>
              </a:rPr>
              <a:t> </a:t>
            </a:r>
            <a:endParaRPr lang="ar-IQ" sz="2400" i="1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028" y="101025"/>
            <a:ext cx="3346172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Pericardial Sinuses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12500" r="32064" b="8333"/>
          <a:stretch>
            <a:fillRect/>
          </a:stretch>
        </p:blipFill>
        <p:spPr bwMode="auto">
          <a:xfrm>
            <a:off x="457200" y="3581400"/>
            <a:ext cx="2554705" cy="269663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15000" y="6324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24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9" name="Picture 2" descr="Image result for the oblique sin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685800"/>
            <a:ext cx="5371431" cy="493825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9144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ndara" pitchFamily="34" charset="0"/>
              </a:rPr>
              <a:t>Also on the posterior surface of the heart is </a:t>
            </a:r>
            <a:r>
              <a:rPr lang="en-US" sz="2400" b="1" i="1" dirty="0">
                <a:solidFill>
                  <a:srgbClr val="0066FF"/>
                </a:solidFill>
                <a:latin typeface="Candara" pitchFamily="34" charset="0"/>
              </a:rPr>
              <a:t>the transverse sinus</a:t>
            </a:r>
            <a:r>
              <a:rPr lang="en-US" sz="2400" b="1" i="1" dirty="0">
                <a:solidFill>
                  <a:schemeClr val="tx2"/>
                </a:solidFill>
                <a:latin typeface="Candara" pitchFamily="34" charset="0"/>
              </a:rPr>
              <a:t>,</a:t>
            </a:r>
            <a:r>
              <a:rPr lang="en-US" sz="2400" i="1" dirty="0">
                <a:latin typeface="Candara" pitchFamily="34" charset="0"/>
              </a:rPr>
              <a:t> which is a </a:t>
            </a:r>
            <a:r>
              <a:rPr lang="en-US" sz="2400" b="1" i="1" u="sng" dirty="0">
                <a:latin typeface="Candara" pitchFamily="34" charset="0"/>
              </a:rPr>
              <a:t>short passage that lies between the reflection of serous pericardium around the aorta and pulmonary trunk and the reflection around the large veins</a:t>
            </a:r>
            <a:endParaRPr lang="ar-IQ" sz="2400" b="1" i="1" u="sng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334617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Pericardial Sinuses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27084" r="30590" b="19792"/>
          <a:stretch>
            <a:fillRect/>
          </a:stretch>
        </p:blipFill>
        <p:spPr bwMode="auto">
          <a:xfrm>
            <a:off x="3657600" y="2590800"/>
            <a:ext cx="5334000" cy="37002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25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9218" name="Picture 2" descr="Image result for the oblique sin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4200"/>
            <a:ext cx="3382211" cy="310945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26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685800"/>
            <a:ext cx="441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latin typeface="Candara" pitchFamily="34" charset="0"/>
              </a:rPr>
              <a:t> is mainly from branch of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internal thoracic artery</a:t>
            </a:r>
            <a:r>
              <a:rPr lang="en-GB" sz="2000" i="1" dirty="0">
                <a:latin typeface="Candara" pitchFamily="34" charset="0"/>
              </a:rPr>
              <a:t>,</a:t>
            </a:r>
            <a:r>
              <a:rPr lang="en-GB" sz="2000" i="1" dirty="0">
                <a:solidFill>
                  <a:srgbClr val="FF0000"/>
                </a:solidFill>
                <a:latin typeface="Candara" pitchFamily="34" charset="0"/>
              </a:rPr>
              <a:t>(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</a:t>
            </a:r>
            <a:r>
              <a:rPr lang="en-GB" sz="2000" b="1" i="1" dirty="0" err="1">
                <a:solidFill>
                  <a:srgbClr val="FF0000"/>
                </a:solidFill>
                <a:latin typeface="Candara" pitchFamily="34" charset="0"/>
              </a:rPr>
              <a:t>pericardiacophrenic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 artery)</a:t>
            </a:r>
          </a:p>
          <a:p>
            <a:endParaRPr lang="en-GB" sz="2000" b="1" i="1" dirty="0">
              <a:solidFill>
                <a:srgbClr val="FF0000"/>
              </a:solidFill>
              <a:latin typeface="Candara" pitchFamily="34" charset="0"/>
            </a:endParaRPr>
          </a:p>
          <a:p>
            <a:r>
              <a:rPr lang="en-GB" sz="2000" i="1" dirty="0">
                <a:latin typeface="Candara" pitchFamily="34" charset="0"/>
              </a:rPr>
              <a:t> Smaller contributions of blood come from the:</a:t>
            </a:r>
          </a:p>
          <a:p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b="1" i="1" dirty="0" err="1">
                <a:latin typeface="Candara" pitchFamily="34" charset="0"/>
              </a:rPr>
              <a:t>Musculophrenic</a:t>
            </a:r>
            <a:r>
              <a:rPr lang="en-GB" sz="2000" b="1" i="1" dirty="0">
                <a:latin typeface="Candara" pitchFamily="34" charset="0"/>
              </a:rPr>
              <a:t> artery, </a:t>
            </a:r>
            <a:r>
              <a:rPr lang="en-GB" sz="2000" i="1" dirty="0">
                <a:latin typeface="Candara" pitchFamily="34" charset="0"/>
              </a:rPr>
              <a:t>a terminal branch of the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internal thoracic artery</a:t>
            </a:r>
            <a:r>
              <a:rPr lang="en-GB" sz="2000" i="1" dirty="0">
                <a:latin typeface="Candara" pitchFamily="34" charset="0"/>
              </a:rPr>
              <a:t>.</a:t>
            </a:r>
          </a:p>
          <a:p>
            <a:endParaRPr lang="en-GB" sz="20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b="1" i="1" dirty="0">
                <a:latin typeface="Candara" pitchFamily="34" charset="0"/>
              </a:rPr>
              <a:t>Bronchial,</a:t>
            </a: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 err="1">
                <a:latin typeface="Candara" pitchFamily="34" charset="0"/>
              </a:rPr>
              <a:t>esophageal</a:t>
            </a:r>
            <a:r>
              <a:rPr lang="en-GB" sz="2000" i="1" dirty="0">
                <a:latin typeface="Candara" pitchFamily="34" charset="0"/>
              </a:rPr>
              <a:t>, and </a:t>
            </a:r>
            <a:r>
              <a:rPr lang="en-GB" sz="2000" b="1" i="1" dirty="0">
                <a:latin typeface="Candara" pitchFamily="34" charset="0"/>
              </a:rPr>
              <a:t>superior phrenic arteries</a:t>
            </a:r>
            <a:r>
              <a:rPr lang="en-GB" sz="2000" i="1" dirty="0">
                <a:latin typeface="Candara" pitchFamily="34" charset="0"/>
              </a:rPr>
              <a:t>, branches of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thoracic aorta.</a:t>
            </a:r>
          </a:p>
          <a:p>
            <a:endParaRPr lang="en-GB" sz="2000" b="1" i="1" dirty="0">
              <a:solidFill>
                <a:srgbClr val="FF00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b="1" i="1" dirty="0">
                <a:latin typeface="Candara" pitchFamily="34" charset="0"/>
              </a:rPr>
              <a:t>Coronary arteries </a:t>
            </a:r>
            <a:r>
              <a:rPr lang="en-GB" sz="2000" i="1" dirty="0">
                <a:latin typeface="Candara" pitchFamily="34" charset="0"/>
              </a:rPr>
              <a:t>(visceral layer of serous pericardium only),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first branches of the aorta.</a:t>
            </a:r>
          </a:p>
          <a:p>
            <a:endParaRPr lang="en-GB" sz="2000" i="1" dirty="0"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99987" y="76200"/>
            <a:ext cx="6710876" cy="584775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The arterial supply of the pericardium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17708" r="29722" b="6250"/>
          <a:stretch>
            <a:fillRect/>
          </a:stretch>
        </p:blipFill>
        <p:spPr bwMode="auto">
          <a:xfrm>
            <a:off x="4257806" y="1600200"/>
            <a:ext cx="4601228" cy="44196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27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1032808"/>
            <a:ext cx="419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err="1">
                <a:latin typeface="Candara" pitchFamily="34" charset="0"/>
              </a:rPr>
              <a:t>Pericardiacophrenic</a:t>
            </a:r>
            <a:r>
              <a:rPr lang="en-GB" sz="2400" b="1" i="1" dirty="0">
                <a:latin typeface="Candara" pitchFamily="34" charset="0"/>
              </a:rPr>
              <a:t> veins</a:t>
            </a:r>
            <a:r>
              <a:rPr lang="en-GB" sz="2400" i="1" dirty="0">
                <a:latin typeface="Candara" pitchFamily="34" charset="0"/>
              </a:rPr>
              <a:t>, tributaries of the </a:t>
            </a:r>
            <a:r>
              <a:rPr lang="en-GB" sz="2400" b="1" i="1" dirty="0" err="1">
                <a:solidFill>
                  <a:srgbClr val="0033CC"/>
                </a:solidFill>
                <a:latin typeface="Candara" pitchFamily="34" charset="0"/>
              </a:rPr>
              <a:t>brachiocephalic</a:t>
            </a:r>
            <a:r>
              <a:rPr lang="en-GB" sz="2400" i="1" dirty="0">
                <a:latin typeface="Candara" pitchFamily="34" charset="0"/>
              </a:rPr>
              <a:t> (or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internal thoracic)</a:t>
            </a:r>
            <a:r>
              <a:rPr lang="en-GB" sz="2400" i="1" dirty="0">
                <a:latin typeface="Candara" pitchFamily="34" charset="0"/>
              </a:rPr>
              <a:t> veins.</a:t>
            </a:r>
          </a:p>
          <a:p>
            <a:endParaRPr lang="en-GB" sz="2400" i="1" dirty="0">
              <a:latin typeface="Candara" pitchFamily="34" charset="0"/>
            </a:endParaRPr>
          </a:p>
          <a:p>
            <a:r>
              <a:rPr lang="en-GB" sz="2400" i="1" dirty="0">
                <a:latin typeface="Candara" pitchFamily="34" charset="0"/>
              </a:rPr>
              <a:t>Variable tributaries of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azygos venous system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6200" y="228600"/>
            <a:ext cx="9067800" cy="58477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0033CC"/>
                </a:solidFill>
                <a:latin typeface="Candara" pitchFamily="34" charset="0"/>
              </a:rPr>
              <a:t>The venous drainage of the pericardium is from the: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17708" r="29722" b="6250"/>
          <a:stretch>
            <a:fillRect/>
          </a:stretch>
        </p:blipFill>
        <p:spPr bwMode="auto">
          <a:xfrm>
            <a:off x="4416468" y="1676400"/>
            <a:ext cx="4442565" cy="42672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396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andara" pitchFamily="34" charset="0"/>
              </a:rPr>
              <a:t>The fibrous pericardium </a:t>
            </a:r>
            <a:r>
              <a:rPr lang="en-US" sz="2400" i="1" dirty="0">
                <a:latin typeface="Candara" pitchFamily="34" charset="0"/>
              </a:rPr>
              <a:t>and </a:t>
            </a:r>
            <a:r>
              <a:rPr lang="en-US" sz="2400" b="1" i="1" dirty="0">
                <a:latin typeface="Candara" pitchFamily="34" charset="0"/>
              </a:rPr>
              <a:t>the parietal layer of the serous pericardium </a:t>
            </a:r>
            <a:r>
              <a:rPr lang="en-US" sz="2400" i="1" dirty="0">
                <a:latin typeface="Candara" pitchFamily="34" charset="0"/>
              </a:rPr>
              <a:t>are supplied by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the phrenic nerves.</a:t>
            </a:r>
          </a:p>
          <a:p>
            <a:endParaRPr lang="en-US" sz="2400" i="1" dirty="0">
              <a:latin typeface="Candara" pitchFamily="34" charset="0"/>
            </a:endParaRPr>
          </a:p>
          <a:p>
            <a:r>
              <a:rPr lang="en-US" sz="2400" i="1" dirty="0">
                <a:latin typeface="Candara" pitchFamily="34" charset="0"/>
              </a:rPr>
              <a:t> </a:t>
            </a:r>
            <a:r>
              <a:rPr lang="en-US" sz="2400" b="1" i="1" dirty="0">
                <a:latin typeface="Candara" pitchFamily="34" charset="0"/>
              </a:rPr>
              <a:t>The visceral layer </a:t>
            </a:r>
            <a:r>
              <a:rPr lang="en-US" sz="2400" i="1" dirty="0">
                <a:latin typeface="Candara" pitchFamily="34" charset="0"/>
              </a:rPr>
              <a:t>of the serous pericardium is innervated by branches of the 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sympathetic trunks </a:t>
            </a:r>
            <a:r>
              <a:rPr lang="en-US" sz="2400" b="1" i="1" dirty="0">
                <a:latin typeface="Candara" pitchFamily="34" charset="0"/>
              </a:rPr>
              <a:t>and</a:t>
            </a:r>
            <a:r>
              <a:rPr lang="en-US" sz="2400" b="1" i="1" dirty="0">
                <a:solidFill>
                  <a:srgbClr val="FF0000"/>
                </a:solidFill>
                <a:latin typeface="Candara" pitchFamily="34" charset="0"/>
              </a:rPr>
              <a:t> the vagus nerves.</a:t>
            </a:r>
            <a:endParaRPr lang="ar-IQ" sz="24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5699189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Nerve Supply of the Pericardium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17708" r="29722" b="6250"/>
          <a:stretch>
            <a:fillRect/>
          </a:stretch>
        </p:blipFill>
        <p:spPr bwMode="auto">
          <a:xfrm>
            <a:off x="4495800" y="1219200"/>
            <a:ext cx="4363233" cy="4191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28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-304800" y="6172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62000" y="65532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29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" y="850642"/>
            <a:ext cx="4114800" cy="50167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i="1" dirty="0">
                <a:latin typeface="Candara" pitchFamily="34" charset="0"/>
              </a:rPr>
              <a:t>The fibrous pericardium is a tough, inelastic, </a:t>
            </a:r>
          </a:p>
          <a:p>
            <a:r>
              <a:rPr lang="en-GB" sz="2000" i="1" dirty="0">
                <a:latin typeface="Candara" pitchFamily="34" charset="0"/>
              </a:rPr>
              <a:t>If extensive pericardial effusion exists, the compromised volume of the sac does not allow </a:t>
            </a:r>
            <a:r>
              <a:rPr lang="en-GB" sz="2000" b="1" i="1" dirty="0">
                <a:latin typeface="Candara" pitchFamily="34" charset="0"/>
              </a:rPr>
              <a:t>full expansion of the heart</a:t>
            </a:r>
            <a:r>
              <a:rPr lang="en-GB" sz="2000" i="1" dirty="0">
                <a:latin typeface="Candara" pitchFamily="34" charset="0"/>
              </a:rPr>
              <a:t>, limiting the amount of blood the heart can receive, which in turn </a:t>
            </a:r>
            <a:r>
              <a:rPr lang="en-GB" sz="2000" b="1" i="1" dirty="0">
                <a:latin typeface="Candara" pitchFamily="34" charset="0"/>
              </a:rPr>
              <a:t>reduces cardiac output</a:t>
            </a:r>
            <a:r>
              <a:rPr lang="en-GB" sz="2000" i="1" dirty="0">
                <a:latin typeface="Candara" pitchFamily="34" charset="0"/>
              </a:rPr>
              <a:t>.</a:t>
            </a:r>
          </a:p>
          <a:p>
            <a:endParaRPr lang="en-US" sz="2000" i="1" dirty="0">
              <a:latin typeface="Candara" pitchFamily="34" charset="0"/>
            </a:endParaRPr>
          </a:p>
          <a:p>
            <a:endParaRPr lang="en-GB" sz="2000" i="1" dirty="0">
              <a:latin typeface="Candara" pitchFamily="34" charset="0"/>
            </a:endParaRPr>
          </a:p>
          <a:p>
            <a:r>
              <a:rPr lang="en-GB" sz="2000" i="1" dirty="0">
                <a:latin typeface="Candara" pitchFamily="34" charset="0"/>
              </a:rPr>
              <a:t> Cardiac Tamponade </a:t>
            </a:r>
            <a:r>
              <a:rPr lang="en-GB" sz="2000" b="1" i="1" dirty="0">
                <a:latin typeface="Candara" pitchFamily="34" charset="0"/>
              </a:rPr>
              <a:t>(heart compression)</a:t>
            </a:r>
            <a:r>
              <a:rPr lang="en-GB" sz="2000" i="1" dirty="0">
                <a:latin typeface="Candara" pitchFamily="34" charset="0"/>
              </a:rPr>
              <a:t>, is a </a:t>
            </a:r>
            <a:r>
              <a:rPr lang="en-GB" sz="2000" b="1" i="1" dirty="0">
                <a:latin typeface="Candara" pitchFamily="34" charset="0"/>
              </a:rPr>
              <a:t>potentially lethal condition </a:t>
            </a:r>
            <a:r>
              <a:rPr lang="en-GB" sz="2000" i="1" dirty="0">
                <a:latin typeface="Candara" pitchFamily="34" charset="0"/>
              </a:rPr>
              <a:t>because heart volume is increasingly compromised by the fluid outside the heart but inside the pericardial cavity.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9528" y="162580"/>
            <a:ext cx="320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C00000"/>
                </a:solidFill>
                <a:latin typeface="Candara" pitchFamily="34" charset="0"/>
              </a:rPr>
              <a:t>Cardiac Tamponade</a:t>
            </a:r>
          </a:p>
        </p:txBody>
      </p:sp>
      <p:pic>
        <p:nvPicPr>
          <p:cNvPr id="9" name="Picture 4" descr="http://studentsofmedicineplus.weebly.com/uploads/1/0/6/9/10696096/7968201.jpg?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411439" cy="3295218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13" y="3695007"/>
            <a:ext cx="3470787" cy="2934393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eb.uni-plovdiv.bg/stu1104541018/docs/res/skandalakis'%20surgical%20anatomy%20-%202004/Chapter%2004_%20Mediastinum_fichiers/loadBinaryCAC1U58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9400" y="2286000"/>
            <a:ext cx="1181240" cy="12191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3058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3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6200" y="914400"/>
            <a:ext cx="38862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Candara" pitchFamily="34" charset="0"/>
              </a:rPr>
              <a:t>• In living persons is a highly mobile region because it consists primarily of hollow (liquid- or air-filled) visceral structures</a:t>
            </a:r>
          </a:p>
        </p:txBody>
      </p:sp>
      <p:sp>
        <p:nvSpPr>
          <p:cNvPr id="10" name="Rectangle 1"/>
          <p:cNvSpPr/>
          <p:nvPr/>
        </p:nvSpPr>
        <p:spPr>
          <a:xfrm>
            <a:off x="304800" y="152400"/>
            <a:ext cx="2491388" cy="584775"/>
          </a:xfrm>
          <a:prstGeom prst="rect">
            <a:avLst/>
          </a:prstGeom>
          <a:ln w="57150"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Mediastinum</a:t>
            </a:r>
            <a:endParaRPr lang="ar-IQ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6200" y="2638961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Candara" pitchFamily="34" charset="0"/>
              </a:rPr>
              <a:t>The major structures in the mediastinum are also surrounded by blood and lymphatic vessels, lymph nodes, nerves, and fat.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152400" y="4538008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latin typeface="Candara" pitchFamily="34" charset="0"/>
              </a:rPr>
              <a:t>The looseness of the connective tissue </a:t>
            </a:r>
            <a:r>
              <a:rPr lang="en-GB" sz="2000" i="1" dirty="0">
                <a:latin typeface="Candara" pitchFamily="34" charset="0"/>
              </a:rPr>
              <a:t>and the </a:t>
            </a:r>
            <a:r>
              <a:rPr lang="en-GB" sz="2000" b="1" i="1" dirty="0">
                <a:latin typeface="Candara" pitchFamily="34" charset="0"/>
              </a:rPr>
              <a:t>elasticity of the lungs and parietal pleura on each side of the mediastinum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enable it to accommodate movement as well as volume and pressure changes in the thoracic cavity</a:t>
            </a:r>
            <a:r>
              <a:rPr lang="en-GB" sz="2000" i="1" dirty="0">
                <a:latin typeface="Candara" pitchFamily="34" charset="0"/>
              </a:rPr>
              <a:t>, such as those resulting from movements of the diaphragm, thoracic wall, and tracheobronchial tree during respiration, </a:t>
            </a:r>
            <a:r>
              <a:rPr lang="en-GB" sz="2000" b="1" i="1" dirty="0">
                <a:solidFill>
                  <a:srgbClr val="FF3399"/>
                </a:solidFill>
                <a:latin typeface="Candara" pitchFamily="34" charset="0"/>
              </a:rPr>
              <a:t>contraction (beating) of the heart and pulsations of the great arteries, and passage of ingested substances through the esophagus.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7394" t="40625" r="18594" b="26042"/>
          <a:stretch>
            <a:fillRect/>
          </a:stretch>
        </p:blipFill>
        <p:spPr bwMode="auto">
          <a:xfrm>
            <a:off x="4114800" y="533400"/>
            <a:ext cx="4881563" cy="38100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2390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3246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876800" y="64166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30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628471"/>
            <a:ext cx="86868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i="1" dirty="0">
                <a:latin typeface="Candara" pitchFamily="34" charset="0"/>
              </a:rPr>
              <a:t>Drainage of fluid from the pericardial cavity,, is usually necessary to relieve cardiac tamponade, a </a:t>
            </a:r>
            <a:r>
              <a:rPr lang="en-GB" sz="2400" b="1" i="1" dirty="0">
                <a:latin typeface="Candara" pitchFamily="34" charset="0"/>
              </a:rPr>
              <a:t>wide-bore needle </a:t>
            </a:r>
            <a:r>
              <a:rPr lang="en-GB" sz="2400" i="1" dirty="0">
                <a:latin typeface="Candara" pitchFamily="34" charset="0"/>
              </a:rPr>
              <a:t>may be inserted through the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left 5th or 6th intercostal space </a:t>
            </a:r>
            <a:r>
              <a:rPr lang="en-GB" sz="2400" i="1" dirty="0">
                <a:latin typeface="Candara" pitchFamily="34" charset="0"/>
              </a:rPr>
              <a:t>near the sternum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8938" y="24825"/>
            <a:ext cx="3270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C00000"/>
                </a:solidFill>
                <a:latin typeface="Candara" pitchFamily="34" charset="0"/>
              </a:rPr>
              <a:t>Pericardiocentesis</a:t>
            </a:r>
          </a:p>
        </p:txBody>
      </p:sp>
      <p:pic>
        <p:nvPicPr>
          <p:cNvPr id="11" name="Picture 6" descr="http://www.fprmed.com/Medical/procedures/Pericardiocentesis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638550" cy="3629025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3" y="4343400"/>
            <a:ext cx="3126777" cy="236486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152400" y="1956375"/>
            <a:ext cx="4876800" cy="224676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i="1" dirty="0">
                <a:latin typeface="Candara" pitchFamily="34" charset="0"/>
              </a:rPr>
              <a:t> In acute cardiac tamponade from </a:t>
            </a:r>
            <a:r>
              <a:rPr lang="en-GB" sz="2000" b="1" i="1" dirty="0">
                <a:latin typeface="Candara" pitchFamily="34" charset="0"/>
              </a:rPr>
              <a:t>hemopericardium</a:t>
            </a:r>
            <a:r>
              <a:rPr lang="en-GB" sz="2000" i="1" dirty="0">
                <a:latin typeface="Candara" pitchFamily="34" charset="0"/>
              </a:rPr>
              <a:t>, an </a:t>
            </a:r>
            <a:r>
              <a:rPr lang="en-GB" sz="2000" b="1" i="1" dirty="0">
                <a:latin typeface="Candara" pitchFamily="34" charset="0"/>
              </a:rPr>
              <a:t>emergency thoracotomy</a:t>
            </a:r>
            <a:r>
              <a:rPr lang="en-GB" sz="2000" i="1" dirty="0">
                <a:latin typeface="Candara" pitchFamily="34" charset="0"/>
              </a:rPr>
              <a:t> may be performed so that the pericardial sac may be incised to immediately relieve the tamponade and establish stasis of the hemorrhage (stop the escape of blood) from the heart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4.bp.blogspot.com/-_uX4ocFEnsk/Tje28rlPerI/AAAAAAAAADo/M3wHtlDTJXE/s1600/Pericar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81400"/>
            <a:ext cx="4234280" cy="312420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3796" name="Picture 4" descr="http://www.rci.rutgers.edu/~uzwiak/AnatPhys/Cardiovascular_System_files/image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28600"/>
            <a:ext cx="4876800" cy="31623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74676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>
          <a:xfrm>
            <a:off x="64770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10" name="Picture 4" descr="https://classconnection.s3.amazonaws.com/67/flashcards/318067/png/screen_shot_2012-06-22_at_11245_pm134038522999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581400"/>
            <a:ext cx="4019550" cy="314751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3812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2020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2" descr="http://1.bp.blogspot.com/-oJW8ygVjpfk/UXZuvOR970I/AAAAAAAARsE/YqhDl2Ygmkc/s1600/Bleeding_Heart_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3529"/>
            <a:ext cx="9144001" cy="6891529"/>
          </a:xfrm>
          <a:prstGeom prst="rect">
            <a:avLst/>
          </a:prstGeom>
          <a:noFill/>
        </p:spPr>
      </p:pic>
      <p:sp>
        <p:nvSpPr>
          <p:cNvPr id="6" name="عنصر نائب للتاريخ 1"/>
          <p:cNvSpPr txBox="1">
            <a:spLocks/>
          </p:cNvSpPr>
          <p:nvPr/>
        </p:nvSpPr>
        <p:spPr>
          <a:xfrm>
            <a:off x="4495800" y="6188075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00FF00"/>
                </a:solidFill>
                <a:latin typeface="Candara" pitchFamily="34" charset="0"/>
              </a:rPr>
              <a:t>9 November 2020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7" name="عنصر نائب للتذييل 2"/>
          <p:cNvSpPr txBox="1">
            <a:spLocks/>
          </p:cNvSpPr>
          <p:nvPr/>
        </p:nvSpPr>
        <p:spPr>
          <a:xfrm>
            <a:off x="3505200" y="5715000"/>
            <a:ext cx="579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ndara" pitchFamily="34" charset="0"/>
              </a:rPr>
              <a:t>Dr. Aiman Q Afar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9 November 2020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838200"/>
            <a:ext cx="8763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connective tissue here becomes more fibrous and rigid with age; hence, the mediastinal structures become less mobile</a:t>
            </a:r>
          </a:p>
        </p:txBody>
      </p:sp>
      <p:sp>
        <p:nvSpPr>
          <p:cNvPr id="6" name="Rectangle 1"/>
          <p:cNvSpPr/>
          <p:nvPr/>
        </p:nvSpPr>
        <p:spPr>
          <a:xfrm>
            <a:off x="304800" y="152400"/>
            <a:ext cx="2491388" cy="584775"/>
          </a:xfrm>
          <a:prstGeom prst="rect">
            <a:avLst/>
          </a:prstGeom>
          <a:ln w="57150"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Mediastinum</a:t>
            </a:r>
            <a:endParaRPr lang="ar-IQ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" y="1654314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i="1" dirty="0">
                <a:latin typeface="Candara" pitchFamily="34" charset="0"/>
              </a:rPr>
              <a:t>The mediastinum is divided into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superior</a:t>
            </a:r>
            <a:r>
              <a:rPr lang="en-GB" sz="2400" i="1" dirty="0">
                <a:latin typeface="Candara" pitchFamily="34" charset="0"/>
              </a:rPr>
              <a:t> and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inferior</a:t>
            </a:r>
            <a:r>
              <a:rPr lang="en-GB" sz="2400" i="1" dirty="0">
                <a:latin typeface="Candara" pitchFamily="34" charset="0"/>
              </a:rPr>
              <a:t> parts for purposes of description: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2400" y="2644676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superior mediastinum </a:t>
            </a:r>
            <a:r>
              <a:rPr lang="en-GB" sz="2400" b="1" i="1" dirty="0">
                <a:latin typeface="Candara" pitchFamily="34" charset="0"/>
              </a:rPr>
              <a:t>extends between the superior thoracic aperture to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horizontal transverse thoracic plane </a:t>
            </a:r>
            <a:r>
              <a:rPr lang="en-GB" sz="2400" b="1" i="1" dirty="0">
                <a:latin typeface="Candara" pitchFamily="34" charset="0"/>
              </a:rPr>
              <a:t>that passes through the sternal angle anteriorly and the IV disc of the T4–T5 vertebrae posteriorly </a:t>
            </a:r>
            <a:endParaRPr lang="en-GB" sz="2400" i="1" dirty="0">
              <a:latin typeface="Candara" pitchFamily="34" charset="0"/>
            </a:endParaRPr>
          </a:p>
        </p:txBody>
      </p:sp>
      <p:pic>
        <p:nvPicPr>
          <p:cNvPr id="9" name="Picture 6" descr="http://www.oganatomy.org/thoraxatlas/med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133600"/>
            <a:ext cx="3352800" cy="421335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9 November 2020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8382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u="sng" dirty="0">
                <a:solidFill>
                  <a:srgbClr val="0033CC"/>
                </a:solidFill>
                <a:latin typeface="Candara" pitchFamily="34" charset="0"/>
              </a:rPr>
              <a:t>The superior mediastinum contains the:</a:t>
            </a:r>
          </a:p>
        </p:txBody>
      </p:sp>
      <p:sp>
        <p:nvSpPr>
          <p:cNvPr id="6" name="Rectangle 1"/>
          <p:cNvSpPr/>
          <p:nvPr/>
        </p:nvSpPr>
        <p:spPr>
          <a:xfrm>
            <a:off x="152400" y="152400"/>
            <a:ext cx="2491388" cy="584775"/>
          </a:xfrm>
          <a:prstGeom prst="rect">
            <a:avLst/>
          </a:prstGeom>
          <a:ln w="57150"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Mediastinum</a:t>
            </a:r>
            <a:endParaRPr lang="ar-IQ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050" name="Picture 2" descr="Image result for The superior mediastinum contains"/>
          <p:cNvPicPr>
            <a:picLocks noChangeAspect="1" noChangeArrowheads="1"/>
          </p:cNvPicPr>
          <p:nvPr/>
        </p:nvPicPr>
        <p:blipFill>
          <a:blip r:embed="rId2" cstate="print"/>
          <a:srcRect l="6547" t="15319" b="6383"/>
          <a:stretch>
            <a:fillRect/>
          </a:stretch>
        </p:blipFill>
        <p:spPr bwMode="auto">
          <a:xfrm>
            <a:off x="3352800" y="1905000"/>
            <a:ext cx="5675244" cy="3657600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8" name="مستطيل 7"/>
          <p:cNvSpPr/>
          <p:nvPr/>
        </p:nvSpPr>
        <p:spPr>
          <a:xfrm>
            <a:off x="76200" y="1600200"/>
            <a:ext cx="327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SVC , </a:t>
            </a:r>
          </a:p>
          <a:p>
            <a:pPr>
              <a:buFont typeface="Wingdings" pitchFamily="2" charset="2"/>
              <a:buChar char="§"/>
            </a:pPr>
            <a:r>
              <a:rPr lang="en-GB" sz="2400" b="1" i="1" dirty="0" err="1">
                <a:solidFill>
                  <a:srgbClr val="0033CC"/>
                </a:solidFill>
                <a:latin typeface="Candara" pitchFamily="34" charset="0"/>
              </a:rPr>
              <a:t>bachiocephalic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 veins</a:t>
            </a:r>
            <a:r>
              <a:rPr lang="en-GB" sz="2400" b="1" i="1" dirty="0"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arch of the aorta</a:t>
            </a:r>
            <a:r>
              <a:rPr lang="en-GB" sz="2400" b="1" i="1" dirty="0">
                <a:latin typeface="Candara" pitchFamily="34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GB" sz="2400" b="1" i="1" dirty="0">
                <a:latin typeface="Candara" pitchFamily="34" charset="0"/>
              </a:rPr>
              <a:t> </a:t>
            </a:r>
            <a:r>
              <a:rPr lang="en-GB" sz="2400" b="1" i="1" dirty="0">
                <a:solidFill>
                  <a:srgbClr val="02AE16"/>
                </a:solidFill>
                <a:latin typeface="Candara" pitchFamily="34" charset="0"/>
              </a:rPr>
              <a:t>thoracic duct</a:t>
            </a:r>
            <a:r>
              <a:rPr lang="en-GB" sz="2400" b="1" i="1" dirty="0">
                <a:latin typeface="Candara" pitchFamily="34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GB" sz="2400" b="1" i="1" dirty="0">
                <a:latin typeface="Candara" pitchFamily="34" charset="0"/>
              </a:rPr>
              <a:t> </a:t>
            </a:r>
            <a:r>
              <a:rPr lang="en-GB" sz="2400" b="1" i="1" dirty="0">
                <a:solidFill>
                  <a:srgbClr val="00B0F0"/>
                </a:solidFill>
                <a:latin typeface="Candara" pitchFamily="34" charset="0"/>
              </a:rPr>
              <a:t>trachea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Esophagus</a:t>
            </a:r>
            <a:r>
              <a:rPr lang="en-GB" sz="2400" b="1" i="1" dirty="0">
                <a:latin typeface="Candara" pitchFamily="34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GB" sz="2400" b="1" i="1" dirty="0">
                <a:latin typeface="Candara" pitchFamily="34" charset="0"/>
              </a:rPr>
              <a:t>thymus, </a:t>
            </a:r>
          </a:p>
          <a:p>
            <a:pPr>
              <a:buFont typeface="Wingdings" pitchFamily="2" charset="2"/>
              <a:buChar char="§"/>
            </a:pP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vagus nerves,</a:t>
            </a:r>
          </a:p>
          <a:p>
            <a:pPr>
              <a:buFont typeface="Wingdings" pitchFamily="2" charset="2"/>
              <a:buChar char="§"/>
            </a:pP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left </a:t>
            </a:r>
            <a:r>
              <a:rPr lang="en-GB" sz="2400" b="1" i="1" dirty="0" err="1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recurrentlaryngeal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nerve, </a:t>
            </a:r>
          </a:p>
          <a:p>
            <a:pPr>
              <a:buFont typeface="Wingdings" pitchFamily="2" charset="2"/>
              <a:buChar char="§"/>
            </a:pP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and phrenic nerves</a:t>
            </a: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23" y="154162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Middle mediastinum</a:t>
            </a:r>
            <a:r>
              <a:rPr lang="en-US" sz="2400" b="1" i="1" dirty="0">
                <a:solidFill>
                  <a:srgbClr val="92D050"/>
                </a:solidFill>
                <a:latin typeface="Candara" pitchFamily="34" charset="0"/>
              </a:rPr>
              <a:t>,</a:t>
            </a:r>
            <a:r>
              <a:rPr lang="en-US" sz="2400" b="1" i="1" dirty="0">
                <a:latin typeface="Candara" pitchFamily="34" charset="0"/>
              </a:rPr>
              <a:t> </a:t>
            </a:r>
            <a:r>
              <a:rPr lang="en-US" sz="2400" i="1" dirty="0">
                <a:latin typeface="Candara" pitchFamily="34" charset="0"/>
              </a:rPr>
              <a:t>which consists of the </a:t>
            </a:r>
            <a:r>
              <a:rPr lang="en-US" sz="2400" b="1" i="1" dirty="0">
                <a:latin typeface="Candara" pitchFamily="34" charset="0"/>
              </a:rPr>
              <a:t>pericardium and heart</a:t>
            </a:r>
            <a:endParaRPr lang="en-US" sz="24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Anterior mediastinum</a:t>
            </a:r>
            <a:r>
              <a:rPr lang="en-US" sz="2400" b="1" i="1" dirty="0">
                <a:latin typeface="Candara" pitchFamily="34" charset="0"/>
              </a:rPr>
              <a:t>, which is a space between the pericardium and the sternum</a:t>
            </a:r>
            <a:endParaRPr lang="en-US" sz="2400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i="1" dirty="0">
                <a:solidFill>
                  <a:srgbClr val="C00000"/>
                </a:solidFill>
                <a:latin typeface="Candara" pitchFamily="34" charset="0"/>
              </a:rPr>
              <a:t>Posterior mediastinum</a:t>
            </a:r>
            <a:r>
              <a:rPr lang="en-US" sz="2400" b="1" i="1" dirty="0">
                <a:latin typeface="Candara" pitchFamily="34" charset="0"/>
              </a:rPr>
              <a:t>, which lies </a:t>
            </a:r>
            <a:r>
              <a:rPr lang="en-US" sz="2400" i="1" dirty="0">
                <a:latin typeface="Candara" pitchFamily="34" charset="0"/>
              </a:rPr>
              <a:t>between the </a:t>
            </a:r>
            <a:r>
              <a:rPr lang="en-US" sz="2400" b="1" i="1" dirty="0">
                <a:latin typeface="Candara" pitchFamily="34" charset="0"/>
              </a:rPr>
              <a:t>pericardium and the vertebral column</a:t>
            </a:r>
            <a:endParaRPr lang="ar-IQ" sz="2400" b="1" i="1" dirty="0">
              <a:latin typeface="Candara" pitchFamily="34" charset="0"/>
            </a:endParaRPr>
          </a:p>
        </p:txBody>
      </p:sp>
      <p:pic>
        <p:nvPicPr>
          <p:cNvPr id="4" name="Picture 2" descr="http://img.tfd.com/dorland/thumbs/mediasti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146152"/>
            <a:ext cx="3042595" cy="351723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75438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6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67056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52400" y="76200"/>
            <a:ext cx="2491388" cy="584775"/>
          </a:xfrm>
          <a:prstGeom prst="rect">
            <a:avLst/>
          </a:prstGeom>
          <a:ln w="57150"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Mediastinum</a:t>
            </a:r>
            <a:endParaRPr lang="ar-IQ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52226" name="Picture 2" descr="Image result for The inferior mediastinum conta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763" y="3505439"/>
            <a:ext cx="4972050" cy="3047652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sp>
        <p:nvSpPr>
          <p:cNvPr id="11" name="مستطيل 10"/>
          <p:cNvSpPr/>
          <p:nvPr/>
        </p:nvSpPr>
        <p:spPr>
          <a:xfrm>
            <a:off x="76200" y="685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u="sng" dirty="0">
                <a:solidFill>
                  <a:srgbClr val="0033CC"/>
                </a:solidFill>
                <a:latin typeface="Candara" pitchFamily="34" charset="0"/>
              </a:rPr>
              <a:t>The inferior mediastinum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, </a:t>
            </a:r>
            <a:r>
              <a:rPr lang="en-GB" sz="2400" b="1" i="1" dirty="0">
                <a:latin typeface="Candara" pitchFamily="34" charset="0"/>
              </a:rPr>
              <a:t>between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transverse thoracic plane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diaphragm</a:t>
            </a:r>
            <a:r>
              <a:rPr lang="en-GB" sz="2400" b="1" i="1" dirty="0">
                <a:latin typeface="Candara" pitchFamily="34" charset="0"/>
              </a:rPr>
              <a:t>, is further subdivided by the pericardium into: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71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9 November 2020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152400" y="76200"/>
            <a:ext cx="2491388" cy="584775"/>
          </a:xfrm>
          <a:prstGeom prst="rect">
            <a:avLst/>
          </a:prstGeom>
          <a:ln w="57150"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Mediastinum</a:t>
            </a:r>
            <a:endParaRPr lang="ar-IQ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6200" y="762000"/>
            <a:ext cx="5029200" cy="6001643"/>
          </a:xfrm>
          <a:prstGeom prst="rect">
            <a:avLst/>
          </a:prstGeom>
          <a:ln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i="1" dirty="0">
                <a:solidFill>
                  <a:srgbClr val="FF3399"/>
                </a:solidFill>
                <a:latin typeface="Candara" pitchFamily="34" charset="0"/>
              </a:rPr>
              <a:t>The anterior mediastinum</a:t>
            </a:r>
            <a:r>
              <a:rPr lang="en-GB" sz="2400" b="1" i="1" dirty="0">
                <a:latin typeface="Candara" pitchFamily="34" charset="0"/>
              </a:rPr>
              <a:t>, containing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remnants of the thymus</a:t>
            </a:r>
            <a:r>
              <a:rPr lang="en-GB" sz="2400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02AE16"/>
                </a:solidFill>
                <a:latin typeface="Candara" pitchFamily="34" charset="0"/>
              </a:rPr>
              <a:t>lymph nodes, </a:t>
            </a:r>
            <a:r>
              <a:rPr lang="en-GB" sz="2400" b="1" i="1" dirty="0">
                <a:latin typeface="Candara" pitchFamily="34" charset="0"/>
              </a:rPr>
              <a:t>fat,</a:t>
            </a:r>
            <a:r>
              <a:rPr lang="en-GB" sz="2400" b="1" i="1" dirty="0">
                <a:solidFill>
                  <a:srgbClr val="02AE16"/>
                </a:solidFill>
                <a:latin typeface="Candara" pitchFamily="34" charset="0"/>
              </a:rPr>
              <a:t> and </a:t>
            </a:r>
            <a:r>
              <a:rPr lang="en-GB" sz="2400" b="1" i="1" dirty="0">
                <a:latin typeface="Candara" pitchFamily="34" charset="0"/>
              </a:rPr>
              <a:t>connective tissue;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i="1" dirty="0">
                <a:solidFill>
                  <a:srgbClr val="FF3399"/>
                </a:solidFill>
                <a:latin typeface="Candara" pitchFamily="34" charset="0"/>
              </a:rPr>
              <a:t>The middle mediastinum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i="1" dirty="0">
                <a:latin typeface="Candara" pitchFamily="34" charset="0"/>
              </a:rPr>
              <a:t>the boundaries of which correspond to </a:t>
            </a:r>
            <a:r>
              <a:rPr lang="en-GB" sz="2400" b="1" i="1" dirty="0">
                <a:latin typeface="Candara" pitchFamily="34" charset="0"/>
              </a:rPr>
              <a:t>the pericardial sac</a:t>
            </a:r>
            <a:r>
              <a:rPr lang="en-GB" sz="2400" i="1" dirty="0">
                <a:latin typeface="Candara" pitchFamily="34" charset="0"/>
              </a:rPr>
              <a:t>, containing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heart</a:t>
            </a:r>
            <a:r>
              <a:rPr lang="en-GB" sz="2400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roots of the great vessels</a:t>
            </a:r>
            <a:r>
              <a:rPr lang="en-GB" sz="2400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arch of azygos vein</a:t>
            </a:r>
            <a:r>
              <a:rPr lang="en-GB" sz="2400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00B0F0"/>
                </a:solidFill>
                <a:latin typeface="Candara" pitchFamily="34" charset="0"/>
              </a:rPr>
              <a:t>and main bronchi</a:t>
            </a:r>
            <a:r>
              <a:rPr lang="en-GB" sz="2400" i="1" dirty="0">
                <a:latin typeface="Candara" pitchFamily="34" charset="0"/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FF3399"/>
                </a:solidFill>
                <a:latin typeface="Candara" pitchFamily="34" charset="0"/>
              </a:rPr>
              <a:t>The</a:t>
            </a:r>
            <a:r>
              <a:rPr lang="en-US" sz="2400" i="1" dirty="0">
                <a:solidFill>
                  <a:srgbClr val="FF3399"/>
                </a:solidFill>
                <a:latin typeface="Candara" pitchFamily="34" charset="0"/>
              </a:rPr>
              <a:t> </a:t>
            </a:r>
            <a:r>
              <a:rPr lang="en-GB" sz="2400" b="1" i="1" dirty="0">
                <a:solidFill>
                  <a:srgbClr val="FF3399"/>
                </a:solidFill>
                <a:latin typeface="Candara" pitchFamily="34" charset="0"/>
              </a:rPr>
              <a:t>posterior mediastinum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i="1" dirty="0">
                <a:latin typeface="Candara" pitchFamily="34" charset="0"/>
              </a:rPr>
              <a:t>posterior to the pericardium and containing the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esophagus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thoracic aorta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azygos and hemi-azygos veins,</a:t>
            </a:r>
            <a:r>
              <a:rPr lang="en-GB" sz="2400" b="1" i="1" dirty="0">
                <a:latin typeface="Candara" pitchFamily="34" charset="0"/>
              </a:rPr>
              <a:t> </a:t>
            </a:r>
            <a:r>
              <a:rPr lang="en-GB" sz="2400" b="1" i="1" dirty="0">
                <a:solidFill>
                  <a:srgbClr val="02AE16"/>
                </a:solidFill>
                <a:latin typeface="Candara" pitchFamily="34" charset="0"/>
              </a:rPr>
              <a:t>thoracic duct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vagus nerves, sympathetic trunks, and splanchnic nerves</a:t>
            </a:r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</p:txBody>
      </p:sp>
      <p:pic>
        <p:nvPicPr>
          <p:cNvPr id="53250" name="Picture 2" descr="Image result for The mediasti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3362"/>
            <a:ext cx="3886199" cy="2612389"/>
          </a:xfrm>
          <a:prstGeom prst="rect">
            <a:avLst/>
          </a:prstGeom>
          <a:noFill/>
          <a:ln w="57150">
            <a:solidFill>
              <a:srgbClr val="00CC00"/>
            </a:solidFill>
          </a:ln>
        </p:spPr>
      </p:pic>
      <p:pic>
        <p:nvPicPr>
          <p:cNvPr id="9" name="Picture 2" descr="http://webmedia.unmc.edu/medicine/todd/dissection/idg20lungs/p0207mediastin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8706" y="2973625"/>
            <a:ext cx="3799014" cy="375244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o.quizlet.com/i/AT54IE2B7U2Ic5Mew7HqKQ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9800" y="1600200"/>
            <a:ext cx="2590051" cy="219075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33CC"/>
                </a:solidFill>
              </a:rPr>
              <a:pPr/>
              <a:t>8</a:t>
            </a:fld>
            <a:endParaRPr lang="en-US">
              <a:solidFill>
                <a:srgbClr val="0033CC"/>
              </a:solidFill>
            </a:endParaRPr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28600" y="152400"/>
            <a:ext cx="4281941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1. Anterior Mediastinum</a:t>
            </a:r>
            <a:endParaRPr lang="en-GB" sz="3200" i="1" dirty="0">
              <a:solidFill>
                <a:schemeClr val="accent6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52400" y="883384"/>
            <a:ext cx="8915400" cy="1631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i="1" dirty="0">
                <a:latin typeface="Candara" pitchFamily="34" charset="0"/>
              </a:rPr>
              <a:t> the smallest subdivision of the mediastinum,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lies between the body of the sternum and the transversus thoracis muscles </a:t>
            </a:r>
            <a:r>
              <a:rPr lang="en-GB" sz="2000" b="1" i="1" dirty="0">
                <a:latin typeface="Candara" pitchFamily="34" charset="0"/>
              </a:rPr>
              <a:t>anteriorly </a:t>
            </a:r>
            <a:r>
              <a:rPr lang="en-GB" sz="2000" i="1" dirty="0">
                <a:latin typeface="Candara" pitchFamily="34" charset="0"/>
              </a:rPr>
              <a:t>and </a:t>
            </a:r>
            <a:r>
              <a:rPr lang="en-GB" sz="2000" b="1" i="1" dirty="0">
                <a:solidFill>
                  <a:srgbClr val="0033CC"/>
                </a:solidFill>
                <a:latin typeface="Candara" pitchFamily="34" charset="0"/>
              </a:rPr>
              <a:t>the pericardium </a:t>
            </a:r>
            <a:r>
              <a:rPr lang="en-GB" sz="2000" b="1" i="1" dirty="0">
                <a:latin typeface="Candara" pitchFamily="34" charset="0"/>
              </a:rPr>
              <a:t>posteriorly . </a:t>
            </a:r>
          </a:p>
          <a:p>
            <a:endParaRPr lang="en-GB" sz="2000" i="1" dirty="0">
              <a:latin typeface="Candara" pitchFamily="34" charset="0"/>
            </a:endParaRPr>
          </a:p>
          <a:p>
            <a:r>
              <a:rPr lang="en-GB" sz="2000" b="1" i="1" dirty="0">
                <a:solidFill>
                  <a:srgbClr val="FF3399"/>
                </a:solidFill>
                <a:latin typeface="Candara" pitchFamily="34" charset="0"/>
              </a:rPr>
              <a:t>The anterior mediastinum is continuous with the superior mediastinum at the sternal angle and is limited inferiorly by the diaphragm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28600" y="2819400"/>
            <a:ext cx="411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latin typeface="Candara" pitchFamily="34" charset="0"/>
              </a:rPr>
              <a:t>The anterior mediastinum consists of </a:t>
            </a:r>
            <a:r>
              <a:rPr lang="en-GB" sz="2000" b="1" i="1" dirty="0">
                <a:solidFill>
                  <a:srgbClr val="0066FF"/>
                </a:solidFill>
                <a:latin typeface="Candara" pitchFamily="34" charset="0"/>
              </a:rPr>
              <a:t>sternopericardial ligaments</a:t>
            </a:r>
            <a:r>
              <a:rPr lang="en-GB" sz="2000" i="1" dirty="0">
                <a:latin typeface="Candara" pitchFamily="34" charset="0"/>
              </a:rPr>
              <a:t>, fibrous bands that pass from the pericardium to the sternum, </a:t>
            </a:r>
            <a:r>
              <a:rPr lang="en-GB" sz="2000" b="1" i="1" dirty="0">
                <a:latin typeface="Candara" pitchFamily="34" charset="0"/>
              </a:rPr>
              <a:t>fat,</a:t>
            </a: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>
                <a:solidFill>
                  <a:srgbClr val="00CC00"/>
                </a:solidFill>
                <a:latin typeface="Candara" pitchFamily="34" charset="0"/>
              </a:rPr>
              <a:t>lymphatic vessels</a:t>
            </a:r>
            <a:r>
              <a:rPr lang="en-GB" sz="2000" i="1" dirty="0">
                <a:solidFill>
                  <a:srgbClr val="00CC00"/>
                </a:solidFill>
                <a:latin typeface="Candara" pitchFamily="34" charset="0"/>
              </a:rPr>
              <a:t>,</a:t>
            </a:r>
            <a:r>
              <a:rPr lang="en-GB" sz="2000" i="1" dirty="0">
                <a:latin typeface="Candara" pitchFamily="34" charset="0"/>
              </a:rPr>
              <a:t> a few </a:t>
            </a:r>
            <a:r>
              <a:rPr lang="en-GB" sz="2000" b="1" i="1" dirty="0">
                <a:solidFill>
                  <a:srgbClr val="00CC00"/>
                </a:solidFill>
                <a:latin typeface="Candara" pitchFamily="34" charset="0"/>
              </a:rPr>
              <a:t>lymph nodes</a:t>
            </a:r>
            <a:r>
              <a:rPr lang="en-GB" sz="2000" i="1" dirty="0">
                <a:latin typeface="Candara" pitchFamily="34" charset="0"/>
              </a:rPr>
              <a:t>, and branches of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</a:t>
            </a:r>
            <a:r>
              <a:rPr lang="en-GB" sz="2000" i="1" dirty="0">
                <a:latin typeface="Candara" pitchFamily="34" charset="0"/>
              </a:rPr>
              <a:t>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internal thoracic vessels. </a:t>
            </a:r>
          </a:p>
          <a:p>
            <a:endParaRPr lang="en-GB" sz="2000" i="1" dirty="0">
              <a:latin typeface="Candara" pitchFamily="34" charset="0"/>
            </a:endParaRPr>
          </a:p>
          <a:p>
            <a:r>
              <a:rPr lang="en-GB" sz="2000" i="1" dirty="0">
                <a:latin typeface="Candara" pitchFamily="34" charset="0"/>
              </a:rPr>
              <a:t>In infants and children contains the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inferior part of the thymus.</a:t>
            </a:r>
          </a:p>
        </p:txBody>
      </p:sp>
      <p:sp>
        <p:nvSpPr>
          <p:cNvPr id="30722" name="AutoShape 2" descr="Image result for Anterior Mediastin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24" name="Picture 4" descr="Image result for Anterior Mediasti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4521790" cy="35052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3886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2020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82000" y="647700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9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76200"/>
            <a:ext cx="4352474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0066FF"/>
                </a:solidFill>
                <a:latin typeface="Candara" pitchFamily="34" charset="0"/>
              </a:rPr>
              <a:t>2. Superior Mediastinum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2400" y="605135"/>
            <a:ext cx="259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Arch of the aorta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6200" y="965537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Candara" pitchFamily="34" charset="0"/>
              </a:rPr>
              <a:t>at the level of </a:t>
            </a:r>
            <a:r>
              <a:rPr lang="en-GB" sz="2000" b="1" i="1" dirty="0">
                <a:solidFill>
                  <a:srgbClr val="0066FF"/>
                </a:solidFill>
                <a:latin typeface="Candara" pitchFamily="34" charset="0"/>
              </a:rPr>
              <a:t>the </a:t>
            </a:r>
            <a:r>
              <a:rPr lang="en-GB" sz="2000" b="1" i="1" dirty="0" err="1">
                <a:solidFill>
                  <a:srgbClr val="0066FF"/>
                </a:solidFill>
                <a:latin typeface="Candara" pitchFamily="34" charset="0"/>
              </a:rPr>
              <a:t>manubriosternal</a:t>
            </a:r>
            <a:r>
              <a:rPr lang="en-GB" sz="2000" b="1" i="1" dirty="0">
                <a:solidFill>
                  <a:srgbClr val="0066FF"/>
                </a:solidFill>
                <a:latin typeface="Candara" pitchFamily="34" charset="0"/>
              </a:rPr>
              <a:t> joint  </a:t>
            </a:r>
            <a:r>
              <a:rPr lang="en-GB" sz="2000" i="1" dirty="0">
                <a:latin typeface="Candara" pitchFamily="34" charset="0"/>
              </a:rPr>
              <a:t>the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ascending aorta  </a:t>
            </a:r>
            <a:r>
              <a:rPr lang="en-GB" sz="2000" i="1" dirty="0">
                <a:latin typeface="Candara" pitchFamily="34" charset="0"/>
              </a:rPr>
              <a:t>becomes 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arch</a:t>
            </a:r>
            <a:r>
              <a:rPr lang="en-GB" sz="2000" i="1" dirty="0">
                <a:latin typeface="Candara" pitchFamily="34" charset="0"/>
              </a:rPr>
              <a:t>, which passes backwards over </a:t>
            </a:r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the left bronchus </a:t>
            </a:r>
            <a:r>
              <a:rPr lang="en-GB" sz="2000" i="1" dirty="0">
                <a:latin typeface="Candara" pitchFamily="34" charset="0"/>
              </a:rPr>
              <a:t>to reach the body of </a:t>
            </a:r>
            <a:r>
              <a:rPr lang="en-GB" sz="2000" b="1" i="1" dirty="0">
                <a:solidFill>
                  <a:srgbClr val="0070C0"/>
                </a:solidFill>
                <a:latin typeface="Candara" pitchFamily="34" charset="0"/>
              </a:rPr>
              <a:t>T4 vertebra </a:t>
            </a:r>
            <a:r>
              <a:rPr lang="en-GB" sz="2000" i="1" dirty="0">
                <a:latin typeface="Candara" pitchFamily="34" charset="0"/>
              </a:rPr>
              <a:t>just to the left of the midline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6200" y="19812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latin typeface="Candara" pitchFamily="34" charset="0"/>
              </a:rPr>
              <a:t>From its upper convexity, arise the </a:t>
            </a:r>
            <a:r>
              <a:rPr lang="en-GB" sz="2000" b="1" i="1" dirty="0">
                <a:latin typeface="Candara" pitchFamily="34" charset="0"/>
              </a:rPr>
              <a:t>three great arteries </a:t>
            </a:r>
            <a:r>
              <a:rPr lang="en-GB" sz="2000" i="1" dirty="0">
                <a:latin typeface="Candara" pitchFamily="34" charset="0"/>
              </a:rPr>
              <a:t>for the head and upper limbs:</a:t>
            </a:r>
          </a:p>
          <a:p>
            <a:pPr>
              <a:buFont typeface="Wingdings" pitchFamily="2" charset="2"/>
              <a:buChar char="ü"/>
            </a:pP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</a:t>
            </a:r>
            <a:r>
              <a:rPr lang="en-GB" sz="2000" b="1" i="1" dirty="0" err="1">
                <a:solidFill>
                  <a:srgbClr val="FF0000"/>
                </a:solidFill>
                <a:latin typeface="Candara" pitchFamily="34" charset="0"/>
              </a:rPr>
              <a:t>brachiocephalic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 trunk</a:t>
            </a:r>
          </a:p>
          <a:p>
            <a:pPr>
              <a:buFont typeface="Wingdings" pitchFamily="2" charset="2"/>
              <a:buChar char="ü"/>
            </a:pP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The left common carotid</a:t>
            </a:r>
          </a:p>
          <a:p>
            <a:pPr>
              <a:buFont typeface="Wingdings" pitchFamily="2" charset="2"/>
              <a:buChar char="ü"/>
            </a:pP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 Left </a:t>
            </a:r>
            <a:r>
              <a:rPr lang="en-GB" sz="2000" b="1" i="1" dirty="0" err="1">
                <a:solidFill>
                  <a:srgbClr val="FF0000"/>
                </a:solidFill>
                <a:latin typeface="Candara" pitchFamily="34" charset="0"/>
              </a:rPr>
              <a:t>subclavian</a:t>
            </a:r>
            <a:r>
              <a:rPr lang="en-GB" sz="2000" b="1" i="1" dirty="0">
                <a:solidFill>
                  <a:srgbClr val="FF0000"/>
                </a:solidFill>
                <a:latin typeface="Candara" pitchFamily="34" charset="0"/>
              </a:rPr>
              <a:t> artery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43338" t="29167" r="25622" b="15625"/>
          <a:stretch>
            <a:fillRect/>
          </a:stretch>
        </p:blipFill>
        <p:spPr bwMode="auto">
          <a:xfrm>
            <a:off x="4419600" y="1752600"/>
            <a:ext cx="4572000" cy="4572000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44510" t="19792" r="26793" b="14583"/>
          <a:stretch>
            <a:fillRect/>
          </a:stretch>
        </p:blipFill>
        <p:spPr bwMode="auto">
          <a:xfrm>
            <a:off x="533400" y="3962400"/>
            <a:ext cx="2133600" cy="27432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0" ma:contentTypeDescription="Create a new document." ma:contentTypeScope="" ma:versionID="0c97c675134f4f79b87eff2ef7e89f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02A12E-8476-4CA2-8E77-1DCFF64663D8}"/>
</file>

<file path=customXml/itemProps2.xml><?xml version="1.0" encoding="utf-8"?>
<ds:datastoreItem xmlns:ds="http://schemas.openxmlformats.org/officeDocument/2006/customXml" ds:itemID="{D2971B7C-5A89-4B88-A399-A3560769BFF1}"/>
</file>

<file path=customXml/itemProps3.xml><?xml version="1.0" encoding="utf-8"?>
<ds:datastoreItem xmlns:ds="http://schemas.openxmlformats.org/officeDocument/2006/customXml" ds:itemID="{5D05EFCA-95FA-4090-865B-BC765D61DEB8}"/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2070</Words>
  <Application>Microsoft Office PowerPoint</Application>
  <PresentationFormat>On-screen Show (4:3)</PresentationFormat>
  <Paragraphs>285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Aiman Qais. Ahmad</cp:lastModifiedBy>
  <cp:revision>182</cp:revision>
  <dcterms:created xsi:type="dcterms:W3CDTF">2006-08-16T00:00:00Z</dcterms:created>
  <dcterms:modified xsi:type="dcterms:W3CDTF">2020-11-06T17:05:34Z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