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ppm"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47"/>
  </p:notesMasterIdLst>
  <p:sldIdLst>
    <p:sldId id="257" r:id="rId5"/>
    <p:sldId id="302" r:id="rId6"/>
    <p:sldId id="258" r:id="rId7"/>
    <p:sldId id="259" r:id="rId8"/>
    <p:sldId id="260" r:id="rId9"/>
    <p:sldId id="261" r:id="rId10"/>
    <p:sldId id="262" r:id="rId11"/>
    <p:sldId id="298" r:id="rId12"/>
    <p:sldId id="263" r:id="rId13"/>
    <p:sldId id="293" r:id="rId14"/>
    <p:sldId id="294" r:id="rId15"/>
    <p:sldId id="295" r:id="rId16"/>
    <p:sldId id="264" r:id="rId17"/>
    <p:sldId id="265" r:id="rId18"/>
    <p:sldId id="266" r:id="rId19"/>
    <p:sldId id="269" r:id="rId20"/>
    <p:sldId id="270" r:id="rId21"/>
    <p:sldId id="296" r:id="rId22"/>
    <p:sldId id="271" r:id="rId23"/>
    <p:sldId id="272" r:id="rId24"/>
    <p:sldId id="273" r:id="rId25"/>
    <p:sldId id="274" r:id="rId26"/>
    <p:sldId id="275" r:id="rId27"/>
    <p:sldId id="276" r:id="rId28"/>
    <p:sldId id="277" r:id="rId29"/>
    <p:sldId id="297" r:id="rId30"/>
    <p:sldId id="278" r:id="rId31"/>
    <p:sldId id="299" r:id="rId32"/>
    <p:sldId id="279" r:id="rId33"/>
    <p:sldId id="280" r:id="rId34"/>
    <p:sldId id="281" r:id="rId35"/>
    <p:sldId id="282" r:id="rId36"/>
    <p:sldId id="283" r:id="rId37"/>
    <p:sldId id="300" r:id="rId38"/>
    <p:sldId id="284" r:id="rId39"/>
    <p:sldId id="285" r:id="rId40"/>
    <p:sldId id="301" r:id="rId41"/>
    <p:sldId id="286" r:id="rId42"/>
    <p:sldId id="287" r:id="rId43"/>
    <p:sldId id="288" r:id="rId44"/>
    <p:sldId id="289" r:id="rId45"/>
    <p:sldId id="29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68327-7247-491D-83ED-92912C4716F8}" type="datetimeFigureOut">
              <a:rPr lang="en-US" smtClean="0"/>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55D45-6BB1-4031-9AFD-C7C6695DF518}" type="slidenum">
              <a:rPr lang="en-US" smtClean="0"/>
              <a:t>‹#›</a:t>
            </a:fld>
            <a:endParaRPr lang="en-US"/>
          </a:p>
        </p:txBody>
      </p:sp>
    </p:spTree>
    <p:extLst>
      <p:ext uri="{BB962C8B-B14F-4D97-AF65-F5344CB8AC3E}">
        <p14:creationId xmlns:p14="http://schemas.microsoft.com/office/powerpoint/2010/main" val="250988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26B31-9B51-4C31-A1CE-6A5DC932AB51}" type="slidenum">
              <a:rPr lang="ar-SA" altLang="en-US"/>
              <a:pPr/>
              <a:t>10</a:t>
            </a:fld>
            <a:endParaRPr lang="en-US" alt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t>POMC: pro-opiomelanocortin</a:t>
            </a:r>
            <a:endParaRPr lang="en-US" altLang="en-US"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cs typeface="Tahoma" pitchFamily="34" charset="0"/>
              </a:defRPr>
            </a:lvl1pPr>
            <a:lvl2pPr marL="742950" indent="-285750">
              <a:defRPr sz="3200">
                <a:solidFill>
                  <a:schemeClr val="tx1"/>
                </a:solidFill>
                <a:latin typeface="Times New Roman" pitchFamily="18" charset="0"/>
                <a:cs typeface="Tahoma" pitchFamily="34" charset="0"/>
              </a:defRPr>
            </a:lvl2pPr>
            <a:lvl3pPr marL="1143000" indent="-228600">
              <a:defRPr sz="3200">
                <a:solidFill>
                  <a:schemeClr val="tx1"/>
                </a:solidFill>
                <a:latin typeface="Times New Roman" pitchFamily="18" charset="0"/>
                <a:cs typeface="Tahoma" pitchFamily="34" charset="0"/>
              </a:defRPr>
            </a:lvl3pPr>
            <a:lvl4pPr marL="1600200" indent="-228600">
              <a:defRPr sz="3200">
                <a:solidFill>
                  <a:schemeClr val="tx1"/>
                </a:solidFill>
                <a:latin typeface="Times New Roman" pitchFamily="18" charset="0"/>
                <a:cs typeface="Tahoma" pitchFamily="34" charset="0"/>
              </a:defRPr>
            </a:lvl4pPr>
            <a:lvl5pPr marL="2057400" indent="-228600">
              <a:defRPr sz="3200">
                <a:solidFill>
                  <a:schemeClr val="tx1"/>
                </a:solidFill>
                <a:latin typeface="Times New Roman" pitchFamily="18" charset="0"/>
                <a:cs typeface="Tahoma" pitchFamily="34" charset="0"/>
              </a:defRPr>
            </a:lvl5pPr>
            <a:lvl6pPr marL="25146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6pPr>
            <a:lvl7pPr marL="29718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7pPr>
            <a:lvl8pPr marL="34290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8pPr>
            <a:lvl9pPr marL="38862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9pPr>
          </a:lstStyle>
          <a:p>
            <a:fld id="{CDD31CAC-BC80-45B3-91C0-22EF0FACFA68}" type="slidenum">
              <a:rPr lang="ar-SA" altLang="en-US" sz="1200" smtClean="0">
                <a:latin typeface="Arial" charset="0"/>
                <a:cs typeface="Arial" charset="0"/>
              </a:rPr>
              <a:pPr/>
              <a:t>13</a:t>
            </a:fld>
            <a:endParaRPr lang="en-US" altLang="en-US" sz="12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cs typeface="Tahoma" pitchFamily="34" charset="0"/>
              </a:defRPr>
            </a:lvl1pPr>
            <a:lvl2pPr marL="742950" indent="-285750">
              <a:defRPr sz="3200">
                <a:solidFill>
                  <a:schemeClr val="tx1"/>
                </a:solidFill>
                <a:latin typeface="Times New Roman" pitchFamily="18" charset="0"/>
                <a:cs typeface="Tahoma" pitchFamily="34" charset="0"/>
              </a:defRPr>
            </a:lvl2pPr>
            <a:lvl3pPr marL="1143000" indent="-228600">
              <a:defRPr sz="3200">
                <a:solidFill>
                  <a:schemeClr val="tx1"/>
                </a:solidFill>
                <a:latin typeface="Times New Roman" pitchFamily="18" charset="0"/>
                <a:cs typeface="Tahoma" pitchFamily="34" charset="0"/>
              </a:defRPr>
            </a:lvl3pPr>
            <a:lvl4pPr marL="1600200" indent="-228600">
              <a:defRPr sz="3200">
                <a:solidFill>
                  <a:schemeClr val="tx1"/>
                </a:solidFill>
                <a:latin typeface="Times New Roman" pitchFamily="18" charset="0"/>
                <a:cs typeface="Tahoma" pitchFamily="34" charset="0"/>
              </a:defRPr>
            </a:lvl4pPr>
            <a:lvl5pPr marL="2057400" indent="-228600">
              <a:defRPr sz="3200">
                <a:solidFill>
                  <a:schemeClr val="tx1"/>
                </a:solidFill>
                <a:latin typeface="Times New Roman" pitchFamily="18" charset="0"/>
                <a:cs typeface="Tahoma" pitchFamily="34" charset="0"/>
              </a:defRPr>
            </a:lvl5pPr>
            <a:lvl6pPr marL="25146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6pPr>
            <a:lvl7pPr marL="29718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7pPr>
            <a:lvl8pPr marL="34290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8pPr>
            <a:lvl9pPr marL="38862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9pPr>
          </a:lstStyle>
          <a:p>
            <a:fld id="{3F498EDC-AD2B-4626-AF5A-D6D86E68B00A}" type="slidenum">
              <a:rPr lang="ar-JO" altLang="en-US" sz="1200" smtClean="0">
                <a:latin typeface="Arial" charset="0"/>
                <a:cs typeface="Arial" charset="0"/>
              </a:rPr>
              <a:pPr/>
              <a:t>20</a:t>
            </a:fld>
            <a:endParaRPr lang="en-US" altLang="en-US" sz="1200" smtClean="0">
              <a:latin typeface="Arial" charset="0"/>
              <a:cs typeface="Arial" charset="0"/>
            </a:endParaRPr>
          </a:p>
        </p:txBody>
      </p:sp>
      <p:sp>
        <p:nvSpPr>
          <p:cNvPr id="239619"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239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cs typeface="Tahoma" pitchFamily="34" charset="0"/>
              </a:defRPr>
            </a:lvl1pPr>
            <a:lvl2pPr marL="742950" indent="-285750">
              <a:defRPr sz="3200">
                <a:solidFill>
                  <a:schemeClr val="tx1"/>
                </a:solidFill>
                <a:latin typeface="Times New Roman" pitchFamily="18" charset="0"/>
                <a:cs typeface="Tahoma" pitchFamily="34" charset="0"/>
              </a:defRPr>
            </a:lvl2pPr>
            <a:lvl3pPr marL="1143000" indent="-228600">
              <a:defRPr sz="3200">
                <a:solidFill>
                  <a:schemeClr val="tx1"/>
                </a:solidFill>
                <a:latin typeface="Times New Roman" pitchFamily="18" charset="0"/>
                <a:cs typeface="Tahoma" pitchFamily="34" charset="0"/>
              </a:defRPr>
            </a:lvl3pPr>
            <a:lvl4pPr marL="1600200" indent="-228600">
              <a:defRPr sz="3200">
                <a:solidFill>
                  <a:schemeClr val="tx1"/>
                </a:solidFill>
                <a:latin typeface="Times New Roman" pitchFamily="18" charset="0"/>
                <a:cs typeface="Tahoma" pitchFamily="34" charset="0"/>
              </a:defRPr>
            </a:lvl4pPr>
            <a:lvl5pPr marL="2057400" indent="-228600">
              <a:defRPr sz="3200">
                <a:solidFill>
                  <a:schemeClr val="tx1"/>
                </a:solidFill>
                <a:latin typeface="Times New Roman" pitchFamily="18" charset="0"/>
                <a:cs typeface="Tahoma" pitchFamily="34" charset="0"/>
              </a:defRPr>
            </a:lvl5pPr>
            <a:lvl6pPr marL="25146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6pPr>
            <a:lvl7pPr marL="29718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7pPr>
            <a:lvl8pPr marL="34290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8pPr>
            <a:lvl9pPr marL="3886200" indent="-228600" algn="ctr" eaLnBrk="0" fontAlgn="base" hangingPunct="0">
              <a:spcBef>
                <a:spcPct val="0"/>
              </a:spcBef>
              <a:spcAft>
                <a:spcPct val="0"/>
              </a:spcAft>
              <a:defRPr sz="3200">
                <a:solidFill>
                  <a:schemeClr val="tx1"/>
                </a:solidFill>
                <a:latin typeface="Times New Roman" pitchFamily="18" charset="0"/>
                <a:cs typeface="Tahoma" pitchFamily="34" charset="0"/>
              </a:defRPr>
            </a:lvl9pPr>
          </a:lstStyle>
          <a:p>
            <a:fld id="{30099C6E-A988-4E9C-B7BB-8392DB3CBDED}" type="slidenum">
              <a:rPr lang="ar-JO" altLang="en-US" sz="1200" smtClean="0">
                <a:latin typeface="Arial" charset="0"/>
                <a:cs typeface="Arial" charset="0"/>
              </a:rPr>
              <a:pPr/>
              <a:t>24</a:t>
            </a:fld>
            <a:endParaRPr lang="en-US" altLang="en-US" sz="1200" smtClean="0">
              <a:latin typeface="Arial" charset="0"/>
              <a:cs typeface="Arial" charset="0"/>
            </a:endParaRPr>
          </a:p>
        </p:txBody>
      </p:sp>
      <p:sp>
        <p:nvSpPr>
          <p:cNvPr id="24064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240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55D45-6BB1-4031-9AFD-C7C6695DF518}" type="slidenum">
              <a:rPr lang="en-US" smtClean="0"/>
              <a:t>36</a:t>
            </a:fld>
            <a:endParaRPr lang="en-US"/>
          </a:p>
        </p:txBody>
      </p:sp>
    </p:spTree>
    <p:extLst>
      <p:ext uri="{BB962C8B-B14F-4D97-AF65-F5344CB8AC3E}">
        <p14:creationId xmlns:p14="http://schemas.microsoft.com/office/powerpoint/2010/main" val="108154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0A60D-035C-45BE-9BFE-2FF39084474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8621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0A60D-035C-45BE-9BFE-2FF39084474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379670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0A60D-035C-45BE-9BFE-2FF39084474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304828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0A60D-035C-45BE-9BFE-2FF39084474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22678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0A60D-035C-45BE-9BFE-2FF390844741}"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179335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0A60D-035C-45BE-9BFE-2FF390844741}"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213448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0A60D-035C-45BE-9BFE-2FF390844741}"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279720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0A60D-035C-45BE-9BFE-2FF390844741}"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318090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0A60D-035C-45BE-9BFE-2FF390844741}"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292656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0A60D-035C-45BE-9BFE-2FF390844741}"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46024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0A60D-035C-45BE-9BFE-2FF390844741}"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50F77-79E8-4657-83D1-FD6CE8A4F925}" type="slidenum">
              <a:rPr lang="en-US" smtClean="0"/>
              <a:t>‹#›</a:t>
            </a:fld>
            <a:endParaRPr lang="en-US"/>
          </a:p>
        </p:txBody>
      </p:sp>
    </p:spTree>
    <p:extLst>
      <p:ext uri="{BB962C8B-B14F-4D97-AF65-F5344CB8AC3E}">
        <p14:creationId xmlns:p14="http://schemas.microsoft.com/office/powerpoint/2010/main" val="27225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0A60D-035C-45BE-9BFE-2FF390844741}" type="datetimeFigureOut">
              <a:rPr lang="en-US" smtClean="0"/>
              <a:t>5/16/2022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50F77-79E8-4657-83D1-FD6CE8A4F925}" type="slidenum">
              <a:rPr lang="en-US" smtClean="0"/>
              <a:t>‹#›</a:t>
            </a:fld>
            <a:endParaRPr lang="en-US"/>
          </a:p>
        </p:txBody>
      </p:sp>
    </p:spTree>
    <p:extLst>
      <p:ext uri="{BB962C8B-B14F-4D97-AF65-F5344CB8AC3E}">
        <p14:creationId xmlns:p14="http://schemas.microsoft.com/office/powerpoint/2010/main" val="82936688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pm"/><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31540" y="2636912"/>
            <a:ext cx="8280920" cy="1080120"/>
          </a:xfrm>
        </p:spPr>
        <p:txBody>
          <a:bodyPr>
            <a:normAutofit fontScale="90000"/>
          </a:bodyPr>
          <a:lstStyle/>
          <a:p>
            <a:r>
              <a:rPr lang="en-US" altLang="ar-SA" b="1" dirty="0" smtClean="0">
                <a:latin typeface="Tahoma" pitchFamily="34" charset="0"/>
                <a:cs typeface="Tahoma" pitchFamily="34" charset="0"/>
              </a:rPr>
              <a:t>PATHOLOGY OF ENDOCRINE</a:t>
            </a:r>
            <a:r>
              <a:rPr lang="en-US" altLang="ar-SA" dirty="0" smtClean="0">
                <a:latin typeface="Tahoma" pitchFamily="34" charset="0"/>
                <a:cs typeface="Tahoma" pitchFamily="34" charset="0"/>
              </a:rPr>
              <a:t> </a:t>
            </a:r>
            <a:br>
              <a:rPr lang="en-US" altLang="ar-SA" dirty="0" smtClean="0">
                <a:latin typeface="Tahoma" pitchFamily="34" charset="0"/>
                <a:cs typeface="Tahoma" pitchFamily="34" charset="0"/>
              </a:rPr>
            </a:br>
            <a:r>
              <a:rPr lang="en-US" altLang="ar-SA" b="1" dirty="0" smtClean="0">
                <a:latin typeface="Tahoma" pitchFamily="34" charset="0"/>
                <a:cs typeface="Tahoma" pitchFamily="34" charset="0"/>
              </a:rPr>
              <a:t>SYSTEM</a:t>
            </a:r>
            <a:br>
              <a:rPr lang="en-US" altLang="ar-SA" b="1" dirty="0" smtClean="0">
                <a:latin typeface="Tahoma" pitchFamily="34" charset="0"/>
                <a:cs typeface="Tahoma" pitchFamily="34" charset="0"/>
              </a:rPr>
            </a:br>
            <a:r>
              <a:rPr lang="en-US" altLang="en-US" dirty="0">
                <a:solidFill>
                  <a:srgbClr val="0070C0"/>
                </a:solidFill>
                <a:latin typeface="Tahoma" pitchFamily="34" charset="0"/>
                <a:cs typeface="Tahoma" pitchFamily="34" charset="0"/>
              </a:rPr>
              <a:t>PITUITARY GLAND</a:t>
            </a:r>
            <a:br>
              <a:rPr lang="en-US" altLang="en-US" dirty="0">
                <a:solidFill>
                  <a:srgbClr val="0070C0"/>
                </a:solidFill>
                <a:latin typeface="Tahoma" pitchFamily="34" charset="0"/>
                <a:cs typeface="Tahoma" pitchFamily="34" charset="0"/>
              </a:rPr>
            </a:br>
            <a:r>
              <a:rPr lang="en-US" altLang="ar-SA" b="1" dirty="0" smtClean="0">
                <a:latin typeface="Tahoma" pitchFamily="34" charset="0"/>
                <a:cs typeface="Tahoma" pitchFamily="34" charset="0"/>
              </a:rPr>
              <a:t/>
            </a:r>
            <a:br>
              <a:rPr lang="en-US" altLang="ar-SA" b="1" dirty="0" smtClean="0">
                <a:latin typeface="Tahoma" pitchFamily="34" charset="0"/>
                <a:cs typeface="Tahoma" pitchFamily="34" charset="0"/>
              </a:rPr>
            </a:br>
            <a:r>
              <a:rPr lang="en-US" altLang="ar-SA" b="1" dirty="0" smtClean="0">
                <a:latin typeface="Tahoma" pitchFamily="34" charset="0"/>
                <a:cs typeface="Tahoma" pitchFamily="34" charset="0"/>
              </a:rPr>
              <a:t>                   </a:t>
            </a:r>
            <a:br>
              <a:rPr lang="en-US" altLang="ar-SA" b="1" dirty="0" smtClean="0">
                <a:latin typeface="Tahoma" pitchFamily="34" charset="0"/>
                <a:cs typeface="Tahoma" pitchFamily="34" charset="0"/>
              </a:rPr>
            </a:br>
            <a:r>
              <a:rPr lang="en-US" altLang="ar-SA" b="1" dirty="0" smtClean="0">
                <a:latin typeface="Tahoma" pitchFamily="34" charset="0"/>
                <a:cs typeface="Tahoma" pitchFamily="34" charset="0"/>
              </a:rPr>
              <a:t>                    </a:t>
            </a:r>
            <a:endParaRPr lang="en-US" altLang="ar-SA" sz="3200" dirty="0" smtClean="0">
              <a:latin typeface="Tahoma" pitchFamily="34" charset="0"/>
              <a:cs typeface="Tahoma" pitchFamily="34" charset="0"/>
            </a:endParaRPr>
          </a:p>
        </p:txBody>
      </p:sp>
      <p:sp>
        <p:nvSpPr>
          <p:cNvPr id="6" name="Subtitle 9"/>
          <p:cNvSpPr>
            <a:spLocks noGrp="1"/>
          </p:cNvSpPr>
          <p:nvPr>
            <p:ph type="subTitle" idx="1"/>
          </p:nvPr>
        </p:nvSpPr>
        <p:spPr>
          <a:xfrm>
            <a:off x="1547664" y="5157192"/>
            <a:ext cx="7380312" cy="1428083"/>
          </a:xfrm>
        </p:spPr>
        <p:txBody>
          <a:bodyPr wrap="square">
            <a:spAutoFit/>
          </a:bodyPr>
          <a:lstStyle/>
          <a:p>
            <a:pPr eaLnBrk="1" hangingPunct="1"/>
            <a:r>
              <a:rPr lang="en-US" altLang="en-US" sz="1400" b="1" dirty="0" smtClean="0">
                <a:solidFill>
                  <a:schemeClr val="tx1"/>
                </a:solidFill>
              </a:rPr>
              <a:t>Dr. </a:t>
            </a:r>
            <a:r>
              <a:rPr lang="en-US" altLang="en-US" sz="1400" b="1" dirty="0" err="1" smtClean="0">
                <a:solidFill>
                  <a:schemeClr val="tx1"/>
                </a:solidFill>
              </a:rPr>
              <a:t>Bushra</a:t>
            </a:r>
            <a:r>
              <a:rPr lang="en-US" altLang="en-US" sz="1400" b="1" dirty="0" smtClean="0">
                <a:solidFill>
                  <a:schemeClr val="tx1"/>
                </a:solidFill>
              </a:rPr>
              <a:t> </a:t>
            </a:r>
            <a:r>
              <a:rPr lang="en-US" altLang="en-US" sz="1400" b="1" dirty="0" err="1" smtClean="0">
                <a:solidFill>
                  <a:schemeClr val="tx1"/>
                </a:solidFill>
              </a:rPr>
              <a:t>AlTarawneh</a:t>
            </a:r>
            <a:r>
              <a:rPr lang="en-US" altLang="en-US" sz="1400" b="1" dirty="0" smtClean="0">
                <a:solidFill>
                  <a:schemeClr val="tx1"/>
                </a:solidFill>
              </a:rPr>
              <a:t>, MD</a:t>
            </a:r>
          </a:p>
          <a:p>
            <a:pPr eaLnBrk="1" hangingPunct="1"/>
            <a:r>
              <a:rPr lang="en-US" altLang="en-US" sz="1400" b="1" dirty="0" smtClean="0">
                <a:solidFill>
                  <a:schemeClr val="tx1"/>
                </a:solidFill>
              </a:rPr>
              <a:t>Anatomical pathology </a:t>
            </a:r>
            <a:br>
              <a:rPr lang="en-US" altLang="en-US" sz="1400" b="1" dirty="0" smtClean="0">
                <a:solidFill>
                  <a:schemeClr val="tx1"/>
                </a:solidFill>
              </a:rPr>
            </a:br>
            <a:r>
              <a:rPr lang="en-US" altLang="en-US" sz="1400" b="1" dirty="0" err="1" smtClean="0">
                <a:solidFill>
                  <a:schemeClr val="tx1"/>
                </a:solidFill>
              </a:rPr>
              <a:t>Mutah</a:t>
            </a:r>
            <a:r>
              <a:rPr lang="en-US" altLang="en-US" sz="1400" b="1" dirty="0" smtClean="0">
                <a:solidFill>
                  <a:schemeClr val="tx1"/>
                </a:solidFill>
              </a:rPr>
              <a:t> University</a:t>
            </a:r>
            <a:br>
              <a:rPr lang="en-US" altLang="en-US" sz="1400" b="1" dirty="0" smtClean="0">
                <a:solidFill>
                  <a:schemeClr val="tx1"/>
                </a:solidFill>
              </a:rPr>
            </a:br>
            <a:r>
              <a:rPr lang="en-US" altLang="en-US" sz="1400" b="1" dirty="0" smtClean="0">
                <a:solidFill>
                  <a:schemeClr val="tx1"/>
                </a:solidFill>
              </a:rPr>
              <a:t>School of Medicine- Department of Laboratory medicine &amp; Pathology</a:t>
            </a:r>
            <a:r>
              <a:rPr lang="en-US" altLang="en-US" sz="1400" dirty="0" smtClean="0">
                <a:solidFill>
                  <a:schemeClr val="tx1"/>
                </a:solidFill>
              </a:rPr>
              <a:t/>
            </a:r>
            <a:br>
              <a:rPr lang="en-US" altLang="en-US" sz="1400" dirty="0" smtClean="0">
                <a:solidFill>
                  <a:schemeClr val="tx1"/>
                </a:solidFill>
              </a:rPr>
            </a:br>
            <a:r>
              <a:rPr lang="en-US" altLang="en-US" sz="1400" b="1" dirty="0" smtClean="0">
                <a:solidFill>
                  <a:schemeClr val="tx1"/>
                </a:solidFill>
              </a:rPr>
              <a:t>Endocrine system lectures 2022</a:t>
            </a:r>
          </a:p>
        </p:txBody>
      </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0" y="5445991"/>
            <a:ext cx="1329305" cy="137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15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381000"/>
            <a:ext cx="7772400" cy="2362200"/>
          </a:xfrm>
        </p:spPr>
        <p:txBody>
          <a:bodyPr/>
          <a:lstStyle/>
          <a:p>
            <a:r>
              <a:rPr lang="en-US" sz="2400" dirty="0" smtClean="0">
                <a:solidFill>
                  <a:schemeClr val="bg1">
                    <a:lumMod val="95000"/>
                  </a:schemeClr>
                </a:solidFill>
                <a:latin typeface="Times New Roman" pitchFamily="18" charset="0"/>
                <a:cs typeface="Times New Roman" pitchFamily="18" charset="0"/>
              </a:rPr>
              <a:t>.</a:t>
            </a:r>
            <a:r>
              <a:rPr lang="en-US" sz="2400" dirty="0" smtClean="0"/>
              <a:t/>
            </a:r>
            <a:br>
              <a:rPr lang="en-US" sz="2400" dirty="0" smtClean="0"/>
            </a:br>
            <a:endParaRPr lang="ar-IQ" sz="2400" dirty="0">
              <a:latin typeface="Times New Roman" pitchFamily="18" charset="0"/>
              <a:cs typeface="Times New Roman" pitchFamily="18" charset="0"/>
            </a:endParaRPr>
          </a:p>
        </p:txBody>
      </p:sp>
      <p:sp>
        <p:nvSpPr>
          <p:cNvPr id="174083" name="Rectangle 3"/>
          <p:cNvSpPr>
            <a:spLocks noGrp="1" noChangeArrowheads="1"/>
          </p:cNvSpPr>
          <p:nvPr>
            <p:ph idx="1"/>
          </p:nvPr>
        </p:nvSpPr>
        <p:spPr>
          <a:xfrm>
            <a:off x="0" y="4038600"/>
            <a:ext cx="9144000" cy="2819400"/>
          </a:xfrm>
        </p:spPr>
        <p:txBody>
          <a:bodyPr>
            <a:normAutofit fontScale="92500" lnSpcReduction="20000"/>
          </a:bodyPr>
          <a:lstStyle/>
          <a:p>
            <a:pPr marL="109728" indent="0">
              <a:buNone/>
            </a:pPr>
            <a:r>
              <a:rPr lang="en-US" sz="2000" dirty="0" smtClean="0">
                <a:solidFill>
                  <a:srgbClr val="FF0000"/>
                </a:solidFill>
                <a:latin typeface="Times New Roman" pitchFamily="18" charset="0"/>
                <a:cs typeface="Times New Roman" pitchFamily="18" charset="0"/>
              </a:rPr>
              <a:t>This is Adenohypophysis </a:t>
            </a:r>
            <a:endParaRPr lang="ar-JO" sz="2000" dirty="0" smtClean="0">
              <a:solidFill>
                <a:srgbClr val="FF0000"/>
              </a:solidFill>
              <a:latin typeface="Times New Roman" pitchFamily="18" charset="0"/>
              <a:cs typeface="Times New Roman" pitchFamily="18" charset="0"/>
            </a:endParaRPr>
          </a:p>
          <a:p>
            <a:pPr marL="109728" indent="0">
              <a:buNone/>
            </a:pPr>
            <a:r>
              <a:rPr lang="en-US" sz="2000" dirty="0" smtClean="0">
                <a:solidFill>
                  <a:srgbClr val="FF0000"/>
                </a:solidFill>
                <a:latin typeface="Times New Roman" pitchFamily="18" charset="0"/>
                <a:cs typeface="Times New Roman" pitchFamily="18" charset="0"/>
              </a:rPr>
              <a:t>Mixture of Cells. Clusters of cells that have variable colors.</a:t>
            </a:r>
          </a:p>
          <a:p>
            <a:pPr marL="109728" indent="0">
              <a:buNone/>
            </a:pP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pink </a:t>
            </a:r>
            <a:r>
              <a:rPr lang="en-US" sz="2000" b="1" dirty="0" err="1" smtClean="0">
                <a:latin typeface="Times New Roman" pitchFamily="18" charset="0"/>
                <a:cs typeface="Times New Roman" pitchFamily="18" charset="0"/>
              </a:rPr>
              <a:t>acidophils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secrete growth hormone (GH) and prolactin (PRL</a:t>
            </a:r>
            <a:r>
              <a:rPr lang="en-US" sz="2000" dirty="0" smtClean="0">
                <a:latin typeface="Times New Roman" pitchFamily="18" charset="0"/>
                <a:cs typeface="Times New Roman" pitchFamily="18" charset="0"/>
              </a:rPr>
              <a:t>)</a:t>
            </a:r>
            <a:r>
              <a:rPr lang="ar-JO"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109728" indent="0">
              <a:buNone/>
            </a:pP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dark purple </a:t>
            </a:r>
            <a:r>
              <a:rPr lang="en-US" sz="2000" b="1" dirty="0" err="1" smtClean="0">
                <a:latin typeface="Times New Roman" pitchFamily="18" charset="0"/>
                <a:cs typeface="Times New Roman" pitchFamily="18" charset="0"/>
              </a:rPr>
              <a:t>basophils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secrete corticotrophin (ACTH), thyroid stimulating hormone (TSH), and </a:t>
            </a:r>
            <a:r>
              <a:rPr lang="en-US" sz="2000" dirty="0" err="1" smtClean="0">
                <a:latin typeface="Times New Roman" pitchFamily="18" charset="0"/>
                <a:cs typeface="Times New Roman" pitchFamily="18" charset="0"/>
              </a:rPr>
              <a:t>gonadotrophins</a:t>
            </a:r>
            <a:r>
              <a:rPr lang="en-US" sz="2000" dirty="0" smtClean="0">
                <a:latin typeface="Times New Roman" pitchFamily="18" charset="0"/>
                <a:cs typeface="Times New Roman" pitchFamily="18" charset="0"/>
              </a:rPr>
              <a:t> follicle stimulating hormone-luteinizing hormone (FSH and LH) .</a:t>
            </a:r>
          </a:p>
          <a:p>
            <a:pPr marL="109728" indent="0">
              <a:buNone/>
            </a:pP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pale staining </a:t>
            </a:r>
            <a:r>
              <a:rPr lang="en-US" sz="2000" b="1" dirty="0" err="1" smtClean="0">
                <a:latin typeface="Times New Roman" pitchFamily="18" charset="0"/>
                <a:cs typeface="Times New Roman" pitchFamily="18" charset="0"/>
              </a:rPr>
              <a:t>chromophobes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have few cytoplasmic granules, but may have secretory activity</a:t>
            </a:r>
            <a:r>
              <a:rPr lang="en-US" sz="2000" dirty="0" smtClean="0">
                <a:latin typeface="Times New Roman" pitchFamily="18" charset="0"/>
                <a:cs typeface="Times New Roman" pitchFamily="18" charset="0"/>
              </a:rPr>
              <a:t>.</a:t>
            </a:r>
          </a:p>
          <a:p>
            <a:pPr marL="109728" indent="0" algn="r" rtl="1">
              <a:buNone/>
            </a:pPr>
            <a:r>
              <a:rPr lang="ar-JO" sz="2000" dirty="0" smtClean="0">
                <a:solidFill>
                  <a:srgbClr val="FF0000"/>
                </a:solidFill>
                <a:latin typeface="Times New Roman" pitchFamily="18" charset="0"/>
                <a:cs typeface="Times New Roman" pitchFamily="18" charset="0"/>
              </a:rPr>
              <a:t>مش مهم نحفظ  شو بفرزو بس انهم خليط من الخلايا</a:t>
            </a:r>
          </a:p>
          <a:p>
            <a:pPr marL="109728" indent="0" algn="r" rtl="1">
              <a:buNone/>
            </a:pPr>
            <a:r>
              <a:rPr lang="ar-JO" sz="2000" dirty="0" smtClean="0">
                <a:solidFill>
                  <a:srgbClr val="FF0000"/>
                </a:solidFill>
                <a:latin typeface="Times New Roman" pitchFamily="18" charset="0"/>
                <a:cs typeface="Times New Roman" pitchFamily="18" charset="0"/>
              </a:rPr>
              <a:t>و نعرف انه ال </a:t>
            </a:r>
            <a:r>
              <a:rPr lang="en-US" sz="2000" dirty="0" smtClean="0">
                <a:solidFill>
                  <a:srgbClr val="FF0000"/>
                </a:solidFill>
                <a:latin typeface="Times New Roman" pitchFamily="18" charset="0"/>
                <a:cs typeface="Times New Roman" pitchFamily="18" charset="0"/>
              </a:rPr>
              <a:t>GH and Prolactin </a:t>
            </a:r>
            <a:r>
              <a:rPr lang="ar-JO" sz="2000" dirty="0">
                <a:solidFill>
                  <a:srgbClr val="FF0000"/>
                </a:solidFill>
                <a:latin typeface="Times New Roman" pitchFamily="18" charset="0"/>
                <a:cs typeface="Times New Roman" pitchFamily="18" charset="0"/>
              </a:rPr>
              <a:t> </a:t>
            </a:r>
            <a:r>
              <a:rPr lang="ar-JO" sz="2000" dirty="0" smtClean="0">
                <a:solidFill>
                  <a:srgbClr val="FF0000"/>
                </a:solidFill>
                <a:latin typeface="Times New Roman" pitchFamily="18" charset="0"/>
                <a:cs typeface="Times New Roman" pitchFamily="18" charset="0"/>
              </a:rPr>
              <a:t>يتم إفرازهم من نفس الخلية و دايما مع بعض</a:t>
            </a:r>
            <a:endParaRPr lang="ar-IQ" sz="2000" dirty="0">
              <a:solidFill>
                <a:srgbClr val="FF0000"/>
              </a:solidFill>
            </a:endParaRPr>
          </a:p>
        </p:txBody>
      </p:sp>
      <p:sp>
        <p:nvSpPr>
          <p:cNvPr id="6" name="عنصر نائب لرقم الشريحة 5"/>
          <p:cNvSpPr>
            <a:spLocks noGrp="1"/>
          </p:cNvSpPr>
          <p:nvPr>
            <p:ph type="sldNum" sz="quarter" idx="12"/>
          </p:nvPr>
        </p:nvSpPr>
        <p:spPr/>
        <p:txBody>
          <a:bodyPr/>
          <a:lstStyle/>
          <a:p>
            <a:fld id="{E4BA7991-4032-4BA8-9543-4E85D67AFE8B}" type="slidenum">
              <a:rPr lang="ar-SA" altLang="en-US"/>
              <a:pPr/>
              <a:t>10</a:t>
            </a:fld>
            <a:endParaRPr lang="en-US" altLang="en-US"/>
          </a:p>
        </p:txBody>
      </p:sp>
      <p:pic>
        <p:nvPicPr>
          <p:cNvPr id="174085" name="Picture 5" descr="ENDO093"/>
          <p:cNvPicPr>
            <a:picLocks noChangeAspect="1" noChangeArrowheads="1"/>
          </p:cNvPicPr>
          <p:nvPr/>
        </p:nvPicPr>
        <p:blipFill>
          <a:blip r:embed="rId3"/>
          <a:srcRect/>
          <a:stretch>
            <a:fillRect/>
          </a:stretch>
        </p:blipFill>
        <p:spPr bwMode="auto">
          <a:xfrm>
            <a:off x="-1" y="0"/>
            <a:ext cx="9144001" cy="4038600"/>
          </a:xfrm>
          <a:prstGeom prst="rect">
            <a:avLst/>
          </a:prstGeom>
          <a:noFill/>
        </p:spPr>
      </p:pic>
    </p:spTree>
    <p:extLst>
      <p:ext uri="{BB962C8B-B14F-4D97-AF65-F5344CB8AC3E}">
        <p14:creationId xmlns:p14="http://schemas.microsoft.com/office/powerpoint/2010/main" val="4259334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0" y="4365104"/>
            <a:ext cx="9144000" cy="2492896"/>
          </a:xfrm>
        </p:spPr>
        <p:txBody>
          <a:bodyPr>
            <a:normAutofit/>
          </a:bodyPr>
          <a:lstStyle/>
          <a:p>
            <a:pPr marL="109728" indent="0">
              <a:buNone/>
            </a:pPr>
            <a:r>
              <a:rPr lang="en-US" sz="2000" dirty="0" smtClean="0">
                <a:solidFill>
                  <a:srgbClr val="FF0000"/>
                </a:solidFill>
              </a:rPr>
              <a:t>Neural cells Composed of Axons</a:t>
            </a:r>
          </a:p>
          <a:p>
            <a:pPr marL="109728" indent="0">
              <a:buNone/>
            </a:pPr>
            <a:r>
              <a:rPr lang="en-US" sz="2000" dirty="0" smtClean="0"/>
              <a:t>The </a:t>
            </a:r>
            <a:r>
              <a:rPr lang="en-US" sz="2000" b="1" dirty="0" smtClean="0"/>
              <a:t>neurohypophysis</a:t>
            </a:r>
            <a:r>
              <a:rPr lang="en-US" sz="2000" dirty="0" smtClean="0"/>
              <a:t> shown here resembles neural tissue, with glial cells, nerve fibers, nerve endings, and intra-axonal neurosecretory granules. </a:t>
            </a:r>
            <a:endParaRPr lang="en-US" sz="2000" dirty="0" smtClean="0"/>
          </a:p>
          <a:p>
            <a:pPr marL="109728" indent="0">
              <a:buNone/>
            </a:pPr>
            <a:endParaRPr lang="en-US" sz="2000" dirty="0" smtClean="0"/>
          </a:p>
          <a:p>
            <a:pPr marL="109728" indent="0">
              <a:buNone/>
            </a:pPr>
            <a:r>
              <a:rPr lang="en-US" sz="2000" dirty="0" smtClean="0"/>
              <a:t>The hormones </a:t>
            </a:r>
            <a:r>
              <a:rPr lang="en-US" sz="2000" b="1" dirty="0" smtClean="0"/>
              <a:t>vasopressin</a:t>
            </a:r>
            <a:r>
              <a:rPr lang="en-US" sz="2000" dirty="0" smtClean="0"/>
              <a:t> (antidiuretic hormone, or ADH) and </a:t>
            </a:r>
            <a:r>
              <a:rPr lang="en-US" sz="2000" b="1" dirty="0" smtClean="0"/>
              <a:t>oxytocin</a:t>
            </a:r>
            <a:r>
              <a:rPr lang="en-US" sz="2000" dirty="0" smtClean="0"/>
              <a:t> </a:t>
            </a:r>
            <a:r>
              <a:rPr lang="en-US" sz="2000" dirty="0" smtClean="0">
                <a:solidFill>
                  <a:srgbClr val="FF0000"/>
                </a:solidFill>
              </a:rPr>
              <a:t>made in the hypothalamus</a:t>
            </a:r>
            <a:r>
              <a:rPr lang="en-US" sz="2000" dirty="0" smtClean="0"/>
              <a:t> (</a:t>
            </a:r>
            <a:r>
              <a:rPr lang="en-US" sz="2000" dirty="0" err="1" smtClean="0"/>
              <a:t>supraoptic</a:t>
            </a:r>
            <a:r>
              <a:rPr lang="en-US" sz="2000" dirty="0" smtClean="0"/>
              <a:t> and paraventricular nuclei) are </a:t>
            </a:r>
            <a:r>
              <a:rPr lang="en-US" sz="2000" dirty="0" smtClean="0">
                <a:solidFill>
                  <a:srgbClr val="FF0000"/>
                </a:solidFill>
              </a:rPr>
              <a:t>transported into the intra-axonal neurosecretory </a:t>
            </a:r>
            <a:r>
              <a:rPr lang="en-US" sz="2000" dirty="0" smtClean="0">
                <a:solidFill>
                  <a:srgbClr val="FF0000"/>
                </a:solidFill>
              </a:rPr>
              <a:t>granules in the neurohypophysis </a:t>
            </a:r>
            <a:r>
              <a:rPr lang="en-US" sz="2000" dirty="0" smtClean="0">
                <a:solidFill>
                  <a:srgbClr val="FF0000"/>
                </a:solidFill>
              </a:rPr>
              <a:t>where they are released</a:t>
            </a:r>
            <a:r>
              <a:rPr lang="en-US" sz="2000" dirty="0" smtClean="0"/>
              <a:t>.</a:t>
            </a:r>
            <a:endParaRPr lang="ar-IQ" sz="20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fld id="{D292B7E7-F43C-4C4F-9ACA-82883CCC02AF}" type="slidenum">
              <a:rPr lang="ar-SA" altLang="en-US" smtClean="0"/>
              <a:pPr/>
              <a:t>11</a:t>
            </a:fld>
            <a:endParaRPr lang="en-US" altLang="en-US"/>
          </a:p>
        </p:txBody>
      </p:sp>
      <p:pic>
        <p:nvPicPr>
          <p:cNvPr id="5" name="Picture 2" descr="http://library.med.utah.edu/WebPath/jpeg4/ENDO094.jpg"/>
          <p:cNvPicPr>
            <a:picLocks noChangeAspect="1" noChangeArrowheads="1"/>
          </p:cNvPicPr>
          <p:nvPr/>
        </p:nvPicPr>
        <p:blipFill>
          <a:blip r:embed="rId2"/>
          <a:srcRect/>
          <a:stretch>
            <a:fillRect/>
          </a:stretch>
        </p:blipFill>
        <p:spPr bwMode="auto">
          <a:xfrm>
            <a:off x="0" y="0"/>
            <a:ext cx="9144000" cy="4365104"/>
          </a:xfrm>
          <a:prstGeom prst="rect">
            <a:avLst/>
          </a:prstGeom>
          <a:noFill/>
        </p:spPr>
      </p:pic>
    </p:spTree>
    <p:extLst>
      <p:ext uri="{BB962C8B-B14F-4D97-AF65-F5344CB8AC3E}">
        <p14:creationId xmlns:p14="http://schemas.microsoft.com/office/powerpoint/2010/main" val="2388090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292B7E7-F43C-4C4F-9ACA-82883CCC02AF}" type="slidenum">
              <a:rPr lang="ar-SA" altLang="en-US" smtClean="0"/>
              <a:pPr/>
              <a:t>12</a:t>
            </a:fld>
            <a:endParaRPr lang="en-US" altLang="en-US"/>
          </a:p>
        </p:txBody>
      </p:sp>
      <p:pic>
        <p:nvPicPr>
          <p:cNvPr id="65538" name="Picture 2" descr="http://neoadjuvant.wdfiles.com/local--files/pituitary/Pituitary.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724128" y="518614"/>
            <a:ext cx="1584176" cy="369332"/>
          </a:xfrm>
          <a:prstGeom prst="rect">
            <a:avLst/>
          </a:prstGeom>
          <a:noFill/>
        </p:spPr>
        <p:txBody>
          <a:bodyPr wrap="square" rtlCol="0">
            <a:spAutoFit/>
          </a:bodyPr>
          <a:lstStyle/>
          <a:p>
            <a:r>
              <a:rPr lang="en-US" dirty="0" smtClean="0"/>
              <a:t>6 Hormones </a:t>
            </a:r>
            <a:endParaRPr lang="en-US" dirty="0"/>
          </a:p>
        </p:txBody>
      </p:sp>
      <p:sp>
        <p:nvSpPr>
          <p:cNvPr id="6" name="TextBox 5"/>
          <p:cNvSpPr txBox="1"/>
          <p:nvPr/>
        </p:nvSpPr>
        <p:spPr>
          <a:xfrm>
            <a:off x="0" y="56949"/>
            <a:ext cx="3275856" cy="923330"/>
          </a:xfrm>
          <a:prstGeom prst="rect">
            <a:avLst/>
          </a:prstGeom>
          <a:noFill/>
        </p:spPr>
        <p:txBody>
          <a:bodyPr wrap="square" rtlCol="0">
            <a:spAutoFit/>
          </a:bodyPr>
          <a:lstStyle/>
          <a:p>
            <a:r>
              <a:rPr lang="en-US" dirty="0" smtClean="0"/>
              <a:t>While the posterior pituitary secrete 2 hormones: </a:t>
            </a:r>
          </a:p>
          <a:p>
            <a:r>
              <a:rPr lang="en-US" dirty="0" smtClean="0"/>
              <a:t>Oxytocin &amp; ADH</a:t>
            </a:r>
            <a:endParaRPr lang="en-US" dirty="0"/>
          </a:p>
        </p:txBody>
      </p:sp>
    </p:spTree>
    <p:extLst>
      <p:ext uri="{BB962C8B-B14F-4D97-AF65-F5344CB8AC3E}">
        <p14:creationId xmlns:p14="http://schemas.microsoft.com/office/powerpoint/2010/main" val="2694770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l" eaLnBrk="1" hangingPunct="1"/>
            <a:r>
              <a:rPr lang="en-US" altLang="en-US" dirty="0" smtClean="0">
                <a:solidFill>
                  <a:srgbClr val="0070C0"/>
                </a:solidFill>
              </a:rPr>
              <a:t> </a:t>
            </a:r>
            <a:r>
              <a:rPr lang="en-US" altLang="ar-SA" sz="3600" b="1" dirty="0" smtClean="0">
                <a:solidFill>
                  <a:srgbClr val="0070C0"/>
                </a:solidFill>
              </a:rPr>
              <a:t>CELLS &amp; SECRETIONS :</a:t>
            </a:r>
            <a:endParaRPr lang="en-US" altLang="ar-SA" sz="3600" dirty="0" smtClean="0">
              <a:solidFill>
                <a:srgbClr val="0070C0"/>
              </a:solidFill>
            </a:endParaRPr>
          </a:p>
        </p:txBody>
      </p:sp>
      <p:sp>
        <p:nvSpPr>
          <p:cNvPr id="20483" name="Rectangle 3"/>
          <p:cNvSpPr>
            <a:spLocks noGrp="1" noChangeArrowheads="1"/>
          </p:cNvSpPr>
          <p:nvPr>
            <p:ph idx="1"/>
          </p:nvPr>
        </p:nvSpPr>
        <p:spPr>
          <a:xfrm>
            <a:off x="251520" y="1484784"/>
            <a:ext cx="9067800" cy="5943600"/>
          </a:xfrm>
        </p:spPr>
        <p:txBody>
          <a:bodyPr>
            <a:normAutofit fontScale="92500"/>
          </a:bodyPr>
          <a:lstStyle/>
          <a:p>
            <a:pPr eaLnBrk="1" hangingPunct="1">
              <a:lnSpc>
                <a:spcPct val="80000"/>
              </a:lnSpc>
              <a:buFontTx/>
              <a:buNone/>
            </a:pPr>
            <a:r>
              <a:rPr lang="en-US" altLang="ar-SA" dirty="0" smtClean="0">
                <a:solidFill>
                  <a:schemeClr val="accent2"/>
                </a:solidFill>
                <a:latin typeface="Tahoma" pitchFamily="34" charset="0"/>
                <a:cs typeface="Tahoma" pitchFamily="34" charset="0"/>
              </a:rPr>
              <a:t>A- Anterior pituitary ( Adenohypophysis </a:t>
            </a:r>
            <a:r>
              <a:rPr lang="en-US" altLang="ar-SA" dirty="0" smtClean="0">
                <a:solidFill>
                  <a:schemeClr val="accent2"/>
                </a:solidFill>
                <a:latin typeface="Tahoma" pitchFamily="34" charset="0"/>
                <a:cs typeface="Tahoma" pitchFamily="34" charset="0"/>
              </a:rPr>
              <a:t>)</a:t>
            </a:r>
            <a:endParaRPr lang="en-US" altLang="ar-SA" dirty="0" smtClean="0">
              <a:latin typeface="Tahoma" pitchFamily="34" charset="0"/>
              <a:cs typeface="Tahoma" pitchFamily="34" charset="0"/>
            </a:endParaRPr>
          </a:p>
          <a:p>
            <a:pPr eaLnBrk="1" hangingPunct="1">
              <a:lnSpc>
                <a:spcPct val="80000"/>
              </a:lnSpc>
              <a:buFontTx/>
              <a:buNone/>
            </a:pPr>
            <a:r>
              <a:rPr lang="en-US" altLang="ar-SA" sz="2400" dirty="0" smtClean="0">
                <a:latin typeface="Tahoma" pitchFamily="34" charset="0"/>
                <a:cs typeface="Tahoma" pitchFamily="34" charset="0"/>
              </a:rPr>
              <a:t> </a:t>
            </a:r>
            <a:r>
              <a:rPr lang="en-US" altLang="ar-SA" dirty="0" smtClean="0">
                <a:latin typeface="Tahoma" pitchFamily="34" charset="0"/>
                <a:cs typeface="Tahoma" pitchFamily="34" charset="0"/>
              </a:rPr>
              <a:t>1- </a:t>
            </a:r>
            <a:r>
              <a:rPr lang="en-US" altLang="ar-SA" dirty="0" err="1" smtClean="0">
                <a:latin typeface="Tahoma" pitchFamily="34" charset="0"/>
                <a:cs typeface="Tahoma" pitchFamily="34" charset="0"/>
              </a:rPr>
              <a:t>Somatotrophs</a:t>
            </a:r>
            <a:r>
              <a:rPr lang="en-US" altLang="ar-SA" dirty="0" smtClean="0">
                <a:latin typeface="Tahoma" pitchFamily="34" charset="0"/>
                <a:cs typeface="Tahoma" pitchFamily="34" charset="0"/>
              </a:rPr>
              <a:t> from acidophilic cells </a:t>
            </a:r>
            <a:r>
              <a:rPr lang="en-US" altLang="ar-SA" b="1" dirty="0" smtClean="0">
                <a:latin typeface="Tahoma" pitchFamily="34" charset="0"/>
                <a:sym typeface="Symbol" pitchFamily="18" charset="2"/>
              </a:rPr>
              <a:t>→</a:t>
            </a:r>
            <a:r>
              <a:rPr lang="en-US" altLang="ar-SA" dirty="0" smtClean="0">
                <a:latin typeface="Tahoma" pitchFamily="34" charset="0"/>
                <a:cs typeface="Tahoma" pitchFamily="34" charset="0"/>
              </a:rPr>
              <a:t> Growth H. </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2- </a:t>
            </a:r>
            <a:r>
              <a:rPr lang="en-US" altLang="ar-SA" dirty="0" err="1" smtClean="0">
                <a:latin typeface="Tahoma" pitchFamily="34" charset="0"/>
                <a:cs typeface="Tahoma" pitchFamily="34" charset="0"/>
              </a:rPr>
              <a:t>Lactotrophs</a:t>
            </a:r>
            <a:r>
              <a:rPr lang="en-US" altLang="ar-SA" dirty="0" smtClean="0">
                <a:latin typeface="Tahoma" pitchFamily="34" charset="0"/>
                <a:cs typeface="Tahoma" pitchFamily="34" charset="0"/>
              </a:rPr>
              <a:t> from  acidophilic cells </a:t>
            </a:r>
            <a:r>
              <a:rPr lang="en-US" altLang="ar-SA" b="1" dirty="0" smtClean="0">
                <a:latin typeface="Tahoma" pitchFamily="34" charset="0"/>
                <a:sym typeface="Symbol" pitchFamily="18" charset="2"/>
              </a:rPr>
              <a:t>→</a:t>
            </a:r>
            <a:r>
              <a:rPr lang="en-US" altLang="ar-SA" dirty="0" smtClean="0">
                <a:latin typeface="Tahoma" pitchFamily="34" charset="0"/>
                <a:cs typeface="Tahoma" pitchFamily="34" charset="0"/>
              </a:rPr>
              <a:t> Prolactin</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3- </a:t>
            </a:r>
            <a:r>
              <a:rPr lang="en-US" altLang="ar-SA" dirty="0" err="1" smtClean="0">
                <a:latin typeface="Tahoma" pitchFamily="34" charset="0"/>
                <a:cs typeface="Tahoma" pitchFamily="34" charset="0"/>
              </a:rPr>
              <a:t>Corticotrophs</a:t>
            </a:r>
            <a:r>
              <a:rPr lang="en-US" altLang="ar-SA" dirty="0" smtClean="0">
                <a:latin typeface="Tahoma" pitchFamily="34" charset="0"/>
                <a:cs typeface="Tahoma" pitchFamily="34" charset="0"/>
              </a:rPr>
              <a:t> from basophilic cells </a:t>
            </a:r>
            <a:r>
              <a:rPr lang="en-US" altLang="ar-SA" b="1" dirty="0" smtClean="0">
                <a:latin typeface="Tahoma" pitchFamily="34" charset="0"/>
                <a:sym typeface="Symbol" pitchFamily="18" charset="2"/>
              </a:rPr>
              <a:t>→</a:t>
            </a: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ACTH,POMC </a:t>
            </a:r>
            <a:r>
              <a:rPr lang="en-US" altLang="ar-SA" dirty="0" smtClean="0">
                <a:latin typeface="Tahoma" pitchFamily="34" charset="0"/>
                <a:cs typeface="Tahoma" pitchFamily="34" charset="0"/>
              </a:rPr>
              <a:t>derived peptides.</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 4- </a:t>
            </a:r>
            <a:r>
              <a:rPr lang="en-US" altLang="ar-SA" dirty="0" err="1" smtClean="0">
                <a:latin typeface="Tahoma" pitchFamily="34" charset="0"/>
                <a:cs typeface="Tahoma" pitchFamily="34" charset="0"/>
              </a:rPr>
              <a:t>Thyrotrophs</a:t>
            </a:r>
            <a:r>
              <a:rPr lang="en-US" altLang="ar-SA" dirty="0" smtClean="0">
                <a:latin typeface="Tahoma" pitchFamily="34" charset="0"/>
                <a:cs typeface="Tahoma" pitchFamily="34" charset="0"/>
              </a:rPr>
              <a:t> from pale basophilic cells </a:t>
            </a:r>
            <a:r>
              <a:rPr lang="en-US" altLang="ar-SA" b="1" dirty="0" smtClean="0">
                <a:latin typeface="Tahoma" pitchFamily="34" charset="0"/>
                <a:sym typeface="Symbol" pitchFamily="18" charset="2"/>
              </a:rPr>
              <a:t>→</a:t>
            </a:r>
            <a:r>
              <a:rPr lang="en-US" altLang="ar-SA" dirty="0" smtClean="0">
                <a:latin typeface="Tahoma" pitchFamily="34" charset="0"/>
                <a:cs typeface="Tahoma" pitchFamily="34" charset="0"/>
              </a:rPr>
              <a:t> TSH</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5- </a:t>
            </a:r>
            <a:r>
              <a:rPr lang="en-US" altLang="ar-SA" dirty="0" err="1" smtClean="0">
                <a:latin typeface="Tahoma" pitchFamily="34" charset="0"/>
                <a:cs typeface="Tahoma" pitchFamily="34" charset="0"/>
              </a:rPr>
              <a:t>Gonadotrophs</a:t>
            </a:r>
            <a:r>
              <a:rPr lang="en-US" altLang="ar-SA" dirty="0" smtClean="0">
                <a:latin typeface="Tahoma" pitchFamily="34" charset="0"/>
                <a:cs typeface="Tahoma" pitchFamily="34" charset="0"/>
              </a:rPr>
              <a:t> from basophilic cells </a:t>
            </a:r>
            <a:r>
              <a:rPr lang="en-US" altLang="ar-SA" b="1" dirty="0" smtClean="0">
                <a:latin typeface="Tahoma" pitchFamily="34" charset="0"/>
                <a:sym typeface="Symbol" pitchFamily="18" charset="2"/>
              </a:rPr>
              <a:t>→</a:t>
            </a:r>
            <a:r>
              <a:rPr lang="en-US" altLang="ar-SA" dirty="0" smtClean="0">
                <a:latin typeface="Tahoma" pitchFamily="34" charset="0"/>
                <a:cs typeface="Tahoma" pitchFamily="34" charset="0"/>
              </a:rPr>
              <a:t> FSH, LH</a:t>
            </a:r>
          </a:p>
          <a:p>
            <a:pPr eaLnBrk="1" hangingPunct="1">
              <a:lnSpc>
                <a:spcPct val="80000"/>
              </a:lnSpc>
              <a:buFontTx/>
              <a:buNone/>
            </a:pPr>
            <a:endParaRPr lang="en-US" altLang="ar-SA" sz="2800" dirty="0" smtClean="0">
              <a:solidFill>
                <a:schemeClr val="accent2"/>
              </a:solidFill>
              <a:latin typeface="Tahoma" pitchFamily="34" charset="0"/>
              <a:cs typeface="Tahoma" pitchFamily="34" charset="0"/>
            </a:endParaRPr>
          </a:p>
          <a:p>
            <a:pPr>
              <a:lnSpc>
                <a:spcPct val="80000"/>
              </a:lnSpc>
              <a:buNone/>
            </a:pPr>
            <a:r>
              <a:rPr lang="en-US" altLang="ar-SA" dirty="0">
                <a:solidFill>
                  <a:schemeClr val="accent2"/>
                </a:solidFill>
                <a:latin typeface="Tahoma" pitchFamily="34" charset="0"/>
                <a:cs typeface="Tahoma" pitchFamily="34" charset="0"/>
              </a:rPr>
              <a:t>B- Posterior pituitary ( </a:t>
            </a:r>
            <a:r>
              <a:rPr lang="en-US" altLang="ar-SA" dirty="0" err="1">
                <a:solidFill>
                  <a:schemeClr val="accent2"/>
                </a:solidFill>
                <a:latin typeface="Tahoma" pitchFamily="34" charset="0"/>
                <a:cs typeface="Tahoma" pitchFamily="34" charset="0"/>
              </a:rPr>
              <a:t>Neurohypophysis</a:t>
            </a:r>
            <a:r>
              <a:rPr lang="en-US" altLang="ar-SA" dirty="0">
                <a:solidFill>
                  <a:schemeClr val="accent2"/>
                </a:solidFill>
                <a:latin typeface="Tahoma" pitchFamily="34" charset="0"/>
                <a:cs typeface="Tahoma" pitchFamily="34" charset="0"/>
              </a:rPr>
              <a:t> )</a:t>
            </a:r>
          </a:p>
          <a:p>
            <a:pPr eaLnBrk="1" hangingPunct="1">
              <a:lnSpc>
                <a:spcPct val="80000"/>
              </a:lnSpc>
              <a:buFontTx/>
              <a:buNone/>
            </a:pPr>
            <a:r>
              <a:rPr lang="en-US" altLang="ar-SA" sz="2400" dirty="0" smtClean="0">
                <a:latin typeface="Tahoma" pitchFamily="34" charset="0"/>
                <a:cs typeface="Tahoma" pitchFamily="34" charset="0"/>
              </a:rPr>
              <a:t>   </a:t>
            </a:r>
            <a:r>
              <a:rPr lang="en-US" altLang="ar-SA" dirty="0" smtClean="0">
                <a:latin typeface="Tahoma" pitchFamily="34" charset="0"/>
                <a:cs typeface="Tahoma" pitchFamily="34" charset="0"/>
              </a:rPr>
              <a:t>1- Oxytocin</a:t>
            </a:r>
          </a:p>
          <a:p>
            <a:pPr eaLnBrk="1" hangingPunct="1">
              <a:lnSpc>
                <a:spcPct val="80000"/>
              </a:lnSpc>
              <a:buFontTx/>
              <a:buNone/>
            </a:pPr>
            <a:r>
              <a:rPr lang="en-US" altLang="ar-SA" dirty="0" smtClean="0">
                <a:latin typeface="Tahoma" pitchFamily="34" charset="0"/>
                <a:cs typeface="Tahoma" pitchFamily="34" charset="0"/>
              </a:rPr>
              <a:t>   2- </a:t>
            </a:r>
            <a:r>
              <a:rPr lang="en-US" altLang="ar-SA" dirty="0" smtClean="0">
                <a:latin typeface="Tahoma" pitchFamily="34" charset="0"/>
                <a:cs typeface="Tahoma" pitchFamily="34" charset="0"/>
              </a:rPr>
              <a:t>ADH</a:t>
            </a:r>
            <a:r>
              <a:rPr lang="ar-JO" altLang="ar-SA" dirty="0" smtClean="0">
                <a:latin typeface="Tahoma" pitchFamily="34" charset="0"/>
                <a:cs typeface="Tahoma" pitchFamily="34" charset="0"/>
              </a:rPr>
              <a:t> </a:t>
            </a:r>
            <a:r>
              <a:rPr lang="en-US" altLang="ar-SA" dirty="0" smtClean="0">
                <a:latin typeface="Tahoma" pitchFamily="34" charset="0"/>
                <a:cs typeface="Tahoma" pitchFamily="34" charset="0"/>
              </a:rPr>
              <a:t>(</a:t>
            </a:r>
            <a:r>
              <a:rPr lang="en-US" altLang="ar-SA" dirty="0" err="1" smtClean="0">
                <a:latin typeface="Tahoma" pitchFamily="34" charset="0"/>
                <a:cs typeface="Tahoma" pitchFamily="34" charset="0"/>
              </a:rPr>
              <a:t>AntiDiuritic</a:t>
            </a:r>
            <a:r>
              <a:rPr lang="en-US" altLang="ar-SA" dirty="0" smtClean="0">
                <a:latin typeface="Tahoma" pitchFamily="34" charset="0"/>
                <a:cs typeface="Tahoma" pitchFamily="34" charset="0"/>
              </a:rPr>
              <a:t> Hormone)</a:t>
            </a:r>
            <a:endParaRPr lang="en-US" altLang="ar-SA" dirty="0" smtClean="0">
              <a:latin typeface="Tahoma" pitchFamily="34" charset="0"/>
              <a:cs typeface="Tahoma" pitchFamily="34" charset="0"/>
            </a:endParaRPr>
          </a:p>
        </p:txBody>
      </p:sp>
    </p:spTree>
    <p:extLst>
      <p:ext uri="{BB962C8B-B14F-4D97-AF65-F5344CB8AC3E}">
        <p14:creationId xmlns:p14="http://schemas.microsoft.com/office/powerpoint/2010/main" val="1258523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396536" cy="1143000"/>
          </a:xfrm>
        </p:spPr>
        <p:txBody>
          <a:bodyPr>
            <a:noAutofit/>
          </a:bodyPr>
          <a:lstStyle/>
          <a:p>
            <a:pPr algn="l" eaLnBrk="1" hangingPunct="1"/>
            <a:r>
              <a:rPr lang="en-US" altLang="ar-SA" sz="3300" dirty="0" smtClean="0">
                <a:solidFill>
                  <a:srgbClr val="0070C0"/>
                </a:solidFill>
              </a:rPr>
              <a:t>HYPERPITUITARISM &amp; PITUITARY </a:t>
            </a:r>
            <a:r>
              <a:rPr lang="en-US" altLang="ar-SA" sz="3300" dirty="0" smtClean="0">
                <a:solidFill>
                  <a:srgbClr val="0070C0"/>
                </a:solidFill>
              </a:rPr>
              <a:t>ADENOMA</a:t>
            </a:r>
            <a:br>
              <a:rPr lang="en-US" altLang="ar-SA" sz="3300" dirty="0" smtClean="0">
                <a:solidFill>
                  <a:srgbClr val="0070C0"/>
                </a:solidFill>
              </a:rPr>
            </a:br>
            <a:r>
              <a:rPr lang="en-US" altLang="ar-SA" sz="3300" dirty="0" smtClean="0">
                <a:solidFill>
                  <a:srgbClr val="0070C0"/>
                </a:solidFill>
              </a:rPr>
              <a:t>Pathology Starts Now:</a:t>
            </a:r>
            <a:endParaRPr lang="en-US" altLang="ar-SA" sz="3300" dirty="0" smtClean="0">
              <a:solidFill>
                <a:srgbClr val="0070C0"/>
              </a:solidFill>
            </a:endParaRPr>
          </a:p>
        </p:txBody>
      </p:sp>
      <p:sp>
        <p:nvSpPr>
          <p:cNvPr id="21507" name="Rectangle 3"/>
          <p:cNvSpPr>
            <a:spLocks noGrp="1" noChangeArrowheads="1"/>
          </p:cNvSpPr>
          <p:nvPr>
            <p:ph idx="1"/>
          </p:nvPr>
        </p:nvSpPr>
        <p:spPr>
          <a:xfrm>
            <a:off x="-6896" y="1484784"/>
            <a:ext cx="8229600" cy="5373216"/>
          </a:xfrm>
        </p:spPr>
        <p:txBody>
          <a:bodyPr>
            <a:normAutofit fontScale="92500" lnSpcReduction="20000"/>
          </a:bodyPr>
          <a:lstStyle/>
          <a:p>
            <a:pPr eaLnBrk="1" hangingPunct="1">
              <a:buFontTx/>
              <a:buNone/>
            </a:pPr>
            <a:endParaRPr lang="en-US" altLang="en-US" dirty="0" smtClean="0"/>
          </a:p>
          <a:p>
            <a:pPr eaLnBrk="1" hangingPunct="1">
              <a:buFontTx/>
              <a:buNone/>
            </a:pPr>
            <a:r>
              <a:rPr lang="en-US" altLang="en-US" dirty="0" smtClean="0"/>
              <a:t> </a:t>
            </a:r>
            <a:r>
              <a:rPr lang="en-US" altLang="ar-SA" dirty="0" smtClean="0">
                <a:latin typeface="Tahoma" pitchFamily="34" charset="0"/>
                <a:cs typeface="Tahoma" pitchFamily="34" charset="0"/>
              </a:rPr>
              <a:t>In most cases, excess is due to </a:t>
            </a:r>
            <a:r>
              <a:rPr lang="en-US" altLang="ar-SA" dirty="0" smtClean="0">
                <a:latin typeface="Tahoma" pitchFamily="34" charset="0"/>
                <a:cs typeface="Tahoma" pitchFamily="34" charset="0"/>
              </a:rPr>
              <a:t>ADENOMA (Most common Presentation)</a:t>
            </a:r>
            <a:endParaRPr lang="en-US" altLang="ar-SA" dirty="0" smtClean="0">
              <a:latin typeface="Tahoma" pitchFamily="34" charset="0"/>
              <a:cs typeface="Tahoma" pitchFamily="34" charset="0"/>
            </a:endParaRPr>
          </a:p>
          <a:p>
            <a:pPr eaLnBrk="1" hangingPunct="1">
              <a:buFontTx/>
              <a:buNone/>
            </a:pPr>
            <a:r>
              <a:rPr lang="en-US" altLang="ar-SA" dirty="0" smtClean="0">
                <a:latin typeface="Tahoma" pitchFamily="34" charset="0"/>
                <a:cs typeface="Tahoma" pitchFamily="34" charset="0"/>
              </a:rPr>
              <a:t> arising in the anterior lobe</a:t>
            </a:r>
            <a:r>
              <a:rPr lang="en-US" altLang="ar-SA" dirty="0" smtClean="0">
                <a:latin typeface="Tahoma" pitchFamily="34" charset="0"/>
                <a:cs typeface="Tahoma" pitchFamily="34" charset="0"/>
              </a:rPr>
              <a:t>.</a:t>
            </a:r>
          </a:p>
          <a:p>
            <a:pPr eaLnBrk="1" hangingPunct="1">
              <a:buFontTx/>
              <a:buNone/>
            </a:pPr>
            <a:r>
              <a:rPr lang="en-US" altLang="ar-SA" sz="2600" dirty="0" smtClean="0">
                <a:solidFill>
                  <a:srgbClr val="FF0000"/>
                </a:solidFill>
                <a:latin typeface="Tahoma" pitchFamily="34" charset="0"/>
                <a:cs typeface="Tahoma" pitchFamily="34" charset="0"/>
              </a:rPr>
              <a:t>Adenoma: single mass, well Circumscribed with well defined borders. Lined capsule.</a:t>
            </a:r>
          </a:p>
          <a:p>
            <a:pPr eaLnBrk="1" hangingPunct="1">
              <a:buFontTx/>
              <a:buNone/>
            </a:pPr>
            <a:r>
              <a:rPr lang="en-US" altLang="ar-SA" sz="2600" dirty="0" err="1" smtClean="0">
                <a:solidFill>
                  <a:srgbClr val="FF0000"/>
                </a:solidFill>
                <a:latin typeface="Tahoma" pitchFamily="34" charset="0"/>
                <a:cs typeface="Tahoma" pitchFamily="34" charset="0"/>
              </a:rPr>
              <a:t>Existance</a:t>
            </a:r>
            <a:r>
              <a:rPr lang="en-US" altLang="ar-SA" sz="2600" dirty="0" smtClean="0">
                <a:solidFill>
                  <a:srgbClr val="FF0000"/>
                </a:solidFill>
                <a:latin typeface="Tahoma" pitchFamily="34" charset="0"/>
                <a:cs typeface="Tahoma" pitchFamily="34" charset="0"/>
              </a:rPr>
              <a:t> of the MITS may indicate the Carcinoma type.  </a:t>
            </a:r>
            <a:endParaRPr lang="en-US" altLang="ar-SA" sz="3000" dirty="0" smtClean="0">
              <a:solidFill>
                <a:srgbClr val="FF0000"/>
              </a:solidFill>
              <a:latin typeface="Tahoma" pitchFamily="34" charset="0"/>
              <a:cs typeface="Tahoma" pitchFamily="34" charset="0"/>
            </a:endParaRPr>
          </a:p>
          <a:p>
            <a:pPr eaLnBrk="1" hangingPunct="1">
              <a:buFontTx/>
              <a:buNone/>
            </a:pPr>
            <a:r>
              <a:rPr lang="en-US" altLang="ar-SA" dirty="0" smtClean="0">
                <a:latin typeface="Tahoma" pitchFamily="34" charset="0"/>
                <a:cs typeface="Tahoma" pitchFamily="34" charset="0"/>
              </a:rPr>
              <a:t> Less common causes include :</a:t>
            </a:r>
          </a:p>
          <a:p>
            <a:pPr eaLnBrk="1" hangingPunct="1">
              <a:buFontTx/>
              <a:buNone/>
            </a:pPr>
            <a:r>
              <a:rPr lang="en-US" altLang="ar-SA" dirty="0" smtClean="0">
                <a:latin typeface="Tahoma" pitchFamily="34" charset="0"/>
                <a:cs typeface="Tahoma" pitchFamily="34" charset="0"/>
              </a:rPr>
              <a:t>          * Hyperplasia</a:t>
            </a:r>
          </a:p>
          <a:p>
            <a:pPr eaLnBrk="1" hangingPunct="1">
              <a:buFontTx/>
              <a:buNone/>
            </a:pPr>
            <a:r>
              <a:rPr lang="en-US" altLang="ar-SA" dirty="0" smtClean="0">
                <a:latin typeface="Tahoma" pitchFamily="34" charset="0"/>
                <a:cs typeface="Tahoma" pitchFamily="34" charset="0"/>
              </a:rPr>
              <a:t>          * Carcinoma</a:t>
            </a:r>
          </a:p>
          <a:p>
            <a:pPr eaLnBrk="1" hangingPunct="1">
              <a:buFontTx/>
              <a:buNone/>
            </a:pPr>
            <a:r>
              <a:rPr lang="en-US" altLang="ar-SA" dirty="0" smtClean="0">
                <a:latin typeface="Tahoma" pitchFamily="34" charset="0"/>
                <a:cs typeface="Tahoma" pitchFamily="34" charset="0"/>
              </a:rPr>
              <a:t>          * Ectopic hormone production</a:t>
            </a:r>
          </a:p>
          <a:p>
            <a:pPr eaLnBrk="1" hangingPunct="1">
              <a:buFontTx/>
              <a:buNone/>
            </a:pPr>
            <a:r>
              <a:rPr lang="en-US" altLang="ar-SA" dirty="0" smtClean="0">
                <a:latin typeface="Tahoma" pitchFamily="34" charset="0"/>
                <a:cs typeface="Tahoma" pitchFamily="34" charset="0"/>
              </a:rPr>
              <a:t>          * Some hypothalamic disorders</a:t>
            </a:r>
          </a:p>
        </p:txBody>
      </p:sp>
    </p:spTree>
    <p:extLst>
      <p:ext uri="{BB962C8B-B14F-4D97-AF65-F5344CB8AC3E}">
        <p14:creationId xmlns:p14="http://schemas.microsoft.com/office/powerpoint/2010/main" val="1645142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l" eaLnBrk="1" hangingPunct="1"/>
            <a:r>
              <a:rPr lang="en-US" altLang="en-US" sz="3600" dirty="0" smtClean="0">
                <a:solidFill>
                  <a:srgbClr val="0070C0"/>
                </a:solidFill>
              </a:rPr>
              <a:t> </a:t>
            </a:r>
            <a:r>
              <a:rPr lang="en-US" altLang="en-US" sz="3600" dirty="0" smtClean="0">
                <a:solidFill>
                  <a:srgbClr val="0070C0"/>
                </a:solidFill>
                <a:latin typeface="Tahoma" pitchFamily="34" charset="0"/>
                <a:cs typeface="Tahoma" pitchFamily="34" charset="0"/>
              </a:rPr>
              <a:t>Incidence of pituitary adenomas:</a:t>
            </a:r>
          </a:p>
        </p:txBody>
      </p:sp>
      <p:sp>
        <p:nvSpPr>
          <p:cNvPr id="22531" name="Rectangle 3"/>
          <p:cNvSpPr>
            <a:spLocks noGrp="1" noChangeArrowheads="1"/>
          </p:cNvSpPr>
          <p:nvPr>
            <p:ph idx="1"/>
          </p:nvPr>
        </p:nvSpPr>
        <p:spPr>
          <a:xfrm>
            <a:off x="228600" y="1981200"/>
            <a:ext cx="8610600" cy="4876800"/>
          </a:xfrm>
        </p:spPr>
        <p:txBody>
          <a:bodyPr/>
          <a:lstStyle/>
          <a:p>
            <a:pPr eaLnBrk="1" hangingPunct="1"/>
            <a:r>
              <a:rPr lang="en-US" altLang="ar-SA" smtClean="0">
                <a:latin typeface="Tahoma" pitchFamily="34" charset="0"/>
                <a:cs typeface="Tahoma" pitchFamily="34" charset="0"/>
              </a:rPr>
              <a:t>10% of all intracranial neoplasms </a:t>
            </a:r>
          </a:p>
          <a:p>
            <a:pPr eaLnBrk="1" hangingPunct="1"/>
            <a:r>
              <a:rPr lang="en-US" altLang="ar-SA" smtClean="0">
                <a:latin typeface="Tahoma" pitchFamily="34" charset="0"/>
                <a:cs typeface="Tahoma" pitchFamily="34" charset="0"/>
              </a:rPr>
              <a:t>25% are incidental </a:t>
            </a:r>
          </a:p>
          <a:p>
            <a:pPr eaLnBrk="1" hangingPunct="1"/>
            <a:r>
              <a:rPr lang="en-US" altLang="ar-SA" smtClean="0">
                <a:latin typeface="Tahoma" pitchFamily="34" charset="0"/>
                <a:cs typeface="Tahoma" pitchFamily="34" charset="0"/>
              </a:rPr>
              <a:t>3% occur with MEN syndrome</a:t>
            </a:r>
          </a:p>
          <a:p>
            <a:pPr eaLnBrk="1" hangingPunct="1"/>
            <a:r>
              <a:rPr lang="en-US" altLang="ar-SA" smtClean="0">
                <a:latin typeface="Tahoma" pitchFamily="34" charset="0"/>
                <a:cs typeface="Tahoma" pitchFamily="34" charset="0"/>
              </a:rPr>
              <a:t>Most occur between 30-50 years of age </a:t>
            </a:r>
          </a:p>
          <a:p>
            <a:pPr eaLnBrk="1" hangingPunct="1"/>
            <a:endParaRPr lang="en-US" altLang="en-US" smtClean="0"/>
          </a:p>
        </p:txBody>
      </p:sp>
    </p:spTree>
    <p:extLst>
      <p:ext uri="{BB962C8B-B14F-4D97-AF65-F5344CB8AC3E}">
        <p14:creationId xmlns:p14="http://schemas.microsoft.com/office/powerpoint/2010/main" val="403332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l" eaLnBrk="1" hangingPunct="1"/>
            <a:r>
              <a:rPr lang="en-US" altLang="ar-SA" sz="3600" dirty="0" smtClean="0">
                <a:solidFill>
                  <a:schemeClr val="accent4"/>
                </a:solidFill>
                <a:latin typeface="Tahoma" pitchFamily="34" charset="0"/>
                <a:cs typeface="Tahoma" pitchFamily="34" charset="0"/>
              </a:rPr>
              <a:t> </a:t>
            </a:r>
            <a:r>
              <a:rPr lang="en-US" altLang="ar-SA" sz="3600" dirty="0" err="1" smtClean="0">
                <a:solidFill>
                  <a:schemeClr val="accent4"/>
                </a:solidFill>
                <a:latin typeface="Tahoma" pitchFamily="34" charset="0"/>
                <a:cs typeface="Tahoma" pitchFamily="34" charset="0"/>
              </a:rPr>
              <a:t>Behaviour</a:t>
            </a:r>
            <a:r>
              <a:rPr lang="en-US" altLang="ar-SA" sz="3600" dirty="0" smtClean="0">
                <a:solidFill>
                  <a:schemeClr val="accent4"/>
                </a:solidFill>
                <a:latin typeface="Tahoma" pitchFamily="34" charset="0"/>
                <a:cs typeface="Tahoma" pitchFamily="34" charset="0"/>
              </a:rPr>
              <a:t> of pituitary adenomas :</a:t>
            </a:r>
          </a:p>
        </p:txBody>
      </p:sp>
      <p:sp>
        <p:nvSpPr>
          <p:cNvPr id="25603" name="Rectangle 3"/>
          <p:cNvSpPr>
            <a:spLocks noGrp="1" noChangeArrowheads="1"/>
          </p:cNvSpPr>
          <p:nvPr>
            <p:ph idx="1"/>
          </p:nvPr>
        </p:nvSpPr>
        <p:spPr>
          <a:xfrm>
            <a:off x="228600" y="1371600"/>
            <a:ext cx="8915400" cy="5486400"/>
          </a:xfrm>
        </p:spPr>
        <p:txBody>
          <a:bodyPr>
            <a:normAutofit/>
          </a:bodyPr>
          <a:lstStyle/>
          <a:p>
            <a:pPr>
              <a:lnSpc>
                <a:spcPct val="90000"/>
              </a:lnSpc>
            </a:pPr>
            <a:endParaRPr lang="en-US" altLang="ar-SA" sz="2800" dirty="0" smtClean="0">
              <a:latin typeface="Tahoma" pitchFamily="34" charset="0"/>
              <a:cs typeface="Tahoma" pitchFamily="34" charset="0"/>
            </a:endParaRPr>
          </a:p>
          <a:p>
            <a:pPr eaLnBrk="1" hangingPunct="1">
              <a:lnSpc>
                <a:spcPct val="90000"/>
              </a:lnSpc>
            </a:pPr>
            <a:r>
              <a:rPr lang="en-US" altLang="ar-SA" dirty="0" smtClean="0">
                <a:latin typeface="Tahoma" pitchFamily="34" charset="0"/>
                <a:cs typeface="Tahoma" pitchFamily="34" charset="0"/>
              </a:rPr>
              <a:t>Primary pituitary adenomas usually </a:t>
            </a:r>
            <a:r>
              <a:rPr lang="en-US" altLang="ar-SA" dirty="0" smtClean="0">
                <a:solidFill>
                  <a:srgbClr val="FF0000"/>
                </a:solidFill>
                <a:latin typeface="Tahoma" pitchFamily="34" charset="0"/>
                <a:cs typeface="Tahoma" pitchFamily="34" charset="0"/>
              </a:rPr>
              <a:t>benign</a:t>
            </a:r>
            <a:r>
              <a:rPr lang="en-US" altLang="ar-SA" dirty="0" smtClean="0">
                <a:latin typeface="Tahoma" pitchFamily="34" charset="0"/>
                <a:cs typeface="Tahoma" pitchFamily="34" charset="0"/>
              </a:rPr>
              <a:t>.</a:t>
            </a:r>
          </a:p>
          <a:p>
            <a:pPr>
              <a:lnSpc>
                <a:spcPct val="80000"/>
              </a:lnSpc>
            </a:pPr>
            <a:r>
              <a:rPr lang="en-US" altLang="ar-SA" dirty="0" smtClean="0">
                <a:latin typeface="Tahoma" pitchFamily="34" charset="0"/>
                <a:cs typeface="Tahoma" pitchFamily="34" charset="0"/>
              </a:rPr>
              <a:t> </a:t>
            </a:r>
            <a:r>
              <a:rPr lang="en-US" altLang="ar-SA" dirty="0">
                <a:solidFill>
                  <a:srgbClr val="FF0000"/>
                </a:solidFill>
                <a:latin typeface="Tahoma" pitchFamily="34" charset="0"/>
                <a:cs typeface="Tahoma" pitchFamily="34" charset="0"/>
              </a:rPr>
              <a:t>Radiological changes in </a:t>
            </a:r>
            <a:r>
              <a:rPr lang="en-US" altLang="ar-SA" dirty="0" err="1">
                <a:solidFill>
                  <a:srgbClr val="FF0000"/>
                </a:solidFill>
                <a:latin typeface="Tahoma" pitchFamily="34" charset="0"/>
                <a:cs typeface="Tahoma" pitchFamily="34" charset="0"/>
              </a:rPr>
              <a:t>sella</a:t>
            </a:r>
            <a:r>
              <a:rPr lang="en-US" altLang="ar-SA" dirty="0">
                <a:solidFill>
                  <a:srgbClr val="FF0000"/>
                </a:solidFill>
                <a:latin typeface="Tahoma" pitchFamily="34" charset="0"/>
                <a:cs typeface="Tahoma" pitchFamily="34" charset="0"/>
              </a:rPr>
              <a:t> </a:t>
            </a:r>
            <a:r>
              <a:rPr lang="en-US" altLang="ar-SA" dirty="0" err="1">
                <a:solidFill>
                  <a:srgbClr val="FF0000"/>
                </a:solidFill>
                <a:latin typeface="Tahoma" pitchFamily="34" charset="0"/>
                <a:cs typeface="Tahoma" pitchFamily="34" charset="0"/>
              </a:rPr>
              <a:t>turcica</a:t>
            </a:r>
            <a:r>
              <a:rPr lang="en-US" altLang="ar-SA" dirty="0">
                <a:solidFill>
                  <a:srgbClr val="FF0000"/>
                </a:solidFill>
                <a:latin typeface="Tahoma" pitchFamily="34" charset="0"/>
                <a:cs typeface="Tahoma" pitchFamily="34" charset="0"/>
              </a:rPr>
              <a:t> </a:t>
            </a:r>
            <a:r>
              <a:rPr lang="en-US" altLang="ar-SA" dirty="0">
                <a:latin typeface="Tahoma" pitchFamily="34" charset="0"/>
                <a:cs typeface="Tahoma" pitchFamily="34" charset="0"/>
              </a:rPr>
              <a:t>.</a:t>
            </a:r>
          </a:p>
          <a:p>
            <a:pPr>
              <a:lnSpc>
                <a:spcPct val="80000"/>
              </a:lnSpc>
            </a:pPr>
            <a:r>
              <a:rPr lang="en-US" altLang="ar-SA" dirty="0" smtClean="0">
                <a:latin typeface="Tahoma" pitchFamily="34" charset="0"/>
                <a:cs typeface="Tahoma" pitchFamily="34" charset="0"/>
              </a:rPr>
              <a:t> </a:t>
            </a:r>
            <a:r>
              <a:rPr lang="en-US" altLang="ar-SA" dirty="0">
                <a:latin typeface="Tahoma" pitchFamily="34" charset="0"/>
                <a:cs typeface="Tahoma" pitchFamily="34" charset="0"/>
              </a:rPr>
              <a:t>May or may not </a:t>
            </a:r>
            <a:r>
              <a:rPr lang="en-US" altLang="ar-SA" dirty="0" smtClean="0">
                <a:latin typeface="Tahoma" pitchFamily="34" charset="0"/>
                <a:cs typeface="Tahoma" pitchFamily="34" charset="0"/>
              </a:rPr>
              <a:t>be functioning:</a:t>
            </a:r>
          </a:p>
          <a:p>
            <a:pPr>
              <a:lnSpc>
                <a:spcPct val="80000"/>
              </a:lnSpc>
            </a:pPr>
            <a:r>
              <a:rPr lang="en-US" altLang="ar-SA" dirty="0" smtClean="0">
                <a:latin typeface="Tahoma" pitchFamily="34" charset="0"/>
                <a:cs typeface="Tahoma" pitchFamily="34" charset="0"/>
              </a:rPr>
              <a:t>The non Functioning</a:t>
            </a:r>
            <a:r>
              <a:rPr lang="en-US" altLang="ar-SA" dirty="0" smtClean="0">
                <a:latin typeface="Tahoma" pitchFamily="34" charset="0"/>
                <a:cs typeface="Tahoma" pitchFamily="34" charset="0"/>
              </a:rPr>
              <a:t> (</a:t>
            </a:r>
            <a:r>
              <a:rPr lang="en-US" altLang="ar-SA" dirty="0">
                <a:latin typeface="Tahoma" pitchFamily="34" charset="0"/>
                <a:cs typeface="Tahoma" pitchFamily="34" charset="0"/>
              </a:rPr>
              <a:t>20</a:t>
            </a:r>
            <a:r>
              <a:rPr lang="en-US" altLang="ar-SA" dirty="0" smtClean="0">
                <a:latin typeface="Tahoma" pitchFamily="34" charset="0"/>
                <a:cs typeface="Tahoma" pitchFamily="34" charset="0"/>
              </a:rPr>
              <a:t>%)</a:t>
            </a:r>
          </a:p>
          <a:p>
            <a:pPr marL="0" indent="0">
              <a:lnSpc>
                <a:spcPct val="80000"/>
              </a:lnSpc>
              <a:buNone/>
            </a:pPr>
            <a:r>
              <a:rPr lang="en-US" altLang="ar-SA" dirty="0" smtClean="0">
                <a:latin typeface="Tahoma" pitchFamily="34" charset="0"/>
                <a:cs typeface="Tahoma" pitchFamily="34" charset="0"/>
              </a:rPr>
              <a:t>. </a:t>
            </a:r>
            <a:r>
              <a:rPr lang="en-US" altLang="ar-SA" dirty="0">
                <a:latin typeface="Tahoma" pitchFamily="34" charset="0"/>
                <a:cs typeface="Tahoma" pitchFamily="34" charset="0"/>
              </a:rPr>
              <a:t>If </a:t>
            </a:r>
            <a:r>
              <a:rPr lang="en-US" altLang="ar-SA" dirty="0">
                <a:solidFill>
                  <a:srgbClr val="FF0000"/>
                </a:solidFill>
                <a:latin typeface="Tahoma" pitchFamily="34" charset="0"/>
                <a:cs typeface="Tahoma" pitchFamily="34" charset="0"/>
              </a:rPr>
              <a:t>functional (80</a:t>
            </a:r>
            <a:r>
              <a:rPr lang="en-US" altLang="ar-SA" dirty="0" smtClean="0">
                <a:solidFill>
                  <a:srgbClr val="FF0000"/>
                </a:solidFill>
                <a:latin typeface="Tahoma" pitchFamily="34" charset="0"/>
                <a:cs typeface="Tahoma" pitchFamily="34" charset="0"/>
              </a:rPr>
              <a:t>%</a:t>
            </a:r>
            <a:r>
              <a:rPr lang="en-US" altLang="ar-SA" dirty="0" smtClean="0">
                <a:latin typeface="Tahoma" pitchFamily="34" charset="0"/>
                <a:cs typeface="Tahoma" pitchFamily="34" charset="0"/>
              </a:rPr>
              <a:t>).</a:t>
            </a:r>
          </a:p>
          <a:p>
            <a:pPr marL="0" indent="0">
              <a:lnSpc>
                <a:spcPct val="80000"/>
              </a:lnSpc>
              <a:buNone/>
            </a:pPr>
            <a:r>
              <a:rPr lang="en-US" altLang="ar-SA" dirty="0" smtClean="0">
                <a:latin typeface="Tahoma" pitchFamily="34" charset="0"/>
                <a:cs typeface="Tahoma" pitchFamily="34" charset="0"/>
              </a:rPr>
              <a:t>the clinical effects </a:t>
            </a:r>
            <a:r>
              <a:rPr lang="en-US" altLang="ar-SA" dirty="0">
                <a:latin typeface="Tahoma" pitchFamily="34" charset="0"/>
                <a:cs typeface="Tahoma" pitchFamily="34" charset="0"/>
              </a:rPr>
              <a:t>are secondary to the hormone produced.</a:t>
            </a:r>
          </a:p>
          <a:p>
            <a:pPr>
              <a:lnSpc>
                <a:spcPct val="80000"/>
              </a:lnSpc>
            </a:pPr>
            <a:r>
              <a:rPr lang="en-US" altLang="ar-SA" dirty="0" smtClean="0">
                <a:latin typeface="Tahoma" pitchFamily="34" charset="0"/>
                <a:cs typeface="Tahoma" pitchFamily="34" charset="0"/>
              </a:rPr>
              <a:t>More </a:t>
            </a:r>
            <a:r>
              <a:rPr lang="en-US" altLang="ar-SA" dirty="0">
                <a:latin typeface="Tahoma" pitchFamily="34" charset="0"/>
                <a:cs typeface="Tahoma" pitchFamily="34" charset="0"/>
              </a:rPr>
              <a:t>than one hormone can be produced from the </a:t>
            </a:r>
            <a:r>
              <a:rPr lang="en-US" altLang="ar-SA" dirty="0" smtClean="0">
                <a:latin typeface="Tahoma" pitchFamily="34" charset="0"/>
                <a:cs typeface="Tahoma" pitchFamily="34" charset="0"/>
              </a:rPr>
              <a:t>same </a:t>
            </a:r>
            <a:r>
              <a:rPr lang="en-US" altLang="ar-SA" dirty="0">
                <a:latin typeface="Tahoma" pitchFamily="34" charset="0"/>
                <a:cs typeface="Tahoma" pitchFamily="34" charset="0"/>
              </a:rPr>
              <a:t>cell </a:t>
            </a:r>
            <a:r>
              <a:rPr lang="en-US" altLang="ar-SA" dirty="0" smtClean="0">
                <a:latin typeface="Tahoma" pitchFamily="34" charset="0"/>
                <a:cs typeface="Tahoma" pitchFamily="34" charset="0"/>
              </a:rPr>
              <a:t>or just one hormone (monoclonal).</a:t>
            </a:r>
            <a:endParaRPr lang="en-US" altLang="ar-SA" dirty="0">
              <a:latin typeface="Tahoma" pitchFamily="34" charset="0"/>
              <a:cs typeface="Tahoma" pitchFamily="34" charset="0"/>
            </a:endParaRPr>
          </a:p>
        </p:txBody>
      </p:sp>
    </p:spTree>
    <p:extLst>
      <p:ext uri="{BB962C8B-B14F-4D97-AF65-F5344CB8AC3E}">
        <p14:creationId xmlns:p14="http://schemas.microsoft.com/office/powerpoint/2010/main" val="4107456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915400" cy="1143000"/>
          </a:xfrm>
        </p:spPr>
        <p:txBody>
          <a:bodyPr/>
          <a:lstStyle/>
          <a:p>
            <a:pPr algn="l" eaLnBrk="1" hangingPunct="1"/>
            <a:r>
              <a:rPr lang="en-US" altLang="en-US" sz="3600" dirty="0" smtClean="0">
                <a:solidFill>
                  <a:schemeClr val="accent4"/>
                </a:solidFill>
              </a:rPr>
              <a:t> </a:t>
            </a:r>
            <a:r>
              <a:rPr lang="en-US" altLang="ar-SA" sz="3200" dirty="0" smtClean="0">
                <a:solidFill>
                  <a:schemeClr val="accent4"/>
                </a:solidFill>
                <a:latin typeface="Tahoma" pitchFamily="34" charset="0"/>
                <a:cs typeface="Tahoma" pitchFamily="34" charset="0"/>
              </a:rPr>
              <a:t>CLINICAL FEATURES of PITUITARY ADENOMA:</a:t>
            </a:r>
            <a:endParaRPr lang="en-US" altLang="ar-SA" sz="3600" dirty="0" smtClean="0">
              <a:solidFill>
                <a:schemeClr val="accent4"/>
              </a:solidFill>
              <a:latin typeface="Tahoma" pitchFamily="34" charset="0"/>
              <a:cs typeface="Tahoma" pitchFamily="34" charset="0"/>
            </a:endParaRPr>
          </a:p>
        </p:txBody>
      </p:sp>
      <p:sp>
        <p:nvSpPr>
          <p:cNvPr id="2" name="Content Placeholder 1"/>
          <p:cNvSpPr>
            <a:spLocks noGrp="1"/>
          </p:cNvSpPr>
          <p:nvPr>
            <p:ph idx="1"/>
          </p:nvPr>
        </p:nvSpPr>
        <p:spPr>
          <a:xfrm>
            <a:off x="457200" y="1844824"/>
            <a:ext cx="8147248" cy="4162467"/>
          </a:xfrm>
        </p:spPr>
        <p:txBody>
          <a:bodyPr>
            <a:normAutofit fontScale="70000" lnSpcReduction="20000"/>
          </a:bodyPr>
          <a:lstStyle/>
          <a:p>
            <a:pPr marL="109728" indent="0">
              <a:buNone/>
            </a:pPr>
            <a:r>
              <a:rPr lang="en-US" dirty="0" smtClean="0"/>
              <a:t> </a:t>
            </a:r>
            <a:r>
              <a:rPr lang="en-US" sz="2900" dirty="0" smtClean="0">
                <a:latin typeface="Tahoma" pitchFamily="34" charset="0"/>
                <a:ea typeface="Tahoma" pitchFamily="34" charset="0"/>
                <a:cs typeface="Tahoma" pitchFamily="34" charset="0"/>
              </a:rPr>
              <a:t>1- </a:t>
            </a:r>
            <a:r>
              <a:rPr lang="en-US" sz="2900" dirty="0">
                <a:latin typeface="Tahoma" pitchFamily="34" charset="0"/>
                <a:ea typeface="Tahoma" pitchFamily="34" charset="0"/>
                <a:cs typeface="Tahoma" pitchFamily="34" charset="0"/>
              </a:rPr>
              <a:t>Symptoms of hormone production</a:t>
            </a:r>
            <a:r>
              <a:rPr lang="en-US" sz="2900" dirty="0" smtClean="0">
                <a:latin typeface="Tahoma" pitchFamily="34" charset="0"/>
                <a:ea typeface="Tahoma" pitchFamily="34" charset="0"/>
                <a:cs typeface="Tahoma" pitchFamily="34" charset="0"/>
              </a:rPr>
              <a:t>.</a:t>
            </a:r>
          </a:p>
          <a:p>
            <a:pPr marL="109728" indent="0">
              <a:buNone/>
            </a:pPr>
            <a:r>
              <a:rPr lang="en-US" sz="2900" dirty="0" smtClean="0">
                <a:latin typeface="Tahoma" pitchFamily="34" charset="0"/>
                <a:ea typeface="Tahoma" pitchFamily="34" charset="0"/>
                <a:cs typeface="Tahoma" pitchFamily="34" charset="0"/>
              </a:rPr>
              <a:t>Ex: symptoms are similar to the over production of a hormone.</a:t>
            </a:r>
            <a:endParaRPr lang="en-US" sz="2900" dirty="0" smtClean="0">
              <a:latin typeface="Tahoma" pitchFamily="34" charset="0"/>
              <a:ea typeface="Tahoma" pitchFamily="34" charset="0"/>
              <a:cs typeface="Tahoma" pitchFamily="34" charset="0"/>
            </a:endParaRPr>
          </a:p>
          <a:p>
            <a:pPr marL="109728" indent="0">
              <a:buNone/>
            </a:pPr>
            <a:endParaRPr lang="en-US" sz="2900" dirty="0">
              <a:latin typeface="Tahoma" pitchFamily="34" charset="0"/>
              <a:ea typeface="Tahoma" pitchFamily="34" charset="0"/>
              <a:cs typeface="Tahoma" pitchFamily="34" charset="0"/>
            </a:endParaRPr>
          </a:p>
          <a:p>
            <a:pPr marL="109728" indent="0">
              <a:buNone/>
            </a:pPr>
            <a:r>
              <a:rPr lang="en-US" sz="2900" dirty="0">
                <a:latin typeface="Tahoma" pitchFamily="34" charset="0"/>
                <a:ea typeface="Tahoma" pitchFamily="34" charset="0"/>
                <a:cs typeface="Tahoma" pitchFamily="34" charset="0"/>
              </a:rPr>
              <a:t>  2- Visual field abnormalities (pressure on optic chiasma  above </a:t>
            </a:r>
            <a:r>
              <a:rPr lang="en-US" sz="2900" dirty="0" err="1">
                <a:latin typeface="Tahoma" pitchFamily="34" charset="0"/>
                <a:ea typeface="Tahoma" pitchFamily="34" charset="0"/>
                <a:cs typeface="Tahoma" pitchFamily="34" charset="0"/>
              </a:rPr>
              <a:t>sella</a:t>
            </a:r>
            <a:r>
              <a:rPr lang="en-US" sz="2900" dirty="0">
                <a:latin typeface="Tahoma" pitchFamily="34" charset="0"/>
                <a:ea typeface="Tahoma" pitchFamily="34" charset="0"/>
                <a:cs typeface="Tahoma" pitchFamily="34" charset="0"/>
              </a:rPr>
              <a:t> </a:t>
            </a:r>
            <a:r>
              <a:rPr lang="en-US" sz="2900" dirty="0" err="1">
                <a:latin typeface="Tahoma" pitchFamily="34" charset="0"/>
                <a:ea typeface="Tahoma" pitchFamily="34" charset="0"/>
                <a:cs typeface="Tahoma" pitchFamily="34" charset="0"/>
              </a:rPr>
              <a:t>tursica</a:t>
            </a:r>
            <a:r>
              <a:rPr lang="en-US" sz="2900" dirty="0">
                <a:latin typeface="Tahoma" pitchFamily="34" charset="0"/>
                <a:ea typeface="Tahoma" pitchFamily="34" charset="0"/>
                <a:cs typeface="Tahoma" pitchFamily="34" charset="0"/>
              </a:rPr>
              <a:t> </a:t>
            </a:r>
            <a:r>
              <a:rPr lang="en-US" sz="2900" dirty="0" smtClean="0">
                <a:latin typeface="Tahoma" pitchFamily="34" charset="0"/>
                <a:ea typeface="Tahoma" pitchFamily="34" charset="0"/>
                <a:cs typeface="Tahoma" pitchFamily="34" charset="0"/>
              </a:rPr>
              <a:t>). (</a:t>
            </a:r>
            <a:r>
              <a:rPr lang="en-US" sz="2900" dirty="0" smtClean="0">
                <a:solidFill>
                  <a:srgbClr val="FF0000"/>
                </a:solidFill>
                <a:latin typeface="Tahoma" pitchFamily="34" charset="0"/>
                <a:ea typeface="Tahoma" pitchFamily="34" charset="0"/>
                <a:cs typeface="Tahoma" pitchFamily="34" charset="0"/>
              </a:rPr>
              <a:t>Mass Effect</a:t>
            </a:r>
            <a:r>
              <a:rPr lang="en-US" sz="2900" dirty="0" smtClean="0">
                <a:latin typeface="Tahoma" pitchFamily="34" charset="0"/>
                <a:ea typeface="Tahoma" pitchFamily="34" charset="0"/>
                <a:cs typeface="Tahoma" pitchFamily="34" charset="0"/>
              </a:rPr>
              <a:t>)</a:t>
            </a:r>
            <a:endParaRPr lang="en-US" sz="2900" dirty="0" smtClean="0">
              <a:latin typeface="Tahoma" pitchFamily="34" charset="0"/>
              <a:ea typeface="Tahoma" pitchFamily="34" charset="0"/>
              <a:cs typeface="Tahoma" pitchFamily="34" charset="0"/>
            </a:endParaRPr>
          </a:p>
          <a:p>
            <a:pPr marL="109728" indent="0">
              <a:buNone/>
            </a:pPr>
            <a:endParaRPr lang="en-US" sz="2900" dirty="0">
              <a:latin typeface="Tahoma" pitchFamily="34" charset="0"/>
              <a:ea typeface="Tahoma" pitchFamily="34" charset="0"/>
              <a:cs typeface="Tahoma" pitchFamily="34" charset="0"/>
            </a:endParaRPr>
          </a:p>
          <a:p>
            <a:pPr marL="109728" indent="0">
              <a:buNone/>
            </a:pPr>
            <a:r>
              <a:rPr lang="en-US" sz="2900" dirty="0">
                <a:latin typeface="Tahoma" pitchFamily="34" charset="0"/>
                <a:ea typeface="Tahoma" pitchFamily="34" charset="0"/>
                <a:cs typeface="Tahoma" pitchFamily="34" charset="0"/>
              </a:rPr>
              <a:t>  3- Elevated intracranial pressure (blockage of CSF  flow ):  Headache , nausea , vomiting</a:t>
            </a:r>
            <a:r>
              <a:rPr lang="en-US" sz="2900" dirty="0" smtClean="0">
                <a:latin typeface="Tahoma" pitchFamily="34" charset="0"/>
                <a:ea typeface="Tahoma" pitchFamily="34" charset="0"/>
                <a:cs typeface="Tahoma" pitchFamily="34" charset="0"/>
              </a:rPr>
              <a:t>. (</a:t>
            </a:r>
            <a:r>
              <a:rPr lang="en-US" sz="2900" dirty="0" smtClean="0">
                <a:solidFill>
                  <a:srgbClr val="FF0000"/>
                </a:solidFill>
                <a:latin typeface="Tahoma" pitchFamily="34" charset="0"/>
                <a:ea typeface="Tahoma" pitchFamily="34" charset="0"/>
                <a:cs typeface="Tahoma" pitchFamily="34" charset="0"/>
              </a:rPr>
              <a:t>Mass Effect</a:t>
            </a:r>
            <a:r>
              <a:rPr lang="en-US" sz="2900" dirty="0" smtClean="0">
                <a:latin typeface="Tahoma" pitchFamily="34" charset="0"/>
                <a:ea typeface="Tahoma" pitchFamily="34" charset="0"/>
                <a:cs typeface="Tahoma" pitchFamily="34" charset="0"/>
              </a:rPr>
              <a:t>)</a:t>
            </a:r>
            <a:endParaRPr lang="en-US" sz="2900" dirty="0" smtClean="0">
              <a:latin typeface="Tahoma" pitchFamily="34" charset="0"/>
              <a:ea typeface="Tahoma" pitchFamily="34" charset="0"/>
              <a:cs typeface="Tahoma" pitchFamily="34" charset="0"/>
            </a:endParaRPr>
          </a:p>
          <a:p>
            <a:pPr marL="109728" indent="0">
              <a:buNone/>
            </a:pPr>
            <a:endParaRPr lang="en-US" sz="2900" dirty="0">
              <a:latin typeface="Tahoma" pitchFamily="34" charset="0"/>
              <a:ea typeface="Tahoma" pitchFamily="34" charset="0"/>
              <a:cs typeface="Tahoma" pitchFamily="34" charset="0"/>
            </a:endParaRPr>
          </a:p>
          <a:p>
            <a:pPr marL="109728" indent="0">
              <a:buNone/>
            </a:pPr>
            <a:r>
              <a:rPr lang="en-US" sz="2900" dirty="0">
                <a:latin typeface="Tahoma" pitchFamily="34" charset="0"/>
                <a:ea typeface="Tahoma" pitchFamily="34" charset="0"/>
                <a:cs typeface="Tahoma" pitchFamily="34" charset="0"/>
              </a:rPr>
              <a:t>  4- Hypopituitarism </a:t>
            </a:r>
            <a:r>
              <a:rPr lang="en-US" sz="2900" dirty="0" smtClean="0">
                <a:latin typeface="Tahoma" pitchFamily="34" charset="0"/>
                <a:ea typeface="Tahoma" pitchFamily="34" charset="0"/>
                <a:cs typeface="Tahoma" pitchFamily="34" charset="0"/>
              </a:rPr>
              <a:t>(result </a:t>
            </a:r>
            <a:r>
              <a:rPr lang="en-US" sz="2900" dirty="0">
                <a:latin typeface="Tahoma" pitchFamily="34" charset="0"/>
                <a:ea typeface="Tahoma" pitchFamily="34" charset="0"/>
                <a:cs typeface="Tahoma" pitchFamily="34" charset="0"/>
              </a:rPr>
              <a:t>from pressure on adjacent pituitary ): Diabetes insipidus </a:t>
            </a:r>
            <a:r>
              <a:rPr lang="en-US" sz="2900" dirty="0" smtClean="0">
                <a:latin typeface="Tahoma" pitchFamily="34" charset="0"/>
                <a:ea typeface="Tahoma" pitchFamily="34" charset="0"/>
                <a:cs typeface="Tahoma" pitchFamily="34" charset="0"/>
              </a:rPr>
              <a:t>. (</a:t>
            </a:r>
            <a:r>
              <a:rPr lang="en-US" sz="2900" dirty="0" smtClean="0">
                <a:solidFill>
                  <a:srgbClr val="FF0000"/>
                </a:solidFill>
                <a:latin typeface="Tahoma" pitchFamily="34" charset="0"/>
                <a:ea typeface="Tahoma" pitchFamily="34" charset="0"/>
                <a:cs typeface="Tahoma" pitchFamily="34" charset="0"/>
              </a:rPr>
              <a:t>Mass Effect)</a:t>
            </a:r>
            <a:endParaRPr lang="en-US" sz="2900" dirty="0" smtClean="0">
              <a:latin typeface="Tahoma" pitchFamily="34" charset="0"/>
              <a:ea typeface="Tahoma" pitchFamily="34" charset="0"/>
              <a:cs typeface="Tahoma" pitchFamily="34" charset="0"/>
            </a:endParaRPr>
          </a:p>
          <a:p>
            <a:pPr marL="109728" indent="0">
              <a:buNone/>
            </a:pPr>
            <a:endParaRPr lang="en-US" sz="2900" dirty="0">
              <a:latin typeface="Tahoma" pitchFamily="34" charset="0"/>
              <a:ea typeface="Tahoma" pitchFamily="34" charset="0"/>
              <a:cs typeface="Tahoma" pitchFamily="34" charset="0"/>
            </a:endParaRPr>
          </a:p>
          <a:p>
            <a:pPr marL="109728" indent="0">
              <a:buNone/>
            </a:pPr>
            <a:r>
              <a:rPr lang="en-US" sz="2900" dirty="0">
                <a:latin typeface="Tahoma" pitchFamily="34" charset="0"/>
                <a:ea typeface="Tahoma" pitchFamily="34" charset="0"/>
                <a:cs typeface="Tahoma" pitchFamily="34" charset="0"/>
              </a:rPr>
              <a:t>  5-Cranial nerve palsy </a:t>
            </a:r>
            <a:r>
              <a:rPr lang="en-US" sz="2900" dirty="0" smtClean="0">
                <a:latin typeface="Tahoma" pitchFamily="34" charset="0"/>
                <a:ea typeface="Tahoma" pitchFamily="34" charset="0"/>
                <a:cs typeface="Tahoma" pitchFamily="34" charset="0"/>
              </a:rPr>
              <a:t>(invasion </a:t>
            </a:r>
            <a:r>
              <a:rPr lang="en-US" sz="2900" dirty="0">
                <a:latin typeface="Tahoma" pitchFamily="34" charset="0"/>
                <a:ea typeface="Tahoma" pitchFamily="34" charset="0"/>
                <a:cs typeface="Tahoma" pitchFamily="34" charset="0"/>
              </a:rPr>
              <a:t>to </a:t>
            </a:r>
            <a:r>
              <a:rPr lang="en-US" sz="2900" dirty="0" smtClean="0">
                <a:latin typeface="Tahoma" pitchFamily="34" charset="0"/>
                <a:ea typeface="Tahoma" pitchFamily="34" charset="0"/>
                <a:cs typeface="Tahoma" pitchFamily="34" charset="0"/>
              </a:rPr>
              <a:t>brain). (</a:t>
            </a:r>
            <a:r>
              <a:rPr lang="en-US" sz="2900" dirty="0" smtClean="0">
                <a:solidFill>
                  <a:srgbClr val="FF0000"/>
                </a:solidFill>
                <a:latin typeface="Tahoma" pitchFamily="34" charset="0"/>
                <a:ea typeface="Tahoma" pitchFamily="34" charset="0"/>
                <a:cs typeface="Tahoma" pitchFamily="34" charset="0"/>
              </a:rPr>
              <a:t>Mass Effect)</a:t>
            </a:r>
            <a:endParaRPr lang="en-US" sz="2900" dirty="0">
              <a:latin typeface="Tahoma" pitchFamily="34" charset="0"/>
              <a:ea typeface="Tahoma" pitchFamily="34" charset="0"/>
              <a:cs typeface="Tahoma" pitchFamily="34" charset="0"/>
            </a:endParaRPr>
          </a:p>
          <a:p>
            <a:pPr marL="109728" indent="0">
              <a:buNone/>
            </a:pPr>
            <a:endParaRPr lang="en-US" dirty="0"/>
          </a:p>
        </p:txBody>
      </p:sp>
    </p:spTree>
    <p:extLst>
      <p:ext uri="{BB962C8B-B14F-4D97-AF65-F5344CB8AC3E}">
        <p14:creationId xmlns:p14="http://schemas.microsoft.com/office/powerpoint/2010/main" val="2281523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292B7E7-F43C-4C4F-9ACA-82883CCC02AF}" type="slidenum">
              <a:rPr lang="ar-SA" altLang="en-US" smtClean="0"/>
              <a:pPr/>
              <a:t>18</a:t>
            </a:fld>
            <a:endParaRPr lang="en-US" altLang="en-US"/>
          </a:p>
        </p:txBody>
      </p:sp>
      <p:pic>
        <p:nvPicPr>
          <p:cNvPr id="64514" name="Picture 2" descr="http://neurosurgery.med.u-tokai.ac.jp/en/patients/pa/images/symptom_il01.gif"/>
          <p:cNvPicPr>
            <a:picLocks noChangeAspect="1" noChangeArrowheads="1"/>
          </p:cNvPicPr>
          <p:nvPr/>
        </p:nvPicPr>
        <p:blipFill>
          <a:blip r:embed="rId2"/>
          <a:srcRect/>
          <a:stretch>
            <a:fillRect/>
          </a:stretch>
        </p:blipFill>
        <p:spPr bwMode="auto">
          <a:xfrm>
            <a:off x="0" y="0"/>
            <a:ext cx="4837246" cy="6858000"/>
          </a:xfrm>
          <a:prstGeom prst="rect">
            <a:avLst/>
          </a:prstGeom>
          <a:noFill/>
        </p:spPr>
      </p:pic>
      <p:pic>
        <p:nvPicPr>
          <p:cNvPr id="64516" name="Picture 4" descr="Image result for craniopharyngioma"/>
          <p:cNvPicPr>
            <a:picLocks noChangeAspect="1" noChangeArrowheads="1"/>
          </p:cNvPicPr>
          <p:nvPr/>
        </p:nvPicPr>
        <p:blipFill>
          <a:blip r:embed="rId3"/>
          <a:srcRect/>
          <a:stretch>
            <a:fillRect/>
          </a:stretch>
        </p:blipFill>
        <p:spPr bwMode="auto">
          <a:xfrm>
            <a:off x="4800601" y="-1"/>
            <a:ext cx="4343400" cy="6858001"/>
          </a:xfrm>
          <a:prstGeom prst="rect">
            <a:avLst/>
          </a:prstGeom>
          <a:noFill/>
        </p:spPr>
      </p:pic>
      <p:sp>
        <p:nvSpPr>
          <p:cNvPr id="5" name="TextBox 4"/>
          <p:cNvSpPr txBox="1"/>
          <p:nvPr/>
        </p:nvSpPr>
        <p:spPr>
          <a:xfrm>
            <a:off x="3047888" y="5503394"/>
            <a:ext cx="1728192" cy="369332"/>
          </a:xfrm>
          <a:prstGeom prst="rect">
            <a:avLst/>
          </a:prstGeom>
          <a:noFill/>
        </p:spPr>
        <p:txBody>
          <a:bodyPr wrap="square" rtlCol="0">
            <a:spAutoFit/>
          </a:bodyPr>
          <a:lstStyle/>
          <a:p>
            <a:r>
              <a:rPr lang="en-US" b="1" dirty="0" smtClean="0">
                <a:solidFill>
                  <a:srgbClr val="FF0000"/>
                </a:solidFill>
              </a:rPr>
              <a:t>Sella </a:t>
            </a:r>
            <a:r>
              <a:rPr lang="en-US" b="1" dirty="0" err="1" smtClean="0">
                <a:solidFill>
                  <a:srgbClr val="FF0000"/>
                </a:solidFill>
              </a:rPr>
              <a:t>Turisica</a:t>
            </a:r>
            <a:endParaRPr lang="en-US" b="1" dirty="0">
              <a:solidFill>
                <a:srgbClr val="FF0000"/>
              </a:solidFill>
            </a:endParaRPr>
          </a:p>
        </p:txBody>
      </p:sp>
      <p:sp>
        <p:nvSpPr>
          <p:cNvPr id="6" name="Up Arrow 5"/>
          <p:cNvSpPr/>
          <p:nvPr/>
        </p:nvSpPr>
        <p:spPr>
          <a:xfrm>
            <a:off x="3911984" y="4628784"/>
            <a:ext cx="371984" cy="7782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806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File0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75608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a:off x="5364088" y="2852936"/>
            <a:ext cx="1296144"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79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Identifying the Hyperpituaritism and </a:t>
            </a:r>
            <a:r>
              <a:rPr lang="en-US" dirty="0" err="1" smtClean="0"/>
              <a:t>Hypopituarisim</a:t>
            </a:r>
            <a:r>
              <a:rPr lang="en-US" dirty="0" smtClean="0"/>
              <a:t> </a:t>
            </a:r>
          </a:p>
          <a:p>
            <a:pPr marL="514350" indent="-514350">
              <a:buFont typeface="+mj-lt"/>
              <a:buAutoNum type="arabicPeriod"/>
            </a:pPr>
            <a:r>
              <a:rPr lang="en-US" dirty="0" smtClean="0"/>
              <a:t>Knowing the Causative agents regarding </a:t>
            </a:r>
            <a:r>
              <a:rPr lang="en-US" dirty="0" err="1" smtClean="0"/>
              <a:t>Hypopituarisim</a:t>
            </a:r>
            <a:endParaRPr lang="en-US" dirty="0"/>
          </a:p>
          <a:p>
            <a:pPr marL="514350" indent="-514350">
              <a:buFont typeface="+mj-lt"/>
              <a:buAutoNum type="arabicPeriod"/>
            </a:pPr>
            <a:r>
              <a:rPr lang="en-US" dirty="0" smtClean="0"/>
              <a:t>Sheehan Syndrome</a:t>
            </a:r>
          </a:p>
          <a:p>
            <a:pPr marL="514350" indent="-514350">
              <a:buFont typeface="+mj-lt"/>
              <a:buAutoNum type="arabicPeriod"/>
            </a:pPr>
            <a:r>
              <a:rPr lang="en-US" dirty="0" smtClean="0"/>
              <a:t>Knowing the posterior </a:t>
            </a:r>
            <a:r>
              <a:rPr lang="en-US" dirty="0" err="1" smtClean="0"/>
              <a:t>Hypopituarisim</a:t>
            </a:r>
            <a:r>
              <a:rPr lang="en-US" dirty="0" smtClean="0"/>
              <a:t> and the difference regarding  point B and A in 41-42 Slides.</a:t>
            </a:r>
          </a:p>
          <a:p>
            <a:pPr marL="514350" indent="-514350">
              <a:buFont typeface="+mj-lt"/>
              <a:buAutoNum type="arabicPeriod"/>
            </a:pPr>
            <a:endParaRPr lang="en-US" dirty="0"/>
          </a:p>
        </p:txBody>
      </p:sp>
    </p:spTree>
    <p:extLst>
      <p:ext uri="{BB962C8B-B14F-4D97-AF65-F5344CB8AC3E}">
        <p14:creationId xmlns:p14="http://schemas.microsoft.com/office/powerpoint/2010/main" val="3101619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01871-024-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6"/>
            <a:ext cx="6629400" cy="5876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pPr algn="r">
              <a:spcBef>
                <a:spcPct val="50000"/>
              </a:spcBef>
            </a:pPr>
            <a:r>
              <a:rPr lang="en-US" altLang="en-US" sz="700" i="1">
                <a:solidFill>
                  <a:schemeClr val="tx1"/>
                </a:solidFill>
                <a:latin typeface="Arial" charset="0"/>
              </a:rPr>
              <a:t>Downloaded from: Robbins &amp; Cotran Pathologic Basis of Disease (on 4 December 2005 01:50 PM)</a:t>
            </a:r>
          </a:p>
        </p:txBody>
      </p:sp>
      <p:sp>
        <p:nvSpPr>
          <p:cNvPr id="28676" name="Text Box 7"/>
          <p:cNvSpPr txBox="1">
            <a:spLocks noChangeArrowheads="1"/>
          </p:cNvSpPr>
          <p:nvPr/>
        </p:nvSpPr>
        <p:spPr bwMode="auto">
          <a:xfrm>
            <a:off x="708025" y="6392863"/>
            <a:ext cx="409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pPr algn="l">
              <a:spcBef>
                <a:spcPct val="50000"/>
              </a:spcBef>
            </a:pPr>
            <a:endParaRPr lang="en-US" altLang="en-US" sz="2800">
              <a:solidFill>
                <a:schemeClr val="tx1"/>
              </a:solidFill>
              <a:latin typeface="Times New Roman" pitchFamily="18" charset="0"/>
            </a:endParaRPr>
          </a:p>
        </p:txBody>
      </p:sp>
      <p:sp>
        <p:nvSpPr>
          <p:cNvPr id="28677" name="Text Box 8"/>
          <p:cNvSpPr txBox="1">
            <a:spLocks noChangeArrowheads="1"/>
          </p:cNvSpPr>
          <p:nvPr/>
        </p:nvSpPr>
        <p:spPr bwMode="auto">
          <a:xfrm>
            <a:off x="0" y="6086475"/>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pPr algn="l"/>
            <a:endParaRPr lang="en-US" altLang="en-US" sz="2800">
              <a:solidFill>
                <a:schemeClr val="tx1"/>
              </a:solidFill>
              <a:latin typeface="Times New Roman" pitchFamily="18" charset="0"/>
            </a:endParaRPr>
          </a:p>
        </p:txBody>
      </p:sp>
      <p:sp>
        <p:nvSpPr>
          <p:cNvPr id="13321" name="Text Box 9"/>
          <p:cNvSpPr txBox="1">
            <a:spLocks noChangeArrowheads="1"/>
          </p:cNvSpPr>
          <p:nvPr/>
        </p:nvSpPr>
        <p:spPr bwMode="auto">
          <a:xfrm>
            <a:off x="1408112" y="5452117"/>
            <a:ext cx="6400800" cy="954107"/>
          </a:xfrm>
          <a:prstGeom prst="rect">
            <a:avLst/>
          </a:prstGeom>
          <a:solidFill>
            <a:schemeClr val="accent6">
              <a:lumMod val="20000"/>
              <a:lumOff val="80000"/>
            </a:schemeClr>
          </a:solidFill>
          <a:ln w="9525">
            <a:noFill/>
            <a:miter lim="800000"/>
            <a:headEnd/>
            <a:tailEnd/>
          </a:ln>
          <a:effectLst/>
        </p:spPr>
        <p:txBody>
          <a:bodyPr>
            <a:spAutoFit/>
          </a:bodyPr>
          <a:lstStyle/>
          <a:p>
            <a:pPr algn="l">
              <a:defRPr/>
            </a:pPr>
            <a:r>
              <a:rPr lang="en-US" sz="2800" b="1" dirty="0" smtClean="0">
                <a:cs typeface="Arial" charset="0"/>
              </a:rPr>
              <a:t> </a:t>
            </a:r>
            <a:r>
              <a:rPr lang="en-US" sz="2800" b="1" dirty="0" smtClean="0">
                <a:solidFill>
                  <a:srgbClr val="FF0000"/>
                </a:solidFill>
                <a:cs typeface="Arial" charset="0"/>
              </a:rPr>
              <a:t>Clinical Presentation </a:t>
            </a:r>
            <a:r>
              <a:rPr lang="en-US" sz="2800" b="1" dirty="0" smtClean="0">
                <a:cs typeface="Arial" charset="0"/>
              </a:rPr>
              <a:t>is the Mass </a:t>
            </a:r>
            <a:r>
              <a:rPr lang="en-US" sz="2800" b="1" dirty="0">
                <a:cs typeface="Arial" charset="0"/>
              </a:rPr>
              <a:t>effect of pituitary </a:t>
            </a:r>
            <a:r>
              <a:rPr lang="en-US" sz="2800" b="1" dirty="0" smtClean="0">
                <a:cs typeface="Arial" charset="0"/>
              </a:rPr>
              <a:t>adenoma.</a:t>
            </a:r>
            <a:endParaRPr lang="en-US" sz="2800" b="1" dirty="0">
              <a:cs typeface="Arial" charset="0"/>
            </a:endParaRPr>
          </a:p>
        </p:txBody>
      </p:sp>
      <p:sp>
        <p:nvSpPr>
          <p:cNvPr id="2" name="Left Arrow 1"/>
          <p:cNvSpPr/>
          <p:nvPr/>
        </p:nvSpPr>
        <p:spPr>
          <a:xfrm>
            <a:off x="3969473" y="358152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962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l" eaLnBrk="1" hangingPunct="1"/>
            <a:r>
              <a:rPr lang="en-US" altLang="ar-SA" sz="3600" b="1" dirty="0" smtClean="0">
                <a:solidFill>
                  <a:schemeClr val="accent4"/>
                </a:solidFill>
                <a:latin typeface="Tahoma" pitchFamily="34" charset="0"/>
                <a:cs typeface="Tahoma" pitchFamily="34" charset="0"/>
              </a:rPr>
              <a:t>Morphology of pituitary adenomas :</a:t>
            </a:r>
            <a:endParaRPr lang="en-US" altLang="ar-SA" sz="3600" dirty="0" smtClean="0">
              <a:solidFill>
                <a:schemeClr val="accent4"/>
              </a:solidFill>
              <a:latin typeface="Tahoma" pitchFamily="34" charset="0"/>
              <a:cs typeface="Tahoma" pitchFamily="34" charset="0"/>
            </a:endParaRPr>
          </a:p>
        </p:txBody>
      </p:sp>
      <p:sp>
        <p:nvSpPr>
          <p:cNvPr id="29699" name="Rectangle 3"/>
          <p:cNvSpPr>
            <a:spLocks noGrp="1" noChangeArrowheads="1"/>
          </p:cNvSpPr>
          <p:nvPr>
            <p:ph idx="1"/>
          </p:nvPr>
        </p:nvSpPr>
        <p:spPr>
          <a:xfrm>
            <a:off x="228600" y="1600200"/>
            <a:ext cx="8915400" cy="5257800"/>
          </a:xfrm>
        </p:spPr>
        <p:txBody>
          <a:bodyPr>
            <a:normAutofit fontScale="70000" lnSpcReduction="20000"/>
          </a:bodyPr>
          <a:lstStyle/>
          <a:p>
            <a:pPr eaLnBrk="1" hangingPunct="1"/>
            <a:r>
              <a:rPr lang="en-US" altLang="ar-SA" dirty="0" smtClean="0">
                <a:latin typeface="Tahoma" pitchFamily="34" charset="0"/>
                <a:cs typeface="Tahoma" pitchFamily="34" charset="0"/>
              </a:rPr>
              <a:t>Well circumscribed, invasive in up to 30</a:t>
            </a:r>
            <a:r>
              <a:rPr lang="en-US" altLang="ar-SA" dirty="0" smtClean="0">
                <a:latin typeface="Tahoma" pitchFamily="34" charset="0"/>
                <a:cs typeface="Tahoma" pitchFamily="34" charset="0"/>
              </a:rPr>
              <a:t>%</a:t>
            </a:r>
          </a:p>
          <a:p>
            <a:pPr eaLnBrk="1" hangingPunct="1"/>
            <a:endParaRPr lang="en-US" altLang="ar-SA" dirty="0" smtClean="0">
              <a:latin typeface="Tahoma" pitchFamily="34" charset="0"/>
              <a:cs typeface="Tahoma" pitchFamily="34" charset="0"/>
            </a:endParaRPr>
          </a:p>
          <a:p>
            <a:pPr eaLnBrk="1" hangingPunct="1"/>
            <a:r>
              <a:rPr lang="en-US" altLang="ar-SA" dirty="0" smtClean="0">
                <a:solidFill>
                  <a:srgbClr val="FF0000"/>
                </a:solidFill>
                <a:latin typeface="Tahoma" pitchFamily="34" charset="0"/>
                <a:cs typeface="Tahoma" pitchFamily="34" charset="0"/>
              </a:rPr>
              <a:t>Size 1cm</a:t>
            </a:r>
            <a:r>
              <a:rPr lang="en-US" altLang="ar-SA" dirty="0" smtClean="0">
                <a:latin typeface="Tahoma" pitchFamily="34" charset="0"/>
                <a:cs typeface="Tahoma" pitchFamily="34" charset="0"/>
              </a:rPr>
              <a:t>. or more, specially in nonfunctioning</a:t>
            </a:r>
          </a:p>
          <a:p>
            <a:pPr eaLnBrk="1" hangingPunct="1">
              <a:buFontTx/>
              <a:buNone/>
            </a:pP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tumor. If more than 1cm is it mostly Functioning.</a:t>
            </a:r>
          </a:p>
          <a:p>
            <a:pPr eaLnBrk="1" hangingPunct="1">
              <a:buFontTx/>
              <a:buNone/>
            </a:pPr>
            <a:endParaRPr lang="en-US" altLang="ar-SA" dirty="0" smtClean="0">
              <a:latin typeface="Tahoma" pitchFamily="34" charset="0"/>
              <a:cs typeface="Tahoma" pitchFamily="34" charset="0"/>
            </a:endParaRPr>
          </a:p>
          <a:p>
            <a:r>
              <a:rPr lang="en-US" altLang="ar-SA" dirty="0" smtClean="0">
                <a:latin typeface="Tahoma" pitchFamily="34" charset="0"/>
                <a:cs typeface="Tahoma" pitchFamily="34" charset="0"/>
              </a:rPr>
              <a:t>Hemorrhage &amp; necrosis seen in large tumors </a:t>
            </a:r>
            <a:r>
              <a:rPr lang="en-US" altLang="ar-SA" dirty="0" smtClean="0">
                <a:latin typeface="Tahoma" pitchFamily="34" charset="0"/>
                <a:cs typeface="Tahoma" pitchFamily="34" charset="0"/>
              </a:rPr>
              <a:t>.</a:t>
            </a:r>
          </a:p>
          <a:p>
            <a:endParaRPr lang="en-US" altLang="ar-SA" dirty="0" smtClean="0">
              <a:latin typeface="Tahoma" pitchFamily="34" charset="0"/>
              <a:cs typeface="Tahoma" pitchFamily="34" charset="0"/>
            </a:endParaRPr>
          </a:p>
          <a:p>
            <a:pPr eaLnBrk="1" hangingPunct="1">
              <a:buFontTx/>
              <a:buNone/>
            </a:pPr>
            <a:r>
              <a:rPr lang="en-US" altLang="ar-SA" u="sng" dirty="0" smtClean="0">
                <a:solidFill>
                  <a:schemeClr val="accent2"/>
                </a:solidFill>
                <a:latin typeface="Tahoma" pitchFamily="34" charset="0"/>
                <a:cs typeface="Tahoma" pitchFamily="34" charset="0"/>
              </a:rPr>
              <a:t>Microscopic picture:</a:t>
            </a:r>
            <a:endParaRPr lang="en-US" altLang="ar-SA" dirty="0" smtClean="0">
              <a:solidFill>
                <a:srgbClr val="FFC000"/>
              </a:solidFill>
              <a:latin typeface="Tahoma" pitchFamily="34" charset="0"/>
              <a:cs typeface="Tahoma" pitchFamily="34" charset="0"/>
            </a:endParaRPr>
          </a:p>
          <a:p>
            <a:pPr eaLnBrk="1" hangingPunct="1"/>
            <a:r>
              <a:rPr lang="en-US" altLang="ar-SA" dirty="0" smtClean="0">
                <a:solidFill>
                  <a:srgbClr val="FF0000"/>
                </a:solidFill>
                <a:latin typeface="Tahoma" pitchFamily="34" charset="0"/>
                <a:cs typeface="Tahoma" pitchFamily="34" charset="0"/>
              </a:rPr>
              <a:t>Uniform cells, </a:t>
            </a:r>
            <a:r>
              <a:rPr lang="en-US" altLang="ar-SA" u="sng" dirty="0" smtClean="0">
                <a:solidFill>
                  <a:srgbClr val="FF0000"/>
                </a:solidFill>
                <a:latin typeface="Tahoma" pitchFamily="34" charset="0"/>
                <a:cs typeface="Tahoma" pitchFamily="34" charset="0"/>
              </a:rPr>
              <a:t>one cell type </a:t>
            </a:r>
            <a:r>
              <a:rPr lang="en-US" altLang="ar-SA" dirty="0" smtClean="0">
                <a:solidFill>
                  <a:srgbClr val="FF0000"/>
                </a:solidFill>
                <a:latin typeface="Tahoma" pitchFamily="34" charset="0"/>
                <a:cs typeface="Tahoma" pitchFamily="34" charset="0"/>
              </a:rPr>
              <a:t>(</a:t>
            </a:r>
            <a:r>
              <a:rPr lang="en-US" altLang="ar-SA" dirty="0" err="1" smtClean="0">
                <a:solidFill>
                  <a:srgbClr val="FF0000"/>
                </a:solidFill>
                <a:latin typeface="Tahoma" pitchFamily="34" charset="0"/>
                <a:cs typeface="Tahoma" pitchFamily="34" charset="0"/>
              </a:rPr>
              <a:t>monomorphism</a:t>
            </a:r>
            <a:r>
              <a:rPr lang="en-US" altLang="ar-SA" dirty="0" smtClean="0">
                <a:solidFill>
                  <a:srgbClr val="FF0000"/>
                </a:solidFill>
                <a:latin typeface="Tahoma" pitchFamily="34" charset="0"/>
                <a:cs typeface="Tahoma" pitchFamily="34" charset="0"/>
              </a:rPr>
              <a:t>)</a:t>
            </a:r>
            <a:r>
              <a:rPr lang="en-US" altLang="ar-SA" dirty="0" smtClean="0">
                <a:latin typeface="Tahoma" pitchFamily="34" charset="0"/>
                <a:cs typeface="Tahoma" pitchFamily="34" charset="0"/>
              </a:rPr>
              <a:t> </a:t>
            </a:r>
          </a:p>
          <a:p>
            <a:pPr eaLnBrk="1" hangingPunct="1"/>
            <a:r>
              <a:rPr lang="en-US" altLang="ar-SA" dirty="0" smtClean="0">
                <a:latin typeface="Tahoma" pitchFamily="34" charset="0"/>
                <a:cs typeface="Tahoma" pitchFamily="34" charset="0"/>
              </a:rPr>
              <a:t>Absent </a:t>
            </a:r>
            <a:r>
              <a:rPr lang="en-US" altLang="ar-SA" dirty="0" err="1" smtClean="0">
                <a:latin typeface="Tahoma" pitchFamily="34" charset="0"/>
                <a:cs typeface="Tahoma" pitchFamily="34" charset="0"/>
              </a:rPr>
              <a:t>reticulin</a:t>
            </a: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network</a:t>
            </a:r>
          </a:p>
          <a:p>
            <a:pPr marL="0" indent="0" eaLnBrk="1" hangingPunct="1">
              <a:buNone/>
            </a:pPr>
            <a:r>
              <a:rPr lang="en-US" altLang="ar-SA" dirty="0" err="1" smtClean="0">
                <a:solidFill>
                  <a:srgbClr val="FF0000"/>
                </a:solidFill>
                <a:latin typeface="Tahoma" pitchFamily="34" charset="0"/>
                <a:cs typeface="Tahoma" pitchFamily="34" charset="0"/>
              </a:rPr>
              <a:t>Reticulin</a:t>
            </a:r>
            <a:r>
              <a:rPr lang="en-US" altLang="ar-SA" dirty="0" smtClean="0">
                <a:latin typeface="Tahoma" pitchFamily="34" charset="0"/>
                <a:cs typeface="Tahoma" pitchFamily="34" charset="0"/>
              </a:rPr>
              <a:t>: is a type of stain that would detect the network between the cells.</a:t>
            </a:r>
          </a:p>
          <a:p>
            <a:pPr marL="0" indent="0" eaLnBrk="1" hangingPunct="1">
              <a:buNone/>
            </a:pPr>
            <a:endParaRPr lang="en-US" altLang="ar-SA" dirty="0" smtClean="0">
              <a:latin typeface="Tahoma" pitchFamily="34" charset="0"/>
              <a:cs typeface="Tahoma" pitchFamily="34" charset="0"/>
            </a:endParaRPr>
          </a:p>
          <a:p>
            <a:pPr eaLnBrk="1" hangingPunct="1"/>
            <a:r>
              <a:rPr lang="en-US" altLang="ar-SA" dirty="0" smtClean="0">
                <a:latin typeface="Tahoma" pitchFamily="34" charset="0"/>
                <a:cs typeface="Tahoma" pitchFamily="34" charset="0"/>
              </a:rPr>
              <a:t>Rare or absent </a:t>
            </a:r>
            <a:r>
              <a:rPr lang="en-US" altLang="ar-SA" dirty="0" smtClean="0">
                <a:latin typeface="Tahoma" pitchFamily="34" charset="0"/>
                <a:cs typeface="Tahoma" pitchFamily="34" charset="0"/>
              </a:rPr>
              <a:t>mitosis. Also we said that the difference between the adenoma and the </a:t>
            </a:r>
            <a:r>
              <a:rPr lang="en-US" altLang="ar-SA" dirty="0" err="1" smtClean="0">
                <a:latin typeface="Tahoma" pitchFamily="34" charset="0"/>
                <a:cs typeface="Tahoma" pitchFamily="34" charset="0"/>
              </a:rPr>
              <a:t>Carinoma</a:t>
            </a:r>
            <a:r>
              <a:rPr lang="en-US" altLang="ar-SA" dirty="0" smtClean="0">
                <a:latin typeface="Tahoma" pitchFamily="34" charset="0"/>
                <a:cs typeface="Tahoma" pitchFamily="34" charset="0"/>
              </a:rPr>
              <a:t> is the </a:t>
            </a:r>
            <a:r>
              <a:rPr lang="en-US" altLang="ar-SA" dirty="0" smtClean="0">
                <a:solidFill>
                  <a:srgbClr val="FF0000"/>
                </a:solidFill>
                <a:latin typeface="Tahoma" pitchFamily="34" charset="0"/>
                <a:cs typeface="Tahoma" pitchFamily="34" charset="0"/>
              </a:rPr>
              <a:t>MITS</a:t>
            </a:r>
            <a:r>
              <a:rPr lang="en-US" altLang="ar-SA" dirty="0" smtClean="0">
                <a:latin typeface="Tahoma" pitchFamily="34" charset="0"/>
                <a:cs typeface="Tahoma" pitchFamily="34" charset="0"/>
              </a:rPr>
              <a:t>.</a:t>
            </a:r>
            <a:endParaRPr lang="en-US" altLang="ar-SA" dirty="0" smtClean="0">
              <a:latin typeface="Tahoma" pitchFamily="34" charset="0"/>
              <a:cs typeface="Tahoma" pitchFamily="34" charset="0"/>
            </a:endParaRPr>
          </a:p>
          <a:p>
            <a:pPr eaLnBrk="1" hangingPunct="1">
              <a:buFontTx/>
              <a:buNone/>
            </a:pPr>
            <a:r>
              <a:rPr lang="en-US" altLang="ar-SA" sz="2800" b="1" dirty="0" smtClean="0"/>
              <a:t>                     </a:t>
            </a:r>
            <a:r>
              <a:rPr lang="en-US" altLang="ar-SA" sz="2400" b="1" dirty="0" smtClean="0"/>
              <a:t>            </a:t>
            </a:r>
            <a:endParaRPr lang="en-US" altLang="ar-SA" dirty="0" smtClean="0"/>
          </a:p>
        </p:txBody>
      </p:sp>
    </p:spTree>
    <p:extLst>
      <p:ext uri="{BB962C8B-B14F-4D97-AF65-F5344CB8AC3E}">
        <p14:creationId xmlns:p14="http://schemas.microsoft.com/office/powerpoint/2010/main" val="25610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ltLang="en-US" smtClean="0"/>
          </a:p>
        </p:txBody>
      </p:sp>
      <p:sp>
        <p:nvSpPr>
          <p:cNvPr id="30723" name="Rectangle 3"/>
          <p:cNvSpPr>
            <a:spLocks noGrp="1" noChangeArrowheads="1"/>
          </p:cNvSpPr>
          <p:nvPr>
            <p:ph idx="1"/>
          </p:nvPr>
        </p:nvSpPr>
        <p:spPr/>
        <p:txBody>
          <a:bodyPr/>
          <a:lstStyle/>
          <a:p>
            <a:pPr eaLnBrk="1" hangingPunct="1"/>
            <a:endParaRPr lang="en-US" altLang="en-US" smtClean="0"/>
          </a:p>
        </p:txBody>
      </p:sp>
      <p:pic>
        <p:nvPicPr>
          <p:cNvPr id="30724" name="Picture 4" descr="CNS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AutoShape 5"/>
          <p:cNvSpPr>
            <a:spLocks noChangeArrowheads="1"/>
          </p:cNvSpPr>
          <p:nvPr/>
        </p:nvSpPr>
        <p:spPr bwMode="auto">
          <a:xfrm flipV="1">
            <a:off x="1295400" y="2438400"/>
            <a:ext cx="1828800" cy="304800"/>
          </a:xfrm>
          <a:prstGeom prst="rightArrow">
            <a:avLst>
              <a:gd name="adj1" fmla="val 50000"/>
              <a:gd name="adj2" fmla="val 150000"/>
            </a:avLst>
          </a:prstGeom>
          <a:solidFill>
            <a:srgbClr val="00FF00"/>
          </a:solidFill>
          <a:ln w="9525">
            <a:solidFill>
              <a:schemeClr val="tx1"/>
            </a:solidFill>
            <a:miter lim="800000"/>
            <a:headEnd/>
            <a:tailEnd/>
          </a:ln>
        </p:spPr>
        <p:txBody>
          <a:bodyPr wrap="none" anchor="ctr"/>
          <a:lstStyle/>
          <a:p>
            <a:endParaRPr lang="en-US" altLang="en-US"/>
          </a:p>
        </p:txBody>
      </p:sp>
      <p:sp>
        <p:nvSpPr>
          <p:cNvPr id="30726" name="Text Box 6"/>
          <p:cNvSpPr txBox="1">
            <a:spLocks noChangeArrowheads="1"/>
          </p:cNvSpPr>
          <p:nvPr/>
        </p:nvSpPr>
        <p:spPr bwMode="auto">
          <a:xfrm>
            <a:off x="0" y="5324475"/>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pPr algn="l"/>
            <a:endParaRPr lang="en-US" altLang="en-US" sz="2800">
              <a:solidFill>
                <a:schemeClr val="tx1"/>
              </a:solidFill>
              <a:latin typeface="Times New Roman" pitchFamily="18" charset="0"/>
            </a:endParaRPr>
          </a:p>
        </p:txBody>
      </p:sp>
      <p:sp>
        <p:nvSpPr>
          <p:cNvPr id="30727" name="Text Box 7"/>
          <p:cNvSpPr txBox="1">
            <a:spLocks noChangeArrowheads="1"/>
          </p:cNvSpPr>
          <p:nvPr/>
        </p:nvSpPr>
        <p:spPr bwMode="auto">
          <a:xfrm>
            <a:off x="0" y="6186488"/>
            <a:ext cx="6019800" cy="523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pPr algn="l"/>
            <a:r>
              <a:rPr lang="en-US" altLang="en-US" sz="2800" b="1">
                <a:solidFill>
                  <a:schemeClr val="tx1"/>
                </a:solidFill>
                <a:latin typeface="Times New Roman" pitchFamily="18" charset="0"/>
              </a:rPr>
              <a:t>Sella turcica with pituitary adenoma</a:t>
            </a:r>
          </a:p>
        </p:txBody>
      </p:sp>
    </p:spTree>
    <p:extLst>
      <p:ext uri="{BB962C8B-B14F-4D97-AF65-F5344CB8AC3E}">
        <p14:creationId xmlns:p14="http://schemas.microsoft.com/office/powerpoint/2010/main" val="781828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smtClean="0"/>
              <a:t>Normal pituitary gland</a:t>
            </a:r>
            <a:endParaRPr lang="en-US" altLang="en-US" smtClean="0"/>
          </a:p>
        </p:txBody>
      </p:sp>
      <p:pic>
        <p:nvPicPr>
          <p:cNvPr id="31747" name="Content Placeholder 3" descr="normal pituitary gland.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204864"/>
            <a:ext cx="6352228" cy="4525963"/>
          </a:xfrm>
        </p:spPr>
      </p:pic>
      <p:sp>
        <p:nvSpPr>
          <p:cNvPr id="2" name="TextBox 1"/>
          <p:cNvSpPr txBox="1"/>
          <p:nvPr/>
        </p:nvSpPr>
        <p:spPr>
          <a:xfrm>
            <a:off x="1187624" y="1340768"/>
            <a:ext cx="7344816" cy="707886"/>
          </a:xfrm>
          <a:prstGeom prst="rect">
            <a:avLst/>
          </a:prstGeom>
          <a:noFill/>
        </p:spPr>
        <p:txBody>
          <a:bodyPr wrap="square" rtlCol="0">
            <a:spAutoFit/>
          </a:bodyPr>
          <a:lstStyle/>
          <a:p>
            <a:r>
              <a:rPr lang="en-US" sz="2000" b="1" dirty="0" smtClean="0">
                <a:solidFill>
                  <a:srgbClr val="FF0000"/>
                </a:solidFill>
              </a:rPr>
              <a:t>Composed of a mixture of variably colored cells. </a:t>
            </a:r>
          </a:p>
          <a:p>
            <a:r>
              <a:rPr lang="en-US" sz="2000" b="1" dirty="0" smtClean="0">
                <a:solidFill>
                  <a:srgbClr val="FF0000"/>
                </a:solidFill>
              </a:rPr>
              <a:t>Acidophilic and Basophilic cells </a:t>
            </a:r>
            <a:endParaRPr lang="en-US" sz="2000" b="1" dirty="0">
              <a:solidFill>
                <a:srgbClr val="FF0000"/>
              </a:solidFill>
            </a:endParaRPr>
          </a:p>
        </p:txBody>
      </p:sp>
    </p:spTree>
    <p:extLst>
      <p:ext uri="{BB962C8B-B14F-4D97-AF65-F5344CB8AC3E}">
        <p14:creationId xmlns:p14="http://schemas.microsoft.com/office/powerpoint/2010/main" val="314519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01871-024-f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flipV="1">
            <a:off x="611188" y="6367463"/>
            <a:ext cx="7848600" cy="214312"/>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anchor="ct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endParaRPr lang="en-US" altLang="en-US" sz="800">
              <a:solidFill>
                <a:schemeClr val="tx1"/>
              </a:solidFill>
              <a:latin typeface="Arial" charset="0"/>
            </a:endParaRPr>
          </a:p>
        </p:txBody>
      </p:sp>
      <p:sp>
        <p:nvSpPr>
          <p:cNvPr id="32772"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pPr algn="r">
              <a:spcBef>
                <a:spcPct val="50000"/>
              </a:spcBef>
            </a:pPr>
            <a:r>
              <a:rPr lang="en-US" altLang="en-US" sz="700" i="1">
                <a:solidFill>
                  <a:schemeClr val="tx1"/>
                </a:solidFill>
                <a:latin typeface="Arial" charset="0"/>
              </a:rPr>
              <a:t>Downloaded from: Robbins &amp; Cotran Pathologic Basis of Disease (on 4 December 2005 01:50 PM)</a:t>
            </a:r>
          </a:p>
        </p:txBody>
      </p:sp>
      <p:pic>
        <p:nvPicPr>
          <p:cNvPr id="32773"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p:cNvSpPr txBox="1">
            <a:spLocks noChangeArrowheads="1"/>
          </p:cNvSpPr>
          <p:nvPr/>
        </p:nvSpPr>
        <p:spPr bwMode="auto">
          <a:xfrm>
            <a:off x="212725" y="6324600"/>
            <a:ext cx="8474075" cy="523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1"/>
                </a:solidFill>
                <a:latin typeface="Arial Narrow" pitchFamily="34" charset="0"/>
                <a:cs typeface="Arial" charset="0"/>
              </a:defRPr>
            </a:lvl1pPr>
            <a:lvl2pPr>
              <a:defRPr sz="2800">
                <a:solidFill>
                  <a:srgbClr val="FFFF99"/>
                </a:solidFill>
                <a:latin typeface="Arial Narrow" pitchFamily="34" charset="0"/>
                <a:cs typeface="Arial" charset="0"/>
              </a:defRPr>
            </a:lvl2pPr>
            <a:lvl3pPr>
              <a:defRPr sz="2400">
                <a:solidFill>
                  <a:srgbClr val="CCECFF"/>
                </a:solidFill>
                <a:latin typeface="Arial Narrow" pitchFamily="34" charset="0"/>
                <a:cs typeface="Arial" charset="0"/>
              </a:defRPr>
            </a:lvl3pPr>
            <a:lvl4pPr>
              <a:defRPr sz="2000">
                <a:solidFill>
                  <a:schemeClr val="bg1"/>
                </a:solidFill>
                <a:latin typeface="Arial Narrow" pitchFamily="34" charset="0"/>
                <a:cs typeface="Arial" charset="0"/>
              </a:defRPr>
            </a:lvl4pPr>
            <a:lvl5pPr>
              <a:defRPr sz="2000">
                <a:solidFill>
                  <a:schemeClr val="bg1"/>
                </a:solidFill>
                <a:latin typeface="Arial Narrow" pitchFamily="34" charset="0"/>
                <a:cs typeface="Arial" charset="0"/>
              </a:defRPr>
            </a:lvl5pPr>
            <a:lvl6pPr eaLnBrk="0" hangingPunct="0">
              <a:defRPr sz="2000">
                <a:solidFill>
                  <a:schemeClr val="bg1"/>
                </a:solidFill>
                <a:latin typeface="Arial Narrow" pitchFamily="34" charset="0"/>
                <a:cs typeface="Arial" charset="0"/>
              </a:defRPr>
            </a:lvl6pPr>
            <a:lvl7pPr eaLnBrk="0" hangingPunct="0">
              <a:defRPr sz="2000">
                <a:solidFill>
                  <a:schemeClr val="bg1"/>
                </a:solidFill>
                <a:latin typeface="Arial Narrow" pitchFamily="34" charset="0"/>
                <a:cs typeface="Arial" charset="0"/>
              </a:defRPr>
            </a:lvl7pPr>
            <a:lvl8pPr eaLnBrk="0" hangingPunct="0">
              <a:defRPr sz="2000">
                <a:solidFill>
                  <a:schemeClr val="bg1"/>
                </a:solidFill>
                <a:latin typeface="Arial Narrow" pitchFamily="34" charset="0"/>
                <a:cs typeface="Arial" charset="0"/>
              </a:defRPr>
            </a:lvl8pPr>
            <a:lvl9pPr eaLnBrk="0" hangingPunct="0">
              <a:defRPr sz="2000">
                <a:solidFill>
                  <a:schemeClr val="bg1"/>
                </a:solidFill>
                <a:latin typeface="Arial Narrow" pitchFamily="34" charset="0"/>
                <a:cs typeface="Arial" charset="0"/>
              </a:defRPr>
            </a:lvl9pPr>
          </a:lstStyle>
          <a:p>
            <a:r>
              <a:rPr lang="en-US" altLang="en-US" sz="2800" b="1">
                <a:solidFill>
                  <a:schemeClr val="tx1"/>
                </a:solidFill>
                <a:latin typeface="Times New Roman" pitchFamily="18" charset="0"/>
              </a:rPr>
              <a:t>Uniform cells of pituitary adenoma</a:t>
            </a:r>
          </a:p>
        </p:txBody>
      </p:sp>
    </p:spTree>
    <p:extLst>
      <p:ext uri="{BB962C8B-B14F-4D97-AF65-F5344CB8AC3E}">
        <p14:creationId xmlns:p14="http://schemas.microsoft.com/office/powerpoint/2010/main" val="2117544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600" b="1" dirty="0" smtClean="0">
                <a:solidFill>
                  <a:schemeClr val="accent4"/>
                </a:solidFill>
                <a:latin typeface="Tahoma" pitchFamily="34" charset="0"/>
                <a:cs typeface="Tahoma" pitchFamily="34" charset="0"/>
              </a:rPr>
              <a:t>Types of Pituitary Adenomas</a:t>
            </a:r>
          </a:p>
        </p:txBody>
      </p:sp>
      <p:sp>
        <p:nvSpPr>
          <p:cNvPr id="33795" name="Rectangle 3"/>
          <p:cNvSpPr>
            <a:spLocks noGrp="1" noChangeArrowheads="1"/>
          </p:cNvSpPr>
          <p:nvPr>
            <p:ph idx="1"/>
          </p:nvPr>
        </p:nvSpPr>
        <p:spPr/>
        <p:txBody>
          <a:bodyPr/>
          <a:lstStyle/>
          <a:p>
            <a:pPr eaLnBrk="1" hangingPunct="1"/>
            <a:r>
              <a:rPr lang="en-US" altLang="en-US" dirty="0" smtClean="0">
                <a:latin typeface="Tahoma" pitchFamily="34" charset="0"/>
                <a:cs typeface="Tahoma" pitchFamily="34" charset="0"/>
              </a:rPr>
              <a:t>Previously classified according to histological </a:t>
            </a:r>
            <a:r>
              <a:rPr lang="en-US" altLang="en-US" dirty="0" smtClean="0">
                <a:latin typeface="Tahoma" pitchFamily="34" charset="0"/>
                <a:cs typeface="Tahoma" pitchFamily="34" charset="0"/>
              </a:rPr>
              <a:t>picture </a:t>
            </a:r>
            <a:r>
              <a:rPr lang="en-US" altLang="en-US" dirty="0" err="1" smtClean="0">
                <a:latin typeface="Tahoma" pitchFamily="34" charset="0"/>
                <a:cs typeface="Tahoma" pitchFamily="34" charset="0"/>
              </a:rPr>
              <a:t>e.g</a:t>
            </a:r>
            <a:r>
              <a:rPr lang="en-US" altLang="en-US" dirty="0" smtClean="0">
                <a:latin typeface="Tahoma" pitchFamily="34" charset="0"/>
                <a:cs typeface="Tahoma" pitchFamily="34" charset="0"/>
              </a:rPr>
              <a:t> :</a:t>
            </a:r>
          </a:p>
          <a:p>
            <a:pPr eaLnBrk="1" hangingPunct="1">
              <a:buFontTx/>
              <a:buNone/>
            </a:pPr>
            <a:r>
              <a:rPr lang="en-US" altLang="en-US" dirty="0" smtClean="0">
                <a:solidFill>
                  <a:schemeClr val="accent2"/>
                </a:solidFill>
                <a:latin typeface="Tahoma" pitchFamily="34" charset="0"/>
                <a:cs typeface="Tahoma" pitchFamily="34" charset="0"/>
              </a:rPr>
              <a:t>     Acidophilic </a:t>
            </a:r>
            <a:r>
              <a:rPr lang="en-US" altLang="en-US" dirty="0" smtClean="0">
                <a:solidFill>
                  <a:schemeClr val="accent2"/>
                </a:solidFill>
                <a:latin typeface="Tahoma" pitchFamily="34" charset="0"/>
                <a:cs typeface="Tahoma" pitchFamily="34" charset="0"/>
              </a:rPr>
              <a:t>Adenoma</a:t>
            </a:r>
          </a:p>
          <a:p>
            <a:pPr eaLnBrk="1" hangingPunct="1">
              <a:buFontTx/>
              <a:buNone/>
            </a:pPr>
            <a:endParaRPr lang="en-US" altLang="en-US" dirty="0" smtClean="0">
              <a:solidFill>
                <a:schemeClr val="accent2"/>
              </a:solidFill>
              <a:latin typeface="Tahoma" pitchFamily="34" charset="0"/>
              <a:cs typeface="Tahoma" pitchFamily="34" charset="0"/>
            </a:endParaRPr>
          </a:p>
          <a:p>
            <a:pPr eaLnBrk="1" hangingPunct="1"/>
            <a:r>
              <a:rPr lang="en-US" altLang="en-US" dirty="0" smtClean="0">
                <a:latin typeface="Tahoma" pitchFamily="34" charset="0"/>
                <a:cs typeface="Tahoma" pitchFamily="34" charset="0"/>
              </a:rPr>
              <a:t>Now according to </a:t>
            </a:r>
            <a:r>
              <a:rPr lang="en-US" altLang="en-US" dirty="0" err="1" smtClean="0">
                <a:latin typeface="Tahoma" pitchFamily="34" charset="0"/>
                <a:cs typeface="Tahoma" pitchFamily="34" charset="0"/>
              </a:rPr>
              <a:t>immunohistochemical</a:t>
            </a:r>
            <a:endParaRPr lang="en-US" altLang="en-US" dirty="0" smtClean="0">
              <a:latin typeface="Tahoma" pitchFamily="34" charset="0"/>
              <a:cs typeface="Tahoma" pitchFamily="34" charset="0"/>
            </a:endParaRPr>
          </a:p>
          <a:p>
            <a:pPr eaLnBrk="1" hangingPunct="1">
              <a:buFontTx/>
              <a:buNone/>
            </a:pPr>
            <a:r>
              <a:rPr lang="en-US" altLang="en-US" dirty="0" smtClean="0">
                <a:latin typeface="Tahoma" pitchFamily="34" charset="0"/>
                <a:cs typeface="Tahoma" pitchFamily="34" charset="0"/>
              </a:rPr>
              <a:t>   findings &amp; clinical picture ….. e.g.</a:t>
            </a:r>
            <a:endParaRPr lang="ar-JO" altLang="en-US" dirty="0" smtClean="0">
              <a:latin typeface="Tahoma" pitchFamily="34" charset="0"/>
              <a:cs typeface="Tahoma" pitchFamily="34" charset="0"/>
            </a:endParaRPr>
          </a:p>
          <a:p>
            <a:pPr eaLnBrk="1" hangingPunct="1">
              <a:buFontTx/>
              <a:buNone/>
            </a:pPr>
            <a:r>
              <a:rPr lang="ar-JO" altLang="en-US" dirty="0" smtClean="0">
                <a:solidFill>
                  <a:schemeClr val="accent2"/>
                </a:solidFill>
                <a:latin typeface="Tahoma" pitchFamily="34" charset="0"/>
                <a:cs typeface="Tahoma" pitchFamily="34" charset="0"/>
              </a:rPr>
              <a:t>    </a:t>
            </a:r>
            <a:r>
              <a:rPr lang="en-US" altLang="en-US" dirty="0" smtClean="0">
                <a:solidFill>
                  <a:schemeClr val="accent2"/>
                </a:solidFill>
                <a:latin typeface="Tahoma" pitchFamily="34" charset="0"/>
                <a:cs typeface="Tahoma" pitchFamily="34" charset="0"/>
              </a:rPr>
              <a:t> Growth hormone secreting adenoma</a:t>
            </a:r>
          </a:p>
        </p:txBody>
      </p:sp>
    </p:spTree>
    <p:extLst>
      <p:ext uri="{BB962C8B-B14F-4D97-AF65-F5344CB8AC3E}">
        <p14:creationId xmlns:p14="http://schemas.microsoft.com/office/powerpoint/2010/main" val="3013940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292B7E7-F43C-4C4F-9ACA-82883CCC02AF}" type="slidenum">
              <a:rPr lang="ar-SA" altLang="en-US" smtClean="0"/>
              <a:pPr/>
              <a:t>26</a:t>
            </a:fld>
            <a:endParaRPr lang="en-US" altLang="en-US"/>
          </a:p>
        </p:txBody>
      </p:sp>
      <p:pic>
        <p:nvPicPr>
          <p:cNvPr id="63490" name="Picture 2" descr="http://group14.pbworks.com/f/chart.bmp"/>
          <p:cNvPicPr>
            <a:picLocks noChangeAspect="1" noChangeArrowheads="1"/>
          </p:cNvPicPr>
          <p:nvPr/>
        </p:nvPicPr>
        <p:blipFill>
          <a:blip r:embed="rId2"/>
          <a:srcRect/>
          <a:stretch>
            <a:fillRect/>
          </a:stretch>
        </p:blipFill>
        <p:spPr bwMode="auto">
          <a:xfrm>
            <a:off x="0" y="0"/>
            <a:ext cx="9144000" cy="6836572"/>
          </a:xfrm>
          <a:prstGeom prst="rect">
            <a:avLst/>
          </a:prstGeom>
          <a:noFill/>
        </p:spPr>
      </p:pic>
      <p:sp>
        <p:nvSpPr>
          <p:cNvPr id="5" name="TextBox 4"/>
          <p:cNvSpPr txBox="1"/>
          <p:nvPr/>
        </p:nvSpPr>
        <p:spPr>
          <a:xfrm>
            <a:off x="3707904" y="1700808"/>
            <a:ext cx="1440160" cy="369332"/>
          </a:xfrm>
          <a:prstGeom prst="rect">
            <a:avLst/>
          </a:prstGeom>
          <a:noFill/>
        </p:spPr>
        <p:txBody>
          <a:bodyPr wrap="square" rtlCol="0">
            <a:spAutoFit/>
          </a:bodyPr>
          <a:lstStyle/>
          <a:p>
            <a:r>
              <a:rPr lang="en-US" b="1" dirty="0" smtClean="0">
                <a:solidFill>
                  <a:srgbClr val="FF0000"/>
                </a:solidFill>
              </a:rPr>
              <a:t>MOST</a:t>
            </a:r>
            <a:endParaRPr lang="en-US" b="1" dirty="0">
              <a:solidFill>
                <a:srgbClr val="FF0000"/>
              </a:solidFill>
            </a:endParaRPr>
          </a:p>
        </p:txBody>
      </p:sp>
      <p:sp>
        <p:nvSpPr>
          <p:cNvPr id="6" name="TextBox 5"/>
          <p:cNvSpPr txBox="1"/>
          <p:nvPr/>
        </p:nvSpPr>
        <p:spPr>
          <a:xfrm>
            <a:off x="3834589" y="4460115"/>
            <a:ext cx="1368152" cy="369332"/>
          </a:xfrm>
          <a:prstGeom prst="rect">
            <a:avLst/>
          </a:prstGeom>
          <a:noFill/>
        </p:spPr>
        <p:txBody>
          <a:bodyPr wrap="square" rtlCol="0">
            <a:spAutoFit/>
          </a:bodyPr>
          <a:lstStyle/>
          <a:p>
            <a:r>
              <a:rPr lang="en-US" b="1" dirty="0" smtClean="0">
                <a:solidFill>
                  <a:srgbClr val="FF0000"/>
                </a:solidFill>
              </a:rPr>
              <a:t>LEAST </a:t>
            </a:r>
            <a:endParaRPr lang="en-US" b="1" dirty="0">
              <a:solidFill>
                <a:srgbClr val="FF0000"/>
              </a:solidFill>
            </a:endParaRPr>
          </a:p>
        </p:txBody>
      </p:sp>
      <p:sp>
        <p:nvSpPr>
          <p:cNvPr id="7" name="Left Arrow 6"/>
          <p:cNvSpPr/>
          <p:nvPr/>
        </p:nvSpPr>
        <p:spPr>
          <a:xfrm>
            <a:off x="7812360" y="1793141"/>
            <a:ext cx="576064"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668344" y="4460115"/>
            <a:ext cx="720080"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812360" y="4005064"/>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72200" y="3815462"/>
            <a:ext cx="792088" cy="523220"/>
          </a:xfrm>
          <a:prstGeom prst="rect">
            <a:avLst/>
          </a:prstGeom>
          <a:noFill/>
        </p:spPr>
        <p:txBody>
          <a:bodyPr wrap="square" rtlCol="0">
            <a:spAutoFit/>
          </a:bodyPr>
          <a:lstStyle/>
          <a:p>
            <a:r>
              <a:rPr lang="en-US" sz="2800" b="1" dirty="0" smtClean="0"/>
              <a:t>20 -</a:t>
            </a:r>
            <a:endParaRPr lang="en-US" sz="2800" b="1" dirty="0"/>
          </a:p>
        </p:txBody>
      </p:sp>
      <p:sp>
        <p:nvSpPr>
          <p:cNvPr id="11" name="TextBox 10"/>
          <p:cNvSpPr txBox="1"/>
          <p:nvPr/>
        </p:nvSpPr>
        <p:spPr>
          <a:xfrm>
            <a:off x="5202741" y="2276872"/>
            <a:ext cx="1745523" cy="369332"/>
          </a:xfrm>
          <a:prstGeom prst="rect">
            <a:avLst/>
          </a:prstGeom>
          <a:noFill/>
        </p:spPr>
        <p:txBody>
          <a:bodyPr wrap="square" rtlCol="0">
            <a:spAutoFit/>
          </a:bodyPr>
          <a:lstStyle/>
          <a:p>
            <a:r>
              <a:rPr lang="en-US" b="1" dirty="0" smtClean="0">
                <a:solidFill>
                  <a:srgbClr val="FF0000"/>
                </a:solidFill>
              </a:rPr>
              <a:t>Compound</a:t>
            </a:r>
            <a:endParaRPr lang="en-US" b="1" dirty="0">
              <a:solidFill>
                <a:srgbClr val="FF0000"/>
              </a:solidFill>
            </a:endParaRPr>
          </a:p>
        </p:txBody>
      </p:sp>
      <p:sp>
        <p:nvSpPr>
          <p:cNvPr id="12" name="Left Arrow 11"/>
          <p:cNvSpPr/>
          <p:nvPr/>
        </p:nvSpPr>
        <p:spPr>
          <a:xfrm>
            <a:off x="7668638" y="2346345"/>
            <a:ext cx="576064" cy="230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949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altLang="en-US" sz="3600" smtClean="0"/>
              <a:t> </a:t>
            </a:r>
            <a:endParaRPr lang="en-US" altLang="ar-SA" sz="3600" smtClean="0"/>
          </a:p>
        </p:txBody>
      </p:sp>
      <p:sp>
        <p:nvSpPr>
          <p:cNvPr id="34819" name="Rectangle 3"/>
          <p:cNvSpPr>
            <a:spLocks noGrp="1" noChangeArrowheads="1"/>
          </p:cNvSpPr>
          <p:nvPr>
            <p:ph idx="1"/>
          </p:nvPr>
        </p:nvSpPr>
        <p:spPr>
          <a:xfrm>
            <a:off x="228600" y="116632"/>
            <a:ext cx="8915400" cy="6741368"/>
          </a:xfrm>
        </p:spPr>
        <p:txBody>
          <a:bodyPr>
            <a:normAutofit lnSpcReduction="10000"/>
          </a:bodyPr>
          <a:lstStyle/>
          <a:p>
            <a:pPr eaLnBrk="1" hangingPunct="1">
              <a:buFontTx/>
              <a:buNone/>
            </a:pPr>
            <a:r>
              <a:rPr lang="en-US" altLang="en-US" b="1" dirty="0" smtClean="0">
                <a:solidFill>
                  <a:schemeClr val="accent2"/>
                </a:solidFill>
                <a:latin typeface="Tahoma" pitchFamily="34" charset="0"/>
                <a:cs typeface="Tahoma" pitchFamily="34" charset="0"/>
              </a:rPr>
              <a:t>1- </a:t>
            </a:r>
            <a:r>
              <a:rPr lang="en-US" altLang="ar-SA" b="1" dirty="0" smtClean="0">
                <a:solidFill>
                  <a:schemeClr val="accent2"/>
                </a:solidFill>
                <a:latin typeface="Tahoma" pitchFamily="34" charset="0"/>
                <a:cs typeface="Tahoma" pitchFamily="34" charset="0"/>
              </a:rPr>
              <a:t>PROLACTINOMA :</a:t>
            </a:r>
            <a:r>
              <a:rPr lang="en-US" altLang="ar-SA" sz="2800" dirty="0" smtClean="0">
                <a:solidFill>
                  <a:schemeClr val="accent2"/>
                </a:solidFill>
              </a:rPr>
              <a:t> </a:t>
            </a:r>
            <a:r>
              <a:rPr lang="en-US" altLang="ar-SA" sz="2800" dirty="0" smtClean="0">
                <a:solidFill>
                  <a:schemeClr val="accent1"/>
                </a:solidFill>
              </a:rPr>
              <a:t>                                                             </a:t>
            </a:r>
          </a:p>
          <a:p>
            <a:pPr eaLnBrk="1" hangingPunct="1"/>
            <a:r>
              <a:rPr lang="en-US" altLang="ar-SA" dirty="0" smtClean="0">
                <a:latin typeface="Tahoma" pitchFamily="34" charset="0"/>
                <a:cs typeface="Tahoma" pitchFamily="34" charset="0"/>
              </a:rPr>
              <a:t>30% of all adenomas, </a:t>
            </a:r>
            <a:r>
              <a:rPr lang="en-US" altLang="ar-SA" dirty="0" err="1" smtClean="0">
                <a:latin typeface="Tahoma" pitchFamily="34" charset="0"/>
                <a:cs typeface="Tahoma" pitchFamily="34" charset="0"/>
              </a:rPr>
              <a:t>chromophobe</a:t>
            </a:r>
            <a:r>
              <a:rPr lang="en-US" altLang="ar-SA" dirty="0" smtClean="0">
                <a:latin typeface="Tahoma" pitchFamily="34" charset="0"/>
                <a:cs typeface="Tahoma" pitchFamily="34" charset="0"/>
              </a:rPr>
              <a:t> or w. acidophilic </a:t>
            </a:r>
            <a:endParaRPr lang="en-US" altLang="ar-SA" dirty="0" smtClean="0">
              <a:latin typeface="Tahoma" pitchFamily="34" charset="0"/>
              <a:cs typeface="Tahoma" pitchFamily="34" charset="0"/>
            </a:endParaRPr>
          </a:p>
          <a:p>
            <a:pPr eaLnBrk="1" hangingPunct="1"/>
            <a:endParaRPr lang="en-US" altLang="ar-SA" dirty="0" smtClean="0">
              <a:latin typeface="Tahoma" pitchFamily="34" charset="0"/>
              <a:cs typeface="Tahoma" pitchFamily="34" charset="0"/>
            </a:endParaRPr>
          </a:p>
          <a:p>
            <a:pPr eaLnBrk="1" hangingPunct="1"/>
            <a:r>
              <a:rPr lang="en-US" altLang="ar-SA" dirty="0" smtClean="0">
                <a:latin typeface="Tahoma" pitchFamily="34" charset="0"/>
                <a:cs typeface="Tahoma" pitchFamily="34" charset="0"/>
              </a:rPr>
              <a:t>Functional even if </a:t>
            </a:r>
            <a:r>
              <a:rPr lang="en-US" altLang="ar-SA" dirty="0" err="1" smtClean="0">
                <a:latin typeface="Tahoma" pitchFamily="34" charset="0"/>
                <a:cs typeface="Tahoma" pitchFamily="34" charset="0"/>
              </a:rPr>
              <a:t>microadenoma</a:t>
            </a: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but  amount of secretion is related to </a:t>
            </a:r>
            <a:r>
              <a:rPr lang="en-US" altLang="ar-SA" dirty="0" smtClean="0">
                <a:latin typeface="Tahoma" pitchFamily="34" charset="0"/>
                <a:cs typeface="Tahoma" pitchFamily="34" charset="0"/>
              </a:rPr>
              <a:t>size.</a:t>
            </a:r>
          </a:p>
          <a:p>
            <a:pPr marL="0" indent="0" eaLnBrk="1" hangingPunct="1">
              <a:buNone/>
            </a:pPr>
            <a:r>
              <a:rPr lang="en-US" altLang="ar-SA" dirty="0" smtClean="0">
                <a:solidFill>
                  <a:srgbClr val="FF0000"/>
                </a:solidFill>
                <a:latin typeface="Tahoma" pitchFamily="34" charset="0"/>
                <a:cs typeface="Tahoma" pitchFamily="34" charset="0"/>
              </a:rPr>
              <a:t>The cut point between the </a:t>
            </a:r>
            <a:r>
              <a:rPr lang="en-US" altLang="ar-SA" dirty="0" err="1" smtClean="0">
                <a:solidFill>
                  <a:srgbClr val="FF0000"/>
                </a:solidFill>
                <a:latin typeface="Tahoma" pitchFamily="34" charset="0"/>
                <a:cs typeface="Tahoma" pitchFamily="34" charset="0"/>
              </a:rPr>
              <a:t>Macroadenoma</a:t>
            </a:r>
            <a:r>
              <a:rPr lang="en-US" altLang="ar-SA" dirty="0" smtClean="0">
                <a:solidFill>
                  <a:srgbClr val="FF0000"/>
                </a:solidFill>
                <a:latin typeface="Tahoma" pitchFamily="34" charset="0"/>
                <a:cs typeface="Tahoma" pitchFamily="34" charset="0"/>
              </a:rPr>
              <a:t> and </a:t>
            </a:r>
            <a:r>
              <a:rPr lang="en-US" altLang="ar-SA" dirty="0" err="1" smtClean="0">
                <a:solidFill>
                  <a:srgbClr val="FF0000"/>
                </a:solidFill>
                <a:latin typeface="Tahoma" pitchFamily="34" charset="0"/>
                <a:cs typeface="Tahoma" pitchFamily="34" charset="0"/>
              </a:rPr>
              <a:t>Microadenoma</a:t>
            </a:r>
            <a:r>
              <a:rPr lang="en-US" altLang="ar-SA" dirty="0" smtClean="0">
                <a:solidFill>
                  <a:srgbClr val="FF0000"/>
                </a:solidFill>
                <a:latin typeface="Tahoma" pitchFamily="34" charset="0"/>
                <a:cs typeface="Tahoma" pitchFamily="34" charset="0"/>
              </a:rPr>
              <a:t> is 1cm</a:t>
            </a:r>
            <a:r>
              <a:rPr lang="en-US" altLang="ar-SA" dirty="0" smtClean="0">
                <a:latin typeface="Tahoma" pitchFamily="34" charset="0"/>
                <a:cs typeface="Tahoma" pitchFamily="34" charset="0"/>
              </a:rPr>
              <a:t>.</a:t>
            </a:r>
          </a:p>
          <a:p>
            <a:pPr marL="0" indent="0" eaLnBrk="1" hangingPunct="1">
              <a:buNone/>
            </a:pPr>
            <a:endParaRPr lang="en-US" altLang="ar-SA" dirty="0" smtClean="0">
              <a:latin typeface="Tahoma" pitchFamily="34" charset="0"/>
              <a:cs typeface="Tahoma" pitchFamily="34" charset="0"/>
            </a:endParaRPr>
          </a:p>
          <a:p>
            <a:pPr eaLnBrk="1" hangingPunct="1"/>
            <a:r>
              <a:rPr lang="en-US" altLang="ar-SA" dirty="0" smtClean="0">
                <a:latin typeface="Tahoma" pitchFamily="34" charset="0"/>
                <a:cs typeface="Tahoma" pitchFamily="34" charset="0"/>
                <a:sym typeface="Symbol" pitchFamily="18" charset="2"/>
              </a:rPr>
              <a:t>Mild elevation of prolactin does NOT always indicate    prolactin </a:t>
            </a:r>
            <a:r>
              <a:rPr lang="en-US" altLang="ar-SA" dirty="0" smtClean="0">
                <a:latin typeface="Tahoma" pitchFamily="34" charset="0"/>
                <a:cs typeface="Tahoma" pitchFamily="34" charset="0"/>
                <a:sym typeface="Symbol" pitchFamily="18" charset="2"/>
              </a:rPr>
              <a:t>secreting </a:t>
            </a:r>
            <a:r>
              <a:rPr lang="en-US" altLang="ar-SA" dirty="0" smtClean="0">
                <a:latin typeface="Tahoma" pitchFamily="34" charset="0"/>
                <a:cs typeface="Tahoma" pitchFamily="34" charset="0"/>
                <a:sym typeface="Symbol" pitchFamily="18" charset="2"/>
              </a:rPr>
              <a:t>adenoma </a:t>
            </a:r>
            <a:r>
              <a:rPr lang="en-US" altLang="ar-SA" dirty="0" smtClean="0">
                <a:latin typeface="Tahoma" pitchFamily="34" charset="0"/>
                <a:cs typeface="Tahoma" pitchFamily="34" charset="0"/>
                <a:sym typeface="Symbol" pitchFamily="18" charset="2"/>
              </a:rPr>
              <a:t>!</a:t>
            </a:r>
          </a:p>
          <a:p>
            <a:pPr eaLnBrk="1" hangingPunct="1"/>
            <a:endParaRPr lang="en-US" altLang="ar-SA" dirty="0" smtClean="0">
              <a:latin typeface="Tahoma" pitchFamily="34" charset="0"/>
              <a:cs typeface="Tahoma" pitchFamily="34" charset="0"/>
            </a:endParaRPr>
          </a:p>
          <a:p>
            <a:pPr eaLnBrk="1" hangingPunct="1">
              <a:buFontTx/>
              <a:buNone/>
            </a:pPr>
            <a:r>
              <a:rPr lang="en-US" altLang="ar-SA" sz="2800" dirty="0" smtClean="0">
                <a:latin typeface="Tahoma" pitchFamily="34" charset="0"/>
                <a:cs typeface="Tahoma" pitchFamily="34" charset="0"/>
                <a:sym typeface="Symbol" pitchFamily="18" charset="2"/>
              </a:rPr>
              <a:t> </a:t>
            </a:r>
            <a:endParaRPr lang="en-US" altLang="ar-SA" sz="2800" dirty="0" smtClean="0">
              <a:latin typeface="Tahoma" pitchFamily="34" charset="0"/>
              <a:cs typeface="Tahoma" pitchFamily="34" charset="0"/>
              <a:sym typeface="Symbol" pitchFamily="18" charset="2"/>
            </a:endParaRPr>
          </a:p>
        </p:txBody>
      </p:sp>
    </p:spTree>
    <p:extLst>
      <p:ext uri="{BB962C8B-B14F-4D97-AF65-F5344CB8AC3E}">
        <p14:creationId xmlns:p14="http://schemas.microsoft.com/office/powerpoint/2010/main" val="3496956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ar-SA" sz="3600" dirty="0" smtClean="0">
                <a:latin typeface="Tahoma" pitchFamily="34" charset="0"/>
                <a:cs typeface="Tahoma" pitchFamily="34" charset="0"/>
                <a:sym typeface="Symbol" pitchFamily="18" charset="2"/>
              </a:rPr>
              <a:t>Other causes of  prolactin include :</a:t>
            </a:r>
            <a:br>
              <a:rPr lang="en-US" altLang="ar-SA" sz="3600" dirty="0" smtClean="0">
                <a:latin typeface="Tahoma" pitchFamily="34" charset="0"/>
                <a:cs typeface="Tahoma" pitchFamily="34" charset="0"/>
                <a:sym typeface="Symbol" pitchFamily="18" charset="2"/>
              </a:rPr>
            </a:br>
            <a:endParaRPr lang="en-US" sz="3600"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lvl="1"/>
            <a:r>
              <a:rPr lang="en-US" altLang="ar-SA" sz="2400" dirty="0" smtClean="0">
                <a:solidFill>
                  <a:schemeClr val="accent1">
                    <a:lumMod val="50000"/>
                  </a:schemeClr>
                </a:solidFill>
                <a:latin typeface="Tahoma" pitchFamily="34" charset="0"/>
                <a:cs typeface="Tahoma" pitchFamily="34" charset="0"/>
                <a:sym typeface="Symbol" pitchFamily="18" charset="2"/>
              </a:rPr>
              <a:t> </a:t>
            </a:r>
            <a:r>
              <a:rPr lang="en-US" altLang="ar-SA" dirty="0" smtClean="0">
                <a:solidFill>
                  <a:schemeClr val="accent1">
                    <a:lumMod val="50000"/>
                  </a:schemeClr>
                </a:solidFill>
                <a:latin typeface="Tahoma" pitchFamily="34" charset="0"/>
                <a:cs typeface="Tahoma" pitchFamily="34" charset="0"/>
                <a:sym typeface="Symbol" pitchFamily="18" charset="2"/>
              </a:rPr>
              <a:t>estrogen therapy (Ex: OCP)</a:t>
            </a:r>
          </a:p>
          <a:p>
            <a:pPr lvl="1"/>
            <a:endParaRPr lang="en-US" altLang="ar-SA" dirty="0" smtClean="0">
              <a:solidFill>
                <a:schemeClr val="accent1">
                  <a:lumMod val="50000"/>
                </a:schemeClr>
              </a:solidFill>
              <a:latin typeface="Tahoma" pitchFamily="34" charset="0"/>
              <a:cs typeface="Tahoma" pitchFamily="34" charset="0"/>
              <a:sym typeface="Symbol" pitchFamily="18" charset="2"/>
            </a:endParaRPr>
          </a:p>
          <a:p>
            <a:pPr lvl="1"/>
            <a:r>
              <a:rPr lang="en-US" altLang="ar-SA" dirty="0" smtClean="0">
                <a:solidFill>
                  <a:schemeClr val="accent1">
                    <a:lumMod val="50000"/>
                  </a:schemeClr>
                </a:solidFill>
                <a:latin typeface="Tahoma" pitchFamily="34" charset="0"/>
                <a:cs typeface="Tahoma" pitchFamily="34" charset="0"/>
                <a:sym typeface="Symbol" pitchFamily="18" charset="2"/>
              </a:rPr>
              <a:t> pregnancy</a:t>
            </a:r>
          </a:p>
          <a:p>
            <a:pPr lvl="1"/>
            <a:endParaRPr lang="en-US" altLang="ar-SA" dirty="0" smtClean="0">
              <a:solidFill>
                <a:schemeClr val="accent1">
                  <a:lumMod val="50000"/>
                </a:schemeClr>
              </a:solidFill>
              <a:latin typeface="Tahoma" pitchFamily="34" charset="0"/>
              <a:cs typeface="Tahoma" pitchFamily="34" charset="0"/>
              <a:sym typeface="Symbol" pitchFamily="18" charset="2"/>
            </a:endParaRPr>
          </a:p>
          <a:p>
            <a:pPr lvl="1"/>
            <a:r>
              <a:rPr lang="en-US" altLang="ar-SA" dirty="0" smtClean="0">
                <a:solidFill>
                  <a:schemeClr val="accent1">
                    <a:lumMod val="50000"/>
                  </a:schemeClr>
                </a:solidFill>
                <a:latin typeface="Tahoma" pitchFamily="34" charset="0"/>
                <a:cs typeface="Tahoma" pitchFamily="34" charset="0"/>
                <a:sym typeface="Symbol" pitchFamily="18" charset="2"/>
              </a:rPr>
              <a:t> certain drugs, </a:t>
            </a:r>
            <a:r>
              <a:rPr lang="en-US" altLang="ar-SA" dirty="0" err="1" smtClean="0">
                <a:solidFill>
                  <a:schemeClr val="accent1">
                    <a:lumMod val="50000"/>
                  </a:schemeClr>
                </a:solidFill>
                <a:latin typeface="Tahoma" pitchFamily="34" charset="0"/>
                <a:cs typeface="Tahoma" pitchFamily="34" charset="0"/>
                <a:sym typeface="Symbol" pitchFamily="18" charset="2"/>
              </a:rPr>
              <a:t>e.g</a:t>
            </a:r>
            <a:r>
              <a:rPr lang="en-US" altLang="ar-SA" dirty="0" smtClean="0">
                <a:solidFill>
                  <a:schemeClr val="accent1">
                    <a:lumMod val="50000"/>
                  </a:schemeClr>
                </a:solidFill>
                <a:latin typeface="Tahoma" pitchFamily="34" charset="0"/>
                <a:cs typeface="Tahoma" pitchFamily="34" charset="0"/>
                <a:sym typeface="Symbol" pitchFamily="18" charset="2"/>
              </a:rPr>
              <a:t> reserpine (</a:t>
            </a:r>
            <a:r>
              <a:rPr lang="en-US" altLang="ar-SA" dirty="0" err="1" smtClean="0">
                <a:solidFill>
                  <a:schemeClr val="accent1">
                    <a:lumMod val="50000"/>
                  </a:schemeClr>
                </a:solidFill>
                <a:latin typeface="Tahoma" pitchFamily="34" charset="0"/>
                <a:cs typeface="Tahoma" pitchFamily="34" charset="0"/>
                <a:sym typeface="Symbol" pitchFamily="18" charset="2"/>
              </a:rPr>
              <a:t>dopamin</a:t>
            </a:r>
            <a:r>
              <a:rPr lang="en-US" altLang="ar-SA" dirty="0" smtClean="0">
                <a:solidFill>
                  <a:schemeClr val="accent1">
                    <a:lumMod val="50000"/>
                  </a:schemeClr>
                </a:solidFill>
                <a:latin typeface="Tahoma" pitchFamily="34" charset="0"/>
                <a:cs typeface="Tahoma" pitchFamily="34" charset="0"/>
                <a:sym typeface="Symbol" pitchFamily="18" charset="2"/>
              </a:rPr>
              <a:t> inhibitor). </a:t>
            </a:r>
          </a:p>
          <a:p>
            <a:pPr lvl="1"/>
            <a:endParaRPr lang="en-US" altLang="ar-SA" dirty="0" smtClean="0">
              <a:solidFill>
                <a:schemeClr val="accent1">
                  <a:lumMod val="50000"/>
                </a:schemeClr>
              </a:solidFill>
              <a:latin typeface="Tahoma" pitchFamily="34" charset="0"/>
              <a:cs typeface="Tahoma" pitchFamily="34" charset="0"/>
              <a:sym typeface="Symbol" pitchFamily="18" charset="2"/>
            </a:endParaRPr>
          </a:p>
          <a:p>
            <a:pPr lvl="1"/>
            <a:r>
              <a:rPr lang="en-US" altLang="ar-SA" dirty="0" smtClean="0">
                <a:solidFill>
                  <a:schemeClr val="accent1">
                    <a:lumMod val="50000"/>
                  </a:schemeClr>
                </a:solidFill>
                <a:latin typeface="Tahoma" pitchFamily="34" charset="0"/>
                <a:cs typeface="Tahoma" pitchFamily="34" charset="0"/>
                <a:sym typeface="Symbol" pitchFamily="18" charset="2"/>
              </a:rPr>
              <a:t> hypothyroidism. </a:t>
            </a:r>
            <a:r>
              <a:rPr lang="en-US" altLang="ar-SA" sz="2400" dirty="0" smtClean="0">
                <a:solidFill>
                  <a:schemeClr val="accent1">
                    <a:lumMod val="50000"/>
                  </a:schemeClr>
                </a:solidFill>
                <a:latin typeface="Tahoma" pitchFamily="34" charset="0"/>
                <a:cs typeface="Tahoma" pitchFamily="34" charset="0"/>
                <a:sym typeface="Symbol" pitchFamily="18" charset="2"/>
              </a:rPr>
              <a:t>So the pituitary is trying to make TSH in high amounts it will undergo Hyperplasia. So it will secrete Prolactin as added hormone due to the hyperplasia. So we need to test the TSH in this condition to role out Hypothyroid.</a:t>
            </a:r>
          </a:p>
          <a:p>
            <a:pPr lvl="1"/>
            <a:endParaRPr lang="en-US" altLang="ar-SA" dirty="0" smtClean="0">
              <a:solidFill>
                <a:schemeClr val="accent1">
                  <a:lumMod val="50000"/>
                </a:schemeClr>
              </a:solidFill>
              <a:latin typeface="Tahoma" pitchFamily="34" charset="0"/>
              <a:cs typeface="Tahoma" pitchFamily="34" charset="0"/>
              <a:sym typeface="Symbol" pitchFamily="18" charset="2"/>
            </a:endParaRPr>
          </a:p>
          <a:p>
            <a:pPr lvl="1"/>
            <a:r>
              <a:rPr lang="en-US" altLang="ar-SA" dirty="0" smtClean="0">
                <a:solidFill>
                  <a:schemeClr val="accent1">
                    <a:lumMod val="50000"/>
                  </a:schemeClr>
                </a:solidFill>
                <a:latin typeface="Tahoma" pitchFamily="34" charset="0"/>
                <a:cs typeface="Tahoma" pitchFamily="34" charset="0"/>
                <a:sym typeface="Symbol" pitchFamily="18" charset="2"/>
              </a:rPr>
              <a:t> mass in </a:t>
            </a:r>
            <a:r>
              <a:rPr lang="en-US" altLang="ar-SA" dirty="0" err="1" smtClean="0">
                <a:solidFill>
                  <a:schemeClr val="accent1">
                    <a:lumMod val="50000"/>
                  </a:schemeClr>
                </a:solidFill>
                <a:latin typeface="Tahoma" pitchFamily="34" charset="0"/>
                <a:cs typeface="Tahoma" pitchFamily="34" charset="0"/>
                <a:sym typeface="Symbol" pitchFamily="18" charset="2"/>
              </a:rPr>
              <a:t>suprasellar</a:t>
            </a:r>
            <a:r>
              <a:rPr lang="en-US" altLang="ar-SA" dirty="0" smtClean="0">
                <a:solidFill>
                  <a:schemeClr val="accent1">
                    <a:lumMod val="50000"/>
                  </a:schemeClr>
                </a:solidFill>
                <a:latin typeface="Tahoma" pitchFamily="34" charset="0"/>
                <a:cs typeface="Tahoma" pitchFamily="34" charset="0"/>
                <a:sym typeface="Symbol" pitchFamily="18" charset="2"/>
              </a:rPr>
              <a:t> region ? (Next slide)</a:t>
            </a:r>
            <a:endParaRPr lang="en-US" dirty="0"/>
          </a:p>
        </p:txBody>
      </p:sp>
    </p:spTree>
    <p:extLst>
      <p:ext uri="{BB962C8B-B14F-4D97-AF65-F5344CB8AC3E}">
        <p14:creationId xmlns:p14="http://schemas.microsoft.com/office/powerpoint/2010/main" val="146873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07504" y="548680"/>
            <a:ext cx="8610600" cy="5029200"/>
          </a:xfrm>
        </p:spPr>
        <p:txBody>
          <a:bodyPr/>
          <a:lstStyle/>
          <a:p>
            <a:pPr eaLnBrk="1" hangingPunct="1"/>
            <a:r>
              <a:rPr lang="en-US" altLang="ar-SA" dirty="0" smtClean="0">
                <a:latin typeface="Tahoma" pitchFamily="34" charset="0"/>
                <a:cs typeface="Tahoma" pitchFamily="34" charset="0"/>
                <a:sym typeface="Symbol" pitchFamily="18" charset="2"/>
              </a:rPr>
              <a:t>Any mass in the </a:t>
            </a:r>
            <a:r>
              <a:rPr lang="en-US" altLang="ar-SA" dirty="0" err="1" smtClean="0">
                <a:latin typeface="Tahoma" pitchFamily="34" charset="0"/>
                <a:cs typeface="Tahoma" pitchFamily="34" charset="0"/>
                <a:sym typeface="Symbol" pitchFamily="18" charset="2"/>
              </a:rPr>
              <a:t>suprasellar</a:t>
            </a:r>
            <a:r>
              <a:rPr lang="en-US" altLang="ar-SA" dirty="0" smtClean="0">
                <a:latin typeface="Tahoma" pitchFamily="34" charset="0"/>
                <a:cs typeface="Tahoma" pitchFamily="34" charset="0"/>
                <a:sym typeface="Symbol" pitchFamily="18" charset="2"/>
              </a:rPr>
              <a:t> region may interfere with normal prolactin inhibition   Prolactin </a:t>
            </a:r>
            <a:endParaRPr lang="en-US" altLang="ar-SA" dirty="0" smtClean="0">
              <a:solidFill>
                <a:schemeClr val="hlink"/>
              </a:solidFill>
              <a:latin typeface="Tahoma" pitchFamily="34" charset="0"/>
              <a:cs typeface="Tahoma" pitchFamily="34" charset="0"/>
              <a:sym typeface="Symbol" pitchFamily="18" charset="2"/>
            </a:endParaRPr>
          </a:p>
          <a:p>
            <a:pPr eaLnBrk="1" hangingPunct="1">
              <a:buFontTx/>
              <a:buNone/>
            </a:pPr>
            <a:r>
              <a:rPr lang="en-US" altLang="ar-SA" dirty="0" smtClean="0">
                <a:solidFill>
                  <a:schemeClr val="accent2">
                    <a:lumMod val="75000"/>
                  </a:schemeClr>
                </a:solidFill>
                <a:latin typeface="Tahoma" pitchFamily="34" charset="0"/>
                <a:cs typeface="Tahoma" pitchFamily="34" charset="0"/>
                <a:sym typeface="Symbol" pitchFamily="18" charset="2"/>
              </a:rPr>
              <a:t>                   </a:t>
            </a:r>
            <a:r>
              <a:rPr lang="en-US" altLang="ar-SA" b="1" dirty="0" smtClean="0">
                <a:solidFill>
                  <a:schemeClr val="accent2">
                    <a:lumMod val="75000"/>
                  </a:schemeClr>
                </a:solidFill>
                <a:latin typeface="Tahoma" pitchFamily="34" charset="0"/>
                <a:cs typeface="Tahoma" pitchFamily="34" charset="0"/>
                <a:sym typeface="Symbol" pitchFamily="18" charset="2"/>
              </a:rPr>
              <a:t>( STALK EFFECT )</a:t>
            </a:r>
          </a:p>
          <a:p>
            <a:pPr eaLnBrk="1" hangingPunct="1">
              <a:buFontTx/>
              <a:buNone/>
            </a:pPr>
            <a:r>
              <a:rPr lang="en-US" altLang="ar-SA" dirty="0" smtClean="0">
                <a:latin typeface="Tahoma" pitchFamily="34" charset="0"/>
                <a:cs typeface="Tahoma" pitchFamily="34" charset="0"/>
                <a:sym typeface="Symbol" pitchFamily="18" charset="2"/>
              </a:rPr>
              <a:t> </a:t>
            </a:r>
            <a:endParaRPr lang="en-US" altLang="ar-SA" b="1" dirty="0" smtClean="0">
              <a:latin typeface="Tahoma" pitchFamily="34" charset="0"/>
              <a:cs typeface="Tahoma" pitchFamily="34" charset="0"/>
              <a:sym typeface="Symbol" pitchFamily="18" charset="2"/>
            </a:endParaRPr>
          </a:p>
          <a:p>
            <a:pPr eaLnBrk="1" hangingPunct="1"/>
            <a:endParaRPr lang="en-US" altLang="en-US"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3429000"/>
            <a:ext cx="3539795" cy="3423185"/>
          </a:xfrm>
          <a:prstGeom prst="rect">
            <a:avLst/>
          </a:prstGeom>
        </p:spPr>
      </p:pic>
    </p:spTree>
    <p:extLst>
      <p:ext uri="{BB962C8B-B14F-4D97-AF65-F5344CB8AC3E}">
        <p14:creationId xmlns:p14="http://schemas.microsoft.com/office/powerpoint/2010/main" val="157781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altLang="en-US" sz="3600" dirty="0" smtClean="0">
                <a:solidFill>
                  <a:srgbClr val="0070C0"/>
                </a:solidFill>
                <a:latin typeface="Tahoma" pitchFamily="34" charset="0"/>
                <a:cs typeface="Tahoma" pitchFamily="34" charset="0"/>
              </a:rPr>
              <a:t>The Endocrine system is divided into :</a:t>
            </a:r>
          </a:p>
        </p:txBody>
      </p:sp>
      <p:sp>
        <p:nvSpPr>
          <p:cNvPr id="14339" name="Rectangle 3"/>
          <p:cNvSpPr>
            <a:spLocks noGrp="1" noChangeArrowheads="1"/>
          </p:cNvSpPr>
          <p:nvPr>
            <p:ph idx="1"/>
          </p:nvPr>
        </p:nvSpPr>
        <p:spPr>
          <a:xfrm>
            <a:off x="395536" y="1484784"/>
            <a:ext cx="8280920" cy="4525963"/>
          </a:xfrm>
        </p:spPr>
        <p:txBody>
          <a:bodyPr>
            <a:normAutofit fontScale="92500" lnSpcReduction="20000"/>
          </a:bodyPr>
          <a:lstStyle/>
          <a:p>
            <a:pPr marL="109728" indent="0">
              <a:buNone/>
            </a:pPr>
            <a:r>
              <a:rPr lang="en-US" altLang="en-US" dirty="0" smtClean="0">
                <a:solidFill>
                  <a:srgbClr val="FF0000"/>
                </a:solidFill>
                <a:latin typeface="Tahoma" pitchFamily="34" charset="0"/>
                <a:cs typeface="Tahoma" pitchFamily="34" charset="0"/>
              </a:rPr>
              <a:t>  1-Endocrine </a:t>
            </a:r>
            <a:r>
              <a:rPr lang="en-US" altLang="en-US" dirty="0">
                <a:solidFill>
                  <a:srgbClr val="FF0000"/>
                </a:solidFill>
                <a:latin typeface="Tahoma" pitchFamily="34" charset="0"/>
                <a:cs typeface="Tahoma" pitchFamily="34" charset="0"/>
              </a:rPr>
              <a:t>organs </a:t>
            </a:r>
            <a:r>
              <a:rPr lang="en-US" altLang="en-US" dirty="0">
                <a:latin typeface="Tahoma" pitchFamily="34" charset="0"/>
                <a:cs typeface="Tahoma" pitchFamily="34" charset="0"/>
              </a:rPr>
              <a:t>which are entirely dedicated to production of hormones </a:t>
            </a:r>
            <a:r>
              <a:rPr lang="en-US" altLang="en-US" dirty="0" err="1">
                <a:latin typeface="Tahoma" pitchFamily="34" charset="0"/>
                <a:cs typeface="Tahoma" pitchFamily="34" charset="0"/>
              </a:rPr>
              <a:t>e.g</a:t>
            </a:r>
            <a:r>
              <a:rPr lang="en-US" altLang="en-US" dirty="0">
                <a:latin typeface="Tahoma" pitchFamily="34" charset="0"/>
                <a:cs typeface="Tahoma" pitchFamily="34" charset="0"/>
              </a:rPr>
              <a:t> pituitary, thyroid , parathyroid &amp; adrenal .</a:t>
            </a:r>
          </a:p>
          <a:p>
            <a:pPr marL="109728" indent="0">
              <a:buNone/>
            </a:pPr>
            <a:r>
              <a:rPr lang="en-US" altLang="en-US" dirty="0">
                <a:latin typeface="Tahoma" pitchFamily="34" charset="0"/>
                <a:cs typeface="Tahoma" pitchFamily="34" charset="0"/>
              </a:rPr>
              <a:t>   </a:t>
            </a:r>
            <a:r>
              <a:rPr lang="en-US" altLang="en-US" dirty="0">
                <a:solidFill>
                  <a:srgbClr val="FF0000"/>
                </a:solidFill>
                <a:latin typeface="Tahoma" pitchFamily="34" charset="0"/>
                <a:cs typeface="Tahoma" pitchFamily="34" charset="0"/>
              </a:rPr>
              <a:t>2-</a:t>
            </a:r>
            <a:r>
              <a:rPr lang="en-US" altLang="en-US" dirty="0">
                <a:latin typeface="Tahoma" pitchFamily="34" charset="0"/>
                <a:cs typeface="Tahoma" pitchFamily="34" charset="0"/>
              </a:rPr>
              <a:t> </a:t>
            </a:r>
            <a:r>
              <a:rPr lang="en-US" altLang="en-US" dirty="0">
                <a:solidFill>
                  <a:srgbClr val="FF0000"/>
                </a:solidFill>
                <a:latin typeface="Tahoma" pitchFamily="34" charset="0"/>
                <a:cs typeface="Tahoma" pitchFamily="34" charset="0"/>
              </a:rPr>
              <a:t>Endocrine components </a:t>
            </a:r>
            <a:r>
              <a:rPr lang="en-US" altLang="en-US" dirty="0">
                <a:latin typeface="Tahoma" pitchFamily="34" charset="0"/>
                <a:cs typeface="Tahoma" pitchFamily="34" charset="0"/>
              </a:rPr>
              <a:t>in clusters in organs having mixed functions, e.g. pancreas, ovary &amp; testes.   </a:t>
            </a:r>
          </a:p>
          <a:p>
            <a:pPr marL="109728" indent="0">
              <a:buNone/>
            </a:pPr>
            <a:r>
              <a:rPr lang="en-US" altLang="en-US" dirty="0">
                <a:latin typeface="Tahoma" pitchFamily="34" charset="0"/>
                <a:cs typeface="Tahoma" pitchFamily="34" charset="0"/>
              </a:rPr>
              <a:t>   </a:t>
            </a:r>
            <a:r>
              <a:rPr lang="en-US" altLang="en-US" dirty="0">
                <a:solidFill>
                  <a:srgbClr val="FF0000"/>
                </a:solidFill>
                <a:latin typeface="Tahoma" pitchFamily="34" charset="0"/>
                <a:cs typeface="Tahoma" pitchFamily="34" charset="0"/>
              </a:rPr>
              <a:t>3-Diffuse endocrine system</a:t>
            </a:r>
            <a:r>
              <a:rPr lang="en-US" altLang="en-US" dirty="0">
                <a:latin typeface="Tahoma" pitchFamily="34" charset="0"/>
                <a:cs typeface="Tahoma" pitchFamily="34" charset="0"/>
              </a:rPr>
              <a:t>, comprising scattered cells within organs or tissues acting locally on adjacent cells without entry into blood </a:t>
            </a:r>
            <a:r>
              <a:rPr lang="en-US" altLang="en-US" dirty="0" smtClean="0">
                <a:latin typeface="Tahoma" pitchFamily="34" charset="0"/>
                <a:cs typeface="Tahoma" pitchFamily="34" charset="0"/>
              </a:rPr>
              <a:t>stream ( Paracrine: any cell that affect the adjacent one).</a:t>
            </a:r>
            <a:endParaRPr lang="en-US" altLang="en-US" dirty="0">
              <a:latin typeface="Tahoma" pitchFamily="34" charset="0"/>
              <a:cs typeface="Tahoma" pitchFamily="34" charset="0"/>
            </a:endParaRPr>
          </a:p>
        </p:txBody>
      </p:sp>
    </p:spTree>
    <p:extLst>
      <p:ext uri="{BB962C8B-B14F-4D97-AF65-F5344CB8AC3E}">
        <p14:creationId xmlns:p14="http://schemas.microsoft.com/office/powerpoint/2010/main" val="3007272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600" y="260648"/>
            <a:ext cx="7924800" cy="1143000"/>
          </a:xfrm>
        </p:spPr>
        <p:txBody>
          <a:bodyPr/>
          <a:lstStyle/>
          <a:p>
            <a:pPr algn="l" eaLnBrk="1" hangingPunct="1"/>
            <a:r>
              <a:rPr lang="en-US" altLang="en-US" sz="3600" dirty="0" smtClean="0">
                <a:latin typeface="Tahoma" pitchFamily="34" charset="0"/>
                <a:cs typeface="Tahoma" pitchFamily="34" charset="0"/>
              </a:rPr>
              <a:t>Symptoms </a:t>
            </a:r>
            <a:r>
              <a:rPr lang="en-US" altLang="en-US" sz="3600" dirty="0" smtClean="0">
                <a:latin typeface="Tahoma" pitchFamily="34" charset="0"/>
                <a:cs typeface="Tahoma" pitchFamily="34" charset="0"/>
              </a:rPr>
              <a:t>: (Female)</a:t>
            </a:r>
            <a:endParaRPr lang="en-US" altLang="en-US" sz="3600" dirty="0" smtClean="0">
              <a:latin typeface="Tahoma" pitchFamily="34" charset="0"/>
              <a:cs typeface="Tahoma" pitchFamily="34" charset="0"/>
            </a:endParaRPr>
          </a:p>
        </p:txBody>
      </p:sp>
      <p:sp>
        <p:nvSpPr>
          <p:cNvPr id="36867" name="Rectangle 3"/>
          <p:cNvSpPr>
            <a:spLocks noGrp="1" noChangeArrowheads="1"/>
          </p:cNvSpPr>
          <p:nvPr>
            <p:ph idx="1"/>
          </p:nvPr>
        </p:nvSpPr>
        <p:spPr>
          <a:xfrm>
            <a:off x="1259632" y="1268760"/>
            <a:ext cx="4608512" cy="2232248"/>
          </a:xfrm>
        </p:spPr>
        <p:txBody>
          <a:bodyPr>
            <a:normAutofit fontScale="92500"/>
          </a:bodyPr>
          <a:lstStyle/>
          <a:p>
            <a:pPr eaLnBrk="1" hangingPunct="1"/>
            <a:r>
              <a:rPr lang="en-US" altLang="en-US" dirty="0" err="1" smtClean="0">
                <a:latin typeface="Tahoma" pitchFamily="34" charset="0"/>
                <a:cs typeface="Tahoma" pitchFamily="34" charset="0"/>
              </a:rPr>
              <a:t>Galactorrhea</a:t>
            </a:r>
            <a:endParaRPr lang="en-US" altLang="en-US" dirty="0" smtClean="0">
              <a:latin typeface="Tahoma" pitchFamily="34" charset="0"/>
              <a:cs typeface="Tahoma" pitchFamily="34" charset="0"/>
            </a:endParaRPr>
          </a:p>
          <a:p>
            <a:pPr eaLnBrk="1" hangingPunct="1"/>
            <a:r>
              <a:rPr lang="en-US" altLang="en-US" dirty="0" smtClean="0">
                <a:latin typeface="Tahoma" pitchFamily="34" charset="0"/>
                <a:cs typeface="Tahoma" pitchFamily="34" charset="0"/>
              </a:rPr>
              <a:t>Amenorrhea</a:t>
            </a:r>
          </a:p>
          <a:p>
            <a:pPr eaLnBrk="1" hangingPunct="1"/>
            <a:r>
              <a:rPr lang="en-US" altLang="en-US" dirty="0" smtClean="0">
                <a:latin typeface="Tahoma" pitchFamily="34" charset="0"/>
                <a:cs typeface="Tahoma" pitchFamily="34" charset="0"/>
              </a:rPr>
              <a:t>Decrease </a:t>
            </a:r>
            <a:r>
              <a:rPr lang="en-US" altLang="en-US" dirty="0" smtClean="0">
                <a:latin typeface="Tahoma" pitchFamily="34" charset="0"/>
                <a:cs typeface="Tahoma" pitchFamily="34" charset="0"/>
              </a:rPr>
              <a:t>libido (+male)</a:t>
            </a:r>
            <a:endParaRPr lang="en-US" altLang="en-US" dirty="0" smtClean="0">
              <a:latin typeface="Tahoma" pitchFamily="34" charset="0"/>
              <a:cs typeface="Tahoma" pitchFamily="34" charset="0"/>
            </a:endParaRPr>
          </a:p>
          <a:p>
            <a:pPr eaLnBrk="1" hangingPunct="1"/>
            <a:r>
              <a:rPr lang="en-US" altLang="en-US" dirty="0" smtClean="0">
                <a:latin typeface="Tahoma" pitchFamily="34" charset="0"/>
                <a:cs typeface="Tahoma" pitchFamily="34" charset="0"/>
              </a:rPr>
              <a:t>Infertility (+male)</a:t>
            </a:r>
            <a:endParaRPr lang="en-US" altLang="en-US" dirty="0" smtClean="0">
              <a:latin typeface="Tahoma" pitchFamily="34" charset="0"/>
              <a:cs typeface="Tahoma" pitchFamily="34" charset="0"/>
            </a:endParaRPr>
          </a:p>
          <a:p>
            <a:pPr eaLnBrk="1" hangingPunct="1"/>
            <a:endParaRPr lang="en-US" altLang="en-US" dirty="0" smtClean="0">
              <a:latin typeface="Tahoma" pitchFamily="34" charset="0"/>
              <a:cs typeface="Tahoma" pitchFamily="34" charset="0"/>
            </a:endParaRPr>
          </a:p>
        </p:txBody>
      </p:sp>
      <p:sp>
        <p:nvSpPr>
          <p:cNvPr id="2" name="Rectangle 1"/>
          <p:cNvSpPr/>
          <p:nvPr/>
        </p:nvSpPr>
        <p:spPr>
          <a:xfrm>
            <a:off x="5436096" y="3687901"/>
            <a:ext cx="3384376" cy="3170099"/>
          </a:xfrm>
          <a:prstGeom prst="rect">
            <a:avLst/>
          </a:prstGeom>
        </p:spPr>
        <p:txBody>
          <a:bodyPr wrap="square">
            <a:spAutoFit/>
          </a:bodyPr>
          <a:lstStyle/>
          <a:p>
            <a:r>
              <a:rPr lang="en-US" sz="3600" b="1" dirty="0">
                <a:solidFill>
                  <a:schemeClr val="tx2"/>
                </a:solidFill>
                <a:effectLst>
                  <a:outerShdw blurRad="31750" dist="25400" dir="5400000" algn="tl" rotWithShape="0">
                    <a:srgbClr val="000000">
                      <a:alpha val="25000"/>
                    </a:srgbClr>
                  </a:outerShdw>
                </a:effectLst>
                <a:latin typeface="Tahoma" pitchFamily="34" charset="0"/>
                <a:ea typeface="+mj-ea"/>
                <a:cs typeface="Tahoma" pitchFamily="34" charset="0"/>
              </a:rPr>
              <a:t>Treatment</a:t>
            </a:r>
            <a:r>
              <a:rPr lang="en-US" b="1" dirty="0" smtClean="0">
                <a:solidFill>
                  <a:schemeClr val="tx2"/>
                </a:solidFill>
                <a:effectLst>
                  <a:outerShdw blurRad="31750" dist="25400" dir="5400000" algn="tl" rotWithShape="0">
                    <a:srgbClr val="000000">
                      <a:alpha val="25000"/>
                    </a:srgbClr>
                  </a:outerShdw>
                </a:effectLst>
                <a:latin typeface="Tahoma" pitchFamily="34" charset="0"/>
                <a:ea typeface="+mj-ea"/>
                <a:cs typeface="Tahoma" pitchFamily="34" charset="0"/>
              </a:rPr>
              <a:t> :</a:t>
            </a:r>
          </a:p>
          <a:p>
            <a:endParaRPr lang="en-US" b="1" dirty="0" smtClean="0">
              <a:solidFill>
                <a:schemeClr val="tx2"/>
              </a:solidFill>
              <a:effectLst>
                <a:outerShdw blurRad="31750" dist="25400" dir="5400000" algn="tl" rotWithShape="0">
                  <a:srgbClr val="000000">
                    <a:alpha val="25000"/>
                  </a:srgbClr>
                </a:outerShdw>
              </a:effectLst>
              <a:latin typeface="Tahoma" pitchFamily="34" charset="0"/>
              <a:ea typeface="+mj-ea"/>
              <a:cs typeface="Tahoma" pitchFamily="34" charset="0"/>
            </a:endParaRPr>
          </a:p>
          <a:p>
            <a:r>
              <a:rPr lang="en-US" sz="2000" b="1" dirty="0" err="1" smtClean="0">
                <a:solidFill>
                  <a:srgbClr val="FF0000"/>
                </a:solidFill>
                <a:latin typeface="Tahoma" pitchFamily="34" charset="0"/>
                <a:cs typeface="Tahoma" pitchFamily="34" charset="0"/>
              </a:rPr>
              <a:t>Bromocreptine</a:t>
            </a:r>
            <a:r>
              <a:rPr lang="en-US" sz="2000" dirty="0" smtClean="0">
                <a:solidFill>
                  <a:srgbClr val="FF0000"/>
                </a:solidFill>
                <a:latin typeface="Tahoma" pitchFamily="34" charset="0"/>
                <a:cs typeface="Tahoma" pitchFamily="34" charset="0"/>
              </a:rPr>
              <a:t> </a:t>
            </a:r>
            <a:r>
              <a:rPr lang="en-US" dirty="0">
                <a:latin typeface="Tahoma" pitchFamily="34" charset="0"/>
                <a:cs typeface="Tahoma" pitchFamily="34" charset="0"/>
              </a:rPr>
              <a:t>(dopamine agonist );cause shrinkage of neoplasm &amp; regression of hyperplasia in most causes</a:t>
            </a:r>
            <a:r>
              <a:rPr lang="en-US" dirty="0" smtClean="0">
                <a:latin typeface="Tahoma" pitchFamily="34" charset="0"/>
                <a:cs typeface="Tahoma" pitchFamily="34" charset="0"/>
              </a:rPr>
              <a:t>.</a:t>
            </a:r>
          </a:p>
          <a:p>
            <a:endParaRPr lang="en-US" dirty="0">
              <a:latin typeface="Tahoma" pitchFamily="34" charset="0"/>
              <a:cs typeface="Tahoma" pitchFamily="34" charset="0"/>
            </a:endParaRPr>
          </a:p>
          <a:p>
            <a:r>
              <a:rPr lang="en-US" dirty="0" smtClean="0">
                <a:solidFill>
                  <a:srgbClr val="FF0000"/>
                </a:solidFill>
                <a:latin typeface="Tahoma" pitchFamily="34" charset="0"/>
                <a:cs typeface="Tahoma" pitchFamily="34" charset="0"/>
              </a:rPr>
              <a:t>So adenoma can be treated with drug and not an invasive procedure </a:t>
            </a:r>
            <a:endParaRPr lang="en-US" dirty="0">
              <a:solidFill>
                <a:srgbClr val="FF0000"/>
              </a:solidFill>
              <a:latin typeface="Tahoma" pitchFamily="34" charset="0"/>
              <a:cs typeface="Tahoma" pitchFamily="34" charset="0"/>
            </a:endParaRPr>
          </a:p>
        </p:txBody>
      </p:sp>
      <p:cxnSp>
        <p:nvCxnSpPr>
          <p:cNvPr id="4" name="Straight Connector 3"/>
          <p:cNvCxnSpPr/>
          <p:nvPr/>
        </p:nvCxnSpPr>
        <p:spPr>
          <a:xfrm flipH="1">
            <a:off x="1969007" y="1772820"/>
            <a:ext cx="6336704" cy="43204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48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228600" y="188640"/>
            <a:ext cx="8915400" cy="6768752"/>
          </a:xfrm>
        </p:spPr>
        <p:txBody>
          <a:bodyPr>
            <a:normAutofit fontScale="77500" lnSpcReduction="20000"/>
          </a:bodyPr>
          <a:lstStyle/>
          <a:p>
            <a:pPr eaLnBrk="1" hangingPunct="1">
              <a:buFontTx/>
              <a:buNone/>
              <a:defRPr/>
            </a:pPr>
            <a:endParaRPr lang="en-US" altLang="en-US" sz="3600" dirty="0" smtClean="0"/>
          </a:p>
          <a:p>
            <a:pPr eaLnBrk="1" hangingPunct="1">
              <a:buFontTx/>
              <a:buNone/>
              <a:defRPr/>
            </a:pPr>
            <a:r>
              <a:rPr lang="en-US" altLang="en-US" b="1" dirty="0">
                <a:solidFill>
                  <a:schemeClr val="accent2"/>
                </a:solidFill>
                <a:latin typeface="Tahoma" pitchFamily="34" charset="0"/>
                <a:cs typeface="Tahoma" pitchFamily="34" charset="0"/>
              </a:rPr>
              <a:t>2- </a:t>
            </a:r>
            <a:r>
              <a:rPr lang="en-US" altLang="ar-SA" b="1" dirty="0">
                <a:solidFill>
                  <a:schemeClr val="accent2"/>
                </a:solidFill>
                <a:latin typeface="Tahoma" pitchFamily="34" charset="0"/>
                <a:cs typeface="Tahoma" pitchFamily="34" charset="0"/>
              </a:rPr>
              <a:t>Growth hormone secreting adenoma :</a:t>
            </a:r>
          </a:p>
          <a:p>
            <a:pPr eaLnBrk="1" hangingPunct="1">
              <a:buFontTx/>
              <a:buNone/>
              <a:defRPr/>
            </a:pPr>
            <a:r>
              <a:rPr lang="en-US" altLang="ar-SA" sz="3200" b="1" dirty="0" smtClean="0">
                <a:solidFill>
                  <a:schemeClr val="accent2">
                    <a:lumMod val="75000"/>
                  </a:schemeClr>
                </a:solidFill>
                <a:latin typeface="+mj-lt"/>
                <a:cs typeface="Tahoma" pitchFamily="34" charset="0"/>
              </a:rPr>
              <a:t> </a:t>
            </a:r>
            <a:endParaRPr lang="en-US" altLang="ar-SA" sz="3200" b="1" dirty="0">
              <a:solidFill>
                <a:schemeClr val="accent2">
                  <a:lumMod val="75000"/>
                </a:schemeClr>
              </a:solidFill>
              <a:latin typeface="+mj-lt"/>
              <a:cs typeface="Tahoma" pitchFamily="34" charset="0"/>
            </a:endParaRPr>
          </a:p>
          <a:p>
            <a:pPr eaLnBrk="1" hangingPunct="1">
              <a:defRPr/>
            </a:pPr>
            <a:r>
              <a:rPr lang="en-US" altLang="ar-SA" dirty="0" smtClean="0">
                <a:latin typeface="Tahoma" pitchFamily="34" charset="0"/>
                <a:ea typeface="Tahoma" pitchFamily="34" charset="0"/>
                <a:cs typeface="Tahoma" pitchFamily="34" charset="0"/>
              </a:rPr>
              <a:t>40% Associated with </a:t>
            </a:r>
            <a:r>
              <a:rPr lang="en-US" altLang="ar-SA" dirty="0" smtClean="0">
                <a:solidFill>
                  <a:schemeClr val="accent2"/>
                </a:solidFill>
                <a:latin typeface="Tahoma" pitchFamily="34" charset="0"/>
                <a:ea typeface="Tahoma" pitchFamily="34" charset="0"/>
                <a:cs typeface="Tahoma" pitchFamily="34" charset="0"/>
              </a:rPr>
              <a:t>GNAS 1 </a:t>
            </a:r>
            <a:r>
              <a:rPr lang="en-US" altLang="ar-SA" dirty="0" smtClean="0">
                <a:latin typeface="Tahoma" pitchFamily="34" charset="0"/>
                <a:ea typeface="Tahoma" pitchFamily="34" charset="0"/>
                <a:cs typeface="Tahoma" pitchFamily="34" charset="0"/>
              </a:rPr>
              <a:t>gene </a:t>
            </a:r>
            <a:r>
              <a:rPr lang="en-US" altLang="ar-SA" dirty="0" smtClean="0">
                <a:latin typeface="Tahoma" pitchFamily="34" charset="0"/>
                <a:ea typeface="Tahoma" pitchFamily="34" charset="0"/>
                <a:cs typeface="Tahoma" pitchFamily="34" charset="0"/>
              </a:rPr>
              <a:t>mutation</a:t>
            </a:r>
          </a:p>
          <a:p>
            <a:pPr eaLnBrk="1" hangingPunct="1">
              <a:defRPr/>
            </a:pPr>
            <a:endParaRPr lang="en-US" altLang="ar-SA" dirty="0" smtClean="0">
              <a:latin typeface="Tahoma" pitchFamily="34" charset="0"/>
              <a:ea typeface="Tahoma" pitchFamily="34" charset="0"/>
              <a:cs typeface="Tahoma" pitchFamily="34" charset="0"/>
            </a:endParaRPr>
          </a:p>
          <a:p>
            <a:pPr eaLnBrk="1" hangingPunct="1">
              <a:defRPr/>
            </a:pPr>
            <a:r>
              <a:rPr lang="en-US" altLang="ar-SA" dirty="0" smtClean="0">
                <a:latin typeface="Tahoma" pitchFamily="34" charset="0"/>
                <a:ea typeface="Tahoma" pitchFamily="34" charset="0"/>
                <a:cs typeface="Tahoma" pitchFamily="34" charset="0"/>
              </a:rPr>
              <a:t>Persistent secretion of GH </a:t>
            </a:r>
            <a:r>
              <a:rPr lang="en-US" dirty="0" smtClean="0">
                <a:latin typeface="Tahoma" pitchFamily="34" charset="0"/>
                <a:ea typeface="Tahoma" pitchFamily="34" charset="0"/>
                <a:cs typeface="Tahoma" pitchFamily="34" charset="0"/>
              </a:rPr>
              <a:t>stimulates the hepatic secretion of insulin-like growth factor I (IGF-I) </a:t>
            </a:r>
            <a:r>
              <a:rPr lang="en-US" dirty="0" smtClean="0">
                <a:latin typeface="Tahoma" pitchFamily="34" charset="0"/>
                <a:ea typeface="Tahoma" pitchFamily="34" charset="0"/>
                <a:cs typeface="Tahoma" pitchFamily="34" charset="0"/>
                <a:sym typeface="Symbol"/>
              </a:rPr>
              <a:t></a:t>
            </a:r>
            <a:r>
              <a:rPr lang="en-US" dirty="0" smtClean="0">
                <a:latin typeface="Tahoma" pitchFamily="34" charset="0"/>
                <a:ea typeface="Tahoma" pitchFamily="34" charset="0"/>
                <a:cs typeface="Tahoma" pitchFamily="34" charset="0"/>
              </a:rPr>
              <a:t> many of </a:t>
            </a:r>
            <a:r>
              <a:rPr lang="en-US" dirty="0" smtClean="0">
                <a:latin typeface="Tahoma" pitchFamily="34" charset="0"/>
                <a:ea typeface="Tahoma" pitchFamily="34" charset="0"/>
                <a:cs typeface="Tahoma" pitchFamily="34" charset="0"/>
              </a:rPr>
              <a:t>clinical effects</a:t>
            </a:r>
          </a:p>
          <a:p>
            <a:pPr eaLnBrk="1" hangingPunct="1">
              <a:defRPr/>
            </a:pPr>
            <a:endParaRPr lang="en-US" altLang="ar-SA" dirty="0" smtClean="0">
              <a:latin typeface="Tahoma" pitchFamily="34" charset="0"/>
              <a:ea typeface="Tahoma" pitchFamily="34" charset="0"/>
              <a:cs typeface="Tahoma" pitchFamily="34" charset="0"/>
            </a:endParaRPr>
          </a:p>
          <a:p>
            <a:pPr eaLnBrk="1" hangingPunct="1">
              <a:defRPr/>
            </a:pPr>
            <a:r>
              <a:rPr lang="en-US" altLang="ar-SA" dirty="0">
                <a:solidFill>
                  <a:schemeClr val="accent2"/>
                </a:solidFill>
                <a:latin typeface="Tahoma" pitchFamily="34" charset="0"/>
                <a:ea typeface="Tahoma" pitchFamily="34" charset="0"/>
                <a:cs typeface="Tahoma" pitchFamily="34" charset="0"/>
              </a:rPr>
              <a:t>Initial investigation </a:t>
            </a:r>
            <a:r>
              <a:rPr lang="en-US" altLang="ar-SA" dirty="0" smtClean="0">
                <a:latin typeface="Tahoma" pitchFamily="34" charset="0"/>
                <a:ea typeface="Tahoma" pitchFamily="34" charset="0"/>
                <a:cs typeface="Tahoma" pitchFamily="34" charset="0"/>
              </a:rPr>
              <a:t>: measurement of GF &amp; IGF-I which is increased</a:t>
            </a:r>
            <a:r>
              <a:rPr lang="en-US" altLang="ar-SA" dirty="0" smtClean="0">
                <a:latin typeface="Tahoma" pitchFamily="34" charset="0"/>
                <a:ea typeface="Tahoma" pitchFamily="34" charset="0"/>
                <a:cs typeface="Tahoma" pitchFamily="34" charset="0"/>
              </a:rPr>
              <a:t>.</a:t>
            </a:r>
          </a:p>
          <a:p>
            <a:pPr eaLnBrk="1" hangingPunct="1">
              <a:defRPr/>
            </a:pPr>
            <a:endParaRPr lang="en-US" altLang="ar-SA" dirty="0" smtClean="0">
              <a:latin typeface="Tahoma" pitchFamily="34" charset="0"/>
              <a:ea typeface="Tahoma" pitchFamily="34" charset="0"/>
              <a:cs typeface="Tahoma" pitchFamily="34" charset="0"/>
            </a:endParaRPr>
          </a:p>
          <a:p>
            <a:pPr eaLnBrk="1" hangingPunct="1">
              <a:defRPr/>
            </a:pPr>
            <a:r>
              <a:rPr lang="en-US" altLang="ar-SA" dirty="0">
                <a:solidFill>
                  <a:schemeClr val="accent2"/>
                </a:solidFill>
                <a:latin typeface="Tahoma" pitchFamily="34" charset="0"/>
                <a:ea typeface="Tahoma" pitchFamily="34" charset="0"/>
                <a:cs typeface="Tahoma" pitchFamily="34" charset="0"/>
              </a:rPr>
              <a:t>Confirm by </a:t>
            </a:r>
            <a:r>
              <a:rPr lang="en-US" altLang="ar-SA" dirty="0" smtClean="0">
                <a:latin typeface="Tahoma" pitchFamily="34" charset="0"/>
                <a:ea typeface="Tahoma" pitchFamily="34" charset="0"/>
                <a:cs typeface="Tahoma" pitchFamily="34" charset="0"/>
              </a:rPr>
              <a:t>failure to suppress GH production in response to an oral load of glucose</a:t>
            </a:r>
            <a:r>
              <a:rPr lang="en-US" altLang="ar-SA" b="1" i="1" dirty="0" smtClean="0">
                <a:latin typeface="+mj-lt"/>
                <a:cs typeface="Tahoma" pitchFamily="34" charset="0"/>
              </a:rPr>
              <a:t>. </a:t>
            </a:r>
            <a:r>
              <a:rPr lang="en-US" altLang="ar-SA" sz="3000" dirty="0" smtClean="0">
                <a:latin typeface="+mj-lt"/>
                <a:cs typeface="Tahoma" pitchFamily="34" charset="0"/>
              </a:rPr>
              <a:t>So we make the patient fast for 8 – 12 hours then we give a specific dose of glucose orally, then we measure whether the GH had been suppressed or not!</a:t>
            </a:r>
            <a:endParaRPr lang="en-US" altLang="ar-SA" b="1" i="1" dirty="0" smtClean="0">
              <a:latin typeface="+mj-lt"/>
              <a:cs typeface="Tahoma" pitchFamily="34" charset="0"/>
            </a:endParaRPr>
          </a:p>
          <a:p>
            <a:pPr eaLnBrk="1" hangingPunct="1">
              <a:buFontTx/>
              <a:buNone/>
              <a:defRPr/>
            </a:pPr>
            <a:r>
              <a:rPr lang="en-US" altLang="ar-SA" dirty="0" smtClean="0">
                <a:latin typeface="Tahoma" pitchFamily="34" charset="0"/>
                <a:cs typeface="Tahoma" pitchFamily="34" charset="0"/>
              </a:rPr>
              <a:t> </a:t>
            </a:r>
          </a:p>
        </p:txBody>
      </p:sp>
    </p:spTree>
    <p:extLst>
      <p:ext uri="{BB962C8B-B14F-4D97-AF65-F5344CB8AC3E}">
        <p14:creationId xmlns:p14="http://schemas.microsoft.com/office/powerpoint/2010/main" val="4021009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1000" y="685800"/>
            <a:ext cx="8610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ar-SA" sz="2700" dirty="0">
                <a:solidFill>
                  <a:schemeClr val="accent4">
                    <a:lumMod val="75000"/>
                  </a:schemeClr>
                </a:solidFill>
                <a:latin typeface="Tahoma" pitchFamily="34" charset="0"/>
              </a:rPr>
              <a:t>Structure :</a:t>
            </a:r>
          </a:p>
          <a:p>
            <a:pPr algn="l"/>
            <a:r>
              <a:rPr lang="en-US" altLang="ar-SA" sz="2700" dirty="0">
                <a:latin typeface="Tahoma" pitchFamily="34" charset="0"/>
              </a:rPr>
              <a:t>   Composed of granular </a:t>
            </a:r>
            <a:r>
              <a:rPr lang="en-US" altLang="ar-SA" sz="2700" dirty="0" smtClean="0">
                <a:latin typeface="Tahoma" pitchFamily="34" charset="0"/>
              </a:rPr>
              <a:t>ACIDOPHILIC </a:t>
            </a:r>
            <a:r>
              <a:rPr lang="en-US" altLang="ar-SA" sz="2700" dirty="0" smtClean="0">
                <a:latin typeface="Tahoma" pitchFamily="34" charset="0"/>
              </a:rPr>
              <a:t>cells and may </a:t>
            </a:r>
            <a:r>
              <a:rPr lang="en-US" altLang="ar-SA" sz="2700" dirty="0">
                <a:latin typeface="Tahoma" pitchFamily="34" charset="0"/>
              </a:rPr>
              <a:t>be mixed with prolactin secretion.</a:t>
            </a:r>
          </a:p>
          <a:p>
            <a:pPr algn="l"/>
            <a:endParaRPr lang="en-US" altLang="ar-SA" sz="2700" dirty="0">
              <a:latin typeface="Tahoma" pitchFamily="34" charset="0"/>
            </a:endParaRPr>
          </a:p>
          <a:p>
            <a:pPr algn="l"/>
            <a:r>
              <a:rPr lang="en-US" altLang="ar-SA" sz="2700" dirty="0">
                <a:solidFill>
                  <a:schemeClr val="accent4">
                    <a:lumMod val="75000"/>
                  </a:schemeClr>
                </a:solidFill>
                <a:latin typeface="Tahoma" pitchFamily="34" charset="0"/>
              </a:rPr>
              <a:t>Symptoms </a:t>
            </a:r>
            <a:r>
              <a:rPr lang="en-US" altLang="ar-SA" sz="2700" dirty="0" smtClean="0">
                <a:solidFill>
                  <a:schemeClr val="accent4">
                    <a:lumMod val="75000"/>
                  </a:schemeClr>
                </a:solidFill>
                <a:latin typeface="Tahoma" pitchFamily="34" charset="0"/>
              </a:rPr>
              <a:t>:</a:t>
            </a:r>
          </a:p>
          <a:p>
            <a:pPr algn="l"/>
            <a:endParaRPr lang="en-US" altLang="ar-SA" sz="2700" dirty="0">
              <a:solidFill>
                <a:schemeClr val="accent4">
                  <a:lumMod val="75000"/>
                </a:schemeClr>
              </a:solidFill>
              <a:latin typeface="Tahoma" pitchFamily="34" charset="0"/>
            </a:endParaRPr>
          </a:p>
          <a:p>
            <a:pPr algn="l"/>
            <a:r>
              <a:rPr lang="en-US" altLang="ar-SA" sz="2700" dirty="0">
                <a:latin typeface="Tahoma" pitchFamily="34" charset="0"/>
              </a:rPr>
              <a:t>   May be delayed so adenomas are </a:t>
            </a:r>
            <a:r>
              <a:rPr lang="en-US" altLang="ar-SA" sz="2700" dirty="0" smtClean="0">
                <a:latin typeface="Tahoma" pitchFamily="34" charset="0"/>
              </a:rPr>
              <a:t>usually large  </a:t>
            </a:r>
            <a:endParaRPr lang="en-US" altLang="ar-SA" sz="2700" dirty="0">
              <a:latin typeface="Tahoma" pitchFamily="34" charset="0"/>
            </a:endParaRPr>
          </a:p>
          <a:p>
            <a:pPr algn="l"/>
            <a:r>
              <a:rPr lang="en-US" altLang="ar-SA" sz="2700" dirty="0">
                <a:latin typeface="Tahoma" pitchFamily="34" charset="0"/>
              </a:rPr>
              <a:t>   Produce </a:t>
            </a:r>
            <a:r>
              <a:rPr lang="en-US" altLang="ar-SA" sz="2700" dirty="0" smtClean="0">
                <a:solidFill>
                  <a:srgbClr val="FF0000"/>
                </a:solidFill>
                <a:latin typeface="Tahoma" pitchFamily="34" charset="0"/>
              </a:rPr>
              <a:t>GIGANTISM </a:t>
            </a:r>
            <a:r>
              <a:rPr lang="en-US" altLang="ar-SA" sz="2700" dirty="0">
                <a:solidFill>
                  <a:srgbClr val="FF0000"/>
                </a:solidFill>
                <a:latin typeface="Tahoma" pitchFamily="34" charset="0"/>
              </a:rPr>
              <a:t>(children) </a:t>
            </a:r>
            <a:r>
              <a:rPr lang="en-US" altLang="ar-SA" sz="2700" dirty="0" smtClean="0">
                <a:latin typeface="Tahoma" pitchFamily="34" charset="0"/>
              </a:rPr>
              <a:t>or </a:t>
            </a:r>
            <a:r>
              <a:rPr lang="en-US" altLang="ar-SA" sz="2700" dirty="0" smtClean="0">
                <a:solidFill>
                  <a:srgbClr val="FF0000"/>
                </a:solidFill>
                <a:latin typeface="Tahoma" pitchFamily="34" charset="0"/>
              </a:rPr>
              <a:t>ACROMEGALLY </a:t>
            </a:r>
            <a:r>
              <a:rPr lang="en-US" altLang="ar-SA" sz="2700" dirty="0">
                <a:solidFill>
                  <a:srgbClr val="FF0000"/>
                </a:solidFill>
                <a:latin typeface="Tahoma" pitchFamily="34" charset="0"/>
              </a:rPr>
              <a:t>(adults</a:t>
            </a:r>
            <a:r>
              <a:rPr lang="en-US" altLang="ar-SA" sz="2700" dirty="0" smtClean="0">
                <a:solidFill>
                  <a:srgbClr val="FF0000"/>
                </a:solidFill>
                <a:latin typeface="Tahoma" pitchFamily="34" charset="0"/>
              </a:rPr>
              <a:t>). </a:t>
            </a:r>
            <a:endParaRPr lang="en-US" altLang="ar-SA" sz="2700" dirty="0" smtClean="0">
              <a:solidFill>
                <a:srgbClr val="FF0000"/>
              </a:solidFill>
              <a:latin typeface="Tahoma" pitchFamily="34" charset="0"/>
            </a:endParaRPr>
          </a:p>
          <a:p>
            <a:pPr algn="l"/>
            <a:endParaRPr lang="en-US" altLang="ar-SA" sz="2700" dirty="0">
              <a:solidFill>
                <a:srgbClr val="FF0000"/>
              </a:solidFill>
              <a:latin typeface="Tahoma" pitchFamily="34" charset="0"/>
            </a:endParaRPr>
          </a:p>
          <a:p>
            <a:r>
              <a:rPr lang="en-US" altLang="ar-SA" sz="2700" dirty="0">
                <a:latin typeface="Tahoma" pitchFamily="34" charset="0"/>
              </a:rPr>
              <a:t> </a:t>
            </a:r>
            <a:r>
              <a:rPr lang="en-US" altLang="ar-SA" sz="2700" dirty="0" smtClean="0">
                <a:latin typeface="Tahoma" pitchFamily="34" charset="0"/>
              </a:rPr>
              <a:t>Diabetes</a:t>
            </a:r>
            <a:r>
              <a:rPr lang="en-US" altLang="ar-SA" sz="2700" dirty="0">
                <a:latin typeface="Tahoma" pitchFamily="34" charset="0"/>
              </a:rPr>
              <a:t>, arthritis, large jaw &amp; </a:t>
            </a:r>
            <a:r>
              <a:rPr lang="en-US" altLang="ar-SA" sz="2700" dirty="0" smtClean="0">
                <a:latin typeface="Tahoma" pitchFamily="34" charset="0"/>
              </a:rPr>
              <a:t>hands, osteo</a:t>
            </a:r>
            <a:r>
              <a:rPr lang="en-US" altLang="ar-SA" sz="2700" dirty="0" smtClean="0">
                <a:latin typeface="Tahoma" pitchFamily="34" charset="0"/>
                <a:sym typeface="Symbol" pitchFamily="18" charset="2"/>
              </a:rPr>
              <a:t>porosis</a:t>
            </a:r>
            <a:r>
              <a:rPr lang="en-US" altLang="ar-SA" sz="2700" dirty="0">
                <a:latin typeface="Tahoma" pitchFamily="34" charset="0"/>
                <a:sym typeface="Symbol" pitchFamily="18" charset="2"/>
              </a:rPr>
              <a:t>, BP, </a:t>
            </a:r>
            <a:r>
              <a:rPr lang="en-US" altLang="ar-SA" sz="2700" dirty="0">
                <a:latin typeface="Tahoma" pitchFamily="34" charset="0"/>
              </a:rPr>
              <a:t>HF…..</a:t>
            </a:r>
            <a:r>
              <a:rPr lang="en-US" altLang="ar-SA" sz="2700" dirty="0" err="1">
                <a:latin typeface="Tahoma" pitchFamily="34" charset="0"/>
              </a:rPr>
              <a:t>etc</a:t>
            </a:r>
            <a:endParaRPr lang="en-US" altLang="ar-SA" sz="2700" dirty="0">
              <a:latin typeface="Tahoma" pitchFamily="34" charset="0"/>
            </a:endParaRPr>
          </a:p>
        </p:txBody>
      </p:sp>
    </p:spTree>
    <p:extLst>
      <p:ext uri="{BB962C8B-B14F-4D97-AF65-F5344CB8AC3E}">
        <p14:creationId xmlns:p14="http://schemas.microsoft.com/office/powerpoint/2010/main" val="1549265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l" eaLnBrk="1" hangingPunct="1"/>
            <a:r>
              <a:rPr lang="en-US" altLang="ar-SA" sz="3600" dirty="0">
                <a:solidFill>
                  <a:schemeClr val="accent2"/>
                </a:solidFill>
                <a:latin typeface="Tahoma" pitchFamily="34" charset="0"/>
                <a:ea typeface="+mn-ea"/>
                <a:cs typeface="Tahoma" pitchFamily="34" charset="0"/>
              </a:rPr>
              <a:t>3- </a:t>
            </a:r>
            <a:r>
              <a:rPr lang="en-US" altLang="ar-SA" sz="3600" dirty="0" err="1">
                <a:solidFill>
                  <a:schemeClr val="accent2"/>
                </a:solidFill>
                <a:latin typeface="Tahoma" pitchFamily="34" charset="0"/>
                <a:ea typeface="+mn-ea"/>
                <a:cs typeface="Tahoma" pitchFamily="34" charset="0"/>
              </a:rPr>
              <a:t>Corticotroph</a:t>
            </a:r>
            <a:r>
              <a:rPr lang="en-US" altLang="ar-SA" sz="3600" dirty="0">
                <a:solidFill>
                  <a:schemeClr val="accent2"/>
                </a:solidFill>
                <a:latin typeface="Tahoma" pitchFamily="34" charset="0"/>
                <a:ea typeface="+mn-ea"/>
                <a:cs typeface="Tahoma" pitchFamily="34" charset="0"/>
              </a:rPr>
              <a:t> cell adenoma</a:t>
            </a:r>
            <a:endParaRPr lang="en-US" altLang="en-US" sz="3600" dirty="0">
              <a:solidFill>
                <a:schemeClr val="accent2"/>
              </a:solidFill>
              <a:latin typeface="Tahoma" pitchFamily="34" charset="0"/>
              <a:ea typeface="+mn-ea"/>
              <a:cs typeface="Tahoma" pitchFamily="34" charset="0"/>
            </a:endParaRPr>
          </a:p>
        </p:txBody>
      </p:sp>
      <p:sp>
        <p:nvSpPr>
          <p:cNvPr id="39939" name="Rectangle 3"/>
          <p:cNvSpPr>
            <a:spLocks noGrp="1" noChangeArrowheads="1"/>
          </p:cNvSpPr>
          <p:nvPr>
            <p:ph idx="1"/>
          </p:nvPr>
        </p:nvSpPr>
        <p:spPr>
          <a:xfrm>
            <a:off x="228600" y="1371600"/>
            <a:ext cx="8915400" cy="5486400"/>
          </a:xfrm>
        </p:spPr>
        <p:txBody>
          <a:bodyPr>
            <a:normAutofit fontScale="62500" lnSpcReduction="20000"/>
          </a:bodyPr>
          <a:lstStyle/>
          <a:p>
            <a:pPr eaLnBrk="1" hangingPunct="1"/>
            <a:r>
              <a:rPr lang="en-US" altLang="ar-SA" dirty="0" smtClean="0">
                <a:latin typeface="Tahoma" pitchFamily="34" charset="0"/>
                <a:cs typeface="Tahoma" pitchFamily="34" charset="0"/>
              </a:rPr>
              <a:t>Usually  </a:t>
            </a:r>
            <a:r>
              <a:rPr lang="en-US" altLang="ar-SA" dirty="0" err="1" smtClean="0">
                <a:latin typeface="Tahoma" pitchFamily="34" charset="0"/>
                <a:cs typeface="Tahoma" pitchFamily="34" charset="0"/>
              </a:rPr>
              <a:t>microadenomas</a:t>
            </a:r>
            <a:endParaRPr lang="en-US" altLang="ar-SA" dirty="0" smtClean="0">
              <a:latin typeface="Tahoma" pitchFamily="34" charset="0"/>
              <a:cs typeface="Tahoma" pitchFamily="34" charset="0"/>
            </a:endParaRPr>
          </a:p>
          <a:p>
            <a:pPr eaLnBrk="1" hangingPunct="1"/>
            <a:endParaRPr lang="en-US" altLang="ar-SA" dirty="0" smtClean="0">
              <a:latin typeface="Tahoma" pitchFamily="34" charset="0"/>
              <a:cs typeface="Tahoma" pitchFamily="34" charset="0"/>
            </a:endParaRPr>
          </a:p>
          <a:p>
            <a:pPr eaLnBrk="1" hangingPunct="1"/>
            <a:r>
              <a:rPr lang="en-US" altLang="ar-SA" dirty="0" smtClean="0">
                <a:latin typeface="Tahoma" pitchFamily="34" charset="0"/>
                <a:cs typeface="Tahoma" pitchFamily="34" charset="0"/>
              </a:rPr>
              <a:t>Higher chance of becoming </a:t>
            </a:r>
            <a:r>
              <a:rPr lang="en-US" altLang="ar-SA" dirty="0" smtClean="0">
                <a:latin typeface="Tahoma" pitchFamily="34" charset="0"/>
                <a:cs typeface="Tahoma" pitchFamily="34" charset="0"/>
              </a:rPr>
              <a:t>malignant</a:t>
            </a:r>
          </a:p>
          <a:p>
            <a:pPr eaLnBrk="1" hangingPunct="1"/>
            <a:endParaRPr lang="en-US" altLang="ar-SA" dirty="0" smtClean="0">
              <a:latin typeface="Tahoma" pitchFamily="34" charset="0"/>
              <a:cs typeface="Tahoma" pitchFamily="34" charset="0"/>
            </a:endParaRPr>
          </a:p>
          <a:p>
            <a:pPr eaLnBrk="1" hangingPunct="1"/>
            <a:r>
              <a:rPr lang="en-US" altLang="ar-SA" dirty="0" err="1" smtClean="0">
                <a:latin typeface="Tahoma" pitchFamily="34" charset="0"/>
                <a:cs typeface="Tahoma" pitchFamily="34" charset="0"/>
              </a:rPr>
              <a:t>Chromophobe</a:t>
            </a:r>
            <a:r>
              <a:rPr lang="en-US" altLang="ar-SA" dirty="0" smtClean="0">
                <a:latin typeface="Tahoma" pitchFamily="34" charset="0"/>
                <a:cs typeface="Tahoma" pitchFamily="34" charset="0"/>
              </a:rPr>
              <a:t> or basophilic cells  </a:t>
            </a:r>
            <a:endParaRPr lang="en-US" altLang="ar-SA" dirty="0" smtClean="0">
              <a:latin typeface="Tahoma" pitchFamily="34" charset="0"/>
              <a:cs typeface="Tahoma" pitchFamily="34" charset="0"/>
            </a:endParaRPr>
          </a:p>
          <a:p>
            <a:pPr eaLnBrk="1" hangingPunct="1"/>
            <a:endParaRPr lang="en-US" altLang="ar-SA" dirty="0" smtClean="0">
              <a:latin typeface="Tahoma" pitchFamily="34" charset="0"/>
              <a:cs typeface="Tahoma" pitchFamily="34" charset="0"/>
            </a:endParaRPr>
          </a:p>
          <a:p>
            <a:pPr eaLnBrk="1" hangingPunct="1"/>
            <a:r>
              <a:rPr lang="en-US" altLang="ar-SA" dirty="0" smtClean="0">
                <a:latin typeface="Tahoma" pitchFamily="34" charset="0"/>
                <a:cs typeface="Tahoma" pitchFamily="34" charset="0"/>
              </a:rPr>
              <a:t>Functionless (if it is small tumor) </a:t>
            </a:r>
            <a:r>
              <a:rPr lang="en-US" altLang="ar-SA" dirty="0" smtClean="0">
                <a:latin typeface="Tahoma" pitchFamily="34" charset="0"/>
                <a:cs typeface="Tahoma" pitchFamily="34" charset="0"/>
              </a:rPr>
              <a:t>or Cushing ‘s Disease ( </a:t>
            </a:r>
            <a:r>
              <a:rPr lang="en-US" altLang="ar-SA" dirty="0" smtClean="0">
                <a:latin typeface="Tahoma" pitchFamily="34" charset="0"/>
                <a:cs typeface="Tahoma" pitchFamily="34" charset="0"/>
                <a:sym typeface="Symbol" pitchFamily="18" charset="2"/>
              </a:rPr>
              <a:t> ACTH </a:t>
            </a:r>
            <a:r>
              <a:rPr lang="en-US" altLang="ar-SA" dirty="0" smtClean="0">
                <a:latin typeface="Tahoma" pitchFamily="34" charset="0"/>
                <a:cs typeface="Tahoma" pitchFamily="34" charset="0"/>
                <a:sym typeface="Symbol" pitchFamily="18" charset="2"/>
              </a:rPr>
              <a:t>in case of malignant tumor)</a:t>
            </a:r>
          </a:p>
          <a:p>
            <a:pPr eaLnBrk="1" hangingPunct="1"/>
            <a:endParaRPr lang="en-US" altLang="ar-SA" dirty="0" smtClean="0">
              <a:latin typeface="Tahoma" pitchFamily="34" charset="0"/>
              <a:cs typeface="Tahoma" pitchFamily="34" charset="0"/>
              <a:sym typeface="Symbol" pitchFamily="18" charset="2"/>
            </a:endParaRPr>
          </a:p>
          <a:p>
            <a:pPr eaLnBrk="1" hangingPunct="1"/>
            <a:r>
              <a:rPr lang="en-US" altLang="ar-SA" dirty="0" smtClean="0">
                <a:latin typeface="Tahoma" pitchFamily="34" charset="0"/>
                <a:cs typeface="Tahoma" pitchFamily="34" charset="0"/>
                <a:sym typeface="Symbol" pitchFamily="18" charset="2"/>
              </a:rPr>
              <a:t>Bilateral </a:t>
            </a:r>
            <a:r>
              <a:rPr lang="en-US" altLang="ar-SA" dirty="0" err="1" smtClean="0">
                <a:latin typeface="Tahoma" pitchFamily="34" charset="0"/>
                <a:cs typeface="Tahoma" pitchFamily="34" charset="0"/>
                <a:sym typeface="Symbol" pitchFamily="18" charset="2"/>
              </a:rPr>
              <a:t>adrenalectomy</a:t>
            </a:r>
            <a:r>
              <a:rPr lang="en-US" altLang="ar-SA" dirty="0" smtClean="0">
                <a:latin typeface="Tahoma" pitchFamily="34" charset="0"/>
                <a:cs typeface="Tahoma" pitchFamily="34" charset="0"/>
                <a:sym typeface="Symbol" pitchFamily="18" charset="2"/>
              </a:rPr>
              <a:t> or destruction may</a:t>
            </a:r>
          </a:p>
          <a:p>
            <a:pPr eaLnBrk="1" hangingPunct="1">
              <a:buFontTx/>
              <a:buNone/>
            </a:pPr>
            <a:r>
              <a:rPr lang="en-US" altLang="ar-SA" dirty="0" smtClean="0">
                <a:latin typeface="Tahoma" pitchFamily="34" charset="0"/>
                <a:cs typeface="Tahoma" pitchFamily="34" charset="0"/>
                <a:sym typeface="Symbol" pitchFamily="18" charset="2"/>
              </a:rPr>
              <a:t>   result </a:t>
            </a:r>
            <a:r>
              <a:rPr lang="en-US" altLang="ar-SA" dirty="0" smtClean="0">
                <a:latin typeface="Tahoma" pitchFamily="34" charset="0"/>
                <a:cs typeface="Tahoma" pitchFamily="34" charset="0"/>
                <a:sym typeface="Symbol" pitchFamily="18" charset="2"/>
              </a:rPr>
              <a:t>in </a:t>
            </a:r>
            <a:r>
              <a:rPr lang="en-US" altLang="ar-SA" dirty="0" smtClean="0">
                <a:latin typeface="Tahoma" pitchFamily="34" charset="0"/>
                <a:cs typeface="Tahoma" pitchFamily="34" charset="0"/>
                <a:sym typeface="Symbol" pitchFamily="18" charset="2"/>
              </a:rPr>
              <a:t>aggressive adenoma: </a:t>
            </a:r>
          </a:p>
          <a:p>
            <a:pPr algn="ctr" eaLnBrk="1" hangingPunct="1">
              <a:buFontTx/>
              <a:buNone/>
            </a:pPr>
            <a:r>
              <a:rPr lang="en-US" altLang="ar-SA" dirty="0" smtClean="0">
                <a:latin typeface="Tahoma" pitchFamily="34" charset="0"/>
                <a:cs typeface="Tahoma" pitchFamily="34" charset="0"/>
                <a:sym typeface="Symbol" pitchFamily="18" charset="2"/>
              </a:rPr>
              <a:t>                </a:t>
            </a:r>
            <a:r>
              <a:rPr lang="en-US" altLang="ar-SA" b="1" dirty="0" smtClean="0">
                <a:solidFill>
                  <a:schemeClr val="accent4">
                    <a:lumMod val="75000"/>
                  </a:schemeClr>
                </a:solidFill>
                <a:latin typeface="Tahoma" pitchFamily="34" charset="0"/>
                <a:cs typeface="Tahoma" pitchFamily="34" charset="0"/>
                <a:sym typeface="Symbol" pitchFamily="18" charset="2"/>
              </a:rPr>
              <a:t>Nelson’s Syndrome </a:t>
            </a:r>
            <a:r>
              <a:rPr lang="en-US" altLang="ar-SA" b="1" dirty="0" smtClean="0">
                <a:solidFill>
                  <a:schemeClr val="accent4">
                    <a:lumMod val="75000"/>
                  </a:schemeClr>
                </a:solidFill>
                <a:latin typeface="Tahoma" pitchFamily="34" charset="0"/>
                <a:cs typeface="Tahoma" pitchFamily="34" charset="0"/>
                <a:sym typeface="Symbol" pitchFamily="18" charset="2"/>
              </a:rPr>
              <a:t>(Reduction of the feedback of                     the steroid hormone).</a:t>
            </a:r>
            <a:endParaRPr lang="en-US" altLang="ar-SA" b="1" dirty="0" smtClean="0">
              <a:solidFill>
                <a:schemeClr val="accent4">
                  <a:lumMod val="75000"/>
                </a:schemeClr>
              </a:solidFill>
              <a:latin typeface="Tahoma" pitchFamily="34" charset="0"/>
              <a:cs typeface="Tahoma" pitchFamily="34" charset="0"/>
              <a:sym typeface="Symbol" pitchFamily="18" charset="2"/>
            </a:endParaRPr>
          </a:p>
          <a:p>
            <a:pPr eaLnBrk="1" hangingPunct="1"/>
            <a:r>
              <a:rPr lang="en-US" altLang="ar-SA" dirty="0" smtClean="0">
                <a:latin typeface="Tahoma" pitchFamily="34" charset="0"/>
                <a:cs typeface="Tahoma" pitchFamily="34" charset="0"/>
                <a:sym typeface="Symbol" pitchFamily="18" charset="2"/>
              </a:rPr>
              <a:t>After nelson’s syndrome, the receptors of ACTH would be gone, so there would a hyperplasia in the pituitary. that would result in an increase of the size of the pituitary.</a:t>
            </a:r>
          </a:p>
          <a:p>
            <a:pPr eaLnBrk="1" hangingPunct="1"/>
            <a:endParaRPr lang="en-US" altLang="ar-SA" dirty="0" smtClean="0">
              <a:latin typeface="Tahoma" pitchFamily="34" charset="0"/>
              <a:cs typeface="Tahoma" pitchFamily="34" charset="0"/>
              <a:sym typeface="Symbol" pitchFamily="18" charset="2"/>
            </a:endParaRPr>
          </a:p>
          <a:p>
            <a:pPr eaLnBrk="1" hangingPunct="1"/>
            <a:r>
              <a:rPr lang="en-US" altLang="ar-SA" dirty="0" smtClean="0">
                <a:latin typeface="Tahoma" pitchFamily="34" charset="0"/>
                <a:cs typeface="Tahoma" pitchFamily="34" charset="0"/>
                <a:sym typeface="Symbol" pitchFamily="18" charset="2"/>
              </a:rPr>
              <a:t> ICP (Due to the Hyperplasia)</a:t>
            </a:r>
            <a:endParaRPr lang="en-US" altLang="ar-SA" dirty="0" smtClean="0">
              <a:latin typeface="Tahoma" pitchFamily="34" charset="0"/>
              <a:cs typeface="Tahoma" pitchFamily="34" charset="0"/>
            </a:endParaRPr>
          </a:p>
          <a:p>
            <a:pPr eaLnBrk="1" hangingPunct="1"/>
            <a:endParaRPr lang="en-US" altLang="en-US" dirty="0" smtClean="0">
              <a:latin typeface="Tahoma" pitchFamily="34" charset="0"/>
              <a:cs typeface="Tahoma" pitchFamily="34" charset="0"/>
            </a:endParaRPr>
          </a:p>
        </p:txBody>
      </p:sp>
    </p:spTree>
    <p:extLst>
      <p:ext uri="{BB962C8B-B14F-4D97-AF65-F5344CB8AC3E}">
        <p14:creationId xmlns:p14="http://schemas.microsoft.com/office/powerpoint/2010/main" val="16591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Difference between the Cushing Syndrome and the Cushing Disease:</a:t>
            </a:r>
          </a:p>
          <a:p>
            <a:endParaRPr lang="en-US" dirty="0"/>
          </a:p>
          <a:p>
            <a:r>
              <a:rPr lang="en-US" dirty="0" smtClean="0"/>
              <a:t>Cushing Syndrome: Associated with a pathology matter with Adrenal gland.</a:t>
            </a:r>
          </a:p>
          <a:p>
            <a:endParaRPr lang="en-US" dirty="0"/>
          </a:p>
          <a:p>
            <a:r>
              <a:rPr lang="en-US" dirty="0" smtClean="0"/>
              <a:t>Cushing Disease: Associated with the Central </a:t>
            </a:r>
            <a:r>
              <a:rPr lang="en-US" dirty="0" err="1" smtClean="0"/>
              <a:t>causetive</a:t>
            </a:r>
            <a:r>
              <a:rPr lang="en-US" dirty="0" smtClean="0"/>
              <a:t> agent and it’s the </a:t>
            </a:r>
            <a:r>
              <a:rPr lang="en-US" dirty="0" err="1" smtClean="0"/>
              <a:t>piuitary</a:t>
            </a:r>
            <a:r>
              <a:rPr lang="en-US" dirty="0" smtClean="0"/>
              <a:t>.</a:t>
            </a:r>
          </a:p>
        </p:txBody>
      </p:sp>
    </p:spTree>
    <p:extLst>
      <p:ext uri="{BB962C8B-B14F-4D97-AF65-F5344CB8AC3E}">
        <p14:creationId xmlns:p14="http://schemas.microsoft.com/office/powerpoint/2010/main" val="1418517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10975" y="1556792"/>
            <a:ext cx="8915400" cy="4953000"/>
          </a:xfrm>
        </p:spPr>
        <p:txBody>
          <a:bodyPr>
            <a:normAutofit/>
          </a:bodyPr>
          <a:lstStyle/>
          <a:p>
            <a:pPr>
              <a:lnSpc>
                <a:spcPct val="80000"/>
              </a:lnSpc>
              <a:buNone/>
            </a:pPr>
            <a:r>
              <a:rPr lang="en-US" altLang="ar-SA" sz="2800" b="1" dirty="0">
                <a:solidFill>
                  <a:schemeClr val="accent2"/>
                </a:solidFill>
                <a:latin typeface="Tahoma" pitchFamily="34" charset="0"/>
                <a:cs typeface="Tahoma" pitchFamily="34" charset="0"/>
              </a:rPr>
              <a:t>4- Non functioning </a:t>
            </a:r>
            <a:r>
              <a:rPr lang="en-US" altLang="ar-SA" sz="2800" b="1" dirty="0" smtClean="0">
                <a:solidFill>
                  <a:schemeClr val="accent2"/>
                </a:solidFill>
                <a:latin typeface="Tahoma" pitchFamily="34" charset="0"/>
                <a:cs typeface="Tahoma" pitchFamily="34" charset="0"/>
              </a:rPr>
              <a:t>adenoma, </a:t>
            </a:r>
            <a:r>
              <a:rPr lang="en-US" altLang="ar-SA" sz="2400" dirty="0" smtClean="0">
                <a:latin typeface="Tahoma" pitchFamily="34" charset="0"/>
                <a:cs typeface="Tahoma" pitchFamily="34" charset="0"/>
              </a:rPr>
              <a:t>20-25% </a:t>
            </a:r>
            <a:r>
              <a:rPr lang="en-US" altLang="ar-SA" sz="2400" dirty="0">
                <a:latin typeface="Tahoma" pitchFamily="34" charset="0"/>
                <a:cs typeface="Tahoma" pitchFamily="34" charset="0"/>
              </a:rPr>
              <a:t>silent or null cell ,nonfunctioning &amp; produce mass effect only.</a:t>
            </a:r>
          </a:p>
          <a:p>
            <a:pPr eaLnBrk="1" hangingPunct="1">
              <a:lnSpc>
                <a:spcPct val="80000"/>
              </a:lnSpc>
              <a:buFontTx/>
              <a:buNone/>
            </a:pPr>
            <a:endParaRPr lang="en-US" altLang="ar-SA" sz="2800" b="1" dirty="0" smtClean="0">
              <a:solidFill>
                <a:schemeClr val="accent2"/>
              </a:solidFill>
              <a:latin typeface="Tahoma" pitchFamily="34" charset="0"/>
              <a:cs typeface="Tahoma" pitchFamily="34" charset="0"/>
            </a:endParaRPr>
          </a:p>
          <a:p>
            <a:pPr eaLnBrk="1" hangingPunct="1">
              <a:lnSpc>
                <a:spcPct val="80000"/>
              </a:lnSpc>
              <a:buFontTx/>
              <a:buNone/>
            </a:pPr>
            <a:r>
              <a:rPr lang="en-US" altLang="ar-SA" sz="2800" b="1" dirty="0" smtClean="0">
                <a:solidFill>
                  <a:schemeClr val="accent2"/>
                </a:solidFill>
                <a:latin typeface="Tahoma" pitchFamily="34" charset="0"/>
                <a:cs typeface="Tahoma" pitchFamily="34" charset="0"/>
              </a:rPr>
              <a:t>5- </a:t>
            </a:r>
            <a:r>
              <a:rPr lang="en-US" altLang="ar-SA" sz="2800" b="1" dirty="0" err="1" smtClean="0">
                <a:solidFill>
                  <a:schemeClr val="accent2"/>
                </a:solidFill>
                <a:latin typeface="Tahoma" pitchFamily="34" charset="0"/>
                <a:cs typeface="Tahoma" pitchFamily="34" charset="0"/>
              </a:rPr>
              <a:t>Gonadotroph</a:t>
            </a:r>
            <a:r>
              <a:rPr lang="en-US" altLang="ar-SA" sz="2800" b="1" dirty="0" smtClean="0">
                <a:solidFill>
                  <a:schemeClr val="accent2"/>
                </a:solidFill>
                <a:latin typeface="Tahoma" pitchFamily="34" charset="0"/>
                <a:cs typeface="Tahoma" pitchFamily="34" charset="0"/>
              </a:rPr>
              <a:t> producing LH &amp;FSH,</a:t>
            </a:r>
            <a:r>
              <a:rPr lang="en-US" altLang="ar-SA" sz="2800" dirty="0" smtClean="0">
                <a:solidFill>
                  <a:schemeClr val="accent2"/>
                </a:solidFill>
                <a:latin typeface="Tahoma" pitchFamily="34" charset="0"/>
                <a:cs typeface="Tahoma" pitchFamily="34" charset="0"/>
              </a:rPr>
              <a:t> </a:t>
            </a:r>
            <a:r>
              <a:rPr lang="en-US" altLang="ar-SA" sz="2400" dirty="0" smtClean="0">
                <a:latin typeface="Tahoma" pitchFamily="34" charset="0"/>
                <a:cs typeface="Tahoma" pitchFamily="34" charset="0"/>
              </a:rPr>
              <a:t>( 10-15%)- Function silent or is minimal , late presentation mainly mass effect produced.</a:t>
            </a:r>
          </a:p>
          <a:p>
            <a:pPr eaLnBrk="1" hangingPunct="1">
              <a:lnSpc>
                <a:spcPct val="80000"/>
              </a:lnSpc>
              <a:buFontTx/>
              <a:buNone/>
            </a:pPr>
            <a:r>
              <a:rPr lang="en-US" altLang="ar-SA" sz="2400" dirty="0" smtClean="0">
                <a:latin typeface="Tahoma" pitchFamily="34" charset="0"/>
                <a:cs typeface="Tahoma" pitchFamily="34" charset="0"/>
              </a:rPr>
              <a:t>   Produce </a:t>
            </a:r>
            <a:r>
              <a:rPr lang="en-US" altLang="ar-SA" sz="2400" dirty="0" err="1" smtClean="0">
                <a:latin typeface="Tahoma" pitchFamily="34" charset="0"/>
                <a:cs typeface="Tahoma" pitchFamily="34" charset="0"/>
              </a:rPr>
              <a:t>gonadotrophin</a:t>
            </a:r>
            <a:r>
              <a:rPr lang="en-US" altLang="ar-SA" sz="2400" dirty="0" smtClean="0">
                <a:latin typeface="Tahoma" pitchFamily="34" charset="0"/>
                <a:cs typeface="Tahoma" pitchFamily="34" charset="0"/>
              </a:rPr>
              <a:t> </a:t>
            </a:r>
            <a:r>
              <a:rPr lang="en-US" altLang="ar-SA" sz="2400" b="1" dirty="0" smtClean="0">
                <a:latin typeface="Tahoma" pitchFamily="34" charset="0"/>
                <a:cs typeface="Tahoma" pitchFamily="34" charset="0"/>
                <a:sym typeface="Symbol" pitchFamily="18" charset="2"/>
              </a:rPr>
              <a:t></a:t>
            </a:r>
            <a:r>
              <a:rPr lang="en-US" altLang="ar-SA" sz="2400" dirty="0" smtClean="0">
                <a:latin typeface="Tahoma" pitchFamily="34" charset="0"/>
                <a:cs typeface="Tahoma" pitchFamily="34" charset="0"/>
              </a:rPr>
              <a:t> subunit, </a:t>
            </a:r>
            <a:r>
              <a:rPr lang="el-GR" altLang="ar-SA" sz="2400" dirty="0" smtClean="0">
                <a:latin typeface="Tahoma" pitchFamily="34" charset="0"/>
                <a:cs typeface="Tahoma" pitchFamily="34" charset="0"/>
              </a:rPr>
              <a:t>β</a:t>
            </a:r>
            <a:r>
              <a:rPr lang="en-US" altLang="ar-SA" sz="2400" dirty="0" smtClean="0">
                <a:latin typeface="Tahoma" pitchFamily="34" charset="0"/>
                <a:cs typeface="Tahoma" pitchFamily="34" charset="0"/>
              </a:rPr>
              <a:t>- FSH &amp; </a:t>
            </a:r>
            <a:r>
              <a:rPr lang="el-GR" altLang="ar-SA" sz="2400" dirty="0" smtClean="0">
                <a:latin typeface="Tahoma" pitchFamily="34" charset="0"/>
                <a:cs typeface="Tahoma" pitchFamily="34" charset="0"/>
              </a:rPr>
              <a:t>β</a:t>
            </a:r>
            <a:r>
              <a:rPr lang="en-US" altLang="ar-SA" sz="2400" dirty="0" smtClean="0">
                <a:latin typeface="Tahoma" pitchFamily="34" charset="0"/>
                <a:cs typeface="Tahoma" pitchFamily="34" charset="0"/>
              </a:rPr>
              <a:t>-LH.</a:t>
            </a:r>
          </a:p>
          <a:p>
            <a:pPr eaLnBrk="1" hangingPunct="1">
              <a:lnSpc>
                <a:spcPct val="80000"/>
              </a:lnSpc>
              <a:buFontTx/>
              <a:buNone/>
            </a:pPr>
            <a:endParaRPr lang="en-US" altLang="ar-SA" sz="2800" dirty="0" smtClean="0">
              <a:latin typeface="Tahoma" pitchFamily="34" charset="0"/>
              <a:cs typeface="Tahoma" pitchFamily="34" charset="0"/>
            </a:endParaRPr>
          </a:p>
          <a:p>
            <a:pPr eaLnBrk="1" hangingPunct="1">
              <a:lnSpc>
                <a:spcPct val="80000"/>
              </a:lnSpc>
              <a:buFontTx/>
              <a:buNone/>
            </a:pPr>
            <a:r>
              <a:rPr lang="en-US" altLang="ar-SA" sz="2800" b="1" dirty="0" smtClean="0">
                <a:solidFill>
                  <a:schemeClr val="accent2"/>
                </a:solidFill>
                <a:latin typeface="Tahoma" pitchFamily="34" charset="0"/>
                <a:cs typeface="Tahoma" pitchFamily="34" charset="0"/>
              </a:rPr>
              <a:t>6- TSH producing</a:t>
            </a:r>
            <a:r>
              <a:rPr lang="en-US" altLang="ar-SA" sz="2400" dirty="0" smtClean="0">
                <a:latin typeface="Tahoma" pitchFamily="34" charset="0"/>
                <a:cs typeface="Tahoma" pitchFamily="34" charset="0"/>
              </a:rPr>
              <a:t>, (1%) rare cause </a:t>
            </a:r>
            <a:r>
              <a:rPr lang="en-US" altLang="ar-SA" sz="2400" dirty="0" smtClean="0">
                <a:latin typeface="Tahoma" pitchFamily="34" charset="0"/>
                <a:cs typeface="Tahoma" pitchFamily="34" charset="0"/>
              </a:rPr>
              <a:t>of </a:t>
            </a:r>
            <a:r>
              <a:rPr lang="en-US" altLang="ar-SA" sz="2400" dirty="0" smtClean="0">
                <a:latin typeface="Tahoma" pitchFamily="34" charset="0"/>
                <a:cs typeface="Tahoma" pitchFamily="34" charset="0"/>
              </a:rPr>
              <a:t>hyperthyroidism.</a:t>
            </a:r>
          </a:p>
          <a:p>
            <a:pPr eaLnBrk="1" hangingPunct="1">
              <a:lnSpc>
                <a:spcPct val="80000"/>
              </a:lnSpc>
              <a:buFontTx/>
              <a:buNone/>
            </a:pPr>
            <a:endParaRPr lang="en-US" altLang="ar-SA" sz="2800" dirty="0" smtClean="0">
              <a:latin typeface="Tahoma" pitchFamily="34" charset="0"/>
              <a:cs typeface="Tahoma" pitchFamily="34" charset="0"/>
            </a:endParaRPr>
          </a:p>
          <a:p>
            <a:pPr eaLnBrk="1" hangingPunct="1">
              <a:lnSpc>
                <a:spcPct val="80000"/>
              </a:lnSpc>
              <a:buFontTx/>
              <a:buNone/>
            </a:pPr>
            <a:r>
              <a:rPr lang="en-US" altLang="ar-SA" sz="2800" b="1" dirty="0" smtClean="0">
                <a:solidFill>
                  <a:schemeClr val="accent2"/>
                </a:solidFill>
                <a:latin typeface="Tahoma" pitchFamily="34" charset="0"/>
                <a:cs typeface="Tahoma" pitchFamily="34" charset="0"/>
              </a:rPr>
              <a:t>7- Pituitary carcinoma,</a:t>
            </a:r>
            <a:r>
              <a:rPr lang="en-US" altLang="ar-SA" sz="2800" dirty="0" smtClean="0">
                <a:latin typeface="Tahoma" pitchFamily="34" charset="0"/>
                <a:cs typeface="Tahoma" pitchFamily="34" charset="0"/>
              </a:rPr>
              <a:t> </a:t>
            </a:r>
            <a:r>
              <a:rPr lang="en-US" altLang="ar-SA" sz="2400" dirty="0" smtClean="0">
                <a:latin typeface="Tahoma" pitchFamily="34" charset="0"/>
                <a:cs typeface="Tahoma" pitchFamily="34" charset="0"/>
              </a:rPr>
              <a:t>Extremely rare, diagnosed only by metastases.</a:t>
            </a:r>
          </a:p>
          <a:p>
            <a:pPr eaLnBrk="1" hangingPunct="1">
              <a:lnSpc>
                <a:spcPct val="80000"/>
              </a:lnSpc>
              <a:buFontTx/>
              <a:buNone/>
            </a:pPr>
            <a:endParaRPr lang="en-US" altLang="ar-SA" sz="2800" dirty="0" smtClean="0">
              <a:latin typeface="Tahoma" pitchFamily="34" charset="0"/>
              <a:cs typeface="Tahoma" pitchFamily="34" charset="0"/>
            </a:endParaRPr>
          </a:p>
          <a:p>
            <a:pPr eaLnBrk="1" hangingPunct="1">
              <a:lnSpc>
                <a:spcPct val="80000"/>
              </a:lnSpc>
              <a:buFontTx/>
              <a:buNone/>
            </a:pPr>
            <a:endParaRPr lang="en-US" altLang="ar-SA" sz="1600" dirty="0" smtClean="0">
              <a:latin typeface="Tahoma" pitchFamily="34" charset="0"/>
              <a:cs typeface="Tahoma" pitchFamily="34" charset="0"/>
            </a:endParaRPr>
          </a:p>
          <a:p>
            <a:pPr eaLnBrk="1" hangingPunct="1">
              <a:lnSpc>
                <a:spcPct val="80000"/>
              </a:lnSpc>
              <a:buFontTx/>
              <a:buNone/>
            </a:pPr>
            <a:endParaRPr lang="el-GR" altLang="ar-SA" sz="1600" b="1" dirty="0" smtClean="0">
              <a:latin typeface="Times New Roman" pitchFamily="18" charset="0"/>
              <a:cs typeface="Times New Roman" pitchFamily="18" charset="0"/>
            </a:endParaRPr>
          </a:p>
          <a:p>
            <a:pPr eaLnBrk="1" hangingPunct="1">
              <a:lnSpc>
                <a:spcPct val="80000"/>
              </a:lnSpc>
            </a:pPr>
            <a:endParaRPr lang="en-US" altLang="en-US" sz="1800" dirty="0" smtClean="0"/>
          </a:p>
        </p:txBody>
      </p:sp>
    </p:spTree>
    <p:extLst>
      <p:ext uri="{BB962C8B-B14F-4D97-AF65-F5344CB8AC3E}">
        <p14:creationId xmlns:p14="http://schemas.microsoft.com/office/powerpoint/2010/main" val="2241520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3905"/>
            <a:ext cx="8686800" cy="685800"/>
          </a:xfrm>
        </p:spPr>
        <p:txBody>
          <a:bodyPr/>
          <a:lstStyle/>
          <a:p>
            <a:pPr algn="l" eaLnBrk="1" hangingPunct="1"/>
            <a:r>
              <a:rPr lang="en-US" altLang="en-US" sz="3600" dirty="0" smtClean="0">
                <a:solidFill>
                  <a:srgbClr val="0070C0"/>
                </a:solidFill>
              </a:rPr>
              <a:t> </a:t>
            </a:r>
            <a:r>
              <a:rPr lang="en-US" altLang="ar-SA" sz="3600" b="1" dirty="0" smtClean="0">
                <a:solidFill>
                  <a:srgbClr val="0070C0"/>
                </a:solidFill>
              </a:rPr>
              <a:t>HYPOPITUITARISM </a:t>
            </a:r>
            <a:r>
              <a:rPr lang="en-US" altLang="ar-SA" sz="3600" b="1" dirty="0" smtClean="0">
                <a:solidFill>
                  <a:srgbClr val="0070C0"/>
                </a:solidFill>
              </a:rPr>
              <a:t>: Loss of hormones</a:t>
            </a:r>
            <a:endParaRPr lang="en-US" altLang="ar-SA" sz="3600" dirty="0" smtClean="0">
              <a:solidFill>
                <a:srgbClr val="0070C0"/>
              </a:solidFill>
            </a:endParaRPr>
          </a:p>
        </p:txBody>
      </p:sp>
      <p:sp>
        <p:nvSpPr>
          <p:cNvPr id="41987" name="Rectangle 3"/>
          <p:cNvSpPr>
            <a:spLocks noGrp="1" noChangeArrowheads="1"/>
          </p:cNvSpPr>
          <p:nvPr>
            <p:ph idx="1"/>
          </p:nvPr>
        </p:nvSpPr>
        <p:spPr>
          <a:xfrm>
            <a:off x="0" y="404664"/>
            <a:ext cx="9144000" cy="6336704"/>
          </a:xfrm>
        </p:spPr>
        <p:txBody>
          <a:bodyPr>
            <a:normAutofit fontScale="85000" lnSpcReduction="20000"/>
          </a:bodyPr>
          <a:lstStyle/>
          <a:p>
            <a:pPr eaLnBrk="1" hangingPunct="1">
              <a:lnSpc>
                <a:spcPct val="80000"/>
              </a:lnSpc>
              <a:buFontTx/>
              <a:buNone/>
            </a:pPr>
            <a:r>
              <a:rPr lang="en-US" altLang="ar-SA" sz="2000" b="1" dirty="0" smtClean="0"/>
              <a:t>     </a:t>
            </a:r>
          </a:p>
          <a:p>
            <a:pPr eaLnBrk="1" hangingPunct="1">
              <a:lnSpc>
                <a:spcPct val="80000"/>
              </a:lnSpc>
            </a:pPr>
            <a:r>
              <a:rPr lang="en-US" altLang="ar-SA" sz="2800" dirty="0" smtClean="0">
                <a:latin typeface="Tahoma" pitchFamily="34" charset="0"/>
                <a:cs typeface="Tahoma" pitchFamily="34" charset="0"/>
              </a:rPr>
              <a:t>Loss of </a:t>
            </a:r>
            <a:r>
              <a:rPr lang="en-US" altLang="ar-SA" sz="2800" dirty="0" smtClean="0">
                <a:latin typeface="Tahoma" pitchFamily="34" charset="0"/>
                <a:cs typeface="Tahoma" pitchFamily="34" charset="0"/>
                <a:sym typeface="Symbol" pitchFamily="18" charset="2"/>
              </a:rPr>
              <a:t> 75% of ant. Pituitary  Symptoms </a:t>
            </a:r>
          </a:p>
          <a:p>
            <a:pPr eaLnBrk="1" hangingPunct="1">
              <a:lnSpc>
                <a:spcPct val="80000"/>
              </a:lnSpc>
            </a:pPr>
            <a:r>
              <a:rPr lang="en-US" altLang="ar-SA" sz="2800" dirty="0" smtClean="0">
                <a:latin typeface="Tahoma" pitchFamily="34" charset="0"/>
                <a:cs typeface="Tahoma" pitchFamily="34" charset="0"/>
                <a:sym typeface="Symbol" pitchFamily="18" charset="2"/>
              </a:rPr>
              <a:t>Congenital or acquired, intrinsic or </a:t>
            </a:r>
            <a:r>
              <a:rPr lang="en-US" altLang="ar-SA" sz="2800" dirty="0" smtClean="0">
                <a:latin typeface="Tahoma" pitchFamily="34" charset="0"/>
                <a:cs typeface="Tahoma" pitchFamily="34" charset="0"/>
                <a:sym typeface="Symbol" pitchFamily="18" charset="2"/>
              </a:rPr>
              <a:t>extrinsic</a:t>
            </a:r>
          </a:p>
          <a:p>
            <a:pPr eaLnBrk="1" hangingPunct="1">
              <a:lnSpc>
                <a:spcPct val="80000"/>
              </a:lnSpc>
            </a:pPr>
            <a:endParaRPr lang="en-US" altLang="ar-SA" sz="2800" dirty="0" smtClean="0">
              <a:latin typeface="Tahoma" pitchFamily="34" charset="0"/>
              <a:cs typeface="Tahoma" pitchFamily="34" charset="0"/>
              <a:sym typeface="Symbol" pitchFamily="18" charset="2"/>
            </a:endParaRPr>
          </a:p>
          <a:p>
            <a:pPr eaLnBrk="1" hangingPunct="1">
              <a:lnSpc>
                <a:spcPct val="80000"/>
              </a:lnSpc>
            </a:pPr>
            <a:r>
              <a:rPr lang="en-US" altLang="ar-SA" sz="2800" dirty="0" smtClean="0">
                <a:latin typeface="Tahoma" pitchFamily="34" charset="0"/>
                <a:cs typeface="Tahoma" pitchFamily="34" charset="0"/>
                <a:sym typeface="Symbol" pitchFamily="18" charset="2"/>
              </a:rPr>
              <a:t>Acquired causes include :</a:t>
            </a:r>
          </a:p>
          <a:p>
            <a:pPr eaLnBrk="1" hangingPunct="1">
              <a:lnSpc>
                <a:spcPct val="80000"/>
              </a:lnSpc>
              <a:buFontTx/>
              <a:buNone/>
            </a:pPr>
            <a:endParaRPr lang="en-US" altLang="ar-SA" sz="2800" dirty="0" smtClean="0">
              <a:latin typeface="Tahoma" pitchFamily="34" charset="0"/>
              <a:cs typeface="Tahoma" pitchFamily="34" charset="0"/>
              <a:sym typeface="Symbol" pitchFamily="18" charset="2"/>
            </a:endParaRPr>
          </a:p>
          <a:p>
            <a:pPr eaLnBrk="1" hangingPunct="1">
              <a:lnSpc>
                <a:spcPct val="80000"/>
              </a:lnSpc>
              <a:buFontTx/>
              <a:buNone/>
            </a:pPr>
            <a:r>
              <a:rPr lang="en-US" altLang="ar-SA" sz="2800" dirty="0" smtClean="0">
                <a:latin typeface="Tahoma" pitchFamily="34" charset="0"/>
                <a:cs typeface="Tahoma" pitchFamily="34" charset="0"/>
                <a:sym typeface="Symbol" pitchFamily="18" charset="2"/>
              </a:rPr>
              <a:t>      </a:t>
            </a:r>
            <a:r>
              <a:rPr lang="en-US" altLang="ar-SA" sz="2800" dirty="0" smtClean="0">
                <a:solidFill>
                  <a:schemeClr val="accent2">
                    <a:lumMod val="75000"/>
                  </a:schemeClr>
                </a:solidFill>
                <a:latin typeface="Tahoma" pitchFamily="34" charset="0"/>
                <a:cs typeface="Tahoma" pitchFamily="34" charset="0"/>
                <a:sym typeface="Symbol" pitchFamily="18" charset="2"/>
              </a:rPr>
              <a:t>1- </a:t>
            </a:r>
            <a:r>
              <a:rPr lang="en-US" altLang="ar-SA" sz="2800" dirty="0" err="1" smtClean="0">
                <a:solidFill>
                  <a:schemeClr val="accent2">
                    <a:lumMod val="75000"/>
                  </a:schemeClr>
                </a:solidFill>
                <a:latin typeface="Tahoma" pitchFamily="34" charset="0"/>
                <a:cs typeface="Tahoma" pitchFamily="34" charset="0"/>
                <a:sym typeface="Symbol" pitchFamily="18" charset="2"/>
              </a:rPr>
              <a:t>Nonsecretory</a:t>
            </a:r>
            <a:r>
              <a:rPr lang="en-US" altLang="ar-SA" sz="2800" dirty="0" smtClean="0">
                <a:solidFill>
                  <a:schemeClr val="accent2">
                    <a:lumMod val="75000"/>
                  </a:schemeClr>
                </a:solidFill>
                <a:latin typeface="Tahoma" pitchFamily="34" charset="0"/>
                <a:cs typeface="Tahoma" pitchFamily="34" charset="0"/>
                <a:sym typeface="Symbol" pitchFamily="18" charset="2"/>
              </a:rPr>
              <a:t> pituitary </a:t>
            </a:r>
            <a:r>
              <a:rPr lang="en-US" altLang="ar-SA" sz="2800" dirty="0" smtClean="0">
                <a:solidFill>
                  <a:schemeClr val="accent2">
                    <a:lumMod val="75000"/>
                  </a:schemeClr>
                </a:solidFill>
                <a:latin typeface="Tahoma" pitchFamily="34" charset="0"/>
                <a:cs typeface="Tahoma" pitchFamily="34" charset="0"/>
                <a:sym typeface="Symbol" pitchFamily="18" charset="2"/>
              </a:rPr>
              <a:t>adenoma: </a:t>
            </a:r>
            <a:r>
              <a:rPr lang="en-US" altLang="ar-SA" sz="2800" dirty="0" smtClean="0">
                <a:latin typeface="Tahoma" pitchFamily="34" charset="0"/>
                <a:cs typeface="Tahoma" pitchFamily="34" charset="0"/>
                <a:sym typeface="Symbol" pitchFamily="18" charset="2"/>
              </a:rPr>
              <a:t>we have a mass that doesn’t produce anything, but it has a mass effect on the adjacent structure </a:t>
            </a:r>
            <a:endParaRPr lang="en-US" altLang="ar-SA" sz="2800" dirty="0" smtClean="0">
              <a:solidFill>
                <a:schemeClr val="accent2">
                  <a:lumMod val="75000"/>
                </a:schemeClr>
              </a:solidFill>
              <a:latin typeface="Tahoma" pitchFamily="34" charset="0"/>
              <a:cs typeface="Tahoma" pitchFamily="34" charset="0"/>
              <a:sym typeface="Symbol" pitchFamily="18" charset="2"/>
            </a:endParaRPr>
          </a:p>
          <a:p>
            <a:pPr eaLnBrk="1" hangingPunct="1">
              <a:lnSpc>
                <a:spcPct val="80000"/>
              </a:lnSpc>
              <a:buFontTx/>
              <a:buNone/>
            </a:pPr>
            <a:endParaRPr lang="en-US" altLang="ar-SA" sz="2800" dirty="0" smtClean="0">
              <a:solidFill>
                <a:schemeClr val="accent2">
                  <a:lumMod val="75000"/>
                </a:schemeClr>
              </a:solidFill>
              <a:latin typeface="Tahoma" pitchFamily="34" charset="0"/>
              <a:cs typeface="Tahoma" pitchFamily="34" charset="0"/>
            </a:endParaRPr>
          </a:p>
          <a:p>
            <a:pPr eaLnBrk="1" hangingPunct="1">
              <a:lnSpc>
                <a:spcPct val="80000"/>
              </a:lnSpc>
              <a:buFontTx/>
              <a:buNone/>
            </a:pPr>
            <a:r>
              <a:rPr lang="en-US" altLang="ar-SA" sz="2800" dirty="0" smtClean="0">
                <a:solidFill>
                  <a:schemeClr val="accent2">
                    <a:lumMod val="75000"/>
                  </a:schemeClr>
                </a:solidFill>
                <a:latin typeface="Tahoma" pitchFamily="34" charset="0"/>
                <a:cs typeface="Tahoma" pitchFamily="34" charset="0"/>
              </a:rPr>
              <a:t>     2- SHEEHAN’S </a:t>
            </a:r>
            <a:r>
              <a:rPr lang="en-US" altLang="ar-SA" sz="2800" dirty="0" smtClean="0">
                <a:solidFill>
                  <a:schemeClr val="accent2">
                    <a:lumMod val="75000"/>
                  </a:schemeClr>
                </a:solidFill>
                <a:latin typeface="Tahoma" pitchFamily="34" charset="0"/>
                <a:cs typeface="Tahoma" pitchFamily="34" charset="0"/>
              </a:rPr>
              <a:t>SYNDROME: </a:t>
            </a:r>
            <a:r>
              <a:rPr lang="en-US" altLang="ar-SA" sz="2800" dirty="0" smtClean="0">
                <a:latin typeface="Tahoma" pitchFamily="34" charset="0"/>
                <a:cs typeface="Tahoma" pitchFamily="34" charset="0"/>
              </a:rPr>
              <a:t>Associated with pregnancy. And there would be a Post </a:t>
            </a:r>
            <a:r>
              <a:rPr lang="en-US" altLang="ar-SA" sz="2800" dirty="0" err="1" smtClean="0">
                <a:latin typeface="Tahoma" pitchFamily="34" charset="0"/>
                <a:cs typeface="Tahoma" pitchFamily="34" charset="0"/>
              </a:rPr>
              <a:t>pratum</a:t>
            </a:r>
            <a:r>
              <a:rPr lang="en-US" altLang="ar-SA" sz="2800" dirty="0" smtClean="0">
                <a:latin typeface="Tahoma" pitchFamily="34" charset="0"/>
                <a:cs typeface="Tahoma" pitchFamily="34" charset="0"/>
              </a:rPr>
              <a:t> hemorrhage and therefore it would decrease the blood supply going to the pituitary causing necrosis of the gland, and the female would undergo this syndrome. The presentation would appear after 7-8 months with an inability to lactate due the necrosis (destruction) of the pituitary.</a:t>
            </a:r>
            <a:endParaRPr lang="en-US" altLang="ar-SA" sz="2800" dirty="0" smtClean="0">
              <a:solidFill>
                <a:schemeClr val="accent2">
                  <a:lumMod val="75000"/>
                </a:schemeClr>
              </a:solidFill>
              <a:latin typeface="Tahoma" pitchFamily="34" charset="0"/>
              <a:cs typeface="Tahoma" pitchFamily="34" charset="0"/>
            </a:endParaRPr>
          </a:p>
          <a:p>
            <a:pPr eaLnBrk="1" hangingPunct="1">
              <a:lnSpc>
                <a:spcPct val="80000"/>
              </a:lnSpc>
              <a:buFontTx/>
              <a:buNone/>
            </a:pPr>
            <a:endParaRPr lang="en-US" altLang="ar-SA" sz="2800" dirty="0" smtClean="0">
              <a:solidFill>
                <a:schemeClr val="accent2">
                  <a:lumMod val="75000"/>
                </a:schemeClr>
              </a:solidFill>
              <a:latin typeface="Tahoma" pitchFamily="34" charset="0"/>
              <a:cs typeface="Tahoma" pitchFamily="34" charset="0"/>
            </a:endParaRPr>
          </a:p>
          <a:p>
            <a:pPr>
              <a:lnSpc>
                <a:spcPct val="80000"/>
              </a:lnSpc>
              <a:buNone/>
            </a:pPr>
            <a:r>
              <a:rPr lang="en-US" altLang="ar-SA" sz="2800" dirty="0" smtClean="0">
                <a:solidFill>
                  <a:schemeClr val="accent2">
                    <a:lumMod val="75000"/>
                  </a:schemeClr>
                </a:solidFill>
                <a:latin typeface="Tahoma" pitchFamily="34" charset="0"/>
                <a:cs typeface="Tahoma" pitchFamily="34" charset="0"/>
              </a:rPr>
              <a:t>     3- </a:t>
            </a:r>
            <a:r>
              <a:rPr lang="en-US" altLang="ar-SA" sz="2800" dirty="0">
                <a:solidFill>
                  <a:schemeClr val="accent2">
                    <a:lumMod val="75000"/>
                  </a:schemeClr>
                </a:solidFill>
                <a:latin typeface="Tahoma" pitchFamily="34" charset="0"/>
                <a:cs typeface="Tahoma" pitchFamily="34" charset="0"/>
              </a:rPr>
              <a:t>Ischemic necrosis e.g. sickle cell anemia, </a:t>
            </a:r>
            <a:r>
              <a:rPr lang="en-US" altLang="ar-SA" sz="2800" dirty="0" smtClean="0">
                <a:solidFill>
                  <a:schemeClr val="accent2">
                    <a:lumMod val="75000"/>
                  </a:schemeClr>
                </a:solidFill>
                <a:latin typeface="Tahoma" pitchFamily="34" charset="0"/>
                <a:cs typeface="Tahoma" pitchFamily="34" charset="0"/>
              </a:rPr>
              <a:t>DIC</a:t>
            </a:r>
          </a:p>
          <a:p>
            <a:pPr>
              <a:lnSpc>
                <a:spcPct val="80000"/>
              </a:lnSpc>
              <a:buNone/>
            </a:pPr>
            <a:endParaRPr lang="en-US" altLang="ar-SA" sz="2800" dirty="0">
              <a:solidFill>
                <a:schemeClr val="accent2">
                  <a:lumMod val="75000"/>
                </a:schemeClr>
              </a:solidFill>
              <a:latin typeface="Tahoma" pitchFamily="34" charset="0"/>
              <a:cs typeface="Tahoma" pitchFamily="34" charset="0"/>
            </a:endParaRPr>
          </a:p>
          <a:p>
            <a:pPr marL="365760" lvl="1" indent="-256032">
              <a:lnSpc>
                <a:spcPct val="80000"/>
              </a:lnSpc>
              <a:spcBef>
                <a:spcPts val="400"/>
              </a:spcBef>
              <a:buSzPct val="68000"/>
              <a:buNone/>
            </a:pPr>
            <a:r>
              <a:rPr lang="en-US" altLang="ar-SA" sz="2800" dirty="0">
                <a:solidFill>
                  <a:schemeClr val="accent2">
                    <a:lumMod val="75000"/>
                  </a:schemeClr>
                </a:solidFill>
                <a:latin typeface="Tahoma" pitchFamily="34" charset="0"/>
                <a:cs typeface="Tahoma" pitchFamily="34" charset="0"/>
              </a:rPr>
              <a:t>  </a:t>
            </a:r>
            <a:r>
              <a:rPr lang="en-US" altLang="ar-SA" sz="2800" dirty="0" smtClean="0">
                <a:solidFill>
                  <a:schemeClr val="accent2">
                    <a:lumMod val="75000"/>
                  </a:schemeClr>
                </a:solidFill>
                <a:latin typeface="Tahoma" pitchFamily="34" charset="0"/>
                <a:cs typeface="Tahoma" pitchFamily="34" charset="0"/>
              </a:rPr>
              <a:t>  </a:t>
            </a:r>
            <a:r>
              <a:rPr lang="en-US" altLang="ar-SA" sz="2800" dirty="0">
                <a:solidFill>
                  <a:schemeClr val="accent2">
                    <a:lumMod val="75000"/>
                  </a:schemeClr>
                </a:solidFill>
                <a:latin typeface="Tahoma" pitchFamily="34" charset="0"/>
                <a:cs typeface="Tahoma" pitchFamily="34" charset="0"/>
              </a:rPr>
              <a:t>4- Pituitary </a:t>
            </a:r>
            <a:r>
              <a:rPr lang="en-US" altLang="ar-SA" sz="2800" dirty="0" smtClean="0">
                <a:solidFill>
                  <a:schemeClr val="accent2">
                    <a:lumMod val="75000"/>
                  </a:schemeClr>
                </a:solidFill>
                <a:latin typeface="Tahoma" pitchFamily="34" charset="0"/>
                <a:cs typeface="Tahoma" pitchFamily="34" charset="0"/>
              </a:rPr>
              <a:t>apoplexy: </a:t>
            </a:r>
            <a:r>
              <a:rPr lang="en-US" altLang="ar-SA" sz="2800" dirty="0" smtClean="0">
                <a:latin typeface="Tahoma" pitchFamily="34" charset="0"/>
                <a:cs typeface="Tahoma" pitchFamily="34" charset="0"/>
              </a:rPr>
              <a:t>A condition where there is a spontaneous bleeding of hemorrhage due to tumor. Clinical </a:t>
            </a:r>
            <a:r>
              <a:rPr lang="en-US" altLang="ar-SA" sz="2800" dirty="0" err="1" smtClean="0">
                <a:latin typeface="Tahoma" pitchFamily="34" charset="0"/>
                <a:cs typeface="Tahoma" pitchFamily="34" charset="0"/>
              </a:rPr>
              <a:t>presentaion</a:t>
            </a:r>
            <a:r>
              <a:rPr lang="en-US" altLang="ar-SA" sz="2800" dirty="0" smtClean="0">
                <a:latin typeface="Tahoma" pitchFamily="34" charset="0"/>
                <a:cs typeface="Tahoma" pitchFamily="34" charset="0"/>
              </a:rPr>
              <a:t> would be a headache, N+V, double vision or loss in </a:t>
            </a:r>
            <a:r>
              <a:rPr lang="en-US" altLang="ar-SA" sz="2800" dirty="0" err="1" smtClean="0">
                <a:latin typeface="Tahoma" pitchFamily="34" charset="0"/>
                <a:cs typeface="Tahoma" pitchFamily="34" charset="0"/>
              </a:rPr>
              <a:t>vosion</a:t>
            </a:r>
            <a:r>
              <a:rPr lang="en-US" altLang="ar-SA" sz="2800" dirty="0" smtClean="0">
                <a:latin typeface="Tahoma" pitchFamily="34" charset="0"/>
                <a:cs typeface="Tahoma" pitchFamily="34" charset="0"/>
              </a:rPr>
              <a:t>. </a:t>
            </a:r>
            <a:r>
              <a:rPr lang="en-US" altLang="ar-SA" dirty="0" smtClean="0">
                <a:latin typeface="Tahoma" pitchFamily="34" charset="0"/>
                <a:cs typeface="Tahoma" pitchFamily="34" charset="0"/>
              </a:rPr>
              <a:t>A long with changes in the mental status.</a:t>
            </a:r>
            <a:endParaRPr lang="en-US" altLang="ar-SA" sz="2800" dirty="0">
              <a:solidFill>
                <a:schemeClr val="accent2">
                  <a:lumMod val="75000"/>
                </a:schemeClr>
              </a:solidFill>
              <a:latin typeface="Tahoma" pitchFamily="34" charset="0"/>
              <a:cs typeface="Tahoma" pitchFamily="34" charset="0"/>
            </a:endParaRPr>
          </a:p>
        </p:txBody>
      </p:sp>
    </p:spTree>
    <p:extLst>
      <p:ext uri="{BB962C8B-B14F-4D97-AF65-F5344CB8AC3E}">
        <p14:creationId xmlns:p14="http://schemas.microsoft.com/office/powerpoint/2010/main" val="1733841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ar-SA" b="1" dirty="0" smtClean="0">
                <a:solidFill>
                  <a:srgbClr val="0070C0"/>
                </a:solidFill>
              </a:rPr>
              <a:t>HYPOPITUITARISM Cont.</a:t>
            </a:r>
            <a:endParaRPr lang="en-US" dirty="0"/>
          </a:p>
        </p:txBody>
      </p:sp>
      <p:sp>
        <p:nvSpPr>
          <p:cNvPr id="3" name="Content Placeholder 2"/>
          <p:cNvSpPr>
            <a:spLocks noGrp="1"/>
          </p:cNvSpPr>
          <p:nvPr>
            <p:ph idx="1"/>
          </p:nvPr>
        </p:nvSpPr>
        <p:spPr/>
        <p:txBody>
          <a:bodyPr/>
          <a:lstStyle/>
          <a:p>
            <a:pPr>
              <a:lnSpc>
                <a:spcPct val="80000"/>
              </a:lnSpc>
              <a:buNone/>
            </a:pPr>
            <a:r>
              <a:rPr lang="en-US" altLang="ar-SA" dirty="0" smtClean="0">
                <a:solidFill>
                  <a:schemeClr val="accent2">
                    <a:lumMod val="75000"/>
                  </a:schemeClr>
                </a:solidFill>
                <a:latin typeface="Tahoma" pitchFamily="34" charset="0"/>
                <a:cs typeface="Tahoma" pitchFamily="34" charset="0"/>
              </a:rPr>
              <a:t>5- Iatrogenic by radiation or surgery</a:t>
            </a:r>
          </a:p>
          <a:p>
            <a:pPr>
              <a:lnSpc>
                <a:spcPct val="80000"/>
              </a:lnSpc>
              <a:buNone/>
            </a:pPr>
            <a:endParaRPr lang="en-US" altLang="ar-SA" dirty="0" smtClean="0">
              <a:solidFill>
                <a:schemeClr val="accent2">
                  <a:lumMod val="75000"/>
                </a:schemeClr>
              </a:solidFill>
              <a:latin typeface="Tahoma" pitchFamily="34" charset="0"/>
              <a:cs typeface="Tahoma" pitchFamily="34" charset="0"/>
            </a:endParaRPr>
          </a:p>
          <a:p>
            <a:pPr>
              <a:lnSpc>
                <a:spcPct val="80000"/>
              </a:lnSpc>
              <a:buNone/>
            </a:pPr>
            <a:r>
              <a:rPr lang="en-US" altLang="ar-SA" dirty="0" smtClean="0">
                <a:solidFill>
                  <a:schemeClr val="accent2">
                    <a:lumMod val="75000"/>
                  </a:schemeClr>
                </a:solidFill>
                <a:latin typeface="Tahoma" pitchFamily="34" charset="0"/>
                <a:cs typeface="Tahoma" pitchFamily="34" charset="0"/>
              </a:rPr>
              <a:t>6- Autoimmune ( lymphocytic) </a:t>
            </a:r>
            <a:r>
              <a:rPr lang="en-US" altLang="ar-SA" dirty="0" err="1" smtClean="0">
                <a:solidFill>
                  <a:schemeClr val="accent2">
                    <a:lumMod val="75000"/>
                  </a:schemeClr>
                </a:solidFill>
                <a:latin typeface="Tahoma" pitchFamily="34" charset="0"/>
                <a:cs typeface="Tahoma" pitchFamily="34" charset="0"/>
              </a:rPr>
              <a:t>hypophysitis</a:t>
            </a:r>
            <a:endParaRPr lang="en-US" altLang="ar-SA" dirty="0" smtClean="0">
              <a:solidFill>
                <a:schemeClr val="accent2">
                  <a:lumMod val="75000"/>
                </a:schemeClr>
              </a:solidFill>
              <a:latin typeface="Tahoma" pitchFamily="34" charset="0"/>
              <a:cs typeface="Tahoma" pitchFamily="34" charset="0"/>
            </a:endParaRPr>
          </a:p>
          <a:p>
            <a:pPr>
              <a:lnSpc>
                <a:spcPct val="80000"/>
              </a:lnSpc>
              <a:buNone/>
            </a:pPr>
            <a:endParaRPr lang="en-US" altLang="ar-SA" dirty="0" smtClean="0">
              <a:solidFill>
                <a:schemeClr val="accent2">
                  <a:lumMod val="75000"/>
                </a:schemeClr>
              </a:solidFill>
              <a:latin typeface="Tahoma" pitchFamily="34" charset="0"/>
              <a:cs typeface="Tahoma" pitchFamily="34" charset="0"/>
            </a:endParaRPr>
          </a:p>
          <a:p>
            <a:pPr>
              <a:lnSpc>
                <a:spcPct val="80000"/>
              </a:lnSpc>
              <a:buNone/>
            </a:pPr>
            <a:r>
              <a:rPr lang="en-US" altLang="ar-SA" dirty="0" smtClean="0">
                <a:solidFill>
                  <a:schemeClr val="accent2">
                    <a:lumMod val="75000"/>
                  </a:schemeClr>
                </a:solidFill>
                <a:latin typeface="Tahoma" pitchFamily="34" charset="0"/>
                <a:cs typeface="Tahoma" pitchFamily="34" charset="0"/>
              </a:rPr>
              <a:t>7- Hypothalamic mass</a:t>
            </a:r>
          </a:p>
          <a:p>
            <a:pPr>
              <a:lnSpc>
                <a:spcPct val="80000"/>
              </a:lnSpc>
              <a:buNone/>
            </a:pPr>
            <a:endParaRPr lang="en-US" altLang="ar-SA" dirty="0" smtClean="0">
              <a:solidFill>
                <a:schemeClr val="accent2">
                  <a:lumMod val="75000"/>
                </a:schemeClr>
              </a:solidFill>
              <a:latin typeface="Tahoma" pitchFamily="34" charset="0"/>
              <a:cs typeface="Tahoma" pitchFamily="34" charset="0"/>
            </a:endParaRPr>
          </a:p>
          <a:p>
            <a:pPr>
              <a:lnSpc>
                <a:spcPct val="80000"/>
              </a:lnSpc>
              <a:buNone/>
            </a:pPr>
            <a:r>
              <a:rPr lang="en-US" altLang="ar-SA" dirty="0" smtClean="0">
                <a:solidFill>
                  <a:schemeClr val="accent2">
                    <a:lumMod val="75000"/>
                  </a:schemeClr>
                </a:solidFill>
                <a:latin typeface="Tahoma" pitchFamily="34" charset="0"/>
                <a:cs typeface="Tahoma" pitchFamily="34" charset="0"/>
              </a:rPr>
              <a:t>8- Inflammatory </a:t>
            </a:r>
            <a:r>
              <a:rPr lang="en-US" altLang="ar-SA" dirty="0" err="1" smtClean="0">
                <a:solidFill>
                  <a:schemeClr val="accent2">
                    <a:lumMod val="75000"/>
                  </a:schemeClr>
                </a:solidFill>
                <a:latin typeface="Tahoma" pitchFamily="34" charset="0"/>
                <a:cs typeface="Tahoma" pitchFamily="34" charset="0"/>
              </a:rPr>
              <a:t>e.g</a:t>
            </a:r>
            <a:r>
              <a:rPr lang="en-US" altLang="ar-SA" dirty="0" smtClean="0">
                <a:solidFill>
                  <a:schemeClr val="accent2">
                    <a:lumMod val="75000"/>
                  </a:schemeClr>
                </a:solidFill>
                <a:latin typeface="Tahoma" pitchFamily="34" charset="0"/>
                <a:cs typeface="Tahoma" pitchFamily="34" charset="0"/>
              </a:rPr>
              <a:t> sarcoidosis or TB</a:t>
            </a:r>
            <a:endParaRPr lang="en-US" dirty="0"/>
          </a:p>
        </p:txBody>
      </p:sp>
    </p:spTree>
    <p:extLst>
      <p:ext uri="{BB962C8B-B14F-4D97-AF65-F5344CB8AC3E}">
        <p14:creationId xmlns:p14="http://schemas.microsoft.com/office/powerpoint/2010/main" val="230983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251520" y="620688"/>
            <a:ext cx="8892480" cy="5832648"/>
          </a:xfrm>
        </p:spPr>
        <p:txBody>
          <a:bodyPr>
            <a:normAutofit lnSpcReduction="10000"/>
          </a:bodyPr>
          <a:lstStyle/>
          <a:p>
            <a:pPr marL="609600" indent="-609600" eaLnBrk="1" hangingPunct="1">
              <a:lnSpc>
                <a:spcPct val="90000"/>
              </a:lnSpc>
              <a:buFontTx/>
              <a:buNone/>
            </a:pPr>
            <a:r>
              <a:rPr lang="en-US" altLang="ar-SA" b="1" dirty="0" smtClean="0"/>
              <a:t> </a:t>
            </a:r>
            <a:r>
              <a:rPr lang="en-US" altLang="ar-SA" b="1" dirty="0" smtClean="0">
                <a:solidFill>
                  <a:schemeClr val="accent2">
                    <a:lumMod val="75000"/>
                  </a:schemeClr>
                </a:solidFill>
              </a:rPr>
              <a:t>9</a:t>
            </a:r>
            <a:r>
              <a:rPr lang="en-US" altLang="ar-SA" sz="2800" dirty="0" smtClean="0">
                <a:solidFill>
                  <a:schemeClr val="accent2">
                    <a:lumMod val="75000"/>
                  </a:schemeClr>
                </a:solidFill>
                <a:latin typeface="Tahoma" pitchFamily="34" charset="0"/>
                <a:cs typeface="Tahoma" pitchFamily="34" charset="0"/>
              </a:rPr>
              <a:t>-  Empty </a:t>
            </a:r>
            <a:r>
              <a:rPr lang="en-US" altLang="ar-SA" sz="2800" dirty="0" err="1" smtClean="0">
                <a:solidFill>
                  <a:schemeClr val="accent2">
                    <a:lumMod val="75000"/>
                  </a:schemeClr>
                </a:solidFill>
                <a:latin typeface="Tahoma" pitchFamily="34" charset="0"/>
                <a:cs typeface="Tahoma" pitchFamily="34" charset="0"/>
              </a:rPr>
              <a:t>Sella</a:t>
            </a:r>
            <a:r>
              <a:rPr lang="en-US" altLang="ar-SA" sz="2800" dirty="0" smtClean="0">
                <a:solidFill>
                  <a:schemeClr val="accent2">
                    <a:lumMod val="75000"/>
                  </a:schemeClr>
                </a:solidFill>
                <a:latin typeface="Tahoma" pitchFamily="34" charset="0"/>
                <a:cs typeface="Tahoma" pitchFamily="34" charset="0"/>
              </a:rPr>
              <a:t> Syndrome : </a:t>
            </a:r>
          </a:p>
          <a:p>
            <a:pPr marL="609600" indent="-609600" eaLnBrk="1" hangingPunct="1">
              <a:lnSpc>
                <a:spcPct val="90000"/>
              </a:lnSpc>
              <a:buFontTx/>
              <a:buNone/>
            </a:pPr>
            <a:r>
              <a:rPr lang="en-US" altLang="ar-SA" sz="2800" dirty="0" smtClean="0">
                <a:latin typeface="Tahoma" pitchFamily="34" charset="0"/>
                <a:cs typeface="Tahoma" pitchFamily="34" charset="0"/>
              </a:rPr>
              <a:t>     Radiological term for enlarged </a:t>
            </a:r>
            <a:r>
              <a:rPr lang="en-US" altLang="ar-SA" sz="2800" dirty="0" err="1" smtClean="0">
                <a:latin typeface="Tahoma" pitchFamily="34" charset="0"/>
                <a:cs typeface="Tahoma" pitchFamily="34" charset="0"/>
              </a:rPr>
              <a:t>sella</a:t>
            </a:r>
            <a:r>
              <a:rPr lang="en-US" altLang="ar-SA" sz="2800" dirty="0" smtClean="0">
                <a:latin typeface="Tahoma" pitchFamily="34" charset="0"/>
                <a:cs typeface="Tahoma" pitchFamily="34" charset="0"/>
              </a:rPr>
              <a:t> </a:t>
            </a:r>
            <a:r>
              <a:rPr lang="en-US" altLang="ar-SA" sz="2800" dirty="0" err="1" smtClean="0">
                <a:latin typeface="Tahoma" pitchFamily="34" charset="0"/>
                <a:cs typeface="Tahoma" pitchFamily="34" charset="0"/>
              </a:rPr>
              <a:t>tursica</a:t>
            </a:r>
            <a:r>
              <a:rPr lang="en-US" altLang="ar-SA" sz="2800" dirty="0" smtClean="0">
                <a:latin typeface="Tahoma" pitchFamily="34" charset="0"/>
                <a:cs typeface="Tahoma" pitchFamily="34" charset="0"/>
              </a:rPr>
              <a:t>, with atrophied or compressed  pituitary.</a:t>
            </a:r>
          </a:p>
          <a:p>
            <a:pPr marL="609600" indent="-609600" eaLnBrk="1" hangingPunct="1">
              <a:lnSpc>
                <a:spcPct val="90000"/>
              </a:lnSpc>
              <a:buFontTx/>
              <a:buNone/>
            </a:pPr>
            <a:r>
              <a:rPr lang="en-US" altLang="ar-SA" sz="2800" dirty="0" smtClean="0">
                <a:latin typeface="Tahoma" pitchFamily="34" charset="0"/>
                <a:cs typeface="Tahoma" pitchFamily="34" charset="0"/>
              </a:rPr>
              <a:t>     May be primary due to downward bulge of arachnoid into </a:t>
            </a:r>
            <a:r>
              <a:rPr lang="en-US" altLang="ar-SA" sz="2800" dirty="0" err="1" smtClean="0">
                <a:latin typeface="Tahoma" pitchFamily="34" charset="0"/>
                <a:cs typeface="Tahoma" pitchFamily="34" charset="0"/>
              </a:rPr>
              <a:t>sella</a:t>
            </a:r>
            <a:r>
              <a:rPr lang="en-US" altLang="ar-SA" sz="2800" dirty="0" smtClean="0">
                <a:latin typeface="Tahoma" pitchFamily="34" charset="0"/>
                <a:cs typeface="Tahoma" pitchFamily="34" charset="0"/>
              </a:rPr>
              <a:t> floor compressing pituitary.</a:t>
            </a:r>
          </a:p>
          <a:p>
            <a:pPr marL="609600" indent="-609600" eaLnBrk="1" hangingPunct="1">
              <a:lnSpc>
                <a:spcPct val="90000"/>
              </a:lnSpc>
              <a:buFontTx/>
              <a:buNone/>
            </a:pPr>
            <a:r>
              <a:rPr lang="en-US" altLang="ar-SA" sz="2800" dirty="0" smtClean="0">
                <a:latin typeface="Tahoma" pitchFamily="34" charset="0"/>
                <a:cs typeface="Tahoma" pitchFamily="34" charset="0"/>
              </a:rPr>
              <a:t>     Secondary is usually surgical.</a:t>
            </a:r>
          </a:p>
          <a:p>
            <a:pPr marL="609600" indent="-609600" eaLnBrk="1" hangingPunct="1">
              <a:lnSpc>
                <a:spcPct val="90000"/>
              </a:lnSpc>
              <a:buFontTx/>
              <a:buNone/>
            </a:pPr>
            <a:r>
              <a:rPr lang="en-US" altLang="ar-SA" sz="2800" dirty="0" smtClean="0">
                <a:latin typeface="Tahoma" pitchFamily="34" charset="0"/>
                <a:cs typeface="Tahoma" pitchFamily="34" charset="0"/>
              </a:rPr>
              <a:t> </a:t>
            </a:r>
          </a:p>
          <a:p>
            <a:pPr marL="609600" indent="-609600" eaLnBrk="1" hangingPunct="1">
              <a:lnSpc>
                <a:spcPct val="90000"/>
              </a:lnSpc>
              <a:buFontTx/>
              <a:buNone/>
            </a:pPr>
            <a:r>
              <a:rPr lang="en-US" altLang="ar-SA" sz="2800" dirty="0" smtClean="0">
                <a:solidFill>
                  <a:schemeClr val="accent2">
                    <a:lumMod val="75000"/>
                  </a:schemeClr>
                </a:solidFill>
                <a:latin typeface="Tahoma" pitchFamily="34" charset="0"/>
                <a:cs typeface="Tahoma" pitchFamily="34" charset="0"/>
              </a:rPr>
              <a:t>10- Infiltrating diseases </a:t>
            </a:r>
            <a:r>
              <a:rPr lang="en-US" altLang="ar-SA" sz="2800" dirty="0" smtClean="0">
                <a:latin typeface="Tahoma" pitchFamily="34" charset="0"/>
                <a:cs typeface="Tahoma" pitchFamily="34" charset="0"/>
              </a:rPr>
              <a:t>in adjacent </a:t>
            </a:r>
            <a:r>
              <a:rPr lang="en-US" altLang="ar-SA" sz="2800" dirty="0" smtClean="0">
                <a:latin typeface="Tahoma" pitchFamily="34" charset="0"/>
                <a:cs typeface="Tahoma" pitchFamily="34" charset="0"/>
              </a:rPr>
              <a:t>bone causing </a:t>
            </a:r>
            <a:r>
              <a:rPr lang="en-US" altLang="ar-SA" sz="2800" dirty="0" err="1" smtClean="0">
                <a:latin typeface="Tahoma" pitchFamily="34" charset="0"/>
                <a:cs typeface="Tahoma" pitchFamily="34" charset="0"/>
              </a:rPr>
              <a:t>compressoin</a:t>
            </a:r>
            <a:r>
              <a:rPr lang="en-US" altLang="ar-SA" sz="2800" dirty="0" smtClean="0">
                <a:latin typeface="Tahoma" pitchFamily="34" charset="0"/>
                <a:cs typeface="Tahoma" pitchFamily="34" charset="0"/>
              </a:rPr>
              <a:t> </a:t>
            </a:r>
            <a:r>
              <a:rPr lang="en-US" altLang="ar-SA" sz="2800" dirty="0" smtClean="0">
                <a:latin typeface="Tahoma" pitchFamily="34" charset="0"/>
                <a:cs typeface="Tahoma" pitchFamily="34" charset="0"/>
              </a:rPr>
              <a:t>e.g. Hand </a:t>
            </a:r>
            <a:r>
              <a:rPr lang="en-US" altLang="ar-SA" sz="2800" dirty="0" err="1" smtClean="0">
                <a:latin typeface="Tahoma" pitchFamily="34" charset="0"/>
                <a:cs typeface="Tahoma" pitchFamily="34" charset="0"/>
              </a:rPr>
              <a:t>Schuller</a:t>
            </a:r>
            <a:r>
              <a:rPr lang="en-US" altLang="ar-SA" sz="2800" dirty="0" smtClean="0">
                <a:latin typeface="Tahoma" pitchFamily="34" charset="0"/>
                <a:cs typeface="Tahoma" pitchFamily="34" charset="0"/>
              </a:rPr>
              <a:t> – Christian  Disease</a:t>
            </a:r>
          </a:p>
          <a:p>
            <a:pPr marL="609600" indent="-609600" eaLnBrk="1" hangingPunct="1">
              <a:lnSpc>
                <a:spcPct val="90000"/>
              </a:lnSpc>
              <a:buFontTx/>
              <a:buNone/>
            </a:pPr>
            <a:r>
              <a:rPr lang="en-US" altLang="ar-SA" sz="2800" dirty="0" smtClean="0">
                <a:latin typeface="Tahoma" pitchFamily="34" charset="0"/>
                <a:cs typeface="Tahoma" pitchFamily="34" charset="0"/>
              </a:rPr>
              <a:t>     Metastatic tumors </a:t>
            </a:r>
          </a:p>
          <a:p>
            <a:pPr marL="609600" indent="-609600" eaLnBrk="1" hangingPunct="1">
              <a:lnSpc>
                <a:spcPct val="90000"/>
              </a:lnSpc>
              <a:buFontTx/>
              <a:buNone/>
            </a:pPr>
            <a:endParaRPr lang="en-US" altLang="ar-SA" sz="2800" dirty="0" smtClean="0">
              <a:latin typeface="Tahoma" pitchFamily="34" charset="0"/>
              <a:cs typeface="Tahoma" pitchFamily="34" charset="0"/>
            </a:endParaRPr>
          </a:p>
          <a:p>
            <a:pPr marL="609600" indent="-609600" eaLnBrk="1" hangingPunct="1">
              <a:lnSpc>
                <a:spcPct val="90000"/>
              </a:lnSpc>
              <a:buFontTx/>
              <a:buNone/>
            </a:pPr>
            <a:r>
              <a:rPr lang="en-US" altLang="ar-SA" sz="2800" dirty="0" smtClean="0">
                <a:solidFill>
                  <a:schemeClr val="accent2">
                    <a:lumMod val="75000"/>
                  </a:schemeClr>
                </a:solidFill>
                <a:latin typeface="Tahoma" pitchFamily="34" charset="0"/>
                <a:cs typeface="Tahoma" pitchFamily="34" charset="0"/>
              </a:rPr>
              <a:t> 11- </a:t>
            </a:r>
            <a:r>
              <a:rPr lang="en-US" altLang="ar-SA" sz="2800" dirty="0" err="1" smtClean="0">
                <a:solidFill>
                  <a:schemeClr val="accent2">
                    <a:lumMod val="75000"/>
                  </a:schemeClr>
                </a:solidFill>
                <a:latin typeface="Tahoma" pitchFamily="34" charset="0"/>
                <a:cs typeface="Tahoma" pitchFamily="34" charset="0"/>
              </a:rPr>
              <a:t>Craniopharyngioma</a:t>
            </a:r>
            <a:r>
              <a:rPr lang="en-US" altLang="ar-SA" sz="2800" dirty="0" smtClean="0">
                <a:latin typeface="Tahoma" pitchFamily="34" charset="0"/>
                <a:cs typeface="Tahoma" pitchFamily="34" charset="0"/>
              </a:rPr>
              <a:t>: which is a benign tumor in the </a:t>
            </a:r>
            <a:r>
              <a:rPr lang="en-US" altLang="ar-SA" sz="2800" dirty="0" err="1" smtClean="0">
                <a:latin typeface="Tahoma" pitchFamily="34" charset="0"/>
                <a:cs typeface="Tahoma" pitchFamily="34" charset="0"/>
              </a:rPr>
              <a:t>sella</a:t>
            </a:r>
            <a:r>
              <a:rPr lang="en-US" altLang="ar-SA" sz="2800" dirty="0" smtClean="0">
                <a:latin typeface="Tahoma" pitchFamily="34" charset="0"/>
                <a:cs typeface="Tahoma" pitchFamily="34" charset="0"/>
              </a:rPr>
              <a:t> </a:t>
            </a:r>
            <a:r>
              <a:rPr lang="en-US" altLang="ar-SA" sz="2800" dirty="0" err="1" smtClean="0">
                <a:latin typeface="Tahoma" pitchFamily="34" charset="0"/>
                <a:cs typeface="Tahoma" pitchFamily="34" charset="0"/>
              </a:rPr>
              <a:t>tursica</a:t>
            </a:r>
            <a:endParaRPr lang="en-US" altLang="ar-SA" sz="2800" dirty="0" smtClean="0">
              <a:solidFill>
                <a:srgbClr val="FFFF00"/>
              </a:solidFill>
              <a:latin typeface="Tahoma" pitchFamily="34" charset="0"/>
              <a:cs typeface="Tahoma" pitchFamily="34" charset="0"/>
            </a:endParaRPr>
          </a:p>
          <a:p>
            <a:pPr marL="609600" indent="-609600" eaLnBrk="1" hangingPunct="1">
              <a:lnSpc>
                <a:spcPct val="90000"/>
              </a:lnSpc>
            </a:pPr>
            <a:endParaRPr lang="en-US" altLang="en-US" sz="2800" dirty="0" smtClean="0">
              <a:solidFill>
                <a:srgbClr val="99FF66"/>
              </a:solidFill>
              <a:latin typeface="Tahoma" pitchFamily="34" charset="0"/>
              <a:cs typeface="Tahoma" pitchFamily="34" charset="0"/>
            </a:endParaRPr>
          </a:p>
        </p:txBody>
      </p:sp>
    </p:spTree>
    <p:extLst>
      <p:ext uri="{BB962C8B-B14F-4D97-AF65-F5344CB8AC3E}">
        <p14:creationId xmlns:p14="http://schemas.microsoft.com/office/powerpoint/2010/main" val="1858442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28600" y="0"/>
            <a:ext cx="8915400" cy="6858000"/>
          </a:xfrm>
        </p:spPr>
        <p:txBody>
          <a:bodyPr/>
          <a:lstStyle/>
          <a:p>
            <a:pPr eaLnBrk="1" hangingPunct="1"/>
            <a:r>
              <a:rPr lang="en-US" altLang="ar-SA" dirty="0" smtClean="0">
                <a:latin typeface="Tahoma" pitchFamily="34" charset="0"/>
                <a:cs typeface="Tahoma" pitchFamily="34" charset="0"/>
                <a:sym typeface="Symbol" pitchFamily="18" charset="2"/>
              </a:rPr>
              <a:t>Symptoms of hypopituitarism:</a:t>
            </a:r>
          </a:p>
          <a:p>
            <a:pPr eaLnBrk="1" hangingPunct="1">
              <a:buFontTx/>
              <a:buNone/>
            </a:pPr>
            <a:endParaRPr lang="en-US" altLang="ar-SA" dirty="0" smtClean="0">
              <a:latin typeface="Tahoma" pitchFamily="34" charset="0"/>
              <a:cs typeface="Tahoma" pitchFamily="34" charset="0"/>
              <a:sym typeface="Symbol" pitchFamily="18" charset="2"/>
            </a:endParaRPr>
          </a:p>
          <a:p>
            <a:pPr lvl="1" eaLnBrk="1" hangingPunct="1"/>
            <a:r>
              <a:rPr lang="en-US" altLang="ar-SA" dirty="0" smtClean="0">
                <a:latin typeface="Tahoma" pitchFamily="34" charset="0"/>
                <a:cs typeface="Tahoma" pitchFamily="34" charset="0"/>
                <a:sym typeface="Symbol" pitchFamily="18" charset="2"/>
              </a:rPr>
              <a:t>   </a:t>
            </a:r>
            <a:r>
              <a:rPr lang="en-US" altLang="ar-SA" sz="3200" dirty="0" smtClean="0">
                <a:solidFill>
                  <a:srgbClr val="002060"/>
                </a:solidFill>
                <a:latin typeface="Tahoma" pitchFamily="34" charset="0"/>
                <a:cs typeface="Tahoma" pitchFamily="34" charset="0"/>
                <a:sym typeface="Symbol" pitchFamily="18" charset="2"/>
              </a:rPr>
              <a:t>Dwarfism (Pituitary Dwarf) in children</a:t>
            </a:r>
            <a:r>
              <a:rPr lang="en-US" altLang="ar-SA" sz="3200" dirty="0" smtClean="0">
                <a:solidFill>
                  <a:srgbClr val="002060"/>
                </a:solidFill>
                <a:latin typeface="Tahoma" pitchFamily="34" charset="0"/>
                <a:cs typeface="Tahoma" pitchFamily="34" charset="0"/>
                <a:sym typeface="Symbol" pitchFamily="18" charset="2"/>
              </a:rPr>
              <a:t>. </a:t>
            </a:r>
            <a:r>
              <a:rPr lang="en-US" altLang="ar-SA" dirty="0" smtClean="0">
                <a:latin typeface="Tahoma" pitchFamily="34" charset="0"/>
                <a:cs typeface="Tahoma" pitchFamily="34" charset="0"/>
                <a:sym typeface="Symbol" pitchFamily="18" charset="2"/>
              </a:rPr>
              <a:t>Due to improper release of Growth Hormone.</a:t>
            </a:r>
            <a:endParaRPr lang="en-US" altLang="ar-SA" sz="3200" dirty="0">
              <a:solidFill>
                <a:srgbClr val="002060"/>
              </a:solidFill>
              <a:latin typeface="Tahoma" pitchFamily="34" charset="0"/>
              <a:cs typeface="Tahoma" pitchFamily="34" charset="0"/>
              <a:sym typeface="Symbol" pitchFamily="18" charset="2"/>
            </a:endParaRPr>
          </a:p>
          <a:p>
            <a:pPr lvl="1" eaLnBrk="1" hangingPunct="1"/>
            <a:endParaRPr lang="en-US" altLang="ar-SA" sz="3200" dirty="0" smtClean="0">
              <a:solidFill>
                <a:srgbClr val="002060"/>
              </a:solidFill>
              <a:latin typeface="Tahoma" pitchFamily="34" charset="0"/>
              <a:cs typeface="Tahoma" pitchFamily="34" charset="0"/>
              <a:sym typeface="Symbol" pitchFamily="18" charset="2"/>
            </a:endParaRPr>
          </a:p>
          <a:p>
            <a:pPr lvl="1" eaLnBrk="1" hangingPunct="1"/>
            <a:r>
              <a:rPr lang="en-US" altLang="ar-SA" sz="3200" dirty="0" smtClean="0">
                <a:solidFill>
                  <a:srgbClr val="002060"/>
                </a:solidFill>
                <a:latin typeface="Tahoma" pitchFamily="34" charset="0"/>
                <a:cs typeface="Tahoma" pitchFamily="34" charset="0"/>
                <a:sym typeface="Symbol" pitchFamily="18" charset="2"/>
              </a:rPr>
              <a:t>   Effect of individual hormone deficiencies. </a:t>
            </a:r>
            <a:endParaRPr lang="en-US" altLang="ar-SA" sz="3200" dirty="0" smtClean="0">
              <a:solidFill>
                <a:srgbClr val="002060"/>
              </a:solidFill>
              <a:latin typeface="Tahoma" pitchFamily="34" charset="0"/>
              <a:cs typeface="Tahoma" pitchFamily="34" charset="0"/>
              <a:sym typeface="Symbol" pitchFamily="18" charset="2"/>
            </a:endParaRPr>
          </a:p>
          <a:p>
            <a:pPr lvl="1" eaLnBrk="1" hangingPunct="1"/>
            <a:endParaRPr lang="en-US" altLang="ar-SA" sz="3200" dirty="0" smtClean="0">
              <a:solidFill>
                <a:srgbClr val="002060"/>
              </a:solidFill>
              <a:latin typeface="Tahoma" pitchFamily="34" charset="0"/>
              <a:cs typeface="Tahoma" pitchFamily="34" charset="0"/>
              <a:sym typeface="Symbol" pitchFamily="18" charset="2"/>
            </a:endParaRPr>
          </a:p>
          <a:p>
            <a:pPr lvl="1" eaLnBrk="1" hangingPunct="1"/>
            <a:r>
              <a:rPr lang="en-US" altLang="ar-SA" sz="3200" dirty="0" smtClean="0">
                <a:solidFill>
                  <a:srgbClr val="002060"/>
                </a:solidFill>
                <a:latin typeface="Tahoma" pitchFamily="34" charset="0"/>
                <a:cs typeface="Tahoma" pitchFamily="34" charset="0"/>
                <a:sym typeface="Symbol" pitchFamily="18" charset="2"/>
              </a:rPr>
              <a:t>   Amenorrhea &amp; no </a:t>
            </a:r>
            <a:r>
              <a:rPr lang="en-US" altLang="ar-SA" sz="3200" dirty="0" smtClean="0">
                <a:solidFill>
                  <a:srgbClr val="002060"/>
                </a:solidFill>
                <a:latin typeface="Tahoma" pitchFamily="34" charset="0"/>
                <a:cs typeface="Tahoma" pitchFamily="34" charset="0"/>
                <a:sym typeface="Symbol" pitchFamily="18" charset="2"/>
              </a:rPr>
              <a:t>lactation (Ex. Sheehan syndrome)</a:t>
            </a:r>
          </a:p>
          <a:p>
            <a:pPr lvl="1" eaLnBrk="1" hangingPunct="1"/>
            <a:endParaRPr lang="en-US" altLang="ar-SA" sz="3200" dirty="0" smtClean="0">
              <a:solidFill>
                <a:srgbClr val="002060"/>
              </a:solidFill>
              <a:latin typeface="Tahoma" pitchFamily="34" charset="0"/>
              <a:cs typeface="Tahoma" pitchFamily="34" charset="0"/>
              <a:sym typeface="Symbol" pitchFamily="18" charset="2"/>
            </a:endParaRPr>
          </a:p>
          <a:p>
            <a:pPr lvl="1" eaLnBrk="1" hangingPunct="1"/>
            <a:r>
              <a:rPr lang="en-US" altLang="ar-SA" sz="3200" dirty="0" smtClean="0">
                <a:solidFill>
                  <a:srgbClr val="002060"/>
                </a:solidFill>
                <a:latin typeface="Tahoma" pitchFamily="34" charset="0"/>
                <a:cs typeface="Tahoma" pitchFamily="34" charset="0"/>
                <a:sym typeface="Symbol" pitchFamily="18" charset="2"/>
              </a:rPr>
              <a:t>   Loss of </a:t>
            </a:r>
            <a:r>
              <a:rPr lang="en-US" altLang="ar-SA" sz="3200" dirty="0" smtClean="0">
                <a:solidFill>
                  <a:srgbClr val="002060"/>
                </a:solidFill>
                <a:latin typeface="Tahoma" pitchFamily="34" charset="0"/>
                <a:cs typeface="Tahoma" pitchFamily="34" charset="0"/>
                <a:sym typeface="Symbol" pitchFamily="18" charset="2"/>
              </a:rPr>
              <a:t>Melanocyte </a:t>
            </a:r>
            <a:r>
              <a:rPr lang="en-US" altLang="ar-SA" sz="3200" dirty="0">
                <a:solidFill>
                  <a:srgbClr val="002060"/>
                </a:solidFill>
                <a:latin typeface="Tahoma" pitchFamily="34" charset="0"/>
                <a:cs typeface="Tahoma" pitchFamily="34" charset="0"/>
                <a:sym typeface="Symbol" pitchFamily="18" charset="2"/>
              </a:rPr>
              <a:t>S</a:t>
            </a:r>
            <a:r>
              <a:rPr lang="en-US" altLang="ar-SA" sz="3200" dirty="0" smtClean="0">
                <a:solidFill>
                  <a:srgbClr val="002060"/>
                </a:solidFill>
                <a:latin typeface="Tahoma" pitchFamily="34" charset="0"/>
                <a:cs typeface="Tahoma" pitchFamily="34" charset="0"/>
                <a:sym typeface="Symbol" pitchFamily="18" charset="2"/>
              </a:rPr>
              <a:t>timulating Hormone (MSH) </a:t>
            </a:r>
            <a:r>
              <a:rPr lang="en-US" altLang="ar-SA" sz="3200" dirty="0" smtClean="0">
                <a:solidFill>
                  <a:srgbClr val="002060"/>
                </a:solidFill>
                <a:latin typeface="Tahoma" pitchFamily="34" charset="0"/>
                <a:sym typeface="Symbol" pitchFamily="18" charset="2"/>
              </a:rPr>
              <a:t>→</a:t>
            </a:r>
            <a:r>
              <a:rPr lang="en-US" altLang="ar-SA" sz="3200" dirty="0" smtClean="0">
                <a:solidFill>
                  <a:srgbClr val="002060"/>
                </a:solidFill>
                <a:latin typeface="Tahoma" pitchFamily="34" charset="0"/>
                <a:cs typeface="Tahoma" pitchFamily="34" charset="0"/>
                <a:sym typeface="Symbol" pitchFamily="18" charset="2"/>
              </a:rPr>
              <a:t> Decreased pigmentation</a:t>
            </a:r>
          </a:p>
          <a:p>
            <a:pPr lvl="1" eaLnBrk="1" hangingPunct="1"/>
            <a:endParaRPr lang="en-US" altLang="en-US" sz="3200" dirty="0" smtClean="0">
              <a:solidFill>
                <a:srgbClr val="FFFF00"/>
              </a:solidFill>
            </a:endParaRPr>
          </a:p>
        </p:txBody>
      </p:sp>
    </p:spTree>
    <p:extLst>
      <p:ext uri="{BB962C8B-B14F-4D97-AF65-F5344CB8AC3E}">
        <p14:creationId xmlns:p14="http://schemas.microsoft.com/office/powerpoint/2010/main" val="361449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ltLang="en-US" sz="3200" dirty="0">
                <a:solidFill>
                  <a:srgbClr val="0070C0"/>
                </a:solidFill>
                <a:latin typeface="Tahoma" pitchFamily="34" charset="0"/>
                <a:cs typeface="Tahoma" pitchFamily="34" charset="0"/>
              </a:rPr>
              <a:t>Classification</a:t>
            </a:r>
            <a:r>
              <a:rPr lang="en-CA" altLang="en-US" dirty="0" smtClean="0">
                <a:solidFill>
                  <a:srgbClr val="0070C0"/>
                </a:solidFill>
              </a:rPr>
              <a:t> </a:t>
            </a:r>
            <a:r>
              <a:rPr lang="en-CA" altLang="en-US" sz="3200" dirty="0">
                <a:solidFill>
                  <a:srgbClr val="0070C0"/>
                </a:solidFill>
                <a:latin typeface="Tahoma" pitchFamily="34" charset="0"/>
                <a:cs typeface="Tahoma" pitchFamily="34" charset="0"/>
              </a:rPr>
              <a:t>of</a:t>
            </a:r>
            <a:r>
              <a:rPr lang="en-CA" altLang="en-US" dirty="0" smtClean="0">
                <a:solidFill>
                  <a:srgbClr val="0070C0"/>
                </a:solidFill>
              </a:rPr>
              <a:t> </a:t>
            </a:r>
            <a:r>
              <a:rPr lang="en-CA" altLang="en-US" sz="3200" dirty="0">
                <a:solidFill>
                  <a:srgbClr val="0070C0"/>
                </a:solidFill>
                <a:latin typeface="Tahoma" pitchFamily="34" charset="0"/>
                <a:cs typeface="Tahoma" pitchFamily="34" charset="0"/>
              </a:rPr>
              <a:t>Hormones</a:t>
            </a:r>
            <a:endParaRPr lang="en-US" altLang="en-US" sz="3200" dirty="0">
              <a:solidFill>
                <a:srgbClr val="0070C0"/>
              </a:solidFill>
              <a:latin typeface="Tahoma" pitchFamily="34" charset="0"/>
              <a:cs typeface="Tahoma" pitchFamily="34" charset="0"/>
            </a:endParaRPr>
          </a:p>
        </p:txBody>
      </p:sp>
      <p:sp>
        <p:nvSpPr>
          <p:cNvPr id="15363" name="Content Placeholder 2"/>
          <p:cNvSpPr>
            <a:spLocks noGrp="1"/>
          </p:cNvSpPr>
          <p:nvPr>
            <p:ph idx="1"/>
          </p:nvPr>
        </p:nvSpPr>
        <p:spPr/>
        <p:txBody>
          <a:bodyPr>
            <a:normAutofit fontScale="85000" lnSpcReduction="20000"/>
          </a:bodyPr>
          <a:lstStyle/>
          <a:p>
            <a:pPr marL="109728" indent="0">
              <a:buNone/>
            </a:pPr>
            <a:r>
              <a:rPr lang="en-CA" altLang="en-US" dirty="0" smtClean="0">
                <a:solidFill>
                  <a:srgbClr val="FF0000"/>
                </a:solidFill>
              </a:rPr>
              <a:t>A- Hormones that  trigger biochemical signals upon interacting with cell surface receptors</a:t>
            </a:r>
            <a:r>
              <a:rPr lang="en-CA" altLang="en-US" dirty="0" smtClean="0">
                <a:solidFill>
                  <a:srgbClr val="FFC000"/>
                </a:solidFill>
              </a:rPr>
              <a:t>:</a:t>
            </a:r>
            <a:endParaRPr lang="ar-JO" altLang="en-US" dirty="0" smtClean="0">
              <a:solidFill>
                <a:srgbClr val="FFC000"/>
              </a:solidFill>
            </a:endParaRPr>
          </a:p>
          <a:p>
            <a:pPr marL="109728" indent="0">
              <a:buNone/>
            </a:pPr>
            <a:endParaRPr lang="en-CA" altLang="en-US" dirty="0" smtClean="0">
              <a:solidFill>
                <a:srgbClr val="FFC000"/>
              </a:solidFill>
            </a:endParaRPr>
          </a:p>
          <a:p>
            <a:pPr marL="109728" indent="0">
              <a:buNone/>
            </a:pPr>
            <a:r>
              <a:rPr lang="en-CA" altLang="en-US" dirty="0" smtClean="0"/>
              <a:t>Leads to an increase in intracellular molecules, termed second messenger (</a:t>
            </a:r>
            <a:r>
              <a:rPr lang="en-CA" altLang="en-US" dirty="0" err="1" smtClean="0"/>
              <a:t>cAMP</a:t>
            </a:r>
            <a:r>
              <a:rPr lang="en-CA" altLang="en-US" dirty="0" smtClean="0"/>
              <a:t>) , production of mediators from membrane phospholipid           in the intracellular calcium            proliferation, differentiation, survival,  functional activity of the cells.</a:t>
            </a:r>
          </a:p>
          <a:p>
            <a:pPr marL="109728" indent="0">
              <a:buNone/>
            </a:pPr>
            <a:r>
              <a:rPr lang="en-CA" altLang="en-US" dirty="0" smtClean="0"/>
              <a:t> 1- peptide hormones:  Growth hormones, and insulin</a:t>
            </a:r>
            <a:r>
              <a:rPr lang="en-CA" altLang="en-US" dirty="0" smtClean="0"/>
              <a:t>. </a:t>
            </a:r>
            <a:endParaRPr lang="en-CA" altLang="en-US" dirty="0" smtClean="0"/>
          </a:p>
          <a:p>
            <a:pPr marL="109728" indent="0">
              <a:buNone/>
            </a:pPr>
            <a:r>
              <a:rPr lang="en-CA" altLang="en-US" dirty="0" smtClean="0"/>
              <a:t> </a:t>
            </a:r>
            <a:r>
              <a:rPr lang="en-CA" altLang="en-US" dirty="0" smtClean="0"/>
              <a:t>2- </a:t>
            </a:r>
            <a:r>
              <a:rPr lang="en-CA" altLang="en-US" dirty="0" smtClean="0"/>
              <a:t>small molecules: epinephrine</a:t>
            </a:r>
            <a:r>
              <a:rPr lang="en-CA" altLang="en-US" dirty="0" smtClean="0"/>
              <a:t>.</a:t>
            </a:r>
          </a:p>
          <a:p>
            <a:pPr marL="109728" indent="0">
              <a:buNone/>
            </a:pPr>
            <a:r>
              <a:rPr lang="en-CA" altLang="en-US" u="sng" dirty="0" smtClean="0">
                <a:solidFill>
                  <a:schemeClr val="tx2"/>
                </a:solidFill>
              </a:rPr>
              <a:t>1+2 =&gt; related to the cell surface receptors.</a:t>
            </a:r>
            <a:endParaRPr lang="en-US" altLang="en-US" dirty="0" smtClean="0">
              <a:solidFill>
                <a:schemeClr val="tx2"/>
              </a:solidFill>
            </a:endParaRPr>
          </a:p>
        </p:txBody>
      </p:sp>
      <p:sp>
        <p:nvSpPr>
          <p:cNvPr id="15364" name="Right Arrow 6"/>
          <p:cNvSpPr>
            <a:spLocks noChangeArrowheads="1"/>
          </p:cNvSpPr>
          <p:nvPr/>
        </p:nvSpPr>
        <p:spPr bwMode="auto">
          <a:xfrm>
            <a:off x="1907704" y="3883119"/>
            <a:ext cx="533400" cy="152400"/>
          </a:xfrm>
          <a:prstGeom prst="rightArrow">
            <a:avLst>
              <a:gd name="adj1" fmla="val 50000"/>
              <a:gd name="adj2" fmla="val 50005"/>
            </a:avLst>
          </a:prstGeom>
          <a:solidFill>
            <a:schemeClr val="accent1"/>
          </a:solidFill>
          <a:ln w="9525" algn="ctr">
            <a:solidFill>
              <a:schemeClr val="tx1"/>
            </a:solidFill>
            <a:round/>
            <a:headEnd/>
            <a:tailEnd/>
          </a:ln>
        </p:spPr>
        <p:txBody>
          <a:bodyPr/>
          <a:lstStyle/>
          <a:p>
            <a:endParaRPr lang="en-US" altLang="en-US"/>
          </a:p>
        </p:txBody>
      </p:sp>
      <p:sp>
        <p:nvSpPr>
          <p:cNvPr id="15366" name="Up Arrow 11"/>
          <p:cNvSpPr>
            <a:spLocks noChangeArrowheads="1"/>
          </p:cNvSpPr>
          <p:nvPr/>
        </p:nvSpPr>
        <p:spPr bwMode="auto">
          <a:xfrm>
            <a:off x="5224759" y="3403976"/>
            <a:ext cx="152400" cy="381000"/>
          </a:xfrm>
          <a:prstGeom prst="upArrow">
            <a:avLst>
              <a:gd name="adj1" fmla="val 50000"/>
              <a:gd name="adj2" fmla="val 50000"/>
            </a:avLst>
          </a:prstGeom>
          <a:solidFill>
            <a:schemeClr val="accent1"/>
          </a:solidFill>
          <a:ln w="9525" algn="ctr">
            <a:solidFill>
              <a:schemeClr val="tx1"/>
            </a:solidFill>
            <a:round/>
            <a:headEnd/>
            <a:tailEnd/>
          </a:ln>
        </p:spPr>
        <p:txBody>
          <a:bodyPr/>
          <a:lstStyle/>
          <a:p>
            <a:endParaRPr lang="en-US" altLang="en-US"/>
          </a:p>
        </p:txBody>
      </p:sp>
    </p:spTree>
    <p:extLst>
      <p:ext uri="{BB962C8B-B14F-4D97-AF65-F5344CB8AC3E}">
        <p14:creationId xmlns:p14="http://schemas.microsoft.com/office/powerpoint/2010/main" val="493981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n-US" altLang="en-US" b="1" dirty="0" smtClean="0">
                <a:solidFill>
                  <a:srgbClr val="0070C0"/>
                </a:solidFill>
              </a:rPr>
              <a:t>  </a:t>
            </a:r>
            <a:r>
              <a:rPr lang="en-US" altLang="en-US" sz="3600" b="1" dirty="0" smtClean="0">
                <a:solidFill>
                  <a:srgbClr val="0070C0"/>
                </a:solidFill>
              </a:rPr>
              <a:t> </a:t>
            </a:r>
            <a:r>
              <a:rPr lang="en-US" altLang="en-US" sz="3600" b="1" dirty="0" err="1" smtClean="0">
                <a:solidFill>
                  <a:srgbClr val="0070C0"/>
                </a:solidFill>
                <a:latin typeface="Tahoma" pitchFamily="34" charset="0"/>
                <a:cs typeface="Tahoma" pitchFamily="34" charset="0"/>
              </a:rPr>
              <a:t>Craniopharyngioma</a:t>
            </a:r>
            <a:r>
              <a:rPr lang="en-US" altLang="en-US" sz="3600" b="1" dirty="0" smtClean="0">
                <a:solidFill>
                  <a:srgbClr val="0070C0"/>
                </a:solidFill>
                <a:latin typeface="Tahoma" pitchFamily="34" charset="0"/>
                <a:cs typeface="Tahoma" pitchFamily="34" charset="0"/>
              </a:rPr>
              <a:t> :</a:t>
            </a:r>
            <a:endParaRPr lang="en-US" altLang="ar-SA" sz="3600" dirty="0" smtClean="0">
              <a:solidFill>
                <a:srgbClr val="0070C0"/>
              </a:solidFill>
              <a:latin typeface="Tahoma" pitchFamily="34" charset="0"/>
              <a:cs typeface="Tahoma" pitchFamily="34" charset="0"/>
            </a:endParaRPr>
          </a:p>
        </p:txBody>
      </p:sp>
      <p:sp>
        <p:nvSpPr>
          <p:cNvPr id="45059" name="Rectangle 3"/>
          <p:cNvSpPr>
            <a:spLocks noGrp="1" noChangeArrowheads="1"/>
          </p:cNvSpPr>
          <p:nvPr>
            <p:ph idx="1"/>
          </p:nvPr>
        </p:nvSpPr>
        <p:spPr>
          <a:xfrm>
            <a:off x="228600" y="1524000"/>
            <a:ext cx="8915400" cy="5334000"/>
          </a:xfrm>
        </p:spPr>
        <p:txBody>
          <a:bodyPr/>
          <a:lstStyle/>
          <a:p>
            <a:pPr eaLnBrk="1" hangingPunct="1">
              <a:lnSpc>
                <a:spcPct val="80000"/>
              </a:lnSpc>
              <a:buFontTx/>
              <a:buNone/>
            </a:pPr>
            <a:r>
              <a:rPr lang="en-US" altLang="ar-SA" sz="2800" b="1" dirty="0" smtClean="0">
                <a:solidFill>
                  <a:schemeClr val="hlink"/>
                </a:solidFill>
              </a:rPr>
              <a:t>  </a:t>
            </a:r>
            <a:r>
              <a:rPr lang="en-US" altLang="ar-SA" sz="3600" b="1" dirty="0" smtClean="0">
                <a:solidFill>
                  <a:schemeClr val="hlink"/>
                </a:solidFill>
                <a:latin typeface="Tahoma" pitchFamily="34" charset="0"/>
                <a:cs typeface="Tahoma" pitchFamily="34" charset="0"/>
              </a:rPr>
              <a:t> </a:t>
            </a:r>
            <a:r>
              <a:rPr lang="en-US" altLang="ar-SA" b="1" dirty="0" smtClean="0">
                <a:solidFill>
                  <a:srgbClr val="99FF66"/>
                </a:solidFill>
                <a:latin typeface="Tahoma" pitchFamily="34" charset="0"/>
                <a:cs typeface="Tahoma" pitchFamily="34" charset="0"/>
              </a:rPr>
              <a:t>*</a:t>
            </a:r>
            <a:r>
              <a:rPr lang="en-US" altLang="ar-SA" sz="3600" b="1" dirty="0" smtClean="0">
                <a:latin typeface="Tahoma" pitchFamily="34" charset="0"/>
                <a:cs typeface="Tahoma" pitchFamily="34" charset="0"/>
              </a:rPr>
              <a:t> </a:t>
            </a:r>
            <a:r>
              <a:rPr lang="en-US" altLang="ar-SA" dirty="0" smtClean="0">
                <a:latin typeface="Tahoma" pitchFamily="34" charset="0"/>
                <a:cs typeface="Tahoma" pitchFamily="34" charset="0"/>
              </a:rPr>
              <a:t>1-5 % of intracranial neoplasms</a:t>
            </a:r>
          </a:p>
          <a:p>
            <a:pPr eaLnBrk="1" hangingPunct="1">
              <a:lnSpc>
                <a:spcPct val="80000"/>
              </a:lnSpc>
              <a:buFontTx/>
              <a:buNone/>
            </a:pPr>
            <a:r>
              <a:rPr lang="en-US" altLang="ar-SA" dirty="0" smtClean="0">
                <a:solidFill>
                  <a:schemeClr val="hlink"/>
                </a:solidFill>
                <a:latin typeface="Tahoma" pitchFamily="34" charset="0"/>
                <a:cs typeface="Tahoma" pitchFamily="34" charset="0"/>
              </a:rPr>
              <a:t>  </a:t>
            </a:r>
            <a:r>
              <a:rPr lang="en-US" altLang="ar-SA" dirty="0" smtClean="0">
                <a:solidFill>
                  <a:srgbClr val="99FF66"/>
                </a:solidFill>
                <a:latin typeface="Tahoma" pitchFamily="34" charset="0"/>
                <a:cs typeface="Tahoma" pitchFamily="34" charset="0"/>
              </a:rPr>
              <a:t>*</a:t>
            </a:r>
            <a:r>
              <a:rPr lang="en-US" altLang="ar-SA" dirty="0" smtClean="0">
                <a:latin typeface="Tahoma" pitchFamily="34" charset="0"/>
                <a:cs typeface="Tahoma" pitchFamily="34" charset="0"/>
              </a:rPr>
              <a:t> Derived from remnants of </a:t>
            </a:r>
            <a:r>
              <a:rPr lang="en-US" altLang="ar-SA" dirty="0" err="1" smtClean="0">
                <a:latin typeface="Tahoma" pitchFamily="34" charset="0"/>
                <a:cs typeface="Tahoma" pitchFamily="34" charset="0"/>
              </a:rPr>
              <a:t>Rathke’s</a:t>
            </a:r>
            <a:r>
              <a:rPr lang="en-US" altLang="ar-SA" dirty="0" smtClean="0">
                <a:latin typeface="Tahoma" pitchFamily="34" charset="0"/>
                <a:cs typeface="Tahoma" pitchFamily="34" charset="0"/>
              </a:rPr>
              <a:t> Pouch</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solidFill>
                  <a:srgbClr val="99FF66"/>
                </a:solidFill>
                <a:latin typeface="Tahoma" pitchFamily="34" charset="0"/>
                <a:cs typeface="Tahoma" pitchFamily="34" charset="0"/>
              </a:rPr>
              <a:t>*</a:t>
            </a:r>
            <a:r>
              <a:rPr lang="en-US" altLang="ar-SA" dirty="0" smtClean="0">
                <a:latin typeface="Tahoma" pitchFamily="34" charset="0"/>
                <a:cs typeface="Tahoma" pitchFamily="34" charset="0"/>
              </a:rPr>
              <a:t> </a:t>
            </a:r>
            <a:r>
              <a:rPr lang="en-US" altLang="ar-SA" dirty="0" err="1" smtClean="0">
                <a:latin typeface="Tahoma" pitchFamily="34" charset="0"/>
                <a:cs typeface="Tahoma" pitchFamily="34" charset="0"/>
              </a:rPr>
              <a:t>Suprasellar</a:t>
            </a:r>
            <a:r>
              <a:rPr lang="en-US" altLang="ar-SA" dirty="0" smtClean="0">
                <a:latin typeface="Tahoma" pitchFamily="34" charset="0"/>
                <a:cs typeface="Tahoma" pitchFamily="34" charset="0"/>
              </a:rPr>
              <a:t> or </a:t>
            </a:r>
            <a:r>
              <a:rPr lang="en-US" altLang="ar-SA" dirty="0" err="1" smtClean="0">
                <a:latin typeface="Tahoma" pitchFamily="34" charset="0"/>
                <a:cs typeface="Tahoma" pitchFamily="34" charset="0"/>
              </a:rPr>
              <a:t>intrasellar</a:t>
            </a:r>
            <a:r>
              <a:rPr lang="en-US" altLang="ar-SA" dirty="0" smtClean="0">
                <a:latin typeface="Tahoma" pitchFamily="34" charset="0"/>
                <a:cs typeface="Tahoma" pitchFamily="34" charset="0"/>
              </a:rPr>
              <a:t>, often </a:t>
            </a:r>
            <a:r>
              <a:rPr lang="en-US" altLang="ar-SA" dirty="0" smtClean="0">
                <a:latin typeface="Tahoma" pitchFamily="34" charset="0"/>
                <a:cs typeface="Tahoma" pitchFamily="34" charset="0"/>
              </a:rPr>
              <a:t>cystic with </a:t>
            </a:r>
          </a:p>
          <a:p>
            <a:pPr eaLnBrk="1" hangingPunct="1">
              <a:lnSpc>
                <a:spcPct val="80000"/>
              </a:lnSpc>
              <a:buFontTx/>
              <a:buNone/>
            </a:pPr>
            <a:r>
              <a:rPr lang="en-US" altLang="ar-SA" dirty="0" smtClean="0">
                <a:latin typeface="Tahoma" pitchFamily="34" charset="0"/>
                <a:cs typeface="Tahoma" pitchFamily="34" charset="0"/>
              </a:rPr>
              <a:t>     calcification</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solidFill>
                  <a:srgbClr val="99FF66"/>
                </a:solidFill>
                <a:latin typeface="Tahoma" pitchFamily="34" charset="0"/>
                <a:cs typeface="Tahoma" pitchFamily="34" charset="0"/>
              </a:rPr>
              <a:t>*</a:t>
            </a:r>
            <a:r>
              <a:rPr lang="en-US" altLang="ar-SA" dirty="0" smtClean="0">
                <a:latin typeface="Tahoma" pitchFamily="34" charset="0"/>
                <a:cs typeface="Tahoma" pitchFamily="34" charset="0"/>
              </a:rPr>
              <a:t> Children or adolescents most affected</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solidFill>
                  <a:srgbClr val="99FF66"/>
                </a:solidFill>
                <a:latin typeface="Tahoma" pitchFamily="34" charset="0"/>
                <a:cs typeface="Tahoma" pitchFamily="34" charset="0"/>
              </a:rPr>
              <a:t>*</a:t>
            </a:r>
            <a:r>
              <a:rPr lang="en-US" altLang="ar-SA" dirty="0" smtClean="0">
                <a:latin typeface="Tahoma" pitchFamily="34" charset="0"/>
                <a:cs typeface="Tahoma" pitchFamily="34" charset="0"/>
              </a:rPr>
              <a:t> Symptoms may be delayed ≥ </a:t>
            </a:r>
            <a:r>
              <a:rPr lang="en-US" altLang="ar-SA" dirty="0" smtClean="0">
                <a:latin typeface="Tahoma" pitchFamily="34" charset="0"/>
                <a:cs typeface="Tahoma" pitchFamily="34" charset="0"/>
              </a:rPr>
              <a:t>20yrs (50</a:t>
            </a:r>
            <a:r>
              <a:rPr lang="en-US" altLang="ar-SA" dirty="0" smtClean="0">
                <a:latin typeface="Tahoma" pitchFamily="34" charset="0"/>
                <a:cs typeface="Tahoma" pitchFamily="34" charset="0"/>
              </a:rPr>
              <a:t>%)</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solidFill>
                  <a:srgbClr val="99FF66"/>
                </a:solidFill>
                <a:latin typeface="Tahoma" pitchFamily="34" charset="0"/>
                <a:cs typeface="Tahoma" pitchFamily="34" charset="0"/>
              </a:rPr>
              <a:t>* </a:t>
            </a:r>
            <a:r>
              <a:rPr lang="en-US" altLang="ar-SA" dirty="0" smtClean="0">
                <a:latin typeface="Tahoma" pitchFamily="34" charset="0"/>
                <a:cs typeface="Tahoma" pitchFamily="34" charset="0"/>
              </a:rPr>
              <a:t>Symptoms of hypofunction or </a:t>
            </a:r>
            <a:r>
              <a:rPr lang="en-US" altLang="ar-SA" dirty="0" err="1" smtClean="0">
                <a:latin typeface="Tahoma" pitchFamily="34" charset="0"/>
                <a:cs typeface="Tahoma" pitchFamily="34" charset="0"/>
              </a:rPr>
              <a:t>hyperfunction</a:t>
            </a:r>
            <a:endParaRPr lang="en-US" altLang="ar-SA" dirty="0" smtClean="0">
              <a:latin typeface="Tahoma" pitchFamily="34" charset="0"/>
              <a:cs typeface="Tahoma" pitchFamily="34" charset="0"/>
            </a:endParaRPr>
          </a:p>
          <a:p>
            <a:pPr eaLnBrk="1" hangingPunct="1">
              <a:lnSpc>
                <a:spcPct val="80000"/>
              </a:lnSpc>
              <a:buFontTx/>
              <a:buNone/>
            </a:pPr>
            <a:r>
              <a:rPr lang="en-US" altLang="ar-SA" dirty="0" smtClean="0">
                <a:latin typeface="Tahoma" pitchFamily="34" charset="0"/>
                <a:cs typeface="Tahoma" pitchFamily="34" charset="0"/>
              </a:rPr>
              <a:t>     of pituitary and /or visual disturbances,</a:t>
            </a:r>
          </a:p>
          <a:p>
            <a:pPr eaLnBrk="1" hangingPunct="1">
              <a:lnSpc>
                <a:spcPct val="80000"/>
              </a:lnSpc>
              <a:buFontTx/>
              <a:buNone/>
            </a:pPr>
            <a:r>
              <a:rPr lang="en-US" altLang="ar-SA" dirty="0" smtClean="0">
                <a:latin typeface="Tahoma" pitchFamily="34" charset="0"/>
                <a:cs typeface="Tahoma" pitchFamily="34" charset="0"/>
              </a:rPr>
              <a:t>     diabetes insipidus</a:t>
            </a:r>
          </a:p>
          <a:p>
            <a:pPr eaLnBrk="1" hangingPunct="1">
              <a:lnSpc>
                <a:spcPct val="80000"/>
              </a:lnSpc>
              <a:buFontTx/>
              <a:buNone/>
            </a:pPr>
            <a:r>
              <a:rPr lang="en-US" altLang="ar-SA" dirty="0" smtClean="0">
                <a:latin typeface="Tahoma" pitchFamily="34" charset="0"/>
                <a:cs typeface="Tahoma" pitchFamily="34" charset="0"/>
              </a:rPr>
              <a:t>  </a:t>
            </a:r>
            <a:r>
              <a:rPr lang="en-US" altLang="ar-SA" dirty="0" smtClean="0">
                <a:solidFill>
                  <a:srgbClr val="99FF66"/>
                </a:solidFill>
                <a:latin typeface="Tahoma" pitchFamily="34" charset="0"/>
                <a:cs typeface="Tahoma" pitchFamily="34" charset="0"/>
              </a:rPr>
              <a:t>*</a:t>
            </a:r>
            <a:r>
              <a:rPr lang="en-US" altLang="ar-SA" dirty="0" smtClean="0">
                <a:latin typeface="Tahoma" pitchFamily="34" charset="0"/>
                <a:cs typeface="Tahoma" pitchFamily="34" charset="0"/>
              </a:rPr>
              <a:t> Benign &amp; slow growing</a:t>
            </a:r>
          </a:p>
        </p:txBody>
      </p:sp>
    </p:spTree>
    <p:extLst>
      <p:ext uri="{BB962C8B-B14F-4D97-AF65-F5344CB8AC3E}">
        <p14:creationId xmlns:p14="http://schemas.microsoft.com/office/powerpoint/2010/main" val="2341771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32656"/>
            <a:ext cx="9144000" cy="1143000"/>
          </a:xfrm>
        </p:spPr>
        <p:txBody>
          <a:bodyPr>
            <a:noAutofit/>
          </a:bodyPr>
          <a:lstStyle/>
          <a:p>
            <a:pPr algn="ctr" eaLnBrk="1" hangingPunct="1"/>
            <a:r>
              <a:rPr lang="en-US" altLang="ar-SA" sz="3600" b="1" dirty="0" smtClean="0">
                <a:solidFill>
                  <a:srgbClr val="0070C0"/>
                </a:solidFill>
              </a:rPr>
              <a:t>POSTERIOR PITUITARY SYNDROMES:</a:t>
            </a:r>
            <a:endParaRPr lang="en-US" altLang="ar-SA" sz="3600" dirty="0" smtClean="0">
              <a:solidFill>
                <a:srgbClr val="0070C0"/>
              </a:solidFill>
            </a:endParaRPr>
          </a:p>
        </p:txBody>
      </p:sp>
      <p:sp>
        <p:nvSpPr>
          <p:cNvPr id="46083" name="Rectangle 3"/>
          <p:cNvSpPr>
            <a:spLocks noGrp="1" noChangeArrowheads="1"/>
          </p:cNvSpPr>
          <p:nvPr>
            <p:ph idx="1"/>
          </p:nvPr>
        </p:nvSpPr>
        <p:spPr>
          <a:xfrm>
            <a:off x="0" y="1600200"/>
            <a:ext cx="9144000" cy="5486400"/>
          </a:xfrm>
        </p:spPr>
        <p:txBody>
          <a:bodyPr/>
          <a:lstStyle/>
          <a:p>
            <a:pPr eaLnBrk="1" hangingPunct="1">
              <a:buFontTx/>
              <a:buNone/>
            </a:pPr>
            <a:r>
              <a:rPr lang="en-US" altLang="ar-SA" b="1" dirty="0" smtClean="0">
                <a:solidFill>
                  <a:schemeClr val="accent2">
                    <a:lumMod val="75000"/>
                  </a:schemeClr>
                </a:solidFill>
                <a:latin typeface="Tahoma" pitchFamily="34" charset="0"/>
                <a:cs typeface="Tahoma" pitchFamily="34" charset="0"/>
              </a:rPr>
              <a:t>A- </a:t>
            </a:r>
            <a:r>
              <a:rPr lang="en-US" altLang="ar-SA" b="1" u="sng" dirty="0" smtClean="0">
                <a:solidFill>
                  <a:schemeClr val="accent2">
                    <a:lumMod val="75000"/>
                  </a:schemeClr>
                </a:solidFill>
                <a:latin typeface="Tahoma" pitchFamily="34" charset="0"/>
                <a:cs typeface="Tahoma" pitchFamily="34" charset="0"/>
              </a:rPr>
              <a:t>ADH deficiency : Diabetes </a:t>
            </a:r>
            <a:r>
              <a:rPr lang="en-US" altLang="ar-SA" b="1" u="sng" dirty="0" err="1" smtClean="0">
                <a:solidFill>
                  <a:schemeClr val="accent2">
                    <a:lumMod val="75000"/>
                  </a:schemeClr>
                </a:solidFill>
                <a:latin typeface="Tahoma" pitchFamily="34" charset="0"/>
                <a:cs typeface="Tahoma" pitchFamily="34" charset="0"/>
              </a:rPr>
              <a:t>Insipidus</a:t>
            </a:r>
            <a:r>
              <a:rPr lang="en-US" altLang="ar-SA" b="1" dirty="0" smtClean="0">
                <a:solidFill>
                  <a:schemeClr val="accent2">
                    <a:lumMod val="75000"/>
                  </a:schemeClr>
                </a:solidFill>
                <a:latin typeface="Tahoma" pitchFamily="34" charset="0"/>
                <a:cs typeface="Tahoma" pitchFamily="34" charset="0"/>
              </a:rPr>
              <a:t> </a:t>
            </a:r>
          </a:p>
          <a:p>
            <a:pPr eaLnBrk="1" hangingPunct="1">
              <a:buFontTx/>
              <a:buNone/>
            </a:pPr>
            <a:r>
              <a:rPr lang="en-US" altLang="ar-SA" dirty="0" smtClean="0">
                <a:latin typeface="Tahoma" pitchFamily="34" charset="0"/>
                <a:cs typeface="Tahoma" pitchFamily="34" charset="0"/>
              </a:rPr>
              <a:t>      </a:t>
            </a:r>
            <a:r>
              <a:rPr lang="en-US" altLang="ar-SA" sz="2400" dirty="0" smtClean="0">
                <a:latin typeface="Tahoma" pitchFamily="34" charset="0"/>
                <a:cs typeface="Tahoma" pitchFamily="34" charset="0"/>
              </a:rPr>
              <a:t>Polyuria, polydipsia, hypernatremia &amp; dehydration.  </a:t>
            </a:r>
          </a:p>
          <a:p>
            <a:pPr eaLnBrk="1" hangingPunct="1">
              <a:buFontTx/>
              <a:buNone/>
            </a:pPr>
            <a:r>
              <a:rPr lang="en-US" altLang="ar-SA" sz="2400" dirty="0" smtClean="0">
                <a:latin typeface="Tahoma" pitchFamily="34" charset="0"/>
                <a:cs typeface="Tahoma" pitchFamily="34" charset="0"/>
              </a:rPr>
              <a:t>      Urine is dilute, due to inability to reabsorb water from the    collecting tubules. </a:t>
            </a:r>
            <a:endParaRPr lang="en-US" altLang="ar-SA" sz="2400" dirty="0" smtClean="0">
              <a:latin typeface="Tahoma" pitchFamily="34" charset="0"/>
              <a:cs typeface="Tahoma" pitchFamily="34" charset="0"/>
            </a:endParaRPr>
          </a:p>
          <a:p>
            <a:pPr eaLnBrk="1" hangingPunct="1">
              <a:buFontTx/>
              <a:buNone/>
            </a:pPr>
            <a:r>
              <a:rPr lang="en-US" altLang="ar-SA" sz="2400" dirty="0" err="1" smtClean="0">
                <a:latin typeface="Tahoma" pitchFamily="34" charset="0"/>
                <a:cs typeface="Tahoma" pitchFamily="34" charset="0"/>
              </a:rPr>
              <a:t>Treatement</a:t>
            </a:r>
            <a:r>
              <a:rPr lang="en-US" altLang="ar-SA" sz="2400" dirty="0" smtClean="0">
                <a:latin typeface="Tahoma" pitchFamily="34" charset="0"/>
                <a:cs typeface="Tahoma" pitchFamily="34" charset="0"/>
              </a:rPr>
              <a:t>? Drink a lot of water along with drugs.</a:t>
            </a:r>
            <a:endParaRPr lang="en-US" altLang="ar-SA" sz="2400" dirty="0" smtClean="0">
              <a:latin typeface="Tahoma" pitchFamily="34" charset="0"/>
              <a:cs typeface="Tahoma" pitchFamily="34" charset="0"/>
            </a:endParaRPr>
          </a:p>
          <a:p>
            <a:pPr eaLnBrk="1" hangingPunct="1">
              <a:buFontTx/>
              <a:buNone/>
            </a:pPr>
            <a:r>
              <a:rPr lang="en-US" altLang="ar-SA" sz="2400" dirty="0" smtClean="0">
                <a:latin typeface="Tahoma" pitchFamily="34" charset="0"/>
                <a:cs typeface="Tahoma" pitchFamily="34" charset="0"/>
              </a:rPr>
              <a:t>    </a:t>
            </a:r>
          </a:p>
          <a:p>
            <a:pPr eaLnBrk="1" hangingPunct="1">
              <a:buFontTx/>
              <a:buNone/>
            </a:pPr>
            <a:r>
              <a:rPr lang="en-US" altLang="ar-SA" sz="2400" dirty="0" smtClean="0">
                <a:latin typeface="Tahoma" pitchFamily="34" charset="0"/>
                <a:cs typeface="Tahoma" pitchFamily="34" charset="0"/>
              </a:rPr>
              <a:t> </a:t>
            </a:r>
            <a:r>
              <a:rPr lang="en-US" altLang="ar-SA" sz="2400" u="sng" dirty="0" smtClean="0">
                <a:latin typeface="Tahoma" pitchFamily="34" charset="0"/>
                <a:cs typeface="Tahoma" pitchFamily="34" charset="0"/>
              </a:rPr>
              <a:t>Causes :-</a:t>
            </a:r>
          </a:p>
          <a:p>
            <a:pPr eaLnBrk="1" hangingPunct="1">
              <a:buFontTx/>
              <a:buNone/>
            </a:pPr>
            <a:r>
              <a:rPr lang="en-US" altLang="ar-SA" sz="2400" dirty="0" smtClean="0">
                <a:latin typeface="Tahoma" pitchFamily="34" charset="0"/>
                <a:cs typeface="Tahoma" pitchFamily="34" charset="0"/>
              </a:rPr>
              <a:t>      Head trauma, tumors &amp; inflammations in </a:t>
            </a:r>
          </a:p>
          <a:p>
            <a:pPr eaLnBrk="1" hangingPunct="1">
              <a:buFontTx/>
              <a:buNone/>
            </a:pPr>
            <a:r>
              <a:rPr lang="en-US" altLang="ar-SA" sz="2400" dirty="0" smtClean="0">
                <a:latin typeface="Tahoma" pitchFamily="34" charset="0"/>
                <a:cs typeface="Tahoma" pitchFamily="34" charset="0"/>
              </a:rPr>
              <a:t>      pituitary or hypothalamus…etc</a:t>
            </a:r>
            <a:r>
              <a:rPr lang="en-US" altLang="ar-SA" dirty="0" smtClean="0">
                <a:latin typeface="Tahoma" pitchFamily="34" charset="0"/>
                <a:cs typeface="Tahoma" pitchFamily="34" charset="0"/>
              </a:rPr>
              <a:t>.</a:t>
            </a:r>
          </a:p>
          <a:p>
            <a:pPr eaLnBrk="1" hangingPunct="1">
              <a:buFontTx/>
              <a:buNone/>
            </a:pPr>
            <a:r>
              <a:rPr lang="en-US" altLang="ar-SA" dirty="0" smtClean="0">
                <a:latin typeface="Tahoma" pitchFamily="34" charset="0"/>
                <a:cs typeface="Tahoma" pitchFamily="34" charset="0"/>
              </a:rPr>
              <a:t>   </a:t>
            </a:r>
            <a:endParaRPr lang="en-US" altLang="ar-SA" dirty="0" smtClean="0">
              <a:latin typeface="Tahoma" pitchFamily="34" charset="0"/>
              <a:cs typeface="Tahoma" pitchFamily="34" charset="0"/>
              <a:sym typeface="Symbol" pitchFamily="18" charset="2"/>
            </a:endParaRPr>
          </a:p>
        </p:txBody>
      </p:sp>
    </p:spTree>
    <p:extLst>
      <p:ext uri="{BB962C8B-B14F-4D97-AF65-F5344CB8AC3E}">
        <p14:creationId xmlns:p14="http://schemas.microsoft.com/office/powerpoint/2010/main" val="372294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altLang="en-US" smtClean="0"/>
          </a:p>
        </p:txBody>
      </p:sp>
      <p:sp>
        <p:nvSpPr>
          <p:cNvPr id="47107" name="Rectangle 2"/>
          <p:cNvSpPr>
            <a:spLocks noChangeArrowheads="1"/>
          </p:cNvSpPr>
          <p:nvPr/>
        </p:nvSpPr>
        <p:spPr bwMode="auto">
          <a:xfrm>
            <a:off x="381000" y="1412875"/>
            <a:ext cx="85344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ar-SA" sz="2800" b="1" dirty="0">
                <a:solidFill>
                  <a:schemeClr val="accent2">
                    <a:lumMod val="75000"/>
                  </a:schemeClr>
                </a:solidFill>
                <a:latin typeface="Tahoma" pitchFamily="34" charset="0"/>
                <a:cs typeface="Tahoma" pitchFamily="34" charset="0"/>
              </a:rPr>
              <a:t>B- Syndrome of inappropriate ADH secretion (SIADH</a:t>
            </a:r>
            <a:r>
              <a:rPr lang="en-US" altLang="ar-SA" sz="2800" b="1" dirty="0" smtClean="0">
                <a:solidFill>
                  <a:schemeClr val="accent2">
                    <a:lumMod val="75000"/>
                  </a:schemeClr>
                </a:solidFill>
                <a:latin typeface="Tahoma" pitchFamily="34" charset="0"/>
                <a:cs typeface="Tahoma" pitchFamily="34" charset="0"/>
              </a:rPr>
              <a:t>):</a:t>
            </a:r>
            <a:r>
              <a:rPr lang="en-US" altLang="ar-SA" u="sng" dirty="0" smtClean="0">
                <a:latin typeface="Tahoma" pitchFamily="34" charset="0"/>
              </a:rPr>
              <a:t> </a:t>
            </a:r>
          </a:p>
          <a:p>
            <a:pPr algn="l">
              <a:buFontTx/>
              <a:buChar char="•"/>
            </a:pPr>
            <a:r>
              <a:rPr lang="en-US" altLang="ar-SA" sz="2400" dirty="0" smtClean="0">
                <a:latin typeface="Tahoma" pitchFamily="34" charset="0"/>
                <a:cs typeface="Tahoma" pitchFamily="34" charset="0"/>
              </a:rPr>
              <a:t>   Part of paraneoplastic </a:t>
            </a:r>
            <a:r>
              <a:rPr lang="en-US" altLang="ar-SA" sz="2400" dirty="0" smtClean="0">
                <a:latin typeface="Tahoma" pitchFamily="34" charset="0"/>
                <a:cs typeface="Tahoma" pitchFamily="34" charset="0"/>
              </a:rPr>
              <a:t>Syndrome (Most common cause):</a:t>
            </a:r>
            <a:endParaRPr lang="en-US" altLang="ar-SA" sz="2400" dirty="0" smtClean="0">
              <a:latin typeface="Tahoma" pitchFamily="34" charset="0"/>
              <a:cs typeface="Tahoma" pitchFamily="34" charset="0"/>
            </a:endParaRPr>
          </a:p>
          <a:p>
            <a:pPr lvl="1" algn="l"/>
            <a:r>
              <a:rPr lang="en-US" altLang="ar-SA" sz="2400" dirty="0" smtClean="0">
                <a:latin typeface="Tahoma" pitchFamily="34" charset="0"/>
                <a:cs typeface="Tahoma" pitchFamily="34" charset="0"/>
              </a:rPr>
              <a:t>   </a:t>
            </a:r>
            <a:r>
              <a:rPr lang="en-US" altLang="ar-SA" sz="2400" dirty="0">
                <a:latin typeface="Tahoma" pitchFamily="34" charset="0"/>
                <a:cs typeface="Tahoma" pitchFamily="34" charset="0"/>
                <a:sym typeface="Symbol" pitchFamily="18" charset="2"/>
              </a:rPr>
              <a:t>Small Cell </a:t>
            </a:r>
            <a:r>
              <a:rPr lang="en-US" altLang="ar-SA" sz="2400" dirty="0" err="1" smtClean="0">
                <a:latin typeface="Tahoma" pitchFamily="34" charset="0"/>
                <a:cs typeface="Tahoma" pitchFamily="34" charset="0"/>
                <a:sym typeface="Symbol" pitchFamily="18" charset="2"/>
              </a:rPr>
              <a:t>Cacrcinoma</a:t>
            </a:r>
            <a:r>
              <a:rPr lang="en-US" altLang="ar-SA" sz="2400" dirty="0" smtClean="0">
                <a:latin typeface="Tahoma" pitchFamily="34" charset="0"/>
                <a:cs typeface="Tahoma" pitchFamily="34" charset="0"/>
                <a:sym typeface="Symbol" pitchFamily="18" charset="2"/>
              </a:rPr>
              <a:t> </a:t>
            </a:r>
            <a:r>
              <a:rPr lang="en-US" altLang="ar-SA" sz="2400" dirty="0">
                <a:latin typeface="Tahoma" pitchFamily="34" charset="0"/>
                <a:cs typeface="Tahoma" pitchFamily="34" charset="0"/>
                <a:sym typeface="Symbol" pitchFamily="18" charset="2"/>
              </a:rPr>
              <a:t>of Lung</a:t>
            </a:r>
            <a:endParaRPr lang="en-US" altLang="ar-SA" sz="2400" dirty="0">
              <a:latin typeface="Tahoma" pitchFamily="34" charset="0"/>
              <a:cs typeface="Tahoma" pitchFamily="34" charset="0"/>
            </a:endParaRPr>
          </a:p>
          <a:p>
            <a:pPr algn="l">
              <a:buFontTx/>
              <a:buChar char="•"/>
            </a:pPr>
            <a:r>
              <a:rPr lang="en-US" altLang="ar-SA" sz="2400" dirty="0">
                <a:latin typeface="Tahoma" pitchFamily="34" charset="0"/>
                <a:cs typeface="Tahoma" pitchFamily="34" charset="0"/>
              </a:rPr>
              <a:t>   Causes excessive </a:t>
            </a:r>
            <a:r>
              <a:rPr lang="en-US" altLang="ar-SA" sz="2400" dirty="0" err="1">
                <a:latin typeface="Tahoma" pitchFamily="34" charset="0"/>
                <a:cs typeface="Tahoma" pitchFamily="34" charset="0"/>
              </a:rPr>
              <a:t>resorption</a:t>
            </a:r>
            <a:r>
              <a:rPr lang="en-US" altLang="ar-SA" sz="2400" dirty="0">
                <a:latin typeface="Tahoma" pitchFamily="34" charset="0"/>
                <a:cs typeface="Tahoma" pitchFamily="34" charset="0"/>
              </a:rPr>
              <a:t> of water</a:t>
            </a:r>
            <a:r>
              <a:rPr lang="en-US" altLang="ar-SA" sz="2400" dirty="0">
                <a:latin typeface="Tahoma" pitchFamily="34" charset="0"/>
                <a:cs typeface="Tahoma" pitchFamily="34" charset="0"/>
                <a:sym typeface="Symbol" pitchFamily="18" charset="2"/>
              </a:rPr>
              <a:t>  </a:t>
            </a:r>
            <a:r>
              <a:rPr lang="en-US" altLang="ar-SA" sz="2400" dirty="0" err="1">
                <a:latin typeface="Tahoma" pitchFamily="34" charset="0"/>
                <a:cs typeface="Tahoma" pitchFamily="34" charset="0"/>
                <a:sym typeface="Symbol" pitchFamily="18" charset="2"/>
              </a:rPr>
              <a:t>hyponatremia</a:t>
            </a:r>
            <a:r>
              <a:rPr lang="en-US" altLang="ar-SA" sz="2400" dirty="0">
                <a:latin typeface="Tahoma" pitchFamily="34" charset="0"/>
                <a:cs typeface="Tahoma" pitchFamily="34" charset="0"/>
                <a:sym typeface="Symbol" pitchFamily="18" charset="2"/>
              </a:rPr>
              <a:t>, cerebral edema. </a:t>
            </a:r>
          </a:p>
          <a:p>
            <a:pPr algn="l">
              <a:buFontTx/>
              <a:buChar char="•"/>
            </a:pPr>
            <a:endParaRPr lang="en-US" altLang="ar-SA" dirty="0">
              <a:latin typeface="Tahoma" pitchFamily="34" charset="0"/>
              <a:sym typeface="Symbol" pitchFamily="18" charset="2"/>
            </a:endParaRPr>
          </a:p>
          <a:p>
            <a:pPr algn="l">
              <a:buFontTx/>
              <a:buChar char="•"/>
            </a:pPr>
            <a:endParaRPr lang="en-US" altLang="ar-SA" dirty="0" smtClean="0">
              <a:latin typeface="Tahoma" pitchFamily="34" charset="0"/>
              <a:sym typeface="Symbol" pitchFamily="18" charset="2"/>
            </a:endParaRPr>
          </a:p>
          <a:p>
            <a:r>
              <a:rPr lang="en-US" altLang="ar-SA" sz="2800" b="1" dirty="0" smtClean="0">
                <a:solidFill>
                  <a:schemeClr val="accent2">
                    <a:lumMod val="75000"/>
                  </a:schemeClr>
                </a:solidFill>
                <a:latin typeface="Tahoma" pitchFamily="34" charset="0"/>
                <a:cs typeface="Tahoma" pitchFamily="34" charset="0"/>
                <a:sym typeface="Symbol" pitchFamily="18" charset="2"/>
              </a:rPr>
              <a:t>C-Abnormal </a:t>
            </a:r>
            <a:r>
              <a:rPr lang="en-US" altLang="ar-SA" sz="2800" b="1" dirty="0">
                <a:solidFill>
                  <a:schemeClr val="accent2">
                    <a:lumMod val="75000"/>
                  </a:schemeClr>
                </a:solidFill>
                <a:latin typeface="Tahoma" pitchFamily="34" charset="0"/>
                <a:cs typeface="Tahoma" pitchFamily="34" charset="0"/>
                <a:sym typeface="Symbol" pitchFamily="18" charset="2"/>
              </a:rPr>
              <a:t>oxytocin secretion </a:t>
            </a:r>
            <a:r>
              <a:rPr lang="en-US" altLang="ar-SA" sz="2800" b="1" dirty="0" smtClean="0">
                <a:solidFill>
                  <a:schemeClr val="accent2">
                    <a:lumMod val="75000"/>
                  </a:schemeClr>
                </a:solidFill>
                <a:latin typeface="Tahoma" pitchFamily="34" charset="0"/>
                <a:cs typeface="Tahoma" pitchFamily="34" charset="0"/>
                <a:sym typeface="Symbol" pitchFamily="18" charset="2"/>
              </a:rPr>
              <a:t>:</a:t>
            </a:r>
          </a:p>
          <a:p>
            <a:endParaRPr lang="en-US" altLang="ar-SA" b="1" dirty="0">
              <a:solidFill>
                <a:schemeClr val="accent2">
                  <a:lumMod val="75000"/>
                </a:schemeClr>
              </a:solidFill>
              <a:latin typeface="Tahoma" pitchFamily="34" charset="0"/>
              <a:cs typeface="Tahoma" pitchFamily="34" charset="0"/>
              <a:sym typeface="Symbol" pitchFamily="18" charset="2"/>
            </a:endParaRPr>
          </a:p>
          <a:p>
            <a:r>
              <a:rPr lang="en-US" altLang="ar-SA" sz="2400" dirty="0" smtClean="0">
                <a:solidFill>
                  <a:srgbClr val="99FF66"/>
                </a:solidFill>
                <a:latin typeface="Tahoma" pitchFamily="34" charset="0"/>
                <a:cs typeface="Tahoma" pitchFamily="34" charset="0"/>
                <a:sym typeface="Symbol" pitchFamily="18" charset="2"/>
              </a:rPr>
              <a:t> </a:t>
            </a:r>
            <a:r>
              <a:rPr lang="en-US" altLang="ar-SA" sz="2400" dirty="0" err="1">
                <a:latin typeface="Tahoma" pitchFamily="34" charset="0"/>
                <a:cs typeface="Tahoma" pitchFamily="34" charset="0"/>
                <a:sym typeface="Symbol" pitchFamily="18" charset="2"/>
              </a:rPr>
              <a:t>Abnormalitis</a:t>
            </a:r>
            <a:r>
              <a:rPr lang="en-US" altLang="ar-SA" sz="2400" dirty="0">
                <a:latin typeface="Tahoma" pitchFamily="34" charset="0"/>
                <a:cs typeface="Tahoma" pitchFamily="34" charset="0"/>
                <a:sym typeface="Symbol" pitchFamily="18" charset="2"/>
              </a:rPr>
              <a:t> of synthesis &amp; release have not been associated with any significant abnormality.</a:t>
            </a:r>
          </a:p>
          <a:p>
            <a:pPr algn="l">
              <a:buFontTx/>
              <a:buChar char="•"/>
            </a:pPr>
            <a:endParaRPr lang="en-US" altLang="ar-SA" dirty="0">
              <a:latin typeface="Tahoma" pitchFamily="34" charset="0"/>
              <a:sym typeface="Symbol" pitchFamily="18" charset="2"/>
            </a:endParaRPr>
          </a:p>
          <a:p>
            <a:pPr algn="l"/>
            <a:r>
              <a:rPr lang="en-US" altLang="ar-SA" dirty="0">
                <a:latin typeface="Tahoma" pitchFamily="34" charset="0"/>
                <a:sym typeface="Symbol" pitchFamily="18" charset="2"/>
              </a:rPr>
              <a:t>  </a:t>
            </a:r>
          </a:p>
        </p:txBody>
      </p:sp>
    </p:spTree>
    <p:extLst>
      <p:ext uri="{BB962C8B-B14F-4D97-AF65-F5344CB8AC3E}">
        <p14:creationId xmlns:p14="http://schemas.microsoft.com/office/powerpoint/2010/main" val="1385699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sp>
        <p:nvSpPr>
          <p:cNvPr id="16387" name="Content Placeholder 2"/>
          <p:cNvSpPr>
            <a:spLocks noGrp="1"/>
          </p:cNvSpPr>
          <p:nvPr>
            <p:ph idx="1"/>
          </p:nvPr>
        </p:nvSpPr>
        <p:spPr/>
        <p:txBody>
          <a:bodyPr/>
          <a:lstStyle/>
          <a:p>
            <a:pPr marL="109728" indent="0">
              <a:buNone/>
            </a:pPr>
            <a:r>
              <a:rPr lang="en-CA" altLang="en-US" dirty="0" smtClean="0">
                <a:solidFill>
                  <a:srgbClr val="FF0000"/>
                </a:solidFill>
              </a:rPr>
              <a:t>B- Hormones that diffuse across the plasma membrane and interact with intracellular receptors</a:t>
            </a:r>
            <a:r>
              <a:rPr lang="en-CA" altLang="en-US" dirty="0" smtClean="0">
                <a:solidFill>
                  <a:srgbClr val="FF0000"/>
                </a:solidFill>
              </a:rPr>
              <a:t>:</a:t>
            </a:r>
            <a:endParaRPr lang="en-CA" altLang="en-US" dirty="0" smtClean="0">
              <a:solidFill>
                <a:srgbClr val="FF0000"/>
              </a:solidFill>
            </a:endParaRPr>
          </a:p>
          <a:p>
            <a:pPr marL="109728" indent="0">
              <a:buNone/>
            </a:pPr>
            <a:r>
              <a:rPr lang="en-CA" altLang="en-US" dirty="0" smtClean="0"/>
              <a:t>Lipid -soluble  hormones include</a:t>
            </a:r>
            <a:r>
              <a:rPr lang="en-CA" altLang="en-US" dirty="0" smtClean="0"/>
              <a:t>:</a:t>
            </a:r>
          </a:p>
          <a:p>
            <a:pPr marL="109728" indent="0">
              <a:buNone/>
            </a:pPr>
            <a:r>
              <a:rPr lang="en-CA" altLang="en-US" dirty="0" smtClean="0"/>
              <a:t>steroids </a:t>
            </a:r>
            <a:r>
              <a:rPr lang="en-CA" altLang="en-US" dirty="0" smtClean="0"/>
              <a:t>( estrogen, progesterone, glucocorticoids),  </a:t>
            </a:r>
            <a:r>
              <a:rPr lang="en-CA" altLang="en-US" dirty="0" err="1" smtClean="0"/>
              <a:t>retinoids</a:t>
            </a:r>
            <a:r>
              <a:rPr lang="en-CA" altLang="en-US" dirty="0" smtClean="0"/>
              <a:t>, thyroxine</a:t>
            </a:r>
            <a:r>
              <a:rPr lang="en-CA" altLang="en-US" dirty="0" smtClean="0"/>
              <a:t>.</a:t>
            </a:r>
          </a:p>
          <a:p>
            <a:pPr marL="109728" indent="0">
              <a:buNone/>
            </a:pPr>
            <a:r>
              <a:rPr lang="en-CA" altLang="en-US" dirty="0" smtClean="0">
                <a:solidFill>
                  <a:schemeClr val="tx2"/>
                </a:solidFill>
              </a:rPr>
              <a:t>They go directly inside the cell and affect the cell.</a:t>
            </a:r>
            <a:endParaRPr lang="en-US" altLang="en-US" dirty="0" smtClean="0">
              <a:solidFill>
                <a:schemeClr val="tx2"/>
              </a:solidFill>
            </a:endParaRPr>
          </a:p>
        </p:txBody>
      </p:sp>
    </p:spTree>
    <p:extLst>
      <p:ext uri="{BB962C8B-B14F-4D97-AF65-F5344CB8AC3E}">
        <p14:creationId xmlns:p14="http://schemas.microsoft.com/office/powerpoint/2010/main" val="138193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l" eaLnBrk="1" hangingPunct="1"/>
            <a:r>
              <a:rPr lang="en-US" altLang="ar-SA" sz="3200" dirty="0">
                <a:solidFill>
                  <a:srgbClr val="0070C0"/>
                </a:solidFill>
                <a:latin typeface="Tahoma" pitchFamily="34" charset="0"/>
                <a:cs typeface="Tahoma" pitchFamily="34" charset="0"/>
              </a:rPr>
              <a:t>Disease divided into :</a:t>
            </a:r>
          </a:p>
        </p:txBody>
      </p:sp>
      <p:sp>
        <p:nvSpPr>
          <p:cNvPr id="17411" name="Rectangle 3"/>
          <p:cNvSpPr>
            <a:spLocks noGrp="1" noChangeArrowheads="1"/>
          </p:cNvSpPr>
          <p:nvPr>
            <p:ph idx="1"/>
          </p:nvPr>
        </p:nvSpPr>
        <p:spPr>
          <a:xfrm>
            <a:off x="107504" y="908720"/>
            <a:ext cx="8610600" cy="5562600"/>
          </a:xfrm>
        </p:spPr>
        <p:txBody>
          <a:bodyPr>
            <a:normAutofit fontScale="92500" lnSpcReduction="10000"/>
          </a:bodyPr>
          <a:lstStyle/>
          <a:p>
            <a:pPr marL="0" indent="0" eaLnBrk="1" hangingPunct="1">
              <a:lnSpc>
                <a:spcPct val="80000"/>
              </a:lnSpc>
              <a:buNone/>
            </a:pPr>
            <a:endParaRPr lang="en-US" altLang="en-US" dirty="0" smtClean="0"/>
          </a:p>
          <a:p>
            <a:pPr eaLnBrk="1" hangingPunct="1">
              <a:lnSpc>
                <a:spcPct val="80000"/>
              </a:lnSpc>
              <a:buFontTx/>
              <a:buNone/>
            </a:pPr>
            <a:r>
              <a:rPr lang="en-US" altLang="en-US" dirty="0" smtClean="0">
                <a:latin typeface="Tahoma" pitchFamily="34" charset="0"/>
                <a:cs typeface="Tahoma" pitchFamily="34" charset="0"/>
              </a:rPr>
              <a:t>1- </a:t>
            </a:r>
            <a:r>
              <a:rPr lang="en-US" altLang="ar-SA" dirty="0" smtClean="0">
                <a:latin typeface="Tahoma" pitchFamily="34" charset="0"/>
                <a:cs typeface="Tahoma" pitchFamily="34" charset="0"/>
              </a:rPr>
              <a:t>Diseases of overproduction of </a:t>
            </a:r>
            <a:r>
              <a:rPr lang="en-US" altLang="ar-SA" dirty="0" smtClean="0">
                <a:latin typeface="Tahoma" pitchFamily="34" charset="0"/>
                <a:cs typeface="Tahoma" pitchFamily="34" charset="0"/>
              </a:rPr>
              <a:t>secretion (</a:t>
            </a:r>
            <a:r>
              <a:rPr lang="en-US" altLang="ar-SA" dirty="0" err="1" smtClean="0">
                <a:solidFill>
                  <a:srgbClr val="FF0000"/>
                </a:solidFill>
                <a:latin typeface="Tahoma" pitchFamily="34" charset="0"/>
                <a:cs typeface="Tahoma" pitchFamily="34" charset="0"/>
              </a:rPr>
              <a:t>Hyperfunction</a:t>
            </a:r>
            <a:r>
              <a:rPr lang="en-US" altLang="ar-SA" dirty="0" smtClean="0">
                <a:latin typeface="Tahoma" pitchFamily="34" charset="0"/>
                <a:cs typeface="Tahoma" pitchFamily="34" charset="0"/>
              </a:rPr>
              <a:t>)</a:t>
            </a:r>
            <a:endParaRPr lang="en-US" altLang="ar-SA" dirty="0" smtClean="0">
              <a:latin typeface="Tahoma" pitchFamily="34" charset="0"/>
              <a:cs typeface="Tahoma" pitchFamily="34" charset="0"/>
            </a:endParaRPr>
          </a:p>
          <a:p>
            <a:pPr eaLnBrk="1" hangingPunct="1">
              <a:lnSpc>
                <a:spcPct val="80000"/>
              </a:lnSpc>
              <a:buFontTx/>
              <a:buNone/>
            </a:pPr>
            <a:r>
              <a:rPr lang="en-US" altLang="ar-SA" dirty="0" smtClean="0">
                <a:latin typeface="Tahoma" pitchFamily="34" charset="0"/>
                <a:cs typeface="Tahoma" pitchFamily="34" charset="0"/>
              </a:rPr>
              <a:t>2- Diseases of </a:t>
            </a:r>
            <a:r>
              <a:rPr lang="en-US" altLang="ar-SA" dirty="0" smtClean="0">
                <a:latin typeface="Tahoma" pitchFamily="34" charset="0"/>
                <a:cs typeface="Tahoma" pitchFamily="34" charset="0"/>
              </a:rPr>
              <a:t>underproduction (</a:t>
            </a:r>
            <a:r>
              <a:rPr lang="en-US" altLang="ar-SA" dirty="0" smtClean="0">
                <a:solidFill>
                  <a:srgbClr val="FF0000"/>
                </a:solidFill>
                <a:latin typeface="Tahoma" pitchFamily="34" charset="0"/>
                <a:cs typeface="Tahoma" pitchFamily="34" charset="0"/>
              </a:rPr>
              <a:t>Hypofunction</a:t>
            </a:r>
            <a:r>
              <a:rPr lang="en-US" altLang="ar-SA" dirty="0" smtClean="0">
                <a:latin typeface="Tahoma" pitchFamily="34" charset="0"/>
                <a:cs typeface="Tahoma" pitchFamily="34" charset="0"/>
              </a:rPr>
              <a:t>)</a:t>
            </a:r>
            <a:endParaRPr lang="en-US" altLang="ar-SA" dirty="0" smtClean="0">
              <a:latin typeface="Tahoma" pitchFamily="34" charset="0"/>
              <a:cs typeface="Tahoma" pitchFamily="34" charset="0"/>
            </a:endParaRPr>
          </a:p>
          <a:p>
            <a:pPr eaLnBrk="1" hangingPunct="1">
              <a:lnSpc>
                <a:spcPct val="80000"/>
              </a:lnSpc>
              <a:buFontTx/>
              <a:buNone/>
            </a:pPr>
            <a:r>
              <a:rPr lang="en-US" altLang="ar-SA" dirty="0" smtClean="0">
                <a:latin typeface="Tahoma" pitchFamily="34" charset="0"/>
                <a:cs typeface="Tahoma" pitchFamily="34" charset="0"/>
              </a:rPr>
              <a:t>3- Mass effects ( </a:t>
            </a:r>
            <a:r>
              <a:rPr lang="en-US" altLang="ar-SA" dirty="0" smtClean="0">
                <a:solidFill>
                  <a:srgbClr val="FF0000"/>
                </a:solidFill>
                <a:latin typeface="Tahoma" pitchFamily="34" charset="0"/>
                <a:cs typeface="Tahoma" pitchFamily="34" charset="0"/>
              </a:rPr>
              <a:t>Tumors </a:t>
            </a:r>
            <a:r>
              <a:rPr lang="en-US" altLang="ar-SA" dirty="0" smtClean="0">
                <a:latin typeface="Tahoma" pitchFamily="34" charset="0"/>
                <a:cs typeface="Tahoma" pitchFamily="34" charset="0"/>
              </a:rPr>
              <a:t>) because the skull is a limite</a:t>
            </a:r>
            <a:r>
              <a:rPr lang="en-US" altLang="ar-SA" dirty="0" smtClean="0">
                <a:latin typeface="Tahoma" pitchFamily="34" charset="0"/>
                <a:cs typeface="Tahoma" pitchFamily="34" charset="0"/>
              </a:rPr>
              <a:t>d space that would compress adjacent CNS organs.</a:t>
            </a:r>
            <a:endParaRPr lang="en-US" altLang="ar-SA" dirty="0" smtClean="0">
              <a:latin typeface="Tahoma" pitchFamily="34" charset="0"/>
              <a:cs typeface="Tahoma" pitchFamily="34" charset="0"/>
            </a:endParaRPr>
          </a:p>
          <a:p>
            <a:pPr eaLnBrk="1" hangingPunct="1">
              <a:lnSpc>
                <a:spcPct val="80000"/>
              </a:lnSpc>
              <a:buFontTx/>
              <a:buNone/>
            </a:pPr>
            <a:endParaRPr lang="en-US" altLang="ar-SA" dirty="0" smtClean="0">
              <a:latin typeface="Tahoma" pitchFamily="34" charset="0"/>
              <a:cs typeface="Tahoma" pitchFamily="34" charset="0"/>
            </a:endParaRPr>
          </a:p>
          <a:p>
            <a:pPr>
              <a:lnSpc>
                <a:spcPct val="80000"/>
              </a:lnSpc>
              <a:buNone/>
            </a:pPr>
            <a:r>
              <a:rPr lang="en-US" altLang="ar-SA" dirty="0">
                <a:latin typeface="Tahoma" pitchFamily="34" charset="0"/>
                <a:cs typeface="Tahoma" pitchFamily="34" charset="0"/>
              </a:rPr>
              <a:t>N.B.  Correlation </a:t>
            </a:r>
            <a:r>
              <a:rPr lang="en-US" altLang="ar-SA" dirty="0" smtClean="0">
                <a:latin typeface="Tahoma" pitchFamily="34" charset="0"/>
                <a:cs typeface="Tahoma" pitchFamily="34" charset="0"/>
              </a:rPr>
              <a:t>of:</a:t>
            </a:r>
          </a:p>
          <a:p>
            <a:pPr>
              <a:lnSpc>
                <a:spcPct val="80000"/>
              </a:lnSpc>
              <a:buNone/>
            </a:pPr>
            <a:r>
              <a:rPr lang="en-US" altLang="ar-SA" dirty="0" smtClean="0">
                <a:latin typeface="Tahoma" pitchFamily="34" charset="0"/>
                <a:cs typeface="Tahoma" pitchFamily="34" charset="0"/>
              </a:rPr>
              <a:t> 1-Clinical </a:t>
            </a:r>
            <a:r>
              <a:rPr lang="en-US" altLang="ar-SA" dirty="0">
                <a:latin typeface="Tahoma" pitchFamily="34" charset="0"/>
                <a:cs typeface="Tahoma" pitchFamily="34" charset="0"/>
              </a:rPr>
              <a:t>picture</a:t>
            </a:r>
            <a:r>
              <a:rPr lang="en-US" altLang="ar-SA" dirty="0" smtClean="0">
                <a:latin typeface="Tahoma" pitchFamily="34" charset="0"/>
                <a:cs typeface="Tahoma" pitchFamily="34" charset="0"/>
              </a:rPr>
              <a:t>. (Symptoms)</a:t>
            </a:r>
            <a:endParaRPr lang="en-US" altLang="ar-SA" dirty="0">
              <a:latin typeface="Tahoma" pitchFamily="34" charset="0"/>
              <a:cs typeface="Tahoma" pitchFamily="34" charset="0"/>
            </a:endParaRPr>
          </a:p>
          <a:p>
            <a:pPr>
              <a:lnSpc>
                <a:spcPct val="80000"/>
              </a:lnSpc>
              <a:buNone/>
            </a:pPr>
            <a:r>
              <a:rPr lang="en-US" altLang="ar-SA" dirty="0">
                <a:latin typeface="Tahoma" pitchFamily="34" charset="0"/>
                <a:cs typeface="Tahoma" pitchFamily="34" charset="0"/>
              </a:rPr>
              <a:t> </a:t>
            </a:r>
            <a:r>
              <a:rPr lang="en-US" altLang="ar-SA" dirty="0" smtClean="0">
                <a:latin typeface="Tahoma" pitchFamily="34" charset="0"/>
                <a:cs typeface="Tahoma" pitchFamily="34" charset="0"/>
              </a:rPr>
              <a:t>2- </a:t>
            </a:r>
            <a:r>
              <a:rPr lang="en-US" altLang="ar-SA" dirty="0">
                <a:latin typeface="Tahoma" pitchFamily="34" charset="0"/>
                <a:cs typeface="Tahoma" pitchFamily="34" charset="0"/>
              </a:rPr>
              <a:t>Hormonal </a:t>
            </a:r>
            <a:r>
              <a:rPr lang="en-US" altLang="ar-SA" dirty="0" smtClean="0">
                <a:latin typeface="Tahoma" pitchFamily="34" charset="0"/>
                <a:cs typeface="Tahoma" pitchFamily="34" charset="0"/>
              </a:rPr>
              <a:t>assays </a:t>
            </a:r>
            <a:endParaRPr lang="en-US" altLang="ar-SA" dirty="0">
              <a:latin typeface="Tahoma" pitchFamily="34" charset="0"/>
              <a:cs typeface="Tahoma" pitchFamily="34" charset="0"/>
            </a:endParaRPr>
          </a:p>
          <a:p>
            <a:pPr>
              <a:lnSpc>
                <a:spcPct val="80000"/>
              </a:lnSpc>
              <a:buNone/>
            </a:pPr>
            <a:r>
              <a:rPr lang="en-US" altLang="ar-SA" dirty="0">
                <a:latin typeface="Tahoma" pitchFamily="34" charset="0"/>
                <a:cs typeface="Tahoma" pitchFamily="34" charset="0"/>
              </a:rPr>
              <a:t> </a:t>
            </a:r>
            <a:r>
              <a:rPr lang="en-US" altLang="ar-SA" dirty="0" smtClean="0">
                <a:latin typeface="Tahoma" pitchFamily="34" charset="0"/>
                <a:cs typeface="Tahoma" pitchFamily="34" charset="0"/>
              </a:rPr>
              <a:t>3- </a:t>
            </a:r>
            <a:r>
              <a:rPr lang="en-US" altLang="ar-SA" dirty="0">
                <a:latin typeface="Tahoma" pitchFamily="34" charset="0"/>
                <a:cs typeface="Tahoma" pitchFamily="34" charset="0"/>
              </a:rPr>
              <a:t>Biochemical </a:t>
            </a:r>
            <a:r>
              <a:rPr lang="en-US" altLang="ar-SA" dirty="0" smtClean="0">
                <a:latin typeface="Tahoma" pitchFamily="34" charset="0"/>
                <a:cs typeface="Tahoma" pitchFamily="34" charset="0"/>
              </a:rPr>
              <a:t>findings</a:t>
            </a:r>
            <a:r>
              <a:rPr lang="en-US" altLang="ar-SA" dirty="0">
                <a:latin typeface="Tahoma" pitchFamily="34" charset="0"/>
                <a:cs typeface="Tahoma" pitchFamily="34" charset="0"/>
              </a:rPr>
              <a:t> </a:t>
            </a:r>
            <a:r>
              <a:rPr lang="en-US" altLang="ar-SA" dirty="0" smtClean="0">
                <a:latin typeface="Tahoma" pitchFamily="34" charset="0"/>
                <a:cs typeface="Tahoma" pitchFamily="34" charset="0"/>
              </a:rPr>
              <a:t>together</a:t>
            </a:r>
          </a:p>
          <a:p>
            <a:pPr>
              <a:lnSpc>
                <a:spcPct val="80000"/>
              </a:lnSpc>
              <a:buNone/>
            </a:pPr>
            <a:r>
              <a:rPr lang="en-US" altLang="ar-SA" dirty="0" smtClean="0">
                <a:latin typeface="Tahoma" pitchFamily="34" charset="0"/>
                <a:cs typeface="Tahoma" pitchFamily="34" charset="0"/>
              </a:rPr>
              <a:t> 4-Pathological </a:t>
            </a:r>
            <a:r>
              <a:rPr lang="en-US" altLang="ar-SA" dirty="0">
                <a:latin typeface="Tahoma" pitchFamily="34" charset="0"/>
                <a:cs typeface="Tahoma" pitchFamily="34" charset="0"/>
              </a:rPr>
              <a:t>picture are of extreme importance in most  conditions. </a:t>
            </a:r>
          </a:p>
        </p:txBody>
      </p:sp>
    </p:spTree>
    <p:extLst>
      <p:ext uri="{BB962C8B-B14F-4D97-AF65-F5344CB8AC3E}">
        <p14:creationId xmlns:p14="http://schemas.microsoft.com/office/powerpoint/2010/main" val="310606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sp>
        <p:nvSpPr>
          <p:cNvPr id="18435" name="Rectangle 3"/>
          <p:cNvSpPr>
            <a:spLocks noGrp="1" noChangeArrowheads="1"/>
          </p:cNvSpPr>
          <p:nvPr>
            <p:ph idx="1"/>
          </p:nvPr>
        </p:nvSpPr>
        <p:spPr/>
        <p:txBody>
          <a:bodyPr/>
          <a:lstStyle/>
          <a:p>
            <a:pPr algn="ctr" eaLnBrk="1" hangingPunct="1">
              <a:buFontTx/>
              <a:buNone/>
            </a:pPr>
            <a:endParaRPr lang="en-US" altLang="en-US" sz="4400" dirty="0" smtClean="0"/>
          </a:p>
          <a:p>
            <a:pPr algn="ctr" eaLnBrk="1" hangingPunct="1">
              <a:buFontTx/>
              <a:buNone/>
            </a:pPr>
            <a:r>
              <a:rPr lang="en-US" altLang="en-US" sz="4400" b="1" dirty="0" smtClean="0">
                <a:solidFill>
                  <a:srgbClr val="0070C0"/>
                </a:solidFill>
                <a:latin typeface="Tahoma" pitchFamily="34" charset="0"/>
                <a:cs typeface="Tahoma" pitchFamily="34" charset="0"/>
              </a:rPr>
              <a:t>PITUITARY </a:t>
            </a:r>
            <a:r>
              <a:rPr lang="en-US" altLang="en-US" sz="4400" b="1" dirty="0" smtClean="0">
                <a:solidFill>
                  <a:srgbClr val="0070C0"/>
                </a:solidFill>
                <a:latin typeface="Tahoma" pitchFamily="34" charset="0"/>
                <a:cs typeface="Tahoma" pitchFamily="34" charset="0"/>
              </a:rPr>
              <a:t>GLAND:</a:t>
            </a:r>
          </a:p>
          <a:p>
            <a:pPr algn="ctr" eaLnBrk="1" hangingPunct="1">
              <a:buFontTx/>
              <a:buNone/>
            </a:pPr>
            <a:r>
              <a:rPr lang="en-US" altLang="en-US" sz="4400" b="1" dirty="0" smtClean="0">
                <a:solidFill>
                  <a:srgbClr val="0070C0"/>
                </a:solidFill>
                <a:latin typeface="Tahoma" pitchFamily="34" charset="0"/>
                <a:cs typeface="Tahoma" pitchFamily="34" charset="0"/>
              </a:rPr>
              <a:t>The Mother of the Endocrine Glands.</a:t>
            </a:r>
            <a:endParaRPr lang="en-US" altLang="en-US" sz="4400" b="1" dirty="0" smtClean="0">
              <a:solidFill>
                <a:srgbClr val="0070C0"/>
              </a:solidFill>
              <a:latin typeface="Tahoma" pitchFamily="34" charset="0"/>
              <a:cs typeface="Tahoma" pitchFamily="34" charset="0"/>
            </a:endParaRPr>
          </a:p>
        </p:txBody>
      </p:sp>
      <p:sp>
        <p:nvSpPr>
          <p:cNvPr id="2" name="TextBox 1"/>
          <p:cNvSpPr txBox="1"/>
          <p:nvPr/>
        </p:nvSpPr>
        <p:spPr>
          <a:xfrm>
            <a:off x="683568" y="5661248"/>
            <a:ext cx="6840760" cy="400110"/>
          </a:xfrm>
          <a:prstGeom prst="rect">
            <a:avLst/>
          </a:prstGeom>
          <a:noFill/>
        </p:spPr>
        <p:txBody>
          <a:bodyPr wrap="square" rtlCol="0">
            <a:spAutoFit/>
          </a:bodyPr>
          <a:lstStyle/>
          <a:p>
            <a:r>
              <a:rPr lang="en-US" sz="2000" b="1" dirty="0" smtClean="0">
                <a:solidFill>
                  <a:srgbClr val="FF0000"/>
                </a:solidFill>
              </a:rPr>
              <a:t>N.B: The size of the pituitary would DOUBLE during pregnancy</a:t>
            </a:r>
            <a:endParaRPr lang="en-US" sz="2000" b="1" dirty="0">
              <a:solidFill>
                <a:srgbClr val="FF0000"/>
              </a:solidFill>
            </a:endParaRPr>
          </a:p>
        </p:txBody>
      </p:sp>
    </p:spTree>
    <p:extLst>
      <p:ext uri="{BB962C8B-B14F-4D97-AF65-F5344CB8AC3E}">
        <p14:creationId xmlns:p14="http://schemas.microsoft.com/office/powerpoint/2010/main" val="101431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76672"/>
            <a:ext cx="7488832" cy="6192688"/>
          </a:xfrm>
        </p:spPr>
      </p:pic>
    </p:spTree>
    <p:extLst>
      <p:ext uri="{BB962C8B-B14F-4D97-AF65-F5344CB8AC3E}">
        <p14:creationId xmlns:p14="http://schemas.microsoft.com/office/powerpoint/2010/main" val="245917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88640"/>
            <a:ext cx="9144000" cy="6669360"/>
          </a:xfrm>
        </p:spPr>
        <p:txBody>
          <a:bodyPr>
            <a:normAutofit fontScale="85000" lnSpcReduction="20000"/>
          </a:bodyPr>
          <a:lstStyle/>
          <a:p>
            <a:r>
              <a:rPr lang="en-US" altLang="en-US" dirty="0">
                <a:latin typeface="Tahoma" pitchFamily="34" charset="0"/>
                <a:cs typeface="Tahoma" pitchFamily="34" charset="0"/>
              </a:rPr>
              <a:t>The pituitary lies in </a:t>
            </a:r>
            <a:r>
              <a:rPr lang="en-US" altLang="en-US" dirty="0" err="1">
                <a:solidFill>
                  <a:srgbClr val="FF0000"/>
                </a:solidFill>
                <a:latin typeface="Tahoma" pitchFamily="34" charset="0"/>
                <a:cs typeface="Tahoma" pitchFamily="34" charset="0"/>
              </a:rPr>
              <a:t>sella</a:t>
            </a:r>
            <a:r>
              <a:rPr lang="en-US" altLang="en-US" dirty="0">
                <a:solidFill>
                  <a:srgbClr val="FF0000"/>
                </a:solidFill>
                <a:latin typeface="Tahoma" pitchFamily="34" charset="0"/>
                <a:cs typeface="Tahoma" pitchFamily="34" charset="0"/>
              </a:rPr>
              <a:t> </a:t>
            </a:r>
            <a:r>
              <a:rPr lang="en-US" altLang="en-US" dirty="0" err="1" smtClean="0">
                <a:solidFill>
                  <a:srgbClr val="FF0000"/>
                </a:solidFill>
                <a:latin typeface="Tahoma" pitchFamily="34" charset="0"/>
                <a:cs typeface="Tahoma" pitchFamily="34" charset="0"/>
              </a:rPr>
              <a:t>turcica</a:t>
            </a:r>
            <a:r>
              <a:rPr lang="en-US" altLang="en-US" dirty="0">
                <a:latin typeface="Tahoma" pitchFamily="34" charset="0"/>
                <a:cs typeface="Tahoma" pitchFamily="34" charset="0"/>
              </a:rPr>
              <a:t> </a:t>
            </a:r>
            <a:r>
              <a:rPr lang="en-US" altLang="en-US" dirty="0" smtClean="0">
                <a:latin typeface="Tahoma" pitchFamily="34" charset="0"/>
                <a:cs typeface="Tahoma" pitchFamily="34" charset="0"/>
              </a:rPr>
              <a:t>&amp; </a:t>
            </a:r>
            <a:r>
              <a:rPr lang="en-US" altLang="en-US" dirty="0">
                <a:latin typeface="Tahoma" pitchFamily="34" charset="0"/>
                <a:cs typeface="Tahoma" pitchFamily="34" charset="0"/>
              </a:rPr>
              <a:t>weighs about </a:t>
            </a:r>
            <a:r>
              <a:rPr lang="en-US" altLang="en-US" dirty="0">
                <a:solidFill>
                  <a:srgbClr val="FF0000"/>
                </a:solidFill>
                <a:latin typeface="Tahoma" pitchFamily="34" charset="0"/>
                <a:cs typeface="Tahoma" pitchFamily="34" charset="0"/>
              </a:rPr>
              <a:t>0.5 gm</a:t>
            </a:r>
            <a:r>
              <a:rPr lang="en-US" altLang="en-US" dirty="0">
                <a:latin typeface="Tahoma" pitchFamily="34" charset="0"/>
                <a:cs typeface="Tahoma" pitchFamily="34" charset="0"/>
              </a:rPr>
              <a:t>. It is connected to the HYPOTHALAMUS through its </a:t>
            </a:r>
            <a:r>
              <a:rPr lang="en-US" altLang="en-US" dirty="0" smtClean="0">
                <a:latin typeface="Tahoma" pitchFamily="34" charset="0"/>
                <a:cs typeface="Tahoma" pitchFamily="34" charset="0"/>
              </a:rPr>
              <a:t>stalk, and c</a:t>
            </a:r>
            <a:r>
              <a:rPr lang="en-US" altLang="ar-SA" dirty="0" smtClean="0">
                <a:latin typeface="Tahoma" pitchFamily="34" charset="0"/>
                <a:cs typeface="Tahoma" pitchFamily="34" charset="0"/>
              </a:rPr>
              <a:t>omposed of : </a:t>
            </a:r>
          </a:p>
          <a:p>
            <a:pPr marL="109728" indent="0">
              <a:buNone/>
            </a:pPr>
            <a:endParaRPr lang="en-US" altLang="ar-SA" dirty="0" smtClean="0">
              <a:latin typeface="Tahoma" pitchFamily="34" charset="0"/>
              <a:cs typeface="Tahoma" pitchFamily="34" charset="0"/>
            </a:endParaRPr>
          </a:p>
          <a:p>
            <a:pPr>
              <a:buNone/>
            </a:pPr>
            <a:r>
              <a:rPr lang="en-US" altLang="ar-SA" sz="2400" b="1" dirty="0" smtClean="0">
                <a:latin typeface="Tahoma" pitchFamily="34" charset="0"/>
                <a:cs typeface="Tahoma" pitchFamily="34" charset="0"/>
              </a:rPr>
              <a:t>       </a:t>
            </a:r>
            <a:r>
              <a:rPr lang="en-US" altLang="ar-SA" b="1" dirty="0">
                <a:solidFill>
                  <a:schemeClr val="accent4"/>
                </a:solidFill>
                <a:latin typeface="Tahoma" pitchFamily="34" charset="0"/>
                <a:cs typeface="Tahoma" pitchFamily="34" charset="0"/>
              </a:rPr>
              <a:t>A-ADENOHYPOPHYSIS-  (80%) </a:t>
            </a:r>
            <a:r>
              <a:rPr lang="en-US" altLang="ar-SA" dirty="0">
                <a:latin typeface="Tahoma" pitchFamily="34" charset="0"/>
                <a:cs typeface="Tahoma" pitchFamily="34" charset="0"/>
              </a:rPr>
              <a:t>developed from </a:t>
            </a:r>
            <a:r>
              <a:rPr lang="en-US" altLang="ar-SA" dirty="0" err="1" smtClean="0">
                <a:latin typeface="Tahoma" pitchFamily="34" charset="0"/>
                <a:cs typeface="Tahoma" pitchFamily="34" charset="0"/>
              </a:rPr>
              <a:t>Rathke’s</a:t>
            </a:r>
            <a:r>
              <a:rPr lang="en-US" altLang="ar-SA" dirty="0" smtClean="0">
                <a:latin typeface="Tahoma" pitchFamily="34" charset="0"/>
                <a:cs typeface="Tahoma" pitchFamily="34" charset="0"/>
              </a:rPr>
              <a:t> pouch (Embryological Origin). It’s </a:t>
            </a:r>
            <a:r>
              <a:rPr lang="en-US" altLang="ar-SA" dirty="0">
                <a:latin typeface="Tahoma" pitchFamily="34" charset="0"/>
                <a:cs typeface="Tahoma" pitchFamily="34" charset="0"/>
              </a:rPr>
              <a:t>blood supply is </a:t>
            </a:r>
            <a:r>
              <a:rPr lang="en-US" altLang="ar-SA" dirty="0" smtClean="0">
                <a:latin typeface="Tahoma" pitchFamily="34" charset="0"/>
                <a:cs typeface="Tahoma" pitchFamily="34" charset="0"/>
              </a:rPr>
              <a:t>through venous </a:t>
            </a:r>
            <a:r>
              <a:rPr lang="en-US" altLang="ar-SA" dirty="0">
                <a:latin typeface="Tahoma" pitchFamily="34" charset="0"/>
                <a:cs typeface="Tahoma" pitchFamily="34" charset="0"/>
              </a:rPr>
              <a:t>plexus from hypothalamus. It is controlled </a:t>
            </a:r>
            <a:r>
              <a:rPr lang="en-US" altLang="ar-SA" dirty="0" smtClean="0">
                <a:latin typeface="Tahoma" pitchFamily="34" charset="0"/>
                <a:cs typeface="Tahoma" pitchFamily="34" charset="0"/>
              </a:rPr>
              <a:t>under Hypothalamic - Hypophyseal </a:t>
            </a:r>
            <a:r>
              <a:rPr lang="en-US" altLang="ar-SA" dirty="0">
                <a:latin typeface="Tahoma" pitchFamily="34" charset="0"/>
                <a:cs typeface="Tahoma" pitchFamily="34" charset="0"/>
              </a:rPr>
              <a:t>feed back control.</a:t>
            </a:r>
          </a:p>
          <a:p>
            <a:pPr>
              <a:buNone/>
            </a:pPr>
            <a:r>
              <a:rPr lang="en-US" altLang="ar-SA" dirty="0">
                <a:latin typeface="Tahoma" pitchFamily="34" charset="0"/>
                <a:cs typeface="Tahoma" pitchFamily="34" charset="0"/>
              </a:rPr>
              <a:t>  </a:t>
            </a:r>
            <a:r>
              <a:rPr lang="en-US" altLang="ar-SA" dirty="0" smtClean="0">
                <a:latin typeface="Tahoma" pitchFamily="34" charset="0"/>
                <a:cs typeface="Tahoma" pitchFamily="34" charset="0"/>
              </a:rPr>
              <a:t>Produce: GH,PROLACTIN,ACTH,FSH,LH,TSH. All of them are acting on another </a:t>
            </a:r>
            <a:r>
              <a:rPr lang="en-US" altLang="ar-SA" dirty="0" err="1" smtClean="0">
                <a:latin typeface="Tahoma" pitchFamily="34" charset="0"/>
                <a:cs typeface="Tahoma" pitchFamily="34" charset="0"/>
              </a:rPr>
              <a:t>tisseus</a:t>
            </a:r>
            <a:r>
              <a:rPr lang="en-US" altLang="ar-SA" dirty="0" smtClean="0">
                <a:latin typeface="Tahoma" pitchFamily="34" charset="0"/>
                <a:cs typeface="Tahoma" pitchFamily="34" charset="0"/>
              </a:rPr>
              <a:t> and Glands. (</a:t>
            </a:r>
            <a:r>
              <a:rPr lang="en-US" altLang="ar-SA" dirty="0" smtClean="0">
                <a:solidFill>
                  <a:srgbClr val="FF0000"/>
                </a:solidFill>
                <a:latin typeface="Tahoma" pitchFamily="34" charset="0"/>
                <a:cs typeface="Tahoma" pitchFamily="34" charset="0"/>
              </a:rPr>
              <a:t>Specific</a:t>
            </a:r>
            <a:r>
              <a:rPr lang="en-US" altLang="ar-SA" dirty="0" smtClean="0">
                <a:latin typeface="Tahoma" pitchFamily="34" charset="0"/>
                <a:cs typeface="Tahoma" pitchFamily="34" charset="0"/>
              </a:rPr>
              <a:t>)</a:t>
            </a:r>
            <a:endParaRPr lang="en-US" altLang="ar-SA" dirty="0" smtClean="0">
              <a:latin typeface="Tahoma" pitchFamily="34" charset="0"/>
              <a:cs typeface="Tahoma" pitchFamily="34" charset="0"/>
            </a:endParaRPr>
          </a:p>
          <a:p>
            <a:pPr>
              <a:buNone/>
            </a:pPr>
            <a:endParaRPr lang="en-US" altLang="ar-SA" dirty="0">
              <a:latin typeface="Tahoma" pitchFamily="34" charset="0"/>
              <a:cs typeface="Tahoma" pitchFamily="34" charset="0"/>
            </a:endParaRPr>
          </a:p>
          <a:p>
            <a:pPr>
              <a:buNone/>
            </a:pPr>
            <a:r>
              <a:rPr lang="en-US" altLang="ar-SA" b="1" dirty="0">
                <a:solidFill>
                  <a:schemeClr val="accent4"/>
                </a:solidFill>
                <a:latin typeface="Tahoma" pitchFamily="34" charset="0"/>
                <a:cs typeface="Tahoma" pitchFamily="34" charset="0"/>
              </a:rPr>
              <a:t> B- NEUROHYPOPHYSIS </a:t>
            </a:r>
            <a:r>
              <a:rPr lang="en-US" altLang="ar-SA" dirty="0">
                <a:latin typeface="Tahoma" pitchFamily="34" charset="0"/>
                <a:cs typeface="Tahoma" pitchFamily="34" charset="0"/>
              </a:rPr>
              <a:t> developed from the floor of the third ventricle </a:t>
            </a:r>
            <a:r>
              <a:rPr lang="en-US" altLang="ar-SA" dirty="0" smtClean="0">
                <a:latin typeface="Tahoma" pitchFamily="34" charset="0"/>
                <a:cs typeface="Tahoma" pitchFamily="34" charset="0"/>
              </a:rPr>
              <a:t>&amp; consists </a:t>
            </a:r>
            <a:r>
              <a:rPr lang="en-US" altLang="ar-SA" dirty="0">
                <a:latin typeface="Tahoma" pitchFamily="34" charset="0"/>
                <a:cs typeface="Tahoma" pitchFamily="34" charset="0"/>
              </a:rPr>
              <a:t>of modified glial cells &amp; axons from cell bodies in hypothalamus.</a:t>
            </a:r>
          </a:p>
          <a:p>
            <a:pPr>
              <a:buNone/>
            </a:pPr>
            <a:r>
              <a:rPr lang="en-US" altLang="ar-SA" dirty="0">
                <a:latin typeface="Tahoma" pitchFamily="34" charset="0"/>
                <a:cs typeface="Tahoma" pitchFamily="34" charset="0"/>
              </a:rPr>
              <a:t>    It has its own blood </a:t>
            </a:r>
            <a:r>
              <a:rPr lang="en-US" altLang="ar-SA" dirty="0" smtClean="0">
                <a:latin typeface="Tahoma" pitchFamily="34" charset="0"/>
                <a:cs typeface="Tahoma" pitchFamily="34" charset="0"/>
              </a:rPr>
              <a:t>supply.</a:t>
            </a:r>
          </a:p>
          <a:p>
            <a:pPr>
              <a:buNone/>
            </a:pPr>
            <a:r>
              <a:rPr lang="en-US" altLang="ar-SA" dirty="0">
                <a:latin typeface="Tahoma" pitchFamily="34" charset="0"/>
                <a:cs typeface="Tahoma" pitchFamily="34" charset="0"/>
              </a:rPr>
              <a:t> </a:t>
            </a:r>
            <a:r>
              <a:rPr lang="en-US" altLang="ar-SA" dirty="0" smtClean="0">
                <a:latin typeface="Tahoma" pitchFamily="34" charset="0"/>
                <a:cs typeface="Tahoma" pitchFamily="34" charset="0"/>
              </a:rPr>
              <a:t>  </a:t>
            </a:r>
            <a:r>
              <a:rPr lang="en-US" altLang="ar-SA" dirty="0" smtClean="0">
                <a:latin typeface="Tahoma" pitchFamily="34" charset="0"/>
                <a:cs typeface="Tahoma" pitchFamily="34" charset="0"/>
              </a:rPr>
              <a:t>Produce: </a:t>
            </a:r>
            <a:r>
              <a:rPr lang="en-US" altLang="ar-SA" dirty="0">
                <a:latin typeface="Tahoma" pitchFamily="34" charset="0"/>
                <a:cs typeface="Tahoma" pitchFamily="34" charset="0"/>
              </a:rPr>
              <a:t>oxytocin </a:t>
            </a:r>
            <a:r>
              <a:rPr lang="en-US" altLang="ar-SA" dirty="0" smtClean="0">
                <a:latin typeface="Tahoma" pitchFamily="34" charset="0"/>
                <a:cs typeface="Tahoma" pitchFamily="34" charset="0"/>
              </a:rPr>
              <a:t>&amp; ADH</a:t>
            </a:r>
            <a:endParaRPr lang="en-US" altLang="ar-SA" dirty="0">
              <a:latin typeface="Tahoma" pitchFamily="34" charset="0"/>
              <a:cs typeface="Tahoma" pitchFamily="34" charset="0"/>
            </a:endParaRPr>
          </a:p>
          <a:p>
            <a:pPr eaLnBrk="1" hangingPunct="1">
              <a:buFontTx/>
              <a:buNone/>
            </a:pPr>
            <a:r>
              <a:rPr lang="en-US" altLang="ar-SA" sz="2400" b="1" dirty="0" smtClean="0"/>
              <a:t>                              </a:t>
            </a:r>
          </a:p>
        </p:txBody>
      </p:sp>
    </p:spTree>
    <p:extLst>
      <p:ext uri="{BB962C8B-B14F-4D97-AF65-F5344CB8AC3E}">
        <p14:creationId xmlns:p14="http://schemas.microsoft.com/office/powerpoint/2010/main" val="107442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53C72521E4EE498250BCFC3588EAF8" ma:contentTypeVersion="4" ma:contentTypeDescription="Create a new document." ma:contentTypeScope="" ma:versionID="f379bdb86385d437c40248a7db96be05">
  <xsd:schema xmlns:xsd="http://www.w3.org/2001/XMLSchema" xmlns:xs="http://www.w3.org/2001/XMLSchema" xmlns:p="http://schemas.microsoft.com/office/2006/metadata/properties" xmlns:ns2="c9a7a535-2d41-4ea0-b5d2-60f1eb7fbe30" targetNamespace="http://schemas.microsoft.com/office/2006/metadata/properties" ma:root="true" ma:fieldsID="3ad48cd864f16927c1f2a7bf6f2fb2e3" ns2:_="">
    <xsd:import namespace="c9a7a535-2d41-4ea0-b5d2-60f1eb7fbe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D127B-E0C8-4506-AA9D-9D7B6F3EB676}">
  <ds:schemaRefs>
    <ds:schemaRef ds:uri="http://schemas.microsoft.com/office/2006/metadata/properties"/>
    <ds:schemaRef ds:uri="http://schemas.microsoft.com/office/2006/documentManagement/types"/>
    <ds:schemaRef ds:uri="c9a7a535-2d41-4ea0-b5d2-60f1eb7fbe3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E3AF04C4-0F61-4B41-9E91-30B4F933B016}">
  <ds:schemaRefs>
    <ds:schemaRef ds:uri="http://schemas.microsoft.com/sharepoint/v3/contenttype/forms"/>
  </ds:schemaRefs>
</ds:datastoreItem>
</file>

<file path=customXml/itemProps3.xml><?xml version="1.0" encoding="utf-8"?>
<ds:datastoreItem xmlns:ds="http://schemas.openxmlformats.org/officeDocument/2006/customXml" ds:itemID="{7B77E775-34B8-49DC-AC63-06EA25242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7a535-2d41-4ea0-b5d2-60f1eb7fb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709</TotalTime>
  <Words>2288</Words>
  <Application>Microsoft Office PowerPoint</Application>
  <PresentationFormat>On-screen Show (4:3)</PresentationFormat>
  <Paragraphs>310</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PATHOLOGY OF ENDOCRINE  SYSTEM PITUITARY GLAND                                          </vt:lpstr>
      <vt:lpstr>Objectives:</vt:lpstr>
      <vt:lpstr>The Endocrine system is divided into :</vt:lpstr>
      <vt:lpstr>Classification of Hormones</vt:lpstr>
      <vt:lpstr>PowerPoint Presentation</vt:lpstr>
      <vt:lpstr>Disease divided into :</vt:lpstr>
      <vt:lpstr>PowerPoint Presentation</vt:lpstr>
      <vt:lpstr>PowerPoint Presentation</vt:lpstr>
      <vt:lpstr>PowerPoint Presentation</vt:lpstr>
      <vt:lpstr>. </vt:lpstr>
      <vt:lpstr>PowerPoint Presentation</vt:lpstr>
      <vt:lpstr>PowerPoint Presentation</vt:lpstr>
      <vt:lpstr> CELLS &amp; SECRETIONS :</vt:lpstr>
      <vt:lpstr>HYPERPITUITARISM &amp; PITUITARY ADENOMA Pathology Starts Now:</vt:lpstr>
      <vt:lpstr> Incidence of pituitary adenomas:</vt:lpstr>
      <vt:lpstr> Behaviour of pituitary adenomas :</vt:lpstr>
      <vt:lpstr> CLINICAL FEATURES of PITUITARY ADENOMA:</vt:lpstr>
      <vt:lpstr>PowerPoint Presentation</vt:lpstr>
      <vt:lpstr>PowerPoint Presentation</vt:lpstr>
      <vt:lpstr>PowerPoint Presentation</vt:lpstr>
      <vt:lpstr>Morphology of pituitary adenomas :</vt:lpstr>
      <vt:lpstr>PowerPoint Presentation</vt:lpstr>
      <vt:lpstr>Normal pituitary gland</vt:lpstr>
      <vt:lpstr>PowerPoint Presentation</vt:lpstr>
      <vt:lpstr>Types of Pituitary Adenomas</vt:lpstr>
      <vt:lpstr>PowerPoint Presentation</vt:lpstr>
      <vt:lpstr> </vt:lpstr>
      <vt:lpstr>Other causes of  prolactin include : </vt:lpstr>
      <vt:lpstr>PowerPoint Presentation</vt:lpstr>
      <vt:lpstr>Symptoms : (Female)</vt:lpstr>
      <vt:lpstr>PowerPoint Presentation</vt:lpstr>
      <vt:lpstr>PowerPoint Presentation</vt:lpstr>
      <vt:lpstr>3- Corticotroph cell adenoma</vt:lpstr>
      <vt:lpstr>PowerPoint Presentation</vt:lpstr>
      <vt:lpstr>PowerPoint Presentation</vt:lpstr>
      <vt:lpstr> HYPOPITUITARISM : Loss of hormones</vt:lpstr>
      <vt:lpstr>HYPOPITUITARISM Cont.</vt:lpstr>
      <vt:lpstr>PowerPoint Presentation</vt:lpstr>
      <vt:lpstr>PowerPoint Presentation</vt:lpstr>
      <vt:lpstr>   Craniopharyngioma :</vt:lpstr>
      <vt:lpstr>POSTERIOR PITUITARY SYNDROMES: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ENDOCRINE                  SYSTEM                                         2017-2018</dc:title>
  <dc:creator>Najla</dc:creator>
  <cp:lastModifiedBy>RFT</cp:lastModifiedBy>
  <cp:revision>34</cp:revision>
  <dcterms:created xsi:type="dcterms:W3CDTF">2017-12-12T18:15:05Z</dcterms:created>
  <dcterms:modified xsi:type="dcterms:W3CDTF">2022-05-16T11:39:25Z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0x0101005753C72521E4EE498250BCFC3588EAF8</vt:lpwstr>
  </property>
</Properties>
</file>