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2"/>
  </p:notesMasterIdLst>
  <p:sldIdLst>
    <p:sldId id="288" r:id="rId2"/>
    <p:sldId id="266" r:id="rId3"/>
    <p:sldId id="267" r:id="rId4"/>
    <p:sldId id="271" r:id="rId5"/>
    <p:sldId id="272" r:id="rId6"/>
    <p:sldId id="273" r:id="rId7"/>
    <p:sldId id="281" r:id="rId8"/>
    <p:sldId id="295" r:id="rId9"/>
    <p:sldId id="296" r:id="rId10"/>
    <p:sldId id="297" r:id="rId11"/>
    <p:sldId id="298" r:id="rId12"/>
    <p:sldId id="299" r:id="rId13"/>
    <p:sldId id="265" r:id="rId14"/>
    <p:sldId id="277" r:id="rId15"/>
    <p:sldId id="275" r:id="rId16"/>
    <p:sldId id="284" r:id="rId17"/>
    <p:sldId id="285" r:id="rId18"/>
    <p:sldId id="286" r:id="rId19"/>
    <p:sldId id="306" r:id="rId20"/>
    <p:sldId id="287" r:id="rId2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750" autoAdjust="0"/>
    <p:restoredTop sz="82437" autoAdjust="0"/>
  </p:normalViewPr>
  <p:slideViewPr>
    <p:cSldViewPr>
      <p:cViewPr varScale="1">
        <p:scale>
          <a:sx n="85" d="100"/>
          <a:sy n="85" d="100"/>
        </p:scale>
        <p:origin x="134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04EDEB-885D-424A-A446-A641FC1F3174}" type="datetimeFigureOut">
              <a:rPr lang="en-US" smtClean="0"/>
              <a:pPr/>
              <a:t>10/25/2020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36C4B5-E379-41C8-9B60-E89F85200DC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a:t>Extraction Reagent A (6.5 </a:t>
            </a:r>
            <a:r>
              <a:rPr lang="en-US" dirty="0" err="1"/>
              <a:t>mL</a:t>
            </a:r>
            <a:r>
              <a:rPr lang="en-US" dirty="0"/>
              <a:t>): 2.0 M sodium nitrite solution. • Extraction Reagent B (6.5 </a:t>
            </a:r>
            <a:r>
              <a:rPr lang="en-US" dirty="0" err="1"/>
              <a:t>mL</a:t>
            </a:r>
            <a:r>
              <a:rPr lang="en-US" dirty="0"/>
              <a:t>): 0.2 M phosphoric acid solution. • Positive Control (1 </a:t>
            </a:r>
            <a:r>
              <a:rPr lang="en-US" dirty="0" err="1"/>
              <a:t>mL</a:t>
            </a:r>
            <a:r>
              <a:rPr lang="en-US" dirty="0"/>
              <a:t>): Extracted (</a:t>
            </a:r>
            <a:r>
              <a:rPr lang="en-US" dirty="0" err="1"/>
              <a:t>noninfective</a:t>
            </a:r>
            <a:r>
              <a:rPr lang="en-US" dirty="0"/>
              <a:t>) Group A Streptococcus antigen (equivalent to approximately 1 x 107 CFU/</a:t>
            </a:r>
            <a:r>
              <a:rPr lang="en-US" dirty="0" err="1"/>
              <a:t>mL</a:t>
            </a:r>
            <a:r>
              <a:rPr lang="en-US" dirty="0"/>
              <a:t>) in phosphate buffered saline containing 0.1% sodium </a:t>
            </a:r>
            <a:r>
              <a:rPr lang="en-US" dirty="0" err="1"/>
              <a:t>azide</a:t>
            </a:r>
            <a:r>
              <a:rPr lang="en-US" dirty="0"/>
              <a:t>. • Negative Control (1 </a:t>
            </a:r>
            <a:r>
              <a:rPr lang="en-US" dirty="0" err="1"/>
              <a:t>mL</a:t>
            </a:r>
            <a:r>
              <a:rPr lang="en-US" dirty="0"/>
              <a:t>): Extracted (</a:t>
            </a:r>
            <a:r>
              <a:rPr lang="en-US" dirty="0" err="1"/>
              <a:t>noninfective</a:t>
            </a:r>
            <a:r>
              <a:rPr lang="en-US" dirty="0"/>
              <a:t>) Group B Streptococcus antigen in phosphate buffered saline containing 0.1% sodium </a:t>
            </a:r>
            <a:r>
              <a:rPr lang="en-US" dirty="0" err="1"/>
              <a:t>azide</a:t>
            </a:r>
            <a:endParaRPr lang="en-US" dirty="0"/>
          </a:p>
          <a:p>
            <a:endParaRPr lang="en-US" dirty="0"/>
          </a:p>
          <a:p>
            <a:r>
              <a:rPr lang="en-US" dirty="0" err="1"/>
              <a:t>est</a:t>
            </a:r>
            <a:r>
              <a:rPr lang="en-US" dirty="0"/>
              <a:t> Protocol • Dispense 4 drops of Reagent A into the Extraction well in the test device. • Add 4 drops of Reagent B into the Extraction well in the test device. • Place the specimen swab on the swab stand in the Extraction well of the device</a:t>
            </a:r>
            <a:endParaRPr lang="ar-SA" dirty="0"/>
          </a:p>
        </p:txBody>
      </p:sp>
      <p:sp>
        <p:nvSpPr>
          <p:cNvPr id="4" name="عنصر نائب لرقم الشريحة 3"/>
          <p:cNvSpPr>
            <a:spLocks noGrp="1"/>
          </p:cNvSpPr>
          <p:nvPr>
            <p:ph type="sldNum" sz="quarter" idx="10"/>
          </p:nvPr>
        </p:nvSpPr>
        <p:spPr/>
        <p:txBody>
          <a:bodyPr/>
          <a:lstStyle/>
          <a:p>
            <a:fld id="{9C36C4B5-E379-41C8-9B60-E89F85200DCD}"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a:t>Potassium tellurite inhibits most upper respiratory tract normal flora other than Corynebacterium species and also inhibits the growth of majority of gram-negative bacteria. This medium is differential on the basis of the ability of Corynebacterium species to reduce tellurite whereas diphtheroides found in upper respiratory tract are not able to reduce tellurite. L-Cystine is the source of amino acid, which enhances H2S production. Further biochemical tests are necessary to distinguish between C. diphtheriae and C. ulcerans due to similar reactions on this medium.</a:t>
            </a:r>
            <a:endParaRPr lang="ar-JO" dirty="0"/>
          </a:p>
        </p:txBody>
      </p:sp>
      <p:sp>
        <p:nvSpPr>
          <p:cNvPr id="4" name="Slide Number Placeholder 3"/>
          <p:cNvSpPr>
            <a:spLocks noGrp="1"/>
          </p:cNvSpPr>
          <p:nvPr>
            <p:ph type="sldNum" sz="quarter" idx="10"/>
          </p:nvPr>
        </p:nvSpPr>
        <p:spPr/>
        <p:txBody>
          <a:bodyPr/>
          <a:lstStyle/>
          <a:p>
            <a:fld id="{0D376C1A-DD86-4B00-827B-860D56ECFFFA}" type="slidenum">
              <a:rPr lang="ar-JO" smtClean="0"/>
              <a:pPr/>
              <a:t>8</a:t>
            </a:fld>
            <a:endParaRPr lang="ar-J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fld id="{0D376C1A-DD86-4B00-827B-860D56ECFFFA}" type="slidenum">
              <a:rPr lang="ar-JO" smtClean="0"/>
              <a:pPr/>
              <a:t>11</a:t>
            </a:fld>
            <a:endParaRPr lang="ar-J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antibody</a:t>
            </a:r>
            <a:r>
              <a:rPr lang="en-US" baseline="0" dirty="0"/>
              <a:t> is moving but the amount of toxin n the face of antibody is not enough to makea precipitaion line  once reached a toxin concentration high or equalto the antitoxin the line is formed </a:t>
            </a:r>
          </a:p>
        </p:txBody>
      </p:sp>
      <p:sp>
        <p:nvSpPr>
          <p:cNvPr id="4" name="Slide Number Placeholder 3"/>
          <p:cNvSpPr>
            <a:spLocks noGrp="1"/>
          </p:cNvSpPr>
          <p:nvPr>
            <p:ph type="sldNum" sz="quarter" idx="10"/>
          </p:nvPr>
        </p:nvSpPr>
        <p:spPr/>
        <p:txBody>
          <a:bodyPr/>
          <a:lstStyle/>
          <a:p>
            <a:fld id="{9C36C4B5-E379-41C8-9B60-E89F85200DCD}"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1143000" y="685800"/>
            <a:ext cx="4572000" cy="3429000"/>
          </a:xfrm>
          <a:ln/>
        </p:spPr>
      </p:sp>
      <p:sp>
        <p:nvSpPr>
          <p:cNvPr id="104451" name="Rectangle 3"/>
          <p:cNvSpPr>
            <a:spLocks noGrp="1" noChangeArrowheads="1"/>
          </p:cNvSpPr>
          <p:nvPr>
            <p:ph type="body" idx="1"/>
          </p:nvPr>
        </p:nvSpPr>
        <p:spPr>
          <a:noFill/>
          <a:ln/>
        </p:spPr>
        <p:txBody>
          <a:bodyPr/>
          <a:lstStyle/>
          <a:p>
            <a:pPr eaLnBrk="1" hangingPunct="1"/>
            <a:r>
              <a:rPr lang="en-US">
                <a:latin typeface="Arial" charset="0"/>
              </a:rPr>
              <a:t>Upon receipt of specimens, the HCW should check quality of specimen. TB sputum can have various colors and aspects but poor quality specimens are thin and watery and may not be suitable for testing.  When possible, encourage the patient to try again</a:t>
            </a:r>
          </a:p>
          <a:p>
            <a:pPr eaLnBrk="1" hangingPunct="1"/>
            <a:r>
              <a:rPr lang="en-US">
                <a:latin typeface="Arial" charset="0"/>
              </a:rPr>
              <a:t>If the lab receives a sample that is liquid and as clear as water, without particles or streaks of mucous material, they should process the sample but ensure that the poor quality of the sample is reported on the result form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JO"/>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1C3823-33EA-4D65-A3B3-721F84E3EE34}" type="slidenum">
              <a:rPr lang="en-US" smtClean="0"/>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On a medium with sufficient V factor, the colonies of noncapsulated strains, after 24 hours incubation at 37°C, are 0.5-1 mm in diameter, circular, low convex, smooth, pale grey and transparent. The colonies of capsulated strains are larger (1-3 mm in diameter), high convex in shape and mucoid. </a:t>
            </a:r>
          </a:p>
          <a:p>
            <a:endParaRPr lang="en-US"/>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C27910-AD76-42D7-B6CE-39C2E65EFC4C}" type="slidenum">
              <a:rPr lang="en-US" smtClean="0"/>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47B6D9DB-F8DE-4F00-BB24-7123D1E147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EAE41861-9801-477A-A26F-7357EA2AB7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X Factor</a:t>
            </a:r>
          </a:p>
          <a:p>
            <a:r>
              <a:rPr lang="en-US" altLang="en-US"/>
              <a:t>X factor is a heat stable factor present in blood. Earlier it was thought that this factor is haemoglobin but now it is known that requirements of X factor can be met by various iron containing compounds or haems or protoporphyrin IX. X factor is required for the synthesi of iron containing enzymes cytochrome oxidase, peroxidase and catalase.</a:t>
            </a:r>
          </a:p>
          <a:p>
            <a:r>
              <a:rPr lang="en-US" altLang="en-US" b="1"/>
              <a:t>V Factor</a:t>
            </a:r>
          </a:p>
          <a:p>
            <a:r>
              <a:rPr lang="en-US" altLang="en-US"/>
              <a:t>V factor is a thermolabile factor and was earlier thought to be a vitamin and hence the name ‘V’ factor. This has been now ascertained to be NAD and NADP or coenzyme I. This is present inside the erythrocytes and hence not available to bacteria for their growth. Heating blood till it acquires chocolate colour lyses the erythrocytes thus releasing V factor and at the same time elevated temperature destroys NADase activity. V factor is required in oxidation-reduction processes in the growing bacterial cell.</a:t>
            </a:r>
          </a:p>
          <a:p>
            <a:endParaRPr lang="en-US" altLang="en-US"/>
          </a:p>
        </p:txBody>
      </p:sp>
      <p:sp>
        <p:nvSpPr>
          <p:cNvPr id="32772" name="Slide Number Placeholder 3">
            <a:extLst>
              <a:ext uri="{FF2B5EF4-FFF2-40B4-BE49-F238E27FC236}">
                <a16:creationId xmlns:a16="http://schemas.microsoft.com/office/drawing/2014/main" id="{C86700AF-9391-43C7-A1CB-7D0B3C0210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18D2722-ED32-43BF-BB2F-17E937215E9F}" type="slidenum">
              <a:rPr lang="en-US" altLang="en-US"/>
              <a:pPr eaLnBrk="1" hangingPunct="1"/>
              <a:t>19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B8CB1F54-5397-4013-8BB3-32F5DEC24554}" type="datetime1">
              <a:rPr lang="en-US" smtClean="0"/>
              <a:pPr/>
              <a:t>10/25/2020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D7F8FE8-F324-4450-96B6-997F85314A2D}"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006B18B2-73BC-4729-9B28-E9F2F2F15575}" type="datetime1">
              <a:rPr lang="en-US" smtClean="0"/>
              <a:pPr/>
              <a:t>10/25/2020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D7F8FE8-F324-4450-96B6-997F85314A2D}"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55326FD-7DA9-4029-82DF-A96E755AFE1F}" type="datetime1">
              <a:rPr lang="en-US" smtClean="0"/>
              <a:pPr/>
              <a:t>10/25/2020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D7F8FE8-F324-4450-96B6-997F85314A2D}" type="slidenum">
              <a:rPr lang="ar-SA" smtClean="0"/>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p:cNvSpPr>
            <a:spLocks noGrp="1" noChangeArrowheads="1"/>
          </p:cNvSpPr>
          <p:nvPr>
            <p:ph type="dt" sz="half" idx="10"/>
          </p:nvPr>
        </p:nvSpPr>
        <p:spPr>
          <a:ln/>
        </p:spPr>
        <p:txBody>
          <a:bodyPr/>
          <a:lstStyle>
            <a:lvl1pPr>
              <a:defRPr/>
            </a:lvl1pPr>
          </a:lstStyle>
          <a:p>
            <a:pPr>
              <a:defRPr/>
            </a:pPr>
            <a:fld id="{FF7AA222-E38C-45F0-A5AA-F3C31104AB90}" type="datetime1">
              <a:rPr lang="en-US" smtClean="0"/>
              <a:pPr>
                <a:defRPr/>
              </a:pPr>
              <a:t>10/25/2020</a:t>
            </a:fld>
            <a:endParaRPr lang="en-US"/>
          </a:p>
        </p:txBody>
      </p:sp>
      <p:sp>
        <p:nvSpPr>
          <p:cNvPr id="8" name="Rectangle 45"/>
          <p:cNvSpPr>
            <a:spLocks noGrp="1" noChangeArrowheads="1"/>
          </p:cNvSpPr>
          <p:nvPr>
            <p:ph type="ftr" sz="quarter" idx="11"/>
          </p:nvPr>
        </p:nvSpPr>
        <p:spPr>
          <a:ln/>
        </p:spPr>
        <p:txBody>
          <a:bodyPr/>
          <a:lstStyle>
            <a:lvl1pPr>
              <a:defRPr/>
            </a:lvl1pPr>
          </a:lstStyle>
          <a:p>
            <a:pPr>
              <a:defRPr/>
            </a:pPr>
            <a:endParaRPr lang="en-US"/>
          </a:p>
        </p:txBody>
      </p:sp>
      <p:sp>
        <p:nvSpPr>
          <p:cNvPr id="9" name="Rectangle 46"/>
          <p:cNvSpPr>
            <a:spLocks noGrp="1" noChangeArrowheads="1"/>
          </p:cNvSpPr>
          <p:nvPr>
            <p:ph type="sldNum" sz="quarter" idx="12"/>
          </p:nvPr>
        </p:nvSpPr>
        <p:spPr>
          <a:ln/>
        </p:spPr>
        <p:txBody>
          <a:bodyPr/>
          <a:lstStyle>
            <a:lvl1pPr>
              <a:defRPr/>
            </a:lvl1pPr>
          </a:lstStyle>
          <a:p>
            <a:pPr>
              <a:defRPr/>
            </a:pPr>
            <a:fld id="{27A54668-0DFE-4ACC-8F6A-FC27DB7E38AB}"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DF2CEC3-C496-46FD-9D18-77B091DE775F}" type="datetime1">
              <a:rPr lang="en-US" smtClean="0"/>
              <a:pPr/>
              <a:t>10/25/2020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D7F8FE8-F324-4450-96B6-997F85314A2D}"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536558E-4F3D-4851-B0A6-FDF83863C591}" type="datetime1">
              <a:rPr lang="en-US" smtClean="0"/>
              <a:pPr/>
              <a:t>10/25/2020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D7F8FE8-F324-4450-96B6-997F85314A2D}"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5C7FB831-BD15-4C29-A08C-BF3685F94C88}" type="datetime1">
              <a:rPr lang="en-US" smtClean="0"/>
              <a:pPr/>
              <a:t>10/25/2020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D7F8FE8-F324-4450-96B6-997F85314A2D}"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79071930-D8E4-42D0-B400-CDCDE997ED88}" type="datetime1">
              <a:rPr lang="en-US" smtClean="0"/>
              <a:pPr/>
              <a:t>10/25/2020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D7F8FE8-F324-4450-96B6-997F85314A2D}"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BF1D05C4-04DB-4F94-9494-ED199E7D542D}" type="datetime1">
              <a:rPr lang="en-US" smtClean="0"/>
              <a:pPr/>
              <a:t>10/25/2020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D7F8FE8-F324-4450-96B6-997F85314A2D}"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F3FB78C-4867-45D2-938F-48A7836D7CCA}" type="datetime1">
              <a:rPr lang="en-US" smtClean="0"/>
              <a:pPr/>
              <a:t>10/25/2020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D7F8FE8-F324-4450-96B6-997F85314A2D}"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BAF33471-B2C4-425C-BB61-A35D5D8F2423}" type="datetime1">
              <a:rPr lang="en-US" smtClean="0"/>
              <a:pPr/>
              <a:t>10/25/2020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D7F8FE8-F324-4450-96B6-997F85314A2D}"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214695BF-1385-484E-AF20-B0A2F596170F}" type="datetime1">
              <a:rPr lang="en-US" smtClean="0"/>
              <a:pPr/>
              <a:t>10/25/2020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D7F8FE8-F324-4450-96B6-997F85314A2D}"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AD79392-D089-40A8-BB28-142AAD908752}" type="datetime1">
              <a:rPr lang="en-US" smtClean="0"/>
              <a:pPr/>
              <a:t>10/25/2020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D7F8FE8-F324-4450-96B6-997F85314A2D}"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sldNum="0"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5918" y="857232"/>
            <a:ext cx="6120680" cy="1077218"/>
          </a:xfrm>
          <a:prstGeom prst="rect">
            <a:avLst/>
          </a:prstGeom>
        </p:spPr>
        <p:txBody>
          <a:bodyPr wrap="square">
            <a:spAutoFit/>
          </a:bodyPr>
          <a:lstStyle/>
          <a:p>
            <a:pPr algn="ctr" rtl="1"/>
            <a:r>
              <a:rPr lang="en-US" sz="3200" b="1" dirty="0">
                <a:effectLst>
                  <a:outerShdw blurRad="38100" dist="38100" dir="2700000" algn="tl">
                    <a:srgbClr val="000000">
                      <a:alpha val="43137"/>
                    </a:srgbClr>
                  </a:outerShdw>
                </a:effectLst>
                <a:latin typeface="Calibri" pitchFamily="34" charset="0"/>
              </a:rPr>
              <a:t>Respiratory System Module</a:t>
            </a:r>
          </a:p>
          <a:p>
            <a:pPr algn="ctr" rtl="1"/>
            <a:endParaRPr lang="en-US" sz="3200" b="1" dirty="0">
              <a:effectLst>
                <a:outerShdw blurRad="38100" dist="38100" dir="2700000" algn="tl">
                  <a:srgbClr val="000000">
                    <a:alpha val="43137"/>
                  </a:srgbClr>
                </a:outerShdw>
              </a:effectLst>
              <a:latin typeface="Calibri" pitchFamily="34" charset="0"/>
            </a:endParaRPr>
          </a:p>
        </p:txBody>
      </p:sp>
      <p:sp>
        <p:nvSpPr>
          <p:cNvPr id="4" name="TextBox 3"/>
          <p:cNvSpPr txBox="1"/>
          <p:nvPr/>
        </p:nvSpPr>
        <p:spPr>
          <a:xfrm>
            <a:off x="1714480" y="4010288"/>
            <a:ext cx="6117124" cy="1938992"/>
          </a:xfrm>
          <a:prstGeom prst="rect">
            <a:avLst/>
          </a:prstGeom>
          <a:noFill/>
        </p:spPr>
        <p:txBody>
          <a:bodyPr wrap="none" rtlCol="0">
            <a:spAutoFit/>
          </a:bodyPr>
          <a:lstStyle/>
          <a:p>
            <a:pPr algn="ctr" rtl="1"/>
            <a:r>
              <a:rPr lang="en-US" sz="2400" b="1" dirty="0">
                <a:solidFill>
                  <a:schemeClr val="bg1">
                    <a:lumMod val="50000"/>
                  </a:schemeClr>
                </a:solidFill>
                <a:effectLst>
                  <a:outerShdw blurRad="38100" dist="38100" dir="2700000" algn="tl">
                    <a:srgbClr val="000000">
                      <a:alpha val="43137"/>
                    </a:srgbClr>
                  </a:outerShdw>
                </a:effectLst>
                <a:latin typeface="Calibri" pitchFamily="34" charset="0"/>
              </a:rPr>
              <a:t>Dr. Mohammad Abu Lubad</a:t>
            </a:r>
          </a:p>
          <a:p>
            <a:pPr algn="ctr" rtl="1">
              <a:defRPr/>
            </a:pPr>
            <a:r>
              <a:rPr lang="en-US" sz="2400" b="1" dirty="0">
                <a:solidFill>
                  <a:schemeClr val="bg1">
                    <a:lumMod val="50000"/>
                  </a:schemeClr>
                </a:solidFill>
                <a:effectLst>
                  <a:outerShdw blurRad="38100" dist="38100" dir="2700000" algn="tl">
                    <a:srgbClr val="000000">
                      <a:alpha val="43137"/>
                    </a:srgbClr>
                  </a:outerShdw>
                </a:effectLst>
                <a:latin typeface="Calibri" pitchFamily="34" charset="0"/>
              </a:rPr>
              <a:t>Department of Microbiology and immunology </a:t>
            </a:r>
          </a:p>
          <a:p>
            <a:pPr algn="ctr" rtl="1">
              <a:defRPr/>
            </a:pPr>
            <a:r>
              <a:rPr lang="en-US" sz="2400" b="1" dirty="0">
                <a:solidFill>
                  <a:schemeClr val="bg1">
                    <a:lumMod val="50000"/>
                  </a:schemeClr>
                </a:solidFill>
                <a:effectLst>
                  <a:outerShdw blurRad="38100" dist="38100" dir="2700000" algn="tl">
                    <a:srgbClr val="000000">
                      <a:alpha val="43137"/>
                    </a:srgbClr>
                  </a:outerShdw>
                </a:effectLst>
                <a:latin typeface="Calibri" pitchFamily="34" charset="0"/>
              </a:rPr>
              <a:t>Faculty of Medicine, Mu’tah University </a:t>
            </a:r>
          </a:p>
          <a:p>
            <a:pPr algn="ctr" rtl="1"/>
            <a:endParaRPr lang="en-US" sz="2400" b="1" dirty="0">
              <a:solidFill>
                <a:schemeClr val="bg1">
                  <a:lumMod val="50000"/>
                </a:schemeClr>
              </a:solidFill>
              <a:effectLst>
                <a:outerShdw blurRad="38100" dist="38100" dir="2700000" algn="tl">
                  <a:srgbClr val="000000">
                    <a:alpha val="43137"/>
                  </a:srgbClr>
                </a:outerShdw>
              </a:effectLst>
              <a:latin typeface="Calibri" pitchFamily="34" charset="0"/>
            </a:endParaRPr>
          </a:p>
          <a:p>
            <a:pPr algn="ctr" rtl="1"/>
            <a:endParaRPr lang="en-US" sz="2400" b="1" dirty="0">
              <a:solidFill>
                <a:schemeClr val="bg1">
                  <a:lumMod val="50000"/>
                </a:schemeClr>
              </a:solidFill>
              <a:effectLst>
                <a:outerShdw blurRad="38100" dist="38100" dir="2700000" algn="tl">
                  <a:srgbClr val="000000">
                    <a:alpha val="43137"/>
                  </a:srgbClr>
                </a:outerShdw>
              </a:effectLst>
              <a:latin typeface="Calibri" pitchFamily="34" charset="0"/>
            </a:endParaRPr>
          </a:p>
        </p:txBody>
      </p:sp>
      <p:sp>
        <p:nvSpPr>
          <p:cNvPr id="5" name="Rectangle 4"/>
          <p:cNvSpPr/>
          <p:nvPr/>
        </p:nvSpPr>
        <p:spPr>
          <a:xfrm>
            <a:off x="1744551" y="2214554"/>
            <a:ext cx="6113597" cy="1015663"/>
          </a:xfrm>
          <a:prstGeom prst="rect">
            <a:avLst/>
          </a:prstGeom>
        </p:spPr>
        <p:txBody>
          <a:bodyPr wrap="none">
            <a:spAutoFit/>
          </a:bodyPr>
          <a:lstStyle/>
          <a:p>
            <a:r>
              <a:rPr lang="en-US" sz="6000" b="1" dirty="0">
                <a:ln w="11430"/>
                <a:solidFill>
                  <a:srgbClr val="FF0000"/>
                </a:solidFill>
                <a:effectLst>
                  <a:outerShdw blurRad="50800" dist="39000" dir="5460000" algn="tl">
                    <a:srgbClr val="000000">
                      <a:alpha val="38000"/>
                    </a:srgbClr>
                  </a:outerShdw>
                </a:effectLst>
                <a:latin typeface="Calibri Light"/>
                <a:cs typeface="Bold Italic Art" pitchFamily="2" charset="-78"/>
              </a:rPr>
              <a:t>Microbiology  Lab 1</a:t>
            </a:r>
            <a:endParaRPr lang="ar-JO" sz="6000" b="1" dirty="0">
              <a:solidFill>
                <a:srgbClr val="FF0000"/>
              </a:solidFill>
            </a:endParaRPr>
          </a:p>
        </p:txBody>
      </p:sp>
    </p:spTree>
    <p:extLst>
      <p:ext uri="{BB962C8B-B14F-4D97-AF65-F5344CB8AC3E}">
        <p14:creationId xmlns:p14="http://schemas.microsoft.com/office/powerpoint/2010/main" val="1139570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785794"/>
            <a:ext cx="8572560" cy="6000792"/>
          </a:xfrm>
        </p:spPr>
        <p:txBody>
          <a:bodyPr>
            <a:normAutofit/>
          </a:bodyPr>
          <a:lstStyle/>
          <a:p>
            <a:pPr marL="457200" indent="-457200" algn="just" rtl="0">
              <a:buNone/>
              <a:defRPr/>
            </a:pPr>
            <a:r>
              <a:rPr lang="en-US" sz="3000" dirty="0">
                <a:cs typeface="Times New Roman" pitchFamily="18" charset="0"/>
              </a:rPr>
              <a:t>F. Toxin demonstration.</a:t>
            </a:r>
          </a:p>
          <a:p>
            <a:pPr marL="0" indent="-457200" algn="just" rtl="0">
              <a:buNone/>
              <a:defRPr/>
            </a:pPr>
            <a:r>
              <a:rPr lang="en-US" sz="2400" dirty="0">
                <a:cs typeface="Times New Roman" pitchFamily="18" charset="0"/>
              </a:rPr>
              <a:t>As the pathogenesis is due to diphtheria toxin, isolation of bacilli dose not complete the diagnosis. Toxin demonstration should be done following isolation, which can be of two types, in vivo and in vitro </a:t>
            </a:r>
          </a:p>
          <a:p>
            <a:pPr marL="0" indent="-457200" algn="just" rtl="0">
              <a:buFont typeface="Wingdings" pitchFamily="2" charset="2"/>
              <a:buChar char="q"/>
              <a:defRPr/>
            </a:pPr>
            <a:r>
              <a:rPr lang="en-US" sz="2400" b="1" dirty="0">
                <a:cs typeface="Times New Roman" pitchFamily="18" charset="0"/>
              </a:rPr>
              <a:t>In vitro test:  Elek’s test </a:t>
            </a:r>
          </a:p>
          <a:p>
            <a:pPr algn="just" rtl="0"/>
            <a:endParaRPr lang="ar-SA" sz="2400" dirty="0"/>
          </a:p>
        </p:txBody>
      </p:sp>
      <p:sp>
        <p:nvSpPr>
          <p:cNvPr id="7" name="عنصر نائب لرقم الشريحة 6"/>
          <p:cNvSpPr>
            <a:spLocks noGrp="1"/>
          </p:cNvSpPr>
          <p:nvPr>
            <p:ph type="sldNum" sz="quarter" idx="12"/>
          </p:nvPr>
        </p:nvSpPr>
        <p:spPr/>
        <p:txBody>
          <a:bodyPr/>
          <a:lstStyle/>
          <a:p>
            <a:fld id="{FA9739B7-29ED-4612-A1D5-7F47050F1066}" type="slidenum">
              <a:rPr lang="ar-JO" smtClean="0"/>
              <a:pPr/>
              <a:t>10</a:t>
            </a:fld>
            <a:endParaRPr lang="ar-JO"/>
          </a:p>
        </p:txBody>
      </p:sp>
      <p:sp>
        <p:nvSpPr>
          <p:cNvPr id="5" name="Title 1"/>
          <p:cNvSpPr txBox="1">
            <a:spLocks/>
          </p:cNvSpPr>
          <p:nvPr/>
        </p:nvSpPr>
        <p:spPr>
          <a:xfrm>
            <a:off x="0" y="-27384"/>
            <a:ext cx="9144000" cy="648072"/>
          </a:xfrm>
          <a:prstGeom prst="rect">
            <a:avLst/>
          </a:prstGeom>
          <a:solidFill>
            <a:srgbClr val="FFFF00"/>
          </a:solidFill>
          <a:ln>
            <a:solidFill>
              <a:schemeClr val="tx1"/>
            </a:solidFill>
          </a:ln>
        </p:spPr>
        <p:txBody>
          <a:bodyPr vert="horz" lIns="91440" tIns="45720" rIns="91440" bIns="45720" rtlCol="0" anchor="ctr">
            <a:noAutofit/>
          </a:bodyPr>
          <a:lstStyle/>
          <a:p>
            <a:pPr lvl="0" algn="ctr" rtl="0">
              <a:spcBef>
                <a:spcPct val="0"/>
              </a:spcBef>
            </a:pPr>
            <a:r>
              <a:rPr lang="en-US" sz="4000" b="1" dirty="0">
                <a:solidFill>
                  <a:srgbClr val="0070C0"/>
                </a:solidFill>
                <a:latin typeface="+mj-lt"/>
                <a:cs typeface="Times New Roman" pitchFamily="18" charset="0"/>
              </a:rPr>
              <a:t>DIAGNOSIS</a:t>
            </a:r>
            <a:r>
              <a:rPr lang="ar-OM" sz="4000" b="1" dirty="0">
                <a:solidFill>
                  <a:srgbClr val="0070C0"/>
                </a:solidFill>
                <a:latin typeface="+mj-lt"/>
                <a:cs typeface="Times New Roman" pitchFamily="18" charset="0"/>
              </a:rPr>
              <a:t> </a:t>
            </a:r>
            <a:r>
              <a:rPr lang="en-US" sz="4000" b="1" dirty="0">
                <a:solidFill>
                  <a:srgbClr val="0070C0"/>
                </a:solidFill>
                <a:latin typeface="+mj-lt"/>
                <a:cs typeface="Times New Roman" pitchFamily="18" charset="0"/>
              </a:rPr>
              <a:t>OF DIPHTHERIA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sz="quarter" idx="1"/>
          </p:nvPr>
        </p:nvSpPr>
        <p:spPr>
          <a:xfrm>
            <a:off x="214282" y="785794"/>
            <a:ext cx="6589966" cy="792088"/>
          </a:xfrm>
        </p:spPr>
        <p:txBody>
          <a:bodyPr>
            <a:normAutofit fontScale="92500" lnSpcReduction="10000"/>
          </a:bodyPr>
          <a:lstStyle/>
          <a:p>
            <a:pPr eaLnBrk="1" hangingPunct="1">
              <a:buFont typeface="Wingdings" pitchFamily="2" charset="2"/>
              <a:buNone/>
              <a:defRPr/>
            </a:pPr>
            <a:endParaRPr lang="en-US" sz="2400" b="1" dirty="0">
              <a:solidFill>
                <a:srgbClr val="0070C0"/>
              </a:solidFill>
              <a:cs typeface="Times New Roman" pitchFamily="18" charset="0"/>
            </a:endParaRPr>
          </a:p>
          <a:p>
            <a:pPr eaLnBrk="1" hangingPunct="1">
              <a:buFont typeface="Wingdings" pitchFamily="2" charset="2"/>
              <a:buNone/>
              <a:defRPr/>
            </a:pPr>
            <a:r>
              <a:rPr lang="en-US" sz="2400" dirty="0">
                <a:cs typeface="Times New Roman" pitchFamily="18" charset="0"/>
              </a:rPr>
              <a:t>Elek’s  test: rapid diagnosis (16-24 hrs)</a:t>
            </a:r>
          </a:p>
          <a:p>
            <a:pPr eaLnBrk="1" hangingPunct="1">
              <a:defRPr/>
            </a:pPr>
            <a:endParaRPr lang="en-US" sz="2400" dirty="0">
              <a:cs typeface="Times New Roman" pitchFamily="18" charset="0"/>
            </a:endParaRPr>
          </a:p>
          <a:p>
            <a:pPr eaLnBrk="1" hangingPunct="1">
              <a:defRPr/>
            </a:pPr>
            <a:endParaRPr lang="en-US" sz="2400" dirty="0">
              <a:cs typeface="Times New Roman" pitchFamily="18" charset="0"/>
            </a:endParaRPr>
          </a:p>
          <a:p>
            <a:pPr eaLnBrk="1" hangingPunct="1">
              <a:defRPr/>
            </a:pPr>
            <a:endParaRPr lang="en-US" sz="2400" dirty="0">
              <a:cs typeface="Times New Roman" pitchFamily="18" charset="0"/>
            </a:endParaRPr>
          </a:p>
        </p:txBody>
      </p:sp>
      <p:sp>
        <p:nvSpPr>
          <p:cNvPr id="16" name="Oval 15"/>
          <p:cNvSpPr/>
          <p:nvPr/>
        </p:nvSpPr>
        <p:spPr>
          <a:xfrm>
            <a:off x="179512" y="2070140"/>
            <a:ext cx="4968552" cy="4320480"/>
          </a:xfrm>
          <a:prstGeom prst="ellipse">
            <a:avLst/>
          </a:prstGeom>
          <a:solidFill>
            <a:schemeClr val="bg1">
              <a:lumMod val="95000"/>
            </a:scheme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380342" y="1556792"/>
            <a:ext cx="4706032" cy="369332"/>
          </a:xfrm>
          <a:prstGeom prst="rect">
            <a:avLst/>
          </a:prstGeom>
          <a:noFill/>
        </p:spPr>
        <p:txBody>
          <a:bodyPr wrap="none" rtlCol="0">
            <a:spAutoFit/>
          </a:bodyPr>
          <a:lstStyle/>
          <a:p>
            <a:r>
              <a:rPr lang="en-US" b="1" dirty="0"/>
              <a:t>Sterile filter paper with </a:t>
            </a:r>
            <a:r>
              <a:rPr lang="en-US" b="1" i="1" dirty="0"/>
              <a:t>C. diphtheriae </a:t>
            </a:r>
            <a:r>
              <a:rPr lang="en-US" b="1" dirty="0"/>
              <a:t>antitoxin</a:t>
            </a:r>
          </a:p>
        </p:txBody>
      </p:sp>
      <p:sp>
        <p:nvSpPr>
          <p:cNvPr id="20" name="Freeform 19"/>
          <p:cNvSpPr/>
          <p:nvPr/>
        </p:nvSpPr>
        <p:spPr>
          <a:xfrm>
            <a:off x="1160321" y="2718212"/>
            <a:ext cx="3206013" cy="607960"/>
          </a:xfrm>
          <a:custGeom>
            <a:avLst/>
            <a:gdLst>
              <a:gd name="connsiteX0" fmla="*/ 261257 w 2976578"/>
              <a:gd name="connsiteY0" fmla="*/ 36122 h 767642"/>
              <a:gd name="connsiteX1" fmla="*/ 457200 w 2976578"/>
              <a:gd name="connsiteY1" fmla="*/ 49185 h 767642"/>
              <a:gd name="connsiteX2" fmla="*/ 1058092 w 2976578"/>
              <a:gd name="connsiteY2" fmla="*/ 23059 h 767642"/>
              <a:gd name="connsiteX3" fmla="*/ 1254035 w 2976578"/>
              <a:gd name="connsiteY3" fmla="*/ 23059 h 767642"/>
              <a:gd name="connsiteX4" fmla="*/ 1384663 w 2976578"/>
              <a:gd name="connsiteY4" fmla="*/ 49185 h 767642"/>
              <a:gd name="connsiteX5" fmla="*/ 2063932 w 2976578"/>
              <a:gd name="connsiteY5" fmla="*/ 62247 h 767642"/>
              <a:gd name="connsiteX6" fmla="*/ 2103120 w 2976578"/>
              <a:gd name="connsiteY6" fmla="*/ 75310 h 767642"/>
              <a:gd name="connsiteX7" fmla="*/ 2246812 w 2976578"/>
              <a:gd name="connsiteY7" fmla="*/ 62247 h 767642"/>
              <a:gd name="connsiteX8" fmla="*/ 2390503 w 2976578"/>
              <a:gd name="connsiteY8" fmla="*/ 23059 h 767642"/>
              <a:gd name="connsiteX9" fmla="*/ 2638697 w 2976578"/>
              <a:gd name="connsiteY9" fmla="*/ 49185 h 767642"/>
              <a:gd name="connsiteX10" fmla="*/ 2717075 w 2976578"/>
              <a:gd name="connsiteY10" fmla="*/ 75310 h 767642"/>
              <a:gd name="connsiteX11" fmla="*/ 2769326 w 2976578"/>
              <a:gd name="connsiteY11" fmla="*/ 101436 h 767642"/>
              <a:gd name="connsiteX12" fmla="*/ 2847703 w 2976578"/>
              <a:gd name="connsiteY12" fmla="*/ 127562 h 767642"/>
              <a:gd name="connsiteX13" fmla="*/ 2873829 w 2976578"/>
              <a:gd name="connsiteY13" fmla="*/ 166750 h 767642"/>
              <a:gd name="connsiteX14" fmla="*/ 2952206 w 2976578"/>
              <a:gd name="connsiteY14" fmla="*/ 245127 h 767642"/>
              <a:gd name="connsiteX15" fmla="*/ 2952206 w 2976578"/>
              <a:gd name="connsiteY15" fmla="*/ 388819 h 767642"/>
              <a:gd name="connsiteX16" fmla="*/ 2926080 w 2976578"/>
              <a:gd name="connsiteY16" fmla="*/ 428007 h 767642"/>
              <a:gd name="connsiteX17" fmla="*/ 2847703 w 2976578"/>
              <a:gd name="connsiteY17" fmla="*/ 454133 h 767642"/>
              <a:gd name="connsiteX18" fmla="*/ 2743200 w 2976578"/>
              <a:gd name="connsiteY18" fmla="*/ 428007 h 767642"/>
              <a:gd name="connsiteX19" fmla="*/ 2704012 w 2976578"/>
              <a:gd name="connsiteY19" fmla="*/ 414945 h 767642"/>
              <a:gd name="connsiteX20" fmla="*/ 2651760 w 2976578"/>
              <a:gd name="connsiteY20" fmla="*/ 441070 h 767642"/>
              <a:gd name="connsiteX21" fmla="*/ 2638697 w 2976578"/>
              <a:gd name="connsiteY21" fmla="*/ 480259 h 767642"/>
              <a:gd name="connsiteX22" fmla="*/ 2547257 w 2976578"/>
              <a:gd name="connsiteY22" fmla="*/ 584762 h 767642"/>
              <a:gd name="connsiteX23" fmla="*/ 2272937 w 2976578"/>
              <a:gd name="connsiteY23" fmla="*/ 597825 h 767642"/>
              <a:gd name="connsiteX24" fmla="*/ 1240972 w 2976578"/>
              <a:gd name="connsiteY24" fmla="*/ 623950 h 767642"/>
              <a:gd name="connsiteX25" fmla="*/ 1136469 w 2976578"/>
              <a:gd name="connsiteY25" fmla="*/ 715390 h 767642"/>
              <a:gd name="connsiteX26" fmla="*/ 1097280 w 2976578"/>
              <a:gd name="connsiteY26" fmla="*/ 754579 h 767642"/>
              <a:gd name="connsiteX27" fmla="*/ 1031966 w 2976578"/>
              <a:gd name="connsiteY27" fmla="*/ 767642 h 767642"/>
              <a:gd name="connsiteX28" fmla="*/ 783772 w 2976578"/>
              <a:gd name="connsiteY28" fmla="*/ 715390 h 767642"/>
              <a:gd name="connsiteX29" fmla="*/ 666206 w 2976578"/>
              <a:gd name="connsiteY29" fmla="*/ 663139 h 767642"/>
              <a:gd name="connsiteX30" fmla="*/ 587829 w 2976578"/>
              <a:gd name="connsiteY30" fmla="*/ 637013 h 767642"/>
              <a:gd name="connsiteX31" fmla="*/ 378823 w 2976578"/>
              <a:gd name="connsiteY31" fmla="*/ 623950 h 767642"/>
              <a:gd name="connsiteX32" fmla="*/ 209006 w 2976578"/>
              <a:gd name="connsiteY32" fmla="*/ 597825 h 767642"/>
              <a:gd name="connsiteX33" fmla="*/ 117566 w 2976578"/>
              <a:gd name="connsiteY33" fmla="*/ 584762 h 767642"/>
              <a:gd name="connsiteX34" fmla="*/ 13063 w 2976578"/>
              <a:gd name="connsiteY34" fmla="*/ 493322 h 767642"/>
              <a:gd name="connsiteX35" fmla="*/ 0 w 2976578"/>
              <a:gd name="connsiteY35" fmla="*/ 454133 h 767642"/>
              <a:gd name="connsiteX36" fmla="*/ 13063 w 2976578"/>
              <a:gd name="connsiteY36" fmla="*/ 362693 h 767642"/>
              <a:gd name="connsiteX37" fmla="*/ 65315 w 2976578"/>
              <a:gd name="connsiteY37" fmla="*/ 284316 h 767642"/>
              <a:gd name="connsiteX38" fmla="*/ 91440 w 2976578"/>
              <a:gd name="connsiteY38" fmla="*/ 205939 h 767642"/>
              <a:gd name="connsiteX39" fmla="*/ 169817 w 2976578"/>
              <a:gd name="connsiteY39" fmla="*/ 153687 h 767642"/>
              <a:gd name="connsiteX40" fmla="*/ 248195 w 2976578"/>
              <a:gd name="connsiteY40" fmla="*/ 88373 h 767642"/>
              <a:gd name="connsiteX41" fmla="*/ 261257 w 2976578"/>
              <a:gd name="connsiteY41" fmla="*/ 36122 h 76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976578" h="767642">
                <a:moveTo>
                  <a:pt x="261257" y="36122"/>
                </a:moveTo>
                <a:cubicBezTo>
                  <a:pt x="326571" y="40476"/>
                  <a:pt x="391741" y="49185"/>
                  <a:pt x="457200" y="49185"/>
                </a:cubicBezTo>
                <a:cubicBezTo>
                  <a:pt x="876791" y="49185"/>
                  <a:pt x="813078" y="53686"/>
                  <a:pt x="1058092" y="23059"/>
                </a:cubicBezTo>
                <a:cubicBezTo>
                  <a:pt x="1150327" y="0"/>
                  <a:pt x="1110345" y="3900"/>
                  <a:pt x="1254035" y="23059"/>
                </a:cubicBezTo>
                <a:cubicBezTo>
                  <a:pt x="1336884" y="34106"/>
                  <a:pt x="1281344" y="45622"/>
                  <a:pt x="1384663" y="49185"/>
                </a:cubicBezTo>
                <a:cubicBezTo>
                  <a:pt x="1610993" y="56989"/>
                  <a:pt x="1837509" y="57893"/>
                  <a:pt x="2063932" y="62247"/>
                </a:cubicBezTo>
                <a:cubicBezTo>
                  <a:pt x="2076995" y="66601"/>
                  <a:pt x="2089351" y="75310"/>
                  <a:pt x="2103120" y="75310"/>
                </a:cubicBezTo>
                <a:cubicBezTo>
                  <a:pt x="2151215" y="75310"/>
                  <a:pt x="2199306" y="69748"/>
                  <a:pt x="2246812" y="62247"/>
                </a:cubicBezTo>
                <a:cubicBezTo>
                  <a:pt x="2302803" y="53406"/>
                  <a:pt x="2340977" y="39568"/>
                  <a:pt x="2390503" y="23059"/>
                </a:cubicBezTo>
                <a:cubicBezTo>
                  <a:pt x="2513934" y="31288"/>
                  <a:pt x="2547742" y="21899"/>
                  <a:pt x="2638697" y="49185"/>
                </a:cubicBezTo>
                <a:cubicBezTo>
                  <a:pt x="2665075" y="57098"/>
                  <a:pt x="2692443" y="62994"/>
                  <a:pt x="2717075" y="75310"/>
                </a:cubicBezTo>
                <a:cubicBezTo>
                  <a:pt x="2734492" y="84019"/>
                  <a:pt x="2751246" y="94204"/>
                  <a:pt x="2769326" y="101436"/>
                </a:cubicBezTo>
                <a:cubicBezTo>
                  <a:pt x="2794895" y="111664"/>
                  <a:pt x="2847703" y="127562"/>
                  <a:pt x="2847703" y="127562"/>
                </a:cubicBezTo>
                <a:cubicBezTo>
                  <a:pt x="2856412" y="140625"/>
                  <a:pt x="2863399" y="155016"/>
                  <a:pt x="2873829" y="166750"/>
                </a:cubicBezTo>
                <a:cubicBezTo>
                  <a:pt x="2898376" y="194365"/>
                  <a:pt x="2952206" y="245127"/>
                  <a:pt x="2952206" y="245127"/>
                </a:cubicBezTo>
                <a:cubicBezTo>
                  <a:pt x="2972604" y="306322"/>
                  <a:pt x="2976578" y="299456"/>
                  <a:pt x="2952206" y="388819"/>
                </a:cubicBezTo>
                <a:cubicBezTo>
                  <a:pt x="2948075" y="403965"/>
                  <a:pt x="2939393" y="419686"/>
                  <a:pt x="2926080" y="428007"/>
                </a:cubicBezTo>
                <a:cubicBezTo>
                  <a:pt x="2902727" y="442603"/>
                  <a:pt x="2847703" y="454133"/>
                  <a:pt x="2847703" y="454133"/>
                </a:cubicBezTo>
                <a:cubicBezTo>
                  <a:pt x="2812869" y="445424"/>
                  <a:pt x="2777841" y="437455"/>
                  <a:pt x="2743200" y="428007"/>
                </a:cubicBezTo>
                <a:cubicBezTo>
                  <a:pt x="2729916" y="424384"/>
                  <a:pt x="2717643" y="412998"/>
                  <a:pt x="2704012" y="414945"/>
                </a:cubicBezTo>
                <a:cubicBezTo>
                  <a:pt x="2684735" y="417699"/>
                  <a:pt x="2669177" y="432362"/>
                  <a:pt x="2651760" y="441070"/>
                </a:cubicBezTo>
                <a:cubicBezTo>
                  <a:pt x="2647406" y="454133"/>
                  <a:pt x="2645384" y="468222"/>
                  <a:pt x="2638697" y="480259"/>
                </a:cubicBezTo>
                <a:cubicBezTo>
                  <a:pt x="2630898" y="494298"/>
                  <a:pt x="2585991" y="579920"/>
                  <a:pt x="2547257" y="584762"/>
                </a:cubicBezTo>
                <a:cubicBezTo>
                  <a:pt x="2456420" y="596117"/>
                  <a:pt x="2364439" y="595080"/>
                  <a:pt x="2272937" y="597825"/>
                </a:cubicBezTo>
                <a:lnTo>
                  <a:pt x="1240972" y="623950"/>
                </a:lnTo>
                <a:cubicBezTo>
                  <a:pt x="1112266" y="752656"/>
                  <a:pt x="1262394" y="607455"/>
                  <a:pt x="1136469" y="715390"/>
                </a:cubicBezTo>
                <a:cubicBezTo>
                  <a:pt x="1122443" y="727413"/>
                  <a:pt x="1113804" y="746317"/>
                  <a:pt x="1097280" y="754579"/>
                </a:cubicBezTo>
                <a:cubicBezTo>
                  <a:pt x="1077422" y="764508"/>
                  <a:pt x="1053737" y="763288"/>
                  <a:pt x="1031966" y="767642"/>
                </a:cubicBezTo>
                <a:cubicBezTo>
                  <a:pt x="1014581" y="764481"/>
                  <a:pt x="816288" y="731647"/>
                  <a:pt x="783772" y="715390"/>
                </a:cubicBezTo>
                <a:cubicBezTo>
                  <a:pt x="729019" y="688014"/>
                  <a:pt x="727357" y="685376"/>
                  <a:pt x="666206" y="663139"/>
                </a:cubicBezTo>
                <a:cubicBezTo>
                  <a:pt x="640325" y="653728"/>
                  <a:pt x="615314" y="638731"/>
                  <a:pt x="587829" y="637013"/>
                </a:cubicBezTo>
                <a:lnTo>
                  <a:pt x="378823" y="623950"/>
                </a:lnTo>
                <a:cubicBezTo>
                  <a:pt x="113676" y="586072"/>
                  <a:pt x="444626" y="634073"/>
                  <a:pt x="209006" y="597825"/>
                </a:cubicBezTo>
                <a:cubicBezTo>
                  <a:pt x="178575" y="593143"/>
                  <a:pt x="148046" y="589116"/>
                  <a:pt x="117566" y="584762"/>
                </a:cubicBezTo>
                <a:cubicBezTo>
                  <a:pt x="101330" y="571773"/>
                  <a:pt x="29890" y="518563"/>
                  <a:pt x="13063" y="493322"/>
                </a:cubicBezTo>
                <a:cubicBezTo>
                  <a:pt x="5425" y="481865"/>
                  <a:pt x="4354" y="467196"/>
                  <a:pt x="0" y="454133"/>
                </a:cubicBezTo>
                <a:cubicBezTo>
                  <a:pt x="4354" y="423653"/>
                  <a:pt x="2010" y="391430"/>
                  <a:pt x="13063" y="362693"/>
                </a:cubicBezTo>
                <a:cubicBezTo>
                  <a:pt x="24335" y="333387"/>
                  <a:pt x="65315" y="284316"/>
                  <a:pt x="65315" y="284316"/>
                </a:cubicBezTo>
                <a:cubicBezTo>
                  <a:pt x="74023" y="258190"/>
                  <a:pt x="68526" y="221215"/>
                  <a:pt x="91440" y="205939"/>
                </a:cubicBezTo>
                <a:cubicBezTo>
                  <a:pt x="117566" y="188522"/>
                  <a:pt x="147614" y="175889"/>
                  <a:pt x="169817" y="153687"/>
                </a:cubicBezTo>
                <a:cubicBezTo>
                  <a:pt x="220108" y="103398"/>
                  <a:pt x="193635" y="124746"/>
                  <a:pt x="248195" y="88373"/>
                </a:cubicBezTo>
                <a:lnTo>
                  <a:pt x="261257" y="3612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1136638" y="3898089"/>
            <a:ext cx="3312368" cy="548315"/>
          </a:xfrm>
          <a:custGeom>
            <a:avLst/>
            <a:gdLst>
              <a:gd name="connsiteX0" fmla="*/ 106716 w 3075322"/>
              <a:gd name="connsiteY0" fmla="*/ 26126 h 692331"/>
              <a:gd name="connsiteX1" fmla="*/ 485539 w 3075322"/>
              <a:gd name="connsiteY1" fmla="*/ 26126 h 692331"/>
              <a:gd name="connsiteX2" fmla="*/ 563916 w 3075322"/>
              <a:gd name="connsiteY2" fmla="*/ 0 h 692331"/>
              <a:gd name="connsiteX3" fmla="*/ 642293 w 3075322"/>
              <a:gd name="connsiteY3" fmla="*/ 13063 h 692331"/>
              <a:gd name="connsiteX4" fmla="*/ 694544 w 3075322"/>
              <a:gd name="connsiteY4" fmla="*/ 26126 h 692331"/>
              <a:gd name="connsiteX5" fmla="*/ 825173 w 3075322"/>
              <a:gd name="connsiteY5" fmla="*/ 39189 h 692331"/>
              <a:gd name="connsiteX6" fmla="*/ 903550 w 3075322"/>
              <a:gd name="connsiteY6" fmla="*/ 52251 h 692331"/>
              <a:gd name="connsiteX7" fmla="*/ 1439127 w 3075322"/>
              <a:gd name="connsiteY7" fmla="*/ 39189 h 692331"/>
              <a:gd name="connsiteX8" fmla="*/ 1478316 w 3075322"/>
              <a:gd name="connsiteY8" fmla="*/ 26126 h 692331"/>
              <a:gd name="connsiteX9" fmla="*/ 1543630 w 3075322"/>
              <a:gd name="connsiteY9" fmla="*/ 13063 h 692331"/>
              <a:gd name="connsiteX10" fmla="*/ 1935516 w 3075322"/>
              <a:gd name="connsiteY10" fmla="*/ 26126 h 692331"/>
              <a:gd name="connsiteX11" fmla="*/ 1974704 w 3075322"/>
              <a:gd name="connsiteY11" fmla="*/ 39189 h 692331"/>
              <a:gd name="connsiteX12" fmla="*/ 2144522 w 3075322"/>
              <a:gd name="connsiteY12" fmla="*/ 52251 h 692331"/>
              <a:gd name="connsiteX13" fmla="*/ 2301276 w 3075322"/>
              <a:gd name="connsiteY13" fmla="*/ 78377 h 692331"/>
              <a:gd name="connsiteX14" fmla="*/ 2523344 w 3075322"/>
              <a:gd name="connsiteY14" fmla="*/ 91440 h 692331"/>
              <a:gd name="connsiteX15" fmla="*/ 2823790 w 3075322"/>
              <a:gd name="connsiteY15" fmla="*/ 104503 h 692331"/>
              <a:gd name="connsiteX16" fmla="*/ 2941356 w 3075322"/>
              <a:gd name="connsiteY16" fmla="*/ 143691 h 692331"/>
              <a:gd name="connsiteX17" fmla="*/ 2980544 w 3075322"/>
              <a:gd name="connsiteY17" fmla="*/ 156754 h 692331"/>
              <a:gd name="connsiteX18" fmla="*/ 3019733 w 3075322"/>
              <a:gd name="connsiteY18" fmla="*/ 169817 h 692331"/>
              <a:gd name="connsiteX19" fmla="*/ 3045859 w 3075322"/>
              <a:gd name="connsiteY19" fmla="*/ 209006 h 692331"/>
              <a:gd name="connsiteX20" fmla="*/ 3071984 w 3075322"/>
              <a:gd name="connsiteY20" fmla="*/ 287383 h 692331"/>
              <a:gd name="connsiteX21" fmla="*/ 3019733 w 3075322"/>
              <a:gd name="connsiteY21" fmla="*/ 378823 h 692331"/>
              <a:gd name="connsiteX22" fmla="*/ 2993607 w 3075322"/>
              <a:gd name="connsiteY22" fmla="*/ 418011 h 692331"/>
              <a:gd name="connsiteX23" fmla="*/ 2941356 w 3075322"/>
              <a:gd name="connsiteY23" fmla="*/ 444137 h 692331"/>
              <a:gd name="connsiteX24" fmla="*/ 2823790 w 3075322"/>
              <a:gd name="connsiteY24" fmla="*/ 509451 h 692331"/>
              <a:gd name="connsiteX25" fmla="*/ 2810727 w 3075322"/>
              <a:gd name="connsiteY25" fmla="*/ 561703 h 692331"/>
              <a:gd name="connsiteX26" fmla="*/ 2732350 w 3075322"/>
              <a:gd name="connsiteY26" fmla="*/ 587829 h 692331"/>
              <a:gd name="connsiteX27" fmla="*/ 2680099 w 3075322"/>
              <a:gd name="connsiteY27" fmla="*/ 574766 h 692331"/>
              <a:gd name="connsiteX28" fmla="*/ 2640910 w 3075322"/>
              <a:gd name="connsiteY28" fmla="*/ 548640 h 692331"/>
              <a:gd name="connsiteX29" fmla="*/ 2523344 w 3075322"/>
              <a:gd name="connsiteY29" fmla="*/ 561703 h 692331"/>
              <a:gd name="connsiteX30" fmla="*/ 2484156 w 3075322"/>
              <a:gd name="connsiteY30" fmla="*/ 574766 h 692331"/>
              <a:gd name="connsiteX31" fmla="*/ 2431904 w 3075322"/>
              <a:gd name="connsiteY31" fmla="*/ 587829 h 692331"/>
              <a:gd name="connsiteX32" fmla="*/ 2392716 w 3075322"/>
              <a:gd name="connsiteY32" fmla="*/ 627017 h 692331"/>
              <a:gd name="connsiteX33" fmla="*/ 2288213 w 3075322"/>
              <a:gd name="connsiteY33" fmla="*/ 653143 h 692331"/>
              <a:gd name="connsiteX34" fmla="*/ 2144522 w 3075322"/>
              <a:gd name="connsiteY34" fmla="*/ 679269 h 692331"/>
              <a:gd name="connsiteX35" fmla="*/ 1347687 w 3075322"/>
              <a:gd name="connsiteY35" fmla="*/ 692331 h 692331"/>
              <a:gd name="connsiteX36" fmla="*/ 1138682 w 3075322"/>
              <a:gd name="connsiteY36" fmla="*/ 679269 h 692331"/>
              <a:gd name="connsiteX37" fmla="*/ 1099493 w 3075322"/>
              <a:gd name="connsiteY37" fmla="*/ 666206 h 692331"/>
              <a:gd name="connsiteX38" fmla="*/ 955802 w 3075322"/>
              <a:gd name="connsiteY38" fmla="*/ 653143 h 692331"/>
              <a:gd name="connsiteX39" fmla="*/ 799047 w 3075322"/>
              <a:gd name="connsiteY39" fmla="*/ 587829 h 692331"/>
              <a:gd name="connsiteX40" fmla="*/ 694544 w 3075322"/>
              <a:gd name="connsiteY40" fmla="*/ 561703 h 692331"/>
              <a:gd name="connsiteX41" fmla="*/ 642293 w 3075322"/>
              <a:gd name="connsiteY41" fmla="*/ 548640 h 692331"/>
              <a:gd name="connsiteX42" fmla="*/ 381036 w 3075322"/>
              <a:gd name="connsiteY42" fmla="*/ 561703 h 692331"/>
              <a:gd name="connsiteX43" fmla="*/ 315722 w 3075322"/>
              <a:gd name="connsiteY43" fmla="*/ 574766 h 692331"/>
              <a:gd name="connsiteX44" fmla="*/ 224282 w 3075322"/>
              <a:gd name="connsiteY44" fmla="*/ 600891 h 692331"/>
              <a:gd name="connsiteX45" fmla="*/ 119779 w 3075322"/>
              <a:gd name="connsiteY45" fmla="*/ 587829 h 692331"/>
              <a:gd name="connsiteX46" fmla="*/ 67527 w 3075322"/>
              <a:gd name="connsiteY46" fmla="*/ 509451 h 692331"/>
              <a:gd name="connsiteX47" fmla="*/ 28339 w 3075322"/>
              <a:gd name="connsiteY47" fmla="*/ 444137 h 692331"/>
              <a:gd name="connsiteX48" fmla="*/ 2213 w 3075322"/>
              <a:gd name="connsiteY48" fmla="*/ 339634 h 692331"/>
              <a:gd name="connsiteX49" fmla="*/ 15276 w 3075322"/>
              <a:gd name="connsiteY49" fmla="*/ 117566 h 692331"/>
              <a:gd name="connsiteX50" fmla="*/ 54464 w 3075322"/>
              <a:gd name="connsiteY50" fmla="*/ 91440 h 692331"/>
              <a:gd name="connsiteX51" fmla="*/ 106716 w 3075322"/>
              <a:gd name="connsiteY51" fmla="*/ 26126 h 69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075322" h="692331">
                <a:moveTo>
                  <a:pt x="106716" y="26126"/>
                </a:moveTo>
                <a:cubicBezTo>
                  <a:pt x="178562" y="15240"/>
                  <a:pt x="259350" y="51258"/>
                  <a:pt x="485539" y="26126"/>
                </a:cubicBezTo>
                <a:cubicBezTo>
                  <a:pt x="512909" y="23085"/>
                  <a:pt x="563916" y="0"/>
                  <a:pt x="563916" y="0"/>
                </a:cubicBezTo>
                <a:cubicBezTo>
                  <a:pt x="590042" y="4354"/>
                  <a:pt x="616321" y="7869"/>
                  <a:pt x="642293" y="13063"/>
                </a:cubicBezTo>
                <a:cubicBezTo>
                  <a:pt x="659897" y="16584"/>
                  <a:pt x="676771" y="23587"/>
                  <a:pt x="694544" y="26126"/>
                </a:cubicBezTo>
                <a:cubicBezTo>
                  <a:pt x="737864" y="32315"/>
                  <a:pt x="781751" y="33761"/>
                  <a:pt x="825173" y="39189"/>
                </a:cubicBezTo>
                <a:cubicBezTo>
                  <a:pt x="851454" y="42474"/>
                  <a:pt x="877424" y="47897"/>
                  <a:pt x="903550" y="52251"/>
                </a:cubicBezTo>
                <a:cubicBezTo>
                  <a:pt x="1082076" y="47897"/>
                  <a:pt x="1260732" y="47298"/>
                  <a:pt x="1439127" y="39189"/>
                </a:cubicBezTo>
                <a:cubicBezTo>
                  <a:pt x="1452882" y="38564"/>
                  <a:pt x="1464958" y="29466"/>
                  <a:pt x="1478316" y="26126"/>
                </a:cubicBezTo>
                <a:cubicBezTo>
                  <a:pt x="1499856" y="20741"/>
                  <a:pt x="1521859" y="17417"/>
                  <a:pt x="1543630" y="13063"/>
                </a:cubicBezTo>
                <a:cubicBezTo>
                  <a:pt x="1674259" y="17417"/>
                  <a:pt x="1805054" y="18219"/>
                  <a:pt x="1935516" y="26126"/>
                </a:cubicBezTo>
                <a:cubicBezTo>
                  <a:pt x="1949260" y="26959"/>
                  <a:pt x="1961041" y="37481"/>
                  <a:pt x="1974704" y="39189"/>
                </a:cubicBezTo>
                <a:cubicBezTo>
                  <a:pt x="2031039" y="46231"/>
                  <a:pt x="2087916" y="47897"/>
                  <a:pt x="2144522" y="52251"/>
                </a:cubicBezTo>
                <a:cubicBezTo>
                  <a:pt x="2215005" y="75746"/>
                  <a:pt x="2187525" y="69627"/>
                  <a:pt x="2301276" y="78377"/>
                </a:cubicBezTo>
                <a:cubicBezTo>
                  <a:pt x="2375208" y="84064"/>
                  <a:pt x="2449286" y="87737"/>
                  <a:pt x="2523344" y="91440"/>
                </a:cubicBezTo>
                <a:lnTo>
                  <a:pt x="2823790" y="104503"/>
                </a:lnTo>
                <a:lnTo>
                  <a:pt x="2941356" y="143691"/>
                </a:lnTo>
                <a:lnTo>
                  <a:pt x="2980544" y="156754"/>
                </a:lnTo>
                <a:lnTo>
                  <a:pt x="3019733" y="169817"/>
                </a:lnTo>
                <a:cubicBezTo>
                  <a:pt x="3028442" y="182880"/>
                  <a:pt x="3039483" y="194659"/>
                  <a:pt x="3045859" y="209006"/>
                </a:cubicBezTo>
                <a:cubicBezTo>
                  <a:pt x="3057043" y="234171"/>
                  <a:pt x="3071984" y="287383"/>
                  <a:pt x="3071984" y="287383"/>
                </a:cubicBezTo>
                <a:cubicBezTo>
                  <a:pt x="3050841" y="371961"/>
                  <a:pt x="3075322" y="312117"/>
                  <a:pt x="3019733" y="378823"/>
                </a:cubicBezTo>
                <a:cubicBezTo>
                  <a:pt x="3009682" y="390884"/>
                  <a:pt x="3005668" y="407960"/>
                  <a:pt x="2993607" y="418011"/>
                </a:cubicBezTo>
                <a:cubicBezTo>
                  <a:pt x="2978648" y="430477"/>
                  <a:pt x="2958054" y="434118"/>
                  <a:pt x="2941356" y="444137"/>
                </a:cubicBezTo>
                <a:cubicBezTo>
                  <a:pt x="2829067" y="511512"/>
                  <a:pt x="2902615" y="483178"/>
                  <a:pt x="2823790" y="509451"/>
                </a:cubicBezTo>
                <a:cubicBezTo>
                  <a:pt x="2819436" y="526868"/>
                  <a:pt x="2824358" y="550019"/>
                  <a:pt x="2810727" y="561703"/>
                </a:cubicBezTo>
                <a:cubicBezTo>
                  <a:pt x="2789818" y="579625"/>
                  <a:pt x="2732350" y="587829"/>
                  <a:pt x="2732350" y="587829"/>
                </a:cubicBezTo>
                <a:cubicBezTo>
                  <a:pt x="2714933" y="583475"/>
                  <a:pt x="2696600" y="581838"/>
                  <a:pt x="2680099" y="574766"/>
                </a:cubicBezTo>
                <a:cubicBezTo>
                  <a:pt x="2665669" y="568581"/>
                  <a:pt x="2656556" y="549944"/>
                  <a:pt x="2640910" y="548640"/>
                </a:cubicBezTo>
                <a:cubicBezTo>
                  <a:pt x="2601616" y="545366"/>
                  <a:pt x="2562533" y="557349"/>
                  <a:pt x="2523344" y="561703"/>
                </a:cubicBezTo>
                <a:cubicBezTo>
                  <a:pt x="2510281" y="566057"/>
                  <a:pt x="2497395" y="570983"/>
                  <a:pt x="2484156" y="574766"/>
                </a:cubicBezTo>
                <a:cubicBezTo>
                  <a:pt x="2466893" y="579698"/>
                  <a:pt x="2447492" y="578922"/>
                  <a:pt x="2431904" y="587829"/>
                </a:cubicBezTo>
                <a:cubicBezTo>
                  <a:pt x="2415865" y="596994"/>
                  <a:pt x="2409534" y="619373"/>
                  <a:pt x="2392716" y="627017"/>
                </a:cubicBezTo>
                <a:cubicBezTo>
                  <a:pt x="2360028" y="641875"/>
                  <a:pt x="2323422" y="646101"/>
                  <a:pt x="2288213" y="653143"/>
                </a:cubicBezTo>
                <a:cubicBezTo>
                  <a:pt x="2264519" y="657882"/>
                  <a:pt x="2164167" y="678683"/>
                  <a:pt x="2144522" y="679269"/>
                </a:cubicBezTo>
                <a:cubicBezTo>
                  <a:pt x="1878993" y="687195"/>
                  <a:pt x="1613299" y="687977"/>
                  <a:pt x="1347687" y="692331"/>
                </a:cubicBezTo>
                <a:cubicBezTo>
                  <a:pt x="1278019" y="687977"/>
                  <a:pt x="1208103" y="686576"/>
                  <a:pt x="1138682" y="679269"/>
                </a:cubicBezTo>
                <a:cubicBezTo>
                  <a:pt x="1124988" y="677828"/>
                  <a:pt x="1113124" y="668153"/>
                  <a:pt x="1099493" y="666206"/>
                </a:cubicBezTo>
                <a:cubicBezTo>
                  <a:pt x="1051882" y="659404"/>
                  <a:pt x="1003699" y="657497"/>
                  <a:pt x="955802" y="653143"/>
                </a:cubicBezTo>
                <a:cubicBezTo>
                  <a:pt x="801158" y="601595"/>
                  <a:pt x="953556" y="656499"/>
                  <a:pt x="799047" y="587829"/>
                </a:cubicBezTo>
                <a:cubicBezTo>
                  <a:pt x="764031" y="572266"/>
                  <a:pt x="732670" y="570175"/>
                  <a:pt x="694544" y="561703"/>
                </a:cubicBezTo>
                <a:cubicBezTo>
                  <a:pt x="677018" y="557808"/>
                  <a:pt x="659710" y="552994"/>
                  <a:pt x="642293" y="548640"/>
                </a:cubicBezTo>
                <a:cubicBezTo>
                  <a:pt x="555207" y="552994"/>
                  <a:pt x="467953" y="554750"/>
                  <a:pt x="381036" y="561703"/>
                </a:cubicBezTo>
                <a:cubicBezTo>
                  <a:pt x="358904" y="563474"/>
                  <a:pt x="337396" y="569950"/>
                  <a:pt x="315722" y="574766"/>
                </a:cubicBezTo>
                <a:cubicBezTo>
                  <a:pt x="266516" y="585701"/>
                  <a:pt x="267921" y="586345"/>
                  <a:pt x="224282" y="600891"/>
                </a:cubicBezTo>
                <a:cubicBezTo>
                  <a:pt x="189448" y="596537"/>
                  <a:pt x="150102" y="605518"/>
                  <a:pt x="119779" y="587829"/>
                </a:cubicBezTo>
                <a:cubicBezTo>
                  <a:pt x="92657" y="572008"/>
                  <a:pt x="83682" y="536376"/>
                  <a:pt x="67527" y="509451"/>
                </a:cubicBezTo>
                <a:cubicBezTo>
                  <a:pt x="54464" y="487680"/>
                  <a:pt x="39694" y="466846"/>
                  <a:pt x="28339" y="444137"/>
                </a:cubicBezTo>
                <a:cubicBezTo>
                  <a:pt x="14949" y="417357"/>
                  <a:pt x="7182" y="364479"/>
                  <a:pt x="2213" y="339634"/>
                </a:cubicBezTo>
                <a:cubicBezTo>
                  <a:pt x="6567" y="265611"/>
                  <a:pt x="0" y="190126"/>
                  <a:pt x="15276" y="117566"/>
                </a:cubicBezTo>
                <a:cubicBezTo>
                  <a:pt x="18510" y="102203"/>
                  <a:pt x="44657" y="103699"/>
                  <a:pt x="54464" y="91440"/>
                </a:cubicBezTo>
                <a:cubicBezTo>
                  <a:pt x="108267" y="24185"/>
                  <a:pt x="34870" y="37012"/>
                  <a:pt x="106716" y="26126"/>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p:nvPr/>
        </p:nvSpPr>
        <p:spPr>
          <a:xfrm>
            <a:off x="1115616" y="5166484"/>
            <a:ext cx="3312368" cy="494764"/>
          </a:xfrm>
          <a:custGeom>
            <a:avLst/>
            <a:gdLst>
              <a:gd name="connsiteX0" fmla="*/ 106716 w 3075322"/>
              <a:gd name="connsiteY0" fmla="*/ 26126 h 692331"/>
              <a:gd name="connsiteX1" fmla="*/ 485539 w 3075322"/>
              <a:gd name="connsiteY1" fmla="*/ 26126 h 692331"/>
              <a:gd name="connsiteX2" fmla="*/ 563916 w 3075322"/>
              <a:gd name="connsiteY2" fmla="*/ 0 h 692331"/>
              <a:gd name="connsiteX3" fmla="*/ 642293 w 3075322"/>
              <a:gd name="connsiteY3" fmla="*/ 13063 h 692331"/>
              <a:gd name="connsiteX4" fmla="*/ 694544 w 3075322"/>
              <a:gd name="connsiteY4" fmla="*/ 26126 h 692331"/>
              <a:gd name="connsiteX5" fmla="*/ 825173 w 3075322"/>
              <a:gd name="connsiteY5" fmla="*/ 39189 h 692331"/>
              <a:gd name="connsiteX6" fmla="*/ 903550 w 3075322"/>
              <a:gd name="connsiteY6" fmla="*/ 52251 h 692331"/>
              <a:gd name="connsiteX7" fmla="*/ 1439127 w 3075322"/>
              <a:gd name="connsiteY7" fmla="*/ 39189 h 692331"/>
              <a:gd name="connsiteX8" fmla="*/ 1478316 w 3075322"/>
              <a:gd name="connsiteY8" fmla="*/ 26126 h 692331"/>
              <a:gd name="connsiteX9" fmla="*/ 1543630 w 3075322"/>
              <a:gd name="connsiteY9" fmla="*/ 13063 h 692331"/>
              <a:gd name="connsiteX10" fmla="*/ 1935516 w 3075322"/>
              <a:gd name="connsiteY10" fmla="*/ 26126 h 692331"/>
              <a:gd name="connsiteX11" fmla="*/ 1974704 w 3075322"/>
              <a:gd name="connsiteY11" fmla="*/ 39189 h 692331"/>
              <a:gd name="connsiteX12" fmla="*/ 2144522 w 3075322"/>
              <a:gd name="connsiteY12" fmla="*/ 52251 h 692331"/>
              <a:gd name="connsiteX13" fmla="*/ 2301276 w 3075322"/>
              <a:gd name="connsiteY13" fmla="*/ 78377 h 692331"/>
              <a:gd name="connsiteX14" fmla="*/ 2523344 w 3075322"/>
              <a:gd name="connsiteY14" fmla="*/ 91440 h 692331"/>
              <a:gd name="connsiteX15" fmla="*/ 2823790 w 3075322"/>
              <a:gd name="connsiteY15" fmla="*/ 104503 h 692331"/>
              <a:gd name="connsiteX16" fmla="*/ 2941356 w 3075322"/>
              <a:gd name="connsiteY16" fmla="*/ 143691 h 692331"/>
              <a:gd name="connsiteX17" fmla="*/ 2980544 w 3075322"/>
              <a:gd name="connsiteY17" fmla="*/ 156754 h 692331"/>
              <a:gd name="connsiteX18" fmla="*/ 3019733 w 3075322"/>
              <a:gd name="connsiteY18" fmla="*/ 169817 h 692331"/>
              <a:gd name="connsiteX19" fmla="*/ 3045859 w 3075322"/>
              <a:gd name="connsiteY19" fmla="*/ 209006 h 692331"/>
              <a:gd name="connsiteX20" fmla="*/ 3071984 w 3075322"/>
              <a:gd name="connsiteY20" fmla="*/ 287383 h 692331"/>
              <a:gd name="connsiteX21" fmla="*/ 3019733 w 3075322"/>
              <a:gd name="connsiteY21" fmla="*/ 378823 h 692331"/>
              <a:gd name="connsiteX22" fmla="*/ 2993607 w 3075322"/>
              <a:gd name="connsiteY22" fmla="*/ 418011 h 692331"/>
              <a:gd name="connsiteX23" fmla="*/ 2941356 w 3075322"/>
              <a:gd name="connsiteY23" fmla="*/ 444137 h 692331"/>
              <a:gd name="connsiteX24" fmla="*/ 2823790 w 3075322"/>
              <a:gd name="connsiteY24" fmla="*/ 509451 h 692331"/>
              <a:gd name="connsiteX25" fmla="*/ 2810727 w 3075322"/>
              <a:gd name="connsiteY25" fmla="*/ 561703 h 692331"/>
              <a:gd name="connsiteX26" fmla="*/ 2732350 w 3075322"/>
              <a:gd name="connsiteY26" fmla="*/ 587829 h 692331"/>
              <a:gd name="connsiteX27" fmla="*/ 2680099 w 3075322"/>
              <a:gd name="connsiteY27" fmla="*/ 574766 h 692331"/>
              <a:gd name="connsiteX28" fmla="*/ 2640910 w 3075322"/>
              <a:gd name="connsiteY28" fmla="*/ 548640 h 692331"/>
              <a:gd name="connsiteX29" fmla="*/ 2523344 w 3075322"/>
              <a:gd name="connsiteY29" fmla="*/ 561703 h 692331"/>
              <a:gd name="connsiteX30" fmla="*/ 2484156 w 3075322"/>
              <a:gd name="connsiteY30" fmla="*/ 574766 h 692331"/>
              <a:gd name="connsiteX31" fmla="*/ 2431904 w 3075322"/>
              <a:gd name="connsiteY31" fmla="*/ 587829 h 692331"/>
              <a:gd name="connsiteX32" fmla="*/ 2392716 w 3075322"/>
              <a:gd name="connsiteY32" fmla="*/ 627017 h 692331"/>
              <a:gd name="connsiteX33" fmla="*/ 2288213 w 3075322"/>
              <a:gd name="connsiteY33" fmla="*/ 653143 h 692331"/>
              <a:gd name="connsiteX34" fmla="*/ 2144522 w 3075322"/>
              <a:gd name="connsiteY34" fmla="*/ 679269 h 692331"/>
              <a:gd name="connsiteX35" fmla="*/ 1347687 w 3075322"/>
              <a:gd name="connsiteY35" fmla="*/ 692331 h 692331"/>
              <a:gd name="connsiteX36" fmla="*/ 1138682 w 3075322"/>
              <a:gd name="connsiteY36" fmla="*/ 679269 h 692331"/>
              <a:gd name="connsiteX37" fmla="*/ 1099493 w 3075322"/>
              <a:gd name="connsiteY37" fmla="*/ 666206 h 692331"/>
              <a:gd name="connsiteX38" fmla="*/ 955802 w 3075322"/>
              <a:gd name="connsiteY38" fmla="*/ 653143 h 692331"/>
              <a:gd name="connsiteX39" fmla="*/ 799047 w 3075322"/>
              <a:gd name="connsiteY39" fmla="*/ 587829 h 692331"/>
              <a:gd name="connsiteX40" fmla="*/ 694544 w 3075322"/>
              <a:gd name="connsiteY40" fmla="*/ 561703 h 692331"/>
              <a:gd name="connsiteX41" fmla="*/ 642293 w 3075322"/>
              <a:gd name="connsiteY41" fmla="*/ 548640 h 692331"/>
              <a:gd name="connsiteX42" fmla="*/ 381036 w 3075322"/>
              <a:gd name="connsiteY42" fmla="*/ 561703 h 692331"/>
              <a:gd name="connsiteX43" fmla="*/ 315722 w 3075322"/>
              <a:gd name="connsiteY43" fmla="*/ 574766 h 692331"/>
              <a:gd name="connsiteX44" fmla="*/ 224282 w 3075322"/>
              <a:gd name="connsiteY44" fmla="*/ 600891 h 692331"/>
              <a:gd name="connsiteX45" fmla="*/ 119779 w 3075322"/>
              <a:gd name="connsiteY45" fmla="*/ 587829 h 692331"/>
              <a:gd name="connsiteX46" fmla="*/ 67527 w 3075322"/>
              <a:gd name="connsiteY46" fmla="*/ 509451 h 692331"/>
              <a:gd name="connsiteX47" fmla="*/ 28339 w 3075322"/>
              <a:gd name="connsiteY47" fmla="*/ 444137 h 692331"/>
              <a:gd name="connsiteX48" fmla="*/ 2213 w 3075322"/>
              <a:gd name="connsiteY48" fmla="*/ 339634 h 692331"/>
              <a:gd name="connsiteX49" fmla="*/ 15276 w 3075322"/>
              <a:gd name="connsiteY49" fmla="*/ 117566 h 692331"/>
              <a:gd name="connsiteX50" fmla="*/ 54464 w 3075322"/>
              <a:gd name="connsiteY50" fmla="*/ 91440 h 692331"/>
              <a:gd name="connsiteX51" fmla="*/ 106716 w 3075322"/>
              <a:gd name="connsiteY51" fmla="*/ 26126 h 69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075322" h="692331">
                <a:moveTo>
                  <a:pt x="106716" y="26126"/>
                </a:moveTo>
                <a:cubicBezTo>
                  <a:pt x="178562" y="15240"/>
                  <a:pt x="259350" y="51258"/>
                  <a:pt x="485539" y="26126"/>
                </a:cubicBezTo>
                <a:cubicBezTo>
                  <a:pt x="512909" y="23085"/>
                  <a:pt x="563916" y="0"/>
                  <a:pt x="563916" y="0"/>
                </a:cubicBezTo>
                <a:cubicBezTo>
                  <a:pt x="590042" y="4354"/>
                  <a:pt x="616321" y="7869"/>
                  <a:pt x="642293" y="13063"/>
                </a:cubicBezTo>
                <a:cubicBezTo>
                  <a:pt x="659897" y="16584"/>
                  <a:pt x="676771" y="23587"/>
                  <a:pt x="694544" y="26126"/>
                </a:cubicBezTo>
                <a:cubicBezTo>
                  <a:pt x="737864" y="32315"/>
                  <a:pt x="781751" y="33761"/>
                  <a:pt x="825173" y="39189"/>
                </a:cubicBezTo>
                <a:cubicBezTo>
                  <a:pt x="851454" y="42474"/>
                  <a:pt x="877424" y="47897"/>
                  <a:pt x="903550" y="52251"/>
                </a:cubicBezTo>
                <a:cubicBezTo>
                  <a:pt x="1082076" y="47897"/>
                  <a:pt x="1260732" y="47298"/>
                  <a:pt x="1439127" y="39189"/>
                </a:cubicBezTo>
                <a:cubicBezTo>
                  <a:pt x="1452882" y="38564"/>
                  <a:pt x="1464958" y="29466"/>
                  <a:pt x="1478316" y="26126"/>
                </a:cubicBezTo>
                <a:cubicBezTo>
                  <a:pt x="1499856" y="20741"/>
                  <a:pt x="1521859" y="17417"/>
                  <a:pt x="1543630" y="13063"/>
                </a:cubicBezTo>
                <a:cubicBezTo>
                  <a:pt x="1674259" y="17417"/>
                  <a:pt x="1805054" y="18219"/>
                  <a:pt x="1935516" y="26126"/>
                </a:cubicBezTo>
                <a:cubicBezTo>
                  <a:pt x="1949260" y="26959"/>
                  <a:pt x="1961041" y="37481"/>
                  <a:pt x="1974704" y="39189"/>
                </a:cubicBezTo>
                <a:cubicBezTo>
                  <a:pt x="2031039" y="46231"/>
                  <a:pt x="2087916" y="47897"/>
                  <a:pt x="2144522" y="52251"/>
                </a:cubicBezTo>
                <a:cubicBezTo>
                  <a:pt x="2215005" y="75746"/>
                  <a:pt x="2187525" y="69627"/>
                  <a:pt x="2301276" y="78377"/>
                </a:cubicBezTo>
                <a:cubicBezTo>
                  <a:pt x="2375208" y="84064"/>
                  <a:pt x="2449286" y="87737"/>
                  <a:pt x="2523344" y="91440"/>
                </a:cubicBezTo>
                <a:lnTo>
                  <a:pt x="2823790" y="104503"/>
                </a:lnTo>
                <a:lnTo>
                  <a:pt x="2941356" y="143691"/>
                </a:lnTo>
                <a:lnTo>
                  <a:pt x="2980544" y="156754"/>
                </a:lnTo>
                <a:lnTo>
                  <a:pt x="3019733" y="169817"/>
                </a:lnTo>
                <a:cubicBezTo>
                  <a:pt x="3028442" y="182880"/>
                  <a:pt x="3039483" y="194659"/>
                  <a:pt x="3045859" y="209006"/>
                </a:cubicBezTo>
                <a:cubicBezTo>
                  <a:pt x="3057043" y="234171"/>
                  <a:pt x="3071984" y="287383"/>
                  <a:pt x="3071984" y="287383"/>
                </a:cubicBezTo>
                <a:cubicBezTo>
                  <a:pt x="3050841" y="371961"/>
                  <a:pt x="3075322" y="312117"/>
                  <a:pt x="3019733" y="378823"/>
                </a:cubicBezTo>
                <a:cubicBezTo>
                  <a:pt x="3009682" y="390884"/>
                  <a:pt x="3005668" y="407960"/>
                  <a:pt x="2993607" y="418011"/>
                </a:cubicBezTo>
                <a:cubicBezTo>
                  <a:pt x="2978648" y="430477"/>
                  <a:pt x="2958054" y="434118"/>
                  <a:pt x="2941356" y="444137"/>
                </a:cubicBezTo>
                <a:cubicBezTo>
                  <a:pt x="2829067" y="511512"/>
                  <a:pt x="2902615" y="483178"/>
                  <a:pt x="2823790" y="509451"/>
                </a:cubicBezTo>
                <a:cubicBezTo>
                  <a:pt x="2819436" y="526868"/>
                  <a:pt x="2824358" y="550019"/>
                  <a:pt x="2810727" y="561703"/>
                </a:cubicBezTo>
                <a:cubicBezTo>
                  <a:pt x="2789818" y="579625"/>
                  <a:pt x="2732350" y="587829"/>
                  <a:pt x="2732350" y="587829"/>
                </a:cubicBezTo>
                <a:cubicBezTo>
                  <a:pt x="2714933" y="583475"/>
                  <a:pt x="2696600" y="581838"/>
                  <a:pt x="2680099" y="574766"/>
                </a:cubicBezTo>
                <a:cubicBezTo>
                  <a:pt x="2665669" y="568581"/>
                  <a:pt x="2656556" y="549944"/>
                  <a:pt x="2640910" y="548640"/>
                </a:cubicBezTo>
                <a:cubicBezTo>
                  <a:pt x="2601616" y="545366"/>
                  <a:pt x="2562533" y="557349"/>
                  <a:pt x="2523344" y="561703"/>
                </a:cubicBezTo>
                <a:cubicBezTo>
                  <a:pt x="2510281" y="566057"/>
                  <a:pt x="2497395" y="570983"/>
                  <a:pt x="2484156" y="574766"/>
                </a:cubicBezTo>
                <a:cubicBezTo>
                  <a:pt x="2466893" y="579698"/>
                  <a:pt x="2447492" y="578922"/>
                  <a:pt x="2431904" y="587829"/>
                </a:cubicBezTo>
                <a:cubicBezTo>
                  <a:pt x="2415865" y="596994"/>
                  <a:pt x="2409534" y="619373"/>
                  <a:pt x="2392716" y="627017"/>
                </a:cubicBezTo>
                <a:cubicBezTo>
                  <a:pt x="2360028" y="641875"/>
                  <a:pt x="2323422" y="646101"/>
                  <a:pt x="2288213" y="653143"/>
                </a:cubicBezTo>
                <a:cubicBezTo>
                  <a:pt x="2264519" y="657882"/>
                  <a:pt x="2164167" y="678683"/>
                  <a:pt x="2144522" y="679269"/>
                </a:cubicBezTo>
                <a:cubicBezTo>
                  <a:pt x="1878993" y="687195"/>
                  <a:pt x="1613299" y="687977"/>
                  <a:pt x="1347687" y="692331"/>
                </a:cubicBezTo>
                <a:cubicBezTo>
                  <a:pt x="1278019" y="687977"/>
                  <a:pt x="1208103" y="686576"/>
                  <a:pt x="1138682" y="679269"/>
                </a:cubicBezTo>
                <a:cubicBezTo>
                  <a:pt x="1124988" y="677828"/>
                  <a:pt x="1113124" y="668153"/>
                  <a:pt x="1099493" y="666206"/>
                </a:cubicBezTo>
                <a:cubicBezTo>
                  <a:pt x="1051882" y="659404"/>
                  <a:pt x="1003699" y="657497"/>
                  <a:pt x="955802" y="653143"/>
                </a:cubicBezTo>
                <a:cubicBezTo>
                  <a:pt x="801158" y="601595"/>
                  <a:pt x="953556" y="656499"/>
                  <a:pt x="799047" y="587829"/>
                </a:cubicBezTo>
                <a:cubicBezTo>
                  <a:pt x="764031" y="572266"/>
                  <a:pt x="732670" y="570175"/>
                  <a:pt x="694544" y="561703"/>
                </a:cubicBezTo>
                <a:cubicBezTo>
                  <a:pt x="677018" y="557808"/>
                  <a:pt x="659710" y="552994"/>
                  <a:pt x="642293" y="548640"/>
                </a:cubicBezTo>
                <a:cubicBezTo>
                  <a:pt x="555207" y="552994"/>
                  <a:pt x="467953" y="554750"/>
                  <a:pt x="381036" y="561703"/>
                </a:cubicBezTo>
                <a:cubicBezTo>
                  <a:pt x="358904" y="563474"/>
                  <a:pt x="337396" y="569950"/>
                  <a:pt x="315722" y="574766"/>
                </a:cubicBezTo>
                <a:cubicBezTo>
                  <a:pt x="266516" y="585701"/>
                  <a:pt x="267921" y="586345"/>
                  <a:pt x="224282" y="600891"/>
                </a:cubicBezTo>
                <a:cubicBezTo>
                  <a:pt x="189448" y="596537"/>
                  <a:pt x="150102" y="605518"/>
                  <a:pt x="119779" y="587829"/>
                </a:cubicBezTo>
                <a:cubicBezTo>
                  <a:pt x="92657" y="572008"/>
                  <a:pt x="83682" y="536376"/>
                  <a:pt x="67527" y="509451"/>
                </a:cubicBezTo>
                <a:cubicBezTo>
                  <a:pt x="54464" y="487680"/>
                  <a:pt x="39694" y="466846"/>
                  <a:pt x="28339" y="444137"/>
                </a:cubicBezTo>
                <a:cubicBezTo>
                  <a:pt x="14949" y="417357"/>
                  <a:pt x="7182" y="364479"/>
                  <a:pt x="2213" y="339634"/>
                </a:cubicBezTo>
                <a:cubicBezTo>
                  <a:pt x="6567" y="265611"/>
                  <a:pt x="0" y="190126"/>
                  <a:pt x="15276" y="117566"/>
                </a:cubicBezTo>
                <a:cubicBezTo>
                  <a:pt x="18510" y="102203"/>
                  <a:pt x="44657" y="103699"/>
                  <a:pt x="54464" y="91440"/>
                </a:cubicBezTo>
                <a:cubicBezTo>
                  <a:pt x="108267" y="24185"/>
                  <a:pt x="34870" y="37012"/>
                  <a:pt x="106716" y="26126"/>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2411760" y="2358172"/>
            <a:ext cx="648072" cy="374441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Arrow Connector 25"/>
          <p:cNvCxnSpPr/>
          <p:nvPr/>
        </p:nvCxnSpPr>
        <p:spPr>
          <a:xfrm>
            <a:off x="4427984" y="2943528"/>
            <a:ext cx="936104"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379638" y="2718212"/>
            <a:ext cx="3155031" cy="923330"/>
          </a:xfrm>
          <a:prstGeom prst="rect">
            <a:avLst/>
          </a:prstGeom>
          <a:noFill/>
        </p:spPr>
        <p:txBody>
          <a:bodyPr wrap="none" rtlCol="0">
            <a:spAutoFit/>
          </a:bodyPr>
          <a:lstStyle/>
          <a:p>
            <a:pPr algn="ctr"/>
            <a:r>
              <a:rPr lang="en-US" b="1" dirty="0"/>
              <a:t>Known toxigenic </a:t>
            </a:r>
            <a:r>
              <a:rPr lang="en-US" b="1" i="1" dirty="0"/>
              <a:t>C. diphtheriae</a:t>
            </a:r>
          </a:p>
          <a:p>
            <a:pPr algn="ctr"/>
            <a:r>
              <a:rPr lang="en-US" b="1" dirty="0"/>
              <a:t>(positive control)</a:t>
            </a:r>
          </a:p>
          <a:p>
            <a:pPr algn="ctr"/>
            <a:r>
              <a:rPr lang="en-US" b="1" i="1" dirty="0"/>
              <a:t> </a:t>
            </a:r>
            <a:endParaRPr lang="en-US" b="1" dirty="0"/>
          </a:p>
        </p:txBody>
      </p:sp>
      <p:sp>
        <p:nvSpPr>
          <p:cNvPr id="32" name="TextBox 31"/>
          <p:cNvSpPr txBox="1"/>
          <p:nvPr/>
        </p:nvSpPr>
        <p:spPr>
          <a:xfrm>
            <a:off x="5252358" y="5094476"/>
            <a:ext cx="3576107" cy="646331"/>
          </a:xfrm>
          <a:prstGeom prst="rect">
            <a:avLst/>
          </a:prstGeom>
          <a:noFill/>
        </p:spPr>
        <p:txBody>
          <a:bodyPr wrap="none" rtlCol="0">
            <a:spAutoFit/>
          </a:bodyPr>
          <a:lstStyle/>
          <a:p>
            <a:pPr algn="ctr"/>
            <a:r>
              <a:rPr lang="en-US" b="1" dirty="0"/>
              <a:t>Known nontoxigenic </a:t>
            </a:r>
            <a:r>
              <a:rPr lang="en-US" b="1" i="1" dirty="0"/>
              <a:t>C. diphtheriae </a:t>
            </a:r>
          </a:p>
          <a:p>
            <a:pPr algn="ctr"/>
            <a:r>
              <a:rPr lang="en-US" b="1" dirty="0"/>
              <a:t>(negative control)</a:t>
            </a:r>
          </a:p>
        </p:txBody>
      </p:sp>
      <p:cxnSp>
        <p:nvCxnSpPr>
          <p:cNvPr id="33" name="Straight Arrow Connector 32"/>
          <p:cNvCxnSpPr/>
          <p:nvPr/>
        </p:nvCxnSpPr>
        <p:spPr>
          <a:xfrm>
            <a:off x="4427984" y="5310500"/>
            <a:ext cx="936104"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435691" y="3923764"/>
            <a:ext cx="2880725" cy="369332"/>
          </a:xfrm>
          <a:prstGeom prst="rect">
            <a:avLst/>
          </a:prstGeom>
          <a:noFill/>
        </p:spPr>
        <p:txBody>
          <a:bodyPr wrap="none" rtlCol="0">
            <a:spAutoFit/>
          </a:bodyPr>
          <a:lstStyle/>
          <a:p>
            <a:r>
              <a:rPr lang="en-US" b="1" dirty="0"/>
              <a:t>Unknown (patient’s sample)</a:t>
            </a:r>
          </a:p>
        </p:txBody>
      </p:sp>
      <p:cxnSp>
        <p:nvCxnSpPr>
          <p:cNvPr id="36" name="Straight Arrow Connector 35"/>
          <p:cNvCxnSpPr/>
          <p:nvPr/>
        </p:nvCxnSpPr>
        <p:spPr>
          <a:xfrm>
            <a:off x="4499992" y="4095656"/>
            <a:ext cx="936104"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771800" y="1935416"/>
            <a:ext cx="0" cy="35074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059832" y="2358172"/>
            <a:ext cx="432048" cy="36004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2123728" y="2358172"/>
            <a:ext cx="288032" cy="36004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059832" y="3294276"/>
            <a:ext cx="360040" cy="21602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3059832" y="3510300"/>
            <a:ext cx="360040" cy="43204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2051720" y="3654316"/>
            <a:ext cx="360040" cy="28803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2051720" y="3294276"/>
            <a:ext cx="360040" cy="36004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059832" y="4446404"/>
            <a:ext cx="288032" cy="27874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2195736" y="4437112"/>
            <a:ext cx="239362" cy="36109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16" idx="3"/>
          </p:cNvCxnSpPr>
          <p:nvPr/>
        </p:nvCxnSpPr>
        <p:spPr>
          <a:xfrm flipH="1">
            <a:off x="899592" y="5757901"/>
            <a:ext cx="7548" cy="62342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142844" y="6334804"/>
            <a:ext cx="2699521" cy="523220"/>
          </a:xfrm>
          <a:prstGeom prst="rect">
            <a:avLst/>
          </a:prstGeom>
          <a:noFill/>
        </p:spPr>
        <p:txBody>
          <a:bodyPr wrap="none" rtlCol="0">
            <a:spAutoFit/>
          </a:bodyPr>
          <a:lstStyle/>
          <a:p>
            <a:pPr algn="l" rtl="0"/>
            <a:r>
              <a:rPr lang="en-US" sz="1400" dirty="0"/>
              <a:t> Nutrient agar with selective agent</a:t>
            </a:r>
          </a:p>
          <a:p>
            <a:pPr algn="l" rtl="0"/>
            <a:r>
              <a:rPr lang="en-US" sz="1400" dirty="0"/>
              <a:t> for </a:t>
            </a:r>
            <a:r>
              <a:rPr lang="en-US" sz="1400" b="1" i="1" dirty="0"/>
              <a:t>Corynebacterium </a:t>
            </a:r>
            <a:endParaRPr lang="en-US" sz="1400" dirty="0"/>
          </a:p>
        </p:txBody>
      </p:sp>
      <p:sp>
        <p:nvSpPr>
          <p:cNvPr id="77" name="TextBox 76"/>
          <p:cNvSpPr txBox="1"/>
          <p:nvPr/>
        </p:nvSpPr>
        <p:spPr>
          <a:xfrm>
            <a:off x="4427984" y="6021288"/>
            <a:ext cx="4373634" cy="400110"/>
          </a:xfrm>
          <a:prstGeom prst="rect">
            <a:avLst/>
          </a:prstGeom>
          <a:noFill/>
        </p:spPr>
        <p:txBody>
          <a:bodyPr wrap="none" rtlCol="0">
            <a:spAutoFit/>
          </a:bodyPr>
          <a:lstStyle/>
          <a:p>
            <a:pPr algn="ctr"/>
            <a:r>
              <a:rPr lang="en-US" sz="2000" b="1" dirty="0">
                <a:solidFill>
                  <a:srgbClr val="FF0000"/>
                </a:solidFill>
              </a:rPr>
              <a:t>Result: positive toxigenic </a:t>
            </a:r>
            <a:r>
              <a:rPr lang="en-US" sz="2000" b="1" i="1" dirty="0">
                <a:solidFill>
                  <a:srgbClr val="FF0000"/>
                </a:solidFill>
              </a:rPr>
              <a:t>C. diphtheriae</a:t>
            </a:r>
          </a:p>
        </p:txBody>
      </p:sp>
      <p:sp>
        <p:nvSpPr>
          <p:cNvPr id="78" name="Text Box 12"/>
          <p:cNvSpPr txBox="1">
            <a:spLocks noChangeArrowheads="1"/>
          </p:cNvSpPr>
          <p:nvPr/>
        </p:nvSpPr>
        <p:spPr bwMode="auto">
          <a:xfrm>
            <a:off x="263818" y="3212976"/>
            <a:ext cx="1141082" cy="738664"/>
          </a:xfrm>
          <a:prstGeom prst="rect">
            <a:avLst/>
          </a:prstGeom>
          <a:noFill/>
          <a:ln w="9525">
            <a:noFill/>
            <a:miter lim="800000"/>
            <a:headEnd/>
            <a:tailEnd/>
          </a:ln>
        </p:spPr>
        <p:txBody>
          <a:bodyPr wrap="none">
            <a:spAutoFit/>
          </a:bodyPr>
          <a:lstStyle/>
          <a:p>
            <a:pPr algn="ctr"/>
            <a:r>
              <a:rPr lang="en-US" sz="1400" b="1" dirty="0"/>
              <a:t>Ab-Ag</a:t>
            </a:r>
          </a:p>
          <a:p>
            <a:pPr algn="ctr"/>
            <a:r>
              <a:rPr lang="en-US" sz="1400" b="1" dirty="0"/>
              <a:t>precipitation</a:t>
            </a:r>
          </a:p>
          <a:p>
            <a:pPr algn="ctr"/>
            <a:r>
              <a:rPr lang="en-US" sz="1400" b="1" dirty="0"/>
              <a:t>line</a:t>
            </a:r>
          </a:p>
        </p:txBody>
      </p:sp>
      <p:cxnSp>
        <p:nvCxnSpPr>
          <p:cNvPr id="82" name="Straight Arrow Connector 81"/>
          <p:cNvCxnSpPr/>
          <p:nvPr/>
        </p:nvCxnSpPr>
        <p:spPr>
          <a:xfrm>
            <a:off x="1403648" y="3645024"/>
            <a:ext cx="504056"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Slide Number Placeholder 33"/>
          <p:cNvSpPr>
            <a:spLocks noGrp="1"/>
          </p:cNvSpPr>
          <p:nvPr>
            <p:ph type="sldNum" sz="quarter" idx="12"/>
          </p:nvPr>
        </p:nvSpPr>
        <p:spPr>
          <a:xfrm>
            <a:off x="6553200" y="6376243"/>
            <a:ext cx="2133600" cy="365125"/>
          </a:xfrm>
        </p:spPr>
        <p:txBody>
          <a:bodyPr/>
          <a:lstStyle/>
          <a:p>
            <a:fld id="{FA9739B7-29ED-4612-A1D5-7F47050F1066}" type="slidenum">
              <a:rPr lang="ar-JO" smtClean="0"/>
              <a:pPr/>
              <a:t>11</a:t>
            </a:fld>
            <a:endParaRPr lang="ar-JO" dirty="0"/>
          </a:p>
        </p:txBody>
      </p:sp>
      <p:sp>
        <p:nvSpPr>
          <p:cNvPr id="31" name="Title 1"/>
          <p:cNvSpPr txBox="1">
            <a:spLocks/>
          </p:cNvSpPr>
          <p:nvPr/>
        </p:nvSpPr>
        <p:spPr>
          <a:xfrm>
            <a:off x="0" y="-27384"/>
            <a:ext cx="9144000" cy="648072"/>
          </a:xfrm>
          <a:prstGeom prst="rect">
            <a:avLst/>
          </a:prstGeom>
          <a:solidFill>
            <a:srgbClr val="FFFF00"/>
          </a:solidFill>
          <a:ln>
            <a:solidFill>
              <a:schemeClr val="tx1"/>
            </a:solidFill>
          </a:ln>
        </p:spPr>
        <p:txBody>
          <a:bodyPr vert="horz" lIns="91440" tIns="45720" rIns="91440" bIns="45720" rtlCol="0" anchor="ctr">
            <a:noAutofit/>
          </a:bodyPr>
          <a:lstStyle/>
          <a:p>
            <a:pPr lvl="0" algn="ctr" rtl="0">
              <a:spcBef>
                <a:spcPct val="0"/>
              </a:spcBef>
            </a:pPr>
            <a:r>
              <a:rPr lang="en-US" sz="4000" b="1" dirty="0">
                <a:solidFill>
                  <a:srgbClr val="0070C0"/>
                </a:solidFill>
                <a:latin typeface="+mj-lt"/>
                <a:cs typeface="Times New Roman" pitchFamily="18" charset="0"/>
              </a:rPr>
              <a:t>DIAGNOSIS</a:t>
            </a:r>
            <a:r>
              <a:rPr lang="ar-OM" sz="4000" b="1" dirty="0">
                <a:solidFill>
                  <a:srgbClr val="0070C0"/>
                </a:solidFill>
                <a:latin typeface="+mj-lt"/>
                <a:cs typeface="Times New Roman" pitchFamily="18" charset="0"/>
              </a:rPr>
              <a:t> </a:t>
            </a:r>
            <a:r>
              <a:rPr lang="en-US" sz="4000" b="1" dirty="0">
                <a:solidFill>
                  <a:srgbClr val="0070C0"/>
                </a:solidFill>
                <a:latin typeface="+mj-lt"/>
                <a:cs typeface="Times New Roman" pitchFamily="18" charset="0"/>
              </a:rPr>
              <a:t>OF DIPHTHERIA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i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ox(in)">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box(in)">
                                      <p:cBhvr>
                                        <p:cTn id="22" dur="500"/>
                                        <p:tgtEl>
                                          <p:spTgt spid="38"/>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ox(in)">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ox(in)">
                                      <p:cBhvr>
                                        <p:cTn id="30" dur="500"/>
                                        <p:tgtEl>
                                          <p:spTgt spid="20"/>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ox(in)">
                                      <p:cBhvr>
                                        <p:cTn id="33" dur="500"/>
                                        <p:tgtEl>
                                          <p:spTgt spid="22"/>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ox(in)">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box(in)">
                                      <p:cBhvr>
                                        <p:cTn id="41" dur="500"/>
                                        <p:tgtEl>
                                          <p:spTgt spid="26"/>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box(in)">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box(in)">
                                      <p:cBhvr>
                                        <p:cTn id="49" dur="500"/>
                                        <p:tgtEl>
                                          <p:spTgt spid="36"/>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box(in)">
                                      <p:cBhvr>
                                        <p:cTn id="52" dur="500"/>
                                        <p:tgtEl>
                                          <p:spTgt spid="35"/>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box(in)">
                                      <p:cBhvr>
                                        <p:cTn id="57" dur="500"/>
                                        <p:tgtEl>
                                          <p:spTgt spid="33"/>
                                        </p:tgtEl>
                                      </p:cBhvr>
                                    </p:animEffect>
                                  </p:childTnLst>
                                </p:cTn>
                              </p:par>
                              <p:par>
                                <p:cTn id="58" presetID="4" presetClass="entr" presetSubtype="16"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box(in)">
                                      <p:cBhvr>
                                        <p:cTn id="60" dur="500"/>
                                        <p:tgtEl>
                                          <p:spTgt spid="32"/>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nodeType="click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box(in)">
                                      <p:cBhvr>
                                        <p:cTn id="65" dur="500"/>
                                        <p:tgtEl>
                                          <p:spTgt spid="41"/>
                                        </p:tgtEl>
                                      </p:cBhvr>
                                    </p:animEffect>
                                  </p:childTnLst>
                                </p:cTn>
                              </p:par>
                              <p:par>
                                <p:cTn id="66" presetID="4" presetClass="entr" presetSubtype="16"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box(in)">
                                      <p:cBhvr>
                                        <p:cTn id="68" dur="500"/>
                                        <p:tgtEl>
                                          <p:spTgt spid="43"/>
                                        </p:tgtEl>
                                      </p:cBhvr>
                                    </p:animEffect>
                                  </p:childTnLst>
                                </p:cTn>
                              </p:par>
                              <p:par>
                                <p:cTn id="69" presetID="4" presetClass="entr" presetSubtype="16" fill="hold" nodeType="with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box(in)">
                                      <p:cBhvr>
                                        <p:cTn id="71" dur="500"/>
                                        <p:tgtEl>
                                          <p:spTgt spid="45"/>
                                        </p:tgtEl>
                                      </p:cBhvr>
                                    </p:animEffect>
                                  </p:childTnLst>
                                </p:cTn>
                              </p:par>
                              <p:par>
                                <p:cTn id="72" presetID="4" presetClass="entr" presetSubtype="16" fill="hold" nodeType="with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box(in)">
                                      <p:cBhvr>
                                        <p:cTn id="74" dur="500"/>
                                        <p:tgtEl>
                                          <p:spTgt spid="53"/>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ntr" presetSubtype="16" fill="hold" nodeType="clickEffect">
                                  <p:stCondLst>
                                    <p:cond delay="0"/>
                                  </p:stCondLst>
                                  <p:childTnLst>
                                    <p:set>
                                      <p:cBhvr>
                                        <p:cTn id="78" dur="1" fill="hold">
                                          <p:stCondLst>
                                            <p:cond delay="0"/>
                                          </p:stCondLst>
                                        </p:cTn>
                                        <p:tgtEl>
                                          <p:spTgt spid="65"/>
                                        </p:tgtEl>
                                        <p:attrNameLst>
                                          <p:attrName>style.visibility</p:attrName>
                                        </p:attrNameLst>
                                      </p:cBhvr>
                                      <p:to>
                                        <p:strVal val="visible"/>
                                      </p:to>
                                    </p:set>
                                    <p:animEffect transition="in" filter="box(in)">
                                      <p:cBhvr>
                                        <p:cTn id="79" dur="500"/>
                                        <p:tgtEl>
                                          <p:spTgt spid="65"/>
                                        </p:tgtEl>
                                      </p:cBhvr>
                                    </p:animEffect>
                                  </p:childTnLst>
                                </p:cTn>
                              </p:par>
                              <p:par>
                                <p:cTn id="80" presetID="4" presetClass="entr" presetSubtype="16" fill="hold" nodeType="with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box(in)">
                                      <p:cBhvr>
                                        <p:cTn id="82" dur="500"/>
                                        <p:tgtEl>
                                          <p:spTgt spid="60"/>
                                        </p:tgtEl>
                                      </p:cBhvr>
                                    </p:animEffect>
                                  </p:childTnLst>
                                </p:cTn>
                              </p:par>
                              <p:par>
                                <p:cTn id="83" presetID="4" presetClass="entr" presetSubtype="16" fill="hold" nodeType="withEffect">
                                  <p:stCondLst>
                                    <p:cond delay="0"/>
                                  </p:stCondLst>
                                  <p:childTnLst>
                                    <p:set>
                                      <p:cBhvr>
                                        <p:cTn id="84" dur="1" fill="hold">
                                          <p:stCondLst>
                                            <p:cond delay="0"/>
                                          </p:stCondLst>
                                        </p:cTn>
                                        <p:tgtEl>
                                          <p:spTgt spid="47"/>
                                        </p:tgtEl>
                                        <p:attrNameLst>
                                          <p:attrName>style.visibility</p:attrName>
                                        </p:attrNameLst>
                                      </p:cBhvr>
                                      <p:to>
                                        <p:strVal val="visible"/>
                                      </p:to>
                                    </p:set>
                                    <p:animEffect transition="in" filter="box(in)">
                                      <p:cBhvr>
                                        <p:cTn id="85" dur="500"/>
                                        <p:tgtEl>
                                          <p:spTgt spid="47"/>
                                        </p:tgtEl>
                                      </p:cBhvr>
                                    </p:animEffect>
                                  </p:childTnLst>
                                </p:cTn>
                              </p:par>
                              <p:par>
                                <p:cTn id="86" presetID="4" presetClass="entr" presetSubtype="16" fill="hold" nodeType="with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box(in)">
                                      <p:cBhvr>
                                        <p:cTn id="88" dur="500"/>
                                        <p:tgtEl>
                                          <p:spTgt spid="49"/>
                                        </p:tgtEl>
                                      </p:cBhvr>
                                    </p:animEffect>
                                  </p:childTnLst>
                                </p:cTn>
                              </p:par>
                            </p:childTnLst>
                          </p:cTn>
                        </p:par>
                      </p:childTnLst>
                    </p:cTn>
                  </p:par>
                  <p:par>
                    <p:cTn id="89" fill="hold">
                      <p:stCondLst>
                        <p:cond delay="indefinite"/>
                      </p:stCondLst>
                      <p:childTnLst>
                        <p:par>
                          <p:cTn id="90" fill="hold">
                            <p:stCondLst>
                              <p:cond delay="0"/>
                            </p:stCondLst>
                            <p:childTnLst>
                              <p:par>
                                <p:cTn id="91" presetID="4" presetClass="entr" presetSubtype="16" fill="hold" grpId="0" nodeType="clickEffect">
                                  <p:stCondLst>
                                    <p:cond delay="0"/>
                                  </p:stCondLst>
                                  <p:childTnLst>
                                    <p:set>
                                      <p:cBhvr>
                                        <p:cTn id="92" dur="1" fill="hold">
                                          <p:stCondLst>
                                            <p:cond delay="0"/>
                                          </p:stCondLst>
                                        </p:cTn>
                                        <p:tgtEl>
                                          <p:spTgt spid="78"/>
                                        </p:tgtEl>
                                        <p:attrNameLst>
                                          <p:attrName>style.visibility</p:attrName>
                                        </p:attrNameLst>
                                      </p:cBhvr>
                                      <p:to>
                                        <p:strVal val="visible"/>
                                      </p:to>
                                    </p:set>
                                    <p:animEffect transition="in" filter="box(in)">
                                      <p:cBhvr>
                                        <p:cTn id="93" dur="500"/>
                                        <p:tgtEl>
                                          <p:spTgt spid="78"/>
                                        </p:tgtEl>
                                      </p:cBhvr>
                                    </p:animEffect>
                                  </p:childTnLst>
                                </p:cTn>
                              </p:par>
                              <p:par>
                                <p:cTn id="94" presetID="4" presetClass="entr" presetSubtype="16" fill="hold" nodeType="withEffect">
                                  <p:stCondLst>
                                    <p:cond delay="0"/>
                                  </p:stCondLst>
                                  <p:childTnLst>
                                    <p:set>
                                      <p:cBhvr>
                                        <p:cTn id="95" dur="1" fill="hold">
                                          <p:stCondLst>
                                            <p:cond delay="0"/>
                                          </p:stCondLst>
                                        </p:cTn>
                                        <p:tgtEl>
                                          <p:spTgt spid="82"/>
                                        </p:tgtEl>
                                        <p:attrNameLst>
                                          <p:attrName>style.visibility</p:attrName>
                                        </p:attrNameLst>
                                      </p:cBhvr>
                                      <p:to>
                                        <p:strVal val="visible"/>
                                      </p:to>
                                    </p:set>
                                    <p:animEffect transition="in" filter="box(in)">
                                      <p:cBhvr>
                                        <p:cTn id="96" dur="500"/>
                                        <p:tgtEl>
                                          <p:spTgt spid="82"/>
                                        </p:tgtEl>
                                      </p:cBhvr>
                                    </p:animEffect>
                                  </p:childTnLst>
                                </p:cTn>
                              </p:par>
                            </p:childTnLst>
                          </p:cTn>
                        </p:par>
                      </p:childTnLst>
                    </p:cTn>
                  </p:par>
                  <p:par>
                    <p:cTn id="97" fill="hold">
                      <p:stCondLst>
                        <p:cond delay="indefinite"/>
                      </p:stCondLst>
                      <p:childTnLst>
                        <p:par>
                          <p:cTn id="98" fill="hold">
                            <p:stCondLst>
                              <p:cond delay="0"/>
                            </p:stCondLst>
                            <p:childTnLst>
                              <p:par>
                                <p:cTn id="99" presetID="4" presetClass="entr" presetSubtype="16" fill="hold" grpId="0" nodeType="clickEffect">
                                  <p:stCondLst>
                                    <p:cond delay="0"/>
                                  </p:stCondLst>
                                  <p:childTnLst>
                                    <p:set>
                                      <p:cBhvr>
                                        <p:cTn id="100" dur="1" fill="hold">
                                          <p:stCondLst>
                                            <p:cond delay="0"/>
                                          </p:stCondLst>
                                        </p:cTn>
                                        <p:tgtEl>
                                          <p:spTgt spid="77"/>
                                        </p:tgtEl>
                                        <p:attrNameLst>
                                          <p:attrName>style.visibility</p:attrName>
                                        </p:attrNameLst>
                                      </p:cBhvr>
                                      <p:to>
                                        <p:strVal val="visible"/>
                                      </p:to>
                                    </p:set>
                                    <p:animEffect transition="in" filter="box(in)">
                                      <p:cBhvr>
                                        <p:cTn id="101" dur="500"/>
                                        <p:tgtEl>
                                          <p:spTgt spid="77"/>
                                        </p:tgtEl>
                                      </p:cBhvr>
                                    </p:animEffect>
                                  </p:childTnLst>
                                </p:cTn>
                              </p:par>
                            </p:childTnLst>
                          </p:cTn>
                        </p:par>
                      </p:childTnLst>
                    </p:cTn>
                  </p:par>
                  <p:par>
                    <p:cTn id="102" fill="hold">
                      <p:stCondLst>
                        <p:cond delay="indefinite"/>
                      </p:stCondLst>
                      <p:childTnLst>
                        <p:par>
                          <p:cTn id="103" fill="hold">
                            <p:stCondLst>
                              <p:cond delay="0"/>
                            </p:stCondLst>
                            <p:childTnLst>
                              <p:par>
                                <p:cTn id="104" presetID="4" presetClass="entr" presetSubtype="16" fill="hold" grpId="0" nodeType="clickEffect">
                                  <p:stCondLst>
                                    <p:cond delay="0"/>
                                  </p:stCondLst>
                                  <p:childTnLst>
                                    <p:set>
                                      <p:cBhvr>
                                        <p:cTn id="105" dur="1" fill="hold">
                                          <p:stCondLst>
                                            <p:cond delay="0"/>
                                          </p:stCondLst>
                                        </p:cTn>
                                        <p:tgtEl>
                                          <p:spTgt spid="72"/>
                                        </p:tgtEl>
                                        <p:attrNameLst>
                                          <p:attrName>style.visibility</p:attrName>
                                        </p:attrNameLst>
                                      </p:cBhvr>
                                      <p:to>
                                        <p:strVal val="visible"/>
                                      </p:to>
                                    </p:set>
                                    <p:animEffect transition="in" filter="box(in)">
                                      <p:cBhvr>
                                        <p:cTn id="106" dur="500"/>
                                        <p:tgtEl>
                                          <p:spTgt spid="72"/>
                                        </p:tgtEl>
                                      </p:cBhvr>
                                    </p:animEffect>
                                  </p:childTnLst>
                                </p:cTn>
                              </p:par>
                              <p:par>
                                <p:cTn id="107" presetID="4" presetClass="entr" presetSubtype="16" fill="hold" nodeType="withEffect">
                                  <p:stCondLst>
                                    <p:cond delay="0"/>
                                  </p:stCondLst>
                                  <p:childTnLst>
                                    <p:set>
                                      <p:cBhvr>
                                        <p:cTn id="108" dur="1" fill="hold">
                                          <p:stCondLst>
                                            <p:cond delay="0"/>
                                          </p:stCondLst>
                                        </p:cTn>
                                        <p:tgtEl>
                                          <p:spTgt spid="69"/>
                                        </p:tgtEl>
                                        <p:attrNameLst>
                                          <p:attrName>style.visibility</p:attrName>
                                        </p:attrNameLst>
                                      </p:cBhvr>
                                      <p:to>
                                        <p:strVal val="visible"/>
                                      </p:to>
                                    </p:set>
                                    <p:animEffect transition="in" filter="box(in)">
                                      <p:cBhvr>
                                        <p:cTn id="10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20" grpId="0" animBg="1"/>
      <p:bldP spid="22" grpId="0" animBg="1"/>
      <p:bldP spid="23" grpId="0" animBg="1"/>
      <p:bldP spid="24" grpId="0" animBg="1"/>
      <p:bldP spid="30" grpId="0"/>
      <p:bldP spid="32" grpId="0"/>
      <p:bldP spid="35" grpId="0"/>
      <p:bldP spid="72" grpId="0"/>
      <p:bldP spid="77" grpId="0"/>
      <p:bldP spid="7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圖片4"/>
          <p:cNvPicPr>
            <a:picLocks noChangeAspect="1" noChangeArrowheads="1"/>
          </p:cNvPicPr>
          <p:nvPr/>
        </p:nvPicPr>
        <p:blipFill>
          <a:blip r:embed="rId3" cstate="print"/>
          <a:srcRect/>
          <a:stretch>
            <a:fillRect/>
          </a:stretch>
        </p:blipFill>
        <p:spPr bwMode="auto">
          <a:xfrm>
            <a:off x="500034" y="3000372"/>
            <a:ext cx="4045495" cy="3799606"/>
          </a:xfrm>
          <a:prstGeom prst="rect">
            <a:avLst/>
          </a:prstGeom>
          <a:noFill/>
          <a:ln w="9525">
            <a:noFill/>
            <a:miter lim="800000"/>
            <a:headEnd/>
            <a:tailEnd/>
          </a:ln>
        </p:spPr>
      </p:pic>
      <p:sp>
        <p:nvSpPr>
          <p:cNvPr id="14" name="Content Placeholder 2"/>
          <p:cNvSpPr txBox="1">
            <a:spLocks/>
          </p:cNvSpPr>
          <p:nvPr/>
        </p:nvSpPr>
        <p:spPr>
          <a:xfrm>
            <a:off x="214282" y="357166"/>
            <a:ext cx="6589966" cy="792088"/>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2400" b="1" i="0" u="none" strike="noStrike" kern="1200" cap="none" spc="0" normalizeH="0" baseline="0" noProof="0" dirty="0">
              <a:ln>
                <a:noFill/>
              </a:ln>
              <a:solidFill>
                <a:srgbClr val="0070C0"/>
              </a:solidFill>
              <a:effectLst/>
              <a:uLnTx/>
              <a:uFillTx/>
              <a:latin typeface="+mn-lt"/>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Times New Roman" pitchFamily="18" charset="0"/>
              </a:rPr>
              <a:t>Elek</a:t>
            </a:r>
            <a:r>
              <a:rPr kumimoji="0" lang="en-US" sz="2400" b="0" i="0" u="none" strike="noStrike" kern="1200" cap="none" spc="0" normalizeH="0" baseline="0" noProof="0" dirty="0">
                <a:ln>
                  <a:noFill/>
                </a:ln>
                <a:solidFill>
                  <a:schemeClr val="tx1"/>
                </a:solidFill>
                <a:effectLst/>
                <a:uLnTx/>
                <a:uFillTx/>
                <a:latin typeface="+mn-lt"/>
                <a:ea typeface="+mn-ea"/>
                <a:cs typeface="Times New Roman" pitchFamily="18" charset="0"/>
              </a:rPr>
              <a:t> ‘s test: rapid diagnosis (16-24 hrs)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Times New Roman" pitchFamily="18" charset="0"/>
            </a:endParaRPr>
          </a:p>
        </p:txBody>
      </p:sp>
      <p:pic>
        <p:nvPicPr>
          <p:cNvPr id="1026" name="Picture 2"/>
          <p:cNvPicPr>
            <a:picLocks noChangeAspect="1" noChangeArrowheads="1"/>
          </p:cNvPicPr>
          <p:nvPr/>
        </p:nvPicPr>
        <p:blipFill>
          <a:blip r:embed="rId4" cstate="print"/>
          <a:srcRect/>
          <a:stretch>
            <a:fillRect/>
          </a:stretch>
        </p:blipFill>
        <p:spPr bwMode="auto">
          <a:xfrm>
            <a:off x="4786314" y="3011155"/>
            <a:ext cx="4160898" cy="3846869"/>
          </a:xfrm>
          <a:prstGeom prst="rect">
            <a:avLst/>
          </a:prstGeom>
          <a:noFill/>
          <a:ln w="9525">
            <a:noFill/>
            <a:miter lim="800000"/>
            <a:headEnd/>
            <a:tailEnd/>
          </a:ln>
          <a:effectLst/>
        </p:spPr>
      </p:pic>
      <p:sp>
        <p:nvSpPr>
          <p:cNvPr id="16" name="عنصر نائب لرقم الشريحة 15"/>
          <p:cNvSpPr>
            <a:spLocks noGrp="1"/>
          </p:cNvSpPr>
          <p:nvPr>
            <p:ph type="sldNum" sz="quarter" idx="12"/>
          </p:nvPr>
        </p:nvSpPr>
        <p:spPr/>
        <p:txBody>
          <a:bodyPr/>
          <a:lstStyle/>
          <a:p>
            <a:fld id="{FA9739B7-29ED-4612-A1D5-7F47050F1066}" type="slidenum">
              <a:rPr lang="ar-JO" smtClean="0"/>
              <a:pPr/>
              <a:t>12</a:t>
            </a:fld>
            <a:endParaRPr lang="ar-JO"/>
          </a:p>
        </p:txBody>
      </p:sp>
      <p:sp>
        <p:nvSpPr>
          <p:cNvPr id="7" name="Title 1"/>
          <p:cNvSpPr txBox="1">
            <a:spLocks/>
          </p:cNvSpPr>
          <p:nvPr/>
        </p:nvSpPr>
        <p:spPr>
          <a:xfrm>
            <a:off x="0" y="-27384"/>
            <a:ext cx="9144000" cy="648072"/>
          </a:xfrm>
          <a:prstGeom prst="rect">
            <a:avLst/>
          </a:prstGeom>
          <a:solidFill>
            <a:srgbClr val="FFFF00"/>
          </a:solidFill>
          <a:ln>
            <a:solidFill>
              <a:schemeClr val="tx1"/>
            </a:solidFill>
          </a:ln>
        </p:spPr>
        <p:txBody>
          <a:bodyPr vert="horz" lIns="91440" tIns="45720" rIns="91440" bIns="45720" rtlCol="0" anchor="ctr">
            <a:noAutofit/>
          </a:bodyPr>
          <a:lstStyle/>
          <a:p>
            <a:pPr lvl="0" algn="ctr" rtl="0">
              <a:spcBef>
                <a:spcPct val="0"/>
              </a:spcBef>
            </a:pPr>
            <a:r>
              <a:rPr lang="en-US" sz="4000" b="1" dirty="0">
                <a:solidFill>
                  <a:srgbClr val="0070C0"/>
                </a:solidFill>
                <a:latin typeface="+mj-lt"/>
                <a:cs typeface="Times New Roman" pitchFamily="18" charset="0"/>
              </a:rPr>
              <a:t>DIAGNOSIS</a:t>
            </a:r>
            <a:r>
              <a:rPr lang="ar-OM" sz="4000" b="1" dirty="0">
                <a:solidFill>
                  <a:srgbClr val="0070C0"/>
                </a:solidFill>
                <a:latin typeface="+mj-lt"/>
                <a:cs typeface="Times New Roman" pitchFamily="18" charset="0"/>
              </a:rPr>
              <a:t> </a:t>
            </a:r>
            <a:r>
              <a:rPr lang="en-US" sz="4000" b="1" dirty="0">
                <a:solidFill>
                  <a:srgbClr val="0070C0"/>
                </a:solidFill>
                <a:latin typeface="+mj-lt"/>
                <a:cs typeface="Times New Roman" pitchFamily="18" charset="0"/>
              </a:rPr>
              <a:t>OF DIPHTHERIA </a:t>
            </a:r>
          </a:p>
        </p:txBody>
      </p:sp>
      <p:sp>
        <p:nvSpPr>
          <p:cNvPr id="8" name="Text Box 4"/>
          <p:cNvSpPr txBox="1">
            <a:spLocks noChangeArrowheads="1"/>
          </p:cNvSpPr>
          <p:nvPr/>
        </p:nvSpPr>
        <p:spPr bwMode="auto">
          <a:xfrm>
            <a:off x="395288" y="1142984"/>
            <a:ext cx="1590675" cy="519113"/>
          </a:xfrm>
          <a:prstGeom prst="rect">
            <a:avLst/>
          </a:prstGeom>
          <a:noFill/>
          <a:ln w="9525">
            <a:noFill/>
            <a:miter lim="800000"/>
            <a:headEnd/>
            <a:tailEnd/>
          </a:ln>
          <a:effectLst/>
        </p:spPr>
        <p:txBody>
          <a:bodyPr wrap="none">
            <a:spAutoFit/>
          </a:bodyPr>
          <a:lstStyle/>
          <a:p>
            <a:pPr algn="l" rtl="0"/>
            <a:r>
              <a:rPr lang="en-US" sz="2800" b="1" dirty="0">
                <a:solidFill>
                  <a:srgbClr val="FF0000"/>
                </a:solidFill>
              </a:rPr>
              <a:t>Results:</a:t>
            </a:r>
          </a:p>
        </p:txBody>
      </p:sp>
      <p:sp>
        <p:nvSpPr>
          <p:cNvPr id="9" name="Text Box 5"/>
          <p:cNvSpPr txBox="1">
            <a:spLocks noChangeArrowheads="1"/>
          </p:cNvSpPr>
          <p:nvPr/>
        </p:nvSpPr>
        <p:spPr bwMode="auto">
          <a:xfrm>
            <a:off x="435004" y="1714488"/>
            <a:ext cx="8280400" cy="1187450"/>
          </a:xfrm>
          <a:prstGeom prst="rect">
            <a:avLst/>
          </a:prstGeom>
          <a:noFill/>
          <a:ln w="9525">
            <a:noFill/>
            <a:miter lim="800000"/>
            <a:headEnd/>
            <a:tailEnd/>
          </a:ln>
          <a:effectLst/>
        </p:spPr>
        <p:txBody>
          <a:bodyPr>
            <a:spAutoFit/>
          </a:bodyPr>
          <a:lstStyle/>
          <a:p>
            <a:pPr algn="l" rtl="0"/>
            <a:r>
              <a:rPr lang="en-US" sz="2400" b="1" dirty="0">
                <a:solidFill>
                  <a:srgbClr val="009900"/>
                </a:solidFill>
                <a:effectLst>
                  <a:outerShdw blurRad="38100" dist="38100" dir="2700000" algn="tl">
                    <a:srgbClr val="C0C0C0"/>
                  </a:outerShdw>
                </a:effectLst>
              </a:rPr>
              <a:t>Positive test:</a:t>
            </a:r>
            <a:r>
              <a:rPr lang="en-US" sz="2400" b="1" dirty="0">
                <a:effectLst>
                  <a:outerShdw blurRad="38100" dist="38100" dir="2700000" algn="tl">
                    <a:srgbClr val="C0C0C0"/>
                  </a:outerShdw>
                </a:effectLst>
              </a:rPr>
              <a:t> formation of four radiating lines resulting from the precipitation reaction between exotoxin and diphtheria antitoxin.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blinds(horizontal)">
                                      <p:cBhvr>
                                        <p:cTn id="22" dur="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1214422"/>
            <a:ext cx="8686800" cy="5643578"/>
          </a:xfrm>
        </p:spPr>
        <p:txBody>
          <a:bodyPr>
            <a:noAutofit/>
          </a:bodyPr>
          <a:lstStyle/>
          <a:p>
            <a:pPr algn="just" rtl="0">
              <a:buNone/>
            </a:pPr>
            <a:r>
              <a:rPr lang="en-US" sz="2800" b="1" dirty="0">
                <a:solidFill>
                  <a:srgbClr val="FF0000"/>
                </a:solidFill>
              </a:rPr>
              <a:t>Sputum culture</a:t>
            </a:r>
          </a:p>
          <a:p>
            <a:pPr marL="0" algn="just" rtl="0">
              <a:buNone/>
            </a:pPr>
            <a:r>
              <a:rPr lang="en-US" sz="2000" dirty="0"/>
              <a:t>The sputum culture is an important part of the diagnostic evaluation of potential lower respiratory tract infections. However, expectorated sputum specimens are variably contaminated by colonizing </a:t>
            </a:r>
            <a:r>
              <a:rPr lang="en-US" sz="2000" dirty="0" err="1"/>
              <a:t>oropharyngeal</a:t>
            </a:r>
            <a:r>
              <a:rPr lang="en-US" sz="2000" dirty="0"/>
              <a:t> flora, making results hard to interpret. Proper collection of the specimen is crucial to the recovery of the etiological agent</a:t>
            </a:r>
            <a:r>
              <a:rPr lang="en-US" sz="1600" dirty="0"/>
              <a:t>.</a:t>
            </a:r>
          </a:p>
          <a:p>
            <a:pPr marL="0" algn="just" rtl="0">
              <a:buNone/>
            </a:pPr>
            <a:endParaRPr lang="en-US" sz="1600" dirty="0"/>
          </a:p>
          <a:p>
            <a:pPr algn="just" rtl="0">
              <a:buNone/>
            </a:pPr>
            <a:r>
              <a:rPr lang="en-US" sz="2800" b="1" dirty="0">
                <a:solidFill>
                  <a:srgbClr val="FF0000"/>
                </a:solidFill>
              </a:rPr>
              <a:t>Specimen criteria:</a:t>
            </a:r>
          </a:p>
          <a:p>
            <a:pPr algn="just" rtl="0"/>
            <a:r>
              <a:rPr lang="en-US" sz="2000" dirty="0"/>
              <a:t>If possible, specimen should be collected before antimicrobial treatment.</a:t>
            </a:r>
          </a:p>
          <a:p>
            <a:pPr algn="just" rtl="0"/>
            <a:r>
              <a:rPr lang="en-US" sz="2000" dirty="0"/>
              <a:t>First morning specimen is best.</a:t>
            </a:r>
          </a:p>
          <a:p>
            <a:pPr algn="just" rtl="0"/>
            <a:r>
              <a:rPr lang="en-US" sz="2000" dirty="0"/>
              <a:t>Specimen must be collected in a sterile container.</a:t>
            </a:r>
          </a:p>
          <a:p>
            <a:pPr algn="just" rtl="0"/>
            <a:r>
              <a:rPr lang="en-US" sz="2000" dirty="0"/>
              <a:t>If multiple cultures are ordered they should be collected at least 24 hours apart.</a:t>
            </a:r>
          </a:p>
          <a:p>
            <a:pPr algn="just" rtl="0">
              <a:buNone/>
            </a:pPr>
            <a:endParaRPr lang="ar-SA" sz="1600" dirty="0"/>
          </a:p>
        </p:txBody>
      </p:sp>
      <p:sp>
        <p:nvSpPr>
          <p:cNvPr id="4" name="عنوان 1"/>
          <p:cNvSpPr txBox="1">
            <a:spLocks/>
          </p:cNvSpPr>
          <p:nvPr/>
        </p:nvSpPr>
        <p:spPr>
          <a:xfrm>
            <a:off x="428596" y="142876"/>
            <a:ext cx="8429684" cy="1000108"/>
          </a:xfrm>
          <a:prstGeom prst="rect">
            <a:avLst/>
          </a:prstGeom>
          <a:solidFill>
            <a:srgbClr val="FFFF00"/>
          </a:solidFill>
        </p:spPr>
        <p:txBody>
          <a:bodyPr vert="horz" lIns="91440" tIns="45720" rIns="91440" bIns="45720" rtlCol="1"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200" b="0" i="0" u="none" strike="noStrike" kern="1200" cap="none" spc="0" normalizeH="0" baseline="0" noProof="0" dirty="0">
                <a:ln>
                  <a:noFill/>
                </a:ln>
                <a:solidFill>
                  <a:schemeClr val="tx1"/>
                </a:solidFill>
                <a:effectLst/>
                <a:uLnTx/>
                <a:uFillTx/>
                <a:latin typeface="+mj-lt"/>
                <a:ea typeface="+mj-ea"/>
                <a:cs typeface="+mj-cs"/>
              </a:rPr>
              <a:t>Laboratory Diagnosis Lower Respiratory Infection</a:t>
            </a:r>
            <a:endParaRPr kumimoji="0" lang="ar-SA"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285860"/>
            <a:ext cx="8229600" cy="4525963"/>
          </a:xfrm>
        </p:spPr>
        <p:txBody>
          <a:bodyPr>
            <a:normAutofit fontScale="85000" lnSpcReduction="10000"/>
          </a:bodyPr>
          <a:lstStyle/>
          <a:p>
            <a:pPr algn="just" rtl="0">
              <a:buNone/>
            </a:pPr>
            <a:r>
              <a:rPr lang="en-US" sz="3300" b="1" dirty="0">
                <a:solidFill>
                  <a:srgbClr val="FF0000"/>
                </a:solidFill>
              </a:rPr>
              <a:t>Expectorated sputum</a:t>
            </a:r>
          </a:p>
          <a:p>
            <a:pPr algn="just" rtl="0"/>
            <a:r>
              <a:rPr lang="en-US" dirty="0"/>
              <a:t>Specimen collection should be supervised by a trained professional.</a:t>
            </a:r>
          </a:p>
          <a:p>
            <a:pPr algn="just" rtl="0"/>
            <a:r>
              <a:rPr lang="en-US" dirty="0"/>
              <a:t>Request the patient to remove any dentures and to rinse the mouth or gargle with plain water before specimen collection.</a:t>
            </a:r>
          </a:p>
          <a:p>
            <a:pPr algn="just" rtl="0"/>
            <a:r>
              <a:rPr lang="en-US" dirty="0"/>
              <a:t>Tell the patient to provide a specimen from a deep cough, avoiding, as much as possible, mixing the specimen with saliva or nasal secretions.</a:t>
            </a:r>
          </a:p>
          <a:p>
            <a:pPr algn="just" rtl="0"/>
            <a:r>
              <a:rPr lang="en-US" dirty="0"/>
              <a:t>Make sure the patient understands the difference between saliva (from mouth) and sputum (from chest).</a:t>
            </a:r>
          </a:p>
          <a:p>
            <a:pPr algn="just" rtl="0"/>
            <a:endParaRPr lang="ar-SA" dirty="0"/>
          </a:p>
        </p:txBody>
      </p:sp>
      <p:sp>
        <p:nvSpPr>
          <p:cNvPr id="4" name="عنوان 1"/>
          <p:cNvSpPr txBox="1">
            <a:spLocks/>
          </p:cNvSpPr>
          <p:nvPr/>
        </p:nvSpPr>
        <p:spPr>
          <a:xfrm>
            <a:off x="428596" y="142876"/>
            <a:ext cx="8429684" cy="1000108"/>
          </a:xfrm>
          <a:prstGeom prst="rect">
            <a:avLst/>
          </a:prstGeom>
          <a:solidFill>
            <a:srgbClr val="FFFF00"/>
          </a:solidFill>
        </p:spPr>
        <p:txBody>
          <a:bodyPr vert="horz" lIns="91440" tIns="45720" rIns="91440" bIns="45720" rtlCol="1"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200" b="0" i="0" u="none" strike="noStrike" kern="1200" cap="none" spc="0" normalizeH="0" baseline="0" noProof="0" dirty="0">
                <a:ln>
                  <a:noFill/>
                </a:ln>
                <a:solidFill>
                  <a:schemeClr val="tx1"/>
                </a:solidFill>
                <a:effectLst/>
                <a:uLnTx/>
                <a:uFillTx/>
                <a:latin typeface="+mj-lt"/>
                <a:ea typeface="+mj-ea"/>
                <a:cs typeface="+mj-cs"/>
              </a:rPr>
              <a:t>Laboratory Diagnosis Lower Respiratory Infection</a:t>
            </a:r>
            <a:endParaRPr kumimoji="0" lang="ar-SA"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P10_purulent"/>
          <p:cNvPicPr>
            <a:picLocks noChangeAspect="1" noChangeArrowheads="1"/>
          </p:cNvPicPr>
          <p:nvPr/>
        </p:nvPicPr>
        <p:blipFill>
          <a:blip r:embed="rId3" cstate="print"/>
          <a:srcRect/>
          <a:stretch>
            <a:fillRect/>
          </a:stretch>
        </p:blipFill>
        <p:spPr bwMode="auto">
          <a:xfrm>
            <a:off x="4847492" y="2455884"/>
            <a:ext cx="3663462" cy="3663950"/>
          </a:xfrm>
          <a:prstGeom prst="rect">
            <a:avLst/>
          </a:prstGeom>
          <a:noFill/>
          <a:ln w="9525">
            <a:solidFill>
              <a:schemeClr val="tx1"/>
            </a:solidFill>
            <a:miter lim="800000"/>
            <a:headEnd/>
            <a:tailEnd/>
          </a:ln>
        </p:spPr>
      </p:pic>
      <p:sp>
        <p:nvSpPr>
          <p:cNvPr id="467977" name="Rectangle 9"/>
          <p:cNvSpPr>
            <a:spLocks noGrp="1" noChangeArrowheads="1"/>
          </p:cNvSpPr>
          <p:nvPr>
            <p:ph type="title" idx="4294967295"/>
          </p:nvPr>
        </p:nvSpPr>
        <p:spPr>
          <a:xfrm>
            <a:off x="457200" y="1060472"/>
            <a:ext cx="8229600" cy="1143000"/>
          </a:xfrm>
        </p:spPr>
        <p:txBody>
          <a:bodyPr/>
          <a:lstStyle/>
          <a:p>
            <a:pPr eaLnBrk="1" hangingPunct="1">
              <a:defRPr/>
            </a:pPr>
            <a:r>
              <a:rPr lang="en-US" dirty="0">
                <a:solidFill>
                  <a:schemeClr val="tx1"/>
                </a:solidFill>
              </a:rPr>
              <a:t>Specimen Quality</a:t>
            </a:r>
          </a:p>
        </p:txBody>
      </p:sp>
      <p:pic>
        <p:nvPicPr>
          <p:cNvPr id="24580" name="Picture 4" descr="P10_poor"/>
          <p:cNvPicPr>
            <a:picLocks noChangeAspect="1" noChangeArrowheads="1"/>
          </p:cNvPicPr>
          <p:nvPr/>
        </p:nvPicPr>
        <p:blipFill>
          <a:blip r:embed="rId4" cstate="print"/>
          <a:srcRect/>
          <a:stretch>
            <a:fillRect/>
          </a:stretch>
        </p:blipFill>
        <p:spPr bwMode="auto">
          <a:xfrm>
            <a:off x="697523" y="2420960"/>
            <a:ext cx="3938954" cy="3698875"/>
          </a:xfrm>
          <a:prstGeom prst="rect">
            <a:avLst/>
          </a:prstGeom>
          <a:noFill/>
          <a:ln w="9525">
            <a:solidFill>
              <a:schemeClr val="tx1"/>
            </a:solidFill>
            <a:miter lim="800000"/>
            <a:headEnd/>
            <a:tailEnd/>
          </a:ln>
        </p:spPr>
      </p:pic>
      <p:sp>
        <p:nvSpPr>
          <p:cNvPr id="24581" name="Text Box 5"/>
          <p:cNvSpPr txBox="1">
            <a:spLocks noChangeArrowheads="1"/>
          </p:cNvSpPr>
          <p:nvPr/>
        </p:nvSpPr>
        <p:spPr bwMode="auto">
          <a:xfrm>
            <a:off x="838200" y="6196035"/>
            <a:ext cx="3311769" cy="519113"/>
          </a:xfrm>
          <a:prstGeom prst="rect">
            <a:avLst/>
          </a:prstGeom>
          <a:noFill/>
          <a:ln w="9525">
            <a:noFill/>
            <a:miter lim="800000"/>
            <a:headEnd/>
            <a:tailEnd/>
          </a:ln>
        </p:spPr>
        <p:txBody>
          <a:bodyPr>
            <a:spAutoFit/>
          </a:bodyPr>
          <a:lstStyle/>
          <a:p>
            <a:pPr>
              <a:spcBef>
                <a:spcPct val="50000"/>
              </a:spcBef>
            </a:pPr>
            <a:r>
              <a:rPr lang="en-US" sz="2800" b="0"/>
              <a:t>Poor quality sputum</a:t>
            </a:r>
          </a:p>
        </p:txBody>
      </p:sp>
      <p:sp>
        <p:nvSpPr>
          <p:cNvPr id="24582" name="Text Box 6"/>
          <p:cNvSpPr txBox="1">
            <a:spLocks noChangeArrowheads="1"/>
          </p:cNvSpPr>
          <p:nvPr/>
        </p:nvSpPr>
        <p:spPr bwMode="auto">
          <a:xfrm>
            <a:off x="5143504" y="6196035"/>
            <a:ext cx="2743200" cy="519113"/>
          </a:xfrm>
          <a:prstGeom prst="rect">
            <a:avLst/>
          </a:prstGeom>
          <a:noFill/>
          <a:ln w="9525">
            <a:noFill/>
            <a:miter lim="800000"/>
            <a:headEnd/>
            <a:tailEnd/>
          </a:ln>
        </p:spPr>
        <p:txBody>
          <a:bodyPr>
            <a:spAutoFit/>
          </a:bodyPr>
          <a:lstStyle/>
          <a:p>
            <a:pPr>
              <a:spcBef>
                <a:spcPct val="50000"/>
              </a:spcBef>
            </a:pPr>
            <a:r>
              <a:rPr lang="en-US" sz="2800" b="0" dirty="0"/>
              <a:t> Better quality </a:t>
            </a:r>
          </a:p>
        </p:txBody>
      </p:sp>
      <p:sp>
        <p:nvSpPr>
          <p:cNvPr id="8" name="عنوان 1"/>
          <p:cNvSpPr txBox="1">
            <a:spLocks/>
          </p:cNvSpPr>
          <p:nvPr/>
        </p:nvSpPr>
        <p:spPr>
          <a:xfrm>
            <a:off x="428596" y="142876"/>
            <a:ext cx="8429684" cy="1000108"/>
          </a:xfrm>
          <a:prstGeom prst="rect">
            <a:avLst/>
          </a:prstGeom>
          <a:solidFill>
            <a:srgbClr val="FFFF00"/>
          </a:solidFill>
        </p:spPr>
        <p:txBody>
          <a:bodyPr vert="horz" lIns="91440" tIns="45720" rIns="91440" bIns="45720" rtlCol="1"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200" b="0" i="0" u="none" strike="noStrike" kern="1200" cap="none" spc="0" normalizeH="0" baseline="0" noProof="0" dirty="0">
                <a:ln>
                  <a:noFill/>
                </a:ln>
                <a:solidFill>
                  <a:schemeClr val="tx1"/>
                </a:solidFill>
                <a:effectLst/>
                <a:uLnTx/>
                <a:uFillTx/>
                <a:latin typeface="+mj-lt"/>
                <a:ea typeface="+mj-ea"/>
                <a:cs typeface="+mj-cs"/>
              </a:rPr>
              <a:t>Laboratory Diagnosis Lower Respiratory Infection</a:t>
            </a:r>
            <a:endParaRPr kumimoji="0" lang="ar-SA"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7977"/>
                                        </p:tgtEl>
                                        <p:attrNameLst>
                                          <p:attrName>style.visibility</p:attrName>
                                        </p:attrNameLst>
                                      </p:cBhvr>
                                      <p:to>
                                        <p:strVal val="visible"/>
                                      </p:to>
                                    </p:set>
                                    <p:animEffect transition="in" filter="blinds(horizontal)">
                                      <p:cBhvr>
                                        <p:cTn id="7" dur="500"/>
                                        <p:tgtEl>
                                          <p:spTgt spid="46797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580"/>
                                        </p:tgtEl>
                                        <p:attrNameLst>
                                          <p:attrName>style.visibility</p:attrName>
                                        </p:attrNameLst>
                                      </p:cBhvr>
                                      <p:to>
                                        <p:strVal val="visible"/>
                                      </p:to>
                                    </p:set>
                                    <p:animEffect transition="in" filter="blinds(horizontal)">
                                      <p:cBhvr>
                                        <p:cTn id="12" dur="500"/>
                                        <p:tgtEl>
                                          <p:spTgt spid="2458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4581"/>
                                        </p:tgtEl>
                                        <p:attrNameLst>
                                          <p:attrName>style.visibility</p:attrName>
                                        </p:attrNameLst>
                                      </p:cBhvr>
                                      <p:to>
                                        <p:strVal val="visible"/>
                                      </p:to>
                                    </p:set>
                                    <p:animEffect transition="in" filter="blinds(horizontal)">
                                      <p:cBhvr>
                                        <p:cTn id="15" dur="500"/>
                                        <p:tgtEl>
                                          <p:spTgt spid="2458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4578"/>
                                        </p:tgtEl>
                                        <p:attrNameLst>
                                          <p:attrName>style.visibility</p:attrName>
                                        </p:attrNameLst>
                                      </p:cBhvr>
                                      <p:to>
                                        <p:strVal val="visible"/>
                                      </p:to>
                                    </p:set>
                                    <p:animEffect transition="in" filter="blinds(horizontal)">
                                      <p:cBhvr>
                                        <p:cTn id="20" dur="500"/>
                                        <p:tgtEl>
                                          <p:spTgt spid="24578"/>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4582"/>
                                        </p:tgtEl>
                                        <p:attrNameLst>
                                          <p:attrName>style.visibility</p:attrName>
                                        </p:attrNameLst>
                                      </p:cBhvr>
                                      <p:to>
                                        <p:strVal val="visible"/>
                                      </p:to>
                                    </p:set>
                                    <p:animEffect transition="in" filter="blinds(horizontal)">
                                      <p:cBhvr>
                                        <p:cTn id="23" dur="5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977" grpId="0"/>
      <p:bldP spid="24581" grpId="0"/>
      <p:bldP spid="2458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76200" y="762000"/>
            <a:ext cx="8915400" cy="6096000"/>
          </a:xfrm>
        </p:spPr>
        <p:txBody>
          <a:bodyPr>
            <a:normAutofit lnSpcReduction="10000"/>
          </a:bodyPr>
          <a:lstStyle/>
          <a:p>
            <a:pPr marL="514350" indent="-514350" algn="l" rtl="0">
              <a:buFont typeface="Calibri" pitchFamily="34" charset="0"/>
              <a:buAutoNum type="arabicPeriod"/>
            </a:pPr>
            <a:r>
              <a:rPr lang="en-US" dirty="0"/>
              <a:t>Specimen collection and transport</a:t>
            </a:r>
          </a:p>
          <a:p>
            <a:pPr marL="914400" lvl="1" indent="-514350" algn="l" rtl="0">
              <a:buFont typeface="Wingdings" pitchFamily="2" charset="2"/>
              <a:buChar char="q"/>
            </a:pPr>
            <a:r>
              <a:rPr lang="en-US" sz="2000" dirty="0"/>
              <a:t>Depending on the site of infection, various specimns may be collected such as CSF, blood, respiratory tract sputum, throat swabs, middle ear, and sinuses</a:t>
            </a:r>
          </a:p>
          <a:p>
            <a:pPr marL="914400" lvl="1" indent="-514350" algn="l" rtl="0">
              <a:buFont typeface="Wingdings" pitchFamily="2" charset="2"/>
              <a:buChar char="q"/>
            </a:pPr>
            <a:r>
              <a:rPr lang="en-US" sz="2000" dirty="0"/>
              <a:t>As H. influenzeis highly sensitive to low tempertures, the specimen should never be refragutrated </a:t>
            </a:r>
          </a:p>
          <a:p>
            <a:pPr marL="914400" lvl="1" indent="-514350" algn="l" rtl="0">
              <a:buFont typeface="Wingdings" pitchFamily="2" charset="2"/>
              <a:buChar char="q"/>
            </a:pPr>
            <a:r>
              <a:rPr lang="en-US" sz="2000" dirty="0"/>
              <a:t>Sample should be trasported and proscessed immdediatly without any delay. </a:t>
            </a:r>
          </a:p>
          <a:p>
            <a:pPr marL="514350" indent="-514350" algn="l" rtl="0">
              <a:buFont typeface="Arial" charset="0"/>
              <a:buNone/>
            </a:pPr>
            <a:endParaRPr lang="en-US" sz="2400" dirty="0"/>
          </a:p>
          <a:p>
            <a:pPr marL="514350" indent="-514350" algn="l" rtl="0">
              <a:buFont typeface="Arial" charset="0"/>
              <a:buNone/>
            </a:pPr>
            <a:r>
              <a:rPr lang="en-US" dirty="0"/>
              <a:t>2.  Direct detection:</a:t>
            </a:r>
          </a:p>
          <a:p>
            <a:pPr marL="914400" lvl="1" indent="-514350" algn="l" rtl="0">
              <a:buFont typeface="Wingdings" pitchFamily="2" charset="2"/>
              <a:buChar char="q"/>
            </a:pPr>
            <a:r>
              <a:rPr lang="en-US" sz="2000" dirty="0"/>
              <a:t>Gram staining: preparation from different sampls may show gram-negative coccobacilli</a:t>
            </a:r>
          </a:p>
          <a:p>
            <a:pPr marL="914400" lvl="1" indent="-514350" algn="l" rtl="0">
              <a:buFont typeface="Wingdings" pitchFamily="2" charset="2"/>
              <a:buChar char="q"/>
            </a:pPr>
            <a:r>
              <a:rPr lang="en-US" sz="2000" dirty="0"/>
              <a:t>Capsule detection (Quellung reaction)</a:t>
            </a:r>
          </a:p>
          <a:p>
            <a:pPr marL="914400" lvl="1" indent="-514350" algn="l" rtl="0">
              <a:buFont typeface="Wingdings" pitchFamily="2" charset="2"/>
              <a:buChar char="q"/>
            </a:pPr>
            <a:r>
              <a:rPr lang="en-US" sz="2000" dirty="0"/>
              <a:t>Antigen detection: The type b capsular antigen can be detcted in CSF, urine, or other bdy fuids by</a:t>
            </a:r>
          </a:p>
          <a:p>
            <a:pPr marL="1771650" lvl="3" indent="-514350" algn="l" rtl="0">
              <a:buFont typeface="Arial" charset="0"/>
              <a:buChar char="•"/>
            </a:pPr>
            <a:r>
              <a:rPr lang="en-US" sz="1600" dirty="0"/>
              <a:t> latex agglutination using particles coated with antibodies to type b antigen or</a:t>
            </a:r>
          </a:p>
          <a:p>
            <a:pPr marL="1771650" lvl="3" indent="-514350" algn="l" rtl="0">
              <a:buFont typeface="Arial" charset="0"/>
              <a:buChar char="•"/>
            </a:pPr>
            <a:r>
              <a:rPr lang="en-US" sz="1600" dirty="0"/>
              <a:t>Direct immunofluresence test. </a:t>
            </a:r>
          </a:p>
        </p:txBody>
      </p:sp>
      <p:sp>
        <p:nvSpPr>
          <p:cNvPr id="4" name="Title 1"/>
          <p:cNvSpPr txBox="1">
            <a:spLocks/>
          </p:cNvSpPr>
          <p:nvPr/>
        </p:nvSpPr>
        <p:spPr bwMode="auto">
          <a:xfrm>
            <a:off x="152400" y="76200"/>
            <a:ext cx="8839200" cy="533400"/>
          </a:xfrm>
          <a:prstGeom prst="rect">
            <a:avLst/>
          </a:prstGeom>
          <a:gradFill flip="none" rotWithShape="1">
            <a:gsLst>
              <a:gs pos="0">
                <a:srgbClr val="FFF200"/>
              </a:gs>
              <a:gs pos="45000">
                <a:srgbClr val="FF7A00"/>
              </a:gs>
              <a:gs pos="70000">
                <a:srgbClr val="FF0300"/>
              </a:gs>
              <a:gs pos="100000">
                <a:srgbClr val="4D0808"/>
              </a:gs>
            </a:gsLst>
            <a:lin ang="5400000" scaled="0"/>
            <a:tileRect r="-100000" b="-100000"/>
          </a:gradFill>
          <a:ln w="19050">
            <a:solidFill>
              <a:srgbClr val="0070C0"/>
            </a:solidFill>
            <a:miter lim="800000"/>
            <a:headEnd/>
            <a:tailEnd/>
          </a:ln>
        </p:spPr>
        <p:txBody>
          <a:bodyPr anchor="ctr"/>
          <a:lstStyle/>
          <a:p>
            <a:pPr algn="ctr" rtl="0" eaLnBrk="0" hangingPunct="0">
              <a:defRPr/>
            </a:pPr>
            <a:r>
              <a:rPr lang="en-US" sz="3600" dirty="0"/>
              <a:t>Laboratory Diagnosis of </a:t>
            </a:r>
            <a:r>
              <a:rPr lang="en-US" sz="3600" i="1" dirty="0"/>
              <a:t>H. Influenzae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578">
                                            <p:txEl>
                                              <p:pRg st="0" end="0"/>
                                            </p:txEl>
                                          </p:spTgt>
                                        </p:tgtEl>
                                        <p:attrNameLst>
                                          <p:attrName>style.visibility</p:attrName>
                                        </p:attrNameLst>
                                      </p:cBhvr>
                                      <p:to>
                                        <p:strVal val="visible"/>
                                      </p:to>
                                    </p:set>
                                    <p:animEffect transition="in" filter="blinds(horizontal)">
                                      <p:cBhvr>
                                        <p:cTn id="12" dur="500"/>
                                        <p:tgtEl>
                                          <p:spTgt spid="2457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4578">
                                            <p:txEl>
                                              <p:pRg st="1" end="1"/>
                                            </p:txEl>
                                          </p:spTgt>
                                        </p:tgtEl>
                                        <p:attrNameLst>
                                          <p:attrName>style.visibility</p:attrName>
                                        </p:attrNameLst>
                                      </p:cBhvr>
                                      <p:to>
                                        <p:strVal val="visible"/>
                                      </p:to>
                                    </p:set>
                                    <p:animEffect transition="in" filter="blinds(horizontal)">
                                      <p:cBhvr>
                                        <p:cTn id="17" dur="500"/>
                                        <p:tgtEl>
                                          <p:spTgt spid="2457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4578">
                                            <p:txEl>
                                              <p:pRg st="2" end="2"/>
                                            </p:txEl>
                                          </p:spTgt>
                                        </p:tgtEl>
                                        <p:attrNameLst>
                                          <p:attrName>style.visibility</p:attrName>
                                        </p:attrNameLst>
                                      </p:cBhvr>
                                      <p:to>
                                        <p:strVal val="visible"/>
                                      </p:to>
                                    </p:set>
                                    <p:animEffect transition="in" filter="blinds(horizontal)">
                                      <p:cBhvr>
                                        <p:cTn id="22" dur="500"/>
                                        <p:tgtEl>
                                          <p:spTgt spid="2457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4578">
                                            <p:txEl>
                                              <p:pRg st="3" end="3"/>
                                            </p:txEl>
                                          </p:spTgt>
                                        </p:tgtEl>
                                        <p:attrNameLst>
                                          <p:attrName>style.visibility</p:attrName>
                                        </p:attrNameLst>
                                      </p:cBhvr>
                                      <p:to>
                                        <p:strVal val="visible"/>
                                      </p:to>
                                    </p:set>
                                    <p:animEffect transition="in" filter="blinds(horizontal)">
                                      <p:cBhvr>
                                        <p:cTn id="27" dur="500"/>
                                        <p:tgtEl>
                                          <p:spTgt spid="2457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4578">
                                            <p:txEl>
                                              <p:pRg st="5" end="5"/>
                                            </p:txEl>
                                          </p:spTgt>
                                        </p:tgtEl>
                                        <p:attrNameLst>
                                          <p:attrName>style.visibility</p:attrName>
                                        </p:attrNameLst>
                                      </p:cBhvr>
                                      <p:to>
                                        <p:strVal val="visible"/>
                                      </p:to>
                                    </p:set>
                                    <p:animEffect transition="in" filter="blinds(horizontal)">
                                      <p:cBhvr>
                                        <p:cTn id="32" dur="500"/>
                                        <p:tgtEl>
                                          <p:spTgt spid="2457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4578">
                                            <p:txEl>
                                              <p:pRg st="6" end="6"/>
                                            </p:txEl>
                                          </p:spTgt>
                                        </p:tgtEl>
                                        <p:attrNameLst>
                                          <p:attrName>style.visibility</p:attrName>
                                        </p:attrNameLst>
                                      </p:cBhvr>
                                      <p:to>
                                        <p:strVal val="visible"/>
                                      </p:to>
                                    </p:set>
                                    <p:animEffect transition="in" filter="blinds(horizontal)">
                                      <p:cBhvr>
                                        <p:cTn id="37" dur="500"/>
                                        <p:tgtEl>
                                          <p:spTgt spid="2457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4578">
                                            <p:txEl>
                                              <p:pRg st="7" end="7"/>
                                            </p:txEl>
                                          </p:spTgt>
                                        </p:tgtEl>
                                        <p:attrNameLst>
                                          <p:attrName>style.visibility</p:attrName>
                                        </p:attrNameLst>
                                      </p:cBhvr>
                                      <p:to>
                                        <p:strVal val="visible"/>
                                      </p:to>
                                    </p:set>
                                    <p:animEffect transition="in" filter="blinds(horizontal)">
                                      <p:cBhvr>
                                        <p:cTn id="42" dur="500"/>
                                        <p:tgtEl>
                                          <p:spTgt spid="2457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4578">
                                            <p:txEl>
                                              <p:pRg st="8" end="8"/>
                                            </p:txEl>
                                          </p:spTgt>
                                        </p:tgtEl>
                                        <p:attrNameLst>
                                          <p:attrName>style.visibility</p:attrName>
                                        </p:attrNameLst>
                                      </p:cBhvr>
                                      <p:to>
                                        <p:strVal val="visible"/>
                                      </p:to>
                                    </p:set>
                                    <p:animEffect transition="in" filter="blinds(horizontal)">
                                      <p:cBhvr>
                                        <p:cTn id="47" dur="500"/>
                                        <p:tgtEl>
                                          <p:spTgt spid="2457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4578">
                                            <p:txEl>
                                              <p:pRg st="9" end="9"/>
                                            </p:txEl>
                                          </p:spTgt>
                                        </p:tgtEl>
                                        <p:attrNameLst>
                                          <p:attrName>style.visibility</p:attrName>
                                        </p:attrNameLst>
                                      </p:cBhvr>
                                      <p:to>
                                        <p:strVal val="visible"/>
                                      </p:to>
                                    </p:set>
                                    <p:animEffect transition="in" filter="blinds(horizontal)">
                                      <p:cBhvr>
                                        <p:cTn id="52" dur="500"/>
                                        <p:tgtEl>
                                          <p:spTgt spid="24578">
                                            <p:txEl>
                                              <p:pRg st="9" end="9"/>
                                            </p:txEl>
                                          </p:spTgt>
                                        </p:tgtEl>
                                      </p:cBhvr>
                                    </p:animEffect>
                                  </p:childTnLst>
                                </p:cTn>
                              </p:par>
                              <p:par>
                                <p:cTn id="53" presetID="3" presetClass="entr" presetSubtype="10" fill="hold" nodeType="withEffect">
                                  <p:stCondLst>
                                    <p:cond delay="0"/>
                                  </p:stCondLst>
                                  <p:childTnLst>
                                    <p:set>
                                      <p:cBhvr>
                                        <p:cTn id="54" dur="1" fill="hold">
                                          <p:stCondLst>
                                            <p:cond delay="0"/>
                                          </p:stCondLst>
                                        </p:cTn>
                                        <p:tgtEl>
                                          <p:spTgt spid="24578">
                                            <p:txEl>
                                              <p:pRg st="10" end="10"/>
                                            </p:txEl>
                                          </p:spTgt>
                                        </p:tgtEl>
                                        <p:attrNameLst>
                                          <p:attrName>style.visibility</p:attrName>
                                        </p:attrNameLst>
                                      </p:cBhvr>
                                      <p:to>
                                        <p:strVal val="visible"/>
                                      </p:to>
                                    </p:set>
                                    <p:animEffect transition="in" filter="blinds(horizontal)">
                                      <p:cBhvr>
                                        <p:cTn id="55" dur="500"/>
                                        <p:tgtEl>
                                          <p:spTgt spid="2457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0" y="1219200"/>
            <a:ext cx="9144000" cy="6248400"/>
          </a:xfrm>
          <a:prstGeom prst="rect">
            <a:avLst/>
          </a:prstGeom>
          <a:noFill/>
          <a:ln w="9525">
            <a:noFill/>
            <a:miter lim="800000"/>
            <a:headEnd/>
            <a:tailEnd/>
          </a:ln>
        </p:spPr>
        <p:txBody>
          <a:bodyPr/>
          <a:lstStyle/>
          <a:p>
            <a:pPr marL="342900" indent="-342900">
              <a:lnSpc>
                <a:spcPct val="165000"/>
              </a:lnSpc>
              <a:spcBef>
                <a:spcPct val="20000"/>
              </a:spcBef>
              <a:defRPr/>
            </a:pPr>
            <a:endParaRPr lang="en-US" sz="2400" dirty="0">
              <a:solidFill>
                <a:schemeClr val="hlink"/>
              </a:solidFill>
              <a:latin typeface="+mn-lt"/>
              <a:cs typeface="+mn-cs"/>
            </a:endParaRPr>
          </a:p>
          <a:p>
            <a:pPr marL="342900" indent="-342900">
              <a:lnSpc>
                <a:spcPct val="165000"/>
              </a:lnSpc>
              <a:spcBef>
                <a:spcPct val="20000"/>
              </a:spcBef>
              <a:buFont typeface="Arial" charset="0"/>
              <a:buChar char="•"/>
              <a:defRPr/>
            </a:pPr>
            <a:endParaRPr lang="en-US" sz="2800" dirty="0">
              <a:solidFill>
                <a:schemeClr val="hlink"/>
              </a:solidFill>
              <a:latin typeface="+mn-lt"/>
              <a:cs typeface="+mn-cs"/>
            </a:endParaRPr>
          </a:p>
          <a:p>
            <a:pPr marL="342900" indent="-342900">
              <a:lnSpc>
                <a:spcPct val="165000"/>
              </a:lnSpc>
              <a:spcBef>
                <a:spcPct val="20000"/>
              </a:spcBef>
              <a:buFont typeface="Arial" charset="0"/>
              <a:buChar char="•"/>
              <a:defRPr/>
            </a:pPr>
            <a:endParaRPr lang="en-US" sz="2800" dirty="0">
              <a:solidFill>
                <a:schemeClr val="hlink"/>
              </a:solidFill>
              <a:latin typeface="+mn-lt"/>
              <a:cs typeface="+mn-cs"/>
            </a:endParaRPr>
          </a:p>
          <a:p>
            <a:pPr marL="342900" indent="-342900">
              <a:lnSpc>
                <a:spcPct val="165000"/>
              </a:lnSpc>
              <a:spcBef>
                <a:spcPct val="20000"/>
              </a:spcBef>
              <a:buFont typeface="Arial" charset="0"/>
              <a:buChar char="•"/>
              <a:defRPr/>
            </a:pPr>
            <a:endParaRPr lang="en-US" sz="2800" dirty="0">
              <a:solidFill>
                <a:schemeClr val="hlink"/>
              </a:solidFill>
              <a:latin typeface="+mn-lt"/>
              <a:cs typeface="+mn-cs"/>
            </a:endParaRPr>
          </a:p>
        </p:txBody>
      </p:sp>
      <p:pic>
        <p:nvPicPr>
          <p:cNvPr id="20484" name="Picture 3"/>
          <p:cNvPicPr>
            <a:picLocks noChangeAspect="1" noChangeArrowheads="1"/>
          </p:cNvPicPr>
          <p:nvPr/>
        </p:nvPicPr>
        <p:blipFill>
          <a:blip r:embed="rId3" cstate="print"/>
          <a:srcRect/>
          <a:stretch>
            <a:fillRect/>
          </a:stretch>
        </p:blipFill>
        <p:spPr bwMode="auto">
          <a:xfrm>
            <a:off x="6699250" y="914400"/>
            <a:ext cx="2520950" cy="2562225"/>
          </a:xfrm>
          <a:prstGeom prst="rect">
            <a:avLst/>
          </a:prstGeom>
          <a:noFill/>
          <a:ln w="9525">
            <a:noFill/>
            <a:miter lim="800000"/>
            <a:headEnd/>
            <a:tailEnd/>
          </a:ln>
        </p:spPr>
      </p:pic>
      <p:sp>
        <p:nvSpPr>
          <p:cNvPr id="9" name="Oval 8"/>
          <p:cNvSpPr/>
          <p:nvPr/>
        </p:nvSpPr>
        <p:spPr>
          <a:xfrm>
            <a:off x="3170238" y="1976438"/>
            <a:ext cx="1012825" cy="330200"/>
          </a:xfrm>
          <a:prstGeom prst="ellipse">
            <a:avLst/>
          </a:prstGeom>
          <a:noFill/>
          <a:ln w="666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10" name="Oval 9"/>
          <p:cNvSpPr/>
          <p:nvPr/>
        </p:nvSpPr>
        <p:spPr>
          <a:xfrm>
            <a:off x="2946400" y="1866900"/>
            <a:ext cx="1536700" cy="549275"/>
          </a:xfrm>
          <a:prstGeom prst="ellipse">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pic>
        <p:nvPicPr>
          <p:cNvPr id="20487" name="Picture 4" descr="http://image.payloadz.com/products/196031.png"/>
          <p:cNvPicPr>
            <a:picLocks noChangeAspect="1" noChangeArrowheads="1"/>
          </p:cNvPicPr>
          <p:nvPr/>
        </p:nvPicPr>
        <p:blipFill>
          <a:blip r:embed="rId4" cstate="print"/>
          <a:srcRect/>
          <a:stretch>
            <a:fillRect/>
          </a:stretch>
        </p:blipFill>
        <p:spPr bwMode="auto">
          <a:xfrm rot="-9428165">
            <a:off x="4062413" y="1552575"/>
            <a:ext cx="441325" cy="384175"/>
          </a:xfrm>
          <a:prstGeom prst="rect">
            <a:avLst/>
          </a:prstGeom>
          <a:noFill/>
          <a:ln w="9525">
            <a:noFill/>
            <a:miter lim="800000"/>
            <a:headEnd/>
            <a:tailEnd/>
          </a:ln>
        </p:spPr>
      </p:pic>
      <p:pic>
        <p:nvPicPr>
          <p:cNvPr id="20488" name="Picture 4" descr="http://image.payloadz.com/products/196031.png"/>
          <p:cNvPicPr>
            <a:picLocks noChangeAspect="1" noChangeArrowheads="1"/>
          </p:cNvPicPr>
          <p:nvPr/>
        </p:nvPicPr>
        <p:blipFill>
          <a:blip r:embed="rId5" cstate="print"/>
          <a:srcRect/>
          <a:stretch>
            <a:fillRect/>
          </a:stretch>
        </p:blipFill>
        <p:spPr bwMode="auto">
          <a:xfrm rot="-4257407">
            <a:off x="4470400" y="2089151"/>
            <a:ext cx="471487" cy="360362"/>
          </a:xfrm>
          <a:prstGeom prst="rect">
            <a:avLst/>
          </a:prstGeom>
          <a:noFill/>
          <a:ln w="9525">
            <a:noFill/>
            <a:miter lim="800000"/>
            <a:headEnd/>
            <a:tailEnd/>
          </a:ln>
        </p:spPr>
      </p:pic>
      <p:pic>
        <p:nvPicPr>
          <p:cNvPr id="20489" name="Picture 4" descr="http://image.payloadz.com/products/196031.png"/>
          <p:cNvPicPr>
            <a:picLocks noChangeAspect="1" noChangeArrowheads="1"/>
          </p:cNvPicPr>
          <p:nvPr/>
        </p:nvPicPr>
        <p:blipFill>
          <a:blip r:embed="rId6" cstate="print"/>
          <a:srcRect/>
          <a:stretch>
            <a:fillRect/>
          </a:stretch>
        </p:blipFill>
        <p:spPr bwMode="auto">
          <a:xfrm rot="-1025829">
            <a:off x="3997325" y="2378075"/>
            <a:ext cx="441325" cy="385763"/>
          </a:xfrm>
          <a:prstGeom prst="rect">
            <a:avLst/>
          </a:prstGeom>
          <a:noFill/>
          <a:ln w="9525">
            <a:noFill/>
            <a:miter lim="800000"/>
            <a:headEnd/>
            <a:tailEnd/>
          </a:ln>
        </p:spPr>
      </p:pic>
      <p:pic>
        <p:nvPicPr>
          <p:cNvPr id="20490" name="Picture 4" descr="http://image.payloadz.com/products/196031.png"/>
          <p:cNvPicPr>
            <a:picLocks noChangeAspect="1" noChangeArrowheads="1"/>
          </p:cNvPicPr>
          <p:nvPr/>
        </p:nvPicPr>
        <p:blipFill>
          <a:blip r:embed="rId4" cstate="print"/>
          <a:srcRect/>
          <a:stretch>
            <a:fillRect/>
          </a:stretch>
        </p:blipFill>
        <p:spPr bwMode="auto">
          <a:xfrm rot="207940">
            <a:off x="3454400" y="2482850"/>
            <a:ext cx="441325" cy="384175"/>
          </a:xfrm>
          <a:prstGeom prst="rect">
            <a:avLst/>
          </a:prstGeom>
          <a:noFill/>
          <a:ln w="9525">
            <a:noFill/>
            <a:miter lim="800000"/>
            <a:headEnd/>
            <a:tailEnd/>
          </a:ln>
        </p:spPr>
      </p:pic>
      <p:pic>
        <p:nvPicPr>
          <p:cNvPr id="20491" name="Picture 4" descr="http://image.payloadz.com/products/196031.png"/>
          <p:cNvPicPr>
            <a:picLocks noChangeAspect="1" noChangeArrowheads="1"/>
          </p:cNvPicPr>
          <p:nvPr/>
        </p:nvPicPr>
        <p:blipFill>
          <a:blip r:embed="rId7" cstate="print"/>
          <a:srcRect/>
          <a:stretch>
            <a:fillRect/>
          </a:stretch>
        </p:blipFill>
        <p:spPr bwMode="auto">
          <a:xfrm rot="1517919">
            <a:off x="2878138" y="2363788"/>
            <a:ext cx="439737" cy="387350"/>
          </a:xfrm>
          <a:prstGeom prst="rect">
            <a:avLst/>
          </a:prstGeom>
          <a:noFill/>
          <a:ln w="9525">
            <a:noFill/>
            <a:miter lim="800000"/>
            <a:headEnd/>
            <a:tailEnd/>
          </a:ln>
        </p:spPr>
      </p:pic>
      <p:pic>
        <p:nvPicPr>
          <p:cNvPr id="20492" name="Picture 4" descr="http://image.payloadz.com/products/196031.png"/>
          <p:cNvPicPr>
            <a:picLocks noChangeAspect="1" noChangeArrowheads="1"/>
          </p:cNvPicPr>
          <p:nvPr/>
        </p:nvPicPr>
        <p:blipFill>
          <a:blip r:embed="rId4" cstate="print"/>
          <a:srcRect/>
          <a:stretch>
            <a:fillRect/>
          </a:stretch>
        </p:blipFill>
        <p:spPr bwMode="auto">
          <a:xfrm rot="9893306">
            <a:off x="3006725" y="1500188"/>
            <a:ext cx="441325" cy="384175"/>
          </a:xfrm>
          <a:prstGeom prst="rect">
            <a:avLst/>
          </a:prstGeom>
          <a:noFill/>
          <a:ln w="9525">
            <a:noFill/>
            <a:miter lim="800000"/>
            <a:headEnd/>
            <a:tailEnd/>
          </a:ln>
        </p:spPr>
      </p:pic>
      <p:pic>
        <p:nvPicPr>
          <p:cNvPr id="20493" name="Picture 4" descr="http://image.payloadz.com/products/196031.png"/>
          <p:cNvPicPr>
            <a:picLocks noChangeAspect="1" noChangeArrowheads="1"/>
          </p:cNvPicPr>
          <p:nvPr/>
        </p:nvPicPr>
        <p:blipFill>
          <a:blip r:embed="rId8" cstate="print"/>
          <a:srcRect/>
          <a:stretch>
            <a:fillRect/>
          </a:stretch>
        </p:blipFill>
        <p:spPr bwMode="auto">
          <a:xfrm>
            <a:off x="3506788" y="1419225"/>
            <a:ext cx="441325" cy="384175"/>
          </a:xfrm>
          <a:prstGeom prst="rect">
            <a:avLst/>
          </a:prstGeom>
          <a:noFill/>
          <a:ln w="9525">
            <a:noFill/>
            <a:miter lim="800000"/>
            <a:headEnd/>
            <a:tailEnd/>
          </a:ln>
        </p:spPr>
      </p:pic>
      <p:pic>
        <p:nvPicPr>
          <p:cNvPr id="20494" name="Picture 4" descr="http://image.payloadz.com/products/196031.png"/>
          <p:cNvPicPr>
            <a:picLocks noChangeAspect="1" noChangeArrowheads="1"/>
          </p:cNvPicPr>
          <p:nvPr/>
        </p:nvPicPr>
        <p:blipFill>
          <a:blip r:embed="rId5" cstate="print"/>
          <a:srcRect/>
          <a:stretch>
            <a:fillRect/>
          </a:stretch>
        </p:blipFill>
        <p:spPr bwMode="auto">
          <a:xfrm rot="5689315">
            <a:off x="2536032" y="1918493"/>
            <a:ext cx="469900" cy="360363"/>
          </a:xfrm>
          <a:prstGeom prst="rect">
            <a:avLst/>
          </a:prstGeom>
          <a:noFill/>
          <a:ln w="9525">
            <a:noFill/>
            <a:miter lim="800000"/>
            <a:headEnd/>
            <a:tailEnd/>
          </a:ln>
        </p:spPr>
      </p:pic>
      <p:cxnSp>
        <p:nvCxnSpPr>
          <p:cNvPr id="21" name="Straight Arrow Connector 20"/>
          <p:cNvCxnSpPr/>
          <p:nvPr/>
        </p:nvCxnSpPr>
        <p:spPr>
          <a:xfrm>
            <a:off x="5029200" y="2181225"/>
            <a:ext cx="1600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496" name="TextBox 21"/>
          <p:cNvSpPr txBox="1">
            <a:spLocks noChangeArrowheads="1"/>
          </p:cNvSpPr>
          <p:nvPr/>
        </p:nvSpPr>
        <p:spPr bwMode="auto">
          <a:xfrm>
            <a:off x="5181600" y="2181225"/>
            <a:ext cx="1274763" cy="646113"/>
          </a:xfrm>
          <a:prstGeom prst="rect">
            <a:avLst/>
          </a:prstGeom>
          <a:noFill/>
          <a:ln w="9525">
            <a:noFill/>
            <a:miter lim="800000"/>
            <a:headEnd/>
            <a:tailEnd/>
          </a:ln>
        </p:spPr>
        <p:txBody>
          <a:bodyPr wrap="none">
            <a:spAutoFit/>
          </a:bodyPr>
          <a:lstStyle/>
          <a:p>
            <a:pPr algn="ctr">
              <a:defRPr/>
            </a:pPr>
            <a:r>
              <a:rPr lang="en-US" b="1" dirty="0">
                <a:latin typeface="+mn-lt"/>
              </a:rPr>
              <a:t>Under</a:t>
            </a:r>
          </a:p>
          <a:p>
            <a:pPr algn="ctr">
              <a:defRPr/>
            </a:pPr>
            <a:r>
              <a:rPr lang="en-US" b="1" dirty="0">
                <a:latin typeface="+mn-lt"/>
              </a:rPr>
              <a:t>microscope</a:t>
            </a:r>
          </a:p>
        </p:txBody>
      </p:sp>
      <p:sp>
        <p:nvSpPr>
          <p:cNvPr id="17" name="Rectangle 3"/>
          <p:cNvSpPr txBox="1">
            <a:spLocks noChangeArrowheads="1"/>
          </p:cNvSpPr>
          <p:nvPr/>
        </p:nvSpPr>
        <p:spPr>
          <a:xfrm>
            <a:off x="0" y="714356"/>
            <a:ext cx="6500826" cy="609600"/>
          </a:xfrm>
          <a:prstGeom prst="rect">
            <a:avLst/>
          </a:prstGeom>
        </p:spPr>
        <p:txBody>
          <a:bodyPr/>
          <a:lstStyle/>
          <a:p>
            <a:pPr marL="914400" lvl="1" indent="-514350">
              <a:defRPr/>
            </a:pPr>
            <a:r>
              <a:rPr lang="en-US" sz="2800" b="1" dirty="0">
                <a:solidFill>
                  <a:srgbClr val="FF0000"/>
                </a:solidFill>
                <a:latin typeface="+mn-lt"/>
              </a:rPr>
              <a:t>Capsule detection (Quellung reaction)</a:t>
            </a:r>
          </a:p>
          <a:p>
            <a:pPr marL="342900" indent="-342900">
              <a:spcBef>
                <a:spcPct val="20000"/>
              </a:spcBef>
              <a:buFont typeface="Arial" charset="0"/>
              <a:buChar char="•"/>
              <a:defRPr/>
            </a:pPr>
            <a:endParaRPr lang="en-US" sz="3200" b="1" dirty="0">
              <a:solidFill>
                <a:srgbClr val="FF0000"/>
              </a:solidFill>
              <a:latin typeface="+mn-lt"/>
              <a:cs typeface="+mn-cs"/>
            </a:endParaRPr>
          </a:p>
        </p:txBody>
      </p:sp>
      <p:sp>
        <p:nvSpPr>
          <p:cNvPr id="20" name="Oval 19"/>
          <p:cNvSpPr/>
          <p:nvPr/>
        </p:nvSpPr>
        <p:spPr>
          <a:xfrm>
            <a:off x="274638" y="1925638"/>
            <a:ext cx="1104900" cy="285750"/>
          </a:xfrm>
          <a:prstGeom prst="ellipse">
            <a:avLst/>
          </a:prstGeom>
          <a:noFill/>
          <a:ln w="666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22" name="Oval 21"/>
          <p:cNvSpPr/>
          <p:nvPr/>
        </p:nvSpPr>
        <p:spPr>
          <a:xfrm>
            <a:off x="0" y="1800225"/>
            <a:ext cx="1676400" cy="609600"/>
          </a:xfrm>
          <a:prstGeom prst="ellipse">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cxnSp>
        <p:nvCxnSpPr>
          <p:cNvPr id="23" name="Straight Arrow Connector 22"/>
          <p:cNvCxnSpPr/>
          <p:nvPr/>
        </p:nvCxnSpPr>
        <p:spPr>
          <a:xfrm>
            <a:off x="1752600" y="2105025"/>
            <a:ext cx="685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492250" y="2333625"/>
            <a:ext cx="1403350" cy="646113"/>
          </a:xfrm>
          <a:prstGeom prst="rect">
            <a:avLst/>
          </a:prstGeom>
          <a:noFill/>
        </p:spPr>
        <p:txBody>
          <a:bodyPr wrap="none">
            <a:spAutoFit/>
          </a:bodyPr>
          <a:lstStyle/>
          <a:p>
            <a:pPr algn="ctr">
              <a:defRPr/>
            </a:pPr>
            <a:r>
              <a:rPr lang="en-US" dirty="0">
                <a:latin typeface="+mj-lt"/>
              </a:rPr>
              <a:t>Anti capsular</a:t>
            </a:r>
          </a:p>
          <a:p>
            <a:pPr algn="ctr">
              <a:defRPr/>
            </a:pPr>
            <a:r>
              <a:rPr lang="en-US" dirty="0">
                <a:latin typeface="+mj-lt"/>
              </a:rPr>
              <a:t> Ab </a:t>
            </a:r>
          </a:p>
        </p:txBody>
      </p:sp>
      <p:pic>
        <p:nvPicPr>
          <p:cNvPr id="61446" name="Picture 6" descr="Image result for Capsule detection (Quellung reaction)"/>
          <p:cNvPicPr>
            <a:picLocks noChangeAspect="1" noChangeArrowheads="1"/>
          </p:cNvPicPr>
          <p:nvPr/>
        </p:nvPicPr>
        <p:blipFill>
          <a:blip r:embed="rId9" cstate="print"/>
          <a:srcRect/>
          <a:stretch>
            <a:fillRect/>
          </a:stretch>
        </p:blipFill>
        <p:spPr bwMode="auto">
          <a:xfrm>
            <a:off x="1905000" y="2971800"/>
            <a:ext cx="5029200" cy="3795713"/>
          </a:xfrm>
          <a:prstGeom prst="rect">
            <a:avLst/>
          </a:prstGeom>
          <a:noFill/>
          <a:ln w="9525">
            <a:noFill/>
            <a:miter lim="800000"/>
            <a:headEnd/>
            <a:tailEnd/>
          </a:ln>
        </p:spPr>
      </p:pic>
      <p:sp>
        <p:nvSpPr>
          <p:cNvPr id="25" name="Title 1"/>
          <p:cNvSpPr txBox="1">
            <a:spLocks/>
          </p:cNvSpPr>
          <p:nvPr/>
        </p:nvSpPr>
        <p:spPr bwMode="auto">
          <a:xfrm>
            <a:off x="152400" y="76200"/>
            <a:ext cx="8839200" cy="533400"/>
          </a:xfrm>
          <a:prstGeom prst="rect">
            <a:avLst/>
          </a:prstGeom>
          <a:gradFill flip="none" rotWithShape="1">
            <a:gsLst>
              <a:gs pos="0">
                <a:srgbClr val="FFF200"/>
              </a:gs>
              <a:gs pos="45000">
                <a:srgbClr val="FF7A00"/>
              </a:gs>
              <a:gs pos="70000">
                <a:srgbClr val="FF0300"/>
              </a:gs>
              <a:gs pos="100000">
                <a:srgbClr val="4D0808"/>
              </a:gs>
            </a:gsLst>
            <a:lin ang="5400000" scaled="0"/>
            <a:tileRect r="-100000" b="-100000"/>
          </a:gradFill>
          <a:ln w="19050">
            <a:solidFill>
              <a:srgbClr val="0070C0"/>
            </a:solidFill>
            <a:miter lim="800000"/>
            <a:headEnd/>
            <a:tailEnd/>
          </a:ln>
        </p:spPr>
        <p:txBody>
          <a:bodyPr anchor="ctr"/>
          <a:lstStyle/>
          <a:p>
            <a:pPr algn="ctr" rtl="0" eaLnBrk="0" hangingPunct="0">
              <a:defRPr/>
            </a:pPr>
            <a:r>
              <a:rPr lang="en-US" sz="3600" dirty="0"/>
              <a:t>Laboratory Diagnosis of </a:t>
            </a:r>
            <a:r>
              <a:rPr lang="en-US" sz="3600" i="1" dirty="0"/>
              <a:t>H. Influenzae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linds(horizontal)">
                                      <p:cBhvr>
                                        <p:cTn id="15" dur="500"/>
                                        <p:tgtEl>
                                          <p:spTgt spid="2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linds(horizontal)">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20487"/>
                                        </p:tgtEl>
                                        <p:attrNameLst>
                                          <p:attrName>style.visibility</p:attrName>
                                        </p:attrNameLst>
                                      </p:cBhvr>
                                      <p:to>
                                        <p:strVal val="visible"/>
                                      </p:to>
                                    </p:set>
                                    <p:animEffect transition="in" filter="blinds(horizontal)">
                                      <p:cBhvr>
                                        <p:cTn id="31" dur="500"/>
                                        <p:tgtEl>
                                          <p:spTgt spid="20487"/>
                                        </p:tgtEl>
                                      </p:cBhvr>
                                    </p:animEffect>
                                  </p:childTnLst>
                                </p:cTn>
                              </p:par>
                              <p:par>
                                <p:cTn id="32" presetID="3" presetClass="entr" presetSubtype="10" fill="hold" nodeType="withEffect">
                                  <p:stCondLst>
                                    <p:cond delay="0"/>
                                  </p:stCondLst>
                                  <p:childTnLst>
                                    <p:set>
                                      <p:cBhvr>
                                        <p:cTn id="33" dur="1" fill="hold">
                                          <p:stCondLst>
                                            <p:cond delay="0"/>
                                          </p:stCondLst>
                                        </p:cTn>
                                        <p:tgtEl>
                                          <p:spTgt spid="20493"/>
                                        </p:tgtEl>
                                        <p:attrNameLst>
                                          <p:attrName>style.visibility</p:attrName>
                                        </p:attrNameLst>
                                      </p:cBhvr>
                                      <p:to>
                                        <p:strVal val="visible"/>
                                      </p:to>
                                    </p:set>
                                    <p:animEffect transition="in" filter="blinds(horizontal)">
                                      <p:cBhvr>
                                        <p:cTn id="34" dur="500"/>
                                        <p:tgtEl>
                                          <p:spTgt spid="20493"/>
                                        </p:tgtEl>
                                      </p:cBhvr>
                                    </p:animEffect>
                                  </p:childTnLst>
                                </p:cTn>
                              </p:par>
                              <p:par>
                                <p:cTn id="35" presetID="3" presetClass="entr" presetSubtype="10" fill="hold" nodeType="withEffect">
                                  <p:stCondLst>
                                    <p:cond delay="0"/>
                                  </p:stCondLst>
                                  <p:childTnLst>
                                    <p:set>
                                      <p:cBhvr>
                                        <p:cTn id="36" dur="1" fill="hold">
                                          <p:stCondLst>
                                            <p:cond delay="0"/>
                                          </p:stCondLst>
                                        </p:cTn>
                                        <p:tgtEl>
                                          <p:spTgt spid="20492"/>
                                        </p:tgtEl>
                                        <p:attrNameLst>
                                          <p:attrName>style.visibility</p:attrName>
                                        </p:attrNameLst>
                                      </p:cBhvr>
                                      <p:to>
                                        <p:strVal val="visible"/>
                                      </p:to>
                                    </p:set>
                                    <p:animEffect transition="in" filter="blinds(horizontal)">
                                      <p:cBhvr>
                                        <p:cTn id="37" dur="500"/>
                                        <p:tgtEl>
                                          <p:spTgt spid="20492"/>
                                        </p:tgtEl>
                                      </p:cBhvr>
                                    </p:animEffect>
                                  </p:childTnLst>
                                </p:cTn>
                              </p:par>
                              <p:par>
                                <p:cTn id="38" presetID="3" presetClass="entr" presetSubtype="10" fill="hold" nodeType="withEffect">
                                  <p:stCondLst>
                                    <p:cond delay="0"/>
                                  </p:stCondLst>
                                  <p:childTnLst>
                                    <p:set>
                                      <p:cBhvr>
                                        <p:cTn id="39" dur="1" fill="hold">
                                          <p:stCondLst>
                                            <p:cond delay="0"/>
                                          </p:stCondLst>
                                        </p:cTn>
                                        <p:tgtEl>
                                          <p:spTgt spid="20494"/>
                                        </p:tgtEl>
                                        <p:attrNameLst>
                                          <p:attrName>style.visibility</p:attrName>
                                        </p:attrNameLst>
                                      </p:cBhvr>
                                      <p:to>
                                        <p:strVal val="visible"/>
                                      </p:to>
                                    </p:set>
                                    <p:animEffect transition="in" filter="blinds(horizontal)">
                                      <p:cBhvr>
                                        <p:cTn id="40" dur="500"/>
                                        <p:tgtEl>
                                          <p:spTgt spid="20494"/>
                                        </p:tgtEl>
                                      </p:cBhvr>
                                    </p:animEffect>
                                  </p:childTnLst>
                                </p:cTn>
                              </p:par>
                              <p:par>
                                <p:cTn id="41" presetID="3" presetClass="entr" presetSubtype="10" fill="hold" nodeType="withEffect">
                                  <p:stCondLst>
                                    <p:cond delay="0"/>
                                  </p:stCondLst>
                                  <p:childTnLst>
                                    <p:set>
                                      <p:cBhvr>
                                        <p:cTn id="42" dur="1" fill="hold">
                                          <p:stCondLst>
                                            <p:cond delay="0"/>
                                          </p:stCondLst>
                                        </p:cTn>
                                        <p:tgtEl>
                                          <p:spTgt spid="20491"/>
                                        </p:tgtEl>
                                        <p:attrNameLst>
                                          <p:attrName>style.visibility</p:attrName>
                                        </p:attrNameLst>
                                      </p:cBhvr>
                                      <p:to>
                                        <p:strVal val="visible"/>
                                      </p:to>
                                    </p:set>
                                    <p:animEffect transition="in" filter="blinds(horizontal)">
                                      <p:cBhvr>
                                        <p:cTn id="43" dur="500"/>
                                        <p:tgtEl>
                                          <p:spTgt spid="20491"/>
                                        </p:tgtEl>
                                      </p:cBhvr>
                                    </p:animEffect>
                                  </p:childTnLst>
                                </p:cTn>
                              </p:par>
                              <p:par>
                                <p:cTn id="44" presetID="3" presetClass="entr" presetSubtype="10" fill="hold" nodeType="withEffect">
                                  <p:stCondLst>
                                    <p:cond delay="0"/>
                                  </p:stCondLst>
                                  <p:childTnLst>
                                    <p:set>
                                      <p:cBhvr>
                                        <p:cTn id="45" dur="1" fill="hold">
                                          <p:stCondLst>
                                            <p:cond delay="0"/>
                                          </p:stCondLst>
                                        </p:cTn>
                                        <p:tgtEl>
                                          <p:spTgt spid="20490"/>
                                        </p:tgtEl>
                                        <p:attrNameLst>
                                          <p:attrName>style.visibility</p:attrName>
                                        </p:attrNameLst>
                                      </p:cBhvr>
                                      <p:to>
                                        <p:strVal val="visible"/>
                                      </p:to>
                                    </p:set>
                                    <p:animEffect transition="in" filter="blinds(horizontal)">
                                      <p:cBhvr>
                                        <p:cTn id="46" dur="500"/>
                                        <p:tgtEl>
                                          <p:spTgt spid="20490"/>
                                        </p:tgtEl>
                                      </p:cBhvr>
                                    </p:animEffect>
                                  </p:childTnLst>
                                </p:cTn>
                              </p:par>
                              <p:par>
                                <p:cTn id="47" presetID="3" presetClass="entr" presetSubtype="10" fill="hold" nodeType="withEffect">
                                  <p:stCondLst>
                                    <p:cond delay="0"/>
                                  </p:stCondLst>
                                  <p:childTnLst>
                                    <p:set>
                                      <p:cBhvr>
                                        <p:cTn id="48" dur="1" fill="hold">
                                          <p:stCondLst>
                                            <p:cond delay="0"/>
                                          </p:stCondLst>
                                        </p:cTn>
                                        <p:tgtEl>
                                          <p:spTgt spid="20489"/>
                                        </p:tgtEl>
                                        <p:attrNameLst>
                                          <p:attrName>style.visibility</p:attrName>
                                        </p:attrNameLst>
                                      </p:cBhvr>
                                      <p:to>
                                        <p:strVal val="visible"/>
                                      </p:to>
                                    </p:set>
                                    <p:animEffect transition="in" filter="blinds(horizontal)">
                                      <p:cBhvr>
                                        <p:cTn id="49" dur="500"/>
                                        <p:tgtEl>
                                          <p:spTgt spid="20489"/>
                                        </p:tgtEl>
                                      </p:cBhvr>
                                    </p:animEffect>
                                  </p:childTnLst>
                                </p:cTn>
                              </p:par>
                              <p:par>
                                <p:cTn id="50" presetID="3" presetClass="entr" presetSubtype="10" fill="hold" nodeType="withEffect">
                                  <p:stCondLst>
                                    <p:cond delay="0"/>
                                  </p:stCondLst>
                                  <p:childTnLst>
                                    <p:set>
                                      <p:cBhvr>
                                        <p:cTn id="51" dur="1" fill="hold">
                                          <p:stCondLst>
                                            <p:cond delay="0"/>
                                          </p:stCondLst>
                                        </p:cTn>
                                        <p:tgtEl>
                                          <p:spTgt spid="20488"/>
                                        </p:tgtEl>
                                        <p:attrNameLst>
                                          <p:attrName>style.visibility</p:attrName>
                                        </p:attrNameLst>
                                      </p:cBhvr>
                                      <p:to>
                                        <p:strVal val="visible"/>
                                      </p:to>
                                    </p:set>
                                    <p:animEffect transition="in" filter="blinds(horizontal)">
                                      <p:cBhvr>
                                        <p:cTn id="52" dur="500"/>
                                        <p:tgtEl>
                                          <p:spTgt spid="2048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0496"/>
                                        </p:tgtEl>
                                        <p:attrNameLst>
                                          <p:attrName>style.visibility</p:attrName>
                                        </p:attrNameLst>
                                      </p:cBhvr>
                                      <p:to>
                                        <p:strVal val="visible"/>
                                      </p:to>
                                    </p:set>
                                    <p:animEffect transition="in" filter="blinds(horizontal)">
                                      <p:cBhvr>
                                        <p:cTn id="57" dur="500"/>
                                        <p:tgtEl>
                                          <p:spTgt spid="20496"/>
                                        </p:tgtEl>
                                      </p:cBhvr>
                                    </p:animEffect>
                                  </p:childTnLst>
                                </p:cTn>
                              </p:par>
                              <p:par>
                                <p:cTn id="58" presetID="3" presetClass="entr" presetSubtype="1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blinds(horizontal)">
                                      <p:cBhvr>
                                        <p:cTn id="60" dur="500"/>
                                        <p:tgtEl>
                                          <p:spTgt spid="21"/>
                                        </p:tgtEl>
                                      </p:cBhvr>
                                    </p:animEffect>
                                  </p:childTnLst>
                                </p:cTn>
                              </p:par>
                              <p:par>
                                <p:cTn id="61" presetID="3" presetClass="entr" presetSubtype="10" fill="hold" nodeType="withEffect">
                                  <p:stCondLst>
                                    <p:cond delay="0"/>
                                  </p:stCondLst>
                                  <p:childTnLst>
                                    <p:set>
                                      <p:cBhvr>
                                        <p:cTn id="62" dur="1" fill="hold">
                                          <p:stCondLst>
                                            <p:cond delay="0"/>
                                          </p:stCondLst>
                                        </p:cTn>
                                        <p:tgtEl>
                                          <p:spTgt spid="20484"/>
                                        </p:tgtEl>
                                        <p:attrNameLst>
                                          <p:attrName>style.visibility</p:attrName>
                                        </p:attrNameLst>
                                      </p:cBhvr>
                                      <p:to>
                                        <p:strVal val="visible"/>
                                      </p:to>
                                    </p:set>
                                    <p:animEffect transition="in" filter="blinds(horizontal)">
                                      <p:cBhvr>
                                        <p:cTn id="63" dur="500"/>
                                        <p:tgtEl>
                                          <p:spTgt spid="20484"/>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61446"/>
                                        </p:tgtEl>
                                        <p:attrNameLst>
                                          <p:attrName>style.visibility</p:attrName>
                                        </p:attrNameLst>
                                      </p:cBhvr>
                                      <p:to>
                                        <p:strVal val="visible"/>
                                      </p:to>
                                    </p:set>
                                    <p:animEffect transition="in" filter="blinds(horizontal)">
                                      <p:cBhvr>
                                        <p:cTn id="68" dur="500"/>
                                        <p:tgtEl>
                                          <p:spTgt spid="61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0496" grpId="0"/>
      <p:bldP spid="20" grpId="0" animBg="1"/>
      <p:bldP spid="22" grpId="0" animBg="1"/>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296400" cy="6096000"/>
          </a:xfrm>
        </p:spPr>
        <p:txBody>
          <a:bodyPr/>
          <a:lstStyle/>
          <a:p>
            <a:pPr marL="514350" indent="-514350" algn="l" rtl="0">
              <a:buFont typeface="Arial" charset="0"/>
              <a:buAutoNum type="arabicPeriod" startAt="3"/>
            </a:pPr>
            <a:r>
              <a:rPr lang="en-US" sz="2400" b="1" dirty="0"/>
              <a:t>Culture:</a:t>
            </a:r>
          </a:p>
          <a:p>
            <a:pPr marL="914400" lvl="1" indent="-514350" algn="l" rtl="0">
              <a:buFont typeface="Calibri" pitchFamily="34" charset="0"/>
              <a:buAutoNum type="alphaUcPeriod"/>
            </a:pPr>
            <a:r>
              <a:rPr lang="en-US" sz="2400" dirty="0"/>
              <a:t>Culture conditions: aerobic with 5-10 % CO2.</a:t>
            </a:r>
          </a:p>
          <a:p>
            <a:pPr marL="914400" lvl="1" indent="-514350" algn="l" rtl="0">
              <a:buFont typeface="Calibri" pitchFamily="34" charset="0"/>
              <a:buAutoNum type="alphaUcPeriod"/>
            </a:pPr>
            <a:r>
              <a:rPr lang="en-US" sz="2400" dirty="0"/>
              <a:t>Culture media used are as follows:</a:t>
            </a:r>
          </a:p>
          <a:p>
            <a:pPr marL="1314450" lvl="2" indent="-514350" algn="l" rtl="0"/>
            <a:r>
              <a:rPr lang="en-US" sz="1800" dirty="0"/>
              <a:t>Blood agar with S. aurues streak line: Colonies of </a:t>
            </a:r>
            <a:r>
              <a:rPr lang="en-US" sz="1800" i="1" dirty="0"/>
              <a:t>H. influenzae </a:t>
            </a:r>
            <a:r>
              <a:rPr lang="en-US" sz="1800" dirty="0"/>
              <a:t>grow adjacent to S</a:t>
            </a:r>
            <a:r>
              <a:rPr lang="en-US" sz="1800" i="1" dirty="0"/>
              <a:t>. aurues </a:t>
            </a:r>
            <a:r>
              <a:rPr lang="en-US" sz="1800" dirty="0"/>
              <a:t>streak line (phenomenon is known as satellitism)</a:t>
            </a:r>
          </a:p>
          <a:p>
            <a:pPr marL="1314450" lvl="2" indent="-514350" algn="l" rtl="0"/>
            <a:r>
              <a:rPr lang="en-US" sz="1800" dirty="0"/>
              <a:t>Choclet agar </a:t>
            </a:r>
          </a:p>
          <a:p>
            <a:pPr marL="514350" indent="-514350" algn="l" rtl="0">
              <a:buFont typeface="Arial" charset="0"/>
              <a:buNone/>
            </a:pPr>
            <a:r>
              <a:rPr lang="en-US" sz="2800" dirty="0"/>
              <a:t> </a:t>
            </a:r>
          </a:p>
        </p:txBody>
      </p:sp>
      <p:pic>
        <p:nvPicPr>
          <p:cNvPr id="5" name="Picture 5" descr="http://www.proprofs.com/flashcards/upload/q293620.jpg"/>
          <p:cNvPicPr>
            <a:picLocks noChangeAspect="1" noChangeArrowheads="1"/>
          </p:cNvPicPr>
          <p:nvPr/>
        </p:nvPicPr>
        <p:blipFill>
          <a:blip r:embed="rId3" cstate="print"/>
          <a:srcRect/>
          <a:stretch>
            <a:fillRect/>
          </a:stretch>
        </p:blipFill>
        <p:spPr bwMode="auto">
          <a:xfrm>
            <a:off x="152400" y="3200400"/>
            <a:ext cx="3829050" cy="2976563"/>
          </a:xfrm>
          <a:prstGeom prst="rect">
            <a:avLst/>
          </a:prstGeom>
          <a:noFill/>
          <a:ln w="9525">
            <a:noFill/>
            <a:miter lim="800000"/>
            <a:headEnd/>
            <a:tailEnd/>
          </a:ln>
        </p:spPr>
      </p:pic>
      <p:cxnSp>
        <p:nvCxnSpPr>
          <p:cNvPr id="6" name="Straight Arrow Connector 5"/>
          <p:cNvCxnSpPr/>
          <p:nvPr/>
        </p:nvCxnSpPr>
        <p:spPr>
          <a:xfrm rot="5400000">
            <a:off x="2627312" y="4116388"/>
            <a:ext cx="879475" cy="266700"/>
          </a:xfrm>
          <a:prstGeom prst="straightConnector1">
            <a:avLst/>
          </a:prstGeom>
          <a:ln w="666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6200000" flipV="1">
            <a:off x="1177131" y="5376069"/>
            <a:ext cx="579438" cy="342900"/>
          </a:xfrm>
          <a:prstGeom prst="straightConnector1">
            <a:avLst/>
          </a:prstGeom>
          <a:ln w="666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6200" y="6211888"/>
            <a:ext cx="4498975" cy="646112"/>
          </a:xfrm>
          <a:prstGeom prst="rect">
            <a:avLst/>
          </a:prstGeom>
        </p:spPr>
        <p:txBody>
          <a:bodyPr wrap="none">
            <a:spAutoFit/>
          </a:bodyPr>
          <a:lstStyle/>
          <a:p>
            <a:pPr>
              <a:defRPr/>
            </a:pPr>
            <a:r>
              <a:rPr lang="en-US" i="1" dirty="0">
                <a:solidFill>
                  <a:schemeClr val="hlink"/>
                </a:solidFill>
                <a:latin typeface="+mn-lt"/>
              </a:rPr>
              <a:t>H</a:t>
            </a:r>
            <a:r>
              <a:rPr lang="en-US" i="1" dirty="0">
                <a:latin typeface="+mj-lt"/>
              </a:rPr>
              <a:t>. Influenzae </a:t>
            </a:r>
            <a:r>
              <a:rPr lang="en-US" dirty="0">
                <a:latin typeface="+mj-lt"/>
              </a:rPr>
              <a:t>grow around </a:t>
            </a:r>
            <a:r>
              <a:rPr lang="en-US" i="1" dirty="0">
                <a:latin typeface="+mj-lt"/>
              </a:rPr>
              <a:t>S. aureus </a:t>
            </a:r>
            <a:r>
              <a:rPr lang="en-US" dirty="0">
                <a:latin typeface="+mj-lt"/>
              </a:rPr>
              <a:t>utilizing</a:t>
            </a:r>
          </a:p>
          <a:p>
            <a:pPr>
              <a:defRPr/>
            </a:pPr>
            <a:r>
              <a:rPr lang="en-US" dirty="0">
                <a:latin typeface="+mj-lt"/>
              </a:rPr>
              <a:t>X &amp; V factors released from hemolyzed RBCs   </a:t>
            </a:r>
          </a:p>
        </p:txBody>
      </p:sp>
      <p:pic>
        <p:nvPicPr>
          <p:cNvPr id="10" name="Picture 3"/>
          <p:cNvPicPr>
            <a:picLocks noChangeAspect="1" noChangeArrowheads="1"/>
          </p:cNvPicPr>
          <p:nvPr/>
        </p:nvPicPr>
        <p:blipFill>
          <a:blip r:embed="rId4" cstate="print"/>
          <a:srcRect/>
          <a:stretch>
            <a:fillRect/>
          </a:stretch>
        </p:blipFill>
        <p:spPr bwMode="auto">
          <a:xfrm>
            <a:off x="5136727" y="3154940"/>
            <a:ext cx="3429000" cy="3060700"/>
          </a:xfrm>
          <a:prstGeom prst="rect">
            <a:avLst/>
          </a:prstGeom>
          <a:noFill/>
          <a:ln w="9525">
            <a:noFill/>
            <a:miter lim="800000"/>
            <a:headEnd/>
            <a:tailEnd/>
          </a:ln>
        </p:spPr>
      </p:pic>
      <p:sp>
        <p:nvSpPr>
          <p:cNvPr id="11" name="TextBox 10"/>
          <p:cNvSpPr txBox="1"/>
          <p:nvPr/>
        </p:nvSpPr>
        <p:spPr>
          <a:xfrm>
            <a:off x="5166812" y="6202940"/>
            <a:ext cx="3620030" cy="369332"/>
          </a:xfrm>
          <a:prstGeom prst="rect">
            <a:avLst/>
          </a:prstGeom>
          <a:noFill/>
        </p:spPr>
        <p:txBody>
          <a:bodyPr wrap="none">
            <a:spAutoFit/>
          </a:bodyPr>
          <a:lstStyle/>
          <a:p>
            <a:pPr algn="just">
              <a:defRPr/>
            </a:pPr>
            <a:r>
              <a:rPr lang="en-US" i="1" dirty="0"/>
              <a:t>H. Influenzae </a:t>
            </a:r>
            <a:r>
              <a:rPr lang="en-US" dirty="0">
                <a:latin typeface="+mj-lt"/>
              </a:rPr>
              <a:t>grown on </a:t>
            </a:r>
            <a:r>
              <a:rPr lang="en-US" dirty="0"/>
              <a:t>Choclet </a:t>
            </a:r>
            <a:r>
              <a:rPr lang="en-US" dirty="0">
                <a:latin typeface="+mj-lt"/>
              </a:rPr>
              <a:t>agar </a:t>
            </a:r>
          </a:p>
        </p:txBody>
      </p:sp>
      <p:sp>
        <p:nvSpPr>
          <p:cNvPr id="15" name="Rectangle 14"/>
          <p:cNvSpPr>
            <a:spLocks noChangeArrowheads="1"/>
          </p:cNvSpPr>
          <p:nvPr/>
        </p:nvSpPr>
        <p:spPr bwMode="auto">
          <a:xfrm>
            <a:off x="990600" y="5802313"/>
            <a:ext cx="1490663" cy="369887"/>
          </a:xfrm>
          <a:prstGeom prst="rect">
            <a:avLst/>
          </a:prstGeom>
          <a:noFill/>
          <a:ln w="9525">
            <a:noFill/>
            <a:miter lim="800000"/>
            <a:headEnd/>
            <a:tailEnd/>
          </a:ln>
        </p:spPr>
        <p:txBody>
          <a:bodyPr wrap="none">
            <a:spAutoFit/>
          </a:bodyPr>
          <a:lstStyle/>
          <a:p>
            <a:r>
              <a:rPr lang="en-US" b="1" i="1">
                <a:solidFill>
                  <a:schemeClr val="bg1"/>
                </a:solidFill>
                <a:latin typeface="Calibri" pitchFamily="34" charset="0"/>
              </a:rPr>
              <a:t>H. Influenzae </a:t>
            </a:r>
            <a:endParaRPr lang="en-US" b="1">
              <a:solidFill>
                <a:schemeClr val="bg1"/>
              </a:solidFill>
            </a:endParaRPr>
          </a:p>
        </p:txBody>
      </p:sp>
      <p:sp>
        <p:nvSpPr>
          <p:cNvPr id="16" name="Rectangle 15"/>
          <p:cNvSpPr>
            <a:spLocks noChangeArrowheads="1"/>
          </p:cNvSpPr>
          <p:nvPr/>
        </p:nvSpPr>
        <p:spPr bwMode="auto">
          <a:xfrm>
            <a:off x="2514600" y="3516313"/>
            <a:ext cx="1287463" cy="369887"/>
          </a:xfrm>
          <a:prstGeom prst="rect">
            <a:avLst/>
          </a:prstGeom>
          <a:noFill/>
          <a:ln w="9525">
            <a:noFill/>
            <a:miter lim="800000"/>
            <a:headEnd/>
            <a:tailEnd/>
          </a:ln>
        </p:spPr>
        <p:txBody>
          <a:bodyPr wrap="none">
            <a:spAutoFit/>
          </a:bodyPr>
          <a:lstStyle/>
          <a:p>
            <a:r>
              <a:rPr lang="en-US" b="1" i="1">
                <a:solidFill>
                  <a:schemeClr val="bg1"/>
                </a:solidFill>
              </a:rPr>
              <a:t>S. aureus </a:t>
            </a:r>
            <a:endParaRPr lang="en-US" b="1">
              <a:solidFill>
                <a:schemeClr val="bg1"/>
              </a:solidFill>
            </a:endParaRPr>
          </a:p>
        </p:txBody>
      </p:sp>
      <p:sp>
        <p:nvSpPr>
          <p:cNvPr id="12" name="Title 1"/>
          <p:cNvSpPr txBox="1">
            <a:spLocks/>
          </p:cNvSpPr>
          <p:nvPr/>
        </p:nvSpPr>
        <p:spPr bwMode="auto">
          <a:xfrm>
            <a:off x="152400" y="76200"/>
            <a:ext cx="8839200" cy="533400"/>
          </a:xfrm>
          <a:prstGeom prst="rect">
            <a:avLst/>
          </a:prstGeom>
          <a:gradFill flip="none" rotWithShape="1">
            <a:gsLst>
              <a:gs pos="0">
                <a:srgbClr val="FFF200"/>
              </a:gs>
              <a:gs pos="45000">
                <a:srgbClr val="FF7A00"/>
              </a:gs>
              <a:gs pos="70000">
                <a:srgbClr val="FF0300"/>
              </a:gs>
              <a:gs pos="100000">
                <a:srgbClr val="4D0808"/>
              </a:gs>
            </a:gsLst>
            <a:lin ang="5400000" scaled="0"/>
            <a:tileRect r="-100000" b="-100000"/>
          </a:gradFill>
          <a:ln w="19050">
            <a:solidFill>
              <a:srgbClr val="0070C0"/>
            </a:solidFill>
            <a:miter lim="800000"/>
            <a:headEnd/>
            <a:tailEnd/>
          </a:ln>
        </p:spPr>
        <p:txBody>
          <a:bodyPr anchor="ctr"/>
          <a:lstStyle/>
          <a:p>
            <a:pPr algn="ctr" rtl="0" eaLnBrk="0" hangingPunct="0">
              <a:defRPr/>
            </a:pPr>
            <a:r>
              <a:rPr lang="en-US" sz="3600" dirty="0"/>
              <a:t>Laboratory Diagnosis of </a:t>
            </a:r>
            <a:r>
              <a:rPr lang="en-US" sz="3600" i="1" dirty="0"/>
              <a:t>H. Influenzae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linds(horizontal)">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linds(horizont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blinds(horizontal)">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Effect transition="in" filter="blinds(horizontal)">
                                      <p:cBhvr>
                                        <p:cTn id="57" dur="500"/>
                                        <p:tgtEl>
                                          <p:spTgt spid="3">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blinds(horizontal)">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blinds(horizontal)">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DE594-E14F-4E6F-96C6-6BC5B35BD255}"/>
              </a:ext>
            </a:extLst>
          </p:cNvPr>
          <p:cNvSpPr>
            <a:spLocks noGrp="1"/>
          </p:cNvSpPr>
          <p:nvPr>
            <p:ph type="title"/>
          </p:nvPr>
        </p:nvSpPr>
        <p:spPr>
          <a:xfrm>
            <a:off x="152400" y="76200"/>
            <a:ext cx="8839200" cy="533400"/>
          </a:xfrm>
          <a:gradFill flip="none" rotWithShape="1">
            <a:gsLst>
              <a:gs pos="0">
                <a:srgbClr val="FFF200"/>
              </a:gs>
              <a:gs pos="45000">
                <a:srgbClr val="FF7A00"/>
              </a:gs>
              <a:gs pos="70000">
                <a:srgbClr val="FF0300"/>
              </a:gs>
              <a:gs pos="100000">
                <a:srgbClr val="4D0808"/>
              </a:gs>
            </a:gsLst>
            <a:lin ang="5400000" scaled="0"/>
            <a:tileRect r="-100000" b="-100000"/>
          </a:gradFill>
          <a:ln w="19050">
            <a:solidFill>
              <a:srgbClr val="0070C0"/>
            </a:solidFill>
          </a:ln>
        </p:spPr>
        <p:txBody>
          <a:bodyPr>
            <a:normAutofit fontScale="90000"/>
          </a:bodyPr>
          <a:lstStyle/>
          <a:p>
            <a:pPr>
              <a:defRPr/>
            </a:pPr>
            <a:r>
              <a:rPr lang="en-US" dirty="0">
                <a:latin typeface="+mn-lt"/>
              </a:rPr>
              <a:t>Growth requimnts</a:t>
            </a:r>
          </a:p>
        </p:txBody>
      </p:sp>
      <p:pic>
        <p:nvPicPr>
          <p:cNvPr id="8" name="Picture 6" descr="Image result for x factor v factor">
            <a:extLst>
              <a:ext uri="{FF2B5EF4-FFF2-40B4-BE49-F238E27FC236}">
                <a16:creationId xmlns:a16="http://schemas.microsoft.com/office/drawing/2014/main" id="{F6171E23-1A00-4395-8A42-5EE1A86165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447800"/>
            <a:ext cx="591026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1472" y="142876"/>
            <a:ext cx="7943880" cy="1000108"/>
          </a:xfrm>
          <a:solidFill>
            <a:srgbClr val="FFFF00"/>
          </a:solidFill>
        </p:spPr>
        <p:txBody>
          <a:bodyPr>
            <a:noAutofit/>
          </a:bodyPr>
          <a:lstStyle/>
          <a:p>
            <a:pPr lvl="0" algn="l" rtl="0"/>
            <a:r>
              <a:rPr lang="en-US" altLang="en-US" sz="3200" dirty="0"/>
              <a:t>Laboratory Diagnosis of Group A Streptococcus</a:t>
            </a:r>
            <a:endParaRPr lang="ar-SA" sz="3200" dirty="0"/>
          </a:p>
        </p:txBody>
      </p:sp>
      <p:sp>
        <p:nvSpPr>
          <p:cNvPr id="3" name="عنصر نائب للمحتوى 2"/>
          <p:cNvSpPr>
            <a:spLocks noGrp="1"/>
          </p:cNvSpPr>
          <p:nvPr>
            <p:ph idx="1"/>
          </p:nvPr>
        </p:nvSpPr>
        <p:spPr>
          <a:xfrm>
            <a:off x="428596" y="1285860"/>
            <a:ext cx="8358246" cy="4525963"/>
          </a:xfrm>
        </p:spPr>
        <p:txBody>
          <a:bodyPr/>
          <a:lstStyle/>
          <a:p>
            <a:pPr marL="0" indent="-514350" algn="l" rtl="0">
              <a:buNone/>
            </a:pPr>
            <a:r>
              <a:rPr lang="en-US" dirty="0">
                <a:latin typeface="+mj-lt"/>
              </a:rPr>
              <a:t>Steps of </a:t>
            </a:r>
            <a:r>
              <a:rPr lang="en-US" altLang="en-US" dirty="0">
                <a:latin typeface="+mj-lt"/>
              </a:rPr>
              <a:t>Laboratory Diagnosis of Group A Streptococcus</a:t>
            </a:r>
            <a:endParaRPr lang="ar-OM" dirty="0">
              <a:latin typeface="+mj-lt"/>
            </a:endParaRPr>
          </a:p>
          <a:p>
            <a:pPr marL="514350" indent="-514350" algn="l" rtl="0">
              <a:buFont typeface="+mj-lt"/>
              <a:buAutoNum type="arabicPeriod"/>
            </a:pPr>
            <a:r>
              <a:rPr lang="en-US" dirty="0"/>
              <a:t>Specimen collection</a:t>
            </a:r>
          </a:p>
          <a:p>
            <a:pPr marL="514350" indent="-514350" algn="l" rtl="0">
              <a:buFont typeface="+mj-lt"/>
              <a:buAutoNum type="arabicPeriod"/>
            </a:pPr>
            <a:r>
              <a:rPr lang="en-US" dirty="0"/>
              <a:t>Direct Antigen detection</a:t>
            </a:r>
          </a:p>
          <a:p>
            <a:pPr marL="514350" indent="-514350" algn="l" rtl="0">
              <a:buFont typeface="+mj-lt"/>
              <a:buAutoNum type="arabicPeriod"/>
            </a:pPr>
            <a:r>
              <a:rPr lang="en-US" dirty="0"/>
              <a:t>Group A streptococci screening culture</a:t>
            </a:r>
          </a:p>
          <a:p>
            <a:pPr marL="514350" indent="-514350" algn="l" rtl="0">
              <a:buFont typeface="+mj-lt"/>
              <a:buAutoNum type="arabicPeriod"/>
            </a:pPr>
            <a:r>
              <a:rPr lang="en-US" dirty="0"/>
              <a:t>Identification of GAS</a:t>
            </a:r>
          </a:p>
          <a:p>
            <a:pPr marL="514350" indent="-514350" algn="l" rtl="0">
              <a:buFont typeface="+mj-lt"/>
              <a:buAutoNum type="arabicPeriod"/>
            </a:pPr>
            <a:r>
              <a:rPr lang="en-US" dirty="0"/>
              <a:t>Reporting results.</a:t>
            </a:r>
          </a:p>
          <a:p>
            <a:pPr marL="514350" indent="-514350" algn="l" rtl="0">
              <a:buFont typeface="+mj-lt"/>
              <a:buAutoNum type="arabicPeriod"/>
            </a:pPr>
            <a:endParaRPr lang="en-US" dirty="0"/>
          </a:p>
          <a:p>
            <a:pPr algn="l" rtl="0">
              <a:buNone/>
            </a:pPr>
            <a:endParaRPr lang="en-US" dirty="0"/>
          </a:p>
          <a:p>
            <a:pPr marL="0" algn="l" rtl="0">
              <a:buNone/>
            </a:pP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0" y="762000"/>
            <a:ext cx="8286776" cy="6096000"/>
          </a:xfrm>
          <a:prstGeom prst="rect">
            <a:avLst/>
          </a:prstGeom>
        </p:spPr>
        <p:txBody>
          <a:bodyPr/>
          <a:lstStyle/>
          <a:p>
            <a:pPr marL="514350" indent="-514350" algn="l" rtl="0" eaLnBrk="0" hangingPunct="0">
              <a:spcBef>
                <a:spcPct val="20000"/>
              </a:spcBef>
              <a:buFontTx/>
              <a:buAutoNum type="arabicPeriod" startAt="4"/>
              <a:defRPr/>
            </a:pPr>
            <a:r>
              <a:rPr lang="en-US" sz="3600" b="1" dirty="0">
                <a:latin typeface="+mj-lt"/>
                <a:cs typeface="+mn-cs"/>
              </a:rPr>
              <a:t>Biochemical tests:</a:t>
            </a:r>
          </a:p>
          <a:p>
            <a:pPr marL="1428750" lvl="2" indent="-514350" algn="l" rtl="0" eaLnBrk="0" hangingPunct="0">
              <a:spcBef>
                <a:spcPct val="20000"/>
              </a:spcBef>
              <a:buFont typeface="Arial" pitchFamily="34" charset="0"/>
              <a:buChar char="•"/>
              <a:defRPr/>
            </a:pPr>
            <a:r>
              <a:rPr lang="en-US" sz="3200" dirty="0">
                <a:latin typeface="+mj-lt"/>
              </a:rPr>
              <a:t>Reduces nitrate to nitrite.</a:t>
            </a:r>
          </a:p>
          <a:p>
            <a:pPr marL="1428750" lvl="2" indent="-514350" algn="l" rtl="0" eaLnBrk="0" hangingPunct="0">
              <a:spcBef>
                <a:spcPct val="20000"/>
              </a:spcBef>
              <a:buFont typeface="Arial" pitchFamily="34" charset="0"/>
              <a:buChar char="•"/>
              <a:defRPr/>
            </a:pPr>
            <a:r>
              <a:rPr lang="en-US" sz="3200" dirty="0">
                <a:latin typeface="+mj-lt"/>
              </a:rPr>
              <a:t>Catalase and Oxidase  positive</a:t>
            </a:r>
          </a:p>
          <a:p>
            <a:pPr marL="1428750" lvl="2" indent="-514350" algn="l" rtl="0" eaLnBrk="0" hangingPunct="0">
              <a:spcBef>
                <a:spcPct val="20000"/>
              </a:spcBef>
              <a:buFont typeface="Arial" pitchFamily="34" charset="0"/>
              <a:buChar char="•"/>
              <a:defRPr/>
            </a:pPr>
            <a:r>
              <a:rPr lang="en-US" sz="3200" dirty="0">
                <a:latin typeface="+mj-lt"/>
              </a:rPr>
              <a:t>Fermentation of sugars: Glucose (+), Sucrose (-), Lactose (-) Mannitol (-).</a:t>
            </a:r>
          </a:p>
          <a:p>
            <a:pPr marL="514350" indent="-514350" algn="l" rtl="0" eaLnBrk="0" hangingPunct="0">
              <a:spcBef>
                <a:spcPct val="20000"/>
              </a:spcBef>
              <a:buFont typeface="Arial" pitchFamily="34" charset="0"/>
              <a:buChar char="•"/>
              <a:defRPr/>
            </a:pPr>
            <a:endParaRPr lang="en-US" sz="3200" dirty="0">
              <a:latin typeface="+mj-lt"/>
            </a:endParaRPr>
          </a:p>
          <a:p>
            <a:pPr marL="514350" indent="-514350" algn="l" rtl="0" eaLnBrk="0" hangingPunct="0">
              <a:spcBef>
                <a:spcPct val="20000"/>
              </a:spcBef>
              <a:buFont typeface="Arial" pitchFamily="34" charset="0"/>
              <a:buChar char="•"/>
              <a:defRPr/>
            </a:pPr>
            <a:endParaRPr lang="en-US" sz="3200" dirty="0">
              <a:latin typeface="+mj-lt"/>
            </a:endParaRPr>
          </a:p>
          <a:p>
            <a:pPr marL="514350" indent="-514350" algn="l" rtl="0" eaLnBrk="0" hangingPunct="0">
              <a:spcBef>
                <a:spcPct val="20000"/>
              </a:spcBef>
              <a:defRPr/>
            </a:pPr>
            <a:endParaRPr lang="en-US" sz="3200" b="1" dirty="0">
              <a:latin typeface="+mj-lt"/>
              <a:cs typeface="+mn-cs"/>
            </a:endParaRPr>
          </a:p>
          <a:p>
            <a:pPr marL="514350" indent="-514350" algn="l" rtl="0" eaLnBrk="0" hangingPunct="0">
              <a:spcBef>
                <a:spcPct val="20000"/>
              </a:spcBef>
              <a:buFont typeface="Arial" charset="0"/>
              <a:buNone/>
              <a:defRPr/>
            </a:pPr>
            <a:r>
              <a:rPr lang="en-US" sz="3600" dirty="0">
                <a:latin typeface="+mj-lt"/>
                <a:cs typeface="+mn-cs"/>
              </a:rPr>
              <a:t> </a:t>
            </a:r>
          </a:p>
        </p:txBody>
      </p:sp>
      <p:sp>
        <p:nvSpPr>
          <p:cNvPr id="5" name="Title 1"/>
          <p:cNvSpPr txBox="1">
            <a:spLocks/>
          </p:cNvSpPr>
          <p:nvPr/>
        </p:nvSpPr>
        <p:spPr bwMode="auto">
          <a:xfrm>
            <a:off x="152400" y="76200"/>
            <a:ext cx="8839200" cy="533400"/>
          </a:xfrm>
          <a:prstGeom prst="rect">
            <a:avLst/>
          </a:prstGeom>
          <a:gradFill flip="none" rotWithShape="1">
            <a:gsLst>
              <a:gs pos="0">
                <a:srgbClr val="FFF200"/>
              </a:gs>
              <a:gs pos="45000">
                <a:srgbClr val="FF7A00"/>
              </a:gs>
              <a:gs pos="70000">
                <a:srgbClr val="FF0300"/>
              </a:gs>
              <a:gs pos="100000">
                <a:srgbClr val="4D0808"/>
              </a:gs>
            </a:gsLst>
            <a:lin ang="5400000" scaled="0"/>
            <a:tileRect r="-100000" b="-100000"/>
          </a:gradFill>
          <a:ln w="19050">
            <a:solidFill>
              <a:srgbClr val="0070C0"/>
            </a:solidFill>
            <a:miter lim="800000"/>
            <a:headEnd/>
            <a:tailEnd/>
          </a:ln>
        </p:spPr>
        <p:txBody>
          <a:bodyPr anchor="ctr"/>
          <a:lstStyle/>
          <a:p>
            <a:pPr algn="ctr" rtl="0" eaLnBrk="0" hangingPunct="0">
              <a:defRPr/>
            </a:pPr>
            <a:r>
              <a:rPr lang="en-US" sz="3600" dirty="0"/>
              <a:t>Laboratory Diagnosis of </a:t>
            </a:r>
            <a:r>
              <a:rPr lang="en-US" sz="3600" i="1" dirty="0"/>
              <a:t>H. Influenzae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linds(horizont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linds(horizont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blinds(horizontal)">
                                      <p:cBhvr>
                                        <p:cTn id="2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1472" y="142876"/>
            <a:ext cx="7943880" cy="1000108"/>
          </a:xfrm>
          <a:solidFill>
            <a:srgbClr val="FFFF00"/>
          </a:solidFill>
        </p:spPr>
        <p:txBody>
          <a:bodyPr>
            <a:noAutofit/>
          </a:bodyPr>
          <a:lstStyle/>
          <a:p>
            <a:pPr lvl="0" algn="l" rtl="0"/>
            <a:r>
              <a:rPr lang="en-US" altLang="en-US" sz="3200" dirty="0"/>
              <a:t>Laboratory Diagnosis of Group A Streptococcus</a:t>
            </a:r>
            <a:endParaRPr lang="ar-SA" sz="3200" dirty="0"/>
          </a:p>
        </p:txBody>
      </p:sp>
      <p:sp>
        <p:nvSpPr>
          <p:cNvPr id="3" name="عنصر نائب للمحتوى 2"/>
          <p:cNvSpPr>
            <a:spLocks noGrp="1"/>
          </p:cNvSpPr>
          <p:nvPr>
            <p:ph idx="1"/>
          </p:nvPr>
        </p:nvSpPr>
        <p:spPr>
          <a:xfrm>
            <a:off x="428596" y="1285860"/>
            <a:ext cx="8229600" cy="4525963"/>
          </a:xfrm>
        </p:spPr>
        <p:txBody>
          <a:bodyPr/>
          <a:lstStyle/>
          <a:p>
            <a:pPr algn="l" rtl="0">
              <a:buNone/>
            </a:pPr>
            <a:r>
              <a:rPr lang="en-US" b="1" dirty="0">
                <a:solidFill>
                  <a:srgbClr val="FF0000"/>
                </a:solidFill>
              </a:rPr>
              <a:t>1- Specimen:</a:t>
            </a:r>
          </a:p>
          <a:p>
            <a:pPr marL="0" algn="l" rtl="0">
              <a:buNone/>
            </a:pPr>
            <a:r>
              <a:rPr lang="en-US" dirty="0"/>
              <a:t>Throat swab of </a:t>
            </a:r>
            <a:r>
              <a:rPr lang="en-US" dirty="0" err="1"/>
              <a:t>tonsillar</a:t>
            </a:r>
            <a:r>
              <a:rPr lang="en-US" dirty="0"/>
              <a:t> area and/or posterior pharynx (Avoid the tongue and uvula)</a:t>
            </a:r>
            <a:endParaRPr lang="ar-SA" dirty="0"/>
          </a:p>
        </p:txBody>
      </p:sp>
      <p:pic>
        <p:nvPicPr>
          <p:cNvPr id="2051" name="Picture 3"/>
          <p:cNvPicPr>
            <a:picLocks noChangeAspect="1" noChangeArrowheads="1"/>
          </p:cNvPicPr>
          <p:nvPr/>
        </p:nvPicPr>
        <p:blipFill>
          <a:blip r:embed="rId2" cstate="print"/>
          <a:srcRect/>
          <a:stretch>
            <a:fillRect/>
          </a:stretch>
        </p:blipFill>
        <p:spPr bwMode="auto">
          <a:xfrm>
            <a:off x="2214545" y="3000372"/>
            <a:ext cx="4735411" cy="385762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blinds(horizontal)">
                                      <p:cBhvr>
                                        <p:cTn id="1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عنوان 1"/>
          <p:cNvSpPr txBox="1">
            <a:spLocks/>
          </p:cNvSpPr>
          <p:nvPr/>
        </p:nvSpPr>
        <p:spPr>
          <a:xfrm>
            <a:off x="571472" y="142876"/>
            <a:ext cx="7943880" cy="1000108"/>
          </a:xfrm>
          <a:prstGeom prst="rect">
            <a:avLst/>
          </a:prstGeom>
          <a:solidFill>
            <a:srgbClr val="FFFF00"/>
          </a:solidFill>
        </p:spPr>
        <p:txBody>
          <a:bodyPr vert="horz" lIns="91440" tIns="45720" rIns="91440" bIns="45720" rtlCol="1"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200" b="0" i="0" u="none" strike="noStrike" kern="1200" cap="none" spc="0" normalizeH="0" baseline="0" noProof="0" dirty="0">
                <a:ln>
                  <a:noFill/>
                </a:ln>
                <a:solidFill>
                  <a:schemeClr val="tx1"/>
                </a:solidFill>
                <a:effectLst/>
                <a:uLnTx/>
                <a:uFillTx/>
                <a:latin typeface="+mj-lt"/>
                <a:ea typeface="+mj-ea"/>
                <a:cs typeface="+mj-cs"/>
              </a:rPr>
              <a:t>Laboratory Diagnosis of Group A Streptococcus</a:t>
            </a:r>
            <a:endParaRPr kumimoji="0" lang="ar-SA"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1" name="Rectangle 10"/>
          <p:cNvSpPr/>
          <p:nvPr/>
        </p:nvSpPr>
        <p:spPr>
          <a:xfrm>
            <a:off x="403844" y="1214422"/>
            <a:ext cx="3830344" cy="461665"/>
          </a:xfrm>
          <a:prstGeom prst="rect">
            <a:avLst/>
          </a:prstGeom>
        </p:spPr>
        <p:txBody>
          <a:bodyPr wrap="none">
            <a:spAutoFit/>
          </a:bodyPr>
          <a:lstStyle/>
          <a:p>
            <a:pPr marL="514350" indent="-514350" algn="l" rtl="0"/>
            <a:r>
              <a:rPr lang="en-US" sz="2400" b="1" dirty="0">
                <a:solidFill>
                  <a:srgbClr val="FF0000"/>
                </a:solidFill>
              </a:rPr>
              <a:t>2.   Direct Antigen detection:</a:t>
            </a:r>
          </a:p>
        </p:txBody>
      </p:sp>
      <p:pic>
        <p:nvPicPr>
          <p:cNvPr id="13" name="Picture 2"/>
          <p:cNvPicPr>
            <a:picLocks noChangeAspect="1" noChangeArrowheads="1"/>
          </p:cNvPicPr>
          <p:nvPr/>
        </p:nvPicPr>
        <p:blipFill>
          <a:blip r:embed="rId3" cstate="print"/>
          <a:srcRect/>
          <a:stretch>
            <a:fillRect/>
          </a:stretch>
        </p:blipFill>
        <p:spPr bwMode="auto">
          <a:xfrm>
            <a:off x="6858000" y="3733800"/>
            <a:ext cx="2232025" cy="3048000"/>
          </a:xfrm>
          <a:prstGeom prst="rect">
            <a:avLst/>
          </a:prstGeom>
          <a:noFill/>
          <a:ln w="9525">
            <a:noFill/>
            <a:miter lim="800000"/>
            <a:headEnd/>
            <a:tailEnd/>
          </a:ln>
        </p:spPr>
      </p:pic>
      <p:sp>
        <p:nvSpPr>
          <p:cNvPr id="15" name="Rectangle 3"/>
          <p:cNvSpPr>
            <a:spLocks noChangeArrowheads="1"/>
          </p:cNvSpPr>
          <p:nvPr/>
        </p:nvSpPr>
        <p:spPr bwMode="auto">
          <a:xfrm>
            <a:off x="381000" y="1676400"/>
            <a:ext cx="8153400" cy="1938992"/>
          </a:xfrm>
          <a:prstGeom prst="rect">
            <a:avLst/>
          </a:prstGeom>
          <a:noFill/>
          <a:ln w="9525">
            <a:noFill/>
            <a:miter lim="800000"/>
            <a:headEnd/>
            <a:tailEnd/>
          </a:ln>
        </p:spPr>
        <p:txBody>
          <a:bodyPr>
            <a:spAutoFit/>
          </a:bodyPr>
          <a:lstStyle/>
          <a:p>
            <a:pPr marL="342900" indent="-342900" algn="just" rtl="0">
              <a:buFont typeface="Calibri" pitchFamily="34" charset="0"/>
              <a:buAutoNum type="arabicPeriod"/>
              <a:defRPr/>
            </a:pPr>
            <a:r>
              <a:rPr lang="en-US" sz="2000" dirty="0">
                <a:latin typeface="+mn-lt"/>
              </a:rPr>
              <a:t>The patient’s throat is first swabbed to collect a sample of mucus.</a:t>
            </a:r>
          </a:p>
          <a:p>
            <a:pPr marL="342900" indent="-342900" algn="just" rtl="0">
              <a:buFont typeface="Calibri" pitchFamily="34" charset="0"/>
              <a:buAutoNum type="arabicPeriod"/>
              <a:defRPr/>
            </a:pPr>
            <a:r>
              <a:rPr lang="en-US" sz="2000" dirty="0">
                <a:latin typeface="+mn-lt"/>
              </a:rPr>
              <a:t>The sample is applied to a strip of nitrocellulose film and, if GAS antigens are present, these will migrate along the film to form a visible line of antigen bound to labeled antibodies</a:t>
            </a:r>
          </a:p>
          <a:p>
            <a:pPr marL="342900" indent="-342900" algn="just" rtl="0">
              <a:buFont typeface="Calibri" pitchFamily="34" charset="0"/>
              <a:buAutoNum type="arabicPeriod"/>
              <a:defRPr/>
            </a:pPr>
            <a:r>
              <a:rPr lang="en-US" sz="2000" dirty="0"/>
              <a:t>Because a common problem is the low sensitivity. All negative results should be followed by culture.</a:t>
            </a:r>
            <a:endParaRPr lang="en-US" sz="2000" dirty="0">
              <a:latin typeface="+mn-lt"/>
            </a:endParaRPr>
          </a:p>
        </p:txBody>
      </p:sp>
      <p:pic>
        <p:nvPicPr>
          <p:cNvPr id="16" name="Picture 2" descr="http://www.bioplus.gr/wp-content/uploads/2012/02/Stool_en1.jpg"/>
          <p:cNvPicPr>
            <a:picLocks noChangeAspect="1" noChangeArrowheads="1"/>
          </p:cNvPicPr>
          <p:nvPr/>
        </p:nvPicPr>
        <p:blipFill>
          <a:blip r:embed="rId4" cstate="print"/>
          <a:srcRect/>
          <a:stretch>
            <a:fillRect/>
          </a:stretch>
        </p:blipFill>
        <p:spPr bwMode="auto">
          <a:xfrm>
            <a:off x="381000" y="3733800"/>
            <a:ext cx="6477000" cy="2833688"/>
          </a:xfrm>
          <a:prstGeom prst="rect">
            <a:avLst/>
          </a:prstGeom>
          <a:noFill/>
          <a:ln w="9525">
            <a:noFill/>
            <a:miter lim="800000"/>
            <a:headEnd/>
            <a:tailEnd/>
          </a:ln>
        </p:spPr>
      </p:pic>
      <p:pic>
        <p:nvPicPr>
          <p:cNvPr id="17" name="Picture 3"/>
          <p:cNvPicPr>
            <a:picLocks noChangeAspect="1" noChangeArrowheads="1"/>
          </p:cNvPicPr>
          <p:nvPr/>
        </p:nvPicPr>
        <p:blipFill>
          <a:blip r:embed="rId5" cstate="print"/>
          <a:srcRect/>
          <a:stretch>
            <a:fillRect/>
          </a:stretch>
        </p:blipFill>
        <p:spPr bwMode="auto">
          <a:xfrm>
            <a:off x="0" y="5305425"/>
            <a:ext cx="1066800" cy="1552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46058" y="1285860"/>
            <a:ext cx="8871403" cy="1569660"/>
          </a:xfrm>
          <a:prstGeom prst="rect">
            <a:avLst/>
          </a:prstGeom>
        </p:spPr>
        <p:txBody>
          <a:bodyPr wrap="none">
            <a:spAutoFit/>
          </a:bodyPr>
          <a:lstStyle/>
          <a:p>
            <a:pPr marL="457200" indent="-457200" algn="l" rtl="0">
              <a:buAutoNum type="arabicPeriod" startAt="3"/>
            </a:pPr>
            <a:r>
              <a:rPr lang="en-US" sz="2400" b="1" dirty="0">
                <a:solidFill>
                  <a:srgbClr val="FF0000"/>
                </a:solidFill>
              </a:rPr>
              <a:t>Group A streptococci screening culture</a:t>
            </a:r>
          </a:p>
          <a:p>
            <a:pPr marL="457200" indent="-457200" algn="l" rtl="0">
              <a:buFontTx/>
              <a:buChar char="-"/>
            </a:pPr>
            <a:r>
              <a:rPr lang="en-US" sz="2400" dirty="0"/>
              <a:t>Incubate cultures under atmospheric conditions (35⁰C for 18-24h)</a:t>
            </a:r>
          </a:p>
          <a:p>
            <a:pPr marL="457200" indent="-457200" algn="l" rtl="0">
              <a:buFontTx/>
              <a:buChar char="-"/>
            </a:pPr>
            <a:r>
              <a:rPr lang="en-US" sz="2400" dirty="0"/>
              <a:t>Examine the presence of hemolytic colonies on blood agar</a:t>
            </a:r>
          </a:p>
          <a:p>
            <a:pPr marL="457200" indent="-457200" algn="l" rtl="0">
              <a:buFontTx/>
              <a:buChar char="-"/>
            </a:pPr>
            <a:r>
              <a:rPr lang="en-US" sz="2400" dirty="0"/>
              <a:t>Reincubate negative cultures for an additional 18-24h</a:t>
            </a:r>
          </a:p>
        </p:txBody>
      </p:sp>
      <p:sp>
        <p:nvSpPr>
          <p:cNvPr id="13" name="عنوان 1"/>
          <p:cNvSpPr txBox="1">
            <a:spLocks/>
          </p:cNvSpPr>
          <p:nvPr/>
        </p:nvSpPr>
        <p:spPr>
          <a:xfrm>
            <a:off x="571472" y="142876"/>
            <a:ext cx="7943880" cy="1000108"/>
          </a:xfrm>
          <a:prstGeom prst="rect">
            <a:avLst/>
          </a:prstGeom>
          <a:solidFill>
            <a:srgbClr val="FFFF00"/>
          </a:solidFill>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200" b="0" i="0" u="none" strike="noStrike" kern="1200" cap="none" spc="0" normalizeH="0" baseline="0" noProof="0" dirty="0">
                <a:ln>
                  <a:noFill/>
                </a:ln>
                <a:solidFill>
                  <a:schemeClr val="tx1"/>
                </a:solidFill>
                <a:effectLst/>
                <a:uLnTx/>
                <a:uFillTx/>
                <a:latin typeface="+mj-lt"/>
                <a:ea typeface="+mj-ea"/>
                <a:cs typeface="+mj-cs"/>
              </a:rPr>
              <a:t>Laboratory Diagnosis of Group A Streptococcus</a:t>
            </a:r>
            <a:endParaRPr kumimoji="0" lang="ar-SA" sz="3200" b="0" i="0" u="none" strike="noStrike" kern="1200" cap="none" spc="0" normalizeH="0" baseline="0" noProof="0" dirty="0">
              <a:ln>
                <a:noFill/>
              </a:ln>
              <a:solidFill>
                <a:schemeClr val="tx1"/>
              </a:solidFill>
              <a:effectLst/>
              <a:uLnTx/>
              <a:uFillTx/>
              <a:latin typeface="+mj-lt"/>
              <a:ea typeface="+mj-ea"/>
              <a:cs typeface="+mj-cs"/>
            </a:endParaRPr>
          </a:p>
        </p:txBody>
      </p:sp>
      <p:pic>
        <p:nvPicPr>
          <p:cNvPr id="15" name="Picture 14" descr="06-12_BloodAgar_L"/>
          <p:cNvPicPr>
            <a:picLocks noChangeAspect="1" noChangeArrowheads="1"/>
          </p:cNvPicPr>
          <p:nvPr/>
        </p:nvPicPr>
        <p:blipFill>
          <a:blip r:embed="rId2" cstate="print"/>
          <a:srcRect/>
          <a:stretch>
            <a:fillRect/>
          </a:stretch>
        </p:blipFill>
        <p:spPr bwMode="auto">
          <a:xfrm>
            <a:off x="2085388" y="2857496"/>
            <a:ext cx="5288554" cy="4016398"/>
          </a:xfrm>
          <a:prstGeom prst="rect">
            <a:avLst/>
          </a:prstGeom>
          <a:noFill/>
          <a:ln w="9525">
            <a:noFill/>
            <a:miter lim="800000"/>
            <a:headEnd/>
            <a:tailEnd/>
          </a:ln>
        </p:spPr>
      </p:pic>
      <p:sp>
        <p:nvSpPr>
          <p:cNvPr id="16" name="Line 15"/>
          <p:cNvSpPr>
            <a:spLocks noChangeShapeType="1"/>
          </p:cNvSpPr>
          <p:nvPr/>
        </p:nvSpPr>
        <p:spPr bwMode="auto">
          <a:xfrm flipH="1" flipV="1">
            <a:off x="1665191" y="3321378"/>
            <a:ext cx="2099132" cy="266194"/>
          </a:xfrm>
          <a:prstGeom prst="line">
            <a:avLst/>
          </a:prstGeom>
          <a:noFill/>
          <a:ln w="22225">
            <a:solidFill>
              <a:schemeClr val="tx1"/>
            </a:solidFill>
            <a:round/>
            <a:headEnd/>
            <a:tailEnd type="triangle" w="med" len="med"/>
          </a:ln>
        </p:spPr>
        <p:txBody>
          <a:bodyPr/>
          <a:lstStyle/>
          <a:p>
            <a:endParaRPr lang="ar-SA"/>
          </a:p>
        </p:txBody>
      </p:sp>
      <p:sp>
        <p:nvSpPr>
          <p:cNvPr id="17" name="Text Box 18"/>
          <p:cNvSpPr txBox="1">
            <a:spLocks noChangeArrowheads="1"/>
          </p:cNvSpPr>
          <p:nvPr/>
        </p:nvSpPr>
        <p:spPr bwMode="auto">
          <a:xfrm>
            <a:off x="71406" y="3063013"/>
            <a:ext cx="2325252" cy="646331"/>
          </a:xfrm>
          <a:prstGeom prst="rect">
            <a:avLst/>
          </a:prstGeom>
          <a:noFill/>
          <a:ln w="9525">
            <a:noFill/>
            <a:miter lim="800000"/>
            <a:headEnd/>
            <a:tailEnd/>
          </a:ln>
        </p:spPr>
        <p:txBody>
          <a:bodyPr wrap="none">
            <a:spAutoFit/>
          </a:bodyPr>
          <a:lstStyle/>
          <a:p>
            <a:pPr algn="l" rtl="0"/>
            <a:r>
              <a:rPr lang="en-US" sz="1800" dirty="0">
                <a:sym typeface="Symbol" pitchFamily="18" charset="2"/>
              </a:rPr>
              <a:t>-hemolysis</a:t>
            </a:r>
          </a:p>
          <a:p>
            <a:pPr algn="l" rtl="0"/>
            <a:r>
              <a:rPr lang="en-US" b="1" dirty="0">
                <a:solidFill>
                  <a:srgbClr val="FF0000"/>
                </a:solidFill>
              </a:rPr>
              <a:t>(Group A streptococci)</a:t>
            </a:r>
            <a:endParaRPr lang="en-US" sz="1800" dirty="0">
              <a:sym typeface="Symbol" pitchFamily="18" charset="2"/>
            </a:endParaRPr>
          </a:p>
        </p:txBody>
      </p:sp>
      <p:sp>
        <p:nvSpPr>
          <p:cNvPr id="18" name="Text Box 20"/>
          <p:cNvSpPr txBox="1">
            <a:spLocks noChangeArrowheads="1"/>
          </p:cNvSpPr>
          <p:nvPr/>
        </p:nvSpPr>
        <p:spPr bwMode="auto">
          <a:xfrm>
            <a:off x="154704" y="4217825"/>
            <a:ext cx="1656723" cy="452139"/>
          </a:xfrm>
          <a:prstGeom prst="rect">
            <a:avLst/>
          </a:prstGeom>
          <a:noFill/>
          <a:ln w="9525">
            <a:noFill/>
            <a:miter lim="800000"/>
            <a:headEnd/>
            <a:tailEnd/>
          </a:ln>
        </p:spPr>
        <p:txBody>
          <a:bodyPr wrap="none">
            <a:spAutoFit/>
          </a:bodyPr>
          <a:lstStyle/>
          <a:p>
            <a:r>
              <a:rPr lang="en-US" sz="1800" dirty="0">
                <a:sym typeface="Symbol" pitchFamily="18" charset="2"/>
              </a:rPr>
              <a:t>-hemolysis</a:t>
            </a:r>
          </a:p>
        </p:txBody>
      </p:sp>
      <p:sp>
        <p:nvSpPr>
          <p:cNvPr id="19" name="Line 21"/>
          <p:cNvSpPr>
            <a:spLocks noChangeShapeType="1"/>
          </p:cNvSpPr>
          <p:nvPr/>
        </p:nvSpPr>
        <p:spPr bwMode="auto">
          <a:xfrm flipH="1" flipV="1">
            <a:off x="1833640" y="4476190"/>
            <a:ext cx="2939525" cy="88080"/>
          </a:xfrm>
          <a:prstGeom prst="line">
            <a:avLst/>
          </a:prstGeom>
          <a:noFill/>
          <a:ln w="22225">
            <a:solidFill>
              <a:schemeClr val="tx1"/>
            </a:solidFill>
            <a:round/>
            <a:headEnd/>
            <a:tailEnd type="triangle" w="med" len="med"/>
          </a:ln>
        </p:spPr>
        <p:txBody>
          <a:bodyPr/>
          <a:lstStyle/>
          <a:p>
            <a:endParaRPr lang="ar-SA"/>
          </a:p>
        </p:txBody>
      </p:sp>
      <p:sp>
        <p:nvSpPr>
          <p:cNvPr id="20" name="Text Box 22"/>
          <p:cNvSpPr txBox="1">
            <a:spLocks noChangeArrowheads="1"/>
          </p:cNvSpPr>
          <p:nvPr/>
        </p:nvSpPr>
        <p:spPr bwMode="auto">
          <a:xfrm>
            <a:off x="176917" y="5548795"/>
            <a:ext cx="1597488" cy="452139"/>
          </a:xfrm>
          <a:prstGeom prst="rect">
            <a:avLst/>
          </a:prstGeom>
          <a:noFill/>
          <a:ln w="9525">
            <a:noFill/>
            <a:miter lim="800000"/>
            <a:headEnd/>
            <a:tailEnd/>
          </a:ln>
        </p:spPr>
        <p:txBody>
          <a:bodyPr wrap="none">
            <a:spAutoFit/>
          </a:bodyPr>
          <a:lstStyle/>
          <a:p>
            <a:pPr algn="l" rtl="0"/>
            <a:r>
              <a:rPr lang="en-US" sz="1800">
                <a:sym typeface="Symbol" pitchFamily="18" charset="2"/>
              </a:rPr>
              <a:t>-hemolysis</a:t>
            </a:r>
          </a:p>
        </p:txBody>
      </p:sp>
      <p:sp>
        <p:nvSpPr>
          <p:cNvPr id="21" name="Line 23"/>
          <p:cNvSpPr>
            <a:spLocks noChangeShapeType="1"/>
          </p:cNvSpPr>
          <p:nvPr/>
        </p:nvSpPr>
        <p:spPr bwMode="auto">
          <a:xfrm flipH="1" flipV="1">
            <a:off x="1785918" y="5857892"/>
            <a:ext cx="4029816" cy="88080"/>
          </a:xfrm>
          <a:prstGeom prst="line">
            <a:avLst/>
          </a:prstGeom>
          <a:noFill/>
          <a:ln w="22225">
            <a:solidFill>
              <a:schemeClr val="tx1"/>
            </a:solidFill>
            <a:round/>
            <a:headEnd/>
            <a:tailEnd type="triangle" w="med" len="med"/>
          </a:ln>
        </p:spPr>
        <p:txBody>
          <a:bodyPr/>
          <a:lstStyle/>
          <a:p>
            <a:endParaRPr lang="ar-SA"/>
          </a:p>
        </p:txBody>
      </p:sp>
      <p:pic>
        <p:nvPicPr>
          <p:cNvPr id="24" name="Picture 6" descr="W7917-15"/>
          <p:cNvPicPr>
            <a:picLocks noChangeAspect="1" noChangeArrowheads="1"/>
          </p:cNvPicPr>
          <p:nvPr/>
        </p:nvPicPr>
        <p:blipFill>
          <a:blip r:embed="rId3" cstate="print"/>
          <a:srcRect/>
          <a:stretch>
            <a:fillRect/>
          </a:stretch>
        </p:blipFill>
        <p:spPr>
          <a:xfrm>
            <a:off x="6643702" y="3286124"/>
            <a:ext cx="2428860" cy="16117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linds(horizont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linds(horizont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blinds(horizontal)">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linds(horizontal)">
                                      <p:cBhvr>
                                        <p:cTn id="32" dur="500"/>
                                        <p:tgtEl>
                                          <p:spTgt spid="21"/>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linds(horizontal)">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linds(horizontal)">
                                      <p:cBhvr>
                                        <p:cTn id="40" dur="500"/>
                                        <p:tgtEl>
                                          <p:spTgt spid="18"/>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linds(horizontal)">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blinds(horizontal)">
                                      <p:cBhvr>
                                        <p:cTn id="48" dur="500"/>
                                        <p:tgtEl>
                                          <p:spTgt spid="17"/>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linds(horizontal)">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blinds(horizontal)">
                                      <p:cBhvr>
                                        <p:cTn id="5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P spid="19" grpId="0" animBg="1"/>
      <p:bldP spid="20" grpId="0"/>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1472" y="142876"/>
            <a:ext cx="7943880" cy="1000108"/>
          </a:xfrm>
          <a:solidFill>
            <a:srgbClr val="FFFF00"/>
          </a:solidFill>
        </p:spPr>
        <p:txBody>
          <a:bodyPr>
            <a:noAutofit/>
          </a:bodyPr>
          <a:lstStyle/>
          <a:p>
            <a:pPr lvl="0" algn="l" rtl="0"/>
            <a:r>
              <a:rPr lang="en-US" altLang="en-US" sz="3200" dirty="0"/>
              <a:t>Laboratory Diagnosis of Group A Streptococcus</a:t>
            </a:r>
            <a:endParaRPr lang="ar-SA" sz="3200" dirty="0"/>
          </a:p>
        </p:txBody>
      </p:sp>
      <p:sp>
        <p:nvSpPr>
          <p:cNvPr id="3" name="عنصر نائب للمحتوى 2"/>
          <p:cNvSpPr>
            <a:spLocks noGrp="1"/>
          </p:cNvSpPr>
          <p:nvPr>
            <p:ph idx="1"/>
          </p:nvPr>
        </p:nvSpPr>
        <p:spPr>
          <a:xfrm>
            <a:off x="428596" y="1285860"/>
            <a:ext cx="8358246" cy="4525963"/>
          </a:xfrm>
        </p:spPr>
        <p:txBody>
          <a:bodyPr/>
          <a:lstStyle/>
          <a:p>
            <a:pPr marL="514350" indent="-514350" algn="l" rtl="0">
              <a:buNone/>
            </a:pPr>
            <a:r>
              <a:rPr lang="en-US" dirty="0"/>
              <a:t>4.   Identification of GAS:</a:t>
            </a:r>
          </a:p>
          <a:p>
            <a:pPr marL="514350" indent="-514350" algn="l" rtl="0">
              <a:buFontTx/>
              <a:buChar char="-"/>
            </a:pPr>
            <a:r>
              <a:rPr lang="en-US" sz="2800" dirty="0"/>
              <a:t>Catalase test</a:t>
            </a:r>
          </a:p>
          <a:p>
            <a:pPr marL="514350" indent="-514350" algn="l" rtl="0">
              <a:buFontTx/>
              <a:buChar char="-"/>
            </a:pPr>
            <a:r>
              <a:rPr lang="en-US" sz="2800" dirty="0" err="1"/>
              <a:t>Bacitracin</a:t>
            </a:r>
            <a:r>
              <a:rPr lang="en-US" sz="2800" dirty="0"/>
              <a:t> susceptibilty </a:t>
            </a:r>
          </a:p>
          <a:p>
            <a:pPr lvl="1" algn="l" rtl="0">
              <a:lnSpc>
                <a:spcPct val="80000"/>
              </a:lnSpc>
              <a:defRPr/>
            </a:pPr>
            <a:r>
              <a:rPr lang="en-US" sz="1900" dirty="0"/>
              <a:t>Principle:</a:t>
            </a:r>
          </a:p>
          <a:p>
            <a:pPr lvl="2" algn="l" rtl="0">
              <a:lnSpc>
                <a:spcPct val="80000"/>
              </a:lnSpc>
              <a:defRPr/>
            </a:pPr>
            <a:r>
              <a:rPr lang="en-US" sz="1700" dirty="0"/>
              <a:t>For identification of group A</a:t>
            </a:r>
          </a:p>
          <a:p>
            <a:pPr lvl="2" algn="l" rtl="0">
              <a:lnSpc>
                <a:spcPct val="80000"/>
              </a:lnSpc>
              <a:defRPr/>
            </a:pPr>
            <a:r>
              <a:rPr lang="en-US" sz="1700" dirty="0"/>
              <a:t>distinguish between </a:t>
            </a:r>
            <a:r>
              <a:rPr lang="en-US" sz="1600" i="1" dirty="0"/>
              <a:t>S. pyogenes</a:t>
            </a:r>
            <a:r>
              <a:rPr lang="en-US" sz="1600" dirty="0"/>
              <a:t>  from other beta hemolytic streptococci</a:t>
            </a:r>
          </a:p>
          <a:p>
            <a:pPr lvl="2" algn="l" rtl="0">
              <a:lnSpc>
                <a:spcPct val="80000"/>
              </a:lnSpc>
              <a:defRPr/>
            </a:pPr>
            <a:r>
              <a:rPr lang="en-US" sz="1600" i="1" dirty="0"/>
              <a:t>Strep. pyogenes </a:t>
            </a:r>
            <a:r>
              <a:rPr lang="en-US" sz="1600" dirty="0"/>
              <a:t>is sensitive to Bacitracin  giving zone of inhibition around   disk</a:t>
            </a:r>
          </a:p>
          <a:p>
            <a:pPr marL="514350" indent="-514350" algn="l" rtl="0">
              <a:buFontTx/>
              <a:buChar char="-"/>
            </a:pPr>
            <a:endParaRPr lang="en-US" dirty="0"/>
          </a:p>
          <a:p>
            <a:pPr marL="514350" indent="-514350" algn="l" rtl="0">
              <a:buFont typeface="+mj-lt"/>
              <a:buAutoNum type="arabicPeriod"/>
            </a:pPr>
            <a:endParaRPr lang="en-US" dirty="0"/>
          </a:p>
          <a:p>
            <a:pPr marL="514350" indent="-514350" algn="l" rtl="0">
              <a:buFont typeface="+mj-lt"/>
              <a:buAutoNum type="arabicPeriod"/>
            </a:pPr>
            <a:endParaRPr lang="en-US" dirty="0"/>
          </a:p>
          <a:p>
            <a:pPr algn="l" rtl="0">
              <a:buNone/>
            </a:pPr>
            <a:endParaRPr lang="en-US" dirty="0"/>
          </a:p>
          <a:p>
            <a:pPr marL="0" algn="l" rtl="0">
              <a:buNone/>
            </a:pPr>
            <a:endParaRPr lang="ar-SA" dirty="0"/>
          </a:p>
        </p:txBody>
      </p:sp>
      <p:pic>
        <p:nvPicPr>
          <p:cNvPr id="4" name="Picture 14" descr="W7917-17"/>
          <p:cNvPicPr>
            <a:picLocks noChangeAspect="1" noChangeArrowheads="1"/>
          </p:cNvPicPr>
          <p:nvPr/>
        </p:nvPicPr>
        <p:blipFill>
          <a:blip r:embed="rId2" cstate="print"/>
          <a:srcRect/>
          <a:stretch>
            <a:fillRect/>
          </a:stretch>
        </p:blipFill>
        <p:spPr>
          <a:xfrm>
            <a:off x="1214414" y="4214818"/>
            <a:ext cx="3357586" cy="2364123"/>
          </a:xfrm>
          <a:prstGeom prst="rect">
            <a:avLst/>
          </a:prstGeom>
          <a:noFill/>
          <a:ln/>
        </p:spPr>
      </p:pic>
      <p:sp>
        <p:nvSpPr>
          <p:cNvPr id="5" name="Text Box 15"/>
          <p:cNvSpPr txBox="1">
            <a:spLocks noChangeArrowheads="1"/>
          </p:cNvSpPr>
          <p:nvPr/>
        </p:nvSpPr>
        <p:spPr bwMode="auto">
          <a:xfrm>
            <a:off x="4572000" y="5105400"/>
            <a:ext cx="4419600" cy="1006475"/>
          </a:xfrm>
          <a:prstGeom prst="rect">
            <a:avLst/>
          </a:prstGeom>
          <a:noFill/>
          <a:ln w="9525">
            <a:noFill/>
            <a:miter lim="800000"/>
            <a:headEnd/>
            <a:tailEnd/>
          </a:ln>
          <a:effectLst/>
        </p:spPr>
        <p:txBody>
          <a:bodyPr>
            <a:spAutoFit/>
          </a:bodyPr>
          <a:lstStyle/>
          <a:p>
            <a:pPr algn="l">
              <a:spcBef>
                <a:spcPct val="50000"/>
              </a:spcBef>
            </a:pPr>
            <a:r>
              <a:rPr lang="en-US" altLang="en-US" sz="2000" dirty="0"/>
              <a:t>Group A streptococci is susceptible to Bacitracin disk (left); The right shows resistance</a:t>
            </a:r>
            <a:endParaRPr lang="en-US" alt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linds(horizontal)">
                                      <p:cBhvr>
                                        <p:cTn id="42" dur="500"/>
                                        <p:tgtEl>
                                          <p:spTgt spid="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blinds(horizontal)">
                                      <p:cBhvr>
                                        <p:cTn id="4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عنوان 1"/>
          <p:cNvSpPr txBox="1">
            <a:spLocks/>
          </p:cNvSpPr>
          <p:nvPr/>
        </p:nvSpPr>
        <p:spPr>
          <a:xfrm>
            <a:off x="571472" y="142876"/>
            <a:ext cx="7943880" cy="1000108"/>
          </a:xfrm>
          <a:prstGeom prst="rect">
            <a:avLst/>
          </a:prstGeom>
          <a:solidFill>
            <a:srgbClr val="FFFF00"/>
          </a:solidFill>
        </p:spPr>
        <p:txBody>
          <a:bodyPr vert="horz" lIns="91440" tIns="45720" rIns="91440" bIns="45720" rtlCol="1"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200" b="0" i="0" u="none" strike="noStrike" kern="1200" cap="none" spc="0" normalizeH="0" baseline="0" noProof="0" dirty="0">
                <a:ln>
                  <a:noFill/>
                </a:ln>
                <a:solidFill>
                  <a:schemeClr val="tx1"/>
                </a:solidFill>
                <a:effectLst/>
                <a:uLnTx/>
                <a:uFillTx/>
                <a:latin typeface="+mj-lt"/>
                <a:ea typeface="+mj-ea"/>
                <a:cs typeface="+mj-cs"/>
              </a:rPr>
              <a:t>Laboratory Diagnosis of Group A Streptococcus</a:t>
            </a:r>
            <a:endParaRPr kumimoji="0" lang="ar-SA"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3" name="Rectangle 12"/>
          <p:cNvSpPr/>
          <p:nvPr/>
        </p:nvSpPr>
        <p:spPr>
          <a:xfrm>
            <a:off x="214282" y="1251410"/>
            <a:ext cx="8643965" cy="2677656"/>
          </a:xfrm>
          <a:prstGeom prst="rect">
            <a:avLst/>
          </a:prstGeom>
        </p:spPr>
        <p:txBody>
          <a:bodyPr wrap="square">
            <a:spAutoFit/>
          </a:bodyPr>
          <a:lstStyle/>
          <a:p>
            <a:pPr marL="514350" indent="-514350" algn="l" rtl="0">
              <a:buAutoNum type="arabicPeriod" startAt="5"/>
            </a:pPr>
            <a:r>
              <a:rPr lang="en-US" sz="2800" b="1" dirty="0">
                <a:solidFill>
                  <a:srgbClr val="FF0000"/>
                </a:solidFill>
              </a:rPr>
              <a:t>Reporting results: </a:t>
            </a:r>
          </a:p>
          <a:p>
            <a:pPr indent="-514350" algn="l" rtl="0"/>
            <a:r>
              <a:rPr lang="en-US" sz="2800" dirty="0"/>
              <a:t>The results on the  microbiology request form may include</a:t>
            </a:r>
          </a:p>
          <a:p>
            <a:pPr marL="514350" indent="-514350" algn="l" rtl="0">
              <a:buFontTx/>
              <a:buChar char="-"/>
            </a:pPr>
            <a:r>
              <a:rPr lang="en-US" sz="2800" i="1" dirty="0"/>
              <a:t>S. </a:t>
            </a:r>
            <a:r>
              <a:rPr lang="en-US" sz="2800" i="1" dirty="0" err="1"/>
              <a:t>pyogenes</a:t>
            </a:r>
            <a:r>
              <a:rPr lang="en-US" sz="2800" i="1" dirty="0"/>
              <a:t> </a:t>
            </a:r>
            <a:r>
              <a:rPr lang="en-US" sz="2800" dirty="0"/>
              <a:t>group A isolated</a:t>
            </a:r>
          </a:p>
          <a:p>
            <a:pPr marL="514350" indent="-514350" algn="l" rtl="0">
              <a:buFontTx/>
              <a:buChar char="-"/>
            </a:pPr>
            <a:r>
              <a:rPr lang="en-US" sz="2800" dirty="0"/>
              <a:t>beta hemoltyic streptococci, not group A streptococci isolated</a:t>
            </a:r>
          </a:p>
          <a:p>
            <a:pPr marL="514350" indent="-514350" algn="l" rtl="0">
              <a:buFontTx/>
              <a:buChar char="-"/>
            </a:pPr>
            <a:r>
              <a:rPr lang="en-US" sz="2800" dirty="0"/>
              <a:t>No </a:t>
            </a:r>
            <a:r>
              <a:rPr lang="en-US" sz="2800" i="1" dirty="0"/>
              <a:t>S. pyogenes </a:t>
            </a:r>
            <a:r>
              <a:rPr lang="en-US" sz="2800" dirty="0"/>
              <a:t>or beta hemolytic steptococci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Effect transition="in" filter="box(in)">
                                      <p:cBhvr>
                                        <p:cTn id="13" dur="500"/>
                                        <p:tgtEl>
                                          <p:spTgt spid="1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Effect transition="in" filter="box(in)">
                                      <p:cBhvr>
                                        <p:cTn id="18" dur="500"/>
                                        <p:tgtEl>
                                          <p:spTgt spid="1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animEffect transition="in" filter="box(in)">
                                      <p:cBhvr>
                                        <p:cTn id="23" dur="500"/>
                                        <p:tgtEl>
                                          <p:spTgt spid="1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3">
                                            <p:txEl>
                                              <p:pRg st="4" end="4"/>
                                            </p:txEl>
                                          </p:spTgt>
                                        </p:tgtEl>
                                        <p:attrNameLst>
                                          <p:attrName>style.visibility</p:attrName>
                                        </p:attrNameLst>
                                      </p:cBhvr>
                                      <p:to>
                                        <p:strVal val="visible"/>
                                      </p:to>
                                    </p:set>
                                    <p:animEffect transition="in" filter="box(in)">
                                      <p:cBhvr>
                                        <p:cTn id="28"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27384"/>
            <a:ext cx="9144000" cy="648072"/>
          </a:xfrm>
          <a:prstGeom prst="rect">
            <a:avLst/>
          </a:prstGeom>
          <a:solidFill>
            <a:srgbClr val="FFFF00"/>
          </a:solidFill>
          <a:ln>
            <a:solidFill>
              <a:schemeClr val="tx1"/>
            </a:solidFill>
          </a:ln>
        </p:spPr>
        <p:txBody>
          <a:bodyPr vert="horz" lIns="91440" tIns="45720" rIns="91440" bIns="45720" rtlCol="0" anchor="ctr">
            <a:noAutofit/>
          </a:bodyPr>
          <a:lstStyle/>
          <a:p>
            <a:pPr lvl="0" algn="ctr" rtl="0">
              <a:spcBef>
                <a:spcPct val="0"/>
              </a:spcBef>
            </a:pPr>
            <a:r>
              <a:rPr lang="en-US" sz="4000" b="1" dirty="0">
                <a:solidFill>
                  <a:srgbClr val="0070C0"/>
                </a:solidFill>
                <a:latin typeface="+mj-lt"/>
                <a:cs typeface="Times New Roman" pitchFamily="18" charset="0"/>
              </a:rPr>
              <a:t>DIAGNOSIS</a:t>
            </a:r>
            <a:r>
              <a:rPr lang="ar-OM" sz="4000" b="1" dirty="0">
                <a:solidFill>
                  <a:srgbClr val="0070C0"/>
                </a:solidFill>
                <a:latin typeface="+mj-lt"/>
                <a:cs typeface="Times New Roman" pitchFamily="18" charset="0"/>
              </a:rPr>
              <a:t> </a:t>
            </a:r>
            <a:r>
              <a:rPr lang="en-US" sz="4000" b="1" dirty="0">
                <a:solidFill>
                  <a:srgbClr val="0070C0"/>
                </a:solidFill>
                <a:latin typeface="+mj-lt"/>
                <a:cs typeface="Times New Roman" pitchFamily="18" charset="0"/>
              </a:rPr>
              <a:t>OF DIPHTHERIA </a:t>
            </a:r>
          </a:p>
        </p:txBody>
      </p:sp>
      <p:sp>
        <p:nvSpPr>
          <p:cNvPr id="11" name="Content Placeholder 2"/>
          <p:cNvSpPr>
            <a:spLocks noGrp="1"/>
          </p:cNvSpPr>
          <p:nvPr>
            <p:ph sz="quarter" idx="1"/>
          </p:nvPr>
        </p:nvSpPr>
        <p:spPr>
          <a:xfrm>
            <a:off x="214282" y="857232"/>
            <a:ext cx="8358246" cy="5643602"/>
          </a:xfrm>
        </p:spPr>
        <p:txBody>
          <a:bodyPr>
            <a:normAutofit/>
          </a:bodyPr>
          <a:lstStyle/>
          <a:p>
            <a:pPr algn="just" rtl="0" eaLnBrk="1" hangingPunct="1">
              <a:buFont typeface="Wingdings" pitchFamily="2" charset="2"/>
              <a:buNone/>
              <a:defRPr/>
            </a:pPr>
            <a:r>
              <a:rPr lang="en-US" sz="2400" b="1" dirty="0">
                <a:solidFill>
                  <a:srgbClr val="0070C0"/>
                </a:solidFill>
                <a:latin typeface="Times New Roman" pitchFamily="18" charset="0"/>
                <a:cs typeface="Times New Roman" pitchFamily="18" charset="0"/>
              </a:rPr>
              <a:t>Diagnosis</a:t>
            </a:r>
          </a:p>
          <a:p>
            <a:pPr marL="457200" indent="-457200" algn="just" rtl="0">
              <a:buFont typeface="+mj-lt"/>
              <a:buAutoNum type="arabicPeriod"/>
            </a:pPr>
            <a:r>
              <a:rPr lang="en-US" sz="2400" dirty="0">
                <a:latin typeface="+mj-lt"/>
              </a:rPr>
              <a:t>The initial diagnosis of diphtheria is entirely clinical</a:t>
            </a:r>
          </a:p>
          <a:p>
            <a:pPr marL="457200" indent="-457200" algn="just" rtl="0">
              <a:buFont typeface="+mj-lt"/>
              <a:buAutoNum type="arabicPeriod"/>
            </a:pPr>
            <a:r>
              <a:rPr lang="en-US" sz="2400" dirty="0">
                <a:latin typeface="+mj-lt"/>
              </a:rPr>
              <a:t>Laboratory diagnosis</a:t>
            </a:r>
          </a:p>
          <a:p>
            <a:pPr marL="914400" lvl="3" indent="-457200" algn="just" rtl="0">
              <a:buFont typeface="+mj-lt"/>
              <a:buAutoNum type="alphaUcPeriod"/>
            </a:pPr>
            <a:r>
              <a:rPr lang="en-US" b="1" dirty="0">
                <a:latin typeface="+mj-lt"/>
              </a:rPr>
              <a:t>Specimen</a:t>
            </a:r>
            <a:r>
              <a:rPr lang="en-US" sz="2000" dirty="0">
                <a:latin typeface="+mj-lt"/>
              </a:rPr>
              <a:t>: </a:t>
            </a:r>
            <a:r>
              <a:rPr lang="en-US" dirty="0">
                <a:latin typeface="+mj-lt"/>
                <a:cs typeface="Times New Roman" pitchFamily="18" charset="0"/>
              </a:rPr>
              <a:t>from the nose and throat and any other mucocutaneous lesion. A portion of </a:t>
            </a:r>
            <a:r>
              <a:rPr lang="en-US" u="sng" dirty="0">
                <a:latin typeface="+mj-lt"/>
                <a:cs typeface="Times New Roman" pitchFamily="18" charset="0"/>
              </a:rPr>
              <a:t>membrane</a:t>
            </a:r>
            <a:r>
              <a:rPr lang="en-US" dirty="0">
                <a:latin typeface="+mj-lt"/>
                <a:cs typeface="Times New Roman" pitchFamily="18" charset="0"/>
              </a:rPr>
              <a:t> should be removed and submitted for culture along with underlying exudate</a:t>
            </a:r>
          </a:p>
          <a:p>
            <a:pPr marL="914400" lvl="3" indent="-457200" algn="just" rtl="0">
              <a:buFont typeface="+mj-lt"/>
              <a:buAutoNum type="alphaUcPeriod"/>
            </a:pPr>
            <a:r>
              <a:rPr lang="en-US" sz="2000" b="1" dirty="0">
                <a:latin typeface="+mj-lt"/>
                <a:cs typeface="Times New Roman" pitchFamily="18" charset="0"/>
              </a:rPr>
              <a:t>Direct smear: </a:t>
            </a:r>
          </a:p>
          <a:p>
            <a:pPr marL="914400" lvl="3" indent="-457200" algn="just" rtl="0">
              <a:buFontTx/>
              <a:buChar char="-"/>
            </a:pPr>
            <a:r>
              <a:rPr lang="en-US" sz="2000" dirty="0">
                <a:latin typeface="+mj-lt"/>
                <a:cs typeface="Times New Roman" pitchFamily="18" charset="0"/>
              </a:rPr>
              <a:t>Gram stain: club shaped Gram positive bacilli with chinese letter arrangment </a:t>
            </a:r>
            <a:endParaRPr lang="en-US" dirty="0">
              <a:latin typeface="+mj-lt"/>
              <a:cs typeface="Times New Roman" pitchFamily="18" charset="0"/>
            </a:endParaRPr>
          </a:p>
          <a:p>
            <a:pPr marL="914400" lvl="3" indent="-457200" algn="just" rtl="0">
              <a:buNone/>
            </a:pPr>
            <a:r>
              <a:rPr lang="en-US" sz="2000" b="1" dirty="0">
                <a:latin typeface="+mj-lt"/>
                <a:cs typeface="Times New Roman" pitchFamily="18" charset="0"/>
              </a:rPr>
              <a:t>C.    Culture media</a:t>
            </a:r>
            <a:r>
              <a:rPr lang="en-US" sz="2000" dirty="0">
                <a:latin typeface="+mj-lt"/>
                <a:cs typeface="Times New Roman" pitchFamily="18" charset="0"/>
              </a:rPr>
              <a:t>: </a:t>
            </a:r>
            <a:r>
              <a:rPr lang="en-US" altLang="zh-TW" sz="2000" dirty="0">
                <a:latin typeface="+mj-lt"/>
              </a:rPr>
              <a:t>cysteine-tellurite plate (Tisdale agar)</a:t>
            </a:r>
          </a:p>
          <a:p>
            <a:pPr marL="1257300" lvl="2" indent="-457200" algn="just" rtl="0">
              <a:buNone/>
              <a:defRPr/>
            </a:pPr>
            <a:r>
              <a:rPr lang="en-US" sz="2000" dirty="0">
                <a:latin typeface="+mj-lt"/>
                <a:cs typeface="Times New Roman" pitchFamily="18" charset="0"/>
              </a:rPr>
              <a:t>  Results: </a:t>
            </a:r>
          </a:p>
          <a:p>
            <a:pPr marL="1714500" lvl="3" indent="-457200" algn="just" rtl="0">
              <a:buFont typeface="Wingdings" pitchFamily="2" charset="2"/>
              <a:buChar char="§"/>
              <a:defRPr/>
            </a:pPr>
            <a:r>
              <a:rPr lang="en-US" sz="1800" dirty="0">
                <a:latin typeface="+mj-lt"/>
              </a:rPr>
              <a:t>C. diphtheriae : produce grayish-black colonies, surrounded by a brown/black halo.</a:t>
            </a:r>
            <a:endParaRPr lang="ar-OM" sz="1800" dirty="0">
              <a:latin typeface="+mj-lt"/>
            </a:endParaRPr>
          </a:p>
          <a:p>
            <a:pPr marL="457200" lvl="3" indent="-457200" algn="just" rtl="0">
              <a:buNone/>
              <a:defRPr/>
            </a:pPr>
            <a:r>
              <a:rPr lang="en-US" sz="1800" b="1" dirty="0">
                <a:latin typeface="+mj-lt"/>
                <a:cs typeface="Times New Roman" pitchFamily="18" charset="0"/>
              </a:rPr>
              <a:t>         D.   </a:t>
            </a:r>
            <a:r>
              <a:rPr lang="en-US" b="1" dirty="0">
                <a:latin typeface="+mj-lt"/>
                <a:cs typeface="Times New Roman" pitchFamily="18" charset="0"/>
              </a:rPr>
              <a:t>Urease and oxidase negative,  Catalase positive </a:t>
            </a:r>
          </a:p>
          <a:p>
            <a:pPr marL="457200" indent="-457200" algn="just" rtl="0" eaLnBrk="1" hangingPunct="1">
              <a:defRPr/>
            </a:pPr>
            <a:endParaRPr lang="en-US" sz="2400" dirty="0">
              <a:latin typeface="Times New Roman" pitchFamily="18" charset="0"/>
              <a:cs typeface="Times New Roman" pitchFamily="18" charset="0"/>
            </a:endParaRPr>
          </a:p>
          <a:p>
            <a:pPr marL="457200" indent="-457200" algn="just" rtl="0" eaLnBrk="1" hangingPunct="1">
              <a:defRPr/>
            </a:pPr>
            <a:endParaRPr lang="en-US" sz="2400" dirty="0">
              <a:latin typeface="Times New Roman" pitchFamily="18" charset="0"/>
              <a:cs typeface="Times New Roman" pitchFamily="18" charset="0"/>
            </a:endParaRPr>
          </a:p>
          <a:p>
            <a:pPr marL="457200" indent="-457200" algn="just" rtl="0" eaLnBrk="1" hangingPunct="1">
              <a:defRPr/>
            </a:pPr>
            <a:endParaRPr lang="en-US" sz="2400" dirty="0">
              <a:latin typeface="Times New Roman" pitchFamily="18" charset="0"/>
              <a:cs typeface="Times New Roman" pitchFamily="18" charset="0"/>
            </a:endParaRPr>
          </a:p>
          <a:p>
            <a:pPr marL="457200" indent="-457200" algn="just" rtl="0" eaLnBrk="1" hangingPunct="1">
              <a:buNone/>
              <a:defRPr/>
            </a:pPr>
            <a:endParaRPr lang="en-US" sz="2400" dirty="0">
              <a:latin typeface="Times New Roman" pitchFamily="18" charset="0"/>
              <a:cs typeface="Times New Roman" pitchFamily="18" charset="0"/>
            </a:endParaRPr>
          </a:p>
        </p:txBody>
      </p:sp>
      <p:sp>
        <p:nvSpPr>
          <p:cNvPr id="7" name="Slide Number Placeholder 6"/>
          <p:cNvSpPr>
            <a:spLocks noGrp="1"/>
          </p:cNvSpPr>
          <p:nvPr>
            <p:ph type="sldNum" sz="quarter" idx="12"/>
          </p:nvPr>
        </p:nvSpPr>
        <p:spPr>
          <a:xfrm>
            <a:off x="7010400" y="6492875"/>
            <a:ext cx="2133600" cy="365125"/>
          </a:xfrm>
        </p:spPr>
        <p:txBody>
          <a:bodyPr/>
          <a:lstStyle/>
          <a:p>
            <a:fld id="{FA9739B7-29ED-4612-A1D5-7F47050F1066}" type="slidenum">
              <a:rPr lang="ar-JO" smtClean="0"/>
              <a:pPr/>
              <a:t>8</a:t>
            </a:fld>
            <a:endParaRPr lang="ar-J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linds(horizont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blinds(horizontal)">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blinds(horizontal)">
                                      <p:cBhvr>
                                        <p:cTn id="22" dur="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blinds(horizontal)">
                                      <p:cBhvr>
                                        <p:cTn id="27" dur="500"/>
                                        <p:tgtEl>
                                          <p:spTgt spid="1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Effect transition="in" filter="blinds(horizontal)">
                                      <p:cBhvr>
                                        <p:cTn id="32" dur="500"/>
                                        <p:tgtEl>
                                          <p:spTgt spid="1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animEffect transition="in" filter="blinds(horizontal)">
                                      <p:cBhvr>
                                        <p:cTn id="37" dur="500"/>
                                        <p:tgtEl>
                                          <p:spTgt spid="1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1">
                                            <p:txEl>
                                              <p:pRg st="6" end="6"/>
                                            </p:txEl>
                                          </p:spTgt>
                                        </p:tgtEl>
                                        <p:attrNameLst>
                                          <p:attrName>style.visibility</p:attrName>
                                        </p:attrNameLst>
                                      </p:cBhvr>
                                      <p:to>
                                        <p:strVal val="visible"/>
                                      </p:to>
                                    </p:set>
                                    <p:animEffect transition="in" filter="blinds(horizontal)">
                                      <p:cBhvr>
                                        <p:cTn id="42" dur="500"/>
                                        <p:tgtEl>
                                          <p:spTgt spid="1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1">
                                            <p:txEl>
                                              <p:pRg st="7" end="7"/>
                                            </p:txEl>
                                          </p:spTgt>
                                        </p:tgtEl>
                                        <p:attrNameLst>
                                          <p:attrName>style.visibility</p:attrName>
                                        </p:attrNameLst>
                                      </p:cBhvr>
                                      <p:to>
                                        <p:strVal val="visible"/>
                                      </p:to>
                                    </p:set>
                                    <p:animEffect transition="in" filter="blinds(horizontal)">
                                      <p:cBhvr>
                                        <p:cTn id="47" dur="500"/>
                                        <p:tgtEl>
                                          <p:spTgt spid="11">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11">
                                            <p:txEl>
                                              <p:pRg st="8" end="8"/>
                                            </p:txEl>
                                          </p:spTgt>
                                        </p:tgtEl>
                                        <p:attrNameLst>
                                          <p:attrName>style.visibility</p:attrName>
                                        </p:attrNameLst>
                                      </p:cBhvr>
                                      <p:to>
                                        <p:strVal val="visible"/>
                                      </p:to>
                                    </p:set>
                                    <p:animEffect transition="in" filter="box(in)">
                                      <p:cBhvr>
                                        <p:cTn id="52" dur="500"/>
                                        <p:tgtEl>
                                          <p:spTgt spid="11">
                                            <p:txEl>
                                              <p:pRg st="8" end="8"/>
                                            </p:txEl>
                                          </p:spTgt>
                                        </p:tgtEl>
                                      </p:cBhvr>
                                    </p:animEffect>
                                  </p:childTnLst>
                                </p:cTn>
                              </p:par>
                              <p:par>
                                <p:cTn id="53" presetID="4" presetClass="entr" presetSubtype="16" fill="hold" nodeType="withEffect">
                                  <p:stCondLst>
                                    <p:cond delay="0"/>
                                  </p:stCondLst>
                                  <p:childTnLst>
                                    <p:set>
                                      <p:cBhvr>
                                        <p:cTn id="54" dur="1" fill="hold">
                                          <p:stCondLst>
                                            <p:cond delay="0"/>
                                          </p:stCondLst>
                                        </p:cTn>
                                        <p:tgtEl>
                                          <p:spTgt spid="11">
                                            <p:txEl>
                                              <p:pRg st="9" end="9"/>
                                            </p:txEl>
                                          </p:spTgt>
                                        </p:tgtEl>
                                        <p:attrNameLst>
                                          <p:attrName>style.visibility</p:attrName>
                                        </p:attrNameLst>
                                      </p:cBhvr>
                                      <p:to>
                                        <p:strVal val="visible"/>
                                      </p:to>
                                    </p:set>
                                    <p:animEffect transition="in" filter="box(in)">
                                      <p:cBhvr>
                                        <p:cTn id="55"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A9739B7-29ED-4612-A1D5-7F47050F1066}" type="slidenum">
              <a:rPr lang="ar-JO" smtClean="0"/>
              <a:pPr/>
              <a:t>9</a:t>
            </a:fld>
            <a:endParaRPr lang="ar-JO"/>
          </a:p>
        </p:txBody>
      </p:sp>
      <p:pic>
        <p:nvPicPr>
          <p:cNvPr id="6" name="Picture 3"/>
          <p:cNvPicPr>
            <a:picLocks noChangeAspect="1" noChangeArrowheads="1"/>
          </p:cNvPicPr>
          <p:nvPr/>
        </p:nvPicPr>
        <p:blipFill>
          <a:blip r:embed="rId2" cstate="print"/>
          <a:srcRect/>
          <a:stretch>
            <a:fillRect/>
          </a:stretch>
        </p:blipFill>
        <p:spPr bwMode="auto">
          <a:xfrm>
            <a:off x="71406" y="810204"/>
            <a:ext cx="3121947" cy="2839561"/>
          </a:xfrm>
          <a:prstGeom prst="rect">
            <a:avLst/>
          </a:prstGeom>
          <a:noFill/>
          <a:ln w="9525">
            <a:noFill/>
            <a:miter lim="800000"/>
            <a:headEnd/>
            <a:tailEnd/>
          </a:ln>
          <a:effectLst/>
        </p:spPr>
      </p:pic>
      <p:pic>
        <p:nvPicPr>
          <p:cNvPr id="1026" name="Picture 2" descr="Image result for club shaped Gram positive bacilli with chinese letter arrangement"/>
          <p:cNvPicPr>
            <a:picLocks noChangeAspect="1" noChangeArrowheads="1"/>
          </p:cNvPicPr>
          <p:nvPr/>
        </p:nvPicPr>
        <p:blipFill>
          <a:blip r:embed="rId3" cstate="print"/>
          <a:srcRect/>
          <a:stretch>
            <a:fillRect/>
          </a:stretch>
        </p:blipFill>
        <p:spPr bwMode="auto">
          <a:xfrm>
            <a:off x="71406" y="3786190"/>
            <a:ext cx="5000660" cy="2857520"/>
          </a:xfrm>
          <a:prstGeom prst="rect">
            <a:avLst/>
          </a:prstGeom>
          <a:noFill/>
          <a:ln w="9525">
            <a:noFill/>
            <a:miter lim="800000"/>
            <a:headEnd/>
            <a:tailEnd/>
          </a:ln>
          <a:effectLst/>
        </p:spPr>
      </p:pic>
      <p:pic>
        <p:nvPicPr>
          <p:cNvPr id="7" name="Picture 5"/>
          <p:cNvPicPr>
            <a:picLocks noChangeAspect="1" noChangeArrowheads="1"/>
          </p:cNvPicPr>
          <p:nvPr/>
        </p:nvPicPr>
        <p:blipFill>
          <a:blip r:embed="rId4" cstate="print"/>
          <a:srcRect/>
          <a:stretch>
            <a:fillRect/>
          </a:stretch>
        </p:blipFill>
        <p:spPr bwMode="auto">
          <a:xfrm>
            <a:off x="3357554" y="714356"/>
            <a:ext cx="3495939" cy="2330992"/>
          </a:xfrm>
          <a:prstGeom prst="rect">
            <a:avLst/>
          </a:prstGeom>
          <a:noFill/>
          <a:ln w="9525">
            <a:noFill/>
            <a:miter lim="800000"/>
            <a:headEnd/>
            <a:tailEnd/>
          </a:ln>
        </p:spPr>
      </p:pic>
      <p:sp>
        <p:nvSpPr>
          <p:cNvPr id="9" name="Title 1"/>
          <p:cNvSpPr txBox="1">
            <a:spLocks/>
          </p:cNvSpPr>
          <p:nvPr/>
        </p:nvSpPr>
        <p:spPr>
          <a:xfrm>
            <a:off x="0" y="-27384"/>
            <a:ext cx="9144000" cy="648072"/>
          </a:xfrm>
          <a:prstGeom prst="rect">
            <a:avLst/>
          </a:prstGeom>
          <a:solidFill>
            <a:srgbClr val="FFFF00"/>
          </a:solidFill>
          <a:ln>
            <a:solidFill>
              <a:schemeClr val="tx1"/>
            </a:solidFill>
          </a:ln>
        </p:spPr>
        <p:txBody>
          <a:bodyPr vert="horz" lIns="91440" tIns="45720" rIns="91440" bIns="45720" rtlCol="0" anchor="ctr">
            <a:noAutofit/>
          </a:bodyPr>
          <a:lstStyle/>
          <a:p>
            <a:pPr lvl="0" algn="ctr" rtl="0">
              <a:spcBef>
                <a:spcPct val="0"/>
              </a:spcBef>
            </a:pPr>
            <a:r>
              <a:rPr lang="en-US" sz="4000" b="1" dirty="0">
                <a:solidFill>
                  <a:srgbClr val="0070C0"/>
                </a:solidFill>
                <a:latin typeface="+mj-lt"/>
                <a:cs typeface="Times New Roman" pitchFamily="18" charset="0"/>
              </a:rPr>
              <a:t>DIAGNOSIS</a:t>
            </a:r>
            <a:r>
              <a:rPr lang="ar-OM" sz="4000" b="1" dirty="0">
                <a:solidFill>
                  <a:srgbClr val="0070C0"/>
                </a:solidFill>
                <a:latin typeface="+mj-lt"/>
                <a:cs typeface="Times New Roman" pitchFamily="18" charset="0"/>
              </a:rPr>
              <a:t> </a:t>
            </a:r>
            <a:r>
              <a:rPr lang="en-US" sz="4000" b="1" dirty="0">
                <a:solidFill>
                  <a:srgbClr val="0070C0"/>
                </a:solidFill>
                <a:latin typeface="+mj-lt"/>
                <a:cs typeface="Times New Roman" pitchFamily="18" charset="0"/>
              </a:rPr>
              <a:t>OF DIPHTHERIA </a:t>
            </a:r>
          </a:p>
        </p:txBody>
      </p:sp>
      <p:pic>
        <p:nvPicPr>
          <p:cNvPr id="33794" name="Picture 2" descr="Image result for wooden palisade"/>
          <p:cNvPicPr>
            <a:picLocks noChangeAspect="1" noChangeArrowheads="1"/>
          </p:cNvPicPr>
          <p:nvPr/>
        </p:nvPicPr>
        <p:blipFill>
          <a:blip r:embed="rId5" cstate="print"/>
          <a:srcRect/>
          <a:stretch>
            <a:fillRect/>
          </a:stretch>
        </p:blipFill>
        <p:spPr bwMode="auto">
          <a:xfrm>
            <a:off x="5119718" y="3814783"/>
            <a:ext cx="3810000" cy="2543175"/>
          </a:xfrm>
          <a:prstGeom prst="rect">
            <a:avLst/>
          </a:prstGeom>
          <a:noFill/>
        </p:spPr>
      </p:pic>
      <p:pic>
        <p:nvPicPr>
          <p:cNvPr id="33795" name="Picture 3"/>
          <p:cNvPicPr>
            <a:picLocks noChangeAspect="1" noChangeArrowheads="1"/>
          </p:cNvPicPr>
          <p:nvPr/>
        </p:nvPicPr>
        <p:blipFill>
          <a:blip r:embed="rId6" cstate="print"/>
          <a:srcRect/>
          <a:stretch>
            <a:fillRect/>
          </a:stretch>
        </p:blipFill>
        <p:spPr bwMode="auto">
          <a:xfrm>
            <a:off x="6943725" y="2143116"/>
            <a:ext cx="2200275" cy="17049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linds(horizontal)">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3795"/>
                                        </p:tgtEl>
                                        <p:attrNameLst>
                                          <p:attrName>style.visibility</p:attrName>
                                        </p:attrNameLst>
                                      </p:cBhvr>
                                      <p:to>
                                        <p:strVal val="visible"/>
                                      </p:to>
                                    </p:set>
                                    <p:animEffect transition="in" filter="blinds(horizontal)">
                                      <p:cBhvr>
                                        <p:cTn id="22" dur="500"/>
                                        <p:tgtEl>
                                          <p:spTgt spid="3379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3794"/>
                                        </p:tgtEl>
                                        <p:attrNameLst>
                                          <p:attrName>style.visibility</p:attrName>
                                        </p:attrNameLst>
                                      </p:cBhvr>
                                      <p:to>
                                        <p:strVal val="visible"/>
                                      </p:to>
                                    </p:set>
                                    <p:animEffect transition="in" filter="blinds(horizontal)">
                                      <p:cBhvr>
                                        <p:cTn id="27"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565</TotalTime>
  <Words>1607</Words>
  <Application>Microsoft Office PowerPoint</Application>
  <PresentationFormat>On-screen Show (4:3)</PresentationFormat>
  <Paragraphs>173</Paragraphs>
  <Slides>20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Times New Roman</vt:lpstr>
      <vt:lpstr>Wingdings</vt:lpstr>
      <vt:lpstr>سمة Office</vt:lpstr>
      <vt:lpstr>PowerPoint Presentation</vt:lpstr>
      <vt:lpstr>Laboratory Diagnosis of Group A Streptococcus</vt:lpstr>
      <vt:lpstr>Laboratory Diagnosis of Group A Streptococcus</vt:lpstr>
      <vt:lpstr>PowerPoint Presentation</vt:lpstr>
      <vt:lpstr>PowerPoint Presentation</vt:lpstr>
      <vt:lpstr>Laboratory Diagnosis of Group A Streptococcus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Specimen Quality</vt:lpstr>
      <vt:lpstr>PowerPoint Presentation</vt:lpstr>
      <vt:lpstr>PowerPoint Presentation</vt:lpstr>
      <vt:lpstr>PowerPoint Presentation</vt:lpstr>
      <vt:lpstr>Growth requimnts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mohammad</dc:creator>
  <cp:lastModifiedBy>عثمان الشهواني</cp:lastModifiedBy>
  <cp:revision>103</cp:revision>
  <dcterms:created xsi:type="dcterms:W3CDTF">2016-09-25T09:47:23Z</dcterms:created>
  <dcterms:modified xsi:type="dcterms:W3CDTF">2020-10-25T16:32:55Z</dcterms:modified>
</cp:coreProperties>
</file>