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83" r:id="rId2"/>
    <p:sldId id="256" r:id="rId3"/>
    <p:sldId id="257" r:id="rId4"/>
    <p:sldId id="258" r:id="rId5"/>
    <p:sldId id="262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4" r:id="rId30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6">
            <a:extLst>
              <a:ext uri="{FF2B5EF4-FFF2-40B4-BE49-F238E27FC236}">
                <a16:creationId xmlns:a16="http://schemas.microsoft.com/office/drawing/2014/main" id="{86CA0C6D-728E-7AED-15A8-3CA0470AA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15">
            <a:extLst>
              <a:ext uri="{FF2B5EF4-FFF2-40B4-BE49-F238E27FC236}">
                <a16:creationId xmlns:a16="http://schemas.microsoft.com/office/drawing/2014/main" id="{575005D2-D8CD-A3F0-3ADC-E7161FE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A586-9338-47EE-BBB2-61617C8D7D1F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0960A963-8F4E-5C3F-A06C-27B4DA5D2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14">
            <a:extLst>
              <a:ext uri="{FF2B5EF4-FFF2-40B4-BE49-F238E27FC236}">
                <a16:creationId xmlns:a16="http://schemas.microsoft.com/office/drawing/2014/main" id="{ADDB7D93-DFE1-D4BC-6DD6-AC321B91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9AB23-1A01-44A2-880B-91CA4F5F27F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84529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AEE34894-B304-C528-D892-AC4FBAFED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B80B4-6C39-4C3D-BBA2-FF7C5FD466FC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FBB1EB1C-4DCA-29CA-E832-EEFCAAC4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83175C7-F0CD-410D-A4BD-F718A1507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15AF5-12B7-48CB-A337-8914164830E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426920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3F220-6E62-10C5-D1C2-41C86570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52E89-36EE-4792-B423-AFE3DCEFCABC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5693B-7AB2-9DED-9113-D47A83FC0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A33D6-F67F-0E8F-AF72-59DD3C08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E812-9D9C-4377-B931-F66B5667606C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14633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>
            <a:extLst>
              <a:ext uri="{FF2B5EF4-FFF2-40B4-BE49-F238E27FC236}">
                <a16:creationId xmlns:a16="http://schemas.microsoft.com/office/drawing/2014/main" id="{9F9028D2-F891-5515-9185-FD7EF5C78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0CF42-9E6C-400A-8119-6A4560E75EE5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BFE5A3E9-7D07-7A6C-A97A-462853679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15">
            <a:extLst>
              <a:ext uri="{FF2B5EF4-FFF2-40B4-BE49-F238E27FC236}">
                <a16:creationId xmlns:a16="http://schemas.microsoft.com/office/drawing/2014/main" id="{336A0219-9343-339C-E850-383FD8B4D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9EEF5-7A5E-4CB2-A157-927E97D5B39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84631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6">
            <a:extLst>
              <a:ext uri="{FF2B5EF4-FFF2-40B4-BE49-F238E27FC236}">
                <a16:creationId xmlns:a16="http://schemas.microsoft.com/office/drawing/2014/main" id="{4B9FA0D9-DC62-0886-6F09-9F393DBB9A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8">
            <a:extLst>
              <a:ext uri="{FF2B5EF4-FFF2-40B4-BE49-F238E27FC236}">
                <a16:creationId xmlns:a16="http://schemas.microsoft.com/office/drawing/2014/main" id="{7A367ED4-1286-E2A3-2D04-84A01737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5DEC0-4DBC-4109-89BC-FBA7B9FBB1BA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4" name="Footer Placeholder 10">
            <a:extLst>
              <a:ext uri="{FF2B5EF4-FFF2-40B4-BE49-F238E27FC236}">
                <a16:creationId xmlns:a16="http://schemas.microsoft.com/office/drawing/2014/main" id="{BCFFED7B-4691-07A7-5608-B6E95B4D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4D5B9216-0C0E-FE8B-4F91-A9B27A35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B61AD-56DF-4821-9D2C-5F530938652A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008421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0">
            <a:extLst>
              <a:ext uri="{FF2B5EF4-FFF2-40B4-BE49-F238E27FC236}">
                <a16:creationId xmlns:a16="http://schemas.microsoft.com/office/drawing/2014/main" id="{2FAFB3EF-AB52-9509-73F1-88C84ABDC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0B60D-0AB7-4E51-90AC-315DFE927BEA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id="{B2CA04D9-B42E-0C25-06F5-823C0687F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43088749-7D19-66E5-7492-BF506710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444FD-7102-489E-A7B4-5F735044974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48055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>
            <a:extLst>
              <a:ext uri="{FF2B5EF4-FFF2-40B4-BE49-F238E27FC236}">
                <a16:creationId xmlns:a16="http://schemas.microsoft.com/office/drawing/2014/main" id="{F364019A-F5D7-7126-BF3D-DED9588810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A2E5F2EC-6DE4-5D4C-DC07-B17AAC456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49887-76F7-4F6E-8E7F-43B833FCADE6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0DA272D2-260D-9CF2-769E-62834941E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95FF853F-E9F4-3CFD-619B-55993B09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04D19-EBC4-47E5-BBA5-EEB157D3BCF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33803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0">
            <a:extLst>
              <a:ext uri="{FF2B5EF4-FFF2-40B4-BE49-F238E27FC236}">
                <a16:creationId xmlns:a16="http://schemas.microsoft.com/office/drawing/2014/main" id="{F30F0FFC-5662-B82E-4B89-D9B3A39BA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8B318-D676-44A4-A608-7E99D6184B24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id="{7847B75F-4D7E-BD10-40F5-A01FD231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5B4B2EF6-B25C-41C5-4130-15C3E6F5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EE7C-2E4A-444C-A993-D07BDCC9ED4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10342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2571FC09-FA08-34C5-D31E-9B2BCBC1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43342-FB1F-492B-A1A0-B181D807D54D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B9B005C1-A21F-77A7-B6DB-F38BBA2D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7A4C893-DAF6-83F5-6A08-A0ADFF81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DB6AD-CBAB-4F81-A9C2-636138FA7B2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6097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7">
            <a:extLst>
              <a:ext uri="{FF2B5EF4-FFF2-40B4-BE49-F238E27FC236}">
                <a16:creationId xmlns:a16="http://schemas.microsoft.com/office/drawing/2014/main" id="{F0A02B3B-54E3-1283-604F-90C73493D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EFA64A05-28FD-473C-9CCE-BF8862DB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6C4A0-D5C0-422D-9968-5FD7A7E1233F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4" name="Footer Placeholder 28">
            <a:extLst>
              <a:ext uri="{FF2B5EF4-FFF2-40B4-BE49-F238E27FC236}">
                <a16:creationId xmlns:a16="http://schemas.microsoft.com/office/drawing/2014/main" id="{4DD5B0EF-E486-C27D-8DAC-BB2D3950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C86B9AA4-C73F-C370-C501-2B774065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65D5-DB5E-4C00-ABA6-31D32AB2B82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50241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23744FE6-868A-224B-1818-1C8B6B99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2B7DA-A382-4376-A67B-71CA8865D153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8052588-8A23-602E-B932-49DCBF46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30">
            <a:extLst>
              <a:ext uri="{FF2B5EF4-FFF2-40B4-BE49-F238E27FC236}">
                <a16:creationId xmlns:a16="http://schemas.microsoft.com/office/drawing/2014/main" id="{5567CD8F-DF06-C5B0-3AB4-34593E2D8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35841-DC4D-409E-A536-B8042DB51AC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14585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3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E5A7BE4-17EA-BA70-C7CA-F7AE373EB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D8C1A9DD-4087-FC1A-1CD0-D33C6F7419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118B4F3-D564-CB51-FA79-CB9B691B6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316423-1DE3-40D5-9D87-7B6935AC9AA0}" type="datetimeFigureOut">
              <a:rPr lang="ar-SA"/>
              <a:pPr>
                <a:defRPr/>
              </a:pPr>
              <a:t>12/06/1445</a:t>
            </a:fld>
            <a:endParaRPr lang="ar-SA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47CB1CE4-416E-305E-6819-2905B27635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D1D170-75BA-0E1A-A20A-5468ACE30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solidFill>
                  <a:srgbClr val="D38E27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9DA57FE8-A10C-4C48-BDB5-70FDD2233442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C1130D02-3D0F-E12E-E531-FDA720C87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AD8DEECC-D026-63D9-3238-CDCA05D9FD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CC3B738-221B-650C-ED3A-EE021BD040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55" r:id="rId4"/>
    <p:sldLayoutId id="2147483761" r:id="rId5"/>
    <p:sldLayoutId id="2147483756" r:id="rId6"/>
    <p:sldLayoutId id="2147483762" r:id="rId7"/>
    <p:sldLayoutId id="2147483763" r:id="rId8"/>
    <p:sldLayoutId id="2147483764" r:id="rId9"/>
    <p:sldLayoutId id="2147483757" r:id="rId10"/>
    <p:sldLayoutId id="2147483765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  <a:cs typeface="Tahoma" panose="020B060403050404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EFC34-3356-4CA6-5D93-FF34AA8F4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Leukemias </a:t>
            </a:r>
            <a:endParaRPr lang="ar-S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14261-0EE2-5538-00C6-512AD9DC7A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Mohammed Abu-</a:t>
            </a:r>
            <a:r>
              <a:rPr lang="en-US" dirty="0" err="1">
                <a:solidFill>
                  <a:schemeClr val="tx1"/>
                </a:solidFill>
              </a:rPr>
              <a:t>Fara</a:t>
            </a:r>
            <a:r>
              <a:rPr lang="en-US" dirty="0">
                <a:solidFill>
                  <a:schemeClr val="tx1"/>
                </a:solidFill>
              </a:rPr>
              <a:t>, MD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MUTAH UNIVERSITY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   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C01ED-3DD9-17EC-D7EE-7A9424DA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656D5-F161-139F-AF89-EB19FCDC2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err="1"/>
              <a:t>Leptomeningeal</a:t>
            </a:r>
            <a:r>
              <a:rPr lang="en-US" dirty="0"/>
              <a:t> involvement is common in late stages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- headache and altered mental status are the most common symptoms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- cranial nerve palsies are the most common signs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err="1"/>
              <a:t>Hyperleukocytosis</a:t>
            </a:r>
            <a:r>
              <a:rPr lang="en-US" dirty="0"/>
              <a:t> is seen when increased WBC ( common if WBC &gt; 100,000/</a:t>
            </a:r>
            <a:r>
              <a:rPr lang="en-US" dirty="0" err="1"/>
              <a:t>mL</a:t>
            </a:r>
            <a:r>
              <a:rPr lang="en-US" dirty="0"/>
              <a:t>) results in obstruction of capillaries and small blood vessels causing widespread ischemic changes, which can result in: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   - stroke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   - pulmonary congestion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err="1"/>
              <a:t>Tumorlysis</a:t>
            </a:r>
            <a:r>
              <a:rPr lang="en-US" dirty="0"/>
              <a:t> syndrome 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1D736-F92B-C23A-14F7-B17734F9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Diagnosis </a:t>
            </a:r>
            <a:endParaRPr lang="ar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555A9-75AD-B611-8C7B-186BF4E80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Diagnosis depends on identification of </a:t>
            </a:r>
            <a:r>
              <a:rPr lang="en-US" dirty="0" err="1"/>
              <a:t>myeloblasts</a:t>
            </a:r>
            <a:r>
              <a:rPr lang="en-US" dirty="0"/>
              <a:t> in peripheral blood smear or bone marrow preparations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- peripheral smear may vary from </a:t>
            </a:r>
            <a:r>
              <a:rPr lang="en-US" dirty="0" err="1"/>
              <a:t>pancytopenia</a:t>
            </a:r>
            <a:r>
              <a:rPr lang="en-US" dirty="0"/>
              <a:t> without circulating blasts to marked </a:t>
            </a:r>
            <a:r>
              <a:rPr lang="en-US" dirty="0" err="1"/>
              <a:t>blastocytosis</a:t>
            </a:r>
            <a:r>
              <a:rPr lang="en-US" dirty="0"/>
              <a:t>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- AUER RODS are </a:t>
            </a:r>
            <a:r>
              <a:rPr lang="en-US" dirty="0" err="1"/>
              <a:t>cytoplasmic</a:t>
            </a:r>
            <a:r>
              <a:rPr lang="en-US" dirty="0"/>
              <a:t> inclusions of aggregated </a:t>
            </a:r>
            <a:r>
              <a:rPr lang="en-US" dirty="0" err="1"/>
              <a:t>lysosomes</a:t>
            </a:r>
            <a:r>
              <a:rPr lang="en-US" dirty="0"/>
              <a:t> and are considered </a:t>
            </a:r>
            <a:r>
              <a:rPr lang="en-US" dirty="0" err="1"/>
              <a:t>pathognomonic</a:t>
            </a:r>
            <a:r>
              <a:rPr lang="en-US" dirty="0"/>
              <a:t> for myeloid leukemia </a:t>
            </a: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70276-78D4-923B-AECF-9A14489D8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51EFD-53C3-A5F4-2F19-8A58D8A1E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Morphology and immunologic / </a:t>
            </a:r>
            <a:r>
              <a:rPr lang="en-US" dirty="0" err="1"/>
              <a:t>cytologic</a:t>
            </a:r>
            <a:r>
              <a:rPr lang="en-US" dirty="0"/>
              <a:t> markers define the AML subtypes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Other laboratory features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- hematologic :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     WBC can be low or high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      blast count may be low or high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     hematocrit usually in the 20s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   platelet count usually low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- increased cell turnover can increase serum potassium, phosphate, and uric acid </a:t>
            </a:r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02561-442E-C737-4BFE-613B8E61C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3F8A87E-8DEA-0411-2825-95A4109E0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spurious abnormalities are related to utilization (oxygen, glucose) by the high WBC  count or excessive cell death (potassium) in the phlebotomy tube.</a:t>
            </a:r>
            <a:endParaRPr lang="ar-SA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777C5-9060-5DEF-8A22-F07B4BDCB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Treatmen</a:t>
            </a:r>
            <a:r>
              <a:rPr lang="en-US" dirty="0"/>
              <a:t> </a:t>
            </a:r>
            <a:endParaRPr lang="ar-SA" dirty="0"/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28AB689-F821-E74B-54EC-F8C90C820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Chemotherapy treatment consists of 2 parts: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induction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consolodiation 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Induction chemotherapy is based on a combination of an anthracycline and cytarabine and has a GOAL of stabilizing the sick patient and restoring bone marrow function  </a:t>
            </a:r>
            <a:endParaRPr lang="ar-SA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0FBC3-204E-876A-EF93-35068D10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FE87FC93-DB2B-F07B-22D8-687BCE5AE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In patient with APL, all – trans retinoic acid (ATRA) IS ADDED TO INDUCTION PHASE </a:t>
            </a:r>
          </a:p>
          <a:p>
            <a:pPr algn="l" rtl="0" eaLnBrk="1" hangingPunct="1"/>
            <a:endParaRPr lang="en-US" altLang="en-US">
              <a:cs typeface="Tahoma" panose="020B0604030504040204" pitchFamily="34" charset="0"/>
            </a:endParaRP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CONSOLODIATION (or intensification) consists of either several additional cycles of intensive cytarabine –based chemotherapy or stem cell transplant and has a GOAL of curing the patient of AML</a:t>
            </a:r>
          </a:p>
          <a:p>
            <a:pPr algn="l" rtl="0" eaLnBrk="1" hangingPunct="1"/>
            <a:endParaRPr lang="en-US" altLang="en-US"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ACC73-EA89-3AAB-762C-BC04BA07A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E1C10-F979-ABD3-D46F-1D8719003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Bone marrow transplant (BMT) can be curative but is usually reserved for younger patients ( &lt; 55 years ) and those considered incurable by routine chemotherapy( i.e., those patients with poor risk </a:t>
            </a:r>
            <a:r>
              <a:rPr lang="en-US" dirty="0" err="1"/>
              <a:t>cytogenitics</a:t>
            </a:r>
            <a:r>
              <a:rPr lang="en-US" dirty="0"/>
              <a:t> or </a:t>
            </a:r>
            <a:r>
              <a:rPr lang="en-US" dirty="0" err="1"/>
              <a:t>leukemias</a:t>
            </a:r>
            <a:r>
              <a:rPr lang="en-US" dirty="0"/>
              <a:t> related to previous therapy or arising from previous bone marrow disorders)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err="1"/>
              <a:t>Hyperleukocytosis</a:t>
            </a:r>
            <a:r>
              <a:rPr lang="en-US" dirty="0"/>
              <a:t> is treated with </a:t>
            </a:r>
            <a:r>
              <a:rPr lang="en-US" dirty="0" err="1"/>
              <a:t>leukophoresis</a:t>
            </a:r>
            <a:r>
              <a:rPr lang="en-US" dirty="0"/>
              <a:t> and emergent lowering of counts </a:t>
            </a:r>
            <a:endParaRPr lang="ar-S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161E-25EC-F3E4-4E65-9AF6F5539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ED1A487B-DBF4-2DCD-E938-1FB1293A7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Result of treatment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cs typeface="Tahoma" panose="020B0604030504040204" pitchFamily="34" charset="0"/>
              </a:rPr>
              <a:t> 35% to 40% of patients will be alive and free of disease at 5 years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cs typeface="Tahoma" panose="020B0604030504040204" pitchFamily="34" charset="0"/>
              </a:rPr>
              <a:t>The relapse rate declines sharply after 4 to 5 years </a:t>
            </a:r>
            <a:endParaRPr lang="ar-SA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D2FF4-4605-BCFA-CD6D-1A13ABF1E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ALL</a:t>
            </a:r>
            <a:endParaRPr lang="ar-SA" dirty="0"/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26E20667-F29A-92FC-BE1B-1CC08216A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Mainly occurs in children 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Worse prognosis with: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increasing age,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Philadelphia chromosome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WBC greater than 30,000/mL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Recently classification has been updated by WHO</a:t>
            </a:r>
            <a:endParaRPr lang="ar-SA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5E6ED-AA50-EF49-35C7-8C202250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3292A0DE-129D-54F4-05F0-8291C72BF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ALL  FAB  classification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cs typeface="Tahoma" panose="020B0604030504040204" pitchFamily="34" charset="0"/>
              </a:rPr>
              <a:t>ALL L1: fine to slightly condensed chromatin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cs typeface="Tahoma" panose="020B0604030504040204" pitchFamily="34" charset="0"/>
              </a:rPr>
              <a:t>ALL L2: variable nuclear size, moderate amount cytoplasm </a:t>
            </a:r>
          </a:p>
          <a:p>
            <a:pPr algn="l" rtl="0" eaLnBrk="1" hangingPunct="1">
              <a:buFont typeface="Wingdings" panose="05000000000000000000" pitchFamily="2" charset="2"/>
              <a:buChar char="Ø"/>
            </a:pPr>
            <a:r>
              <a:rPr lang="en-US" altLang="en-US">
                <a:cs typeface="Tahoma" panose="020B0604030504040204" pitchFamily="34" charset="0"/>
              </a:rPr>
              <a:t>ALL L3: homogenous, round nucleus, deeply basophilic, highly vacuolated  </a:t>
            </a:r>
            <a:endParaRPr lang="ar-SA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5D31F-2955-69A1-04BB-D3F65EC13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77281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Leukemias</a:t>
            </a:r>
            <a:r>
              <a:rPr lang="en-US" dirty="0"/>
              <a:t> </a:t>
            </a:r>
            <a:endParaRPr lang="ar-SA" dirty="0"/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9EEEB060-F907-1299-4A5F-1830A7077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3" y="836613"/>
            <a:ext cx="7991475" cy="4392612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  <a:cs typeface="Tahoma" panose="020B0604030504040204" pitchFamily="34" charset="0"/>
              </a:rPr>
              <a:t>Leukemias arise from malignant transformation of hematopoietic cells and proliferate primarily in the bone marrow. In general, leukemias are classified as:</a:t>
            </a:r>
            <a:endParaRPr lang="ar-SA" altLang="en-US">
              <a:solidFill>
                <a:schemeClr val="tx1"/>
              </a:solidFill>
            </a:endParaRPr>
          </a:p>
          <a:p>
            <a:pPr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cs typeface="Tahoma" panose="020B0604030504040204" pitchFamily="34" charset="0"/>
              </a:rPr>
              <a:t>Acute based on rapidity of presentation and progression </a:t>
            </a:r>
          </a:p>
          <a:p>
            <a:pPr rtl="0" eaLnBrk="1" hangingPunct="1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  <a:cs typeface="Tahoma" panose="020B0604030504040204" pitchFamily="34" charset="0"/>
              </a:rPr>
              <a:t>Chronic</a:t>
            </a:r>
          </a:p>
          <a:p>
            <a:pPr rtl="0" eaLnBrk="1" hangingPunct="1"/>
            <a:r>
              <a:rPr lang="en-US" altLang="en-US">
                <a:solidFill>
                  <a:schemeClr val="tx1"/>
                </a:solidFill>
                <a:cs typeface="Tahoma" panose="020B0604030504040204" pitchFamily="34" charset="0"/>
              </a:rPr>
              <a:t> In addition, acute leukemias are often morphologically poorly differentiated while chronic leukemias show a more normal differentiation pattern of the malignant cells.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5068-6D79-A154-7802-162284C07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Clinical presentation </a:t>
            </a:r>
            <a:endParaRPr lang="ar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E0FA5-25E1-C889-47B9-875BFB841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Usually acute onset of symptoms (less than 2 weeks)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Presents with fatigue, pallor, bleeding or bruising or infection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50% present with fever, because of either </a:t>
            </a:r>
            <a:r>
              <a:rPr lang="en-US" dirty="0" err="1"/>
              <a:t>pyrogenic</a:t>
            </a:r>
            <a:r>
              <a:rPr lang="en-US" dirty="0"/>
              <a:t> cytokine release or concurrent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infection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50% have </a:t>
            </a:r>
            <a:r>
              <a:rPr lang="en-US" dirty="0" err="1"/>
              <a:t>lymphoadenopathy</a:t>
            </a:r>
            <a:r>
              <a:rPr lang="en-US" dirty="0"/>
              <a:t> and </a:t>
            </a:r>
            <a:r>
              <a:rPr lang="en-US" dirty="0" err="1"/>
              <a:t>splenomegaly</a:t>
            </a:r>
            <a:r>
              <a:rPr lang="en-US" dirty="0"/>
              <a:t> on examination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Anterior </a:t>
            </a:r>
            <a:r>
              <a:rPr lang="en-US" dirty="0" err="1"/>
              <a:t>mediastinal</a:t>
            </a:r>
            <a:r>
              <a:rPr lang="en-US" dirty="0"/>
              <a:t> mass is common with T – cell infiltration of the thymus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CNS involvement is common in all types of ALL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8AFF7-C549-8B13-F79A-EEFD35BEA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Diagnosis</a:t>
            </a:r>
            <a:br>
              <a:rPr lang="en-US" dirty="0"/>
            </a:br>
            <a:endParaRPr lang="ar-SA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50DB2201-286A-5052-6300-3BD2D2430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Lymphoblasts are seen on peripheral smear and bone marrow preparation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 -may be difficult to differentiate from myeloblasts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 - flow cytometry  is helpful in distinguishing ALL from AML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Evaluation always includes analysis of CSF for CNS involvement   </a:t>
            </a:r>
            <a:endParaRPr lang="ar-SA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B928-1AE2-1A1E-A6C9-E864037F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Treatment </a:t>
            </a:r>
            <a:endParaRPr lang="ar-SA" dirty="0"/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B650A5D5-5C6C-FDBA-A83E-5A47FAE56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Standard treatment is a multiple agent chemotherapy and require maintenance therapy for at least 2 years 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CNS chemoprophylaxis with methotrexate +/- CNS radiation may be given to prevent CNS relapse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BMT may be performed if there are poor prognostic factors if the disease progresses </a:t>
            </a:r>
            <a:endParaRPr lang="ar-SA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F2EA-1113-AFF9-B1EE-D11FC9936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Chronic </a:t>
            </a:r>
            <a:r>
              <a:rPr lang="en-US" dirty="0" err="1"/>
              <a:t>myelogenous</a:t>
            </a:r>
            <a:r>
              <a:rPr lang="en-US" dirty="0"/>
              <a:t> leukemia </a:t>
            </a:r>
            <a:endParaRPr lang="ar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7A138-83C1-C93F-3362-26B548373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CML is a malignant </a:t>
            </a:r>
            <a:r>
              <a:rPr lang="en-US" dirty="0" err="1"/>
              <a:t>clonal</a:t>
            </a:r>
            <a:r>
              <a:rPr lang="en-US" dirty="0"/>
              <a:t> disorder that is classified as one of the </a:t>
            </a:r>
            <a:r>
              <a:rPr lang="en-US" dirty="0" err="1"/>
              <a:t>myeloprolifrative</a:t>
            </a:r>
            <a:r>
              <a:rPr lang="en-US" dirty="0"/>
              <a:t> syndromes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CML has been well characterized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 9;22 translocation (the </a:t>
            </a:r>
            <a:r>
              <a:rPr lang="en-US" dirty="0" err="1"/>
              <a:t>philadelphia</a:t>
            </a:r>
            <a:r>
              <a:rPr lang="en-US" dirty="0"/>
              <a:t> chromosome) produces a </a:t>
            </a:r>
            <a:r>
              <a:rPr lang="en-US" dirty="0" err="1"/>
              <a:t>Bcr:Abl</a:t>
            </a:r>
            <a:r>
              <a:rPr lang="en-US" dirty="0"/>
              <a:t> gene fusion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Protein product is a constitutively active tyrosine </a:t>
            </a:r>
            <a:r>
              <a:rPr lang="en-US" dirty="0" err="1"/>
              <a:t>kinase</a:t>
            </a:r>
            <a:r>
              <a:rPr lang="en-US" dirty="0"/>
              <a:t> causing uncontrolled cell proliferation and decrease apoptosis </a:t>
            </a:r>
            <a:endParaRPr lang="ar-S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46ABC-EA7A-7250-B692-A59F3A6EB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93A53-7B0B-16D1-EAED-6020F0822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Better prognosis with: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- age younger than 40 years,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- low percentage of blasts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- the absence of thrombocytopenia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- mild </a:t>
            </a:r>
            <a:r>
              <a:rPr lang="en-US" dirty="0" err="1"/>
              <a:t>splenomegaly</a:t>
            </a:r>
            <a:r>
              <a:rPr lang="en-US" dirty="0"/>
              <a:t>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Natural progression is from a benign chronic phase to fatal blast crisis  in 3 to 5 years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- blasts typically </a:t>
            </a:r>
            <a:r>
              <a:rPr lang="en-US" dirty="0" err="1"/>
              <a:t>myeloids</a:t>
            </a:r>
            <a:r>
              <a:rPr lang="en-US" dirty="0"/>
              <a:t> (70%), but can be lymphoblastic (20%) or undifferentiated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- prognosis after blast crisis is very poor, with median survival of a few months </a:t>
            </a:r>
            <a:endParaRPr lang="ar-S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74341-FB29-0447-5192-AF32A9AB4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Clinical presentation </a:t>
            </a:r>
            <a:endParaRPr lang="ar-SA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D1428D45-94A5-42A0-2D68-19214064D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Early satiety and left upper quadrant fullness, fatigue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Splenomegaly on examination seen in 50%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CBC typically shows WBC count greater than 100,000/mL, anemia, and thrombocytosis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Blast crisis may present as fever, night sweats, bone pain, and easy bruising  </a:t>
            </a:r>
          </a:p>
          <a:p>
            <a:pPr algn="l" rtl="0" eaLnBrk="1" hangingPunct="1"/>
            <a:endParaRPr lang="ar-SA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DD94-6BA0-EA64-0852-2039CCAB8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Diagnosis </a:t>
            </a:r>
            <a:endParaRPr lang="ar-SA" dirty="0"/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37141D56-B2F3-5435-1920-4B03D5435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Peripheral smear typically shows the presence of virtually all cells of neutrophilic series, from mature neutrophils to myeloblast 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Diagnosis is established by demonstration of the </a:t>
            </a:r>
            <a:r>
              <a:rPr lang="en-US" altLang="en-US" b="1">
                <a:cs typeface="Tahoma" panose="020B0604030504040204" pitchFamily="34" charset="0"/>
              </a:rPr>
              <a:t>philadelphia chromosome </a:t>
            </a:r>
            <a:r>
              <a:rPr lang="en-US" altLang="en-US">
                <a:cs typeface="Tahoma" panose="020B0604030504040204" pitchFamily="34" charset="0"/>
              </a:rPr>
              <a:t>or by PCR detection of the Bcr:Abl fusion gene   </a:t>
            </a:r>
            <a:endParaRPr lang="ar-SA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FC8E1-8CBA-983A-0780-9558B3CA2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Treatment </a:t>
            </a:r>
            <a:endParaRPr lang="ar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3DBDC-115F-761A-7035-4FE92208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err="1"/>
              <a:t>Allogeneic</a:t>
            </a:r>
            <a:r>
              <a:rPr lang="en-US" dirty="0"/>
              <a:t> BMT remains the only known curative therapy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Cure rate is 70%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Graft versus leukemia effects are critical for success; however, benefits of this must be weighed against the risk of GVHD which is the critical component of morbidity and mortality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Require  HLA matched donor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In general, transplantation has better outcome when done on patient early in the course of their disease and/or  during chronic phase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7147-92B0-9EB1-BEBE-7CAFC234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BBD8-566C-7179-49EF-22946CA7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Medical management considered the standard first line in most patients ( exception being younger patients with a high risk presentation)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err="1"/>
              <a:t>Imatinib</a:t>
            </a:r>
            <a:r>
              <a:rPr lang="en-US" dirty="0"/>
              <a:t> </a:t>
            </a:r>
            <a:r>
              <a:rPr lang="en-US" dirty="0" err="1"/>
              <a:t>mesylate</a:t>
            </a:r>
            <a:r>
              <a:rPr lang="en-US" dirty="0"/>
              <a:t> (</a:t>
            </a:r>
            <a:r>
              <a:rPr lang="en-US" dirty="0" err="1"/>
              <a:t>Gleevec</a:t>
            </a:r>
            <a:r>
              <a:rPr lang="en-US" dirty="0"/>
              <a:t>) is a tyrosine </a:t>
            </a:r>
            <a:r>
              <a:rPr lang="en-US" dirty="0" err="1"/>
              <a:t>kinase</a:t>
            </a:r>
            <a:r>
              <a:rPr lang="en-US" dirty="0"/>
              <a:t> inhibitor that blocks the effect of </a:t>
            </a:r>
            <a:r>
              <a:rPr lang="en-US" dirty="0" err="1"/>
              <a:t>Bcr:Abl</a:t>
            </a:r>
            <a:r>
              <a:rPr lang="en-US" dirty="0"/>
              <a:t> on the cell and results in marked clinical improvements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Complete hematologic remission in over 90% of patients treated upfront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/>
              <a:t>Complete </a:t>
            </a:r>
            <a:r>
              <a:rPr lang="en-US" dirty="0" err="1"/>
              <a:t>cytogenitics</a:t>
            </a:r>
            <a:r>
              <a:rPr lang="en-US" dirty="0"/>
              <a:t> remission in 60% to 70% of patients treated upfront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</a:t>
            </a:r>
            <a:endParaRPr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2D517-0CE9-1302-9D8A-51ABC677A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D594A271-24D5-C917-01A1-208185D06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9600" b="1">
              <a:cs typeface="Tahoma" panose="020B0604030504040204" pitchFamily="34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9600" b="1">
                <a:cs typeface="Tahoma" panose="020B0604030504040204" pitchFamily="34" charset="0"/>
              </a:rPr>
              <a:t>Thank you </a:t>
            </a:r>
            <a:r>
              <a:rPr lang="en-US" altLang="en-US" sz="9600" b="1">
                <a:cs typeface="Tahoma" panose="020B0604030504040204" pitchFamily="34" charset="0"/>
                <a:sym typeface="Wingdings" panose="05000000000000000000" pitchFamily="2" charset="2"/>
              </a:rPr>
              <a:t></a:t>
            </a:r>
            <a:endParaRPr lang="ar-SA" altLang="en-US" sz="9600" b="1">
              <a:sym typeface="Wingdings" panose="05000000000000000000" pitchFamily="2" charset="2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ar-SA" altLang="en-US" sz="9600" b="1"/>
          </a:p>
        </p:txBody>
      </p:sp>
      <p:sp>
        <p:nvSpPr>
          <p:cNvPr id="38916" name="TextBox 3">
            <a:extLst>
              <a:ext uri="{FF2B5EF4-FFF2-40B4-BE49-F238E27FC236}">
                <a16:creationId xmlns:a16="http://schemas.microsoft.com/office/drawing/2014/main" id="{063764FF-896D-91CF-851F-46CC46731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3357563"/>
            <a:ext cx="4000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JO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33467-3E4E-5D34-E66E-C31BA5013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810638A0-334F-C60B-C5F7-954AEFA66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Leukemias are further classified by the cell of origin being either myeloid or lymphoid.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endParaRPr lang="ar-SA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35D76-1E3A-669B-C389-0F4A7549D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AML</a:t>
            </a:r>
            <a:endParaRPr lang="ar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609B1-904D-A6BD-3F1D-776DD59D3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/>
              <a:t>AML  is a </a:t>
            </a:r>
            <a:r>
              <a:rPr lang="en-US" sz="2800" dirty="0" err="1"/>
              <a:t>clonal</a:t>
            </a:r>
            <a:r>
              <a:rPr lang="en-US" sz="2800" dirty="0"/>
              <a:t> disorder of a primitive stem cell that result in excess proliferation of immature cells and suppression of normal hematopoiesis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/>
              <a:t>Leukemic cells infiltrate organs and suppress other cell lines, resulting in cytopenias.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/>
              <a:t>Classification of AML has traditionally relied on </a:t>
            </a:r>
            <a:r>
              <a:rPr lang="en-US" sz="2800" b="1" dirty="0"/>
              <a:t>morphology</a:t>
            </a:r>
            <a:r>
              <a:rPr lang="en-US" sz="2800" dirty="0"/>
              <a:t> to break this group of disorders into 8 types according to the French-American-British (FAB)  classification system. Recently, this has undergone changes – the so called (WHO) classification system- based on new </a:t>
            </a:r>
            <a:r>
              <a:rPr lang="en-US" sz="2800" b="1" dirty="0"/>
              <a:t>molecular characteristics </a:t>
            </a:r>
            <a:r>
              <a:rPr lang="en-US" sz="2800" dirty="0"/>
              <a:t>of the individual disorders within AML</a:t>
            </a:r>
            <a:endParaRPr lang="ar-SA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77DBA-8D06-0228-DE42-F7952A52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AML FAB Classification</a:t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2F47-6D72-823E-A4F2-A80A8B0C4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M0: minimal differentiation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M1: without differentiation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M2: with maturation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M3: acute </a:t>
            </a:r>
            <a:r>
              <a:rPr lang="en-US" dirty="0" err="1"/>
              <a:t>promyelocytic</a:t>
            </a:r>
            <a:r>
              <a:rPr lang="en-US" dirty="0"/>
              <a:t> leukemia  APL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M4: </a:t>
            </a:r>
            <a:r>
              <a:rPr lang="en-US" dirty="0" err="1"/>
              <a:t>myelomonocytic</a:t>
            </a:r>
            <a:r>
              <a:rPr lang="en-US" dirty="0"/>
              <a:t>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M5: </a:t>
            </a:r>
            <a:r>
              <a:rPr lang="en-US" dirty="0" err="1"/>
              <a:t>monocytic</a:t>
            </a:r>
            <a:r>
              <a:rPr lang="en-US" dirty="0"/>
              <a:t>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M6: </a:t>
            </a:r>
            <a:r>
              <a:rPr lang="en-US" dirty="0" err="1"/>
              <a:t>erythroblastic</a:t>
            </a:r>
            <a:r>
              <a:rPr lang="en-US" dirty="0"/>
              <a:t> leukemia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/>
              <a:t>M7: megakaryocytic  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8493B-6C15-1ADE-F54D-0AB899DE8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4BF661D2-1524-465F-C25D-1DD6A9EED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Epi</a:t>
            </a:r>
            <a:r>
              <a:rPr lang="en-US" altLang="en-US" sz="2800">
                <a:cs typeface="Tahoma" panose="020B0604030504040204" pitchFamily="34" charset="0"/>
              </a:rPr>
              <a:t>demiology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    - median age: 62 – 65 years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    - 5 cases per 100,000 at age 60 years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    - 1% of cancer deaths</a:t>
            </a:r>
          </a:p>
          <a:p>
            <a:pPr algn="l" rtl="0" eaLnBrk="1" hangingPunct="1"/>
            <a:r>
              <a:rPr lang="en-US" altLang="en-US" sz="2800">
                <a:cs typeface="Tahoma" panose="020B0604030504040204" pitchFamily="34" charset="0"/>
              </a:rPr>
              <a:t>Risk factors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    - exposure to ionizing radiation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    - exposure to chemicals: benzene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cs typeface="Tahoma" panose="020B0604030504040204" pitchFamily="34" charset="0"/>
              </a:rPr>
              <a:t>    - exposure to drugs: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endParaRPr lang="en-US" altLang="en-US" sz="2800">
              <a:cs typeface="Tahoma" panose="020B0604030504040204" pitchFamily="34" charset="0"/>
            </a:endParaRPr>
          </a:p>
          <a:p>
            <a:pPr algn="l" rtl="0" eaLnBrk="1" hangingPunct="1">
              <a:buFont typeface="Wingdings 2" panose="05020102010507070707" pitchFamily="18" charset="2"/>
              <a:buNone/>
            </a:pPr>
            <a:endParaRPr lang="ar-SA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2963-BD0A-8C90-9164-B97ADA70E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04EDA-375D-0758-C50B-9A4D3DA7F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* </a:t>
            </a:r>
            <a:r>
              <a:rPr lang="en-US" dirty="0" err="1"/>
              <a:t>alkylating</a:t>
            </a:r>
            <a:r>
              <a:rPr lang="en-US" dirty="0"/>
              <a:t> agents (</a:t>
            </a:r>
            <a:r>
              <a:rPr lang="en-US" dirty="0" err="1"/>
              <a:t>cyclophosphamide</a:t>
            </a:r>
            <a:r>
              <a:rPr lang="en-US" dirty="0"/>
              <a:t>, </a:t>
            </a:r>
            <a:r>
              <a:rPr lang="en-US" dirty="0" err="1"/>
              <a:t>chlorambucil</a:t>
            </a:r>
            <a:r>
              <a:rPr lang="en-US" dirty="0"/>
              <a:t>, </a:t>
            </a:r>
            <a:r>
              <a:rPr lang="en-US" dirty="0" err="1"/>
              <a:t>melphalan</a:t>
            </a:r>
            <a:r>
              <a:rPr lang="en-US" dirty="0"/>
              <a:t>)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* </a:t>
            </a:r>
            <a:r>
              <a:rPr lang="en-US" dirty="0" err="1"/>
              <a:t>topoisomerase</a:t>
            </a:r>
            <a:r>
              <a:rPr lang="en-US" dirty="0"/>
              <a:t> II inhibitors (</a:t>
            </a:r>
            <a:r>
              <a:rPr lang="en-US" dirty="0" err="1"/>
              <a:t>etoposide</a:t>
            </a:r>
            <a:r>
              <a:rPr lang="en-US" dirty="0"/>
              <a:t>)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- </a:t>
            </a:r>
            <a:r>
              <a:rPr lang="en-US" dirty="0" err="1"/>
              <a:t>genitic</a:t>
            </a:r>
            <a:r>
              <a:rPr lang="en-US" dirty="0"/>
              <a:t> factors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* identical twins of leukemic patients have higher rates of leukemia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* increased rates of leukemia in Down’s syndrome, Bloom’s syndrome, </a:t>
            </a:r>
            <a:r>
              <a:rPr lang="en-US" dirty="0" err="1"/>
              <a:t>Fanconi’s</a:t>
            </a:r>
            <a:r>
              <a:rPr lang="en-US" dirty="0"/>
              <a:t> anemia, </a:t>
            </a:r>
            <a:r>
              <a:rPr lang="en-US" dirty="0" err="1"/>
              <a:t>Klinefelter’s</a:t>
            </a:r>
            <a:r>
              <a:rPr lang="en-US" dirty="0"/>
              <a:t> syndrome </a:t>
            </a:r>
          </a:p>
          <a:p>
            <a:pPr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- </a:t>
            </a:r>
            <a:r>
              <a:rPr lang="en-US" dirty="0" err="1"/>
              <a:t>myelodisplastic</a:t>
            </a:r>
            <a:r>
              <a:rPr lang="en-US" dirty="0"/>
              <a:t> syndrome 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83CD-40D2-E599-E794-C11CD6346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 dirty="0"/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1793C6C5-4310-A712-7B44-16D4B4184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Prognostic factors: generally,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-worse prognosis if age over 60 years,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 - poor functional status, 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 - AML secondary to prior chemotherapy or myelodisplastic syndrome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 - WBC greater than 20.000/mL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Cytogenitics are the most critical prognostic factor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1555-0845-9C1A-2089-1A88CB972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Clinical presentation </a:t>
            </a:r>
            <a:endParaRPr lang="ar-SA" dirty="0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B3EE36C-6866-4294-CD09-8BA83408D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The main presenting symptoms are caused  by decreased production of normal cells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pallor, fatigue, and dyspnea from anemia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>
                <a:cs typeface="Tahoma" panose="020B0604030504040204" pitchFamily="34" charset="0"/>
              </a:rPr>
              <a:t>  - petechiae, hematoma, and bleeding (oral, GI) from thrombocytopenia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Splenomegaly is </a:t>
            </a:r>
            <a:r>
              <a:rPr lang="en-US" altLang="en-US" b="1">
                <a:cs typeface="Tahoma" panose="020B0604030504040204" pitchFamily="34" charset="0"/>
              </a:rPr>
              <a:t>uncommon</a:t>
            </a:r>
            <a:r>
              <a:rPr lang="en-US" altLang="en-US">
                <a:cs typeface="Tahoma" panose="020B0604030504040204" pitchFamily="34" charset="0"/>
              </a:rPr>
              <a:t> </a:t>
            </a:r>
          </a:p>
          <a:p>
            <a:pPr algn="l" rtl="0" eaLnBrk="1" hangingPunct="1"/>
            <a:r>
              <a:rPr lang="en-US" altLang="en-US">
                <a:cs typeface="Tahoma" panose="020B0604030504040204" pitchFamily="34" charset="0"/>
              </a:rPr>
              <a:t>Individual types may have unique features </a:t>
            </a:r>
            <a:endParaRPr lang="ar-SA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811</TotalTime>
  <Words>1390</Words>
  <Application>Microsoft Office PowerPoint</Application>
  <PresentationFormat>On-screen Show (4:3)</PresentationFormat>
  <Paragraphs>144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Trek</vt:lpstr>
      <vt:lpstr>Leukemias </vt:lpstr>
      <vt:lpstr>Leukemias </vt:lpstr>
      <vt:lpstr>PowerPoint Presentation</vt:lpstr>
      <vt:lpstr>AML</vt:lpstr>
      <vt:lpstr>AML FAB Classification </vt:lpstr>
      <vt:lpstr>PowerPoint Presentation</vt:lpstr>
      <vt:lpstr>PowerPoint Presentation</vt:lpstr>
      <vt:lpstr>PowerPoint Presentation</vt:lpstr>
      <vt:lpstr>Clinical presentation </vt:lpstr>
      <vt:lpstr>PowerPoint Presentation</vt:lpstr>
      <vt:lpstr>Diagnosis </vt:lpstr>
      <vt:lpstr>PowerPoint Presentation</vt:lpstr>
      <vt:lpstr>PowerPoint Presentation</vt:lpstr>
      <vt:lpstr>Treatmen </vt:lpstr>
      <vt:lpstr>PowerPoint Presentation</vt:lpstr>
      <vt:lpstr>PowerPoint Presentation</vt:lpstr>
      <vt:lpstr>PowerPoint Presentation</vt:lpstr>
      <vt:lpstr>ALL</vt:lpstr>
      <vt:lpstr>PowerPoint Presentation</vt:lpstr>
      <vt:lpstr>Clinical presentation </vt:lpstr>
      <vt:lpstr>Diagnosis </vt:lpstr>
      <vt:lpstr>Treatment </vt:lpstr>
      <vt:lpstr>Chronic myelogenous leukemia </vt:lpstr>
      <vt:lpstr>PowerPoint Presentation</vt:lpstr>
      <vt:lpstr>Clinical presentation </vt:lpstr>
      <vt:lpstr>Diagnosis </vt:lpstr>
      <vt:lpstr>Treatment 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Leukemias</dc:title>
  <dc:creator>abu3li</dc:creator>
  <cp:lastModifiedBy>asmafiras2002@gmail.com</cp:lastModifiedBy>
  <cp:revision>28</cp:revision>
  <dcterms:created xsi:type="dcterms:W3CDTF">2012-11-04T17:33:42Z</dcterms:created>
  <dcterms:modified xsi:type="dcterms:W3CDTF">2023-12-24T12:46:56Z</dcterms:modified>
</cp:coreProperties>
</file>