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drawingml.diagramData+xml" PartName="/ppt/diagrams/data1.xml"/>
  <Override ContentType="application/vnd.openxmlformats-officedocument.presentationml.slideMaster+xml" PartName="/ppt/slideMasters/slideMaster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drawingml.diagramLayout+xml" PartName="/ppt/diagrams/layout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16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drawingml.diagramStyle+xml" PartName="/ppt/diagrams/quickStyle1.xml"/>
  <Override ContentType="application/vnd.openxmlformats-officedocument.presentationml.presentation.main+xml" PartName="/ppt/presentation.xml"/>
  <Override ContentType="application/vnd.ms-office.drawingml.diagramDrawing+xml" PartName="/ppt/diagrams/drawing1.xml"/>
  <Override ContentType="application/vnd.openxmlformats-officedocument.presentationml.presProps+xml" PartName="/ppt/presProps1.xml"/>
  <Override ContentType="application/vnd.openxmlformats-officedocument.drawingml.diagramColors+xml" PartName="/ppt/diagrams/colors1.xml"/>
  <Override ContentType="application/vnd.openxmlformats-officedocument.theme+xml" PartName="/ppt/theme/theme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48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</p:sldIdLst>
  <p:sldSz cy="6858000" cx="12192000"/>
  <p:notesSz cx="6858000" cy="9144000"/>
  <p:defaultTextStyle>
    <a:defPPr lvl="0">
      <a:defRPr lang="en-US"/>
    </a:defPPr>
    <a:lvl1pPr defTabSz="914400" eaLnBrk="1" hangingPunct="1" latinLnBrk="0" lvl="0" marL="0" rtl="0" algn="l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914400" eaLnBrk="1" hangingPunct="1" latinLnBrk="0" lvl="1" marL="457200" rtl="0" algn="l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914400" eaLnBrk="1" hangingPunct="1" latinLnBrk="0" lvl="2" marL="914400" rtl="0" algn="l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914400" eaLnBrk="1" hangingPunct="1" latinLnBrk="0" lvl="3" marL="1371600" rtl="0" algn="l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914400" eaLnBrk="1" hangingPunct="1" latinLnBrk="0" lvl="4" marL="1828800" rtl="0" algn="l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914400" eaLnBrk="1" hangingPunct="1" latinLnBrk="0" lvl="5" marL="2286000" rtl="0" algn="l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914400" eaLnBrk="1" hangingPunct="1" latinLnBrk="0" lvl="6" marL="2743200" rtl="0" algn="l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914400" eaLnBrk="1" hangingPunct="1" latinLnBrk="0" lvl="7" marL="3200400" rtl="0" algn="l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914400" eaLnBrk="1" hangingPunct="1" latinLnBrk="0" lvl="8" marL="3657600" rtl="0" algn="l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7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1" Type="http://schemas.openxmlformats.org/officeDocument/2006/relationships/theme" Target="theme/theme1.xml"/><Relationship Id="rId2" Type="http://schemas.openxmlformats.org/officeDocument/2006/relationships/presProps" Target="presProps1.xml"/><Relationship Id="rId3" Type="http://schemas.openxmlformats.org/officeDocument/2006/relationships/slideMaster" Target="slideMasters/slide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25" Type="http://schemas.openxmlformats.org/officeDocument/2006/relationships/slide" Target="slides/slide22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9" Type="http://schemas.openxmlformats.org/officeDocument/2006/relationships/slide" Target="slides/slide16.xml"/><Relationship Id="rId18" Type="http://schemas.openxmlformats.org/officeDocument/2006/relationships/slide" Target="slides/slide1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7255FF-D4AB-46A1-A13A-B4D28E18713C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1A5D352-F372-4A6D-89E3-603C8823DAA7}">
      <dgm:prSet phldrT="[Text]"/>
      <dgm:spPr/>
      <dgm:t>
        <a:bodyPr/>
        <a:lstStyle/>
        <a:p>
          <a:r>
            <a:rPr lang="en-US" dirty="0" smtClean="0"/>
            <a:t>Chronic disorders presentation </a:t>
          </a:r>
          <a:endParaRPr lang="en-US" dirty="0"/>
        </a:p>
      </dgm:t>
    </dgm:pt>
    <dgm:pt modelId="{E903B7E5-B9A0-4D44-B7EA-4F8E5FCCA96E}" type="parTrans" cxnId="{72832049-7547-4C74-A487-EF32CD514E50}">
      <dgm:prSet/>
      <dgm:spPr/>
      <dgm:t>
        <a:bodyPr/>
        <a:lstStyle/>
        <a:p>
          <a:endParaRPr lang="en-US"/>
        </a:p>
      </dgm:t>
    </dgm:pt>
    <dgm:pt modelId="{31497F56-12B1-4C74-82E4-4174B02A5724}" type="sibTrans" cxnId="{72832049-7547-4C74-A487-EF32CD514E50}">
      <dgm:prSet/>
      <dgm:spPr/>
      <dgm:t>
        <a:bodyPr/>
        <a:lstStyle/>
        <a:p>
          <a:endParaRPr lang="en-US"/>
        </a:p>
      </dgm:t>
    </dgm:pt>
    <dgm:pt modelId="{B88666AB-21E3-4DED-BF72-AFE658A0D1AA}">
      <dgm:prSet/>
      <dgm:spPr/>
      <dgm:t>
        <a:bodyPr/>
        <a:lstStyle/>
        <a:p>
          <a:r>
            <a:rPr lang="en-US" dirty="0" smtClean="0"/>
            <a:t> specific organ involvement  </a:t>
          </a:r>
          <a:endParaRPr lang="en-US" dirty="0"/>
        </a:p>
      </dgm:t>
    </dgm:pt>
    <dgm:pt modelId="{98E8E932-D3E0-4A5E-B900-06D3007D13B2}" type="parTrans" cxnId="{032D13BD-FEB2-45D8-9BE0-A828CDE8C6B1}">
      <dgm:prSet/>
      <dgm:spPr/>
      <dgm:t>
        <a:bodyPr/>
        <a:lstStyle/>
        <a:p>
          <a:endParaRPr lang="en-US"/>
        </a:p>
      </dgm:t>
    </dgm:pt>
    <dgm:pt modelId="{01FC06F2-80D3-4F5D-8181-B50C64CBE296}" type="sibTrans" cxnId="{032D13BD-FEB2-45D8-9BE0-A828CDE8C6B1}">
      <dgm:prSet/>
      <dgm:spPr/>
      <dgm:t>
        <a:bodyPr/>
        <a:lstStyle/>
        <a:p>
          <a:endParaRPr lang="en-US"/>
        </a:p>
      </dgm:t>
    </dgm:pt>
    <dgm:pt modelId="{1989DDD0-D3BE-4608-9F28-ED6FF7142023}">
      <dgm:prSet/>
      <dgm:spPr/>
      <dgm:t>
        <a:bodyPr/>
        <a:lstStyle/>
        <a:p>
          <a:r>
            <a:rPr lang="en-US" dirty="0" smtClean="0"/>
            <a:t> disorders with neurologic abnormalities</a:t>
          </a:r>
          <a:endParaRPr lang="en-US" dirty="0"/>
        </a:p>
      </dgm:t>
    </dgm:pt>
    <dgm:pt modelId="{35070D21-AB90-4151-B290-A95A75F94F58}" type="parTrans" cxnId="{F4FE99F4-2910-4550-8E4A-CD88C0C8CC03}">
      <dgm:prSet/>
      <dgm:spPr/>
      <dgm:t>
        <a:bodyPr/>
        <a:lstStyle/>
        <a:p>
          <a:endParaRPr lang="en-US"/>
        </a:p>
      </dgm:t>
    </dgm:pt>
    <dgm:pt modelId="{BBCCD9C0-314A-444A-B2BA-8DA2EF9CA157}" type="sibTrans" cxnId="{F4FE99F4-2910-4550-8E4A-CD88C0C8CC03}">
      <dgm:prSet/>
      <dgm:spPr/>
      <dgm:t>
        <a:bodyPr/>
        <a:lstStyle/>
        <a:p>
          <a:endParaRPr lang="en-US"/>
        </a:p>
      </dgm:t>
    </dgm:pt>
    <dgm:pt modelId="{F1D9CA62-FDE4-4497-8775-81B332D7726A}">
      <dgm:prSet/>
      <dgm:spPr/>
      <dgm:t>
        <a:bodyPr/>
        <a:lstStyle/>
        <a:p>
          <a:r>
            <a:rPr lang="en-US" dirty="0" smtClean="0"/>
            <a:t>Associated with   dysmorphic features</a:t>
          </a:r>
          <a:endParaRPr lang="en-US" dirty="0"/>
        </a:p>
      </dgm:t>
    </dgm:pt>
    <dgm:pt modelId="{4EEE1209-8A32-4A95-9505-9B5418D47F8E}" type="parTrans" cxnId="{A99E1D6C-6F4A-4D1F-AF83-72E13193C2D3}">
      <dgm:prSet/>
      <dgm:spPr/>
      <dgm:t>
        <a:bodyPr/>
        <a:lstStyle/>
        <a:p>
          <a:endParaRPr lang="en-US"/>
        </a:p>
      </dgm:t>
    </dgm:pt>
    <dgm:pt modelId="{85EA7E10-639F-44CF-BA3F-D93CCB662FB5}" type="sibTrans" cxnId="{A99E1D6C-6F4A-4D1F-AF83-72E13193C2D3}">
      <dgm:prSet/>
      <dgm:spPr/>
      <dgm:t>
        <a:bodyPr/>
        <a:lstStyle/>
        <a:p>
          <a:endParaRPr lang="en-US"/>
        </a:p>
      </dgm:t>
    </dgm:pt>
    <dgm:pt modelId="{676E057C-3A8B-45FD-A074-3B85988D0E70}" type="pres">
      <dgm:prSet presAssocID="{F67255FF-D4AB-46A1-A13A-B4D28E18713C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1FDE187-F88A-4107-B31B-9C492148C9E5}" type="pres">
      <dgm:prSet presAssocID="{41A5D352-F372-4A6D-89E3-603C8823DAA7}" presName="root1" presStyleCnt="0"/>
      <dgm:spPr/>
    </dgm:pt>
    <dgm:pt modelId="{6366B6F0-0DE9-4F78-8B15-71BF2DE29FF0}" type="pres">
      <dgm:prSet presAssocID="{41A5D352-F372-4A6D-89E3-603C8823DAA7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6E24772-BFA6-4C64-9968-00C980869E51}" type="pres">
      <dgm:prSet presAssocID="{41A5D352-F372-4A6D-89E3-603C8823DAA7}" presName="level2hierChild" presStyleCnt="0"/>
      <dgm:spPr/>
    </dgm:pt>
    <dgm:pt modelId="{C3506F86-57E5-4D65-987D-49BA8EF55970}" type="pres">
      <dgm:prSet presAssocID="{35070D21-AB90-4151-B290-A95A75F94F58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798BAC1C-71B5-47C5-AA41-205BF7C1C16F}" type="pres">
      <dgm:prSet presAssocID="{35070D21-AB90-4151-B290-A95A75F94F58}" presName="connTx" presStyleLbl="parChTrans1D2" presStyleIdx="0" presStyleCnt="3"/>
      <dgm:spPr/>
      <dgm:t>
        <a:bodyPr/>
        <a:lstStyle/>
        <a:p>
          <a:endParaRPr lang="en-US"/>
        </a:p>
      </dgm:t>
    </dgm:pt>
    <dgm:pt modelId="{56CFC703-60C6-4D02-A328-8C239A48FB3A}" type="pres">
      <dgm:prSet presAssocID="{1989DDD0-D3BE-4608-9F28-ED6FF7142023}" presName="root2" presStyleCnt="0"/>
      <dgm:spPr/>
    </dgm:pt>
    <dgm:pt modelId="{BEBFA500-EDD2-4BAE-A712-1AE5862C7F25}" type="pres">
      <dgm:prSet presAssocID="{1989DDD0-D3BE-4608-9F28-ED6FF7142023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6D87C68-E7C2-4335-BC9F-020CC115A31B}" type="pres">
      <dgm:prSet presAssocID="{1989DDD0-D3BE-4608-9F28-ED6FF7142023}" presName="level3hierChild" presStyleCnt="0"/>
      <dgm:spPr/>
    </dgm:pt>
    <dgm:pt modelId="{07CF3AA5-53B2-46E4-B8C6-A63E61ECAF07}" type="pres">
      <dgm:prSet presAssocID="{98E8E932-D3E0-4A5E-B900-06D3007D13B2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FBC6DCC6-8663-4E28-8388-88FC966DD9DD}" type="pres">
      <dgm:prSet presAssocID="{98E8E932-D3E0-4A5E-B900-06D3007D13B2}" presName="connTx" presStyleLbl="parChTrans1D2" presStyleIdx="1" presStyleCnt="3"/>
      <dgm:spPr/>
      <dgm:t>
        <a:bodyPr/>
        <a:lstStyle/>
        <a:p>
          <a:endParaRPr lang="en-US"/>
        </a:p>
      </dgm:t>
    </dgm:pt>
    <dgm:pt modelId="{3329C441-3DE4-4111-85F0-4B663994AEA3}" type="pres">
      <dgm:prSet presAssocID="{B88666AB-21E3-4DED-BF72-AFE658A0D1AA}" presName="root2" presStyleCnt="0"/>
      <dgm:spPr/>
    </dgm:pt>
    <dgm:pt modelId="{A79EBBFE-54E0-4AC6-8F2E-4616DBAC5C15}" type="pres">
      <dgm:prSet presAssocID="{B88666AB-21E3-4DED-BF72-AFE658A0D1AA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309BDFC-D2E1-481A-9831-B6C6D903386C}" type="pres">
      <dgm:prSet presAssocID="{B88666AB-21E3-4DED-BF72-AFE658A0D1AA}" presName="level3hierChild" presStyleCnt="0"/>
      <dgm:spPr/>
    </dgm:pt>
    <dgm:pt modelId="{C10DAF4B-1D54-4BDF-AD93-6AEB12D60388}" type="pres">
      <dgm:prSet presAssocID="{4EEE1209-8A32-4A95-9505-9B5418D47F8E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90B32533-D946-4D83-A8DC-4029C849877B}" type="pres">
      <dgm:prSet presAssocID="{4EEE1209-8A32-4A95-9505-9B5418D47F8E}" presName="connTx" presStyleLbl="parChTrans1D2" presStyleIdx="2" presStyleCnt="3"/>
      <dgm:spPr/>
      <dgm:t>
        <a:bodyPr/>
        <a:lstStyle/>
        <a:p>
          <a:endParaRPr lang="en-US"/>
        </a:p>
      </dgm:t>
    </dgm:pt>
    <dgm:pt modelId="{FB79BB2C-2323-4500-8507-1D10323FE7D3}" type="pres">
      <dgm:prSet presAssocID="{F1D9CA62-FDE4-4497-8775-81B332D7726A}" presName="root2" presStyleCnt="0"/>
      <dgm:spPr/>
    </dgm:pt>
    <dgm:pt modelId="{3DE511A0-F88E-4E99-BD07-F2C950F19A11}" type="pres">
      <dgm:prSet presAssocID="{F1D9CA62-FDE4-4497-8775-81B332D7726A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30E971C-BFF2-4038-A77F-5A21ECBF70D6}" type="pres">
      <dgm:prSet presAssocID="{F1D9CA62-FDE4-4497-8775-81B332D7726A}" presName="level3hierChild" presStyleCnt="0"/>
      <dgm:spPr/>
    </dgm:pt>
  </dgm:ptLst>
  <dgm:cxnLst>
    <dgm:cxn modelId="{032D13BD-FEB2-45D8-9BE0-A828CDE8C6B1}" srcId="{41A5D352-F372-4A6D-89E3-603C8823DAA7}" destId="{B88666AB-21E3-4DED-BF72-AFE658A0D1AA}" srcOrd="1" destOrd="0" parTransId="{98E8E932-D3E0-4A5E-B900-06D3007D13B2}" sibTransId="{01FC06F2-80D3-4F5D-8181-B50C64CBE296}"/>
    <dgm:cxn modelId="{48CD1819-8FAA-443B-BD23-9DB5187DAAA2}" type="presOf" srcId="{35070D21-AB90-4151-B290-A95A75F94F58}" destId="{C3506F86-57E5-4D65-987D-49BA8EF55970}" srcOrd="0" destOrd="0" presId="urn:microsoft.com/office/officeart/2008/layout/HorizontalMultiLevelHierarchy"/>
    <dgm:cxn modelId="{8F0144A6-646E-42F4-AECF-A441A4FFFB87}" type="presOf" srcId="{4EEE1209-8A32-4A95-9505-9B5418D47F8E}" destId="{C10DAF4B-1D54-4BDF-AD93-6AEB12D60388}" srcOrd="0" destOrd="0" presId="urn:microsoft.com/office/officeart/2008/layout/HorizontalMultiLevelHierarchy"/>
    <dgm:cxn modelId="{72832049-7547-4C74-A487-EF32CD514E50}" srcId="{F67255FF-D4AB-46A1-A13A-B4D28E18713C}" destId="{41A5D352-F372-4A6D-89E3-603C8823DAA7}" srcOrd="0" destOrd="0" parTransId="{E903B7E5-B9A0-4D44-B7EA-4F8E5FCCA96E}" sibTransId="{31497F56-12B1-4C74-82E4-4174B02A5724}"/>
    <dgm:cxn modelId="{C0A71ACB-6580-4ADB-90AB-1259E073F0F8}" type="presOf" srcId="{B88666AB-21E3-4DED-BF72-AFE658A0D1AA}" destId="{A79EBBFE-54E0-4AC6-8F2E-4616DBAC5C15}" srcOrd="0" destOrd="0" presId="urn:microsoft.com/office/officeart/2008/layout/HorizontalMultiLevelHierarchy"/>
    <dgm:cxn modelId="{66E102EF-719F-44D4-8B34-C806B0C892E1}" type="presOf" srcId="{98E8E932-D3E0-4A5E-B900-06D3007D13B2}" destId="{07CF3AA5-53B2-46E4-B8C6-A63E61ECAF07}" srcOrd="0" destOrd="0" presId="urn:microsoft.com/office/officeart/2008/layout/HorizontalMultiLevelHierarchy"/>
    <dgm:cxn modelId="{A99E1D6C-6F4A-4D1F-AF83-72E13193C2D3}" srcId="{41A5D352-F372-4A6D-89E3-603C8823DAA7}" destId="{F1D9CA62-FDE4-4497-8775-81B332D7726A}" srcOrd="2" destOrd="0" parTransId="{4EEE1209-8A32-4A95-9505-9B5418D47F8E}" sibTransId="{85EA7E10-639F-44CF-BA3F-D93CCB662FB5}"/>
    <dgm:cxn modelId="{26D40050-9760-4C5B-A50B-B140A670D911}" type="presOf" srcId="{1989DDD0-D3BE-4608-9F28-ED6FF7142023}" destId="{BEBFA500-EDD2-4BAE-A712-1AE5862C7F25}" srcOrd="0" destOrd="0" presId="urn:microsoft.com/office/officeart/2008/layout/HorizontalMultiLevelHierarchy"/>
    <dgm:cxn modelId="{4F1314E9-983B-424E-A058-A749F3CFFE8D}" type="presOf" srcId="{98E8E932-D3E0-4A5E-B900-06D3007D13B2}" destId="{FBC6DCC6-8663-4E28-8388-88FC966DD9DD}" srcOrd="1" destOrd="0" presId="urn:microsoft.com/office/officeart/2008/layout/HorizontalMultiLevelHierarchy"/>
    <dgm:cxn modelId="{6234F8EC-EDC1-4FFF-8C7F-DBD1A45762C7}" type="presOf" srcId="{4EEE1209-8A32-4A95-9505-9B5418D47F8E}" destId="{90B32533-D946-4D83-A8DC-4029C849877B}" srcOrd="1" destOrd="0" presId="urn:microsoft.com/office/officeart/2008/layout/HorizontalMultiLevelHierarchy"/>
    <dgm:cxn modelId="{FB38EE07-2D03-462C-B66F-CAE258C50C76}" type="presOf" srcId="{35070D21-AB90-4151-B290-A95A75F94F58}" destId="{798BAC1C-71B5-47C5-AA41-205BF7C1C16F}" srcOrd="1" destOrd="0" presId="urn:microsoft.com/office/officeart/2008/layout/HorizontalMultiLevelHierarchy"/>
    <dgm:cxn modelId="{0B592028-8584-49D9-B6A7-7213ECEA276D}" type="presOf" srcId="{F67255FF-D4AB-46A1-A13A-B4D28E18713C}" destId="{676E057C-3A8B-45FD-A074-3B85988D0E70}" srcOrd="0" destOrd="0" presId="urn:microsoft.com/office/officeart/2008/layout/HorizontalMultiLevelHierarchy"/>
    <dgm:cxn modelId="{F4FE99F4-2910-4550-8E4A-CD88C0C8CC03}" srcId="{41A5D352-F372-4A6D-89E3-603C8823DAA7}" destId="{1989DDD0-D3BE-4608-9F28-ED6FF7142023}" srcOrd="0" destOrd="0" parTransId="{35070D21-AB90-4151-B290-A95A75F94F58}" sibTransId="{BBCCD9C0-314A-444A-B2BA-8DA2EF9CA157}"/>
    <dgm:cxn modelId="{3A2E7651-3E74-47F2-8309-72E8D6F15475}" type="presOf" srcId="{F1D9CA62-FDE4-4497-8775-81B332D7726A}" destId="{3DE511A0-F88E-4E99-BD07-F2C950F19A11}" srcOrd="0" destOrd="0" presId="urn:microsoft.com/office/officeart/2008/layout/HorizontalMultiLevelHierarchy"/>
    <dgm:cxn modelId="{203C14B6-F913-4085-A676-11E5A568025C}" type="presOf" srcId="{41A5D352-F372-4A6D-89E3-603C8823DAA7}" destId="{6366B6F0-0DE9-4F78-8B15-71BF2DE29FF0}" srcOrd="0" destOrd="0" presId="urn:microsoft.com/office/officeart/2008/layout/HorizontalMultiLevelHierarchy"/>
    <dgm:cxn modelId="{AFCF66F0-DD67-40F9-BF7B-05679DEFFC84}" type="presParOf" srcId="{676E057C-3A8B-45FD-A074-3B85988D0E70}" destId="{11FDE187-F88A-4107-B31B-9C492148C9E5}" srcOrd="0" destOrd="0" presId="urn:microsoft.com/office/officeart/2008/layout/HorizontalMultiLevelHierarchy"/>
    <dgm:cxn modelId="{DBC73A60-F44A-40F1-9A10-44E364728A4D}" type="presParOf" srcId="{11FDE187-F88A-4107-B31B-9C492148C9E5}" destId="{6366B6F0-0DE9-4F78-8B15-71BF2DE29FF0}" srcOrd="0" destOrd="0" presId="urn:microsoft.com/office/officeart/2008/layout/HorizontalMultiLevelHierarchy"/>
    <dgm:cxn modelId="{69F29609-1814-4FA7-AAAD-EEF7A2D558F8}" type="presParOf" srcId="{11FDE187-F88A-4107-B31B-9C492148C9E5}" destId="{36E24772-BFA6-4C64-9968-00C980869E51}" srcOrd="1" destOrd="0" presId="urn:microsoft.com/office/officeart/2008/layout/HorizontalMultiLevelHierarchy"/>
    <dgm:cxn modelId="{6094D8E5-2997-4673-A53D-761E80C71924}" type="presParOf" srcId="{36E24772-BFA6-4C64-9968-00C980869E51}" destId="{C3506F86-57E5-4D65-987D-49BA8EF55970}" srcOrd="0" destOrd="0" presId="urn:microsoft.com/office/officeart/2008/layout/HorizontalMultiLevelHierarchy"/>
    <dgm:cxn modelId="{0A1B2E03-5B3F-433C-AAE4-A66B3FF613A0}" type="presParOf" srcId="{C3506F86-57E5-4D65-987D-49BA8EF55970}" destId="{798BAC1C-71B5-47C5-AA41-205BF7C1C16F}" srcOrd="0" destOrd="0" presId="urn:microsoft.com/office/officeart/2008/layout/HorizontalMultiLevelHierarchy"/>
    <dgm:cxn modelId="{02D39801-4E3D-4A4D-948A-DC674EAC80EC}" type="presParOf" srcId="{36E24772-BFA6-4C64-9968-00C980869E51}" destId="{56CFC703-60C6-4D02-A328-8C239A48FB3A}" srcOrd="1" destOrd="0" presId="urn:microsoft.com/office/officeart/2008/layout/HorizontalMultiLevelHierarchy"/>
    <dgm:cxn modelId="{DC04FD50-88C1-42ED-A9A9-20CF600D56D2}" type="presParOf" srcId="{56CFC703-60C6-4D02-A328-8C239A48FB3A}" destId="{BEBFA500-EDD2-4BAE-A712-1AE5862C7F25}" srcOrd="0" destOrd="0" presId="urn:microsoft.com/office/officeart/2008/layout/HorizontalMultiLevelHierarchy"/>
    <dgm:cxn modelId="{95E2969F-8623-41F0-8FB5-EDFA5B1589C3}" type="presParOf" srcId="{56CFC703-60C6-4D02-A328-8C239A48FB3A}" destId="{86D87C68-E7C2-4335-BC9F-020CC115A31B}" srcOrd="1" destOrd="0" presId="urn:microsoft.com/office/officeart/2008/layout/HorizontalMultiLevelHierarchy"/>
    <dgm:cxn modelId="{2E54C900-2560-4A5B-932E-D7934FAB6078}" type="presParOf" srcId="{36E24772-BFA6-4C64-9968-00C980869E51}" destId="{07CF3AA5-53B2-46E4-B8C6-A63E61ECAF07}" srcOrd="2" destOrd="0" presId="urn:microsoft.com/office/officeart/2008/layout/HorizontalMultiLevelHierarchy"/>
    <dgm:cxn modelId="{2F20E56F-A241-44A1-A860-84DE6522B04A}" type="presParOf" srcId="{07CF3AA5-53B2-46E4-B8C6-A63E61ECAF07}" destId="{FBC6DCC6-8663-4E28-8388-88FC966DD9DD}" srcOrd="0" destOrd="0" presId="urn:microsoft.com/office/officeart/2008/layout/HorizontalMultiLevelHierarchy"/>
    <dgm:cxn modelId="{E297E54F-927D-4594-A392-7E7D35A0E087}" type="presParOf" srcId="{36E24772-BFA6-4C64-9968-00C980869E51}" destId="{3329C441-3DE4-4111-85F0-4B663994AEA3}" srcOrd="3" destOrd="0" presId="urn:microsoft.com/office/officeart/2008/layout/HorizontalMultiLevelHierarchy"/>
    <dgm:cxn modelId="{332860B2-397C-47E5-95AE-94D5B79A5D8A}" type="presParOf" srcId="{3329C441-3DE4-4111-85F0-4B663994AEA3}" destId="{A79EBBFE-54E0-4AC6-8F2E-4616DBAC5C15}" srcOrd="0" destOrd="0" presId="urn:microsoft.com/office/officeart/2008/layout/HorizontalMultiLevelHierarchy"/>
    <dgm:cxn modelId="{4E724580-4148-4B17-8A04-89AF43F25B32}" type="presParOf" srcId="{3329C441-3DE4-4111-85F0-4B663994AEA3}" destId="{5309BDFC-D2E1-481A-9831-B6C6D903386C}" srcOrd="1" destOrd="0" presId="urn:microsoft.com/office/officeart/2008/layout/HorizontalMultiLevelHierarchy"/>
    <dgm:cxn modelId="{B7BA6344-E05A-4DB8-BC44-2BE0FA93A7A3}" type="presParOf" srcId="{36E24772-BFA6-4C64-9968-00C980869E51}" destId="{C10DAF4B-1D54-4BDF-AD93-6AEB12D60388}" srcOrd="4" destOrd="0" presId="urn:microsoft.com/office/officeart/2008/layout/HorizontalMultiLevelHierarchy"/>
    <dgm:cxn modelId="{4A9F275C-ACCC-4F1F-A819-B3E874C7B5B9}" type="presParOf" srcId="{C10DAF4B-1D54-4BDF-AD93-6AEB12D60388}" destId="{90B32533-D946-4D83-A8DC-4029C849877B}" srcOrd="0" destOrd="0" presId="urn:microsoft.com/office/officeart/2008/layout/HorizontalMultiLevelHierarchy"/>
    <dgm:cxn modelId="{C109D557-F1C0-4C6A-AE6D-3C0E444E15BA}" type="presParOf" srcId="{36E24772-BFA6-4C64-9968-00C980869E51}" destId="{FB79BB2C-2323-4500-8507-1D10323FE7D3}" srcOrd="5" destOrd="0" presId="urn:microsoft.com/office/officeart/2008/layout/HorizontalMultiLevelHierarchy"/>
    <dgm:cxn modelId="{CBE3C079-AFBB-4717-919E-CE58CA80D874}" type="presParOf" srcId="{FB79BB2C-2323-4500-8507-1D10323FE7D3}" destId="{3DE511A0-F88E-4E99-BD07-F2C950F19A11}" srcOrd="0" destOrd="0" presId="urn:microsoft.com/office/officeart/2008/layout/HorizontalMultiLevelHierarchy"/>
    <dgm:cxn modelId="{AA98229F-E969-433B-895F-6F5C99C1B976}" type="presParOf" srcId="{FB79BB2C-2323-4500-8507-1D10323FE7D3}" destId="{E30E971C-BFF2-4038-A77F-5A21ECBF70D6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0DAF4B-1D54-4BDF-AD93-6AEB12D60388}">
      <dsp:nvSpPr>
        <dsp:cNvPr id="0" name=""/>
        <dsp:cNvSpPr/>
      </dsp:nvSpPr>
      <dsp:spPr>
        <a:xfrm>
          <a:off x="1771019" y="2317773"/>
          <a:ext cx="577774" cy="11009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8887" y="0"/>
              </a:lnTo>
              <a:lnTo>
                <a:pt x="288887" y="1100942"/>
              </a:lnTo>
              <a:lnTo>
                <a:pt x="577774" y="110094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028822" y="2837160"/>
        <a:ext cx="62167" cy="62167"/>
      </dsp:txXfrm>
    </dsp:sp>
    <dsp:sp modelId="{07CF3AA5-53B2-46E4-B8C6-A63E61ECAF07}">
      <dsp:nvSpPr>
        <dsp:cNvPr id="0" name=""/>
        <dsp:cNvSpPr/>
      </dsp:nvSpPr>
      <dsp:spPr>
        <a:xfrm>
          <a:off x="1771019" y="2272052"/>
          <a:ext cx="57777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77774" y="457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045461" y="2303328"/>
        <a:ext cx="28888" cy="28888"/>
      </dsp:txXfrm>
    </dsp:sp>
    <dsp:sp modelId="{C3506F86-57E5-4D65-987D-49BA8EF55970}">
      <dsp:nvSpPr>
        <dsp:cNvPr id="0" name=""/>
        <dsp:cNvSpPr/>
      </dsp:nvSpPr>
      <dsp:spPr>
        <a:xfrm>
          <a:off x="1771019" y="1216830"/>
          <a:ext cx="577774" cy="1100942"/>
        </a:xfrm>
        <a:custGeom>
          <a:avLst/>
          <a:gdLst/>
          <a:ahLst/>
          <a:cxnLst/>
          <a:rect l="0" t="0" r="0" b="0"/>
          <a:pathLst>
            <a:path>
              <a:moveTo>
                <a:pt x="0" y="1100942"/>
              </a:moveTo>
              <a:lnTo>
                <a:pt x="288887" y="1100942"/>
              </a:lnTo>
              <a:lnTo>
                <a:pt x="288887" y="0"/>
              </a:lnTo>
              <a:lnTo>
                <a:pt x="577774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028822" y="1736218"/>
        <a:ext cx="62167" cy="62167"/>
      </dsp:txXfrm>
    </dsp:sp>
    <dsp:sp modelId="{6366B6F0-0DE9-4F78-8B15-71BF2DE29FF0}">
      <dsp:nvSpPr>
        <dsp:cNvPr id="0" name=""/>
        <dsp:cNvSpPr/>
      </dsp:nvSpPr>
      <dsp:spPr>
        <a:xfrm rot="16200000">
          <a:off x="-987130" y="1877396"/>
          <a:ext cx="4635546" cy="8807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Chronic disorders presentation </a:t>
          </a:r>
          <a:endParaRPr lang="en-US" sz="3000" kern="1200" dirty="0"/>
        </a:p>
      </dsp:txBody>
      <dsp:txXfrm>
        <a:off x="-987130" y="1877396"/>
        <a:ext cx="4635546" cy="880753"/>
      </dsp:txXfrm>
    </dsp:sp>
    <dsp:sp modelId="{BEBFA500-EDD2-4BAE-A712-1AE5862C7F25}">
      <dsp:nvSpPr>
        <dsp:cNvPr id="0" name=""/>
        <dsp:cNvSpPr/>
      </dsp:nvSpPr>
      <dsp:spPr>
        <a:xfrm>
          <a:off x="2348793" y="776453"/>
          <a:ext cx="2888872" cy="8807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 disorders with neurologic abnormalities</a:t>
          </a:r>
          <a:endParaRPr lang="en-US" sz="2200" kern="1200" dirty="0"/>
        </a:p>
      </dsp:txBody>
      <dsp:txXfrm>
        <a:off x="2348793" y="776453"/>
        <a:ext cx="2888872" cy="880753"/>
      </dsp:txXfrm>
    </dsp:sp>
    <dsp:sp modelId="{A79EBBFE-54E0-4AC6-8F2E-4616DBAC5C15}">
      <dsp:nvSpPr>
        <dsp:cNvPr id="0" name=""/>
        <dsp:cNvSpPr/>
      </dsp:nvSpPr>
      <dsp:spPr>
        <a:xfrm>
          <a:off x="2348793" y="1877396"/>
          <a:ext cx="2888872" cy="8807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 specific organ involvement  </a:t>
          </a:r>
          <a:endParaRPr lang="en-US" sz="2200" kern="1200" dirty="0"/>
        </a:p>
      </dsp:txBody>
      <dsp:txXfrm>
        <a:off x="2348793" y="1877396"/>
        <a:ext cx="2888872" cy="880753"/>
      </dsp:txXfrm>
    </dsp:sp>
    <dsp:sp modelId="{3DE511A0-F88E-4E99-BD07-F2C950F19A11}">
      <dsp:nvSpPr>
        <dsp:cNvPr id="0" name=""/>
        <dsp:cNvSpPr/>
      </dsp:nvSpPr>
      <dsp:spPr>
        <a:xfrm>
          <a:off x="2348793" y="2978338"/>
          <a:ext cx="2888872" cy="8807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Associated with   dysmorphic features</a:t>
          </a:r>
          <a:endParaRPr lang="en-US" sz="2200" kern="1200" dirty="0"/>
        </a:p>
      </dsp:txBody>
      <dsp:txXfrm>
        <a:off x="2348793" y="2978338"/>
        <a:ext cx="2888872" cy="8807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6EEE4-DAAE-4EC9-AE4B-9914809E90C1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15B7B-AEBD-4C47-8381-332905786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07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6EEE4-DAAE-4EC9-AE4B-9914809E90C1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15B7B-AEBD-4C47-8381-332905786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52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6EEE4-DAAE-4EC9-AE4B-9914809E90C1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15B7B-AEBD-4C47-8381-332905786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710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6EEE4-DAAE-4EC9-AE4B-9914809E90C1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15B7B-AEBD-4C47-8381-332905786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550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6EEE4-DAAE-4EC9-AE4B-9914809E90C1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15B7B-AEBD-4C47-8381-332905786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593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6EEE4-DAAE-4EC9-AE4B-9914809E90C1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15B7B-AEBD-4C47-8381-332905786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679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6EEE4-DAAE-4EC9-AE4B-9914809E90C1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15B7B-AEBD-4C47-8381-332905786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669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6EEE4-DAAE-4EC9-AE4B-9914809E90C1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15B7B-AEBD-4C47-8381-332905786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916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6EEE4-DAAE-4EC9-AE4B-9914809E90C1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15B7B-AEBD-4C47-8381-332905786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126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6EEE4-DAAE-4EC9-AE4B-9914809E90C1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15B7B-AEBD-4C47-8381-332905786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194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6EEE4-DAAE-4EC9-AE4B-9914809E90C1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15B7B-AEBD-4C47-8381-332905786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307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76EEE4-DAAE-4EC9-AE4B-9914809E90C1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15B7B-AEBD-4C47-8381-332905786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705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Inborn errors of metabolism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</a:p>
          <a:p>
            <a:r>
              <a:rPr lang="en-US" dirty="0" smtClean="0"/>
              <a:t>Done by : Dr. Lina AL-SHADFAN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700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8903"/>
            <a:ext cx="10515600" cy="554736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Hyperammoniemia</a:t>
            </a:r>
            <a:r>
              <a:rPr lang="en-US" dirty="0" smtClean="0"/>
              <a:t> treatment : </a:t>
            </a:r>
          </a:p>
          <a:p>
            <a:r>
              <a:rPr lang="en-US" b="1" dirty="0" smtClean="0"/>
              <a:t> </a:t>
            </a:r>
            <a:r>
              <a:rPr lang="en-US" b="1" dirty="0"/>
              <a:t>hemodialysis </a:t>
            </a:r>
            <a:endParaRPr lang="en-US" b="1" dirty="0" smtClean="0"/>
          </a:p>
          <a:p>
            <a:r>
              <a:rPr lang="en-US" b="1" dirty="0" smtClean="0"/>
              <a:t>ammonia  removal </a:t>
            </a:r>
            <a:r>
              <a:rPr lang="en-US" b="1" dirty="0"/>
              <a:t>medications </a:t>
            </a:r>
            <a:r>
              <a:rPr lang="en-US" dirty="0"/>
              <a:t>(sodium benzoate and sodium </a:t>
            </a:r>
            <a:r>
              <a:rPr lang="en-US" dirty="0" err="1" smtClean="0"/>
              <a:t>phenylacetate</a:t>
            </a:r>
            <a:r>
              <a:rPr lang="en-US" dirty="0" smtClean="0"/>
              <a:t>) and </a:t>
            </a:r>
            <a:r>
              <a:rPr lang="en-US" dirty="0"/>
              <a:t>arginine administered. </a:t>
            </a:r>
            <a:endParaRPr lang="en-US" dirty="0" smtClean="0"/>
          </a:p>
          <a:p>
            <a:r>
              <a:rPr lang="en-US" b="1" dirty="0" smtClean="0"/>
              <a:t>All </a:t>
            </a:r>
            <a:r>
              <a:rPr lang="en-US" b="1" dirty="0"/>
              <a:t>protein </a:t>
            </a:r>
            <a:r>
              <a:rPr lang="en-US" b="1" dirty="0" smtClean="0"/>
              <a:t>intake should </a:t>
            </a:r>
            <a:r>
              <a:rPr lang="en-US" b="1" dirty="0"/>
              <a:t>be halted </a:t>
            </a:r>
            <a:r>
              <a:rPr lang="en-US" dirty="0"/>
              <a:t>if a urea cycle defect or a </a:t>
            </a:r>
            <a:r>
              <a:rPr lang="en-US" dirty="0" smtClean="0"/>
              <a:t>disorder related </a:t>
            </a:r>
            <a:r>
              <a:rPr lang="en-US" dirty="0"/>
              <a:t>to protein “intolerance” such as an organic </a:t>
            </a:r>
            <a:r>
              <a:rPr lang="en-US" dirty="0" smtClean="0"/>
              <a:t>academia ,  is </a:t>
            </a:r>
            <a:r>
              <a:rPr lang="en-US" dirty="0"/>
              <a:t>suspected. </a:t>
            </a:r>
            <a:endParaRPr lang="en-US" dirty="0" smtClean="0"/>
          </a:p>
          <a:p>
            <a:r>
              <a:rPr lang="en-US" dirty="0" smtClean="0"/>
              <a:t>Such </a:t>
            </a:r>
            <a:r>
              <a:rPr lang="en-US" dirty="0"/>
              <a:t>protein deprivation cannot </a:t>
            </a:r>
            <a:r>
              <a:rPr lang="en-US" dirty="0" smtClean="0"/>
              <a:t>be undertaken </a:t>
            </a:r>
            <a:r>
              <a:rPr lang="en-US" dirty="0"/>
              <a:t>without providing </a:t>
            </a:r>
            <a:r>
              <a:rPr lang="en-US" b="1" dirty="0"/>
              <a:t>appropriate caloric </a:t>
            </a:r>
            <a:r>
              <a:rPr lang="en-US" b="1" dirty="0" smtClean="0"/>
              <a:t>intake from </a:t>
            </a:r>
            <a:r>
              <a:rPr lang="en-US" b="1" dirty="0"/>
              <a:t>carbohydrate (10% glucose) and an intravenous </a:t>
            </a:r>
            <a:r>
              <a:rPr lang="en-US" b="1" dirty="0" smtClean="0"/>
              <a:t>fat emulsion</a:t>
            </a:r>
            <a:r>
              <a:rPr lang="en-US" b="1" dirty="0"/>
              <a:t>. </a:t>
            </a:r>
            <a:endParaRPr lang="en-US" b="1" dirty="0" smtClean="0"/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If </a:t>
            </a:r>
            <a:r>
              <a:rPr lang="en-US" dirty="0">
                <a:solidFill>
                  <a:srgbClr val="FF0000"/>
                </a:solidFill>
              </a:rPr>
              <a:t>the caloric intake is not sufficient, </a:t>
            </a:r>
            <a:r>
              <a:rPr lang="en-US" dirty="0" smtClean="0">
                <a:solidFill>
                  <a:srgbClr val="FF0000"/>
                </a:solidFill>
              </a:rPr>
              <a:t>catabolism of </a:t>
            </a:r>
            <a:r>
              <a:rPr lang="en-US" dirty="0">
                <a:solidFill>
                  <a:srgbClr val="FF0000"/>
                </a:solidFill>
              </a:rPr>
              <a:t>the patient’s protein occurs, raising ammonia </a:t>
            </a:r>
            <a:r>
              <a:rPr lang="en-US" dirty="0" smtClean="0">
                <a:solidFill>
                  <a:srgbClr val="FF0000"/>
                </a:solidFill>
              </a:rPr>
              <a:t>concentrations in </a:t>
            </a:r>
            <a:r>
              <a:rPr lang="en-US" dirty="0">
                <a:solidFill>
                  <a:srgbClr val="FF0000"/>
                </a:solidFill>
              </a:rPr>
              <a:t>a urea cycle disorder or presenting </a:t>
            </a:r>
            <a:r>
              <a:rPr lang="en-US" dirty="0" smtClean="0">
                <a:solidFill>
                  <a:srgbClr val="FF0000"/>
                </a:solidFill>
              </a:rPr>
              <a:t>substrate for </a:t>
            </a:r>
            <a:r>
              <a:rPr lang="en-US" dirty="0">
                <a:solidFill>
                  <a:srgbClr val="FF0000"/>
                </a:solidFill>
              </a:rPr>
              <a:t>the organic acidurias.</a:t>
            </a:r>
          </a:p>
          <a:p>
            <a:r>
              <a:rPr lang="en-US" dirty="0"/>
              <a:t>A number of </a:t>
            </a:r>
            <a:r>
              <a:rPr lang="en-US" dirty="0" smtClean="0"/>
              <a:t>inherited metabolic disorders respond to large (“mega”) doses of the </a:t>
            </a:r>
            <a:r>
              <a:rPr lang="en-US" b="1" dirty="0" smtClean="0"/>
              <a:t>cofactors</a:t>
            </a:r>
            <a:r>
              <a:rPr lang="en-US" dirty="0" smtClean="0"/>
              <a:t> of their respective enzymes (Vitamin B12  ,thiamine , biotin ,riboflavin ,folic acid  and carnitine). </a:t>
            </a:r>
          </a:p>
          <a:p>
            <a:r>
              <a:rPr lang="en-US" dirty="0" smtClean="0"/>
              <a:t>Patients who experience hypoglycemia should be given glucose to maintain normal plasma concentrations.</a:t>
            </a:r>
          </a:p>
          <a:p>
            <a:r>
              <a:rPr lang="en-US" u="sng" dirty="0" smtClean="0"/>
              <a:t>Treatment can be tailored as the results of testing become available and a diagnosis is made.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47703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Chronic Disorders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817" y="1242151"/>
            <a:ext cx="4752702" cy="4351338"/>
          </a:xfrm>
        </p:spPr>
        <p:txBody>
          <a:bodyPr>
            <a:normAutofit/>
          </a:bodyPr>
          <a:lstStyle/>
          <a:p>
            <a:r>
              <a:rPr lang="en-US" sz="2000" dirty="0" smtClean="0"/>
              <a:t>The </a:t>
            </a:r>
            <a:r>
              <a:rPr lang="en-US" sz="2000" dirty="0"/>
              <a:t>second group of metabolic disorders is </a:t>
            </a:r>
            <a:r>
              <a:rPr lang="en-US" sz="2000" dirty="0" smtClean="0"/>
              <a:t>characterized by </a:t>
            </a:r>
            <a:r>
              <a:rPr lang="en-US" sz="2000" dirty="0"/>
              <a:t>a more chronic course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 </a:t>
            </a:r>
            <a:r>
              <a:rPr lang="en-US" sz="2000" dirty="0"/>
              <a:t>They are difficult to </a:t>
            </a:r>
            <a:r>
              <a:rPr lang="en-US" sz="2000" dirty="0" smtClean="0"/>
              <a:t>recognize and </a:t>
            </a:r>
            <a:r>
              <a:rPr lang="en-US" sz="2000" dirty="0"/>
              <a:t>diagnose because their onset may be from birth </a:t>
            </a:r>
            <a:r>
              <a:rPr lang="en-US" sz="2000" dirty="0" smtClean="0"/>
              <a:t>to adulthood </a:t>
            </a:r>
            <a:r>
              <a:rPr lang="en-US" sz="2000" dirty="0"/>
              <a:t>and they have myriad signs and symptoms.</a:t>
            </a:r>
          </a:p>
          <a:p>
            <a:r>
              <a:rPr lang="en-US" sz="2000" dirty="0"/>
              <a:t>The presence of some clinical findings helps to </a:t>
            </a:r>
            <a:r>
              <a:rPr lang="en-US" sz="2000" dirty="0" smtClean="0"/>
              <a:t>organize the </a:t>
            </a:r>
            <a:r>
              <a:rPr lang="en-US" sz="2000" dirty="0"/>
              <a:t>group into more manageable subgroups. </a:t>
            </a:r>
            <a:endParaRPr lang="en-US" sz="2000" dirty="0" smtClean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797076505"/>
              </p:ext>
            </p:extLst>
          </p:nvPr>
        </p:nvGraphicFramePr>
        <p:xfrm>
          <a:off x="5303519" y="1100047"/>
          <a:ext cx="6127931" cy="46355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657623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3177" y="243840"/>
            <a:ext cx="11321143" cy="616825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500" b="1" dirty="0" smtClean="0"/>
              <a:t>Neurologic</a:t>
            </a:r>
            <a:endParaRPr lang="en-US" sz="2500" b="1" dirty="0"/>
          </a:p>
          <a:p>
            <a:r>
              <a:rPr lang="en-US" sz="2000" dirty="0"/>
              <a:t>Neurologic </a:t>
            </a:r>
            <a:r>
              <a:rPr lang="en-US" sz="2000" dirty="0" smtClean="0"/>
              <a:t>findings  </a:t>
            </a:r>
            <a:r>
              <a:rPr lang="en-US" sz="2000" dirty="0"/>
              <a:t>may include </a:t>
            </a:r>
            <a:r>
              <a:rPr lang="en-US" sz="2000" dirty="0" smtClean="0"/>
              <a:t>:</a:t>
            </a:r>
          </a:p>
          <a:p>
            <a:pPr marL="0" indent="0">
              <a:buNone/>
            </a:pPr>
            <a:r>
              <a:rPr lang="en-US" sz="2000" dirty="0" smtClean="0"/>
              <a:t>1-developmental </a:t>
            </a:r>
            <a:r>
              <a:rPr lang="en-US" sz="2000" dirty="0"/>
              <a:t>or </a:t>
            </a:r>
            <a:r>
              <a:rPr lang="en-US" sz="2000" dirty="0" smtClean="0"/>
              <a:t>psychomotor </a:t>
            </a:r>
            <a:r>
              <a:rPr lang="en-US" sz="2000" dirty="0" err="1" smtClean="0"/>
              <a:t>delay</a:t>
            </a:r>
            <a:r>
              <a:rPr lang="en-US" sz="2000" dirty="0" err="1" smtClean="0">
                <a:sym typeface="Wingdings" panose="05000000000000000000" pitchFamily="2" charset="2"/>
              </a:rPr>
              <a:t></a:t>
            </a:r>
            <a:r>
              <a:rPr lang="en-US" sz="2000" dirty="0" err="1" smtClean="0"/>
              <a:t>it’s</a:t>
            </a:r>
            <a:r>
              <a:rPr lang="en-US" sz="2000" dirty="0" smtClean="0"/>
              <a:t> the most common </a:t>
            </a:r>
          </a:p>
          <a:p>
            <a:pPr marL="0" indent="0">
              <a:buNone/>
            </a:pPr>
            <a:r>
              <a:rPr lang="en-US" sz="2000" dirty="0" smtClean="0"/>
              <a:t>                                                                            </a:t>
            </a:r>
            <a:r>
              <a:rPr lang="en-US" sz="2000" dirty="0" smtClean="0">
                <a:sym typeface="Wingdings" panose="05000000000000000000" pitchFamily="2" charset="2"/>
              </a:rPr>
              <a:t> </a:t>
            </a:r>
            <a:r>
              <a:rPr lang="en-US" sz="2000" dirty="0" smtClean="0"/>
              <a:t>usually is global 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                                                               </a:t>
            </a:r>
            <a:r>
              <a:rPr lang="en-US" sz="2000" dirty="0" smtClean="0">
                <a:sym typeface="Wingdings" panose="05000000000000000000" pitchFamily="2" charset="2"/>
              </a:rPr>
              <a:t></a:t>
            </a:r>
            <a:r>
              <a:rPr lang="en-US" sz="2000" dirty="0" smtClean="0"/>
              <a:t>shows loss of milestones (regression) over time as the        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                                                                   disease progresses</a:t>
            </a:r>
          </a:p>
          <a:p>
            <a:pPr marL="0" indent="0">
              <a:buNone/>
            </a:pPr>
            <a:r>
              <a:rPr lang="en-US" sz="2000" dirty="0" smtClean="0"/>
              <a:t> 2-seizures </a:t>
            </a:r>
            <a:r>
              <a:rPr lang="en-US" sz="2000" dirty="0" smtClean="0">
                <a:sym typeface="Wingdings" panose="05000000000000000000" pitchFamily="2" charset="2"/>
              </a:rPr>
              <a:t> of </a:t>
            </a:r>
            <a:r>
              <a:rPr lang="en-US" sz="2000" dirty="0" smtClean="0"/>
              <a:t>various types .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        </a:t>
            </a:r>
            <a:r>
              <a:rPr lang="en-US" sz="2000" dirty="0" smtClean="0">
                <a:sym typeface="Wingdings" panose="05000000000000000000" pitchFamily="2" charset="2"/>
              </a:rPr>
              <a:t> </a:t>
            </a:r>
            <a:r>
              <a:rPr lang="en-US" sz="2000" dirty="0" smtClean="0"/>
              <a:t>Seizures (often myoclonic or partial complex) that are </a:t>
            </a:r>
            <a:r>
              <a:rPr lang="en-US" sz="2000" b="1" dirty="0" smtClean="0"/>
              <a:t>resistant to anticonvulsant                     </a:t>
            </a:r>
          </a:p>
          <a:p>
            <a:pPr marL="0" indent="0">
              <a:buNone/>
            </a:pPr>
            <a:r>
              <a:rPr lang="en-US" sz="2000" b="1" dirty="0"/>
              <a:t> </a:t>
            </a:r>
            <a:r>
              <a:rPr lang="en-US" sz="2000" b="1" dirty="0" smtClean="0"/>
              <a:t>                         therapy </a:t>
            </a:r>
            <a:r>
              <a:rPr lang="en-US" sz="2000" dirty="0" smtClean="0"/>
              <a:t>may suggest an underlying inherited metabolic disorder</a:t>
            </a:r>
          </a:p>
          <a:p>
            <a:pPr marL="0" indent="0">
              <a:buNone/>
            </a:pPr>
            <a:r>
              <a:rPr lang="en-US" sz="2000" dirty="0" smtClean="0"/>
              <a:t>3- movement disorders include </a:t>
            </a:r>
            <a:r>
              <a:rPr lang="en-US" sz="2000" b="1" dirty="0" smtClean="0"/>
              <a:t>: dystonias and </a:t>
            </a:r>
            <a:r>
              <a:rPr lang="en-US" sz="2000" b="1" dirty="0" err="1" smtClean="0"/>
              <a:t>choreas</a:t>
            </a:r>
            <a:r>
              <a:rPr lang="en-US" sz="2000" b="1" dirty="0" smtClean="0"/>
              <a:t> </a:t>
            </a:r>
          </a:p>
          <a:p>
            <a:pPr marL="0" indent="0">
              <a:buNone/>
            </a:pPr>
            <a:r>
              <a:rPr lang="en-US" sz="2000" dirty="0" smtClean="0"/>
              <a:t>4- deafness, and </a:t>
            </a:r>
            <a:r>
              <a:rPr lang="en-US" sz="2000" dirty="0"/>
              <a:t>blindness. 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5- Stroke </a:t>
            </a:r>
            <a:r>
              <a:rPr lang="en-US" sz="2000" dirty="0" smtClean="0">
                <a:sym typeface="Wingdings" panose="05000000000000000000" pitchFamily="2" charset="2"/>
              </a:rPr>
              <a:t></a:t>
            </a:r>
            <a:r>
              <a:rPr lang="en-US" sz="2000" dirty="0" smtClean="0"/>
              <a:t> an unusual finding in children,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   </a:t>
            </a:r>
            <a:r>
              <a:rPr lang="en-US" sz="2000" dirty="0" smtClean="0">
                <a:sym typeface="Wingdings" panose="05000000000000000000" pitchFamily="2" charset="2"/>
              </a:rPr>
              <a:t></a:t>
            </a:r>
            <a:r>
              <a:rPr lang="en-US" sz="2000" dirty="0" smtClean="0"/>
              <a:t>should suggest </a:t>
            </a:r>
            <a:r>
              <a:rPr lang="en-US" sz="2000" b="1" dirty="0" err="1" smtClean="0"/>
              <a:t>homocystinuria</a:t>
            </a:r>
            <a:r>
              <a:rPr lang="en-US" sz="2000" dirty="0" smtClean="0"/>
              <a:t> and the </a:t>
            </a:r>
            <a:r>
              <a:rPr lang="en-US" sz="2000" b="1" dirty="0" smtClean="0"/>
              <a:t>mitochondrial disorder </a:t>
            </a:r>
            <a:r>
              <a:rPr lang="en-US" sz="2000" dirty="0" smtClean="0"/>
              <a:t>MELAS (mitochondria                  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       encephalopathy, lactic acidosis, and </a:t>
            </a:r>
            <a:r>
              <a:rPr lang="en-US" sz="2000" dirty="0" err="1" smtClean="0"/>
              <a:t>strokelike</a:t>
            </a:r>
            <a:r>
              <a:rPr lang="en-US" sz="2000" dirty="0" smtClean="0"/>
              <a:t> episodes) ,</a:t>
            </a:r>
            <a:r>
              <a:rPr lang="en-US" sz="2000" dirty="0" err="1" smtClean="0"/>
              <a:t>Fabry</a:t>
            </a:r>
            <a:r>
              <a:rPr lang="en-US" sz="2000" dirty="0" smtClean="0"/>
              <a:t> disease and some forms of   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       </a:t>
            </a:r>
            <a:r>
              <a:rPr lang="en-US" sz="2000" b="1" dirty="0" smtClean="0"/>
              <a:t>congenital disorders of glycosylation (CDG)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958222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differentiate ??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696891" y="1976846"/>
            <a:ext cx="4641668" cy="380564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14904" y="2151017"/>
            <a:ext cx="398852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White matter involvement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generally have abnormalities of tone (</a:t>
            </a:r>
            <a:r>
              <a:rPr lang="en-US" dirty="0" err="1" smtClean="0"/>
              <a:t>hypotonia</a:t>
            </a:r>
            <a:r>
              <a:rPr lang="en-US" dirty="0" smtClean="0"/>
              <a:t> or hypertonia) motor difficulties (sometimes delayed or loss of motor milestones).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They include :</a:t>
            </a:r>
          </a:p>
          <a:p>
            <a:r>
              <a:rPr lang="en-US" dirty="0" smtClean="0"/>
              <a:t>  leukodystrophies, and Canavan    disease, Alexander disease, and some of the lysosomal storage disorders 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341120" y="1976846"/>
            <a:ext cx="4632960" cy="3805646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863634" y="2264228"/>
            <a:ext cx="3892731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Gray matter involvement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Generally have developmental delay, seizures, a movement disorder (chorea or dystonia), hearing </a:t>
            </a:r>
            <a:r>
              <a:rPr lang="en-US" dirty="0" err="1" smtClean="0"/>
              <a:t>loss,or</a:t>
            </a:r>
            <a:r>
              <a:rPr lang="en-US" dirty="0" smtClean="0"/>
              <a:t> blindness (cortical or due to optic atrophy).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They include :</a:t>
            </a:r>
          </a:p>
          <a:p>
            <a:r>
              <a:rPr lang="en-US" dirty="0" smtClean="0"/>
              <a:t>Neuronal lysosomal storage diseases some of the mitochondrial disorders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970815" y="1412642"/>
            <a:ext cx="11408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V/S</a:t>
            </a:r>
            <a:endParaRPr lang="en-US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9556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Other Specific Organ System Involvement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2114"/>
            <a:ext cx="10515600" cy="53557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LIVER </a:t>
            </a:r>
            <a:r>
              <a:rPr lang="en-US" b="1" dirty="0"/>
              <a:t>OR SPLEEN. </a:t>
            </a:r>
            <a:endParaRPr lang="en-US" b="1" dirty="0" smtClean="0"/>
          </a:p>
          <a:p>
            <a:r>
              <a:rPr lang="en-US" dirty="0" smtClean="0"/>
              <a:t>Liver </a:t>
            </a:r>
            <a:r>
              <a:rPr lang="en-US" dirty="0"/>
              <a:t>involvement may lead </a:t>
            </a:r>
            <a:r>
              <a:rPr lang="en-US" dirty="0" smtClean="0"/>
              <a:t>to hypoglycemia</a:t>
            </a:r>
            <a:r>
              <a:rPr lang="en-US" dirty="0"/>
              <a:t>, cholestasis, or liver failure with cirrhosis.</a:t>
            </a:r>
          </a:p>
          <a:p>
            <a:r>
              <a:rPr lang="en-US" dirty="0"/>
              <a:t>Disorders that lead to cirrhosis include </a:t>
            </a:r>
            <a:r>
              <a:rPr lang="en-US" dirty="0" err="1"/>
              <a:t>tyrosinemia</a:t>
            </a:r>
            <a:r>
              <a:rPr lang="en-US" dirty="0"/>
              <a:t>, </a:t>
            </a:r>
            <a:r>
              <a:rPr lang="en-US" dirty="0" smtClean="0"/>
              <a:t>classic </a:t>
            </a:r>
            <a:r>
              <a:rPr lang="en-US" dirty="0" err="1" smtClean="0"/>
              <a:t>galactosemia</a:t>
            </a:r>
            <a:r>
              <a:rPr lang="en-US" dirty="0"/>
              <a:t>, hereditary fructose intolerance, </a:t>
            </a:r>
            <a:r>
              <a:rPr lang="en-US" dirty="0" smtClean="0"/>
              <a:t>the Zellweger </a:t>
            </a:r>
            <a:r>
              <a:rPr lang="en-US" dirty="0"/>
              <a:t>spectrum of </a:t>
            </a:r>
            <a:r>
              <a:rPr lang="en-US" dirty="0" err="1"/>
              <a:t>peroxisomal</a:t>
            </a:r>
            <a:r>
              <a:rPr lang="en-US" dirty="0"/>
              <a:t> disorders, </a:t>
            </a:r>
            <a:r>
              <a:rPr lang="en-US" dirty="0" smtClean="0"/>
              <a:t>CDG, alpha-1-antitrypsin </a:t>
            </a:r>
            <a:r>
              <a:rPr lang="en-US" dirty="0"/>
              <a:t>deficiency, Wilson disease, and </a:t>
            </a:r>
            <a:r>
              <a:rPr lang="en-US" dirty="0" smtClean="0"/>
              <a:t>mitochondrial disorders.</a:t>
            </a:r>
          </a:p>
          <a:p>
            <a:r>
              <a:rPr lang="en-US" dirty="0" smtClean="0"/>
              <a:t>Lysosomal </a:t>
            </a:r>
            <a:r>
              <a:rPr lang="en-US" dirty="0"/>
              <a:t>storage diseases, </a:t>
            </a:r>
            <a:r>
              <a:rPr lang="en-US" dirty="0" smtClean="0"/>
              <a:t>especially the </a:t>
            </a:r>
            <a:r>
              <a:rPr lang="en-US" dirty="0" err="1"/>
              <a:t>mucopolysaccharidoses</a:t>
            </a:r>
            <a:r>
              <a:rPr lang="en-US" dirty="0"/>
              <a:t> (MPSs), are characterized </a:t>
            </a:r>
            <a:r>
              <a:rPr lang="en-US" dirty="0" smtClean="0"/>
              <a:t>by hepatosplenomegaly </a:t>
            </a:r>
            <a:r>
              <a:rPr lang="en-US" dirty="0"/>
              <a:t>and also present with </a:t>
            </a:r>
            <a:r>
              <a:rPr lang="en-US" dirty="0" smtClean="0"/>
              <a:t>dysmorphic (coarsened</a:t>
            </a:r>
            <a:r>
              <a:rPr lang="en-US" dirty="0"/>
              <a:t>) features, intellectual disability, and </a:t>
            </a:r>
            <a:r>
              <a:rPr lang="en-US" dirty="0" smtClean="0"/>
              <a:t>short stature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606887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HEART. </a:t>
            </a:r>
            <a:endParaRPr lang="en-US" b="1" dirty="0" smtClean="0"/>
          </a:p>
          <a:p>
            <a:r>
              <a:rPr lang="en-US" dirty="0" smtClean="0"/>
              <a:t>Some </a:t>
            </a:r>
            <a:r>
              <a:rPr lang="en-US" dirty="0"/>
              <a:t>fatty acid oxidation defects may </a:t>
            </a:r>
            <a:r>
              <a:rPr lang="en-US" dirty="0" smtClean="0"/>
              <a:t>present with </a:t>
            </a:r>
            <a:r>
              <a:rPr lang="en-US" dirty="0"/>
              <a:t>severe cardiomyopathy. </a:t>
            </a:r>
            <a:endParaRPr lang="en-US" dirty="0" smtClean="0"/>
          </a:p>
          <a:p>
            <a:r>
              <a:rPr lang="en-US" dirty="0" smtClean="0"/>
              <a:t>Other </a:t>
            </a:r>
            <a:r>
              <a:rPr lang="en-US" dirty="0"/>
              <a:t>disorders that </a:t>
            </a:r>
            <a:r>
              <a:rPr lang="en-US" dirty="0" smtClean="0"/>
              <a:t>have significant </a:t>
            </a:r>
            <a:r>
              <a:rPr lang="en-US" dirty="0"/>
              <a:t>cardiac symptoms include carnitine </a:t>
            </a:r>
            <a:r>
              <a:rPr lang="en-US" dirty="0" smtClean="0"/>
              <a:t>transport disorders</a:t>
            </a:r>
            <a:r>
              <a:rPr lang="en-US" dirty="0"/>
              <a:t>, </a:t>
            </a:r>
            <a:r>
              <a:rPr lang="en-US" dirty="0" err="1"/>
              <a:t>Pompe</a:t>
            </a:r>
            <a:r>
              <a:rPr lang="en-US" dirty="0"/>
              <a:t> disease (GSD type II), </a:t>
            </a:r>
            <a:r>
              <a:rPr lang="en-US" dirty="0" err="1"/>
              <a:t>Fabry</a:t>
            </a:r>
            <a:r>
              <a:rPr lang="en-US" dirty="0"/>
              <a:t> </a:t>
            </a:r>
            <a:r>
              <a:rPr lang="en-US" dirty="0" smtClean="0"/>
              <a:t>disease, GM1 </a:t>
            </a:r>
            <a:r>
              <a:rPr lang="en-US" dirty="0" err="1"/>
              <a:t>gangliosidosis</a:t>
            </a:r>
            <a:r>
              <a:rPr lang="en-US" dirty="0"/>
              <a:t>, CDG, and some mitochondrial diseases.</a:t>
            </a:r>
          </a:p>
        </p:txBody>
      </p:sp>
    </p:spTree>
    <p:extLst>
      <p:ext uri="{BB962C8B-B14F-4D97-AF65-F5344CB8AC3E}">
        <p14:creationId xmlns:p14="http://schemas.microsoft.com/office/powerpoint/2010/main" val="15922776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KIDNEY. </a:t>
            </a:r>
            <a:endParaRPr lang="en-US" b="1" dirty="0" smtClean="0"/>
          </a:p>
          <a:p>
            <a:r>
              <a:rPr lang="en-US" dirty="0" err="1" smtClean="0"/>
              <a:t>Glutaric</a:t>
            </a:r>
            <a:r>
              <a:rPr lang="en-US" dirty="0" smtClean="0"/>
              <a:t> </a:t>
            </a:r>
            <a:r>
              <a:rPr lang="en-US" dirty="0"/>
              <a:t>aciduria type II may cause </a:t>
            </a:r>
            <a:r>
              <a:rPr lang="en-US" dirty="0" smtClean="0"/>
              <a:t>enlarged kidneys </a:t>
            </a:r>
            <a:r>
              <a:rPr lang="en-US" dirty="0"/>
              <a:t>that contain small </a:t>
            </a:r>
            <a:r>
              <a:rPr lang="en-US" dirty="0" err="1"/>
              <a:t>microcysts</a:t>
            </a:r>
            <a:r>
              <a:rPr lang="en-US" dirty="0"/>
              <a:t> and are detected </a:t>
            </a:r>
            <a:r>
              <a:rPr lang="en-US" dirty="0" smtClean="0"/>
              <a:t>at birth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Galactosemia</a:t>
            </a:r>
            <a:r>
              <a:rPr lang="en-US" dirty="0" smtClean="0"/>
              <a:t> </a:t>
            </a:r>
            <a:r>
              <a:rPr lang="en-US" dirty="0"/>
              <a:t>and hereditary fructose </a:t>
            </a:r>
            <a:r>
              <a:rPr lang="en-US" dirty="0" smtClean="0"/>
              <a:t>intolerance with </a:t>
            </a:r>
            <a:r>
              <a:rPr lang="en-US" dirty="0"/>
              <a:t>chronic exposure to fructose lead to proximal </a:t>
            </a:r>
            <a:r>
              <a:rPr lang="en-US" dirty="0" smtClean="0"/>
              <a:t>tubule dysfunction </a:t>
            </a:r>
            <a:r>
              <a:rPr lang="en-US" dirty="0"/>
              <a:t>and kidney failure if left untreated.</a:t>
            </a:r>
          </a:p>
          <a:p>
            <a:r>
              <a:rPr lang="en-US" dirty="0" err="1"/>
              <a:t>Tyrosinemia</a:t>
            </a:r>
            <a:r>
              <a:rPr lang="en-US" dirty="0"/>
              <a:t> type I generally manifests tubular </a:t>
            </a:r>
            <a:r>
              <a:rPr lang="en-US" dirty="0" smtClean="0"/>
              <a:t>dysfunction, which </a:t>
            </a:r>
            <a:r>
              <a:rPr lang="en-US" dirty="0"/>
              <a:t>results in hypophosphatemia and rickets.</a:t>
            </a:r>
          </a:p>
          <a:p>
            <a:r>
              <a:rPr lang="en-US" dirty="0" err="1"/>
              <a:t>Cystinosis</a:t>
            </a:r>
            <a:r>
              <a:rPr lang="en-US" dirty="0"/>
              <a:t> is associated with decreased glomerular </a:t>
            </a:r>
            <a:r>
              <a:rPr lang="en-US" dirty="0" smtClean="0"/>
              <a:t>function leading </a:t>
            </a:r>
            <a:r>
              <a:rPr lang="en-US" dirty="0"/>
              <a:t>to end-stage renal failure. </a:t>
            </a:r>
            <a:endParaRPr lang="en-US" dirty="0" smtClean="0"/>
          </a:p>
          <a:p>
            <a:r>
              <a:rPr lang="en-US" dirty="0" err="1" smtClean="0"/>
              <a:t>Fanconi</a:t>
            </a:r>
            <a:r>
              <a:rPr lang="en-US" dirty="0" smtClean="0"/>
              <a:t> syndrome (aminoaciduria</a:t>
            </a:r>
            <a:r>
              <a:rPr lang="en-US" dirty="0"/>
              <a:t>) also may be caused by some </a:t>
            </a:r>
            <a:r>
              <a:rPr lang="en-US" dirty="0" smtClean="0"/>
              <a:t>mitochondrial diseases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848754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MUSCLE. </a:t>
            </a:r>
            <a:endParaRPr lang="en-US" b="1" dirty="0" smtClean="0"/>
          </a:p>
          <a:p>
            <a:r>
              <a:rPr lang="en-US" dirty="0" smtClean="0"/>
              <a:t>Peripheral </a:t>
            </a:r>
            <a:r>
              <a:rPr lang="en-US" dirty="0"/>
              <a:t>muscle weakness is </a:t>
            </a:r>
            <a:r>
              <a:rPr lang="en-US" dirty="0" smtClean="0"/>
              <a:t>characteristic of </a:t>
            </a:r>
            <a:r>
              <a:rPr lang="en-US" dirty="0"/>
              <a:t>the muscle forms of GSD, generally appearing in </a:t>
            </a:r>
            <a:r>
              <a:rPr lang="en-US" dirty="0" smtClean="0"/>
              <a:t>older children </a:t>
            </a:r>
            <a:r>
              <a:rPr lang="en-US" dirty="0"/>
              <a:t>and sometimes accompanied by </a:t>
            </a:r>
            <a:r>
              <a:rPr lang="en-US" dirty="0" err="1"/>
              <a:t>myoglobinuria</a:t>
            </a:r>
            <a:r>
              <a:rPr lang="en-US" dirty="0"/>
              <a:t>.</a:t>
            </a:r>
          </a:p>
          <a:p>
            <a:r>
              <a:rPr lang="en-US" dirty="0"/>
              <a:t>Mitochondrial disease may cause muscle weakness </a:t>
            </a:r>
            <a:r>
              <a:rPr lang="en-US" dirty="0" smtClean="0"/>
              <a:t>with or </a:t>
            </a:r>
            <a:r>
              <a:rPr lang="en-US" dirty="0"/>
              <a:t>without persistent lactic acidosis.</a:t>
            </a:r>
          </a:p>
        </p:txBody>
      </p:sp>
    </p:spTree>
    <p:extLst>
      <p:ext uri="{BB962C8B-B14F-4D97-AF65-F5344CB8AC3E}">
        <p14:creationId xmlns:p14="http://schemas.microsoft.com/office/powerpoint/2010/main" val="12964934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1589"/>
            <a:ext cx="10515600" cy="598537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3500" b="1" dirty="0"/>
              <a:t>EYE</a:t>
            </a:r>
            <a:r>
              <a:rPr lang="en-US" sz="3500" b="1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Ocular </a:t>
            </a:r>
            <a:r>
              <a:rPr lang="en-US" dirty="0"/>
              <a:t>findings often provide a clue to an </a:t>
            </a:r>
            <a:r>
              <a:rPr lang="en-US" dirty="0" smtClean="0"/>
              <a:t>underlying inborn </a:t>
            </a:r>
            <a:r>
              <a:rPr lang="en-US" dirty="0"/>
              <a:t>metabolic disorder. </a:t>
            </a:r>
            <a:endParaRPr lang="en-US" dirty="0" smtClean="0"/>
          </a:p>
          <a:p>
            <a:r>
              <a:rPr lang="en-US" b="1" dirty="0" smtClean="0"/>
              <a:t>cataracts</a:t>
            </a:r>
            <a:r>
              <a:rPr lang="en-US" dirty="0" smtClean="0"/>
              <a:t> </a:t>
            </a:r>
            <a:r>
              <a:rPr lang="en-US" dirty="0"/>
              <a:t>may suggest </a:t>
            </a:r>
            <a:r>
              <a:rPr lang="en-US" dirty="0" err="1"/>
              <a:t>galactosemia</a:t>
            </a:r>
            <a:r>
              <a:rPr lang="en-US" dirty="0"/>
              <a:t>, </a:t>
            </a:r>
            <a:r>
              <a:rPr lang="en-US" dirty="0" err="1"/>
              <a:t>peroxisomal</a:t>
            </a:r>
            <a:r>
              <a:rPr lang="en-US" dirty="0"/>
              <a:t> </a:t>
            </a:r>
            <a:r>
              <a:rPr lang="en-US" dirty="0" smtClean="0"/>
              <a:t>disorders, Lowe </a:t>
            </a:r>
            <a:r>
              <a:rPr lang="en-US" dirty="0"/>
              <a:t>syndrome, alpha-</a:t>
            </a:r>
            <a:r>
              <a:rPr lang="en-US" dirty="0" err="1"/>
              <a:t>mannosidosis</a:t>
            </a:r>
            <a:r>
              <a:rPr lang="en-US" dirty="0"/>
              <a:t>, </a:t>
            </a:r>
            <a:r>
              <a:rPr lang="en-US" dirty="0" err="1" smtClean="0"/>
              <a:t>galactokinase</a:t>
            </a:r>
            <a:r>
              <a:rPr lang="en-US" dirty="0" smtClean="0"/>
              <a:t> deficiency</a:t>
            </a:r>
            <a:r>
              <a:rPr lang="en-US" dirty="0"/>
              <a:t>, mitochondrial respiratory chain </a:t>
            </a:r>
            <a:r>
              <a:rPr lang="en-US" dirty="0" smtClean="0"/>
              <a:t>disorders, </a:t>
            </a:r>
            <a:r>
              <a:rPr lang="en-US" dirty="0" err="1" smtClean="0"/>
              <a:t>sialidosis</a:t>
            </a:r>
            <a:r>
              <a:rPr lang="en-US" dirty="0"/>
              <a:t>, </a:t>
            </a:r>
            <a:r>
              <a:rPr lang="en-US" dirty="0" err="1"/>
              <a:t>lysinuric</a:t>
            </a:r>
            <a:r>
              <a:rPr lang="en-US" dirty="0"/>
              <a:t> protein intolerance, </a:t>
            </a:r>
            <a:r>
              <a:rPr lang="en-US" dirty="0" err="1" smtClean="0"/>
              <a:t>Sjo¨gren-Larsson</a:t>
            </a:r>
            <a:r>
              <a:rPr lang="en-US" dirty="0" smtClean="0"/>
              <a:t> </a:t>
            </a:r>
            <a:r>
              <a:rPr lang="en-US" dirty="0"/>
              <a:t>syndrome, and Wilson disease. </a:t>
            </a:r>
            <a:endParaRPr lang="en-US" dirty="0" smtClean="0"/>
          </a:p>
          <a:p>
            <a:r>
              <a:rPr lang="en-US" b="1" dirty="0" smtClean="0"/>
              <a:t>Corneal abnormalities </a:t>
            </a:r>
            <a:r>
              <a:rPr lang="en-US" dirty="0" smtClean="0"/>
              <a:t>such as opacities can be seen in MPS I and VI, Wilson disease, </a:t>
            </a:r>
            <a:r>
              <a:rPr lang="en-US" dirty="0" err="1" smtClean="0"/>
              <a:t>galactosialidosis</a:t>
            </a:r>
            <a:r>
              <a:rPr lang="en-US" dirty="0" smtClean="0"/>
              <a:t>, </a:t>
            </a:r>
            <a:r>
              <a:rPr lang="en-US" dirty="0" err="1" smtClean="0"/>
              <a:t>cystinosis</a:t>
            </a:r>
            <a:r>
              <a:rPr lang="en-US" dirty="0" smtClean="0"/>
              <a:t>, </a:t>
            </a:r>
            <a:r>
              <a:rPr lang="en-US" dirty="0" err="1" smtClean="0"/>
              <a:t>Fabry</a:t>
            </a:r>
            <a:r>
              <a:rPr lang="en-US" dirty="0" smtClean="0"/>
              <a:t> disease, and </a:t>
            </a:r>
            <a:r>
              <a:rPr lang="en-US" dirty="0" err="1" smtClean="0"/>
              <a:t>tyrosinemia</a:t>
            </a:r>
            <a:r>
              <a:rPr lang="en-US" dirty="0" smtClean="0"/>
              <a:t> (ocular form)</a:t>
            </a:r>
          </a:p>
          <a:p>
            <a:r>
              <a:rPr lang="en-US" b="1" dirty="0" smtClean="0"/>
              <a:t>lens dislocation </a:t>
            </a:r>
            <a:r>
              <a:rPr lang="en-US" dirty="0" smtClean="0"/>
              <a:t>seen in Homocystinuria and </a:t>
            </a:r>
            <a:r>
              <a:rPr lang="en-US" dirty="0" err="1" smtClean="0"/>
              <a:t>Marfan</a:t>
            </a:r>
            <a:r>
              <a:rPr lang="en-US" dirty="0" smtClean="0"/>
              <a:t> syndrome .</a:t>
            </a:r>
          </a:p>
          <a:p>
            <a:r>
              <a:rPr lang="en-US" b="1" dirty="0" smtClean="0"/>
              <a:t>Cherry red spots :</a:t>
            </a:r>
            <a:r>
              <a:rPr lang="en-US" dirty="0" smtClean="0"/>
              <a:t> lysosomal storage diseases , Tay-Sachs disease (GM2 </a:t>
            </a:r>
            <a:r>
              <a:rPr lang="en-US" dirty="0" err="1" smtClean="0"/>
              <a:t>gangliosidosis</a:t>
            </a:r>
            <a:r>
              <a:rPr lang="en-US" dirty="0" smtClean="0"/>
              <a:t>), GM1 </a:t>
            </a:r>
            <a:r>
              <a:rPr lang="en-US" dirty="0" err="1" smtClean="0"/>
              <a:t>gangliosidosis</a:t>
            </a:r>
            <a:r>
              <a:rPr lang="en-US" dirty="0" smtClean="0"/>
              <a:t>, </a:t>
            </a:r>
            <a:r>
              <a:rPr lang="en-US" dirty="0" err="1" smtClean="0"/>
              <a:t>sialidosis</a:t>
            </a:r>
            <a:r>
              <a:rPr lang="en-US" dirty="0" smtClean="0"/>
              <a:t>, </a:t>
            </a:r>
            <a:r>
              <a:rPr lang="en-US" dirty="0" err="1" smtClean="0"/>
              <a:t>Niemann</a:t>
            </a:r>
            <a:r>
              <a:rPr lang="en-US" dirty="0" smtClean="0"/>
              <a:t>-Pick disease, Farber disease, </a:t>
            </a:r>
            <a:r>
              <a:rPr lang="en-US" dirty="0" err="1" smtClean="0"/>
              <a:t>galactosialidosis</a:t>
            </a:r>
            <a:r>
              <a:rPr lang="en-US" dirty="0" smtClean="0"/>
              <a:t>, and metachromatic </a:t>
            </a:r>
            <a:r>
              <a:rPr lang="en-US" dirty="0" err="1" smtClean="0"/>
              <a:t>leukodystrophy</a:t>
            </a:r>
            <a:r>
              <a:rPr lang="en-US" dirty="0" smtClean="0"/>
              <a:t> .</a:t>
            </a:r>
          </a:p>
          <a:p>
            <a:r>
              <a:rPr lang="en-US" b="1" dirty="0" smtClean="0"/>
              <a:t>retinitis </a:t>
            </a:r>
            <a:r>
              <a:rPr lang="en-US" b="1" dirty="0" err="1" smtClean="0"/>
              <a:t>pigmentosa</a:t>
            </a:r>
            <a:r>
              <a:rPr lang="en-US" b="1" dirty="0" smtClean="0"/>
              <a:t> :</a:t>
            </a:r>
            <a:r>
              <a:rPr lang="en-US" dirty="0" smtClean="0"/>
              <a:t> Mitochondrial disease  ,disorders of glycosylation, ceroid </a:t>
            </a:r>
            <a:r>
              <a:rPr lang="en-US" dirty="0" err="1" smtClean="0"/>
              <a:t>lipofuscinoses</a:t>
            </a:r>
            <a:r>
              <a:rPr lang="en-US" dirty="0" smtClean="0"/>
              <a:t>, and </a:t>
            </a:r>
            <a:r>
              <a:rPr lang="en-US" dirty="0" err="1" smtClean="0"/>
              <a:t>peroxisomal</a:t>
            </a:r>
            <a:r>
              <a:rPr lang="en-US" dirty="0" smtClean="0"/>
              <a:t> disorders .</a:t>
            </a:r>
          </a:p>
          <a:p>
            <a:r>
              <a:rPr lang="en-US" b="1" dirty="0" smtClean="0"/>
              <a:t>external </a:t>
            </a:r>
            <a:r>
              <a:rPr lang="en-US" b="1" dirty="0" err="1" smtClean="0"/>
              <a:t>ophthalmoplegia</a:t>
            </a:r>
            <a:r>
              <a:rPr lang="en-US" b="1" dirty="0" smtClean="0"/>
              <a:t> :</a:t>
            </a:r>
            <a:r>
              <a:rPr lang="en-US" dirty="0" smtClean="0"/>
              <a:t> Mitochondrial disease (Leigh syndrome, Kearns- Sayre syndrome) can cause chronic progressive external </a:t>
            </a:r>
            <a:r>
              <a:rPr lang="en-US" dirty="0" err="1" smtClean="0"/>
              <a:t>ophthalmoplegia</a:t>
            </a:r>
            <a:r>
              <a:rPr lang="en-US" dirty="0" smtClean="0"/>
              <a:t>, and neurogenic weakness, ataxia  and retinitis </a:t>
            </a:r>
            <a:r>
              <a:rPr lang="en-US" dirty="0" err="1" smtClean="0"/>
              <a:t>pigmentosa</a:t>
            </a:r>
            <a:endParaRPr lang="en-US" b="1" dirty="0" smtClean="0"/>
          </a:p>
          <a:p>
            <a:endParaRPr lang="en-US" b="1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215421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SKIN. </a:t>
            </a:r>
            <a:endParaRPr lang="en-US" b="1" dirty="0" smtClean="0"/>
          </a:p>
          <a:p>
            <a:r>
              <a:rPr lang="en-US" dirty="0" err="1" smtClean="0"/>
              <a:t>Biotinidase</a:t>
            </a:r>
            <a:r>
              <a:rPr lang="en-US" dirty="0" smtClean="0"/>
              <a:t> </a:t>
            </a:r>
            <a:r>
              <a:rPr lang="en-US" dirty="0"/>
              <a:t>deficiency often presents with </a:t>
            </a:r>
            <a:r>
              <a:rPr lang="en-US" dirty="0" smtClean="0"/>
              <a:t>alopecia and </a:t>
            </a:r>
            <a:r>
              <a:rPr lang="en-US" dirty="0"/>
              <a:t>a rash (usually </a:t>
            </a:r>
            <a:r>
              <a:rPr lang="en-US" dirty="0" err="1"/>
              <a:t>eczemalike</a:t>
            </a:r>
            <a:r>
              <a:rPr lang="en-US" dirty="0"/>
              <a:t>). </a:t>
            </a:r>
            <a:endParaRPr lang="en-US" dirty="0" smtClean="0"/>
          </a:p>
          <a:p>
            <a:r>
              <a:rPr lang="en-US" dirty="0" err="1" smtClean="0"/>
              <a:t>Angiokeratomata</a:t>
            </a:r>
            <a:r>
              <a:rPr lang="en-US" dirty="0" smtClean="0"/>
              <a:t> characteristically </a:t>
            </a:r>
            <a:r>
              <a:rPr lang="en-US" dirty="0"/>
              <a:t>are seen in </a:t>
            </a:r>
            <a:r>
              <a:rPr lang="en-US" dirty="0" err="1"/>
              <a:t>Fabry</a:t>
            </a:r>
            <a:r>
              <a:rPr lang="en-US" dirty="0"/>
              <a:t> </a:t>
            </a:r>
            <a:r>
              <a:rPr lang="en-US" dirty="0" smtClean="0"/>
              <a:t>disease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Menkes</a:t>
            </a:r>
            <a:r>
              <a:rPr lang="en-US" dirty="0" smtClean="0"/>
              <a:t> </a:t>
            </a:r>
            <a:r>
              <a:rPr lang="en-US" dirty="0"/>
              <a:t>syndrome is </a:t>
            </a:r>
            <a:r>
              <a:rPr lang="en-US" dirty="0" smtClean="0"/>
              <a:t>known for </a:t>
            </a:r>
            <a:r>
              <a:rPr lang="en-US" dirty="0"/>
              <a:t>hair abnormalities (soft, pale, brittle, and wiry), </a:t>
            </a:r>
            <a:r>
              <a:rPr lang="en-US" dirty="0" smtClean="0"/>
              <a:t>but patients </a:t>
            </a:r>
            <a:r>
              <a:rPr lang="en-US" dirty="0"/>
              <a:t>afflicted with </a:t>
            </a:r>
            <a:r>
              <a:rPr lang="en-US" dirty="0" err="1"/>
              <a:t>arginosuccinic</a:t>
            </a:r>
            <a:r>
              <a:rPr lang="en-US" dirty="0"/>
              <a:t> aciduria and </a:t>
            </a:r>
            <a:r>
              <a:rPr lang="en-US" dirty="0" err="1" smtClean="0"/>
              <a:t>citrullinemia</a:t>
            </a:r>
            <a:r>
              <a:rPr lang="en-US" dirty="0" smtClean="0"/>
              <a:t> also </a:t>
            </a:r>
            <a:r>
              <a:rPr lang="en-US" dirty="0"/>
              <a:t>may have brittle hair.</a:t>
            </a:r>
          </a:p>
          <a:p>
            <a:r>
              <a:rPr lang="en-US" dirty="0"/>
              <a:t>Farber lipogranulomatosis (a </a:t>
            </a:r>
            <a:r>
              <a:rPr lang="en-US" dirty="0" err="1"/>
              <a:t>sphingolipidosis</a:t>
            </a:r>
            <a:r>
              <a:rPr lang="en-US" dirty="0"/>
              <a:t>) </a:t>
            </a:r>
            <a:r>
              <a:rPr lang="en-US" dirty="0" smtClean="0"/>
              <a:t>has unique </a:t>
            </a:r>
            <a:r>
              <a:rPr lang="en-US" dirty="0" err="1"/>
              <a:t>periarticular</a:t>
            </a:r>
            <a:r>
              <a:rPr lang="en-US" dirty="0"/>
              <a:t> subcutaneous nodules and also </a:t>
            </a:r>
            <a:r>
              <a:rPr lang="en-US" dirty="0" smtClean="0"/>
              <a:t>is characterized </a:t>
            </a:r>
            <a:r>
              <a:rPr lang="en-US" dirty="0"/>
              <a:t>by joint swelling and contractures.</a:t>
            </a:r>
          </a:p>
        </p:txBody>
      </p:sp>
    </p:spTree>
    <p:extLst>
      <p:ext uri="{BB962C8B-B14F-4D97-AF65-F5344CB8AC3E}">
        <p14:creationId xmlns:p14="http://schemas.microsoft.com/office/powerpoint/2010/main" val="809918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44434"/>
            <a:ext cx="10515600" cy="5532529"/>
          </a:xfrm>
        </p:spPr>
        <p:txBody>
          <a:bodyPr>
            <a:normAutofit/>
          </a:bodyPr>
          <a:lstStyle/>
          <a:p>
            <a:r>
              <a:rPr lang="en-US" sz="2000" dirty="0" smtClean="0">
                <a:latin typeface="Book Antiqua" pitchFamily="18" charset="0"/>
              </a:rPr>
              <a:t>They are </a:t>
            </a:r>
            <a:r>
              <a:rPr lang="en-US" sz="2000" u="sng" dirty="0" smtClean="0">
                <a:latin typeface="Book Antiqua" pitchFamily="18" charset="0"/>
              </a:rPr>
              <a:t>hereditary biochemical disorders </a:t>
            </a:r>
            <a:r>
              <a:rPr lang="en-US" sz="2000" dirty="0" smtClean="0">
                <a:latin typeface="Book Antiqua" pitchFamily="18" charset="0"/>
              </a:rPr>
              <a:t>caused by </a:t>
            </a:r>
            <a:r>
              <a:rPr lang="en-US" sz="2000" u="sng" dirty="0" smtClean="0">
                <a:latin typeface="Book Antiqua" pitchFamily="18" charset="0"/>
              </a:rPr>
              <a:t>gene mutations </a:t>
            </a:r>
            <a:r>
              <a:rPr lang="en-US" sz="2000" dirty="0" smtClean="0">
                <a:latin typeface="Book Antiqua" pitchFamily="18" charset="0"/>
              </a:rPr>
              <a:t>.</a:t>
            </a:r>
          </a:p>
          <a:p>
            <a:r>
              <a:rPr lang="en-US" sz="2000" dirty="0" smtClean="0">
                <a:latin typeface="Book Antiqua" pitchFamily="18" charset="0"/>
              </a:rPr>
              <a:t>Genetic metabolic disorder result from the deficiency of an enzyme , its cofactors or biochemical transports that lead to the deficiency of required metabolite , the buildup of a toxic compound , or a combination of both processes </a:t>
            </a:r>
            <a:endParaRPr lang="ar-JO" sz="2000" dirty="0" smtClean="0">
              <a:latin typeface="Book Antiqua" pitchFamily="18" charset="0"/>
            </a:endParaRPr>
          </a:p>
          <a:p>
            <a:r>
              <a:rPr lang="en-US" sz="2000" dirty="0" smtClean="0">
                <a:latin typeface="Book Antiqua" pitchFamily="18" charset="0"/>
              </a:rPr>
              <a:t>Most of them are AR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2000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2000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2000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2000" dirty="0"/>
          </a:p>
          <a:p>
            <a:pPr marL="0" indent="0">
              <a:buNone/>
            </a:pPr>
            <a:r>
              <a:rPr lang="en-US" sz="2000" b="1" dirty="0" smtClean="0"/>
              <a:t>Epidemiology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Tahoma" panose="020B0604030504040204" pitchFamily="34" charset="0"/>
                <a:cs typeface="Tahoma" panose="020B0604030504040204" pitchFamily="34" charset="0"/>
              </a:rPr>
              <a:t>The incidence of IEMs, collectively, is estimated to be as high as 1 in 800 live births,</a:t>
            </a:r>
            <a:r>
              <a:rPr lang="en-US" sz="2000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Tahoma" panose="020B0604030504040204" pitchFamily="34" charset="0"/>
                <a:cs typeface="Tahoma" panose="020B0604030504040204" pitchFamily="34" charset="0"/>
              </a:rPr>
              <a:t> 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Tahoma" panose="020B0604030504040204" pitchFamily="34" charset="0"/>
                <a:cs typeface="Tahoma" panose="020B0604030504040204" pitchFamily="34" charset="0"/>
              </a:rPr>
              <a:t>but it varies greatly and depends on the population.</a:t>
            </a:r>
          </a:p>
          <a:p>
            <a:pPr marL="285750" indent="-285750"/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Tahoma" panose="020B0604030504040204" pitchFamily="34" charset="0"/>
                <a:cs typeface="Tahoma" panose="020B0604030504040204" pitchFamily="34" charset="0"/>
              </a:rPr>
              <a:t>With 1=1 M:F </a:t>
            </a:r>
          </a:p>
          <a:p>
            <a:endParaRPr lang="en-US" sz="2000" dirty="0"/>
          </a:p>
        </p:txBody>
      </p:sp>
      <p:pic>
        <p:nvPicPr>
          <p:cNvPr id="4" name="Picture 4" descr="https://scontent.famm6-1.fna.fbcdn.net/v/t1.15752-9/76932023_529844647578877_3851610994698616832_n.png?_nc_cat=106&amp;_nc_oc=AQkIUgYhBDyYOc_WJKv1td3khwqhoQ3AGHg12oJ21gVXxgTV_1h3lOo2kefON-WjS5k&amp;_nc_ht=scontent.famm6-1.fna&amp;oh=f414e479dee1304141a12527e0825e91&amp;oe=5E4F70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8167" y="2150200"/>
            <a:ext cx="4286250" cy="1809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7258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DYSMORPHIC FEATURES  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8234" y="2002972"/>
            <a:ext cx="10515600" cy="5042262"/>
          </a:xfrm>
        </p:spPr>
        <p:txBody>
          <a:bodyPr>
            <a:normAutofit/>
          </a:bodyPr>
          <a:lstStyle/>
          <a:p>
            <a:r>
              <a:rPr lang="en-US" sz="2000" dirty="0" smtClean="0"/>
              <a:t>Although </a:t>
            </a:r>
            <a:r>
              <a:rPr lang="en-US" sz="2000" dirty="0"/>
              <a:t>not typical </a:t>
            </a:r>
            <a:r>
              <a:rPr lang="en-US" sz="2000" dirty="0" smtClean="0"/>
              <a:t>of most </a:t>
            </a:r>
            <a:r>
              <a:rPr lang="en-US" sz="2000" dirty="0"/>
              <a:t>inherited metabolic disorders, dysmorphic </a:t>
            </a:r>
            <a:r>
              <a:rPr lang="en-US" sz="2000" dirty="0" smtClean="0"/>
              <a:t>features </a:t>
            </a:r>
            <a:r>
              <a:rPr lang="en-US" sz="2000" dirty="0"/>
              <a:t>can be a helpful diagnostic clue. </a:t>
            </a:r>
            <a:endParaRPr lang="en-US" sz="2000" dirty="0" smtClean="0"/>
          </a:p>
          <a:p>
            <a:r>
              <a:rPr lang="en-US" sz="2000" dirty="0" smtClean="0"/>
              <a:t>The </a:t>
            </a:r>
            <a:r>
              <a:rPr lang="en-US" sz="2000" dirty="0"/>
              <a:t>largest group </a:t>
            </a:r>
            <a:r>
              <a:rPr lang="en-US" sz="2000" dirty="0" smtClean="0"/>
              <a:t>of disorders </a:t>
            </a:r>
            <a:r>
              <a:rPr lang="en-US" sz="2000" dirty="0"/>
              <a:t>associated with dysmorphic features is the </a:t>
            </a:r>
            <a:r>
              <a:rPr lang="en-US" sz="2000" dirty="0" err="1" smtClean="0"/>
              <a:t>lysosoma</a:t>
            </a:r>
            <a:r>
              <a:rPr lang="en-US" sz="2000" dirty="0" smtClean="0"/>
              <a:t> storage </a:t>
            </a:r>
            <a:r>
              <a:rPr lang="en-US" sz="2000" dirty="0"/>
              <a:t>diseases. </a:t>
            </a:r>
            <a:endParaRPr lang="en-US" sz="2000" dirty="0" smtClean="0"/>
          </a:p>
          <a:p>
            <a:r>
              <a:rPr lang="en-US" sz="2000" dirty="0" smtClean="0"/>
              <a:t>MPSs </a:t>
            </a:r>
            <a:r>
              <a:rPr lang="en-US" sz="2000" dirty="0"/>
              <a:t>are the most </a:t>
            </a:r>
            <a:r>
              <a:rPr lang="en-US" sz="2000" dirty="0" smtClean="0"/>
              <a:t>identifiable members </a:t>
            </a:r>
            <a:r>
              <a:rPr lang="en-US" sz="2000" dirty="0"/>
              <a:t>of this group and present with coarsened </a:t>
            </a:r>
            <a:r>
              <a:rPr lang="en-US" sz="2000" dirty="0" smtClean="0"/>
              <a:t>facial features</a:t>
            </a:r>
            <a:r>
              <a:rPr lang="en-US" sz="2000" dirty="0"/>
              <a:t>, hepatosplenomegaly, and short stature. </a:t>
            </a:r>
            <a:endParaRPr lang="en-US" sz="2000" dirty="0" smtClean="0"/>
          </a:p>
          <a:p>
            <a:r>
              <a:rPr lang="en-US" sz="2000" dirty="0" smtClean="0"/>
              <a:t>Only a few disorders present at birth or soon after with dysmorphic features  like lysosomal storage disorders  and Peroxisomal disorders .</a:t>
            </a:r>
          </a:p>
          <a:p>
            <a:r>
              <a:rPr lang="en-US" sz="2000" b="1" dirty="0" smtClean="0"/>
              <a:t>Peroxisomal disorders </a:t>
            </a:r>
            <a:r>
              <a:rPr lang="en-US" sz="2000" dirty="0" smtClean="0"/>
              <a:t>generally are associated with dysmorphic features characterized by the Zellweger spectrum (high forehead, flat occiput large anterior fontanelle, </a:t>
            </a:r>
            <a:r>
              <a:rPr lang="en-US" sz="2000" dirty="0" err="1" smtClean="0"/>
              <a:t>hypoplastic</a:t>
            </a:r>
            <a:r>
              <a:rPr lang="en-US" sz="2000" dirty="0" smtClean="0"/>
              <a:t> supraorbital ridges, </a:t>
            </a:r>
            <a:r>
              <a:rPr lang="en-US" sz="2000" dirty="0" err="1" smtClean="0"/>
              <a:t>epicanthal</a:t>
            </a:r>
            <a:r>
              <a:rPr lang="en-US" sz="2000" dirty="0" smtClean="0"/>
              <a:t> folds, broad nasal bridge, </a:t>
            </a:r>
            <a:r>
              <a:rPr lang="en-US" sz="2000" dirty="0" err="1" smtClean="0"/>
              <a:t>anteverted</a:t>
            </a:r>
            <a:r>
              <a:rPr lang="en-US" sz="2000" dirty="0" smtClean="0"/>
              <a:t> nostrils, and </a:t>
            </a:r>
            <a:r>
              <a:rPr lang="en-US" sz="2000" dirty="0" err="1" smtClean="0"/>
              <a:t>micrognathia</a:t>
            </a:r>
            <a:r>
              <a:rPr lang="en-US" sz="2000" dirty="0" smtClean="0"/>
              <a:t>) .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850358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Evaluation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10491"/>
            <a:ext cx="10515600" cy="496647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Start with developmental assessment and </a:t>
            </a:r>
            <a:r>
              <a:rPr lang="en-US" dirty="0"/>
              <a:t>history. </a:t>
            </a:r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/>
              <a:t>an inherited metabolic disorder </a:t>
            </a:r>
            <a:r>
              <a:rPr lang="en-US" dirty="0" smtClean="0"/>
              <a:t>is suspected</a:t>
            </a:r>
            <a:r>
              <a:rPr lang="en-US" dirty="0"/>
              <a:t>, a fairly extensive initial screen </a:t>
            </a:r>
            <a:r>
              <a:rPr lang="en-US" dirty="0" smtClean="0"/>
              <a:t>includes 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/>
              <a:t>MRI </a:t>
            </a:r>
            <a:r>
              <a:rPr lang="en-US" dirty="0" smtClean="0"/>
              <a:t>of the brain 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skeletal survey.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/>
              <a:t>testing for plasma </a:t>
            </a:r>
            <a:r>
              <a:rPr lang="en-US" dirty="0" smtClean="0"/>
              <a:t>amino acids</a:t>
            </a:r>
            <a:r>
              <a:rPr lang="en-US" dirty="0"/>
              <a:t>, urine organic acids, urinary </a:t>
            </a:r>
            <a:r>
              <a:rPr lang="en-US" dirty="0" err="1" smtClean="0"/>
              <a:t>mucopolysaccharides</a:t>
            </a:r>
            <a:r>
              <a:rPr lang="en-US" dirty="0" smtClean="0"/>
              <a:t>, and oligosaccharides , </a:t>
            </a:r>
            <a:r>
              <a:rPr lang="en-US" dirty="0"/>
              <a:t>transferrin </a:t>
            </a:r>
            <a:r>
              <a:rPr lang="en-US" dirty="0" smtClean="0"/>
              <a:t> 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verifying </a:t>
            </a:r>
            <a:r>
              <a:rPr lang="en-US" dirty="0"/>
              <a:t>results of the newborn </a:t>
            </a:r>
            <a:r>
              <a:rPr lang="en-US" dirty="0" smtClean="0"/>
              <a:t>screen</a:t>
            </a:r>
            <a:r>
              <a:rPr lang="en-US" dirty="0"/>
              <a:t> 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obtaining  an </a:t>
            </a:r>
            <a:r>
              <a:rPr lang="en-US" dirty="0" err="1"/>
              <a:t>acylcarnitine</a:t>
            </a:r>
            <a:r>
              <a:rPr lang="en-US" dirty="0"/>
              <a:t> profile .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ophthalmologic examination.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enzyme assay or DNA testing for definitive diagnosis .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1342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759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Approach to Diagnosis and Testing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</a:t>
            </a:r>
            <a:r>
              <a:rPr lang="en-US" dirty="0"/>
              <a:t>general, inherited metabolic disorders can be divided</a:t>
            </a:r>
          </a:p>
          <a:p>
            <a:r>
              <a:rPr lang="en-US" dirty="0"/>
              <a:t>into two groups: </a:t>
            </a:r>
            <a:endParaRPr lang="en-US" dirty="0" smtClean="0"/>
          </a:p>
          <a:p>
            <a:r>
              <a:rPr lang="en-US" dirty="0" smtClean="0"/>
              <a:t>1- disorders </a:t>
            </a:r>
            <a:r>
              <a:rPr lang="en-US" dirty="0"/>
              <a:t>that can present with an </a:t>
            </a:r>
            <a:r>
              <a:rPr lang="en-US" dirty="0" smtClean="0"/>
              <a:t>acute crisis  often </a:t>
            </a:r>
            <a:r>
              <a:rPr lang="en-US" dirty="0"/>
              <a:t>with </a:t>
            </a:r>
            <a:r>
              <a:rPr lang="en-US" dirty="0" smtClean="0"/>
              <a:t>encephalopathy .</a:t>
            </a:r>
          </a:p>
          <a:p>
            <a:r>
              <a:rPr lang="en-US" dirty="0" smtClean="0"/>
              <a:t>2-disorders that </a:t>
            </a:r>
            <a:r>
              <a:rPr lang="en-US" dirty="0"/>
              <a:t>have a more chronic, indolent course 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170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Acute Presentation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2814"/>
            <a:ext cx="10515600" cy="4351338"/>
          </a:xfrm>
        </p:spPr>
        <p:txBody>
          <a:bodyPr>
            <a:noAutofit/>
          </a:bodyPr>
          <a:lstStyle/>
          <a:p>
            <a:r>
              <a:rPr lang="en-US" sz="2000" dirty="0" smtClean="0"/>
              <a:t>Children almost always </a:t>
            </a:r>
            <a:r>
              <a:rPr lang="en-US" sz="2000" dirty="0"/>
              <a:t>appear </a:t>
            </a:r>
            <a:r>
              <a:rPr lang="en-US" sz="2000" u="sng" dirty="0"/>
              <a:t>normal at birth </a:t>
            </a:r>
            <a:r>
              <a:rPr lang="en-US" sz="2000" dirty="0"/>
              <a:t>because the </a:t>
            </a:r>
            <a:r>
              <a:rPr lang="en-US" sz="2000" dirty="0" smtClean="0"/>
              <a:t>metabolic intermediate  </a:t>
            </a:r>
            <a:r>
              <a:rPr lang="en-US" sz="2000" dirty="0"/>
              <a:t>is </a:t>
            </a:r>
            <a:r>
              <a:rPr lang="en-US" sz="2000" dirty="0" smtClean="0"/>
              <a:t>eliminated </a:t>
            </a:r>
            <a:r>
              <a:rPr lang="en-US" sz="2000" dirty="0"/>
              <a:t>by the mother’s </a:t>
            </a:r>
            <a:r>
              <a:rPr lang="en-US" sz="2000" dirty="0" smtClean="0"/>
              <a:t>metabolism</a:t>
            </a:r>
            <a:r>
              <a:rPr lang="en-US" sz="2000" dirty="0"/>
              <a:t> </a:t>
            </a:r>
            <a:r>
              <a:rPr lang="en-US" sz="2000" dirty="0" smtClean="0"/>
              <a:t>through  the placenta </a:t>
            </a:r>
          </a:p>
          <a:p>
            <a:r>
              <a:rPr lang="en-US" sz="2000" dirty="0"/>
              <a:t>Once </a:t>
            </a:r>
            <a:r>
              <a:rPr lang="en-US" sz="2000" dirty="0" smtClean="0"/>
              <a:t>the </a:t>
            </a:r>
            <a:r>
              <a:rPr lang="en-US" sz="2000" dirty="0"/>
              <a:t>infant is born, symptoms begin to appear after a </a:t>
            </a:r>
            <a:r>
              <a:rPr lang="en-US" sz="2000" dirty="0" smtClean="0"/>
              <a:t>variable period </a:t>
            </a:r>
            <a:r>
              <a:rPr lang="en-US" sz="2000" dirty="0"/>
              <a:t>of time (days, weeks, months, or rarely, years) </a:t>
            </a:r>
            <a:r>
              <a:rPr lang="en-US" sz="2000" dirty="0" smtClean="0"/>
              <a:t>as the </a:t>
            </a:r>
            <a:r>
              <a:rPr lang="en-US" sz="2000" dirty="0"/>
              <a:t>metabolite </a:t>
            </a:r>
            <a:r>
              <a:rPr lang="en-US" sz="2000" dirty="0" smtClean="0"/>
              <a:t>accumulates .</a:t>
            </a:r>
          </a:p>
          <a:p>
            <a:r>
              <a:rPr lang="en-US" sz="2000" dirty="0">
                <a:solidFill>
                  <a:srgbClr val="FF0000"/>
                </a:solidFill>
              </a:rPr>
              <a:t>An acute presentation is most common in infants </a:t>
            </a:r>
            <a:r>
              <a:rPr lang="en-US" sz="2000" dirty="0" smtClean="0">
                <a:solidFill>
                  <a:srgbClr val="FF0000"/>
                </a:solidFill>
              </a:rPr>
              <a:t>and young </a:t>
            </a:r>
            <a:r>
              <a:rPr lang="en-US" sz="2000" dirty="0">
                <a:solidFill>
                  <a:srgbClr val="FF0000"/>
                </a:solidFill>
              </a:rPr>
              <a:t>children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Generally, they </a:t>
            </a:r>
            <a:r>
              <a:rPr lang="en-US" sz="2000" dirty="0"/>
              <a:t>manifest poor feeding and </a:t>
            </a:r>
            <a:r>
              <a:rPr lang="en-US" sz="2000" dirty="0" smtClean="0"/>
              <a:t>lethargy. </a:t>
            </a:r>
          </a:p>
          <a:p>
            <a:r>
              <a:rPr lang="en-US" sz="2000" dirty="0" smtClean="0"/>
              <a:t>Even </a:t>
            </a:r>
            <a:r>
              <a:rPr lang="en-US" sz="2000" dirty="0"/>
              <a:t>if there is </a:t>
            </a:r>
            <a:r>
              <a:rPr lang="en-US" sz="2000" dirty="0" smtClean="0"/>
              <a:t>vomiting, respiratory </a:t>
            </a:r>
            <a:r>
              <a:rPr lang="en-US" sz="2000" dirty="0"/>
              <a:t>distress, and eventually </a:t>
            </a:r>
            <a:r>
              <a:rPr lang="en-US" sz="2000" dirty="0" smtClean="0"/>
              <a:t>encephalopathy (coma</a:t>
            </a:r>
            <a:r>
              <a:rPr lang="en-US" sz="2000" dirty="0"/>
              <a:t>), such symptoms most commonly are </a:t>
            </a:r>
            <a:r>
              <a:rPr lang="en-US" sz="2000" dirty="0" smtClean="0"/>
              <a:t>attributed to </a:t>
            </a:r>
            <a:r>
              <a:rPr lang="en-US" sz="2000" dirty="0"/>
              <a:t>infection and sepsis, not to an inherited </a:t>
            </a:r>
            <a:r>
              <a:rPr lang="en-US" sz="2000" dirty="0" smtClean="0"/>
              <a:t>metabolic disorder</a:t>
            </a:r>
            <a:r>
              <a:rPr lang="en-US" sz="2000" dirty="0"/>
              <a:t>. </a:t>
            </a:r>
            <a:endParaRPr lang="en-US" sz="2000" dirty="0" smtClean="0"/>
          </a:p>
          <a:p>
            <a:r>
              <a:rPr lang="en-US" sz="2000" dirty="0" smtClean="0"/>
              <a:t>Routine </a:t>
            </a:r>
            <a:r>
              <a:rPr lang="en-US" sz="2000" dirty="0"/>
              <a:t>blood tests, cultures, and chest </a:t>
            </a:r>
            <a:r>
              <a:rPr lang="en-US" sz="2000" dirty="0" smtClean="0"/>
              <a:t>radiographs yield </a:t>
            </a:r>
            <a:r>
              <a:rPr lang="en-US" sz="2000" dirty="0"/>
              <a:t>unremarkable </a:t>
            </a:r>
            <a:r>
              <a:rPr lang="en-US" sz="2000" dirty="0" smtClean="0"/>
              <a:t>results</a:t>
            </a:r>
          </a:p>
          <a:p>
            <a:r>
              <a:rPr lang="en-US" sz="2000" dirty="0"/>
              <a:t>An important </a:t>
            </a:r>
            <a:r>
              <a:rPr lang="en-US" sz="2000" dirty="0" smtClean="0"/>
              <a:t>clue that </a:t>
            </a:r>
            <a:r>
              <a:rPr lang="en-US" sz="2000" dirty="0"/>
              <a:t>should stimulate the clinician to look further is </a:t>
            </a:r>
            <a:r>
              <a:rPr lang="en-US" sz="2000" dirty="0" smtClean="0"/>
              <a:t>the lack </a:t>
            </a:r>
            <a:r>
              <a:rPr lang="en-US" sz="2000" dirty="0"/>
              <a:t>of improvement with standard </a:t>
            </a:r>
            <a:r>
              <a:rPr lang="en-US" sz="2000" dirty="0" smtClean="0"/>
              <a:t>therapy .</a:t>
            </a:r>
          </a:p>
          <a:p>
            <a:r>
              <a:rPr lang="en-US" sz="2000" dirty="0" smtClean="0"/>
              <a:t>Initial physical examination may be normal </a:t>
            </a:r>
          </a:p>
          <a:p>
            <a:r>
              <a:rPr lang="en-US" sz="2000" dirty="0" smtClean="0"/>
              <a:t>Dysmorphic features , special odor should be noticed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23575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Diagnostic work up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6006737" cy="4351338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Any child </a:t>
            </a:r>
            <a:r>
              <a:rPr lang="en-US" dirty="0"/>
              <a:t>who has acute </a:t>
            </a:r>
            <a:r>
              <a:rPr lang="en-US" dirty="0" smtClean="0"/>
              <a:t>encephalopathy  these lab test should be done 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pH: </a:t>
            </a:r>
            <a:r>
              <a:rPr lang="en-US" sz="1900" dirty="0" smtClean="0"/>
              <a:t>1-metabolic acidosis</a:t>
            </a:r>
          </a:p>
          <a:p>
            <a:pPr marL="0" indent="0">
              <a:buNone/>
            </a:pPr>
            <a:r>
              <a:rPr lang="en-US" sz="1900" dirty="0"/>
              <a:t> </a:t>
            </a:r>
            <a:r>
              <a:rPr lang="en-US" sz="1900" dirty="0" smtClean="0"/>
              <a:t>                  </a:t>
            </a:r>
            <a:r>
              <a:rPr lang="en-US" sz="2100" dirty="0" smtClean="0"/>
              <a:t>2- respiratory alkalosis(any disease that cause  </a:t>
            </a:r>
          </a:p>
          <a:p>
            <a:pPr marL="0" indent="0">
              <a:buNone/>
            </a:pPr>
            <a:r>
              <a:rPr lang="en-US" sz="2100" dirty="0"/>
              <a:t> </a:t>
            </a:r>
            <a:r>
              <a:rPr lang="en-US" sz="2100" dirty="0" smtClean="0"/>
              <a:t>                      </a:t>
            </a:r>
            <a:r>
              <a:rPr lang="en-US" sz="2100" dirty="0" err="1" smtClean="0"/>
              <a:t>hyperammonemia</a:t>
            </a:r>
            <a:r>
              <a:rPr lang="en-US" sz="2100" dirty="0" smtClean="0"/>
              <a:t> (ex urea cycle defect )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lactate</a:t>
            </a:r>
            <a:r>
              <a:rPr lang="en-US" sz="2100" dirty="0" smtClean="0"/>
              <a:t> </a:t>
            </a:r>
            <a:r>
              <a:rPr lang="en-US" dirty="0" smtClean="0"/>
              <a:t>value: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/>
              <a:t>electrolyte </a:t>
            </a:r>
            <a:r>
              <a:rPr lang="en-US" dirty="0" err="1" smtClean="0"/>
              <a:t>concentrations:Na</a:t>
            </a:r>
            <a:r>
              <a:rPr lang="en-US" dirty="0" smtClean="0"/>
              <a:t> , k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/>
              <a:t>liver </a:t>
            </a:r>
            <a:r>
              <a:rPr lang="en-US" dirty="0" smtClean="0"/>
              <a:t>function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glucose 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Ammonia: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ketones </a:t>
            </a:r>
            <a:r>
              <a:rPr lang="en-US" dirty="0"/>
              <a:t>in </a:t>
            </a:r>
            <a:r>
              <a:rPr lang="en-US" dirty="0" smtClean="0"/>
              <a:t>urine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506789" y="287382"/>
            <a:ext cx="4345577" cy="32134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125097" y="809962"/>
            <a:ext cx="364889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DDX for metabolic acidosis :</a:t>
            </a:r>
          </a:p>
          <a:p>
            <a:r>
              <a:rPr lang="en-US" dirty="0" smtClean="0"/>
              <a:t>1- infection</a:t>
            </a:r>
          </a:p>
          <a:p>
            <a:r>
              <a:rPr lang="en-US" dirty="0" smtClean="0"/>
              <a:t>2- dehydration  </a:t>
            </a:r>
          </a:p>
          <a:p>
            <a:r>
              <a:rPr lang="en-US" dirty="0" smtClean="0"/>
              <a:t>3-intoxication </a:t>
            </a:r>
          </a:p>
          <a:p>
            <a:r>
              <a:rPr lang="en-US" dirty="0" smtClean="0"/>
              <a:t>4-anoxia </a:t>
            </a:r>
          </a:p>
          <a:p>
            <a:r>
              <a:rPr lang="en-US" dirty="0" smtClean="0"/>
              <a:t>5-inborn error of metabolism(ex organic acid disorders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7506789" y="3108960"/>
            <a:ext cx="4415245" cy="3439886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8201297" y="3732184"/>
            <a:ext cx="315250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DDX of Lactic acidosis :</a:t>
            </a:r>
          </a:p>
          <a:p>
            <a:r>
              <a:rPr lang="en-US" b="1" dirty="0" smtClean="0"/>
              <a:t>1-hypoxia or poor perfusion </a:t>
            </a:r>
            <a:r>
              <a:rPr lang="en-US" dirty="0" smtClean="0"/>
              <a:t>.</a:t>
            </a:r>
          </a:p>
          <a:p>
            <a:r>
              <a:rPr lang="en-US" dirty="0" smtClean="0"/>
              <a:t>2- </a:t>
            </a:r>
            <a:r>
              <a:rPr lang="en-US" b="1" dirty="0" smtClean="0"/>
              <a:t>inborn error of metabolism </a:t>
            </a:r>
            <a:endParaRPr lang="en-US" dirty="0" smtClean="0"/>
          </a:p>
          <a:p>
            <a:r>
              <a:rPr lang="en-US" dirty="0" smtClean="0"/>
              <a:t>-Glycogen storage diseases.</a:t>
            </a:r>
          </a:p>
          <a:p>
            <a:r>
              <a:rPr lang="en-US" dirty="0" smtClean="0"/>
              <a:t>-pyruvate metabolism defects. (PDD, PCD, KGDH) . </a:t>
            </a:r>
          </a:p>
          <a:p>
            <a:r>
              <a:rPr lang="en-US" dirty="0"/>
              <a:t>-</a:t>
            </a:r>
            <a:r>
              <a:rPr lang="en-US" dirty="0" smtClean="0"/>
              <a:t>fructose-1,6- </a:t>
            </a:r>
            <a:r>
              <a:rPr lang="en-US" dirty="0" err="1" smtClean="0"/>
              <a:t>bisphosphatase</a:t>
            </a:r>
            <a:r>
              <a:rPr lang="en-US" dirty="0" smtClean="0"/>
              <a:t> deficiency. </a:t>
            </a:r>
          </a:p>
          <a:p>
            <a:r>
              <a:rPr lang="en-US" dirty="0"/>
              <a:t>-</a:t>
            </a:r>
            <a:r>
              <a:rPr lang="en-US" dirty="0" smtClean="0"/>
              <a:t> mitochondrial OXPHOS 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1404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KETOSIS</a:t>
            </a:r>
            <a:r>
              <a:rPr lang="en-US" b="1" dirty="0" smtClean="0"/>
              <a:t>.</a:t>
            </a:r>
          </a:p>
          <a:p>
            <a:r>
              <a:rPr lang="en-US" b="1" dirty="0" smtClean="0"/>
              <a:t> </a:t>
            </a:r>
            <a:r>
              <a:rPr lang="en-US" dirty="0"/>
              <a:t>Ketosis is a normal physiologic response </a:t>
            </a:r>
            <a:r>
              <a:rPr lang="en-US" dirty="0" smtClean="0"/>
              <a:t>in some </a:t>
            </a:r>
            <a:r>
              <a:rPr lang="en-US" dirty="0"/>
              <a:t>circumstances, but it is not normal when it is </a:t>
            </a:r>
            <a:r>
              <a:rPr lang="en-US" dirty="0" smtClean="0"/>
              <a:t>severe enough </a:t>
            </a:r>
            <a:r>
              <a:rPr lang="en-US" dirty="0"/>
              <a:t>to cause acidosis. </a:t>
            </a:r>
            <a:endParaRPr lang="en-US" dirty="0" smtClean="0"/>
          </a:p>
          <a:p>
            <a:r>
              <a:rPr lang="en-US" u="sng" dirty="0" smtClean="0"/>
              <a:t>Neonates </a:t>
            </a:r>
            <a:r>
              <a:rPr lang="en-US" u="sng" dirty="0"/>
              <a:t>do not </a:t>
            </a:r>
            <a:r>
              <a:rPr lang="en-US" u="sng" dirty="0" smtClean="0"/>
              <a:t>generate ketones </a:t>
            </a:r>
            <a:r>
              <a:rPr lang="en-US" u="sng" dirty="0"/>
              <a:t>well</a:t>
            </a:r>
            <a:r>
              <a:rPr lang="en-US" dirty="0"/>
              <a:t>, so the presence of ketones in a </a:t>
            </a:r>
            <a:r>
              <a:rPr lang="en-US" dirty="0" smtClean="0"/>
              <a:t>newborn’s urine </a:t>
            </a:r>
            <a:r>
              <a:rPr lang="en-US" dirty="0"/>
              <a:t>is of concern. </a:t>
            </a:r>
            <a:endParaRPr lang="en-US" dirty="0" smtClean="0"/>
          </a:p>
          <a:p>
            <a:r>
              <a:rPr lang="en-US" dirty="0" smtClean="0"/>
              <a:t>Many </a:t>
            </a:r>
            <a:r>
              <a:rPr lang="en-US" dirty="0"/>
              <a:t>organic acidurias present </a:t>
            </a:r>
            <a:r>
              <a:rPr lang="en-US" dirty="0" smtClean="0"/>
              <a:t>with ketosis</a:t>
            </a:r>
            <a:r>
              <a:rPr lang="en-US" dirty="0"/>
              <a:t>. 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778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/>
              <a:t>HYPERAMMONEMIA. </a:t>
            </a:r>
            <a:endParaRPr lang="en-US" b="1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Disorders that cause that 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urea cycle defects 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/>
              <a:t>organic </a:t>
            </a:r>
            <a:r>
              <a:rPr lang="en-US" dirty="0" err="1" smtClean="0"/>
              <a:t>acidemias</a:t>
            </a:r>
            <a:r>
              <a:rPr lang="en-US" dirty="0" smtClean="0"/>
              <a:t> .</a:t>
            </a:r>
          </a:p>
          <a:p>
            <a:r>
              <a:rPr lang="en-US" dirty="0" smtClean="0"/>
              <a:t>fatty </a:t>
            </a:r>
            <a:r>
              <a:rPr lang="en-US" dirty="0"/>
              <a:t>acid </a:t>
            </a:r>
            <a:r>
              <a:rPr lang="en-US" dirty="0" smtClean="0"/>
              <a:t>oxidation defects </a:t>
            </a:r>
            <a:r>
              <a:rPr lang="en-US" dirty="0"/>
              <a:t>that may present with a Reye-like </a:t>
            </a:r>
            <a:r>
              <a:rPr lang="en-US" dirty="0" smtClean="0"/>
              <a:t>syndrome (vomiting</a:t>
            </a:r>
            <a:r>
              <a:rPr lang="en-US" dirty="0"/>
              <a:t>, elevated liver transaminases, </a:t>
            </a:r>
            <a:r>
              <a:rPr lang="en-US" dirty="0" err="1" smtClean="0"/>
              <a:t>hyperammonemia</a:t>
            </a:r>
            <a:r>
              <a:rPr lang="en-US" dirty="0" smtClean="0"/>
              <a:t>, coma</a:t>
            </a:r>
            <a:r>
              <a:rPr lang="en-US" dirty="0"/>
              <a:t>).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organic acid disorders can be </a:t>
            </a:r>
            <a:r>
              <a:rPr lang="en-US" dirty="0" smtClean="0"/>
              <a:t>distinguished by </a:t>
            </a:r>
            <a:r>
              <a:rPr lang="en-US" dirty="0"/>
              <a:t>the presence of acidosis. </a:t>
            </a:r>
            <a:endParaRPr lang="en-US" dirty="0" smtClean="0"/>
          </a:p>
          <a:p>
            <a:r>
              <a:rPr lang="en-US" dirty="0" smtClean="0"/>
              <a:t>Fatty </a:t>
            </a:r>
            <a:r>
              <a:rPr lang="en-US" dirty="0"/>
              <a:t>acid </a:t>
            </a:r>
            <a:r>
              <a:rPr lang="en-US" dirty="0" smtClean="0"/>
              <a:t>oxidation defects </a:t>
            </a:r>
            <a:r>
              <a:rPr lang="en-US" dirty="0"/>
              <a:t>generally create hypoglycemia, which the </a:t>
            </a:r>
            <a:r>
              <a:rPr lang="en-US" dirty="0" smtClean="0"/>
              <a:t>urea cycle </a:t>
            </a:r>
            <a:r>
              <a:rPr lang="en-US" dirty="0"/>
              <a:t>defects do not.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399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Hypoglycemia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0823" y="1300140"/>
            <a:ext cx="10049690" cy="420052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569719" y="5596459"/>
            <a:ext cx="9882051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b="1" dirty="0" smtClean="0"/>
              <a:t>hypoglycemia + hyponatremia +  hypotension = adrenal insufficiency</a:t>
            </a:r>
            <a:endParaRPr lang="en-US" sz="2600" b="1" dirty="0"/>
          </a:p>
        </p:txBody>
      </p:sp>
      <p:sp>
        <p:nvSpPr>
          <p:cNvPr id="6" name="Oval 5"/>
          <p:cNvSpPr/>
          <p:nvPr/>
        </p:nvSpPr>
        <p:spPr>
          <a:xfrm>
            <a:off x="383177" y="5294811"/>
            <a:ext cx="1210492" cy="11408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11778" y="5442571"/>
            <a:ext cx="9666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Don’t forget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63892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571" y="582839"/>
            <a:ext cx="10515600" cy="1325563"/>
          </a:xfrm>
        </p:spPr>
        <p:txBody>
          <a:bodyPr/>
          <a:lstStyle/>
          <a:p>
            <a:r>
              <a:rPr lang="en-US" b="1" dirty="0" smtClean="0"/>
              <a:t>Treatment of Encephalopathy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90790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Presentation </a:t>
            </a:r>
            <a:r>
              <a:rPr lang="en-US" dirty="0"/>
              <a:t>of an infant or young child in an </a:t>
            </a:r>
            <a:r>
              <a:rPr lang="en-US" dirty="0" err="1" smtClean="0"/>
              <a:t>encephalopathic</a:t>
            </a:r>
            <a:r>
              <a:rPr lang="en-US" dirty="0" smtClean="0"/>
              <a:t> coma </a:t>
            </a:r>
            <a:r>
              <a:rPr lang="en-US" dirty="0"/>
              <a:t>requires urgent treatment in an attempt </a:t>
            </a:r>
            <a:r>
              <a:rPr lang="en-US" dirty="0" smtClean="0"/>
              <a:t>to avert </a:t>
            </a:r>
            <a:r>
              <a:rPr lang="en-US" dirty="0"/>
              <a:t>or mitigate neurologic sequelae and potential </a:t>
            </a:r>
            <a:r>
              <a:rPr lang="en-US" dirty="0" smtClean="0"/>
              <a:t>death from </a:t>
            </a:r>
            <a:r>
              <a:rPr lang="en-US" dirty="0"/>
              <a:t>a treatable cause. </a:t>
            </a:r>
            <a:endParaRPr lang="en-US" dirty="0" smtClean="0"/>
          </a:p>
          <a:p>
            <a:r>
              <a:rPr lang="en-US" dirty="0" smtClean="0"/>
              <a:t>Recognizing </a:t>
            </a:r>
            <a:r>
              <a:rPr lang="en-US" dirty="0"/>
              <a:t>the possibility </a:t>
            </a:r>
            <a:r>
              <a:rPr lang="en-US" dirty="0" smtClean="0"/>
              <a:t>that an </a:t>
            </a:r>
            <a:r>
              <a:rPr lang="en-US" dirty="0"/>
              <a:t>inborn error of metabolism may be responsible </a:t>
            </a:r>
            <a:r>
              <a:rPr lang="en-US" dirty="0" smtClean="0"/>
              <a:t>should prompt </a:t>
            </a:r>
            <a:r>
              <a:rPr lang="en-US" dirty="0"/>
              <a:t>appropriate laboratory tests (ammonia, </a:t>
            </a:r>
            <a:r>
              <a:rPr lang="en-US" dirty="0" smtClean="0"/>
              <a:t>lactic acid</a:t>
            </a:r>
            <a:r>
              <a:rPr lang="en-US" dirty="0"/>
              <a:t>, urine organic acids, plasma and urine amino </a:t>
            </a:r>
            <a:r>
              <a:rPr lang="en-US" dirty="0" smtClean="0"/>
              <a:t>acids, pH</a:t>
            </a:r>
            <a:r>
              <a:rPr lang="en-US" dirty="0"/>
              <a:t>, glucose, liver function tests, pyruvate, </a:t>
            </a:r>
            <a:r>
              <a:rPr lang="en-US" dirty="0" err="1" smtClean="0"/>
              <a:t>acylcarnitine</a:t>
            </a:r>
            <a:r>
              <a:rPr lang="en-US" dirty="0" smtClean="0"/>
              <a:t> profile</a:t>
            </a:r>
            <a:r>
              <a:rPr lang="en-US" dirty="0"/>
              <a:t>).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results of these tests may not be </a:t>
            </a:r>
            <a:r>
              <a:rPr lang="en-US" dirty="0" smtClean="0"/>
              <a:t>immediately available</a:t>
            </a:r>
            <a:r>
              <a:rPr lang="en-US" dirty="0"/>
              <a:t>, but they should be completed in 48 </a:t>
            </a:r>
            <a:r>
              <a:rPr lang="en-US" dirty="0" smtClean="0"/>
              <a:t>to 72 </a:t>
            </a:r>
            <a:r>
              <a:rPr lang="en-US" dirty="0"/>
              <a:t>hours. </a:t>
            </a:r>
            <a:endParaRPr lang="en-US" dirty="0" smtClean="0"/>
          </a:p>
          <a:p>
            <a:r>
              <a:rPr lang="en-US" dirty="0" smtClean="0"/>
              <a:t>Treatment </a:t>
            </a:r>
            <a:r>
              <a:rPr lang="en-US" dirty="0"/>
              <a:t>can begin before a definitive </a:t>
            </a:r>
            <a:r>
              <a:rPr lang="en-US" dirty="0" smtClean="0"/>
              <a:t>diagnosis is </a:t>
            </a:r>
            <a:r>
              <a:rPr lang="en-US" dirty="0"/>
              <a:t>determined</a:t>
            </a:r>
          </a:p>
        </p:txBody>
      </p:sp>
    </p:spTree>
    <p:extLst>
      <p:ext uri="{BB962C8B-B14F-4D97-AF65-F5344CB8AC3E}">
        <p14:creationId xmlns:p14="http://schemas.microsoft.com/office/powerpoint/2010/main" val="3349773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