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2" r:id="rId5"/>
    <p:sldId id="257" r:id="rId6"/>
    <p:sldId id="287" r:id="rId7"/>
    <p:sldId id="288" r:id="rId8"/>
    <p:sldId id="293" r:id="rId9"/>
    <p:sldId id="294" r:id="rId10"/>
    <p:sldId id="295" r:id="rId11"/>
    <p:sldId id="296" r:id="rId12"/>
    <p:sldId id="297" r:id="rId13"/>
    <p:sldId id="298" r:id="rId14"/>
    <p:sldId id="299" r:id="rId15"/>
    <p:sldId id="300" r:id="rId16"/>
    <p:sldId id="303" r:id="rId17"/>
    <p:sldId id="304" r:id="rId18"/>
    <p:sldId id="307" r:id="rId19"/>
    <p:sldId id="309" r:id="rId20"/>
    <p:sldId id="310" r:id="rId21"/>
    <p:sldId id="311" r:id="rId22"/>
    <p:sldId id="312" r:id="rId23"/>
    <p:sldId id="313" r:id="rId24"/>
    <p:sldId id="314" r:id="rId25"/>
    <p:sldId id="318" r:id="rId26"/>
    <p:sldId id="315" r:id="rId27"/>
    <p:sldId id="316" r:id="rId28"/>
    <p:sldId id="31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82" d="100"/>
          <a:sy n="82" d="100"/>
        </p:scale>
        <p:origin x="146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35B5D-05DF-45AA-BEB9-7D988546CF03}" type="datetimeFigureOut">
              <a:rPr lang="en-GB" smtClean="0"/>
              <a:pPr/>
              <a:t>26/12/2021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67042-1DFC-414C-A5F0-AA473043CC0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Sunday 26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Sunday 26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Sunday 26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Sunday 26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Sunday 26 December 2021</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Sunday 26 December 2021</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Sunday 26 December 2021</a:t>
            </a:r>
          </a:p>
        </p:txBody>
      </p:sp>
      <p:sp>
        <p:nvSpPr>
          <p:cNvPr id="8" name="Footer Placeholder 7"/>
          <p:cNvSpPr>
            <a:spLocks noGrp="1"/>
          </p:cNvSpPr>
          <p:nvPr>
            <p:ph type="ftr" sz="quarter" idx="11"/>
          </p:nvPr>
        </p:nvSpPr>
        <p:spPr/>
        <p:txBody>
          <a:bodyPr/>
          <a:lstStyle/>
          <a:p>
            <a:r>
              <a:rPr lang="en-US"/>
              <a:t>Dr. AIMAN QAIS AFAR</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Sunday 26 December 2021</a:t>
            </a:r>
          </a:p>
        </p:txBody>
      </p:sp>
      <p:sp>
        <p:nvSpPr>
          <p:cNvPr id="4" name="Footer Placeholder 3"/>
          <p:cNvSpPr>
            <a:spLocks noGrp="1"/>
          </p:cNvSpPr>
          <p:nvPr>
            <p:ph type="ftr" sz="quarter" idx="11"/>
          </p:nvPr>
        </p:nvSpPr>
        <p:spPr/>
        <p:txBody>
          <a:bodyPr/>
          <a:lstStyle/>
          <a:p>
            <a:r>
              <a:rPr lang="en-US"/>
              <a:t>Dr. AIMAN QAIS AFAR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Sunday 26 December 2021</a:t>
            </a:r>
          </a:p>
        </p:txBody>
      </p:sp>
      <p:sp>
        <p:nvSpPr>
          <p:cNvPr id="3" name="Footer Placeholder 2"/>
          <p:cNvSpPr>
            <a:spLocks noGrp="1"/>
          </p:cNvSpPr>
          <p:nvPr>
            <p:ph type="ftr" sz="quarter" idx="11"/>
          </p:nvPr>
        </p:nvSpPr>
        <p:spPr/>
        <p:txBody>
          <a:bodyPr/>
          <a:lstStyle/>
          <a:p>
            <a:r>
              <a:rPr lang="en-US"/>
              <a:t>Dr. AIMAN QAIS AFAR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Sunday 26 December 2021</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Sunday 26 December 2021</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Sunday 26 December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AIMAN QAIS AFAR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gif"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7.xml" /><Relationship Id="rId4" Type="http://schemas.openxmlformats.org/officeDocument/2006/relationships/image" Target="../media/image25.jpeg" /></Relationships>
</file>

<file path=ppt/slides/_rels/slide25.xml.rels><?xml version="1.0" encoding="UTF-8" standalone="yes"?>
<Relationships xmlns="http://schemas.openxmlformats.org/package/2006/relationships"><Relationship Id="rId2" Type="http://schemas.openxmlformats.org/officeDocument/2006/relationships/image" Target="../media/image26.gif"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90600"/>
            <a:ext cx="7010400" cy="4031873"/>
          </a:xfrm>
          <a:prstGeom prst="rect">
            <a:avLst/>
          </a:prstGeom>
          <a:noFill/>
        </p:spPr>
        <p:txBody>
          <a:bodyPr wrap="square" rtlCol="1">
            <a:spAutoFit/>
          </a:bodyPr>
          <a:lstStyle/>
          <a:p>
            <a:pPr algn="ctr"/>
            <a:r>
              <a:rPr lang="en-US" sz="3200" b="1" i="1" dirty="0">
                <a:solidFill>
                  <a:srgbClr val="FF0000"/>
                </a:solidFill>
                <a:latin typeface="Candara" pitchFamily="34" charset="0"/>
              </a:rPr>
              <a:t>CENTRAL NERVOUS SYSTEM </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 </a:t>
            </a:r>
          </a:p>
          <a:p>
            <a:pPr algn="ctr"/>
            <a:endParaRPr lang="en-US" sz="3200" b="1" i="1" dirty="0">
              <a:solidFill>
                <a:schemeClr val="tx2">
                  <a:lumMod val="60000"/>
                  <a:lumOff val="40000"/>
                </a:schemeClr>
              </a:solidFill>
              <a:latin typeface="Candara" pitchFamily="34" charset="0"/>
            </a:endParaRPr>
          </a:p>
          <a:p>
            <a:pPr algn="ctr"/>
            <a:r>
              <a:rPr lang="en-US" sz="3200" b="1" i="1" dirty="0">
                <a:solidFill>
                  <a:srgbClr val="00FF00"/>
                </a:solidFill>
                <a:latin typeface="Candara" pitchFamily="34" charset="0"/>
              </a:rPr>
              <a:t>Dr. Aiman Qais Afar</a:t>
            </a:r>
          </a:p>
          <a:p>
            <a:pPr algn="ctr"/>
            <a:r>
              <a:rPr lang="en-US" sz="3200" b="1" i="1" dirty="0">
                <a:solidFill>
                  <a:srgbClr val="FF0000"/>
                </a:solidFill>
                <a:latin typeface="Candara" pitchFamily="34" charset="0"/>
              </a:rPr>
              <a:t>Surgical Anatomist</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College of Medicine / Mutah University</a:t>
            </a:r>
            <a:endParaRPr lang="ar-IQ" sz="3200" b="1" i="1" dirty="0">
              <a:solidFill>
                <a:srgbClr val="0033CC"/>
              </a:solidFill>
              <a:latin typeface="Candara" pitchFamily="34" charset="0"/>
            </a:endParaRPr>
          </a:p>
        </p:txBody>
      </p:sp>
      <p:sp>
        <p:nvSpPr>
          <p:cNvPr id="3" name="Date Placeholder 2"/>
          <p:cNvSpPr>
            <a:spLocks noGrp="1"/>
          </p:cNvSpPr>
          <p:nvPr>
            <p:ph type="dt" sz="half" idx="10"/>
          </p:nvPr>
        </p:nvSpPr>
        <p:spPr>
          <a:xfrm>
            <a:off x="2514600" y="5410200"/>
            <a:ext cx="4533900" cy="365125"/>
          </a:xfrm>
        </p:spPr>
        <p:txBody>
          <a:bodyPr/>
          <a:lstStyle/>
          <a:p>
            <a:r>
              <a:rPr lang="en-US" sz="2800" b="1" dirty="0">
                <a:solidFill>
                  <a:srgbClr val="00FF00"/>
                </a:solidFill>
              </a:rPr>
              <a:t>Sunday 26 December 2021</a:t>
            </a: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
        <p:nvSpPr>
          <p:cNvPr id="8" name="مستطيل 7"/>
          <p:cNvSpPr/>
          <p:nvPr/>
        </p:nvSpPr>
        <p:spPr>
          <a:xfrm>
            <a:off x="2802538" y="1853625"/>
            <a:ext cx="3461973" cy="584775"/>
          </a:xfrm>
          <a:prstGeom prst="rect">
            <a:avLst/>
          </a:prstGeom>
        </p:spPr>
        <p:txBody>
          <a:bodyPr wrap="none">
            <a:spAutoFit/>
          </a:bodyPr>
          <a:lstStyle/>
          <a:p>
            <a:r>
              <a:rPr lang="en-US" sz="3200" b="1" dirty="0">
                <a:solidFill>
                  <a:srgbClr val="0000FF"/>
                </a:solidFill>
              </a:rPr>
              <a:t>DIENCEPHALON    2</a:t>
            </a:r>
            <a:endParaRPr lang="en-GB" sz="3200" b="1"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610600" cy="1631216"/>
          </a:xfrm>
          <a:prstGeom prst="rect">
            <a:avLst/>
          </a:prstGeom>
        </p:spPr>
        <p:txBody>
          <a:bodyPr wrap="square">
            <a:spAutoFit/>
          </a:bodyPr>
          <a:lstStyle/>
          <a:p>
            <a:pPr>
              <a:buFont typeface="Wingdings" pitchFamily="2" charset="2"/>
              <a:buChar char="v"/>
            </a:pPr>
            <a:r>
              <a:rPr lang="en-GB" sz="2000" b="1" dirty="0">
                <a:solidFill>
                  <a:srgbClr val="0000FF"/>
                </a:solidFill>
                <a:latin typeface="Candara" pitchFamily="34" charset="0"/>
              </a:rPr>
              <a:t>5.Corticohypothalamic fibers </a:t>
            </a:r>
            <a:r>
              <a:rPr lang="en-GB" sz="2000" b="1" dirty="0">
                <a:latin typeface="Candara" pitchFamily="34" charset="0"/>
              </a:rPr>
              <a:t>arise from the </a:t>
            </a:r>
            <a:r>
              <a:rPr lang="en-GB" sz="2000" b="1" dirty="0">
                <a:solidFill>
                  <a:srgbClr val="FF0000"/>
                </a:solidFill>
                <a:latin typeface="Candara" pitchFamily="34" charset="0"/>
              </a:rPr>
              <a:t>frontal lobe of the cerebral cortex </a:t>
            </a:r>
            <a:r>
              <a:rPr lang="en-GB" sz="2000" b="1" dirty="0">
                <a:latin typeface="Candara" pitchFamily="34" charset="0"/>
              </a:rPr>
              <a:t>and pass directly to the hypothalamus.</a:t>
            </a:r>
          </a:p>
          <a:p>
            <a:pPr>
              <a:buFont typeface="Wingdings" pitchFamily="2" charset="2"/>
              <a:buChar char="v"/>
            </a:pPr>
            <a:r>
              <a:rPr lang="en-GB" sz="2000" b="1" dirty="0">
                <a:solidFill>
                  <a:srgbClr val="0000FF"/>
                </a:solidFill>
                <a:latin typeface="Candara" pitchFamily="34" charset="0"/>
              </a:rPr>
              <a:t>6.Hippocampohypothalamic fibers </a:t>
            </a:r>
            <a:r>
              <a:rPr lang="en-GB" sz="2000" b="1" dirty="0">
                <a:latin typeface="Candara" pitchFamily="34" charset="0"/>
              </a:rPr>
              <a:t>pass from the hippocampus through </a:t>
            </a:r>
            <a:r>
              <a:rPr lang="en-GB" sz="2000" b="1" dirty="0">
                <a:solidFill>
                  <a:srgbClr val="FF0000"/>
                </a:solidFill>
                <a:latin typeface="Candara" pitchFamily="34" charset="0"/>
              </a:rPr>
              <a:t>the fornix to the mammillary body</a:t>
            </a:r>
            <a:r>
              <a:rPr lang="en-GB" sz="2000" b="1" dirty="0">
                <a:latin typeface="Candara" pitchFamily="34" charset="0"/>
              </a:rPr>
              <a:t>. Many neurophysiologists regard the hypothalamus as the main output pathway of the limbic system.</a:t>
            </a:r>
          </a:p>
        </p:txBody>
      </p:sp>
      <p:sp>
        <p:nvSpPr>
          <p:cNvPr id="3" name="Rectangle 2"/>
          <p:cNvSpPr/>
          <p:nvPr/>
        </p:nvSpPr>
        <p:spPr>
          <a:xfrm>
            <a:off x="152400" y="152400"/>
            <a:ext cx="7848600" cy="523220"/>
          </a:xfrm>
          <a:prstGeom prst="rect">
            <a:avLst/>
          </a:prstGeom>
          <a:solidFill>
            <a:srgbClr val="66FF33"/>
          </a:solidFill>
          <a:ln w="38100">
            <a:solidFill>
              <a:srgbClr val="FF0000"/>
            </a:solidFill>
          </a:ln>
        </p:spPr>
        <p:txBody>
          <a:bodyPr wrap="square">
            <a:spAutoFit/>
          </a:bodyPr>
          <a:lstStyle/>
          <a:p>
            <a:r>
              <a:rPr lang="en-GB" sz="2800" b="1" dirty="0">
                <a:solidFill>
                  <a:srgbClr val="C00000"/>
                </a:solidFill>
              </a:rPr>
              <a:t>Afferent Nervous Connections of the Hypothalamus</a:t>
            </a:r>
          </a:p>
        </p:txBody>
      </p:sp>
      <p:sp>
        <p:nvSpPr>
          <p:cNvPr id="4" name="Rectangle 3"/>
          <p:cNvSpPr/>
          <p:nvPr/>
        </p:nvSpPr>
        <p:spPr>
          <a:xfrm>
            <a:off x="76200" y="2514600"/>
            <a:ext cx="3200400" cy="3785652"/>
          </a:xfrm>
          <a:prstGeom prst="rect">
            <a:avLst/>
          </a:prstGeom>
        </p:spPr>
        <p:txBody>
          <a:bodyPr wrap="square">
            <a:spAutoFit/>
          </a:bodyPr>
          <a:lstStyle/>
          <a:p>
            <a:pPr>
              <a:buFont typeface="Wingdings" pitchFamily="2" charset="2"/>
              <a:buChar char="v"/>
            </a:pPr>
            <a:r>
              <a:rPr lang="en-GB" sz="2000" b="1" dirty="0">
                <a:solidFill>
                  <a:srgbClr val="0000FF"/>
                </a:solidFill>
                <a:latin typeface="Candara" pitchFamily="34" charset="0"/>
              </a:rPr>
              <a:t>7.Amygdalohypothalamic fibers </a:t>
            </a:r>
            <a:r>
              <a:rPr lang="en-GB" sz="2000" b="1" dirty="0">
                <a:latin typeface="Candara" pitchFamily="34" charset="0"/>
              </a:rPr>
              <a:t>pass from the amygdaloid complex to the hypothalamus</a:t>
            </a:r>
          </a:p>
          <a:p>
            <a:endParaRPr lang="en-GB" sz="2000" b="1" dirty="0">
              <a:latin typeface="Candara" pitchFamily="34" charset="0"/>
            </a:endParaRPr>
          </a:p>
          <a:p>
            <a:pPr>
              <a:buFont typeface="Wingdings" pitchFamily="2" charset="2"/>
              <a:buChar char="v"/>
            </a:pPr>
            <a:r>
              <a:rPr lang="en-GB" sz="2000" b="1" dirty="0">
                <a:solidFill>
                  <a:srgbClr val="0000FF"/>
                </a:solidFill>
                <a:latin typeface="Candara" pitchFamily="34" charset="0"/>
              </a:rPr>
              <a:t>8.Thalamohypothalamic fibers </a:t>
            </a:r>
            <a:r>
              <a:rPr lang="en-GB" sz="2000" b="1" dirty="0">
                <a:latin typeface="Candara" pitchFamily="34" charset="0"/>
              </a:rPr>
              <a:t>arise from the </a:t>
            </a:r>
            <a:r>
              <a:rPr lang="en-GB" sz="2000" b="1" dirty="0" err="1">
                <a:latin typeface="Candara" pitchFamily="34" charset="0"/>
              </a:rPr>
              <a:t>dorsomedial</a:t>
            </a:r>
            <a:r>
              <a:rPr lang="en-GB" sz="2000" b="1" dirty="0">
                <a:latin typeface="Candara" pitchFamily="34" charset="0"/>
              </a:rPr>
              <a:t> and midline thalamic nuclei.</a:t>
            </a:r>
          </a:p>
          <a:p>
            <a:endParaRPr lang="en-GB" sz="2000" b="1" dirty="0">
              <a:latin typeface="Candara" pitchFamily="34" charset="0"/>
            </a:endParaRPr>
          </a:p>
          <a:p>
            <a:pPr>
              <a:buFont typeface="Wingdings" pitchFamily="2" charset="2"/>
              <a:buChar char="v"/>
            </a:pPr>
            <a:r>
              <a:rPr lang="en-GB" sz="2000" b="1" dirty="0">
                <a:solidFill>
                  <a:srgbClr val="0000FF"/>
                </a:solidFill>
                <a:latin typeface="Candara" pitchFamily="34" charset="0"/>
              </a:rPr>
              <a:t>9.Tegmental fibers </a:t>
            </a:r>
            <a:r>
              <a:rPr lang="en-GB" sz="2000" b="1" dirty="0">
                <a:latin typeface="Candara" pitchFamily="34" charset="0"/>
              </a:rPr>
              <a:t>arise from the midbrain.</a:t>
            </a:r>
          </a:p>
        </p:txBody>
      </p:sp>
      <p:pic>
        <p:nvPicPr>
          <p:cNvPr id="5" name="Picture 2"/>
          <p:cNvPicPr>
            <a:picLocks noChangeAspect="1" noChangeArrowheads="1"/>
          </p:cNvPicPr>
          <p:nvPr/>
        </p:nvPicPr>
        <p:blipFill>
          <a:blip r:embed="rId2" cstate="print"/>
          <a:srcRect l="23426" t="28125" r="33236" b="18750"/>
          <a:stretch>
            <a:fillRect/>
          </a:stretch>
        </p:blipFill>
        <p:spPr bwMode="auto">
          <a:xfrm>
            <a:off x="3352800" y="2514600"/>
            <a:ext cx="5646271" cy="3891349"/>
          </a:xfrm>
          <a:prstGeom prst="rect">
            <a:avLst/>
          </a:prstGeom>
          <a:noFill/>
          <a:ln w="57150">
            <a:solidFill>
              <a:srgbClr val="66FF33"/>
            </a:solidFill>
            <a:miter lim="800000"/>
            <a:headEnd/>
            <a:tailEnd/>
          </a:ln>
        </p:spPr>
      </p:pic>
      <p:sp>
        <p:nvSpPr>
          <p:cNvPr id="6" name="Date Placeholder 5"/>
          <p:cNvSpPr>
            <a:spLocks noGrp="1"/>
          </p:cNvSpPr>
          <p:nvPr>
            <p:ph type="dt" sz="half" idx="10"/>
          </p:nvPr>
        </p:nvSpPr>
        <p:spPr>
          <a:xfrm>
            <a:off x="457200" y="6569075"/>
            <a:ext cx="2133600" cy="365125"/>
          </a:xfrm>
        </p:spPr>
        <p:txBody>
          <a:bodyPr/>
          <a:lstStyle/>
          <a:p>
            <a:r>
              <a:rPr lang="en-US" b="1">
                <a:solidFill>
                  <a:srgbClr val="FF0000"/>
                </a:solidFill>
              </a:rPr>
              <a:t>Sunday 26 December 2021</a:t>
            </a:r>
            <a:endParaRPr lang="en-US" b="1" dirty="0">
              <a:solidFill>
                <a:srgbClr val="FF0000"/>
              </a:solidFill>
            </a:endParaRPr>
          </a:p>
        </p:txBody>
      </p:sp>
      <p:sp>
        <p:nvSpPr>
          <p:cNvPr id="7" name="Slide Number Placeholder 6"/>
          <p:cNvSpPr>
            <a:spLocks noGrp="1"/>
          </p:cNvSpPr>
          <p:nvPr>
            <p:ph type="sldNum" sz="quarter" idx="12"/>
          </p:nvPr>
        </p:nvSpPr>
        <p:spPr>
          <a:xfrm>
            <a:off x="8229600" y="6477000"/>
            <a:ext cx="457200" cy="365125"/>
          </a:xfrm>
        </p:spPr>
        <p:txBody>
          <a:bodyPr/>
          <a:lstStyle/>
          <a:p>
            <a:fld id="{B6F15528-21DE-4FAA-801E-634DDDAF4B2B}" type="slidenum">
              <a:rPr lang="en-US" b="1" smtClean="0">
                <a:solidFill>
                  <a:schemeClr val="accent2">
                    <a:lumMod val="50000"/>
                  </a:schemeClr>
                </a:solidFill>
              </a:rPr>
              <a:pPr/>
              <a:t>10</a:t>
            </a:fld>
            <a:endParaRPr lang="en-US" b="1">
              <a:solidFill>
                <a:schemeClr val="accent2">
                  <a:lumMod val="50000"/>
                </a:schemeClr>
              </a:solidFill>
            </a:endParaRPr>
          </a:p>
        </p:txBody>
      </p:sp>
      <p:sp>
        <p:nvSpPr>
          <p:cNvPr id="8" name="Footer Placeholder 7"/>
          <p:cNvSpPr>
            <a:spLocks noGrp="1"/>
          </p:cNvSpPr>
          <p:nvPr>
            <p:ph type="ftr" sz="quarter" idx="11"/>
          </p:nvPr>
        </p:nvSpPr>
        <p:spPr>
          <a:xfrm>
            <a:off x="-228600" y="6416675"/>
            <a:ext cx="2895600" cy="365125"/>
          </a:xfrm>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7772400" cy="523220"/>
          </a:xfrm>
          <a:prstGeom prst="rect">
            <a:avLst/>
          </a:prstGeom>
          <a:solidFill>
            <a:schemeClr val="accent6">
              <a:lumMod val="40000"/>
              <a:lumOff val="60000"/>
            </a:schemeClr>
          </a:solidFill>
          <a:ln w="57150">
            <a:solidFill>
              <a:schemeClr val="tx1"/>
            </a:solidFill>
          </a:ln>
        </p:spPr>
        <p:txBody>
          <a:bodyPr wrap="square">
            <a:spAutoFit/>
          </a:bodyPr>
          <a:lstStyle/>
          <a:p>
            <a:r>
              <a:rPr lang="en-GB" sz="2800" b="1" dirty="0">
                <a:solidFill>
                  <a:srgbClr val="0000FF"/>
                </a:solidFill>
              </a:rPr>
              <a:t>Efferent Nervous Connections of the Hypothalamus</a:t>
            </a:r>
          </a:p>
        </p:txBody>
      </p:sp>
      <p:sp>
        <p:nvSpPr>
          <p:cNvPr id="3" name="Rectangle 2"/>
          <p:cNvSpPr/>
          <p:nvPr/>
        </p:nvSpPr>
        <p:spPr>
          <a:xfrm>
            <a:off x="76200" y="762000"/>
            <a:ext cx="8610600" cy="707886"/>
          </a:xfrm>
          <a:prstGeom prst="rect">
            <a:avLst/>
          </a:prstGeom>
        </p:spPr>
        <p:txBody>
          <a:bodyPr wrap="square">
            <a:spAutoFit/>
          </a:bodyPr>
          <a:lstStyle/>
          <a:p>
            <a:pPr>
              <a:buFont typeface="Wingdings" pitchFamily="2" charset="2"/>
              <a:buChar char="v"/>
            </a:pPr>
            <a:r>
              <a:rPr lang="en-GB" sz="2000" b="1" dirty="0">
                <a:solidFill>
                  <a:srgbClr val="0000FF"/>
                </a:solidFill>
                <a:latin typeface="Candara" panose="020E0502030303020204" pitchFamily="34" charset="0"/>
              </a:rPr>
              <a:t>1. Descending fibers to the brainstem and spinal cord </a:t>
            </a:r>
            <a:r>
              <a:rPr lang="en-GB" sz="2000" dirty="0">
                <a:latin typeface="Candara" panose="020E0502030303020204" pitchFamily="34" charset="0"/>
              </a:rPr>
              <a:t>influence </a:t>
            </a:r>
            <a:r>
              <a:rPr lang="en-GB" sz="2000" b="1" dirty="0">
                <a:solidFill>
                  <a:srgbClr val="FF0000"/>
                </a:solidFill>
                <a:latin typeface="Candara" panose="020E0502030303020204" pitchFamily="34" charset="0"/>
              </a:rPr>
              <a:t>the peripheral neurons of the autonomic nervous system. </a:t>
            </a:r>
          </a:p>
        </p:txBody>
      </p:sp>
      <p:sp>
        <p:nvSpPr>
          <p:cNvPr id="5" name="Rectangle 4"/>
          <p:cNvSpPr/>
          <p:nvPr/>
        </p:nvSpPr>
        <p:spPr>
          <a:xfrm>
            <a:off x="76200" y="5715000"/>
            <a:ext cx="8686800" cy="1015663"/>
          </a:xfrm>
          <a:prstGeom prst="rect">
            <a:avLst/>
          </a:prstGeom>
        </p:spPr>
        <p:txBody>
          <a:bodyPr wrap="square">
            <a:spAutoFit/>
          </a:bodyPr>
          <a:lstStyle/>
          <a:p>
            <a:pPr>
              <a:buFont typeface="Wingdings" pitchFamily="2" charset="2"/>
              <a:buChar char="v"/>
            </a:pPr>
            <a:r>
              <a:rPr lang="en-GB" sz="2000" b="1" dirty="0">
                <a:solidFill>
                  <a:srgbClr val="0000FF"/>
                </a:solidFill>
                <a:latin typeface="Candara" panose="020E0502030303020204" pitchFamily="34" charset="0"/>
              </a:rPr>
              <a:t>2. The mammillothalamic tract </a:t>
            </a:r>
            <a:r>
              <a:rPr lang="en-GB" sz="2000" b="1" dirty="0">
                <a:latin typeface="Candara" panose="020E0502030303020204" pitchFamily="34" charset="0"/>
              </a:rPr>
              <a:t>arises in </a:t>
            </a:r>
            <a:r>
              <a:rPr lang="en-GB" sz="2000" b="1" dirty="0">
                <a:solidFill>
                  <a:srgbClr val="FF0000"/>
                </a:solidFill>
                <a:latin typeface="Candara" panose="020E0502030303020204" pitchFamily="34" charset="0"/>
              </a:rPr>
              <a:t>the mammillary body </a:t>
            </a:r>
            <a:r>
              <a:rPr lang="en-GB" sz="2000" b="1" dirty="0">
                <a:latin typeface="Candara" panose="020E0502030303020204" pitchFamily="34" charset="0"/>
              </a:rPr>
              <a:t>and terminates in </a:t>
            </a:r>
            <a:r>
              <a:rPr lang="en-GB" sz="2000" b="1" dirty="0">
                <a:solidFill>
                  <a:srgbClr val="FF0000"/>
                </a:solidFill>
                <a:latin typeface="Candara" panose="020E0502030303020204" pitchFamily="34" charset="0"/>
              </a:rPr>
              <a:t>the anterior nucleus of the thalamus</a:t>
            </a:r>
            <a:r>
              <a:rPr lang="en-GB" sz="2000" b="1" dirty="0">
                <a:latin typeface="Candara" panose="020E0502030303020204" pitchFamily="34" charset="0"/>
              </a:rPr>
              <a:t>. Here, the pathway is relayed to the cingulate gyrus.</a:t>
            </a:r>
          </a:p>
        </p:txBody>
      </p:sp>
      <p:sp>
        <p:nvSpPr>
          <p:cNvPr id="6" name="Date Placeholder 5"/>
          <p:cNvSpPr>
            <a:spLocks noGrp="1"/>
          </p:cNvSpPr>
          <p:nvPr>
            <p:ph type="dt" sz="half" idx="10"/>
          </p:nvPr>
        </p:nvSpPr>
        <p:spPr>
          <a:xfrm>
            <a:off x="6858000" y="6492875"/>
            <a:ext cx="2133600" cy="365125"/>
          </a:xfrm>
        </p:spPr>
        <p:txBody>
          <a:bodyPr/>
          <a:lstStyle/>
          <a:p>
            <a:r>
              <a:rPr lang="en-US" b="1">
                <a:solidFill>
                  <a:srgbClr val="FF0000"/>
                </a:solidFill>
              </a:rPr>
              <a:t>Sunday 26 December 2021</a:t>
            </a:r>
            <a:endParaRPr lang="en-US" b="1" dirty="0">
              <a:solidFill>
                <a:srgbClr val="FF0000"/>
              </a:solidFill>
            </a:endParaRPr>
          </a:p>
        </p:txBody>
      </p:sp>
      <p:sp>
        <p:nvSpPr>
          <p:cNvPr id="7" name="Slide Number Placeholder 6"/>
          <p:cNvSpPr>
            <a:spLocks noGrp="1"/>
          </p:cNvSpPr>
          <p:nvPr>
            <p:ph type="sldNum" sz="quarter" idx="12"/>
          </p:nvPr>
        </p:nvSpPr>
        <p:spPr>
          <a:xfrm>
            <a:off x="8305800" y="6492875"/>
            <a:ext cx="457200" cy="365125"/>
          </a:xfrm>
        </p:spPr>
        <p:txBody>
          <a:bodyPr/>
          <a:lstStyle/>
          <a:p>
            <a:fld id="{B6F15528-21DE-4FAA-801E-634DDDAF4B2B}" type="slidenum">
              <a:rPr lang="en-US" b="1" smtClean="0">
                <a:solidFill>
                  <a:srgbClr val="FF0000"/>
                </a:solidFill>
              </a:rPr>
              <a:pPr/>
              <a:t>11</a:t>
            </a:fld>
            <a:endParaRPr lang="en-US" b="1" dirty="0">
              <a:solidFill>
                <a:srgbClr val="FF0000"/>
              </a:solidFill>
            </a:endParaRPr>
          </a:p>
        </p:txBody>
      </p:sp>
      <p:sp>
        <p:nvSpPr>
          <p:cNvPr id="8" name="Footer Placeholder 7"/>
          <p:cNvSpPr>
            <a:spLocks noGrp="1"/>
          </p:cNvSpPr>
          <p:nvPr>
            <p:ph type="ftr" sz="quarter" idx="11"/>
          </p:nvPr>
        </p:nvSpPr>
        <p:spPr>
          <a:xfrm>
            <a:off x="4419600" y="6492875"/>
            <a:ext cx="2895600" cy="365125"/>
          </a:xfrm>
        </p:spPr>
        <p:txBody>
          <a:bodyPr/>
          <a:lstStyle/>
          <a:p>
            <a:r>
              <a:rPr lang="en-US" b="1">
                <a:solidFill>
                  <a:srgbClr val="FF0000"/>
                </a:solidFill>
              </a:rPr>
              <a:t>Dr. AIMAN QAIS AFAR</a:t>
            </a:r>
            <a:endParaRPr lang="en-US" b="1" dirty="0">
              <a:solidFill>
                <a:srgbClr val="FF0000"/>
              </a:solidFill>
            </a:endParaRPr>
          </a:p>
        </p:txBody>
      </p:sp>
      <p:pic>
        <p:nvPicPr>
          <p:cNvPr id="9" name="Picture 2"/>
          <p:cNvPicPr>
            <a:picLocks noChangeAspect="1" noChangeArrowheads="1"/>
          </p:cNvPicPr>
          <p:nvPr/>
        </p:nvPicPr>
        <p:blipFill>
          <a:blip r:embed="rId2" cstate="print"/>
          <a:srcRect l="22255" t="15625" r="25037" b="26042"/>
          <a:stretch>
            <a:fillRect/>
          </a:stretch>
        </p:blipFill>
        <p:spPr bwMode="auto">
          <a:xfrm>
            <a:off x="1524000" y="1523999"/>
            <a:ext cx="6553200" cy="4077547"/>
          </a:xfrm>
          <a:prstGeom prst="rect">
            <a:avLst/>
          </a:prstGeom>
          <a:noFill/>
          <a:ln w="76200">
            <a:solidFill>
              <a:srgbClr val="66FF33"/>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7772400" cy="523220"/>
          </a:xfrm>
          <a:prstGeom prst="rect">
            <a:avLst/>
          </a:prstGeom>
          <a:solidFill>
            <a:schemeClr val="accent6">
              <a:lumMod val="40000"/>
              <a:lumOff val="60000"/>
            </a:schemeClr>
          </a:solidFill>
          <a:ln w="57150">
            <a:solidFill>
              <a:schemeClr val="tx1"/>
            </a:solidFill>
          </a:ln>
        </p:spPr>
        <p:txBody>
          <a:bodyPr wrap="square">
            <a:spAutoFit/>
          </a:bodyPr>
          <a:lstStyle/>
          <a:p>
            <a:r>
              <a:rPr lang="en-GB" sz="2800" b="1" dirty="0">
                <a:solidFill>
                  <a:srgbClr val="0000FF"/>
                </a:solidFill>
              </a:rPr>
              <a:t>Efferent Nervous Connections of the Hypothalamus</a:t>
            </a:r>
          </a:p>
        </p:txBody>
      </p:sp>
      <p:sp>
        <p:nvSpPr>
          <p:cNvPr id="4" name="Rectangle 3"/>
          <p:cNvSpPr/>
          <p:nvPr/>
        </p:nvSpPr>
        <p:spPr>
          <a:xfrm>
            <a:off x="152400" y="685800"/>
            <a:ext cx="8915400" cy="1323439"/>
          </a:xfrm>
          <a:prstGeom prst="rect">
            <a:avLst/>
          </a:prstGeom>
        </p:spPr>
        <p:txBody>
          <a:bodyPr wrap="square">
            <a:spAutoFit/>
          </a:bodyPr>
          <a:lstStyle/>
          <a:p>
            <a:pPr>
              <a:buFont typeface="Wingdings" pitchFamily="2" charset="2"/>
              <a:buChar char="v"/>
            </a:pPr>
            <a:r>
              <a:rPr lang="en-GB" sz="2000" b="1" dirty="0">
                <a:solidFill>
                  <a:srgbClr val="0000FF"/>
                </a:solidFill>
                <a:latin typeface="Candara" panose="020E0502030303020204" pitchFamily="34" charset="0"/>
              </a:rPr>
              <a:t>3. The mammillotegmental tract </a:t>
            </a:r>
            <a:r>
              <a:rPr lang="en-GB" sz="2000" b="1" dirty="0">
                <a:latin typeface="Candara" panose="020E0502030303020204" pitchFamily="34" charset="0"/>
              </a:rPr>
              <a:t>arises from </a:t>
            </a:r>
            <a:r>
              <a:rPr lang="en-GB" sz="2000" b="1" dirty="0">
                <a:solidFill>
                  <a:srgbClr val="FF0000"/>
                </a:solidFill>
                <a:latin typeface="Candara" panose="020E0502030303020204" pitchFamily="34" charset="0"/>
              </a:rPr>
              <a:t>the mammillary body </a:t>
            </a:r>
            <a:r>
              <a:rPr lang="en-GB" sz="2000" b="1" dirty="0">
                <a:latin typeface="Candara" panose="020E0502030303020204" pitchFamily="34" charset="0"/>
              </a:rPr>
              <a:t>and terminates in the cells of </a:t>
            </a:r>
            <a:r>
              <a:rPr lang="en-GB" sz="2000" b="1" dirty="0">
                <a:solidFill>
                  <a:srgbClr val="FF0000"/>
                </a:solidFill>
                <a:latin typeface="Candara" panose="020E0502030303020204" pitchFamily="34" charset="0"/>
              </a:rPr>
              <a:t>the reticular formation in the tegmentum of the midbrain.</a:t>
            </a:r>
          </a:p>
          <a:p>
            <a:pPr>
              <a:buFont typeface="Wingdings" pitchFamily="2" charset="2"/>
              <a:buChar char="v"/>
            </a:pPr>
            <a:r>
              <a:rPr lang="en-GB" sz="2000" b="1" dirty="0">
                <a:solidFill>
                  <a:srgbClr val="0000FF"/>
                </a:solidFill>
                <a:latin typeface="Candara" panose="020E0502030303020204" pitchFamily="34" charset="0"/>
              </a:rPr>
              <a:t>4. Multiple pathways to the limbic system.</a:t>
            </a:r>
          </a:p>
        </p:txBody>
      </p:sp>
      <p:sp>
        <p:nvSpPr>
          <p:cNvPr id="6" name="Date Placeholder 5"/>
          <p:cNvSpPr>
            <a:spLocks noGrp="1"/>
          </p:cNvSpPr>
          <p:nvPr>
            <p:ph type="dt" sz="half" idx="10"/>
          </p:nvPr>
        </p:nvSpPr>
        <p:spPr>
          <a:xfrm>
            <a:off x="0" y="6248400"/>
            <a:ext cx="2133600" cy="365125"/>
          </a:xfrm>
        </p:spPr>
        <p:txBody>
          <a:bodyPr/>
          <a:lstStyle/>
          <a:p>
            <a:r>
              <a:rPr lang="en-US" b="1">
                <a:solidFill>
                  <a:schemeClr val="accent2">
                    <a:lumMod val="50000"/>
                  </a:schemeClr>
                </a:solidFill>
              </a:rPr>
              <a:t>Sunday 26 December 2021</a:t>
            </a:r>
            <a:endParaRPr lang="en-US" b="1" dirty="0">
              <a:solidFill>
                <a:schemeClr val="accent2">
                  <a:lumMod val="50000"/>
                </a:schemeClr>
              </a:solidFill>
            </a:endParaRPr>
          </a:p>
        </p:txBody>
      </p:sp>
      <p:sp>
        <p:nvSpPr>
          <p:cNvPr id="7" name="Slide Number Placeholder 6"/>
          <p:cNvSpPr>
            <a:spLocks noGrp="1"/>
          </p:cNvSpPr>
          <p:nvPr>
            <p:ph type="sldNum" sz="quarter" idx="12"/>
          </p:nvPr>
        </p:nvSpPr>
        <p:spPr>
          <a:xfrm>
            <a:off x="457200" y="6416675"/>
            <a:ext cx="381000" cy="365125"/>
          </a:xfrm>
        </p:spPr>
        <p:txBody>
          <a:bodyPr/>
          <a:lstStyle/>
          <a:p>
            <a:fld id="{B6F15528-21DE-4FAA-801E-634DDDAF4B2B}" type="slidenum">
              <a:rPr lang="en-US" b="1" smtClean="0">
                <a:solidFill>
                  <a:schemeClr val="accent2">
                    <a:lumMod val="50000"/>
                  </a:schemeClr>
                </a:solidFill>
              </a:rPr>
              <a:pPr/>
              <a:t>12</a:t>
            </a:fld>
            <a:endParaRPr lang="en-US" b="1" dirty="0">
              <a:solidFill>
                <a:schemeClr val="accent2">
                  <a:lumMod val="50000"/>
                </a:schemeClr>
              </a:solidFill>
            </a:endParaRPr>
          </a:p>
        </p:txBody>
      </p:sp>
      <p:sp>
        <p:nvSpPr>
          <p:cNvPr id="8" name="Footer Placeholder 7"/>
          <p:cNvSpPr>
            <a:spLocks noGrp="1"/>
          </p:cNvSpPr>
          <p:nvPr>
            <p:ph type="ftr" sz="quarter" idx="11"/>
          </p:nvPr>
        </p:nvSpPr>
        <p:spPr>
          <a:xfrm>
            <a:off x="-685800" y="6111875"/>
            <a:ext cx="2895600" cy="365125"/>
          </a:xfrm>
        </p:spPr>
        <p:txBody>
          <a:bodyPr/>
          <a:lstStyle/>
          <a:p>
            <a:r>
              <a:rPr lang="en-US" b="1">
                <a:solidFill>
                  <a:schemeClr val="accent2">
                    <a:lumMod val="50000"/>
                  </a:schemeClr>
                </a:solidFill>
              </a:rPr>
              <a:t>Dr. AIMAN QAIS AFAR</a:t>
            </a:r>
            <a:endParaRPr lang="en-US" b="1" dirty="0">
              <a:solidFill>
                <a:schemeClr val="accent2">
                  <a:lumMod val="50000"/>
                </a:schemeClr>
              </a:solidFill>
            </a:endParaRPr>
          </a:p>
        </p:txBody>
      </p:sp>
      <p:pic>
        <p:nvPicPr>
          <p:cNvPr id="3074" name="Picture 2"/>
          <p:cNvPicPr>
            <a:picLocks noChangeAspect="1" noChangeArrowheads="1"/>
          </p:cNvPicPr>
          <p:nvPr/>
        </p:nvPicPr>
        <p:blipFill>
          <a:blip r:embed="rId2" cstate="print"/>
          <a:srcRect l="22255" t="15625" r="25037" b="26042"/>
          <a:stretch>
            <a:fillRect/>
          </a:stretch>
        </p:blipFill>
        <p:spPr bwMode="auto">
          <a:xfrm>
            <a:off x="1981200" y="2209800"/>
            <a:ext cx="6858000" cy="4267200"/>
          </a:xfrm>
          <a:prstGeom prst="rect">
            <a:avLst/>
          </a:prstGeom>
          <a:noFill/>
          <a:ln w="76200">
            <a:solidFill>
              <a:srgbClr val="66FF33"/>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684218" cy="954107"/>
          </a:xfrm>
          <a:prstGeom prst="rect">
            <a:avLst/>
          </a:prstGeom>
          <a:solidFill>
            <a:srgbClr val="66FF33"/>
          </a:solidFill>
          <a:ln w="57150">
            <a:solidFill>
              <a:schemeClr val="tx1"/>
            </a:solidFill>
          </a:ln>
        </p:spPr>
        <p:txBody>
          <a:bodyPr wrap="square">
            <a:spAutoFit/>
          </a:bodyPr>
          <a:lstStyle/>
          <a:p>
            <a:r>
              <a:rPr lang="en-GB" sz="2800" b="1" dirty="0">
                <a:solidFill>
                  <a:srgbClr val="FF0000"/>
                </a:solidFill>
              </a:rPr>
              <a:t>CONNECTIONS OF THE HYPOTHALAMUS WITH THE HYPOPHYSIS CEREBRI</a:t>
            </a:r>
          </a:p>
        </p:txBody>
      </p:sp>
      <p:sp>
        <p:nvSpPr>
          <p:cNvPr id="3" name="Rectangle 2"/>
          <p:cNvSpPr/>
          <p:nvPr/>
        </p:nvSpPr>
        <p:spPr>
          <a:xfrm>
            <a:off x="152400" y="1841242"/>
            <a:ext cx="3200400" cy="3785652"/>
          </a:xfrm>
          <a:prstGeom prst="rect">
            <a:avLst/>
          </a:prstGeom>
        </p:spPr>
        <p:txBody>
          <a:bodyPr wrap="square">
            <a:spAutoFit/>
          </a:bodyPr>
          <a:lstStyle/>
          <a:p>
            <a:r>
              <a:rPr lang="en-GB" sz="2000" b="1" i="1" dirty="0">
                <a:solidFill>
                  <a:srgbClr val="C00000"/>
                </a:solidFill>
                <a:latin typeface="Candara" panose="020E0502030303020204" pitchFamily="34" charset="0"/>
              </a:rPr>
              <a:t> (1) Nerve fibers </a:t>
            </a:r>
            <a:r>
              <a:rPr lang="en-GB" sz="2000" b="1" i="1" dirty="0">
                <a:latin typeface="Candara" panose="020E0502030303020204" pitchFamily="34" charset="0"/>
              </a:rPr>
              <a:t>that travel from the </a:t>
            </a:r>
            <a:r>
              <a:rPr lang="en-GB" sz="2000" b="1" i="1" dirty="0">
                <a:solidFill>
                  <a:srgbClr val="0000FF"/>
                </a:solidFill>
                <a:latin typeface="Candara" panose="020E0502030303020204" pitchFamily="34" charset="0"/>
              </a:rPr>
              <a:t>supraoptic </a:t>
            </a:r>
            <a:r>
              <a:rPr lang="en-GB" sz="2000" b="1" i="1" dirty="0">
                <a:latin typeface="Candara" panose="020E0502030303020204" pitchFamily="34" charset="0"/>
              </a:rPr>
              <a:t>and</a:t>
            </a:r>
            <a:r>
              <a:rPr lang="en-GB" sz="2000" b="1" i="1" dirty="0">
                <a:solidFill>
                  <a:srgbClr val="FF0000"/>
                </a:solidFill>
                <a:latin typeface="Candara" panose="020E0502030303020204" pitchFamily="34" charset="0"/>
              </a:rPr>
              <a:t> </a:t>
            </a:r>
            <a:r>
              <a:rPr lang="en-GB" sz="2000" b="1" i="1" dirty="0">
                <a:solidFill>
                  <a:srgbClr val="0000FF"/>
                </a:solidFill>
                <a:latin typeface="Candara" panose="020E0502030303020204" pitchFamily="34" charset="0"/>
              </a:rPr>
              <a:t>paraventricular nuclei </a:t>
            </a:r>
            <a:r>
              <a:rPr lang="en-GB" sz="2000" b="1" i="1" dirty="0">
                <a:latin typeface="Candara" panose="020E0502030303020204" pitchFamily="34" charset="0"/>
              </a:rPr>
              <a:t>to the </a:t>
            </a:r>
            <a:r>
              <a:rPr lang="en-GB" sz="2000" b="1" i="1" dirty="0">
                <a:solidFill>
                  <a:srgbClr val="7030A0"/>
                </a:solidFill>
                <a:latin typeface="Candara" panose="020E0502030303020204" pitchFamily="34" charset="0"/>
              </a:rPr>
              <a:t>posterior lobe of the hypophysis </a:t>
            </a:r>
            <a:r>
              <a:rPr lang="en-GB" sz="2000" b="1" i="1" dirty="0">
                <a:latin typeface="Candara" panose="020E0502030303020204" pitchFamily="34" charset="0"/>
              </a:rPr>
              <a:t>and </a:t>
            </a:r>
          </a:p>
          <a:p>
            <a:r>
              <a:rPr lang="en-GB" sz="2000" b="1" i="1" dirty="0">
                <a:solidFill>
                  <a:srgbClr val="FF0000"/>
                </a:solidFill>
                <a:latin typeface="Candara" panose="020E0502030303020204" pitchFamily="34" charset="0"/>
              </a:rPr>
              <a:t>(2) long and short portal blood vessels </a:t>
            </a:r>
            <a:r>
              <a:rPr lang="en-GB" sz="2000" b="1" i="1" dirty="0">
                <a:latin typeface="Candara" panose="020E0502030303020204" pitchFamily="34" charset="0"/>
              </a:rPr>
              <a:t>that </a:t>
            </a:r>
            <a:r>
              <a:rPr lang="en-GB" sz="2000" b="1" i="1" dirty="0">
                <a:solidFill>
                  <a:srgbClr val="0000FF"/>
                </a:solidFill>
                <a:latin typeface="Candara" panose="020E0502030303020204" pitchFamily="34" charset="0"/>
              </a:rPr>
              <a:t>connect sinusoids in the median eminence and infundibulum </a:t>
            </a:r>
            <a:r>
              <a:rPr lang="en-GB" sz="2000" b="1" i="1" dirty="0">
                <a:latin typeface="Candara" panose="020E0502030303020204" pitchFamily="34" charset="0"/>
              </a:rPr>
              <a:t>with </a:t>
            </a:r>
            <a:r>
              <a:rPr lang="en-GB" sz="2000" b="1" i="1" dirty="0">
                <a:solidFill>
                  <a:srgbClr val="7030A0"/>
                </a:solidFill>
                <a:latin typeface="Candara" panose="020E0502030303020204" pitchFamily="34" charset="0"/>
              </a:rPr>
              <a:t>capillary plexuses in the anterior lobe of the hypophysis </a:t>
            </a:r>
          </a:p>
        </p:txBody>
      </p:sp>
      <p:pic>
        <p:nvPicPr>
          <p:cNvPr id="2050" name="Picture 2"/>
          <p:cNvPicPr>
            <a:picLocks noChangeAspect="1" noChangeArrowheads="1"/>
          </p:cNvPicPr>
          <p:nvPr/>
        </p:nvPicPr>
        <p:blipFill>
          <a:blip r:embed="rId2" cstate="print"/>
          <a:srcRect l="26355" t="17708" r="23279" b="20833"/>
          <a:stretch>
            <a:fillRect/>
          </a:stretch>
        </p:blipFill>
        <p:spPr bwMode="auto">
          <a:xfrm>
            <a:off x="3394130" y="2057400"/>
            <a:ext cx="5442488" cy="3733800"/>
          </a:xfrm>
          <a:prstGeom prst="rect">
            <a:avLst/>
          </a:prstGeom>
          <a:noFill/>
          <a:ln w="76200">
            <a:solidFill>
              <a:srgbClr val="FF0000"/>
            </a:solidFill>
            <a:miter lim="800000"/>
            <a:headEnd/>
            <a:tailEnd/>
          </a:ln>
          <a:effectLst/>
        </p:spPr>
      </p:pic>
      <p:sp>
        <p:nvSpPr>
          <p:cNvPr id="5" name="مستطيل 4"/>
          <p:cNvSpPr/>
          <p:nvPr/>
        </p:nvSpPr>
        <p:spPr>
          <a:xfrm>
            <a:off x="152400" y="1066800"/>
            <a:ext cx="8686800" cy="707886"/>
          </a:xfrm>
          <a:prstGeom prst="rect">
            <a:avLst/>
          </a:prstGeom>
        </p:spPr>
        <p:txBody>
          <a:bodyPr wrap="square">
            <a:spAutoFit/>
          </a:bodyPr>
          <a:lstStyle/>
          <a:p>
            <a:r>
              <a:rPr lang="en-GB" sz="2000" b="1" i="1" dirty="0">
                <a:latin typeface="Candara" panose="020E0502030303020204" pitchFamily="34" charset="0"/>
              </a:rPr>
              <a:t>The hypothalamus is connected to the hypophysis cerebri </a:t>
            </a:r>
            <a:r>
              <a:rPr lang="en-GB" sz="2000" b="1" i="1" dirty="0">
                <a:solidFill>
                  <a:schemeClr val="accent6">
                    <a:lumMod val="75000"/>
                  </a:schemeClr>
                </a:solidFill>
                <a:latin typeface="Candara" panose="020E0502030303020204" pitchFamily="34" charset="0"/>
              </a:rPr>
              <a:t>(pituitary gland) </a:t>
            </a:r>
            <a:r>
              <a:rPr lang="en-GB" sz="2000" b="1" i="1" dirty="0">
                <a:latin typeface="Candara" panose="020E0502030303020204" pitchFamily="34" charset="0"/>
              </a:rPr>
              <a:t>by two pathways:</a:t>
            </a:r>
          </a:p>
        </p:txBody>
      </p:sp>
      <p:sp>
        <p:nvSpPr>
          <p:cNvPr id="6" name="مستطيل 5"/>
          <p:cNvSpPr/>
          <p:nvPr/>
        </p:nvSpPr>
        <p:spPr>
          <a:xfrm>
            <a:off x="228600" y="5983069"/>
            <a:ext cx="8229600" cy="707886"/>
          </a:xfrm>
          <a:prstGeom prst="rect">
            <a:avLst/>
          </a:prstGeom>
        </p:spPr>
        <p:txBody>
          <a:bodyPr wrap="square">
            <a:spAutoFit/>
          </a:bodyPr>
          <a:lstStyle/>
          <a:p>
            <a:r>
              <a:rPr lang="en-GB" sz="2000" b="1" i="1" dirty="0">
                <a:solidFill>
                  <a:srgbClr val="0000FF"/>
                </a:solidFill>
                <a:latin typeface="Candara" panose="020E0502030303020204" pitchFamily="34" charset="0"/>
                <a:cs typeface="Aparajita" pitchFamily="34" charset="0"/>
              </a:rPr>
              <a:t>These pathways enable the hypothalamus to inﬂuence the activities of the endocrine glands.</a:t>
            </a:r>
          </a:p>
        </p:txBody>
      </p:sp>
      <p:sp>
        <p:nvSpPr>
          <p:cNvPr id="7" name="Date Placeholder 6"/>
          <p:cNvSpPr>
            <a:spLocks noGrp="1"/>
          </p:cNvSpPr>
          <p:nvPr>
            <p:ph type="dt" sz="half" idx="10"/>
          </p:nvPr>
        </p:nvSpPr>
        <p:spPr>
          <a:xfrm>
            <a:off x="6855418" y="1539435"/>
            <a:ext cx="1981200" cy="365125"/>
          </a:xfrm>
        </p:spPr>
        <p:txBody>
          <a:bodyPr/>
          <a:lstStyle/>
          <a:p>
            <a:r>
              <a:rPr lang="en-US" b="1">
                <a:solidFill>
                  <a:srgbClr val="66FF33"/>
                </a:solidFill>
              </a:rPr>
              <a:t>Sunday 26 December 2021</a:t>
            </a:r>
            <a:endParaRPr lang="en-US" b="1" dirty="0">
              <a:solidFill>
                <a:srgbClr val="66FF33"/>
              </a:solidFill>
            </a:endParaRPr>
          </a:p>
        </p:txBody>
      </p:sp>
      <p:sp>
        <p:nvSpPr>
          <p:cNvPr id="8" name="Slide Number Placeholder 7"/>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66FF33"/>
                </a:solidFill>
              </a:rPr>
              <a:pPr/>
              <a:t>13</a:t>
            </a:fld>
            <a:endParaRPr lang="en-US" b="1">
              <a:solidFill>
                <a:srgbClr val="66FF33"/>
              </a:solidFill>
            </a:endParaRPr>
          </a:p>
        </p:txBody>
      </p:sp>
      <p:sp>
        <p:nvSpPr>
          <p:cNvPr id="9" name="Footer Placeholder 8"/>
          <p:cNvSpPr>
            <a:spLocks noGrp="1"/>
          </p:cNvSpPr>
          <p:nvPr>
            <p:ph type="ftr" sz="quarter" idx="11"/>
          </p:nvPr>
        </p:nvSpPr>
        <p:spPr>
          <a:xfrm>
            <a:off x="3809222" y="6387452"/>
            <a:ext cx="3200400" cy="365125"/>
          </a:xfrm>
        </p:spPr>
        <p:txBody>
          <a:bodyPr/>
          <a:lstStyle/>
          <a:p>
            <a:r>
              <a:rPr lang="en-US" b="1">
                <a:solidFill>
                  <a:srgbClr val="66FF33"/>
                </a:solidFill>
              </a:rPr>
              <a:t>Dr. AIMAN QAIS AFAR</a:t>
            </a:r>
            <a:endParaRPr lang="en-US" b="1" dirty="0">
              <a:solidFill>
                <a:srgbClr val="66FF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902432" cy="523220"/>
          </a:xfrm>
          <a:prstGeom prst="rect">
            <a:avLst/>
          </a:prstGeom>
          <a:solidFill>
            <a:srgbClr val="FFFF00"/>
          </a:solidFill>
          <a:ln w="57150">
            <a:solidFill>
              <a:schemeClr val="tx1"/>
            </a:solidFill>
          </a:ln>
        </p:spPr>
        <p:txBody>
          <a:bodyPr wrap="none">
            <a:spAutoFit/>
          </a:bodyPr>
          <a:lstStyle/>
          <a:p>
            <a:r>
              <a:rPr lang="en-GB" sz="2800" b="1" dirty="0">
                <a:solidFill>
                  <a:srgbClr val="FF0000"/>
                </a:solidFill>
              </a:rPr>
              <a:t>Hypothalamohypophyseal Tract</a:t>
            </a:r>
          </a:p>
        </p:txBody>
      </p:sp>
      <p:sp>
        <p:nvSpPr>
          <p:cNvPr id="3" name="Rectangle 2"/>
          <p:cNvSpPr/>
          <p:nvPr/>
        </p:nvSpPr>
        <p:spPr>
          <a:xfrm>
            <a:off x="304800" y="990600"/>
            <a:ext cx="4572000" cy="2246769"/>
          </a:xfrm>
          <a:prstGeom prst="rect">
            <a:avLst/>
          </a:prstGeom>
        </p:spPr>
        <p:txBody>
          <a:bodyPr>
            <a:spAutoFit/>
          </a:bodyPr>
          <a:lstStyle/>
          <a:p>
            <a:pPr>
              <a:buFont typeface="Wingdings" pitchFamily="2" charset="2"/>
              <a:buChar char="v"/>
            </a:pPr>
            <a:r>
              <a:rPr lang="en-GB" sz="2000" b="1" i="1" dirty="0">
                <a:latin typeface="Candara" panose="020E0502030303020204" pitchFamily="34" charset="0"/>
              </a:rPr>
              <a:t>The hormones </a:t>
            </a:r>
            <a:r>
              <a:rPr lang="en-GB" sz="2000" b="1" i="1" dirty="0">
                <a:solidFill>
                  <a:srgbClr val="0000FF"/>
                </a:solidFill>
                <a:latin typeface="Candara" panose="020E0502030303020204" pitchFamily="34" charset="0"/>
              </a:rPr>
              <a:t>vasopressin</a:t>
            </a:r>
            <a:r>
              <a:rPr lang="en-GB" sz="2000" b="1" i="1" dirty="0">
                <a:latin typeface="Candara" panose="020E0502030303020204" pitchFamily="34" charset="0"/>
              </a:rPr>
              <a:t> and </a:t>
            </a:r>
            <a:r>
              <a:rPr lang="en-GB" sz="2000" b="1" i="1" dirty="0" err="1">
                <a:solidFill>
                  <a:srgbClr val="0000FF"/>
                </a:solidFill>
                <a:latin typeface="Candara" panose="020E0502030303020204" pitchFamily="34" charset="0"/>
              </a:rPr>
              <a:t>oxytocin</a:t>
            </a:r>
            <a:r>
              <a:rPr lang="en-GB" sz="2000" b="1" i="1" dirty="0">
                <a:latin typeface="Candara" panose="020E0502030303020204" pitchFamily="34" charset="0"/>
              </a:rPr>
              <a:t> are synthesized in the nerve cells of the </a:t>
            </a:r>
            <a:r>
              <a:rPr lang="en-GB" sz="2000" b="1" i="1" dirty="0">
                <a:solidFill>
                  <a:srgbClr val="FF0000"/>
                </a:solidFill>
                <a:latin typeface="Candara" panose="020E0502030303020204" pitchFamily="34" charset="0"/>
              </a:rPr>
              <a:t>supraoptic </a:t>
            </a:r>
            <a:r>
              <a:rPr lang="en-GB" sz="2000" b="1" i="1" dirty="0">
                <a:latin typeface="Candara" panose="020E0502030303020204" pitchFamily="34" charset="0"/>
              </a:rPr>
              <a:t>and </a:t>
            </a:r>
            <a:r>
              <a:rPr lang="en-GB" sz="2000" b="1" i="1" dirty="0">
                <a:solidFill>
                  <a:srgbClr val="FF0000"/>
                </a:solidFill>
                <a:latin typeface="Candara" panose="020E0502030303020204" pitchFamily="34" charset="0"/>
              </a:rPr>
              <a:t>paraventricular nuclei. </a:t>
            </a:r>
            <a:r>
              <a:rPr lang="en-GB" sz="2000" b="1" i="1" dirty="0">
                <a:latin typeface="Candara" panose="020E0502030303020204" pitchFamily="34" charset="0"/>
              </a:rPr>
              <a:t>The hormones are passed along the axons together with carrier proteins called </a:t>
            </a:r>
            <a:r>
              <a:rPr lang="en-GB" sz="2000" b="1" i="1" dirty="0" err="1">
                <a:latin typeface="Candara" panose="020E0502030303020204" pitchFamily="34" charset="0"/>
              </a:rPr>
              <a:t>neurophysins</a:t>
            </a:r>
            <a:r>
              <a:rPr lang="en-GB" sz="2000" b="1" i="1" dirty="0">
                <a:latin typeface="Candara" panose="020E0502030303020204" pitchFamily="34" charset="0"/>
              </a:rPr>
              <a:t> and are released at the axon terminals.</a:t>
            </a:r>
          </a:p>
        </p:txBody>
      </p:sp>
      <p:sp>
        <p:nvSpPr>
          <p:cNvPr id="4" name="Rectangle 3"/>
          <p:cNvSpPr/>
          <p:nvPr/>
        </p:nvSpPr>
        <p:spPr>
          <a:xfrm>
            <a:off x="381000" y="3505200"/>
            <a:ext cx="4648200" cy="2554545"/>
          </a:xfrm>
          <a:prstGeom prst="rect">
            <a:avLst/>
          </a:prstGeom>
        </p:spPr>
        <p:txBody>
          <a:bodyPr wrap="square">
            <a:spAutoFit/>
          </a:bodyPr>
          <a:lstStyle/>
          <a:p>
            <a:pPr>
              <a:buFont typeface="Wingdings" pitchFamily="2" charset="2"/>
              <a:buChar char="v"/>
            </a:pPr>
            <a:r>
              <a:rPr lang="en-GB" sz="2000" b="1" i="1" dirty="0">
                <a:latin typeface="Candara" panose="020E0502030303020204" pitchFamily="34" charset="0"/>
              </a:rPr>
              <a:t>Here, the hormones are absorbed into the bloodstream in fenestrated capillaries of </a:t>
            </a:r>
            <a:r>
              <a:rPr lang="en-GB" sz="2000" b="1" i="1" dirty="0">
                <a:solidFill>
                  <a:srgbClr val="7030A0"/>
                </a:solidFill>
                <a:latin typeface="Candara" panose="020E0502030303020204" pitchFamily="34" charset="0"/>
              </a:rPr>
              <a:t>the posterior lobe of the hypophysis.</a:t>
            </a:r>
          </a:p>
          <a:p>
            <a:endParaRPr lang="en-GB" sz="2000" b="1" i="1" dirty="0">
              <a:latin typeface="Candara" panose="020E0502030303020204" pitchFamily="34" charset="0"/>
            </a:endParaRPr>
          </a:p>
          <a:p>
            <a:pPr>
              <a:buFont typeface="Wingdings" pitchFamily="2" charset="2"/>
              <a:buChar char="ü"/>
            </a:pPr>
            <a:r>
              <a:rPr lang="en-GB" sz="2000" b="1" i="1" dirty="0">
                <a:latin typeface="Candara" panose="020E0502030303020204" pitchFamily="34" charset="0"/>
              </a:rPr>
              <a:t>The hormone </a:t>
            </a:r>
            <a:r>
              <a:rPr lang="en-GB" sz="2000" b="1" i="1" dirty="0">
                <a:solidFill>
                  <a:srgbClr val="0000FF"/>
                </a:solidFill>
                <a:latin typeface="Candara" panose="020E0502030303020204" pitchFamily="34" charset="0"/>
              </a:rPr>
              <a:t>vasopressin </a:t>
            </a:r>
            <a:r>
              <a:rPr lang="en-GB" sz="2000" b="1" i="1" dirty="0">
                <a:latin typeface="Candara" panose="020E0502030303020204" pitchFamily="34" charset="0"/>
              </a:rPr>
              <a:t>(</a:t>
            </a:r>
            <a:r>
              <a:rPr lang="en-GB" sz="2000" b="1" i="1" dirty="0" err="1">
                <a:latin typeface="Candara" panose="020E0502030303020204" pitchFamily="34" charset="0"/>
              </a:rPr>
              <a:t>antidiuretic</a:t>
            </a:r>
            <a:r>
              <a:rPr lang="en-GB" sz="2000" b="1" i="1" dirty="0">
                <a:latin typeface="Candara" panose="020E0502030303020204" pitchFamily="34" charset="0"/>
              </a:rPr>
              <a:t> hormone) is produced mainly in the nerve cells of the </a:t>
            </a:r>
            <a:r>
              <a:rPr lang="en-GB" sz="2000" b="1" i="1" dirty="0">
                <a:solidFill>
                  <a:srgbClr val="FF0000"/>
                </a:solidFill>
                <a:latin typeface="Candara" panose="020E0502030303020204" pitchFamily="34" charset="0"/>
              </a:rPr>
              <a:t>supraoptic nucleus.</a:t>
            </a:r>
          </a:p>
          <a:p>
            <a:pPr>
              <a:buFont typeface="Wingdings" pitchFamily="2" charset="2"/>
              <a:buChar char="ü"/>
            </a:pPr>
            <a:r>
              <a:rPr lang="en-GB" sz="2000" b="1" i="1" dirty="0">
                <a:latin typeface="Candara" panose="020E0502030303020204" pitchFamily="34" charset="0"/>
              </a:rPr>
              <a:t>Its function is to cause vasoconstriction. </a:t>
            </a:r>
          </a:p>
        </p:txBody>
      </p:sp>
      <p:pic>
        <p:nvPicPr>
          <p:cNvPr id="1026" name="Picture 2"/>
          <p:cNvPicPr>
            <a:picLocks noChangeAspect="1" noChangeArrowheads="1"/>
          </p:cNvPicPr>
          <p:nvPr/>
        </p:nvPicPr>
        <p:blipFill>
          <a:blip r:embed="rId2" cstate="print"/>
          <a:srcRect l="26355" t="17708" r="44363" b="17708"/>
          <a:stretch>
            <a:fillRect/>
          </a:stretch>
        </p:blipFill>
        <p:spPr bwMode="auto">
          <a:xfrm>
            <a:off x="5181600" y="1371600"/>
            <a:ext cx="3810000" cy="4724400"/>
          </a:xfrm>
          <a:prstGeom prst="rect">
            <a:avLst/>
          </a:prstGeom>
          <a:noFill/>
          <a:ln w="76200">
            <a:solidFill>
              <a:srgbClr val="FF0000"/>
            </a:solidFill>
            <a:miter lim="800000"/>
            <a:headEnd/>
            <a:tailEnd/>
          </a:ln>
          <a:effectLst/>
        </p:spPr>
      </p:pic>
      <p:sp>
        <p:nvSpPr>
          <p:cNvPr id="6" name="Date Placeholder 5"/>
          <p:cNvSpPr>
            <a:spLocks noGrp="1"/>
          </p:cNvSpPr>
          <p:nvPr>
            <p:ph type="dt" sz="half" idx="10"/>
          </p:nvPr>
        </p:nvSpPr>
        <p:spPr>
          <a:xfrm>
            <a:off x="457200" y="6356350"/>
            <a:ext cx="1905000" cy="365125"/>
          </a:xfrm>
        </p:spPr>
        <p:txBody>
          <a:bodyPr/>
          <a:lstStyle/>
          <a:p>
            <a:r>
              <a:rPr lang="en-US" b="1" dirty="0">
                <a:solidFill>
                  <a:srgbClr val="66FF33"/>
                </a:solidFill>
              </a:rPr>
              <a:t>Sunday 26 December 2021</a:t>
            </a:r>
          </a:p>
        </p:txBody>
      </p:sp>
      <p:sp>
        <p:nvSpPr>
          <p:cNvPr id="7" name="Slide Number Placeholder 6"/>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66FF33"/>
                </a:solidFill>
              </a:rPr>
              <a:pPr/>
              <a:t>14</a:t>
            </a:fld>
            <a:endParaRPr lang="en-US" b="1" dirty="0">
              <a:solidFill>
                <a:srgbClr val="66FF33"/>
              </a:solidFill>
            </a:endParaRPr>
          </a:p>
        </p:txBody>
      </p:sp>
      <p:sp>
        <p:nvSpPr>
          <p:cNvPr id="8" name="Footer Placeholder 7"/>
          <p:cNvSpPr>
            <a:spLocks noGrp="1"/>
          </p:cNvSpPr>
          <p:nvPr>
            <p:ph type="ftr" sz="quarter" idx="11"/>
          </p:nvPr>
        </p:nvSpPr>
        <p:spPr/>
        <p:txBody>
          <a:bodyPr/>
          <a:lstStyle/>
          <a:p>
            <a:r>
              <a:rPr lang="en-US" b="1">
                <a:solidFill>
                  <a:srgbClr val="66FF33"/>
                </a:solidFill>
              </a:rPr>
              <a:t>Dr. AIMAN QAIS AFAR</a:t>
            </a:r>
            <a:endParaRPr lang="en-US" b="1" dirty="0">
              <a:solidFill>
                <a:srgbClr val="66FF3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51757" t="23958" r="23060" b="17708"/>
          <a:stretch>
            <a:fillRect/>
          </a:stretch>
        </p:blipFill>
        <p:spPr bwMode="auto">
          <a:xfrm>
            <a:off x="5422447" y="457200"/>
            <a:ext cx="3569153" cy="4648200"/>
          </a:xfrm>
          <a:prstGeom prst="rect">
            <a:avLst/>
          </a:prstGeom>
          <a:noFill/>
          <a:ln w="76200">
            <a:solidFill>
              <a:srgbClr val="FFFF00"/>
            </a:solidFill>
            <a:miter lim="800000"/>
            <a:headEnd/>
            <a:tailEnd/>
          </a:ln>
          <a:effectLst/>
        </p:spPr>
      </p:pic>
      <p:sp>
        <p:nvSpPr>
          <p:cNvPr id="3" name="مستطيل 2"/>
          <p:cNvSpPr/>
          <p:nvPr/>
        </p:nvSpPr>
        <p:spPr>
          <a:xfrm>
            <a:off x="152400" y="657285"/>
            <a:ext cx="5181600" cy="4524315"/>
          </a:xfrm>
          <a:prstGeom prst="rect">
            <a:avLst/>
          </a:prstGeom>
        </p:spPr>
        <p:txBody>
          <a:bodyPr wrap="square">
            <a:spAutoFit/>
          </a:bodyPr>
          <a:lstStyle/>
          <a:p>
            <a:r>
              <a:rPr lang="en-GB" sz="2400" b="1" i="1" dirty="0">
                <a:solidFill>
                  <a:schemeClr val="accent2">
                    <a:lumMod val="75000"/>
                  </a:schemeClr>
                </a:solidFill>
                <a:latin typeface="Candara" panose="020E0502030303020204" pitchFamily="34" charset="0"/>
              </a:rPr>
              <a:t>The hypophyseal portal system </a:t>
            </a:r>
            <a:r>
              <a:rPr lang="en-GB" sz="2400" b="1" i="1" dirty="0">
                <a:latin typeface="Candara" panose="020E0502030303020204" pitchFamily="34" charset="0"/>
              </a:rPr>
              <a:t>is formed on each side from the </a:t>
            </a:r>
            <a:r>
              <a:rPr lang="en-GB" sz="2400" b="1" i="1" dirty="0">
                <a:solidFill>
                  <a:srgbClr val="FF0000"/>
                </a:solidFill>
                <a:latin typeface="Candara" panose="020E0502030303020204" pitchFamily="34" charset="0"/>
              </a:rPr>
              <a:t>superior hypophyseal artery</a:t>
            </a:r>
            <a:r>
              <a:rPr lang="en-GB" sz="2400" b="1" i="1" dirty="0">
                <a:latin typeface="Candara" panose="020E0502030303020204" pitchFamily="34" charset="0"/>
              </a:rPr>
              <a:t>, which is a branch </a:t>
            </a:r>
            <a:r>
              <a:rPr lang="en-GB" sz="2400" b="1" i="1" dirty="0">
                <a:solidFill>
                  <a:srgbClr val="FF0000"/>
                </a:solidFill>
                <a:latin typeface="Candara" panose="020E0502030303020204" pitchFamily="34" charset="0"/>
              </a:rPr>
              <a:t>of the internal carotid artery </a:t>
            </a:r>
          </a:p>
          <a:p>
            <a:r>
              <a:rPr lang="en-GB" sz="2400" b="1" i="1" dirty="0">
                <a:latin typeface="Candara" panose="020E0502030303020204" pitchFamily="34" charset="0"/>
              </a:rPr>
              <a:t>The artery enters </a:t>
            </a:r>
            <a:r>
              <a:rPr lang="en-GB" sz="2400" b="1" i="1" dirty="0">
                <a:solidFill>
                  <a:srgbClr val="0000FF"/>
                </a:solidFill>
                <a:latin typeface="Candara" panose="020E0502030303020204" pitchFamily="34" charset="0"/>
              </a:rPr>
              <a:t>the median eminence </a:t>
            </a:r>
            <a:r>
              <a:rPr lang="en-GB" sz="2400" b="1" i="1" dirty="0">
                <a:latin typeface="Candara" panose="020E0502030303020204" pitchFamily="34" charset="0"/>
              </a:rPr>
              <a:t>and divides into </a:t>
            </a:r>
            <a:r>
              <a:rPr lang="en-GB" sz="2400" b="1" i="1" dirty="0">
                <a:solidFill>
                  <a:srgbClr val="FF0066"/>
                </a:solidFill>
                <a:latin typeface="Candara" panose="020E0502030303020204" pitchFamily="34" charset="0"/>
              </a:rPr>
              <a:t>tufts of capillaries</a:t>
            </a:r>
            <a:r>
              <a:rPr lang="en-GB" sz="2400" b="1" i="1" dirty="0">
                <a:latin typeface="Candara" panose="020E0502030303020204" pitchFamily="34" charset="0"/>
              </a:rPr>
              <a:t>. These capillaries drain into </a:t>
            </a:r>
            <a:r>
              <a:rPr lang="en-GB" sz="2400" b="1" i="1" dirty="0">
                <a:solidFill>
                  <a:srgbClr val="FF0066"/>
                </a:solidFill>
                <a:latin typeface="Candara" panose="020E0502030303020204" pitchFamily="34" charset="0"/>
              </a:rPr>
              <a:t>long and short descending vessels </a:t>
            </a:r>
            <a:r>
              <a:rPr lang="en-GB" sz="2400" b="1" i="1" dirty="0">
                <a:latin typeface="Candara" panose="020E0502030303020204" pitchFamily="34" charset="0"/>
              </a:rPr>
              <a:t>that end in </a:t>
            </a:r>
            <a:r>
              <a:rPr lang="en-GB" sz="2400" b="1" i="1" dirty="0">
                <a:solidFill>
                  <a:srgbClr val="0000FF"/>
                </a:solidFill>
                <a:latin typeface="Candara" panose="020E0502030303020204" pitchFamily="34" charset="0"/>
              </a:rPr>
              <a:t>the anterior lobe of the hypophysis </a:t>
            </a:r>
            <a:r>
              <a:rPr lang="en-GB" sz="2400" b="1" i="1" dirty="0">
                <a:latin typeface="Candara" panose="020E0502030303020204" pitchFamily="34" charset="0"/>
              </a:rPr>
              <a:t>by dividing into </a:t>
            </a:r>
            <a:r>
              <a:rPr lang="en-GB" sz="2400" b="1" i="1" dirty="0">
                <a:solidFill>
                  <a:srgbClr val="FF0066"/>
                </a:solidFill>
                <a:latin typeface="Candara" panose="020E0502030303020204" pitchFamily="34" charset="0"/>
              </a:rPr>
              <a:t>vascular sinusoids </a:t>
            </a:r>
            <a:r>
              <a:rPr lang="en-GB" sz="2400" b="1" i="1" dirty="0">
                <a:latin typeface="Candara" panose="020E0502030303020204" pitchFamily="34" charset="0"/>
              </a:rPr>
              <a:t>that pass between the secretory cells of the anterior lobe.</a:t>
            </a:r>
          </a:p>
        </p:txBody>
      </p:sp>
      <p:sp>
        <p:nvSpPr>
          <p:cNvPr id="4" name="مستطيل 3"/>
          <p:cNvSpPr/>
          <p:nvPr/>
        </p:nvSpPr>
        <p:spPr>
          <a:xfrm>
            <a:off x="152400" y="5562600"/>
            <a:ext cx="8686800" cy="1200329"/>
          </a:xfrm>
          <a:prstGeom prst="rect">
            <a:avLst/>
          </a:prstGeom>
        </p:spPr>
        <p:txBody>
          <a:bodyPr wrap="square">
            <a:spAutoFit/>
          </a:bodyPr>
          <a:lstStyle/>
          <a:p>
            <a:r>
              <a:rPr lang="en-GB" sz="2400" b="1" i="1" dirty="0">
                <a:solidFill>
                  <a:srgbClr val="FF0000"/>
                </a:solidFill>
                <a:latin typeface="Candara" panose="020E0502030303020204" pitchFamily="34" charset="0"/>
              </a:rPr>
              <a:t>The portal system </a:t>
            </a:r>
            <a:r>
              <a:rPr lang="en-GB" sz="2400" b="1" i="1" dirty="0">
                <a:latin typeface="Candara" panose="020E0502030303020204" pitchFamily="34" charset="0"/>
              </a:rPr>
              <a:t>carries </a:t>
            </a:r>
            <a:r>
              <a:rPr lang="en-GB" sz="2400" b="1" i="1" dirty="0">
                <a:solidFill>
                  <a:srgbClr val="7030A0"/>
                </a:solidFill>
                <a:latin typeface="Candara" panose="020E0502030303020204" pitchFamily="34" charset="0"/>
              </a:rPr>
              <a:t>the </a:t>
            </a:r>
            <a:r>
              <a:rPr lang="en-GB" sz="2400" b="1" i="1" u="sng" dirty="0">
                <a:solidFill>
                  <a:srgbClr val="7030A0"/>
                </a:solidFill>
                <a:latin typeface="Candara" panose="020E0502030303020204" pitchFamily="34" charset="0"/>
              </a:rPr>
              <a:t>releasing hormones </a:t>
            </a:r>
            <a:r>
              <a:rPr lang="en-GB" sz="2400" b="1" i="1" dirty="0">
                <a:latin typeface="Candara" panose="020E0502030303020204" pitchFamily="34" charset="0"/>
              </a:rPr>
              <a:t>and </a:t>
            </a:r>
            <a:r>
              <a:rPr lang="en-GB" sz="2400" b="1" i="1" u="sng" dirty="0">
                <a:solidFill>
                  <a:srgbClr val="7030A0"/>
                </a:solidFill>
                <a:latin typeface="Candara" panose="020E0502030303020204" pitchFamily="34" charset="0"/>
              </a:rPr>
              <a:t>the release-inhibiting hormones </a:t>
            </a:r>
            <a:r>
              <a:rPr lang="en-GB" sz="2400" b="1" i="1" dirty="0">
                <a:latin typeface="Candara" panose="020E0502030303020204" pitchFamily="34" charset="0"/>
              </a:rPr>
              <a:t>to the </a:t>
            </a:r>
            <a:r>
              <a:rPr lang="en-GB" sz="2400" b="1" i="1" dirty="0" err="1">
                <a:latin typeface="Candara" panose="020E0502030303020204" pitchFamily="34" charset="0"/>
              </a:rPr>
              <a:t>secretory</a:t>
            </a:r>
            <a:r>
              <a:rPr lang="en-GB" sz="2400" b="1" i="1" dirty="0">
                <a:latin typeface="Candara" panose="020E0502030303020204" pitchFamily="34" charset="0"/>
              </a:rPr>
              <a:t> cells of </a:t>
            </a:r>
            <a:r>
              <a:rPr lang="en-GB" sz="2400" b="1" i="1" dirty="0">
                <a:solidFill>
                  <a:srgbClr val="0000FF"/>
                </a:solidFill>
                <a:latin typeface="Candara" panose="020E0502030303020204" pitchFamily="34" charset="0"/>
              </a:rPr>
              <a:t>the anterior lobe of the hypophysis</a:t>
            </a:r>
          </a:p>
        </p:txBody>
      </p:sp>
      <p:sp>
        <p:nvSpPr>
          <p:cNvPr id="5" name="مستطيل 4"/>
          <p:cNvSpPr/>
          <p:nvPr/>
        </p:nvSpPr>
        <p:spPr>
          <a:xfrm>
            <a:off x="152400" y="152400"/>
            <a:ext cx="3647024" cy="461665"/>
          </a:xfrm>
          <a:prstGeom prst="rect">
            <a:avLst/>
          </a:prstGeom>
          <a:solidFill>
            <a:srgbClr val="FFFF00"/>
          </a:solidFill>
          <a:ln w="57150">
            <a:solidFill>
              <a:schemeClr val="tx1"/>
            </a:solidFill>
          </a:ln>
        </p:spPr>
        <p:txBody>
          <a:bodyPr wrap="none">
            <a:spAutoFit/>
          </a:bodyPr>
          <a:lstStyle/>
          <a:p>
            <a:r>
              <a:rPr lang="en-GB" sz="2400" b="1" dirty="0">
                <a:solidFill>
                  <a:srgbClr val="FF0000"/>
                </a:solidFill>
              </a:rPr>
              <a:t>Hypophyseal Portal System</a:t>
            </a:r>
          </a:p>
        </p:txBody>
      </p:sp>
      <p:sp>
        <p:nvSpPr>
          <p:cNvPr id="6" name="Date Placeholder 5"/>
          <p:cNvSpPr>
            <a:spLocks noGrp="1"/>
          </p:cNvSpPr>
          <p:nvPr>
            <p:ph type="dt" sz="half" idx="10"/>
          </p:nvPr>
        </p:nvSpPr>
        <p:spPr>
          <a:xfrm>
            <a:off x="4267200" y="-5281"/>
            <a:ext cx="2133600" cy="365125"/>
          </a:xfrm>
        </p:spPr>
        <p:txBody>
          <a:bodyPr/>
          <a:lstStyle/>
          <a:p>
            <a:r>
              <a:rPr lang="en-US" b="1">
                <a:solidFill>
                  <a:srgbClr val="0000FF"/>
                </a:solidFill>
              </a:rPr>
              <a:t>Sunday 26 December 2021</a:t>
            </a:r>
            <a:endParaRPr lang="en-US" b="1" dirty="0">
              <a:solidFill>
                <a:srgbClr val="0000FF"/>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00FF"/>
                </a:solidFill>
              </a:rPr>
              <a:pPr/>
              <a:t>15</a:t>
            </a:fld>
            <a:endParaRPr lang="en-US" b="1">
              <a:solidFill>
                <a:srgbClr val="0000FF"/>
              </a:solidFill>
            </a:endParaRPr>
          </a:p>
        </p:txBody>
      </p:sp>
      <p:sp>
        <p:nvSpPr>
          <p:cNvPr id="8" name="Footer Placeholder 7"/>
          <p:cNvSpPr>
            <a:spLocks noGrp="1"/>
          </p:cNvSpPr>
          <p:nvPr>
            <p:ph type="ftr" sz="quarter" idx="11"/>
          </p:nvPr>
        </p:nvSpPr>
        <p:spPr>
          <a:xfrm>
            <a:off x="6629400" y="-30163"/>
            <a:ext cx="2895600" cy="365125"/>
          </a:xfrm>
        </p:spPr>
        <p:txBody>
          <a:bodyPr/>
          <a:lstStyle/>
          <a:p>
            <a:r>
              <a:rPr lang="en-US" b="1">
                <a:solidFill>
                  <a:srgbClr val="0000FF"/>
                </a:solidFill>
              </a:rPr>
              <a:t>Dr. AIMAN QAIS AFAR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3089307" cy="523220"/>
          </a:xfrm>
          <a:prstGeom prst="rect">
            <a:avLst/>
          </a:prstGeom>
          <a:solidFill>
            <a:srgbClr val="66FF33"/>
          </a:solidFill>
          <a:ln w="57150">
            <a:solidFill>
              <a:srgbClr val="0000FF"/>
            </a:solidFill>
          </a:ln>
        </p:spPr>
        <p:txBody>
          <a:bodyPr wrap="none">
            <a:spAutoFit/>
          </a:bodyPr>
          <a:lstStyle/>
          <a:p>
            <a:r>
              <a:rPr lang="en-GB" sz="2800" b="1" dirty="0">
                <a:solidFill>
                  <a:srgbClr val="C00000"/>
                </a:solidFill>
              </a:rPr>
              <a:t>Autonomic Control </a:t>
            </a:r>
          </a:p>
        </p:txBody>
      </p:sp>
      <p:sp>
        <p:nvSpPr>
          <p:cNvPr id="3" name="مستطيل 1"/>
          <p:cNvSpPr/>
          <p:nvPr/>
        </p:nvSpPr>
        <p:spPr>
          <a:xfrm>
            <a:off x="228600" y="152400"/>
            <a:ext cx="6934200" cy="584775"/>
          </a:xfrm>
          <a:prstGeom prst="rect">
            <a:avLst/>
          </a:prstGeom>
          <a:ln w="57150">
            <a:solidFill>
              <a:srgbClr val="0000FF"/>
            </a:solidFill>
          </a:ln>
        </p:spPr>
        <p:txBody>
          <a:bodyPr wrap="square">
            <a:spAutoFit/>
          </a:bodyPr>
          <a:lstStyle/>
          <a:p>
            <a:r>
              <a:rPr lang="en-GB" sz="3200" b="1" dirty="0">
                <a:solidFill>
                  <a:srgbClr val="FF0000"/>
                </a:solidFill>
              </a:rPr>
              <a:t>FUNCTIONS OF THE HYPOTHALAMUS</a:t>
            </a:r>
          </a:p>
        </p:txBody>
      </p:sp>
      <p:sp>
        <p:nvSpPr>
          <p:cNvPr id="4" name="Rectangle 3"/>
          <p:cNvSpPr/>
          <p:nvPr/>
        </p:nvSpPr>
        <p:spPr>
          <a:xfrm>
            <a:off x="152400" y="1447800"/>
            <a:ext cx="8991600" cy="707886"/>
          </a:xfrm>
          <a:prstGeom prst="rect">
            <a:avLst/>
          </a:prstGeom>
        </p:spPr>
        <p:txBody>
          <a:bodyPr wrap="square">
            <a:spAutoFit/>
          </a:bodyPr>
          <a:lstStyle/>
          <a:p>
            <a:pPr>
              <a:buFont typeface="Wingdings" pitchFamily="2" charset="2"/>
              <a:buChar char="v"/>
            </a:pPr>
            <a:r>
              <a:rPr lang="en-GB" sz="2000" b="1" i="1" dirty="0">
                <a:latin typeface="Candara" panose="020E0502030303020204" pitchFamily="34" charset="0"/>
              </a:rPr>
              <a:t>Essentially, the hypothalamus should be regarded as a </a:t>
            </a:r>
            <a:r>
              <a:rPr lang="en-GB" sz="2000" b="1" i="1" dirty="0">
                <a:solidFill>
                  <a:srgbClr val="FF0000"/>
                </a:solidFill>
                <a:latin typeface="Candara" panose="020E0502030303020204" pitchFamily="34" charset="0"/>
              </a:rPr>
              <a:t>higher nervous center </a:t>
            </a:r>
            <a:r>
              <a:rPr lang="en-GB" sz="2000" b="1" i="1" dirty="0">
                <a:latin typeface="Candara" panose="020E0502030303020204" pitchFamily="34" charset="0"/>
              </a:rPr>
              <a:t>for the control of lower autonomic centers in the brainstem and spinal cord </a:t>
            </a:r>
          </a:p>
        </p:txBody>
      </p:sp>
      <p:sp>
        <p:nvSpPr>
          <p:cNvPr id="5" name="Rectangle 4"/>
          <p:cNvSpPr/>
          <p:nvPr/>
        </p:nvSpPr>
        <p:spPr>
          <a:xfrm>
            <a:off x="228600" y="2383670"/>
            <a:ext cx="4038600" cy="4093428"/>
          </a:xfrm>
          <a:prstGeom prst="rect">
            <a:avLst/>
          </a:prstGeom>
        </p:spPr>
        <p:txBody>
          <a:bodyPr wrap="square">
            <a:spAutoFit/>
          </a:bodyPr>
          <a:lstStyle/>
          <a:p>
            <a:pPr>
              <a:buFont typeface="Wingdings" pitchFamily="2" charset="2"/>
              <a:buChar char="v"/>
            </a:pPr>
            <a:r>
              <a:rPr lang="en-GB" sz="2000" b="1" i="1" dirty="0">
                <a:latin typeface="Candara" panose="020E0502030303020204" pitchFamily="34" charset="0"/>
              </a:rPr>
              <a:t>Electrical stimulation of the hypothalamus shows that </a:t>
            </a:r>
            <a:r>
              <a:rPr lang="en-GB" sz="2000" b="1" i="1" dirty="0">
                <a:solidFill>
                  <a:srgbClr val="0000FF"/>
                </a:solidFill>
                <a:latin typeface="Candara" panose="020E0502030303020204" pitchFamily="34" charset="0"/>
              </a:rPr>
              <a:t>the anterior hypothalamic area and the preoptic area </a:t>
            </a:r>
            <a:r>
              <a:rPr lang="en-GB" sz="2000" b="1" i="1" dirty="0">
                <a:solidFill>
                  <a:srgbClr val="FF0000"/>
                </a:solidFill>
                <a:latin typeface="Candara" panose="020E0502030303020204" pitchFamily="34" charset="0"/>
              </a:rPr>
              <a:t>influence parasympathetic responses</a:t>
            </a:r>
            <a:r>
              <a:rPr lang="en-GB" sz="2000" b="1" i="1" dirty="0">
                <a:latin typeface="Candara" panose="020E0502030303020204" pitchFamily="34" charset="0"/>
              </a:rPr>
              <a:t>; these include lowering of the blood pressure, slowing of the heart rate, contraction of the bladder, increased motility of the gastrointestinal tract, increased acidity of the gastric juice, salivation, and pupillary constriction.</a:t>
            </a:r>
          </a:p>
        </p:txBody>
      </p:sp>
      <p:sp>
        <p:nvSpPr>
          <p:cNvPr id="1026" name="AutoShape 2" descr="نتيجة بحث الصور عن ‪Autonomic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نتيجة بحث الصور عن ‪Autonomic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نتيجة بحث الصور عن ‪Autonomic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نتيجة بحث الصور عن ‪Autonomic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نتيجة بحث الصور عن ‪Autonomic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6" name="Picture 12" descr="نتيجة بحث الصور عن ‪Autonomic Control‬‏"/>
          <p:cNvPicPr>
            <a:picLocks noChangeAspect="1" noChangeArrowheads="1"/>
          </p:cNvPicPr>
          <p:nvPr/>
        </p:nvPicPr>
        <p:blipFill>
          <a:blip r:embed="rId2" cstate="print"/>
          <a:srcRect/>
          <a:stretch>
            <a:fillRect/>
          </a:stretch>
        </p:blipFill>
        <p:spPr bwMode="auto">
          <a:xfrm>
            <a:off x="4419600" y="2592674"/>
            <a:ext cx="4567227" cy="3429000"/>
          </a:xfrm>
          <a:prstGeom prst="rect">
            <a:avLst/>
          </a:prstGeom>
          <a:noFill/>
          <a:ln w="76200">
            <a:solidFill>
              <a:srgbClr val="0000FF"/>
            </a:solidFill>
          </a:ln>
        </p:spPr>
      </p:pic>
      <p:sp>
        <p:nvSpPr>
          <p:cNvPr id="12" name="Date Placeholder 11"/>
          <p:cNvSpPr>
            <a:spLocks noGrp="1"/>
          </p:cNvSpPr>
          <p:nvPr>
            <p:ph type="dt" sz="half" idx="10"/>
          </p:nvPr>
        </p:nvSpPr>
        <p:spPr>
          <a:xfrm>
            <a:off x="457200" y="6492875"/>
            <a:ext cx="2133600" cy="365125"/>
          </a:xfrm>
        </p:spPr>
        <p:txBody>
          <a:bodyPr/>
          <a:lstStyle/>
          <a:p>
            <a:r>
              <a:rPr lang="en-US" b="1">
                <a:solidFill>
                  <a:srgbClr val="66FF33"/>
                </a:solidFill>
              </a:rPr>
              <a:t>Sunday 26 December 2021</a:t>
            </a:r>
          </a:p>
        </p:txBody>
      </p:sp>
      <p:sp>
        <p:nvSpPr>
          <p:cNvPr id="13" name="Slide Number Placeholder 12"/>
          <p:cNvSpPr>
            <a:spLocks noGrp="1"/>
          </p:cNvSpPr>
          <p:nvPr>
            <p:ph type="sldNum" sz="quarter" idx="12"/>
          </p:nvPr>
        </p:nvSpPr>
        <p:spPr>
          <a:xfrm>
            <a:off x="8305800" y="6492875"/>
            <a:ext cx="381000" cy="365125"/>
          </a:xfrm>
        </p:spPr>
        <p:txBody>
          <a:bodyPr/>
          <a:lstStyle/>
          <a:p>
            <a:fld id="{B6F15528-21DE-4FAA-801E-634DDDAF4B2B}" type="slidenum">
              <a:rPr lang="en-US" b="1" smtClean="0">
                <a:solidFill>
                  <a:srgbClr val="66FF33"/>
                </a:solidFill>
              </a:rPr>
              <a:pPr/>
              <a:t>16</a:t>
            </a:fld>
            <a:endParaRPr lang="en-US" b="1">
              <a:solidFill>
                <a:srgbClr val="66FF33"/>
              </a:solidFill>
            </a:endParaRPr>
          </a:p>
        </p:txBody>
      </p:sp>
      <p:sp>
        <p:nvSpPr>
          <p:cNvPr id="14" name="Footer Placeholder 13"/>
          <p:cNvSpPr>
            <a:spLocks noGrp="1"/>
          </p:cNvSpPr>
          <p:nvPr>
            <p:ph type="ftr" sz="quarter" idx="11"/>
          </p:nvPr>
        </p:nvSpPr>
        <p:spPr>
          <a:xfrm>
            <a:off x="3124200" y="6492875"/>
            <a:ext cx="2895600" cy="365125"/>
          </a:xfrm>
        </p:spPr>
        <p:txBody>
          <a:bodyPr/>
          <a:lstStyle/>
          <a:p>
            <a:r>
              <a:rPr lang="en-US" b="1">
                <a:solidFill>
                  <a:srgbClr val="66FF33"/>
                </a:solidFill>
              </a:rPr>
              <a:t>Dr. AIMAN QAIS AFAR</a:t>
            </a:r>
            <a:endParaRPr lang="en-US" b="1" dirty="0">
              <a:solidFill>
                <a:srgbClr val="66FF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93" y="152400"/>
            <a:ext cx="3089307" cy="523220"/>
          </a:xfrm>
          <a:prstGeom prst="rect">
            <a:avLst/>
          </a:prstGeom>
          <a:solidFill>
            <a:srgbClr val="66FF33"/>
          </a:solidFill>
          <a:ln w="57150">
            <a:solidFill>
              <a:srgbClr val="0000FF"/>
            </a:solidFill>
          </a:ln>
        </p:spPr>
        <p:txBody>
          <a:bodyPr wrap="none">
            <a:spAutoFit/>
          </a:bodyPr>
          <a:lstStyle/>
          <a:p>
            <a:r>
              <a:rPr lang="en-GB" sz="2800" b="1" dirty="0">
                <a:solidFill>
                  <a:srgbClr val="FF0000"/>
                </a:solidFill>
              </a:rPr>
              <a:t>Autonomic Control </a:t>
            </a:r>
          </a:p>
        </p:txBody>
      </p:sp>
      <p:sp>
        <p:nvSpPr>
          <p:cNvPr id="3" name="Rectangle 2"/>
          <p:cNvSpPr/>
          <p:nvPr/>
        </p:nvSpPr>
        <p:spPr>
          <a:xfrm>
            <a:off x="76200" y="762000"/>
            <a:ext cx="8915400" cy="1569660"/>
          </a:xfrm>
          <a:prstGeom prst="rect">
            <a:avLst/>
          </a:prstGeom>
        </p:spPr>
        <p:txBody>
          <a:bodyPr wrap="square">
            <a:spAutoFit/>
          </a:bodyPr>
          <a:lstStyle/>
          <a:p>
            <a:pPr>
              <a:buFont typeface="Wingdings" pitchFamily="2" charset="2"/>
              <a:buChar char="v"/>
            </a:pPr>
            <a:r>
              <a:rPr lang="en-GB" sz="2400" b="1" i="1" dirty="0">
                <a:latin typeface="Candara" panose="020E0502030303020204" pitchFamily="34" charset="0"/>
              </a:rPr>
              <a:t>Stimulation of </a:t>
            </a:r>
            <a:r>
              <a:rPr lang="en-GB" sz="2400" b="1" i="1" dirty="0">
                <a:solidFill>
                  <a:srgbClr val="0000FF"/>
                </a:solidFill>
                <a:latin typeface="Candara" panose="020E0502030303020204" pitchFamily="34" charset="0"/>
              </a:rPr>
              <a:t>the posterior and lateral nuclei </a:t>
            </a:r>
            <a:r>
              <a:rPr lang="en-GB" sz="2400" b="1" i="1" dirty="0">
                <a:solidFill>
                  <a:srgbClr val="FF0000"/>
                </a:solidFill>
                <a:latin typeface="Candara" panose="020E0502030303020204" pitchFamily="34" charset="0"/>
              </a:rPr>
              <a:t>causes sympathetic responses,</a:t>
            </a:r>
            <a:r>
              <a:rPr lang="en-GB" sz="2400" b="1" i="1" dirty="0">
                <a:latin typeface="Candara" panose="020E0502030303020204" pitchFamily="34" charset="0"/>
              </a:rPr>
              <a:t> which include elevation of blood pressure, acceleration of the heart rate, cessation of peristalsis in the gastrointestinal tract, </a:t>
            </a:r>
            <a:r>
              <a:rPr lang="en-GB" sz="2400" b="1" i="1" dirty="0" err="1">
                <a:latin typeface="Candara" panose="020E0502030303020204" pitchFamily="34" charset="0"/>
              </a:rPr>
              <a:t>pupillary</a:t>
            </a:r>
            <a:r>
              <a:rPr lang="en-GB" sz="2400" b="1" i="1" dirty="0">
                <a:latin typeface="Candara" panose="020E0502030303020204" pitchFamily="34" charset="0"/>
              </a:rPr>
              <a:t> dilation, and </a:t>
            </a:r>
            <a:r>
              <a:rPr lang="en-GB" sz="2400" b="1" i="1" dirty="0" err="1">
                <a:latin typeface="Candara" panose="020E0502030303020204" pitchFamily="34" charset="0"/>
              </a:rPr>
              <a:t>hyperglycemia</a:t>
            </a:r>
            <a:r>
              <a:rPr lang="en-GB" sz="2400" b="1" i="1" dirty="0">
                <a:latin typeface="Candara" panose="020E0502030303020204" pitchFamily="34" charset="0"/>
              </a:rPr>
              <a:t>. </a:t>
            </a:r>
          </a:p>
        </p:txBody>
      </p:sp>
      <p:pic>
        <p:nvPicPr>
          <p:cNvPr id="37890" name="Picture 2" descr="نتيجة بحث الصور عن ‪Autonomic Control‬‏"/>
          <p:cNvPicPr>
            <a:picLocks noChangeAspect="1" noChangeArrowheads="1"/>
          </p:cNvPicPr>
          <p:nvPr/>
        </p:nvPicPr>
        <p:blipFill>
          <a:blip r:embed="rId2" cstate="print"/>
          <a:srcRect/>
          <a:stretch>
            <a:fillRect/>
          </a:stretch>
        </p:blipFill>
        <p:spPr bwMode="auto">
          <a:xfrm>
            <a:off x="914400" y="2411607"/>
            <a:ext cx="7863924" cy="4201918"/>
          </a:xfrm>
          <a:prstGeom prst="rect">
            <a:avLst/>
          </a:prstGeom>
          <a:noFill/>
          <a:ln w="76200">
            <a:solidFill>
              <a:srgbClr val="0000FF"/>
            </a:solidFill>
          </a:ln>
        </p:spPr>
      </p:pic>
      <p:sp>
        <p:nvSpPr>
          <p:cNvPr id="5" name="Date Placeholder 4"/>
          <p:cNvSpPr>
            <a:spLocks noGrp="1"/>
          </p:cNvSpPr>
          <p:nvPr>
            <p:ph type="dt" sz="half" idx="10"/>
          </p:nvPr>
        </p:nvSpPr>
        <p:spPr>
          <a:xfrm>
            <a:off x="6172200" y="320675"/>
            <a:ext cx="1905000" cy="365125"/>
          </a:xfrm>
        </p:spPr>
        <p:txBody>
          <a:bodyPr/>
          <a:lstStyle/>
          <a:p>
            <a:r>
              <a:rPr lang="en-US" b="1">
                <a:solidFill>
                  <a:srgbClr val="0000FF"/>
                </a:solidFill>
              </a:rPr>
              <a:t>Sunday 26 December 2021</a:t>
            </a:r>
            <a:endParaRPr lang="en-US" b="1" dirty="0">
              <a:solidFill>
                <a:srgbClr val="0000FF"/>
              </a:solidFill>
            </a:endParaRPr>
          </a:p>
        </p:txBody>
      </p:sp>
      <p:sp>
        <p:nvSpPr>
          <p:cNvPr id="6" name="Slide Number Placeholder 5"/>
          <p:cNvSpPr>
            <a:spLocks noGrp="1"/>
          </p:cNvSpPr>
          <p:nvPr>
            <p:ph type="sldNum" sz="quarter" idx="12"/>
          </p:nvPr>
        </p:nvSpPr>
        <p:spPr>
          <a:xfrm>
            <a:off x="304800" y="6248400"/>
            <a:ext cx="381000" cy="365125"/>
          </a:xfrm>
        </p:spPr>
        <p:txBody>
          <a:bodyPr/>
          <a:lstStyle/>
          <a:p>
            <a:fld id="{B6F15528-21DE-4FAA-801E-634DDDAF4B2B}" type="slidenum">
              <a:rPr lang="en-US" b="1" smtClean="0">
                <a:solidFill>
                  <a:srgbClr val="0000FF"/>
                </a:solidFill>
              </a:rPr>
              <a:pPr/>
              <a:t>17</a:t>
            </a:fld>
            <a:endParaRPr lang="en-US" b="1" dirty="0">
              <a:solidFill>
                <a:srgbClr val="0000FF"/>
              </a:solidFill>
            </a:endParaRPr>
          </a:p>
        </p:txBody>
      </p:sp>
      <p:sp>
        <p:nvSpPr>
          <p:cNvPr id="7" name="Footer Placeholder 6"/>
          <p:cNvSpPr>
            <a:spLocks noGrp="1"/>
          </p:cNvSpPr>
          <p:nvPr>
            <p:ph type="ftr" sz="quarter" idx="11"/>
          </p:nvPr>
        </p:nvSpPr>
        <p:spPr>
          <a:xfrm>
            <a:off x="5638800" y="92075"/>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نتيجة بحث الصور عن ‪Endocrine Control‬‏"/>
          <p:cNvPicPr>
            <a:picLocks noChangeAspect="1" noChangeArrowheads="1"/>
          </p:cNvPicPr>
          <p:nvPr/>
        </p:nvPicPr>
        <p:blipFill>
          <a:blip r:embed="rId2" cstate="print"/>
          <a:srcRect/>
          <a:stretch>
            <a:fillRect/>
          </a:stretch>
        </p:blipFill>
        <p:spPr bwMode="auto">
          <a:xfrm>
            <a:off x="838200" y="1065844"/>
            <a:ext cx="7296150" cy="5477832"/>
          </a:xfrm>
          <a:prstGeom prst="rect">
            <a:avLst/>
          </a:prstGeom>
          <a:noFill/>
          <a:ln w="76200">
            <a:solidFill>
              <a:srgbClr val="0000FF"/>
            </a:solidFill>
          </a:ln>
        </p:spPr>
      </p:pic>
      <p:sp>
        <p:nvSpPr>
          <p:cNvPr id="3" name="Rectangle 2"/>
          <p:cNvSpPr/>
          <p:nvPr/>
        </p:nvSpPr>
        <p:spPr>
          <a:xfrm>
            <a:off x="152400" y="238780"/>
            <a:ext cx="2942152" cy="523220"/>
          </a:xfrm>
          <a:prstGeom prst="rect">
            <a:avLst/>
          </a:prstGeom>
          <a:solidFill>
            <a:srgbClr val="66FF33"/>
          </a:solidFill>
          <a:ln w="57150">
            <a:solidFill>
              <a:srgbClr val="0000FF"/>
            </a:solidFill>
          </a:ln>
        </p:spPr>
        <p:txBody>
          <a:bodyPr wrap="none">
            <a:spAutoFit/>
          </a:bodyPr>
          <a:lstStyle/>
          <a:p>
            <a:r>
              <a:rPr lang="en-GB" sz="2800" b="1" dirty="0">
                <a:solidFill>
                  <a:srgbClr val="FF0000"/>
                </a:solidFill>
              </a:rPr>
              <a:t>Endocrine Control </a:t>
            </a:r>
          </a:p>
        </p:txBody>
      </p:sp>
      <p:sp>
        <p:nvSpPr>
          <p:cNvPr id="4" name="Date Placeholder 3"/>
          <p:cNvSpPr>
            <a:spLocks noGrp="1"/>
          </p:cNvSpPr>
          <p:nvPr>
            <p:ph type="dt" sz="half" idx="10"/>
          </p:nvPr>
        </p:nvSpPr>
        <p:spPr>
          <a:xfrm>
            <a:off x="6781800" y="304800"/>
            <a:ext cx="1524000" cy="365125"/>
          </a:xfrm>
        </p:spPr>
        <p:txBody>
          <a:bodyPr/>
          <a:lstStyle/>
          <a:p>
            <a:r>
              <a:rPr lang="en-US" b="1">
                <a:solidFill>
                  <a:srgbClr val="0000FF"/>
                </a:solidFill>
              </a:rPr>
              <a:t>Sunday 26 December 2021</a:t>
            </a:r>
            <a:endParaRPr lang="en-US" b="1" dirty="0">
              <a:solidFill>
                <a:srgbClr val="0000FF"/>
              </a:solidFill>
            </a:endParaRPr>
          </a:p>
        </p:txBody>
      </p:sp>
      <p:sp>
        <p:nvSpPr>
          <p:cNvPr id="5" name="Slide Number Placeholder 4"/>
          <p:cNvSpPr>
            <a:spLocks noGrp="1"/>
          </p:cNvSpPr>
          <p:nvPr>
            <p:ph type="sldNum" sz="quarter" idx="12"/>
          </p:nvPr>
        </p:nvSpPr>
        <p:spPr>
          <a:xfrm>
            <a:off x="8458200" y="6356350"/>
            <a:ext cx="381000" cy="365125"/>
          </a:xfrm>
        </p:spPr>
        <p:txBody>
          <a:bodyPr/>
          <a:lstStyle/>
          <a:p>
            <a:fld id="{B6F15528-21DE-4FAA-801E-634DDDAF4B2B}" type="slidenum">
              <a:rPr lang="en-US" b="1" smtClean="0">
                <a:solidFill>
                  <a:srgbClr val="0000FF"/>
                </a:solidFill>
              </a:rPr>
              <a:pPr/>
              <a:t>18</a:t>
            </a:fld>
            <a:endParaRPr lang="en-US" b="1">
              <a:solidFill>
                <a:srgbClr val="0000FF"/>
              </a:solidFill>
            </a:endParaRPr>
          </a:p>
        </p:txBody>
      </p:sp>
      <p:sp>
        <p:nvSpPr>
          <p:cNvPr id="6" name="Footer Placeholder 5"/>
          <p:cNvSpPr>
            <a:spLocks noGrp="1"/>
          </p:cNvSpPr>
          <p:nvPr>
            <p:ph type="ftr" sz="quarter" idx="11"/>
          </p:nvPr>
        </p:nvSpPr>
        <p:spPr>
          <a:xfrm>
            <a:off x="6096000" y="168275"/>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1"/>
          <p:cNvSpPr/>
          <p:nvPr/>
        </p:nvSpPr>
        <p:spPr>
          <a:xfrm>
            <a:off x="228600" y="152400"/>
            <a:ext cx="6934200" cy="584775"/>
          </a:xfrm>
          <a:prstGeom prst="rect">
            <a:avLst/>
          </a:prstGeom>
          <a:ln w="57150">
            <a:solidFill>
              <a:srgbClr val="0000FF"/>
            </a:solidFill>
          </a:ln>
        </p:spPr>
        <p:txBody>
          <a:bodyPr wrap="square">
            <a:spAutoFit/>
          </a:bodyPr>
          <a:lstStyle/>
          <a:p>
            <a:r>
              <a:rPr lang="en-GB" sz="3200" b="1" i="1" dirty="0">
                <a:solidFill>
                  <a:srgbClr val="FF0000"/>
                </a:solidFill>
                <a:latin typeface="Candara" panose="020E0502030303020204" pitchFamily="34" charset="0"/>
              </a:rPr>
              <a:t>FUNCTIONS OF THEHYPOTHALAMUS</a:t>
            </a:r>
          </a:p>
        </p:txBody>
      </p:sp>
      <p:sp>
        <p:nvSpPr>
          <p:cNvPr id="4" name="Rectangle 3"/>
          <p:cNvSpPr/>
          <p:nvPr/>
        </p:nvSpPr>
        <p:spPr>
          <a:xfrm>
            <a:off x="228600" y="838200"/>
            <a:ext cx="4012252" cy="523220"/>
          </a:xfrm>
          <a:prstGeom prst="rect">
            <a:avLst/>
          </a:prstGeom>
          <a:solidFill>
            <a:srgbClr val="66FF33"/>
          </a:solidFill>
          <a:ln w="57150">
            <a:solidFill>
              <a:srgbClr val="0000FF"/>
            </a:solidFill>
          </a:ln>
        </p:spPr>
        <p:txBody>
          <a:bodyPr wrap="none">
            <a:spAutoFit/>
          </a:bodyPr>
          <a:lstStyle/>
          <a:p>
            <a:r>
              <a:rPr lang="en-GB" sz="2800" b="1" i="1" dirty="0">
                <a:solidFill>
                  <a:srgbClr val="FF0000"/>
                </a:solidFill>
                <a:latin typeface="Candara" panose="020E0502030303020204" pitchFamily="34" charset="0"/>
              </a:rPr>
              <a:t>Temperature Regulation </a:t>
            </a:r>
          </a:p>
        </p:txBody>
      </p:sp>
      <p:sp>
        <p:nvSpPr>
          <p:cNvPr id="5" name="Rectangle 4"/>
          <p:cNvSpPr/>
          <p:nvPr/>
        </p:nvSpPr>
        <p:spPr>
          <a:xfrm>
            <a:off x="152400" y="1447800"/>
            <a:ext cx="3505200" cy="5324535"/>
          </a:xfrm>
          <a:prstGeom prst="rect">
            <a:avLst/>
          </a:prstGeom>
        </p:spPr>
        <p:txBody>
          <a:bodyPr wrap="square">
            <a:spAutoFit/>
          </a:bodyPr>
          <a:lstStyle/>
          <a:p>
            <a:pPr>
              <a:buFont typeface="Wingdings" pitchFamily="2" charset="2"/>
              <a:buChar char="ü"/>
            </a:pPr>
            <a:r>
              <a:rPr lang="en-GB" sz="2000" b="1" i="1" dirty="0">
                <a:solidFill>
                  <a:srgbClr val="0000FF"/>
                </a:solidFill>
                <a:latin typeface="Candara" panose="020E0502030303020204" pitchFamily="34" charset="0"/>
              </a:rPr>
              <a:t>The anterior portion of the hypothalamus </a:t>
            </a:r>
            <a:r>
              <a:rPr lang="en-GB" sz="2000" b="1" i="1" dirty="0">
                <a:latin typeface="Candara" panose="020E0502030303020204" pitchFamily="34" charset="0"/>
              </a:rPr>
              <a:t>controls those mechanisms that dissipate heat loss. Experimental stimulation of this area causes dilatation of skin blood vessels and sweating, which lower the body temperature.</a:t>
            </a:r>
          </a:p>
          <a:p>
            <a:pPr>
              <a:buFont typeface="Wingdings" pitchFamily="2" charset="2"/>
              <a:buChar char="ü"/>
            </a:pPr>
            <a:endParaRPr lang="en-GB" sz="2000" b="1" i="1" dirty="0">
              <a:latin typeface="Candara" panose="020E0502030303020204" pitchFamily="34" charset="0"/>
            </a:endParaRPr>
          </a:p>
          <a:p>
            <a:pPr>
              <a:buFont typeface="Wingdings" pitchFamily="2" charset="2"/>
              <a:buChar char="ü"/>
            </a:pPr>
            <a:r>
              <a:rPr lang="en-GB" sz="2000" b="1" i="1" dirty="0">
                <a:solidFill>
                  <a:srgbClr val="0000FF"/>
                </a:solidFill>
                <a:latin typeface="Candara" panose="020E0502030303020204" pitchFamily="34" charset="0"/>
              </a:rPr>
              <a:t>Stimulation of the posterior portion of the hypothalamus </a:t>
            </a:r>
            <a:r>
              <a:rPr lang="en-GB" sz="2000" b="1" i="1" dirty="0">
                <a:latin typeface="Candara" panose="020E0502030303020204" pitchFamily="34" charset="0"/>
              </a:rPr>
              <a:t>results in vasoconstriction of the skin blood vessels and inhibition of sweating; there also may be </a:t>
            </a:r>
            <a:r>
              <a:rPr lang="en-GB" sz="2000" b="1" i="1" dirty="0" err="1">
                <a:latin typeface="Candara" panose="020E0502030303020204" pitchFamily="34" charset="0"/>
              </a:rPr>
              <a:t>shivering,in</a:t>
            </a:r>
            <a:r>
              <a:rPr lang="en-GB" sz="2000" b="1" i="1" dirty="0">
                <a:latin typeface="Candara" panose="020E0502030303020204" pitchFamily="34" charset="0"/>
              </a:rPr>
              <a:t> which the skeletal muscles produce heat.</a:t>
            </a:r>
          </a:p>
        </p:txBody>
      </p:sp>
      <p:pic>
        <p:nvPicPr>
          <p:cNvPr id="38916" name="Picture 4" descr="صورة ذات صلة"/>
          <p:cNvPicPr>
            <a:picLocks noChangeAspect="1" noChangeArrowheads="1"/>
          </p:cNvPicPr>
          <p:nvPr/>
        </p:nvPicPr>
        <p:blipFill>
          <a:blip r:embed="rId2" cstate="print"/>
          <a:srcRect/>
          <a:stretch>
            <a:fillRect/>
          </a:stretch>
        </p:blipFill>
        <p:spPr bwMode="auto">
          <a:xfrm>
            <a:off x="3810000" y="1600200"/>
            <a:ext cx="5101590" cy="4953000"/>
          </a:xfrm>
          <a:prstGeom prst="rect">
            <a:avLst/>
          </a:prstGeom>
          <a:noFill/>
          <a:ln w="76200">
            <a:solidFill>
              <a:srgbClr val="0000FF"/>
            </a:solidFill>
          </a:ln>
        </p:spPr>
      </p:pic>
      <p:sp>
        <p:nvSpPr>
          <p:cNvPr id="6" name="Date Placeholder 5"/>
          <p:cNvSpPr>
            <a:spLocks noGrp="1"/>
          </p:cNvSpPr>
          <p:nvPr>
            <p:ph type="dt" sz="half" idx="10"/>
          </p:nvPr>
        </p:nvSpPr>
        <p:spPr>
          <a:xfrm>
            <a:off x="7315200" y="244475"/>
            <a:ext cx="2057400" cy="365125"/>
          </a:xfrm>
        </p:spPr>
        <p:txBody>
          <a:bodyPr/>
          <a:lstStyle/>
          <a:p>
            <a:r>
              <a:rPr lang="en-US" b="1" dirty="0">
                <a:solidFill>
                  <a:srgbClr val="0000FF"/>
                </a:solidFill>
              </a:rPr>
              <a:t>Sunday 26 December 2021</a:t>
            </a:r>
          </a:p>
        </p:txBody>
      </p:sp>
      <p:sp>
        <p:nvSpPr>
          <p:cNvPr id="7" name="Slide Number Placeholder 6"/>
          <p:cNvSpPr>
            <a:spLocks noGrp="1"/>
          </p:cNvSpPr>
          <p:nvPr>
            <p:ph type="sldNum" sz="quarter" idx="12"/>
          </p:nvPr>
        </p:nvSpPr>
        <p:spPr>
          <a:xfrm>
            <a:off x="7924800" y="457200"/>
            <a:ext cx="457200" cy="365125"/>
          </a:xfrm>
        </p:spPr>
        <p:txBody>
          <a:bodyPr/>
          <a:lstStyle/>
          <a:p>
            <a:fld id="{B6F15528-21DE-4FAA-801E-634DDDAF4B2B}" type="slidenum">
              <a:rPr lang="en-US" b="1" smtClean="0">
                <a:solidFill>
                  <a:srgbClr val="0000FF"/>
                </a:solidFill>
              </a:rPr>
              <a:pPr/>
              <a:t>19</a:t>
            </a:fld>
            <a:endParaRPr lang="en-US" b="1">
              <a:solidFill>
                <a:srgbClr val="0000FF"/>
              </a:solidFill>
            </a:endParaRPr>
          </a:p>
        </p:txBody>
      </p:sp>
      <p:sp>
        <p:nvSpPr>
          <p:cNvPr id="8" name="Footer Placeholder 7"/>
          <p:cNvSpPr>
            <a:spLocks noGrp="1"/>
          </p:cNvSpPr>
          <p:nvPr>
            <p:ph type="ftr" sz="quarter" idx="11"/>
          </p:nvPr>
        </p:nvSpPr>
        <p:spPr>
          <a:xfrm>
            <a:off x="6781800" y="76200"/>
            <a:ext cx="2895600" cy="365125"/>
          </a:xfrm>
        </p:spPr>
        <p:txBody>
          <a:bodyPr/>
          <a:lstStyle/>
          <a:p>
            <a:r>
              <a:rPr lang="en-US" b="1" dirty="0">
                <a:solidFill>
                  <a:srgbClr val="0000FF"/>
                </a:solidFill>
              </a:rPr>
              <a:t>Dr. AIMAN QAIS AFAR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30" y="469612"/>
            <a:ext cx="8822669" cy="6001643"/>
          </a:xfrm>
          <a:prstGeom prst="rect">
            <a:avLst/>
          </a:prstGeom>
        </p:spPr>
        <p:txBody>
          <a:bodyPr wrap="square">
            <a:spAutoFit/>
          </a:bodyPr>
          <a:lstStyle/>
          <a:p>
            <a:pPr>
              <a:buFont typeface="Wingdings" pitchFamily="2" charset="2"/>
              <a:buChar char="ü"/>
            </a:pPr>
            <a:r>
              <a:rPr lang="en-GB" sz="2400" dirty="0">
                <a:solidFill>
                  <a:srgbClr val="FF0000"/>
                </a:solidFill>
                <a:latin typeface="Rockwell" pitchFamily="18" charset="0"/>
                <a:ea typeface="Yu Gothic UI Semilight" pitchFamily="34" charset="-128"/>
              </a:rPr>
              <a:t>The hypothalamus, although small (0.3% of the total brain), is a very important part of the central nervous system.</a:t>
            </a:r>
          </a:p>
          <a:p>
            <a:pPr>
              <a:buFont typeface="Wingdings" pitchFamily="2" charset="2"/>
              <a:buChar char="ü"/>
            </a:pPr>
            <a:endParaRPr lang="en-GB" sz="2400" dirty="0">
              <a:solidFill>
                <a:srgbClr val="FF0000"/>
              </a:solidFill>
              <a:latin typeface="Rockwell" pitchFamily="18" charset="0"/>
              <a:ea typeface="Yu Gothic UI Semilight" pitchFamily="34" charset="-128"/>
            </a:endParaRPr>
          </a:p>
          <a:p>
            <a:pPr>
              <a:buFont typeface="Wingdings" pitchFamily="2" charset="2"/>
              <a:buChar char="ü"/>
            </a:pPr>
            <a:r>
              <a:rPr lang="en-GB" sz="2400" dirty="0">
                <a:solidFill>
                  <a:srgbClr val="FF0000"/>
                </a:solidFill>
                <a:latin typeface="Rockwell" pitchFamily="18" charset="0"/>
                <a:ea typeface="Yu Gothic UI Semilight" pitchFamily="34" charset="-128"/>
              </a:rPr>
              <a:t> </a:t>
            </a:r>
            <a:r>
              <a:rPr lang="en-GB" sz="2400" dirty="0">
                <a:solidFill>
                  <a:srgbClr val="0000FF"/>
                </a:solidFill>
                <a:latin typeface="Rockwell" pitchFamily="18" charset="0"/>
                <a:ea typeface="Yu Gothic UI Semilight" pitchFamily="34" charset="-128"/>
              </a:rPr>
              <a:t>It is essential for life. </a:t>
            </a:r>
          </a:p>
          <a:p>
            <a:pPr>
              <a:buFont typeface="Wingdings" pitchFamily="2" charset="2"/>
              <a:buChar char="ü"/>
            </a:pPr>
            <a:endParaRPr lang="en-GB" sz="2400" dirty="0">
              <a:solidFill>
                <a:srgbClr val="FF0000"/>
              </a:solidFill>
              <a:latin typeface="Rockwell" pitchFamily="18" charset="0"/>
              <a:ea typeface="Yu Gothic UI Semilight" pitchFamily="34" charset="-128"/>
            </a:endParaRPr>
          </a:p>
          <a:p>
            <a:pPr>
              <a:buFont typeface="Wingdings" pitchFamily="2" charset="2"/>
              <a:buChar char="ü"/>
            </a:pPr>
            <a:r>
              <a:rPr lang="en-GB" sz="2400" dirty="0">
                <a:solidFill>
                  <a:srgbClr val="FF0000"/>
                </a:solidFill>
                <a:latin typeface="Rockwell" pitchFamily="18" charset="0"/>
                <a:ea typeface="Yu Gothic UI Semilight" pitchFamily="34" charset="-128"/>
              </a:rPr>
              <a:t>It controls </a:t>
            </a:r>
            <a:r>
              <a:rPr lang="en-GB" sz="2400" dirty="0">
                <a:latin typeface="Rockwell" pitchFamily="18" charset="0"/>
                <a:ea typeface="Yu Gothic UI Semilight" pitchFamily="34" charset="-128"/>
              </a:rPr>
              <a:t>the autonomic nervous system </a:t>
            </a:r>
            <a:r>
              <a:rPr lang="en-GB" sz="2400" dirty="0">
                <a:solidFill>
                  <a:srgbClr val="FF0000"/>
                </a:solidFill>
                <a:latin typeface="Rockwell" pitchFamily="18" charset="0"/>
                <a:ea typeface="Yu Gothic UI Semilight" pitchFamily="34" charset="-128"/>
              </a:rPr>
              <a:t>and </a:t>
            </a:r>
            <a:r>
              <a:rPr lang="en-GB" sz="2400" dirty="0">
                <a:latin typeface="Rockwell" pitchFamily="18" charset="0"/>
                <a:ea typeface="Yu Gothic UI Semilight" pitchFamily="34" charset="-128"/>
              </a:rPr>
              <a:t>the endocrine system </a:t>
            </a:r>
            <a:r>
              <a:rPr lang="en-GB" sz="2400" dirty="0">
                <a:solidFill>
                  <a:srgbClr val="FF0000"/>
                </a:solidFill>
                <a:latin typeface="Rockwell" pitchFamily="18" charset="0"/>
                <a:ea typeface="Yu Gothic UI Semilight" pitchFamily="34" charset="-128"/>
              </a:rPr>
              <a:t>and thus indirectly controls body homeostasis.</a:t>
            </a:r>
          </a:p>
          <a:p>
            <a:pPr>
              <a:buFont typeface="Wingdings" pitchFamily="2" charset="2"/>
              <a:buChar char="ü"/>
            </a:pPr>
            <a:endParaRPr lang="en-GB" sz="2400" dirty="0">
              <a:solidFill>
                <a:srgbClr val="FF0000"/>
              </a:solidFill>
              <a:latin typeface="Rockwell" pitchFamily="18" charset="0"/>
              <a:ea typeface="Yu Gothic UI Semilight" pitchFamily="34" charset="-128"/>
            </a:endParaRPr>
          </a:p>
          <a:p>
            <a:pPr>
              <a:buFont typeface="Wingdings" pitchFamily="2" charset="2"/>
              <a:buChar char="ü"/>
            </a:pPr>
            <a:r>
              <a:rPr lang="en-GB" sz="2400" dirty="0">
                <a:solidFill>
                  <a:srgbClr val="FF0000"/>
                </a:solidFill>
                <a:latin typeface="Rockwell" pitchFamily="18" charset="0"/>
                <a:ea typeface="Yu Gothic UI Semilight" pitchFamily="34" charset="-128"/>
              </a:rPr>
              <a:t> </a:t>
            </a:r>
            <a:r>
              <a:rPr lang="en-GB" sz="2400" dirty="0">
                <a:solidFill>
                  <a:srgbClr val="0000FF"/>
                </a:solidFill>
                <a:latin typeface="Rockwell" pitchFamily="18" charset="0"/>
                <a:ea typeface="Yu Gothic UI Semilight" pitchFamily="34" charset="-128"/>
              </a:rPr>
              <a:t>The hypothalamus is well placed for this purpose, lying in </a:t>
            </a:r>
            <a:r>
              <a:rPr lang="en-GB" sz="2400" dirty="0">
                <a:solidFill>
                  <a:srgbClr val="FF0000"/>
                </a:solidFill>
                <a:latin typeface="Rockwell" pitchFamily="18" charset="0"/>
                <a:ea typeface="Yu Gothic UI Semilight" pitchFamily="34" charset="-128"/>
              </a:rPr>
              <a:t>the center of the limbic system</a:t>
            </a:r>
            <a:r>
              <a:rPr lang="en-GB" sz="2400" dirty="0">
                <a:solidFill>
                  <a:srgbClr val="0000FF"/>
                </a:solidFill>
                <a:latin typeface="Rockwell" pitchFamily="18" charset="0"/>
                <a:ea typeface="Yu Gothic UI Semilight" pitchFamily="34" charset="-128"/>
              </a:rPr>
              <a:t>. It is the site of numerous converging and diverging neuronal pathways, and through its adequate blood supply, it is able to sample the blood chemistry. </a:t>
            </a:r>
          </a:p>
          <a:p>
            <a:pPr>
              <a:buFont typeface="Wingdings" pitchFamily="2" charset="2"/>
              <a:buChar char="ü"/>
            </a:pPr>
            <a:endParaRPr lang="en-GB" sz="2400" dirty="0">
              <a:solidFill>
                <a:srgbClr val="FF0000"/>
              </a:solidFill>
              <a:latin typeface="Rockwell" pitchFamily="18" charset="0"/>
              <a:ea typeface="Yu Gothic UI Semilight" pitchFamily="34" charset="-128"/>
            </a:endParaRPr>
          </a:p>
          <a:p>
            <a:pPr>
              <a:buFont typeface="Wingdings" pitchFamily="2" charset="2"/>
              <a:buChar char="ü"/>
            </a:pPr>
            <a:r>
              <a:rPr lang="en-GB" sz="2400" dirty="0">
                <a:solidFill>
                  <a:srgbClr val="FF0000"/>
                </a:solidFill>
                <a:latin typeface="Rockwell" pitchFamily="18" charset="0"/>
                <a:ea typeface="Yu Gothic UI Semilight" pitchFamily="34" charset="-128"/>
              </a:rPr>
              <a:t>The hypothalamus makes appropriate controlling responses following the integration of its nervous and chemical inputs.</a:t>
            </a:r>
          </a:p>
        </p:txBody>
      </p:sp>
      <p:sp>
        <p:nvSpPr>
          <p:cNvPr id="3" name="Rectangle 2"/>
          <p:cNvSpPr/>
          <p:nvPr/>
        </p:nvSpPr>
        <p:spPr>
          <a:xfrm>
            <a:off x="2743199" y="5896"/>
            <a:ext cx="3385863" cy="584775"/>
          </a:xfrm>
          <a:prstGeom prst="rect">
            <a:avLst/>
          </a:prstGeom>
        </p:spPr>
        <p:txBody>
          <a:bodyPr wrap="none">
            <a:spAutoFit/>
          </a:bodyPr>
          <a:lstStyle/>
          <a:p>
            <a:r>
              <a:rPr lang="en-GB" sz="3200" b="1" dirty="0">
                <a:solidFill>
                  <a:srgbClr val="0000FF"/>
                </a:solidFill>
              </a:rPr>
              <a:t>The Hypothalamus</a:t>
            </a:r>
          </a:p>
        </p:txBody>
      </p:sp>
      <p:sp>
        <p:nvSpPr>
          <p:cNvPr id="4" name="Date Placeholder 3"/>
          <p:cNvSpPr>
            <a:spLocks noGrp="1"/>
          </p:cNvSpPr>
          <p:nvPr>
            <p:ph type="dt" sz="half" idx="10"/>
          </p:nvPr>
        </p:nvSpPr>
        <p:spPr>
          <a:xfrm>
            <a:off x="457200" y="6492875"/>
            <a:ext cx="2133600" cy="365125"/>
          </a:xfrm>
        </p:spPr>
        <p:txBody>
          <a:bodyPr/>
          <a:lstStyle/>
          <a:p>
            <a:r>
              <a:rPr lang="en-US" b="1">
                <a:solidFill>
                  <a:srgbClr val="00FF00"/>
                </a:solidFill>
              </a:rPr>
              <a:t>Sunday 26 December 2021</a:t>
            </a:r>
            <a:endParaRPr lang="en-US" b="1" dirty="0">
              <a:solidFill>
                <a:srgbClr val="00FF00"/>
              </a:solidFill>
            </a:endParaRPr>
          </a:p>
        </p:txBody>
      </p:sp>
      <p:sp>
        <p:nvSpPr>
          <p:cNvPr id="5" name="Slide Number Placeholder 4"/>
          <p:cNvSpPr>
            <a:spLocks noGrp="1"/>
          </p:cNvSpPr>
          <p:nvPr>
            <p:ph type="sldNum" sz="quarter" idx="12"/>
          </p:nvPr>
        </p:nvSpPr>
        <p:spPr>
          <a:xfrm>
            <a:off x="8382000" y="6492875"/>
            <a:ext cx="304800" cy="365125"/>
          </a:xfrm>
        </p:spPr>
        <p:txBody>
          <a:bodyPr/>
          <a:lstStyle/>
          <a:p>
            <a:fld id="{B6F15528-21DE-4FAA-801E-634DDDAF4B2B}" type="slidenum">
              <a:rPr lang="en-US" b="1" smtClean="0">
                <a:solidFill>
                  <a:srgbClr val="00FF00"/>
                </a:solidFill>
              </a:rPr>
              <a:pPr/>
              <a:t>2</a:t>
            </a:fld>
            <a:endParaRPr lang="en-US" b="1" dirty="0">
              <a:solidFill>
                <a:srgbClr val="00FF00"/>
              </a:solidFill>
            </a:endParaRPr>
          </a:p>
        </p:txBody>
      </p:sp>
      <p:sp>
        <p:nvSpPr>
          <p:cNvPr id="6" name="Footer Placeholder 5"/>
          <p:cNvSpPr>
            <a:spLocks noGrp="1"/>
          </p:cNvSpPr>
          <p:nvPr>
            <p:ph type="ftr" sz="quarter" idx="11"/>
          </p:nvPr>
        </p:nvSpPr>
        <p:spPr>
          <a:xfrm>
            <a:off x="3124200" y="6492875"/>
            <a:ext cx="2895600" cy="365125"/>
          </a:xfrm>
        </p:spPr>
        <p:txBody>
          <a:bodyPr/>
          <a:lstStyle/>
          <a:p>
            <a:r>
              <a:rPr lang="en-US" b="1">
                <a:solidFill>
                  <a:srgbClr val="00FF00"/>
                </a:solidFill>
              </a:rPr>
              <a:t>Dr. AIMAN QAIS AFAR</a:t>
            </a:r>
            <a:endParaRPr lang="en-US" b="1" dirty="0">
              <a:solidFill>
                <a:srgbClr val="00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3576364" cy="523220"/>
          </a:xfrm>
          <a:prstGeom prst="rect">
            <a:avLst/>
          </a:prstGeom>
          <a:solidFill>
            <a:srgbClr val="66FF33"/>
          </a:solidFill>
          <a:ln w="57150">
            <a:solidFill>
              <a:srgbClr val="0000FF"/>
            </a:solidFill>
          </a:ln>
        </p:spPr>
        <p:txBody>
          <a:bodyPr wrap="none">
            <a:spAutoFit/>
          </a:bodyPr>
          <a:lstStyle/>
          <a:p>
            <a:r>
              <a:rPr lang="en-GB" sz="2800" b="1" i="1" dirty="0">
                <a:solidFill>
                  <a:srgbClr val="FF0000"/>
                </a:solidFill>
                <a:latin typeface="Candara" panose="020E0502030303020204" pitchFamily="34" charset="0"/>
              </a:rPr>
              <a:t>Emotion and Behavior </a:t>
            </a:r>
          </a:p>
        </p:txBody>
      </p:sp>
      <p:pic>
        <p:nvPicPr>
          <p:cNvPr id="39938" name="Picture 2" descr="نتيجة بحث الصور عن ‪Emotion and Behavior‬‏"/>
          <p:cNvPicPr>
            <a:picLocks noChangeAspect="1" noChangeArrowheads="1"/>
          </p:cNvPicPr>
          <p:nvPr/>
        </p:nvPicPr>
        <p:blipFill>
          <a:blip r:embed="rId2" cstate="print"/>
          <a:srcRect/>
          <a:stretch>
            <a:fillRect/>
          </a:stretch>
        </p:blipFill>
        <p:spPr bwMode="auto">
          <a:xfrm>
            <a:off x="4800600" y="381000"/>
            <a:ext cx="4000500" cy="3200400"/>
          </a:xfrm>
          <a:prstGeom prst="rect">
            <a:avLst/>
          </a:prstGeom>
          <a:noFill/>
          <a:ln w="57150">
            <a:solidFill>
              <a:srgbClr val="0000FF"/>
            </a:solidFill>
          </a:ln>
        </p:spPr>
      </p:pic>
      <p:sp>
        <p:nvSpPr>
          <p:cNvPr id="4" name="Rectangle 3"/>
          <p:cNvSpPr/>
          <p:nvPr/>
        </p:nvSpPr>
        <p:spPr>
          <a:xfrm>
            <a:off x="76200" y="762000"/>
            <a:ext cx="4572000" cy="1569660"/>
          </a:xfrm>
          <a:prstGeom prst="rect">
            <a:avLst/>
          </a:prstGeom>
        </p:spPr>
        <p:txBody>
          <a:bodyPr>
            <a:spAutoFit/>
          </a:bodyPr>
          <a:lstStyle/>
          <a:p>
            <a:pPr>
              <a:buFont typeface="Wingdings" pitchFamily="2" charset="2"/>
              <a:buChar char="q"/>
            </a:pPr>
            <a:r>
              <a:rPr lang="en-GB" sz="2400" b="1" i="1" dirty="0">
                <a:latin typeface="Candara" panose="020E0502030303020204" pitchFamily="34" charset="0"/>
              </a:rPr>
              <a:t>Emotion and behavior are a function of the hypothalamus, the limbic system, and the prefrontal cortex</a:t>
            </a:r>
          </a:p>
        </p:txBody>
      </p:sp>
      <p:sp>
        <p:nvSpPr>
          <p:cNvPr id="5" name="Rectangle 4"/>
          <p:cNvSpPr/>
          <p:nvPr/>
        </p:nvSpPr>
        <p:spPr>
          <a:xfrm>
            <a:off x="152400" y="2462748"/>
            <a:ext cx="4267200" cy="3785652"/>
          </a:xfrm>
          <a:prstGeom prst="rect">
            <a:avLst/>
          </a:prstGeom>
        </p:spPr>
        <p:txBody>
          <a:bodyPr wrap="square">
            <a:spAutoFit/>
          </a:bodyPr>
          <a:lstStyle/>
          <a:p>
            <a:pPr>
              <a:buFont typeface="Wingdings" pitchFamily="2" charset="2"/>
              <a:buChar char="q"/>
            </a:pPr>
            <a:r>
              <a:rPr lang="en-GB" sz="2400" b="1" i="1" dirty="0">
                <a:latin typeface="Candara" panose="020E0502030303020204" pitchFamily="34" charset="0"/>
              </a:rPr>
              <a:t>Stimulation of the </a:t>
            </a:r>
            <a:r>
              <a:rPr lang="en-GB" sz="2400" b="1" i="1" dirty="0">
                <a:solidFill>
                  <a:srgbClr val="0000FF"/>
                </a:solidFill>
                <a:latin typeface="Candara" panose="020E0502030303020204" pitchFamily="34" charset="0"/>
              </a:rPr>
              <a:t>lateral hypothalamic nuclei </a:t>
            </a:r>
            <a:r>
              <a:rPr lang="en-GB" sz="2400" b="1" i="1" dirty="0">
                <a:latin typeface="Candara" panose="020E0502030303020204" pitchFamily="34" charset="0"/>
              </a:rPr>
              <a:t>may cause the symptoms and signs of rage, whereas lesions of these areas may lead to passivity.   </a:t>
            </a:r>
          </a:p>
          <a:p>
            <a:pPr>
              <a:buFont typeface="Wingdings" pitchFamily="2" charset="2"/>
              <a:buChar char="q"/>
            </a:pPr>
            <a:endParaRPr lang="en-GB" sz="2400" b="1" i="1" dirty="0">
              <a:latin typeface="Candara" panose="020E0502030303020204" pitchFamily="34" charset="0"/>
            </a:endParaRPr>
          </a:p>
          <a:p>
            <a:pPr>
              <a:buFont typeface="Wingdings" pitchFamily="2" charset="2"/>
              <a:buChar char="q"/>
            </a:pPr>
            <a:r>
              <a:rPr lang="en-GB" sz="2400" b="1" i="1" dirty="0">
                <a:latin typeface="Candara" panose="020E0502030303020204" pitchFamily="34" charset="0"/>
              </a:rPr>
              <a:t>Stimulation of </a:t>
            </a:r>
            <a:r>
              <a:rPr lang="en-GB" sz="2400" b="1" i="1" dirty="0">
                <a:solidFill>
                  <a:srgbClr val="0000FF"/>
                </a:solidFill>
                <a:latin typeface="Candara" panose="020E0502030303020204" pitchFamily="34" charset="0"/>
              </a:rPr>
              <a:t>the </a:t>
            </a:r>
            <a:r>
              <a:rPr lang="en-GB" sz="2400" b="1" i="1" dirty="0" err="1">
                <a:solidFill>
                  <a:srgbClr val="0000FF"/>
                </a:solidFill>
                <a:latin typeface="Candara" panose="020E0502030303020204" pitchFamily="34" charset="0"/>
              </a:rPr>
              <a:t>ventromedial</a:t>
            </a:r>
            <a:r>
              <a:rPr lang="en-GB" sz="2400" b="1" i="1" dirty="0">
                <a:solidFill>
                  <a:srgbClr val="0000FF"/>
                </a:solidFill>
                <a:latin typeface="Candara" panose="020E0502030303020204" pitchFamily="34" charset="0"/>
              </a:rPr>
              <a:t> nucleus </a:t>
            </a:r>
            <a:r>
              <a:rPr lang="en-GB" sz="2400" b="1" i="1" dirty="0">
                <a:latin typeface="Candara" panose="020E0502030303020204" pitchFamily="34" charset="0"/>
              </a:rPr>
              <a:t>may cause passivity, whereas lesions of this nucleus may lead to rage</a:t>
            </a:r>
          </a:p>
        </p:txBody>
      </p:sp>
      <p:sp>
        <p:nvSpPr>
          <p:cNvPr id="39940" name="AutoShape 4" descr="نتيجة بحث الصور عن ‪Emotion and Behavi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2" name="AutoShape 6" descr="نتيجة بحث الصور عن ‪Emotion and Behavi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9944" name="Picture 8" descr="صورة ذات صلة"/>
          <p:cNvPicPr>
            <a:picLocks noChangeAspect="1" noChangeArrowheads="1"/>
          </p:cNvPicPr>
          <p:nvPr/>
        </p:nvPicPr>
        <p:blipFill>
          <a:blip r:embed="rId3" cstate="print"/>
          <a:srcRect/>
          <a:stretch>
            <a:fillRect/>
          </a:stretch>
        </p:blipFill>
        <p:spPr bwMode="auto">
          <a:xfrm>
            <a:off x="4876800" y="3810000"/>
            <a:ext cx="3886200" cy="2893978"/>
          </a:xfrm>
          <a:prstGeom prst="rect">
            <a:avLst/>
          </a:prstGeom>
          <a:noFill/>
          <a:ln w="76200">
            <a:solidFill>
              <a:srgbClr val="0000FF"/>
            </a:solidFill>
          </a:ln>
        </p:spPr>
      </p:pic>
      <p:sp>
        <p:nvSpPr>
          <p:cNvPr id="9" name="Date Placeholder 8"/>
          <p:cNvSpPr>
            <a:spLocks noGrp="1"/>
          </p:cNvSpPr>
          <p:nvPr>
            <p:ph type="dt" sz="half" idx="10"/>
          </p:nvPr>
        </p:nvSpPr>
        <p:spPr>
          <a:xfrm>
            <a:off x="304800" y="6356350"/>
            <a:ext cx="2133600" cy="365125"/>
          </a:xfrm>
        </p:spPr>
        <p:txBody>
          <a:bodyPr/>
          <a:lstStyle/>
          <a:p>
            <a:r>
              <a:rPr lang="en-US" b="1">
                <a:solidFill>
                  <a:srgbClr val="0000FF"/>
                </a:solidFill>
              </a:rPr>
              <a:t>Sunday 26 December 2021</a:t>
            </a:r>
            <a:endParaRPr lang="en-US" b="1" dirty="0">
              <a:solidFill>
                <a:srgbClr val="0000FF"/>
              </a:solidFill>
            </a:endParaRPr>
          </a:p>
        </p:txBody>
      </p:sp>
      <p:sp>
        <p:nvSpPr>
          <p:cNvPr id="10" name="Slide Number Placeholder 9"/>
          <p:cNvSpPr>
            <a:spLocks noGrp="1"/>
          </p:cNvSpPr>
          <p:nvPr>
            <p:ph type="sldNum" sz="quarter" idx="12"/>
          </p:nvPr>
        </p:nvSpPr>
        <p:spPr>
          <a:xfrm>
            <a:off x="2057400" y="6340475"/>
            <a:ext cx="381000" cy="365125"/>
          </a:xfrm>
        </p:spPr>
        <p:txBody>
          <a:bodyPr/>
          <a:lstStyle/>
          <a:p>
            <a:fld id="{B6F15528-21DE-4FAA-801E-634DDDAF4B2B}" type="slidenum">
              <a:rPr lang="en-US" b="1" smtClean="0">
                <a:solidFill>
                  <a:srgbClr val="0000FF"/>
                </a:solidFill>
              </a:rPr>
              <a:pPr/>
              <a:t>20</a:t>
            </a:fld>
            <a:endParaRPr lang="en-US" b="1" dirty="0">
              <a:solidFill>
                <a:srgbClr val="0000FF"/>
              </a:solidFill>
            </a:endParaRPr>
          </a:p>
        </p:txBody>
      </p:sp>
      <p:sp>
        <p:nvSpPr>
          <p:cNvPr id="11" name="Footer Placeholder 10"/>
          <p:cNvSpPr>
            <a:spLocks noGrp="1"/>
          </p:cNvSpPr>
          <p:nvPr>
            <p:ph type="ftr" sz="quarter" idx="11"/>
          </p:nvPr>
        </p:nvSpPr>
        <p:spPr>
          <a:xfrm>
            <a:off x="1981200" y="6324600"/>
            <a:ext cx="2895600" cy="39687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5720092" cy="523220"/>
          </a:xfrm>
          <a:prstGeom prst="rect">
            <a:avLst/>
          </a:prstGeom>
          <a:solidFill>
            <a:srgbClr val="66FF33"/>
          </a:solidFill>
          <a:ln w="57150">
            <a:solidFill>
              <a:srgbClr val="0000FF"/>
            </a:solidFill>
          </a:ln>
        </p:spPr>
        <p:txBody>
          <a:bodyPr wrap="none">
            <a:spAutoFit/>
          </a:bodyPr>
          <a:lstStyle/>
          <a:p>
            <a:r>
              <a:rPr lang="en-GB" sz="2800" b="1" i="1" dirty="0">
                <a:solidFill>
                  <a:srgbClr val="FF0000"/>
                </a:solidFill>
                <a:latin typeface="Candara" panose="020E0502030303020204" pitchFamily="34" charset="0"/>
              </a:rPr>
              <a:t>Regulation of Food and Water Intake</a:t>
            </a:r>
          </a:p>
        </p:txBody>
      </p:sp>
      <p:sp>
        <p:nvSpPr>
          <p:cNvPr id="3" name="Rectangle 2"/>
          <p:cNvSpPr/>
          <p:nvPr/>
        </p:nvSpPr>
        <p:spPr>
          <a:xfrm>
            <a:off x="228600" y="827544"/>
            <a:ext cx="4953000" cy="2677656"/>
          </a:xfrm>
          <a:prstGeom prst="rect">
            <a:avLst/>
          </a:prstGeom>
          <a:ln>
            <a:solidFill>
              <a:srgbClr val="0000FF"/>
            </a:solidFill>
          </a:ln>
        </p:spPr>
        <p:txBody>
          <a:bodyPr wrap="square">
            <a:spAutoFit/>
          </a:bodyPr>
          <a:lstStyle/>
          <a:p>
            <a:pPr>
              <a:buFont typeface="Wingdings" pitchFamily="2" charset="2"/>
              <a:buChar char="q"/>
            </a:pPr>
            <a:r>
              <a:rPr lang="en-GB" sz="2400" b="1" i="1" dirty="0">
                <a:latin typeface="Candara" pitchFamily="34" charset="0"/>
              </a:rPr>
              <a:t>Stimulation of the </a:t>
            </a:r>
            <a:r>
              <a:rPr lang="en-GB" sz="2400" b="1" i="1" dirty="0">
                <a:solidFill>
                  <a:srgbClr val="0000FF"/>
                </a:solidFill>
                <a:latin typeface="Candara" pitchFamily="34" charset="0"/>
              </a:rPr>
              <a:t>lateral region of the hypothalamus </a:t>
            </a:r>
            <a:r>
              <a:rPr lang="en-GB" sz="2400" b="1" i="1" dirty="0">
                <a:latin typeface="Candara" pitchFamily="34" charset="0"/>
              </a:rPr>
              <a:t>initiates the feeling of hunger </a:t>
            </a:r>
            <a:r>
              <a:rPr lang="en-GB" sz="2400" b="1" i="1" dirty="0">
                <a:solidFill>
                  <a:srgbClr val="FF0000"/>
                </a:solidFill>
                <a:latin typeface="Candara" pitchFamily="34" charset="0"/>
              </a:rPr>
              <a:t>(sometimes is referred to as the hunger center)</a:t>
            </a:r>
            <a:r>
              <a:rPr lang="en-GB" sz="2400" b="1" i="1" dirty="0">
                <a:latin typeface="Candara" pitchFamily="34" charset="0"/>
              </a:rPr>
              <a:t>. </a:t>
            </a:r>
            <a:r>
              <a:rPr lang="en-GB" sz="2400" b="1" i="1" u="sng" dirty="0">
                <a:latin typeface="Candara" pitchFamily="34" charset="0"/>
              </a:rPr>
              <a:t>Bilateral destruction of this center results in </a:t>
            </a:r>
            <a:r>
              <a:rPr lang="en-GB" sz="2400" b="1" i="1" u="sng" dirty="0">
                <a:solidFill>
                  <a:srgbClr val="C00000"/>
                </a:solidFill>
                <a:latin typeface="Candara" pitchFamily="34" charset="0"/>
              </a:rPr>
              <a:t>anorexia</a:t>
            </a:r>
            <a:r>
              <a:rPr lang="en-GB" sz="2400" b="1" i="1" u="sng" dirty="0">
                <a:latin typeface="Candara" pitchFamily="34" charset="0"/>
              </a:rPr>
              <a:t>, with the consequent </a:t>
            </a:r>
            <a:r>
              <a:rPr lang="en-GB" sz="2400" b="1" i="1" u="sng" dirty="0">
                <a:solidFill>
                  <a:srgbClr val="C00000"/>
                </a:solidFill>
                <a:latin typeface="Candara" pitchFamily="34" charset="0"/>
              </a:rPr>
              <a:t>loss in body weight</a:t>
            </a:r>
            <a:r>
              <a:rPr lang="en-GB" sz="2400" b="1" i="1" dirty="0">
                <a:latin typeface="Candara" pitchFamily="34" charset="0"/>
              </a:rPr>
              <a:t>.</a:t>
            </a:r>
          </a:p>
        </p:txBody>
      </p:sp>
      <p:sp>
        <p:nvSpPr>
          <p:cNvPr id="4" name="Rectangle 3"/>
          <p:cNvSpPr/>
          <p:nvPr/>
        </p:nvSpPr>
        <p:spPr>
          <a:xfrm>
            <a:off x="194388" y="3657600"/>
            <a:ext cx="5977812" cy="3046988"/>
          </a:xfrm>
          <a:prstGeom prst="rect">
            <a:avLst/>
          </a:prstGeom>
          <a:ln>
            <a:solidFill>
              <a:srgbClr val="0000FF"/>
            </a:solidFill>
          </a:ln>
        </p:spPr>
        <p:txBody>
          <a:bodyPr wrap="square">
            <a:spAutoFit/>
          </a:bodyPr>
          <a:lstStyle/>
          <a:p>
            <a:pPr>
              <a:buFont typeface="Wingdings" pitchFamily="2" charset="2"/>
              <a:buChar char="q"/>
            </a:pPr>
            <a:r>
              <a:rPr lang="en-GB" sz="2400" b="1" i="1" dirty="0">
                <a:latin typeface="Candara" pitchFamily="34" charset="0"/>
              </a:rPr>
              <a:t>Stimulation </a:t>
            </a:r>
            <a:r>
              <a:rPr lang="en-GB" sz="2400" b="1" i="1" dirty="0">
                <a:solidFill>
                  <a:srgbClr val="0000FF"/>
                </a:solidFill>
                <a:latin typeface="Candara" pitchFamily="34" charset="0"/>
              </a:rPr>
              <a:t>of the medial region of the hypothalamus </a:t>
            </a:r>
            <a:r>
              <a:rPr lang="en-GB" sz="2400" b="1" i="1" dirty="0">
                <a:latin typeface="Candara" pitchFamily="34" charset="0"/>
              </a:rPr>
              <a:t>inhibits eating and reduces food intake</a:t>
            </a:r>
          </a:p>
          <a:p>
            <a:endParaRPr lang="en-GB" sz="2400" b="1" i="1" dirty="0">
              <a:latin typeface="Candara" pitchFamily="34" charset="0"/>
            </a:endParaRPr>
          </a:p>
          <a:p>
            <a:pPr>
              <a:buFont typeface="Wingdings" pitchFamily="2" charset="2"/>
              <a:buChar char="q"/>
            </a:pPr>
            <a:r>
              <a:rPr lang="en-GB" sz="2400" b="1" i="1" dirty="0">
                <a:latin typeface="Candara" pitchFamily="34" charset="0"/>
              </a:rPr>
              <a:t>This area is referred to </a:t>
            </a:r>
            <a:r>
              <a:rPr lang="en-GB" sz="2400" b="1" i="1" dirty="0">
                <a:solidFill>
                  <a:srgbClr val="FF0000"/>
                </a:solidFill>
                <a:latin typeface="Candara" pitchFamily="34" charset="0"/>
              </a:rPr>
              <a:t>as the satiety center.</a:t>
            </a:r>
            <a:r>
              <a:rPr lang="en-GB" sz="2400" b="1" i="1" dirty="0">
                <a:latin typeface="Candara" pitchFamily="34" charset="0"/>
              </a:rPr>
              <a:t> Bilateral destruction of the satiety center produces an </a:t>
            </a:r>
            <a:r>
              <a:rPr lang="en-GB" sz="2400" b="1" i="1" dirty="0">
                <a:solidFill>
                  <a:srgbClr val="C00000"/>
                </a:solidFill>
                <a:latin typeface="Candara" pitchFamily="34" charset="0"/>
              </a:rPr>
              <a:t>uncontrolled voracious appetite</a:t>
            </a:r>
            <a:r>
              <a:rPr lang="en-GB" sz="2400" b="1" i="1" dirty="0">
                <a:latin typeface="Candara" pitchFamily="34" charset="0"/>
              </a:rPr>
              <a:t>, </a:t>
            </a:r>
            <a:r>
              <a:rPr lang="en-GB" sz="2400" b="1" i="1" dirty="0">
                <a:solidFill>
                  <a:srgbClr val="C00000"/>
                </a:solidFill>
                <a:latin typeface="Candara" pitchFamily="34" charset="0"/>
              </a:rPr>
              <a:t>causing extreme obesity.</a:t>
            </a:r>
          </a:p>
        </p:txBody>
      </p:sp>
      <p:pic>
        <p:nvPicPr>
          <p:cNvPr id="40962" name="Picture 2" descr="نتيجة بحث الصور عن ‪Regulation of Food and Water Intake‬‏"/>
          <p:cNvPicPr>
            <a:picLocks noChangeAspect="1" noChangeArrowheads="1"/>
          </p:cNvPicPr>
          <p:nvPr/>
        </p:nvPicPr>
        <p:blipFill>
          <a:blip r:embed="rId2" cstate="print"/>
          <a:srcRect l="51097" t="37883" r="5016" b="8635"/>
          <a:stretch>
            <a:fillRect/>
          </a:stretch>
        </p:blipFill>
        <p:spPr bwMode="auto">
          <a:xfrm>
            <a:off x="5334000" y="910211"/>
            <a:ext cx="3556000" cy="2438400"/>
          </a:xfrm>
          <a:prstGeom prst="rect">
            <a:avLst/>
          </a:prstGeom>
          <a:noFill/>
          <a:ln w="76200">
            <a:solidFill>
              <a:srgbClr val="0000FF"/>
            </a:solidFill>
          </a:ln>
        </p:spPr>
      </p:pic>
      <p:pic>
        <p:nvPicPr>
          <p:cNvPr id="40964" name="Picture 4" descr="نتيجة بحث الصور عن ‪hungry baby‬‏"/>
          <p:cNvPicPr>
            <a:picLocks noChangeAspect="1" noChangeArrowheads="1"/>
          </p:cNvPicPr>
          <p:nvPr/>
        </p:nvPicPr>
        <p:blipFill>
          <a:blip r:embed="rId3" cstate="print"/>
          <a:srcRect/>
          <a:stretch>
            <a:fillRect/>
          </a:stretch>
        </p:blipFill>
        <p:spPr bwMode="auto">
          <a:xfrm>
            <a:off x="5872492" y="3761676"/>
            <a:ext cx="3111332" cy="2290418"/>
          </a:xfrm>
          <a:prstGeom prst="rect">
            <a:avLst/>
          </a:prstGeom>
          <a:noFill/>
          <a:ln w="57150">
            <a:solidFill>
              <a:srgbClr val="0000FF"/>
            </a:solidFill>
          </a:ln>
        </p:spPr>
      </p:pic>
      <p:sp>
        <p:nvSpPr>
          <p:cNvPr id="7" name="Date Placeholder 6"/>
          <p:cNvSpPr>
            <a:spLocks noGrp="1"/>
          </p:cNvSpPr>
          <p:nvPr>
            <p:ph type="dt" sz="half" idx="10"/>
          </p:nvPr>
        </p:nvSpPr>
        <p:spPr>
          <a:xfrm>
            <a:off x="6355290" y="295268"/>
            <a:ext cx="2133600" cy="365125"/>
          </a:xfrm>
        </p:spPr>
        <p:txBody>
          <a:bodyPr/>
          <a:lstStyle/>
          <a:p>
            <a:r>
              <a:rPr lang="en-US" b="1">
                <a:solidFill>
                  <a:srgbClr val="0000FF"/>
                </a:solidFill>
              </a:rPr>
              <a:t>Sunday 26 December 2021</a:t>
            </a:r>
            <a:endParaRPr lang="en-US" b="1" dirty="0">
              <a:solidFill>
                <a:srgbClr val="0000FF"/>
              </a:solidFill>
            </a:endParaRPr>
          </a:p>
        </p:txBody>
      </p:sp>
      <p:sp>
        <p:nvSpPr>
          <p:cNvPr id="8" name="Slide Number Placeholder 7"/>
          <p:cNvSpPr>
            <a:spLocks noGrp="1"/>
          </p:cNvSpPr>
          <p:nvPr>
            <p:ph type="sldNum" sz="quarter" idx="12"/>
          </p:nvPr>
        </p:nvSpPr>
        <p:spPr>
          <a:xfrm>
            <a:off x="2057400" y="6356350"/>
            <a:ext cx="339012" cy="91627"/>
          </a:xfrm>
        </p:spPr>
        <p:txBody>
          <a:bodyPr/>
          <a:lstStyle/>
          <a:p>
            <a:fld id="{B6F15528-21DE-4FAA-801E-634DDDAF4B2B}" type="slidenum">
              <a:rPr lang="en-US" b="1" smtClean="0">
                <a:solidFill>
                  <a:srgbClr val="0000FF"/>
                </a:solidFill>
              </a:rPr>
              <a:pPr/>
              <a:t>21</a:t>
            </a:fld>
            <a:endParaRPr lang="en-US" b="1">
              <a:solidFill>
                <a:srgbClr val="0000FF"/>
              </a:solidFill>
            </a:endParaRPr>
          </a:p>
        </p:txBody>
      </p:sp>
      <p:sp>
        <p:nvSpPr>
          <p:cNvPr id="9" name="Footer Placeholder 8"/>
          <p:cNvSpPr>
            <a:spLocks noGrp="1"/>
          </p:cNvSpPr>
          <p:nvPr>
            <p:ph type="ftr" sz="quarter" idx="11"/>
          </p:nvPr>
        </p:nvSpPr>
        <p:spPr>
          <a:xfrm>
            <a:off x="5791200" y="12727"/>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52400"/>
            <a:ext cx="5943600" cy="523220"/>
          </a:xfrm>
          <a:prstGeom prst="rect">
            <a:avLst/>
          </a:prstGeom>
          <a:ln w="57150">
            <a:solidFill>
              <a:srgbClr val="0000FF"/>
            </a:solidFill>
          </a:ln>
        </p:spPr>
        <p:txBody>
          <a:bodyPr wrap="square">
            <a:spAutoFit/>
          </a:bodyPr>
          <a:lstStyle/>
          <a:p>
            <a:r>
              <a:rPr lang="en-GB" sz="2800" b="1" dirty="0">
                <a:solidFill>
                  <a:srgbClr val="FF0000"/>
                </a:solidFill>
              </a:rPr>
              <a:t>FUNCTIONS OF THE HYPOTHALAMUS</a:t>
            </a:r>
          </a:p>
        </p:txBody>
      </p:sp>
      <p:pic>
        <p:nvPicPr>
          <p:cNvPr id="34818" name="Picture 2"/>
          <p:cNvPicPr>
            <a:picLocks noChangeAspect="1" noChangeArrowheads="1"/>
          </p:cNvPicPr>
          <p:nvPr/>
        </p:nvPicPr>
        <p:blipFill>
          <a:blip r:embed="rId2" cstate="print"/>
          <a:srcRect l="50952" t="30208" r="22108" b="20833"/>
          <a:stretch>
            <a:fillRect/>
          </a:stretch>
        </p:blipFill>
        <p:spPr bwMode="auto">
          <a:xfrm>
            <a:off x="76200" y="1447800"/>
            <a:ext cx="4724400" cy="4827105"/>
          </a:xfrm>
          <a:prstGeom prst="rect">
            <a:avLst/>
          </a:prstGeom>
          <a:noFill/>
          <a:ln w="76200">
            <a:solidFill>
              <a:srgbClr val="FFFF00"/>
            </a:solidFill>
            <a:miter lim="800000"/>
            <a:headEnd/>
            <a:tailEnd/>
          </a:ln>
          <a:effectLst/>
        </p:spPr>
      </p:pic>
      <p:pic>
        <p:nvPicPr>
          <p:cNvPr id="4" name="Picture 2"/>
          <p:cNvPicPr>
            <a:picLocks noChangeAspect="1" noChangeArrowheads="1"/>
          </p:cNvPicPr>
          <p:nvPr/>
        </p:nvPicPr>
        <p:blipFill>
          <a:blip r:embed="rId3" cstate="print"/>
          <a:srcRect l="26354" t="21875" r="25622" b="23958"/>
          <a:stretch>
            <a:fillRect/>
          </a:stretch>
        </p:blipFill>
        <p:spPr bwMode="auto">
          <a:xfrm>
            <a:off x="5029200" y="2057400"/>
            <a:ext cx="3965331" cy="2514600"/>
          </a:xfrm>
          <a:prstGeom prst="rect">
            <a:avLst/>
          </a:prstGeom>
          <a:noFill/>
          <a:ln w="76200">
            <a:solidFill>
              <a:srgbClr val="0000FF"/>
            </a:solidFill>
            <a:miter lim="800000"/>
            <a:headEnd/>
            <a:tailEnd/>
          </a:ln>
          <a:effectLst/>
        </p:spPr>
      </p:pic>
      <p:sp>
        <p:nvSpPr>
          <p:cNvPr id="5" name="Date Placeholder 4"/>
          <p:cNvSpPr>
            <a:spLocks noGrp="1"/>
          </p:cNvSpPr>
          <p:nvPr>
            <p:ph type="dt" sz="half" idx="10"/>
          </p:nvPr>
        </p:nvSpPr>
        <p:spPr/>
        <p:txBody>
          <a:bodyPr/>
          <a:lstStyle/>
          <a:p>
            <a:r>
              <a:rPr lang="en-US" b="1">
                <a:solidFill>
                  <a:srgbClr val="0000FF"/>
                </a:solidFill>
              </a:rPr>
              <a:t>Sunday 26 December 2021</a:t>
            </a:r>
            <a:endParaRPr lang="en-US" b="1" dirty="0">
              <a:solidFill>
                <a:srgbClr val="0000FF"/>
              </a:solidFill>
            </a:endParaRPr>
          </a:p>
        </p:txBody>
      </p:sp>
      <p:sp>
        <p:nvSpPr>
          <p:cNvPr id="6" name="Slide Number Placeholder 5"/>
          <p:cNvSpPr>
            <a:spLocks noGrp="1"/>
          </p:cNvSpPr>
          <p:nvPr>
            <p:ph type="sldNum" sz="quarter" idx="12"/>
          </p:nvPr>
        </p:nvSpPr>
        <p:spPr>
          <a:xfrm>
            <a:off x="8153400" y="6356350"/>
            <a:ext cx="533400" cy="365125"/>
          </a:xfrm>
        </p:spPr>
        <p:txBody>
          <a:bodyPr/>
          <a:lstStyle/>
          <a:p>
            <a:fld id="{B6F15528-21DE-4FAA-801E-634DDDAF4B2B}" type="slidenum">
              <a:rPr lang="en-US" b="1" smtClean="0">
                <a:solidFill>
                  <a:srgbClr val="0000FF"/>
                </a:solidFill>
              </a:rPr>
              <a:pPr/>
              <a:t>22</a:t>
            </a:fld>
            <a:endParaRPr lang="en-US" b="1">
              <a:solidFill>
                <a:srgbClr val="0000FF"/>
              </a:solidFill>
            </a:endParaRPr>
          </a:p>
        </p:txBody>
      </p:sp>
      <p:sp>
        <p:nvSpPr>
          <p:cNvPr id="7" name="Footer Placeholder 6"/>
          <p:cNvSpPr>
            <a:spLocks noGrp="1"/>
          </p:cNvSpPr>
          <p:nvPr>
            <p:ph type="ftr" sz="quarter" idx="11"/>
          </p:nvPr>
        </p:nvSpPr>
        <p:spPr/>
        <p:txBody>
          <a:bodyPr/>
          <a:lstStyle/>
          <a:p>
            <a:r>
              <a:rPr lang="en-US" b="1">
                <a:solidFill>
                  <a:srgbClr val="0000FF"/>
                </a:solidFill>
              </a:rPr>
              <a:t>Dr. AIMAN QAIS AFAR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52400"/>
            <a:ext cx="8610600" cy="523220"/>
          </a:xfrm>
          <a:prstGeom prst="rect">
            <a:avLst/>
          </a:prstGeom>
          <a:solidFill>
            <a:srgbClr val="FFFF00"/>
          </a:solidFill>
          <a:ln w="57150">
            <a:solidFill>
              <a:srgbClr val="0000FF"/>
            </a:solidFill>
          </a:ln>
        </p:spPr>
        <p:txBody>
          <a:bodyPr wrap="square">
            <a:spAutoFit/>
          </a:bodyPr>
          <a:lstStyle/>
          <a:p>
            <a:r>
              <a:rPr lang="en-GB" sz="2800" b="1" dirty="0">
                <a:solidFill>
                  <a:srgbClr val="FF0000"/>
                </a:solidFill>
              </a:rPr>
              <a:t>Clinical Disorders Associated With Hypothalamic Lesions</a:t>
            </a:r>
            <a:endParaRPr lang="en-GB" sz="2800" dirty="0">
              <a:solidFill>
                <a:srgbClr val="FF0000"/>
              </a:solidFill>
            </a:endParaRPr>
          </a:p>
        </p:txBody>
      </p:sp>
      <p:sp>
        <p:nvSpPr>
          <p:cNvPr id="3" name="مستطيل 2"/>
          <p:cNvSpPr/>
          <p:nvPr/>
        </p:nvSpPr>
        <p:spPr>
          <a:xfrm>
            <a:off x="152400" y="838200"/>
            <a:ext cx="8763000" cy="1692771"/>
          </a:xfrm>
          <a:prstGeom prst="rect">
            <a:avLst/>
          </a:prstGeom>
          <a:solidFill>
            <a:schemeClr val="tx2">
              <a:lumMod val="20000"/>
              <a:lumOff val="80000"/>
            </a:schemeClr>
          </a:solidFill>
        </p:spPr>
        <p:txBody>
          <a:bodyPr wrap="square">
            <a:spAutoFit/>
          </a:bodyPr>
          <a:lstStyle/>
          <a:p>
            <a:r>
              <a:rPr lang="en-GB" sz="2400" b="1" i="1" dirty="0">
                <a:solidFill>
                  <a:srgbClr val="FF0000"/>
                </a:solidFill>
                <a:latin typeface="Candara" pitchFamily="34" charset="0"/>
              </a:rPr>
              <a:t>Obesity and Wasting</a:t>
            </a:r>
          </a:p>
          <a:p>
            <a:r>
              <a:rPr lang="en-GB" sz="2000" b="1" dirty="0">
                <a:latin typeface="Candara" pitchFamily="34" charset="0"/>
              </a:rPr>
              <a:t>Severe obesity </a:t>
            </a:r>
            <a:r>
              <a:rPr lang="en-GB" sz="2000" dirty="0">
                <a:latin typeface="Candara" pitchFamily="34" charset="0"/>
              </a:rPr>
              <a:t>can occur as the result of hypothalamic lesions.</a:t>
            </a:r>
          </a:p>
          <a:p>
            <a:r>
              <a:rPr lang="en-GB" sz="2000" dirty="0">
                <a:latin typeface="Candara" pitchFamily="34" charset="0"/>
              </a:rPr>
              <a:t>It is generally associated with </a:t>
            </a:r>
            <a:r>
              <a:rPr lang="en-GB" sz="2000" b="1" dirty="0">
                <a:latin typeface="Candara" pitchFamily="34" charset="0"/>
              </a:rPr>
              <a:t>genital hypoplasia </a:t>
            </a:r>
            <a:r>
              <a:rPr lang="en-GB" sz="2000" dirty="0">
                <a:latin typeface="Candara" pitchFamily="34" charset="0"/>
              </a:rPr>
              <a:t>or </a:t>
            </a:r>
            <a:r>
              <a:rPr lang="en-GB" sz="2000" b="1" dirty="0">
                <a:latin typeface="Candara" pitchFamily="34" charset="0"/>
              </a:rPr>
              <a:t>atrophy.</a:t>
            </a:r>
          </a:p>
          <a:p>
            <a:r>
              <a:rPr lang="en-GB" sz="2000" b="1" dirty="0">
                <a:latin typeface="Candara" pitchFamily="34" charset="0"/>
              </a:rPr>
              <a:t>Wasting is less common </a:t>
            </a:r>
            <a:r>
              <a:rPr lang="en-GB" sz="2000" dirty="0">
                <a:latin typeface="Candara" pitchFamily="34" charset="0"/>
              </a:rPr>
              <a:t>than obesity in hypothalamic disease.</a:t>
            </a:r>
          </a:p>
          <a:p>
            <a:r>
              <a:rPr lang="en-GB" sz="2000" b="1" dirty="0">
                <a:latin typeface="Candara" pitchFamily="34" charset="0"/>
              </a:rPr>
              <a:t>Severe cachexia </a:t>
            </a:r>
            <a:r>
              <a:rPr lang="en-GB" sz="2000" dirty="0">
                <a:latin typeface="Candara" pitchFamily="34" charset="0"/>
              </a:rPr>
              <a:t>is suggestive of </a:t>
            </a:r>
            <a:r>
              <a:rPr lang="en-GB" sz="2000" b="1" dirty="0">
                <a:latin typeface="Candara" pitchFamily="34" charset="0"/>
              </a:rPr>
              <a:t>damage to the hypophysis </a:t>
            </a:r>
            <a:r>
              <a:rPr lang="en-GB" sz="2000" b="1" dirty="0">
                <a:solidFill>
                  <a:srgbClr val="0000FF"/>
                </a:solidFill>
                <a:latin typeface="Candara" pitchFamily="34" charset="0"/>
              </a:rPr>
              <a:t>(pituitary gland).</a:t>
            </a:r>
          </a:p>
        </p:txBody>
      </p:sp>
      <p:sp>
        <p:nvSpPr>
          <p:cNvPr id="4" name="مستطيل 3"/>
          <p:cNvSpPr/>
          <p:nvPr/>
        </p:nvSpPr>
        <p:spPr>
          <a:xfrm>
            <a:off x="228600" y="5320605"/>
            <a:ext cx="8686800" cy="1384995"/>
          </a:xfrm>
          <a:prstGeom prst="rect">
            <a:avLst/>
          </a:prstGeom>
          <a:solidFill>
            <a:schemeClr val="accent1">
              <a:lumMod val="40000"/>
              <a:lumOff val="60000"/>
            </a:schemeClr>
          </a:solidFill>
        </p:spPr>
        <p:txBody>
          <a:bodyPr wrap="square">
            <a:spAutoFit/>
          </a:bodyPr>
          <a:lstStyle/>
          <a:p>
            <a:r>
              <a:rPr lang="en-GB" sz="2400" b="1" i="1" dirty="0">
                <a:solidFill>
                  <a:srgbClr val="FF0000"/>
                </a:solidFill>
                <a:latin typeface="Candara" pitchFamily="34" charset="0"/>
              </a:rPr>
              <a:t>Sexual Disorders</a:t>
            </a:r>
          </a:p>
          <a:p>
            <a:r>
              <a:rPr lang="en-GB" sz="2000" b="1" dirty="0">
                <a:solidFill>
                  <a:srgbClr val="0000FF"/>
                </a:solidFill>
                <a:latin typeface="Candara" pitchFamily="34" charset="0"/>
              </a:rPr>
              <a:t>In children</a:t>
            </a:r>
            <a:r>
              <a:rPr lang="en-GB" sz="2000" dirty="0">
                <a:latin typeface="Candara" pitchFamily="34" charset="0"/>
              </a:rPr>
              <a:t>, there may be </a:t>
            </a:r>
            <a:r>
              <a:rPr lang="en-GB" sz="2000" b="1" dirty="0">
                <a:latin typeface="Candara" pitchFamily="34" charset="0"/>
              </a:rPr>
              <a:t>sexual retardation </a:t>
            </a:r>
            <a:r>
              <a:rPr lang="en-GB" sz="2000" dirty="0">
                <a:latin typeface="Candara" pitchFamily="34" charset="0"/>
              </a:rPr>
              <a:t>and, rarely</a:t>
            </a:r>
            <a:r>
              <a:rPr lang="en-GB" sz="2000" b="1" dirty="0">
                <a:latin typeface="Candara" pitchFamily="34" charset="0"/>
              </a:rPr>
              <a:t>, sexual</a:t>
            </a:r>
          </a:p>
          <a:p>
            <a:r>
              <a:rPr lang="en-GB" sz="2000" b="1" dirty="0">
                <a:latin typeface="Candara" pitchFamily="34" charset="0"/>
              </a:rPr>
              <a:t>precocity </a:t>
            </a:r>
            <a:r>
              <a:rPr lang="en-GB" sz="2000" dirty="0">
                <a:latin typeface="Candara" pitchFamily="34" charset="0"/>
              </a:rPr>
              <a:t>with hypothalamic lesions. </a:t>
            </a:r>
            <a:r>
              <a:rPr lang="en-GB" sz="2000" b="1" dirty="0">
                <a:solidFill>
                  <a:srgbClr val="0000FF"/>
                </a:solidFill>
                <a:latin typeface="Candara" pitchFamily="34" charset="0"/>
              </a:rPr>
              <a:t>After puberty</a:t>
            </a:r>
            <a:r>
              <a:rPr lang="en-GB" sz="2000" dirty="0">
                <a:latin typeface="Candara" pitchFamily="34" charset="0"/>
              </a:rPr>
              <a:t>, the patient</a:t>
            </a:r>
          </a:p>
          <a:p>
            <a:r>
              <a:rPr lang="en-GB" sz="2000" dirty="0">
                <a:latin typeface="Candara" pitchFamily="34" charset="0"/>
              </a:rPr>
              <a:t>with hypothalamic disease may have </a:t>
            </a:r>
            <a:r>
              <a:rPr lang="en-GB" sz="2000" b="1" dirty="0">
                <a:latin typeface="Candara" pitchFamily="34" charset="0"/>
              </a:rPr>
              <a:t>impotence</a:t>
            </a:r>
            <a:r>
              <a:rPr lang="en-GB" sz="2000" dirty="0">
                <a:latin typeface="Candara" pitchFamily="34" charset="0"/>
              </a:rPr>
              <a:t> or </a:t>
            </a:r>
            <a:r>
              <a:rPr lang="en-GB" sz="2000" b="1" dirty="0">
                <a:latin typeface="Candara" pitchFamily="34" charset="0"/>
              </a:rPr>
              <a:t>amenorrhea.</a:t>
            </a:r>
          </a:p>
        </p:txBody>
      </p:sp>
      <p:pic>
        <p:nvPicPr>
          <p:cNvPr id="1026" name="Picture 2" descr="Image result for Obesity"/>
          <p:cNvPicPr>
            <a:picLocks noChangeAspect="1" noChangeArrowheads="1"/>
          </p:cNvPicPr>
          <p:nvPr/>
        </p:nvPicPr>
        <p:blipFill>
          <a:blip r:embed="rId2" cstate="print"/>
          <a:srcRect/>
          <a:stretch>
            <a:fillRect/>
          </a:stretch>
        </p:blipFill>
        <p:spPr bwMode="auto">
          <a:xfrm>
            <a:off x="5029200" y="2647949"/>
            <a:ext cx="3810000" cy="2533651"/>
          </a:xfrm>
          <a:prstGeom prst="rect">
            <a:avLst/>
          </a:prstGeom>
          <a:noFill/>
          <a:ln w="57150">
            <a:solidFill>
              <a:srgbClr val="0000FF"/>
            </a:solidFill>
          </a:ln>
        </p:spPr>
      </p:pic>
      <p:pic>
        <p:nvPicPr>
          <p:cNvPr id="1028" name="Picture 4" descr="Image result for Severe cachexia"/>
          <p:cNvPicPr>
            <a:picLocks noChangeAspect="1" noChangeArrowheads="1"/>
          </p:cNvPicPr>
          <p:nvPr/>
        </p:nvPicPr>
        <p:blipFill>
          <a:blip r:embed="rId3" cstate="print"/>
          <a:srcRect/>
          <a:stretch>
            <a:fillRect/>
          </a:stretch>
        </p:blipFill>
        <p:spPr bwMode="auto">
          <a:xfrm>
            <a:off x="228600" y="2628900"/>
            <a:ext cx="2590800" cy="2590800"/>
          </a:xfrm>
          <a:prstGeom prst="rect">
            <a:avLst/>
          </a:prstGeom>
          <a:noFill/>
          <a:ln w="57150">
            <a:solidFill>
              <a:srgbClr val="0000FF"/>
            </a:solidFill>
          </a:ln>
        </p:spPr>
      </p:pic>
      <p:sp>
        <p:nvSpPr>
          <p:cNvPr id="7" name="Date Placeholder 6"/>
          <p:cNvSpPr>
            <a:spLocks noGrp="1"/>
          </p:cNvSpPr>
          <p:nvPr>
            <p:ph type="dt" sz="half" idx="10"/>
          </p:nvPr>
        </p:nvSpPr>
        <p:spPr>
          <a:xfrm>
            <a:off x="3124200" y="3733800"/>
            <a:ext cx="1676400" cy="365125"/>
          </a:xfrm>
        </p:spPr>
        <p:txBody>
          <a:bodyPr/>
          <a:lstStyle/>
          <a:p>
            <a:r>
              <a:rPr lang="en-US" sz="1400" b="1">
                <a:solidFill>
                  <a:srgbClr val="0000FF"/>
                </a:solidFill>
              </a:rPr>
              <a:t>Sunday 26 December 2021</a:t>
            </a:r>
            <a:endParaRPr lang="en-US" sz="1400" b="1" dirty="0">
              <a:solidFill>
                <a:srgbClr val="0000FF"/>
              </a:solidFill>
            </a:endParaRPr>
          </a:p>
        </p:txBody>
      </p:sp>
      <p:sp>
        <p:nvSpPr>
          <p:cNvPr id="8" name="Slide Number Placeholder 7"/>
          <p:cNvSpPr>
            <a:spLocks noGrp="1"/>
          </p:cNvSpPr>
          <p:nvPr>
            <p:ph type="sldNum" sz="quarter" idx="12"/>
          </p:nvPr>
        </p:nvSpPr>
        <p:spPr>
          <a:xfrm>
            <a:off x="8153400" y="6356350"/>
            <a:ext cx="533400" cy="365125"/>
          </a:xfrm>
        </p:spPr>
        <p:txBody>
          <a:bodyPr/>
          <a:lstStyle/>
          <a:p>
            <a:fld id="{B6F15528-21DE-4FAA-801E-634DDDAF4B2B}" type="slidenum">
              <a:rPr lang="en-US" b="1" smtClean="0">
                <a:solidFill>
                  <a:srgbClr val="0000FF"/>
                </a:solidFill>
              </a:rPr>
              <a:pPr/>
              <a:t>23</a:t>
            </a:fld>
            <a:endParaRPr lang="en-US" b="1" dirty="0">
              <a:solidFill>
                <a:srgbClr val="0000FF"/>
              </a:solidFill>
            </a:endParaRPr>
          </a:p>
        </p:txBody>
      </p:sp>
      <p:sp>
        <p:nvSpPr>
          <p:cNvPr id="9" name="Footer Placeholder 8"/>
          <p:cNvSpPr>
            <a:spLocks noGrp="1"/>
          </p:cNvSpPr>
          <p:nvPr>
            <p:ph type="ftr" sz="quarter" idx="11"/>
          </p:nvPr>
        </p:nvSpPr>
        <p:spPr>
          <a:xfrm>
            <a:off x="6248400" y="838200"/>
            <a:ext cx="2895600" cy="365125"/>
          </a:xfrm>
        </p:spPr>
        <p:txBody>
          <a:bodyPr/>
          <a:lstStyle/>
          <a:p>
            <a:r>
              <a:rPr lang="en-US" b="1">
                <a:solidFill>
                  <a:srgbClr val="0000FF"/>
                </a:solidFill>
              </a:rPr>
              <a:t>Dr. AIMAN QAIS AFAR</a:t>
            </a:r>
            <a:endParaRPr lang="en-US" b="1"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 y="152400"/>
            <a:ext cx="8610600" cy="523220"/>
          </a:xfrm>
          <a:prstGeom prst="rect">
            <a:avLst/>
          </a:prstGeom>
          <a:solidFill>
            <a:srgbClr val="FFFF00"/>
          </a:solidFill>
          <a:ln w="57150">
            <a:solidFill>
              <a:srgbClr val="0000FF"/>
            </a:solidFill>
          </a:ln>
        </p:spPr>
        <p:txBody>
          <a:bodyPr wrap="square">
            <a:spAutoFit/>
          </a:bodyPr>
          <a:lstStyle/>
          <a:p>
            <a:r>
              <a:rPr lang="en-GB" sz="2800" b="1" dirty="0">
                <a:solidFill>
                  <a:srgbClr val="FF0000"/>
                </a:solidFill>
              </a:rPr>
              <a:t>Clinical Disorders Associated With Hypothalamic Lesions</a:t>
            </a:r>
            <a:endParaRPr lang="en-GB" sz="2800" dirty="0">
              <a:solidFill>
                <a:srgbClr val="FF0000"/>
              </a:solidFill>
            </a:endParaRPr>
          </a:p>
        </p:txBody>
      </p:sp>
      <p:sp>
        <p:nvSpPr>
          <p:cNvPr id="3" name="مستطيل 2"/>
          <p:cNvSpPr/>
          <p:nvPr/>
        </p:nvSpPr>
        <p:spPr>
          <a:xfrm>
            <a:off x="228600" y="762000"/>
            <a:ext cx="8839200" cy="2000548"/>
          </a:xfrm>
          <a:prstGeom prst="rect">
            <a:avLst/>
          </a:prstGeom>
          <a:solidFill>
            <a:schemeClr val="tx2">
              <a:lumMod val="20000"/>
              <a:lumOff val="80000"/>
            </a:schemeClr>
          </a:solidFill>
          <a:ln>
            <a:solidFill>
              <a:srgbClr val="0000FF"/>
            </a:solidFill>
          </a:ln>
        </p:spPr>
        <p:txBody>
          <a:bodyPr wrap="square">
            <a:spAutoFit/>
          </a:bodyPr>
          <a:lstStyle/>
          <a:p>
            <a:r>
              <a:rPr lang="en-GB" sz="2400" b="1" i="1" dirty="0">
                <a:solidFill>
                  <a:srgbClr val="FF0000"/>
                </a:solidFill>
                <a:latin typeface="Candara" pitchFamily="34" charset="0"/>
              </a:rPr>
              <a:t>Hyperthermia and Hypothermia</a:t>
            </a:r>
          </a:p>
          <a:p>
            <a:r>
              <a:rPr lang="en-GB" sz="2000" b="1" i="1" dirty="0">
                <a:solidFill>
                  <a:srgbClr val="0000FF"/>
                </a:solidFill>
                <a:latin typeface="Candara" pitchFamily="34" charset="0"/>
              </a:rPr>
              <a:t>Hyperthermia</a:t>
            </a:r>
            <a:r>
              <a:rPr lang="en-GB" sz="2000" i="1" dirty="0">
                <a:latin typeface="Candara" pitchFamily="34" charset="0"/>
              </a:rPr>
              <a:t> can follow lesions of the hypothalamus caused by </a:t>
            </a:r>
            <a:r>
              <a:rPr lang="en-GB" sz="2000" b="1" i="1" dirty="0">
                <a:latin typeface="Candara" pitchFamily="34" charset="0"/>
              </a:rPr>
              <a:t>head injury </a:t>
            </a:r>
            <a:r>
              <a:rPr lang="en-GB" sz="2000" i="1" dirty="0">
                <a:latin typeface="Candara" pitchFamily="34" charset="0"/>
              </a:rPr>
              <a:t>or </a:t>
            </a:r>
            <a:r>
              <a:rPr lang="en-GB" sz="2000" b="1" i="1" dirty="0">
                <a:latin typeface="Candara" pitchFamily="34" charset="0"/>
              </a:rPr>
              <a:t>following surgical operations </a:t>
            </a:r>
            <a:r>
              <a:rPr lang="en-GB" sz="2000" i="1" dirty="0">
                <a:latin typeface="Candara" pitchFamily="34" charset="0"/>
              </a:rPr>
              <a:t>in the region of the hypothalamus. The patient with hyperthermia is otherwise normal and has </a:t>
            </a:r>
            <a:r>
              <a:rPr lang="en-GB" sz="2000" b="1" i="1" dirty="0">
                <a:latin typeface="Candara" pitchFamily="34" charset="0"/>
              </a:rPr>
              <a:t>(no signs of malaise)</a:t>
            </a:r>
            <a:r>
              <a:rPr lang="en-GB" sz="2000" i="1" dirty="0">
                <a:latin typeface="Candara" pitchFamily="34" charset="0"/>
              </a:rPr>
              <a:t>, which occurs with </a:t>
            </a:r>
            <a:r>
              <a:rPr lang="en-GB" sz="2000" b="1" i="1" dirty="0">
                <a:latin typeface="Candara" pitchFamily="34" charset="0"/>
              </a:rPr>
              <a:t>pyrexia secondary to infections</a:t>
            </a:r>
            <a:r>
              <a:rPr lang="en-GB" sz="2000" i="1" dirty="0">
                <a:latin typeface="Candara" pitchFamily="34" charset="0"/>
              </a:rPr>
              <a:t>. </a:t>
            </a:r>
            <a:r>
              <a:rPr lang="en-GB" sz="2000" b="1" i="1" dirty="0">
                <a:solidFill>
                  <a:srgbClr val="0000FF"/>
                </a:solidFill>
                <a:latin typeface="Candara" pitchFamily="34" charset="0"/>
              </a:rPr>
              <a:t>Hypothermia </a:t>
            </a:r>
            <a:r>
              <a:rPr lang="en-GB" sz="2000" i="1" dirty="0">
                <a:latin typeface="Candara" pitchFamily="34" charset="0"/>
              </a:rPr>
              <a:t>also can follow a lesion of the hypothalamus.</a:t>
            </a:r>
          </a:p>
        </p:txBody>
      </p:sp>
      <p:sp>
        <p:nvSpPr>
          <p:cNvPr id="4" name="مستطيل 3"/>
          <p:cNvSpPr/>
          <p:nvPr/>
        </p:nvSpPr>
        <p:spPr>
          <a:xfrm>
            <a:off x="76200" y="5396805"/>
            <a:ext cx="8686800" cy="1384995"/>
          </a:xfrm>
          <a:prstGeom prst="rect">
            <a:avLst/>
          </a:prstGeom>
          <a:solidFill>
            <a:schemeClr val="tx2">
              <a:lumMod val="20000"/>
              <a:lumOff val="80000"/>
            </a:schemeClr>
          </a:solidFill>
          <a:ln>
            <a:solidFill>
              <a:srgbClr val="0000FF"/>
            </a:solidFill>
          </a:ln>
        </p:spPr>
        <p:txBody>
          <a:bodyPr wrap="square">
            <a:spAutoFit/>
          </a:bodyPr>
          <a:lstStyle/>
          <a:p>
            <a:r>
              <a:rPr lang="en-GB" sz="2400" b="1" i="1" dirty="0">
                <a:solidFill>
                  <a:srgbClr val="FF0000"/>
                </a:solidFill>
                <a:latin typeface="Candara" pitchFamily="34" charset="0"/>
              </a:rPr>
              <a:t>Emotional Disorders</a:t>
            </a:r>
          </a:p>
          <a:p>
            <a:r>
              <a:rPr lang="en-GB" sz="2000" i="1" dirty="0">
                <a:latin typeface="Candara" pitchFamily="34" charset="0"/>
              </a:rPr>
              <a:t>Attacks of </a:t>
            </a:r>
            <a:r>
              <a:rPr lang="en-GB" sz="2000" b="1" i="1" dirty="0">
                <a:solidFill>
                  <a:srgbClr val="0000FF"/>
                </a:solidFill>
                <a:latin typeface="Candara" pitchFamily="34" charset="0"/>
              </a:rPr>
              <a:t>unexplained weeping </a:t>
            </a:r>
            <a:r>
              <a:rPr lang="en-GB" sz="2000" i="1" dirty="0">
                <a:latin typeface="Candara" pitchFamily="34" charset="0"/>
              </a:rPr>
              <a:t>or </a:t>
            </a:r>
            <a:r>
              <a:rPr lang="en-GB" sz="2000" b="1" i="1" dirty="0">
                <a:solidFill>
                  <a:srgbClr val="0000FF"/>
                </a:solidFill>
                <a:latin typeface="Candara" pitchFamily="34" charset="0"/>
              </a:rPr>
              <a:t>laughter</a:t>
            </a:r>
            <a:r>
              <a:rPr lang="en-GB" sz="2000" i="1" dirty="0">
                <a:latin typeface="Candara" pitchFamily="34" charset="0"/>
              </a:rPr>
              <a:t>, </a:t>
            </a:r>
            <a:r>
              <a:rPr lang="en-GB" sz="2000" b="1" i="1" dirty="0">
                <a:solidFill>
                  <a:srgbClr val="0000FF"/>
                </a:solidFill>
                <a:latin typeface="Candara" pitchFamily="34" charset="0"/>
              </a:rPr>
              <a:t>uncontrollable rage</a:t>
            </a:r>
            <a:r>
              <a:rPr lang="en-GB" sz="2000" i="1" dirty="0">
                <a:latin typeface="Candara" pitchFamily="34" charset="0"/>
              </a:rPr>
              <a:t>, </a:t>
            </a:r>
            <a:r>
              <a:rPr lang="en-GB" sz="2000" b="1" i="1" dirty="0">
                <a:solidFill>
                  <a:srgbClr val="0000FF"/>
                </a:solidFill>
                <a:latin typeface="Candara" pitchFamily="34" charset="0"/>
              </a:rPr>
              <a:t>depressive reactions</a:t>
            </a:r>
            <a:r>
              <a:rPr lang="en-GB" sz="2000" i="1" dirty="0">
                <a:solidFill>
                  <a:srgbClr val="0000FF"/>
                </a:solidFill>
                <a:latin typeface="Candara" pitchFamily="34" charset="0"/>
              </a:rPr>
              <a:t>,</a:t>
            </a:r>
            <a:r>
              <a:rPr lang="en-GB" sz="2000" i="1" dirty="0">
                <a:latin typeface="Candara" pitchFamily="34" charset="0"/>
              </a:rPr>
              <a:t> and even </a:t>
            </a:r>
            <a:r>
              <a:rPr lang="en-GB" sz="2000" b="1" i="1" dirty="0">
                <a:solidFill>
                  <a:srgbClr val="0000FF"/>
                </a:solidFill>
                <a:latin typeface="Candara" pitchFamily="34" charset="0"/>
              </a:rPr>
              <a:t>maniacal outbursts </a:t>
            </a:r>
            <a:r>
              <a:rPr lang="en-GB" sz="2000" i="1" dirty="0">
                <a:latin typeface="Candara" pitchFamily="34" charset="0"/>
              </a:rPr>
              <a:t>all have been observed in patients with hypothalamic lesions.</a:t>
            </a:r>
          </a:p>
        </p:txBody>
      </p:sp>
      <p:pic>
        <p:nvPicPr>
          <p:cNvPr id="45060" name="Picture 4" descr="Related image"/>
          <p:cNvPicPr>
            <a:picLocks noChangeAspect="1" noChangeArrowheads="1"/>
          </p:cNvPicPr>
          <p:nvPr/>
        </p:nvPicPr>
        <p:blipFill>
          <a:blip r:embed="rId2" cstate="print"/>
          <a:srcRect/>
          <a:stretch>
            <a:fillRect/>
          </a:stretch>
        </p:blipFill>
        <p:spPr bwMode="auto">
          <a:xfrm>
            <a:off x="6400800" y="2895600"/>
            <a:ext cx="2610839" cy="2307432"/>
          </a:xfrm>
          <a:prstGeom prst="rect">
            <a:avLst/>
          </a:prstGeom>
          <a:noFill/>
          <a:ln w="57150">
            <a:solidFill>
              <a:srgbClr val="0000FF"/>
            </a:solidFill>
          </a:ln>
        </p:spPr>
      </p:pic>
      <p:sp>
        <p:nvSpPr>
          <p:cNvPr id="45062" name="AutoShape 6" descr="Image result for , uncontrollable r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5064" name="AutoShape 8" descr="Image result for , uncontrollable r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5066" name="Picture 10" descr="Image result for , uncontrollable rage"/>
          <p:cNvPicPr>
            <a:picLocks noChangeAspect="1" noChangeArrowheads="1"/>
          </p:cNvPicPr>
          <p:nvPr/>
        </p:nvPicPr>
        <p:blipFill>
          <a:blip r:embed="rId3" cstate="print"/>
          <a:srcRect/>
          <a:stretch>
            <a:fillRect/>
          </a:stretch>
        </p:blipFill>
        <p:spPr bwMode="auto">
          <a:xfrm>
            <a:off x="228600" y="3083356"/>
            <a:ext cx="3124200" cy="2174444"/>
          </a:xfrm>
          <a:prstGeom prst="rect">
            <a:avLst/>
          </a:prstGeom>
          <a:noFill/>
          <a:ln w="57150">
            <a:solidFill>
              <a:srgbClr val="0000FF"/>
            </a:solidFill>
          </a:ln>
        </p:spPr>
      </p:pic>
      <p:pic>
        <p:nvPicPr>
          <p:cNvPr id="45068" name="Picture 12" descr="Related image"/>
          <p:cNvPicPr>
            <a:picLocks noChangeAspect="1" noChangeArrowheads="1"/>
          </p:cNvPicPr>
          <p:nvPr/>
        </p:nvPicPr>
        <p:blipFill>
          <a:blip r:embed="rId4" cstate="print"/>
          <a:srcRect/>
          <a:stretch>
            <a:fillRect/>
          </a:stretch>
        </p:blipFill>
        <p:spPr bwMode="auto">
          <a:xfrm>
            <a:off x="3505200" y="3429000"/>
            <a:ext cx="2705100" cy="1524001"/>
          </a:xfrm>
          <a:prstGeom prst="rect">
            <a:avLst/>
          </a:prstGeom>
          <a:noFill/>
          <a:ln w="57150">
            <a:solidFill>
              <a:srgbClr val="0000FF"/>
            </a:solidFill>
          </a:ln>
        </p:spPr>
      </p:pic>
      <p:sp>
        <p:nvSpPr>
          <p:cNvPr id="10" name="Date Placeholder 9"/>
          <p:cNvSpPr>
            <a:spLocks noGrp="1"/>
          </p:cNvSpPr>
          <p:nvPr>
            <p:ph type="dt" sz="half" idx="10"/>
          </p:nvPr>
        </p:nvSpPr>
        <p:spPr>
          <a:xfrm>
            <a:off x="6172200" y="6400800"/>
            <a:ext cx="2133600" cy="365125"/>
          </a:xfrm>
        </p:spPr>
        <p:txBody>
          <a:bodyPr/>
          <a:lstStyle/>
          <a:p>
            <a:r>
              <a:rPr lang="en-US" b="1">
                <a:solidFill>
                  <a:srgbClr val="0000FF"/>
                </a:solidFill>
              </a:rPr>
              <a:t>Sunday 26 December 2021</a:t>
            </a:r>
            <a:endParaRPr lang="en-US" b="1" dirty="0">
              <a:solidFill>
                <a:srgbClr val="0000FF"/>
              </a:solidFill>
            </a:endParaRPr>
          </a:p>
        </p:txBody>
      </p:sp>
      <p:sp>
        <p:nvSpPr>
          <p:cNvPr id="11" name="Slide Number Placeholder 10"/>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0000FF"/>
                </a:solidFill>
              </a:rPr>
              <a:pPr/>
              <a:t>24</a:t>
            </a:fld>
            <a:endParaRPr lang="en-US" b="1" dirty="0">
              <a:solidFill>
                <a:srgbClr val="0000FF"/>
              </a:solidFill>
            </a:endParaRPr>
          </a:p>
        </p:txBody>
      </p:sp>
      <p:sp>
        <p:nvSpPr>
          <p:cNvPr id="12" name="Footer Placeholder 11"/>
          <p:cNvSpPr>
            <a:spLocks noGrp="1"/>
          </p:cNvSpPr>
          <p:nvPr>
            <p:ph type="ftr" sz="quarter" idx="11"/>
          </p:nvPr>
        </p:nvSpPr>
        <p:spPr>
          <a:xfrm>
            <a:off x="3124200" y="6400800"/>
            <a:ext cx="2895600" cy="365125"/>
          </a:xfrm>
        </p:spPr>
        <p:txBody>
          <a:bodyPr/>
          <a:lstStyle/>
          <a:p>
            <a:r>
              <a:rPr lang="en-US" b="1">
                <a:solidFill>
                  <a:srgbClr val="0000FF"/>
                </a:solidFill>
              </a:rPr>
              <a:t>Dr. AIMAN QAIS AFAR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715000" y="6324600"/>
            <a:ext cx="2133600" cy="365125"/>
          </a:xfrm>
        </p:spPr>
        <p:txBody>
          <a:bodyPr/>
          <a:lstStyle/>
          <a:p>
            <a:r>
              <a:rPr lang="en-US" b="1">
                <a:solidFill>
                  <a:srgbClr val="0000FF"/>
                </a:solidFill>
              </a:rPr>
              <a:t>Sunday 26 December 2021</a:t>
            </a:r>
            <a:endParaRPr lang="en-US" b="1" dirty="0">
              <a:solidFill>
                <a:srgbClr val="0000FF"/>
              </a:solidFill>
            </a:endParaRPr>
          </a:p>
        </p:txBody>
      </p:sp>
      <p:sp>
        <p:nvSpPr>
          <p:cNvPr id="4" name="Slide Number Placeholder 3"/>
          <p:cNvSpPr>
            <a:spLocks noGrp="1"/>
          </p:cNvSpPr>
          <p:nvPr>
            <p:ph type="sldNum" sz="quarter" idx="12"/>
          </p:nvPr>
        </p:nvSpPr>
        <p:spPr>
          <a:xfrm>
            <a:off x="8077200" y="6324600"/>
            <a:ext cx="609600" cy="365125"/>
          </a:xfrm>
        </p:spPr>
        <p:txBody>
          <a:bodyPr/>
          <a:lstStyle/>
          <a:p>
            <a:fld id="{B6F15528-21DE-4FAA-801E-634DDDAF4B2B}" type="slidenum">
              <a:rPr lang="en-US" b="1" smtClean="0">
                <a:solidFill>
                  <a:srgbClr val="0000FF"/>
                </a:solidFill>
              </a:rPr>
              <a:pPr/>
              <a:t>25</a:t>
            </a:fld>
            <a:endParaRPr lang="en-US" b="1" dirty="0">
              <a:solidFill>
                <a:srgbClr val="0000FF"/>
              </a:solidFill>
            </a:endParaRPr>
          </a:p>
        </p:txBody>
      </p:sp>
      <p:sp>
        <p:nvSpPr>
          <p:cNvPr id="5" name="Footer Placeholder 4"/>
          <p:cNvSpPr>
            <a:spLocks noGrp="1"/>
          </p:cNvSpPr>
          <p:nvPr>
            <p:ph type="ftr" sz="quarter" idx="11"/>
          </p:nvPr>
        </p:nvSpPr>
        <p:spPr>
          <a:xfrm>
            <a:off x="3048000" y="4876800"/>
            <a:ext cx="2895600" cy="365125"/>
          </a:xfrm>
        </p:spPr>
        <p:txBody>
          <a:bodyPr/>
          <a:lstStyle/>
          <a:p>
            <a:r>
              <a:rPr lang="en-US" b="1">
                <a:solidFill>
                  <a:srgbClr val="0000FF"/>
                </a:solidFill>
              </a:rPr>
              <a:t>Dr. AIMAN QAIS AFAR</a:t>
            </a:r>
            <a:endParaRPr lang="en-US" b="1" dirty="0">
              <a:solidFill>
                <a:srgbClr val="0000FF"/>
              </a:solidFill>
            </a:endParaRPr>
          </a:p>
        </p:txBody>
      </p:sp>
      <p:pic>
        <p:nvPicPr>
          <p:cNvPr id="1026" name="Picture 2" descr="نتيجة بحث الصور عن ازهار فلسطين"/>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6" name="Footer Placeholder 10"/>
          <p:cNvSpPr txBox="1">
            <a:spLocks/>
          </p:cNvSpPr>
          <p:nvPr/>
        </p:nvSpPr>
        <p:spPr>
          <a:xfrm>
            <a:off x="152400" y="5578475"/>
            <a:ext cx="5257800" cy="39687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C000"/>
                </a:solidFill>
                <a:effectLst/>
                <a:uLnTx/>
                <a:uFillTx/>
                <a:latin typeface="Candara" pitchFamily="34" charset="0"/>
              </a:rPr>
              <a:t>Dr. AIMAN Q. AFAR</a:t>
            </a:r>
          </a:p>
        </p:txBody>
      </p:sp>
      <p:sp>
        <p:nvSpPr>
          <p:cNvPr id="7" name="Date Placeholder 8"/>
          <p:cNvSpPr txBox="1">
            <a:spLocks/>
          </p:cNvSpPr>
          <p:nvPr/>
        </p:nvSpPr>
        <p:spPr>
          <a:xfrm>
            <a:off x="533400" y="6111875"/>
            <a:ext cx="4800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C000"/>
                </a:solidFill>
                <a:effectLst/>
                <a:uLnTx/>
                <a:uFillTx/>
                <a:latin typeface="Candara" pitchFamily="34" charset="0"/>
              </a:rPr>
              <a:t>26  December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33800" y="304800"/>
            <a:ext cx="2133600" cy="365125"/>
          </a:xfrm>
        </p:spPr>
        <p:txBody>
          <a:bodyPr/>
          <a:lstStyle/>
          <a:p>
            <a:r>
              <a:rPr lang="en-US" b="1">
                <a:solidFill>
                  <a:srgbClr val="0000FF"/>
                </a:solidFill>
              </a:rPr>
              <a:t>Sunday 26 December 2021</a:t>
            </a:r>
          </a:p>
        </p:txBody>
      </p:sp>
      <p:sp>
        <p:nvSpPr>
          <p:cNvPr id="3" name="Footer Placeholder 2"/>
          <p:cNvSpPr>
            <a:spLocks noGrp="1"/>
          </p:cNvSpPr>
          <p:nvPr>
            <p:ph type="ftr" sz="quarter" idx="11"/>
          </p:nvPr>
        </p:nvSpPr>
        <p:spPr>
          <a:xfrm>
            <a:off x="6400800" y="304800"/>
            <a:ext cx="2895600" cy="365125"/>
          </a:xfrm>
        </p:spPr>
        <p:txBody>
          <a:bodyPr/>
          <a:lstStyle/>
          <a:p>
            <a:r>
              <a:rPr lang="en-US" b="1">
                <a:solidFill>
                  <a:srgbClr val="0000FF"/>
                </a:solidFill>
              </a:rPr>
              <a:t>Dr. AIMAN QAIS AFAR</a:t>
            </a:r>
            <a:endParaRPr lang="en-US" b="1" dirty="0">
              <a:solidFill>
                <a:srgbClr val="0000FF"/>
              </a:solidFill>
            </a:endParaRPr>
          </a:p>
        </p:txBody>
      </p:sp>
      <p:sp>
        <p:nvSpPr>
          <p:cNvPr id="4" name="Slide Number Placeholder 3"/>
          <p:cNvSpPr>
            <a:spLocks noGrp="1"/>
          </p:cNvSpPr>
          <p:nvPr>
            <p:ph type="sldNum" sz="quarter" idx="12"/>
          </p:nvPr>
        </p:nvSpPr>
        <p:spPr>
          <a:xfrm>
            <a:off x="6705600" y="6356350"/>
            <a:ext cx="2133600" cy="365125"/>
          </a:xfrm>
        </p:spPr>
        <p:txBody>
          <a:bodyPr/>
          <a:lstStyle/>
          <a:p>
            <a:fld id="{B6F15528-21DE-4FAA-801E-634DDDAF4B2B}" type="slidenum">
              <a:rPr lang="en-US" b="1" smtClean="0">
                <a:solidFill>
                  <a:srgbClr val="0000FF"/>
                </a:solidFill>
              </a:rPr>
              <a:pPr/>
              <a:t>3</a:t>
            </a:fld>
            <a:endParaRPr lang="en-US" b="1">
              <a:solidFill>
                <a:srgbClr val="0000FF"/>
              </a:solidFill>
            </a:endParaRPr>
          </a:p>
        </p:txBody>
      </p:sp>
      <p:sp>
        <p:nvSpPr>
          <p:cNvPr id="1025" name="Rectangle 1"/>
          <p:cNvSpPr>
            <a:spLocks noChangeArrowheads="1"/>
          </p:cNvSpPr>
          <p:nvPr/>
        </p:nvSpPr>
        <p:spPr bwMode="auto">
          <a:xfrm>
            <a:off x="76200" y="797510"/>
            <a:ext cx="4648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250825" algn="l"/>
                <a:tab pos="12604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a:t>
            </a:r>
            <a:r>
              <a:rPr kumimoji="0" lang="en-US" sz="2400" b="1" i="0" u="none" strike="noStrike" cap="none" normalizeH="0" baseline="0" dirty="0">
                <a:ln>
                  <a:noFill/>
                </a:ln>
                <a:solidFill>
                  <a:srgbClr val="FF0000"/>
                </a:solidFill>
                <a:effectLst/>
                <a:latin typeface="Candara" pitchFamily="34" charset="0"/>
                <a:ea typeface="Times New Roman" pitchFamily="18" charset="0"/>
                <a:cs typeface="Arial" pitchFamily="34" charset="0"/>
              </a:rPr>
              <a:t>Position and parts of the hypothalamus:</a:t>
            </a:r>
          </a:p>
          <a:p>
            <a:pPr marL="0" marR="0" lvl="0" indent="0" algn="justLow" defTabSz="914400" rtl="0" eaLnBrk="1" fontAlgn="base" latinLnBrk="0" hangingPunct="1">
              <a:lnSpc>
                <a:spcPct val="100000"/>
              </a:lnSpc>
              <a:spcBef>
                <a:spcPct val="0"/>
              </a:spcBef>
              <a:spcAft>
                <a:spcPct val="0"/>
              </a:spcAft>
              <a:buClrTx/>
              <a:buSzTx/>
              <a:buFontTx/>
              <a:buNone/>
              <a:tabLst>
                <a:tab pos="250825" algn="l"/>
                <a:tab pos="1260475" algn="l"/>
                <a:tab pos="6057900" algn="r"/>
              </a:tabLst>
            </a:pPr>
            <a:endParaRPr kumimoji="0" lang="en-GB" sz="2400" b="1" i="0" u="none" strike="noStrike" cap="none" normalizeH="0" baseline="0" dirty="0">
              <a:ln>
                <a:noFill/>
              </a:ln>
              <a:solidFill>
                <a:srgbClr val="FF0000"/>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50825" algn="l"/>
                <a:tab pos="12604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It forms </a:t>
            </a:r>
            <a:r>
              <a:rPr kumimoji="0" lang="en-US" sz="2400" b="1" i="0" u="none" strike="noStrike" cap="none" normalizeH="0" baseline="0" dirty="0">
                <a:ln>
                  <a:noFill/>
                </a:ln>
                <a:solidFill>
                  <a:srgbClr val="0000FF"/>
                </a:solidFill>
                <a:effectLst/>
                <a:latin typeface="Candara" pitchFamily="34" charset="0"/>
                <a:ea typeface="Times New Roman" pitchFamily="18" charset="0"/>
                <a:cs typeface="Arial" pitchFamily="34" charset="0"/>
              </a:rPr>
              <a:t>the floor and lower parts of the lateral wall of the third ventricle</a:t>
            </a: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a:t>
            </a:r>
            <a:endParaRPr kumimoji="0" lang="en-GB" sz="2400" b="1" i="0" u="none" strike="noStrike" cap="none" normalizeH="0" baseline="0" dirty="0">
              <a:ln>
                <a:noFill/>
              </a:ln>
              <a:solidFill>
                <a:schemeClr val="tx1"/>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50825" algn="l"/>
                <a:tab pos="12604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It is separated from the thalamus </a:t>
            </a:r>
            <a:r>
              <a:rPr kumimoji="0" lang="en-US" sz="2400" b="1" i="0" u="none" strike="noStrike" cap="none" normalizeH="0" baseline="0" dirty="0">
                <a:ln>
                  <a:noFill/>
                </a:ln>
                <a:solidFill>
                  <a:srgbClr val="C00000"/>
                </a:solidFill>
                <a:effectLst/>
                <a:latin typeface="Candara" pitchFamily="34" charset="0"/>
                <a:ea typeface="Times New Roman" pitchFamily="18" charset="0"/>
                <a:cs typeface="Arial" pitchFamily="34" charset="0"/>
              </a:rPr>
              <a:t>by the hypothalamic sulcus.</a:t>
            </a:r>
            <a:endParaRPr kumimoji="0" lang="en-GB" sz="2400" b="1" i="0" u="none" strike="noStrike" cap="none" normalizeH="0" baseline="0" dirty="0">
              <a:ln>
                <a:noFill/>
              </a:ln>
              <a:solidFill>
                <a:srgbClr val="C00000"/>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50825" algn="l"/>
                <a:tab pos="12604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It is consists of 2 parts;</a:t>
            </a:r>
            <a:endParaRPr kumimoji="0" lang="en-GB" sz="2400" b="1" i="0" u="none" strike="noStrike" cap="none" normalizeH="0" baseline="0" dirty="0">
              <a:ln>
                <a:noFill/>
              </a:ln>
              <a:solidFill>
                <a:schemeClr val="tx1"/>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50825" algn="l"/>
                <a:tab pos="1260475" algn="l"/>
                <a:tab pos="6057900" algn="r"/>
              </a:tabLst>
            </a:pPr>
            <a:r>
              <a:rPr kumimoji="0" lang="en-US" sz="2400" b="1" i="0" u="none" strike="noStrike" cap="none" normalizeH="0" baseline="0" dirty="0">
                <a:ln>
                  <a:noFill/>
                </a:ln>
                <a:solidFill>
                  <a:srgbClr val="FF0000"/>
                </a:solidFill>
                <a:effectLst/>
                <a:latin typeface="Candara" pitchFamily="34" charset="0"/>
                <a:ea typeface="Times New Roman" pitchFamily="18" charset="0"/>
                <a:cs typeface="Arial" pitchFamily="34" charset="0"/>
              </a:rPr>
              <a:t>A. Vertical part</a:t>
            </a: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related to the </a:t>
            </a:r>
            <a:r>
              <a:rPr kumimoji="0" lang="en-US" sz="2400" b="1" i="0" u="none" strike="noStrike" cap="none" normalizeH="0" baseline="0" dirty="0">
                <a:ln>
                  <a:noFill/>
                </a:ln>
                <a:solidFill>
                  <a:srgbClr val="0000FF"/>
                </a:solidFill>
                <a:effectLst/>
                <a:latin typeface="Candara" pitchFamily="34" charset="0"/>
                <a:ea typeface="Times New Roman" pitchFamily="18" charset="0"/>
                <a:cs typeface="Arial" pitchFamily="34" charset="0"/>
              </a:rPr>
              <a:t>lateral wall of the 3rd ventricle</a:t>
            </a: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a:t>
            </a:r>
            <a:endParaRPr kumimoji="0" lang="en-GB" sz="2400" b="1" i="0" u="none" strike="noStrike" cap="none" normalizeH="0" baseline="0" dirty="0">
              <a:ln>
                <a:noFill/>
              </a:ln>
              <a:solidFill>
                <a:schemeClr val="tx1"/>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50825" algn="l"/>
                <a:tab pos="1260475" algn="l"/>
                <a:tab pos="6057900" algn="r"/>
              </a:tabLst>
            </a:pPr>
            <a:r>
              <a:rPr kumimoji="0" lang="en-US" sz="2400" b="1" i="0" u="none" strike="noStrike" cap="none" normalizeH="0" baseline="0" dirty="0">
                <a:ln>
                  <a:noFill/>
                </a:ln>
                <a:solidFill>
                  <a:srgbClr val="FF0000"/>
                </a:solidFill>
                <a:effectLst/>
                <a:latin typeface="Candara" pitchFamily="34" charset="0"/>
                <a:ea typeface="Times New Roman" pitchFamily="18" charset="0"/>
                <a:cs typeface="Arial" pitchFamily="34" charset="0"/>
              </a:rPr>
              <a:t>B. Horizontal part</a:t>
            </a: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forms the </a:t>
            </a:r>
            <a:r>
              <a:rPr kumimoji="0" lang="en-US" sz="2400" b="1" i="0" u="none" strike="noStrike" cap="none" normalizeH="0" baseline="0" dirty="0">
                <a:ln>
                  <a:noFill/>
                </a:ln>
                <a:solidFill>
                  <a:srgbClr val="0000FF"/>
                </a:solidFill>
                <a:effectLst/>
                <a:latin typeface="Candara" pitchFamily="34" charset="0"/>
                <a:ea typeface="Times New Roman" pitchFamily="18" charset="0"/>
                <a:cs typeface="Arial" pitchFamily="34" charset="0"/>
              </a:rPr>
              <a:t>floor of the 3</a:t>
            </a:r>
            <a:r>
              <a:rPr kumimoji="0" lang="en-US" sz="2400" b="1" i="0" u="none" strike="noStrike" cap="none" normalizeH="0" baseline="30000" dirty="0">
                <a:ln>
                  <a:noFill/>
                </a:ln>
                <a:solidFill>
                  <a:srgbClr val="0000FF"/>
                </a:solidFill>
                <a:effectLst/>
                <a:latin typeface="Candara" pitchFamily="34" charset="0"/>
                <a:ea typeface="Times New Roman" pitchFamily="18" charset="0"/>
                <a:cs typeface="Arial" pitchFamily="34" charset="0"/>
              </a:rPr>
              <a:t>rd</a:t>
            </a:r>
            <a:r>
              <a:rPr kumimoji="0" lang="en-US" sz="2400" b="1" i="0" u="none" strike="noStrike" cap="none" normalizeH="0" baseline="0" dirty="0">
                <a:ln>
                  <a:noFill/>
                </a:ln>
                <a:solidFill>
                  <a:srgbClr val="0000FF"/>
                </a:solidFill>
                <a:effectLst/>
                <a:latin typeface="Candara" pitchFamily="34" charset="0"/>
                <a:ea typeface="Times New Roman" pitchFamily="18" charset="0"/>
                <a:cs typeface="Arial" pitchFamily="34" charset="0"/>
              </a:rPr>
              <a:t> ventricle. </a:t>
            </a:r>
            <a:endParaRPr kumimoji="0" lang="en-US" sz="2400" b="1" i="0" u="none" strike="noStrike" cap="none" normalizeH="0" baseline="0" dirty="0">
              <a:ln>
                <a:noFill/>
              </a:ln>
              <a:solidFill>
                <a:srgbClr val="0000FF"/>
              </a:solidFill>
              <a:effectLst/>
              <a:latin typeface="Candara" pitchFamily="34" charset="0"/>
              <a:cs typeface="Arial" pitchFamily="34" charset="0"/>
            </a:endParaRPr>
          </a:p>
        </p:txBody>
      </p:sp>
      <p:sp>
        <p:nvSpPr>
          <p:cNvPr id="6" name="Rectangle 5"/>
          <p:cNvSpPr/>
          <p:nvPr/>
        </p:nvSpPr>
        <p:spPr>
          <a:xfrm>
            <a:off x="76200" y="76200"/>
            <a:ext cx="3385863" cy="584775"/>
          </a:xfrm>
          <a:prstGeom prst="rect">
            <a:avLst/>
          </a:prstGeom>
          <a:ln w="38100">
            <a:solidFill>
              <a:srgbClr val="66FF33"/>
            </a:solidFill>
          </a:ln>
        </p:spPr>
        <p:txBody>
          <a:bodyPr wrap="none">
            <a:spAutoFit/>
          </a:bodyPr>
          <a:lstStyle/>
          <a:p>
            <a:r>
              <a:rPr lang="en-GB" sz="3200" b="1" dirty="0">
                <a:solidFill>
                  <a:srgbClr val="0000FF"/>
                </a:solidFill>
              </a:rPr>
              <a:t>The Hypothalamus</a:t>
            </a:r>
          </a:p>
        </p:txBody>
      </p:sp>
      <p:pic>
        <p:nvPicPr>
          <p:cNvPr id="7" name="Picture 2"/>
          <p:cNvPicPr>
            <a:picLocks noChangeAspect="1" noChangeArrowheads="1"/>
          </p:cNvPicPr>
          <p:nvPr/>
        </p:nvPicPr>
        <p:blipFill>
          <a:blip r:embed="rId2" cstate="print"/>
          <a:srcRect l="21669" t="12500" r="37335" b="18750"/>
          <a:stretch>
            <a:fillRect/>
          </a:stretch>
        </p:blipFill>
        <p:spPr bwMode="auto">
          <a:xfrm>
            <a:off x="4800600" y="1443446"/>
            <a:ext cx="4186382" cy="3947159"/>
          </a:xfrm>
          <a:prstGeom prst="rect">
            <a:avLst/>
          </a:prstGeom>
          <a:noFill/>
          <a:ln w="76200">
            <a:solidFill>
              <a:srgbClr val="66FF33"/>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b="1">
                <a:solidFill>
                  <a:srgbClr val="0000FF"/>
                </a:solidFill>
              </a:rPr>
              <a:t>Sunday 26 December 2021</a:t>
            </a:r>
          </a:p>
        </p:txBody>
      </p:sp>
      <p:sp>
        <p:nvSpPr>
          <p:cNvPr id="3" name="Footer Placeholder 2"/>
          <p:cNvSpPr>
            <a:spLocks noGrp="1"/>
          </p:cNvSpPr>
          <p:nvPr>
            <p:ph type="ftr" sz="quarter" idx="11"/>
          </p:nvPr>
        </p:nvSpPr>
        <p:spPr>
          <a:xfrm>
            <a:off x="3124200" y="6492875"/>
            <a:ext cx="2895600" cy="365125"/>
          </a:xfrm>
        </p:spPr>
        <p:txBody>
          <a:bodyPr/>
          <a:lstStyle/>
          <a:p>
            <a:r>
              <a:rPr lang="en-US" b="1">
                <a:solidFill>
                  <a:srgbClr val="0000FF"/>
                </a:solidFill>
              </a:rPr>
              <a:t>Dr. AIMAN QAIS AFAR</a:t>
            </a:r>
          </a:p>
        </p:txBody>
      </p:sp>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b="1" smtClean="0">
                <a:solidFill>
                  <a:srgbClr val="0000FF"/>
                </a:solidFill>
              </a:rPr>
              <a:pPr/>
              <a:t>4</a:t>
            </a:fld>
            <a:endParaRPr lang="en-US" b="1">
              <a:solidFill>
                <a:srgbClr val="0000FF"/>
              </a:solidFill>
            </a:endParaRPr>
          </a:p>
        </p:txBody>
      </p:sp>
      <p:sp>
        <p:nvSpPr>
          <p:cNvPr id="47105" name="Rectangle 1"/>
          <p:cNvSpPr>
            <a:spLocks noChangeArrowheads="1"/>
          </p:cNvSpPr>
          <p:nvPr/>
        </p:nvSpPr>
        <p:spPr bwMode="auto">
          <a:xfrm>
            <a:off x="76200" y="762000"/>
            <a:ext cx="9067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79388" algn="l"/>
                <a:tab pos="4349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 </a:t>
            </a:r>
            <a:r>
              <a:rPr kumimoji="0" lang="en-US" sz="2400" b="1" i="0" u="none" strike="noStrike" cap="none" normalizeH="0" baseline="0" dirty="0">
                <a:ln>
                  <a:noFill/>
                </a:ln>
                <a:solidFill>
                  <a:srgbClr val="FF0000"/>
                </a:solidFill>
                <a:effectLst/>
                <a:latin typeface="Candara" pitchFamily="34" charset="0"/>
                <a:ea typeface="Times New Roman" pitchFamily="18" charset="0"/>
                <a:cs typeface="Arial" pitchFamily="34" charset="0"/>
              </a:rPr>
              <a:t>It includes the following structures:</a:t>
            </a:r>
            <a:endParaRPr kumimoji="0" lang="en-GB" sz="2400" b="1" i="0" u="none" strike="noStrike" cap="none" normalizeH="0" baseline="0" dirty="0">
              <a:ln>
                <a:noFill/>
              </a:ln>
              <a:solidFill>
                <a:srgbClr val="FF0000"/>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79388" algn="l"/>
                <a:tab pos="4349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a - Optic chiasma and optic tracts.                 b- Infundibulum.                                              </a:t>
            </a:r>
            <a:endParaRPr kumimoji="0" lang="en-GB" sz="2400" b="1" i="0" u="none" strike="noStrike" cap="none" normalizeH="0" baseline="0" dirty="0">
              <a:ln>
                <a:noFill/>
              </a:ln>
              <a:solidFill>
                <a:schemeClr val="tx1"/>
              </a:solidFill>
              <a:effectLst/>
              <a:latin typeface="Candara"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79388" algn="l"/>
                <a:tab pos="434975" algn="l"/>
                <a:tab pos="6057900" algn="r"/>
              </a:tabLst>
            </a:pPr>
            <a:r>
              <a:rPr kumimoji="0" lang="en-US" sz="2400" b="1" i="0" u="none" strike="noStrike" cap="none" normalizeH="0" baseline="0" dirty="0">
                <a:ln>
                  <a:noFill/>
                </a:ln>
                <a:solidFill>
                  <a:schemeClr val="tx1"/>
                </a:solidFill>
                <a:effectLst/>
                <a:latin typeface="Candara" pitchFamily="34" charset="0"/>
                <a:ea typeface="Times New Roman" pitchFamily="18" charset="0"/>
                <a:cs typeface="Arial" pitchFamily="34" charset="0"/>
              </a:rPr>
              <a:t>c- Tuber cinereum.                                              d- 2 Mammillary bodies</a:t>
            </a:r>
            <a:endParaRPr kumimoji="0" lang="en-US" sz="2400" b="1" i="0" u="none" strike="noStrike" cap="none" normalizeH="0" baseline="0" dirty="0">
              <a:ln>
                <a:noFill/>
              </a:ln>
              <a:solidFill>
                <a:schemeClr val="tx1"/>
              </a:solidFill>
              <a:effectLst/>
              <a:latin typeface="Candara" pitchFamily="34" charset="0"/>
              <a:cs typeface="Arial" pitchFamily="34" charset="0"/>
            </a:endParaRPr>
          </a:p>
        </p:txBody>
      </p:sp>
      <p:sp>
        <p:nvSpPr>
          <p:cNvPr id="6" name="Rectangle 5"/>
          <p:cNvSpPr/>
          <p:nvPr/>
        </p:nvSpPr>
        <p:spPr>
          <a:xfrm>
            <a:off x="152400" y="76200"/>
            <a:ext cx="3385863" cy="584775"/>
          </a:xfrm>
          <a:prstGeom prst="rect">
            <a:avLst/>
          </a:prstGeom>
          <a:ln w="57150">
            <a:solidFill>
              <a:srgbClr val="00FF00"/>
            </a:solidFill>
          </a:ln>
        </p:spPr>
        <p:txBody>
          <a:bodyPr wrap="none">
            <a:spAutoFit/>
          </a:bodyPr>
          <a:lstStyle/>
          <a:p>
            <a:r>
              <a:rPr lang="en-GB" sz="3200" b="1" dirty="0">
                <a:solidFill>
                  <a:srgbClr val="0000FF"/>
                </a:solidFill>
              </a:rPr>
              <a:t>The Hypothalamus</a:t>
            </a:r>
          </a:p>
        </p:txBody>
      </p:sp>
      <p:pic>
        <p:nvPicPr>
          <p:cNvPr id="7" name="Picture 2"/>
          <p:cNvPicPr>
            <a:picLocks noChangeAspect="1" noChangeArrowheads="1"/>
          </p:cNvPicPr>
          <p:nvPr/>
        </p:nvPicPr>
        <p:blipFill>
          <a:blip r:embed="rId2" cstate="print"/>
          <a:srcRect l="21669" t="21875" r="34993" b="23958"/>
          <a:stretch>
            <a:fillRect/>
          </a:stretch>
        </p:blipFill>
        <p:spPr bwMode="auto">
          <a:xfrm>
            <a:off x="1447800" y="2065639"/>
            <a:ext cx="6277708" cy="4411362"/>
          </a:xfrm>
          <a:prstGeom prst="rect">
            <a:avLst/>
          </a:prstGeom>
          <a:noFill/>
          <a:ln w="76200">
            <a:solidFill>
              <a:srgbClr val="66FF33"/>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1025"/>
            <a:ext cx="3716082" cy="584775"/>
          </a:xfrm>
          <a:prstGeom prst="rect">
            <a:avLst/>
          </a:prstGeom>
          <a:ln w="76200">
            <a:solidFill>
              <a:srgbClr val="66FF33"/>
            </a:solidFill>
          </a:ln>
        </p:spPr>
        <p:txBody>
          <a:bodyPr wrap="none">
            <a:spAutoFit/>
          </a:bodyPr>
          <a:lstStyle/>
          <a:p>
            <a:r>
              <a:rPr lang="en-GB" sz="3200" b="1" dirty="0">
                <a:solidFill>
                  <a:srgbClr val="0000FF"/>
                </a:solidFill>
              </a:rPr>
              <a:t>Hypothalamic Nuclei</a:t>
            </a:r>
          </a:p>
        </p:txBody>
      </p:sp>
      <p:sp>
        <p:nvSpPr>
          <p:cNvPr id="5" name="Rectangle 4"/>
          <p:cNvSpPr/>
          <p:nvPr/>
        </p:nvSpPr>
        <p:spPr>
          <a:xfrm>
            <a:off x="76200" y="838200"/>
            <a:ext cx="4876800" cy="5324535"/>
          </a:xfrm>
          <a:prstGeom prst="rect">
            <a:avLst/>
          </a:prstGeom>
        </p:spPr>
        <p:txBody>
          <a:bodyPr wrap="square">
            <a:spAutoFit/>
          </a:bodyPr>
          <a:lstStyle/>
          <a:p>
            <a:pPr>
              <a:buFont typeface="Wingdings" pitchFamily="2" charset="2"/>
              <a:buChar char="q"/>
            </a:pPr>
            <a:r>
              <a:rPr lang="en-GB" sz="2000" b="1" dirty="0">
                <a:latin typeface="Candara" pitchFamily="34" charset="0"/>
              </a:rPr>
              <a:t>Microscopically, the hypothalamus is composed of small </a:t>
            </a:r>
            <a:r>
              <a:rPr lang="en-GB" sz="2000" b="1" dirty="0">
                <a:solidFill>
                  <a:srgbClr val="FF0000"/>
                </a:solidFill>
                <a:latin typeface="Candara" pitchFamily="34" charset="0"/>
              </a:rPr>
              <a:t>nerve cells </a:t>
            </a:r>
            <a:r>
              <a:rPr lang="en-GB" sz="2000" b="1" dirty="0">
                <a:latin typeface="Candara" pitchFamily="34" charset="0"/>
              </a:rPr>
              <a:t>that are arranged in </a:t>
            </a:r>
            <a:r>
              <a:rPr lang="en-GB" sz="2000" b="1" dirty="0">
                <a:solidFill>
                  <a:srgbClr val="FF0000"/>
                </a:solidFill>
                <a:latin typeface="Candara" pitchFamily="34" charset="0"/>
              </a:rPr>
              <a:t>groups or nuclei</a:t>
            </a:r>
            <a:r>
              <a:rPr lang="en-GB" sz="2000" b="1" dirty="0">
                <a:latin typeface="Candara" pitchFamily="34" charset="0"/>
              </a:rPr>
              <a:t>, many of which are not clearly segregated from one another. </a:t>
            </a:r>
          </a:p>
          <a:p>
            <a:pPr>
              <a:buFont typeface="Wingdings" pitchFamily="2" charset="2"/>
              <a:buChar char="q"/>
            </a:pPr>
            <a:endParaRPr lang="en-GB" sz="2000" b="1" dirty="0">
              <a:latin typeface="Candara" pitchFamily="34" charset="0"/>
            </a:endParaRPr>
          </a:p>
          <a:p>
            <a:pPr>
              <a:buFont typeface="Wingdings" pitchFamily="2" charset="2"/>
              <a:buChar char="q"/>
            </a:pPr>
            <a:r>
              <a:rPr lang="en-GB" sz="2000" b="1" dirty="0">
                <a:latin typeface="Candara" pitchFamily="34" charset="0"/>
              </a:rPr>
              <a:t>For functional reasons, </a:t>
            </a:r>
            <a:r>
              <a:rPr lang="en-GB" sz="2000" b="1" dirty="0">
                <a:solidFill>
                  <a:srgbClr val="FF0000"/>
                </a:solidFill>
                <a:latin typeface="Candara" pitchFamily="34" charset="0"/>
              </a:rPr>
              <a:t>the preoptic area </a:t>
            </a:r>
            <a:r>
              <a:rPr lang="en-GB" sz="2000" b="1" dirty="0">
                <a:latin typeface="Candara" pitchFamily="34" charset="0"/>
              </a:rPr>
              <a:t>is included as part of the hypothalamus</a:t>
            </a:r>
          </a:p>
          <a:p>
            <a:pPr>
              <a:buFont typeface="Wingdings" pitchFamily="2" charset="2"/>
              <a:buChar char="q"/>
            </a:pPr>
            <a:endParaRPr lang="en-GB" sz="2000" b="1" dirty="0">
              <a:latin typeface="Candara" pitchFamily="34" charset="0"/>
            </a:endParaRPr>
          </a:p>
          <a:p>
            <a:pPr>
              <a:buFont typeface="Wingdings" pitchFamily="2" charset="2"/>
              <a:buChar char="q"/>
            </a:pPr>
            <a:r>
              <a:rPr lang="en-GB" sz="2000" b="1" dirty="0">
                <a:latin typeface="Candara" pitchFamily="34" charset="0"/>
              </a:rPr>
              <a:t> For purposes of description, the nuclei are divided by an imaginary </a:t>
            </a:r>
            <a:r>
              <a:rPr lang="en-GB" sz="2000" b="1" dirty="0" err="1">
                <a:latin typeface="Candara" pitchFamily="34" charset="0"/>
              </a:rPr>
              <a:t>parasagittal</a:t>
            </a:r>
            <a:r>
              <a:rPr lang="en-GB" sz="2000" b="1" dirty="0">
                <a:latin typeface="Candara" pitchFamily="34" charset="0"/>
              </a:rPr>
              <a:t> plane into </a:t>
            </a:r>
            <a:r>
              <a:rPr lang="en-GB" sz="2000" b="1" dirty="0">
                <a:solidFill>
                  <a:srgbClr val="0000FF"/>
                </a:solidFill>
                <a:latin typeface="Candara" pitchFamily="34" charset="0"/>
              </a:rPr>
              <a:t>medial</a:t>
            </a:r>
            <a:r>
              <a:rPr lang="en-GB" sz="2000" b="1" dirty="0">
                <a:latin typeface="Candara" pitchFamily="34" charset="0"/>
              </a:rPr>
              <a:t> and </a:t>
            </a:r>
            <a:r>
              <a:rPr lang="en-GB" sz="2000" b="1" dirty="0">
                <a:solidFill>
                  <a:srgbClr val="0000FF"/>
                </a:solidFill>
                <a:latin typeface="Candara" pitchFamily="34" charset="0"/>
              </a:rPr>
              <a:t>lateral zones </a:t>
            </a:r>
          </a:p>
          <a:p>
            <a:pPr>
              <a:buFont typeface="Wingdings" pitchFamily="2" charset="2"/>
              <a:buChar char="q"/>
            </a:pPr>
            <a:endParaRPr lang="en-US" sz="2000" b="1" dirty="0">
              <a:latin typeface="Candara" pitchFamily="34" charset="0"/>
            </a:endParaRPr>
          </a:p>
          <a:p>
            <a:pPr>
              <a:buFont typeface="Wingdings" pitchFamily="2" charset="2"/>
              <a:buChar char="q"/>
            </a:pPr>
            <a:endParaRPr lang="en-GB" sz="2000" b="1" dirty="0">
              <a:latin typeface="Candara" pitchFamily="34" charset="0"/>
            </a:endParaRPr>
          </a:p>
          <a:p>
            <a:pPr>
              <a:buFont typeface="Wingdings" pitchFamily="2" charset="2"/>
              <a:buChar char="q"/>
            </a:pPr>
            <a:r>
              <a:rPr lang="en-GB" sz="2000" b="1" dirty="0">
                <a:latin typeface="Candara" pitchFamily="34" charset="0"/>
              </a:rPr>
              <a:t>Lying within the plane are </a:t>
            </a:r>
            <a:r>
              <a:rPr lang="en-GB" sz="2000" b="1" dirty="0">
                <a:solidFill>
                  <a:srgbClr val="FF0000"/>
                </a:solidFill>
                <a:latin typeface="Candara" pitchFamily="34" charset="0"/>
              </a:rPr>
              <a:t>the columns of the fornix </a:t>
            </a:r>
            <a:r>
              <a:rPr lang="en-GB" sz="2000" b="1" dirty="0">
                <a:latin typeface="Candara" pitchFamily="34" charset="0"/>
              </a:rPr>
              <a:t>and </a:t>
            </a:r>
            <a:r>
              <a:rPr lang="en-GB" sz="2000" b="1" dirty="0">
                <a:solidFill>
                  <a:srgbClr val="FF0000"/>
                </a:solidFill>
                <a:latin typeface="Candara" pitchFamily="34" charset="0"/>
              </a:rPr>
              <a:t>the mammillothalamic tract</a:t>
            </a:r>
            <a:r>
              <a:rPr lang="en-GB" sz="2000" b="1" dirty="0">
                <a:latin typeface="Candara" pitchFamily="34" charset="0"/>
              </a:rPr>
              <a:t>, which serve as markers</a:t>
            </a:r>
          </a:p>
        </p:txBody>
      </p:sp>
      <p:pic>
        <p:nvPicPr>
          <p:cNvPr id="2051" name="Picture 3"/>
          <p:cNvPicPr>
            <a:picLocks noChangeAspect="1" noChangeArrowheads="1"/>
          </p:cNvPicPr>
          <p:nvPr/>
        </p:nvPicPr>
        <p:blipFill>
          <a:blip r:embed="rId2" cstate="print"/>
          <a:srcRect l="21669" t="13542" r="45534" b="17708"/>
          <a:stretch>
            <a:fillRect/>
          </a:stretch>
        </p:blipFill>
        <p:spPr bwMode="auto">
          <a:xfrm>
            <a:off x="4948381" y="1524000"/>
            <a:ext cx="4043218" cy="4765221"/>
          </a:xfrm>
          <a:prstGeom prst="rect">
            <a:avLst/>
          </a:prstGeom>
          <a:noFill/>
          <a:ln w="76200">
            <a:solidFill>
              <a:srgbClr val="66FF33"/>
            </a:solidFill>
            <a:miter lim="800000"/>
            <a:headEnd/>
            <a:tailEnd/>
          </a:ln>
        </p:spPr>
      </p:pic>
      <p:sp>
        <p:nvSpPr>
          <p:cNvPr id="6" name="Date Placeholder 5"/>
          <p:cNvSpPr>
            <a:spLocks noGrp="1"/>
          </p:cNvSpPr>
          <p:nvPr>
            <p:ph type="dt" sz="half" idx="10"/>
          </p:nvPr>
        </p:nvSpPr>
        <p:spPr>
          <a:xfrm>
            <a:off x="6934200" y="304800"/>
            <a:ext cx="1981200" cy="365125"/>
          </a:xfrm>
        </p:spPr>
        <p:txBody>
          <a:bodyPr/>
          <a:lstStyle/>
          <a:p>
            <a:r>
              <a:rPr lang="en-US" b="1">
                <a:solidFill>
                  <a:schemeClr val="accent2">
                    <a:lumMod val="50000"/>
                  </a:schemeClr>
                </a:solidFill>
              </a:rPr>
              <a:t>Sunday 26 December 2021</a:t>
            </a:r>
            <a:endParaRPr lang="en-US" b="1" dirty="0">
              <a:solidFill>
                <a:schemeClr val="accent2">
                  <a:lumMod val="50000"/>
                </a:schemeClr>
              </a:solidFill>
            </a:endParaRPr>
          </a:p>
        </p:txBody>
      </p:sp>
      <p:sp>
        <p:nvSpPr>
          <p:cNvPr id="7" name="Slide Number Placeholder 6"/>
          <p:cNvSpPr>
            <a:spLocks noGrp="1"/>
          </p:cNvSpPr>
          <p:nvPr>
            <p:ph type="sldNum" sz="quarter" idx="12"/>
          </p:nvPr>
        </p:nvSpPr>
        <p:spPr>
          <a:xfrm>
            <a:off x="8229600" y="6492875"/>
            <a:ext cx="457200" cy="365125"/>
          </a:xfrm>
        </p:spPr>
        <p:txBody>
          <a:bodyPr/>
          <a:lstStyle/>
          <a:p>
            <a:fld id="{B6F15528-21DE-4FAA-801E-634DDDAF4B2B}" type="slidenum">
              <a:rPr lang="en-US" b="1" smtClean="0">
                <a:solidFill>
                  <a:schemeClr val="accent2">
                    <a:lumMod val="50000"/>
                  </a:schemeClr>
                </a:solidFill>
              </a:rPr>
              <a:pPr/>
              <a:t>5</a:t>
            </a:fld>
            <a:endParaRPr lang="en-US" b="1">
              <a:solidFill>
                <a:schemeClr val="accent2">
                  <a:lumMod val="50000"/>
                </a:schemeClr>
              </a:solidFill>
            </a:endParaRPr>
          </a:p>
        </p:txBody>
      </p:sp>
      <p:sp>
        <p:nvSpPr>
          <p:cNvPr id="8" name="Footer Placeholder 7"/>
          <p:cNvSpPr>
            <a:spLocks noGrp="1"/>
          </p:cNvSpPr>
          <p:nvPr>
            <p:ph type="ftr" sz="quarter" idx="11"/>
          </p:nvPr>
        </p:nvSpPr>
        <p:spPr>
          <a:xfrm>
            <a:off x="6324600" y="76200"/>
            <a:ext cx="2895600" cy="365125"/>
          </a:xfrm>
        </p:spPr>
        <p:txBody>
          <a:bodyPr/>
          <a:lstStyle/>
          <a:p>
            <a:r>
              <a:rPr lang="en-US" b="1" dirty="0">
                <a:solidFill>
                  <a:schemeClr val="accent2">
                    <a:lumMod val="50000"/>
                  </a:schemeClr>
                </a:solidFill>
              </a:rPr>
              <a:t>Dr. AIMAN QAIS AFAR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52400"/>
            <a:ext cx="1775743" cy="461665"/>
          </a:xfrm>
          <a:prstGeom prst="rect">
            <a:avLst/>
          </a:prstGeom>
          <a:solidFill>
            <a:srgbClr val="FFFF00"/>
          </a:solidFill>
          <a:ln w="57150">
            <a:solidFill>
              <a:srgbClr val="0000FF"/>
            </a:solidFill>
          </a:ln>
        </p:spPr>
        <p:txBody>
          <a:bodyPr wrap="none">
            <a:spAutoFit/>
          </a:bodyPr>
          <a:lstStyle/>
          <a:p>
            <a:r>
              <a:rPr lang="en-GB" sz="2400" b="1" dirty="0">
                <a:solidFill>
                  <a:srgbClr val="C00000"/>
                </a:solidFill>
              </a:rPr>
              <a:t>Medial Zone</a:t>
            </a:r>
          </a:p>
        </p:txBody>
      </p:sp>
      <p:sp>
        <p:nvSpPr>
          <p:cNvPr id="3" name="Rectangle 2"/>
          <p:cNvSpPr/>
          <p:nvPr/>
        </p:nvSpPr>
        <p:spPr>
          <a:xfrm>
            <a:off x="152400" y="101025"/>
            <a:ext cx="3276859" cy="523220"/>
          </a:xfrm>
          <a:prstGeom prst="rect">
            <a:avLst/>
          </a:prstGeom>
          <a:ln w="57150">
            <a:solidFill>
              <a:srgbClr val="00FF00"/>
            </a:solidFill>
          </a:ln>
        </p:spPr>
        <p:txBody>
          <a:bodyPr wrap="none">
            <a:spAutoFit/>
          </a:bodyPr>
          <a:lstStyle/>
          <a:p>
            <a:r>
              <a:rPr lang="en-GB" sz="2800" b="1" dirty="0">
                <a:solidFill>
                  <a:srgbClr val="0000FF"/>
                </a:solidFill>
              </a:rPr>
              <a:t>Hypothalamic Nuclei</a:t>
            </a:r>
          </a:p>
        </p:txBody>
      </p:sp>
      <p:sp>
        <p:nvSpPr>
          <p:cNvPr id="4" name="Rectangle 3"/>
          <p:cNvSpPr/>
          <p:nvPr/>
        </p:nvSpPr>
        <p:spPr>
          <a:xfrm>
            <a:off x="0" y="609600"/>
            <a:ext cx="9144000" cy="1938992"/>
          </a:xfrm>
          <a:prstGeom prst="rect">
            <a:avLst/>
          </a:prstGeom>
        </p:spPr>
        <p:txBody>
          <a:bodyPr wrap="square">
            <a:spAutoFit/>
          </a:bodyPr>
          <a:lstStyle/>
          <a:p>
            <a:r>
              <a:rPr lang="en-GB" sz="2000" b="1" dirty="0">
                <a:latin typeface="Candara" pitchFamily="34" charset="0"/>
              </a:rPr>
              <a:t>The following hypothalamic nuclei can be recognized, from anterior to posterior: </a:t>
            </a:r>
          </a:p>
          <a:p>
            <a:pPr marL="457200" indent="-457200">
              <a:buAutoNum type="arabicParenBoth"/>
            </a:pPr>
            <a:r>
              <a:rPr lang="en-GB" sz="2000" b="1" dirty="0">
                <a:latin typeface="Candara" pitchFamily="34" charset="0"/>
              </a:rPr>
              <a:t>part of the </a:t>
            </a:r>
            <a:r>
              <a:rPr lang="en-GB" sz="2000" b="1" dirty="0">
                <a:solidFill>
                  <a:srgbClr val="FF0000"/>
                </a:solidFill>
                <a:latin typeface="Candara" pitchFamily="34" charset="0"/>
              </a:rPr>
              <a:t>preoptic nucleus</a:t>
            </a:r>
            <a:r>
              <a:rPr lang="en-GB" sz="2000" b="1" dirty="0">
                <a:latin typeface="Candara" pitchFamily="34" charset="0"/>
              </a:rPr>
              <a:t>; </a:t>
            </a:r>
          </a:p>
          <a:p>
            <a:pPr marL="457200" indent="-457200"/>
            <a:r>
              <a:rPr lang="en-GB" sz="2000" b="1" dirty="0">
                <a:latin typeface="Candara" pitchFamily="34" charset="0"/>
              </a:rPr>
              <a:t>(2) the </a:t>
            </a:r>
            <a:r>
              <a:rPr lang="en-GB" sz="2000" b="1" dirty="0">
                <a:solidFill>
                  <a:srgbClr val="FF0000"/>
                </a:solidFill>
                <a:latin typeface="Candara" pitchFamily="34" charset="0"/>
              </a:rPr>
              <a:t>anterior nucleus</a:t>
            </a:r>
            <a:r>
              <a:rPr lang="en-GB" sz="2000" b="1" dirty="0">
                <a:latin typeface="Candara" pitchFamily="34" charset="0"/>
              </a:rPr>
              <a:t>, which merges with the preoptic nucleus;</a:t>
            </a:r>
          </a:p>
          <a:p>
            <a:pPr marL="457200" indent="-457200"/>
            <a:r>
              <a:rPr lang="en-GB" sz="2000" b="1" dirty="0">
                <a:latin typeface="Candara" pitchFamily="34" charset="0"/>
              </a:rPr>
              <a:t>(3) part of the </a:t>
            </a:r>
            <a:r>
              <a:rPr lang="en-GB" sz="2000" b="1" dirty="0">
                <a:solidFill>
                  <a:srgbClr val="FF0000"/>
                </a:solidFill>
                <a:latin typeface="Candara" pitchFamily="34" charset="0"/>
              </a:rPr>
              <a:t>suprachiasmatic</a:t>
            </a:r>
            <a:r>
              <a:rPr lang="en-GB" sz="2000" b="1" dirty="0">
                <a:latin typeface="Candara" pitchFamily="34" charset="0"/>
              </a:rPr>
              <a:t> nucleus;</a:t>
            </a:r>
          </a:p>
          <a:p>
            <a:pPr marL="457200" indent="-457200"/>
            <a:r>
              <a:rPr lang="en-GB" sz="2000" b="1" dirty="0">
                <a:latin typeface="Candara" pitchFamily="34" charset="0"/>
              </a:rPr>
              <a:t>(4) the </a:t>
            </a:r>
            <a:r>
              <a:rPr lang="en-GB" sz="2000" b="1" dirty="0">
                <a:solidFill>
                  <a:srgbClr val="FF0000"/>
                </a:solidFill>
                <a:latin typeface="Candara" pitchFamily="34" charset="0"/>
              </a:rPr>
              <a:t>paraventricular</a:t>
            </a:r>
            <a:r>
              <a:rPr lang="en-GB" sz="2000" b="1" dirty="0">
                <a:latin typeface="Candara" pitchFamily="34" charset="0"/>
              </a:rPr>
              <a:t> nucleus;  (5) the </a:t>
            </a:r>
            <a:r>
              <a:rPr lang="en-GB" sz="2000" b="1" dirty="0" err="1">
                <a:solidFill>
                  <a:srgbClr val="FF0000"/>
                </a:solidFill>
                <a:latin typeface="Candara" pitchFamily="34" charset="0"/>
              </a:rPr>
              <a:t>dorsomedial</a:t>
            </a:r>
            <a:r>
              <a:rPr lang="en-GB" sz="2000" b="1" dirty="0">
                <a:solidFill>
                  <a:srgbClr val="FF0000"/>
                </a:solidFill>
                <a:latin typeface="Candara" pitchFamily="34" charset="0"/>
              </a:rPr>
              <a:t> </a:t>
            </a:r>
            <a:r>
              <a:rPr lang="en-GB" sz="2000" b="1" dirty="0">
                <a:latin typeface="Candara" pitchFamily="34" charset="0"/>
              </a:rPr>
              <a:t>nucleus;  (6) the </a:t>
            </a:r>
            <a:r>
              <a:rPr lang="en-GB" sz="2000" b="1" dirty="0" err="1">
                <a:solidFill>
                  <a:srgbClr val="FF0000"/>
                </a:solidFill>
                <a:latin typeface="Candara" pitchFamily="34" charset="0"/>
              </a:rPr>
              <a:t>ventromedial</a:t>
            </a:r>
            <a:r>
              <a:rPr lang="en-GB" sz="2000" b="1" dirty="0">
                <a:solidFill>
                  <a:srgbClr val="FF0000"/>
                </a:solidFill>
                <a:latin typeface="Candara" pitchFamily="34" charset="0"/>
              </a:rPr>
              <a:t> </a:t>
            </a:r>
            <a:r>
              <a:rPr lang="en-GB" sz="2000" b="1" dirty="0">
                <a:latin typeface="Candara" pitchFamily="34" charset="0"/>
              </a:rPr>
              <a:t>nucleus;   (7) the </a:t>
            </a:r>
            <a:r>
              <a:rPr lang="en-GB" sz="2000" b="1" dirty="0" err="1">
                <a:solidFill>
                  <a:srgbClr val="FF0000"/>
                </a:solidFill>
                <a:latin typeface="Candara" pitchFamily="34" charset="0"/>
              </a:rPr>
              <a:t>infundibular</a:t>
            </a:r>
            <a:r>
              <a:rPr lang="en-GB" sz="2000" b="1" dirty="0">
                <a:latin typeface="Candara" pitchFamily="34" charset="0"/>
              </a:rPr>
              <a:t> (</a:t>
            </a:r>
            <a:r>
              <a:rPr lang="en-GB" sz="2000" b="1" dirty="0" err="1">
                <a:latin typeface="Candara" pitchFamily="34" charset="0"/>
              </a:rPr>
              <a:t>arcuate</a:t>
            </a:r>
            <a:r>
              <a:rPr lang="en-GB" sz="2000" b="1" dirty="0">
                <a:latin typeface="Candara" pitchFamily="34" charset="0"/>
              </a:rPr>
              <a:t>) nucleus; and  (8) the </a:t>
            </a:r>
            <a:r>
              <a:rPr lang="en-GB" sz="2000" b="1" dirty="0">
                <a:solidFill>
                  <a:srgbClr val="FF0000"/>
                </a:solidFill>
                <a:latin typeface="Candara" pitchFamily="34" charset="0"/>
              </a:rPr>
              <a:t>posterior </a:t>
            </a:r>
            <a:r>
              <a:rPr lang="en-GB" sz="2000" b="1" dirty="0">
                <a:latin typeface="Candara" pitchFamily="34" charset="0"/>
              </a:rPr>
              <a:t>nucleus.</a:t>
            </a:r>
          </a:p>
        </p:txBody>
      </p:sp>
      <p:sp>
        <p:nvSpPr>
          <p:cNvPr id="7" name="Date Placeholder 6"/>
          <p:cNvSpPr>
            <a:spLocks noGrp="1"/>
          </p:cNvSpPr>
          <p:nvPr>
            <p:ph type="dt" sz="half" idx="10"/>
          </p:nvPr>
        </p:nvSpPr>
        <p:spPr/>
        <p:txBody>
          <a:bodyPr/>
          <a:lstStyle/>
          <a:p>
            <a:r>
              <a:rPr lang="en-US" b="1">
                <a:solidFill>
                  <a:schemeClr val="accent2">
                    <a:lumMod val="50000"/>
                  </a:schemeClr>
                </a:solidFill>
              </a:rPr>
              <a:t>Sunday 26 December 2021</a:t>
            </a:r>
            <a:endParaRPr lang="en-US" b="1" dirty="0">
              <a:solidFill>
                <a:schemeClr val="accent2">
                  <a:lumMod val="50000"/>
                </a:schemeClr>
              </a:solidFill>
            </a:endParaRPr>
          </a:p>
        </p:txBody>
      </p:sp>
      <p:sp>
        <p:nvSpPr>
          <p:cNvPr id="8" name="Slide Number Placeholder 7"/>
          <p:cNvSpPr>
            <a:spLocks noGrp="1"/>
          </p:cNvSpPr>
          <p:nvPr>
            <p:ph type="sldNum" sz="quarter" idx="12"/>
          </p:nvPr>
        </p:nvSpPr>
        <p:spPr>
          <a:xfrm>
            <a:off x="8458200" y="320675"/>
            <a:ext cx="381000" cy="365125"/>
          </a:xfrm>
        </p:spPr>
        <p:txBody>
          <a:bodyPr/>
          <a:lstStyle/>
          <a:p>
            <a:fld id="{B6F15528-21DE-4FAA-801E-634DDDAF4B2B}" type="slidenum">
              <a:rPr lang="en-US" b="1" smtClean="0">
                <a:solidFill>
                  <a:schemeClr val="accent2">
                    <a:lumMod val="50000"/>
                  </a:schemeClr>
                </a:solidFill>
              </a:rPr>
              <a:pPr/>
              <a:t>6</a:t>
            </a:fld>
            <a:endParaRPr lang="en-US" b="1" dirty="0">
              <a:solidFill>
                <a:schemeClr val="accent2">
                  <a:lumMod val="50000"/>
                </a:schemeClr>
              </a:solidFill>
            </a:endParaRPr>
          </a:p>
        </p:txBody>
      </p:sp>
      <p:sp>
        <p:nvSpPr>
          <p:cNvPr id="9" name="Footer Placeholder 8"/>
          <p:cNvSpPr>
            <a:spLocks noGrp="1"/>
          </p:cNvSpPr>
          <p:nvPr>
            <p:ph type="ftr" sz="quarter" idx="11"/>
          </p:nvPr>
        </p:nvSpPr>
        <p:spPr>
          <a:xfrm>
            <a:off x="-152400" y="6172200"/>
            <a:ext cx="2895600" cy="365125"/>
          </a:xfrm>
        </p:spPr>
        <p:txBody>
          <a:bodyPr/>
          <a:lstStyle/>
          <a:p>
            <a:r>
              <a:rPr lang="en-US" b="1">
                <a:solidFill>
                  <a:schemeClr val="accent2">
                    <a:lumMod val="50000"/>
                  </a:schemeClr>
                </a:solidFill>
              </a:rPr>
              <a:t>Dr. AIMAN QAIS AFAR</a:t>
            </a:r>
            <a:endParaRPr lang="en-US" b="1" dirty="0">
              <a:solidFill>
                <a:schemeClr val="accent2">
                  <a:lumMod val="50000"/>
                </a:schemeClr>
              </a:solidFill>
            </a:endParaRPr>
          </a:p>
        </p:txBody>
      </p:sp>
      <p:pic>
        <p:nvPicPr>
          <p:cNvPr id="1026" name="Picture 2"/>
          <p:cNvPicPr>
            <a:picLocks noChangeAspect="1" noChangeArrowheads="1"/>
          </p:cNvPicPr>
          <p:nvPr/>
        </p:nvPicPr>
        <p:blipFill>
          <a:blip r:embed="rId2" cstate="print"/>
          <a:srcRect l="25769" t="22917" r="23280" b="22917"/>
          <a:stretch>
            <a:fillRect/>
          </a:stretch>
        </p:blipFill>
        <p:spPr bwMode="auto">
          <a:xfrm>
            <a:off x="2362201" y="2667000"/>
            <a:ext cx="6629399" cy="3962400"/>
          </a:xfrm>
          <a:prstGeom prst="rect">
            <a:avLst/>
          </a:prstGeom>
          <a:noFill/>
          <a:ln w="76200">
            <a:solidFill>
              <a:srgbClr val="00FF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807453" cy="584775"/>
          </a:xfrm>
          <a:prstGeom prst="rect">
            <a:avLst/>
          </a:prstGeom>
          <a:ln w="57150">
            <a:solidFill>
              <a:srgbClr val="FF0000"/>
            </a:solidFill>
          </a:ln>
        </p:spPr>
        <p:txBody>
          <a:bodyPr wrap="none">
            <a:spAutoFit/>
          </a:bodyPr>
          <a:lstStyle/>
          <a:p>
            <a:r>
              <a:rPr lang="en-GB" sz="3200" b="1" dirty="0">
                <a:solidFill>
                  <a:srgbClr val="0000FF"/>
                </a:solidFill>
                <a:latin typeface="Candara" pitchFamily="34" charset="0"/>
              </a:rPr>
              <a:t>Hypothalamic Nuclei</a:t>
            </a:r>
          </a:p>
        </p:txBody>
      </p:sp>
      <p:sp>
        <p:nvSpPr>
          <p:cNvPr id="3" name="Rectangle 2"/>
          <p:cNvSpPr/>
          <p:nvPr/>
        </p:nvSpPr>
        <p:spPr>
          <a:xfrm>
            <a:off x="4153710" y="162579"/>
            <a:ext cx="1827744" cy="461665"/>
          </a:xfrm>
          <a:prstGeom prst="rect">
            <a:avLst/>
          </a:prstGeom>
          <a:solidFill>
            <a:srgbClr val="FFFF00"/>
          </a:solidFill>
          <a:ln w="57150">
            <a:solidFill>
              <a:srgbClr val="0000FF"/>
            </a:solidFill>
          </a:ln>
        </p:spPr>
        <p:txBody>
          <a:bodyPr wrap="none">
            <a:spAutoFit/>
          </a:bodyPr>
          <a:lstStyle/>
          <a:p>
            <a:r>
              <a:rPr lang="en-GB" sz="2400" b="1" dirty="0">
                <a:solidFill>
                  <a:srgbClr val="C00000"/>
                </a:solidFill>
                <a:latin typeface="Candara" pitchFamily="34" charset="0"/>
              </a:rPr>
              <a:t>Lateral Zone</a:t>
            </a:r>
          </a:p>
        </p:txBody>
      </p:sp>
      <p:sp>
        <p:nvSpPr>
          <p:cNvPr id="4" name="Rectangle 3"/>
          <p:cNvSpPr/>
          <p:nvPr/>
        </p:nvSpPr>
        <p:spPr>
          <a:xfrm>
            <a:off x="76200" y="801231"/>
            <a:ext cx="8991600" cy="2246769"/>
          </a:xfrm>
          <a:prstGeom prst="rect">
            <a:avLst/>
          </a:prstGeom>
        </p:spPr>
        <p:txBody>
          <a:bodyPr wrap="square">
            <a:spAutoFit/>
          </a:bodyPr>
          <a:lstStyle/>
          <a:p>
            <a:r>
              <a:rPr lang="en-GB" sz="2000" b="1" dirty="0">
                <a:latin typeface="Candara" pitchFamily="34" charset="0"/>
              </a:rPr>
              <a:t>The following hypothalamic nuclei can be recognized, from anterior to posterior:</a:t>
            </a:r>
          </a:p>
          <a:p>
            <a:r>
              <a:rPr lang="en-GB" sz="2000" b="1" dirty="0">
                <a:latin typeface="Candara" pitchFamily="34" charset="0"/>
              </a:rPr>
              <a:t>  (1) part of the </a:t>
            </a:r>
            <a:r>
              <a:rPr lang="en-GB" sz="2000" b="1" dirty="0">
                <a:solidFill>
                  <a:srgbClr val="FF0000"/>
                </a:solidFill>
                <a:latin typeface="Candara" pitchFamily="34" charset="0"/>
              </a:rPr>
              <a:t>preoptic</a:t>
            </a:r>
            <a:r>
              <a:rPr lang="en-GB" sz="2000" b="1" dirty="0">
                <a:latin typeface="Candara" pitchFamily="34" charset="0"/>
              </a:rPr>
              <a:t> nucleus,</a:t>
            </a:r>
          </a:p>
          <a:p>
            <a:r>
              <a:rPr lang="en-GB" sz="2000" b="1" dirty="0">
                <a:latin typeface="Candara" pitchFamily="34" charset="0"/>
              </a:rPr>
              <a:t>  (2) part of the </a:t>
            </a:r>
            <a:r>
              <a:rPr lang="en-GB" sz="2000" b="1" dirty="0">
                <a:solidFill>
                  <a:srgbClr val="FF0000"/>
                </a:solidFill>
                <a:latin typeface="Candara" pitchFamily="34" charset="0"/>
              </a:rPr>
              <a:t>suprachiasmatic</a:t>
            </a:r>
            <a:r>
              <a:rPr lang="en-GB" sz="2000" b="1" dirty="0">
                <a:latin typeface="Candara" pitchFamily="34" charset="0"/>
              </a:rPr>
              <a:t> nucleus,</a:t>
            </a:r>
          </a:p>
          <a:p>
            <a:r>
              <a:rPr lang="en-GB" sz="2000" b="1" dirty="0">
                <a:latin typeface="Candara" pitchFamily="34" charset="0"/>
              </a:rPr>
              <a:t> (3) the </a:t>
            </a:r>
            <a:r>
              <a:rPr lang="en-GB" sz="2000" b="1" dirty="0">
                <a:solidFill>
                  <a:srgbClr val="FF0000"/>
                </a:solidFill>
                <a:latin typeface="Candara" pitchFamily="34" charset="0"/>
              </a:rPr>
              <a:t>supraoptic </a:t>
            </a:r>
            <a:r>
              <a:rPr lang="en-GB" sz="2000" b="1" dirty="0">
                <a:latin typeface="Candara" pitchFamily="34" charset="0"/>
              </a:rPr>
              <a:t>nucleus, </a:t>
            </a:r>
          </a:p>
          <a:p>
            <a:r>
              <a:rPr lang="en-GB" sz="2000" b="1" dirty="0">
                <a:latin typeface="Candara" pitchFamily="34" charset="0"/>
              </a:rPr>
              <a:t> (4) the </a:t>
            </a:r>
            <a:r>
              <a:rPr lang="en-GB" sz="2000" b="1" dirty="0">
                <a:solidFill>
                  <a:srgbClr val="FF0000"/>
                </a:solidFill>
                <a:latin typeface="Candara" pitchFamily="34" charset="0"/>
              </a:rPr>
              <a:t>lateral </a:t>
            </a:r>
            <a:r>
              <a:rPr lang="en-GB" sz="2000" b="1" dirty="0">
                <a:latin typeface="Candara" pitchFamily="34" charset="0"/>
              </a:rPr>
              <a:t>nucleus, </a:t>
            </a:r>
          </a:p>
          <a:p>
            <a:r>
              <a:rPr lang="en-GB" sz="2000" b="1" dirty="0">
                <a:latin typeface="Candara" pitchFamily="34" charset="0"/>
              </a:rPr>
              <a:t> (5) the </a:t>
            </a:r>
            <a:r>
              <a:rPr lang="en-GB" sz="2000" b="1" dirty="0">
                <a:solidFill>
                  <a:srgbClr val="FF0000"/>
                </a:solidFill>
                <a:latin typeface="Candara" pitchFamily="34" charset="0"/>
              </a:rPr>
              <a:t>tuberomammillary</a:t>
            </a:r>
            <a:r>
              <a:rPr lang="en-GB" sz="2000" b="1" dirty="0">
                <a:latin typeface="Candara" pitchFamily="34" charset="0"/>
              </a:rPr>
              <a:t> nucleus, </a:t>
            </a:r>
          </a:p>
          <a:p>
            <a:r>
              <a:rPr lang="en-GB" sz="2000" b="1" dirty="0">
                <a:latin typeface="Candara" pitchFamily="34" charset="0"/>
              </a:rPr>
              <a:t> (6) the </a:t>
            </a:r>
            <a:r>
              <a:rPr lang="en-GB" sz="2000" b="1" dirty="0">
                <a:solidFill>
                  <a:srgbClr val="FF0000"/>
                </a:solidFill>
                <a:latin typeface="Candara" pitchFamily="34" charset="0"/>
              </a:rPr>
              <a:t>lateral </a:t>
            </a:r>
            <a:r>
              <a:rPr lang="en-GB" sz="2000" b="1" dirty="0" err="1">
                <a:solidFill>
                  <a:srgbClr val="FF0000"/>
                </a:solidFill>
                <a:latin typeface="Candara" pitchFamily="34" charset="0"/>
              </a:rPr>
              <a:t>tuberal</a:t>
            </a:r>
            <a:r>
              <a:rPr lang="en-GB" sz="2000" b="1" dirty="0">
                <a:solidFill>
                  <a:srgbClr val="FF0000"/>
                </a:solidFill>
                <a:latin typeface="Candara" pitchFamily="34" charset="0"/>
              </a:rPr>
              <a:t> </a:t>
            </a:r>
            <a:r>
              <a:rPr lang="en-GB" sz="2000" b="1" dirty="0">
                <a:latin typeface="Candara" pitchFamily="34" charset="0"/>
              </a:rPr>
              <a:t>nuclei.</a:t>
            </a:r>
          </a:p>
        </p:txBody>
      </p:sp>
      <p:sp>
        <p:nvSpPr>
          <p:cNvPr id="6" name="Rectangle 5"/>
          <p:cNvSpPr/>
          <p:nvPr/>
        </p:nvSpPr>
        <p:spPr>
          <a:xfrm>
            <a:off x="152400" y="3657600"/>
            <a:ext cx="3429000" cy="2585323"/>
          </a:xfrm>
          <a:prstGeom prst="rect">
            <a:avLst/>
          </a:prstGeom>
          <a:solidFill>
            <a:schemeClr val="accent2">
              <a:lumMod val="20000"/>
              <a:lumOff val="80000"/>
            </a:schemeClr>
          </a:solidFill>
        </p:spPr>
        <p:txBody>
          <a:bodyPr wrap="square">
            <a:spAutoFit/>
          </a:bodyPr>
          <a:lstStyle/>
          <a:p>
            <a:pPr>
              <a:buFont typeface="Wingdings" pitchFamily="2" charset="2"/>
              <a:buChar char="v"/>
            </a:pPr>
            <a:r>
              <a:rPr lang="en-GB" b="1" dirty="0">
                <a:latin typeface="Candara" pitchFamily="34" charset="0"/>
              </a:rPr>
              <a:t>Some of the nuclei, such as the </a:t>
            </a:r>
            <a:r>
              <a:rPr lang="en-GB" b="1" dirty="0">
                <a:solidFill>
                  <a:srgbClr val="0000FF"/>
                </a:solidFill>
                <a:latin typeface="Candara" pitchFamily="34" charset="0"/>
              </a:rPr>
              <a:t>preoptic</a:t>
            </a:r>
            <a:r>
              <a:rPr lang="en-GB" b="1" dirty="0">
                <a:latin typeface="Candara" pitchFamily="34" charset="0"/>
              </a:rPr>
              <a:t> nucleus, the </a:t>
            </a:r>
            <a:r>
              <a:rPr lang="en-GB" b="1" dirty="0">
                <a:solidFill>
                  <a:srgbClr val="0000FF"/>
                </a:solidFill>
                <a:latin typeface="Candara" pitchFamily="34" charset="0"/>
              </a:rPr>
              <a:t>suprachiasmatic </a:t>
            </a:r>
            <a:r>
              <a:rPr lang="en-GB" b="1" dirty="0">
                <a:latin typeface="Candara" pitchFamily="34" charset="0"/>
              </a:rPr>
              <a:t>nucleus, and the </a:t>
            </a:r>
            <a:r>
              <a:rPr lang="en-GB" b="1" dirty="0">
                <a:solidFill>
                  <a:srgbClr val="0000FF"/>
                </a:solidFill>
                <a:latin typeface="Candara" pitchFamily="34" charset="0"/>
              </a:rPr>
              <a:t>mammillary nuclei</a:t>
            </a:r>
            <a:r>
              <a:rPr lang="en-GB" b="1" dirty="0">
                <a:latin typeface="Candara" pitchFamily="34" charset="0"/>
              </a:rPr>
              <a:t>, overlap both zones. </a:t>
            </a:r>
          </a:p>
          <a:p>
            <a:pPr>
              <a:buFont typeface="Wingdings" pitchFamily="2" charset="2"/>
              <a:buChar char="v"/>
            </a:pPr>
            <a:endParaRPr lang="en-GB" b="1" dirty="0">
              <a:latin typeface="Candara" pitchFamily="34" charset="0"/>
            </a:endParaRPr>
          </a:p>
          <a:p>
            <a:pPr>
              <a:buFont typeface="Wingdings" pitchFamily="2" charset="2"/>
              <a:buChar char="v"/>
            </a:pPr>
            <a:r>
              <a:rPr lang="en-GB" b="1" dirty="0">
                <a:latin typeface="Candara" pitchFamily="34" charset="0"/>
              </a:rPr>
              <a:t>It should be emphasized that most of the hypothalamic nuclei have </a:t>
            </a:r>
            <a:r>
              <a:rPr lang="en-GB" b="1" dirty="0">
                <a:solidFill>
                  <a:srgbClr val="C00000"/>
                </a:solidFill>
                <a:latin typeface="Candara" pitchFamily="34" charset="0"/>
              </a:rPr>
              <a:t>ill-defined boundaries</a:t>
            </a:r>
            <a:r>
              <a:rPr lang="en-GB" b="1" dirty="0">
                <a:latin typeface="Candara" pitchFamily="34" charset="0"/>
              </a:rPr>
              <a:t>. </a:t>
            </a:r>
          </a:p>
        </p:txBody>
      </p:sp>
      <p:sp>
        <p:nvSpPr>
          <p:cNvPr id="7" name="Date Placeholder 6"/>
          <p:cNvSpPr>
            <a:spLocks noGrp="1"/>
          </p:cNvSpPr>
          <p:nvPr>
            <p:ph type="dt" sz="half" idx="10"/>
          </p:nvPr>
        </p:nvSpPr>
        <p:spPr>
          <a:xfrm>
            <a:off x="381000" y="6416675"/>
            <a:ext cx="1905000" cy="365125"/>
          </a:xfrm>
        </p:spPr>
        <p:txBody>
          <a:bodyPr/>
          <a:lstStyle/>
          <a:p>
            <a:r>
              <a:rPr lang="en-US" b="1">
                <a:solidFill>
                  <a:schemeClr val="accent2">
                    <a:lumMod val="50000"/>
                  </a:schemeClr>
                </a:solidFill>
              </a:rPr>
              <a:t>Sunday 26 December 2021</a:t>
            </a:r>
            <a:endParaRPr lang="en-US" b="1" dirty="0">
              <a:solidFill>
                <a:schemeClr val="accent2">
                  <a:lumMod val="50000"/>
                </a:schemeClr>
              </a:solidFill>
            </a:endParaRPr>
          </a:p>
        </p:txBody>
      </p:sp>
      <p:sp>
        <p:nvSpPr>
          <p:cNvPr id="8" name="Slide Number Placeholder 7"/>
          <p:cNvSpPr>
            <a:spLocks noGrp="1"/>
          </p:cNvSpPr>
          <p:nvPr>
            <p:ph type="sldNum" sz="quarter" idx="12"/>
          </p:nvPr>
        </p:nvSpPr>
        <p:spPr>
          <a:xfrm>
            <a:off x="7848600" y="457200"/>
            <a:ext cx="304800" cy="365125"/>
          </a:xfrm>
        </p:spPr>
        <p:txBody>
          <a:bodyPr/>
          <a:lstStyle/>
          <a:p>
            <a:fld id="{B6F15528-21DE-4FAA-801E-634DDDAF4B2B}" type="slidenum">
              <a:rPr lang="en-US" b="1" smtClean="0">
                <a:solidFill>
                  <a:schemeClr val="accent2">
                    <a:lumMod val="50000"/>
                  </a:schemeClr>
                </a:solidFill>
              </a:rPr>
              <a:pPr/>
              <a:t>7</a:t>
            </a:fld>
            <a:endParaRPr lang="en-US" b="1" dirty="0">
              <a:solidFill>
                <a:schemeClr val="accent2">
                  <a:lumMod val="50000"/>
                </a:schemeClr>
              </a:solidFill>
            </a:endParaRPr>
          </a:p>
        </p:txBody>
      </p:sp>
      <p:sp>
        <p:nvSpPr>
          <p:cNvPr id="9" name="Footer Placeholder 8"/>
          <p:cNvSpPr>
            <a:spLocks noGrp="1"/>
          </p:cNvSpPr>
          <p:nvPr>
            <p:ph type="ftr" sz="quarter" idx="11"/>
          </p:nvPr>
        </p:nvSpPr>
        <p:spPr>
          <a:xfrm>
            <a:off x="7010400" y="228600"/>
            <a:ext cx="1905000" cy="365125"/>
          </a:xfrm>
        </p:spPr>
        <p:txBody>
          <a:bodyPr/>
          <a:lstStyle/>
          <a:p>
            <a:r>
              <a:rPr lang="en-US" b="1">
                <a:solidFill>
                  <a:schemeClr val="accent2">
                    <a:lumMod val="50000"/>
                  </a:schemeClr>
                </a:solidFill>
              </a:rPr>
              <a:t>Dr. AIMAN QAIS AFAR</a:t>
            </a:r>
            <a:endParaRPr lang="en-US" b="1" dirty="0">
              <a:solidFill>
                <a:schemeClr val="accent2">
                  <a:lumMod val="50000"/>
                </a:schemeClr>
              </a:solidFill>
            </a:endParaRPr>
          </a:p>
        </p:txBody>
      </p:sp>
      <p:pic>
        <p:nvPicPr>
          <p:cNvPr id="2050" name="Picture 2"/>
          <p:cNvPicPr>
            <a:picLocks noChangeAspect="1" noChangeArrowheads="1"/>
          </p:cNvPicPr>
          <p:nvPr/>
        </p:nvPicPr>
        <p:blipFill>
          <a:blip r:embed="rId2" cstate="print"/>
          <a:srcRect l="25769" t="26042" r="32650" b="21875"/>
          <a:stretch>
            <a:fillRect/>
          </a:stretch>
        </p:blipFill>
        <p:spPr bwMode="auto">
          <a:xfrm>
            <a:off x="3733800" y="3048000"/>
            <a:ext cx="5301996" cy="3733800"/>
          </a:xfrm>
          <a:prstGeom prst="rect">
            <a:avLst/>
          </a:prstGeom>
          <a:noFill/>
          <a:ln w="57150">
            <a:solidFill>
              <a:srgbClr val="FF00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53" y="101025"/>
            <a:ext cx="6744347" cy="584775"/>
          </a:xfrm>
          <a:prstGeom prst="rect">
            <a:avLst/>
          </a:prstGeom>
          <a:solidFill>
            <a:schemeClr val="bg1">
              <a:lumMod val="85000"/>
            </a:schemeClr>
          </a:solidFill>
          <a:ln w="57150">
            <a:solidFill>
              <a:schemeClr val="tx1"/>
            </a:solidFill>
          </a:ln>
        </p:spPr>
        <p:txBody>
          <a:bodyPr wrap="none">
            <a:spAutoFit/>
          </a:bodyPr>
          <a:lstStyle/>
          <a:p>
            <a:r>
              <a:rPr lang="en-GB" sz="3200" b="1" dirty="0">
                <a:solidFill>
                  <a:srgbClr val="C00000"/>
                </a:solidFill>
              </a:rPr>
              <a:t>Hypothalamic Lines of Communication</a:t>
            </a:r>
          </a:p>
        </p:txBody>
      </p:sp>
      <p:sp>
        <p:nvSpPr>
          <p:cNvPr id="3" name="Rectangle 2"/>
          <p:cNvSpPr/>
          <p:nvPr/>
        </p:nvSpPr>
        <p:spPr>
          <a:xfrm>
            <a:off x="76200" y="762000"/>
            <a:ext cx="8846670" cy="1323439"/>
          </a:xfrm>
          <a:prstGeom prst="rect">
            <a:avLst/>
          </a:prstGeom>
        </p:spPr>
        <p:txBody>
          <a:bodyPr wrap="square">
            <a:spAutoFit/>
          </a:bodyPr>
          <a:lstStyle/>
          <a:p>
            <a:r>
              <a:rPr lang="en-GB" sz="2000" b="1" dirty="0">
                <a:latin typeface="Candara" pitchFamily="34" charset="0"/>
              </a:rPr>
              <a:t>The hypothalamus receives information from the rest of the body through</a:t>
            </a:r>
          </a:p>
          <a:p>
            <a:r>
              <a:rPr lang="en-GB" sz="2000" b="1" dirty="0">
                <a:latin typeface="Candara" pitchFamily="34" charset="0"/>
              </a:rPr>
              <a:t> (1) nervous connections,</a:t>
            </a:r>
          </a:p>
          <a:p>
            <a:r>
              <a:rPr lang="en-GB" sz="2000" b="1" dirty="0">
                <a:latin typeface="Candara" pitchFamily="34" charset="0"/>
              </a:rPr>
              <a:t> (2) the bloodstream, and </a:t>
            </a:r>
          </a:p>
          <a:p>
            <a:r>
              <a:rPr lang="en-GB" sz="2000" b="1" dirty="0">
                <a:latin typeface="Candara" pitchFamily="34" charset="0"/>
              </a:rPr>
              <a:t>(3) cerebrospinal fluid. </a:t>
            </a:r>
          </a:p>
        </p:txBody>
      </p:sp>
      <p:sp>
        <p:nvSpPr>
          <p:cNvPr id="4" name="Rectangle 3"/>
          <p:cNvSpPr/>
          <p:nvPr/>
        </p:nvSpPr>
        <p:spPr>
          <a:xfrm>
            <a:off x="152400" y="2209800"/>
            <a:ext cx="7848600" cy="523220"/>
          </a:xfrm>
          <a:prstGeom prst="rect">
            <a:avLst/>
          </a:prstGeom>
          <a:solidFill>
            <a:schemeClr val="accent6">
              <a:lumMod val="20000"/>
              <a:lumOff val="80000"/>
            </a:schemeClr>
          </a:solidFill>
          <a:ln w="38100">
            <a:solidFill>
              <a:srgbClr val="FF0000"/>
            </a:solidFill>
          </a:ln>
        </p:spPr>
        <p:txBody>
          <a:bodyPr wrap="square">
            <a:spAutoFit/>
          </a:bodyPr>
          <a:lstStyle/>
          <a:p>
            <a:r>
              <a:rPr lang="en-GB" sz="2800" b="1" dirty="0">
                <a:solidFill>
                  <a:srgbClr val="C00000"/>
                </a:solidFill>
              </a:rPr>
              <a:t>Afferent Nervous Connections of the Hypothalamus</a:t>
            </a:r>
          </a:p>
        </p:txBody>
      </p:sp>
      <p:sp>
        <p:nvSpPr>
          <p:cNvPr id="5" name="Rectangle 4"/>
          <p:cNvSpPr/>
          <p:nvPr/>
        </p:nvSpPr>
        <p:spPr>
          <a:xfrm>
            <a:off x="152400" y="2858631"/>
            <a:ext cx="3276600" cy="2862322"/>
          </a:xfrm>
          <a:prstGeom prst="rect">
            <a:avLst/>
          </a:prstGeom>
        </p:spPr>
        <p:txBody>
          <a:bodyPr wrap="square">
            <a:spAutoFit/>
          </a:bodyPr>
          <a:lstStyle/>
          <a:p>
            <a:r>
              <a:rPr lang="en-GB" sz="2000" b="1" dirty="0">
                <a:latin typeface="Candara" pitchFamily="34" charset="0"/>
              </a:rPr>
              <a:t>The hypothalamus, which lies in the center of the limbic system, receives many afferent fibers from</a:t>
            </a:r>
          </a:p>
          <a:p>
            <a:pPr>
              <a:buFont typeface="Wingdings" pitchFamily="2" charset="2"/>
              <a:buChar char="§"/>
            </a:pPr>
            <a:r>
              <a:rPr lang="en-GB" sz="2000" b="1" dirty="0">
                <a:solidFill>
                  <a:srgbClr val="0000FF"/>
                </a:solidFill>
                <a:latin typeface="Candara" pitchFamily="34" charset="0"/>
              </a:rPr>
              <a:t>The viscera</a:t>
            </a:r>
            <a:r>
              <a:rPr lang="en-GB" sz="2000" b="1" dirty="0">
                <a:latin typeface="Candara" pitchFamily="34" charset="0"/>
              </a:rPr>
              <a:t>, </a:t>
            </a:r>
          </a:p>
          <a:p>
            <a:pPr>
              <a:buFont typeface="Wingdings" pitchFamily="2" charset="2"/>
              <a:buChar char="§"/>
            </a:pPr>
            <a:r>
              <a:rPr lang="en-GB" sz="2000" b="1" dirty="0">
                <a:solidFill>
                  <a:srgbClr val="0000FF"/>
                </a:solidFill>
                <a:latin typeface="Candara" pitchFamily="34" charset="0"/>
              </a:rPr>
              <a:t>The olfactory mucous membrane</a:t>
            </a:r>
            <a:r>
              <a:rPr lang="en-GB" sz="2000" b="1" dirty="0">
                <a:latin typeface="Candara" pitchFamily="34" charset="0"/>
              </a:rPr>
              <a:t>, </a:t>
            </a:r>
          </a:p>
          <a:p>
            <a:pPr>
              <a:buFont typeface="Wingdings" pitchFamily="2" charset="2"/>
              <a:buChar char="§"/>
            </a:pPr>
            <a:r>
              <a:rPr lang="en-GB" sz="2000" b="1" dirty="0">
                <a:solidFill>
                  <a:srgbClr val="0000FF"/>
                </a:solidFill>
                <a:latin typeface="Candara" pitchFamily="34" charset="0"/>
              </a:rPr>
              <a:t>The</a:t>
            </a:r>
            <a:r>
              <a:rPr lang="en-GB" sz="2000" b="1" dirty="0">
                <a:latin typeface="Candara" pitchFamily="34" charset="0"/>
              </a:rPr>
              <a:t> </a:t>
            </a:r>
            <a:r>
              <a:rPr lang="en-GB" sz="2000" b="1" dirty="0">
                <a:solidFill>
                  <a:srgbClr val="0000FF"/>
                </a:solidFill>
                <a:latin typeface="Candara" pitchFamily="34" charset="0"/>
              </a:rPr>
              <a:t>cerebral cortex,</a:t>
            </a:r>
            <a:r>
              <a:rPr lang="en-GB" sz="2000" b="1" dirty="0">
                <a:latin typeface="Candara" pitchFamily="34" charset="0"/>
              </a:rPr>
              <a:t> and </a:t>
            </a:r>
          </a:p>
          <a:p>
            <a:pPr>
              <a:buFont typeface="Wingdings" pitchFamily="2" charset="2"/>
              <a:buChar char="§"/>
            </a:pPr>
            <a:r>
              <a:rPr lang="en-GB" sz="2000" b="1" dirty="0">
                <a:solidFill>
                  <a:srgbClr val="0000FF"/>
                </a:solidFill>
                <a:latin typeface="Candara" pitchFamily="34" charset="0"/>
              </a:rPr>
              <a:t>The limbic system</a:t>
            </a:r>
          </a:p>
        </p:txBody>
      </p:sp>
      <p:pic>
        <p:nvPicPr>
          <p:cNvPr id="6146" name="Picture 2"/>
          <p:cNvPicPr>
            <a:picLocks noChangeAspect="1" noChangeArrowheads="1"/>
          </p:cNvPicPr>
          <p:nvPr/>
        </p:nvPicPr>
        <p:blipFill>
          <a:blip r:embed="rId2" cstate="print"/>
          <a:srcRect l="23426" t="28125" r="33236" b="18750"/>
          <a:stretch>
            <a:fillRect/>
          </a:stretch>
        </p:blipFill>
        <p:spPr bwMode="auto">
          <a:xfrm>
            <a:off x="3505199" y="2895600"/>
            <a:ext cx="5417671" cy="3733800"/>
          </a:xfrm>
          <a:prstGeom prst="rect">
            <a:avLst/>
          </a:prstGeom>
          <a:noFill/>
          <a:ln w="57150">
            <a:solidFill>
              <a:srgbClr val="FF0000"/>
            </a:solidFill>
            <a:miter lim="800000"/>
            <a:headEnd/>
            <a:tailEnd/>
          </a:ln>
        </p:spPr>
      </p:pic>
      <p:sp>
        <p:nvSpPr>
          <p:cNvPr id="7" name="Date Placeholder 6"/>
          <p:cNvSpPr>
            <a:spLocks noGrp="1"/>
          </p:cNvSpPr>
          <p:nvPr>
            <p:ph type="dt" sz="half" idx="10"/>
          </p:nvPr>
        </p:nvSpPr>
        <p:spPr>
          <a:xfrm>
            <a:off x="457200" y="6356350"/>
            <a:ext cx="1905000" cy="365125"/>
          </a:xfrm>
        </p:spPr>
        <p:txBody>
          <a:bodyPr/>
          <a:lstStyle/>
          <a:p>
            <a:r>
              <a:rPr lang="en-US" b="1">
                <a:solidFill>
                  <a:schemeClr val="accent2">
                    <a:lumMod val="50000"/>
                  </a:schemeClr>
                </a:solidFill>
              </a:rPr>
              <a:t>Sunday 26 December 2021</a:t>
            </a:r>
            <a:endParaRPr lang="en-US" b="1" dirty="0">
              <a:solidFill>
                <a:schemeClr val="accent2">
                  <a:lumMod val="50000"/>
                </a:schemeClr>
              </a:solidFill>
            </a:endParaRPr>
          </a:p>
        </p:txBody>
      </p:sp>
      <p:sp>
        <p:nvSpPr>
          <p:cNvPr id="8" name="Slide Number Placeholder 7"/>
          <p:cNvSpPr>
            <a:spLocks noGrp="1"/>
          </p:cNvSpPr>
          <p:nvPr>
            <p:ph type="sldNum" sz="quarter" idx="12"/>
          </p:nvPr>
        </p:nvSpPr>
        <p:spPr>
          <a:xfrm>
            <a:off x="7696200" y="304800"/>
            <a:ext cx="381000" cy="365125"/>
          </a:xfrm>
        </p:spPr>
        <p:txBody>
          <a:bodyPr/>
          <a:lstStyle/>
          <a:p>
            <a:fld id="{B6F15528-21DE-4FAA-801E-634DDDAF4B2B}" type="slidenum">
              <a:rPr lang="en-US" b="1" smtClean="0">
                <a:solidFill>
                  <a:schemeClr val="accent2">
                    <a:lumMod val="50000"/>
                  </a:schemeClr>
                </a:solidFill>
              </a:rPr>
              <a:pPr/>
              <a:t>8</a:t>
            </a:fld>
            <a:endParaRPr lang="en-US" b="1">
              <a:solidFill>
                <a:schemeClr val="accent2">
                  <a:lumMod val="50000"/>
                </a:schemeClr>
              </a:solidFill>
            </a:endParaRPr>
          </a:p>
        </p:txBody>
      </p:sp>
      <p:sp>
        <p:nvSpPr>
          <p:cNvPr id="9" name="Footer Placeholder 8"/>
          <p:cNvSpPr>
            <a:spLocks noGrp="1"/>
          </p:cNvSpPr>
          <p:nvPr>
            <p:ph type="ftr" sz="quarter" idx="11"/>
          </p:nvPr>
        </p:nvSpPr>
        <p:spPr>
          <a:xfrm>
            <a:off x="7086600" y="152400"/>
            <a:ext cx="1752600" cy="365125"/>
          </a:xfrm>
        </p:spPr>
        <p:txBody>
          <a:bodyPr/>
          <a:lstStyle/>
          <a:p>
            <a:r>
              <a:rPr lang="en-US" b="1">
                <a:solidFill>
                  <a:schemeClr val="accent2">
                    <a:lumMod val="50000"/>
                  </a:schemeClr>
                </a:solidFill>
              </a:rPr>
              <a:t>Dr. AIMAN QAIS AFAR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7848600" cy="523220"/>
          </a:xfrm>
          <a:prstGeom prst="rect">
            <a:avLst/>
          </a:prstGeom>
          <a:solidFill>
            <a:srgbClr val="66FF33"/>
          </a:solidFill>
          <a:ln w="38100">
            <a:solidFill>
              <a:srgbClr val="FF0000"/>
            </a:solidFill>
          </a:ln>
        </p:spPr>
        <p:txBody>
          <a:bodyPr wrap="square">
            <a:spAutoFit/>
          </a:bodyPr>
          <a:lstStyle/>
          <a:p>
            <a:r>
              <a:rPr lang="en-GB" sz="2800" b="1" dirty="0">
                <a:solidFill>
                  <a:srgbClr val="C00000"/>
                </a:solidFill>
              </a:rPr>
              <a:t>Afferent Nervous Connections of the Hypothalamus</a:t>
            </a:r>
          </a:p>
        </p:txBody>
      </p:sp>
      <p:sp>
        <p:nvSpPr>
          <p:cNvPr id="3" name="Rectangle 2"/>
          <p:cNvSpPr/>
          <p:nvPr/>
        </p:nvSpPr>
        <p:spPr>
          <a:xfrm>
            <a:off x="76200" y="685800"/>
            <a:ext cx="8763000" cy="1323439"/>
          </a:xfrm>
          <a:prstGeom prst="rect">
            <a:avLst/>
          </a:prstGeom>
        </p:spPr>
        <p:txBody>
          <a:bodyPr wrap="square">
            <a:spAutoFit/>
          </a:bodyPr>
          <a:lstStyle/>
          <a:p>
            <a:pPr>
              <a:buFont typeface="Wingdings" pitchFamily="2" charset="2"/>
              <a:buChar char="v"/>
            </a:pPr>
            <a:r>
              <a:rPr lang="en-GB" sz="2000" b="1" dirty="0">
                <a:solidFill>
                  <a:srgbClr val="0000FF"/>
                </a:solidFill>
                <a:latin typeface="Candara" pitchFamily="34" charset="0"/>
              </a:rPr>
              <a:t>1. Somatic and visceral afferents: </a:t>
            </a:r>
            <a:r>
              <a:rPr lang="en-GB" sz="2000" b="1" dirty="0">
                <a:latin typeface="Candara" pitchFamily="34" charset="0"/>
              </a:rPr>
              <a:t>General somatic sensation and gustatory and visceral sensations reach the hypothalamus through </a:t>
            </a:r>
            <a:r>
              <a:rPr lang="en-GB" sz="2000" b="1" dirty="0">
                <a:solidFill>
                  <a:srgbClr val="FF0000"/>
                </a:solidFill>
                <a:latin typeface="Candara" pitchFamily="34" charset="0"/>
              </a:rPr>
              <a:t>collateral branches of the lemniscal afferent fibers </a:t>
            </a:r>
            <a:r>
              <a:rPr lang="en-GB" sz="2000" b="1" dirty="0">
                <a:latin typeface="Candara" pitchFamily="34" charset="0"/>
              </a:rPr>
              <a:t>and the </a:t>
            </a:r>
            <a:r>
              <a:rPr lang="en-GB" sz="2000" b="1" dirty="0">
                <a:solidFill>
                  <a:srgbClr val="FF0000"/>
                </a:solidFill>
                <a:latin typeface="Candara" pitchFamily="34" charset="0"/>
              </a:rPr>
              <a:t>tractus solitarius </a:t>
            </a:r>
            <a:r>
              <a:rPr lang="en-GB" sz="2000" b="1" dirty="0">
                <a:latin typeface="Candara" pitchFamily="34" charset="0"/>
              </a:rPr>
              <a:t>and through </a:t>
            </a:r>
            <a:r>
              <a:rPr lang="en-GB" sz="2000" b="1" dirty="0">
                <a:solidFill>
                  <a:srgbClr val="FF0000"/>
                </a:solidFill>
                <a:latin typeface="Candara" pitchFamily="34" charset="0"/>
              </a:rPr>
              <a:t>the reticular formation.</a:t>
            </a:r>
          </a:p>
        </p:txBody>
      </p:sp>
      <p:sp>
        <p:nvSpPr>
          <p:cNvPr id="4" name="Rectangle 3"/>
          <p:cNvSpPr/>
          <p:nvPr/>
        </p:nvSpPr>
        <p:spPr>
          <a:xfrm>
            <a:off x="76200" y="2057400"/>
            <a:ext cx="3276600" cy="4708981"/>
          </a:xfrm>
          <a:prstGeom prst="rect">
            <a:avLst/>
          </a:prstGeom>
        </p:spPr>
        <p:txBody>
          <a:bodyPr wrap="square">
            <a:spAutoFit/>
          </a:bodyPr>
          <a:lstStyle/>
          <a:p>
            <a:pPr>
              <a:buFont typeface="Wingdings" pitchFamily="2" charset="2"/>
              <a:buChar char="v"/>
            </a:pPr>
            <a:r>
              <a:rPr lang="en-GB" sz="2000" b="1" dirty="0">
                <a:solidFill>
                  <a:srgbClr val="0000FF"/>
                </a:solidFill>
                <a:latin typeface="Candara" pitchFamily="34" charset="0"/>
              </a:rPr>
              <a:t>2. Visual afferents </a:t>
            </a:r>
            <a:r>
              <a:rPr lang="en-GB" sz="2000" b="1" dirty="0">
                <a:latin typeface="Candara" pitchFamily="34" charset="0"/>
              </a:rPr>
              <a:t>leave the </a:t>
            </a:r>
            <a:r>
              <a:rPr lang="en-GB" sz="2000" b="1" dirty="0">
                <a:solidFill>
                  <a:srgbClr val="FF0000"/>
                </a:solidFill>
                <a:latin typeface="Candara" pitchFamily="34" charset="0"/>
              </a:rPr>
              <a:t>optic chiasma </a:t>
            </a:r>
            <a:r>
              <a:rPr lang="en-GB" sz="2000" b="1" dirty="0">
                <a:latin typeface="Candara" pitchFamily="34" charset="0"/>
              </a:rPr>
              <a:t>and pass to the suprachiasmatic nucleus.</a:t>
            </a:r>
          </a:p>
          <a:p>
            <a:endParaRPr lang="en-GB" sz="2000" b="1" dirty="0">
              <a:latin typeface="Candara" pitchFamily="34" charset="0"/>
            </a:endParaRPr>
          </a:p>
          <a:p>
            <a:pPr>
              <a:buFont typeface="Wingdings" pitchFamily="2" charset="2"/>
              <a:buChar char="v"/>
            </a:pPr>
            <a:r>
              <a:rPr lang="en-GB" sz="2000" b="1" dirty="0">
                <a:solidFill>
                  <a:srgbClr val="0000FF"/>
                </a:solidFill>
                <a:latin typeface="Candara" pitchFamily="34" charset="0"/>
              </a:rPr>
              <a:t>3. Olfaction </a:t>
            </a:r>
            <a:r>
              <a:rPr lang="en-GB" sz="2000" b="1" dirty="0">
                <a:latin typeface="Candara" pitchFamily="34" charset="0"/>
              </a:rPr>
              <a:t>travels through the medial forebrain bundle.</a:t>
            </a:r>
          </a:p>
          <a:p>
            <a:endParaRPr lang="en-GB" sz="2000" b="1" dirty="0">
              <a:latin typeface="Candara" pitchFamily="34" charset="0"/>
            </a:endParaRPr>
          </a:p>
          <a:p>
            <a:pPr>
              <a:buFont typeface="Wingdings" pitchFamily="2" charset="2"/>
              <a:buChar char="v"/>
            </a:pPr>
            <a:r>
              <a:rPr lang="en-GB" sz="2000" b="1" dirty="0">
                <a:solidFill>
                  <a:srgbClr val="0000FF"/>
                </a:solidFill>
                <a:latin typeface="Candara" pitchFamily="34" charset="0"/>
              </a:rPr>
              <a:t>4. Auditory afferents </a:t>
            </a:r>
            <a:r>
              <a:rPr lang="en-GB" sz="2000" b="1" dirty="0">
                <a:latin typeface="Candara" pitchFamily="34" charset="0"/>
              </a:rPr>
              <a:t>have not been identified, but since auditory stimuli can influence the activities of the hypothalamus, they must exist.</a:t>
            </a:r>
          </a:p>
        </p:txBody>
      </p:sp>
      <p:pic>
        <p:nvPicPr>
          <p:cNvPr id="6" name="Picture 2"/>
          <p:cNvPicPr>
            <a:picLocks noChangeAspect="1" noChangeArrowheads="1"/>
          </p:cNvPicPr>
          <p:nvPr/>
        </p:nvPicPr>
        <p:blipFill>
          <a:blip r:embed="rId2" cstate="print"/>
          <a:srcRect l="23426" t="28125" r="33236" b="18750"/>
          <a:stretch>
            <a:fillRect/>
          </a:stretch>
        </p:blipFill>
        <p:spPr bwMode="auto">
          <a:xfrm>
            <a:off x="3345329" y="2133600"/>
            <a:ext cx="5646271" cy="3891349"/>
          </a:xfrm>
          <a:prstGeom prst="rect">
            <a:avLst/>
          </a:prstGeom>
          <a:noFill/>
          <a:ln w="57150">
            <a:solidFill>
              <a:srgbClr val="66FF33"/>
            </a:solidFill>
            <a:miter lim="800000"/>
            <a:headEnd/>
            <a:tailEnd/>
          </a:ln>
        </p:spPr>
      </p:pic>
      <p:sp>
        <p:nvSpPr>
          <p:cNvPr id="7" name="Date Placeholder 6"/>
          <p:cNvSpPr>
            <a:spLocks noGrp="1"/>
          </p:cNvSpPr>
          <p:nvPr>
            <p:ph type="dt" sz="half" idx="10"/>
          </p:nvPr>
        </p:nvSpPr>
        <p:spPr>
          <a:xfrm>
            <a:off x="6168464" y="6340475"/>
            <a:ext cx="1984936" cy="365125"/>
          </a:xfrm>
        </p:spPr>
        <p:txBody>
          <a:bodyPr/>
          <a:lstStyle/>
          <a:p>
            <a:r>
              <a:rPr lang="en-US" b="1">
                <a:solidFill>
                  <a:schemeClr val="accent2">
                    <a:lumMod val="50000"/>
                  </a:schemeClr>
                </a:solidFill>
              </a:rPr>
              <a:t>Sunday 26 December 2021</a:t>
            </a:r>
            <a:endParaRPr lang="en-US" b="1" dirty="0">
              <a:solidFill>
                <a:schemeClr val="accent2">
                  <a:lumMod val="50000"/>
                </a:schemeClr>
              </a:solidFill>
            </a:endParaRPr>
          </a:p>
        </p:txBody>
      </p:sp>
      <p:sp>
        <p:nvSpPr>
          <p:cNvPr id="8" name="Slide Number Placeholder 7"/>
          <p:cNvSpPr>
            <a:spLocks noGrp="1"/>
          </p:cNvSpPr>
          <p:nvPr>
            <p:ph type="sldNum" sz="quarter" idx="12"/>
          </p:nvPr>
        </p:nvSpPr>
        <p:spPr>
          <a:xfrm>
            <a:off x="8153400" y="6356350"/>
            <a:ext cx="533400" cy="365125"/>
          </a:xfrm>
        </p:spPr>
        <p:txBody>
          <a:bodyPr/>
          <a:lstStyle/>
          <a:p>
            <a:fld id="{B6F15528-21DE-4FAA-801E-634DDDAF4B2B}" type="slidenum">
              <a:rPr lang="en-US" b="1" smtClean="0">
                <a:solidFill>
                  <a:schemeClr val="accent2">
                    <a:lumMod val="50000"/>
                  </a:schemeClr>
                </a:solidFill>
              </a:rPr>
              <a:pPr/>
              <a:t>9</a:t>
            </a:fld>
            <a:endParaRPr lang="en-US" b="1">
              <a:solidFill>
                <a:schemeClr val="accent2">
                  <a:lumMod val="50000"/>
                </a:schemeClr>
              </a:solidFill>
            </a:endParaRPr>
          </a:p>
        </p:txBody>
      </p:sp>
      <p:sp>
        <p:nvSpPr>
          <p:cNvPr id="9" name="Footer Placeholder 8"/>
          <p:cNvSpPr>
            <a:spLocks noGrp="1"/>
          </p:cNvSpPr>
          <p:nvPr>
            <p:ph type="ftr" sz="quarter" idx="11"/>
          </p:nvPr>
        </p:nvSpPr>
        <p:spPr/>
        <p:txBody>
          <a:bodyPr/>
          <a:lstStyle/>
          <a:p>
            <a:r>
              <a:rPr lang="en-US" b="1">
                <a:solidFill>
                  <a:schemeClr val="accent2">
                    <a:lumMod val="50000"/>
                  </a:schemeClr>
                </a:solidFill>
              </a:rPr>
              <a:t>Dr. AIMAN QAIS AFAR</a:t>
            </a:r>
            <a:endParaRPr lang="en-US" b="1" dirty="0">
              <a:solidFill>
                <a:schemeClr val="accent2">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FDB647AE44DF4BAE5DC62529B122B1" ma:contentTypeVersion="5" ma:contentTypeDescription="Create a new document." ma:contentTypeScope="" ma:versionID="b06e03018a097dde117357aaf14b1eae">
  <xsd:schema xmlns:xsd="http://www.w3.org/2001/XMLSchema" xmlns:xs="http://www.w3.org/2001/XMLSchema" xmlns:p="http://schemas.microsoft.com/office/2006/metadata/properties" xmlns:ns2="4900a897-af03-4fca-af40-02b01c647703" targetNamespace="http://schemas.microsoft.com/office/2006/metadata/properties" ma:root="true" ma:fieldsID="44acdbb259b2d190c87bd28feb5744b5" ns2:_="">
    <xsd:import namespace="4900a897-af03-4fca-af40-02b01c6477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0a897-af03-4fca-af40-02b01c647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DB8E11-32E6-43DC-98FC-3C96697FD128}">
  <ds:schemaRefs>
    <ds:schemaRef ds:uri="http://schemas.microsoft.com/sharepoint/v3/contenttype/forms"/>
  </ds:schemaRefs>
</ds:datastoreItem>
</file>

<file path=customXml/itemProps2.xml><?xml version="1.0" encoding="utf-8"?>
<ds:datastoreItem xmlns:ds="http://schemas.openxmlformats.org/officeDocument/2006/customXml" ds:itemID="{8445D9E6-BFA7-4011-80CA-F6F41B34A5A2}">
  <ds:schemaRefs>
    <ds:schemaRef ds:uri="http://schemas.microsoft.com/office/2006/metadata/contentType"/>
    <ds:schemaRef ds:uri="http://schemas.microsoft.com/office/2006/metadata/properties/metaAttributes"/>
    <ds:schemaRef ds:uri="http://www.w3.org/2000/xmlns/"/>
    <ds:schemaRef ds:uri="http://www.w3.org/2001/XMLSchema"/>
    <ds:schemaRef ds:uri="4900a897-af03-4fca-af40-02b01c647703"/>
  </ds:schemaRefs>
</ds:datastoreItem>
</file>

<file path=customXml/itemProps3.xml><?xml version="1.0" encoding="utf-8"?>
<ds:datastoreItem xmlns:ds="http://schemas.openxmlformats.org/officeDocument/2006/customXml" ds:itemID="{AEE76725-3014-4139-8301-0889B789724D}">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1869</TotalTime>
  <Words>1934</Words>
  <Application>Microsoft Office PowerPoint</Application>
  <PresentationFormat>On-screen Show (4:3)</PresentationFormat>
  <Paragraphs>221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Ayman</dc:creator>
  <cp:lastModifiedBy>Sanabil Hassanat</cp:lastModifiedBy>
  <cp:revision>63</cp:revision>
  <dcterms:created xsi:type="dcterms:W3CDTF">2006-08-16T00:00:00Z</dcterms:created>
  <dcterms:modified xsi:type="dcterms:W3CDTF">2021-12-26T05:35:23Z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0x01010036FDB647AE44DF4BAE5DC62529B122B1</vt:lpwstr>
  </property>
</Properties>
</file>