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 id="2147483664" r:id="rId3"/>
    <p:sldMasterId id="2147483676" r:id="rId4"/>
  </p:sldMasterIdLst>
  <p:notesMasterIdLst>
    <p:notesMasterId r:id="rId121"/>
  </p:notesMasterIdLst>
  <p:sldIdLst>
    <p:sldId id="256" r:id="rId5"/>
    <p:sldId id="257" r:id="rId6"/>
    <p:sldId id="292" r:id="rId7"/>
    <p:sldId id="293" r:id="rId8"/>
    <p:sldId id="296" r:id="rId9"/>
    <p:sldId id="295" r:id="rId10"/>
    <p:sldId id="297" r:id="rId11"/>
    <p:sldId id="298" r:id="rId12"/>
    <p:sldId id="299" r:id="rId13"/>
    <p:sldId id="300" r:id="rId14"/>
    <p:sldId id="301" r:id="rId15"/>
    <p:sldId id="302" r:id="rId16"/>
    <p:sldId id="304" r:id="rId17"/>
    <p:sldId id="303" r:id="rId18"/>
    <p:sldId id="409" r:id="rId19"/>
    <p:sldId id="305" r:id="rId20"/>
    <p:sldId id="405" r:id="rId21"/>
    <p:sldId id="406" r:id="rId22"/>
    <p:sldId id="412" r:id="rId23"/>
    <p:sldId id="407" r:id="rId24"/>
    <p:sldId id="410" r:id="rId25"/>
    <p:sldId id="411" r:id="rId26"/>
    <p:sldId id="408" r:id="rId27"/>
    <p:sldId id="398" r:id="rId28"/>
    <p:sldId id="399" r:id="rId29"/>
    <p:sldId id="400" r:id="rId30"/>
    <p:sldId id="401" r:id="rId31"/>
    <p:sldId id="307" r:id="rId32"/>
    <p:sldId id="308" r:id="rId33"/>
    <p:sldId id="323" r:id="rId34"/>
    <p:sldId id="322" r:id="rId35"/>
    <p:sldId id="310" r:id="rId36"/>
    <p:sldId id="311" r:id="rId37"/>
    <p:sldId id="313" r:id="rId38"/>
    <p:sldId id="314" r:id="rId39"/>
    <p:sldId id="312" r:id="rId40"/>
    <p:sldId id="315" r:id="rId41"/>
    <p:sldId id="317" r:id="rId42"/>
    <p:sldId id="319" r:id="rId43"/>
    <p:sldId id="318" r:id="rId44"/>
    <p:sldId id="320" r:id="rId45"/>
    <p:sldId id="321" r:id="rId46"/>
    <p:sldId id="324" r:id="rId47"/>
    <p:sldId id="325" r:id="rId48"/>
    <p:sldId id="327" r:id="rId49"/>
    <p:sldId id="316" r:id="rId50"/>
    <p:sldId id="402" r:id="rId51"/>
    <p:sldId id="329" r:id="rId52"/>
    <p:sldId id="328" r:id="rId53"/>
    <p:sldId id="330" r:id="rId54"/>
    <p:sldId id="331" r:id="rId55"/>
    <p:sldId id="332" r:id="rId56"/>
    <p:sldId id="334" r:id="rId57"/>
    <p:sldId id="335" r:id="rId58"/>
    <p:sldId id="336" r:id="rId59"/>
    <p:sldId id="337" r:id="rId60"/>
    <p:sldId id="338" r:id="rId61"/>
    <p:sldId id="339" r:id="rId62"/>
    <p:sldId id="340" r:id="rId63"/>
    <p:sldId id="341" r:id="rId64"/>
    <p:sldId id="342" r:id="rId65"/>
    <p:sldId id="343" r:id="rId66"/>
    <p:sldId id="344" r:id="rId67"/>
    <p:sldId id="345" r:id="rId68"/>
    <p:sldId id="346" r:id="rId69"/>
    <p:sldId id="347" r:id="rId70"/>
    <p:sldId id="348" r:id="rId71"/>
    <p:sldId id="349" r:id="rId72"/>
    <p:sldId id="350" r:id="rId73"/>
    <p:sldId id="351" r:id="rId74"/>
    <p:sldId id="352" r:id="rId75"/>
    <p:sldId id="353" r:id="rId76"/>
    <p:sldId id="354" r:id="rId77"/>
    <p:sldId id="355" r:id="rId78"/>
    <p:sldId id="356" r:id="rId79"/>
    <p:sldId id="357" r:id="rId80"/>
    <p:sldId id="358" r:id="rId81"/>
    <p:sldId id="359" r:id="rId82"/>
    <p:sldId id="360" r:id="rId83"/>
    <p:sldId id="361" r:id="rId84"/>
    <p:sldId id="362" r:id="rId85"/>
    <p:sldId id="363" r:id="rId86"/>
    <p:sldId id="364" r:id="rId87"/>
    <p:sldId id="365" r:id="rId88"/>
    <p:sldId id="366" r:id="rId89"/>
    <p:sldId id="367" r:id="rId90"/>
    <p:sldId id="368" r:id="rId91"/>
    <p:sldId id="369" r:id="rId92"/>
    <p:sldId id="370" r:id="rId93"/>
    <p:sldId id="371" r:id="rId94"/>
    <p:sldId id="372" r:id="rId95"/>
    <p:sldId id="373" r:id="rId96"/>
    <p:sldId id="374" r:id="rId97"/>
    <p:sldId id="375" r:id="rId98"/>
    <p:sldId id="376" r:id="rId99"/>
    <p:sldId id="377" r:id="rId100"/>
    <p:sldId id="378" r:id="rId101"/>
    <p:sldId id="379" r:id="rId102"/>
    <p:sldId id="380" r:id="rId103"/>
    <p:sldId id="381" r:id="rId104"/>
    <p:sldId id="382" r:id="rId105"/>
    <p:sldId id="383" r:id="rId106"/>
    <p:sldId id="384" r:id="rId107"/>
    <p:sldId id="385" r:id="rId108"/>
    <p:sldId id="386" r:id="rId109"/>
    <p:sldId id="387" r:id="rId110"/>
    <p:sldId id="388" r:id="rId111"/>
    <p:sldId id="389" r:id="rId112"/>
    <p:sldId id="390" r:id="rId113"/>
    <p:sldId id="391" r:id="rId114"/>
    <p:sldId id="392" r:id="rId115"/>
    <p:sldId id="393" r:id="rId116"/>
    <p:sldId id="394" r:id="rId117"/>
    <p:sldId id="395" r:id="rId118"/>
    <p:sldId id="396" r:id="rId119"/>
    <p:sldId id="397" r:id="rId1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D50CFEDD-33F6-4402-A38C-DA09B494C553}">
  <a:tblStyle styleId="{D50CFEDD-33F6-4402-A38C-DA09B494C55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BBB7FE0-E391-4434-8535-9A7704AEF145}"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56" y="-7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609A4-C05A-4DB1-A69C-DDEBAE08A88A}" type="doc">
      <dgm:prSet loTypeId="urn:microsoft.com/office/officeart/2005/8/layout/hList1" loCatId="list" qsTypeId="urn:microsoft.com/office/officeart/2005/8/quickstyle/simple1" qsCatId="simple" csTypeId="urn:microsoft.com/office/officeart/2005/8/colors/colorful1#1" csCatId="colorful" phldr="1"/>
      <dgm:spPr/>
      <dgm:t>
        <a:bodyPr/>
        <a:lstStyle/>
        <a:p>
          <a:pPr rtl="1"/>
          <a:endParaRPr lang="ar-SA"/>
        </a:p>
      </dgm:t>
    </dgm:pt>
    <dgm:pt modelId="{73247EA9-E35E-405C-864C-39ACD26F9440}">
      <dgm:prSet phldrT="[نص]"/>
      <dgm:spPr/>
      <dgm:t>
        <a:bodyPr/>
        <a:lstStyle/>
        <a:p>
          <a:pPr rtl="1"/>
          <a:r>
            <a:rPr lang="en-US" b="1" dirty="0" smtClean="0"/>
            <a:t>Maternal infection </a:t>
          </a:r>
          <a:endParaRPr lang="ar-SA" b="1" dirty="0"/>
        </a:p>
      </dgm:t>
    </dgm:pt>
    <dgm:pt modelId="{85C6F4EE-44B4-41A9-98D6-05592369E72D}" type="parTrans" cxnId="{6BD2ED3A-BC60-4D8F-B4E4-48059430C4A7}">
      <dgm:prSet/>
      <dgm:spPr/>
      <dgm:t>
        <a:bodyPr/>
        <a:lstStyle/>
        <a:p>
          <a:pPr rtl="1"/>
          <a:endParaRPr lang="ar-SA"/>
        </a:p>
      </dgm:t>
    </dgm:pt>
    <dgm:pt modelId="{EE5575B8-954C-46FE-B815-59234FB339BA}" type="sibTrans" cxnId="{6BD2ED3A-BC60-4D8F-B4E4-48059430C4A7}">
      <dgm:prSet/>
      <dgm:spPr/>
      <dgm:t>
        <a:bodyPr/>
        <a:lstStyle/>
        <a:p>
          <a:pPr rtl="1"/>
          <a:endParaRPr lang="ar-SA"/>
        </a:p>
      </dgm:t>
    </dgm:pt>
    <dgm:pt modelId="{2BEECD9A-C07D-4B87-A33E-2D28AE468BB6}">
      <dgm:prSet phldrT="[نص]" custT="1"/>
      <dgm:spPr/>
      <dgm:t>
        <a:bodyPr/>
        <a:lstStyle/>
        <a:p>
          <a:pPr algn="l" rtl="1"/>
          <a:r>
            <a:rPr lang="en-US" sz="1600" dirty="0" smtClean="0">
              <a:solidFill>
                <a:srgbClr val="FF0000"/>
              </a:solidFill>
              <a:latin typeface="+mn-lt"/>
            </a:rPr>
            <a:t>Asymptomatic in &gt; 80 </a:t>
          </a:r>
          <a:r>
            <a:rPr lang="en-US" sz="1600" dirty="0" smtClean="0">
              <a:solidFill>
                <a:schemeClr val="tx1"/>
              </a:solidFill>
              <a:latin typeface="+mn-lt"/>
            </a:rPr>
            <a:t>% of women </a:t>
          </a:r>
          <a:endParaRPr lang="ar-SA" sz="1600" dirty="0">
            <a:latin typeface="+mn-lt"/>
          </a:endParaRPr>
        </a:p>
      </dgm:t>
    </dgm:pt>
    <dgm:pt modelId="{BB425E1B-DDA6-45AA-9053-74C4FB34CC6B}" type="parTrans" cxnId="{3FA06323-6B73-486C-B3DB-FABBB5A9263A}">
      <dgm:prSet/>
      <dgm:spPr/>
      <dgm:t>
        <a:bodyPr/>
        <a:lstStyle/>
        <a:p>
          <a:pPr rtl="1"/>
          <a:endParaRPr lang="ar-SA"/>
        </a:p>
      </dgm:t>
    </dgm:pt>
    <dgm:pt modelId="{B0AEC176-937C-4A2D-9584-C4F8B6EE4637}" type="sibTrans" cxnId="{3FA06323-6B73-486C-B3DB-FABBB5A9263A}">
      <dgm:prSet/>
      <dgm:spPr/>
      <dgm:t>
        <a:bodyPr/>
        <a:lstStyle/>
        <a:p>
          <a:pPr rtl="1"/>
          <a:endParaRPr lang="ar-SA"/>
        </a:p>
      </dgm:t>
    </dgm:pt>
    <dgm:pt modelId="{B8266CF0-646D-46C9-BC08-7DF237ACAAC1}">
      <dgm:prSet phldrT="[نص]"/>
      <dgm:spPr>
        <a:solidFill>
          <a:schemeClr val="accent1"/>
        </a:solidFill>
      </dgm:spPr>
      <dgm:t>
        <a:bodyPr/>
        <a:lstStyle/>
        <a:p>
          <a:pPr rtl="1"/>
          <a:r>
            <a:rPr lang="en-US" b="1" dirty="0" err="1" smtClean="0"/>
            <a:t>Congental</a:t>
          </a:r>
          <a:r>
            <a:rPr lang="en-US" b="1" dirty="0" smtClean="0"/>
            <a:t> toxoplasmosis </a:t>
          </a:r>
          <a:endParaRPr lang="ar-SA" b="1" dirty="0"/>
        </a:p>
      </dgm:t>
    </dgm:pt>
    <dgm:pt modelId="{AE159B59-EA5C-437E-A4AF-03D69777388B}" type="parTrans" cxnId="{30955D15-5F5F-4EC1-9BC7-B035B7E71018}">
      <dgm:prSet/>
      <dgm:spPr/>
      <dgm:t>
        <a:bodyPr/>
        <a:lstStyle/>
        <a:p>
          <a:pPr rtl="1"/>
          <a:endParaRPr lang="ar-SA"/>
        </a:p>
      </dgm:t>
    </dgm:pt>
    <dgm:pt modelId="{C675BC30-BBCF-4A03-9D56-56D9D050FCBF}" type="sibTrans" cxnId="{30955D15-5F5F-4EC1-9BC7-B035B7E71018}">
      <dgm:prSet/>
      <dgm:spPr/>
      <dgm:t>
        <a:bodyPr/>
        <a:lstStyle/>
        <a:p>
          <a:pPr rtl="1"/>
          <a:endParaRPr lang="ar-SA"/>
        </a:p>
      </dgm:t>
    </dgm:pt>
    <dgm:pt modelId="{BE7AFCD0-D870-4C9E-BE02-52E8AC282068}">
      <dgm:prSet phldrT="[نص]"/>
      <dgm:spPr>
        <a:solidFill>
          <a:schemeClr val="accent5">
            <a:lumMod val="20000"/>
            <a:lumOff val="80000"/>
            <a:alpha val="90000"/>
          </a:schemeClr>
        </a:solidFill>
      </dgm:spPr>
      <dgm:t>
        <a:bodyPr/>
        <a:lstStyle/>
        <a:p>
          <a:pPr algn="l" rtl="1"/>
          <a:r>
            <a:rPr lang="en-US" dirty="0" smtClean="0">
              <a:latin typeface="+mn-lt"/>
            </a:rPr>
            <a:t>70&gt;90 % </a:t>
          </a:r>
          <a:r>
            <a:rPr lang="en-US" dirty="0" smtClean="0">
              <a:solidFill>
                <a:srgbClr val="FF0000"/>
              </a:solidFill>
              <a:latin typeface="+mn-lt"/>
            </a:rPr>
            <a:t>asymptomatic </a:t>
          </a:r>
          <a:r>
            <a:rPr lang="en-US" dirty="0" smtClean="0">
              <a:latin typeface="+mn-lt"/>
            </a:rPr>
            <a:t>at birth  </a:t>
          </a:r>
          <a:endParaRPr lang="ar-SA" dirty="0">
            <a:latin typeface="+mn-lt"/>
          </a:endParaRPr>
        </a:p>
      </dgm:t>
    </dgm:pt>
    <dgm:pt modelId="{BAD8DB98-20A0-4AED-9442-C434DA76A0D6}" type="parTrans" cxnId="{D891C99D-BA42-46CD-9D69-8127B09C2BF4}">
      <dgm:prSet/>
      <dgm:spPr/>
      <dgm:t>
        <a:bodyPr/>
        <a:lstStyle/>
        <a:p>
          <a:pPr rtl="1"/>
          <a:endParaRPr lang="ar-SA"/>
        </a:p>
      </dgm:t>
    </dgm:pt>
    <dgm:pt modelId="{F305789D-F687-482D-8B44-E5FA6567144F}" type="sibTrans" cxnId="{D891C99D-BA42-46CD-9D69-8127B09C2BF4}">
      <dgm:prSet/>
      <dgm:spPr/>
      <dgm:t>
        <a:bodyPr/>
        <a:lstStyle/>
        <a:p>
          <a:pPr rtl="1"/>
          <a:endParaRPr lang="ar-SA"/>
        </a:p>
      </dgm:t>
    </dgm:pt>
    <dgm:pt modelId="{A449F87E-8979-47CF-B827-3F4EF5B786FB}">
      <dgm:prSet custT="1"/>
      <dgm:spPr/>
      <dgm:t>
        <a:bodyPr/>
        <a:lstStyle/>
        <a:p>
          <a:pPr algn="l" rtl="1"/>
          <a:r>
            <a:rPr lang="en-US" sz="1600" b="1" dirty="0" smtClean="0">
              <a:solidFill>
                <a:srgbClr val="0070C0"/>
              </a:solidFill>
              <a:latin typeface="+mn-lt"/>
            </a:rPr>
            <a:t>Nonspecific symptom </a:t>
          </a:r>
          <a:r>
            <a:rPr lang="en-US" sz="1600" dirty="0" smtClean="0">
              <a:solidFill>
                <a:schemeClr val="tx1"/>
              </a:solidFill>
              <a:latin typeface="+mn-lt"/>
            </a:rPr>
            <a:t>: fever-chills-Headache –HSM- </a:t>
          </a:r>
          <a:r>
            <a:rPr lang="en-US" sz="1600" dirty="0" err="1" smtClean="0">
              <a:solidFill>
                <a:schemeClr val="tx1"/>
              </a:solidFill>
              <a:latin typeface="+mn-lt"/>
            </a:rPr>
            <a:t>myalgia</a:t>
          </a:r>
          <a:r>
            <a:rPr lang="en-US" sz="1600" dirty="0" smtClean="0">
              <a:solidFill>
                <a:schemeClr val="tx1"/>
              </a:solidFill>
              <a:latin typeface="+mn-lt"/>
            </a:rPr>
            <a:t> –rash (diffuse non </a:t>
          </a:r>
          <a:r>
            <a:rPr lang="en-US" sz="1600" dirty="0" err="1" smtClean="0">
              <a:solidFill>
                <a:schemeClr val="tx1"/>
              </a:solidFill>
              <a:latin typeface="+mn-lt"/>
            </a:rPr>
            <a:t>pruritic</a:t>
          </a:r>
          <a:r>
            <a:rPr lang="en-US" sz="1600" dirty="0" smtClean="0">
              <a:solidFill>
                <a:schemeClr val="tx1"/>
              </a:solidFill>
              <a:latin typeface="+mn-lt"/>
            </a:rPr>
            <a:t> </a:t>
          </a:r>
          <a:r>
            <a:rPr lang="en-US" sz="1600" dirty="0" err="1" smtClean="0">
              <a:solidFill>
                <a:schemeClr val="tx1"/>
              </a:solidFill>
              <a:latin typeface="+mn-lt"/>
            </a:rPr>
            <a:t>maculopapular</a:t>
          </a:r>
          <a:r>
            <a:rPr lang="en-US" sz="1600" dirty="0" smtClean="0">
              <a:solidFill>
                <a:schemeClr val="tx1"/>
              </a:solidFill>
              <a:latin typeface="+mn-lt"/>
            </a:rPr>
            <a:t> )</a:t>
          </a:r>
          <a:endParaRPr lang="en-US" sz="1600" dirty="0">
            <a:solidFill>
              <a:schemeClr val="tx1"/>
            </a:solidFill>
            <a:latin typeface="+mn-lt"/>
          </a:endParaRPr>
        </a:p>
      </dgm:t>
    </dgm:pt>
    <dgm:pt modelId="{FA9E16BC-D06E-4235-9831-648DAEB7880C}" type="parTrans" cxnId="{2D91AD17-56FC-4337-9235-51A4884FA7E0}">
      <dgm:prSet/>
      <dgm:spPr/>
      <dgm:t>
        <a:bodyPr/>
        <a:lstStyle/>
        <a:p>
          <a:pPr rtl="1"/>
          <a:endParaRPr lang="ar-SA"/>
        </a:p>
      </dgm:t>
    </dgm:pt>
    <dgm:pt modelId="{D5F1E1AB-B1EF-4A7B-B7DD-C8A0695BD830}" type="sibTrans" cxnId="{2D91AD17-56FC-4337-9235-51A4884FA7E0}">
      <dgm:prSet/>
      <dgm:spPr/>
      <dgm:t>
        <a:bodyPr/>
        <a:lstStyle/>
        <a:p>
          <a:pPr rtl="1"/>
          <a:endParaRPr lang="ar-SA"/>
        </a:p>
      </dgm:t>
    </dgm:pt>
    <dgm:pt modelId="{A8A38C9F-E20F-4C0E-93B0-C246D70E05E7}">
      <dgm:prSet custT="1"/>
      <dgm:spPr/>
      <dgm:t>
        <a:bodyPr/>
        <a:lstStyle/>
        <a:p>
          <a:pPr algn="l" rtl="1"/>
          <a:r>
            <a:rPr lang="en-US" sz="1600" dirty="0" err="1" smtClean="0">
              <a:solidFill>
                <a:srgbClr val="FF0000"/>
              </a:solidFill>
              <a:latin typeface="+mn-lt"/>
            </a:rPr>
            <a:t>Lymphadenopathy</a:t>
          </a:r>
          <a:r>
            <a:rPr lang="en-US" sz="1600" dirty="0" smtClean="0">
              <a:solidFill>
                <a:srgbClr val="FF0000"/>
              </a:solidFill>
              <a:latin typeface="+mn-lt"/>
            </a:rPr>
            <a:t> </a:t>
          </a:r>
          <a:r>
            <a:rPr lang="en-US" sz="1600" dirty="0" smtClean="0">
              <a:solidFill>
                <a:schemeClr val="tx1"/>
              </a:solidFill>
              <a:latin typeface="+mn-lt"/>
            </a:rPr>
            <a:t>(common – bilateral –symmetrical cervical 1-3 cm )</a:t>
          </a:r>
          <a:endParaRPr lang="en-US" sz="1600" dirty="0">
            <a:solidFill>
              <a:srgbClr val="FF0000"/>
            </a:solidFill>
            <a:latin typeface="+mn-lt"/>
          </a:endParaRPr>
        </a:p>
      </dgm:t>
    </dgm:pt>
    <dgm:pt modelId="{1E686A7D-3EAA-4CDC-9B55-FCB5E5702C53}" type="parTrans" cxnId="{DCB98D0E-D513-4DA8-B2DF-26A5DB021C33}">
      <dgm:prSet/>
      <dgm:spPr/>
      <dgm:t>
        <a:bodyPr/>
        <a:lstStyle/>
        <a:p>
          <a:pPr rtl="1"/>
          <a:endParaRPr lang="ar-SA"/>
        </a:p>
      </dgm:t>
    </dgm:pt>
    <dgm:pt modelId="{AA05EE63-0276-424C-A6BE-BF283285E578}" type="sibTrans" cxnId="{DCB98D0E-D513-4DA8-B2DF-26A5DB021C33}">
      <dgm:prSet/>
      <dgm:spPr/>
      <dgm:t>
        <a:bodyPr/>
        <a:lstStyle/>
        <a:p>
          <a:pPr rtl="1"/>
          <a:endParaRPr lang="ar-SA"/>
        </a:p>
      </dgm:t>
    </dgm:pt>
    <dgm:pt modelId="{E81931F2-8FC5-42F7-B424-3C58C8EAACCC}">
      <dgm:prSet custT="1"/>
      <dgm:spPr/>
      <dgm:t>
        <a:bodyPr/>
        <a:lstStyle/>
        <a:p>
          <a:pPr algn="l" rtl="1"/>
          <a:r>
            <a:rPr lang="en-US" sz="1600" b="1" dirty="0" smtClean="0">
              <a:solidFill>
                <a:srgbClr val="0070C0"/>
              </a:solidFill>
              <a:latin typeface="+mn-lt"/>
            </a:rPr>
            <a:t>Ocular disease </a:t>
          </a:r>
          <a:r>
            <a:rPr lang="en-US" sz="1600" dirty="0" smtClean="0">
              <a:solidFill>
                <a:schemeClr val="tx1"/>
              </a:solidFill>
              <a:latin typeface="+mn-lt"/>
            </a:rPr>
            <a:t>(</a:t>
          </a:r>
          <a:r>
            <a:rPr lang="en-US" sz="1600" dirty="0" err="1" smtClean="0">
              <a:solidFill>
                <a:schemeClr val="tx1"/>
              </a:solidFill>
              <a:latin typeface="+mn-lt"/>
            </a:rPr>
            <a:t>chorioretinitis</a:t>
          </a:r>
          <a:r>
            <a:rPr lang="en-US" sz="1600" dirty="0" smtClean="0">
              <a:solidFill>
                <a:schemeClr val="tx1"/>
              </a:solidFill>
              <a:latin typeface="+mn-lt"/>
            </a:rPr>
            <a:t> presented – decrease visual acuity or </a:t>
          </a:r>
          <a:r>
            <a:rPr lang="en-US" sz="1800" dirty="0" smtClean="0">
              <a:solidFill>
                <a:schemeClr val="tx1"/>
              </a:solidFill>
              <a:latin typeface="+mn-lt"/>
            </a:rPr>
            <a:t>loss</a:t>
          </a:r>
          <a:r>
            <a:rPr lang="en-US" sz="1500" dirty="0" smtClean="0">
              <a:solidFill>
                <a:schemeClr val="tx1"/>
              </a:solidFill>
              <a:latin typeface="Agency FB" panose="020B0503020202020204" pitchFamily="34" charset="0"/>
            </a:rPr>
            <a:t> </a:t>
          </a:r>
          <a:endParaRPr lang="ar-SA" sz="1500" dirty="0"/>
        </a:p>
      </dgm:t>
    </dgm:pt>
    <dgm:pt modelId="{81614DD7-BA42-4276-9F2F-1F321E05291A}" type="parTrans" cxnId="{9782521D-252C-434F-B439-8BF26E916F91}">
      <dgm:prSet/>
      <dgm:spPr/>
      <dgm:t>
        <a:bodyPr/>
        <a:lstStyle/>
        <a:p>
          <a:pPr rtl="1"/>
          <a:endParaRPr lang="ar-SA"/>
        </a:p>
      </dgm:t>
    </dgm:pt>
    <dgm:pt modelId="{311768BF-D672-4131-A17B-7E208A7963CC}" type="sibTrans" cxnId="{9782521D-252C-434F-B439-8BF26E916F91}">
      <dgm:prSet/>
      <dgm:spPr/>
      <dgm:t>
        <a:bodyPr/>
        <a:lstStyle/>
        <a:p>
          <a:pPr rtl="1"/>
          <a:endParaRPr lang="ar-SA"/>
        </a:p>
      </dgm:t>
    </dgm:pt>
    <dgm:pt modelId="{2843908B-2CAD-4833-B0D1-BB1479302089}">
      <dgm:prSet/>
      <dgm:spPr>
        <a:solidFill>
          <a:schemeClr val="accent5">
            <a:lumMod val="20000"/>
            <a:lumOff val="80000"/>
            <a:alpha val="90000"/>
          </a:schemeClr>
        </a:solidFill>
      </dgm:spPr>
      <dgm:t>
        <a:bodyPr/>
        <a:lstStyle/>
        <a:p>
          <a:pPr algn="l" rtl="1"/>
          <a:r>
            <a:rPr lang="en-US" dirty="0" smtClean="0">
              <a:latin typeface="+mn-lt"/>
            </a:rPr>
            <a:t>Classic triad :</a:t>
          </a:r>
          <a:endParaRPr lang="en-US" dirty="0">
            <a:latin typeface="+mn-lt"/>
          </a:endParaRPr>
        </a:p>
      </dgm:t>
    </dgm:pt>
    <dgm:pt modelId="{2072EBB3-5FB9-4DD6-84B3-10BEC7DEF304}" type="parTrans" cxnId="{7509CECF-BAF9-40DD-9D02-80F961C64E8A}">
      <dgm:prSet/>
      <dgm:spPr/>
      <dgm:t>
        <a:bodyPr/>
        <a:lstStyle/>
        <a:p>
          <a:pPr rtl="1"/>
          <a:endParaRPr lang="ar-SA"/>
        </a:p>
      </dgm:t>
    </dgm:pt>
    <dgm:pt modelId="{CCE6DCB4-B6E9-4D7D-90B0-E3D17CD16975}" type="sibTrans" cxnId="{7509CECF-BAF9-40DD-9D02-80F961C64E8A}">
      <dgm:prSet/>
      <dgm:spPr/>
      <dgm:t>
        <a:bodyPr/>
        <a:lstStyle/>
        <a:p>
          <a:pPr rtl="1"/>
          <a:endParaRPr lang="ar-SA"/>
        </a:p>
      </dgm:t>
    </dgm:pt>
    <dgm:pt modelId="{DFF3FD84-E3D1-43D1-A172-98C1FC20467C}">
      <dgm:prSet/>
      <dgm:spPr>
        <a:solidFill>
          <a:schemeClr val="accent5">
            <a:lumMod val="20000"/>
            <a:lumOff val="80000"/>
            <a:alpha val="90000"/>
          </a:schemeClr>
        </a:solidFill>
      </dgm:spPr>
      <dgm:t>
        <a:bodyPr/>
        <a:lstStyle/>
        <a:p>
          <a:pPr algn="l" rtl="1"/>
          <a:r>
            <a:rPr lang="en-US" dirty="0" err="1" smtClean="0">
              <a:solidFill>
                <a:srgbClr val="00B050"/>
              </a:solidFill>
              <a:latin typeface="+mn-lt"/>
            </a:rPr>
            <a:t>chorioretinitis</a:t>
          </a:r>
          <a:r>
            <a:rPr lang="en-US" dirty="0" smtClean="0">
              <a:solidFill>
                <a:srgbClr val="00B050"/>
              </a:solidFill>
              <a:latin typeface="+mn-lt"/>
            </a:rPr>
            <a:t> </a:t>
          </a:r>
          <a:endParaRPr lang="en-US" dirty="0">
            <a:solidFill>
              <a:srgbClr val="00B050"/>
            </a:solidFill>
            <a:latin typeface="+mn-lt"/>
          </a:endParaRPr>
        </a:p>
      </dgm:t>
    </dgm:pt>
    <dgm:pt modelId="{B8C4AB20-28E1-4520-8AF1-DEC98CB92008}" type="parTrans" cxnId="{3C4D1198-9DDE-4F76-AA1A-A55AF29ECE9D}">
      <dgm:prSet/>
      <dgm:spPr/>
      <dgm:t>
        <a:bodyPr/>
        <a:lstStyle/>
        <a:p>
          <a:pPr rtl="1"/>
          <a:endParaRPr lang="ar-SA"/>
        </a:p>
      </dgm:t>
    </dgm:pt>
    <dgm:pt modelId="{46653064-5AB1-4E9A-9A99-27DC0D84D1F6}" type="sibTrans" cxnId="{3C4D1198-9DDE-4F76-AA1A-A55AF29ECE9D}">
      <dgm:prSet/>
      <dgm:spPr/>
      <dgm:t>
        <a:bodyPr/>
        <a:lstStyle/>
        <a:p>
          <a:pPr rtl="1"/>
          <a:endParaRPr lang="ar-SA"/>
        </a:p>
      </dgm:t>
    </dgm:pt>
    <dgm:pt modelId="{710A641F-333D-402F-81E4-8F9DC19D4A0F}">
      <dgm:prSet/>
      <dgm:spPr>
        <a:solidFill>
          <a:schemeClr val="accent5">
            <a:lumMod val="20000"/>
            <a:lumOff val="80000"/>
            <a:alpha val="90000"/>
          </a:schemeClr>
        </a:solidFill>
      </dgm:spPr>
      <dgm:t>
        <a:bodyPr/>
        <a:lstStyle/>
        <a:p>
          <a:pPr algn="l" rtl="1"/>
          <a:r>
            <a:rPr lang="en-US" dirty="0" smtClean="0">
              <a:solidFill>
                <a:srgbClr val="00B050"/>
              </a:solidFill>
              <a:latin typeface="+mn-lt"/>
            </a:rPr>
            <a:t>Hydrocephalus </a:t>
          </a:r>
          <a:endParaRPr lang="en-US" dirty="0">
            <a:solidFill>
              <a:srgbClr val="00B050"/>
            </a:solidFill>
            <a:latin typeface="+mn-lt"/>
          </a:endParaRPr>
        </a:p>
      </dgm:t>
    </dgm:pt>
    <dgm:pt modelId="{0408E6D2-7D2A-485F-A0E9-94FF2DD8BAD1}" type="parTrans" cxnId="{6A3CD2ED-57DC-4114-82F9-940FA5D58D23}">
      <dgm:prSet/>
      <dgm:spPr/>
      <dgm:t>
        <a:bodyPr/>
        <a:lstStyle/>
        <a:p>
          <a:pPr rtl="1"/>
          <a:endParaRPr lang="ar-SA"/>
        </a:p>
      </dgm:t>
    </dgm:pt>
    <dgm:pt modelId="{26030368-6116-46E1-AE6D-E6E0095A9CD4}" type="sibTrans" cxnId="{6A3CD2ED-57DC-4114-82F9-940FA5D58D23}">
      <dgm:prSet/>
      <dgm:spPr/>
      <dgm:t>
        <a:bodyPr/>
        <a:lstStyle/>
        <a:p>
          <a:pPr rtl="1"/>
          <a:endParaRPr lang="ar-SA"/>
        </a:p>
      </dgm:t>
    </dgm:pt>
    <dgm:pt modelId="{F3547FB4-D242-4B82-B0A5-6268BFCF0389}">
      <dgm:prSet/>
      <dgm:spPr>
        <a:solidFill>
          <a:schemeClr val="accent5">
            <a:lumMod val="20000"/>
            <a:lumOff val="80000"/>
            <a:alpha val="90000"/>
          </a:schemeClr>
        </a:solidFill>
      </dgm:spPr>
      <dgm:t>
        <a:bodyPr/>
        <a:lstStyle/>
        <a:p>
          <a:pPr algn="l" rtl="1"/>
          <a:r>
            <a:rPr lang="en-US" dirty="0" err="1" smtClean="0">
              <a:solidFill>
                <a:srgbClr val="00B050"/>
              </a:solidFill>
              <a:latin typeface="+mn-lt"/>
            </a:rPr>
            <a:t>Intracrainal</a:t>
          </a:r>
          <a:r>
            <a:rPr lang="en-US" dirty="0" smtClean="0">
              <a:solidFill>
                <a:srgbClr val="00B050"/>
              </a:solidFill>
              <a:latin typeface="+mn-lt"/>
            </a:rPr>
            <a:t> calcification </a:t>
          </a:r>
          <a:endParaRPr lang="en-US" dirty="0">
            <a:solidFill>
              <a:srgbClr val="00B050"/>
            </a:solidFill>
            <a:latin typeface="+mn-lt"/>
          </a:endParaRPr>
        </a:p>
      </dgm:t>
    </dgm:pt>
    <dgm:pt modelId="{4309752A-1A5A-4E1D-B923-58E59F362A83}" type="parTrans" cxnId="{ED2932FE-B8C9-4FC4-9877-99EDE23A1ECC}">
      <dgm:prSet/>
      <dgm:spPr/>
      <dgm:t>
        <a:bodyPr/>
        <a:lstStyle/>
        <a:p>
          <a:pPr rtl="1"/>
          <a:endParaRPr lang="ar-SA"/>
        </a:p>
      </dgm:t>
    </dgm:pt>
    <dgm:pt modelId="{D239F7F9-A33D-41B3-88D1-55B32B5378D8}" type="sibTrans" cxnId="{ED2932FE-B8C9-4FC4-9877-99EDE23A1ECC}">
      <dgm:prSet/>
      <dgm:spPr/>
      <dgm:t>
        <a:bodyPr/>
        <a:lstStyle/>
        <a:p>
          <a:pPr rtl="1"/>
          <a:endParaRPr lang="ar-SA"/>
        </a:p>
      </dgm:t>
    </dgm:pt>
    <dgm:pt modelId="{95057FA4-B8BD-4197-8181-3BDD0094AFFC}">
      <dgm:prSet/>
      <dgm:spPr>
        <a:solidFill>
          <a:schemeClr val="accent5">
            <a:lumMod val="20000"/>
            <a:lumOff val="80000"/>
            <a:alpha val="90000"/>
          </a:schemeClr>
        </a:solidFill>
      </dgm:spPr>
      <dgm:t>
        <a:bodyPr/>
        <a:lstStyle/>
        <a:p>
          <a:pPr algn="l" rtl="1"/>
          <a:endParaRPr lang="en-US" dirty="0">
            <a:latin typeface="+mn-lt"/>
          </a:endParaRPr>
        </a:p>
      </dgm:t>
    </dgm:pt>
    <dgm:pt modelId="{99F711E6-A889-49B7-82BC-8057B099E986}" type="parTrans" cxnId="{D6846015-D8A1-4DE9-BC54-78EBBF408BB1}">
      <dgm:prSet/>
      <dgm:spPr/>
      <dgm:t>
        <a:bodyPr/>
        <a:lstStyle/>
        <a:p>
          <a:pPr rtl="1"/>
          <a:endParaRPr lang="ar-SA"/>
        </a:p>
      </dgm:t>
    </dgm:pt>
    <dgm:pt modelId="{F10B48AF-B2A8-4D87-9B2E-9068CDB129EE}" type="sibTrans" cxnId="{D6846015-D8A1-4DE9-BC54-78EBBF408BB1}">
      <dgm:prSet/>
      <dgm:spPr/>
      <dgm:t>
        <a:bodyPr/>
        <a:lstStyle/>
        <a:p>
          <a:pPr rtl="1"/>
          <a:endParaRPr lang="ar-SA"/>
        </a:p>
      </dgm:t>
    </dgm:pt>
    <dgm:pt modelId="{4A466A5B-3250-4B60-9504-26B5412E8FA5}">
      <dgm:prSet/>
      <dgm:spPr>
        <a:solidFill>
          <a:schemeClr val="accent5">
            <a:lumMod val="20000"/>
            <a:lumOff val="80000"/>
            <a:alpha val="90000"/>
          </a:schemeClr>
        </a:solidFill>
      </dgm:spPr>
      <dgm:t>
        <a:bodyPr/>
        <a:lstStyle/>
        <a:p>
          <a:pPr algn="l" rtl="1"/>
          <a:r>
            <a:rPr lang="en-US" dirty="0" smtClean="0">
              <a:latin typeface="+mn-lt"/>
            </a:rPr>
            <a:t>Other manifestation : prematurity –IUGR- jaundice – </a:t>
          </a:r>
          <a:r>
            <a:rPr lang="en-US" dirty="0" smtClean="0">
              <a:latin typeface="Agency FB" panose="020B0503020202020204" pitchFamily="34" charset="0"/>
            </a:rPr>
            <a:t>HSM –  anemia –</a:t>
          </a:r>
          <a:endParaRPr lang="ar-SA" dirty="0"/>
        </a:p>
      </dgm:t>
    </dgm:pt>
    <dgm:pt modelId="{7B9B91A7-E0D3-418D-ACD0-E6498A34BF61}" type="parTrans" cxnId="{67745844-4988-4289-BC98-7106613995D8}">
      <dgm:prSet/>
      <dgm:spPr/>
      <dgm:t>
        <a:bodyPr/>
        <a:lstStyle/>
        <a:p>
          <a:pPr rtl="1"/>
          <a:endParaRPr lang="ar-SA"/>
        </a:p>
      </dgm:t>
    </dgm:pt>
    <dgm:pt modelId="{AD0734EE-7302-4256-A46B-55CDD29342F7}" type="sibTrans" cxnId="{67745844-4988-4289-BC98-7106613995D8}">
      <dgm:prSet/>
      <dgm:spPr/>
      <dgm:t>
        <a:bodyPr/>
        <a:lstStyle/>
        <a:p>
          <a:pPr rtl="1"/>
          <a:endParaRPr lang="ar-SA"/>
        </a:p>
      </dgm:t>
    </dgm:pt>
    <dgm:pt modelId="{3FB40FF8-7A73-4B5A-A60D-78BED87C858E}">
      <dgm:prSet/>
      <dgm:spPr>
        <a:solidFill>
          <a:schemeClr val="accent5">
            <a:lumMod val="20000"/>
            <a:lumOff val="80000"/>
            <a:alpha val="90000"/>
          </a:schemeClr>
        </a:solidFill>
      </dgm:spPr>
      <dgm:t>
        <a:bodyPr/>
        <a:lstStyle/>
        <a:p>
          <a:pPr algn="l" rtl="1"/>
          <a:endParaRPr lang="en-US" dirty="0">
            <a:latin typeface="+mn-lt"/>
          </a:endParaRPr>
        </a:p>
      </dgm:t>
    </dgm:pt>
    <dgm:pt modelId="{0A701ABF-018B-4E49-8FD5-75D171BF40CE}" type="parTrans" cxnId="{1D40757A-B447-43B4-ABCC-6A7FEFEACAB3}">
      <dgm:prSet/>
      <dgm:spPr/>
      <dgm:t>
        <a:bodyPr/>
        <a:lstStyle/>
        <a:p>
          <a:pPr rtl="1"/>
          <a:endParaRPr lang="ar-SA"/>
        </a:p>
      </dgm:t>
    </dgm:pt>
    <dgm:pt modelId="{5699C524-16FB-4886-9A74-C2C80F0A01BC}" type="sibTrans" cxnId="{1D40757A-B447-43B4-ABCC-6A7FEFEACAB3}">
      <dgm:prSet/>
      <dgm:spPr/>
      <dgm:t>
        <a:bodyPr/>
        <a:lstStyle/>
        <a:p>
          <a:pPr rtl="1"/>
          <a:endParaRPr lang="ar-SA"/>
        </a:p>
      </dgm:t>
    </dgm:pt>
    <dgm:pt modelId="{09345C1E-C952-4303-9CA3-B15E9EB0A19C}">
      <dgm:prSet/>
      <dgm:spPr>
        <a:solidFill>
          <a:schemeClr val="accent5">
            <a:lumMod val="20000"/>
            <a:lumOff val="80000"/>
            <a:alpha val="90000"/>
          </a:schemeClr>
        </a:solidFill>
      </dgm:spPr>
      <dgm:t>
        <a:bodyPr/>
        <a:lstStyle/>
        <a:p>
          <a:pPr algn="l" rtl="1"/>
          <a:endParaRPr lang="en-US" dirty="0">
            <a:latin typeface="+mn-lt"/>
          </a:endParaRPr>
        </a:p>
      </dgm:t>
    </dgm:pt>
    <dgm:pt modelId="{24A71830-721E-418D-9F1D-B88CB3AD8DBF}" type="parTrans" cxnId="{B91D315E-FE30-43A0-A7D7-1CD7EBD73FDB}">
      <dgm:prSet/>
      <dgm:spPr/>
      <dgm:t>
        <a:bodyPr/>
        <a:lstStyle/>
        <a:p>
          <a:endParaRPr lang="en-US"/>
        </a:p>
      </dgm:t>
    </dgm:pt>
    <dgm:pt modelId="{D8CDEA65-2AA4-4D1A-B95A-4DC7130BCB23}" type="sibTrans" cxnId="{B91D315E-FE30-43A0-A7D7-1CD7EBD73FDB}">
      <dgm:prSet/>
      <dgm:spPr/>
      <dgm:t>
        <a:bodyPr/>
        <a:lstStyle/>
        <a:p>
          <a:endParaRPr lang="en-US"/>
        </a:p>
      </dgm:t>
    </dgm:pt>
    <dgm:pt modelId="{8DA462C0-CB71-4E5E-A8D5-809298DD9E44}">
      <dgm:prSet/>
      <dgm:spPr>
        <a:solidFill>
          <a:schemeClr val="accent5">
            <a:lumMod val="20000"/>
            <a:lumOff val="80000"/>
            <a:alpha val="90000"/>
          </a:schemeClr>
        </a:solidFill>
      </dgm:spPr>
      <dgm:t>
        <a:bodyPr/>
        <a:lstStyle/>
        <a:p>
          <a:pPr algn="l" rtl="1"/>
          <a:endParaRPr lang="en-US" dirty="0">
            <a:latin typeface="+mn-lt"/>
          </a:endParaRPr>
        </a:p>
      </dgm:t>
    </dgm:pt>
    <dgm:pt modelId="{5D31B316-DBA6-4027-91BC-9F93DACA66A2}" type="parTrans" cxnId="{206904B5-6A38-46A7-9010-2D9FD34CDEA6}">
      <dgm:prSet/>
      <dgm:spPr/>
      <dgm:t>
        <a:bodyPr/>
        <a:lstStyle/>
        <a:p>
          <a:endParaRPr lang="en-US"/>
        </a:p>
      </dgm:t>
    </dgm:pt>
    <dgm:pt modelId="{50B23EFF-A4C7-410D-97DC-95C4C5AFFB05}" type="sibTrans" cxnId="{206904B5-6A38-46A7-9010-2D9FD34CDEA6}">
      <dgm:prSet/>
      <dgm:spPr/>
      <dgm:t>
        <a:bodyPr/>
        <a:lstStyle/>
        <a:p>
          <a:endParaRPr lang="en-US"/>
        </a:p>
      </dgm:t>
    </dgm:pt>
    <dgm:pt modelId="{0D58E74D-9AD8-4970-83B5-12303C2A3CA1}">
      <dgm:prSet/>
      <dgm:spPr>
        <a:solidFill>
          <a:schemeClr val="accent5">
            <a:lumMod val="20000"/>
            <a:lumOff val="80000"/>
            <a:alpha val="90000"/>
          </a:schemeClr>
        </a:solidFill>
      </dgm:spPr>
      <dgm:t>
        <a:bodyPr/>
        <a:lstStyle/>
        <a:p>
          <a:pPr algn="l" rtl="1"/>
          <a:endParaRPr lang="en-US" dirty="0">
            <a:latin typeface="+mn-lt"/>
          </a:endParaRPr>
        </a:p>
      </dgm:t>
    </dgm:pt>
    <dgm:pt modelId="{A3347F45-3053-4703-B5A7-20E9D550EBA8}" type="parTrans" cxnId="{A92BDDF2-D5DC-4083-A41F-C4BD529DE98A}">
      <dgm:prSet/>
      <dgm:spPr/>
      <dgm:t>
        <a:bodyPr/>
        <a:lstStyle/>
        <a:p>
          <a:endParaRPr lang="en-US"/>
        </a:p>
      </dgm:t>
    </dgm:pt>
    <dgm:pt modelId="{7BE6065A-08AD-4616-965B-5E53EDAF69D8}" type="sibTrans" cxnId="{A92BDDF2-D5DC-4083-A41F-C4BD529DE98A}">
      <dgm:prSet/>
      <dgm:spPr/>
      <dgm:t>
        <a:bodyPr/>
        <a:lstStyle/>
        <a:p>
          <a:endParaRPr lang="en-US"/>
        </a:p>
      </dgm:t>
    </dgm:pt>
    <dgm:pt modelId="{0FEC74CA-72AC-4432-89D4-2C316C072A34}">
      <dgm:prSet/>
      <dgm:spPr>
        <a:solidFill>
          <a:schemeClr val="accent5">
            <a:lumMod val="20000"/>
            <a:lumOff val="80000"/>
            <a:alpha val="90000"/>
          </a:schemeClr>
        </a:solidFill>
      </dgm:spPr>
      <dgm:t>
        <a:bodyPr/>
        <a:lstStyle/>
        <a:p>
          <a:pPr algn="l" rtl="1"/>
          <a:endParaRPr lang="en-US" dirty="0">
            <a:latin typeface="+mn-lt"/>
          </a:endParaRPr>
        </a:p>
      </dgm:t>
    </dgm:pt>
    <dgm:pt modelId="{289FB330-54E0-4741-A8BD-95C037C2E1E3}" type="parTrans" cxnId="{29D6D92A-308F-48C2-AD33-12824C8AFE93}">
      <dgm:prSet/>
      <dgm:spPr/>
      <dgm:t>
        <a:bodyPr/>
        <a:lstStyle/>
        <a:p>
          <a:endParaRPr lang="en-US"/>
        </a:p>
      </dgm:t>
    </dgm:pt>
    <dgm:pt modelId="{4FA9C441-5F91-4243-8221-498A9A65E31F}" type="sibTrans" cxnId="{29D6D92A-308F-48C2-AD33-12824C8AFE93}">
      <dgm:prSet/>
      <dgm:spPr/>
      <dgm:t>
        <a:bodyPr/>
        <a:lstStyle/>
        <a:p>
          <a:endParaRPr lang="en-US"/>
        </a:p>
      </dgm:t>
    </dgm:pt>
    <dgm:pt modelId="{27607971-18F5-414D-AB5A-F7C23068DEB6}">
      <dgm:prSet/>
      <dgm:spPr>
        <a:solidFill>
          <a:schemeClr val="accent5">
            <a:lumMod val="20000"/>
            <a:lumOff val="80000"/>
            <a:alpha val="90000"/>
          </a:schemeClr>
        </a:solidFill>
      </dgm:spPr>
      <dgm:t>
        <a:bodyPr/>
        <a:lstStyle/>
        <a:p>
          <a:pPr algn="l" rtl="1"/>
          <a:endParaRPr lang="en-US" dirty="0">
            <a:latin typeface="+mn-lt"/>
          </a:endParaRPr>
        </a:p>
      </dgm:t>
    </dgm:pt>
    <dgm:pt modelId="{37B7BE08-07D3-4BA3-AB23-B8BD5766F266}" type="parTrans" cxnId="{957EBABE-4440-49E5-A0D6-4D2331A36F9D}">
      <dgm:prSet/>
      <dgm:spPr/>
      <dgm:t>
        <a:bodyPr/>
        <a:lstStyle/>
        <a:p>
          <a:endParaRPr lang="en-US"/>
        </a:p>
      </dgm:t>
    </dgm:pt>
    <dgm:pt modelId="{CE0BE80B-D572-40A8-A23C-427913C59838}" type="sibTrans" cxnId="{957EBABE-4440-49E5-A0D6-4D2331A36F9D}">
      <dgm:prSet/>
      <dgm:spPr/>
      <dgm:t>
        <a:bodyPr/>
        <a:lstStyle/>
        <a:p>
          <a:endParaRPr lang="en-US"/>
        </a:p>
      </dgm:t>
    </dgm:pt>
    <dgm:pt modelId="{B15AA08A-A3C1-4E60-BD9C-47DD58B87885}" type="pres">
      <dgm:prSet presAssocID="{8A9609A4-C05A-4DB1-A69C-DDEBAE08A88A}" presName="Name0" presStyleCnt="0">
        <dgm:presLayoutVars>
          <dgm:dir/>
          <dgm:animLvl val="lvl"/>
          <dgm:resizeHandles val="exact"/>
        </dgm:presLayoutVars>
      </dgm:prSet>
      <dgm:spPr/>
      <dgm:t>
        <a:bodyPr/>
        <a:lstStyle/>
        <a:p>
          <a:pPr rtl="1"/>
          <a:endParaRPr lang="ar-SA"/>
        </a:p>
      </dgm:t>
    </dgm:pt>
    <dgm:pt modelId="{07DCC1AC-9A3A-4795-8FCD-5671A0B73B89}" type="pres">
      <dgm:prSet presAssocID="{73247EA9-E35E-405C-864C-39ACD26F9440}" presName="composite" presStyleCnt="0"/>
      <dgm:spPr/>
    </dgm:pt>
    <dgm:pt modelId="{167454D0-D1C1-4A7A-BDDE-726E9209C54C}" type="pres">
      <dgm:prSet presAssocID="{73247EA9-E35E-405C-864C-39ACD26F9440}" presName="parTx" presStyleLbl="alignNode1" presStyleIdx="0" presStyleCnt="2">
        <dgm:presLayoutVars>
          <dgm:chMax val="0"/>
          <dgm:chPref val="0"/>
          <dgm:bulletEnabled val="1"/>
        </dgm:presLayoutVars>
      </dgm:prSet>
      <dgm:spPr/>
      <dgm:t>
        <a:bodyPr/>
        <a:lstStyle/>
        <a:p>
          <a:pPr rtl="1"/>
          <a:endParaRPr lang="ar-SA"/>
        </a:p>
      </dgm:t>
    </dgm:pt>
    <dgm:pt modelId="{056517F0-CA39-482A-932A-50DA4694EF89}" type="pres">
      <dgm:prSet presAssocID="{73247EA9-E35E-405C-864C-39ACD26F9440}" presName="desTx" presStyleLbl="alignAccFollowNode1" presStyleIdx="0" presStyleCnt="2">
        <dgm:presLayoutVars>
          <dgm:bulletEnabled val="1"/>
        </dgm:presLayoutVars>
      </dgm:prSet>
      <dgm:spPr/>
      <dgm:t>
        <a:bodyPr/>
        <a:lstStyle/>
        <a:p>
          <a:pPr rtl="1"/>
          <a:endParaRPr lang="ar-SA"/>
        </a:p>
      </dgm:t>
    </dgm:pt>
    <dgm:pt modelId="{BC8993CF-55E7-488A-A7ED-F4AA5D28B93F}" type="pres">
      <dgm:prSet presAssocID="{EE5575B8-954C-46FE-B815-59234FB339BA}" presName="space" presStyleCnt="0"/>
      <dgm:spPr/>
    </dgm:pt>
    <dgm:pt modelId="{361F8AB9-8C64-4A03-A284-821E03323ADC}" type="pres">
      <dgm:prSet presAssocID="{B8266CF0-646D-46C9-BC08-7DF237ACAAC1}" presName="composite" presStyleCnt="0"/>
      <dgm:spPr/>
    </dgm:pt>
    <dgm:pt modelId="{787B628F-44E3-4DED-B926-B7993C6004AF}" type="pres">
      <dgm:prSet presAssocID="{B8266CF0-646D-46C9-BC08-7DF237ACAAC1}" presName="parTx" presStyleLbl="alignNode1" presStyleIdx="1" presStyleCnt="2">
        <dgm:presLayoutVars>
          <dgm:chMax val="0"/>
          <dgm:chPref val="0"/>
          <dgm:bulletEnabled val="1"/>
        </dgm:presLayoutVars>
      </dgm:prSet>
      <dgm:spPr/>
      <dgm:t>
        <a:bodyPr/>
        <a:lstStyle/>
        <a:p>
          <a:pPr rtl="1"/>
          <a:endParaRPr lang="ar-SA"/>
        </a:p>
      </dgm:t>
    </dgm:pt>
    <dgm:pt modelId="{1B98D134-D9A4-4E26-A5BC-152733E7D07F}" type="pres">
      <dgm:prSet presAssocID="{B8266CF0-646D-46C9-BC08-7DF237ACAAC1}" presName="desTx" presStyleLbl="alignAccFollowNode1" presStyleIdx="1" presStyleCnt="2">
        <dgm:presLayoutVars>
          <dgm:bulletEnabled val="1"/>
        </dgm:presLayoutVars>
      </dgm:prSet>
      <dgm:spPr/>
      <dgm:t>
        <a:bodyPr/>
        <a:lstStyle/>
        <a:p>
          <a:pPr rtl="1"/>
          <a:endParaRPr lang="ar-SA"/>
        </a:p>
      </dgm:t>
    </dgm:pt>
  </dgm:ptLst>
  <dgm:cxnLst>
    <dgm:cxn modelId="{FA2B2EDC-8EB3-4704-A39F-160F64DFDAA1}" type="presOf" srcId="{F3547FB4-D242-4B82-B0A5-6268BFCF0389}" destId="{1B98D134-D9A4-4E26-A5BC-152733E7D07F}" srcOrd="0" destOrd="4" presId="urn:microsoft.com/office/officeart/2005/8/layout/hList1"/>
    <dgm:cxn modelId="{4347ADB2-A12E-40EE-BAC3-50B0E377567F}" type="presOf" srcId="{95057FA4-B8BD-4197-8181-3BDD0094AFFC}" destId="{1B98D134-D9A4-4E26-A5BC-152733E7D07F}" srcOrd="0" destOrd="11" presId="urn:microsoft.com/office/officeart/2005/8/layout/hList1"/>
    <dgm:cxn modelId="{C0A2A258-3B17-41BA-9155-5250C850A4AE}" type="presOf" srcId="{A8A38C9F-E20F-4C0E-93B0-C246D70E05E7}" destId="{056517F0-CA39-482A-932A-50DA4694EF89}" srcOrd="0" destOrd="2" presId="urn:microsoft.com/office/officeart/2005/8/layout/hList1"/>
    <dgm:cxn modelId="{DCB98D0E-D513-4DA8-B2DF-26A5DB021C33}" srcId="{73247EA9-E35E-405C-864C-39ACD26F9440}" destId="{A8A38C9F-E20F-4C0E-93B0-C246D70E05E7}" srcOrd="2" destOrd="0" parTransId="{1E686A7D-3EAA-4CDC-9B55-FCB5E5702C53}" sibTransId="{AA05EE63-0276-424C-A6BE-BF283285E578}"/>
    <dgm:cxn modelId="{A92BDDF2-D5DC-4083-A41F-C4BD529DE98A}" srcId="{B8266CF0-646D-46C9-BC08-7DF237ACAAC1}" destId="{0D58E74D-9AD8-4970-83B5-12303C2A3CA1}" srcOrd="8" destOrd="0" parTransId="{A3347F45-3053-4703-B5A7-20E9D550EBA8}" sibTransId="{7BE6065A-08AD-4616-965B-5E53EDAF69D8}"/>
    <dgm:cxn modelId="{30955D15-5F5F-4EC1-9BC7-B035B7E71018}" srcId="{8A9609A4-C05A-4DB1-A69C-DDEBAE08A88A}" destId="{B8266CF0-646D-46C9-BC08-7DF237ACAAC1}" srcOrd="1" destOrd="0" parTransId="{AE159B59-EA5C-437E-A4AF-03D69777388B}" sibTransId="{C675BC30-BBCF-4A03-9D56-56D9D050FCBF}"/>
    <dgm:cxn modelId="{ED2932FE-B8C9-4FC4-9877-99EDE23A1ECC}" srcId="{B8266CF0-646D-46C9-BC08-7DF237ACAAC1}" destId="{F3547FB4-D242-4B82-B0A5-6268BFCF0389}" srcOrd="4" destOrd="0" parTransId="{4309752A-1A5A-4E1D-B923-58E59F362A83}" sibTransId="{D239F7F9-A33D-41B3-88D1-55B32B5378D8}"/>
    <dgm:cxn modelId="{84FBDBDE-1D44-4C93-83B4-5D19E9C253B0}" type="presOf" srcId="{8A9609A4-C05A-4DB1-A69C-DDEBAE08A88A}" destId="{B15AA08A-A3C1-4E60-BD9C-47DD58B87885}" srcOrd="0" destOrd="0" presId="urn:microsoft.com/office/officeart/2005/8/layout/hList1"/>
    <dgm:cxn modelId="{A6E2C6DF-F516-452E-8767-7DB79CB05983}" type="presOf" srcId="{A449F87E-8979-47CF-B827-3F4EF5B786FB}" destId="{056517F0-CA39-482A-932A-50DA4694EF89}" srcOrd="0" destOrd="1" presId="urn:microsoft.com/office/officeart/2005/8/layout/hList1"/>
    <dgm:cxn modelId="{8512480E-35A6-41D2-9939-237EE9A12147}" type="presOf" srcId="{4A466A5B-3250-4B60-9504-26B5412E8FA5}" destId="{1B98D134-D9A4-4E26-A5BC-152733E7D07F}" srcOrd="0" destOrd="12" presId="urn:microsoft.com/office/officeart/2005/8/layout/hList1"/>
    <dgm:cxn modelId="{CC80CE20-4F17-4793-AB03-A132E1D96AB4}" type="presOf" srcId="{0D58E74D-9AD8-4970-83B5-12303C2A3CA1}" destId="{1B98D134-D9A4-4E26-A5BC-152733E7D07F}" srcOrd="0" destOrd="8" presId="urn:microsoft.com/office/officeart/2005/8/layout/hList1"/>
    <dgm:cxn modelId="{E3E9DA44-EB47-489F-8A79-239AFFBF48DA}" type="presOf" srcId="{2BEECD9A-C07D-4B87-A33E-2D28AE468BB6}" destId="{056517F0-CA39-482A-932A-50DA4694EF89}" srcOrd="0" destOrd="0" presId="urn:microsoft.com/office/officeart/2005/8/layout/hList1"/>
    <dgm:cxn modelId="{67745844-4988-4289-BC98-7106613995D8}" srcId="{B8266CF0-646D-46C9-BC08-7DF237ACAAC1}" destId="{4A466A5B-3250-4B60-9504-26B5412E8FA5}" srcOrd="12" destOrd="0" parTransId="{7B9B91A7-E0D3-418D-ACD0-E6498A34BF61}" sibTransId="{AD0734EE-7302-4256-A46B-55CDD29342F7}"/>
    <dgm:cxn modelId="{B91D315E-FE30-43A0-A7D7-1CD7EBD73FDB}" srcId="{B8266CF0-646D-46C9-BC08-7DF237ACAAC1}" destId="{09345C1E-C952-4303-9CA3-B15E9EB0A19C}" srcOrd="6" destOrd="0" parTransId="{24A71830-721E-418D-9F1D-B88CB3AD8DBF}" sibTransId="{D8CDEA65-2AA4-4D1A-B95A-4DC7130BCB23}"/>
    <dgm:cxn modelId="{957EBABE-4440-49E5-A0D6-4D2331A36F9D}" srcId="{B8266CF0-646D-46C9-BC08-7DF237ACAAC1}" destId="{27607971-18F5-414D-AB5A-F7C23068DEB6}" srcOrd="10" destOrd="0" parTransId="{37B7BE08-07D3-4BA3-AB23-B8BD5766F266}" sibTransId="{CE0BE80B-D572-40A8-A23C-427913C59838}"/>
    <dgm:cxn modelId="{42FEDFC2-9EF0-4C30-9D50-DCF2889BE08F}" type="presOf" srcId="{BE7AFCD0-D870-4C9E-BE02-52E8AC282068}" destId="{1B98D134-D9A4-4E26-A5BC-152733E7D07F}" srcOrd="0" destOrd="0" presId="urn:microsoft.com/office/officeart/2005/8/layout/hList1"/>
    <dgm:cxn modelId="{FD7825A4-3DF5-4317-90F7-31BFC4B2A4BF}" type="presOf" srcId="{0FEC74CA-72AC-4432-89D4-2C316C072A34}" destId="{1B98D134-D9A4-4E26-A5BC-152733E7D07F}" srcOrd="0" destOrd="9" presId="urn:microsoft.com/office/officeart/2005/8/layout/hList1"/>
    <dgm:cxn modelId="{92398AE5-3ECD-4348-AD36-BE90D890C508}" type="presOf" srcId="{E81931F2-8FC5-42F7-B424-3C58C8EAACCC}" destId="{056517F0-CA39-482A-932A-50DA4694EF89}" srcOrd="0" destOrd="3" presId="urn:microsoft.com/office/officeart/2005/8/layout/hList1"/>
    <dgm:cxn modelId="{D891C99D-BA42-46CD-9D69-8127B09C2BF4}" srcId="{B8266CF0-646D-46C9-BC08-7DF237ACAAC1}" destId="{BE7AFCD0-D870-4C9E-BE02-52E8AC282068}" srcOrd="0" destOrd="0" parTransId="{BAD8DB98-20A0-4AED-9442-C434DA76A0D6}" sibTransId="{F305789D-F687-482D-8B44-E5FA6567144F}"/>
    <dgm:cxn modelId="{29D6D92A-308F-48C2-AD33-12824C8AFE93}" srcId="{B8266CF0-646D-46C9-BC08-7DF237ACAAC1}" destId="{0FEC74CA-72AC-4432-89D4-2C316C072A34}" srcOrd="9" destOrd="0" parTransId="{289FB330-54E0-4741-A8BD-95C037C2E1E3}" sibTransId="{4FA9C441-5F91-4243-8221-498A9A65E31F}"/>
    <dgm:cxn modelId="{206904B5-6A38-46A7-9010-2D9FD34CDEA6}" srcId="{B8266CF0-646D-46C9-BC08-7DF237ACAAC1}" destId="{8DA462C0-CB71-4E5E-A8D5-809298DD9E44}" srcOrd="7" destOrd="0" parTransId="{5D31B316-DBA6-4027-91BC-9F93DACA66A2}" sibTransId="{50B23EFF-A4C7-410D-97DC-95C4C5AFFB05}"/>
    <dgm:cxn modelId="{D39A1470-F36A-4CC9-BBB9-951C8C595BDE}" type="presOf" srcId="{3FB40FF8-7A73-4B5A-A60D-78BED87C858E}" destId="{1B98D134-D9A4-4E26-A5BC-152733E7D07F}" srcOrd="0" destOrd="5" presId="urn:microsoft.com/office/officeart/2005/8/layout/hList1"/>
    <dgm:cxn modelId="{18EC19CC-F33D-4001-A34C-5D0184B6A849}" type="presOf" srcId="{09345C1E-C952-4303-9CA3-B15E9EB0A19C}" destId="{1B98D134-D9A4-4E26-A5BC-152733E7D07F}" srcOrd="0" destOrd="6" presId="urn:microsoft.com/office/officeart/2005/8/layout/hList1"/>
    <dgm:cxn modelId="{56F3D009-AB60-49DA-A05F-52610A3A4182}" type="presOf" srcId="{8DA462C0-CB71-4E5E-A8D5-809298DD9E44}" destId="{1B98D134-D9A4-4E26-A5BC-152733E7D07F}" srcOrd="0" destOrd="7" presId="urn:microsoft.com/office/officeart/2005/8/layout/hList1"/>
    <dgm:cxn modelId="{6BD2ED3A-BC60-4D8F-B4E4-48059430C4A7}" srcId="{8A9609A4-C05A-4DB1-A69C-DDEBAE08A88A}" destId="{73247EA9-E35E-405C-864C-39ACD26F9440}" srcOrd="0" destOrd="0" parTransId="{85C6F4EE-44B4-41A9-98D6-05592369E72D}" sibTransId="{EE5575B8-954C-46FE-B815-59234FB339BA}"/>
    <dgm:cxn modelId="{7509CECF-BAF9-40DD-9D02-80F961C64E8A}" srcId="{B8266CF0-646D-46C9-BC08-7DF237ACAAC1}" destId="{2843908B-2CAD-4833-B0D1-BB1479302089}" srcOrd="1" destOrd="0" parTransId="{2072EBB3-5FB9-4DD6-84B3-10BEC7DEF304}" sibTransId="{CCE6DCB4-B6E9-4D7D-90B0-E3D17CD16975}"/>
    <dgm:cxn modelId="{E2140627-8E6D-4EE0-8CC7-1595C65387C2}" type="presOf" srcId="{DFF3FD84-E3D1-43D1-A172-98C1FC20467C}" destId="{1B98D134-D9A4-4E26-A5BC-152733E7D07F}" srcOrd="0" destOrd="2" presId="urn:microsoft.com/office/officeart/2005/8/layout/hList1"/>
    <dgm:cxn modelId="{6A3CD2ED-57DC-4114-82F9-940FA5D58D23}" srcId="{B8266CF0-646D-46C9-BC08-7DF237ACAAC1}" destId="{710A641F-333D-402F-81E4-8F9DC19D4A0F}" srcOrd="3" destOrd="0" parTransId="{0408E6D2-7D2A-485F-A0E9-94FF2DD8BAD1}" sibTransId="{26030368-6116-46E1-AE6D-E6E0095A9CD4}"/>
    <dgm:cxn modelId="{E776DAD1-6F42-4369-B4DC-625029D34975}" type="presOf" srcId="{2843908B-2CAD-4833-B0D1-BB1479302089}" destId="{1B98D134-D9A4-4E26-A5BC-152733E7D07F}" srcOrd="0" destOrd="1" presId="urn:microsoft.com/office/officeart/2005/8/layout/hList1"/>
    <dgm:cxn modelId="{3FA06323-6B73-486C-B3DB-FABBB5A9263A}" srcId="{73247EA9-E35E-405C-864C-39ACD26F9440}" destId="{2BEECD9A-C07D-4B87-A33E-2D28AE468BB6}" srcOrd="0" destOrd="0" parTransId="{BB425E1B-DDA6-45AA-9053-74C4FB34CC6B}" sibTransId="{B0AEC176-937C-4A2D-9584-C4F8B6EE4637}"/>
    <dgm:cxn modelId="{237193A2-FD03-4D8C-BDEA-AE78E64CEC20}" type="presOf" srcId="{27607971-18F5-414D-AB5A-F7C23068DEB6}" destId="{1B98D134-D9A4-4E26-A5BC-152733E7D07F}" srcOrd="0" destOrd="10" presId="urn:microsoft.com/office/officeart/2005/8/layout/hList1"/>
    <dgm:cxn modelId="{3C4D1198-9DDE-4F76-AA1A-A55AF29ECE9D}" srcId="{B8266CF0-646D-46C9-BC08-7DF237ACAAC1}" destId="{DFF3FD84-E3D1-43D1-A172-98C1FC20467C}" srcOrd="2" destOrd="0" parTransId="{B8C4AB20-28E1-4520-8AF1-DEC98CB92008}" sibTransId="{46653064-5AB1-4E9A-9A99-27DC0D84D1F6}"/>
    <dgm:cxn modelId="{F490A446-DE9C-4A10-B725-6395539373A4}" type="presOf" srcId="{B8266CF0-646D-46C9-BC08-7DF237ACAAC1}" destId="{787B628F-44E3-4DED-B926-B7993C6004AF}" srcOrd="0" destOrd="0" presId="urn:microsoft.com/office/officeart/2005/8/layout/hList1"/>
    <dgm:cxn modelId="{950BA52B-CF94-4D28-8245-9EFD378D01CF}" type="presOf" srcId="{73247EA9-E35E-405C-864C-39ACD26F9440}" destId="{167454D0-D1C1-4A7A-BDDE-726E9209C54C}" srcOrd="0" destOrd="0" presId="urn:microsoft.com/office/officeart/2005/8/layout/hList1"/>
    <dgm:cxn modelId="{D6846015-D8A1-4DE9-BC54-78EBBF408BB1}" srcId="{B8266CF0-646D-46C9-BC08-7DF237ACAAC1}" destId="{95057FA4-B8BD-4197-8181-3BDD0094AFFC}" srcOrd="11" destOrd="0" parTransId="{99F711E6-A889-49B7-82BC-8057B099E986}" sibTransId="{F10B48AF-B2A8-4D87-9B2E-9068CDB129EE}"/>
    <dgm:cxn modelId="{7D3BF15D-EAA7-416E-9E24-1B73266B015B}" type="presOf" srcId="{710A641F-333D-402F-81E4-8F9DC19D4A0F}" destId="{1B98D134-D9A4-4E26-A5BC-152733E7D07F}" srcOrd="0" destOrd="3" presId="urn:microsoft.com/office/officeart/2005/8/layout/hList1"/>
    <dgm:cxn modelId="{9782521D-252C-434F-B439-8BF26E916F91}" srcId="{73247EA9-E35E-405C-864C-39ACD26F9440}" destId="{E81931F2-8FC5-42F7-B424-3C58C8EAACCC}" srcOrd="3" destOrd="0" parTransId="{81614DD7-BA42-4276-9F2F-1F321E05291A}" sibTransId="{311768BF-D672-4131-A17B-7E208A7963CC}"/>
    <dgm:cxn modelId="{1D40757A-B447-43B4-ABCC-6A7FEFEACAB3}" srcId="{B8266CF0-646D-46C9-BC08-7DF237ACAAC1}" destId="{3FB40FF8-7A73-4B5A-A60D-78BED87C858E}" srcOrd="5" destOrd="0" parTransId="{0A701ABF-018B-4E49-8FD5-75D171BF40CE}" sibTransId="{5699C524-16FB-4886-9A74-C2C80F0A01BC}"/>
    <dgm:cxn modelId="{2D91AD17-56FC-4337-9235-51A4884FA7E0}" srcId="{73247EA9-E35E-405C-864C-39ACD26F9440}" destId="{A449F87E-8979-47CF-B827-3F4EF5B786FB}" srcOrd="1" destOrd="0" parTransId="{FA9E16BC-D06E-4235-9831-648DAEB7880C}" sibTransId="{D5F1E1AB-B1EF-4A7B-B7DD-C8A0695BD830}"/>
    <dgm:cxn modelId="{DF2BE376-E638-463D-A4CB-8359B19C77D6}" type="presParOf" srcId="{B15AA08A-A3C1-4E60-BD9C-47DD58B87885}" destId="{07DCC1AC-9A3A-4795-8FCD-5671A0B73B89}" srcOrd="0" destOrd="0" presId="urn:microsoft.com/office/officeart/2005/8/layout/hList1"/>
    <dgm:cxn modelId="{9DCB8057-7723-4AE1-9635-AB8602BDF85C}" type="presParOf" srcId="{07DCC1AC-9A3A-4795-8FCD-5671A0B73B89}" destId="{167454D0-D1C1-4A7A-BDDE-726E9209C54C}" srcOrd="0" destOrd="0" presId="urn:microsoft.com/office/officeart/2005/8/layout/hList1"/>
    <dgm:cxn modelId="{E29C79D0-E04D-41F4-BDB7-E4A7EE8682B9}" type="presParOf" srcId="{07DCC1AC-9A3A-4795-8FCD-5671A0B73B89}" destId="{056517F0-CA39-482A-932A-50DA4694EF89}" srcOrd="1" destOrd="0" presId="urn:microsoft.com/office/officeart/2005/8/layout/hList1"/>
    <dgm:cxn modelId="{D4A42B69-AA7B-4BC3-9FF0-2FF0A7C477F6}" type="presParOf" srcId="{B15AA08A-A3C1-4E60-BD9C-47DD58B87885}" destId="{BC8993CF-55E7-488A-A7ED-F4AA5D28B93F}" srcOrd="1" destOrd="0" presId="urn:microsoft.com/office/officeart/2005/8/layout/hList1"/>
    <dgm:cxn modelId="{111E593A-B377-46AD-8188-08B4BAE82DF1}" type="presParOf" srcId="{B15AA08A-A3C1-4E60-BD9C-47DD58B87885}" destId="{361F8AB9-8C64-4A03-A284-821E03323ADC}" srcOrd="2" destOrd="0" presId="urn:microsoft.com/office/officeart/2005/8/layout/hList1"/>
    <dgm:cxn modelId="{DD5650F1-3777-4745-9009-17B4763D6BB7}" type="presParOf" srcId="{361F8AB9-8C64-4A03-A284-821E03323ADC}" destId="{787B628F-44E3-4DED-B926-B7993C6004AF}" srcOrd="0" destOrd="0" presId="urn:microsoft.com/office/officeart/2005/8/layout/hList1"/>
    <dgm:cxn modelId="{7F0BC2A3-A42C-46C5-BB59-5837E26B21DF}" type="presParOf" srcId="{361F8AB9-8C64-4A03-A284-821E03323ADC}" destId="{1B98D134-D9A4-4E26-A5BC-152733E7D07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454D0-D1C1-4A7A-BDDE-726E9209C54C}">
      <dsp:nvSpPr>
        <dsp:cNvPr id="0" name=""/>
        <dsp:cNvSpPr/>
      </dsp:nvSpPr>
      <dsp:spPr>
        <a:xfrm>
          <a:off x="39" y="62260"/>
          <a:ext cx="3799790" cy="374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rtl="1">
            <a:lnSpc>
              <a:spcPct val="90000"/>
            </a:lnSpc>
            <a:spcBef>
              <a:spcPct val="0"/>
            </a:spcBef>
            <a:spcAft>
              <a:spcPct val="35000"/>
            </a:spcAft>
          </a:pPr>
          <a:r>
            <a:rPr lang="en-US" sz="1300" b="1" kern="1200" dirty="0" smtClean="0"/>
            <a:t>Maternal infection </a:t>
          </a:r>
          <a:endParaRPr lang="ar-SA" sz="1300" b="1" kern="1200" dirty="0"/>
        </a:p>
      </dsp:txBody>
      <dsp:txXfrm>
        <a:off x="39" y="62260"/>
        <a:ext cx="3799790" cy="374400"/>
      </dsp:txXfrm>
    </dsp:sp>
    <dsp:sp modelId="{056517F0-CA39-482A-932A-50DA4694EF89}">
      <dsp:nvSpPr>
        <dsp:cNvPr id="0" name=""/>
        <dsp:cNvSpPr/>
      </dsp:nvSpPr>
      <dsp:spPr>
        <a:xfrm>
          <a:off x="39" y="436660"/>
          <a:ext cx="3799790" cy="296631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1">
            <a:lnSpc>
              <a:spcPct val="90000"/>
            </a:lnSpc>
            <a:spcBef>
              <a:spcPct val="0"/>
            </a:spcBef>
            <a:spcAft>
              <a:spcPct val="15000"/>
            </a:spcAft>
            <a:buChar char="••"/>
          </a:pPr>
          <a:r>
            <a:rPr lang="en-US" sz="1600" kern="1200" dirty="0" smtClean="0">
              <a:solidFill>
                <a:srgbClr val="FF0000"/>
              </a:solidFill>
              <a:latin typeface="+mn-lt"/>
            </a:rPr>
            <a:t>Asymptomatic in &gt; 80 </a:t>
          </a:r>
          <a:r>
            <a:rPr lang="en-US" sz="1600" kern="1200" dirty="0" smtClean="0">
              <a:solidFill>
                <a:schemeClr val="tx1"/>
              </a:solidFill>
              <a:latin typeface="+mn-lt"/>
            </a:rPr>
            <a:t>% of women </a:t>
          </a:r>
          <a:endParaRPr lang="ar-SA" sz="1600" kern="1200" dirty="0">
            <a:latin typeface="+mn-lt"/>
          </a:endParaRPr>
        </a:p>
        <a:p>
          <a:pPr marL="171450" lvl="1" indent="-171450" algn="l" defTabSz="711200" rtl="1">
            <a:lnSpc>
              <a:spcPct val="90000"/>
            </a:lnSpc>
            <a:spcBef>
              <a:spcPct val="0"/>
            </a:spcBef>
            <a:spcAft>
              <a:spcPct val="15000"/>
            </a:spcAft>
            <a:buChar char="••"/>
          </a:pPr>
          <a:r>
            <a:rPr lang="en-US" sz="1600" b="1" kern="1200" dirty="0" smtClean="0">
              <a:solidFill>
                <a:srgbClr val="0070C0"/>
              </a:solidFill>
              <a:latin typeface="+mn-lt"/>
            </a:rPr>
            <a:t>Nonspecific symptom </a:t>
          </a:r>
          <a:r>
            <a:rPr lang="en-US" sz="1600" kern="1200" dirty="0" smtClean="0">
              <a:solidFill>
                <a:schemeClr val="tx1"/>
              </a:solidFill>
              <a:latin typeface="+mn-lt"/>
            </a:rPr>
            <a:t>: fever-chills-Headache –HSM- </a:t>
          </a:r>
          <a:r>
            <a:rPr lang="en-US" sz="1600" kern="1200" dirty="0" err="1" smtClean="0">
              <a:solidFill>
                <a:schemeClr val="tx1"/>
              </a:solidFill>
              <a:latin typeface="+mn-lt"/>
            </a:rPr>
            <a:t>myalgia</a:t>
          </a:r>
          <a:r>
            <a:rPr lang="en-US" sz="1600" kern="1200" dirty="0" smtClean="0">
              <a:solidFill>
                <a:schemeClr val="tx1"/>
              </a:solidFill>
              <a:latin typeface="+mn-lt"/>
            </a:rPr>
            <a:t> –rash (diffuse non </a:t>
          </a:r>
          <a:r>
            <a:rPr lang="en-US" sz="1600" kern="1200" dirty="0" err="1" smtClean="0">
              <a:solidFill>
                <a:schemeClr val="tx1"/>
              </a:solidFill>
              <a:latin typeface="+mn-lt"/>
            </a:rPr>
            <a:t>pruritic</a:t>
          </a:r>
          <a:r>
            <a:rPr lang="en-US" sz="1600" kern="1200" dirty="0" smtClean="0">
              <a:solidFill>
                <a:schemeClr val="tx1"/>
              </a:solidFill>
              <a:latin typeface="+mn-lt"/>
            </a:rPr>
            <a:t> </a:t>
          </a:r>
          <a:r>
            <a:rPr lang="en-US" sz="1600" kern="1200" dirty="0" err="1" smtClean="0">
              <a:solidFill>
                <a:schemeClr val="tx1"/>
              </a:solidFill>
              <a:latin typeface="+mn-lt"/>
            </a:rPr>
            <a:t>maculopapular</a:t>
          </a:r>
          <a:r>
            <a:rPr lang="en-US" sz="1600" kern="1200" dirty="0" smtClean="0">
              <a:solidFill>
                <a:schemeClr val="tx1"/>
              </a:solidFill>
              <a:latin typeface="+mn-lt"/>
            </a:rPr>
            <a:t> )</a:t>
          </a:r>
          <a:endParaRPr lang="en-US" sz="1600" kern="1200" dirty="0">
            <a:solidFill>
              <a:schemeClr val="tx1"/>
            </a:solidFill>
            <a:latin typeface="+mn-lt"/>
          </a:endParaRPr>
        </a:p>
        <a:p>
          <a:pPr marL="171450" lvl="1" indent="-171450" algn="l" defTabSz="711200" rtl="1">
            <a:lnSpc>
              <a:spcPct val="90000"/>
            </a:lnSpc>
            <a:spcBef>
              <a:spcPct val="0"/>
            </a:spcBef>
            <a:spcAft>
              <a:spcPct val="15000"/>
            </a:spcAft>
            <a:buChar char="••"/>
          </a:pPr>
          <a:r>
            <a:rPr lang="en-US" sz="1600" kern="1200" dirty="0" err="1" smtClean="0">
              <a:solidFill>
                <a:srgbClr val="FF0000"/>
              </a:solidFill>
              <a:latin typeface="+mn-lt"/>
            </a:rPr>
            <a:t>Lymphadenopathy</a:t>
          </a:r>
          <a:r>
            <a:rPr lang="en-US" sz="1600" kern="1200" dirty="0" smtClean="0">
              <a:solidFill>
                <a:srgbClr val="FF0000"/>
              </a:solidFill>
              <a:latin typeface="+mn-lt"/>
            </a:rPr>
            <a:t> </a:t>
          </a:r>
          <a:r>
            <a:rPr lang="en-US" sz="1600" kern="1200" dirty="0" smtClean="0">
              <a:solidFill>
                <a:schemeClr val="tx1"/>
              </a:solidFill>
              <a:latin typeface="+mn-lt"/>
            </a:rPr>
            <a:t>(common – bilateral –symmetrical cervical 1-3 cm )</a:t>
          </a:r>
          <a:endParaRPr lang="en-US" sz="1600" kern="1200" dirty="0">
            <a:solidFill>
              <a:srgbClr val="FF0000"/>
            </a:solidFill>
            <a:latin typeface="+mn-lt"/>
          </a:endParaRPr>
        </a:p>
        <a:p>
          <a:pPr marL="171450" lvl="1" indent="-171450" algn="l" defTabSz="711200" rtl="1">
            <a:lnSpc>
              <a:spcPct val="90000"/>
            </a:lnSpc>
            <a:spcBef>
              <a:spcPct val="0"/>
            </a:spcBef>
            <a:spcAft>
              <a:spcPct val="15000"/>
            </a:spcAft>
            <a:buChar char="••"/>
          </a:pPr>
          <a:r>
            <a:rPr lang="en-US" sz="1600" b="1" kern="1200" dirty="0" smtClean="0">
              <a:solidFill>
                <a:srgbClr val="0070C0"/>
              </a:solidFill>
              <a:latin typeface="+mn-lt"/>
            </a:rPr>
            <a:t>Ocular disease </a:t>
          </a:r>
          <a:r>
            <a:rPr lang="en-US" sz="1600" kern="1200" dirty="0" smtClean="0">
              <a:solidFill>
                <a:schemeClr val="tx1"/>
              </a:solidFill>
              <a:latin typeface="+mn-lt"/>
            </a:rPr>
            <a:t>(</a:t>
          </a:r>
          <a:r>
            <a:rPr lang="en-US" sz="1600" kern="1200" dirty="0" err="1" smtClean="0">
              <a:solidFill>
                <a:schemeClr val="tx1"/>
              </a:solidFill>
              <a:latin typeface="+mn-lt"/>
            </a:rPr>
            <a:t>chorioretinitis</a:t>
          </a:r>
          <a:r>
            <a:rPr lang="en-US" sz="1600" kern="1200" dirty="0" smtClean="0">
              <a:solidFill>
                <a:schemeClr val="tx1"/>
              </a:solidFill>
              <a:latin typeface="+mn-lt"/>
            </a:rPr>
            <a:t> presented – decrease visual acuity or </a:t>
          </a:r>
          <a:r>
            <a:rPr lang="en-US" sz="1800" kern="1200" dirty="0" smtClean="0">
              <a:solidFill>
                <a:schemeClr val="tx1"/>
              </a:solidFill>
              <a:latin typeface="+mn-lt"/>
            </a:rPr>
            <a:t>loss</a:t>
          </a:r>
          <a:r>
            <a:rPr lang="en-US" sz="1500" kern="1200" dirty="0" smtClean="0">
              <a:solidFill>
                <a:schemeClr val="tx1"/>
              </a:solidFill>
              <a:latin typeface="Agency FB" panose="020B0503020202020204" pitchFamily="34" charset="0"/>
            </a:rPr>
            <a:t> </a:t>
          </a:r>
          <a:endParaRPr lang="ar-SA" sz="1500" kern="1200" dirty="0"/>
        </a:p>
      </dsp:txBody>
      <dsp:txXfrm>
        <a:off x="39" y="436660"/>
        <a:ext cx="3799790" cy="2966315"/>
      </dsp:txXfrm>
    </dsp:sp>
    <dsp:sp modelId="{787B628F-44E3-4DED-B926-B7993C6004AF}">
      <dsp:nvSpPr>
        <dsp:cNvPr id="0" name=""/>
        <dsp:cNvSpPr/>
      </dsp:nvSpPr>
      <dsp:spPr>
        <a:xfrm>
          <a:off x="4331801" y="62260"/>
          <a:ext cx="3799790" cy="374400"/>
        </a:xfrm>
        <a:prstGeom prst="rect">
          <a:avLst/>
        </a:prstGeom>
        <a:solidFill>
          <a:schemeClr val="accent1"/>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rtl="1">
            <a:lnSpc>
              <a:spcPct val="90000"/>
            </a:lnSpc>
            <a:spcBef>
              <a:spcPct val="0"/>
            </a:spcBef>
            <a:spcAft>
              <a:spcPct val="35000"/>
            </a:spcAft>
          </a:pPr>
          <a:r>
            <a:rPr lang="en-US" sz="1300" b="1" kern="1200" dirty="0" err="1" smtClean="0"/>
            <a:t>Congental</a:t>
          </a:r>
          <a:r>
            <a:rPr lang="en-US" sz="1300" b="1" kern="1200" dirty="0" smtClean="0"/>
            <a:t> toxoplasmosis </a:t>
          </a:r>
          <a:endParaRPr lang="ar-SA" sz="1300" b="1" kern="1200" dirty="0"/>
        </a:p>
      </dsp:txBody>
      <dsp:txXfrm>
        <a:off x="4331801" y="62260"/>
        <a:ext cx="3799790" cy="374400"/>
      </dsp:txXfrm>
    </dsp:sp>
    <dsp:sp modelId="{1B98D134-D9A4-4E26-A5BC-152733E7D07F}">
      <dsp:nvSpPr>
        <dsp:cNvPr id="0" name=""/>
        <dsp:cNvSpPr/>
      </dsp:nvSpPr>
      <dsp:spPr>
        <a:xfrm>
          <a:off x="4331801" y="436660"/>
          <a:ext cx="3799790" cy="2966315"/>
        </a:xfrm>
        <a:prstGeom prst="rect">
          <a:avLst/>
        </a:prstGeom>
        <a:solidFill>
          <a:schemeClr val="accent5">
            <a:lumMod val="20000"/>
            <a:lumOff val="8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1">
            <a:lnSpc>
              <a:spcPct val="90000"/>
            </a:lnSpc>
            <a:spcBef>
              <a:spcPct val="0"/>
            </a:spcBef>
            <a:spcAft>
              <a:spcPct val="15000"/>
            </a:spcAft>
            <a:buChar char="••"/>
          </a:pPr>
          <a:r>
            <a:rPr lang="en-US" sz="1300" kern="1200" dirty="0" smtClean="0">
              <a:latin typeface="+mn-lt"/>
            </a:rPr>
            <a:t>70&gt;90 % </a:t>
          </a:r>
          <a:r>
            <a:rPr lang="en-US" sz="1300" kern="1200" dirty="0" smtClean="0">
              <a:solidFill>
                <a:srgbClr val="FF0000"/>
              </a:solidFill>
              <a:latin typeface="+mn-lt"/>
            </a:rPr>
            <a:t>asymptomatic </a:t>
          </a:r>
          <a:r>
            <a:rPr lang="en-US" sz="1300" kern="1200" dirty="0" smtClean="0">
              <a:latin typeface="+mn-lt"/>
            </a:rPr>
            <a:t>at birth  </a:t>
          </a:r>
          <a:endParaRPr lang="ar-SA" sz="1300" kern="1200" dirty="0">
            <a:latin typeface="+mn-lt"/>
          </a:endParaRPr>
        </a:p>
        <a:p>
          <a:pPr marL="114300" lvl="1" indent="-114300" algn="l" defTabSz="577850" rtl="1">
            <a:lnSpc>
              <a:spcPct val="90000"/>
            </a:lnSpc>
            <a:spcBef>
              <a:spcPct val="0"/>
            </a:spcBef>
            <a:spcAft>
              <a:spcPct val="15000"/>
            </a:spcAft>
            <a:buChar char="••"/>
          </a:pPr>
          <a:r>
            <a:rPr lang="en-US" sz="1300" kern="1200" dirty="0" smtClean="0">
              <a:latin typeface="+mn-lt"/>
            </a:rPr>
            <a:t>Classic triad :</a:t>
          </a:r>
          <a:endParaRPr lang="en-US" sz="1300" kern="1200" dirty="0">
            <a:latin typeface="+mn-lt"/>
          </a:endParaRPr>
        </a:p>
        <a:p>
          <a:pPr marL="114300" lvl="1" indent="-114300" algn="l" defTabSz="577850" rtl="1">
            <a:lnSpc>
              <a:spcPct val="90000"/>
            </a:lnSpc>
            <a:spcBef>
              <a:spcPct val="0"/>
            </a:spcBef>
            <a:spcAft>
              <a:spcPct val="15000"/>
            </a:spcAft>
            <a:buChar char="••"/>
          </a:pPr>
          <a:r>
            <a:rPr lang="en-US" sz="1300" kern="1200" dirty="0" err="1" smtClean="0">
              <a:solidFill>
                <a:srgbClr val="00B050"/>
              </a:solidFill>
              <a:latin typeface="+mn-lt"/>
            </a:rPr>
            <a:t>chorioretinitis</a:t>
          </a:r>
          <a:r>
            <a:rPr lang="en-US" sz="1300" kern="1200" dirty="0" smtClean="0">
              <a:solidFill>
                <a:srgbClr val="00B050"/>
              </a:solidFill>
              <a:latin typeface="+mn-lt"/>
            </a:rPr>
            <a:t> </a:t>
          </a:r>
          <a:endParaRPr lang="en-US" sz="1300" kern="1200" dirty="0">
            <a:solidFill>
              <a:srgbClr val="00B050"/>
            </a:solidFill>
            <a:latin typeface="+mn-lt"/>
          </a:endParaRPr>
        </a:p>
        <a:p>
          <a:pPr marL="114300" lvl="1" indent="-114300" algn="l" defTabSz="577850" rtl="1">
            <a:lnSpc>
              <a:spcPct val="90000"/>
            </a:lnSpc>
            <a:spcBef>
              <a:spcPct val="0"/>
            </a:spcBef>
            <a:spcAft>
              <a:spcPct val="15000"/>
            </a:spcAft>
            <a:buChar char="••"/>
          </a:pPr>
          <a:r>
            <a:rPr lang="en-US" sz="1300" kern="1200" dirty="0" smtClean="0">
              <a:solidFill>
                <a:srgbClr val="00B050"/>
              </a:solidFill>
              <a:latin typeface="+mn-lt"/>
            </a:rPr>
            <a:t>Hydrocephalus </a:t>
          </a:r>
          <a:endParaRPr lang="en-US" sz="1300" kern="1200" dirty="0">
            <a:solidFill>
              <a:srgbClr val="00B050"/>
            </a:solidFill>
            <a:latin typeface="+mn-lt"/>
          </a:endParaRPr>
        </a:p>
        <a:p>
          <a:pPr marL="114300" lvl="1" indent="-114300" algn="l" defTabSz="577850" rtl="1">
            <a:lnSpc>
              <a:spcPct val="90000"/>
            </a:lnSpc>
            <a:spcBef>
              <a:spcPct val="0"/>
            </a:spcBef>
            <a:spcAft>
              <a:spcPct val="15000"/>
            </a:spcAft>
            <a:buChar char="••"/>
          </a:pPr>
          <a:r>
            <a:rPr lang="en-US" sz="1300" kern="1200" dirty="0" err="1" smtClean="0">
              <a:solidFill>
                <a:srgbClr val="00B050"/>
              </a:solidFill>
              <a:latin typeface="+mn-lt"/>
            </a:rPr>
            <a:t>Intracrainal</a:t>
          </a:r>
          <a:r>
            <a:rPr lang="en-US" sz="1300" kern="1200" dirty="0" smtClean="0">
              <a:solidFill>
                <a:srgbClr val="00B050"/>
              </a:solidFill>
              <a:latin typeface="+mn-lt"/>
            </a:rPr>
            <a:t> calcification </a:t>
          </a:r>
          <a:endParaRPr lang="en-US" sz="1300" kern="1200" dirty="0">
            <a:solidFill>
              <a:srgbClr val="00B050"/>
            </a:solidFill>
            <a:latin typeface="+mn-lt"/>
          </a:endParaRPr>
        </a:p>
        <a:p>
          <a:pPr marL="114300" lvl="1" indent="-114300" algn="l" defTabSz="577850" rtl="1">
            <a:lnSpc>
              <a:spcPct val="90000"/>
            </a:lnSpc>
            <a:spcBef>
              <a:spcPct val="0"/>
            </a:spcBef>
            <a:spcAft>
              <a:spcPct val="15000"/>
            </a:spcAft>
            <a:buChar char="••"/>
          </a:pPr>
          <a:endParaRPr lang="en-US" sz="1300" kern="1200" dirty="0">
            <a:latin typeface="+mn-lt"/>
          </a:endParaRPr>
        </a:p>
        <a:p>
          <a:pPr marL="114300" lvl="1" indent="-114300" algn="l" defTabSz="577850" rtl="1">
            <a:lnSpc>
              <a:spcPct val="90000"/>
            </a:lnSpc>
            <a:spcBef>
              <a:spcPct val="0"/>
            </a:spcBef>
            <a:spcAft>
              <a:spcPct val="15000"/>
            </a:spcAft>
            <a:buChar char="••"/>
          </a:pPr>
          <a:endParaRPr lang="en-US" sz="1300" kern="1200" dirty="0">
            <a:latin typeface="+mn-lt"/>
          </a:endParaRPr>
        </a:p>
        <a:p>
          <a:pPr marL="114300" lvl="1" indent="-114300" algn="l" defTabSz="577850" rtl="1">
            <a:lnSpc>
              <a:spcPct val="90000"/>
            </a:lnSpc>
            <a:spcBef>
              <a:spcPct val="0"/>
            </a:spcBef>
            <a:spcAft>
              <a:spcPct val="15000"/>
            </a:spcAft>
            <a:buChar char="••"/>
          </a:pPr>
          <a:endParaRPr lang="en-US" sz="1300" kern="1200" dirty="0">
            <a:latin typeface="+mn-lt"/>
          </a:endParaRPr>
        </a:p>
        <a:p>
          <a:pPr marL="114300" lvl="1" indent="-114300" algn="l" defTabSz="577850" rtl="1">
            <a:lnSpc>
              <a:spcPct val="90000"/>
            </a:lnSpc>
            <a:spcBef>
              <a:spcPct val="0"/>
            </a:spcBef>
            <a:spcAft>
              <a:spcPct val="15000"/>
            </a:spcAft>
            <a:buChar char="••"/>
          </a:pPr>
          <a:endParaRPr lang="en-US" sz="1300" kern="1200" dirty="0">
            <a:latin typeface="+mn-lt"/>
          </a:endParaRPr>
        </a:p>
        <a:p>
          <a:pPr marL="114300" lvl="1" indent="-114300" algn="l" defTabSz="577850" rtl="1">
            <a:lnSpc>
              <a:spcPct val="90000"/>
            </a:lnSpc>
            <a:spcBef>
              <a:spcPct val="0"/>
            </a:spcBef>
            <a:spcAft>
              <a:spcPct val="15000"/>
            </a:spcAft>
            <a:buChar char="••"/>
          </a:pPr>
          <a:endParaRPr lang="en-US" sz="1300" kern="1200" dirty="0">
            <a:latin typeface="+mn-lt"/>
          </a:endParaRPr>
        </a:p>
        <a:p>
          <a:pPr marL="114300" lvl="1" indent="-114300" algn="l" defTabSz="577850" rtl="1">
            <a:lnSpc>
              <a:spcPct val="90000"/>
            </a:lnSpc>
            <a:spcBef>
              <a:spcPct val="0"/>
            </a:spcBef>
            <a:spcAft>
              <a:spcPct val="15000"/>
            </a:spcAft>
            <a:buChar char="••"/>
          </a:pPr>
          <a:endParaRPr lang="en-US" sz="1300" kern="1200" dirty="0">
            <a:latin typeface="+mn-lt"/>
          </a:endParaRPr>
        </a:p>
        <a:p>
          <a:pPr marL="114300" lvl="1" indent="-114300" algn="l" defTabSz="577850" rtl="1">
            <a:lnSpc>
              <a:spcPct val="90000"/>
            </a:lnSpc>
            <a:spcBef>
              <a:spcPct val="0"/>
            </a:spcBef>
            <a:spcAft>
              <a:spcPct val="15000"/>
            </a:spcAft>
            <a:buChar char="••"/>
          </a:pPr>
          <a:endParaRPr lang="en-US" sz="1300" kern="1200" dirty="0">
            <a:latin typeface="+mn-lt"/>
          </a:endParaRPr>
        </a:p>
        <a:p>
          <a:pPr marL="114300" lvl="1" indent="-114300" algn="l" defTabSz="577850" rtl="1">
            <a:lnSpc>
              <a:spcPct val="90000"/>
            </a:lnSpc>
            <a:spcBef>
              <a:spcPct val="0"/>
            </a:spcBef>
            <a:spcAft>
              <a:spcPct val="15000"/>
            </a:spcAft>
            <a:buChar char="••"/>
          </a:pPr>
          <a:r>
            <a:rPr lang="en-US" sz="1300" kern="1200" dirty="0" smtClean="0">
              <a:latin typeface="+mn-lt"/>
            </a:rPr>
            <a:t>Other manifestation : prematurity –IUGR- jaundice – </a:t>
          </a:r>
          <a:r>
            <a:rPr lang="en-US" sz="1300" kern="1200" dirty="0" smtClean="0">
              <a:latin typeface="Agency FB" panose="020B0503020202020204" pitchFamily="34" charset="0"/>
            </a:rPr>
            <a:t>HSM –  anemia –</a:t>
          </a:r>
          <a:endParaRPr lang="ar-SA" sz="1300" kern="1200" dirty="0"/>
        </a:p>
      </dsp:txBody>
      <dsp:txXfrm>
        <a:off x="4331801" y="436660"/>
        <a:ext cx="3799790" cy="296631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952173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d6f4025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d6f4025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Tree>
    <p:extLst>
      <p:ext uri="{BB962C8B-B14F-4D97-AF65-F5344CB8AC3E}">
        <p14:creationId xmlns:p14="http://schemas.microsoft.com/office/powerpoint/2010/main" val="1817607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F78E9208-D477-467C-9BC3-C51CFE2563B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918317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F78E9208-D477-467C-9BC3-C51CFE2563B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141807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F78E9208-D477-467C-9BC3-C51CFE2563BE}" type="slidenum">
              <a:rPr lang="en-US" smtClean="0"/>
              <a:pPr/>
              <a:t>38</a:t>
            </a:fld>
            <a:endParaRPr lang="en-US"/>
          </a:p>
        </p:txBody>
      </p:sp>
    </p:spTree>
    <p:extLst>
      <p:ext uri="{BB962C8B-B14F-4D97-AF65-F5344CB8AC3E}">
        <p14:creationId xmlns:p14="http://schemas.microsoft.com/office/powerpoint/2010/main" val="84844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F78E9208-D477-467C-9BC3-C51CFE2563BE}" type="slidenum">
              <a:rPr lang="en-US" smtClean="0"/>
              <a:pPr/>
              <a:t>39</a:t>
            </a:fld>
            <a:endParaRPr lang="en-US"/>
          </a:p>
        </p:txBody>
      </p:sp>
    </p:spTree>
    <p:extLst>
      <p:ext uri="{BB962C8B-B14F-4D97-AF65-F5344CB8AC3E}">
        <p14:creationId xmlns:p14="http://schemas.microsoft.com/office/powerpoint/2010/main" val="2826240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F78E9208-D477-467C-9BC3-C51CFE2563BE}" type="slidenum">
              <a:rPr lang="en-US" smtClean="0"/>
              <a:pPr/>
              <a:t>41</a:t>
            </a:fld>
            <a:endParaRPr lang="en-US"/>
          </a:p>
        </p:txBody>
      </p:sp>
    </p:spTree>
    <p:extLst>
      <p:ext uri="{BB962C8B-B14F-4D97-AF65-F5344CB8AC3E}">
        <p14:creationId xmlns:p14="http://schemas.microsoft.com/office/powerpoint/2010/main" val="217445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d6f4025e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d6f4025e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00676" y="1104875"/>
            <a:ext cx="4711200" cy="2453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00676" y="3594925"/>
            <a:ext cx="3653100" cy="443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1"/>
        <p:cNvGrpSpPr/>
        <p:nvPr/>
      </p:nvGrpSpPr>
      <p:grpSpPr>
        <a:xfrm>
          <a:off x="0" y="0"/>
          <a:ext cx="0" cy="0"/>
          <a:chOff x="0" y="0"/>
          <a:chExt cx="0" cy="0"/>
        </a:xfrm>
      </p:grpSpPr>
      <p:sp>
        <p:nvSpPr>
          <p:cNvPr id="62" name="Google Shape;62;p11"/>
          <p:cNvSpPr txBox="1">
            <a:spLocks noGrp="1"/>
          </p:cNvSpPr>
          <p:nvPr>
            <p:ph type="title" hasCustomPrompt="1"/>
          </p:nvPr>
        </p:nvSpPr>
        <p:spPr>
          <a:xfrm>
            <a:off x="1636500" y="2097350"/>
            <a:ext cx="6213900" cy="11265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None/>
              <a:defRPr sz="69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63" name="Google Shape;63;p11"/>
          <p:cNvSpPr txBox="1">
            <a:spLocks noGrp="1"/>
          </p:cNvSpPr>
          <p:nvPr>
            <p:ph type="subTitle" idx="1"/>
          </p:nvPr>
        </p:nvSpPr>
        <p:spPr>
          <a:xfrm>
            <a:off x="2133600" y="3310675"/>
            <a:ext cx="5219700" cy="38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71D3261-AD71-4CD2-82D7-5572C80CBC6A}"/>
              </a:ext>
            </a:extLst>
          </p:cNvPr>
          <p:cNvSpPr>
            <a:spLocks noGrp="1"/>
          </p:cNvSpPr>
          <p:nvPr>
            <p:ph idx="1"/>
          </p:nvPr>
        </p:nvSpPr>
        <p:spPr>
          <a:xfrm>
            <a:off x="620157" y="1298642"/>
            <a:ext cx="7886700" cy="3312269"/>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853E0604-B1BD-4A95-B566-46CAAC056EBF}"/>
              </a:ext>
            </a:extLst>
          </p:cNvPr>
          <p:cNvSpPr>
            <a:spLocks noGrp="1"/>
          </p:cNvSpPr>
          <p:nvPr>
            <p:ph type="dt" sz="half" idx="10"/>
          </p:nvPr>
        </p:nvSpPr>
        <p:spPr>
          <a:xfrm>
            <a:off x="6553200" y="4767264"/>
            <a:ext cx="2133600" cy="273844"/>
          </a:xfrm>
          <a:prstGeom prst="rect">
            <a:avLst/>
          </a:prstGeom>
        </p:spPr>
        <p:txBody>
          <a:bodyPr/>
          <a:lstStyle/>
          <a:p>
            <a:fld id="{21D80106-1F8E-40F8-BAFA-D476825043F1}" type="datetimeFigureOut">
              <a:rPr lang="en-US" smtClean="0"/>
              <a:pPr/>
              <a:t>11/1/2023</a:t>
            </a:fld>
            <a:endParaRPr lang="en-US"/>
          </a:p>
        </p:txBody>
      </p:sp>
      <p:sp>
        <p:nvSpPr>
          <p:cNvPr id="5" name="Footer Placeholder 4">
            <a:extLst>
              <a:ext uri="{FF2B5EF4-FFF2-40B4-BE49-F238E27FC236}">
                <a16:creationId xmlns="" xmlns:a16="http://schemas.microsoft.com/office/drawing/2014/main" id="{F63A4D58-E53C-45E1-9F29-58E47055E0AD}"/>
              </a:ext>
            </a:extLst>
          </p:cNvPr>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D266B493-E264-4AC7-B7E8-77F5A6B375C2}"/>
              </a:ext>
            </a:extLst>
          </p:cNvPr>
          <p:cNvSpPr>
            <a:spLocks noGrp="1"/>
          </p:cNvSpPr>
          <p:nvPr>
            <p:ph type="sldNum" sz="quarter" idx="12"/>
          </p:nvPr>
        </p:nvSpPr>
        <p:spPr>
          <a:xfrm>
            <a:off x="457200" y="4767264"/>
            <a:ext cx="2133600" cy="273844"/>
          </a:xfrm>
          <a:prstGeom prst="rect">
            <a:avLst/>
          </a:prstGeom>
        </p:spPr>
        <p:txBody>
          <a:bodyPr/>
          <a:lstStyle/>
          <a:p>
            <a:fld id="{2AEB6883-34D9-4ABA-8EA4-A970866A9AB9}" type="slidenum">
              <a:rPr lang="en-US" smtClean="0"/>
              <a:pPr/>
              <a:t>‹#›</a:t>
            </a:fld>
            <a:endParaRPr lang="en-US"/>
          </a:p>
        </p:txBody>
      </p:sp>
      <p:sp>
        <p:nvSpPr>
          <p:cNvPr id="14" name="Title 12">
            <a:extLst>
              <a:ext uri="{FF2B5EF4-FFF2-40B4-BE49-F238E27FC236}">
                <a16:creationId xmlns="" xmlns:a16="http://schemas.microsoft.com/office/drawing/2014/main" id="{3FE447C0-1EDC-41FD-A41A-6CAE314AC960}"/>
              </a:ext>
            </a:extLst>
          </p:cNvPr>
          <p:cNvSpPr>
            <a:spLocks noGrp="1"/>
          </p:cNvSpPr>
          <p:nvPr>
            <p:ph type="title"/>
          </p:nvPr>
        </p:nvSpPr>
        <p:spPr>
          <a:xfrm>
            <a:off x="628650" y="120886"/>
            <a:ext cx="7886700" cy="633335"/>
          </a:xfrm>
        </p:spPr>
        <p:txBody>
          <a:bodyPr/>
          <a:lstStyle>
            <a:lvl1pPr algn="ct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16993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597819"/>
            <a:ext cx="7772400" cy="1102519"/>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7B75C0DE-E964-45AA-94B2-1ACF81E24835}" type="datetimeFigureOut">
              <a:rPr lang="ar-SA" smtClean="0">
                <a:solidFill>
                  <a:prstClr val="black">
                    <a:tint val="75000"/>
                  </a:prstClr>
                </a:solidFill>
              </a:rPr>
              <a:pPr/>
              <a:t>18/04/1445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614CA1F2-FE13-4731-BF01-D9D8F2392E7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84665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B75C0DE-E964-45AA-94B2-1ACF81E24835}" type="datetimeFigureOut">
              <a:rPr lang="ar-SA" smtClean="0">
                <a:solidFill>
                  <a:prstClr val="black">
                    <a:tint val="75000"/>
                  </a:prstClr>
                </a:solidFill>
              </a:rPr>
              <a:pPr/>
              <a:t>18/04/1445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614CA1F2-FE13-4731-BF01-D9D8F2392E7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28629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3305176"/>
            <a:ext cx="7772400" cy="1021556"/>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B75C0DE-E964-45AA-94B2-1ACF81E24835}" type="datetimeFigureOut">
              <a:rPr lang="ar-SA" smtClean="0">
                <a:solidFill>
                  <a:prstClr val="black">
                    <a:tint val="75000"/>
                  </a:prstClr>
                </a:solidFill>
              </a:rPr>
              <a:pPr/>
              <a:t>18/04/1445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614CA1F2-FE13-4731-BF01-D9D8F2392E7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33740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7B75C0DE-E964-45AA-94B2-1ACF81E24835}" type="datetimeFigureOut">
              <a:rPr lang="ar-SA" smtClean="0">
                <a:solidFill>
                  <a:prstClr val="black">
                    <a:tint val="75000"/>
                  </a:prstClr>
                </a:solidFill>
              </a:rPr>
              <a:pPr/>
              <a:t>18/04/1445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614CA1F2-FE13-4731-BF01-D9D8F2392E7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71291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7B75C0DE-E964-45AA-94B2-1ACF81E24835}" type="datetimeFigureOut">
              <a:rPr lang="ar-SA" smtClean="0">
                <a:solidFill>
                  <a:prstClr val="black">
                    <a:tint val="75000"/>
                  </a:prstClr>
                </a:solidFill>
              </a:rPr>
              <a:pPr/>
              <a:t>18/04/1445</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614CA1F2-FE13-4731-BF01-D9D8F2392E7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25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14300" y="2354175"/>
            <a:ext cx="30480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ubTitle" idx="1"/>
          </p:nvPr>
        </p:nvSpPr>
        <p:spPr>
          <a:xfrm>
            <a:off x="714300" y="3453150"/>
            <a:ext cx="2521800" cy="58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14" name="Google Shape;14;p3"/>
          <p:cNvSpPr txBox="1">
            <a:spLocks noGrp="1"/>
          </p:cNvSpPr>
          <p:nvPr>
            <p:ph type="title" idx="2" hasCustomPrompt="1"/>
          </p:nvPr>
        </p:nvSpPr>
        <p:spPr>
          <a:xfrm>
            <a:off x="714300" y="1010100"/>
            <a:ext cx="3048000" cy="1398300"/>
          </a:xfrm>
          <a:prstGeom prst="rect">
            <a:avLst/>
          </a:prstGeom>
        </p:spPr>
        <p:txBody>
          <a:bodyPr spcFirstLastPara="1" wrap="square" lIns="91425" tIns="91425" rIns="91425" bIns="91425" anchor="b" anchorCtr="0">
            <a:noAutofit/>
          </a:bodyPr>
          <a:lstStyle>
            <a:lvl1pPr lvl="0" rtl="0">
              <a:spcBef>
                <a:spcPts val="0"/>
              </a:spcBef>
              <a:spcAft>
                <a:spcPts val="0"/>
              </a:spcAft>
              <a:buSzPts val="10000"/>
              <a:buNone/>
              <a:defRPr sz="7800"/>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7B75C0DE-E964-45AA-94B2-1ACF81E24835}" type="datetimeFigureOut">
              <a:rPr lang="ar-SA" smtClean="0">
                <a:solidFill>
                  <a:prstClr val="black">
                    <a:tint val="75000"/>
                  </a:prstClr>
                </a:solidFill>
              </a:rPr>
              <a:pPr/>
              <a:t>18/04/1445</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614CA1F2-FE13-4731-BF01-D9D8F2392E7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27802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B75C0DE-E964-45AA-94B2-1ACF81E24835}" type="datetimeFigureOut">
              <a:rPr lang="ar-SA" smtClean="0">
                <a:solidFill>
                  <a:prstClr val="black">
                    <a:tint val="75000"/>
                  </a:prstClr>
                </a:solidFill>
              </a:rPr>
              <a:pPr/>
              <a:t>18/04/1445</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614CA1F2-FE13-4731-BF01-D9D8F2392E7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83941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04787"/>
            <a:ext cx="3008313" cy="8715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B75C0DE-E964-45AA-94B2-1ACF81E24835}" type="datetimeFigureOut">
              <a:rPr lang="ar-SA" smtClean="0">
                <a:solidFill>
                  <a:prstClr val="black">
                    <a:tint val="75000"/>
                  </a:prstClr>
                </a:solidFill>
              </a:rPr>
              <a:pPr/>
              <a:t>18/04/1445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614CA1F2-FE13-4731-BF01-D9D8F2392E7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49261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3600450"/>
            <a:ext cx="5486400" cy="425054"/>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B75C0DE-E964-45AA-94B2-1ACF81E24835}" type="datetimeFigureOut">
              <a:rPr lang="ar-SA" smtClean="0">
                <a:solidFill>
                  <a:prstClr val="black">
                    <a:tint val="75000"/>
                  </a:prstClr>
                </a:solidFill>
              </a:rPr>
              <a:pPr/>
              <a:t>18/04/1445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614CA1F2-FE13-4731-BF01-D9D8F2392E7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36643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B75C0DE-E964-45AA-94B2-1ACF81E24835}" type="datetimeFigureOut">
              <a:rPr lang="ar-SA" smtClean="0">
                <a:solidFill>
                  <a:prstClr val="black">
                    <a:tint val="75000"/>
                  </a:prstClr>
                </a:solidFill>
              </a:rPr>
              <a:pPr/>
              <a:t>18/04/1445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614CA1F2-FE13-4731-BF01-D9D8F2392E7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70126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05979"/>
            <a:ext cx="2057400" cy="4388644"/>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05979"/>
            <a:ext cx="6019800" cy="43886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B75C0DE-E964-45AA-94B2-1ACF81E24835}" type="datetimeFigureOut">
              <a:rPr lang="ar-SA" smtClean="0">
                <a:solidFill>
                  <a:prstClr val="black">
                    <a:tint val="75000"/>
                  </a:prstClr>
                </a:solidFill>
              </a:rPr>
              <a:pPr/>
              <a:t>18/04/1445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614CA1F2-FE13-4731-BF01-D9D8F2392E7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47156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7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solidFill>
              </a:rPr>
              <a:pPr/>
              <a:t>11/1/2023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85151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solidFill>
              </a:rPr>
              <a:pPr/>
              <a:t>11/1/2023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82616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solidFill>
              </a:rPr>
              <a:pPr/>
              <a:t>11/1/2023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18568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11/1/2023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9955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grpSp>
        <p:nvGrpSpPr>
          <p:cNvPr id="16" name="Google Shape;16;p4"/>
          <p:cNvGrpSpPr/>
          <p:nvPr/>
        </p:nvGrpSpPr>
        <p:grpSpPr>
          <a:xfrm>
            <a:off x="-25" y="0"/>
            <a:ext cx="9144020" cy="342900"/>
            <a:chOff x="-25" y="0"/>
            <a:chExt cx="9144020" cy="342900"/>
          </a:xfrm>
        </p:grpSpPr>
        <p:sp>
          <p:nvSpPr>
            <p:cNvPr id="17" name="Google Shape;17;p4"/>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4"/>
            <p:cNvGrpSpPr/>
            <p:nvPr/>
          </p:nvGrpSpPr>
          <p:grpSpPr>
            <a:xfrm>
              <a:off x="215975" y="111150"/>
              <a:ext cx="642950" cy="120600"/>
              <a:chOff x="215975" y="152625"/>
              <a:chExt cx="642950" cy="120600"/>
            </a:xfrm>
          </p:grpSpPr>
          <p:sp>
            <p:nvSpPr>
              <p:cNvPr id="19" name="Google Shape;19;p4"/>
              <p:cNvSpPr/>
              <p:nvPr/>
            </p:nvSpPr>
            <p:spPr>
              <a:xfrm>
                <a:off x="21597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477150"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73832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4"/>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Font typeface="Anaheim"/>
              <a:buAutoNum type="arabicPeriod"/>
              <a:defRPr sz="1200"/>
            </a:lvl1pPr>
            <a:lvl2pPr lvl="1" rtl="0">
              <a:lnSpc>
                <a:spcPct val="100000"/>
              </a:lnSpc>
              <a:spcBef>
                <a:spcPts val="0"/>
              </a:spcBef>
              <a:spcAft>
                <a:spcPts val="0"/>
              </a:spcAft>
              <a:buClr>
                <a:srgbClr val="434343"/>
              </a:buClr>
              <a:buSzPts val="1200"/>
              <a:buFont typeface="Roboto Condensed Light"/>
              <a:buAutoNum type="alphaLcPeriod"/>
              <a:defRPr sz="1200"/>
            </a:lvl2pPr>
            <a:lvl3pPr lvl="2" rtl="0">
              <a:lnSpc>
                <a:spcPct val="100000"/>
              </a:lnSpc>
              <a:spcBef>
                <a:spcPts val="0"/>
              </a:spcBef>
              <a:spcAft>
                <a:spcPts val="0"/>
              </a:spcAft>
              <a:buClr>
                <a:srgbClr val="434343"/>
              </a:buClr>
              <a:buSzPts val="1200"/>
              <a:buFont typeface="Roboto Condensed Light"/>
              <a:buAutoNum type="romanLcPeriod"/>
              <a:defRPr sz="1200"/>
            </a:lvl3pPr>
            <a:lvl4pPr lvl="3" rtl="0">
              <a:lnSpc>
                <a:spcPct val="100000"/>
              </a:lnSpc>
              <a:spcBef>
                <a:spcPts val="0"/>
              </a:spcBef>
              <a:spcAft>
                <a:spcPts val="0"/>
              </a:spcAft>
              <a:buClr>
                <a:srgbClr val="434343"/>
              </a:buClr>
              <a:buSzPts val="1200"/>
              <a:buFont typeface="Roboto Condensed Light"/>
              <a:buAutoNum type="arabicPeriod"/>
              <a:defRPr sz="1200"/>
            </a:lvl4pPr>
            <a:lvl5pPr lvl="4" rtl="0">
              <a:lnSpc>
                <a:spcPct val="100000"/>
              </a:lnSpc>
              <a:spcBef>
                <a:spcPts val="0"/>
              </a:spcBef>
              <a:spcAft>
                <a:spcPts val="0"/>
              </a:spcAft>
              <a:buClr>
                <a:srgbClr val="434343"/>
              </a:buClr>
              <a:buSzPts val="1200"/>
              <a:buFont typeface="Roboto Condensed Light"/>
              <a:buAutoNum type="alphaLcPeriod"/>
              <a:defRPr sz="1200"/>
            </a:lvl5pPr>
            <a:lvl6pPr lvl="5" rtl="0">
              <a:lnSpc>
                <a:spcPct val="100000"/>
              </a:lnSpc>
              <a:spcBef>
                <a:spcPts val="0"/>
              </a:spcBef>
              <a:spcAft>
                <a:spcPts val="0"/>
              </a:spcAft>
              <a:buClr>
                <a:srgbClr val="434343"/>
              </a:buClr>
              <a:buSzPts val="1200"/>
              <a:buFont typeface="Roboto Condensed Light"/>
              <a:buAutoNum type="romanLcPeriod"/>
              <a:defRPr sz="1200"/>
            </a:lvl6pPr>
            <a:lvl7pPr lvl="6" rtl="0">
              <a:lnSpc>
                <a:spcPct val="100000"/>
              </a:lnSpc>
              <a:spcBef>
                <a:spcPts val="0"/>
              </a:spcBef>
              <a:spcAft>
                <a:spcPts val="0"/>
              </a:spcAft>
              <a:buClr>
                <a:srgbClr val="434343"/>
              </a:buClr>
              <a:buSzPts val="1200"/>
              <a:buFont typeface="Roboto Condensed Light"/>
              <a:buAutoNum type="arabicPeriod"/>
              <a:defRPr sz="1200"/>
            </a:lvl7pPr>
            <a:lvl8pPr lvl="7" rtl="0">
              <a:lnSpc>
                <a:spcPct val="100000"/>
              </a:lnSpc>
              <a:spcBef>
                <a:spcPts val="0"/>
              </a:spcBef>
              <a:spcAft>
                <a:spcPts val="0"/>
              </a:spcAft>
              <a:buClr>
                <a:srgbClr val="434343"/>
              </a:buClr>
              <a:buSzPts val="1200"/>
              <a:buFont typeface="Roboto Condensed Light"/>
              <a:buAutoNum type="alphaLcPeriod"/>
              <a:defRPr sz="1200"/>
            </a:lvl8pPr>
            <a:lvl9pPr lvl="8"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23" name="Google Shape;23;p4"/>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2000" b="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12" name="Content Placeholder 3"/>
          <p:cNvSpPr>
            <a:spLocks noGrp="1"/>
          </p:cNvSpPr>
          <p:nvPr>
            <p:ph sz="quarter" idx="13"/>
          </p:nvPr>
        </p:nvSpPr>
        <p:spPr>
          <a:xfrm>
            <a:off x="685331" y="2288260"/>
            <a:ext cx="3829520" cy="205514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2000" b="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13" name="Content Placeholder 5"/>
          <p:cNvSpPr>
            <a:spLocks noGrp="1"/>
          </p:cNvSpPr>
          <p:nvPr>
            <p:ph sz="quarter" idx="14"/>
          </p:nvPr>
        </p:nvSpPr>
        <p:spPr>
          <a:xfrm>
            <a:off x="4629150" y="2288260"/>
            <a:ext cx="3829051" cy="205514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solidFill>
              </a:rPr>
              <a:pPr/>
              <a:t>11/1/2023</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52302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solidFill>
              </a:rPr>
              <a:pPr/>
              <a:t>11/1/2023</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79461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solidFill>
                  <a:prstClr val="black"/>
                </a:solidFill>
              </a:rPr>
              <a:pPr/>
              <a:t>11/1/2023</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93233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ar-SA"/>
              <a:t>انقر لتحرير نمط عنوان الشكل الرئيسي</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11/1/2023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61168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11/1/2023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38910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11/1/2023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46102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11/1/2023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74271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1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11/1/2023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685800" rtl="1">
              <a:buClrTx/>
              <a:buFontTx/>
              <a:buNone/>
            </a:pPr>
            <a:r>
              <a:rPr lang="en-US" sz="6000" kern="1200" dirty="0">
                <a:solidFill>
                  <a:prstClr val="black"/>
                </a:solidFill>
                <a:effectLst/>
                <a:latin typeface="Tw Cen MT" panose="020B0602020104020603"/>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685800" rtl="1">
              <a:buClrTx/>
              <a:buFontTx/>
              <a:buNone/>
            </a:pPr>
            <a:r>
              <a:rPr lang="en-US" sz="6000" kern="1200" dirty="0">
                <a:solidFill>
                  <a:prstClr val="black"/>
                </a:solidFill>
                <a:effectLst/>
                <a:latin typeface="Tw Cen MT" panose="020B0602020104020603"/>
              </a:rPr>
              <a:t>”</a:t>
            </a:r>
          </a:p>
        </p:txBody>
      </p:sp>
    </p:spTree>
    <p:extLst>
      <p:ext uri="{BB962C8B-B14F-4D97-AF65-F5344CB8AC3E}">
        <p14:creationId xmlns:p14="http://schemas.microsoft.com/office/powerpoint/2010/main" val="19833555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11/1/2023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90432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solidFill>
              </a:rPr>
              <a:pPr/>
              <a:t>11/1/2023</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58442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5059982" y="2360375"/>
            <a:ext cx="25635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5"/>
          <p:cNvSpPr txBox="1">
            <a:spLocks noGrp="1"/>
          </p:cNvSpPr>
          <p:nvPr>
            <p:ph type="subTitle" idx="1"/>
          </p:nvPr>
        </p:nvSpPr>
        <p:spPr>
          <a:xfrm>
            <a:off x="1518675" y="3010950"/>
            <a:ext cx="25635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300"/>
              <a:buNone/>
              <a:defRPr/>
            </a:lvl2pPr>
            <a:lvl3pPr lvl="2" rtl="0">
              <a:lnSpc>
                <a:spcPct val="100000"/>
              </a:lnSpc>
              <a:spcBef>
                <a:spcPts val="0"/>
              </a:spcBef>
              <a:spcAft>
                <a:spcPts val="0"/>
              </a:spcAft>
              <a:buSzPts val="1300"/>
              <a:buNone/>
              <a:defRPr/>
            </a:lvl3pPr>
            <a:lvl4pPr lvl="3" rtl="0">
              <a:lnSpc>
                <a:spcPct val="100000"/>
              </a:lnSpc>
              <a:spcBef>
                <a:spcPts val="0"/>
              </a:spcBef>
              <a:spcAft>
                <a:spcPts val="0"/>
              </a:spcAft>
              <a:buSzPts val="1300"/>
              <a:buNone/>
              <a:defRPr/>
            </a:lvl4pPr>
            <a:lvl5pPr lvl="4" rtl="0">
              <a:lnSpc>
                <a:spcPct val="100000"/>
              </a:lnSpc>
              <a:spcBef>
                <a:spcPts val="0"/>
              </a:spcBef>
              <a:spcAft>
                <a:spcPts val="0"/>
              </a:spcAft>
              <a:buSzPts val="1300"/>
              <a:buNone/>
              <a:defRPr/>
            </a:lvl5pPr>
            <a:lvl6pPr lvl="5" rtl="0">
              <a:lnSpc>
                <a:spcPct val="100000"/>
              </a:lnSpc>
              <a:spcBef>
                <a:spcPts val="0"/>
              </a:spcBef>
              <a:spcAft>
                <a:spcPts val="0"/>
              </a:spcAft>
              <a:buSzPts val="1300"/>
              <a:buNone/>
              <a:defRPr/>
            </a:lvl6pPr>
            <a:lvl7pPr lvl="6" rtl="0">
              <a:lnSpc>
                <a:spcPct val="100000"/>
              </a:lnSpc>
              <a:spcBef>
                <a:spcPts val="0"/>
              </a:spcBef>
              <a:spcAft>
                <a:spcPts val="0"/>
              </a:spcAft>
              <a:buSzPts val="1300"/>
              <a:buNone/>
              <a:defRPr/>
            </a:lvl7pPr>
            <a:lvl8pPr lvl="7" rtl="0">
              <a:lnSpc>
                <a:spcPct val="100000"/>
              </a:lnSpc>
              <a:spcBef>
                <a:spcPts val="0"/>
              </a:spcBef>
              <a:spcAft>
                <a:spcPts val="0"/>
              </a:spcAft>
              <a:buSzPts val="1300"/>
              <a:buNone/>
              <a:defRPr/>
            </a:lvl8pPr>
            <a:lvl9pPr lvl="8" rtl="0">
              <a:lnSpc>
                <a:spcPct val="100000"/>
              </a:lnSpc>
              <a:spcBef>
                <a:spcPts val="0"/>
              </a:spcBef>
              <a:spcAft>
                <a:spcPts val="0"/>
              </a:spcAft>
              <a:buSzPts val="1300"/>
              <a:buNone/>
              <a:defRPr/>
            </a:lvl9pPr>
          </a:lstStyle>
          <a:p>
            <a:endParaRPr/>
          </a:p>
        </p:txBody>
      </p:sp>
      <p:sp>
        <p:nvSpPr>
          <p:cNvPr id="27" name="Google Shape;27;p5"/>
          <p:cNvSpPr txBox="1">
            <a:spLocks noGrp="1"/>
          </p:cNvSpPr>
          <p:nvPr>
            <p:ph type="subTitle" idx="2"/>
          </p:nvPr>
        </p:nvSpPr>
        <p:spPr>
          <a:xfrm>
            <a:off x="5059976" y="3010950"/>
            <a:ext cx="25635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300"/>
              <a:buNone/>
              <a:defRPr/>
            </a:lvl2pPr>
            <a:lvl3pPr lvl="2" rtl="0">
              <a:lnSpc>
                <a:spcPct val="100000"/>
              </a:lnSpc>
              <a:spcBef>
                <a:spcPts val="0"/>
              </a:spcBef>
              <a:spcAft>
                <a:spcPts val="0"/>
              </a:spcAft>
              <a:buSzPts val="1300"/>
              <a:buNone/>
              <a:defRPr/>
            </a:lvl3pPr>
            <a:lvl4pPr lvl="3" rtl="0">
              <a:lnSpc>
                <a:spcPct val="100000"/>
              </a:lnSpc>
              <a:spcBef>
                <a:spcPts val="0"/>
              </a:spcBef>
              <a:spcAft>
                <a:spcPts val="0"/>
              </a:spcAft>
              <a:buSzPts val="1300"/>
              <a:buNone/>
              <a:defRPr/>
            </a:lvl4pPr>
            <a:lvl5pPr lvl="4" rtl="0">
              <a:lnSpc>
                <a:spcPct val="100000"/>
              </a:lnSpc>
              <a:spcBef>
                <a:spcPts val="0"/>
              </a:spcBef>
              <a:spcAft>
                <a:spcPts val="0"/>
              </a:spcAft>
              <a:buSzPts val="1300"/>
              <a:buNone/>
              <a:defRPr/>
            </a:lvl5pPr>
            <a:lvl6pPr lvl="5" rtl="0">
              <a:lnSpc>
                <a:spcPct val="100000"/>
              </a:lnSpc>
              <a:spcBef>
                <a:spcPts val="0"/>
              </a:spcBef>
              <a:spcAft>
                <a:spcPts val="0"/>
              </a:spcAft>
              <a:buSzPts val="1300"/>
              <a:buNone/>
              <a:defRPr/>
            </a:lvl6pPr>
            <a:lvl7pPr lvl="6" rtl="0">
              <a:lnSpc>
                <a:spcPct val="100000"/>
              </a:lnSpc>
              <a:spcBef>
                <a:spcPts val="0"/>
              </a:spcBef>
              <a:spcAft>
                <a:spcPts val="0"/>
              </a:spcAft>
              <a:buSzPts val="1300"/>
              <a:buNone/>
              <a:defRPr/>
            </a:lvl7pPr>
            <a:lvl8pPr lvl="7" rtl="0">
              <a:lnSpc>
                <a:spcPct val="100000"/>
              </a:lnSpc>
              <a:spcBef>
                <a:spcPts val="0"/>
              </a:spcBef>
              <a:spcAft>
                <a:spcPts val="0"/>
              </a:spcAft>
              <a:buSzPts val="1300"/>
              <a:buNone/>
              <a:defRPr/>
            </a:lvl8pPr>
            <a:lvl9pPr lvl="8" rtl="0">
              <a:lnSpc>
                <a:spcPct val="100000"/>
              </a:lnSpc>
              <a:spcBef>
                <a:spcPts val="0"/>
              </a:spcBef>
              <a:spcAft>
                <a:spcPts val="0"/>
              </a:spcAft>
              <a:buSzPts val="1300"/>
              <a:buNone/>
              <a:defRPr/>
            </a:lvl9pPr>
          </a:lstStyle>
          <a:p>
            <a:endParaRPr/>
          </a:p>
        </p:txBody>
      </p:sp>
      <p:sp>
        <p:nvSpPr>
          <p:cNvPr id="28" name="Google Shape;28;p5"/>
          <p:cNvSpPr txBox="1">
            <a:spLocks noGrp="1"/>
          </p:cNvSpPr>
          <p:nvPr>
            <p:ph type="title" idx="3"/>
          </p:nvPr>
        </p:nvSpPr>
        <p:spPr>
          <a:xfrm>
            <a:off x="1518675" y="2360375"/>
            <a:ext cx="25635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700" b="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700" b="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700" b="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solidFill>
              </a:rPr>
              <a:pPr/>
              <a:t>11/1/2023</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03766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solidFill>
              </a:rPr>
              <a:pPr/>
              <a:t>11/1/2023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93850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r">
              <a:defRPr/>
            </a:lvl1pPr>
          </a:lstStyle>
          <a:p>
            <a:r>
              <a:rPr lang="ar-SA"/>
              <a:t>انقر لتحرير نمط عنوان الشكل الرئيسي</a:t>
            </a:r>
            <a:endParaRPr lang="en-US" dirty="0"/>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solidFill>
              </a:rPr>
              <a:pPr/>
              <a:t>11/1/2023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14508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2B99B324-B581-45C3-45B7-6E7CB9CB2538}"/>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xmlns="" id="{1AE3CF4E-018F-02B3-5449-15B359911FD7}"/>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xmlns="" id="{FBD977D6-99CD-99D1-4DEB-905C73708CB3}"/>
              </a:ext>
            </a:extLst>
          </p:cNvPr>
          <p:cNvSpPr>
            <a:spLocks noGrp="1"/>
          </p:cNvSpPr>
          <p:nvPr>
            <p:ph type="dt" sz="half" idx="10"/>
          </p:nvPr>
        </p:nvSpPr>
        <p:spPr/>
        <p:txBody>
          <a:bodyPr/>
          <a:lstStyle/>
          <a:p>
            <a:fld id="{82E89794-E26F-BC4B-BA8C-2B4D2E025CD9}" type="datetimeFigureOut">
              <a:rPr lang="ar-AE" smtClean="0">
                <a:solidFill>
                  <a:prstClr val="black"/>
                </a:solidFill>
              </a:rPr>
              <a:pPr/>
              <a:t>18/04/1445</a:t>
            </a:fld>
            <a:endParaRPr lang="ar-AE">
              <a:solidFill>
                <a:prstClr val="black"/>
              </a:solidFill>
            </a:endParaRPr>
          </a:p>
        </p:txBody>
      </p:sp>
      <p:sp>
        <p:nvSpPr>
          <p:cNvPr id="5" name="عنصر نائب للتذييل 4">
            <a:extLst>
              <a:ext uri="{FF2B5EF4-FFF2-40B4-BE49-F238E27FC236}">
                <a16:creationId xmlns:a16="http://schemas.microsoft.com/office/drawing/2014/main" xmlns="" id="{2D793DB4-B601-DD31-0848-379036572BB5}"/>
              </a:ext>
            </a:extLst>
          </p:cNvPr>
          <p:cNvSpPr>
            <a:spLocks noGrp="1"/>
          </p:cNvSpPr>
          <p:nvPr>
            <p:ph type="ftr" sz="quarter" idx="11"/>
          </p:nvPr>
        </p:nvSpPr>
        <p:spPr/>
        <p:txBody>
          <a:bodyPr/>
          <a:lstStyle/>
          <a:p>
            <a:endParaRPr lang="ar-AE">
              <a:solidFill>
                <a:prstClr val="black"/>
              </a:solidFill>
            </a:endParaRPr>
          </a:p>
        </p:txBody>
      </p:sp>
      <p:sp>
        <p:nvSpPr>
          <p:cNvPr id="6" name="عنصر نائب لرقم الشريحة 5">
            <a:extLst>
              <a:ext uri="{FF2B5EF4-FFF2-40B4-BE49-F238E27FC236}">
                <a16:creationId xmlns:a16="http://schemas.microsoft.com/office/drawing/2014/main" xmlns="" id="{7B8E744D-9BB4-CE30-E865-147750C96450}"/>
              </a:ext>
            </a:extLst>
          </p:cNvPr>
          <p:cNvSpPr>
            <a:spLocks noGrp="1"/>
          </p:cNvSpPr>
          <p:nvPr>
            <p:ph type="sldNum" sz="quarter" idx="12"/>
          </p:nvPr>
        </p:nvSpPr>
        <p:spPr/>
        <p:txBody>
          <a:bodyPr/>
          <a:lstStyle/>
          <a:p>
            <a:fld id="{CF3CE9E8-2BDD-4F4E-877B-33A479B6C122}" type="slidenum">
              <a:rPr lang="ar-AE" smtClean="0">
                <a:solidFill>
                  <a:prstClr val="black"/>
                </a:solidFill>
              </a:rPr>
              <a:pPr/>
              <a:t>‹#›</a:t>
            </a:fld>
            <a:endParaRPr lang="ar-AE">
              <a:solidFill>
                <a:prstClr val="black"/>
              </a:solidFill>
            </a:endParaRPr>
          </a:p>
        </p:txBody>
      </p:sp>
    </p:spTree>
    <p:extLst>
      <p:ext uri="{BB962C8B-B14F-4D97-AF65-F5344CB8AC3E}">
        <p14:creationId xmlns:p14="http://schemas.microsoft.com/office/powerpoint/2010/main" val="134497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714300" y="549600"/>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1" name="Google Shape;31;p6"/>
          <p:cNvGrpSpPr/>
          <p:nvPr/>
        </p:nvGrpSpPr>
        <p:grpSpPr>
          <a:xfrm>
            <a:off x="-25" y="0"/>
            <a:ext cx="9144020" cy="342900"/>
            <a:chOff x="-25" y="0"/>
            <a:chExt cx="9144020" cy="342900"/>
          </a:xfrm>
        </p:grpSpPr>
        <p:sp>
          <p:nvSpPr>
            <p:cNvPr id="32" name="Google Shape;32;p6"/>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6"/>
            <p:cNvGrpSpPr/>
            <p:nvPr/>
          </p:nvGrpSpPr>
          <p:grpSpPr>
            <a:xfrm>
              <a:off x="215975" y="111150"/>
              <a:ext cx="642950" cy="120600"/>
              <a:chOff x="215975" y="152625"/>
              <a:chExt cx="642950" cy="120600"/>
            </a:xfrm>
          </p:grpSpPr>
          <p:sp>
            <p:nvSpPr>
              <p:cNvPr id="34" name="Google Shape;34;p6"/>
              <p:cNvSpPr/>
              <p:nvPr/>
            </p:nvSpPr>
            <p:spPr>
              <a:xfrm>
                <a:off x="21597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p:nvPr/>
            </p:nvSpPr>
            <p:spPr>
              <a:xfrm>
                <a:off x="477150"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p:nvPr/>
            </p:nvSpPr>
            <p:spPr>
              <a:xfrm>
                <a:off x="73832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7"/>
          <p:cNvSpPr txBox="1">
            <a:spLocks noGrp="1"/>
          </p:cNvSpPr>
          <p:nvPr>
            <p:ph type="subTitle" idx="1"/>
          </p:nvPr>
        </p:nvSpPr>
        <p:spPr>
          <a:xfrm>
            <a:off x="714300" y="1806875"/>
            <a:ext cx="3789000" cy="269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AutoNum type="arabicPeriod"/>
              <a:defRPr sz="1400"/>
            </a:lvl1pPr>
            <a:lvl2pPr lvl="1" rtl="0">
              <a:lnSpc>
                <a:spcPct val="100000"/>
              </a:lnSpc>
              <a:spcBef>
                <a:spcPts val="0"/>
              </a:spcBef>
              <a:spcAft>
                <a:spcPts val="0"/>
              </a:spcAft>
              <a:buSzPts val="1300"/>
              <a:buAutoNum type="alphaLcPeriod"/>
              <a:defRPr/>
            </a:lvl2pPr>
            <a:lvl3pPr lvl="2" rtl="0">
              <a:lnSpc>
                <a:spcPct val="100000"/>
              </a:lnSpc>
              <a:spcBef>
                <a:spcPts val="0"/>
              </a:spcBef>
              <a:spcAft>
                <a:spcPts val="0"/>
              </a:spcAft>
              <a:buSzPts val="1300"/>
              <a:buAutoNum type="romanLcPeriod"/>
              <a:defRPr/>
            </a:lvl3pPr>
            <a:lvl4pPr lvl="3" rtl="0">
              <a:lnSpc>
                <a:spcPct val="100000"/>
              </a:lnSpc>
              <a:spcBef>
                <a:spcPts val="0"/>
              </a:spcBef>
              <a:spcAft>
                <a:spcPts val="0"/>
              </a:spcAft>
              <a:buSzPts val="1300"/>
              <a:buAutoNum type="arabicPeriod"/>
              <a:defRPr/>
            </a:lvl4pPr>
            <a:lvl5pPr lvl="4" rtl="0">
              <a:lnSpc>
                <a:spcPct val="100000"/>
              </a:lnSpc>
              <a:spcBef>
                <a:spcPts val="0"/>
              </a:spcBef>
              <a:spcAft>
                <a:spcPts val="0"/>
              </a:spcAft>
              <a:buSzPts val="1300"/>
              <a:buAutoNum type="alphaLcPeriod"/>
              <a:defRPr/>
            </a:lvl5pPr>
            <a:lvl6pPr lvl="5" rtl="0">
              <a:lnSpc>
                <a:spcPct val="100000"/>
              </a:lnSpc>
              <a:spcBef>
                <a:spcPts val="0"/>
              </a:spcBef>
              <a:spcAft>
                <a:spcPts val="0"/>
              </a:spcAft>
              <a:buSzPts val="1300"/>
              <a:buAutoNum type="romanLcPeriod"/>
              <a:defRPr/>
            </a:lvl6pPr>
            <a:lvl7pPr lvl="6" rtl="0">
              <a:lnSpc>
                <a:spcPct val="100000"/>
              </a:lnSpc>
              <a:spcBef>
                <a:spcPts val="0"/>
              </a:spcBef>
              <a:spcAft>
                <a:spcPts val="0"/>
              </a:spcAft>
              <a:buSzPts val="1300"/>
              <a:buAutoNum type="arabicPeriod"/>
              <a:defRPr/>
            </a:lvl7pPr>
            <a:lvl8pPr lvl="7" rtl="0">
              <a:lnSpc>
                <a:spcPct val="100000"/>
              </a:lnSpc>
              <a:spcBef>
                <a:spcPts val="0"/>
              </a:spcBef>
              <a:spcAft>
                <a:spcPts val="0"/>
              </a:spcAft>
              <a:buSzPts val="1300"/>
              <a:buAutoNum type="alphaLcPeriod"/>
              <a:defRPr/>
            </a:lvl8pPr>
            <a:lvl9pPr lvl="8" rtl="0">
              <a:lnSpc>
                <a:spcPct val="100000"/>
              </a:lnSpc>
              <a:spcBef>
                <a:spcPts val="0"/>
              </a:spcBef>
              <a:spcAft>
                <a:spcPts val="0"/>
              </a:spcAft>
              <a:buSzPts val="1300"/>
              <a:buAutoNum type="romanLcPeriod"/>
              <a:defRPr/>
            </a:lvl9pPr>
          </a:lstStyle>
          <a:p>
            <a:endParaRPr/>
          </a:p>
        </p:txBody>
      </p:sp>
      <p:sp>
        <p:nvSpPr>
          <p:cNvPr id="39" name="Google Shape;39;p7"/>
          <p:cNvSpPr txBox="1">
            <a:spLocks noGrp="1"/>
          </p:cNvSpPr>
          <p:nvPr>
            <p:ph type="title"/>
          </p:nvPr>
        </p:nvSpPr>
        <p:spPr>
          <a:xfrm>
            <a:off x="714300" y="1068850"/>
            <a:ext cx="30021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2321475" y="2020138"/>
            <a:ext cx="4041000" cy="179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189800" y="1398513"/>
            <a:ext cx="4239900" cy="8487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sz="3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 name="Google Shape;44;p9"/>
          <p:cNvSpPr txBox="1">
            <a:spLocks noGrp="1"/>
          </p:cNvSpPr>
          <p:nvPr>
            <p:ph type="subTitle" idx="1"/>
          </p:nvPr>
        </p:nvSpPr>
        <p:spPr>
          <a:xfrm>
            <a:off x="5016225" y="2368275"/>
            <a:ext cx="3422400" cy="1491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300"/>
              <a:buNone/>
              <a:defRPr/>
            </a:lvl2pPr>
            <a:lvl3pPr lvl="2" rtl="0">
              <a:lnSpc>
                <a:spcPct val="100000"/>
              </a:lnSpc>
              <a:spcBef>
                <a:spcPts val="0"/>
              </a:spcBef>
              <a:spcAft>
                <a:spcPts val="0"/>
              </a:spcAft>
              <a:buSzPts val="1300"/>
              <a:buNone/>
              <a:defRPr/>
            </a:lvl3pPr>
            <a:lvl4pPr lvl="3" rtl="0">
              <a:lnSpc>
                <a:spcPct val="100000"/>
              </a:lnSpc>
              <a:spcBef>
                <a:spcPts val="0"/>
              </a:spcBef>
              <a:spcAft>
                <a:spcPts val="0"/>
              </a:spcAft>
              <a:buSzPts val="1300"/>
              <a:buNone/>
              <a:defRPr/>
            </a:lvl4pPr>
            <a:lvl5pPr lvl="4" rtl="0">
              <a:lnSpc>
                <a:spcPct val="100000"/>
              </a:lnSpc>
              <a:spcBef>
                <a:spcPts val="0"/>
              </a:spcBef>
              <a:spcAft>
                <a:spcPts val="0"/>
              </a:spcAft>
              <a:buSzPts val="1300"/>
              <a:buNone/>
              <a:defRPr/>
            </a:lvl5pPr>
            <a:lvl6pPr lvl="5" rtl="0">
              <a:lnSpc>
                <a:spcPct val="100000"/>
              </a:lnSpc>
              <a:spcBef>
                <a:spcPts val="0"/>
              </a:spcBef>
              <a:spcAft>
                <a:spcPts val="0"/>
              </a:spcAft>
              <a:buSzPts val="1300"/>
              <a:buNone/>
              <a:defRPr/>
            </a:lvl6pPr>
            <a:lvl7pPr lvl="6" rtl="0">
              <a:lnSpc>
                <a:spcPct val="100000"/>
              </a:lnSpc>
              <a:spcBef>
                <a:spcPts val="0"/>
              </a:spcBef>
              <a:spcAft>
                <a:spcPts val="0"/>
              </a:spcAft>
              <a:buSzPts val="1300"/>
              <a:buNone/>
              <a:defRPr/>
            </a:lvl7pPr>
            <a:lvl8pPr lvl="7" rtl="0">
              <a:lnSpc>
                <a:spcPct val="100000"/>
              </a:lnSpc>
              <a:spcBef>
                <a:spcPts val="0"/>
              </a:spcBef>
              <a:spcAft>
                <a:spcPts val="0"/>
              </a:spcAft>
              <a:buSzPts val="1300"/>
              <a:buNone/>
              <a:defRPr/>
            </a:lvl8pPr>
            <a:lvl9pPr lvl="8" rtl="0">
              <a:lnSpc>
                <a:spcPct val="100000"/>
              </a:lnSpc>
              <a:spcBef>
                <a:spcPts val="0"/>
              </a:spcBef>
              <a:spcAft>
                <a:spcPts val="0"/>
              </a:spcAft>
              <a:buSzPts val="1300"/>
              <a:buNone/>
              <a:defRPr/>
            </a:lvl9pPr>
          </a:lstStyle>
          <a:p>
            <a:endParaRPr/>
          </a:p>
        </p:txBody>
      </p:sp>
      <p:grpSp>
        <p:nvGrpSpPr>
          <p:cNvPr id="45" name="Google Shape;45;p9"/>
          <p:cNvGrpSpPr/>
          <p:nvPr/>
        </p:nvGrpSpPr>
        <p:grpSpPr>
          <a:xfrm>
            <a:off x="-25" y="0"/>
            <a:ext cx="9144020" cy="342900"/>
            <a:chOff x="-25" y="0"/>
            <a:chExt cx="9144020" cy="342900"/>
          </a:xfrm>
        </p:grpSpPr>
        <p:sp>
          <p:nvSpPr>
            <p:cNvPr id="46" name="Google Shape;46;p9"/>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9"/>
            <p:cNvGrpSpPr/>
            <p:nvPr/>
          </p:nvGrpSpPr>
          <p:grpSpPr>
            <a:xfrm>
              <a:off x="215975" y="111150"/>
              <a:ext cx="642950" cy="120600"/>
              <a:chOff x="215975" y="152625"/>
              <a:chExt cx="642950" cy="120600"/>
            </a:xfrm>
          </p:grpSpPr>
          <p:sp>
            <p:nvSpPr>
              <p:cNvPr id="48" name="Google Shape;48;p9"/>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 name="Google Shape;51;p9"/>
          <p:cNvGrpSpPr/>
          <p:nvPr/>
        </p:nvGrpSpPr>
        <p:grpSpPr>
          <a:xfrm>
            <a:off x="66650" y="204750"/>
            <a:ext cx="9077378" cy="4938900"/>
            <a:chOff x="104750" y="204750"/>
            <a:chExt cx="9077378" cy="4938900"/>
          </a:xfrm>
        </p:grpSpPr>
        <p:grpSp>
          <p:nvGrpSpPr>
            <p:cNvPr id="52" name="Google Shape;52;p9"/>
            <p:cNvGrpSpPr/>
            <p:nvPr/>
          </p:nvGrpSpPr>
          <p:grpSpPr>
            <a:xfrm>
              <a:off x="104750" y="206700"/>
              <a:ext cx="9077378" cy="342900"/>
              <a:chOff x="-25" y="0"/>
              <a:chExt cx="9182983" cy="342900"/>
            </a:xfrm>
          </p:grpSpPr>
          <p:sp>
            <p:nvSpPr>
              <p:cNvPr id="53" name="Google Shape;53;p9"/>
              <p:cNvSpPr/>
              <p:nvPr/>
            </p:nvSpPr>
            <p:spPr>
              <a:xfrm>
                <a:off x="-25" y="0"/>
                <a:ext cx="9182983" cy="342900"/>
              </a:xfrm>
              <a:custGeom>
                <a:avLst/>
                <a:gdLst/>
                <a:ahLst/>
                <a:cxnLst/>
                <a:rect l="l" t="t" r="r" b="b"/>
                <a:pathLst>
                  <a:path w="43778" h="1407" extrusionOk="0">
                    <a:moveTo>
                      <a:pt x="0" y="0"/>
                    </a:moveTo>
                    <a:lnTo>
                      <a:pt x="0" y="1406"/>
                    </a:lnTo>
                    <a:lnTo>
                      <a:pt x="43777" y="1406"/>
                    </a:lnTo>
                    <a:lnTo>
                      <a:pt x="437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9"/>
              <p:cNvGrpSpPr/>
              <p:nvPr/>
            </p:nvGrpSpPr>
            <p:grpSpPr>
              <a:xfrm>
                <a:off x="215975" y="111150"/>
                <a:ext cx="642950" cy="120600"/>
                <a:chOff x="215975" y="152625"/>
                <a:chExt cx="642950" cy="120600"/>
              </a:xfrm>
            </p:grpSpPr>
            <p:sp>
              <p:nvSpPr>
                <p:cNvPr id="55" name="Google Shape;55;p9"/>
                <p:cNvSpPr/>
                <p:nvPr/>
              </p:nvSpPr>
              <p:spPr>
                <a:xfrm>
                  <a:off x="21597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9"/>
                <p:cNvSpPr/>
                <p:nvPr/>
              </p:nvSpPr>
              <p:spPr>
                <a:xfrm>
                  <a:off x="477150"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p:nvPr/>
              </p:nvSpPr>
              <p:spPr>
                <a:xfrm>
                  <a:off x="73832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58" name="Google Shape;58;p9"/>
            <p:cNvCxnSpPr/>
            <p:nvPr/>
          </p:nvCxnSpPr>
          <p:spPr>
            <a:xfrm>
              <a:off x="104775" y="204750"/>
              <a:ext cx="0" cy="4938900"/>
            </a:xfrm>
            <a:prstGeom prst="straightConnector1">
              <a:avLst/>
            </a:prstGeom>
            <a:noFill/>
            <a:ln w="9525" cap="flat" cmpd="sng">
              <a:solidFill>
                <a:schemeClr val="accent1"/>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4139225" y="3145613"/>
            <a:ext cx="4290900" cy="1173300"/>
          </a:xfrm>
          <a:prstGeom prst="rect">
            <a:avLst/>
          </a:prstGeom>
        </p:spPr>
        <p:txBody>
          <a:bodyPr spcFirstLastPara="1" wrap="square" lIns="91425" tIns="91425" rIns="91425" bIns="91425" anchor="t" anchorCtr="0">
            <a:noAutofit/>
          </a:bodyPr>
          <a:lstStyle>
            <a:lvl1pPr lvl="0" algn="r">
              <a:spcBef>
                <a:spcPts val="0"/>
              </a:spcBef>
              <a:spcAft>
                <a:spcPts val="0"/>
              </a:spcAft>
              <a:buSzPts val="2800"/>
              <a:buNone/>
              <a:defRPr sz="31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9600"/>
            <a:ext cx="7715400" cy="468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1pPr>
            <a:lvl2pPr lvl="1">
              <a:lnSpc>
                <a:spcPct val="100000"/>
              </a:lnSpc>
              <a:spcBef>
                <a:spcPts val="0"/>
              </a:spcBef>
              <a:spcAft>
                <a:spcPts val="0"/>
              </a:spcAft>
              <a:buClr>
                <a:schemeClr val="dk1"/>
              </a:buClr>
              <a:buSzPts val="2800"/>
              <a:buNone/>
              <a:defRPr sz="2800">
                <a:solidFill>
                  <a:schemeClr val="dk1"/>
                </a:solidFill>
              </a:defRPr>
            </a:lvl2pPr>
            <a:lvl3pPr lvl="2">
              <a:lnSpc>
                <a:spcPct val="100000"/>
              </a:lnSpc>
              <a:spcBef>
                <a:spcPts val="0"/>
              </a:spcBef>
              <a:spcAft>
                <a:spcPts val="0"/>
              </a:spcAft>
              <a:buClr>
                <a:schemeClr val="dk1"/>
              </a:buClr>
              <a:buSzPts val="2800"/>
              <a:buNone/>
              <a:defRPr sz="2800">
                <a:solidFill>
                  <a:schemeClr val="dk1"/>
                </a:solidFill>
              </a:defRPr>
            </a:lvl3pPr>
            <a:lvl4pPr lvl="3">
              <a:lnSpc>
                <a:spcPct val="100000"/>
              </a:lnSpc>
              <a:spcBef>
                <a:spcPts val="0"/>
              </a:spcBef>
              <a:spcAft>
                <a:spcPts val="0"/>
              </a:spcAft>
              <a:buClr>
                <a:schemeClr val="dk1"/>
              </a:buClr>
              <a:buSzPts val="2800"/>
              <a:buNone/>
              <a:defRPr sz="2800">
                <a:solidFill>
                  <a:schemeClr val="dk1"/>
                </a:solidFill>
              </a:defRPr>
            </a:lvl4pPr>
            <a:lvl5pPr lvl="4">
              <a:lnSpc>
                <a:spcPct val="100000"/>
              </a:lnSpc>
              <a:spcBef>
                <a:spcPts val="0"/>
              </a:spcBef>
              <a:spcAft>
                <a:spcPts val="0"/>
              </a:spcAft>
              <a:buClr>
                <a:schemeClr val="dk1"/>
              </a:buClr>
              <a:buSzPts val="2800"/>
              <a:buNone/>
              <a:defRPr sz="2800">
                <a:solidFill>
                  <a:schemeClr val="dk1"/>
                </a:solidFill>
              </a:defRPr>
            </a:lvl5pPr>
            <a:lvl6pPr lvl="5">
              <a:lnSpc>
                <a:spcPct val="100000"/>
              </a:lnSpc>
              <a:spcBef>
                <a:spcPts val="0"/>
              </a:spcBef>
              <a:spcAft>
                <a:spcPts val="0"/>
              </a:spcAft>
              <a:buClr>
                <a:schemeClr val="dk1"/>
              </a:buClr>
              <a:buSzPts val="2800"/>
              <a:buNone/>
              <a:defRPr sz="2800">
                <a:solidFill>
                  <a:schemeClr val="dk1"/>
                </a:solidFill>
              </a:defRPr>
            </a:lvl6pPr>
            <a:lvl7pPr lvl="6">
              <a:lnSpc>
                <a:spcPct val="100000"/>
              </a:lnSpc>
              <a:spcBef>
                <a:spcPts val="0"/>
              </a:spcBef>
              <a:spcAft>
                <a:spcPts val="0"/>
              </a:spcAft>
              <a:buClr>
                <a:schemeClr val="dk1"/>
              </a:buClr>
              <a:buSzPts val="2800"/>
              <a:buNone/>
              <a:defRPr sz="2800">
                <a:solidFill>
                  <a:schemeClr val="dk1"/>
                </a:solidFill>
              </a:defRPr>
            </a:lvl7pPr>
            <a:lvl8pPr lvl="7">
              <a:lnSpc>
                <a:spcPct val="100000"/>
              </a:lnSpc>
              <a:spcBef>
                <a:spcPts val="0"/>
              </a:spcBef>
              <a:spcAft>
                <a:spcPts val="0"/>
              </a:spcAft>
              <a:buClr>
                <a:schemeClr val="dk1"/>
              </a:buClr>
              <a:buSzPts val="2800"/>
              <a:buNone/>
              <a:defRPr sz="2800">
                <a:solidFill>
                  <a:schemeClr val="dk1"/>
                </a:solidFill>
              </a:defRPr>
            </a:lvl8pPr>
            <a:lvl9pPr lvl="8">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4300" y="1152475"/>
            <a:ext cx="7715400" cy="34164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1pPr>
            <a:lvl2pPr marL="914400" lvl="1"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2pPr>
            <a:lvl3pPr marL="1371600" lvl="2"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3pPr>
            <a:lvl4pPr marL="1828800" lvl="3"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4pPr>
            <a:lvl5pPr marL="2286000" lvl="4"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5pPr>
            <a:lvl6pPr marL="2743200" lvl="5"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6pPr>
            <a:lvl7pPr marL="3200400" lvl="6"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7pPr>
            <a:lvl8pPr marL="3657600" lvl="7"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8pPr>
            <a:lvl9pPr marL="4114800" lvl="8"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67" name="Google Shape;67;p1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05979"/>
            <a:ext cx="8229600" cy="85725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200151"/>
            <a:ext cx="8229600" cy="3394472"/>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4767263"/>
            <a:ext cx="2133600" cy="273844"/>
          </a:xfrm>
          <a:prstGeom prst="rect">
            <a:avLst/>
          </a:prstGeom>
        </p:spPr>
        <p:txBody>
          <a:bodyPr vert="horz" lIns="91440" tIns="45720" rIns="91440" bIns="45720" rtlCol="1" anchor="ctr"/>
          <a:lstStyle>
            <a:lvl1pPr algn="r">
              <a:defRPr sz="1200">
                <a:solidFill>
                  <a:schemeClr val="tx1">
                    <a:tint val="75000"/>
                  </a:schemeClr>
                </a:solidFill>
              </a:defRPr>
            </a:lvl1pPr>
          </a:lstStyle>
          <a:p>
            <a:pPr rtl="1">
              <a:buClrTx/>
              <a:buFontTx/>
              <a:buNone/>
            </a:pPr>
            <a:fld id="{7B75C0DE-E964-45AA-94B2-1ACF81E24835}" type="datetimeFigureOut">
              <a:rPr lang="ar-SA" kern="1200" smtClean="0">
                <a:solidFill>
                  <a:prstClr val="black">
                    <a:tint val="75000"/>
                  </a:prstClr>
                </a:solidFill>
                <a:latin typeface="Calibri"/>
              </a:rPr>
              <a:pPr rtl="1">
                <a:buClrTx/>
                <a:buFontTx/>
                <a:buNone/>
              </a:pPr>
              <a:t>18/04/1445</a:t>
            </a:fld>
            <a:endParaRPr lang="ar-SA" kern="1200">
              <a:solidFill>
                <a:prstClr val="black">
                  <a:tint val="75000"/>
                </a:prstClr>
              </a:solidFill>
              <a:latin typeface="Calibri"/>
            </a:endParaRPr>
          </a:p>
        </p:txBody>
      </p:sp>
      <p:sp>
        <p:nvSpPr>
          <p:cNvPr id="5" name="عنصر نائب للتذييل 4"/>
          <p:cNvSpPr>
            <a:spLocks noGrp="1"/>
          </p:cNvSpPr>
          <p:nvPr>
            <p:ph type="ftr" sz="quarter" idx="3"/>
          </p:nvPr>
        </p:nvSpPr>
        <p:spPr>
          <a:xfrm>
            <a:off x="3124200" y="4767263"/>
            <a:ext cx="2895600" cy="273844"/>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buClrTx/>
              <a:buFontTx/>
              <a:buNone/>
            </a:pPr>
            <a:endParaRPr lang="ar-SA" kern="1200">
              <a:solidFill>
                <a:prstClr val="black">
                  <a:tint val="75000"/>
                </a:prstClr>
              </a:solidFill>
              <a:latin typeface="Calibri"/>
            </a:endParaRPr>
          </a:p>
        </p:txBody>
      </p:sp>
      <p:sp>
        <p:nvSpPr>
          <p:cNvPr id="6" name="عنصر نائب لرقم الشريحة 5"/>
          <p:cNvSpPr>
            <a:spLocks noGrp="1"/>
          </p:cNvSpPr>
          <p:nvPr>
            <p:ph type="sldNum" sz="quarter" idx="4"/>
          </p:nvPr>
        </p:nvSpPr>
        <p:spPr>
          <a:xfrm>
            <a:off x="457200" y="4767263"/>
            <a:ext cx="2133600" cy="273844"/>
          </a:xfrm>
          <a:prstGeom prst="rect">
            <a:avLst/>
          </a:prstGeom>
        </p:spPr>
        <p:txBody>
          <a:bodyPr vert="horz" lIns="91440" tIns="45720" rIns="91440" bIns="45720" rtlCol="1" anchor="ctr"/>
          <a:lstStyle>
            <a:lvl1pPr algn="l">
              <a:defRPr sz="1200">
                <a:solidFill>
                  <a:schemeClr val="tx1">
                    <a:tint val="75000"/>
                  </a:schemeClr>
                </a:solidFill>
              </a:defRPr>
            </a:lvl1pPr>
          </a:lstStyle>
          <a:p>
            <a:pPr rtl="1">
              <a:buClrTx/>
              <a:buFontTx/>
              <a:buNone/>
            </a:pPr>
            <a:fld id="{614CA1F2-FE13-4731-BF01-D9D8F2392E71}" type="slidenum">
              <a:rPr lang="ar-SA" kern="1200" smtClean="0">
                <a:solidFill>
                  <a:prstClr val="black">
                    <a:tint val="75000"/>
                  </a:prstClr>
                </a:solidFill>
                <a:latin typeface="Calibri"/>
              </a:rPr>
              <a:pPr rtl="1">
                <a:buClrTx/>
                <a:buFontTx/>
                <a:buNone/>
              </a:pPr>
              <a:t>‹#›</a:t>
            </a:fld>
            <a:endParaRPr lang="ar-SA" kern="1200">
              <a:solidFill>
                <a:prstClr val="black">
                  <a:tint val="75000"/>
                </a:prstClr>
              </a:solidFill>
              <a:latin typeface="Calibri"/>
            </a:endParaRPr>
          </a:p>
        </p:txBody>
      </p:sp>
    </p:spTree>
    <p:extLst>
      <p:ext uri="{BB962C8B-B14F-4D97-AF65-F5344CB8AC3E}">
        <p14:creationId xmlns:p14="http://schemas.microsoft.com/office/powerpoint/2010/main" val="128830820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463888"/>
            <a:ext cx="7773338" cy="1197133"/>
          </a:xfrm>
          <a:prstGeom prst="rect">
            <a:avLst/>
          </a:prstGeom>
        </p:spPr>
        <p:txBody>
          <a:bodyPr vert="horz" lIns="68580" tIns="34290" rIns="68580" bIns="3429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331" y="1775320"/>
            <a:ext cx="7773339" cy="2568080"/>
          </a:xfrm>
          <a:prstGeom prst="rect">
            <a:avLst/>
          </a:prstGeom>
        </p:spPr>
        <p:txBody>
          <a:bodyPr vert="horz" lIns="68580" tIns="34290" rIns="68580" bIns="3429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759053" y="4412457"/>
            <a:ext cx="2057400" cy="273844"/>
          </a:xfrm>
          <a:prstGeom prst="rect">
            <a:avLst/>
          </a:prstGeom>
        </p:spPr>
        <p:txBody>
          <a:bodyPr vert="horz" lIns="68580" tIns="34290" rIns="68580" bIns="34290" rtlCol="0" anchor="ctr"/>
          <a:lstStyle>
            <a:lvl1pPr algn="r">
              <a:defRPr sz="800">
                <a:solidFill>
                  <a:schemeClr val="tx1"/>
                </a:solidFill>
              </a:defRPr>
            </a:lvl1pPr>
          </a:lstStyle>
          <a:p>
            <a:pPr defTabSz="685800" rtl="1">
              <a:buClrTx/>
              <a:buFontTx/>
              <a:buNone/>
            </a:pPr>
            <a:fld id="{48A87A34-81AB-432B-8DAE-1953F412C126}" type="datetimeFigureOut">
              <a:rPr lang="en-US" kern="1200" dirty="0">
                <a:solidFill>
                  <a:prstClr val="black"/>
                </a:solidFill>
                <a:latin typeface="Tw Cen MT" panose="020B0602020104020603"/>
              </a:rPr>
              <a:pPr defTabSz="685800" rtl="1">
                <a:buClrTx/>
                <a:buFontTx/>
                <a:buNone/>
              </a:pPr>
              <a:t>11/1/2023</a:t>
            </a:fld>
            <a:endParaRPr lang="en-US" kern="1200" dirty="0">
              <a:solidFill>
                <a:prstClr val="black"/>
              </a:solidFill>
              <a:latin typeface="Tw Cen MT" panose="020B0602020104020603"/>
            </a:endParaRPr>
          </a:p>
        </p:txBody>
      </p:sp>
      <p:sp>
        <p:nvSpPr>
          <p:cNvPr id="5" name="Footer Placeholder 4"/>
          <p:cNvSpPr>
            <a:spLocks noGrp="1"/>
          </p:cNvSpPr>
          <p:nvPr>
            <p:ph type="ftr" sz="quarter" idx="3"/>
          </p:nvPr>
        </p:nvSpPr>
        <p:spPr>
          <a:xfrm>
            <a:off x="685331" y="4412457"/>
            <a:ext cx="5004665" cy="273844"/>
          </a:xfrm>
          <a:prstGeom prst="rect">
            <a:avLst/>
          </a:prstGeom>
        </p:spPr>
        <p:txBody>
          <a:bodyPr vert="horz" lIns="68580" tIns="34290" rIns="68580" bIns="34290" rtlCol="0" anchor="ctr"/>
          <a:lstStyle>
            <a:lvl1pPr algn="r">
              <a:defRPr sz="800">
                <a:solidFill>
                  <a:schemeClr val="tx1"/>
                </a:solidFill>
              </a:defRPr>
            </a:lvl1pPr>
          </a:lstStyle>
          <a:p>
            <a:pPr defTabSz="685800" rtl="1">
              <a:buClrTx/>
              <a:buFontTx/>
              <a:buNone/>
            </a:pPr>
            <a:endParaRPr lang="en-US" kern="1200" dirty="0">
              <a:solidFill>
                <a:prstClr val="black"/>
              </a:solidFill>
              <a:latin typeface="Tw Cen MT" panose="020B0602020104020603"/>
            </a:endParaRPr>
          </a:p>
        </p:txBody>
      </p:sp>
      <p:sp>
        <p:nvSpPr>
          <p:cNvPr id="6" name="Slide Number Placeholder 5"/>
          <p:cNvSpPr>
            <a:spLocks noGrp="1"/>
          </p:cNvSpPr>
          <p:nvPr>
            <p:ph type="sldNum" sz="quarter" idx="4"/>
          </p:nvPr>
        </p:nvSpPr>
        <p:spPr>
          <a:xfrm>
            <a:off x="7885509" y="4412457"/>
            <a:ext cx="573161" cy="273844"/>
          </a:xfrm>
          <a:prstGeom prst="rect">
            <a:avLst/>
          </a:prstGeom>
        </p:spPr>
        <p:txBody>
          <a:bodyPr vert="horz" lIns="68580" tIns="34290" rIns="68580" bIns="34290" rtlCol="0" anchor="ctr"/>
          <a:lstStyle>
            <a:lvl1pPr algn="r">
              <a:defRPr sz="800">
                <a:solidFill>
                  <a:schemeClr val="tx1"/>
                </a:solidFill>
              </a:defRPr>
            </a:lvl1pPr>
          </a:lstStyle>
          <a:p>
            <a:pPr defTabSz="685800" rtl="1">
              <a:buClrTx/>
              <a:buFontTx/>
              <a:buNone/>
            </a:pPr>
            <a:fld id="{6D22F896-40B5-4ADD-8801-0D06FADFA095}" type="slidenum">
              <a:rPr lang="en-US" kern="1200" dirty="0">
                <a:solidFill>
                  <a:prstClr val="black"/>
                </a:solidFill>
                <a:latin typeface="Tw Cen MT" panose="020B0602020104020603"/>
              </a:rPr>
              <a:pPr defTabSz="685800" rtl="1">
                <a:buClrTx/>
                <a:buFontTx/>
                <a:buNone/>
              </a:pPr>
              <a:t>‹#›</a:t>
            </a:fld>
            <a:endParaRPr lang="en-US" kern="1200" dirty="0">
              <a:solidFill>
                <a:prstClr val="black"/>
              </a:solidFill>
              <a:latin typeface="Tw Cen MT" panose="020B0602020104020603"/>
            </a:endParaRPr>
          </a:p>
        </p:txBody>
      </p:sp>
    </p:spTree>
    <p:extLst>
      <p:ext uri="{BB962C8B-B14F-4D97-AF65-F5344CB8AC3E}">
        <p14:creationId xmlns:p14="http://schemas.microsoft.com/office/powerpoint/2010/main" val="29360870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txStyles>
    <p:titleStyle>
      <a:lvl1pPr algn="ctr" defTabSz="685800" rtl="1"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r" defTabSz="685800" rtl="1"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r" defTabSz="685800" rtl="1" eaLnBrk="1" latinLnBrk="0" hangingPunct="1">
        <a:lnSpc>
          <a:spcPct val="120000"/>
        </a:lnSpc>
        <a:spcBef>
          <a:spcPts val="375"/>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2pPr>
      <a:lvl3pPr marL="857250" indent="-171450" algn="r" defTabSz="685800" rtl="1"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r" defTabSz="685800" rtl="1" eaLnBrk="1" latinLnBrk="0" hangingPunct="1">
        <a:lnSpc>
          <a:spcPct val="120000"/>
        </a:lnSpc>
        <a:spcBef>
          <a:spcPts val="375"/>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4pPr>
      <a:lvl5pPr marL="1543050" indent="-171450" algn="r" defTabSz="685800" rtl="1" eaLnBrk="1" latinLnBrk="0" hangingPunct="1">
        <a:lnSpc>
          <a:spcPct val="120000"/>
        </a:lnSpc>
        <a:spcBef>
          <a:spcPts val="375"/>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5pPr>
      <a:lvl6pPr marL="1885950" indent="-171450" algn="r" defTabSz="685800" rtl="1" eaLnBrk="1" latinLnBrk="0" hangingPunct="1">
        <a:lnSpc>
          <a:spcPct val="120000"/>
        </a:lnSpc>
        <a:spcBef>
          <a:spcPts val="375"/>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6pPr>
      <a:lvl7pPr marL="2228850" indent="-171450" algn="r" defTabSz="685800" rtl="1" eaLnBrk="1" latinLnBrk="0" hangingPunct="1">
        <a:lnSpc>
          <a:spcPct val="120000"/>
        </a:lnSpc>
        <a:spcBef>
          <a:spcPts val="375"/>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7pPr>
      <a:lvl8pPr marL="2571750" indent="-171450" algn="r" defTabSz="685800" rtl="1" eaLnBrk="1" latinLnBrk="0" hangingPunct="1">
        <a:lnSpc>
          <a:spcPct val="120000"/>
        </a:lnSpc>
        <a:spcBef>
          <a:spcPts val="375"/>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8pPr>
      <a:lvl9pPr marL="2914650" indent="-171450" algn="r" defTabSz="685800" rtl="1" eaLnBrk="1" latinLnBrk="0" hangingPunct="1">
        <a:lnSpc>
          <a:spcPct val="120000"/>
        </a:lnSpc>
        <a:spcBef>
          <a:spcPts val="375"/>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9pPr>
    </p:bodyStyle>
    <p:otherStyle>
      <a:defPPr>
        <a:defRPr lang="en-US"/>
      </a:defPPr>
      <a:lvl1pPr marL="0" algn="r" defTabSz="685800" rtl="1" eaLnBrk="1" latinLnBrk="0" hangingPunct="1">
        <a:defRPr sz="1400" kern="1200">
          <a:solidFill>
            <a:schemeClr val="tx1"/>
          </a:solidFill>
          <a:latin typeface="+mn-lt"/>
          <a:ea typeface="+mn-ea"/>
          <a:cs typeface="+mn-cs"/>
        </a:defRPr>
      </a:lvl1pPr>
      <a:lvl2pPr marL="342900" algn="r" defTabSz="685800" rtl="1" eaLnBrk="1" latinLnBrk="0" hangingPunct="1">
        <a:defRPr sz="1400" kern="1200">
          <a:solidFill>
            <a:schemeClr val="tx1"/>
          </a:solidFill>
          <a:latin typeface="+mn-lt"/>
          <a:ea typeface="+mn-ea"/>
          <a:cs typeface="+mn-cs"/>
        </a:defRPr>
      </a:lvl2pPr>
      <a:lvl3pPr marL="685800" algn="r" defTabSz="685800" rtl="1" eaLnBrk="1" latinLnBrk="0" hangingPunct="1">
        <a:defRPr sz="1400" kern="1200">
          <a:solidFill>
            <a:schemeClr val="tx1"/>
          </a:solidFill>
          <a:latin typeface="+mn-lt"/>
          <a:ea typeface="+mn-ea"/>
          <a:cs typeface="+mn-cs"/>
        </a:defRPr>
      </a:lvl3pPr>
      <a:lvl4pPr marL="1028700" algn="r" defTabSz="685800" rtl="1" eaLnBrk="1" latinLnBrk="0" hangingPunct="1">
        <a:defRPr sz="1400" kern="1200">
          <a:solidFill>
            <a:schemeClr val="tx1"/>
          </a:solidFill>
          <a:latin typeface="+mn-lt"/>
          <a:ea typeface="+mn-ea"/>
          <a:cs typeface="+mn-cs"/>
        </a:defRPr>
      </a:lvl4pPr>
      <a:lvl5pPr marL="1371600" algn="r" defTabSz="685800" rtl="1" eaLnBrk="1" latinLnBrk="0" hangingPunct="1">
        <a:defRPr sz="1400" kern="1200">
          <a:solidFill>
            <a:schemeClr val="tx1"/>
          </a:solidFill>
          <a:latin typeface="+mn-lt"/>
          <a:ea typeface="+mn-ea"/>
          <a:cs typeface="+mn-cs"/>
        </a:defRPr>
      </a:lvl5pPr>
      <a:lvl6pPr marL="1714500" algn="r" defTabSz="685800" rtl="1" eaLnBrk="1" latinLnBrk="0" hangingPunct="1">
        <a:defRPr sz="1400" kern="1200">
          <a:solidFill>
            <a:schemeClr val="tx1"/>
          </a:solidFill>
          <a:latin typeface="+mn-lt"/>
          <a:ea typeface="+mn-ea"/>
          <a:cs typeface="+mn-cs"/>
        </a:defRPr>
      </a:lvl6pPr>
      <a:lvl7pPr marL="2057400" algn="r" defTabSz="685800" rtl="1" eaLnBrk="1" latinLnBrk="0" hangingPunct="1">
        <a:defRPr sz="1400" kern="1200">
          <a:solidFill>
            <a:schemeClr val="tx1"/>
          </a:solidFill>
          <a:latin typeface="+mn-lt"/>
          <a:ea typeface="+mn-ea"/>
          <a:cs typeface="+mn-cs"/>
        </a:defRPr>
      </a:lvl7pPr>
      <a:lvl8pPr marL="2400300" algn="r" defTabSz="685800" rtl="1" eaLnBrk="1" latinLnBrk="0" hangingPunct="1">
        <a:defRPr sz="1400" kern="1200">
          <a:solidFill>
            <a:schemeClr val="tx1"/>
          </a:solidFill>
          <a:latin typeface="+mn-lt"/>
          <a:ea typeface="+mn-ea"/>
          <a:cs typeface="+mn-cs"/>
        </a:defRPr>
      </a:lvl8pPr>
      <a:lvl9pPr marL="2743200" algn="r" defTabSz="685800" rtl="1"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mboss.com/us/knowledge/Toxoplasmosis#Zd216826c3fee86b9640471adcac0efd9"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hyperlink" Target="https://www.amboss.com/us/knowledge/The_placenta,_umbilical_cord,_and_amniotic_sac#Z414c23d8bf8265247dd2e1e7e9b0d89c" TargetMode="Externa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my.clevelandclinic.org/health/articles/9709-pregnancy-am-i-pregnan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my.clevelandclinic.org/health/articles/9675-pregnancy-types-of-delivery"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my.clevelandclinic.org/health/body/22337-placenta"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my.clevelandclinic.org/health/articles/5182-breastfeeding"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my.clevelandclinic.org/health/diseases/12230-birth-defect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hyperlink" Target="https://my.clevelandclinic.org/health/diseases/8589-cataracts-age-related" TargetMode="External"/><Relationship Id="rId3" Type="http://schemas.openxmlformats.org/officeDocument/2006/relationships/hyperlink" Target="https://my.clevelandclinic.org/health/diseases/22263-jaundice-in-newborns" TargetMode="External"/><Relationship Id="rId7" Type="http://schemas.openxmlformats.org/officeDocument/2006/relationships/hyperlink" Target="https://my.clevelandclinic.org/health/symptoms/17937-hepatomegaly-enlarged-liver"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my.clevelandclinic.org/health/symptoms/22695-purpura" TargetMode="External"/><Relationship Id="rId5" Type="http://schemas.openxmlformats.org/officeDocument/2006/relationships/hyperlink" Target="https://my.clevelandclinic.org/health/diseases/17325-patent-ductus-arteriosus-pda" TargetMode="External"/><Relationship Id="rId4" Type="http://schemas.openxmlformats.org/officeDocument/2006/relationships/hyperlink" Target="https://my.clevelandclinic.org/health/diseases/17673-hearing-loss" TargetMode="External"/><Relationship Id="rId9" Type="http://schemas.openxmlformats.org/officeDocument/2006/relationships/hyperlink" Target="https://my.clevelandclinic.org/health/diseases/9843-microcephaly"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health.clevelandclinic.org/how-you-can-cope-with-declining-senses-as-you-ag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my.clevelandclinic.org/health/diseases/4865-learning-disabilities-what-you-need-to-know" TargetMode="External"/><Relationship Id="rId4" Type="http://schemas.openxmlformats.org/officeDocument/2006/relationships/hyperlink" Target="https://my.clevelandclinic.org/health/diseases/22789-seizure"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83" name="Google Shape;83;p16"/>
          <p:cNvSpPr txBox="1">
            <a:spLocks noGrp="1"/>
          </p:cNvSpPr>
          <p:nvPr>
            <p:ph type="ctrTitle"/>
          </p:nvPr>
        </p:nvSpPr>
        <p:spPr>
          <a:xfrm>
            <a:off x="700676" y="1104875"/>
            <a:ext cx="4711200" cy="24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ms-MY" dirty="0"/>
              <a:t>TORCH INFECTION</a:t>
            </a:r>
            <a:endParaRPr dirty="0">
              <a:solidFill>
                <a:schemeClr val="accent6"/>
              </a:solidFill>
            </a:endParaRPr>
          </a:p>
        </p:txBody>
      </p:sp>
      <p:sp>
        <p:nvSpPr>
          <p:cNvPr id="133" name="Google Shape;133;p16"/>
          <p:cNvSpPr/>
          <p:nvPr/>
        </p:nvSpPr>
        <p:spPr>
          <a:xfrm>
            <a:off x="700663" y="539497"/>
            <a:ext cx="227485" cy="194801"/>
          </a:xfrm>
          <a:custGeom>
            <a:avLst/>
            <a:gdLst/>
            <a:ahLst/>
            <a:cxnLst/>
            <a:rect l="l" t="t" r="r" b="b"/>
            <a:pathLst>
              <a:path w="6814" h="5835" extrusionOk="0">
                <a:moveTo>
                  <a:pt x="3882" y="718"/>
                </a:moveTo>
                <a:cubicBezTo>
                  <a:pt x="5008" y="718"/>
                  <a:pt x="6089" y="1591"/>
                  <a:pt x="6089" y="2914"/>
                </a:cubicBezTo>
                <a:cubicBezTo>
                  <a:pt x="6089" y="4132"/>
                  <a:pt x="5103" y="5103"/>
                  <a:pt x="3886" y="5103"/>
                </a:cubicBezTo>
                <a:cubicBezTo>
                  <a:pt x="1943" y="5103"/>
                  <a:pt x="972" y="2740"/>
                  <a:pt x="2349" y="1363"/>
                </a:cubicBezTo>
                <a:cubicBezTo>
                  <a:pt x="2795" y="918"/>
                  <a:pt x="3344" y="718"/>
                  <a:pt x="3882" y="718"/>
                </a:cubicBezTo>
                <a:close/>
                <a:moveTo>
                  <a:pt x="3912" y="0"/>
                </a:moveTo>
                <a:cubicBezTo>
                  <a:pt x="3903" y="0"/>
                  <a:pt x="3895" y="0"/>
                  <a:pt x="3886" y="1"/>
                </a:cubicBezTo>
                <a:cubicBezTo>
                  <a:pt x="1291" y="1"/>
                  <a:pt x="1" y="3146"/>
                  <a:pt x="1842" y="4973"/>
                </a:cubicBezTo>
                <a:cubicBezTo>
                  <a:pt x="2433" y="5568"/>
                  <a:pt x="3162" y="5834"/>
                  <a:pt x="3877" y="5834"/>
                </a:cubicBezTo>
                <a:cubicBezTo>
                  <a:pt x="5374" y="5834"/>
                  <a:pt x="6814" y="4670"/>
                  <a:pt x="6814" y="2914"/>
                </a:cubicBezTo>
                <a:cubicBezTo>
                  <a:pt x="6814" y="1314"/>
                  <a:pt x="5509"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rot="2700000">
            <a:off x="8224661" y="4422098"/>
            <a:ext cx="208089" cy="208206"/>
          </a:xfrm>
          <a:custGeom>
            <a:avLst/>
            <a:gdLst/>
            <a:ahLst/>
            <a:cxnLst/>
            <a:rect l="l" t="t" r="r" b="b"/>
            <a:pathLst>
              <a:path w="1769" h="1770" extrusionOk="0">
                <a:moveTo>
                  <a:pt x="681" y="1"/>
                </a:moveTo>
                <a:lnTo>
                  <a:pt x="681" y="668"/>
                </a:lnTo>
                <a:lnTo>
                  <a:pt x="0" y="668"/>
                </a:lnTo>
                <a:lnTo>
                  <a:pt x="0" y="1088"/>
                </a:lnTo>
                <a:lnTo>
                  <a:pt x="681" y="1088"/>
                </a:lnTo>
                <a:lnTo>
                  <a:pt x="681" y="1769"/>
                </a:lnTo>
                <a:lnTo>
                  <a:pt x="1102" y="1769"/>
                </a:lnTo>
                <a:lnTo>
                  <a:pt x="1102" y="1088"/>
                </a:lnTo>
                <a:lnTo>
                  <a:pt x="1769" y="1088"/>
                </a:lnTo>
                <a:lnTo>
                  <a:pt x="1769" y="668"/>
                </a:lnTo>
                <a:lnTo>
                  <a:pt x="1102" y="668"/>
                </a:lnTo>
                <a:lnTo>
                  <a:pt x="1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rot="2700000">
            <a:off x="951141" y="1022640"/>
            <a:ext cx="154764" cy="154852"/>
          </a:xfrm>
          <a:custGeom>
            <a:avLst/>
            <a:gdLst/>
            <a:ahLst/>
            <a:cxnLst/>
            <a:rect l="l" t="t" r="r" b="b"/>
            <a:pathLst>
              <a:path w="1769" h="1770" extrusionOk="0">
                <a:moveTo>
                  <a:pt x="681" y="1"/>
                </a:moveTo>
                <a:lnTo>
                  <a:pt x="681" y="668"/>
                </a:lnTo>
                <a:lnTo>
                  <a:pt x="0" y="668"/>
                </a:lnTo>
                <a:lnTo>
                  <a:pt x="0" y="1088"/>
                </a:lnTo>
                <a:lnTo>
                  <a:pt x="681" y="1088"/>
                </a:lnTo>
                <a:lnTo>
                  <a:pt x="681" y="1769"/>
                </a:lnTo>
                <a:lnTo>
                  <a:pt x="1102" y="1769"/>
                </a:lnTo>
                <a:lnTo>
                  <a:pt x="1102" y="1088"/>
                </a:lnTo>
                <a:lnTo>
                  <a:pt x="1769" y="1088"/>
                </a:lnTo>
                <a:lnTo>
                  <a:pt x="1769" y="668"/>
                </a:lnTo>
                <a:lnTo>
                  <a:pt x="1102" y="668"/>
                </a:lnTo>
                <a:lnTo>
                  <a:pt x="1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Subtitle 4">
            <a:extLst>
              <a:ext uri="{FF2B5EF4-FFF2-40B4-BE49-F238E27FC236}">
                <a16:creationId xmlns="" xmlns:a16="http://schemas.microsoft.com/office/drawing/2014/main" id="{B5B99111-47DC-0D96-EBA4-73AC87DA7380}"/>
              </a:ext>
            </a:extLst>
          </p:cNvPr>
          <p:cNvSpPr>
            <a:spLocks noGrp="1"/>
          </p:cNvSpPr>
          <p:nvPr>
            <p:ph type="subTitle" idx="1"/>
          </p:nvPr>
        </p:nvSpPr>
        <p:spPr/>
        <p:txBody>
          <a:bodyPr/>
          <a:lstStyle/>
          <a:p>
            <a:r>
              <a:rPr lang="ms-MY" b="1" dirty="0">
                <a:solidFill>
                  <a:schemeClr val="tx1">
                    <a:lumMod val="75000"/>
                  </a:schemeClr>
                </a:solidFill>
              </a:rPr>
              <a:t>Presented by : </a:t>
            </a:r>
          </a:p>
          <a:p>
            <a:r>
              <a:rPr lang="ms-MY" b="1" dirty="0">
                <a:solidFill>
                  <a:schemeClr val="tx1">
                    <a:lumMod val="75000"/>
                  </a:schemeClr>
                </a:solidFill>
              </a:rPr>
              <a:t>Dania Ahmad Shdaifat </a:t>
            </a:r>
          </a:p>
          <a:p>
            <a:r>
              <a:rPr lang="ms-MY" b="1" dirty="0">
                <a:solidFill>
                  <a:schemeClr val="tx1">
                    <a:lumMod val="75000"/>
                  </a:schemeClr>
                </a:solidFill>
              </a:rPr>
              <a:t>Aseel Faisal abu- olaim</a:t>
            </a:r>
          </a:p>
          <a:p>
            <a:r>
              <a:rPr lang="ms-MY" b="1" dirty="0">
                <a:solidFill>
                  <a:schemeClr val="tx1">
                    <a:lumMod val="75000"/>
                  </a:schemeClr>
                </a:solidFill>
              </a:rPr>
              <a:t>Shaimaa Alrawashdeh </a:t>
            </a:r>
          </a:p>
          <a:p>
            <a:r>
              <a:rPr lang="ms-MY" b="1" dirty="0">
                <a:solidFill>
                  <a:schemeClr val="tx1">
                    <a:lumMod val="75000"/>
                  </a:schemeClr>
                </a:solidFill>
              </a:rPr>
              <a:t>Dekra alkasasbeh</a:t>
            </a:r>
            <a:r>
              <a:rPr lang="ms-MY" b="1" dirty="0"/>
              <a:t> </a:t>
            </a:r>
            <a:endParaRPr lang="x-none" b="1" dirty="0"/>
          </a:p>
        </p:txBody>
      </p:sp>
      <p:sp>
        <p:nvSpPr>
          <p:cNvPr id="2" name="TextBox 1">
            <a:extLst>
              <a:ext uri="{FF2B5EF4-FFF2-40B4-BE49-F238E27FC236}">
                <a16:creationId xmlns="" xmlns:a16="http://schemas.microsoft.com/office/drawing/2014/main" id="{F3C5D120-BE41-C183-732E-3C58A615B92B}"/>
              </a:ext>
            </a:extLst>
          </p:cNvPr>
          <p:cNvSpPr txBox="1"/>
          <p:nvPr/>
        </p:nvSpPr>
        <p:spPr>
          <a:xfrm>
            <a:off x="3875826" y="3816775"/>
            <a:ext cx="1828800" cy="738664"/>
          </a:xfrm>
          <a:prstGeom prst="rect">
            <a:avLst/>
          </a:prstGeom>
          <a:noFill/>
        </p:spPr>
        <p:txBody>
          <a:bodyPr wrap="square" rtlCol="0">
            <a:spAutoFit/>
          </a:bodyPr>
          <a:lstStyle/>
          <a:p>
            <a:pPr algn="l"/>
            <a:r>
              <a:rPr lang="ms-MY" b="1" dirty="0">
                <a:solidFill>
                  <a:schemeClr val="accent3">
                    <a:lumMod val="50000"/>
                  </a:schemeClr>
                </a:solidFill>
              </a:rPr>
              <a:t>Supervised by : </a:t>
            </a:r>
          </a:p>
          <a:p>
            <a:pPr algn="l"/>
            <a:r>
              <a:rPr lang="ms-MY" b="1" dirty="0">
                <a:solidFill>
                  <a:schemeClr val="accent3">
                    <a:lumMod val="50000"/>
                  </a:schemeClr>
                </a:solidFill>
              </a:rPr>
              <a:t>Dr. Seham abu frajeh </a:t>
            </a:r>
            <a:endParaRPr lang="x-none" b="1" dirty="0">
              <a:solidFill>
                <a:schemeClr val="accent3">
                  <a:lumMod val="50000"/>
                </a:schemeClr>
              </a:solidFill>
            </a:endParaRPr>
          </a:p>
        </p:txBody>
      </p:sp>
      <p:sp>
        <p:nvSpPr>
          <p:cNvPr id="3" name="TextBox 2">
            <a:extLst>
              <a:ext uri="{FF2B5EF4-FFF2-40B4-BE49-F238E27FC236}">
                <a16:creationId xmlns="" xmlns:a16="http://schemas.microsoft.com/office/drawing/2014/main" id="{E303E923-4D3F-5680-841D-0C3A3A34DEFA}"/>
              </a:ext>
            </a:extLst>
          </p:cNvPr>
          <p:cNvSpPr txBox="1"/>
          <p:nvPr/>
        </p:nvSpPr>
        <p:spPr>
          <a:xfrm>
            <a:off x="6165850" y="3072946"/>
            <a:ext cx="1828800" cy="1600438"/>
          </a:xfrm>
          <a:prstGeom prst="rect">
            <a:avLst/>
          </a:prstGeom>
          <a:noFill/>
        </p:spPr>
        <p:txBody>
          <a:bodyPr wrap="square" rtlCol="0">
            <a:spAutoFit/>
          </a:bodyPr>
          <a:lstStyle/>
          <a:p>
            <a:pPr algn="l"/>
            <a:r>
              <a:rPr lang="ms-MY" dirty="0">
                <a:solidFill>
                  <a:srgbClr val="FF0000"/>
                </a:solidFill>
              </a:rPr>
              <a:t>Source: </a:t>
            </a:r>
            <a:r>
              <a:rPr lang="ms-MY" dirty="0">
                <a:solidFill>
                  <a:schemeClr val="accent3">
                    <a:lumMod val="75000"/>
                  </a:schemeClr>
                </a:solidFill>
              </a:rPr>
              <a:t>clevelandclinic.org</a:t>
            </a:r>
            <a:r>
              <a:rPr lang="ms-MY" dirty="0">
                <a:solidFill>
                  <a:schemeClr val="accent3">
                    <a:lumMod val="50000"/>
                  </a:schemeClr>
                </a:solidFill>
              </a:rPr>
              <a:t> </a:t>
            </a:r>
            <a:r>
              <a:rPr lang="ms-MY" dirty="0">
                <a:solidFill>
                  <a:srgbClr val="FF0000"/>
                </a:solidFill>
              </a:rPr>
              <a:t>link: </a:t>
            </a:r>
            <a:r>
              <a:rPr lang="ms-MY" dirty="0">
                <a:solidFill>
                  <a:schemeClr val="accent4">
                    <a:lumMod val="75000"/>
                  </a:schemeClr>
                </a:solidFill>
              </a:rPr>
              <a:t>https://my.clevelandclinic.org/health/diseases/23322-torch-syndrome</a:t>
            </a:r>
            <a:endParaRPr lang="x-none" dirty="0">
              <a:solidFill>
                <a:schemeClr val="accent4">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518583" y="349250"/>
            <a:ext cx="7911117" cy="659600"/>
          </a:xfrm>
          <a:prstGeom prst="rect">
            <a:avLst/>
          </a:prstGeom>
        </p:spPr>
        <p:txBody>
          <a:bodyPr spcFirstLastPara="1" wrap="square" lIns="91425" tIns="91425" rIns="91425" bIns="91425" anchor="t" anchorCtr="0">
            <a:noAutofit/>
          </a:bodyPr>
          <a:lstStyle/>
          <a:p>
            <a:r>
              <a:rPr lang="en-US" b="1" i="0" u="none" strike="noStrike" dirty="0">
                <a:solidFill>
                  <a:srgbClr val="343536"/>
                </a:solidFill>
                <a:effectLst/>
                <a:latin typeface="Source Sans Pro" panose="020F0502020204030204" pitchFamily="34" charset="0"/>
              </a:rPr>
              <a:t>How are TORCH infections diagnosed in newborns?</a:t>
            </a:r>
          </a:p>
        </p:txBody>
      </p:sp>
      <p:sp>
        <p:nvSpPr>
          <p:cNvPr id="142" name="Google Shape;142;p17"/>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r>
              <a:rPr lang="en-US" sz="1600" b="0" i="0" u="none" strike="noStrike" dirty="0">
                <a:solidFill>
                  <a:srgbClr val="343536"/>
                </a:solidFill>
                <a:effectLst/>
                <a:latin typeface="Source Sans Pro" panose="020F0502020204030204" pitchFamily="34" charset="0"/>
              </a:rPr>
              <a:t>After you’ve been diagnosed with a TORCH infection, your healthcare provider will take steps to identify a TORCH infection in your baby. Not all TORCH infections are passed to your baby during pregnancy, and just because you have an infection doesn’t mean your baby will get it.</a:t>
            </a:r>
          </a:p>
          <a:p>
            <a:r>
              <a:rPr lang="en-US" sz="1600" b="0" i="0" u="none" strike="noStrike" dirty="0">
                <a:solidFill>
                  <a:srgbClr val="343536"/>
                </a:solidFill>
                <a:effectLst/>
                <a:latin typeface="Source Sans Pro" panose="020F0502020204030204" pitchFamily="34" charset="0"/>
              </a:rPr>
              <a:t>Healthcare providers diagnose TORCH infection in newborns:</a:t>
            </a:r>
          </a:p>
          <a:p>
            <a:r>
              <a:rPr lang="en-US" sz="1600" b="0" i="0" u="none" strike="noStrike" dirty="0">
                <a:solidFill>
                  <a:srgbClr val="343536"/>
                </a:solidFill>
                <a:effectLst/>
                <a:latin typeface="Source Sans Pro" panose="020F0502020204030204" pitchFamily="34" charset="0"/>
              </a:rPr>
              <a:t>During a physical exam at birth.</a:t>
            </a:r>
          </a:p>
          <a:p>
            <a:r>
              <a:rPr lang="en-US" sz="1600" b="0" i="0" u="none" strike="noStrike" dirty="0">
                <a:solidFill>
                  <a:srgbClr val="343536"/>
                </a:solidFill>
                <a:effectLst/>
                <a:latin typeface="Source Sans Pro" panose="020F0502020204030204" pitchFamily="34" charset="0"/>
              </a:rPr>
              <a:t>After evaluating your baby's symptoms.</a:t>
            </a:r>
          </a:p>
          <a:p>
            <a:r>
              <a:rPr lang="en-US" sz="1600" b="0" i="0" u="none" strike="noStrike" dirty="0">
                <a:solidFill>
                  <a:srgbClr val="343536"/>
                </a:solidFill>
                <a:effectLst/>
                <a:latin typeface="Source Sans Pro" panose="020F0502020204030204" pitchFamily="34" charset="0"/>
              </a:rPr>
              <a:t>With ultrasound or other imaging tools during pregnancy.</a:t>
            </a:r>
          </a:p>
          <a:p>
            <a:r>
              <a:rPr lang="en-US" sz="1600" b="0" i="0" u="none" strike="noStrike" dirty="0">
                <a:solidFill>
                  <a:srgbClr val="343536"/>
                </a:solidFill>
                <a:effectLst/>
                <a:latin typeface="Source Sans Pro" panose="020F0502020204030204" pitchFamily="34" charset="0"/>
              </a:rPr>
              <a:t>Healthcare providers use the same tests to diagnose TORCH infections in newborns as they do for adults. Your child's healthcare provider may take a small blood sample from their heel or finger or obtain a fluid sample to test for viral infections.</a:t>
            </a:r>
          </a:p>
          <a:p>
            <a:r>
              <a:rPr lang="en-US" sz="1600" b="0" i="0" u="none" strike="noStrike" dirty="0">
                <a:solidFill>
                  <a:srgbClr val="343536"/>
                </a:solidFill>
                <a:effectLst/>
                <a:latin typeface="Source Sans Pro" panose="020F0502020204030204" pitchFamily="34" charset="0"/>
              </a:rPr>
              <a:t>Additional tests like computed tomography (CT) scans or magnetic resonance imaging (MRI) can help identify complications or side effects of TORCH infections.</a:t>
            </a:r>
          </a:p>
          <a:p>
            <a:pPr marL="182880" lvl="0" indent="-205740" algn="l" rtl="0">
              <a:spcBef>
                <a:spcPts val="0"/>
              </a:spcBef>
              <a:spcAft>
                <a:spcPts val="0"/>
              </a:spcAft>
              <a:buClr>
                <a:schemeClr val="dk2"/>
              </a:buClr>
              <a:buSzPts val="1800"/>
              <a:buChar char="●"/>
            </a:pPr>
            <a:endParaRPr sz="1400" dirty="0">
              <a:solidFill>
                <a:schemeClr val="accent3">
                  <a:lumMod val="50000"/>
                </a:schemeClr>
              </a:solidFill>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656" t="25417" r="2500" b="15000"/>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6909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CACE4"/>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04B7FEBC-5EED-3050-A7B2-75A4631FD80D}"/>
              </a:ext>
            </a:extLst>
          </p:cNvPr>
          <p:cNvSpPr>
            <a:spLocks noGrp="1"/>
          </p:cNvSpPr>
          <p:nvPr>
            <p:ph type="title"/>
          </p:nvPr>
        </p:nvSpPr>
        <p:spPr/>
        <p:txBody>
          <a:bodyPr/>
          <a:lstStyle/>
          <a:p>
            <a:endParaRPr lang="ar-AE"/>
          </a:p>
        </p:txBody>
      </p:sp>
      <p:pic>
        <p:nvPicPr>
          <p:cNvPr id="4" name="صورة 4">
            <a:extLst>
              <a:ext uri="{FF2B5EF4-FFF2-40B4-BE49-F238E27FC236}">
                <a16:creationId xmlns:a16="http://schemas.microsoft.com/office/drawing/2014/main" xmlns="" id="{D5AF41C1-E355-62C9-02E1-7160B3BAE03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3664" b="33252"/>
          <a:stretch/>
        </p:blipFill>
        <p:spPr>
          <a:xfrm>
            <a:off x="0" y="2"/>
            <a:ext cx="9144000" cy="5146379"/>
          </a:xfrm>
        </p:spPr>
      </p:pic>
    </p:spTree>
    <p:extLst>
      <p:ext uri="{BB962C8B-B14F-4D97-AF65-F5344CB8AC3E}">
        <p14:creationId xmlns:p14="http://schemas.microsoft.com/office/powerpoint/2010/main" val="27666523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45DCA89-B696-4AB4-67C3-43927771A285}"/>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xmlns="" id="{BA2E08A6-2F6E-779D-F484-DCF2AB6AB5A1}"/>
              </a:ext>
            </a:extLst>
          </p:cNvPr>
          <p:cNvSpPr>
            <a:spLocks noGrp="1"/>
          </p:cNvSpPr>
          <p:nvPr>
            <p:ph idx="1"/>
          </p:nvPr>
        </p:nvSpPr>
        <p:spPr>
          <a:xfrm>
            <a:off x="0" y="2"/>
            <a:ext cx="9144000" cy="5143499"/>
          </a:xfrm>
        </p:spPr>
        <p:txBody>
          <a:bodyPr>
            <a:normAutofit/>
          </a:bodyPr>
          <a:lstStyle/>
          <a:p>
            <a:pPr marL="0" indent="0" algn="l">
              <a:buNone/>
            </a:pPr>
            <a:r>
              <a:rPr lang="en-GB" sz="2700">
                <a:latin typeface="Berlin Sans FB Demi" panose="020E0602020502020306" pitchFamily="34" charset="0"/>
              </a:rPr>
              <a:t>Testing indications</a:t>
            </a:r>
            <a:br>
              <a:rPr lang="en-GB" sz="2700">
                <a:latin typeface="Berlin Sans FB Demi" panose="020E0602020502020306" pitchFamily="34" charset="0"/>
              </a:rPr>
            </a:br>
            <a:endParaRPr lang="en-GB" sz="2700">
              <a:latin typeface="Berlin Sans FB Demi" panose="020E0602020502020306" pitchFamily="34" charset="0"/>
            </a:endParaRPr>
          </a:p>
          <a:p>
            <a:pPr marL="0" indent="0" algn="l">
              <a:buNone/>
            </a:pPr>
            <a:r>
              <a:rPr lang="en-GB" sz="2700">
                <a:solidFill>
                  <a:srgbClr val="833CB8"/>
                </a:solidFill>
                <a:latin typeface="Berlin Sans FB Demi" panose="020E0602020502020306" pitchFamily="34" charset="0"/>
              </a:rPr>
              <a:t>• mononucleosis-like or influenza-like illness</a:t>
            </a:r>
            <a:r>
              <a:rPr lang="en-GB" sz="2700">
                <a:latin typeface="Berlin Sans FB Demi" panose="020E0602020502020306" pitchFamily="34" charset="0"/>
              </a:rPr>
              <a:t/>
            </a:r>
            <a:br>
              <a:rPr lang="en-GB" sz="2700">
                <a:latin typeface="Berlin Sans FB Demi" panose="020E0602020502020306" pitchFamily="34" charset="0"/>
              </a:rPr>
            </a:br>
            <a:r>
              <a:rPr lang="en-GB" sz="2400">
                <a:latin typeface="Berlin Sans FB Demi" panose="020E0602020502020306" pitchFamily="34" charset="0"/>
              </a:rPr>
              <a:t>especially in the setting of negative Epstein-Barr and </a:t>
            </a:r>
            <a:br>
              <a:rPr lang="en-GB" sz="2400">
                <a:latin typeface="Berlin Sans FB Demi" panose="020E0602020502020306" pitchFamily="34" charset="0"/>
              </a:rPr>
            </a:br>
            <a:r>
              <a:rPr lang="en-GB" sz="2400">
                <a:latin typeface="Berlin Sans FB Demi" panose="020E0602020502020306" pitchFamily="34" charset="0"/>
              </a:rPr>
              <a:t>influenza virus tests.</a:t>
            </a:r>
            <a:r>
              <a:rPr lang="en-GB" sz="2700">
                <a:latin typeface="Berlin Sans FB Demi" panose="020E0602020502020306" pitchFamily="34" charset="0"/>
              </a:rPr>
              <a:t/>
            </a:r>
            <a:br>
              <a:rPr lang="en-GB" sz="2700">
                <a:latin typeface="Berlin Sans FB Demi" panose="020E0602020502020306" pitchFamily="34" charset="0"/>
              </a:rPr>
            </a:br>
            <a:endParaRPr lang="en-GB" sz="2700">
              <a:latin typeface="Berlin Sans FB Demi" panose="020E0602020502020306" pitchFamily="34" charset="0"/>
            </a:endParaRPr>
          </a:p>
          <a:p>
            <a:pPr marL="0" indent="0" algn="l">
              <a:buNone/>
            </a:pPr>
            <a:r>
              <a:rPr lang="en-GB" sz="2700">
                <a:solidFill>
                  <a:srgbClr val="833CB8"/>
                </a:solidFill>
                <a:latin typeface="Berlin Sans FB Demi" panose="020E0602020502020306" pitchFamily="34" charset="0"/>
              </a:rPr>
              <a:t>• fetal anomaly suggestive of congenital CMV </a:t>
            </a:r>
            <a:br>
              <a:rPr lang="en-GB" sz="2700">
                <a:solidFill>
                  <a:srgbClr val="833CB8"/>
                </a:solidFill>
                <a:latin typeface="Berlin Sans FB Demi" panose="020E0602020502020306" pitchFamily="34" charset="0"/>
              </a:rPr>
            </a:br>
            <a:r>
              <a:rPr lang="en-GB" sz="2700">
                <a:solidFill>
                  <a:srgbClr val="833CB8"/>
                </a:solidFill>
                <a:latin typeface="Berlin Sans FB Demi" panose="020E0602020502020306" pitchFamily="34" charset="0"/>
              </a:rPr>
              <a:t>infection </a:t>
            </a:r>
            <a:r>
              <a:rPr lang="en-GB" sz="2700">
                <a:latin typeface="Berlin Sans FB Demi" panose="020E0602020502020306" pitchFamily="34" charset="0"/>
              </a:rPr>
              <a:t>is detected on prenatal ultrasound</a:t>
            </a:r>
            <a:br>
              <a:rPr lang="en-GB" sz="2700">
                <a:latin typeface="Berlin Sans FB Demi" panose="020E0602020502020306" pitchFamily="34" charset="0"/>
              </a:rPr>
            </a:br>
            <a:r>
              <a:rPr lang="en-GB" sz="2700">
                <a:latin typeface="Berlin Sans FB Demi" panose="020E0602020502020306" pitchFamily="34" charset="0"/>
              </a:rPr>
              <a:t>examination.</a:t>
            </a:r>
            <a:endParaRPr lang="ar-AE" sz="2700">
              <a:latin typeface="Berlin Sans FB Demi" panose="020E0602020502020306" pitchFamily="34" charset="0"/>
            </a:endParaRPr>
          </a:p>
        </p:txBody>
      </p:sp>
    </p:spTree>
    <p:extLst>
      <p:ext uri="{BB962C8B-B14F-4D97-AF65-F5344CB8AC3E}">
        <p14:creationId xmlns:p14="http://schemas.microsoft.com/office/powerpoint/2010/main" val="3779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B0D4CCF-677E-F5DB-5CEA-7AF4F4C839B6}"/>
              </a:ext>
            </a:extLst>
          </p:cNvPr>
          <p:cNvSpPr>
            <a:spLocks noGrp="1"/>
          </p:cNvSpPr>
          <p:nvPr>
            <p:ph type="title"/>
          </p:nvPr>
        </p:nvSpPr>
        <p:spPr/>
        <p:txBody>
          <a:bodyPr/>
          <a:lstStyle/>
          <a:p>
            <a:endParaRPr lang="ar-AE"/>
          </a:p>
        </p:txBody>
      </p:sp>
      <p:pic>
        <p:nvPicPr>
          <p:cNvPr id="4" name="صورة 4">
            <a:extLst>
              <a:ext uri="{FF2B5EF4-FFF2-40B4-BE49-F238E27FC236}">
                <a16:creationId xmlns:a16="http://schemas.microsoft.com/office/drawing/2014/main" xmlns="" id="{5AB3ADE0-9B38-E9DC-267C-F9A84259E31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3167" b="33253"/>
          <a:stretch/>
        </p:blipFill>
        <p:spPr>
          <a:xfrm>
            <a:off x="0" y="1"/>
            <a:ext cx="9144000" cy="5143500"/>
          </a:xfrm>
        </p:spPr>
      </p:pic>
    </p:spTree>
    <p:extLst>
      <p:ext uri="{BB962C8B-B14F-4D97-AF65-F5344CB8AC3E}">
        <p14:creationId xmlns:p14="http://schemas.microsoft.com/office/powerpoint/2010/main" val="1885174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9DEEA7F-06D2-73D3-C3AC-F4BC2E2A368E}"/>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xmlns="" id="{E84010A2-80E5-DA2E-8476-871E85254377}"/>
              </a:ext>
            </a:extLst>
          </p:cNvPr>
          <p:cNvSpPr>
            <a:spLocks noGrp="1"/>
          </p:cNvSpPr>
          <p:nvPr>
            <p:ph idx="1"/>
          </p:nvPr>
        </p:nvSpPr>
        <p:spPr>
          <a:xfrm>
            <a:off x="-1" y="1"/>
            <a:ext cx="9144001" cy="6762209"/>
          </a:xfrm>
        </p:spPr>
        <p:txBody>
          <a:bodyPr>
            <a:noAutofit/>
          </a:bodyPr>
          <a:lstStyle/>
          <a:p>
            <a:pPr marL="0" indent="0" algn="l">
              <a:buNone/>
            </a:pPr>
            <a:r>
              <a:rPr lang="en-GB" sz="4100" dirty="0">
                <a:solidFill>
                  <a:srgbClr val="833CB8"/>
                </a:solidFill>
                <a:latin typeface="Berlin Sans FB Demi" panose="020E0602020502020306" pitchFamily="34" charset="0"/>
              </a:rPr>
              <a:t>Amniocentesis</a:t>
            </a:r>
            <a:r>
              <a:rPr lang="en-GB" sz="2400" dirty="0">
                <a:latin typeface="Berlin Sans FB Demi" panose="020E0602020502020306" pitchFamily="34" charset="0"/>
              </a:rPr>
              <a:t/>
            </a:r>
            <a:br>
              <a:rPr lang="en-GB" sz="2400" dirty="0">
                <a:latin typeface="Berlin Sans FB Demi" panose="020E0602020502020306" pitchFamily="34" charset="0"/>
              </a:rPr>
            </a:br>
            <a:r>
              <a:rPr lang="en-GB" sz="2100" dirty="0">
                <a:latin typeface="Berlin Sans FB Demi" panose="020E0602020502020306" pitchFamily="34" charset="0"/>
              </a:rPr>
              <a:t>• Amniocentesis to perform polymerase chain reaction (PCR) for CMV DNA in amniotic fluid, after 21 weeks gestation</a:t>
            </a:r>
            <a:br>
              <a:rPr lang="en-GB" sz="2100" dirty="0">
                <a:latin typeface="Berlin Sans FB Demi" panose="020E0602020502020306" pitchFamily="34" charset="0"/>
              </a:rPr>
            </a:br>
            <a:r>
              <a:rPr lang="en-GB" sz="2100" dirty="0">
                <a:latin typeface="Berlin Sans FB Demi" panose="020E0602020502020306" pitchFamily="34" charset="0"/>
              </a:rPr>
              <a:t>Result:</a:t>
            </a:r>
            <a:br>
              <a:rPr lang="en-GB" sz="2100" dirty="0">
                <a:latin typeface="Berlin Sans FB Demi" panose="020E0602020502020306" pitchFamily="34" charset="0"/>
              </a:rPr>
            </a:br>
            <a:r>
              <a:rPr lang="en-GB" sz="2100" dirty="0">
                <a:latin typeface="Berlin Sans FB Demi" panose="020E0602020502020306" pitchFamily="34" charset="0"/>
              </a:rPr>
              <a:t>• Negative: repeated later in gestation to allow time for placental to fetal transmission and fetal excretion</a:t>
            </a:r>
            <a:br>
              <a:rPr lang="en-GB" sz="2100" dirty="0">
                <a:latin typeface="Berlin Sans FB Demi" panose="020E0602020502020306" pitchFamily="34" charset="0"/>
              </a:rPr>
            </a:br>
            <a:r>
              <a:rPr lang="en-GB" sz="2100" dirty="0">
                <a:latin typeface="Berlin Sans FB Demi" panose="020E0602020502020306" pitchFamily="34" charset="0"/>
              </a:rPr>
              <a:t>• Positive : ultrasound performed </a:t>
            </a:r>
            <a:br>
              <a:rPr lang="en-GB" sz="2100" dirty="0">
                <a:latin typeface="Berlin Sans FB Demi" panose="020E0602020502020306" pitchFamily="34" charset="0"/>
              </a:rPr>
            </a:br>
            <a:r>
              <a:rPr lang="en-GB" sz="2100" dirty="0">
                <a:latin typeface="Berlin Sans FB Demi" panose="020E0602020502020306" pitchFamily="34" charset="0"/>
              </a:rPr>
              <a:t>• False positive :occur from </a:t>
            </a:r>
            <a:r>
              <a:rPr lang="en-GB" sz="2100" dirty="0">
                <a:solidFill>
                  <a:srgbClr val="FF0000"/>
                </a:solidFill>
                <a:latin typeface="Berlin Sans FB Demi" panose="020E0602020502020306" pitchFamily="34" charset="0"/>
              </a:rPr>
              <a:t>contamination of the </a:t>
            </a:r>
            <a:br>
              <a:rPr lang="en-GB" sz="2100" dirty="0">
                <a:solidFill>
                  <a:srgbClr val="FF0000"/>
                </a:solidFill>
                <a:latin typeface="Berlin Sans FB Demi" panose="020E0602020502020306" pitchFamily="34" charset="0"/>
              </a:rPr>
            </a:br>
            <a:r>
              <a:rPr lang="en-GB" sz="2100" dirty="0">
                <a:solidFill>
                  <a:srgbClr val="FF0000"/>
                </a:solidFill>
                <a:latin typeface="Berlin Sans FB Demi" panose="020E0602020502020306" pitchFamily="34" charset="0"/>
              </a:rPr>
              <a:t>amniotic fluid sample</a:t>
            </a:r>
            <a:r>
              <a:rPr lang="en-GB" sz="2100" dirty="0">
                <a:latin typeface="Berlin Sans FB Demi" panose="020E0602020502020306" pitchFamily="34" charset="0"/>
              </a:rPr>
              <a:t> by maternal fluids so the first 1 </a:t>
            </a:r>
            <a:br>
              <a:rPr lang="en-GB" sz="2100" dirty="0">
                <a:latin typeface="Berlin Sans FB Demi" panose="020E0602020502020306" pitchFamily="34" charset="0"/>
              </a:rPr>
            </a:br>
            <a:r>
              <a:rPr lang="en-GB" sz="2100" dirty="0">
                <a:latin typeface="Berlin Sans FB Demi" panose="020E0602020502020306" pitchFamily="34" charset="0"/>
              </a:rPr>
              <a:t>mL of fluid obtained should be discarded to reduce the risk of contamination .</a:t>
            </a:r>
            <a:endParaRPr lang="ar-AE" sz="2100" dirty="0">
              <a:latin typeface="Berlin Sans FB Demi" panose="020E0602020502020306" pitchFamily="34" charset="0"/>
            </a:endParaRPr>
          </a:p>
        </p:txBody>
      </p:sp>
    </p:spTree>
    <p:extLst>
      <p:ext uri="{BB962C8B-B14F-4D97-AF65-F5344CB8AC3E}">
        <p14:creationId xmlns:p14="http://schemas.microsoft.com/office/powerpoint/2010/main" val="24626888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D186B109-2658-2254-BF17-8D2A0FD6E6EB}"/>
              </a:ext>
            </a:extLst>
          </p:cNvPr>
          <p:cNvSpPr>
            <a:spLocks noGrp="1"/>
          </p:cNvSpPr>
          <p:nvPr>
            <p:ph idx="1"/>
          </p:nvPr>
        </p:nvSpPr>
        <p:spPr>
          <a:xfrm>
            <a:off x="0" y="1"/>
            <a:ext cx="9144000" cy="5143501"/>
          </a:xfrm>
        </p:spPr>
        <p:txBody>
          <a:bodyPr>
            <a:normAutofit fontScale="92500" lnSpcReduction="10000"/>
          </a:bodyPr>
          <a:lstStyle/>
          <a:p>
            <a:pPr marL="0" indent="0" algn="l">
              <a:buNone/>
            </a:pPr>
            <a:r>
              <a:rPr lang="en-GB" sz="3600" b="1" dirty="0">
                <a:latin typeface="Berlin Sans FB Demi" panose="020E0602020502020306" pitchFamily="34" charset="0"/>
              </a:rPr>
              <a:t>Ultrasound markers and monitoring:</a:t>
            </a:r>
            <a:r>
              <a:rPr lang="en-GB" dirty="0">
                <a:latin typeface="Berlin Sans FB Demi" panose="020E0602020502020306" pitchFamily="34" charset="0"/>
              </a:rPr>
              <a:t/>
            </a:r>
            <a:br>
              <a:rPr lang="en-GB" dirty="0">
                <a:latin typeface="Berlin Sans FB Demi" panose="020E0602020502020306" pitchFamily="34" charset="0"/>
              </a:rPr>
            </a:br>
            <a:r>
              <a:rPr lang="en-GB" sz="2400" dirty="0">
                <a:latin typeface="Berlin Sans FB Demi" panose="020E0602020502020306" pitchFamily="34" charset="0"/>
              </a:rPr>
              <a:t>In infected fetuses</a:t>
            </a:r>
            <a:r>
              <a:rPr lang="en-GB" dirty="0">
                <a:latin typeface="Berlin Sans FB Demi" panose="020E0602020502020306" pitchFamily="34" charset="0"/>
              </a:rPr>
              <a:t/>
            </a:r>
            <a:br>
              <a:rPr lang="en-GB" dirty="0">
                <a:latin typeface="Berlin Sans FB Demi" panose="020E0602020502020306" pitchFamily="34" charset="0"/>
              </a:rPr>
            </a:br>
            <a:r>
              <a:rPr lang="en-GB" dirty="0">
                <a:latin typeface="Berlin Sans FB Demi" panose="020E0602020502020306" pitchFamily="34" charset="0"/>
              </a:rPr>
              <a:t>• serial ultrasound examinations </a:t>
            </a:r>
            <a:r>
              <a:rPr lang="en-GB" dirty="0">
                <a:solidFill>
                  <a:srgbClr val="FF0000"/>
                </a:solidFill>
                <a:latin typeface="Berlin Sans FB Demi" panose="020E0602020502020306" pitchFamily="34" charset="0"/>
              </a:rPr>
              <a:t>at two- to four-week intervals</a:t>
            </a:r>
            <a:r>
              <a:rPr lang="en-GB" dirty="0">
                <a:latin typeface="Berlin Sans FB Demi" panose="020E0602020502020306" pitchFamily="34" charset="0"/>
              </a:rPr>
              <a:t> can be useful to detect development of sonographic abnormalities. Ultrasound abnormalities can appear </a:t>
            </a:r>
            <a:r>
              <a:rPr lang="en-GB" dirty="0">
                <a:solidFill>
                  <a:srgbClr val="FF0000"/>
                </a:solidFill>
                <a:latin typeface="Berlin Sans FB Demi" panose="020E0602020502020306" pitchFamily="34" charset="0"/>
              </a:rPr>
              <a:t>12 or </a:t>
            </a:r>
            <a:br>
              <a:rPr lang="en-GB" dirty="0">
                <a:solidFill>
                  <a:srgbClr val="FF0000"/>
                </a:solidFill>
                <a:latin typeface="Berlin Sans FB Demi" panose="020E0602020502020306" pitchFamily="34" charset="0"/>
              </a:rPr>
            </a:br>
            <a:r>
              <a:rPr lang="en-GB" dirty="0">
                <a:solidFill>
                  <a:srgbClr val="FF0000"/>
                </a:solidFill>
                <a:latin typeface="Berlin Sans FB Demi" panose="020E0602020502020306" pitchFamily="34" charset="0"/>
              </a:rPr>
              <a:t>more weeks after maternal infection</a:t>
            </a:r>
            <a:r>
              <a:rPr lang="en-GB" sz="2400" dirty="0">
                <a:solidFill>
                  <a:srgbClr val="833CB8"/>
                </a:solidFill>
                <a:latin typeface="Berlin Sans FB Demi" panose="020E0602020502020306" pitchFamily="34" charset="0"/>
              </a:rPr>
              <a:t/>
            </a:r>
            <a:br>
              <a:rPr lang="en-GB" sz="2400" dirty="0">
                <a:solidFill>
                  <a:srgbClr val="833CB8"/>
                </a:solidFill>
                <a:latin typeface="Berlin Sans FB Demi" panose="020E0602020502020306" pitchFamily="34" charset="0"/>
              </a:rPr>
            </a:br>
            <a:r>
              <a:rPr lang="en-GB" sz="2400" dirty="0">
                <a:solidFill>
                  <a:srgbClr val="833CB8"/>
                </a:solidFill>
                <a:latin typeface="Berlin Sans FB Demi" panose="020E0602020502020306" pitchFamily="34" charset="0"/>
              </a:rPr>
              <a:t>1. Abnormal ultrasound : </a:t>
            </a:r>
            <a:r>
              <a:rPr lang="en-GB" dirty="0">
                <a:solidFill>
                  <a:srgbClr val="833CB8"/>
                </a:solidFill>
                <a:latin typeface="Berlin Sans FB Demi" panose="020E0602020502020306" pitchFamily="34" charset="0"/>
              </a:rPr>
              <a:t/>
            </a:r>
            <a:br>
              <a:rPr lang="en-GB" dirty="0">
                <a:solidFill>
                  <a:srgbClr val="833CB8"/>
                </a:solidFill>
                <a:latin typeface="Berlin Sans FB Demi" panose="020E0602020502020306" pitchFamily="34" charset="0"/>
              </a:rPr>
            </a:br>
            <a:r>
              <a:rPr lang="en-GB" dirty="0">
                <a:solidFill>
                  <a:srgbClr val="833CB8"/>
                </a:solidFill>
                <a:latin typeface="Berlin Sans FB Demi" panose="020E0602020502020306" pitchFamily="34" charset="0"/>
              </a:rPr>
              <a:t>•</a:t>
            </a:r>
            <a:r>
              <a:rPr lang="en-GB" dirty="0">
                <a:latin typeface="Berlin Sans FB Demi" panose="020E0602020502020306" pitchFamily="34" charset="0"/>
              </a:rPr>
              <a:t> </a:t>
            </a:r>
            <a:r>
              <a:rPr lang="en-GB" dirty="0">
                <a:solidFill>
                  <a:srgbClr val="FF0000"/>
                </a:solidFill>
                <a:latin typeface="Berlin Sans FB Demi" panose="020E0602020502020306" pitchFamily="34" charset="0"/>
              </a:rPr>
              <a:t>Persistent fetal abnormalities</a:t>
            </a:r>
            <a:r>
              <a:rPr lang="en-GB" dirty="0">
                <a:latin typeface="Berlin Sans FB Demi" panose="020E0602020502020306" pitchFamily="34" charset="0"/>
              </a:rPr>
              <a:t>, such as ventriculomegaly, </a:t>
            </a:r>
            <a:br>
              <a:rPr lang="en-GB" dirty="0">
                <a:latin typeface="Berlin Sans FB Demi" panose="020E0602020502020306" pitchFamily="34" charset="0"/>
              </a:rPr>
            </a:br>
            <a:r>
              <a:rPr lang="en-GB" dirty="0">
                <a:latin typeface="Berlin Sans FB Demi" panose="020E0602020502020306" pitchFamily="34" charset="0"/>
              </a:rPr>
              <a:t>periventricular calcifications, microcephaly, growth restriction, and </a:t>
            </a:r>
            <a:br>
              <a:rPr lang="en-GB" dirty="0">
                <a:latin typeface="Berlin Sans FB Demi" panose="020E0602020502020306" pitchFamily="34" charset="0"/>
              </a:rPr>
            </a:br>
            <a:r>
              <a:rPr lang="en-GB" dirty="0">
                <a:latin typeface="Berlin Sans FB Demi" panose="020E0602020502020306" pitchFamily="34" charset="0"/>
              </a:rPr>
              <a:t>hydrops oligohydrominous . </a:t>
            </a:r>
            <a:br>
              <a:rPr lang="en-GB" dirty="0">
                <a:latin typeface="Berlin Sans FB Demi" panose="020E0602020502020306" pitchFamily="34" charset="0"/>
              </a:rPr>
            </a:br>
            <a:r>
              <a:rPr lang="en-GB" dirty="0">
                <a:latin typeface="Berlin Sans FB Demi" panose="020E0602020502020306" pitchFamily="34" charset="0"/>
              </a:rPr>
              <a:t>• suggest the presence of severe disease and high risk of long-term neurodevelopmental impairment. termination of pregnancy should be discussed</a:t>
            </a:r>
            <a:r>
              <a:rPr lang="en-GB" sz="2400" dirty="0">
                <a:solidFill>
                  <a:srgbClr val="833CB8"/>
                </a:solidFill>
                <a:latin typeface="Berlin Sans FB Demi" panose="020E0602020502020306" pitchFamily="34" charset="0"/>
              </a:rPr>
              <a:t/>
            </a:r>
            <a:br>
              <a:rPr lang="en-GB" sz="2400" dirty="0">
                <a:solidFill>
                  <a:srgbClr val="833CB8"/>
                </a:solidFill>
                <a:latin typeface="Berlin Sans FB Demi" panose="020E0602020502020306" pitchFamily="34" charset="0"/>
              </a:rPr>
            </a:br>
            <a:r>
              <a:rPr lang="en-GB" sz="2400" dirty="0">
                <a:solidFill>
                  <a:srgbClr val="833CB8"/>
                </a:solidFill>
                <a:latin typeface="Berlin Sans FB Demi" panose="020E0602020502020306" pitchFamily="34" charset="0"/>
              </a:rPr>
              <a:t>2. Normal ultrasound :</a:t>
            </a:r>
            <a:r>
              <a:rPr lang="en-GB" dirty="0">
                <a:solidFill>
                  <a:srgbClr val="833CB8"/>
                </a:solidFill>
                <a:latin typeface="Berlin Sans FB Demi" panose="020E0602020502020306" pitchFamily="34" charset="0"/>
              </a:rPr>
              <a:t/>
            </a:r>
            <a:br>
              <a:rPr lang="en-GB" dirty="0">
                <a:solidFill>
                  <a:srgbClr val="833CB8"/>
                </a:solidFill>
                <a:latin typeface="Berlin Sans FB Demi" panose="020E0602020502020306" pitchFamily="34" charset="0"/>
              </a:rPr>
            </a:br>
            <a:r>
              <a:rPr lang="en-GB" dirty="0">
                <a:latin typeface="Berlin Sans FB Demi" panose="020E0602020502020306" pitchFamily="34" charset="0"/>
              </a:rPr>
              <a:t>• does not completely exclude the possibility of an infected fetus or </a:t>
            </a:r>
            <a:br>
              <a:rPr lang="en-GB" dirty="0">
                <a:latin typeface="Berlin Sans FB Demi" panose="020E0602020502020306" pitchFamily="34" charset="0"/>
              </a:rPr>
            </a:br>
            <a:r>
              <a:rPr lang="en-GB" dirty="0">
                <a:latin typeface="Berlin Sans FB Demi" panose="020E0602020502020306" pitchFamily="34" charset="0"/>
              </a:rPr>
              <a:t>development of long-term neurologic morbidity , </a:t>
            </a:r>
            <a:r>
              <a:rPr lang="en-GB" dirty="0">
                <a:solidFill>
                  <a:srgbClr val="FF0000"/>
                </a:solidFill>
                <a:latin typeface="Berlin Sans FB Demi" panose="020E0602020502020306" pitchFamily="34" charset="0"/>
              </a:rPr>
              <a:t>combination of normal ultrasound and a normal pcr on amniotic fluid does not completely exclude the possibility of congenital infection </a:t>
            </a:r>
            <a:r>
              <a:rPr lang="en-GB" dirty="0">
                <a:latin typeface="Berlin Sans FB Demi" panose="020E0602020502020306" pitchFamily="34" charset="0"/>
              </a:rPr>
              <a:t>because PCR sensitivity is not 100 percent and maternal fetal transmission </a:t>
            </a:r>
            <a:r>
              <a:rPr lang="en-GB" dirty="0">
                <a:solidFill>
                  <a:srgbClr val="FF0000"/>
                </a:solidFill>
                <a:latin typeface="Berlin Sans FB Demi" panose="020E0602020502020306" pitchFamily="34" charset="0"/>
              </a:rPr>
              <a:t>may </a:t>
            </a:r>
            <a:br>
              <a:rPr lang="en-GB" dirty="0">
                <a:solidFill>
                  <a:srgbClr val="FF0000"/>
                </a:solidFill>
                <a:latin typeface="Berlin Sans FB Demi" panose="020E0602020502020306" pitchFamily="34" charset="0"/>
              </a:rPr>
            </a:br>
            <a:r>
              <a:rPr lang="en-GB" dirty="0">
                <a:solidFill>
                  <a:srgbClr val="FF0000"/>
                </a:solidFill>
                <a:latin typeface="Berlin Sans FB Demi" panose="020E0602020502020306" pitchFamily="34" charset="0"/>
              </a:rPr>
              <a:t>occur after the amniocentesis.</a:t>
            </a:r>
            <a:endParaRPr lang="ar-AE" dirty="0">
              <a:solidFill>
                <a:srgbClr val="FF0000"/>
              </a:solidFill>
              <a:latin typeface="Berlin Sans FB Demi" panose="020E0602020502020306" pitchFamily="34" charset="0"/>
            </a:endParaRPr>
          </a:p>
        </p:txBody>
      </p:sp>
    </p:spTree>
    <p:extLst>
      <p:ext uri="{BB962C8B-B14F-4D97-AF65-F5344CB8AC3E}">
        <p14:creationId xmlns:p14="http://schemas.microsoft.com/office/powerpoint/2010/main" val="4659067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1206A8E5-DF5F-0446-79F6-8279A47933FC}"/>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xmlns="" id="{BD99D2A8-CF96-7128-11CC-60A2B37B1B7B}"/>
              </a:ext>
            </a:extLst>
          </p:cNvPr>
          <p:cNvSpPr>
            <a:spLocks noGrp="1"/>
          </p:cNvSpPr>
          <p:nvPr>
            <p:ph idx="1"/>
          </p:nvPr>
        </p:nvSpPr>
        <p:spPr>
          <a:xfrm>
            <a:off x="0" y="1"/>
            <a:ext cx="9144000" cy="7492820"/>
          </a:xfrm>
        </p:spPr>
        <p:txBody>
          <a:bodyPr>
            <a:noAutofit/>
          </a:bodyPr>
          <a:lstStyle/>
          <a:p>
            <a:pPr marL="0" indent="0" algn="l">
              <a:buNone/>
            </a:pPr>
            <a:r>
              <a:rPr lang="en-GB" sz="2100" dirty="0">
                <a:latin typeface="Berlin Sans FB Demi" panose="020E0602020502020306" pitchFamily="34" charset="0"/>
              </a:rPr>
              <a:t>Management </a:t>
            </a:r>
            <a:br>
              <a:rPr lang="en-GB" sz="2100" dirty="0">
                <a:latin typeface="Berlin Sans FB Demi" panose="020E0602020502020306" pitchFamily="34" charset="0"/>
              </a:rPr>
            </a:br>
            <a:r>
              <a:rPr lang="en-GB" sz="2100" dirty="0">
                <a:solidFill>
                  <a:srgbClr val="833CB8"/>
                </a:solidFill>
                <a:latin typeface="Berlin Sans FB Demi" panose="020E0602020502020306" pitchFamily="34" charset="0"/>
              </a:rPr>
              <a:t>• Preventionis key </a:t>
            </a:r>
            <a:r>
              <a:rPr lang="en-GB" dirty="0">
                <a:latin typeface="Berlin Sans FB Demi" panose="020E0602020502020306" pitchFamily="34" charset="0"/>
              </a:rPr>
              <a:t/>
            </a:r>
            <a:br>
              <a:rPr lang="en-GB" dirty="0">
                <a:latin typeface="Berlin Sans FB Demi" panose="020E0602020502020306" pitchFamily="34" charset="0"/>
              </a:rPr>
            </a:br>
            <a:r>
              <a:rPr lang="en-GB" dirty="0">
                <a:latin typeface="Berlin Sans FB Demi" panose="020E0602020502020306" pitchFamily="34" charset="0"/>
              </a:rPr>
              <a:t>▪ personal hygiene</a:t>
            </a:r>
            <a:br>
              <a:rPr lang="en-GB" dirty="0">
                <a:latin typeface="Berlin Sans FB Demi" panose="020E0602020502020306" pitchFamily="34" charset="0"/>
              </a:rPr>
            </a:br>
            <a:r>
              <a:rPr lang="en-GB" dirty="0">
                <a:latin typeface="Berlin Sans FB Demi" panose="020E0602020502020306" pitchFamily="34" charset="0"/>
              </a:rPr>
              <a:t>▪ regular hand washing</a:t>
            </a:r>
            <a:br>
              <a:rPr lang="en-GB" dirty="0">
                <a:latin typeface="Berlin Sans FB Demi" panose="020E0602020502020306" pitchFamily="34" charset="0"/>
              </a:rPr>
            </a:br>
            <a:r>
              <a:rPr lang="en-GB" dirty="0">
                <a:latin typeface="Berlin Sans FB Demi" panose="020E0602020502020306" pitchFamily="34" charset="0"/>
              </a:rPr>
              <a:t>▪ avoid children contact &lt;6 years. </a:t>
            </a:r>
            <a:br>
              <a:rPr lang="en-GB" dirty="0">
                <a:latin typeface="Berlin Sans FB Demi" panose="020E0602020502020306" pitchFamily="34" charset="0"/>
              </a:rPr>
            </a:br>
            <a:r>
              <a:rPr lang="en-GB" sz="2100" dirty="0">
                <a:solidFill>
                  <a:srgbClr val="833CB8"/>
                </a:solidFill>
                <a:latin typeface="Berlin Sans FB Demi" panose="020E0602020502020306" pitchFamily="34" charset="0"/>
              </a:rPr>
              <a:t>• Breastfeeding:</a:t>
            </a:r>
            <a:br>
              <a:rPr lang="en-GB" sz="2100" dirty="0">
                <a:solidFill>
                  <a:srgbClr val="833CB8"/>
                </a:solidFill>
                <a:latin typeface="Berlin Sans FB Demi" panose="020E0602020502020306" pitchFamily="34" charset="0"/>
              </a:rPr>
            </a:br>
            <a:r>
              <a:rPr lang="en-GB" dirty="0">
                <a:latin typeface="Berlin Sans FB Demi" panose="020E0602020502020306" pitchFamily="34" charset="0"/>
              </a:rPr>
              <a:t>▪ benefits of breastfeeding outweigh the minimal risk of acquiring CMV from an infected breastfeeding mother.</a:t>
            </a:r>
            <a:br>
              <a:rPr lang="en-GB" dirty="0">
                <a:latin typeface="Berlin Sans FB Demi" panose="020E0602020502020306" pitchFamily="34" charset="0"/>
              </a:rPr>
            </a:br>
            <a:r>
              <a:rPr lang="en-GB" sz="2100" dirty="0">
                <a:solidFill>
                  <a:srgbClr val="833CB8"/>
                </a:solidFill>
                <a:latin typeface="Berlin Sans FB Demi" panose="020E0602020502020306" pitchFamily="34" charset="0"/>
              </a:rPr>
              <a:t>• Drug therapy:</a:t>
            </a:r>
            <a:r>
              <a:rPr lang="en-GB" dirty="0">
                <a:latin typeface="Berlin Sans FB Demi" panose="020E0602020502020306" pitchFamily="34" charset="0"/>
              </a:rPr>
              <a:t/>
            </a:r>
            <a:br>
              <a:rPr lang="en-GB" dirty="0">
                <a:latin typeface="Berlin Sans FB Demi" panose="020E0602020502020306" pitchFamily="34" charset="0"/>
              </a:rPr>
            </a:br>
            <a:r>
              <a:rPr lang="en-GB" dirty="0">
                <a:latin typeface="Berlin Sans FB Demi" panose="020E0602020502020306" pitchFamily="34" charset="0"/>
              </a:rPr>
              <a:t>▪ maternal antiviral therapy is not recommended</a:t>
            </a:r>
            <a:br>
              <a:rPr lang="en-GB" dirty="0">
                <a:latin typeface="Berlin Sans FB Demi" panose="020E0602020502020306" pitchFamily="34" charset="0"/>
              </a:rPr>
            </a:br>
            <a:r>
              <a:rPr lang="en-GB" dirty="0">
                <a:latin typeface="Berlin Sans FB Demi" panose="020E0602020502020306" pitchFamily="34" charset="0"/>
              </a:rPr>
              <a:t>▪ Ganciclovir and valacyclovir used in non pregnant women and  in neonates after birth.</a:t>
            </a:r>
            <a:br>
              <a:rPr lang="en-GB" dirty="0">
                <a:latin typeface="Berlin Sans FB Demi" panose="020E0602020502020306" pitchFamily="34" charset="0"/>
              </a:rPr>
            </a:br>
            <a:r>
              <a:rPr lang="en-GB" dirty="0">
                <a:latin typeface="Berlin Sans FB Demi" panose="020E0602020502020306" pitchFamily="34" charset="0"/>
              </a:rPr>
              <a:t>▪ CMV IVIG</a:t>
            </a:r>
            <a:br>
              <a:rPr lang="en-GB" dirty="0">
                <a:latin typeface="Berlin Sans FB Demi" panose="020E0602020502020306" pitchFamily="34" charset="0"/>
              </a:rPr>
            </a:br>
            <a:r>
              <a:rPr lang="en-GB" dirty="0">
                <a:latin typeface="Berlin Sans FB Demi" panose="020E0602020502020306" pitchFamily="34" charset="0"/>
              </a:rPr>
              <a:t>• No vaccine is available</a:t>
            </a:r>
            <a:endParaRPr lang="ar-AE" dirty="0">
              <a:latin typeface="Berlin Sans FB Demi" panose="020E0602020502020306" pitchFamily="34" charset="0"/>
            </a:endParaRPr>
          </a:p>
        </p:txBody>
      </p:sp>
    </p:spTree>
    <p:extLst>
      <p:ext uri="{BB962C8B-B14F-4D97-AF65-F5344CB8AC3E}">
        <p14:creationId xmlns:p14="http://schemas.microsoft.com/office/powerpoint/2010/main" val="38514798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CCACE4"/>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58D3E19-9930-C8BB-EA11-6154ECA52D02}"/>
              </a:ext>
            </a:extLst>
          </p:cNvPr>
          <p:cNvSpPr>
            <a:spLocks noGrp="1"/>
          </p:cNvSpPr>
          <p:nvPr>
            <p:ph type="title"/>
          </p:nvPr>
        </p:nvSpPr>
        <p:spPr>
          <a:xfrm>
            <a:off x="628652" y="273845"/>
            <a:ext cx="3938487" cy="1220727"/>
          </a:xfrm>
        </p:spPr>
        <p:txBody>
          <a:bodyPr>
            <a:normAutofit/>
          </a:bodyPr>
          <a:lstStyle/>
          <a:p>
            <a:endParaRPr lang="ar-AE">
              <a:solidFill>
                <a:srgbClr val="FFFFFF"/>
              </a:solidFill>
            </a:endParaRPr>
          </a:p>
        </p:txBody>
      </p:sp>
      <p:sp>
        <p:nvSpPr>
          <p:cNvPr id="15" name="Content Placeholder 14">
            <a:extLst>
              <a:ext uri="{FF2B5EF4-FFF2-40B4-BE49-F238E27FC236}">
                <a16:creationId xmlns:a16="http://schemas.microsoft.com/office/drawing/2014/main" xmlns="" id="{8C369333-ACD0-15D9-537D-521D1404F3F9}"/>
              </a:ext>
            </a:extLst>
          </p:cNvPr>
          <p:cNvSpPr>
            <a:spLocks noGrp="1"/>
          </p:cNvSpPr>
          <p:nvPr>
            <p:ph idx="1"/>
          </p:nvPr>
        </p:nvSpPr>
        <p:spPr>
          <a:xfrm>
            <a:off x="0" y="2314271"/>
            <a:ext cx="5268628" cy="3628031"/>
          </a:xfrm>
        </p:spPr>
        <p:txBody>
          <a:bodyPr>
            <a:normAutofit/>
          </a:bodyPr>
          <a:lstStyle/>
          <a:p>
            <a:pPr marL="0" indent="0" algn="l">
              <a:buNone/>
            </a:pPr>
            <a:r>
              <a:rPr lang="en-GB" sz="2700" b="1" dirty="0">
                <a:solidFill>
                  <a:srgbClr val="833CB8"/>
                </a:solidFill>
                <a:latin typeface="Berlin Sans FB Demi" panose="020E0602020502020306" pitchFamily="34" charset="0"/>
              </a:rPr>
              <a:t>Herpes simplix virus </a:t>
            </a:r>
            <a:endParaRPr lang="en-US" sz="2700" b="1" dirty="0">
              <a:solidFill>
                <a:srgbClr val="833CB8"/>
              </a:solidFill>
              <a:latin typeface="Berlin Sans FB Demi" panose="020E0602020502020306" pitchFamily="34" charset="0"/>
            </a:endParaRPr>
          </a:p>
        </p:txBody>
      </p:sp>
      <p:pic>
        <p:nvPicPr>
          <p:cNvPr id="6" name="صورة 6">
            <a:extLst>
              <a:ext uri="{FF2B5EF4-FFF2-40B4-BE49-F238E27FC236}">
                <a16:creationId xmlns:a16="http://schemas.microsoft.com/office/drawing/2014/main" xmlns="" id="{1CB59968-F4CB-0A7F-AD33-821D04B01072}"/>
              </a:ext>
            </a:extLst>
          </p:cNvPr>
          <p:cNvPicPr>
            <a:picLocks noChangeAspect="1"/>
          </p:cNvPicPr>
          <p:nvPr/>
        </p:nvPicPr>
        <p:blipFill rotWithShape="1">
          <a:blip r:embed="rId2">
            <a:extLst>
              <a:ext uri="{28A0092B-C50C-407E-A947-70E740481C1C}">
                <a14:useLocalDpi xmlns:a14="http://schemas.microsoft.com/office/drawing/2010/main" val="0"/>
              </a:ext>
            </a:extLst>
          </a:blip>
          <a:srcRect l="784" r="6720"/>
          <a:stretch/>
        </p:blipFill>
        <p:spPr>
          <a:xfrm>
            <a:off x="3758588" y="8"/>
            <a:ext cx="53830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675257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DEF4E19B-0938-8BA6-ACF3-0DA9C8CBB726}"/>
              </a:ext>
            </a:extLst>
          </p:cNvPr>
          <p:cNvSpPr>
            <a:spLocks noGrp="1"/>
          </p:cNvSpPr>
          <p:nvPr>
            <p:ph idx="1"/>
          </p:nvPr>
        </p:nvSpPr>
        <p:spPr>
          <a:xfrm>
            <a:off x="-32472" y="-97413"/>
            <a:ext cx="9208943" cy="5143499"/>
          </a:xfrm>
        </p:spPr>
        <p:txBody>
          <a:bodyPr>
            <a:noAutofit/>
          </a:bodyPr>
          <a:lstStyle/>
          <a:p>
            <a:pPr marL="0" indent="0" algn="l">
              <a:buNone/>
            </a:pPr>
            <a:r>
              <a:rPr lang="af-ZA" sz="2100" dirty="0">
                <a:solidFill>
                  <a:srgbClr val="833CB8"/>
                </a:solidFill>
                <a:latin typeface="Berlin Sans FB Demi" panose="020E0602020502020306" pitchFamily="34" charset="0"/>
              </a:rPr>
              <a:t>Organism</a:t>
            </a:r>
            <a:r>
              <a:rPr lang="af-ZA" dirty="0">
                <a:latin typeface="Berlin Sans FB Demi" panose="020E0602020502020306" pitchFamily="34" charset="0"/>
              </a:rPr>
              <a:t/>
            </a:r>
            <a:br>
              <a:rPr lang="af-ZA" dirty="0">
                <a:latin typeface="Berlin Sans FB Demi" panose="020E0602020502020306" pitchFamily="34" charset="0"/>
              </a:rPr>
            </a:br>
            <a:r>
              <a:rPr lang="af-ZA" dirty="0">
                <a:latin typeface="Berlin Sans FB Demi" panose="020E0602020502020306" pitchFamily="34" charset="0"/>
              </a:rPr>
              <a:t>• Double-stranded DNA virus.</a:t>
            </a:r>
            <a:br>
              <a:rPr lang="af-ZA" dirty="0">
                <a:latin typeface="Berlin Sans FB Demi" panose="020E0602020502020306" pitchFamily="34" charset="0"/>
              </a:rPr>
            </a:br>
            <a:r>
              <a:rPr lang="af-ZA" dirty="0">
                <a:latin typeface="Berlin Sans FB Demi" panose="020E0602020502020306" pitchFamily="34" charset="0"/>
              </a:rPr>
              <a:t>• </a:t>
            </a:r>
            <a:r>
              <a:rPr lang="af-ZA" dirty="0">
                <a:solidFill>
                  <a:srgbClr val="833CB8"/>
                </a:solidFill>
                <a:latin typeface="Berlin Sans FB Demi" panose="020E0602020502020306" pitchFamily="34" charset="0"/>
              </a:rPr>
              <a:t>The majority of </a:t>
            </a:r>
            <a:r>
              <a:rPr lang="af-ZA" dirty="0">
                <a:solidFill>
                  <a:srgbClr val="FF0000"/>
                </a:solidFill>
                <a:latin typeface="Berlin Sans FB Demi" panose="020E0602020502020306" pitchFamily="34" charset="0"/>
              </a:rPr>
              <a:t>orolabial infections</a:t>
            </a:r>
            <a:r>
              <a:rPr lang="af-ZA" dirty="0">
                <a:latin typeface="Berlin Sans FB Demi" panose="020E0602020502020306" pitchFamily="34" charset="0"/>
              </a:rPr>
              <a:t> are caused by </a:t>
            </a:r>
            <a:r>
              <a:rPr lang="af-ZA" dirty="0">
                <a:solidFill>
                  <a:srgbClr val="833CB8"/>
                </a:solidFill>
                <a:latin typeface="Berlin Sans FB Demi" panose="020E0602020502020306" pitchFamily="34" charset="0"/>
              </a:rPr>
              <a:t>HSV-1</a:t>
            </a:r>
            <a:r>
              <a:rPr lang="af-ZA" dirty="0">
                <a:latin typeface="Berlin Sans FB Demi" panose="020E0602020502020306" pitchFamily="34" charset="0"/>
              </a:rPr>
              <a:t>. usually acquired during </a:t>
            </a:r>
            <a:r>
              <a:rPr lang="af-ZA" dirty="0">
                <a:solidFill>
                  <a:srgbClr val="833CB8"/>
                </a:solidFill>
                <a:latin typeface="Berlin Sans FB Demi" panose="020E0602020502020306" pitchFamily="34" charset="0"/>
              </a:rPr>
              <a:t>childhood</a:t>
            </a:r>
            <a:r>
              <a:rPr lang="af-ZA" dirty="0">
                <a:latin typeface="Berlin Sans FB Demi" panose="020E0602020502020306" pitchFamily="34" charset="0"/>
              </a:rPr>
              <a:t> through </a:t>
            </a:r>
            <a:r>
              <a:rPr lang="af-ZA" dirty="0">
                <a:solidFill>
                  <a:srgbClr val="833CB8"/>
                </a:solidFill>
                <a:latin typeface="Berlin Sans FB Demi" panose="020E0602020502020306" pitchFamily="34" charset="0"/>
              </a:rPr>
              <a:t>direct physical contact.</a:t>
            </a:r>
            <a:r>
              <a:rPr lang="af-ZA" dirty="0">
                <a:latin typeface="Berlin Sans FB Demi" panose="020E0602020502020306" pitchFamily="34" charset="0"/>
              </a:rPr>
              <a:t/>
            </a:r>
            <a:br>
              <a:rPr lang="af-ZA" dirty="0">
                <a:latin typeface="Berlin Sans FB Demi" panose="020E0602020502020306" pitchFamily="34" charset="0"/>
              </a:rPr>
            </a:br>
            <a:r>
              <a:rPr lang="af-ZA" dirty="0">
                <a:latin typeface="Berlin Sans FB Demi" panose="020E0602020502020306" pitchFamily="34" charset="0"/>
              </a:rPr>
              <a:t>• </a:t>
            </a:r>
            <a:r>
              <a:rPr lang="af-ZA" dirty="0">
                <a:solidFill>
                  <a:srgbClr val="FF0000"/>
                </a:solidFill>
                <a:latin typeface="Berlin Sans FB Demi" panose="020E0602020502020306" pitchFamily="34" charset="0"/>
              </a:rPr>
              <a:t>Genital herpes</a:t>
            </a:r>
            <a:r>
              <a:rPr lang="af-ZA" dirty="0">
                <a:latin typeface="Berlin Sans FB Demi" panose="020E0602020502020306" pitchFamily="34" charset="0"/>
              </a:rPr>
              <a:t> is a </a:t>
            </a:r>
            <a:r>
              <a:rPr lang="af-ZA" dirty="0">
                <a:solidFill>
                  <a:srgbClr val="833CB8"/>
                </a:solidFill>
                <a:latin typeface="Berlin Sans FB Demi" panose="020E0602020502020306" pitchFamily="34" charset="0"/>
              </a:rPr>
              <a:t>sexually transmitted infection</a:t>
            </a:r>
            <a:r>
              <a:rPr lang="af-ZA" dirty="0">
                <a:latin typeface="Berlin Sans FB Demi" panose="020E0602020502020306" pitchFamily="34" charset="0"/>
              </a:rPr>
              <a:t> and is most commonly caused by </a:t>
            </a:r>
            <a:r>
              <a:rPr lang="af-ZA" dirty="0">
                <a:solidFill>
                  <a:srgbClr val="833CB8"/>
                </a:solidFill>
                <a:latin typeface="Berlin Sans FB Demi" panose="020E0602020502020306" pitchFamily="34" charset="0"/>
              </a:rPr>
              <a:t>HSV-2</a:t>
            </a:r>
            <a:r>
              <a:rPr lang="af-ZA" dirty="0">
                <a:latin typeface="Berlin Sans FB Demi" panose="020E0602020502020306" pitchFamily="34" charset="0"/>
              </a:rPr>
              <a:t>.</a:t>
            </a:r>
            <a:endParaRPr lang="en-GB" dirty="0">
              <a:latin typeface="Berlin Sans FB Demi" panose="020E0602020502020306" pitchFamily="34" charset="0"/>
            </a:endParaRPr>
          </a:p>
          <a:p>
            <a:pPr marL="0" indent="0" algn="l">
              <a:buNone/>
            </a:pPr>
            <a:r>
              <a:rPr lang="af-ZA" sz="2100" dirty="0">
                <a:solidFill>
                  <a:srgbClr val="833CB8"/>
                </a:solidFill>
                <a:latin typeface="Berlin Sans FB Demi" panose="020E0602020502020306" pitchFamily="34" charset="0"/>
              </a:rPr>
              <a:t>CLASSIFICATION</a:t>
            </a:r>
            <a:r>
              <a:rPr lang="af-ZA" dirty="0">
                <a:latin typeface="Berlin Sans FB Demi" panose="020E0602020502020306" pitchFamily="34" charset="0"/>
              </a:rPr>
              <a:t/>
            </a:r>
            <a:br>
              <a:rPr lang="af-ZA" dirty="0">
                <a:latin typeface="Berlin Sans FB Demi" panose="020E0602020502020306" pitchFamily="34" charset="0"/>
              </a:rPr>
            </a:br>
            <a:r>
              <a:rPr lang="af-ZA" dirty="0">
                <a:latin typeface="Berlin Sans FB Demi" panose="020E0602020502020306" pitchFamily="34" charset="0"/>
              </a:rPr>
              <a:t>• </a:t>
            </a:r>
            <a:r>
              <a:rPr lang="af-ZA" dirty="0">
                <a:solidFill>
                  <a:srgbClr val="FF0000"/>
                </a:solidFill>
                <a:latin typeface="Berlin Sans FB Demi" panose="020E0602020502020306" pitchFamily="34" charset="0"/>
              </a:rPr>
              <a:t>Primary</a:t>
            </a:r>
            <a:r>
              <a:rPr lang="af-ZA" dirty="0">
                <a:latin typeface="Berlin Sans FB Demi" panose="020E0602020502020306" pitchFamily="34" charset="0"/>
              </a:rPr>
              <a:t> : </a:t>
            </a:r>
            <a:r>
              <a:rPr lang="af-ZA" dirty="0">
                <a:solidFill>
                  <a:srgbClr val="833CB8"/>
                </a:solidFill>
                <a:latin typeface="Berlin Sans FB Demi" panose="020E0602020502020306" pitchFamily="34" charset="0"/>
              </a:rPr>
              <a:t>first occurrence</a:t>
            </a:r>
            <a:r>
              <a:rPr lang="af-ZA" dirty="0">
                <a:latin typeface="Berlin Sans FB Demi" panose="020E0602020502020306" pitchFamily="34" charset="0"/>
              </a:rPr>
              <a:t> of a genital HSV lesion &amp; </a:t>
            </a:r>
            <a:r>
              <a:rPr lang="af-ZA" dirty="0">
                <a:solidFill>
                  <a:srgbClr val="833CB8"/>
                </a:solidFill>
                <a:latin typeface="Berlin Sans FB Demi" panose="020E0602020502020306" pitchFamily="34" charset="0"/>
              </a:rPr>
              <a:t>no pre-existing HSV1</a:t>
            </a:r>
            <a:r>
              <a:rPr lang="en-GB" dirty="0">
                <a:solidFill>
                  <a:srgbClr val="833CB8"/>
                </a:solidFill>
                <a:latin typeface="Berlin Sans FB Demi" panose="020E0602020502020306" pitchFamily="34" charset="0"/>
              </a:rPr>
              <a:t> </a:t>
            </a:r>
            <a:r>
              <a:rPr lang="af-ZA" dirty="0">
                <a:solidFill>
                  <a:srgbClr val="833CB8"/>
                </a:solidFill>
                <a:latin typeface="Berlin Sans FB Demi" panose="020E0602020502020306" pitchFamily="34" charset="0"/>
              </a:rPr>
              <a:t>or HSV</a:t>
            </a:r>
            <a:r>
              <a:rPr lang="en-GB" dirty="0">
                <a:solidFill>
                  <a:srgbClr val="833CB8"/>
                </a:solidFill>
                <a:latin typeface="Berlin Sans FB Demi" panose="020E0602020502020306" pitchFamily="34" charset="0"/>
              </a:rPr>
              <a:t> </a:t>
            </a:r>
            <a:r>
              <a:rPr lang="af-ZA" dirty="0">
                <a:solidFill>
                  <a:srgbClr val="833CB8"/>
                </a:solidFill>
                <a:latin typeface="Berlin Sans FB Demi" panose="020E0602020502020306" pitchFamily="34" charset="0"/>
              </a:rPr>
              <a:t>2)antibodies.</a:t>
            </a:r>
            <a:r>
              <a:rPr lang="af-ZA" dirty="0">
                <a:solidFill>
                  <a:srgbClr val="FF0000"/>
                </a:solidFill>
                <a:latin typeface="Berlin Sans FB Demi" panose="020E0602020502020306" pitchFamily="34" charset="0"/>
              </a:rPr>
              <a:t/>
            </a:r>
            <a:br>
              <a:rPr lang="af-ZA" dirty="0">
                <a:solidFill>
                  <a:srgbClr val="FF0000"/>
                </a:solidFill>
                <a:latin typeface="Berlin Sans FB Demi" panose="020E0602020502020306" pitchFamily="34" charset="0"/>
              </a:rPr>
            </a:br>
            <a:r>
              <a:rPr lang="af-ZA" dirty="0">
                <a:solidFill>
                  <a:srgbClr val="FF0000"/>
                </a:solidFill>
                <a:latin typeface="Berlin Sans FB Demi" panose="020E0602020502020306" pitchFamily="34" charset="0"/>
              </a:rPr>
              <a:t>• Nonprimary </a:t>
            </a:r>
            <a:r>
              <a:rPr lang="af-ZA" dirty="0">
                <a:latin typeface="Berlin Sans FB Demi" panose="020E0602020502020306" pitchFamily="34" charset="0"/>
              </a:rPr>
              <a:t>first-episode: has a first occurrence of a HSV lesion, but</a:t>
            </a:r>
            <a:r>
              <a:rPr lang="af-ZA" dirty="0">
                <a:solidFill>
                  <a:srgbClr val="833CB8"/>
                </a:solidFill>
                <a:latin typeface="Berlin Sans FB Demi" panose="020E0602020502020306" pitchFamily="34" charset="0"/>
              </a:rPr>
              <a:t> has preexisting</a:t>
            </a:r>
            <a:r>
              <a:rPr lang="en-GB" dirty="0">
                <a:solidFill>
                  <a:srgbClr val="833CB8"/>
                </a:solidFill>
                <a:latin typeface="Berlin Sans FB Demi" panose="020E0602020502020306" pitchFamily="34" charset="0"/>
              </a:rPr>
              <a:t> </a:t>
            </a:r>
            <a:r>
              <a:rPr lang="af-ZA" dirty="0">
                <a:solidFill>
                  <a:srgbClr val="833CB8"/>
                </a:solidFill>
                <a:latin typeface="Berlin Sans FB Demi" panose="020E0602020502020306" pitchFamily="34" charset="0"/>
              </a:rPr>
              <a:t>HSV antibodies </a:t>
            </a:r>
            <a:r>
              <a:rPr lang="af-ZA" dirty="0">
                <a:latin typeface="Berlin Sans FB Demi" panose="020E0602020502020306" pitchFamily="34" charset="0"/>
              </a:rPr>
              <a:t>that are different from the HSV type recovered from the lesion.</a:t>
            </a:r>
            <a:br>
              <a:rPr lang="af-ZA" dirty="0">
                <a:latin typeface="Berlin Sans FB Demi" panose="020E0602020502020306" pitchFamily="34" charset="0"/>
              </a:rPr>
            </a:br>
            <a:r>
              <a:rPr lang="af-ZA" dirty="0">
                <a:latin typeface="Berlin Sans FB Demi" panose="020E0602020502020306" pitchFamily="34" charset="0"/>
              </a:rPr>
              <a:t>• For example: HSV-2 is recovered from the genital lesion of a patient with pre-existing HSV-1 antibodies and no HSV-2 antibodies. This is the most common scenario, particularly in patients with a history of orolabial herpes.</a:t>
            </a:r>
            <a:br>
              <a:rPr lang="af-ZA" dirty="0">
                <a:latin typeface="Berlin Sans FB Demi" panose="020E0602020502020306" pitchFamily="34" charset="0"/>
              </a:rPr>
            </a:br>
            <a:r>
              <a:rPr lang="af-ZA" dirty="0">
                <a:latin typeface="Berlin Sans FB Demi" panose="020E0602020502020306" pitchFamily="34" charset="0"/>
              </a:rPr>
              <a:t>•</a:t>
            </a:r>
            <a:r>
              <a:rPr lang="af-ZA" dirty="0">
                <a:solidFill>
                  <a:srgbClr val="FF0000"/>
                </a:solidFill>
                <a:latin typeface="Berlin Sans FB Demi" panose="020E0602020502020306" pitchFamily="34" charset="0"/>
              </a:rPr>
              <a:t> Recurrent</a:t>
            </a:r>
            <a:r>
              <a:rPr lang="af-ZA" dirty="0">
                <a:latin typeface="Berlin Sans FB Demi" panose="020E0602020502020306" pitchFamily="34" charset="0"/>
              </a:rPr>
              <a:t> :</a:t>
            </a:r>
            <a:r>
              <a:rPr lang="af-ZA" dirty="0">
                <a:solidFill>
                  <a:srgbClr val="833CB8"/>
                </a:solidFill>
                <a:latin typeface="Berlin Sans FB Demi" panose="020E0602020502020306" pitchFamily="34" charset="0"/>
              </a:rPr>
              <a:t>The HSV type recovered from the genital lesion</a:t>
            </a:r>
            <a:r>
              <a:rPr lang="af-ZA" dirty="0">
                <a:latin typeface="Berlin Sans FB Demi" panose="020E0602020502020306" pitchFamily="34" charset="0"/>
              </a:rPr>
              <a:t> is </a:t>
            </a:r>
            <a:r>
              <a:rPr lang="af-ZA" dirty="0">
                <a:solidFill>
                  <a:srgbClr val="833CB8"/>
                </a:solidFill>
                <a:latin typeface="Berlin Sans FB Demi" panose="020E0602020502020306" pitchFamily="34" charset="0"/>
              </a:rPr>
              <a:t>the same </a:t>
            </a:r>
            <a:br>
              <a:rPr lang="af-ZA" dirty="0">
                <a:solidFill>
                  <a:srgbClr val="833CB8"/>
                </a:solidFill>
                <a:latin typeface="Berlin Sans FB Demi" panose="020E0602020502020306" pitchFamily="34" charset="0"/>
              </a:rPr>
            </a:br>
            <a:r>
              <a:rPr lang="af-ZA" dirty="0">
                <a:solidFill>
                  <a:srgbClr val="833CB8"/>
                </a:solidFill>
                <a:latin typeface="Berlin Sans FB Demi" panose="020E0602020502020306" pitchFamily="34" charset="0"/>
              </a:rPr>
              <a:t>type as preexisting antibodies</a:t>
            </a:r>
            <a:r>
              <a:rPr lang="af-ZA" dirty="0">
                <a:latin typeface="Berlin Sans FB Demi" panose="020E0602020502020306" pitchFamily="34" charset="0"/>
              </a:rPr>
              <a:t> in the serum</a:t>
            </a:r>
            <a:endParaRPr lang="ar-AE" dirty="0">
              <a:latin typeface="Berlin Sans FB Demi" panose="020E0602020502020306" pitchFamily="34" charset="0"/>
            </a:endParaRPr>
          </a:p>
        </p:txBody>
      </p:sp>
    </p:spTree>
    <p:extLst>
      <p:ext uri="{BB962C8B-B14F-4D97-AF65-F5344CB8AC3E}">
        <p14:creationId xmlns:p14="http://schemas.microsoft.com/office/powerpoint/2010/main" val="10209853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2F7C34C3-8AED-0CD2-7CDD-E8DA24E80C4B}"/>
              </a:ext>
            </a:extLst>
          </p:cNvPr>
          <p:cNvSpPr>
            <a:spLocks noGrp="1"/>
          </p:cNvSpPr>
          <p:nvPr>
            <p:ph idx="1"/>
          </p:nvPr>
        </p:nvSpPr>
        <p:spPr>
          <a:xfrm>
            <a:off x="-64942" y="-81179"/>
            <a:ext cx="9208943" cy="5143500"/>
          </a:xfrm>
        </p:spPr>
        <p:txBody>
          <a:bodyPr>
            <a:noAutofit/>
          </a:bodyPr>
          <a:lstStyle/>
          <a:p>
            <a:pPr marL="0" indent="0" algn="l">
              <a:buNone/>
            </a:pPr>
            <a:r>
              <a:rPr lang="af-ZA" sz="2100" dirty="0">
                <a:latin typeface="Berlin Sans FB Demi" panose="020E0602020502020306" pitchFamily="34" charset="0"/>
              </a:rPr>
              <a:t>CLINICAL MANIFESTATIONS</a:t>
            </a:r>
            <a:br>
              <a:rPr lang="af-ZA" sz="2100" dirty="0">
                <a:latin typeface="Berlin Sans FB Demi" panose="020E0602020502020306" pitchFamily="34" charset="0"/>
              </a:rPr>
            </a:br>
            <a:r>
              <a:rPr lang="af-ZA" sz="2100" dirty="0">
                <a:latin typeface="Berlin Sans FB Demi" panose="020E0602020502020306" pitchFamily="34" charset="0"/>
              </a:rPr>
              <a:t>• </a:t>
            </a:r>
            <a:r>
              <a:rPr lang="af-ZA" sz="2100" dirty="0">
                <a:solidFill>
                  <a:srgbClr val="FF0000"/>
                </a:solidFill>
                <a:latin typeface="Berlin Sans FB Demi" panose="020E0602020502020306" pitchFamily="34" charset="0"/>
              </a:rPr>
              <a:t>primary</a:t>
            </a:r>
            <a:r>
              <a:rPr lang="af-ZA" sz="2100" dirty="0">
                <a:latin typeface="Berlin Sans FB Demi" panose="020E0602020502020306" pitchFamily="34" charset="0"/>
              </a:rPr>
              <a:t> genital infection can be </a:t>
            </a:r>
            <a:r>
              <a:rPr lang="af-ZA" sz="2100" dirty="0">
                <a:solidFill>
                  <a:srgbClr val="833CB8"/>
                </a:solidFill>
                <a:latin typeface="Berlin Sans FB Demi" panose="020E0602020502020306" pitchFamily="34" charset="0"/>
              </a:rPr>
              <a:t>severe</a:t>
            </a:r>
            <a:r>
              <a:rPr lang="af-ZA" sz="2100" dirty="0">
                <a:latin typeface="Berlin Sans FB Demi" panose="020E0602020502020306" pitchFamily="34" charset="0"/>
              </a:rPr>
              <a:t>, with </a:t>
            </a:r>
            <a:r>
              <a:rPr lang="af-ZA" sz="2100" dirty="0">
                <a:solidFill>
                  <a:srgbClr val="833CB8"/>
                </a:solidFill>
                <a:latin typeface="Berlin Sans FB Demi" panose="020E0602020502020306" pitchFamily="34" charset="0"/>
              </a:rPr>
              <a:t>painful</a:t>
            </a:r>
            <a:r>
              <a:rPr lang="en-GB" sz="2100" dirty="0">
                <a:solidFill>
                  <a:srgbClr val="833CB8"/>
                </a:solidFill>
                <a:latin typeface="Berlin Sans FB Demi" panose="020E0602020502020306" pitchFamily="34" charset="0"/>
              </a:rPr>
              <a:t> </a:t>
            </a:r>
            <a:r>
              <a:rPr lang="af-ZA" sz="2100" dirty="0">
                <a:solidFill>
                  <a:srgbClr val="833CB8"/>
                </a:solidFill>
                <a:latin typeface="Berlin Sans FB Demi" panose="020E0602020502020306" pitchFamily="34" charset="0"/>
              </a:rPr>
              <a:t>genital ulcers, pruritus, dysuria, fever, tender inguinal </a:t>
            </a:r>
            <a:br>
              <a:rPr lang="af-ZA" sz="2100" dirty="0">
                <a:solidFill>
                  <a:srgbClr val="833CB8"/>
                </a:solidFill>
                <a:latin typeface="Berlin Sans FB Demi" panose="020E0602020502020306" pitchFamily="34" charset="0"/>
              </a:rPr>
            </a:br>
            <a:r>
              <a:rPr lang="af-ZA" sz="2100" dirty="0">
                <a:solidFill>
                  <a:srgbClr val="833CB8"/>
                </a:solidFill>
                <a:latin typeface="Berlin Sans FB Demi" panose="020E0602020502020306" pitchFamily="34" charset="0"/>
              </a:rPr>
              <a:t>lymphadenopathy, and headache</a:t>
            </a:r>
            <a:r>
              <a:rPr lang="af-ZA" sz="2100" dirty="0">
                <a:latin typeface="Berlin Sans FB Demi" panose="020E0602020502020306" pitchFamily="34" charset="0"/>
              </a:rPr>
              <a:t>. However, most patients </a:t>
            </a:r>
            <a:br>
              <a:rPr lang="af-ZA" sz="2100" dirty="0">
                <a:latin typeface="Berlin Sans FB Demi" panose="020E0602020502020306" pitchFamily="34" charset="0"/>
              </a:rPr>
            </a:br>
            <a:r>
              <a:rPr lang="af-ZA" sz="2100" dirty="0">
                <a:latin typeface="Berlin Sans FB Demi" panose="020E0602020502020306" pitchFamily="34" charset="0"/>
              </a:rPr>
              <a:t>have only </a:t>
            </a:r>
            <a:r>
              <a:rPr lang="af-ZA" sz="2100" dirty="0">
                <a:solidFill>
                  <a:srgbClr val="833CB8"/>
                </a:solidFill>
                <a:latin typeface="Berlin Sans FB Demi" panose="020E0602020502020306" pitchFamily="34" charset="0"/>
              </a:rPr>
              <a:t>mild symptoms or remain asymptomatic.</a:t>
            </a:r>
            <a:r>
              <a:rPr lang="af-ZA" sz="2100" dirty="0">
                <a:latin typeface="Berlin Sans FB Demi" panose="020E0602020502020306" pitchFamily="34" charset="0"/>
              </a:rPr>
              <a:t/>
            </a:r>
            <a:br>
              <a:rPr lang="af-ZA" sz="2100" dirty="0">
                <a:latin typeface="Berlin Sans FB Demi" panose="020E0602020502020306" pitchFamily="34" charset="0"/>
              </a:rPr>
            </a:br>
            <a:r>
              <a:rPr lang="af-ZA" sz="2100" dirty="0">
                <a:latin typeface="Berlin Sans FB Demi" panose="020E0602020502020306" pitchFamily="34" charset="0"/>
              </a:rPr>
              <a:t>• </a:t>
            </a:r>
            <a:r>
              <a:rPr lang="af-ZA" sz="2100" dirty="0">
                <a:solidFill>
                  <a:srgbClr val="FF0000"/>
                </a:solidFill>
                <a:latin typeface="Berlin Sans FB Demi" panose="020E0602020502020306" pitchFamily="34" charset="0"/>
              </a:rPr>
              <a:t>non primary</a:t>
            </a:r>
            <a:r>
              <a:rPr lang="af-ZA" sz="2100" dirty="0">
                <a:latin typeface="Berlin Sans FB Demi" panose="020E0602020502020306" pitchFamily="34" charset="0"/>
              </a:rPr>
              <a:t> first-episode</a:t>
            </a:r>
            <a:r>
              <a:rPr lang="en-GB" sz="2100" dirty="0">
                <a:latin typeface="Berlin Sans FB Demi" panose="020E0602020502020306" pitchFamily="34" charset="0"/>
              </a:rPr>
              <a:t> </a:t>
            </a:r>
            <a:r>
              <a:rPr lang="af-ZA" sz="2100" dirty="0">
                <a:solidFill>
                  <a:srgbClr val="833CB8"/>
                </a:solidFill>
                <a:latin typeface="Berlin Sans FB Demi" panose="020E0602020502020306" pitchFamily="34" charset="0"/>
              </a:rPr>
              <a:t>milder than in primary infection</a:t>
            </a:r>
            <a:r>
              <a:rPr lang="af-ZA" sz="2100" dirty="0">
                <a:latin typeface="Berlin Sans FB Demi" panose="020E0602020502020306" pitchFamily="34" charset="0"/>
              </a:rPr>
              <a:t>, but the classification cannot be established on clinical</a:t>
            </a:r>
            <a:r>
              <a:rPr lang="en-GB" sz="2100" dirty="0">
                <a:latin typeface="Berlin Sans FB Demi" panose="020E0602020502020306" pitchFamily="34" charset="0"/>
              </a:rPr>
              <a:t> </a:t>
            </a:r>
            <a:r>
              <a:rPr lang="af-ZA" sz="2100" dirty="0">
                <a:latin typeface="Berlin Sans FB Demi" panose="020E0602020502020306" pitchFamily="34" charset="0"/>
              </a:rPr>
              <a:t>grounds and requires both virologic and serologic tests.</a:t>
            </a:r>
            <a:br>
              <a:rPr lang="af-ZA" sz="2100" dirty="0">
                <a:latin typeface="Berlin Sans FB Demi" panose="020E0602020502020306" pitchFamily="34" charset="0"/>
              </a:rPr>
            </a:br>
            <a:r>
              <a:rPr lang="af-ZA" sz="2100" dirty="0">
                <a:latin typeface="Berlin Sans FB Demi" panose="020E0602020502020306" pitchFamily="34" charset="0"/>
              </a:rPr>
              <a:t>• </a:t>
            </a:r>
            <a:r>
              <a:rPr lang="af-ZA" sz="2100" dirty="0">
                <a:solidFill>
                  <a:srgbClr val="FF0000"/>
                </a:solidFill>
                <a:latin typeface="Berlin Sans FB Demi" panose="020E0602020502020306" pitchFamily="34" charset="0"/>
              </a:rPr>
              <a:t>Recurrent</a:t>
            </a:r>
            <a:r>
              <a:rPr lang="af-ZA" sz="2100" dirty="0">
                <a:latin typeface="Berlin Sans FB Demi" panose="020E0602020502020306" pitchFamily="34" charset="0"/>
              </a:rPr>
              <a:t> infections may be preceded by prodromal </a:t>
            </a:r>
            <a:br>
              <a:rPr lang="af-ZA" sz="2100" dirty="0">
                <a:latin typeface="Berlin Sans FB Demi" panose="020E0602020502020306" pitchFamily="34" charset="0"/>
              </a:rPr>
            </a:br>
            <a:r>
              <a:rPr lang="af-ZA" sz="2100" dirty="0">
                <a:latin typeface="Berlin Sans FB Demi" panose="020E0602020502020306" pitchFamily="34" charset="0"/>
              </a:rPr>
              <a:t>symptoms, such as pruritus, burning, or pain, before lesions </a:t>
            </a:r>
            <a:br>
              <a:rPr lang="af-ZA" sz="2100" dirty="0">
                <a:latin typeface="Berlin Sans FB Demi" panose="020E0602020502020306" pitchFamily="34" charset="0"/>
              </a:rPr>
            </a:br>
            <a:r>
              <a:rPr lang="af-ZA" sz="2100" dirty="0">
                <a:latin typeface="Berlin Sans FB Demi" panose="020E0602020502020306" pitchFamily="34" charset="0"/>
              </a:rPr>
              <a:t>are visible. tend to have mild localized symptoms with few lesions and lack systemic findings. </a:t>
            </a:r>
            <a:r>
              <a:rPr lang="af-ZA" sz="2100" dirty="0">
                <a:solidFill>
                  <a:srgbClr val="FF0000"/>
                </a:solidFill>
                <a:latin typeface="Berlin Sans FB Demi" panose="020E0602020502020306" pitchFamily="34" charset="0"/>
              </a:rPr>
              <a:t>The lesions</a:t>
            </a:r>
            <a:r>
              <a:rPr lang="af-ZA" sz="2100" dirty="0">
                <a:latin typeface="Berlin Sans FB Demi" panose="020E0602020502020306" pitchFamily="34" charset="0"/>
              </a:rPr>
              <a:t> may be</a:t>
            </a:r>
            <a:r>
              <a:rPr lang="en-GB" sz="2100" dirty="0">
                <a:latin typeface="Berlin Sans FB Demi" panose="020E0602020502020306" pitchFamily="34" charset="0"/>
              </a:rPr>
              <a:t> </a:t>
            </a:r>
            <a:r>
              <a:rPr lang="af-ZA" dirty="0">
                <a:solidFill>
                  <a:srgbClr val="833CB8"/>
                </a:solidFill>
                <a:latin typeface="Berlin Sans FB Demi" panose="020E0602020502020306" pitchFamily="34" charset="0"/>
              </a:rPr>
              <a:t>nontender</a:t>
            </a:r>
            <a:r>
              <a:rPr lang="af-ZA" dirty="0">
                <a:latin typeface="Berlin Sans FB Demi" panose="020E0602020502020306" pitchFamily="34" charset="0"/>
              </a:rPr>
              <a:t> or </a:t>
            </a:r>
            <a:r>
              <a:rPr lang="af-ZA" dirty="0">
                <a:solidFill>
                  <a:srgbClr val="833CB8"/>
                </a:solidFill>
                <a:latin typeface="Berlin Sans FB Demi" panose="020E0602020502020306" pitchFamily="34" charset="0"/>
              </a:rPr>
              <a:t>atypical in appearance</a:t>
            </a:r>
            <a:r>
              <a:rPr lang="af-ZA" dirty="0">
                <a:latin typeface="Berlin Sans FB Demi" panose="020E0602020502020306" pitchFamily="34" charset="0"/>
              </a:rPr>
              <a:t> (eg, fissure, vulvar irritation). </a:t>
            </a:r>
            <a:endParaRPr lang="ar-AE" dirty="0">
              <a:latin typeface="Berlin Sans FB Demi" panose="020E0602020502020306" pitchFamily="34" charset="0"/>
            </a:endParaRPr>
          </a:p>
        </p:txBody>
      </p:sp>
    </p:spTree>
    <p:extLst>
      <p:ext uri="{BB962C8B-B14F-4D97-AF65-F5344CB8AC3E}">
        <p14:creationId xmlns:p14="http://schemas.microsoft.com/office/powerpoint/2010/main" val="25994272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BCE33937-73FB-182D-C467-A74CE9CC438F}"/>
              </a:ext>
            </a:extLst>
          </p:cNvPr>
          <p:cNvSpPr>
            <a:spLocks noGrp="1"/>
          </p:cNvSpPr>
          <p:nvPr>
            <p:ph idx="1"/>
          </p:nvPr>
        </p:nvSpPr>
        <p:spPr>
          <a:xfrm>
            <a:off x="1" y="2"/>
            <a:ext cx="9144000" cy="5143499"/>
          </a:xfrm>
        </p:spPr>
        <p:txBody>
          <a:bodyPr>
            <a:noAutofit/>
          </a:bodyPr>
          <a:lstStyle/>
          <a:p>
            <a:pPr marL="0" indent="0" algn="l">
              <a:buNone/>
            </a:pPr>
            <a:r>
              <a:rPr lang="af-ZA" sz="1800" dirty="0">
                <a:solidFill>
                  <a:srgbClr val="833CB8"/>
                </a:solidFill>
                <a:latin typeface="Berlin Sans FB Demi" panose="020E0602020502020306" pitchFamily="34" charset="0"/>
              </a:rPr>
              <a:t>DIAGNOSIS</a:t>
            </a:r>
            <a:r>
              <a:rPr lang="af-ZA" sz="1800" dirty="0">
                <a:latin typeface="Berlin Sans FB Demi" panose="020E0602020502020306" pitchFamily="34" charset="0"/>
              </a:rPr>
              <a:t/>
            </a:r>
            <a:br>
              <a:rPr lang="af-ZA" sz="1800" dirty="0">
                <a:latin typeface="Berlin Sans FB Demi" panose="020E0602020502020306" pitchFamily="34" charset="0"/>
              </a:rPr>
            </a:br>
            <a:r>
              <a:rPr lang="af-ZA" sz="1800" dirty="0">
                <a:latin typeface="Berlin Sans FB Demi" panose="020E0602020502020306" pitchFamily="34" charset="0"/>
              </a:rPr>
              <a:t>• Diagnosis is </a:t>
            </a:r>
            <a:r>
              <a:rPr lang="af-ZA" sz="1800" dirty="0">
                <a:solidFill>
                  <a:srgbClr val="FF0000"/>
                </a:solidFill>
                <a:latin typeface="Berlin Sans FB Demi" panose="020E0602020502020306" pitchFamily="34" charset="0"/>
              </a:rPr>
              <a:t>clinical</a:t>
            </a:r>
            <a:r>
              <a:rPr lang="af-ZA" sz="1800" dirty="0">
                <a:latin typeface="Berlin Sans FB Demi" panose="020E0602020502020306" pitchFamily="34" charset="0"/>
              </a:rPr>
              <a:t>. generally made by the finding of </a:t>
            </a:r>
            <a:r>
              <a:rPr lang="af-ZA" sz="1800" dirty="0">
                <a:solidFill>
                  <a:srgbClr val="FF0000"/>
                </a:solidFill>
                <a:latin typeface="Berlin Sans FB Demi" panose="020E0602020502020306" pitchFamily="34" charset="0"/>
              </a:rPr>
              <a:t>vesicular or ulcerated lesions </a:t>
            </a:r>
            <a:r>
              <a:rPr lang="af-ZA" sz="1800" dirty="0">
                <a:latin typeface="Berlin Sans FB Demi" panose="020E0602020502020306" pitchFamily="34" charset="0"/>
              </a:rPr>
              <a:t>.but should be always </a:t>
            </a:r>
            <a:r>
              <a:rPr lang="af-ZA" sz="1800" dirty="0">
                <a:solidFill>
                  <a:srgbClr val="FF0000"/>
                </a:solidFill>
                <a:latin typeface="Berlin Sans FB Demi" panose="020E0602020502020306" pitchFamily="34" charset="0"/>
              </a:rPr>
              <a:t>confirmed with laboratory testing.</a:t>
            </a:r>
            <a:r>
              <a:rPr lang="af-ZA" sz="1800" dirty="0">
                <a:latin typeface="Berlin Sans FB Demi" panose="020E0602020502020306" pitchFamily="34" charset="0"/>
              </a:rPr>
              <a:t/>
            </a:r>
            <a:br>
              <a:rPr lang="af-ZA" sz="1800" dirty="0">
                <a:latin typeface="Berlin Sans FB Demi" panose="020E0602020502020306" pitchFamily="34" charset="0"/>
              </a:rPr>
            </a:br>
            <a:r>
              <a:rPr lang="af-ZA" sz="1800" dirty="0">
                <a:latin typeface="Berlin Sans FB Demi" panose="020E0602020502020306" pitchFamily="34" charset="0"/>
              </a:rPr>
              <a:t>• </a:t>
            </a:r>
            <a:r>
              <a:rPr lang="af-ZA" sz="1800" dirty="0">
                <a:solidFill>
                  <a:srgbClr val="833CB8"/>
                </a:solidFill>
                <a:latin typeface="Berlin Sans FB Demi" panose="020E0602020502020306" pitchFamily="34" charset="0"/>
              </a:rPr>
              <a:t>The approach to diagnosis of genital HSV during pregnancy </a:t>
            </a:r>
            <a:r>
              <a:rPr lang="af-ZA" sz="1800" dirty="0">
                <a:latin typeface="Berlin Sans FB Demi" panose="020E0602020502020306" pitchFamily="34" charset="0"/>
              </a:rPr>
              <a:t/>
            </a:r>
            <a:br>
              <a:rPr lang="af-ZA" sz="1800" dirty="0">
                <a:latin typeface="Berlin Sans FB Demi" panose="020E0602020502020306" pitchFamily="34" charset="0"/>
              </a:rPr>
            </a:br>
            <a:r>
              <a:rPr lang="af-ZA" sz="1800" dirty="0">
                <a:latin typeface="Berlin Sans FB Demi" panose="020E0602020502020306" pitchFamily="34" charset="0"/>
              </a:rPr>
              <a:t>depends on the clinical presentation:</a:t>
            </a:r>
            <a:br>
              <a:rPr lang="af-ZA" sz="1800" dirty="0">
                <a:latin typeface="Berlin Sans FB Demi" panose="020E0602020502020306" pitchFamily="34" charset="0"/>
              </a:rPr>
            </a:br>
            <a:r>
              <a:rPr lang="af-ZA" sz="1800" dirty="0">
                <a:latin typeface="Berlin Sans FB Demi" panose="020E0602020502020306" pitchFamily="34" charset="0"/>
              </a:rPr>
              <a:t>• For women </a:t>
            </a:r>
            <a:r>
              <a:rPr lang="af-ZA" sz="1800" dirty="0">
                <a:solidFill>
                  <a:srgbClr val="FF0000"/>
                </a:solidFill>
                <a:latin typeface="Berlin Sans FB Demi" panose="020E0602020502020306" pitchFamily="34" charset="0"/>
              </a:rPr>
              <a:t>without a history of genital HSV who present with an </a:t>
            </a:r>
            <a:br>
              <a:rPr lang="af-ZA" sz="1800" dirty="0">
                <a:solidFill>
                  <a:srgbClr val="FF0000"/>
                </a:solidFill>
                <a:latin typeface="Berlin Sans FB Demi" panose="020E0602020502020306" pitchFamily="34" charset="0"/>
              </a:rPr>
            </a:br>
            <a:r>
              <a:rPr lang="af-ZA" sz="1800" dirty="0">
                <a:solidFill>
                  <a:srgbClr val="FF0000"/>
                </a:solidFill>
                <a:latin typeface="Berlin Sans FB Demi" panose="020E0602020502020306" pitchFamily="34" charset="0"/>
              </a:rPr>
              <a:t>active genital ulcer during pregnancy</a:t>
            </a:r>
            <a:r>
              <a:rPr lang="af-ZA" sz="1800" dirty="0">
                <a:latin typeface="Berlin Sans FB Demi" panose="020E0602020502020306" pitchFamily="34" charset="0"/>
              </a:rPr>
              <a:t>, we </a:t>
            </a:r>
            <a:r>
              <a:rPr lang="af-ZA" sz="1800" dirty="0">
                <a:solidFill>
                  <a:srgbClr val="833CB8"/>
                </a:solidFill>
                <a:latin typeface="Berlin Sans FB Demi" panose="020E0602020502020306" pitchFamily="34" charset="0"/>
              </a:rPr>
              <a:t>perform a direct viral test </a:t>
            </a:r>
            <a:br>
              <a:rPr lang="af-ZA" sz="1800" dirty="0">
                <a:solidFill>
                  <a:srgbClr val="833CB8"/>
                </a:solidFill>
                <a:latin typeface="Berlin Sans FB Demi" panose="020E0602020502020306" pitchFamily="34" charset="0"/>
              </a:rPr>
            </a:br>
            <a:r>
              <a:rPr lang="af-ZA" sz="1800" dirty="0">
                <a:solidFill>
                  <a:srgbClr val="833CB8"/>
                </a:solidFill>
                <a:latin typeface="Berlin Sans FB Demi" panose="020E0602020502020306" pitchFamily="34" charset="0"/>
              </a:rPr>
              <a:t>on the lesion and type-specific serologic testing</a:t>
            </a:r>
            <a:r>
              <a:rPr lang="af-ZA" sz="1800" dirty="0">
                <a:latin typeface="Berlin Sans FB Demi" panose="020E0602020502020306" pitchFamily="34" charset="0"/>
              </a:rPr>
              <a:t>. </a:t>
            </a:r>
            <a:r>
              <a:rPr lang="af-ZA" sz="1800" dirty="0">
                <a:solidFill>
                  <a:srgbClr val="FF0000"/>
                </a:solidFill>
                <a:latin typeface="Berlin Sans FB Demi" panose="020E0602020502020306" pitchFamily="34" charset="0"/>
              </a:rPr>
              <a:t>The vesicle</a:t>
            </a:r>
            <a:r>
              <a:rPr lang="af-ZA" sz="1800" dirty="0">
                <a:latin typeface="Berlin Sans FB Demi" panose="020E0602020502020306" pitchFamily="34" charset="0"/>
              </a:rPr>
              <a:t> can be </a:t>
            </a:r>
            <a:br>
              <a:rPr lang="af-ZA" sz="1800" dirty="0">
                <a:latin typeface="Berlin Sans FB Demi" panose="020E0602020502020306" pitchFamily="34" charset="0"/>
              </a:rPr>
            </a:br>
            <a:r>
              <a:rPr lang="af-ZA" sz="1800" dirty="0">
                <a:solidFill>
                  <a:srgbClr val="833CB8"/>
                </a:solidFill>
                <a:latin typeface="Berlin Sans FB Demi" panose="020E0602020502020306" pitchFamily="34" charset="0"/>
              </a:rPr>
              <a:t>un roofed and a swab of the vesicular fluid and ulcer base sent for </a:t>
            </a:r>
            <a:br>
              <a:rPr lang="af-ZA" sz="1800" dirty="0">
                <a:solidFill>
                  <a:srgbClr val="833CB8"/>
                </a:solidFill>
                <a:latin typeface="Berlin Sans FB Demi" panose="020E0602020502020306" pitchFamily="34" charset="0"/>
              </a:rPr>
            </a:br>
            <a:r>
              <a:rPr lang="af-ZA" sz="1800" dirty="0">
                <a:solidFill>
                  <a:srgbClr val="833CB8"/>
                </a:solidFill>
                <a:latin typeface="Berlin Sans FB Demi" panose="020E0602020502020306" pitchFamily="34" charset="0"/>
              </a:rPr>
              <a:t>PCR.</a:t>
            </a:r>
            <a:r>
              <a:rPr lang="af-ZA" sz="1800" dirty="0">
                <a:latin typeface="Berlin Sans FB Demi" panose="020E0602020502020306" pitchFamily="34" charset="0"/>
              </a:rPr>
              <a:t/>
            </a:r>
            <a:br>
              <a:rPr lang="af-ZA" sz="1800" dirty="0">
                <a:latin typeface="Berlin Sans FB Demi" panose="020E0602020502020306" pitchFamily="34" charset="0"/>
              </a:rPr>
            </a:br>
            <a:r>
              <a:rPr lang="af-ZA" sz="1800" dirty="0">
                <a:latin typeface="Berlin Sans FB Demi" panose="020E0602020502020306" pitchFamily="34" charset="0"/>
              </a:rPr>
              <a:t>• Women </a:t>
            </a:r>
            <a:r>
              <a:rPr lang="af-ZA" sz="1800" dirty="0">
                <a:solidFill>
                  <a:srgbClr val="FF0000"/>
                </a:solidFill>
                <a:latin typeface="Berlin Sans FB Demi" panose="020E0602020502020306" pitchFamily="34" charset="0"/>
              </a:rPr>
              <a:t>who have a history of laboratory confirmed genital HSV</a:t>
            </a:r>
            <a:r>
              <a:rPr lang="af-ZA" sz="1800" dirty="0">
                <a:latin typeface="Berlin Sans FB Demi" panose="020E0602020502020306" pitchFamily="34" charset="0"/>
              </a:rPr>
              <a:t> </a:t>
            </a:r>
            <a:r>
              <a:rPr lang="af-ZA" sz="1800" dirty="0">
                <a:solidFill>
                  <a:srgbClr val="833CB8"/>
                </a:solidFill>
                <a:latin typeface="Berlin Sans FB Demi" panose="020E0602020502020306" pitchFamily="34" charset="0"/>
              </a:rPr>
              <a:t>do </a:t>
            </a:r>
            <a:br>
              <a:rPr lang="af-ZA" sz="1800" dirty="0">
                <a:solidFill>
                  <a:srgbClr val="833CB8"/>
                </a:solidFill>
                <a:latin typeface="Berlin Sans FB Demi" panose="020E0602020502020306" pitchFamily="34" charset="0"/>
              </a:rPr>
            </a:br>
            <a:r>
              <a:rPr lang="af-ZA" sz="1800" dirty="0">
                <a:solidFill>
                  <a:srgbClr val="833CB8"/>
                </a:solidFill>
                <a:latin typeface="Berlin Sans FB Demi" panose="020E0602020502020306" pitchFamily="34" charset="0"/>
              </a:rPr>
              <a:t>not warrant further testing</a:t>
            </a:r>
            <a:r>
              <a:rPr lang="af-ZA" sz="1800" dirty="0">
                <a:latin typeface="Berlin Sans FB Demi" panose="020E0602020502020306" pitchFamily="34" charset="0"/>
              </a:rPr>
              <a:t>. However, if a woman </a:t>
            </a:r>
            <a:r>
              <a:rPr lang="af-ZA" sz="1800" dirty="0">
                <a:solidFill>
                  <a:srgbClr val="FF0000"/>
                </a:solidFill>
                <a:latin typeface="Berlin Sans FB Demi" panose="020E0602020502020306" pitchFamily="34" charset="0"/>
              </a:rPr>
              <a:t>with a history of </a:t>
            </a:r>
            <a:br>
              <a:rPr lang="af-ZA" sz="1800" dirty="0">
                <a:solidFill>
                  <a:srgbClr val="FF0000"/>
                </a:solidFill>
                <a:latin typeface="Berlin Sans FB Demi" panose="020E0602020502020306" pitchFamily="34" charset="0"/>
              </a:rPr>
            </a:br>
            <a:r>
              <a:rPr lang="af-ZA" sz="1800" dirty="0">
                <a:solidFill>
                  <a:srgbClr val="FF0000"/>
                </a:solidFill>
                <a:latin typeface="Berlin Sans FB Demi" panose="020E0602020502020306" pitchFamily="34" charset="0"/>
              </a:rPr>
              <a:t>genital ulcers without prior laboratory diagnosis presents with an </a:t>
            </a:r>
            <a:br>
              <a:rPr lang="af-ZA" sz="1800" dirty="0">
                <a:solidFill>
                  <a:srgbClr val="FF0000"/>
                </a:solidFill>
                <a:latin typeface="Berlin Sans FB Demi" panose="020E0602020502020306" pitchFamily="34" charset="0"/>
              </a:rPr>
            </a:br>
            <a:r>
              <a:rPr lang="af-ZA" sz="1800" dirty="0">
                <a:solidFill>
                  <a:srgbClr val="FF0000"/>
                </a:solidFill>
                <a:latin typeface="Berlin Sans FB Demi" panose="020E0602020502020306" pitchFamily="34" charset="0"/>
              </a:rPr>
              <a:t>active genital ulcer during pregnancy</a:t>
            </a:r>
            <a:r>
              <a:rPr lang="af-ZA" sz="1800" dirty="0">
                <a:latin typeface="Berlin Sans FB Demi" panose="020E0602020502020306" pitchFamily="34" charset="0"/>
              </a:rPr>
              <a:t>, </a:t>
            </a:r>
            <a:r>
              <a:rPr lang="af-ZA" sz="1800" dirty="0">
                <a:solidFill>
                  <a:srgbClr val="833CB8"/>
                </a:solidFill>
                <a:latin typeface="Berlin Sans FB Demi" panose="020E0602020502020306" pitchFamily="34" charset="0"/>
              </a:rPr>
              <a:t>we perform a viral test </a:t>
            </a:r>
            <a:r>
              <a:rPr lang="af-ZA" sz="1800" dirty="0">
                <a:latin typeface="Berlin Sans FB Demi" panose="020E0602020502020306" pitchFamily="34" charset="0"/>
              </a:rPr>
              <a:t>on the </a:t>
            </a:r>
            <a:br>
              <a:rPr lang="af-ZA" sz="1800" dirty="0">
                <a:latin typeface="Berlin Sans FB Demi" panose="020E0602020502020306" pitchFamily="34" charset="0"/>
              </a:rPr>
            </a:br>
            <a:r>
              <a:rPr lang="af-ZA" sz="1800" dirty="0">
                <a:latin typeface="Berlin Sans FB Demi" panose="020E0602020502020306" pitchFamily="34" charset="0"/>
              </a:rPr>
              <a:t>lesion to confirm the recurrent HSV diagnosis.</a:t>
            </a:r>
            <a:endParaRPr lang="ar-AE" sz="1800" dirty="0">
              <a:latin typeface="Berlin Sans FB Demi" panose="020E0602020502020306" pitchFamily="34" charset="0"/>
            </a:endParaRPr>
          </a:p>
        </p:txBody>
      </p:sp>
    </p:spTree>
    <p:extLst>
      <p:ext uri="{BB962C8B-B14F-4D97-AF65-F5344CB8AC3E}">
        <p14:creationId xmlns:p14="http://schemas.microsoft.com/office/powerpoint/2010/main" val="2502191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603250" y="328083"/>
            <a:ext cx="7826450" cy="680767"/>
          </a:xfrm>
          <a:prstGeom prst="rect">
            <a:avLst/>
          </a:prstGeom>
        </p:spPr>
        <p:txBody>
          <a:bodyPr spcFirstLastPara="1" wrap="square" lIns="91425" tIns="91425" rIns="91425" bIns="91425" anchor="t" anchorCtr="0">
            <a:noAutofit/>
          </a:bodyPr>
          <a:lstStyle/>
          <a:p>
            <a:r>
              <a:rPr lang="en-US" b="1" i="0" u="none" strike="noStrike" dirty="0">
                <a:solidFill>
                  <a:srgbClr val="343536"/>
                </a:solidFill>
                <a:effectLst/>
                <a:latin typeface="Source Sans Pro" panose="020F0502020204030204" pitchFamily="34" charset="0"/>
              </a:rPr>
              <a:t>How can I lower my risk for TORCH infections during pregnancy?</a:t>
            </a:r>
            <a:br>
              <a:rPr lang="en-US" b="1" i="0" u="none" strike="noStrike" dirty="0">
                <a:solidFill>
                  <a:srgbClr val="343536"/>
                </a:solidFill>
                <a:effectLst/>
                <a:latin typeface="Source Sans Pro" panose="020F0502020204030204" pitchFamily="34" charset="0"/>
              </a:rPr>
            </a:br>
            <a:r>
              <a:rPr lang="en-US" dirty="0"/>
              <a:t/>
            </a:r>
            <a:br>
              <a:rPr lang="en-US" dirty="0"/>
            </a:br>
            <a:endParaRPr dirty="0"/>
          </a:p>
        </p:txBody>
      </p:sp>
      <p:sp>
        <p:nvSpPr>
          <p:cNvPr id="142" name="Google Shape;142;p17"/>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r>
              <a:rPr lang="en-US" sz="1800" b="0" i="0" u="none" strike="noStrike" dirty="0">
                <a:solidFill>
                  <a:srgbClr val="343536"/>
                </a:solidFill>
                <a:effectLst/>
                <a:latin typeface="Source Sans Pro" panose="020F0502020204030204" pitchFamily="34" charset="0"/>
              </a:rPr>
              <a:t>Be sure </a:t>
            </a:r>
            <a:r>
              <a:rPr lang="en-US" sz="1800" b="1" i="0" u="none" strike="noStrike" dirty="0">
                <a:solidFill>
                  <a:schemeClr val="accent3">
                    <a:lumMod val="75000"/>
                  </a:schemeClr>
                </a:solidFill>
                <a:effectLst/>
                <a:latin typeface="Source Sans Pro" panose="020F0502020204030204" pitchFamily="34" charset="0"/>
              </a:rPr>
              <a:t>to share your medical history </a:t>
            </a:r>
            <a:r>
              <a:rPr lang="en-US" sz="1800" b="0" i="0" u="none" strike="noStrike" dirty="0">
                <a:solidFill>
                  <a:srgbClr val="343536"/>
                </a:solidFill>
                <a:effectLst/>
                <a:latin typeface="Source Sans Pro" panose="020F0502020204030204" pitchFamily="34" charset="0"/>
              </a:rPr>
              <a:t>with your healthcare provider, including which </a:t>
            </a:r>
            <a:r>
              <a:rPr lang="en-US" sz="1800" b="1" i="0" u="none" strike="noStrike" dirty="0">
                <a:solidFill>
                  <a:schemeClr val="accent3">
                    <a:lumMod val="75000"/>
                  </a:schemeClr>
                </a:solidFill>
                <a:effectLst/>
                <a:latin typeface="Source Sans Pro" panose="020F0502020204030204" pitchFamily="34" charset="0"/>
              </a:rPr>
              <a:t>vaccinations</a:t>
            </a:r>
            <a:r>
              <a:rPr lang="en-US" sz="1800" b="0" i="0" u="none" strike="noStrike" dirty="0">
                <a:solidFill>
                  <a:srgbClr val="343536"/>
                </a:solidFill>
                <a:effectLst/>
                <a:latin typeface="Source Sans Pro" panose="020F0502020204030204" pitchFamily="34" charset="0"/>
              </a:rPr>
              <a:t> you received as a child. Some other things you can do to reduce your chances of TORCH infection are:</a:t>
            </a:r>
          </a:p>
          <a:p>
            <a:r>
              <a:rPr lang="en-US" sz="1800" b="0" i="0" u="none" strike="noStrike" dirty="0">
                <a:solidFill>
                  <a:srgbClr val="343536"/>
                </a:solidFill>
                <a:effectLst/>
                <a:latin typeface="Source Sans Pro" panose="020F0502020204030204" pitchFamily="34" charset="0"/>
              </a:rPr>
              <a:t>Avoid contact with people who are sick.</a:t>
            </a:r>
          </a:p>
          <a:p>
            <a:r>
              <a:rPr lang="en-US" sz="1800" b="0" i="0" u="none" strike="noStrike" dirty="0">
                <a:solidFill>
                  <a:srgbClr val="343536"/>
                </a:solidFill>
                <a:effectLst/>
                <a:latin typeface="Source Sans Pro" panose="020F0502020204030204" pitchFamily="34" charset="0"/>
              </a:rPr>
              <a:t>Wash your hands often.</a:t>
            </a:r>
          </a:p>
          <a:p>
            <a:r>
              <a:rPr lang="en-US" sz="1800" b="0" i="0" u="none" strike="noStrike" dirty="0">
                <a:solidFill>
                  <a:srgbClr val="343536"/>
                </a:solidFill>
                <a:effectLst/>
                <a:latin typeface="Source Sans Pro" panose="020F0502020204030204" pitchFamily="34" charset="0"/>
              </a:rPr>
              <a:t>Don’t share drinks or utensils with other people.</a:t>
            </a:r>
          </a:p>
          <a:p>
            <a:r>
              <a:rPr lang="en-US" sz="1800" b="0" i="0" u="none" strike="noStrike" dirty="0">
                <a:solidFill>
                  <a:srgbClr val="343536"/>
                </a:solidFill>
                <a:effectLst/>
                <a:latin typeface="Source Sans Pro" panose="020F0502020204030204" pitchFamily="34" charset="0"/>
              </a:rPr>
              <a:t>Avoid traveling to parts of the world where certain infectious diseases are prevalent.</a:t>
            </a:r>
          </a:p>
          <a:p>
            <a:r>
              <a:rPr lang="en-US" sz="1800" b="0" i="0" u="none" strike="noStrike" dirty="0">
                <a:solidFill>
                  <a:srgbClr val="343536"/>
                </a:solidFill>
                <a:effectLst/>
                <a:latin typeface="Source Sans Pro" panose="020F0502020204030204" pitchFamily="34" charset="0"/>
              </a:rPr>
              <a:t>Eat fully-cooked meat and eggs.</a:t>
            </a:r>
          </a:p>
          <a:p>
            <a:r>
              <a:rPr lang="en-US" sz="1800" b="0" i="0" u="none" strike="noStrike" dirty="0">
                <a:solidFill>
                  <a:srgbClr val="343536"/>
                </a:solidFill>
                <a:effectLst/>
                <a:latin typeface="Source Sans Pro" panose="020F0502020204030204" pitchFamily="34" charset="0"/>
              </a:rPr>
              <a:t>Have someone else clean litter boxes during pregnancy.</a:t>
            </a:r>
          </a:p>
          <a:p>
            <a:r>
              <a:rPr lang="en-US" sz="1800" b="0" i="0" u="none" strike="noStrike" dirty="0">
                <a:solidFill>
                  <a:srgbClr val="343536"/>
                </a:solidFill>
                <a:effectLst/>
                <a:latin typeface="Source Sans Pro" panose="020F0502020204030204" pitchFamily="34" charset="0"/>
              </a:rPr>
              <a:t>Wear condoms during sex.</a:t>
            </a:r>
          </a:p>
          <a:p>
            <a:r>
              <a:rPr lang="en-US" sz="1800" b="0" i="0" u="none" strike="noStrike" dirty="0">
                <a:solidFill>
                  <a:srgbClr val="343536"/>
                </a:solidFill>
                <a:effectLst/>
                <a:latin typeface="Source Sans Pro" panose="020F0502020204030204" pitchFamily="34" charset="0"/>
              </a:rPr>
              <a:t>Get tested for STIs before pregnancy.</a:t>
            </a:r>
          </a:p>
          <a:p>
            <a:r>
              <a:rPr lang="en-US" sz="1800" b="0" i="0" u="none" strike="noStrike" dirty="0">
                <a:solidFill>
                  <a:srgbClr val="343536"/>
                </a:solidFill>
                <a:effectLst/>
                <a:latin typeface="Source Sans Pro" panose="020F0502020204030204" pitchFamily="34" charset="0"/>
              </a:rPr>
              <a:t>Take antiviral medications as directed by your provider.</a:t>
            </a:r>
          </a:p>
          <a:p>
            <a:pPr marL="182880" lvl="0" indent="-205740" algn="l" rtl="0">
              <a:spcBef>
                <a:spcPts val="0"/>
              </a:spcBef>
              <a:spcAft>
                <a:spcPts val="0"/>
              </a:spcAft>
              <a:buClr>
                <a:schemeClr val="dk2"/>
              </a:buClr>
              <a:buSzPts val="1800"/>
              <a:buChar char="●"/>
            </a:pPr>
            <a:endParaRPr sz="1400" dirty="0">
              <a:solidFill>
                <a:schemeClr val="accent3">
                  <a:lumMod val="50000"/>
                </a:schemeClr>
              </a:solidFill>
            </a:endParaRPr>
          </a:p>
        </p:txBody>
      </p:sp>
    </p:spTree>
    <p:extLst>
      <p:ext uri="{BB962C8B-B14F-4D97-AF65-F5344CB8AC3E}">
        <p14:creationId xmlns:p14="http://schemas.microsoft.com/office/powerpoint/2010/main" val="41870612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A5A0DF05-4696-F1C3-DB3F-56CAEEB70E81}"/>
              </a:ext>
            </a:extLst>
          </p:cNvPr>
          <p:cNvSpPr>
            <a:spLocks noGrp="1"/>
          </p:cNvSpPr>
          <p:nvPr>
            <p:ph idx="1"/>
          </p:nvPr>
        </p:nvSpPr>
        <p:spPr>
          <a:xfrm>
            <a:off x="0" y="2"/>
            <a:ext cx="9144000" cy="5143499"/>
          </a:xfrm>
        </p:spPr>
        <p:txBody>
          <a:bodyPr>
            <a:normAutofit/>
          </a:bodyPr>
          <a:lstStyle/>
          <a:p>
            <a:pPr marL="0" indent="0" algn="l">
              <a:buNone/>
            </a:pPr>
            <a:r>
              <a:rPr lang="af-ZA" sz="2100" dirty="0">
                <a:latin typeface="Berlin Sans FB Demi" panose="020E0602020502020306" pitchFamily="34" charset="0"/>
              </a:rPr>
              <a:t>VERTICAL TRANSMISSION </a:t>
            </a:r>
            <a:br>
              <a:rPr lang="af-ZA" sz="2100" dirty="0">
                <a:latin typeface="Berlin Sans FB Demi" panose="020E0602020502020306" pitchFamily="34" charset="0"/>
              </a:rPr>
            </a:br>
            <a:r>
              <a:rPr lang="af-ZA" sz="2100" dirty="0">
                <a:latin typeface="Berlin Sans FB Demi" panose="020E0602020502020306" pitchFamily="34" charset="0"/>
              </a:rPr>
              <a:t>• Transmission of herpes simplex virus (HSV) to the</a:t>
            </a:r>
            <a:r>
              <a:rPr lang="en-GB" sz="2100" dirty="0">
                <a:latin typeface="Berlin Sans FB Demi" panose="020E0602020502020306" pitchFamily="34" charset="0"/>
              </a:rPr>
              <a:t> </a:t>
            </a:r>
            <a:r>
              <a:rPr lang="af-ZA" sz="2100" dirty="0">
                <a:latin typeface="Berlin Sans FB Demi" panose="020E0602020502020306" pitchFamily="34" charset="0"/>
              </a:rPr>
              <a:t>neonate </a:t>
            </a:r>
            <a:r>
              <a:rPr lang="af-ZA" sz="2100" dirty="0">
                <a:solidFill>
                  <a:srgbClr val="833CB8"/>
                </a:solidFill>
                <a:latin typeface="Berlin Sans FB Demi" panose="020E0602020502020306" pitchFamily="34" charset="0"/>
              </a:rPr>
              <a:t>usually occurs during labor and delivery as a result of direct contact with virus shed from</a:t>
            </a:r>
            <a:r>
              <a:rPr lang="en-GB" sz="2100" dirty="0">
                <a:solidFill>
                  <a:srgbClr val="833CB8"/>
                </a:solidFill>
                <a:latin typeface="Berlin Sans FB Demi" panose="020E0602020502020306" pitchFamily="34" charset="0"/>
              </a:rPr>
              <a:t> </a:t>
            </a:r>
            <a:r>
              <a:rPr lang="af-ZA" sz="2100" dirty="0">
                <a:solidFill>
                  <a:srgbClr val="833CB8"/>
                </a:solidFill>
                <a:latin typeface="Berlin Sans FB Demi" panose="020E0602020502020306" pitchFamily="34" charset="0"/>
              </a:rPr>
              <a:t>infected sites</a:t>
            </a:r>
            <a:r>
              <a:rPr lang="en-GB" sz="2100" dirty="0">
                <a:solidFill>
                  <a:srgbClr val="833CB8"/>
                </a:solidFill>
                <a:latin typeface="Berlin Sans FB Demi" panose="020E0602020502020306" pitchFamily="34" charset="0"/>
              </a:rPr>
              <a:t> </a:t>
            </a:r>
            <a:r>
              <a:rPr lang="af-ZA" sz="2100" dirty="0">
                <a:solidFill>
                  <a:srgbClr val="833CB8"/>
                </a:solidFill>
                <a:latin typeface="Berlin Sans FB Demi" panose="020E0602020502020306" pitchFamily="34" charset="0"/>
              </a:rPr>
              <a:t>(cervix,vagina, vulva, perianal area)</a:t>
            </a:r>
            <a:r>
              <a:rPr lang="af-ZA" sz="2100" dirty="0">
                <a:latin typeface="Berlin Sans FB Demi" panose="020E0602020502020306" pitchFamily="34" charset="0"/>
              </a:rPr>
              <a:t/>
            </a:r>
            <a:br>
              <a:rPr lang="af-ZA" sz="2100" dirty="0">
                <a:latin typeface="Berlin Sans FB Demi" panose="020E0602020502020306" pitchFamily="34" charset="0"/>
              </a:rPr>
            </a:br>
            <a:r>
              <a:rPr lang="af-ZA" sz="2100" dirty="0">
                <a:latin typeface="Berlin Sans FB Demi" panose="020E0602020502020306" pitchFamily="34" charset="0"/>
              </a:rPr>
              <a:t>• </a:t>
            </a:r>
            <a:r>
              <a:rPr lang="af-ZA" sz="2100" dirty="0">
                <a:solidFill>
                  <a:srgbClr val="FF0000"/>
                </a:solidFill>
                <a:latin typeface="Berlin Sans FB Demi" panose="020E0602020502020306" pitchFamily="34" charset="0"/>
              </a:rPr>
              <a:t>In utero infection</a:t>
            </a:r>
            <a:r>
              <a:rPr lang="af-ZA" sz="2100" dirty="0">
                <a:latin typeface="Berlin Sans FB Demi" panose="020E0602020502020306" pitchFamily="34" charset="0"/>
              </a:rPr>
              <a:t> acquired </a:t>
            </a:r>
            <a:r>
              <a:rPr lang="af-ZA" sz="2100" dirty="0">
                <a:solidFill>
                  <a:srgbClr val="833CB8"/>
                </a:solidFill>
                <a:latin typeface="Berlin Sans FB Demi" panose="020E0602020502020306" pitchFamily="34" charset="0"/>
              </a:rPr>
              <a:t>transplacentally or transcervically (across the amniochorionic</a:t>
            </a:r>
            <a:r>
              <a:rPr lang="en-GB" sz="2100" dirty="0">
                <a:solidFill>
                  <a:srgbClr val="833CB8"/>
                </a:solidFill>
                <a:latin typeface="Berlin Sans FB Demi" panose="020E0602020502020306" pitchFamily="34" charset="0"/>
              </a:rPr>
              <a:t> </a:t>
            </a:r>
            <a:r>
              <a:rPr lang="af-ZA" sz="2100" dirty="0">
                <a:solidFill>
                  <a:srgbClr val="833CB8"/>
                </a:solidFill>
                <a:latin typeface="Berlin Sans FB Demi" panose="020E0602020502020306" pitchFamily="34" charset="0"/>
              </a:rPr>
              <a:t>membranes)</a:t>
            </a:r>
            <a:r>
              <a:rPr lang="af-ZA" sz="2100" dirty="0">
                <a:latin typeface="Berlin Sans FB Demi" panose="020E0602020502020306" pitchFamily="34" charset="0"/>
              </a:rPr>
              <a:t> has been reported in women with </a:t>
            </a:r>
            <a:r>
              <a:rPr lang="af-ZA" sz="2100" dirty="0">
                <a:solidFill>
                  <a:srgbClr val="833CB8"/>
                </a:solidFill>
                <a:latin typeface="Berlin Sans FB Demi" panose="020E0602020502020306" pitchFamily="34" charset="0"/>
              </a:rPr>
              <a:t>primary</a:t>
            </a:r>
            <a:r>
              <a:rPr lang="af-ZA" sz="2100" dirty="0">
                <a:latin typeface="Berlin Sans FB Demi" panose="020E0602020502020306" pitchFamily="34" charset="0"/>
              </a:rPr>
              <a:t> HSV infection, and could result in </a:t>
            </a:r>
            <a:r>
              <a:rPr lang="af-ZA" sz="2100" dirty="0">
                <a:solidFill>
                  <a:srgbClr val="833CB8"/>
                </a:solidFill>
                <a:latin typeface="Berlin Sans FB Demi" panose="020E0602020502020306" pitchFamily="34" charset="0"/>
              </a:rPr>
              <a:t>miscarriage</a:t>
            </a:r>
            <a:r>
              <a:rPr lang="af-ZA" sz="2100" dirty="0">
                <a:latin typeface="Berlin Sans FB Demi" panose="020E0602020502020306" pitchFamily="34" charset="0"/>
              </a:rPr>
              <a:t>, </a:t>
            </a:r>
            <a:r>
              <a:rPr lang="af-ZA" sz="2100" dirty="0">
                <a:solidFill>
                  <a:srgbClr val="833CB8"/>
                </a:solidFill>
                <a:latin typeface="Berlin Sans FB Demi" panose="020E0602020502020306" pitchFamily="34" charset="0"/>
              </a:rPr>
              <a:t>congenital anomalies</a:t>
            </a:r>
            <a:r>
              <a:rPr lang="af-ZA" sz="2100" dirty="0">
                <a:latin typeface="Berlin Sans FB Demi" panose="020E0602020502020306" pitchFamily="34" charset="0"/>
              </a:rPr>
              <a:t> (eg, ventriculomegaly and other CNS abnormalities), </a:t>
            </a:r>
            <a:r>
              <a:rPr lang="af-ZA" sz="2100" dirty="0">
                <a:solidFill>
                  <a:srgbClr val="833CB8"/>
                </a:solidFill>
                <a:latin typeface="Berlin Sans FB Demi" panose="020E0602020502020306" pitchFamily="34" charset="0"/>
              </a:rPr>
              <a:t>preterm</a:t>
            </a:r>
            <a:r>
              <a:rPr lang="af-ZA" sz="2100" dirty="0">
                <a:latin typeface="Berlin Sans FB Demi" panose="020E0602020502020306" pitchFamily="34" charset="0"/>
              </a:rPr>
              <a:t> </a:t>
            </a:r>
            <a:r>
              <a:rPr lang="af-ZA" sz="2100" dirty="0">
                <a:solidFill>
                  <a:srgbClr val="833CB8"/>
                </a:solidFill>
                <a:latin typeface="Berlin Sans FB Demi" panose="020E0602020502020306" pitchFamily="34" charset="0"/>
              </a:rPr>
              <a:t>birth</a:t>
            </a:r>
            <a:r>
              <a:rPr lang="af-ZA" sz="2100" dirty="0">
                <a:latin typeface="Berlin Sans FB Demi" panose="020E0602020502020306" pitchFamily="34" charset="0"/>
              </a:rPr>
              <a:t>, and/or </a:t>
            </a:r>
            <a:r>
              <a:rPr lang="af-ZA" sz="2100" dirty="0">
                <a:solidFill>
                  <a:srgbClr val="833CB8"/>
                </a:solidFill>
                <a:latin typeface="Berlin Sans FB Demi" panose="020E0602020502020306" pitchFamily="34" charset="0"/>
              </a:rPr>
              <a:t>intrauterine growth restriction</a:t>
            </a:r>
            <a:endParaRPr lang="en-GB" sz="2100" dirty="0">
              <a:solidFill>
                <a:srgbClr val="833CB8"/>
              </a:solidFill>
              <a:latin typeface="Berlin Sans FB Demi" panose="020E0602020502020306" pitchFamily="34" charset="0"/>
            </a:endParaRPr>
          </a:p>
          <a:p>
            <a:pPr marL="0" indent="0" algn="l">
              <a:buNone/>
            </a:pPr>
            <a:endParaRPr lang="ar-AE" dirty="0">
              <a:latin typeface="Berlin Sans FB Demi" panose="020E0602020502020306" pitchFamily="34" charset="0"/>
            </a:endParaRPr>
          </a:p>
        </p:txBody>
      </p:sp>
    </p:spTree>
    <p:extLst>
      <p:ext uri="{BB962C8B-B14F-4D97-AF65-F5344CB8AC3E}">
        <p14:creationId xmlns:p14="http://schemas.microsoft.com/office/powerpoint/2010/main" val="7087245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CCACE4"/>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9015E48-7D56-0283-1879-ACC5E97BE3AC}"/>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xmlns="" id="{E170FD19-BB81-D0F1-1CB3-59A19DDC98DA}"/>
              </a:ext>
            </a:extLst>
          </p:cNvPr>
          <p:cNvSpPr>
            <a:spLocks noGrp="1"/>
          </p:cNvSpPr>
          <p:nvPr>
            <p:ph idx="1"/>
          </p:nvPr>
        </p:nvSpPr>
        <p:spPr>
          <a:xfrm>
            <a:off x="2041021" y="1287711"/>
            <a:ext cx="7773339" cy="2568080"/>
          </a:xfrm>
        </p:spPr>
        <p:txBody>
          <a:bodyPr>
            <a:normAutofit/>
          </a:bodyPr>
          <a:lstStyle/>
          <a:p>
            <a:pPr marL="0" indent="0" algn="l">
              <a:buNone/>
            </a:pPr>
            <a:r>
              <a:rPr lang="en-GB" sz="5400" dirty="0">
                <a:solidFill>
                  <a:srgbClr val="833CB8"/>
                </a:solidFill>
                <a:latin typeface="Berlin Sans FB Demi" panose="020E0602020502020306" pitchFamily="34" charset="0"/>
              </a:rPr>
              <a:t>Treatment</a:t>
            </a:r>
            <a:endParaRPr lang="ar-AE" sz="5400" dirty="0">
              <a:solidFill>
                <a:srgbClr val="833CB8"/>
              </a:solidFill>
              <a:latin typeface="Berlin Sans FB Demi" panose="020E0602020502020306" pitchFamily="34" charset="0"/>
            </a:endParaRPr>
          </a:p>
        </p:txBody>
      </p:sp>
    </p:spTree>
    <p:extLst>
      <p:ext uri="{BB962C8B-B14F-4D97-AF65-F5344CB8AC3E}">
        <p14:creationId xmlns:p14="http://schemas.microsoft.com/office/powerpoint/2010/main" val="41556828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D346A5C3-D48A-D62D-F2E0-9C00F4FD5640}"/>
              </a:ext>
            </a:extLst>
          </p:cNvPr>
          <p:cNvSpPr>
            <a:spLocks noGrp="1"/>
          </p:cNvSpPr>
          <p:nvPr>
            <p:ph idx="1"/>
          </p:nvPr>
        </p:nvSpPr>
        <p:spPr>
          <a:xfrm>
            <a:off x="0" y="2"/>
            <a:ext cx="9144000" cy="5143499"/>
          </a:xfrm>
        </p:spPr>
        <p:txBody>
          <a:bodyPr>
            <a:noAutofit/>
          </a:bodyPr>
          <a:lstStyle/>
          <a:p>
            <a:pPr marL="0" indent="0" algn="l">
              <a:buNone/>
            </a:pPr>
            <a:r>
              <a:rPr lang="af-ZA" sz="2100" dirty="0">
                <a:latin typeface="Berlin Sans FB Demi" panose="020E0602020502020306" pitchFamily="34" charset="0"/>
              </a:rPr>
              <a:t>For women </a:t>
            </a:r>
            <a:r>
              <a:rPr lang="af-ZA" sz="2100" dirty="0">
                <a:solidFill>
                  <a:srgbClr val="FF0000"/>
                </a:solidFill>
                <a:latin typeface="Berlin Sans FB Demi" panose="020E0602020502020306" pitchFamily="34" charset="0"/>
              </a:rPr>
              <a:t>without a history of genital HSV who </a:t>
            </a:r>
            <a:br>
              <a:rPr lang="af-ZA" sz="2100" dirty="0">
                <a:solidFill>
                  <a:srgbClr val="FF0000"/>
                </a:solidFill>
                <a:latin typeface="Berlin Sans FB Demi" panose="020E0602020502020306" pitchFamily="34" charset="0"/>
              </a:rPr>
            </a:br>
            <a:r>
              <a:rPr lang="af-ZA" sz="2100" dirty="0">
                <a:solidFill>
                  <a:srgbClr val="FF0000"/>
                </a:solidFill>
                <a:latin typeface="Berlin Sans FB Demi" panose="020E0602020502020306" pitchFamily="34" charset="0"/>
              </a:rPr>
              <a:t>present with a new genital ulcer during pregnancy:</a:t>
            </a:r>
            <a:r>
              <a:rPr lang="en-GB" sz="2100" dirty="0">
                <a:solidFill>
                  <a:srgbClr val="FF0000"/>
                </a:solidFill>
                <a:latin typeface="Berlin Sans FB Demi" panose="020E0602020502020306" pitchFamily="34" charset="0"/>
              </a:rPr>
              <a:t> </a:t>
            </a:r>
            <a:r>
              <a:rPr lang="af-ZA" sz="2100" dirty="0">
                <a:solidFill>
                  <a:srgbClr val="833CB8"/>
                </a:solidFill>
                <a:latin typeface="Berlin Sans FB Demi" panose="020E0602020502020306" pitchFamily="34" charset="0"/>
              </a:rPr>
              <a:t>empiric antiviral therapy while awaiting viral studies </a:t>
            </a:r>
            <a:r>
              <a:rPr lang="af-ZA" sz="2100" dirty="0">
                <a:latin typeface="Berlin Sans FB Demi" panose="020E0602020502020306" pitchFamily="34" charset="0"/>
              </a:rPr>
              <a:t>.We use </a:t>
            </a:r>
            <a:br>
              <a:rPr lang="af-ZA" sz="2100" dirty="0">
                <a:latin typeface="Berlin Sans FB Demi" panose="020E0602020502020306" pitchFamily="34" charset="0"/>
              </a:rPr>
            </a:br>
            <a:r>
              <a:rPr lang="af-ZA" sz="2100" dirty="0">
                <a:solidFill>
                  <a:srgbClr val="833CB8"/>
                </a:solidFill>
                <a:latin typeface="Berlin Sans FB Demi" panose="020E0602020502020306" pitchFamily="34" charset="0"/>
              </a:rPr>
              <a:t>acyclovir</a:t>
            </a:r>
            <a:r>
              <a:rPr lang="af-ZA" sz="2100" dirty="0">
                <a:latin typeface="Berlin Sans FB Demi" panose="020E0602020502020306" pitchFamily="34" charset="0"/>
              </a:rPr>
              <a:t> 400 mg orally three times daily for 7 to 10 days </a:t>
            </a:r>
            <a:br>
              <a:rPr lang="af-ZA" sz="2100" dirty="0">
                <a:latin typeface="Berlin Sans FB Demi" panose="020E0602020502020306" pitchFamily="34" charset="0"/>
              </a:rPr>
            </a:br>
            <a:r>
              <a:rPr lang="af-ZA" sz="2100" dirty="0">
                <a:latin typeface="Berlin Sans FB Demi" panose="020E0602020502020306" pitchFamily="34" charset="0"/>
              </a:rPr>
              <a:t>(treatment can be extended if healing is incomplete after 10 </a:t>
            </a:r>
            <a:br>
              <a:rPr lang="af-ZA" sz="2100" dirty="0">
                <a:latin typeface="Berlin Sans FB Demi" panose="020E0602020502020306" pitchFamily="34" charset="0"/>
              </a:rPr>
            </a:br>
            <a:r>
              <a:rPr lang="af-ZA" sz="2100" dirty="0">
                <a:latin typeface="Berlin Sans FB Demi" panose="020E0602020502020306" pitchFamily="34" charset="0"/>
              </a:rPr>
              <a:t>days); </a:t>
            </a:r>
            <a:r>
              <a:rPr lang="af-ZA" sz="2100" dirty="0">
                <a:solidFill>
                  <a:srgbClr val="833CB8"/>
                </a:solidFill>
                <a:latin typeface="Berlin Sans FB Demi" panose="020E0602020502020306" pitchFamily="34" charset="0"/>
              </a:rPr>
              <a:t>valacyclovir</a:t>
            </a:r>
            <a:r>
              <a:rPr lang="af-ZA" sz="2100" dirty="0">
                <a:latin typeface="Berlin Sans FB Demi" panose="020E0602020502020306" pitchFamily="34" charset="0"/>
              </a:rPr>
              <a:t> is an alternative </a:t>
            </a:r>
            <a:br>
              <a:rPr lang="af-ZA" sz="2100" dirty="0">
                <a:latin typeface="Berlin Sans FB Demi" panose="020E0602020502020306" pitchFamily="34" charset="0"/>
              </a:rPr>
            </a:br>
            <a:r>
              <a:rPr lang="af-ZA" sz="2100" dirty="0">
                <a:latin typeface="Berlin Sans FB Demi" panose="020E0602020502020306" pitchFamily="34" charset="0"/>
              </a:rPr>
              <a:t>• For all women </a:t>
            </a:r>
            <a:r>
              <a:rPr lang="af-ZA" sz="2100" dirty="0">
                <a:solidFill>
                  <a:srgbClr val="FF0000"/>
                </a:solidFill>
                <a:latin typeface="Berlin Sans FB Demi" panose="020E0602020502020306" pitchFamily="34" charset="0"/>
              </a:rPr>
              <a:t>who present with a genital HSV lesion </a:t>
            </a:r>
            <a:br>
              <a:rPr lang="af-ZA" sz="2100" dirty="0">
                <a:solidFill>
                  <a:srgbClr val="FF0000"/>
                </a:solidFill>
                <a:latin typeface="Berlin Sans FB Demi" panose="020E0602020502020306" pitchFamily="34" charset="0"/>
              </a:rPr>
            </a:br>
            <a:r>
              <a:rPr lang="af-ZA" sz="2100" dirty="0">
                <a:solidFill>
                  <a:srgbClr val="FF0000"/>
                </a:solidFill>
                <a:latin typeface="Berlin Sans FB Demi" panose="020E0602020502020306" pitchFamily="34" charset="0"/>
              </a:rPr>
              <a:t>anytime during pregnancy, whether with a primary, </a:t>
            </a:r>
            <a:br>
              <a:rPr lang="af-ZA" sz="2100" dirty="0">
                <a:solidFill>
                  <a:srgbClr val="FF0000"/>
                </a:solidFill>
                <a:latin typeface="Berlin Sans FB Demi" panose="020E0602020502020306" pitchFamily="34" charset="0"/>
              </a:rPr>
            </a:br>
            <a:r>
              <a:rPr lang="af-ZA" sz="2100" dirty="0">
                <a:solidFill>
                  <a:srgbClr val="FF0000"/>
                </a:solidFill>
                <a:latin typeface="Berlin Sans FB Demi" panose="020E0602020502020306" pitchFamily="34" charset="0"/>
              </a:rPr>
              <a:t>non primary first-episode, or recurrent infection:</a:t>
            </a:r>
            <a:r>
              <a:rPr lang="af-ZA" sz="2100" dirty="0">
                <a:latin typeface="Berlin Sans FB Demi" panose="020E0602020502020306" pitchFamily="34" charset="0"/>
              </a:rPr>
              <a:t/>
            </a:r>
            <a:br>
              <a:rPr lang="af-ZA" sz="2100" dirty="0">
                <a:latin typeface="Berlin Sans FB Demi" panose="020E0602020502020306" pitchFamily="34" charset="0"/>
              </a:rPr>
            </a:br>
            <a:r>
              <a:rPr lang="af-ZA" sz="2100" dirty="0">
                <a:latin typeface="Berlin Sans FB Demi" panose="020E0602020502020306" pitchFamily="34" charset="0"/>
              </a:rPr>
              <a:t>• </a:t>
            </a:r>
            <a:r>
              <a:rPr lang="af-ZA" sz="2100" dirty="0">
                <a:solidFill>
                  <a:srgbClr val="833CB8"/>
                </a:solidFill>
                <a:latin typeface="Berlin Sans FB Demi" panose="020E0602020502020306" pitchFamily="34" charset="0"/>
              </a:rPr>
              <a:t>daily suppressive therapy</a:t>
            </a:r>
            <a:r>
              <a:rPr lang="af-ZA" sz="2100" dirty="0">
                <a:latin typeface="Berlin Sans FB Demi" panose="020E0602020502020306" pitchFamily="34" charset="0"/>
              </a:rPr>
              <a:t> at 36 weeks of gestation until the </a:t>
            </a:r>
            <a:br>
              <a:rPr lang="af-ZA" sz="2100" dirty="0">
                <a:latin typeface="Berlin Sans FB Demi" panose="020E0602020502020306" pitchFamily="34" charset="0"/>
              </a:rPr>
            </a:br>
            <a:r>
              <a:rPr lang="af-ZA" sz="2100" dirty="0">
                <a:latin typeface="Berlin Sans FB Demi" panose="020E0602020502020306" pitchFamily="34" charset="0"/>
              </a:rPr>
              <a:t>onset of labor. </a:t>
            </a:r>
            <a:r>
              <a:rPr lang="af-ZA" sz="2100" dirty="0">
                <a:solidFill>
                  <a:srgbClr val="833CB8"/>
                </a:solidFill>
                <a:latin typeface="Berlin Sans FB Demi" panose="020E0602020502020306" pitchFamily="34" charset="0"/>
              </a:rPr>
              <a:t>acyclovir</a:t>
            </a:r>
            <a:r>
              <a:rPr lang="af-ZA" sz="2100" dirty="0">
                <a:latin typeface="Berlin Sans FB Demi" panose="020E0602020502020306" pitchFamily="34" charset="0"/>
              </a:rPr>
              <a:t> 400 mg orally three times daily; </a:t>
            </a:r>
            <a:br>
              <a:rPr lang="af-ZA" sz="2100" dirty="0">
                <a:latin typeface="Berlin Sans FB Demi" panose="020E0602020502020306" pitchFamily="34" charset="0"/>
              </a:rPr>
            </a:br>
            <a:r>
              <a:rPr lang="af-ZA" sz="2100" dirty="0">
                <a:solidFill>
                  <a:srgbClr val="833CB8"/>
                </a:solidFill>
                <a:latin typeface="Berlin Sans FB Demi" panose="020E0602020502020306" pitchFamily="34" charset="0"/>
              </a:rPr>
              <a:t>valacyclovir</a:t>
            </a:r>
            <a:r>
              <a:rPr lang="af-ZA" sz="2100" dirty="0">
                <a:latin typeface="Berlin Sans FB Demi" panose="020E0602020502020306" pitchFamily="34" charset="0"/>
              </a:rPr>
              <a:t> is an alternative</a:t>
            </a:r>
            <a:endParaRPr lang="ar-AE" sz="2100" dirty="0">
              <a:latin typeface="Berlin Sans FB Demi" panose="020E0602020502020306" pitchFamily="34" charset="0"/>
            </a:endParaRPr>
          </a:p>
        </p:txBody>
      </p:sp>
    </p:spTree>
    <p:extLst>
      <p:ext uri="{BB962C8B-B14F-4D97-AF65-F5344CB8AC3E}">
        <p14:creationId xmlns:p14="http://schemas.microsoft.com/office/powerpoint/2010/main" val="26671827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3DCC85DB-3AA4-FA9C-E773-91601F873F82}"/>
              </a:ext>
            </a:extLst>
          </p:cNvPr>
          <p:cNvSpPr>
            <a:spLocks noGrp="1"/>
          </p:cNvSpPr>
          <p:nvPr>
            <p:ph idx="1"/>
          </p:nvPr>
        </p:nvSpPr>
        <p:spPr>
          <a:xfrm>
            <a:off x="0" y="2"/>
            <a:ext cx="9144000" cy="5143499"/>
          </a:xfrm>
        </p:spPr>
        <p:txBody>
          <a:bodyPr>
            <a:noAutofit/>
          </a:bodyPr>
          <a:lstStyle/>
          <a:p>
            <a:pPr marL="0" indent="0" algn="l">
              <a:buNone/>
            </a:pPr>
            <a:r>
              <a:rPr lang="af-ZA" sz="2100" dirty="0">
                <a:solidFill>
                  <a:srgbClr val="833CB8"/>
                </a:solidFill>
                <a:latin typeface="Berlin Sans FB Demi" panose="020E0602020502020306" pitchFamily="34" charset="0"/>
              </a:rPr>
              <a:t>Cesarean delivery </a:t>
            </a:r>
            <a:r>
              <a:rPr lang="af-ZA" sz="2100" dirty="0">
                <a:latin typeface="Berlin Sans FB Demi" panose="020E0602020502020306" pitchFamily="34" charset="0"/>
              </a:rPr>
              <a:t/>
            </a:r>
            <a:br>
              <a:rPr lang="af-ZA" sz="2100" dirty="0">
                <a:latin typeface="Berlin Sans FB Demi" panose="020E0602020502020306" pitchFamily="34" charset="0"/>
              </a:rPr>
            </a:br>
            <a:r>
              <a:rPr lang="af-ZA" sz="1800" dirty="0"/>
              <a:t>We ask all women with a history of HSV about prodromal symptoms and </a:t>
            </a:r>
            <a:r>
              <a:rPr lang="af-ZA" sz="1800" dirty="0">
                <a:solidFill>
                  <a:srgbClr val="FF0000"/>
                </a:solidFill>
              </a:rPr>
              <a:t>examine them for external lesions when they present for evaluation on the labor and delivery unit.</a:t>
            </a:r>
            <a:r>
              <a:rPr lang="af-ZA" sz="1800" dirty="0"/>
              <a:t/>
            </a:r>
            <a:br>
              <a:rPr lang="af-ZA" sz="1800" dirty="0"/>
            </a:br>
            <a:r>
              <a:rPr lang="af-ZA" sz="1800" dirty="0"/>
              <a:t>offer </a:t>
            </a:r>
            <a:r>
              <a:rPr lang="af-ZA" sz="1800" dirty="0">
                <a:solidFill>
                  <a:srgbClr val="FF0000"/>
                </a:solidFill>
              </a:rPr>
              <a:t>cesarean delivery</a:t>
            </a:r>
            <a:r>
              <a:rPr lang="af-ZA" sz="1800" dirty="0"/>
              <a:t> as soon as possible after the onset of labor/rupture of membranes to women with a history of genital </a:t>
            </a:r>
            <a:r>
              <a:rPr lang="af-ZA" sz="1800" dirty="0">
                <a:solidFill>
                  <a:srgbClr val="FF0000"/>
                </a:solidFill>
              </a:rPr>
              <a:t>HSV and either of the following: </a:t>
            </a:r>
            <a:r>
              <a:rPr lang="af-ZA" sz="1800" dirty="0"/>
              <a:t/>
            </a:r>
            <a:br>
              <a:rPr lang="af-ZA" sz="1800" dirty="0"/>
            </a:br>
            <a:r>
              <a:rPr lang="af-ZA" sz="1800" dirty="0">
                <a:solidFill>
                  <a:srgbClr val="FF0000"/>
                </a:solidFill>
              </a:rPr>
              <a:t>Active genital lesions (including those that have crusted)</a:t>
            </a:r>
            <a:br>
              <a:rPr lang="af-ZA" sz="1800" dirty="0">
                <a:solidFill>
                  <a:srgbClr val="FF0000"/>
                </a:solidFill>
              </a:rPr>
            </a:br>
            <a:r>
              <a:rPr lang="af-ZA" sz="1800" dirty="0">
                <a:solidFill>
                  <a:srgbClr val="FF0000"/>
                </a:solidFill>
              </a:rPr>
              <a:t>Prodromal symptoms (eg, pain, burning)</a:t>
            </a:r>
            <a:r>
              <a:rPr lang="af-ZA" sz="1800" dirty="0"/>
              <a:t/>
            </a:r>
            <a:br>
              <a:rPr lang="af-ZA" sz="1800" dirty="0"/>
            </a:br>
            <a:r>
              <a:rPr lang="af-ZA" sz="1800" dirty="0"/>
              <a:t>For women with no active lesions or prodromal symptoms but a primary or nonprimary first-episode genital infection during the current pregnancy  In the absence of obstetric indications for cesarean delivery, </a:t>
            </a:r>
            <a:r>
              <a:rPr lang="af-ZA" sz="1800" dirty="0">
                <a:solidFill>
                  <a:srgbClr val="FF0000"/>
                </a:solidFill>
              </a:rPr>
              <a:t>the decision depends heavily on the woman's preferences and values</a:t>
            </a:r>
            <a:r>
              <a:rPr lang="af-ZA" sz="1800" dirty="0"/>
              <a:t/>
            </a:r>
            <a:br>
              <a:rPr lang="af-ZA" sz="1800" dirty="0"/>
            </a:br>
            <a:r>
              <a:rPr lang="af-ZA" sz="1800" dirty="0"/>
              <a:t>For those women whose primary or nonprimary first-episode genital infection occurred during the latter weeks of pregnancy, we suggest cesarean delivery</a:t>
            </a:r>
            <a:endParaRPr lang="en-GB" sz="2100" dirty="0">
              <a:latin typeface="Berlin Sans FB Demi" panose="020E0602020502020306" pitchFamily="34" charset="0"/>
            </a:endParaRPr>
          </a:p>
          <a:p>
            <a:pPr marL="0" indent="0" algn="l">
              <a:buNone/>
            </a:pPr>
            <a:endParaRPr lang="ar-AE" sz="2100" dirty="0">
              <a:latin typeface="Berlin Sans FB Demi" panose="020E0602020502020306" pitchFamily="34" charset="0"/>
            </a:endParaRPr>
          </a:p>
        </p:txBody>
      </p:sp>
    </p:spTree>
    <p:extLst>
      <p:ext uri="{BB962C8B-B14F-4D97-AF65-F5344CB8AC3E}">
        <p14:creationId xmlns:p14="http://schemas.microsoft.com/office/powerpoint/2010/main" val="3269063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C7FA0F45-851A-5BB3-CAD7-306EB4098990}"/>
              </a:ext>
            </a:extLst>
          </p:cNvPr>
          <p:cNvSpPr>
            <a:spLocks noGrp="1"/>
          </p:cNvSpPr>
          <p:nvPr>
            <p:ph idx="1"/>
          </p:nvPr>
        </p:nvSpPr>
        <p:spPr>
          <a:xfrm>
            <a:off x="0" y="2"/>
            <a:ext cx="9144000" cy="5143499"/>
          </a:xfrm>
        </p:spPr>
        <p:txBody>
          <a:bodyPr>
            <a:normAutofit/>
          </a:bodyPr>
          <a:lstStyle/>
          <a:p>
            <a:pPr marL="0" indent="0" algn="l">
              <a:buNone/>
            </a:pPr>
            <a:r>
              <a:rPr lang="af-ZA" sz="2100" dirty="0">
                <a:solidFill>
                  <a:srgbClr val="833CB8"/>
                </a:solidFill>
                <a:latin typeface="Berlin Sans FB Demi" panose="020E0602020502020306" pitchFamily="34" charset="0"/>
              </a:rPr>
              <a:t>Labor management </a:t>
            </a:r>
            <a:r>
              <a:rPr lang="af-ZA" sz="2100" dirty="0">
                <a:latin typeface="Berlin Sans FB Demi" panose="020E0602020502020306" pitchFamily="34" charset="0"/>
              </a:rPr>
              <a:t/>
            </a:r>
            <a:br>
              <a:rPr lang="af-ZA" sz="2100" dirty="0">
                <a:latin typeface="Berlin Sans FB Demi" panose="020E0602020502020306" pitchFamily="34" charset="0"/>
              </a:rPr>
            </a:br>
            <a:r>
              <a:rPr lang="af-ZA" sz="2100" dirty="0">
                <a:latin typeface="Berlin Sans FB Demi" panose="020E0602020502020306" pitchFamily="34" charset="0"/>
              </a:rPr>
              <a:t>• Use of a </a:t>
            </a:r>
            <a:r>
              <a:rPr lang="af-ZA" sz="2100" dirty="0">
                <a:solidFill>
                  <a:srgbClr val="FF0000"/>
                </a:solidFill>
                <a:latin typeface="Berlin Sans FB Demi" panose="020E0602020502020306" pitchFamily="34" charset="0"/>
              </a:rPr>
              <a:t>fetal scalp electrode</a:t>
            </a:r>
            <a:r>
              <a:rPr lang="af-ZA" sz="2100" dirty="0">
                <a:latin typeface="Berlin Sans FB Demi" panose="020E0602020502020306" pitchFamily="34" charset="0"/>
              </a:rPr>
              <a:t>, which causes a break in the fetal skin, is a potential risk factor for acquisition of</a:t>
            </a:r>
            <a:r>
              <a:rPr lang="en-GB" sz="2100" dirty="0">
                <a:latin typeface="Berlin Sans FB Demi" panose="020E0602020502020306" pitchFamily="34" charset="0"/>
              </a:rPr>
              <a:t> </a:t>
            </a:r>
            <a:r>
              <a:rPr lang="af-ZA" sz="2100" dirty="0">
                <a:latin typeface="Berlin Sans FB Demi" panose="020E0602020502020306" pitchFamily="34" charset="0"/>
              </a:rPr>
              <a:t>neonatal HSV in women with asymptomatic viral shedding.</a:t>
            </a:r>
            <a:r>
              <a:rPr lang="en-GB" sz="2100" dirty="0">
                <a:latin typeface="Berlin Sans FB Demi" panose="020E0602020502020306" pitchFamily="34" charset="0"/>
              </a:rPr>
              <a:t> </a:t>
            </a:r>
            <a:r>
              <a:rPr lang="af-ZA" sz="2100" dirty="0">
                <a:latin typeface="Berlin Sans FB Demi" panose="020E0602020502020306" pitchFamily="34" charset="0"/>
              </a:rPr>
              <a:t>Therefore, it is prudent to limit the use of</a:t>
            </a:r>
            <a:r>
              <a:rPr lang="en-GB" sz="2100" dirty="0">
                <a:latin typeface="Berlin Sans FB Demi" panose="020E0602020502020306" pitchFamily="34" charset="0"/>
              </a:rPr>
              <a:t> </a:t>
            </a:r>
            <a:r>
              <a:rPr lang="af-ZA" sz="2100" dirty="0">
                <a:latin typeface="Berlin Sans FB Demi" panose="020E0602020502020306" pitchFamily="34" charset="0"/>
              </a:rPr>
              <a:t>fetal scalp electrodes among labor in women with a history of HSV infection. </a:t>
            </a:r>
            <a:r>
              <a:rPr lang="af-ZA" sz="2100" dirty="0">
                <a:solidFill>
                  <a:srgbClr val="FF0000"/>
                </a:solidFill>
                <a:latin typeface="Berlin Sans FB Demi" panose="020E0602020502020306" pitchFamily="34" charset="0"/>
              </a:rPr>
              <a:t>External fetal heart rate monitoring</a:t>
            </a:r>
            <a:r>
              <a:rPr lang="af-ZA" sz="2100" dirty="0">
                <a:latin typeface="Berlin Sans FB Demi" panose="020E0602020502020306" pitchFamily="34" charset="0"/>
              </a:rPr>
              <a:t> is preferred as long as adequate information can be obtained. Avoidanceof other procedures, such as vacuum or forceps delivery, is also prudent if possible since these devices can cause fetal skin abrasions and increase the risk for HSV infection if asymptomatic viral shedding is present.</a:t>
            </a:r>
            <a:endParaRPr lang="ar-AE" sz="2100" dirty="0">
              <a:latin typeface="Berlin Sans FB Demi" panose="020E0602020502020306" pitchFamily="34" charset="0"/>
            </a:endParaRPr>
          </a:p>
        </p:txBody>
      </p:sp>
    </p:spTree>
    <p:extLst>
      <p:ext uri="{BB962C8B-B14F-4D97-AF65-F5344CB8AC3E}">
        <p14:creationId xmlns:p14="http://schemas.microsoft.com/office/powerpoint/2010/main" val="19735103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248BD173-8485-DB0B-0659-49DDF69684A5}"/>
              </a:ext>
            </a:extLst>
          </p:cNvPr>
          <p:cNvSpPr>
            <a:spLocks noGrp="1"/>
          </p:cNvSpPr>
          <p:nvPr>
            <p:ph type="title"/>
          </p:nvPr>
        </p:nvSpPr>
        <p:spPr>
          <a:xfrm>
            <a:off x="1156171" y="-2150074"/>
            <a:ext cx="7773338" cy="1197133"/>
          </a:xfrm>
        </p:spPr>
        <p:txBody>
          <a:bodyPr/>
          <a:lstStyle/>
          <a:p>
            <a:endParaRPr lang="ar-AE"/>
          </a:p>
        </p:txBody>
      </p:sp>
      <p:sp>
        <p:nvSpPr>
          <p:cNvPr id="3" name="عنصر نائب للمحتوى 2">
            <a:extLst>
              <a:ext uri="{FF2B5EF4-FFF2-40B4-BE49-F238E27FC236}">
                <a16:creationId xmlns:a16="http://schemas.microsoft.com/office/drawing/2014/main" xmlns="" id="{483D4829-36B9-6650-C1D9-F2B67CAA5635}"/>
              </a:ext>
            </a:extLst>
          </p:cNvPr>
          <p:cNvSpPr>
            <a:spLocks noGrp="1"/>
          </p:cNvSpPr>
          <p:nvPr>
            <p:ph idx="1"/>
          </p:nvPr>
        </p:nvSpPr>
        <p:spPr>
          <a:xfrm>
            <a:off x="0" y="2"/>
            <a:ext cx="9051456" cy="5143499"/>
          </a:xfrm>
        </p:spPr>
        <p:txBody>
          <a:bodyPr>
            <a:normAutofit fontScale="85000" lnSpcReduction="20000"/>
          </a:bodyPr>
          <a:lstStyle/>
          <a:p>
            <a:pPr marL="0" indent="0" algn="l">
              <a:buNone/>
            </a:pPr>
            <a:r>
              <a:rPr lang="af-ZA" sz="2700" dirty="0">
                <a:solidFill>
                  <a:srgbClr val="833CB8"/>
                </a:solidFill>
                <a:latin typeface="Berlin Sans FB Demi" panose="020E0602020502020306" pitchFamily="34" charset="0"/>
              </a:rPr>
              <a:t>Antepartum obstetric procedures:</a:t>
            </a:r>
            <a:endParaRPr lang="en-GB" sz="2700" dirty="0">
              <a:solidFill>
                <a:srgbClr val="833CB8"/>
              </a:solidFill>
              <a:latin typeface="Berlin Sans FB Demi" panose="020E0602020502020306" pitchFamily="34" charset="0"/>
            </a:endParaRPr>
          </a:p>
          <a:p>
            <a:pPr marL="0" indent="0" algn="l">
              <a:buNone/>
            </a:pPr>
            <a:r>
              <a:rPr lang="af-ZA" sz="2700" dirty="0">
                <a:latin typeface="Berlin Sans FB Demi" panose="020E0602020502020306" pitchFamily="34" charset="0"/>
              </a:rPr>
              <a:t>•Transcervical procedures (eg, cerclage, chorionic villus sampling) should be avoided</a:t>
            </a:r>
            <a:br>
              <a:rPr lang="af-ZA" sz="2700" dirty="0">
                <a:latin typeface="Berlin Sans FB Demi" panose="020E0602020502020306" pitchFamily="34" charset="0"/>
              </a:rPr>
            </a:br>
            <a:r>
              <a:rPr lang="af-ZA" sz="2700" dirty="0">
                <a:latin typeface="Berlin Sans FB Demi" panose="020E0602020502020306" pitchFamily="34" charset="0"/>
              </a:rPr>
              <a:t>•Transabdominal procedures (eg, amniocentesis, fetal blood sampling) are not contraindicated in women with active genital disease</a:t>
            </a:r>
            <a:endParaRPr lang="en-GB" sz="2700" dirty="0">
              <a:latin typeface="Berlin Sans FB Demi" panose="020E0602020502020306" pitchFamily="34" charset="0"/>
            </a:endParaRPr>
          </a:p>
          <a:p>
            <a:pPr marL="0" indent="0" algn="l">
              <a:buNone/>
            </a:pPr>
            <a:r>
              <a:rPr lang="af-ZA" sz="2300" dirty="0">
                <a:solidFill>
                  <a:srgbClr val="833CB8"/>
                </a:solidFill>
                <a:latin typeface="Berlin Sans FB Demi" panose="020E0602020502020306" pitchFamily="34" charset="0"/>
              </a:rPr>
              <a:t>POSTPARTUM AND NEONATAL MANAGEMENT</a:t>
            </a:r>
            <a:r>
              <a:rPr lang="af-ZA" sz="2300" dirty="0">
                <a:latin typeface="Berlin Sans FB Demi" panose="020E0602020502020306" pitchFamily="34" charset="0"/>
              </a:rPr>
              <a:t/>
            </a:r>
            <a:br>
              <a:rPr lang="af-ZA" sz="2300" dirty="0">
                <a:latin typeface="Berlin Sans FB Demi" panose="020E0602020502020306" pitchFamily="34" charset="0"/>
              </a:rPr>
            </a:br>
            <a:r>
              <a:rPr lang="af-ZA" sz="2300" dirty="0">
                <a:latin typeface="Berlin Sans FB Demi" panose="020E0602020502020306" pitchFamily="34" charset="0"/>
              </a:rPr>
              <a:t>• Parents and other caretakers with active lesions, regardless of site, should be careful when handling the infant: lesions should be covered and hands</a:t>
            </a:r>
            <a:r>
              <a:rPr lang="en-GB" sz="2300" dirty="0">
                <a:latin typeface="Berlin Sans FB Demi" panose="020E0602020502020306" pitchFamily="34" charset="0"/>
              </a:rPr>
              <a:t> </a:t>
            </a:r>
            <a:r>
              <a:rPr lang="af-ZA" sz="2300" dirty="0">
                <a:latin typeface="Berlin Sans FB Demi" panose="020E0602020502020306" pitchFamily="34" charset="0"/>
              </a:rPr>
              <a:t>should be washed before touching the baby. Five</a:t>
            </a:r>
            <a:r>
              <a:rPr lang="en-GB" sz="2300" dirty="0">
                <a:latin typeface="Berlin Sans FB Demi" panose="020E0602020502020306" pitchFamily="34" charset="0"/>
              </a:rPr>
              <a:t> </a:t>
            </a:r>
            <a:r>
              <a:rPr lang="af-ZA" sz="2300" dirty="0">
                <a:latin typeface="Berlin Sans FB Demi" panose="020E0602020502020306" pitchFamily="34" charset="0"/>
              </a:rPr>
              <a:t>to 15 percent of neonatal herpes is acquired after birth from a family member.</a:t>
            </a:r>
            <a:br>
              <a:rPr lang="af-ZA" sz="2300" dirty="0">
                <a:latin typeface="Berlin Sans FB Demi" panose="020E0602020502020306" pitchFamily="34" charset="0"/>
              </a:rPr>
            </a:br>
            <a:r>
              <a:rPr lang="af-ZA" sz="2300" dirty="0">
                <a:latin typeface="Berlin Sans FB Demi" panose="020E0602020502020306" pitchFamily="34" charset="0"/>
              </a:rPr>
              <a:t>• Breastfeeding is not contraindicated as long as there are no herpetic breast lesions. Use of acyclovir or valacyclovir is not a contraindication to breastfeeding</a:t>
            </a:r>
            <a:endParaRPr lang="ar-AE" sz="2300" dirty="0">
              <a:latin typeface="Berlin Sans FB Demi" panose="020E0602020502020306" pitchFamily="34" charset="0"/>
            </a:endParaRPr>
          </a:p>
        </p:txBody>
      </p:sp>
    </p:spTree>
    <p:extLst>
      <p:ext uri="{BB962C8B-B14F-4D97-AF65-F5344CB8AC3E}">
        <p14:creationId xmlns:p14="http://schemas.microsoft.com/office/powerpoint/2010/main" val="36212719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CCACE4"/>
        </a:solid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626988FA-2ADF-EE98-3DFA-71AA7CB5B2CC}"/>
              </a:ext>
            </a:extLst>
          </p:cNvPr>
          <p:cNvSpPr>
            <a:spLocks noGrp="1"/>
          </p:cNvSpPr>
          <p:nvPr>
            <p:ph idx="1"/>
          </p:nvPr>
        </p:nvSpPr>
        <p:spPr>
          <a:xfrm>
            <a:off x="2053891" y="1711962"/>
            <a:ext cx="7773339" cy="2568080"/>
          </a:xfrm>
        </p:spPr>
        <p:txBody>
          <a:bodyPr>
            <a:normAutofit/>
          </a:bodyPr>
          <a:lstStyle/>
          <a:p>
            <a:pPr marL="0" indent="0" algn="l">
              <a:buNone/>
            </a:pPr>
            <a:r>
              <a:rPr lang="en-GB" sz="5400" dirty="0">
                <a:solidFill>
                  <a:srgbClr val="833CB8"/>
                </a:solidFill>
                <a:latin typeface="Berlin Sans FB Demi" panose="020E0602020502020306" pitchFamily="34" charset="0"/>
              </a:rPr>
              <a:t>Thank you </a:t>
            </a:r>
            <a:endParaRPr lang="ar-AE" sz="5400" dirty="0">
              <a:solidFill>
                <a:srgbClr val="833CB8"/>
              </a:solidFill>
              <a:latin typeface="Berlin Sans FB Demi" panose="020E0602020502020306" pitchFamily="34" charset="0"/>
            </a:endParaRPr>
          </a:p>
        </p:txBody>
      </p:sp>
    </p:spTree>
    <p:extLst>
      <p:ext uri="{BB962C8B-B14F-4D97-AF65-F5344CB8AC3E}">
        <p14:creationId xmlns:p14="http://schemas.microsoft.com/office/powerpoint/2010/main" val="633362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2" name="Google Shape;142;p17"/>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pPr marL="182880" lvl="0" indent="-205740" algn="l" rtl="0">
              <a:spcBef>
                <a:spcPts val="0"/>
              </a:spcBef>
              <a:spcAft>
                <a:spcPts val="0"/>
              </a:spcAft>
              <a:buClr>
                <a:schemeClr val="dk2"/>
              </a:buClr>
              <a:buSzPts val="1800"/>
              <a:buChar char="●"/>
            </a:pPr>
            <a:r>
              <a:rPr lang="en-US" sz="2000" b="0" i="0" u="none" strike="noStrike" dirty="0">
                <a:solidFill>
                  <a:schemeClr val="accent3">
                    <a:lumMod val="75000"/>
                  </a:schemeClr>
                </a:solidFill>
                <a:effectLst/>
                <a:latin typeface="Source Sans Pro" panose="020F0502020204030204" pitchFamily="34" charset="0"/>
              </a:rPr>
              <a:t>Most TORCH </a:t>
            </a:r>
            <a:r>
              <a:rPr lang="en-US" sz="2000" b="0" i="0" u="none" strike="noStrike" dirty="0">
                <a:solidFill>
                  <a:srgbClr val="343536"/>
                </a:solidFill>
                <a:effectLst/>
                <a:latin typeface="Source Sans Pro" panose="020F0502020204030204" pitchFamily="34" charset="0"/>
              </a:rPr>
              <a:t>infections are </a:t>
            </a:r>
            <a:r>
              <a:rPr lang="en-US" sz="2000" b="0" i="0" u="none" strike="noStrike" dirty="0">
                <a:solidFill>
                  <a:srgbClr val="FF0000"/>
                </a:solidFill>
                <a:effectLst/>
                <a:latin typeface="Source Sans Pro" panose="020F0502020204030204" pitchFamily="34" charset="0"/>
              </a:rPr>
              <a:t>treatable with medication</a:t>
            </a:r>
            <a:r>
              <a:rPr lang="en-US" sz="2000" b="0" i="0" u="none" strike="noStrike" dirty="0">
                <a:solidFill>
                  <a:srgbClr val="343536"/>
                </a:solidFill>
                <a:effectLst/>
                <a:latin typeface="Source Sans Pro" panose="020F0502020204030204" pitchFamily="34" charset="0"/>
              </a:rPr>
              <a:t>. It's important to discuss any symptoms you have during pregnancy with your healthcare provider. Identifying and treating infections as soon as possible leads to the best results for you and your baby</a:t>
            </a:r>
            <a:endParaRPr sz="1400" dirty="0">
              <a:solidFill>
                <a:schemeClr val="accent3">
                  <a:lumMod val="50000"/>
                </a:schemeClr>
              </a:solidFill>
            </a:endParaRPr>
          </a:p>
        </p:txBody>
      </p:sp>
    </p:spTree>
    <p:extLst>
      <p:ext uri="{BB962C8B-B14F-4D97-AF65-F5344CB8AC3E}">
        <p14:creationId xmlns:p14="http://schemas.microsoft.com/office/powerpoint/2010/main" val="3667845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714300" y="9733"/>
            <a:ext cx="7715400" cy="468000"/>
          </a:xfrm>
          <a:prstGeom prst="rect">
            <a:avLst/>
          </a:prstGeom>
        </p:spPr>
        <p:txBody>
          <a:bodyPr spcFirstLastPara="1" wrap="square" lIns="91425" tIns="91425" rIns="91425" bIns="91425" anchor="t" anchorCtr="0">
            <a:noAutofit/>
          </a:bodyPr>
          <a:lstStyle/>
          <a:p>
            <a:r>
              <a:rPr lang="en-US" b="1" i="0" u="none" strike="noStrike" cap="all" dirty="0">
                <a:solidFill>
                  <a:srgbClr val="555555"/>
                </a:solidFill>
                <a:effectLst/>
                <a:latin typeface="Roboto Condensed" panose="02000000000000000000" pitchFamily="2" charset="0"/>
              </a:rPr>
              <a:t/>
            </a:r>
            <a:br>
              <a:rPr lang="en-US" b="1" i="0" u="none" strike="noStrike" cap="all" dirty="0">
                <a:solidFill>
                  <a:srgbClr val="555555"/>
                </a:solidFill>
                <a:effectLst/>
                <a:latin typeface="Roboto Condensed" panose="02000000000000000000" pitchFamily="2" charset="0"/>
              </a:rPr>
            </a:br>
            <a:r>
              <a:rPr lang="en-US" b="1" i="0" u="none" strike="noStrike" dirty="0">
                <a:solidFill>
                  <a:srgbClr val="343536"/>
                </a:solidFill>
                <a:effectLst/>
                <a:latin typeface="Source Sans Pro" panose="020F0502020204030204" pitchFamily="34" charset="0"/>
              </a:rPr>
              <a:t>When should I see my healthcare provider</a:t>
            </a:r>
            <a:br>
              <a:rPr lang="en-US" b="1" i="0" u="none" strike="noStrike" dirty="0">
                <a:solidFill>
                  <a:srgbClr val="343536"/>
                </a:solidFill>
                <a:effectLst/>
                <a:latin typeface="Source Sans Pro" panose="020F0502020204030204" pitchFamily="34" charset="0"/>
              </a:rPr>
            </a:br>
            <a:endParaRPr dirty="0"/>
          </a:p>
        </p:txBody>
      </p:sp>
      <p:sp>
        <p:nvSpPr>
          <p:cNvPr id="142" name="Google Shape;142;p17"/>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r>
              <a:rPr lang="en-US" sz="2000" b="0" i="0" u="none" strike="noStrike" dirty="0">
                <a:solidFill>
                  <a:srgbClr val="343536"/>
                </a:solidFill>
                <a:effectLst/>
                <a:latin typeface="Source Sans Pro" panose="020F0502020204030204" pitchFamily="34" charset="0"/>
              </a:rPr>
              <a:t>Contact your healthcare provider immediately if you're pregnant and think you have one of the TORCH infections. Symptoms vary depending on the condition, but some things to look for include:</a:t>
            </a:r>
          </a:p>
          <a:p>
            <a:r>
              <a:rPr lang="en-US" sz="2000" b="0" i="0" u="none" strike="noStrike" dirty="0">
                <a:solidFill>
                  <a:srgbClr val="343536"/>
                </a:solidFill>
                <a:effectLst/>
                <a:latin typeface="Source Sans Pro" panose="020F0502020204030204" pitchFamily="34" charset="0"/>
              </a:rPr>
              <a:t>Fever.</a:t>
            </a:r>
          </a:p>
          <a:p>
            <a:r>
              <a:rPr lang="en-US" sz="2000" b="0" i="0" u="none" strike="noStrike" dirty="0">
                <a:solidFill>
                  <a:srgbClr val="343536"/>
                </a:solidFill>
                <a:effectLst/>
                <a:latin typeface="Source Sans Pro" panose="020F0502020204030204" pitchFamily="34" charset="0"/>
              </a:rPr>
              <a:t>Unexplained rashes or skin lesions.</a:t>
            </a:r>
          </a:p>
          <a:p>
            <a:r>
              <a:rPr lang="en-US" sz="2000" b="0" i="0" u="none" strike="noStrike" dirty="0">
                <a:solidFill>
                  <a:srgbClr val="343536"/>
                </a:solidFill>
                <a:effectLst/>
                <a:latin typeface="Source Sans Pro" panose="020F0502020204030204" pitchFamily="34" charset="0"/>
              </a:rPr>
              <a:t>Swollen lymph nodes in your neck or groin area.</a:t>
            </a:r>
          </a:p>
          <a:p>
            <a:r>
              <a:rPr lang="en-US" sz="2000" b="0" i="0" u="none" strike="noStrike" dirty="0">
                <a:solidFill>
                  <a:srgbClr val="343536"/>
                </a:solidFill>
                <a:effectLst/>
                <a:latin typeface="Source Sans Pro" panose="020F0502020204030204" pitchFamily="34" charset="0"/>
              </a:rPr>
              <a:t>Sore throat.</a:t>
            </a:r>
          </a:p>
          <a:p>
            <a:r>
              <a:rPr lang="en-US" sz="2000" b="0" i="0" u="none" strike="noStrike" dirty="0">
                <a:solidFill>
                  <a:srgbClr val="343536"/>
                </a:solidFill>
                <a:effectLst/>
                <a:latin typeface="Source Sans Pro" panose="020F0502020204030204" pitchFamily="34" charset="0"/>
              </a:rPr>
              <a:t>Body or muscle ache.</a:t>
            </a:r>
          </a:p>
          <a:p>
            <a:r>
              <a:rPr lang="en-US" sz="2000" b="0" i="0" u="none" strike="noStrike" dirty="0">
                <a:solidFill>
                  <a:srgbClr val="343536"/>
                </a:solidFill>
                <a:effectLst/>
                <a:latin typeface="Source Sans Pro" panose="020F0502020204030204" pitchFamily="34" charset="0"/>
              </a:rPr>
              <a:t>Cold cores or blisters on your genitals or around your mouth</a:t>
            </a:r>
          </a:p>
          <a:p>
            <a:pPr marL="182880" lvl="0" indent="-205740" algn="l" rtl="0">
              <a:spcBef>
                <a:spcPts val="0"/>
              </a:spcBef>
              <a:spcAft>
                <a:spcPts val="0"/>
              </a:spcAft>
              <a:buClr>
                <a:schemeClr val="dk2"/>
              </a:buClr>
              <a:buSzPts val="1800"/>
              <a:buChar char="●"/>
            </a:pPr>
            <a:endParaRPr sz="1400" dirty="0">
              <a:solidFill>
                <a:schemeClr val="accent3">
                  <a:lumMod val="50000"/>
                </a:schemeClr>
              </a:solidFill>
            </a:endParaRPr>
          </a:p>
        </p:txBody>
      </p:sp>
    </p:spTree>
    <p:extLst>
      <p:ext uri="{BB962C8B-B14F-4D97-AF65-F5344CB8AC3E}">
        <p14:creationId xmlns:p14="http://schemas.microsoft.com/office/powerpoint/2010/main" val="23193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u="none" strike="noStrike" dirty="0">
                <a:solidFill>
                  <a:srgbClr val="343536"/>
                </a:solidFill>
                <a:effectLst/>
                <a:latin typeface="Source Sans Pro" panose="020F0502020204030204" pitchFamily="34" charset="0"/>
              </a:rPr>
              <a:t>A note from Cleveland Clinic</a:t>
            </a:r>
            <a:endParaRPr dirty="0"/>
          </a:p>
        </p:txBody>
      </p:sp>
      <p:sp>
        <p:nvSpPr>
          <p:cNvPr id="142" name="Google Shape;142;p17"/>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pPr marL="182880" lvl="0" indent="-205740" algn="l" rtl="0">
              <a:spcBef>
                <a:spcPts val="0"/>
              </a:spcBef>
              <a:spcAft>
                <a:spcPts val="0"/>
              </a:spcAft>
              <a:buClr>
                <a:schemeClr val="dk2"/>
              </a:buClr>
              <a:buSzPts val="1800"/>
              <a:buChar char="●"/>
            </a:pPr>
            <a:r>
              <a:rPr lang="en-US" sz="2000" b="0" i="0" u="none" strike="noStrike" dirty="0">
                <a:solidFill>
                  <a:srgbClr val="343536"/>
                </a:solidFill>
                <a:effectLst/>
                <a:latin typeface="Source Sans Pro" panose="020F0502020204030204" pitchFamily="34" charset="0"/>
              </a:rPr>
              <a:t>TORCH infections refer to a group of infectious diseases that affect a fetus or newborn baby. They can be passed to your baby during pregnancy, childbirth or shortly after birth in breastmilk. The best way to prevent TORCH infection is to practice good hygiene during pregnancy and wear condoms during sex</a:t>
            </a:r>
            <a:r>
              <a:rPr lang="en-US" sz="2000" b="1" i="0" u="none" strike="noStrike" dirty="0">
                <a:solidFill>
                  <a:srgbClr val="FF0000"/>
                </a:solidFill>
                <a:effectLst/>
                <a:latin typeface="Source Sans Pro" panose="020F0502020204030204" pitchFamily="34" charset="0"/>
              </a:rPr>
              <a:t>. TORCH infections are rare but can have serious implications for your baby because they don't have a strong immune system</a:t>
            </a:r>
            <a:r>
              <a:rPr lang="en-US" sz="2000" b="0" i="0" u="none" strike="noStrike" dirty="0">
                <a:solidFill>
                  <a:srgbClr val="343536"/>
                </a:solidFill>
                <a:effectLst/>
                <a:latin typeface="Source Sans Pro" panose="020F0502020204030204" pitchFamily="34" charset="0"/>
              </a:rPr>
              <a:t>. Be sure to tell your doctor your full medical and vaccination history, including if you've been treated for sexually transmitted infections. Discuss any concerns you have with your provider. </a:t>
            </a:r>
            <a:r>
              <a:rPr lang="en-US" sz="2000" b="0" i="0" u="none" strike="noStrike" dirty="0">
                <a:solidFill>
                  <a:srgbClr val="FF0000"/>
                </a:solidFill>
                <a:effectLst/>
                <a:latin typeface="Source Sans Pro" panose="020F0502020204030204" pitchFamily="34" charset="0"/>
              </a:rPr>
              <a:t>In most cases, babies with TORCH infections make a full recovery.</a:t>
            </a:r>
            <a:endParaRPr sz="1400" dirty="0">
              <a:solidFill>
                <a:srgbClr val="FF0000"/>
              </a:solidFill>
            </a:endParaRPr>
          </a:p>
        </p:txBody>
      </p:sp>
    </p:spTree>
    <p:extLst>
      <p:ext uri="{BB962C8B-B14F-4D97-AF65-F5344CB8AC3E}">
        <p14:creationId xmlns:p14="http://schemas.microsoft.com/office/powerpoint/2010/main" val="409998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IMG_6084.jpg"/>
          <p:cNvPicPr>
            <a:picLocks noChangeAspect="1"/>
          </p:cNvPicPr>
          <p:nvPr/>
        </p:nvPicPr>
        <p:blipFill>
          <a:blip r:embed="rId2"/>
          <a:stretch>
            <a:fillRect/>
          </a:stretch>
        </p:blipFill>
        <p:spPr>
          <a:xfrm>
            <a:off x="2" y="0"/>
            <a:ext cx="9161399" cy="5143500"/>
          </a:xfrm>
          <a:prstGeom prst="rect">
            <a:avLst/>
          </a:prstGeom>
        </p:spPr>
      </p:pic>
      <p:sp>
        <p:nvSpPr>
          <p:cNvPr id="6" name="مستطيل 5"/>
          <p:cNvSpPr/>
          <p:nvPr/>
        </p:nvSpPr>
        <p:spPr>
          <a:xfrm>
            <a:off x="3063727" y="3804055"/>
            <a:ext cx="641714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TOXOPLASMOSIS </a:t>
            </a:r>
            <a:endParaRPr lang="ar-SA"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14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47800" y="1337458"/>
            <a:ext cx="6877280" cy="2800767"/>
          </a:xfrm>
          <a:prstGeom prst="rect">
            <a:avLst/>
          </a:prstGeom>
          <a:noFill/>
        </p:spPr>
        <p:txBody>
          <a:bodyPr wrap="square" rtlCol="0">
            <a:spAutoFit/>
          </a:bodyPr>
          <a:lstStyle/>
          <a:p>
            <a:r>
              <a:rPr lang="en-US" sz="8800" dirty="0" smtClean="0">
                <a:solidFill>
                  <a:schemeClr val="tx1">
                    <a:lumMod val="65000"/>
                    <a:lumOff val="35000"/>
                  </a:schemeClr>
                </a:solidFill>
              </a:rPr>
              <a:t>toxopla</a:t>
            </a:r>
            <a:r>
              <a:rPr lang="en-US" sz="8800" dirty="0" smtClean="0">
                <a:solidFill>
                  <a:schemeClr val="bg1"/>
                </a:solidFill>
              </a:rPr>
              <a:t>smosis</a:t>
            </a:r>
            <a:endParaRPr lang="en-US" sz="8800" dirty="0">
              <a:solidFill>
                <a:schemeClr val="bg1"/>
              </a:solidFill>
            </a:endParaRPr>
          </a:p>
        </p:txBody>
      </p:sp>
    </p:spTree>
    <p:extLst>
      <p:ext uri="{BB962C8B-B14F-4D97-AF65-F5344CB8AC3E}">
        <p14:creationId xmlns:p14="http://schemas.microsoft.com/office/powerpoint/2010/main" val="2440170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p>
            <a:r>
              <a:rPr lang="ms-MY" dirty="0" smtClean="0">
                <a:solidFill>
                  <a:srgbClr val="FF0000"/>
                </a:solidFill>
              </a:rPr>
              <a:t>TOXOPLASMOSIS </a:t>
            </a:r>
            <a:r>
              <a:rPr lang="en-US" sz="2000" dirty="0">
                <a:latin typeface="Roboto"/>
              </a:rPr>
              <a:t>is a disease caused by the obligate intracellular parasite </a:t>
            </a:r>
            <a:r>
              <a:rPr lang="en-US" sz="2000" dirty="0">
                <a:latin typeface="Roboto"/>
                <a:hlinkClick r:id="rId3" tooltip="https://www.amboss.com/us/knowledge/Toxoplasmosis#Zd216826c3fee86b9640471adcac0efd9"/>
              </a:rPr>
              <a:t>Toxoplasma </a:t>
            </a:r>
            <a:r>
              <a:rPr lang="en-US" sz="2000" dirty="0" err="1">
                <a:latin typeface="Roboto"/>
                <a:hlinkClick r:id="rId3" tooltip="https://www.amboss.com/us/knowledge/Toxoplasmosis#Zd216826c3fee86b9640471adcac0efd9"/>
              </a:rPr>
              <a:t>gondii</a:t>
            </a:r>
            <a:r>
              <a:rPr lang="en-US" sz="2000" dirty="0">
                <a:latin typeface="Roboto"/>
                <a:hlinkClick r:id="rId3" tooltip="https://www.amboss.com/us/knowledge/Toxoplasmosis#Zd216826c3fee86b9640471adcac0efd9"/>
              </a:rPr>
              <a:t>.</a:t>
            </a:r>
            <a:r>
              <a:rPr lang="en-US" sz="2000" dirty="0">
                <a:latin typeface="Roboto"/>
              </a:rPr>
              <a:t> Transmission occurs either through ingestion of cysts found, for example, in raw meat or cat feces, or from mother to fetus through the </a:t>
            </a:r>
            <a:r>
              <a:rPr lang="en-US" sz="2000" dirty="0">
                <a:latin typeface="Roboto"/>
                <a:hlinkClick r:id="rId4" tooltip="https://www.amboss.com/us/knowledge/The_placenta,_umbilical_cord,_and_amniotic_sac#Z414c23d8bf8265247dd2e1e7e9b0d89c"/>
              </a:rPr>
              <a:t>placenta.</a:t>
            </a:r>
            <a:r>
              <a:rPr lang="ar-JO" sz="2000" dirty="0"/>
              <a:t/>
            </a:r>
            <a:br>
              <a:rPr lang="ar-JO" sz="2000" dirty="0"/>
            </a:br>
            <a:endParaRPr sz="2000" dirty="0">
              <a:solidFill>
                <a:srgbClr val="FF0000"/>
              </a:solidFill>
            </a:endParaRPr>
          </a:p>
        </p:txBody>
      </p:sp>
      <p:sp>
        <p:nvSpPr>
          <p:cNvPr id="142" name="Google Shape;142;p17"/>
          <p:cNvSpPr txBox="1">
            <a:spLocks noGrp="1"/>
          </p:cNvSpPr>
          <p:nvPr>
            <p:ph type="subTitle" idx="1"/>
          </p:nvPr>
        </p:nvSpPr>
        <p:spPr>
          <a:xfrm>
            <a:off x="762000" y="2114550"/>
            <a:ext cx="7715400" cy="3397800"/>
          </a:xfrm>
          <a:prstGeom prst="rect">
            <a:avLst/>
          </a:prstGeom>
        </p:spPr>
        <p:txBody>
          <a:bodyPr spcFirstLastPara="1" wrap="square" lIns="91425" tIns="91425" rIns="91425" bIns="91425" anchor="t" anchorCtr="0">
            <a:noAutofit/>
          </a:bodyPr>
          <a:lstStyle/>
          <a:p>
            <a:pPr marL="182880" lvl="0" indent="-205740" algn="l" rtl="0">
              <a:spcBef>
                <a:spcPts val="0"/>
              </a:spcBef>
              <a:spcAft>
                <a:spcPts val="0"/>
              </a:spcAft>
              <a:buClr>
                <a:schemeClr val="dk2"/>
              </a:buClr>
              <a:buSzPts val="1800"/>
              <a:buChar char="●"/>
            </a:pPr>
            <a:r>
              <a:rPr lang="ms-MY" sz="1400" dirty="0"/>
              <a:t>Protozoen parasite : 3life forms ( tachyzoite , bradyzoite , spirozoite ) </a:t>
            </a:r>
          </a:p>
        </p:txBody>
      </p:sp>
      <p:pic>
        <p:nvPicPr>
          <p:cNvPr id="9" name="صورة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2627119"/>
            <a:ext cx="7896352" cy="2516381"/>
          </a:xfrm>
          <a:prstGeom prst="rect">
            <a:avLst/>
          </a:prstGeom>
        </p:spPr>
      </p:pic>
    </p:spTree>
    <p:extLst>
      <p:ext uri="{BB962C8B-B14F-4D97-AF65-F5344CB8AC3E}">
        <p14:creationId xmlns:p14="http://schemas.microsoft.com/office/powerpoint/2010/main" val="794805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11576"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3"/>
            <a:ext cx="2126518" cy="1110628"/>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054496" y="-190252"/>
            <a:ext cx="1370729"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90350" y="316610"/>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70" y="4586629"/>
            <a:ext cx="1120885" cy="55687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5" y="4839860"/>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مستطيل 18"/>
          <p:cNvSpPr/>
          <p:nvPr/>
        </p:nvSpPr>
        <p:spPr>
          <a:xfrm>
            <a:off x="1571606" y="392401"/>
            <a:ext cx="6572295" cy="523220"/>
          </a:xfrm>
          <a:prstGeom prst="rect">
            <a:avLst/>
          </a:prstGeom>
          <a:noFill/>
        </p:spPr>
        <p:txBody>
          <a:bodyPr wrap="square" lIns="91440" tIns="45720" rIns="91440" bIns="45720">
            <a:spAutoFit/>
          </a:bodyPr>
          <a:lstStyle/>
          <a:p>
            <a:pPr algn="ctr"/>
            <a:r>
              <a:rPr lang="en-US" sz="2800" b="1" dirty="0" smtClean="0">
                <a:ln w="12700">
                  <a:solidFill>
                    <a:schemeClr val="tx2">
                      <a:satMod val="155000"/>
                    </a:schemeClr>
                  </a:solidFill>
                  <a:prstDash val="solid"/>
                </a:ln>
                <a:solidFill>
                  <a:schemeClr val="bg2">
                    <a:tint val="85000"/>
                    <a:satMod val="155000"/>
                  </a:schemeClr>
                </a:solidFill>
                <a:latin typeface="Apri"/>
              </a:rPr>
              <a:t>Clinical manifestation</a:t>
            </a:r>
            <a:endParaRPr lang="ar-SA" sz="2800" b="1" dirty="0">
              <a:ln w="12700">
                <a:solidFill>
                  <a:schemeClr val="tx2">
                    <a:satMod val="155000"/>
                  </a:schemeClr>
                </a:solidFill>
                <a:prstDash val="solid"/>
              </a:ln>
              <a:solidFill>
                <a:schemeClr val="bg2">
                  <a:tint val="85000"/>
                  <a:satMod val="155000"/>
                </a:schemeClr>
              </a:solidFill>
              <a:latin typeface="Apri"/>
            </a:endParaRPr>
          </a:p>
        </p:txBody>
      </p:sp>
      <p:graphicFrame>
        <p:nvGraphicFramePr>
          <p:cNvPr id="21" name="رسم تخطيطي 20"/>
          <p:cNvGraphicFramePr/>
          <p:nvPr>
            <p:extLst>
              <p:ext uri="{D42A27DB-BD31-4B8C-83A1-F6EECF244321}">
                <p14:modId xmlns:p14="http://schemas.microsoft.com/office/powerpoint/2010/main" val="4182341928"/>
              </p:ext>
            </p:extLst>
          </p:nvPr>
        </p:nvGraphicFramePr>
        <p:xfrm>
          <a:off x="500033" y="981761"/>
          <a:ext cx="8131632" cy="346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 name="Picture 2"/>
          <p:cNvPicPr>
            <a:picLocks noGrp="1" noChangeAspect="1" noChangeArrowheads="1"/>
          </p:cNvPicPr>
          <p:nvPr>
            <p:ph idx="1"/>
          </p:nvPr>
        </p:nvPicPr>
        <p:blipFill>
          <a:blip r:embed="rId7"/>
          <a:srcRect/>
          <a:stretch>
            <a:fillRect/>
          </a:stretch>
        </p:blipFill>
        <p:spPr bwMode="auto">
          <a:xfrm>
            <a:off x="4857752" y="1828800"/>
            <a:ext cx="3694620" cy="1921677"/>
          </a:xfrm>
          <a:prstGeom prst="rect">
            <a:avLst/>
          </a:prstGeom>
          <a:noFill/>
          <a:ln w="9525">
            <a:noFill/>
            <a:miter lim="800000"/>
            <a:headEnd/>
            <a:tailEnd/>
          </a:ln>
          <a:effectLst/>
        </p:spPr>
      </p:pic>
    </p:spTree>
    <p:extLst>
      <p:ext uri="{BB962C8B-B14F-4D97-AF65-F5344CB8AC3E}">
        <p14:creationId xmlns:p14="http://schemas.microsoft.com/office/powerpoint/2010/main" val="3365814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xmlns="" id="{B92B8E69-E73E-4E1D-954F-046C55CE123A}"/>
              </a:ext>
            </a:extLst>
          </p:cNvPr>
          <p:cNvSpPr>
            <a:spLocks noGrp="1"/>
          </p:cNvSpPr>
          <p:nvPr>
            <p:ph idx="1"/>
          </p:nvPr>
        </p:nvSpPr>
        <p:spPr>
          <a:xfrm>
            <a:off x="1523970" y="1003236"/>
            <a:ext cx="7848631" cy="1553777"/>
          </a:xfrm>
        </p:spPr>
        <p:txBody>
          <a:bodyPr vert="horz" lIns="91440" tIns="45720" rIns="91440" bIns="45720" rtlCol="0">
            <a:noAutofit/>
          </a:bodyPr>
          <a:lstStyle/>
          <a:p>
            <a:pPr lvl="1">
              <a:buNone/>
            </a:pPr>
            <a:r>
              <a:rPr lang="en-US" sz="1600" dirty="0" smtClean="0">
                <a:solidFill>
                  <a:schemeClr val="tx1"/>
                </a:solidFill>
                <a:latin typeface="Agency FB" panose="020B0503020202020204" pitchFamily="34" charset="0"/>
              </a:rPr>
              <a:t> </a:t>
            </a:r>
            <a:endParaRPr lang="en-US" sz="1600" dirty="0">
              <a:solidFill>
                <a:schemeClr val="tx1"/>
              </a:solidFill>
              <a:latin typeface="Agency FB" panose="020B0503020202020204" pitchFamily="34" charset="0"/>
            </a:endParaRPr>
          </a:p>
          <a:p>
            <a:pPr lvl="1" algn="l">
              <a:buNone/>
            </a:pPr>
            <a:endParaRPr lang="en-US" sz="1600" dirty="0">
              <a:solidFill>
                <a:schemeClr val="tx1"/>
              </a:solidFill>
              <a:latin typeface="Agency FB" panose="020B0503020202020204" pitchFamily="34" charset="0"/>
            </a:endParaRPr>
          </a:p>
          <a:p>
            <a:pPr lvl="1" algn="l">
              <a:buNone/>
            </a:pPr>
            <a:r>
              <a:rPr lang="en-US" sz="1600" dirty="0">
                <a:solidFill>
                  <a:schemeClr val="tx1"/>
                </a:solidFill>
                <a:latin typeface="Apri"/>
              </a:rPr>
              <a:t> </a:t>
            </a:r>
            <a:r>
              <a:rPr lang="en-US" sz="1400" dirty="0">
                <a:solidFill>
                  <a:schemeClr val="tx1"/>
                </a:solidFill>
                <a:latin typeface="Apri"/>
              </a:rPr>
              <a:t>Diagnostic testing using </a:t>
            </a:r>
            <a:r>
              <a:rPr lang="en-US" sz="1400" b="1" dirty="0">
                <a:solidFill>
                  <a:schemeClr val="tx1"/>
                </a:solidFill>
                <a:latin typeface="Apri"/>
              </a:rPr>
              <a:t>serology</a:t>
            </a:r>
            <a:r>
              <a:rPr lang="en-US" sz="1400" dirty="0">
                <a:solidFill>
                  <a:schemeClr val="tx1"/>
                </a:solidFill>
                <a:latin typeface="Apri"/>
              </a:rPr>
              <a:t> for toxoplasmosis should be </a:t>
            </a:r>
            <a:r>
              <a:rPr lang="en-US" sz="1400" b="1" dirty="0">
                <a:solidFill>
                  <a:schemeClr val="tx1"/>
                </a:solidFill>
                <a:latin typeface="Apri"/>
              </a:rPr>
              <a:t>performed if there is clinical suspicion of acute toxoplasmosis during pregnancy</a:t>
            </a:r>
            <a:r>
              <a:rPr lang="en-US" sz="1400" dirty="0">
                <a:solidFill>
                  <a:schemeClr val="tx1"/>
                </a:solidFill>
                <a:latin typeface="Apri"/>
              </a:rPr>
              <a:t>, such </a:t>
            </a:r>
            <a:r>
              <a:rPr lang="en-US" sz="1400" dirty="0" smtClean="0">
                <a:solidFill>
                  <a:schemeClr val="tx1"/>
                </a:solidFill>
                <a:latin typeface="Apri"/>
              </a:rPr>
              <a:t>as</a:t>
            </a:r>
            <a:endParaRPr lang="en-US" sz="1400" dirty="0">
              <a:solidFill>
                <a:schemeClr val="tx1"/>
              </a:solidFill>
              <a:latin typeface="Apri"/>
            </a:endParaRPr>
          </a:p>
          <a:p>
            <a:pPr lvl="1" algn="l">
              <a:buNone/>
            </a:pPr>
            <a:r>
              <a:rPr lang="en-US" sz="1400" dirty="0">
                <a:solidFill>
                  <a:schemeClr val="tx1"/>
                </a:solidFill>
                <a:latin typeface="Apri"/>
              </a:rPr>
              <a:t> </a:t>
            </a:r>
            <a:r>
              <a:rPr lang="en-US" sz="1400" dirty="0" smtClean="0">
                <a:solidFill>
                  <a:schemeClr val="tx1"/>
                </a:solidFill>
                <a:latin typeface="Apri"/>
              </a:rPr>
              <a:t>- </a:t>
            </a:r>
            <a:r>
              <a:rPr lang="en-US" sz="1400" b="1" dirty="0">
                <a:solidFill>
                  <a:srgbClr val="FF0000"/>
                </a:solidFill>
                <a:latin typeface="Apri"/>
              </a:rPr>
              <a:t>A high clinical suspicion of acute infection</a:t>
            </a:r>
            <a:r>
              <a:rPr lang="en-US" sz="1400" dirty="0">
                <a:solidFill>
                  <a:srgbClr val="FF0000"/>
                </a:solidFill>
                <a:latin typeface="Apri"/>
              </a:rPr>
              <a:t> </a:t>
            </a:r>
            <a:r>
              <a:rPr lang="en-US" sz="1400" dirty="0">
                <a:solidFill>
                  <a:schemeClr val="tx1"/>
                </a:solidFill>
                <a:latin typeface="Apri"/>
              </a:rPr>
              <a:t>in the mother based on symptoms (</a:t>
            </a:r>
            <a:r>
              <a:rPr lang="en-US" sz="1400" dirty="0" err="1">
                <a:solidFill>
                  <a:schemeClr val="tx1"/>
                </a:solidFill>
                <a:latin typeface="Apri"/>
              </a:rPr>
              <a:t>eg</a:t>
            </a:r>
            <a:r>
              <a:rPr lang="en-US" sz="1400" dirty="0">
                <a:solidFill>
                  <a:schemeClr val="tx1"/>
                </a:solidFill>
                <a:latin typeface="Apri"/>
              </a:rPr>
              <a:t>, fever and adenopathy, particularly cervical). </a:t>
            </a:r>
          </a:p>
          <a:p>
            <a:pPr lvl="1" algn="l">
              <a:buNone/>
            </a:pPr>
            <a:r>
              <a:rPr lang="en-US" sz="1400" dirty="0" smtClean="0">
                <a:solidFill>
                  <a:schemeClr val="tx1"/>
                </a:solidFill>
                <a:latin typeface="Apri"/>
              </a:rPr>
              <a:t> -</a:t>
            </a:r>
            <a:r>
              <a:rPr lang="en-US" sz="1400" b="1" dirty="0" err="1" smtClean="0">
                <a:solidFill>
                  <a:srgbClr val="FF0000"/>
                </a:solidFill>
                <a:latin typeface="Apri"/>
              </a:rPr>
              <a:t>Ultrasonographic</a:t>
            </a:r>
            <a:r>
              <a:rPr lang="en-US" sz="1400" b="1" dirty="0" smtClean="0">
                <a:solidFill>
                  <a:srgbClr val="FF0000"/>
                </a:solidFill>
                <a:latin typeface="Apri"/>
              </a:rPr>
              <a:t> </a:t>
            </a:r>
            <a:r>
              <a:rPr lang="en-US" sz="1400" b="1" dirty="0">
                <a:solidFill>
                  <a:srgbClr val="FF0000"/>
                </a:solidFill>
                <a:latin typeface="Apri"/>
              </a:rPr>
              <a:t>abnormalities in the fetus </a:t>
            </a:r>
            <a:r>
              <a:rPr lang="en-US" sz="1400" dirty="0">
                <a:solidFill>
                  <a:schemeClr val="tx1"/>
                </a:solidFill>
                <a:latin typeface="Apri"/>
              </a:rPr>
              <a:t>that suggest congenital toxoplasmosis (</a:t>
            </a:r>
            <a:r>
              <a:rPr lang="en-US" sz="1400" dirty="0" err="1" smtClean="0">
                <a:solidFill>
                  <a:schemeClr val="tx1"/>
                </a:solidFill>
                <a:latin typeface="Apri"/>
              </a:rPr>
              <a:t>eg</a:t>
            </a:r>
            <a:r>
              <a:rPr lang="en-US" sz="1400" dirty="0" smtClean="0">
                <a:solidFill>
                  <a:schemeClr val="tx1"/>
                </a:solidFill>
                <a:latin typeface="Apri"/>
              </a:rPr>
              <a:t>, </a:t>
            </a:r>
            <a:r>
              <a:rPr lang="en-US" sz="1400" dirty="0">
                <a:solidFill>
                  <a:schemeClr val="tx1"/>
                </a:solidFill>
                <a:latin typeface="Apri"/>
              </a:rPr>
              <a:t>intracranial hyperechogenic foci or calcifications and/or cerebral ventricular dilation)</a:t>
            </a:r>
          </a:p>
          <a:p>
            <a:endParaRPr lang="en-US" sz="1800" dirty="0">
              <a:solidFill>
                <a:schemeClr val="tx1"/>
              </a:solidFill>
              <a:latin typeface="Apri"/>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p:txBody>
      </p:sp>
      <p:sp>
        <p:nvSpPr>
          <p:cNvPr id="10" name="Rectangle 9">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11576"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3"/>
            <a:ext cx="2126518" cy="1110628"/>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054496" y="-190252"/>
            <a:ext cx="1370729"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90350" y="316610"/>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70" y="4586629"/>
            <a:ext cx="1120885" cy="55687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5" y="4839860"/>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Content Placeholder 1">
            <a:extLst>
              <a:ext uri="{FF2B5EF4-FFF2-40B4-BE49-F238E27FC236}">
                <a16:creationId xmlns:a16="http://schemas.microsoft.com/office/drawing/2014/main" xmlns="" id="{9D5BC378-4046-4071-9BD2-A95ABEDF8BE0}"/>
              </a:ext>
            </a:extLst>
          </p:cNvPr>
          <p:cNvSpPr txBox="1">
            <a:spLocks/>
          </p:cNvSpPr>
          <p:nvPr/>
        </p:nvSpPr>
        <p:spPr>
          <a:xfrm>
            <a:off x="2113900" y="3036905"/>
            <a:ext cx="7017482" cy="1723697"/>
          </a:xfrm>
          <a:prstGeom prst="rect">
            <a:avLst/>
          </a:prstGeom>
        </p:spPr>
        <p:txBody>
          <a:bodyPr vert="horz" lIns="91440" tIns="45720" rIns="91440" bIns="45720" rtlCol="0">
            <a:noAutofit/>
          </a:bodyPr>
          <a:lstStyle/>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b="1" i="0" u="sng" strike="noStrike" kern="1200" cap="none" spc="0" normalizeH="0" baseline="0" noProof="0" dirty="0" smtClean="0">
                <a:ln>
                  <a:noFill/>
                </a:ln>
                <a:solidFill>
                  <a:srgbClr val="0070C0"/>
                </a:solidFill>
                <a:effectLst/>
                <a:uLnTx/>
                <a:uFillTx/>
                <a:latin typeface="Apri"/>
              </a:rPr>
              <a:t>Maternal diagnosis </a:t>
            </a:r>
            <a:r>
              <a:rPr kumimoji="0" lang="en-US" b="0" i="0" u="none" strike="noStrike" kern="1200" cap="none" spc="0" normalizeH="0" baseline="0" noProof="0" dirty="0" smtClean="0">
                <a:ln>
                  <a:noFill/>
                </a:ln>
                <a:solidFill>
                  <a:schemeClr val="tx1">
                    <a:lumMod val="75000"/>
                    <a:lumOff val="25000"/>
                  </a:schemeClr>
                </a:solidFill>
                <a:effectLst/>
                <a:uLnTx/>
                <a:uFillTx/>
                <a:latin typeface="Apri"/>
              </a:rPr>
              <a:t>: initially IGG-IGM antibody       confirmatory test (avidity- serial test )</a:t>
            </a:r>
            <a:endParaRPr kumimoji="0" lang="en-US" b="0" i="0" u="none" strike="noStrike" kern="1200" cap="none" spc="0" normalizeH="0" baseline="0" noProof="0" dirty="0" smtClean="0">
              <a:ln>
                <a:noFill/>
              </a:ln>
              <a:solidFill>
                <a:srgbClr val="000000"/>
              </a:solidFill>
              <a:effectLst/>
              <a:uLnTx/>
              <a:uFillTx/>
              <a:latin typeface="Apri"/>
            </a:endParaRP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b="1" i="0" u="sng" strike="noStrike" kern="1200" cap="none" spc="0" normalizeH="0" baseline="0" noProof="0" dirty="0" smtClean="0">
                <a:ln>
                  <a:noFill/>
                </a:ln>
                <a:solidFill>
                  <a:srgbClr val="0070C0"/>
                </a:solidFill>
                <a:effectLst/>
                <a:uLnTx/>
                <a:uFillTx/>
                <a:latin typeface="Apri"/>
              </a:rPr>
              <a:t>Fetal diagnosis </a:t>
            </a:r>
            <a:r>
              <a:rPr kumimoji="0" lang="en-US" b="0" i="0" u="none" strike="noStrike" kern="1200" cap="none" spc="0" normalizeH="0" baseline="0" noProof="0" dirty="0" smtClean="0">
                <a:ln>
                  <a:noFill/>
                </a:ln>
                <a:solidFill>
                  <a:schemeClr val="tx1">
                    <a:lumMod val="75000"/>
                    <a:lumOff val="25000"/>
                  </a:schemeClr>
                </a:solidFill>
                <a:effectLst/>
                <a:uLnTx/>
                <a:uFillTx/>
                <a:latin typeface="Apri"/>
              </a:rPr>
              <a:t>:amniotic fluid </a:t>
            </a:r>
            <a:r>
              <a:rPr kumimoji="0" lang="en-US" b="1" i="0" u="none" strike="noStrike" kern="1200" cap="none" spc="0" normalizeH="0" baseline="0" noProof="0" dirty="0" smtClean="0">
                <a:ln>
                  <a:noFill/>
                </a:ln>
                <a:solidFill>
                  <a:schemeClr val="tx1">
                    <a:lumMod val="75000"/>
                    <a:lumOff val="25000"/>
                  </a:schemeClr>
                </a:solidFill>
                <a:effectLst/>
                <a:uLnTx/>
                <a:uFillTx/>
                <a:latin typeface="Apri"/>
              </a:rPr>
              <a:t>PCR</a:t>
            </a:r>
            <a:r>
              <a:rPr kumimoji="0" lang="en-US" b="0" i="0" u="none" strike="noStrike" kern="1200" cap="none" spc="0" normalizeH="0" baseline="0" noProof="0" dirty="0" smtClean="0">
                <a:ln>
                  <a:noFill/>
                </a:ln>
                <a:solidFill>
                  <a:schemeClr val="tx1">
                    <a:lumMod val="75000"/>
                    <a:lumOff val="25000"/>
                  </a:schemeClr>
                </a:solidFill>
                <a:effectLst/>
                <a:uLnTx/>
                <a:uFillTx/>
                <a:latin typeface="Apri"/>
              </a:rPr>
              <a:t> – </a:t>
            </a:r>
            <a:r>
              <a:rPr kumimoji="0" lang="en-US" b="1" i="0" u="none" strike="noStrike" kern="1200" cap="none" spc="0" normalizeH="0" baseline="0" noProof="0" dirty="0" smtClean="0">
                <a:ln>
                  <a:noFill/>
                </a:ln>
                <a:solidFill>
                  <a:schemeClr val="tx1">
                    <a:lumMod val="75000"/>
                    <a:lumOff val="25000"/>
                  </a:schemeClr>
                </a:solidFill>
                <a:effectLst/>
                <a:uLnTx/>
                <a:uFillTx/>
                <a:latin typeface="Apri"/>
              </a:rPr>
              <a:t>monthly US</a:t>
            </a: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schemeClr val="tx1">
                    <a:lumMod val="75000"/>
                    <a:lumOff val="25000"/>
                  </a:schemeClr>
                </a:solidFill>
                <a:effectLst/>
                <a:uLnTx/>
                <a:uFillTx/>
                <a:latin typeface="Apri"/>
              </a:rPr>
              <a:t> If suspicion of congenital toxoplasmosis has arisen because of an </a:t>
            </a:r>
            <a:r>
              <a:rPr kumimoji="0" lang="en-US" b="0" i="0" u="none" strike="noStrike" kern="1200" cap="none" spc="0" normalizeH="0" baseline="0" noProof="0" dirty="0" smtClean="0">
                <a:ln>
                  <a:noFill/>
                </a:ln>
                <a:solidFill>
                  <a:srgbClr val="00B050"/>
                </a:solidFill>
                <a:effectLst/>
                <a:uLnTx/>
                <a:uFillTx/>
                <a:latin typeface="Apri"/>
              </a:rPr>
              <a:t>abnormal ultrasound scan of the fetu</a:t>
            </a:r>
            <a:r>
              <a:rPr kumimoji="0" lang="en-US" b="0" i="0" u="none" strike="noStrike" kern="1200" cap="none" spc="0" normalizeH="0" baseline="0" noProof="0" dirty="0" smtClean="0">
                <a:ln>
                  <a:noFill/>
                </a:ln>
                <a:solidFill>
                  <a:schemeClr val="tx1">
                    <a:lumMod val="75000"/>
                    <a:lumOff val="25000"/>
                  </a:schemeClr>
                </a:solidFill>
                <a:effectLst/>
                <a:uLnTx/>
                <a:uFillTx/>
                <a:latin typeface="Apri"/>
              </a:rPr>
              <a:t>s, an amniocentesis(</a:t>
            </a:r>
            <a:r>
              <a:rPr kumimoji="0" lang="en-US" b="0" i="0" u="none" strike="noStrike" kern="1200" cap="none" spc="0" normalizeH="0" baseline="0" noProof="0" dirty="0" smtClean="0">
                <a:ln>
                  <a:noFill/>
                </a:ln>
                <a:solidFill>
                  <a:srgbClr val="00B050"/>
                </a:solidFill>
                <a:effectLst/>
                <a:uLnTx/>
                <a:uFillTx/>
                <a:latin typeface="Apri"/>
              </a:rPr>
              <a:t>2</a:t>
            </a:r>
            <a:r>
              <a:rPr kumimoji="0" lang="en-US" b="0" i="0" u="none" strike="noStrike" kern="1200" cap="none" spc="0" normalizeH="0" baseline="30000" noProof="0" dirty="0" smtClean="0">
                <a:ln>
                  <a:noFill/>
                </a:ln>
                <a:solidFill>
                  <a:srgbClr val="00B050"/>
                </a:solidFill>
                <a:effectLst/>
                <a:uLnTx/>
                <a:uFillTx/>
                <a:latin typeface="Apri"/>
              </a:rPr>
              <a:t>nd</a:t>
            </a:r>
            <a:r>
              <a:rPr kumimoji="0" lang="en-US" b="0" i="0" u="none" strike="noStrike" kern="1200" cap="none" spc="0" normalizeH="0" baseline="0" noProof="0" dirty="0" smtClean="0">
                <a:ln>
                  <a:noFill/>
                </a:ln>
                <a:solidFill>
                  <a:srgbClr val="00B050"/>
                </a:solidFill>
                <a:effectLst/>
                <a:uLnTx/>
                <a:uFillTx/>
                <a:latin typeface="Apri"/>
              </a:rPr>
              <a:t> trimester </a:t>
            </a:r>
            <a:r>
              <a:rPr kumimoji="0" lang="en-US" b="0" i="0" u="none" strike="noStrike" kern="1200" cap="none" spc="0" normalizeH="0" baseline="0" noProof="0" dirty="0" smtClean="0">
                <a:ln>
                  <a:noFill/>
                </a:ln>
                <a:solidFill>
                  <a:schemeClr val="tx1">
                    <a:lumMod val="75000"/>
                    <a:lumOff val="25000"/>
                  </a:schemeClr>
                </a:solidFill>
                <a:effectLst/>
                <a:uLnTx/>
                <a:uFillTx/>
                <a:latin typeface="Apri"/>
              </a:rPr>
              <a:t>) can be performed. </a:t>
            </a:r>
            <a:r>
              <a:rPr kumimoji="0" lang="en-US" b="0" i="0" u="none" strike="noStrike" kern="1200" cap="none" spc="0" normalizeH="0" baseline="0" noProof="0" dirty="0" smtClean="0">
                <a:ln>
                  <a:noFill/>
                </a:ln>
                <a:solidFill>
                  <a:srgbClr val="FF0000"/>
                </a:solidFill>
                <a:effectLst/>
                <a:uLnTx/>
                <a:uFillTx/>
                <a:latin typeface="Apri"/>
              </a:rPr>
              <a:t>Polymerase chain reaction (PCR) analysis of amniotic fluid </a:t>
            </a:r>
            <a:r>
              <a:rPr kumimoji="0" lang="en-US" b="0" i="0" u="none" strike="noStrike" kern="1200" cap="none" spc="0" normalizeH="0" baseline="0" noProof="0" dirty="0" smtClean="0">
                <a:ln>
                  <a:noFill/>
                </a:ln>
                <a:solidFill>
                  <a:schemeClr val="tx1">
                    <a:lumMod val="75000"/>
                    <a:lumOff val="25000"/>
                  </a:schemeClr>
                </a:solidFill>
                <a:effectLst/>
                <a:uLnTx/>
                <a:uFillTx/>
                <a:latin typeface="Apri"/>
              </a:rPr>
              <a:t>is highly accurate for the identification of T. </a:t>
            </a:r>
            <a:r>
              <a:rPr kumimoji="0" lang="en-US" b="0" i="0" u="none" strike="noStrike" kern="1200" cap="none" spc="0" normalizeH="0" baseline="0" noProof="0" dirty="0" err="1" smtClean="0">
                <a:ln>
                  <a:noFill/>
                </a:ln>
                <a:solidFill>
                  <a:schemeClr val="tx1">
                    <a:lumMod val="75000"/>
                    <a:lumOff val="25000"/>
                  </a:schemeClr>
                </a:solidFill>
                <a:effectLst/>
                <a:uLnTx/>
                <a:uFillTx/>
                <a:latin typeface="Apri"/>
              </a:rPr>
              <a:t>gondii</a:t>
            </a:r>
            <a:r>
              <a:rPr kumimoji="0" lang="en-US" b="0" i="0" u="none" strike="noStrike" kern="1200" cap="none" spc="0" normalizeH="0" baseline="0" noProof="0" dirty="0" smtClean="0">
                <a:ln>
                  <a:noFill/>
                </a:ln>
                <a:solidFill>
                  <a:schemeClr val="tx1">
                    <a:lumMod val="75000"/>
                    <a:lumOff val="25000"/>
                  </a:schemeClr>
                </a:solidFill>
                <a:effectLst/>
                <a:uLnTx/>
                <a:uFillTx/>
                <a:latin typeface="Apri"/>
              </a:rPr>
              <a:t>.</a:t>
            </a: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b="1" i="0" u="sng" strike="noStrike" kern="1200" cap="none" spc="0" normalizeH="0" baseline="0" noProof="0" dirty="0" smtClean="0">
                <a:ln>
                  <a:noFill/>
                </a:ln>
                <a:solidFill>
                  <a:srgbClr val="0070C0"/>
                </a:solidFill>
                <a:effectLst/>
                <a:uLnTx/>
                <a:uFillTx/>
                <a:latin typeface="Apri"/>
              </a:rPr>
              <a:t>Neonatal infection </a:t>
            </a:r>
            <a:r>
              <a:rPr kumimoji="0" lang="en-US" b="0" i="0" u="none" strike="noStrike" kern="1200" cap="none" spc="0" normalizeH="0" baseline="0" noProof="0" dirty="0" smtClean="0">
                <a:ln>
                  <a:noFill/>
                </a:ln>
                <a:solidFill>
                  <a:schemeClr val="tx1">
                    <a:lumMod val="75000"/>
                    <a:lumOff val="25000"/>
                  </a:schemeClr>
                </a:solidFill>
                <a:effectLst/>
                <a:uLnTx/>
                <a:uFillTx/>
                <a:latin typeface="Apri"/>
              </a:rPr>
              <a:t>: Serological test , </a:t>
            </a:r>
            <a:r>
              <a:rPr kumimoji="0" lang="en-US" b="0" i="0" u="none" strike="noStrike" kern="1200" cap="none" spc="0" normalizeH="0" baseline="0" noProof="0" dirty="0" err="1" smtClean="0">
                <a:ln>
                  <a:noFill/>
                </a:ln>
                <a:solidFill>
                  <a:schemeClr val="tx1">
                    <a:lumMod val="75000"/>
                    <a:lumOff val="25000"/>
                  </a:schemeClr>
                </a:solidFill>
                <a:effectLst/>
                <a:uLnTx/>
                <a:uFillTx/>
                <a:latin typeface="Apri"/>
              </a:rPr>
              <a:t>braain</a:t>
            </a:r>
            <a:r>
              <a:rPr kumimoji="0" lang="en-US" b="0" i="0" u="none" strike="noStrike" kern="1200" cap="none" spc="0" normalizeH="0" baseline="0" noProof="0" dirty="0" smtClean="0">
                <a:ln>
                  <a:noFill/>
                </a:ln>
                <a:solidFill>
                  <a:schemeClr val="tx1">
                    <a:lumMod val="75000"/>
                    <a:lumOff val="25000"/>
                  </a:schemeClr>
                </a:solidFill>
                <a:effectLst/>
                <a:uLnTx/>
                <a:uFillTx/>
                <a:latin typeface="Apri"/>
              </a:rPr>
              <a:t> </a:t>
            </a:r>
            <a:r>
              <a:rPr kumimoji="0" lang="en-US" b="0" i="0" u="none" strike="noStrike" kern="1200" cap="none" spc="0" normalizeH="0" baseline="0" noProof="0" dirty="0" smtClean="0">
                <a:ln>
                  <a:noFill/>
                </a:ln>
                <a:solidFill>
                  <a:schemeClr val="tx1">
                    <a:lumMod val="75000"/>
                    <a:lumOff val="25000"/>
                  </a:schemeClr>
                </a:solidFill>
                <a:effectLst/>
                <a:uLnTx/>
                <a:uFillTx/>
                <a:latin typeface="Apri"/>
              </a:rPr>
              <a:t>imaging , CNS and ophthalmologic evaluation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smtClean="0">
              <a:ln>
                <a:noFill/>
              </a:ln>
              <a:solidFill>
                <a:schemeClr val="tx1">
                  <a:lumMod val="75000"/>
                  <a:lumOff val="25000"/>
                </a:schemeClr>
              </a:solidFill>
              <a:effectLst/>
              <a:uLnTx/>
              <a:uFillTx/>
              <a:latin typeface="Apri"/>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smtClean="0">
              <a:ln>
                <a:noFill/>
              </a:ln>
              <a:solidFill>
                <a:srgbClr val="000000"/>
              </a:solidFill>
              <a:effectLst/>
              <a:uLnTx/>
              <a:uFillTx/>
              <a:latin typeface="Apri"/>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a:ln>
                <a:noFill/>
              </a:ln>
              <a:solidFill>
                <a:schemeClr val="tx1"/>
              </a:solidFill>
              <a:effectLst/>
              <a:uLnTx/>
              <a:uFillTx/>
              <a:latin typeface="Apri"/>
            </a:endParaRPr>
          </a:p>
        </p:txBody>
      </p:sp>
      <p:sp>
        <p:nvSpPr>
          <p:cNvPr id="17" name="Title 2">
            <a:extLst>
              <a:ext uri="{FF2B5EF4-FFF2-40B4-BE49-F238E27FC236}">
                <a16:creationId xmlns:a16="http://schemas.microsoft.com/office/drawing/2014/main" xmlns="" id="{5408BB49-E701-49E0-957F-B9B5A2922F14}"/>
              </a:ext>
            </a:extLst>
          </p:cNvPr>
          <p:cNvSpPr>
            <a:spLocks noGrp="1"/>
          </p:cNvSpPr>
          <p:nvPr>
            <p:ph type="title"/>
          </p:nvPr>
        </p:nvSpPr>
        <p:spPr>
          <a:xfrm>
            <a:off x="1" y="642924"/>
            <a:ext cx="2857520" cy="633335"/>
          </a:xfrm>
        </p:spPr>
        <p:txBody>
          <a:bodyPr vert="horz" lIns="91440" tIns="45720" rIns="91440" bIns="45720" rtlCol="0" anchor="t">
            <a:normAutofit fontScale="90000"/>
          </a:bodyPr>
          <a:lstStyle/>
          <a:p>
            <a:pPr algn="l"/>
            <a:r>
              <a:rPr lang="en-US" sz="2000"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Should all pregnant women be screened ? </a:t>
            </a:r>
          </a:p>
        </p:txBody>
      </p:sp>
      <p:sp>
        <p:nvSpPr>
          <p:cNvPr id="19" name="عنصر نائب للمحتوى 1"/>
          <p:cNvSpPr txBox="1">
            <a:spLocks/>
          </p:cNvSpPr>
          <p:nvPr/>
        </p:nvSpPr>
        <p:spPr>
          <a:xfrm>
            <a:off x="2500266" y="428610"/>
            <a:ext cx="6643734" cy="857256"/>
          </a:xfrm>
          <a:prstGeom prst="rect">
            <a:avLst/>
          </a:prstGeom>
        </p:spPr>
        <p:txBody>
          <a:bodyPr vert="horz" lIns="91440" tIns="45720" rIns="91440" bIns="45720" rtlCol="1">
            <a:normAutofit fontScale="92500" lnSpcReduction="20000"/>
          </a:bodyPr>
          <a:lstStyle/>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Arpil"/>
              </a:rPr>
              <a:t>The balance of risks and benefits of prenatal screening/treatment must be estimated by individual countries/continents/regions because the balance shifts </a:t>
            </a:r>
            <a:r>
              <a:rPr kumimoji="0" lang="en-US" sz="1600" b="0" i="0" u="none" strike="noStrike" kern="1200" cap="none" spc="0" normalizeH="0" baseline="0" noProof="0" dirty="0" smtClean="0">
                <a:ln>
                  <a:noFill/>
                </a:ln>
                <a:solidFill>
                  <a:srgbClr val="FF0000"/>
                </a:solidFill>
                <a:effectLst/>
                <a:uLnTx/>
                <a:uFillTx/>
                <a:latin typeface="Arpil"/>
              </a:rPr>
              <a:t>depending on disease prevalence and prevalence of more virulent strains of T. A</a:t>
            </a:r>
            <a:endParaRPr kumimoji="0" lang="ar-SA" sz="1600" b="0" i="0" u="none" strike="noStrike" kern="1200" cap="none" spc="0" normalizeH="0" baseline="0" noProof="0" dirty="0">
              <a:ln>
                <a:noFill/>
              </a:ln>
              <a:solidFill>
                <a:schemeClr val="tx1">
                  <a:lumMod val="75000"/>
                  <a:lumOff val="25000"/>
                </a:schemeClr>
              </a:solidFill>
              <a:effectLst/>
              <a:uLnTx/>
              <a:uFillTx/>
              <a:latin typeface="Arpil"/>
            </a:endParaRPr>
          </a:p>
        </p:txBody>
      </p:sp>
      <p:sp>
        <p:nvSpPr>
          <p:cNvPr id="21" name="Title 2">
            <a:extLst>
              <a:ext uri="{FF2B5EF4-FFF2-40B4-BE49-F238E27FC236}">
                <a16:creationId xmlns:a16="http://schemas.microsoft.com/office/drawing/2014/main" xmlns="" id="{CCFF3C86-1995-44EA-8413-4733CAE52E30}"/>
              </a:ext>
            </a:extLst>
          </p:cNvPr>
          <p:cNvSpPr txBox="1">
            <a:spLocks/>
          </p:cNvSpPr>
          <p:nvPr/>
        </p:nvSpPr>
        <p:spPr>
          <a:xfrm>
            <a:off x="126254" y="1473391"/>
            <a:ext cx="2000264" cy="910835"/>
          </a:xfrm>
          <a:prstGeom prst="rect">
            <a:avLst/>
          </a:prstGeom>
        </p:spPr>
        <p:txBody>
          <a:bodyPr vert="horz" lIns="91440" tIns="45720" rIns="91440" bIns="45720" rtlCol="0" anchor="t">
            <a:normAutofit fontScale="92500" lnSpcReduction="20000"/>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3200" b="1" i="0" u="none" strike="noStrike" kern="120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j-lt"/>
                <a:ea typeface="+mj-ea"/>
                <a:cs typeface="+mj-cs"/>
              </a:rPr>
              <a:t>Diagnosis </a:t>
            </a:r>
            <a:endParaRPr kumimoji="0" lang="en-US" sz="3200" b="1" i="0" u="none" strike="noStrike" kern="120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j-lt"/>
              <a:ea typeface="+mj-ea"/>
              <a:cs typeface="+mj-cs"/>
            </a:endParaRPr>
          </a:p>
        </p:txBody>
      </p:sp>
      <p:sp>
        <p:nvSpPr>
          <p:cNvPr id="22" name="Title 2">
            <a:extLst>
              <a:ext uri="{FF2B5EF4-FFF2-40B4-BE49-F238E27FC236}">
                <a16:creationId xmlns:a16="http://schemas.microsoft.com/office/drawing/2014/main" xmlns="" id="{4025018F-0625-4D30-BAF8-8A7A470C76F6}"/>
              </a:ext>
            </a:extLst>
          </p:cNvPr>
          <p:cNvSpPr txBox="1">
            <a:spLocks/>
          </p:cNvSpPr>
          <p:nvPr/>
        </p:nvSpPr>
        <p:spPr>
          <a:xfrm>
            <a:off x="2079016" y="4130050"/>
            <a:ext cx="2857520" cy="375050"/>
          </a:xfrm>
          <a:prstGeom prst="rect">
            <a:avLst/>
          </a:prstGeom>
        </p:spPr>
        <p:txBody>
          <a:bodyPr vert="horz" lIns="91440" tIns="45720" rIns="91440" bIns="45720" rtlCol="0" anchor="t">
            <a:no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sz="2000" b="1" i="0" u="sng" strike="noStrike" kern="1200" cap="none" spc="0" normalizeH="0" baseline="0" noProof="0" dirty="0">
              <a:ln>
                <a:noFill/>
              </a:ln>
              <a:solidFill>
                <a:srgbClr val="0070C0"/>
              </a:solidFill>
              <a:effectLst/>
              <a:uLnTx/>
              <a:uFillTx/>
              <a:latin typeface="+mj-lt"/>
              <a:ea typeface="+mj-ea"/>
              <a:cs typeface="+mj-cs"/>
            </a:endParaRPr>
          </a:p>
        </p:txBody>
      </p:sp>
      <p:sp>
        <p:nvSpPr>
          <p:cNvPr id="23" name="Content Placeholder 1">
            <a:extLst>
              <a:ext uri="{FF2B5EF4-FFF2-40B4-BE49-F238E27FC236}">
                <a16:creationId xmlns:a16="http://schemas.microsoft.com/office/drawing/2014/main" xmlns="" id="{2F03F943-A8F7-4C25-BC06-D43D4870694F}"/>
              </a:ext>
            </a:extLst>
          </p:cNvPr>
          <p:cNvSpPr txBox="1">
            <a:spLocks/>
          </p:cNvSpPr>
          <p:nvPr/>
        </p:nvSpPr>
        <p:spPr>
          <a:xfrm>
            <a:off x="2971800" y="4344373"/>
            <a:ext cx="6140532" cy="799127"/>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30778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lvl="0"/>
            <a:r>
              <a:rPr lang="en-US" u="sng" kern="1200" dirty="0">
                <a:solidFill>
                  <a:srgbClr val="0070C0"/>
                </a:solidFill>
              </a:rPr>
              <a:t>Immunosuppressed patient </a:t>
            </a:r>
            <a:br>
              <a:rPr lang="en-US" u="sng" kern="1200" dirty="0">
                <a:solidFill>
                  <a:srgbClr val="0070C0"/>
                </a:solidFill>
              </a:rPr>
            </a:br>
            <a:endParaRPr lang="ar-JO" dirty="0"/>
          </a:p>
        </p:txBody>
      </p:sp>
      <p:sp>
        <p:nvSpPr>
          <p:cNvPr id="4" name="Content Placeholder 1">
            <a:extLst>
              <a:ext uri="{FF2B5EF4-FFF2-40B4-BE49-F238E27FC236}">
                <a16:creationId xmlns:a16="http://schemas.microsoft.com/office/drawing/2014/main" xmlns="" id="{2F03F943-A8F7-4C25-BC06-D43D4870694F}"/>
              </a:ext>
            </a:extLst>
          </p:cNvPr>
          <p:cNvSpPr txBox="1">
            <a:spLocks noGrp="1"/>
          </p:cNvSpPr>
          <p:nvPr>
            <p:ph idx="1"/>
          </p:nvPr>
        </p:nvSpPr>
        <p:spPr>
          <a:prstGeom prst="rect">
            <a:avLst/>
          </a:prstGeom>
        </p:spPr>
        <p:txBody>
          <a:bodyPr vert="horz" lIns="91440" tIns="45720" rIns="91440" bIns="45720" rtlCol="0">
            <a:normAutofit/>
          </a:bodyPr>
          <a:lstStyle/>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schemeClr val="tx1">
                    <a:lumMod val="75000"/>
                    <a:lumOff val="25000"/>
                  </a:schemeClr>
                </a:solidFill>
                <a:effectLst/>
                <a:uLnTx/>
                <a:uFillTx/>
                <a:latin typeface="Apri"/>
              </a:rPr>
              <a:t>by direct observation of the parasite in stained tissue sections, cerebrospinal fluid </a:t>
            </a:r>
            <a:r>
              <a:rPr kumimoji="0" lang="en-US" b="0" i="0" u="none" strike="noStrike" kern="1200" cap="none" spc="0" normalizeH="0" baseline="0" noProof="0" dirty="0" smtClean="0">
                <a:ln>
                  <a:noFill/>
                </a:ln>
                <a:solidFill>
                  <a:srgbClr val="FF0000"/>
                </a:solidFill>
                <a:effectLst/>
                <a:uLnTx/>
                <a:uFillTx/>
                <a:latin typeface="Apri"/>
              </a:rPr>
              <a:t>(CSF)</a:t>
            </a:r>
            <a:r>
              <a:rPr kumimoji="0" lang="en-US" b="0" i="0" u="none" strike="noStrike" kern="1200" cap="none" spc="0" normalizeH="0" baseline="0" noProof="0" dirty="0" smtClean="0">
                <a:ln>
                  <a:noFill/>
                </a:ln>
                <a:solidFill>
                  <a:schemeClr val="tx1">
                    <a:lumMod val="75000"/>
                    <a:lumOff val="25000"/>
                  </a:schemeClr>
                </a:solidFill>
                <a:effectLst/>
                <a:uLnTx/>
                <a:uFillTx/>
                <a:latin typeface="Apri"/>
              </a:rPr>
              <a:t>, or other biopsy material. These techniques are used less frequently because of the difficulty of obtaining these specimens. Parasites can also be isolated from blood or other body fluids (for example, CSF)</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240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ms-MY" dirty="0"/>
              <a:t>Torch infection </a:t>
            </a:r>
            <a:endParaRPr dirty="0"/>
          </a:p>
        </p:txBody>
      </p:sp>
      <p:sp>
        <p:nvSpPr>
          <p:cNvPr id="142" name="Google Shape;142;p17"/>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pPr marL="182880" lvl="0" indent="-205740" algn="l" rtl="0">
              <a:spcBef>
                <a:spcPts val="0"/>
              </a:spcBef>
              <a:spcAft>
                <a:spcPts val="0"/>
              </a:spcAft>
              <a:buClr>
                <a:schemeClr val="dk2"/>
              </a:buClr>
              <a:buSzPts val="1800"/>
              <a:buChar char="●"/>
            </a:pPr>
            <a:r>
              <a:rPr lang="en-US" sz="2000" b="0" i="0" u="none" strike="noStrike" dirty="0">
                <a:solidFill>
                  <a:srgbClr val="555555"/>
                </a:solidFill>
                <a:effectLst/>
                <a:latin typeface="Source Sans Pro" panose="020F0502020204030204" pitchFamily="34" charset="0"/>
              </a:rPr>
              <a:t>TORCH infections are the term given to a group of infectious diseases that can be passed to your baby during pregnancy, at delivery or after birth</a:t>
            </a:r>
            <a:endParaRPr lang="ms-MY" sz="2000" b="0" i="0" u="none" strike="noStrike" dirty="0">
              <a:solidFill>
                <a:srgbClr val="555555"/>
              </a:solidFill>
              <a:effectLst/>
              <a:latin typeface="Source Sans Pro" panose="020F0502020204030204" pitchFamily="34" charset="0"/>
            </a:endParaRPr>
          </a:p>
          <a:p>
            <a:pPr marL="182880" lvl="0" indent="-205740" algn="l" rtl="0">
              <a:spcBef>
                <a:spcPts val="0"/>
              </a:spcBef>
              <a:spcAft>
                <a:spcPts val="0"/>
              </a:spcAft>
              <a:buClr>
                <a:schemeClr val="dk2"/>
              </a:buClr>
              <a:buSzPts val="1800"/>
              <a:buChar char="●"/>
            </a:pPr>
            <a:r>
              <a:rPr lang="en-US" sz="2000" b="0" i="0" u="none" strike="noStrike" dirty="0">
                <a:solidFill>
                  <a:schemeClr val="tx1">
                    <a:lumMod val="75000"/>
                  </a:schemeClr>
                </a:solidFill>
                <a:effectLst/>
                <a:latin typeface="Source Sans Pro" panose="020F0502020204030204" pitchFamily="34" charset="0"/>
              </a:rPr>
              <a:t>T</a:t>
            </a:r>
            <a:r>
              <a:rPr lang="en-US" sz="2000" b="0" i="0" u="none" strike="noStrike" dirty="0">
                <a:solidFill>
                  <a:schemeClr val="accent3">
                    <a:lumMod val="50000"/>
                  </a:schemeClr>
                </a:solidFill>
                <a:effectLst/>
                <a:latin typeface="Source Sans Pro" panose="020F0502020204030204" pitchFamily="34" charset="0"/>
              </a:rPr>
              <a:t>O</a:t>
            </a:r>
            <a:r>
              <a:rPr lang="en-US" sz="2000" b="0" i="0" u="none" strike="noStrike" dirty="0">
                <a:solidFill>
                  <a:schemeClr val="accent6">
                    <a:lumMod val="75000"/>
                  </a:schemeClr>
                </a:solidFill>
                <a:effectLst/>
                <a:latin typeface="Source Sans Pro" panose="020F0502020204030204" pitchFamily="34" charset="0"/>
              </a:rPr>
              <a:t>R</a:t>
            </a:r>
            <a:r>
              <a:rPr lang="en-US" sz="2000" b="0" i="0" u="none" strike="noStrike" dirty="0">
                <a:solidFill>
                  <a:schemeClr val="accent5">
                    <a:lumMod val="75000"/>
                  </a:schemeClr>
                </a:solidFill>
                <a:effectLst/>
                <a:latin typeface="Source Sans Pro" panose="020F0502020204030204" pitchFamily="34" charset="0"/>
              </a:rPr>
              <a:t>C</a:t>
            </a:r>
            <a:r>
              <a:rPr lang="en-US" sz="2000" b="0" i="0" u="none" strike="noStrike" dirty="0">
                <a:solidFill>
                  <a:schemeClr val="bg2">
                    <a:lumMod val="60000"/>
                    <a:lumOff val="40000"/>
                  </a:schemeClr>
                </a:solidFill>
                <a:effectLst/>
                <a:latin typeface="Source Sans Pro" panose="020F0502020204030204" pitchFamily="34" charset="0"/>
              </a:rPr>
              <a:t>H</a:t>
            </a:r>
            <a:r>
              <a:rPr lang="en-US" sz="2000" b="0" i="0" u="none" strike="noStrike" dirty="0">
                <a:solidFill>
                  <a:srgbClr val="555555"/>
                </a:solidFill>
                <a:effectLst/>
                <a:latin typeface="Source Sans Pro" panose="020F0502020204030204" pitchFamily="34" charset="0"/>
              </a:rPr>
              <a:t> stands for </a:t>
            </a:r>
            <a:r>
              <a:rPr lang="en-US" sz="2000" b="0" i="0" u="none" strike="noStrike" dirty="0">
                <a:solidFill>
                  <a:schemeClr val="tx1">
                    <a:lumMod val="75000"/>
                  </a:schemeClr>
                </a:solidFill>
                <a:effectLst/>
                <a:latin typeface="Source Sans Pro" panose="020F0502020204030204" pitchFamily="34" charset="0"/>
              </a:rPr>
              <a:t>toxoplasmosis</a:t>
            </a:r>
            <a:r>
              <a:rPr lang="en-US" sz="2000" b="0" i="0" u="none" strike="noStrike" dirty="0">
                <a:solidFill>
                  <a:srgbClr val="555555"/>
                </a:solidFill>
                <a:effectLst/>
                <a:latin typeface="Source Sans Pro" panose="020F0502020204030204" pitchFamily="34" charset="0"/>
              </a:rPr>
              <a:t>, </a:t>
            </a:r>
            <a:r>
              <a:rPr lang="en-US" sz="2000" b="0" i="0" u="none" strike="noStrike" dirty="0">
                <a:solidFill>
                  <a:schemeClr val="accent6">
                    <a:lumMod val="75000"/>
                  </a:schemeClr>
                </a:solidFill>
                <a:effectLst/>
                <a:latin typeface="Source Sans Pro" panose="020F0502020204030204" pitchFamily="34" charset="0"/>
              </a:rPr>
              <a:t>rubella</a:t>
            </a:r>
            <a:r>
              <a:rPr lang="en-US" sz="2000" b="0" i="0" u="none" strike="noStrike" dirty="0">
                <a:solidFill>
                  <a:srgbClr val="555555"/>
                </a:solidFill>
                <a:effectLst/>
                <a:latin typeface="Source Sans Pro" panose="020F0502020204030204" pitchFamily="34" charset="0"/>
              </a:rPr>
              <a:t>, </a:t>
            </a:r>
            <a:r>
              <a:rPr lang="en-US" sz="2000" b="0" i="0" u="none" strike="noStrike" dirty="0">
                <a:solidFill>
                  <a:schemeClr val="accent5">
                    <a:lumMod val="75000"/>
                  </a:schemeClr>
                </a:solidFill>
                <a:effectLst/>
                <a:latin typeface="Source Sans Pro" panose="020F0502020204030204" pitchFamily="34" charset="0"/>
              </a:rPr>
              <a:t>cytomegalovirus</a:t>
            </a:r>
            <a:r>
              <a:rPr lang="en-US" sz="2000" b="0" i="0" u="none" strike="noStrike" dirty="0">
                <a:solidFill>
                  <a:srgbClr val="555555"/>
                </a:solidFill>
                <a:effectLst/>
                <a:latin typeface="Source Sans Pro" panose="020F0502020204030204" pitchFamily="34" charset="0"/>
              </a:rPr>
              <a:t>, </a:t>
            </a:r>
            <a:r>
              <a:rPr lang="en-US" sz="2000" b="0" i="0" u="none" strike="noStrike" dirty="0">
                <a:solidFill>
                  <a:schemeClr val="bg1">
                    <a:lumMod val="50000"/>
                  </a:schemeClr>
                </a:solidFill>
                <a:effectLst/>
                <a:latin typeface="Source Sans Pro" panose="020F0502020204030204" pitchFamily="34" charset="0"/>
              </a:rPr>
              <a:t>herpes</a:t>
            </a:r>
            <a:r>
              <a:rPr lang="ms-MY" sz="2000" dirty="0">
                <a:solidFill>
                  <a:schemeClr val="bg1">
                    <a:lumMod val="50000"/>
                  </a:schemeClr>
                </a:solidFill>
                <a:latin typeface="Source Sans Pro" panose="020F0502020204030204" pitchFamily="34" charset="0"/>
              </a:rPr>
              <a:t> simplex virus</a:t>
            </a:r>
            <a:r>
              <a:rPr lang="en-US" sz="2000" b="0" i="0" u="none" strike="noStrike" dirty="0">
                <a:solidFill>
                  <a:srgbClr val="555555"/>
                </a:solidFill>
                <a:effectLst/>
                <a:latin typeface="Source Sans Pro" panose="020F0502020204030204" pitchFamily="34" charset="0"/>
              </a:rPr>
              <a:t> and </a:t>
            </a:r>
            <a:r>
              <a:rPr lang="en-US" sz="2000" b="0" i="0" u="none" strike="noStrike" dirty="0">
                <a:solidFill>
                  <a:schemeClr val="accent3">
                    <a:lumMod val="50000"/>
                  </a:schemeClr>
                </a:solidFill>
                <a:effectLst/>
                <a:latin typeface="Source Sans Pro" panose="020F0502020204030204" pitchFamily="34" charset="0"/>
              </a:rPr>
              <a:t>other agents</a:t>
            </a:r>
            <a:r>
              <a:rPr lang="ms-MY" sz="2000" b="0" i="0" u="none" strike="noStrike" dirty="0">
                <a:solidFill>
                  <a:schemeClr val="accent3">
                    <a:lumMod val="50000"/>
                  </a:schemeClr>
                </a:solidFill>
                <a:effectLst/>
                <a:latin typeface="Source Sans Pro" panose="020F0502020204030204" pitchFamily="34" charset="0"/>
              </a:rPr>
              <a:t> ( HIV , parvovirus , syphilis , varicella )</a:t>
            </a:r>
            <a:r>
              <a:rPr lang="en-US" sz="2000" b="0" i="0" u="none" strike="noStrike" dirty="0">
                <a:solidFill>
                  <a:schemeClr val="accent3">
                    <a:lumMod val="50000"/>
                  </a:schemeClr>
                </a:solidFill>
                <a:effectLst/>
                <a:latin typeface="Source Sans Pro" panose="020F0502020204030204" pitchFamily="34" charset="0"/>
              </a:rPr>
              <a:t>.</a:t>
            </a:r>
            <a:endParaRPr sz="1400" dirty="0">
              <a:solidFill>
                <a:schemeClr val="accent3">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xmlns="" id="{FF23C2E4-EEC4-4FAE-94A9-EA22065D902F}"/>
              </a:ext>
            </a:extLst>
          </p:cNvPr>
          <p:cNvSpPr>
            <a:spLocks noGrp="1"/>
          </p:cNvSpPr>
          <p:nvPr>
            <p:ph idx="1"/>
          </p:nvPr>
        </p:nvSpPr>
        <p:spPr>
          <a:xfrm>
            <a:off x="285721" y="750082"/>
            <a:ext cx="4357718" cy="4071966"/>
          </a:xfrm>
        </p:spPr>
        <p:txBody>
          <a:bodyPr vert="horz" lIns="91440" tIns="45720" rIns="91440" bIns="45720" rtlCol="0">
            <a:normAutofit fontScale="92500" lnSpcReduction="20000"/>
          </a:bodyPr>
          <a:lstStyle/>
          <a:p>
            <a:r>
              <a:rPr lang="en-US" sz="2000" dirty="0" smtClean="0">
                <a:latin typeface="Apri"/>
              </a:rPr>
              <a:t>In suspected acute maternal infection to prevent fetal infection should extend </a:t>
            </a:r>
            <a:r>
              <a:rPr lang="en-US" sz="2000" dirty="0" smtClean="0">
                <a:solidFill>
                  <a:srgbClr val="FF0000"/>
                </a:solidFill>
                <a:latin typeface="Apri"/>
              </a:rPr>
              <a:t>until delivery </a:t>
            </a:r>
            <a:r>
              <a:rPr lang="en-US" sz="2000" dirty="0" smtClean="0">
                <a:latin typeface="Apri"/>
              </a:rPr>
              <a:t>. </a:t>
            </a:r>
          </a:p>
          <a:p>
            <a:pPr algn="l">
              <a:buNone/>
            </a:pPr>
            <a:endParaRPr lang="en-US" sz="2000" dirty="0" smtClean="0">
              <a:latin typeface="Apri"/>
            </a:endParaRPr>
          </a:p>
          <a:p>
            <a:pPr algn="l">
              <a:buNone/>
            </a:pPr>
            <a:r>
              <a:rPr lang="en-US" sz="2000" dirty="0" smtClean="0">
                <a:latin typeface="Apri"/>
              </a:rPr>
              <a:t> infection </a:t>
            </a:r>
            <a:r>
              <a:rPr lang="en-US" sz="2000" dirty="0" smtClean="0">
                <a:solidFill>
                  <a:srgbClr val="00B050"/>
                </a:solidFill>
                <a:latin typeface="Apri"/>
              </a:rPr>
              <a:t>&lt;18 week                                                              </a:t>
            </a:r>
          </a:p>
          <a:p>
            <a:pPr algn="l">
              <a:buNone/>
            </a:pPr>
            <a:endParaRPr lang="en-US" sz="2000" dirty="0" smtClean="0">
              <a:latin typeface="Apri"/>
            </a:endParaRPr>
          </a:p>
          <a:p>
            <a:pPr algn="l">
              <a:buNone/>
            </a:pPr>
            <a:r>
              <a:rPr lang="en-US" sz="2000" dirty="0" err="1" smtClean="0">
                <a:solidFill>
                  <a:srgbClr val="0070C0"/>
                </a:solidFill>
                <a:latin typeface="Apri"/>
              </a:rPr>
              <a:t>Spiramycin</a:t>
            </a:r>
            <a:r>
              <a:rPr lang="en-US" sz="2000" dirty="0" smtClean="0">
                <a:solidFill>
                  <a:srgbClr val="0070C0"/>
                </a:solidFill>
                <a:latin typeface="Apri"/>
              </a:rPr>
              <a:t> + monthly US </a:t>
            </a:r>
          </a:p>
          <a:p>
            <a:pPr algn="l">
              <a:buNone/>
            </a:pPr>
            <a:r>
              <a:rPr lang="en-US" sz="2000" dirty="0" smtClean="0">
                <a:latin typeface="Apri"/>
              </a:rPr>
              <a:t>Prevent </a:t>
            </a:r>
            <a:r>
              <a:rPr lang="en-US" sz="2000" dirty="0" err="1" smtClean="0">
                <a:latin typeface="Apri"/>
              </a:rPr>
              <a:t>transplacental</a:t>
            </a:r>
            <a:r>
              <a:rPr lang="en-US" sz="2000" dirty="0" smtClean="0">
                <a:latin typeface="Apri"/>
              </a:rPr>
              <a:t> transmission</a:t>
            </a:r>
          </a:p>
          <a:p>
            <a:pPr algn="l">
              <a:buNone/>
            </a:pPr>
            <a:r>
              <a:rPr lang="en-US" sz="2000" dirty="0" smtClean="0">
                <a:latin typeface="Apri"/>
              </a:rPr>
              <a:t> of toxoplasma but dose not treat fetus </a:t>
            </a:r>
          </a:p>
          <a:p>
            <a:pPr algn="l">
              <a:buNone/>
            </a:pPr>
            <a:endParaRPr lang="en-US" sz="2000" dirty="0" smtClean="0">
              <a:latin typeface="Apri"/>
            </a:endParaRPr>
          </a:p>
          <a:p>
            <a:pPr algn="l">
              <a:buNone/>
            </a:pPr>
            <a:r>
              <a:rPr lang="en-US" sz="2000" dirty="0" smtClean="0">
                <a:latin typeface="Apri"/>
              </a:rPr>
              <a:t>3 gm daily until delivery </a:t>
            </a:r>
          </a:p>
          <a:p>
            <a:pPr algn="l">
              <a:buNone/>
            </a:pPr>
            <a:endParaRPr lang="en-US" sz="2000" dirty="0" smtClean="0">
              <a:latin typeface="Apri"/>
            </a:endParaRPr>
          </a:p>
          <a:p>
            <a:pPr algn="l">
              <a:buNone/>
            </a:pPr>
            <a:r>
              <a:rPr lang="en-US" sz="2000" dirty="0" smtClean="0">
                <a:latin typeface="Apri"/>
              </a:rPr>
              <a:t>If  infection in the fetus </a:t>
            </a:r>
            <a:r>
              <a:rPr lang="en-US" sz="2000" dirty="0" smtClean="0">
                <a:solidFill>
                  <a:srgbClr val="FF0000"/>
                </a:solidFill>
                <a:latin typeface="Apri"/>
              </a:rPr>
              <a:t>is documented or suspected</a:t>
            </a:r>
            <a:r>
              <a:rPr lang="en-US" sz="2000" dirty="0" smtClean="0">
                <a:latin typeface="Apri"/>
              </a:rPr>
              <a:t> :</a:t>
            </a:r>
          </a:p>
          <a:p>
            <a:pPr algn="l">
              <a:buNone/>
            </a:pPr>
            <a:r>
              <a:rPr lang="en-US" sz="2000" dirty="0" smtClean="0">
                <a:solidFill>
                  <a:schemeClr val="accent1">
                    <a:lumMod val="75000"/>
                  </a:schemeClr>
                </a:solidFill>
                <a:latin typeface="Apri"/>
              </a:rPr>
              <a:t> - </a:t>
            </a:r>
            <a:r>
              <a:rPr lang="en-US" sz="2000" dirty="0" err="1" smtClean="0">
                <a:solidFill>
                  <a:schemeClr val="accent1">
                    <a:lumMod val="75000"/>
                  </a:schemeClr>
                </a:solidFill>
                <a:latin typeface="Apri"/>
              </a:rPr>
              <a:t>Pyrimethamine</a:t>
            </a:r>
            <a:r>
              <a:rPr lang="en-US" sz="2000" dirty="0" smtClean="0">
                <a:solidFill>
                  <a:schemeClr val="accent1">
                    <a:lumMod val="75000"/>
                  </a:schemeClr>
                </a:solidFill>
                <a:latin typeface="Apri"/>
              </a:rPr>
              <a:t>, sulfadiazine and </a:t>
            </a:r>
            <a:r>
              <a:rPr lang="en-US" sz="2000" dirty="0" err="1" smtClean="0">
                <a:solidFill>
                  <a:schemeClr val="accent1">
                    <a:lumMod val="75000"/>
                  </a:schemeClr>
                </a:solidFill>
                <a:latin typeface="Apri"/>
              </a:rPr>
              <a:t>leucovorin</a:t>
            </a:r>
            <a:endParaRPr lang="en-US" sz="2000" dirty="0">
              <a:solidFill>
                <a:schemeClr val="accent1">
                  <a:lumMod val="75000"/>
                </a:schemeClr>
              </a:solidFill>
              <a:latin typeface="Apri"/>
            </a:endParaRPr>
          </a:p>
        </p:txBody>
      </p:sp>
      <p:sp>
        <p:nvSpPr>
          <p:cNvPr id="3" name="Title 2">
            <a:extLst>
              <a:ext uri="{FF2B5EF4-FFF2-40B4-BE49-F238E27FC236}">
                <a16:creationId xmlns:a16="http://schemas.microsoft.com/office/drawing/2014/main" xmlns="" id="{7DBDF0B9-6FB9-4FBF-9D89-C56FF65341CC}"/>
              </a:ext>
            </a:extLst>
          </p:cNvPr>
          <p:cNvSpPr>
            <a:spLocks noGrp="1"/>
          </p:cNvSpPr>
          <p:nvPr>
            <p:ph type="title"/>
          </p:nvPr>
        </p:nvSpPr>
        <p:spPr>
          <a:xfrm>
            <a:off x="2011895" y="216366"/>
            <a:ext cx="2917297" cy="533717"/>
          </a:xfrm>
        </p:spPr>
        <p:txBody>
          <a:bodyPr vert="horz" lIns="91440" tIns="45720" rIns="91440" bIns="45720" rtlCol="0" anchor="t">
            <a:normAutofit fontScale="90000"/>
          </a:bodyPr>
          <a:lstStyle/>
          <a:p>
            <a:pPr algn="l"/>
            <a:r>
              <a:rPr lang="en-US" sz="3600"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Management </a:t>
            </a:r>
          </a:p>
        </p:txBody>
      </p:sp>
      <p:sp>
        <p:nvSpPr>
          <p:cNvPr id="10" name="Rectangle 9">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11576"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3"/>
            <a:ext cx="2126518" cy="1110628"/>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054496" y="-190252"/>
            <a:ext cx="1370729"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90350" y="316610"/>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70" y="4586629"/>
            <a:ext cx="1120885" cy="55687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5" y="4839860"/>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xmlns="" id="{873047CB-194A-4D10-AC89-179141EBD846}"/>
              </a:ext>
            </a:extLst>
          </p:cNvPr>
          <p:cNvSpPr txBox="1"/>
          <p:nvPr/>
        </p:nvSpPr>
        <p:spPr>
          <a:xfrm>
            <a:off x="4721735" y="44043"/>
            <a:ext cx="3929089" cy="7022435"/>
          </a:xfrm>
          <a:prstGeom prst="rect">
            <a:avLst/>
          </a:prstGeom>
          <a:noFill/>
        </p:spPr>
        <p:txBody>
          <a:bodyPr wrap="square" rtlCol="0">
            <a:spAutoFit/>
          </a:bodyPr>
          <a:lstStyle/>
          <a:p>
            <a:pPr marL="228600" indent="-228600" algn="l">
              <a:lnSpc>
                <a:spcPct val="90000"/>
              </a:lnSpc>
              <a:spcBef>
                <a:spcPts val="1000"/>
              </a:spcBef>
            </a:pPr>
            <a:r>
              <a:rPr lang="en-US" b="1" dirty="0">
                <a:solidFill>
                  <a:schemeClr val="tx1">
                    <a:lumMod val="75000"/>
                    <a:lumOff val="25000"/>
                  </a:schemeClr>
                </a:solidFill>
                <a:latin typeface="Apri"/>
              </a:rPr>
              <a:t>   </a:t>
            </a:r>
            <a:r>
              <a:rPr lang="en-US" b="1" dirty="0" err="1">
                <a:solidFill>
                  <a:schemeClr val="tx1">
                    <a:lumMod val="75000"/>
                    <a:lumOff val="25000"/>
                  </a:schemeClr>
                </a:solidFill>
                <a:latin typeface="Apri"/>
              </a:rPr>
              <a:t>Infecton</a:t>
            </a:r>
            <a:r>
              <a:rPr lang="en-US" b="1" dirty="0">
                <a:solidFill>
                  <a:schemeClr val="tx1">
                    <a:lumMod val="75000"/>
                    <a:lumOff val="25000"/>
                  </a:schemeClr>
                </a:solidFill>
                <a:latin typeface="Apri"/>
              </a:rPr>
              <a:t> </a:t>
            </a:r>
            <a:r>
              <a:rPr lang="en-US" b="1" dirty="0">
                <a:solidFill>
                  <a:srgbClr val="00B050"/>
                </a:solidFill>
                <a:latin typeface="Apri"/>
              </a:rPr>
              <a:t>&gt; 18 weeks</a:t>
            </a:r>
          </a:p>
          <a:p>
            <a:pPr marL="228600" indent="-228600" algn="l">
              <a:lnSpc>
                <a:spcPct val="90000"/>
              </a:lnSpc>
              <a:spcBef>
                <a:spcPts val="1000"/>
              </a:spcBef>
            </a:pPr>
            <a:endParaRPr lang="en-US" b="1" dirty="0">
              <a:solidFill>
                <a:schemeClr val="tx1">
                  <a:lumMod val="75000"/>
                  <a:lumOff val="25000"/>
                </a:schemeClr>
              </a:solidFill>
              <a:latin typeface="Apri"/>
            </a:endParaRPr>
          </a:p>
          <a:p>
            <a:pPr marL="228600" indent="-228600" algn="l">
              <a:lnSpc>
                <a:spcPct val="90000"/>
              </a:lnSpc>
              <a:spcBef>
                <a:spcPts val="1000"/>
              </a:spcBef>
            </a:pPr>
            <a:r>
              <a:rPr lang="en-US" b="1" dirty="0">
                <a:solidFill>
                  <a:srgbClr val="0070C0"/>
                </a:solidFill>
                <a:latin typeface="Apri"/>
              </a:rPr>
              <a:t>Pyrimethamine, sulfadiazine and leucovorin     -  US</a:t>
            </a:r>
          </a:p>
          <a:p>
            <a:pPr marL="228600" indent="-228600" algn="l">
              <a:lnSpc>
                <a:spcPct val="90000"/>
              </a:lnSpc>
              <a:spcBef>
                <a:spcPts val="1000"/>
              </a:spcBef>
            </a:pPr>
            <a:endParaRPr lang="en-US" b="1" dirty="0">
              <a:solidFill>
                <a:srgbClr val="0070C0"/>
              </a:solidFill>
              <a:latin typeface="Apri"/>
            </a:endParaRPr>
          </a:p>
          <a:p>
            <a:pPr marL="228600" indent="-228600" algn="l">
              <a:lnSpc>
                <a:spcPct val="90000"/>
              </a:lnSpc>
              <a:spcBef>
                <a:spcPts val="1000"/>
              </a:spcBef>
            </a:pPr>
            <a:endParaRPr lang="en-US" b="1" dirty="0">
              <a:solidFill>
                <a:schemeClr val="tx1">
                  <a:lumMod val="75000"/>
                  <a:lumOff val="25000"/>
                </a:schemeClr>
              </a:solidFill>
              <a:latin typeface="Apri"/>
            </a:endParaRPr>
          </a:p>
          <a:p>
            <a:pPr marL="228600" indent="-228600" algn="l">
              <a:lnSpc>
                <a:spcPct val="90000"/>
              </a:lnSpc>
              <a:spcBef>
                <a:spcPts val="1000"/>
              </a:spcBef>
            </a:pPr>
            <a:r>
              <a:rPr lang="en-US" b="1" dirty="0">
                <a:solidFill>
                  <a:srgbClr val="FF0000"/>
                </a:solidFill>
                <a:latin typeface="Apri"/>
              </a:rPr>
              <a:t>Pyrimethamine</a:t>
            </a:r>
            <a:r>
              <a:rPr lang="en-US" b="1" dirty="0">
                <a:solidFill>
                  <a:schemeClr val="tx1">
                    <a:lumMod val="75000"/>
                    <a:lumOff val="25000"/>
                  </a:schemeClr>
                </a:solidFill>
                <a:latin typeface="Apri"/>
              </a:rPr>
              <a:t> 100 mg/day orally divided into two doses for two days followed by 50 mg orally daily plus</a:t>
            </a:r>
          </a:p>
          <a:p>
            <a:pPr marL="228600" indent="-228600" algn="l">
              <a:lnSpc>
                <a:spcPct val="90000"/>
              </a:lnSpc>
              <a:spcBef>
                <a:spcPts val="1000"/>
              </a:spcBef>
            </a:pPr>
            <a:r>
              <a:rPr lang="en-US" b="1" dirty="0">
                <a:solidFill>
                  <a:schemeClr val="tx1">
                    <a:lumMod val="75000"/>
                    <a:lumOff val="25000"/>
                  </a:schemeClr>
                </a:solidFill>
                <a:latin typeface="Apri"/>
              </a:rPr>
              <a:t> • </a:t>
            </a:r>
            <a:r>
              <a:rPr lang="en-US" b="1" dirty="0">
                <a:solidFill>
                  <a:srgbClr val="FF0000"/>
                </a:solidFill>
                <a:latin typeface="Apri"/>
              </a:rPr>
              <a:t>Sulfadiazine</a:t>
            </a:r>
            <a:r>
              <a:rPr lang="en-US" b="1" dirty="0">
                <a:solidFill>
                  <a:schemeClr val="tx1">
                    <a:lumMod val="75000"/>
                    <a:lumOff val="25000"/>
                  </a:schemeClr>
                </a:solidFill>
                <a:latin typeface="Apri"/>
              </a:rPr>
              <a:t> 75 mg/kg per dose orally for one dose, followed by 100 mg/kg per day orally divided into two doses (maximum sulfadiazine 4 g/day) plus </a:t>
            </a:r>
          </a:p>
          <a:p>
            <a:pPr marL="228600" indent="-228600" algn="l">
              <a:lnSpc>
                <a:spcPct val="90000"/>
              </a:lnSpc>
              <a:spcBef>
                <a:spcPts val="1000"/>
              </a:spcBef>
            </a:pPr>
            <a:r>
              <a:rPr lang="en-US" b="1" dirty="0">
                <a:solidFill>
                  <a:schemeClr val="tx1">
                    <a:lumMod val="75000"/>
                    <a:lumOff val="25000"/>
                  </a:schemeClr>
                </a:solidFill>
                <a:latin typeface="Apri"/>
              </a:rPr>
              <a:t>• </a:t>
            </a:r>
            <a:r>
              <a:rPr lang="en-US" b="1" dirty="0" err="1">
                <a:solidFill>
                  <a:srgbClr val="FF0000"/>
                </a:solidFill>
                <a:latin typeface="Apri"/>
              </a:rPr>
              <a:t>Folinic</a:t>
            </a:r>
            <a:r>
              <a:rPr lang="en-US" b="1" dirty="0">
                <a:solidFill>
                  <a:srgbClr val="FF0000"/>
                </a:solidFill>
                <a:latin typeface="Apri"/>
              </a:rPr>
              <a:t> acid (leucovorin) </a:t>
            </a:r>
            <a:r>
              <a:rPr lang="en-US" b="1" dirty="0">
                <a:solidFill>
                  <a:schemeClr val="tx1">
                    <a:lumMod val="75000"/>
                    <a:lumOff val="25000"/>
                  </a:schemeClr>
                </a:solidFill>
                <a:latin typeface="Apri"/>
              </a:rPr>
              <a:t>10 to 20 mg/day orally during and one week after pyrimethamine therapy (folic acid is not an appropriate substitute), administered to prevent pyrimethamine-induced hematologic toxicity. (bone marrow suppression)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p>
        </p:txBody>
      </p:sp>
    </p:spTree>
    <p:extLst>
      <p:ext uri="{BB962C8B-B14F-4D97-AF65-F5344CB8AC3E}">
        <p14:creationId xmlns:p14="http://schemas.microsoft.com/office/powerpoint/2010/main" val="1174539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11576"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3"/>
            <a:ext cx="2126518" cy="1110628"/>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054496" y="-190252"/>
            <a:ext cx="1370729"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90350" y="316610"/>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70" y="4586629"/>
            <a:ext cx="1120885" cy="55687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5" y="4839860"/>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a:extLst>
              <a:ext uri="{FF2B5EF4-FFF2-40B4-BE49-F238E27FC236}">
                <a16:creationId xmlns:a16="http://schemas.microsoft.com/office/drawing/2014/main" xmlns="" id="{7CF50575-AB63-4FD6-ABCA-2271EC72B4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432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لقطة الشاشة 2021-12-27 190413.png"/>
          <p:cNvPicPr>
            <a:picLocks noGrp="1" noChangeAspect="1"/>
          </p:cNvPicPr>
          <p:nvPr>
            <p:ph idx="1"/>
          </p:nvPr>
        </p:nvPicPr>
        <p:blipFill>
          <a:blip r:embed="rId2"/>
          <a:stretch>
            <a:fillRect/>
          </a:stretch>
        </p:blipFill>
        <p:spPr>
          <a:xfrm>
            <a:off x="228601" y="285750"/>
            <a:ext cx="8915401" cy="4572000"/>
          </a:xfrm>
          <a:prstGeom prst="rect">
            <a:avLst/>
          </a:prstGeom>
          <a:ln>
            <a:noFill/>
          </a:ln>
          <a:effectLst>
            <a:softEdge rad="112500"/>
          </a:effectLst>
        </p:spPr>
      </p:pic>
    </p:spTree>
    <p:extLst>
      <p:ext uri="{BB962C8B-B14F-4D97-AF65-F5344CB8AC3E}">
        <p14:creationId xmlns:p14="http://schemas.microsoft.com/office/powerpoint/2010/main" val="1804236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238750"/>
          </a:xfrm>
        </p:spPr>
      </p:pic>
      <p:sp>
        <p:nvSpPr>
          <p:cNvPr id="3" name="عنوان 2"/>
          <p:cNvSpPr>
            <a:spLocks noGrp="1"/>
          </p:cNvSpPr>
          <p:nvPr>
            <p:ph type="title"/>
          </p:nvPr>
        </p:nvSpPr>
        <p:spPr/>
        <p:txBody>
          <a:bodyPr/>
          <a:lstStyle/>
          <a:p>
            <a:endParaRPr lang="ar-JO" dirty="0"/>
          </a:p>
        </p:txBody>
      </p:sp>
    </p:spTree>
    <p:extLst>
      <p:ext uri="{BB962C8B-B14F-4D97-AF65-F5344CB8AC3E}">
        <p14:creationId xmlns:p14="http://schemas.microsoft.com/office/powerpoint/2010/main" val="4169638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6D6306C-ED4F-4AAE-B4A5-EEA6AFAD72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3" name="Title 2">
            <a:extLst>
              <a:ext uri="{FF2B5EF4-FFF2-40B4-BE49-F238E27FC236}">
                <a16:creationId xmlns:a16="http://schemas.microsoft.com/office/drawing/2014/main" xmlns="" id="{64966360-78A4-4D05-9CCC-59861AE8FCE6}"/>
              </a:ext>
            </a:extLst>
          </p:cNvPr>
          <p:cNvSpPr>
            <a:spLocks noGrp="1"/>
          </p:cNvSpPr>
          <p:nvPr>
            <p:ph type="title"/>
          </p:nvPr>
        </p:nvSpPr>
        <p:spPr>
          <a:xfrm>
            <a:off x="482601" y="1273628"/>
            <a:ext cx="2971546" cy="3387270"/>
          </a:xfrm>
        </p:spPr>
        <p:txBody>
          <a:bodyPr vert="horz" lIns="91440" tIns="45720" rIns="91440" bIns="45720" rtlCol="0" anchor="t">
            <a:normAutofit/>
          </a:bodyPr>
          <a:lstStyle/>
          <a:p>
            <a:pPr algn="l"/>
            <a:r>
              <a:rPr lang="en-US" sz="3600" dirty="0">
                <a:solidFill>
                  <a:schemeClr val="tx1"/>
                </a:solidFill>
              </a:rPr>
              <a:t>Parvovirus B19</a:t>
            </a:r>
            <a:br>
              <a:rPr lang="en-US" sz="3600"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
            </a:r>
            <a:br>
              <a:rPr lang="en-US" sz="3600" dirty="0">
                <a:solidFill>
                  <a:schemeClr val="tx1"/>
                </a:solidFill>
              </a:rPr>
            </a:br>
            <a:endParaRPr lang="en-US" sz="3600" kern="1200" dirty="0">
              <a:solidFill>
                <a:schemeClr val="tx1"/>
              </a:solidFill>
              <a:latin typeface="+mj-lt"/>
              <a:ea typeface="+mj-ea"/>
              <a:cs typeface="+mj-cs"/>
            </a:endParaRPr>
          </a:p>
        </p:txBody>
      </p:sp>
      <p:sp>
        <p:nvSpPr>
          <p:cNvPr id="10" name="Rectangle 9">
            <a:extLst>
              <a:ext uri="{FF2B5EF4-FFF2-40B4-BE49-F238E27FC236}">
                <a16:creationId xmlns:a16="http://schemas.microsoft.com/office/drawing/2014/main" xmlns="" id="{0EC5361D-F897-4856-B945-0455A365E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11576"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2" name="Freeform: Shape 11">
            <a:extLst>
              <a:ext uri="{FF2B5EF4-FFF2-40B4-BE49-F238E27FC236}">
                <a16:creationId xmlns:a16="http://schemas.microsoft.com/office/drawing/2014/main" xmlns="" id="{4508C0C5-2268-42B5-B3C8-4D0899E05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6"/>
            <a:ext cx="2126518" cy="1110628"/>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solidFill>
                <a:prstClr val="white"/>
              </a:solidFill>
            </a:endParaRPr>
          </a:p>
        </p:txBody>
      </p:sp>
      <p:sp>
        <p:nvSpPr>
          <p:cNvPr id="14" name="Freeform: Shape 13">
            <a:extLst>
              <a:ext uri="{FF2B5EF4-FFF2-40B4-BE49-F238E27FC236}">
                <a16:creationId xmlns:a16="http://schemas.microsoft.com/office/drawing/2014/main" xmlns="" id="{141ACBDB-38F8-4B34-8183-BD95B4E55A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054496" y="-190252"/>
            <a:ext cx="1370729"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solidFill>
                <a:prstClr val="white"/>
              </a:solidFill>
            </a:endParaRPr>
          </a:p>
        </p:txBody>
      </p:sp>
      <p:sp>
        <p:nvSpPr>
          <p:cNvPr id="16" name="Rectangle 15">
            <a:extLst>
              <a:ext uri="{FF2B5EF4-FFF2-40B4-BE49-F238E27FC236}">
                <a16:creationId xmlns:a16="http://schemas.microsoft.com/office/drawing/2014/main" xmlns="" id="{DE00DB52-3455-4E2F-867B-A6D0516E1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90350" y="316610"/>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solidFill>
                <a:prstClr val="white"/>
              </a:solidFill>
            </a:endParaRPr>
          </a:p>
        </p:txBody>
      </p:sp>
      <p:sp>
        <p:nvSpPr>
          <p:cNvPr id="2" name="Content Placeholder 1">
            <a:extLst>
              <a:ext uri="{FF2B5EF4-FFF2-40B4-BE49-F238E27FC236}">
                <a16:creationId xmlns:a16="http://schemas.microsoft.com/office/drawing/2014/main" xmlns="" id="{671BCCF8-5FB4-4D28-8823-EC88B96D5711}"/>
              </a:ext>
            </a:extLst>
          </p:cNvPr>
          <p:cNvSpPr>
            <a:spLocks noGrp="1"/>
          </p:cNvSpPr>
          <p:nvPr>
            <p:ph idx="1"/>
          </p:nvPr>
        </p:nvSpPr>
        <p:spPr>
          <a:xfrm>
            <a:off x="3715737" y="429378"/>
            <a:ext cx="4858885" cy="4127059"/>
          </a:xfrm>
        </p:spPr>
        <p:txBody>
          <a:bodyPr vert="horz" lIns="91440" tIns="45720" rIns="91440" bIns="45720" rtlCol="0">
            <a:normAutofit fontScale="70000" lnSpcReduction="20000"/>
          </a:bodyPr>
          <a:lstStyle/>
          <a:p>
            <a:r>
              <a:rPr lang="en-US" sz="2000" dirty="0">
                <a:solidFill>
                  <a:schemeClr val="tx1"/>
                </a:solidFill>
              </a:rPr>
              <a:t>is a small </a:t>
            </a:r>
            <a:r>
              <a:rPr lang="en-US" sz="2000" dirty="0">
                <a:solidFill>
                  <a:srgbClr val="FF0000"/>
                </a:solidFill>
              </a:rPr>
              <a:t>non-enveloped  single strand  DNA virus</a:t>
            </a:r>
          </a:p>
          <a:p>
            <a:r>
              <a:rPr lang="en-US" sz="2000" dirty="0">
                <a:solidFill>
                  <a:schemeClr val="tx1"/>
                </a:solidFill>
              </a:rPr>
              <a:t> is a relatively common infection in pregnancy</a:t>
            </a:r>
          </a:p>
          <a:p>
            <a:r>
              <a:rPr lang="en-US" sz="2000" dirty="0">
                <a:solidFill>
                  <a:schemeClr val="tx1"/>
                </a:solidFill>
              </a:rPr>
              <a:t>transmitted through </a:t>
            </a:r>
            <a:r>
              <a:rPr lang="en-US" sz="2000" dirty="0">
                <a:solidFill>
                  <a:srgbClr val="00B050"/>
                </a:solidFill>
              </a:rPr>
              <a:t>respiratory droplets</a:t>
            </a:r>
            <a:r>
              <a:rPr lang="en-US" sz="2000" dirty="0">
                <a:solidFill>
                  <a:schemeClr val="tx1"/>
                </a:solidFill>
              </a:rPr>
              <a:t>.</a:t>
            </a:r>
          </a:p>
          <a:p>
            <a:endParaRPr lang="en-US" sz="2000" dirty="0">
              <a:solidFill>
                <a:schemeClr val="tx1"/>
              </a:solidFill>
            </a:endParaRPr>
          </a:p>
          <a:p>
            <a:r>
              <a:rPr lang="en-US" sz="2000" dirty="0">
                <a:solidFill>
                  <a:schemeClr val="tx1"/>
                </a:solidFill>
              </a:rPr>
              <a:t>Incidence Immunity to PVB19 infection occurs in 50% of women of childbearing age and therefore 50% are susceptible to infection during pregnancy</a:t>
            </a:r>
          </a:p>
          <a:p>
            <a:r>
              <a:rPr lang="en-US" sz="2000" dirty="0">
                <a:solidFill>
                  <a:schemeClr val="tx1"/>
                </a:solidFill>
              </a:rPr>
              <a:t>. It occurs most commonly in those pregnant women who work with young children, for example teachers. </a:t>
            </a:r>
          </a:p>
          <a:p>
            <a:r>
              <a:rPr lang="en-US" sz="2000" dirty="0">
                <a:solidFill>
                  <a:schemeClr val="tx1"/>
                </a:solidFill>
              </a:rPr>
              <a:t>Routine screening in pregnancy is not currently recommended as there are currently no agreed treatment or prevention methods to protect the baby from being infected</a:t>
            </a:r>
          </a:p>
          <a:p>
            <a:endParaRPr lang="en-US" sz="2000" dirty="0">
              <a:solidFill>
                <a:schemeClr val="tx1"/>
              </a:solidFill>
            </a:endParaRPr>
          </a:p>
          <a:p>
            <a:r>
              <a:rPr lang="en-US" sz="2000" dirty="0">
                <a:solidFill>
                  <a:schemeClr val="tx1"/>
                </a:solidFill>
              </a:rPr>
              <a:t>Parvovirus B19 causes </a:t>
            </a:r>
            <a:r>
              <a:rPr lang="en-US" sz="2000" dirty="0">
                <a:solidFill>
                  <a:srgbClr val="FF0000"/>
                </a:solidFill>
              </a:rPr>
              <a:t>erythema </a:t>
            </a:r>
            <a:r>
              <a:rPr lang="en-US" sz="2000" dirty="0" err="1">
                <a:solidFill>
                  <a:srgbClr val="FF0000"/>
                </a:solidFill>
              </a:rPr>
              <a:t>infectiosum</a:t>
            </a:r>
            <a:r>
              <a:rPr lang="en-US" sz="2000" dirty="0">
                <a:solidFill>
                  <a:schemeClr val="tx1"/>
                </a:solidFill>
              </a:rPr>
              <a:t>, also known as fifth disease, characterized by self-limited fever and rash, and in adults, arthropathy. Viremia begins approximately </a:t>
            </a:r>
            <a:r>
              <a:rPr lang="en-US" sz="2000" dirty="0">
                <a:solidFill>
                  <a:srgbClr val="C00000"/>
                </a:solidFill>
              </a:rPr>
              <a:t>six days after exposure and lasts for one week in immunocompetent individuals</a:t>
            </a:r>
            <a:r>
              <a:rPr lang="en-US" sz="2000" dirty="0">
                <a:solidFill>
                  <a:schemeClr val="tx1"/>
                </a:solidFill>
              </a:rPr>
              <a:t>, who are usually </a:t>
            </a:r>
            <a:r>
              <a:rPr lang="en-US" sz="2000" dirty="0">
                <a:solidFill>
                  <a:srgbClr val="00B050"/>
                </a:solidFill>
              </a:rPr>
              <a:t>infectious</a:t>
            </a:r>
            <a:r>
              <a:rPr lang="en-US" sz="2000" dirty="0">
                <a:solidFill>
                  <a:schemeClr val="tx1"/>
                </a:solidFill>
              </a:rPr>
              <a:t> from the onset of viremia until the appearance of B19 associated rash or arthropathy </a:t>
            </a:r>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72" y="4586632"/>
            <a:ext cx="1120885" cy="55687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solidFill>
                <a:prstClr val="white"/>
              </a:solidFill>
            </a:endParaRPr>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7" y="4839863"/>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solidFill>
                <a:prstClr val="white"/>
              </a:solidFill>
            </a:endParaRPr>
          </a:p>
        </p:txBody>
      </p:sp>
      <p:pic>
        <p:nvPicPr>
          <p:cNvPr id="5" name="Picture 4" descr="A picture containing text, vegetable&#10;&#10;Description automatically generated">
            <a:extLst>
              <a:ext uri="{FF2B5EF4-FFF2-40B4-BE49-F238E27FC236}">
                <a16:creationId xmlns:a16="http://schemas.microsoft.com/office/drawing/2014/main" xmlns="" id="{5992E8F3-B39E-4E4C-B59E-1BA79ABB3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4" y="2204358"/>
            <a:ext cx="2837315" cy="2277836"/>
          </a:xfrm>
          <a:prstGeom prst="rect">
            <a:avLst/>
          </a:prstGeom>
          <a:ln>
            <a:noFill/>
          </a:ln>
          <a:effectLst>
            <a:softEdge rad="112500"/>
          </a:effectLst>
        </p:spPr>
      </p:pic>
    </p:spTree>
    <p:extLst>
      <p:ext uri="{BB962C8B-B14F-4D97-AF65-F5344CB8AC3E}">
        <p14:creationId xmlns:p14="http://schemas.microsoft.com/office/powerpoint/2010/main" val="2129358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5140" y="1298978"/>
            <a:ext cx="7062717" cy="4003423"/>
          </a:xfrm>
        </p:spPr>
      </p:pic>
      <p:sp>
        <p:nvSpPr>
          <p:cNvPr id="3" name="Title 2"/>
          <p:cNvSpPr>
            <a:spLocks noGrp="1"/>
          </p:cNvSpPr>
          <p:nvPr>
            <p:ph type="title"/>
          </p:nvPr>
        </p:nvSpPr>
        <p:spPr/>
        <p:txBody>
          <a:bodyPr>
            <a:normAutofit fontScale="90000"/>
          </a:bodyPr>
          <a:lstStyle/>
          <a:p>
            <a:r>
              <a:rPr lang="en-US" dirty="0" smtClean="0">
                <a:solidFill>
                  <a:schemeClr val="accent1">
                    <a:lumMod val="75000"/>
                  </a:schemeClr>
                </a:solidFill>
              </a:rPr>
              <a:t>Erythema </a:t>
            </a:r>
            <a:r>
              <a:rPr lang="en-US" dirty="0" err="1" smtClean="0">
                <a:solidFill>
                  <a:schemeClr val="accent1">
                    <a:lumMod val="75000"/>
                  </a:schemeClr>
                </a:solidFill>
              </a:rPr>
              <a:t>infectiosum</a:t>
            </a: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spTree>
    <p:extLst>
      <p:ext uri="{BB962C8B-B14F-4D97-AF65-F5344CB8AC3E}">
        <p14:creationId xmlns:p14="http://schemas.microsoft.com/office/powerpoint/2010/main" val="479953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46D6306C-ED4F-4AAE-B4A5-EEA6AFAD72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3" name="Title 2">
            <a:extLst>
              <a:ext uri="{FF2B5EF4-FFF2-40B4-BE49-F238E27FC236}">
                <a16:creationId xmlns:a16="http://schemas.microsoft.com/office/drawing/2014/main" xmlns="" id="{25E26E2D-1B4D-4C77-AA3E-9C4D7745CDAB}"/>
              </a:ext>
            </a:extLst>
          </p:cNvPr>
          <p:cNvSpPr>
            <a:spLocks noGrp="1"/>
          </p:cNvSpPr>
          <p:nvPr>
            <p:ph type="title"/>
          </p:nvPr>
        </p:nvSpPr>
        <p:spPr>
          <a:xfrm>
            <a:off x="482601" y="1273628"/>
            <a:ext cx="2971546" cy="3387270"/>
          </a:xfrm>
        </p:spPr>
        <p:txBody>
          <a:bodyPr vert="horz" lIns="91440" tIns="45720" rIns="91440" bIns="45720" rtlCol="0" anchor="t">
            <a:normAutofit/>
          </a:bodyPr>
          <a:lstStyle/>
          <a:p>
            <a:pPr algn="l"/>
            <a:r>
              <a:rPr lang="en-US" sz="3600" kern="1200" dirty="0">
                <a:solidFill>
                  <a:schemeClr val="tx1"/>
                </a:solidFill>
                <a:latin typeface="+mj-lt"/>
                <a:ea typeface="+mj-ea"/>
                <a:cs typeface="+mj-cs"/>
              </a:rPr>
              <a:t>Clinical features</a:t>
            </a:r>
          </a:p>
        </p:txBody>
      </p:sp>
      <p:sp>
        <p:nvSpPr>
          <p:cNvPr id="6" name="Rectangle 9">
            <a:extLst>
              <a:ext uri="{FF2B5EF4-FFF2-40B4-BE49-F238E27FC236}">
                <a16:creationId xmlns:a16="http://schemas.microsoft.com/office/drawing/2014/main" xmlns="" id="{0EC5361D-F897-4856-B945-0455A365E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11576"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7" name="Freeform: Shape 11">
            <a:extLst>
              <a:ext uri="{FF2B5EF4-FFF2-40B4-BE49-F238E27FC236}">
                <a16:creationId xmlns:a16="http://schemas.microsoft.com/office/drawing/2014/main" xmlns="" id="{4508C0C5-2268-42B5-B3C8-4D0899E05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6"/>
            <a:ext cx="2126518" cy="1110628"/>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solidFill>
                <a:prstClr val="white"/>
              </a:solidFill>
            </a:endParaRPr>
          </a:p>
        </p:txBody>
      </p:sp>
      <p:sp>
        <p:nvSpPr>
          <p:cNvPr id="9" name="Freeform: Shape 13">
            <a:extLst>
              <a:ext uri="{FF2B5EF4-FFF2-40B4-BE49-F238E27FC236}">
                <a16:creationId xmlns:a16="http://schemas.microsoft.com/office/drawing/2014/main" xmlns="" id="{141ACBDB-38F8-4B34-8183-BD95B4E55A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054496" y="-190252"/>
            <a:ext cx="1370729"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solidFill>
                <a:prstClr val="white"/>
              </a:solidFill>
            </a:endParaRPr>
          </a:p>
        </p:txBody>
      </p:sp>
      <p:sp>
        <p:nvSpPr>
          <p:cNvPr id="11" name="Rectangle 15">
            <a:extLst>
              <a:ext uri="{FF2B5EF4-FFF2-40B4-BE49-F238E27FC236}">
                <a16:creationId xmlns:a16="http://schemas.microsoft.com/office/drawing/2014/main" xmlns="" id="{DE00DB52-3455-4E2F-867B-A6D0516E1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90350" y="316610"/>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solidFill>
                <a:prstClr val="white"/>
              </a:solidFill>
            </a:endParaRPr>
          </a:p>
        </p:txBody>
      </p:sp>
      <p:sp>
        <p:nvSpPr>
          <p:cNvPr id="2" name="Content Placeholder 1">
            <a:extLst>
              <a:ext uri="{FF2B5EF4-FFF2-40B4-BE49-F238E27FC236}">
                <a16:creationId xmlns:a16="http://schemas.microsoft.com/office/drawing/2014/main" xmlns="" id="{C7599B1E-37CA-4CA3-98DE-5B2986119A25}"/>
              </a:ext>
            </a:extLst>
          </p:cNvPr>
          <p:cNvSpPr>
            <a:spLocks noGrp="1"/>
          </p:cNvSpPr>
          <p:nvPr>
            <p:ph idx="1"/>
          </p:nvPr>
        </p:nvSpPr>
        <p:spPr>
          <a:xfrm>
            <a:off x="2772904" y="-48986"/>
            <a:ext cx="6309757" cy="4888849"/>
          </a:xfrm>
        </p:spPr>
        <p:txBody>
          <a:bodyPr vert="horz" lIns="91440" tIns="45720" rIns="91440" bIns="45720" rtlCol="0">
            <a:noAutofit/>
          </a:bodyPr>
          <a:lstStyle/>
          <a:p>
            <a:r>
              <a:rPr lang="en-US" sz="1400" dirty="0">
                <a:solidFill>
                  <a:schemeClr val="tx1"/>
                </a:solidFill>
                <a:latin typeface="+mj-lt"/>
                <a:cs typeface="Aldhabi" panose="01000000000000000000" pitchFamily="2" charset="-78"/>
              </a:rPr>
              <a:t>In adults, many (20–25%) </a:t>
            </a:r>
            <a:r>
              <a:rPr lang="en-US" sz="1400" dirty="0">
                <a:solidFill>
                  <a:srgbClr val="C00000"/>
                </a:solidFill>
                <a:latin typeface="+mj-lt"/>
                <a:cs typeface="Aldhabi" panose="01000000000000000000" pitchFamily="2" charset="-78"/>
              </a:rPr>
              <a:t>cases are asymptomatic</a:t>
            </a:r>
          </a:p>
          <a:p>
            <a:r>
              <a:rPr lang="en-US" sz="1400" dirty="0">
                <a:solidFill>
                  <a:schemeClr val="tx1"/>
                </a:solidFill>
                <a:latin typeface="+mj-lt"/>
                <a:cs typeface="Aldhabi" panose="01000000000000000000" pitchFamily="2" charset="-78"/>
              </a:rPr>
              <a:t> or produce symptoms of a mild flu-like illness and/or arthropathy. </a:t>
            </a:r>
          </a:p>
          <a:p>
            <a:r>
              <a:rPr lang="en-US" sz="1400" dirty="0">
                <a:solidFill>
                  <a:schemeClr val="tx1"/>
                </a:solidFill>
                <a:latin typeface="+mj-lt"/>
                <a:cs typeface="Aldhabi" panose="01000000000000000000" pitchFamily="2" charset="-78"/>
              </a:rPr>
              <a:t>In children it usually causes a characteristic rash (</a:t>
            </a:r>
            <a:r>
              <a:rPr lang="en-US" sz="1400" dirty="0">
                <a:solidFill>
                  <a:srgbClr val="00B050"/>
                </a:solidFill>
                <a:latin typeface="+mj-lt"/>
                <a:cs typeface="Aldhabi" panose="01000000000000000000" pitchFamily="2" charset="-78"/>
              </a:rPr>
              <a:t>slapped cheek syndrome</a:t>
            </a:r>
            <a:r>
              <a:rPr lang="en-US" sz="1400" dirty="0">
                <a:solidFill>
                  <a:schemeClr val="tx1"/>
                </a:solidFill>
                <a:latin typeface="+mj-lt"/>
                <a:cs typeface="Aldhabi" panose="01000000000000000000" pitchFamily="2" charset="-78"/>
              </a:rPr>
              <a:t>).</a:t>
            </a:r>
          </a:p>
          <a:p>
            <a:r>
              <a:rPr lang="en-US" sz="1400" dirty="0">
                <a:solidFill>
                  <a:schemeClr val="tx1"/>
                </a:solidFill>
                <a:latin typeface="+mj-lt"/>
                <a:cs typeface="Aldhabi" panose="01000000000000000000" pitchFamily="2" charset="-78"/>
              </a:rPr>
              <a:t> There is a </a:t>
            </a:r>
            <a:r>
              <a:rPr lang="en-US" sz="1400" dirty="0">
                <a:solidFill>
                  <a:srgbClr val="C00000"/>
                </a:solidFill>
                <a:latin typeface="+mj-lt"/>
                <a:cs typeface="Aldhabi" panose="01000000000000000000" pitchFamily="2" charset="-78"/>
              </a:rPr>
              <a:t>transplacental transmission </a:t>
            </a:r>
            <a:r>
              <a:rPr lang="en-US" sz="1400" dirty="0">
                <a:solidFill>
                  <a:schemeClr val="tx1"/>
                </a:solidFill>
                <a:latin typeface="+mj-lt"/>
                <a:cs typeface="Aldhabi" panose="01000000000000000000" pitchFamily="2" charset="-78"/>
              </a:rPr>
              <a:t>rate of 17– 33% and the fetus is most vulnerable if infected in </a:t>
            </a:r>
            <a:r>
              <a:rPr lang="en-US" sz="1400" dirty="0">
                <a:solidFill>
                  <a:srgbClr val="00B050"/>
                </a:solidFill>
                <a:latin typeface="+mj-lt"/>
                <a:cs typeface="Aldhabi" panose="01000000000000000000" pitchFamily="2" charset="-78"/>
              </a:rPr>
              <a:t>the second trimester</a:t>
            </a:r>
            <a:r>
              <a:rPr lang="en-US" sz="1400" dirty="0">
                <a:solidFill>
                  <a:schemeClr val="tx1"/>
                </a:solidFill>
                <a:latin typeface="+mj-lt"/>
                <a:cs typeface="Aldhabi" panose="01000000000000000000" pitchFamily="2" charset="-78"/>
              </a:rPr>
              <a:t>. </a:t>
            </a:r>
          </a:p>
          <a:p>
            <a:r>
              <a:rPr lang="en-US" sz="1400" dirty="0">
                <a:solidFill>
                  <a:schemeClr val="tx1"/>
                </a:solidFill>
                <a:latin typeface="+mj-lt"/>
                <a:cs typeface="Aldhabi" panose="01000000000000000000" pitchFamily="2" charset="-78"/>
              </a:rPr>
              <a:t>In most fetuses infected with PVB19, there will be </a:t>
            </a:r>
            <a:r>
              <a:rPr lang="en-US" sz="1400" dirty="0">
                <a:solidFill>
                  <a:srgbClr val="00B050"/>
                </a:solidFill>
                <a:latin typeface="+mj-lt"/>
                <a:cs typeface="Aldhabi" panose="01000000000000000000" pitchFamily="2" charset="-78"/>
              </a:rPr>
              <a:t>spontaneous </a:t>
            </a:r>
            <a:r>
              <a:rPr lang="en-US" sz="1400" dirty="0">
                <a:solidFill>
                  <a:schemeClr val="tx1"/>
                </a:solidFill>
                <a:latin typeface="+mj-lt"/>
                <a:cs typeface="Aldhabi" panose="01000000000000000000" pitchFamily="2" charset="-78"/>
              </a:rPr>
              <a:t>resolution with no </a:t>
            </a:r>
            <a:r>
              <a:rPr lang="en-US" sz="1400" dirty="0" err="1">
                <a:solidFill>
                  <a:schemeClr val="tx1"/>
                </a:solidFill>
                <a:latin typeface="+mj-lt"/>
                <a:cs typeface="Aldhabi" panose="01000000000000000000" pitchFamily="2" charset="-78"/>
              </a:rPr>
              <a:t>longterm</a:t>
            </a:r>
            <a:r>
              <a:rPr lang="en-US" sz="1400" dirty="0">
                <a:solidFill>
                  <a:schemeClr val="tx1"/>
                </a:solidFill>
                <a:latin typeface="+mj-lt"/>
                <a:cs typeface="Aldhabi" panose="01000000000000000000" pitchFamily="2" charset="-78"/>
              </a:rPr>
              <a:t> consequences</a:t>
            </a:r>
          </a:p>
          <a:p>
            <a:r>
              <a:rPr lang="en-US" sz="1400" dirty="0">
                <a:solidFill>
                  <a:schemeClr val="tx1"/>
                </a:solidFill>
                <a:latin typeface="+mj-lt"/>
                <a:cs typeface="Aldhabi" panose="01000000000000000000" pitchFamily="2" charset="-78"/>
              </a:rPr>
              <a:t>, but the infection can cause </a:t>
            </a:r>
            <a:r>
              <a:rPr lang="en-US" sz="1400" dirty="0">
                <a:solidFill>
                  <a:srgbClr val="00B050"/>
                </a:solidFill>
                <a:latin typeface="+mj-lt"/>
                <a:cs typeface="Aldhabi" panose="01000000000000000000" pitchFamily="2" charset="-78"/>
              </a:rPr>
              <a:t>an aplastic </a:t>
            </a:r>
            <a:r>
              <a:rPr lang="en-US" sz="1400" dirty="0" err="1">
                <a:solidFill>
                  <a:srgbClr val="00B050"/>
                </a:solidFill>
                <a:latin typeface="+mj-lt"/>
                <a:cs typeface="Aldhabi" panose="01000000000000000000" pitchFamily="2" charset="-78"/>
              </a:rPr>
              <a:t>anaemia</a:t>
            </a:r>
            <a:r>
              <a:rPr lang="en-US" sz="1400" dirty="0">
                <a:solidFill>
                  <a:srgbClr val="00B050"/>
                </a:solidFill>
                <a:latin typeface="+mj-lt"/>
                <a:cs typeface="Aldhabi" panose="01000000000000000000" pitchFamily="2" charset="-78"/>
              </a:rPr>
              <a:t>(parvovirus infect erythrocyte and fetal liver )</a:t>
            </a:r>
            <a:r>
              <a:rPr lang="en-US" sz="1400" dirty="0">
                <a:solidFill>
                  <a:schemeClr val="tx1"/>
                </a:solidFill>
                <a:latin typeface="+mj-lt"/>
                <a:cs typeface="Aldhabi" panose="01000000000000000000" pitchFamily="2" charset="-78"/>
              </a:rPr>
              <a:t>. The </a:t>
            </a:r>
            <a:r>
              <a:rPr lang="en-US" sz="1400" dirty="0" err="1">
                <a:solidFill>
                  <a:schemeClr val="tx1"/>
                </a:solidFill>
                <a:latin typeface="+mj-lt"/>
                <a:cs typeface="Aldhabi" panose="01000000000000000000" pitchFamily="2" charset="-78"/>
              </a:rPr>
              <a:t>anaemic</a:t>
            </a:r>
            <a:r>
              <a:rPr lang="en-US" sz="1400" dirty="0">
                <a:solidFill>
                  <a:schemeClr val="tx1"/>
                </a:solidFill>
                <a:latin typeface="+mj-lt"/>
                <a:cs typeface="Aldhabi" panose="01000000000000000000" pitchFamily="2" charset="-78"/>
              </a:rPr>
              <a:t> fetus may then become hydropic</a:t>
            </a:r>
            <a:r>
              <a:rPr lang="en-US" sz="1400" dirty="0">
                <a:solidFill>
                  <a:srgbClr val="FF0000"/>
                </a:solidFill>
                <a:latin typeface="+mj-lt"/>
                <a:cs typeface="Aldhabi" panose="01000000000000000000" pitchFamily="2" charset="-78"/>
              </a:rPr>
              <a:t>(abnormal accumulation of fluid in two cavity </a:t>
            </a:r>
            <a:r>
              <a:rPr lang="en-US" sz="1400" dirty="0">
                <a:solidFill>
                  <a:schemeClr val="tx1"/>
                </a:solidFill>
                <a:latin typeface="+mj-lt"/>
                <a:cs typeface="Aldhabi" panose="01000000000000000000" pitchFamily="2" charset="-78"/>
              </a:rPr>
              <a:t>) due to high output cardiac failure and liver congestion.</a:t>
            </a:r>
          </a:p>
          <a:p>
            <a:r>
              <a:rPr lang="en-US" sz="1400" dirty="0">
                <a:solidFill>
                  <a:schemeClr val="tx1"/>
                </a:solidFill>
                <a:latin typeface="+mj-lt"/>
                <a:cs typeface="Aldhabi" panose="01000000000000000000" pitchFamily="2" charset="-78"/>
              </a:rPr>
              <a:t>hydropic</a:t>
            </a:r>
            <a:r>
              <a:rPr lang="en-US" sz="1400" dirty="0">
                <a:solidFill>
                  <a:srgbClr val="FF0000"/>
                </a:solidFill>
                <a:latin typeface="+mj-lt"/>
                <a:cs typeface="Aldhabi" panose="01000000000000000000" pitchFamily="2" charset="-78"/>
              </a:rPr>
              <a:t>(abnormal accumulation of fluid in two cavity </a:t>
            </a:r>
            <a:r>
              <a:rPr lang="en-US" sz="1400" dirty="0">
                <a:solidFill>
                  <a:schemeClr val="tx1"/>
                </a:solidFill>
                <a:latin typeface="+mj-lt"/>
                <a:cs typeface="Aldhabi" panose="01000000000000000000" pitchFamily="2" charset="-78"/>
              </a:rPr>
              <a:t>) This is the most common presentation during pregnancy and is seen on ultrasound scan.</a:t>
            </a:r>
          </a:p>
          <a:p>
            <a:r>
              <a:rPr lang="en-US" sz="1400" dirty="0">
                <a:solidFill>
                  <a:schemeClr val="tx1"/>
                </a:solidFill>
                <a:latin typeface="+mj-lt"/>
                <a:cs typeface="Aldhabi" panose="01000000000000000000" pitchFamily="2" charset="-78"/>
              </a:rPr>
              <a:t> If a fetus is hydropic, the velocity of blood flow in the fetal </a:t>
            </a:r>
            <a:r>
              <a:rPr lang="en-US" sz="1400" dirty="0">
                <a:solidFill>
                  <a:srgbClr val="FF0000"/>
                </a:solidFill>
                <a:latin typeface="+mj-lt"/>
                <a:cs typeface="Aldhabi" panose="01000000000000000000" pitchFamily="2" charset="-78"/>
              </a:rPr>
              <a:t>middle cerebral artery </a:t>
            </a:r>
            <a:r>
              <a:rPr lang="en-US" sz="1400" dirty="0">
                <a:solidFill>
                  <a:schemeClr val="tx1"/>
                </a:solidFill>
                <a:latin typeface="+mj-lt"/>
                <a:cs typeface="Aldhabi" panose="01000000000000000000" pitchFamily="2" charset="-78"/>
              </a:rPr>
              <a:t>can be measured. If the velocity is high, it is suggestive of </a:t>
            </a:r>
            <a:r>
              <a:rPr lang="en-US" sz="1400" dirty="0" err="1">
                <a:solidFill>
                  <a:schemeClr val="tx1"/>
                </a:solidFill>
                <a:latin typeface="+mj-lt"/>
                <a:cs typeface="Aldhabi" panose="01000000000000000000" pitchFamily="2" charset="-78"/>
              </a:rPr>
              <a:t>anaemia</a:t>
            </a:r>
            <a:r>
              <a:rPr lang="en-US" sz="1400" dirty="0">
                <a:solidFill>
                  <a:schemeClr val="tx1"/>
                </a:solidFill>
                <a:latin typeface="+mj-lt"/>
                <a:cs typeface="Aldhabi" panose="01000000000000000000" pitchFamily="2" charset="-78"/>
              </a:rPr>
              <a:t>, and PVB19.</a:t>
            </a:r>
          </a:p>
        </p:txBody>
      </p:sp>
      <p:sp>
        <p:nvSpPr>
          <p:cNvPr id="13" name="Isosceles Triangle 17">
            <a:extLst>
              <a:ext uri="{FF2B5EF4-FFF2-40B4-BE49-F238E27FC236}">
                <a16:creationId xmlns:a16="http://schemas.microsoft.com/office/drawing/2014/main" xmlns="" id="{9E914C83-E0D8-4953-92D5-169D28CB43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72" y="4586632"/>
            <a:ext cx="1120885" cy="55687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solidFill>
                <a:prstClr val="white"/>
              </a:solidFill>
            </a:endParaRPr>
          </a:p>
        </p:txBody>
      </p:sp>
      <p:sp>
        <p:nvSpPr>
          <p:cNvPr id="15" name="Isosceles Triangle 19">
            <a:extLst>
              <a:ext uri="{FF2B5EF4-FFF2-40B4-BE49-F238E27FC236}">
                <a16:creationId xmlns:a16="http://schemas.microsoft.com/office/drawing/2014/main" xmlns="" id="{3512E083-F550-46AF-8490-767ECFD00C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7" y="4839863"/>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solidFill>
                <a:prstClr val="white"/>
              </a:solidFill>
            </a:endParaRPr>
          </a:p>
        </p:txBody>
      </p:sp>
    </p:spTree>
    <p:extLst>
      <p:ext uri="{BB962C8B-B14F-4D97-AF65-F5344CB8AC3E}">
        <p14:creationId xmlns:p14="http://schemas.microsoft.com/office/powerpoint/2010/main" val="1608742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6D6306C-ED4F-4AAE-B4A5-EEA6AFAD72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3" name="Title 2">
            <a:extLst>
              <a:ext uri="{FF2B5EF4-FFF2-40B4-BE49-F238E27FC236}">
                <a16:creationId xmlns:a16="http://schemas.microsoft.com/office/drawing/2014/main" xmlns="" id="{733B3642-F42E-476E-A56D-7F719D9B95B9}"/>
              </a:ext>
            </a:extLst>
          </p:cNvPr>
          <p:cNvSpPr>
            <a:spLocks noGrp="1"/>
          </p:cNvSpPr>
          <p:nvPr>
            <p:ph type="title"/>
          </p:nvPr>
        </p:nvSpPr>
        <p:spPr>
          <a:xfrm>
            <a:off x="119640" y="1275606"/>
            <a:ext cx="2006878" cy="3387270"/>
          </a:xfrm>
        </p:spPr>
        <p:txBody>
          <a:bodyPr vert="horz" lIns="91440" tIns="45720" rIns="91440" bIns="45720" rtlCol="0" anchor="t">
            <a:normAutofit/>
          </a:bodyPr>
          <a:lstStyle/>
          <a:p>
            <a:pPr algn="l"/>
            <a:r>
              <a:rPr lang="en-US" sz="2400" kern="1200" dirty="0">
                <a:solidFill>
                  <a:schemeClr val="tx1"/>
                </a:solidFill>
                <a:latin typeface="+mj-lt"/>
                <a:ea typeface="+mj-ea"/>
                <a:cs typeface="+mj-cs"/>
              </a:rPr>
              <a:t>Management</a:t>
            </a:r>
          </a:p>
        </p:txBody>
      </p:sp>
      <p:sp>
        <p:nvSpPr>
          <p:cNvPr id="10" name="Rectangle 9">
            <a:extLst>
              <a:ext uri="{FF2B5EF4-FFF2-40B4-BE49-F238E27FC236}">
                <a16:creationId xmlns:a16="http://schemas.microsoft.com/office/drawing/2014/main" xmlns="" id="{0EC5361D-F897-4856-B945-0455A365E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11576"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2" name="Freeform: Shape 11">
            <a:extLst>
              <a:ext uri="{FF2B5EF4-FFF2-40B4-BE49-F238E27FC236}">
                <a16:creationId xmlns:a16="http://schemas.microsoft.com/office/drawing/2014/main" xmlns="" id="{4508C0C5-2268-42B5-B3C8-4D0899E05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6"/>
            <a:ext cx="2126518" cy="1110628"/>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solidFill>
                <a:prstClr val="white"/>
              </a:solidFill>
            </a:endParaRPr>
          </a:p>
        </p:txBody>
      </p:sp>
      <p:sp>
        <p:nvSpPr>
          <p:cNvPr id="14" name="Freeform: Shape 13">
            <a:extLst>
              <a:ext uri="{FF2B5EF4-FFF2-40B4-BE49-F238E27FC236}">
                <a16:creationId xmlns:a16="http://schemas.microsoft.com/office/drawing/2014/main" xmlns="" id="{141ACBDB-38F8-4B34-8183-BD95B4E55A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054496" y="-190252"/>
            <a:ext cx="1370729"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solidFill>
                <a:prstClr val="white"/>
              </a:solidFill>
            </a:endParaRPr>
          </a:p>
        </p:txBody>
      </p:sp>
      <p:sp>
        <p:nvSpPr>
          <p:cNvPr id="16" name="Rectangle 15">
            <a:extLst>
              <a:ext uri="{FF2B5EF4-FFF2-40B4-BE49-F238E27FC236}">
                <a16:creationId xmlns:a16="http://schemas.microsoft.com/office/drawing/2014/main" xmlns="" id="{DE00DB52-3455-4E2F-867B-A6D0516E1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90350" y="316610"/>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solidFill>
                <a:prstClr val="white"/>
              </a:solidFill>
            </a:endParaRPr>
          </a:p>
        </p:txBody>
      </p:sp>
      <p:sp>
        <p:nvSpPr>
          <p:cNvPr id="2" name="Content Placeholder 1">
            <a:extLst>
              <a:ext uri="{FF2B5EF4-FFF2-40B4-BE49-F238E27FC236}">
                <a16:creationId xmlns:a16="http://schemas.microsoft.com/office/drawing/2014/main" xmlns="" id="{DBA8434B-9953-4EF2-A356-26913D017E92}"/>
              </a:ext>
            </a:extLst>
          </p:cNvPr>
          <p:cNvSpPr>
            <a:spLocks noGrp="1"/>
          </p:cNvSpPr>
          <p:nvPr>
            <p:ph idx="1"/>
          </p:nvPr>
        </p:nvSpPr>
        <p:spPr>
          <a:xfrm>
            <a:off x="2195736" y="49844"/>
            <a:ext cx="6886920" cy="5093657"/>
          </a:xfrm>
        </p:spPr>
        <p:txBody>
          <a:bodyPr vert="horz" lIns="91440" tIns="45720" rIns="91440" bIns="45720" rtlCol="0">
            <a:noAutofit/>
          </a:bodyPr>
          <a:lstStyle/>
          <a:p>
            <a:pPr>
              <a:lnSpc>
                <a:spcPct val="100000"/>
              </a:lnSpc>
            </a:pPr>
            <a:r>
              <a:rPr lang="en-US" sz="1400" dirty="0">
                <a:solidFill>
                  <a:schemeClr val="tx1"/>
                </a:solidFill>
                <a:latin typeface="+mj-lt"/>
                <a:cs typeface="Aldhabi" panose="01000000000000000000" pitchFamily="2" charset="-78"/>
              </a:rPr>
              <a:t>The diagnosis is made by demonstrating seroconversion of the mother, who </a:t>
            </a:r>
            <a:r>
              <a:rPr lang="en-US" sz="1400" dirty="0">
                <a:solidFill>
                  <a:srgbClr val="C00000"/>
                </a:solidFill>
                <a:latin typeface="+mj-lt"/>
                <a:cs typeface="Aldhabi" panose="01000000000000000000" pitchFamily="2" charset="-78"/>
              </a:rPr>
              <a:t>develops IgM antibodies</a:t>
            </a:r>
            <a:r>
              <a:rPr lang="en-US" sz="1400" dirty="0">
                <a:solidFill>
                  <a:schemeClr val="tx1"/>
                </a:solidFill>
                <a:latin typeface="+mj-lt"/>
                <a:cs typeface="Aldhabi" panose="01000000000000000000" pitchFamily="2" charset="-78"/>
              </a:rPr>
              <a:t> to PVB19, having previously tested </a:t>
            </a:r>
            <a:r>
              <a:rPr lang="en-US" sz="1400" dirty="0">
                <a:solidFill>
                  <a:srgbClr val="00B050"/>
                </a:solidFill>
                <a:latin typeface="+mj-lt"/>
                <a:cs typeface="Aldhabi" panose="01000000000000000000" pitchFamily="2" charset="-78"/>
              </a:rPr>
              <a:t>negative.(acute infection )</a:t>
            </a:r>
            <a:endParaRPr lang="en-US" sz="1400" dirty="0">
              <a:solidFill>
                <a:schemeClr val="tx1"/>
              </a:solidFill>
              <a:latin typeface="+mj-lt"/>
              <a:cs typeface="Aldhabi" panose="01000000000000000000" pitchFamily="2" charset="-78"/>
            </a:endParaRPr>
          </a:p>
          <a:p>
            <a:pPr>
              <a:lnSpc>
                <a:spcPct val="100000"/>
              </a:lnSpc>
            </a:pPr>
            <a:r>
              <a:rPr lang="en-US" sz="1400" dirty="0">
                <a:solidFill>
                  <a:schemeClr val="tx1"/>
                </a:solidFill>
                <a:latin typeface="+mj-lt"/>
                <a:cs typeface="Aldhabi" panose="01000000000000000000" pitchFamily="2" charset="-78"/>
              </a:rPr>
              <a:t>Viral DNA amplifications, using PCR in maternal and fetal serum or amniotic fluid, is the most sensitive and accurate diagnostic test. </a:t>
            </a:r>
          </a:p>
          <a:p>
            <a:pPr>
              <a:lnSpc>
                <a:spcPct val="100000"/>
              </a:lnSpc>
            </a:pPr>
            <a:r>
              <a:rPr lang="en-US" sz="1400" dirty="0">
                <a:solidFill>
                  <a:schemeClr val="tx1"/>
                </a:solidFill>
                <a:latin typeface="+mj-lt"/>
                <a:cs typeface="Aldhabi" panose="01000000000000000000" pitchFamily="2" charset="-78"/>
              </a:rPr>
              <a:t>A hydropic fetus may recover </a:t>
            </a:r>
            <a:r>
              <a:rPr lang="en-US" sz="1400" dirty="0">
                <a:solidFill>
                  <a:srgbClr val="00B050"/>
                </a:solidFill>
                <a:latin typeface="+mj-lt"/>
                <a:cs typeface="Aldhabi" panose="01000000000000000000" pitchFamily="2" charset="-78"/>
              </a:rPr>
              <a:t>spontaneously</a:t>
            </a:r>
            <a:r>
              <a:rPr lang="en-US" sz="1400" dirty="0">
                <a:solidFill>
                  <a:schemeClr val="tx1"/>
                </a:solidFill>
                <a:latin typeface="+mj-lt"/>
                <a:cs typeface="Aldhabi" panose="01000000000000000000" pitchFamily="2" charset="-78"/>
              </a:rPr>
              <a:t> as the mother and fetus recover from the virus, or may require treatment by </a:t>
            </a:r>
            <a:r>
              <a:rPr lang="en-US" sz="1400" dirty="0">
                <a:solidFill>
                  <a:srgbClr val="00B050"/>
                </a:solidFill>
                <a:latin typeface="+mj-lt"/>
                <a:cs typeface="Aldhabi" panose="01000000000000000000" pitchFamily="2" charset="-78"/>
              </a:rPr>
              <a:t>in utero transfusion</a:t>
            </a:r>
            <a:r>
              <a:rPr lang="en-US" sz="1400" dirty="0">
                <a:solidFill>
                  <a:schemeClr val="tx1"/>
                </a:solidFill>
                <a:latin typeface="+mj-lt"/>
                <a:cs typeface="Aldhabi" panose="01000000000000000000" pitchFamily="2" charset="-78"/>
              </a:rPr>
              <a:t>. </a:t>
            </a:r>
          </a:p>
          <a:p>
            <a:pPr>
              <a:lnSpc>
                <a:spcPct val="100000"/>
              </a:lnSpc>
            </a:pPr>
            <a:r>
              <a:rPr lang="en-US" sz="1400" dirty="0">
                <a:solidFill>
                  <a:schemeClr val="tx1"/>
                </a:solidFill>
                <a:latin typeface="+mj-lt"/>
                <a:cs typeface="Aldhabi" panose="01000000000000000000" pitchFamily="2" charset="-78"/>
              </a:rPr>
              <a:t>Infection in the </a:t>
            </a:r>
            <a:r>
              <a:rPr lang="en-US" sz="1400" dirty="0">
                <a:solidFill>
                  <a:srgbClr val="C00000"/>
                </a:solidFill>
                <a:latin typeface="+mj-lt"/>
                <a:cs typeface="Aldhabi" panose="01000000000000000000" pitchFamily="2" charset="-78"/>
              </a:rPr>
              <a:t>first 20 weeks </a:t>
            </a:r>
            <a:r>
              <a:rPr lang="en-US" sz="1400" dirty="0">
                <a:solidFill>
                  <a:schemeClr val="tx1"/>
                </a:solidFill>
                <a:latin typeface="+mj-lt"/>
                <a:cs typeface="Aldhabi" panose="01000000000000000000" pitchFamily="2" charset="-78"/>
              </a:rPr>
              <a:t>of pregnancy can lead to hydrops fetalis and intrauterine death, as treatment by intrauterine transfusion is </a:t>
            </a:r>
            <a:r>
              <a:rPr lang="en-US" sz="1400" dirty="0">
                <a:solidFill>
                  <a:srgbClr val="C00000"/>
                </a:solidFill>
                <a:latin typeface="+mj-lt"/>
                <a:cs typeface="Aldhabi" panose="01000000000000000000" pitchFamily="2" charset="-78"/>
              </a:rPr>
              <a:t>not possible </a:t>
            </a:r>
            <a:r>
              <a:rPr lang="en-US" sz="1400" dirty="0">
                <a:solidFill>
                  <a:schemeClr val="tx1"/>
                </a:solidFill>
                <a:latin typeface="+mj-lt"/>
                <a:cs typeface="Aldhabi" panose="01000000000000000000" pitchFamily="2" charset="-78"/>
              </a:rPr>
              <a:t>at early gestations( due to limited visualization and the small size of the relevant anatomic structures).</a:t>
            </a:r>
          </a:p>
          <a:p>
            <a:pPr>
              <a:lnSpc>
                <a:spcPct val="100000"/>
              </a:lnSpc>
            </a:pPr>
            <a:r>
              <a:rPr lang="en-US" sz="1400" dirty="0">
                <a:solidFill>
                  <a:schemeClr val="tx1"/>
                </a:solidFill>
                <a:latin typeface="+mj-lt"/>
                <a:cs typeface="Aldhabi" panose="01000000000000000000" pitchFamily="2" charset="-78"/>
              </a:rPr>
              <a:t> </a:t>
            </a:r>
            <a:r>
              <a:rPr lang="en-US" sz="1400" dirty="0">
                <a:solidFill>
                  <a:srgbClr val="C00000"/>
                </a:solidFill>
                <a:latin typeface="+mj-lt"/>
                <a:cs typeface="Aldhabi" panose="01000000000000000000" pitchFamily="2" charset="-78"/>
              </a:rPr>
              <a:t>Prior to 20 weeks</a:t>
            </a:r>
            <a:r>
              <a:rPr lang="en-US" sz="1400" dirty="0">
                <a:solidFill>
                  <a:schemeClr val="tx1"/>
                </a:solidFill>
                <a:latin typeface="+mj-lt"/>
                <a:cs typeface="Aldhabi" panose="01000000000000000000" pitchFamily="2" charset="-78"/>
              </a:rPr>
              <a:t> the fetal loss rate is approximately </a:t>
            </a:r>
            <a:r>
              <a:rPr lang="en-US" sz="1400" dirty="0">
                <a:solidFill>
                  <a:srgbClr val="0070C0"/>
                </a:solidFill>
                <a:latin typeface="+mj-lt"/>
                <a:cs typeface="Aldhabi" panose="01000000000000000000" pitchFamily="2" charset="-78"/>
              </a:rPr>
              <a:t>10%</a:t>
            </a:r>
            <a:r>
              <a:rPr lang="en-US" sz="1400" dirty="0">
                <a:solidFill>
                  <a:schemeClr val="tx1"/>
                </a:solidFill>
                <a:latin typeface="+mj-lt"/>
                <a:cs typeface="Aldhabi" panose="01000000000000000000" pitchFamily="2" charset="-78"/>
              </a:rPr>
              <a:t>. If the </a:t>
            </a:r>
            <a:r>
              <a:rPr lang="en-US" sz="1400" dirty="0" err="1">
                <a:solidFill>
                  <a:schemeClr val="tx1"/>
                </a:solidFill>
                <a:latin typeface="+mj-lt"/>
                <a:cs typeface="Aldhabi" panose="01000000000000000000" pitchFamily="2" charset="-78"/>
              </a:rPr>
              <a:t>anaemia</a:t>
            </a:r>
            <a:r>
              <a:rPr lang="en-US" sz="1400" dirty="0">
                <a:solidFill>
                  <a:schemeClr val="tx1"/>
                </a:solidFill>
                <a:latin typeface="+mj-lt"/>
                <a:cs typeface="Aldhabi" panose="01000000000000000000" pitchFamily="2" charset="-78"/>
              </a:rPr>
              <a:t> is treated by in utero transfusion, the fetus can make a complete recovery. Parvovirus does not cause neurological damage, and if the fetus survives the </a:t>
            </a:r>
            <a:r>
              <a:rPr lang="en-US" sz="1400" dirty="0" err="1">
                <a:solidFill>
                  <a:schemeClr val="tx1"/>
                </a:solidFill>
                <a:latin typeface="+mj-lt"/>
                <a:cs typeface="Aldhabi" panose="01000000000000000000" pitchFamily="2" charset="-78"/>
              </a:rPr>
              <a:t>anaemia</a:t>
            </a:r>
            <a:r>
              <a:rPr lang="en-US" sz="1400" dirty="0">
                <a:solidFill>
                  <a:schemeClr val="tx1"/>
                </a:solidFill>
                <a:latin typeface="+mj-lt"/>
                <a:cs typeface="Aldhabi" panose="01000000000000000000" pitchFamily="2" charset="-78"/>
              </a:rPr>
              <a:t>, the outcome is usually normal.</a:t>
            </a:r>
          </a:p>
          <a:p>
            <a:pPr>
              <a:lnSpc>
                <a:spcPct val="100000"/>
              </a:lnSpc>
            </a:pPr>
            <a:r>
              <a:rPr lang="en-US" sz="1400" dirty="0">
                <a:solidFill>
                  <a:schemeClr val="tx1"/>
                </a:solidFill>
                <a:latin typeface="+mj-lt"/>
                <a:cs typeface="Aldhabi" panose="01000000000000000000" pitchFamily="2" charset="-78"/>
              </a:rPr>
              <a:t> </a:t>
            </a:r>
            <a:r>
              <a:rPr lang="en-US" sz="1400" dirty="0">
                <a:solidFill>
                  <a:srgbClr val="C00000"/>
                </a:solidFill>
                <a:latin typeface="+mj-lt"/>
                <a:cs typeface="Aldhabi" panose="01000000000000000000" pitchFamily="2" charset="-78"/>
              </a:rPr>
              <a:t>After 20 weeks’ gestation </a:t>
            </a:r>
            <a:r>
              <a:rPr lang="en-US" sz="1400" dirty="0">
                <a:solidFill>
                  <a:schemeClr val="tx1"/>
                </a:solidFill>
                <a:latin typeface="+mj-lt"/>
                <a:cs typeface="Aldhabi" panose="01000000000000000000" pitchFamily="2" charset="-78"/>
              </a:rPr>
              <a:t>the fetal loss rate is estimated to be approximately </a:t>
            </a:r>
            <a:r>
              <a:rPr lang="en-US" sz="1400" dirty="0">
                <a:solidFill>
                  <a:srgbClr val="0070C0"/>
                </a:solidFill>
                <a:latin typeface="+mj-lt"/>
                <a:cs typeface="Aldhabi" panose="01000000000000000000" pitchFamily="2" charset="-78"/>
              </a:rPr>
              <a:t>1%</a:t>
            </a:r>
            <a:r>
              <a:rPr lang="en-US" sz="1400" dirty="0">
                <a:solidFill>
                  <a:schemeClr val="tx1"/>
                </a:solidFill>
                <a:latin typeface="+mj-lt"/>
                <a:cs typeface="Aldhabi" panose="01000000000000000000" pitchFamily="2" charset="-78"/>
              </a:rPr>
              <a:t>.</a:t>
            </a:r>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72" y="4586632"/>
            <a:ext cx="1120885" cy="55687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solidFill>
                <a:prstClr val="white"/>
              </a:solidFill>
            </a:endParaRPr>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7" y="4839863"/>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solidFill>
                <a:prstClr val="white"/>
              </a:solidFill>
            </a:endParaRPr>
          </a:p>
        </p:txBody>
      </p:sp>
    </p:spTree>
    <p:extLst>
      <p:ext uri="{BB962C8B-B14F-4D97-AF65-F5344CB8AC3E}">
        <p14:creationId xmlns:p14="http://schemas.microsoft.com/office/powerpoint/2010/main" val="3742971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90550"/>
            <a:ext cx="4648200" cy="5562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43100"/>
            <a:ext cx="4144963"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143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146050" indent="0">
              <a:buNone/>
            </a:pPr>
            <a:r>
              <a:rPr lang="en-US" sz="1600" dirty="0" smtClean="0"/>
              <a:t>Caused by </a:t>
            </a:r>
            <a:r>
              <a:rPr lang="en-US" sz="1600" b="1" dirty="0" smtClean="0"/>
              <a:t>trebanoma pallidum</a:t>
            </a:r>
          </a:p>
          <a:p>
            <a:pPr marL="146050" indent="0">
              <a:buNone/>
            </a:pPr>
            <a:r>
              <a:rPr lang="en-US" sz="1600" b="1" dirty="0" smtClean="0"/>
              <a:t> </a:t>
            </a:r>
            <a:r>
              <a:rPr lang="en-US" sz="1600" dirty="0" smtClean="0"/>
              <a:t>its one of STDs</a:t>
            </a:r>
            <a:endParaRPr lang="en-US" sz="1600" dirty="0"/>
          </a:p>
        </p:txBody>
      </p:sp>
      <p:sp>
        <p:nvSpPr>
          <p:cNvPr id="3" name="Title 2"/>
          <p:cNvSpPr>
            <a:spLocks noGrp="1"/>
          </p:cNvSpPr>
          <p:nvPr>
            <p:ph type="title"/>
          </p:nvPr>
        </p:nvSpPr>
        <p:spPr/>
        <p:txBody>
          <a:bodyPr/>
          <a:lstStyle/>
          <a:p>
            <a:r>
              <a:rPr lang="en-US" dirty="0" err="1" smtClean="0"/>
              <a:t>Syphalis</a:t>
            </a:r>
            <a:r>
              <a:rPr lang="en-US" dirty="0" smtClean="0"/>
              <a:t> </a:t>
            </a:r>
            <a:endParaRPr lang="en-US" dirty="0"/>
          </a:p>
        </p:txBody>
      </p:sp>
      <p:sp>
        <p:nvSpPr>
          <p:cNvPr id="12" name="Rounded Rectangle 11"/>
          <p:cNvSpPr/>
          <p:nvPr/>
        </p:nvSpPr>
        <p:spPr>
          <a:xfrm>
            <a:off x="1143000" y="2800350"/>
            <a:ext cx="2286000" cy="4572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dirty="0" smtClean="0">
                <a:solidFill>
                  <a:schemeClr val="tx1">
                    <a:lumMod val="50000"/>
                  </a:schemeClr>
                </a:solidFill>
              </a:rPr>
              <a:t>Its gram - </a:t>
            </a:r>
            <a:r>
              <a:rPr lang="en-US" sz="1600" dirty="0">
                <a:solidFill>
                  <a:schemeClr val="tx1">
                    <a:lumMod val="50000"/>
                  </a:schemeClr>
                </a:solidFill>
              </a:rPr>
              <a:t>spirochete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800100"/>
            <a:ext cx="46767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757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p>
            <a:r>
              <a:rPr lang="en-US" b="1" i="0" u="none" strike="noStrike" dirty="0">
                <a:solidFill>
                  <a:srgbClr val="343536"/>
                </a:solidFill>
                <a:effectLst/>
                <a:latin typeface="Source Sans Pro" panose="020F0502020204030204" pitchFamily="34" charset="0"/>
              </a:rPr>
              <a:t>What are TORCH infections?</a:t>
            </a:r>
            <a:br>
              <a:rPr lang="en-US" b="1" i="0" u="none" strike="noStrike" dirty="0">
                <a:solidFill>
                  <a:srgbClr val="343536"/>
                </a:solidFill>
                <a:effectLst/>
                <a:latin typeface="Source Sans Pro" panose="020F0502020204030204" pitchFamily="34" charset="0"/>
              </a:rPr>
            </a:br>
            <a:endParaRPr dirty="0"/>
          </a:p>
        </p:txBody>
      </p:sp>
      <p:sp>
        <p:nvSpPr>
          <p:cNvPr id="142" name="Google Shape;142;p17"/>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r>
              <a:rPr lang="en-US" sz="2000" b="0" i="0" u="none" strike="noStrike" dirty="0">
                <a:solidFill>
                  <a:srgbClr val="343536"/>
                </a:solidFill>
                <a:effectLst/>
                <a:latin typeface="Source Sans Pro" panose="020F0502020204030204" pitchFamily="34" charset="0"/>
              </a:rPr>
              <a:t>TORCH infections (or TORCH syndrome) are a group of infectious diseases that affect a developing baby (fetus) or newborn baby. If you get a TORCH infection, you can pass it to your baby during </a:t>
            </a:r>
            <a:r>
              <a:rPr lang="en-US" sz="2000" b="0" i="0" u="none" strike="noStrike" dirty="0">
                <a:solidFill>
                  <a:srgbClr val="007BC2"/>
                </a:solidFill>
                <a:effectLst/>
                <a:latin typeface="Source Sans Pro" panose="020F0502020204030204" pitchFamily="34" charset="0"/>
                <a:hlinkClick r:id="rId3"/>
              </a:rPr>
              <a:t>pregnancy</a:t>
            </a:r>
            <a:r>
              <a:rPr lang="en-US" sz="2000" b="0" i="0" u="none" strike="noStrike" dirty="0">
                <a:solidFill>
                  <a:srgbClr val="343536"/>
                </a:solidFill>
                <a:effectLst/>
                <a:latin typeface="Source Sans Pro" panose="020F0502020204030204" pitchFamily="34" charset="0"/>
              </a:rPr>
              <a:t>, during </a:t>
            </a:r>
            <a:r>
              <a:rPr lang="en-US" sz="2000" b="0" i="0" u="none" strike="noStrike" dirty="0">
                <a:solidFill>
                  <a:srgbClr val="007BC2"/>
                </a:solidFill>
                <a:effectLst/>
                <a:latin typeface="Source Sans Pro" panose="020F0502020204030204" pitchFamily="34" charset="0"/>
                <a:hlinkClick r:id="rId4"/>
              </a:rPr>
              <a:t>delivery</a:t>
            </a:r>
            <a:r>
              <a:rPr lang="en-US" sz="2000" b="0" i="0" u="none" strike="noStrike" dirty="0">
                <a:solidFill>
                  <a:srgbClr val="343536"/>
                </a:solidFill>
                <a:effectLst/>
                <a:latin typeface="Source Sans Pro" panose="020F0502020204030204" pitchFamily="34" charset="0"/>
              </a:rPr>
              <a:t> or after birth.</a:t>
            </a:r>
          </a:p>
          <a:p>
            <a:r>
              <a:rPr lang="en-US" sz="2000" b="0" i="0" u="none" strike="noStrike" dirty="0">
                <a:solidFill>
                  <a:srgbClr val="343536"/>
                </a:solidFill>
                <a:effectLst/>
                <a:latin typeface="Source Sans Pro" panose="020F0502020204030204" pitchFamily="34" charset="0"/>
              </a:rPr>
              <a:t>Since your baby lacks immunity to fight off diseases, TORCH infections can cause </a:t>
            </a:r>
            <a:r>
              <a:rPr lang="en-US" sz="2000" b="0" i="0" u="none" strike="noStrike" dirty="0">
                <a:solidFill>
                  <a:schemeClr val="accent3">
                    <a:lumMod val="75000"/>
                  </a:schemeClr>
                </a:solidFill>
                <a:effectLst/>
                <a:latin typeface="Source Sans Pro" panose="020F0502020204030204" pitchFamily="34" charset="0"/>
              </a:rPr>
              <a:t>complications</a:t>
            </a:r>
            <a:r>
              <a:rPr lang="en-US" sz="2000" b="0" i="0" u="none" strike="noStrike" dirty="0">
                <a:solidFill>
                  <a:srgbClr val="343536"/>
                </a:solidFill>
                <a:effectLst/>
                <a:latin typeface="Source Sans Pro" panose="020F0502020204030204" pitchFamily="34" charset="0"/>
              </a:rPr>
              <a:t> to the pregnancy or prevent your baby’s organs from developing properly. How sick your baby gets depends on the type of infection and how far along they are in development when they're infected. Typically, infections that occur early in the pregnancy result in worse outcomes. Prompt medical treatment is needed to reduce the risk of complications.</a:t>
            </a:r>
          </a:p>
          <a:p>
            <a:pPr marL="182880" lvl="0" indent="-205740" algn="l" rtl="0">
              <a:spcBef>
                <a:spcPts val="0"/>
              </a:spcBef>
              <a:spcAft>
                <a:spcPts val="0"/>
              </a:spcAft>
              <a:buClr>
                <a:schemeClr val="dk2"/>
              </a:buClr>
              <a:buSzPts val="1800"/>
              <a:buChar char="●"/>
            </a:pPr>
            <a:endParaRPr sz="1400" dirty="0">
              <a:solidFill>
                <a:schemeClr val="accent3">
                  <a:lumMod val="50000"/>
                </a:schemeClr>
              </a:solidFill>
            </a:endParaRPr>
          </a:p>
        </p:txBody>
      </p:sp>
    </p:spTree>
    <p:extLst>
      <p:ext uri="{BB962C8B-B14F-4D97-AF65-F5344CB8AC3E}">
        <p14:creationId xmlns:p14="http://schemas.microsoft.com/office/powerpoint/2010/main" val="2433414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146050" indent="0">
              <a:buNone/>
            </a:pPr>
            <a:r>
              <a:rPr lang="en-US" sz="2400" b="1" dirty="0" smtClean="0">
                <a:solidFill>
                  <a:schemeClr val="accent2">
                    <a:lumMod val="50000"/>
                  </a:schemeClr>
                </a:solidFill>
              </a:rPr>
              <a:t>1.Acuired</a:t>
            </a:r>
            <a:r>
              <a:rPr lang="en-US" sz="2400" dirty="0" smtClean="0">
                <a:solidFill>
                  <a:schemeClr val="accent2">
                    <a:lumMod val="50000"/>
                  </a:schemeClr>
                </a:solidFill>
              </a:rPr>
              <a:t> : enter via body fluid </a:t>
            </a:r>
          </a:p>
          <a:p>
            <a:pPr marL="146050" indent="0">
              <a:buNone/>
            </a:pPr>
            <a:r>
              <a:rPr lang="en-US" sz="2400" dirty="0" smtClean="0">
                <a:solidFill>
                  <a:schemeClr val="accent2">
                    <a:lumMod val="50000"/>
                  </a:schemeClr>
                </a:solidFill>
              </a:rPr>
              <a:t>                          * cut / skin or mucus membrane      (external genitalia or mouth )</a:t>
            </a:r>
          </a:p>
          <a:p>
            <a:pPr marL="146050" indent="0">
              <a:buNone/>
            </a:pPr>
            <a:r>
              <a:rPr lang="en-US" sz="2400" dirty="0">
                <a:solidFill>
                  <a:schemeClr val="accent2">
                    <a:lumMod val="50000"/>
                  </a:schemeClr>
                </a:solidFill>
              </a:rPr>
              <a:t> </a:t>
            </a:r>
            <a:r>
              <a:rPr lang="en-US" sz="2400" dirty="0" smtClean="0">
                <a:solidFill>
                  <a:schemeClr val="accent2">
                    <a:lumMod val="50000"/>
                  </a:schemeClr>
                </a:solidFill>
              </a:rPr>
              <a:t>                         *sexual contact ( oral , anal , vaginal )</a:t>
            </a:r>
          </a:p>
          <a:p>
            <a:pPr marL="146050" indent="0">
              <a:buNone/>
            </a:pPr>
            <a:r>
              <a:rPr lang="en-US" sz="2400" dirty="0">
                <a:solidFill>
                  <a:schemeClr val="accent2">
                    <a:lumMod val="50000"/>
                  </a:schemeClr>
                </a:solidFill>
              </a:rPr>
              <a:t> </a:t>
            </a:r>
            <a:r>
              <a:rPr lang="en-US" sz="2400" dirty="0" smtClean="0">
                <a:solidFill>
                  <a:schemeClr val="accent2">
                    <a:lumMod val="50000"/>
                  </a:schemeClr>
                </a:solidFill>
              </a:rPr>
              <a:t>                         * needle </a:t>
            </a:r>
          </a:p>
          <a:p>
            <a:pPr marL="146050" indent="0">
              <a:buNone/>
            </a:pPr>
            <a:r>
              <a:rPr lang="en-US" sz="2400" dirty="0">
                <a:solidFill>
                  <a:schemeClr val="accent2">
                    <a:lumMod val="50000"/>
                  </a:schemeClr>
                </a:solidFill>
              </a:rPr>
              <a:t> </a:t>
            </a:r>
            <a:r>
              <a:rPr lang="en-US" sz="2400" dirty="0" smtClean="0">
                <a:solidFill>
                  <a:schemeClr val="accent2">
                    <a:lumMod val="50000"/>
                  </a:schemeClr>
                </a:solidFill>
              </a:rPr>
              <a:t>                         * direct with skin lesion   </a:t>
            </a:r>
          </a:p>
          <a:p>
            <a:pPr marL="146050" indent="0">
              <a:buNone/>
            </a:pPr>
            <a:r>
              <a:rPr lang="en-US" sz="2400" b="1" dirty="0" smtClean="0">
                <a:solidFill>
                  <a:schemeClr val="accent2">
                    <a:lumMod val="50000"/>
                  </a:schemeClr>
                </a:solidFill>
              </a:rPr>
              <a:t>2.Congenital</a:t>
            </a:r>
            <a:r>
              <a:rPr lang="en-US" sz="2400" dirty="0" smtClean="0">
                <a:solidFill>
                  <a:schemeClr val="accent2">
                    <a:lumMod val="50000"/>
                  </a:schemeClr>
                </a:solidFill>
              </a:rPr>
              <a:t> : mother to fetus </a:t>
            </a:r>
          </a:p>
          <a:p>
            <a:pPr marL="146050" indent="0">
              <a:buNone/>
            </a:pPr>
            <a:r>
              <a:rPr lang="en-US" sz="2400" dirty="0">
                <a:solidFill>
                  <a:schemeClr val="accent2">
                    <a:lumMod val="50000"/>
                  </a:schemeClr>
                </a:solidFill>
              </a:rPr>
              <a:t> </a:t>
            </a:r>
            <a:r>
              <a:rPr lang="en-US" sz="2400" dirty="0" smtClean="0">
                <a:solidFill>
                  <a:schemeClr val="accent2">
                    <a:lumMod val="50000"/>
                  </a:schemeClr>
                </a:solidFill>
              </a:rPr>
              <a:t>                           from placenta to baby   </a:t>
            </a:r>
          </a:p>
          <a:p>
            <a:pPr marL="146050" indent="0">
              <a:buNone/>
            </a:pPr>
            <a:r>
              <a:rPr lang="en-US" sz="2400" dirty="0">
                <a:solidFill>
                  <a:schemeClr val="accent2">
                    <a:lumMod val="50000"/>
                  </a:schemeClr>
                </a:solidFill>
              </a:rPr>
              <a:t> </a:t>
            </a:r>
            <a:r>
              <a:rPr lang="en-US" sz="2400" dirty="0" smtClean="0">
                <a:solidFill>
                  <a:schemeClr val="accent2">
                    <a:lumMod val="50000"/>
                  </a:schemeClr>
                </a:solidFill>
              </a:rPr>
              <a:t>                    or    from </a:t>
            </a:r>
            <a:r>
              <a:rPr lang="en-US" sz="2400" dirty="0">
                <a:solidFill>
                  <a:schemeClr val="accent2">
                    <a:lumMod val="50000"/>
                  </a:schemeClr>
                </a:solidFill>
              </a:rPr>
              <a:t>b</a:t>
            </a:r>
            <a:r>
              <a:rPr lang="en-US" sz="2400" dirty="0" smtClean="0">
                <a:solidFill>
                  <a:schemeClr val="accent2">
                    <a:lumMod val="50000"/>
                  </a:schemeClr>
                </a:solidFill>
              </a:rPr>
              <a:t>irth canal </a:t>
            </a:r>
          </a:p>
        </p:txBody>
      </p:sp>
      <p:sp>
        <p:nvSpPr>
          <p:cNvPr id="3" name="Title 2"/>
          <p:cNvSpPr>
            <a:spLocks noGrp="1"/>
          </p:cNvSpPr>
          <p:nvPr>
            <p:ph type="title"/>
          </p:nvPr>
        </p:nvSpPr>
        <p:spPr>
          <a:xfrm>
            <a:off x="609600" y="361950"/>
            <a:ext cx="7715400" cy="468000"/>
          </a:xfrm>
        </p:spPr>
        <p:txBody>
          <a:bodyPr/>
          <a:lstStyle/>
          <a:p>
            <a:r>
              <a:rPr lang="en-US" sz="4000" dirty="0" smtClean="0"/>
              <a:t>Transmission </a:t>
            </a:r>
            <a:endParaRPr lang="en-US" sz="4000" dirty="0"/>
          </a:p>
        </p:txBody>
      </p:sp>
    </p:spTree>
    <p:extLst>
      <p:ext uri="{BB962C8B-B14F-4D97-AF65-F5344CB8AC3E}">
        <p14:creationId xmlns:p14="http://schemas.microsoft.com/office/powerpoint/2010/main" val="111571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263" y="1025525"/>
            <a:ext cx="3925887"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12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r>
              <a:rPr lang="en-US" dirty="0" smtClean="0"/>
              <a:t>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1950"/>
            <a:ext cx="914400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 y="3773261"/>
            <a:ext cx="4733925" cy="1362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4857750"/>
            <a:ext cx="914400" cy="307777"/>
          </a:xfrm>
          <a:prstGeom prst="rect">
            <a:avLst/>
          </a:prstGeom>
          <a:noFill/>
        </p:spPr>
        <p:txBody>
          <a:bodyPr wrap="square" rtlCol="0">
            <a:spAutoFit/>
          </a:bodyPr>
          <a:lstStyle/>
          <a:p>
            <a:r>
              <a:rPr lang="en-US" dirty="0" smtClean="0">
                <a:solidFill>
                  <a:srgbClr val="FFFF00"/>
                </a:solidFill>
              </a:rPr>
              <a:t>chancer</a:t>
            </a:r>
            <a:endParaRPr lang="en-US" dirty="0">
              <a:solidFill>
                <a:srgbClr val="FFFF00"/>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799" y="3773259"/>
            <a:ext cx="2847975" cy="1362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9774" y="3419475"/>
            <a:ext cx="3171825" cy="17240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870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dirty="0" smtClean="0"/>
              <a:t>1</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36055"/>
            <a:ext cx="5538788" cy="31120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700071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6D6306C-ED4F-4AAE-B4A5-EEA6AFAD72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 xmlns:a16="http://schemas.microsoft.com/office/drawing/2014/main" id="{F33AE742-5838-4B08-84C3-394FBE19F2D2}"/>
              </a:ext>
            </a:extLst>
          </p:cNvPr>
          <p:cNvSpPr>
            <a:spLocks noGrp="1"/>
          </p:cNvSpPr>
          <p:nvPr>
            <p:ph idx="1"/>
          </p:nvPr>
        </p:nvSpPr>
        <p:spPr>
          <a:xfrm>
            <a:off x="2643174" y="216364"/>
            <a:ext cx="6052282" cy="4927136"/>
          </a:xfrm>
        </p:spPr>
        <p:txBody>
          <a:bodyPr vert="horz" lIns="91440" tIns="45720" rIns="91440" bIns="45720" rtlCol="0">
            <a:normAutofit fontScale="85000" lnSpcReduction="20000"/>
          </a:bodyPr>
          <a:lstStyle/>
          <a:p>
            <a:pPr algn="l">
              <a:lnSpc>
                <a:spcPct val="100000"/>
              </a:lnSpc>
              <a:buNone/>
            </a:pPr>
            <a:r>
              <a:rPr lang="en-US" sz="2000" dirty="0"/>
              <a:t>Universal antepartum screening is widely recommended because screening followed by treatment with appropriate antibiotics usually </a:t>
            </a:r>
            <a:r>
              <a:rPr lang="en-US" sz="2000" dirty="0">
                <a:solidFill>
                  <a:srgbClr val="FF0000"/>
                </a:solidFill>
              </a:rPr>
              <a:t>prevents adverse maternal and offspring outcomes ,</a:t>
            </a:r>
          </a:p>
          <a:p>
            <a:pPr algn="l">
              <a:lnSpc>
                <a:spcPct val="100000"/>
              </a:lnSpc>
              <a:buNone/>
            </a:pPr>
            <a:r>
              <a:rPr lang="en-US" sz="2000" dirty="0"/>
              <a:t>Screening is performed using a serologic test; either a</a:t>
            </a:r>
          </a:p>
          <a:p>
            <a:pPr algn="l">
              <a:lnSpc>
                <a:spcPct val="100000"/>
              </a:lnSpc>
              <a:buNone/>
            </a:pPr>
            <a:endParaRPr lang="en-US" sz="2000" dirty="0"/>
          </a:p>
          <a:p>
            <a:pPr algn="l">
              <a:lnSpc>
                <a:spcPct val="100000"/>
              </a:lnSpc>
              <a:buNone/>
            </a:pPr>
            <a:r>
              <a:rPr lang="en-US" sz="2000" dirty="0">
                <a:solidFill>
                  <a:srgbClr val="00B050"/>
                </a:solidFill>
              </a:rPr>
              <a:t>Nontreponemal tests</a:t>
            </a:r>
            <a:r>
              <a:rPr lang="en-US" sz="2000" dirty="0"/>
              <a:t>:  include Rapid Plasma </a:t>
            </a:r>
            <a:r>
              <a:rPr lang="en-US" sz="2000" dirty="0" err="1"/>
              <a:t>Reagin</a:t>
            </a:r>
            <a:r>
              <a:rPr lang="en-US" sz="2000" dirty="0"/>
              <a:t> (</a:t>
            </a:r>
            <a:r>
              <a:rPr lang="en-US" sz="2000" b="1" dirty="0"/>
              <a:t>RPR</a:t>
            </a:r>
            <a:r>
              <a:rPr lang="en-US" sz="2000" dirty="0"/>
              <a:t>), Venereal Disease Research Laboratory (</a:t>
            </a:r>
            <a:r>
              <a:rPr lang="en-US" sz="2000" b="1" dirty="0"/>
              <a:t>VDRL</a:t>
            </a:r>
            <a:r>
              <a:rPr lang="en-US" sz="2000" dirty="0"/>
              <a:t>)</a:t>
            </a:r>
          </a:p>
          <a:p>
            <a:pPr algn="l">
              <a:lnSpc>
                <a:spcPct val="100000"/>
              </a:lnSpc>
              <a:buNone/>
            </a:pPr>
            <a:r>
              <a:rPr lang="en-US" sz="2000" dirty="0">
                <a:solidFill>
                  <a:srgbClr val="00B050"/>
                </a:solidFill>
              </a:rPr>
              <a:t>Treponemal testing </a:t>
            </a:r>
          </a:p>
          <a:p>
            <a:pPr algn="l">
              <a:lnSpc>
                <a:spcPct val="100000"/>
              </a:lnSpc>
              <a:buNone/>
            </a:pPr>
            <a:r>
              <a:rPr lang="en-US" sz="2000" dirty="0"/>
              <a:t>Confirmatory testing:  Fluorescent treponemal antibody absorption (</a:t>
            </a:r>
            <a:r>
              <a:rPr lang="en-US" sz="2000" b="1" dirty="0"/>
              <a:t>FTA-ABS</a:t>
            </a:r>
            <a:r>
              <a:rPr lang="en-US" sz="2000" dirty="0"/>
              <a:t>)</a:t>
            </a:r>
          </a:p>
          <a:p>
            <a:pPr algn="l">
              <a:lnSpc>
                <a:spcPct val="100000"/>
              </a:lnSpc>
              <a:buNone/>
            </a:pPr>
            <a:r>
              <a:rPr lang="en-US" sz="2000" dirty="0"/>
              <a:t>Micro hemagglutination test for antibodies to Treponema pallidum (</a:t>
            </a:r>
            <a:r>
              <a:rPr lang="en-US" sz="2000" b="1" dirty="0"/>
              <a:t>MHA-TP</a:t>
            </a:r>
            <a:r>
              <a:rPr lang="en-US" sz="2000" dirty="0"/>
              <a:t>)</a:t>
            </a:r>
          </a:p>
          <a:p>
            <a:pPr algn="l">
              <a:lnSpc>
                <a:spcPct val="100000"/>
              </a:lnSpc>
              <a:buNone/>
            </a:pPr>
            <a:r>
              <a:rPr lang="en-US" sz="2000" dirty="0"/>
              <a:t>Treponema pallidum particle assay (</a:t>
            </a:r>
            <a:r>
              <a:rPr lang="en-US" sz="2000" b="1" dirty="0"/>
              <a:t>TP-PA</a:t>
            </a:r>
            <a:r>
              <a:rPr lang="en-US" sz="2000" dirty="0"/>
              <a:t>)</a:t>
            </a:r>
          </a:p>
          <a:p>
            <a:pPr algn="l">
              <a:lnSpc>
                <a:spcPct val="100000"/>
              </a:lnSpc>
              <a:buNone/>
            </a:pPr>
            <a:r>
              <a:rPr lang="en-US" sz="2000" dirty="0"/>
              <a:t>Treponema pallidum enzyme immunoassay (</a:t>
            </a:r>
            <a:r>
              <a:rPr lang="en-US" sz="2000" b="1" dirty="0"/>
              <a:t>TP-EIA</a:t>
            </a:r>
            <a:r>
              <a:rPr lang="en-US" sz="2000" dirty="0"/>
              <a:t>)</a:t>
            </a:r>
          </a:p>
          <a:p>
            <a:pPr algn="l">
              <a:lnSpc>
                <a:spcPct val="100000"/>
              </a:lnSpc>
              <a:buNone/>
            </a:pPr>
            <a:endParaRPr lang="en-US" sz="2000" dirty="0"/>
          </a:p>
          <a:p>
            <a:pPr>
              <a:buNone/>
            </a:pPr>
            <a:r>
              <a:rPr lang="en-US" sz="2000" dirty="0"/>
              <a:t>The cost and morbidity associated with screening for syphilis are low and the benefit of detecting and treating the disease is high for both mother and </a:t>
            </a:r>
            <a:r>
              <a:rPr lang="en-US" sz="2000" dirty="0">
                <a:latin typeface="Agency FB" panose="020B0503020202020204" pitchFamily="34" charset="0"/>
              </a:rPr>
              <a:t>child</a:t>
            </a:r>
            <a:r>
              <a:rPr lang="en-US" sz="2000" dirty="0">
                <a:solidFill>
                  <a:schemeClr val="tx1"/>
                </a:solidFill>
              </a:rPr>
              <a:t/>
            </a:r>
            <a:br>
              <a:rPr lang="en-US" sz="2000" dirty="0">
                <a:solidFill>
                  <a:schemeClr val="tx1"/>
                </a:solidFill>
              </a:rPr>
            </a:br>
            <a:r>
              <a:rPr lang="en-US" sz="1800" b="1" dirty="0" err="1">
                <a:solidFill>
                  <a:schemeClr val="accent5">
                    <a:lumMod val="50000"/>
                  </a:schemeClr>
                </a:solidFill>
              </a:rPr>
              <a:t>Treponemal</a:t>
            </a:r>
            <a:r>
              <a:rPr lang="en-US" sz="1800" dirty="0">
                <a:solidFill>
                  <a:schemeClr val="accent5">
                    <a:lumMod val="50000"/>
                  </a:schemeClr>
                </a:solidFill>
              </a:rPr>
              <a:t> tests detect antibody to T pallidum proteins. </a:t>
            </a:r>
            <a:r>
              <a:rPr lang="en-US" sz="1800" b="1" dirty="0" err="1">
                <a:solidFill>
                  <a:schemeClr val="accent5">
                    <a:lumMod val="50000"/>
                  </a:schemeClr>
                </a:solidFill>
              </a:rPr>
              <a:t>Nontreponema</a:t>
            </a:r>
            <a:r>
              <a:rPr lang="en-US" sz="1800" dirty="0" err="1">
                <a:solidFill>
                  <a:schemeClr val="accent5">
                    <a:lumMod val="50000"/>
                  </a:schemeClr>
                </a:solidFill>
              </a:rPr>
              <a:t>l</a:t>
            </a:r>
            <a:r>
              <a:rPr lang="en-US" sz="1800" dirty="0">
                <a:solidFill>
                  <a:schemeClr val="accent5">
                    <a:lumMod val="50000"/>
                  </a:schemeClr>
                </a:solidFill>
              </a:rPr>
              <a:t> tests detect antibodies directed against </a:t>
            </a:r>
            <a:r>
              <a:rPr lang="en-US" sz="1800" dirty="0" err="1">
                <a:solidFill>
                  <a:schemeClr val="accent5">
                    <a:lumMod val="50000"/>
                  </a:schemeClr>
                </a:solidFill>
              </a:rPr>
              <a:t>lipoidal</a:t>
            </a:r>
            <a:r>
              <a:rPr lang="en-US" sz="1800" dirty="0">
                <a:solidFill>
                  <a:schemeClr val="accent5">
                    <a:lumMod val="50000"/>
                  </a:schemeClr>
                </a:solidFill>
              </a:rPr>
              <a:t> antigens, damaged host cells, and possibly from </a:t>
            </a:r>
            <a:r>
              <a:rPr lang="en-US" sz="1800" dirty="0" err="1">
                <a:solidFill>
                  <a:schemeClr val="accent5">
                    <a:lumMod val="50000"/>
                  </a:schemeClr>
                </a:solidFill>
              </a:rPr>
              <a:t>treponemes</a:t>
            </a:r>
            <a:endParaRPr lang="en-US" sz="2000" dirty="0">
              <a:solidFill>
                <a:schemeClr val="accent5">
                  <a:lumMod val="50000"/>
                </a:schemeClr>
              </a:solidFill>
            </a:endParaRPr>
          </a:p>
        </p:txBody>
      </p:sp>
      <p:sp>
        <p:nvSpPr>
          <p:cNvPr id="3" name="Title 2">
            <a:extLst>
              <a:ext uri="{FF2B5EF4-FFF2-40B4-BE49-F238E27FC236}">
                <a16:creationId xmlns="" xmlns:a16="http://schemas.microsoft.com/office/drawing/2014/main" id="{847C8598-BF18-4488-806A-81BC6005E078}"/>
              </a:ext>
            </a:extLst>
          </p:cNvPr>
          <p:cNvSpPr>
            <a:spLocks noGrp="1"/>
          </p:cNvSpPr>
          <p:nvPr>
            <p:ph type="title"/>
          </p:nvPr>
        </p:nvSpPr>
        <p:spPr>
          <a:xfrm>
            <a:off x="482601" y="1273628"/>
            <a:ext cx="2971546" cy="3387270"/>
          </a:xfrm>
        </p:spPr>
        <p:txBody>
          <a:bodyPr vert="horz" lIns="91440" tIns="45720" rIns="91440" bIns="45720" rtlCol="0" anchor="t">
            <a:normAutofit/>
          </a:bodyPr>
          <a:lstStyle/>
          <a:p>
            <a:pPr algn="l"/>
            <a:r>
              <a:rPr lang="en-US" sz="3600" kern="1200" dirty="0">
                <a:solidFill>
                  <a:schemeClr val="tx1"/>
                </a:solidFill>
                <a:latin typeface="+mj-lt"/>
                <a:ea typeface="+mj-ea"/>
                <a:cs typeface="+mj-cs"/>
              </a:rPr>
              <a:t>Screening </a:t>
            </a:r>
          </a:p>
        </p:txBody>
      </p:sp>
      <p:sp>
        <p:nvSpPr>
          <p:cNvPr id="10" name="Rectangle 9">
            <a:extLst>
              <a:ext uri="{FF2B5EF4-FFF2-40B4-BE49-F238E27FC236}">
                <a16:creationId xmlns="" xmlns:a16="http://schemas.microsoft.com/office/drawing/2014/main" id="{0EC5361D-F897-4856-B945-0455A365E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311576"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4508C0C5-2268-42B5-B3C8-4D0899E05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3"/>
            <a:ext cx="2126518" cy="1110628"/>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 xmlns:a16="http://schemas.microsoft.com/office/drawing/2014/main" id="{141ACBDB-38F8-4B34-8183-BD95B4E55A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8054496" y="-190252"/>
            <a:ext cx="1370729"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 xmlns:a16="http://schemas.microsoft.com/office/drawing/2014/main" id="{DE00DB52-3455-4E2F-867B-A6D0516E1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7990350" y="316610"/>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 xmlns:a16="http://schemas.microsoft.com/office/drawing/2014/main" id="{9E914C83-E0D8-4953-92D5-169D28CB43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86570" y="4586629"/>
            <a:ext cx="1120885" cy="55687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 xmlns:a16="http://schemas.microsoft.com/office/drawing/2014/main" id="{3512E083-F550-46AF-8490-767ECFD00C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75475" y="4839860"/>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63280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6D6306C-ED4F-4AAE-B4A5-EEA6AFAD72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 xmlns:a16="http://schemas.microsoft.com/office/drawing/2014/main" id="{DC5887FB-EB06-4DA0-96AC-3C3128336442}"/>
              </a:ext>
            </a:extLst>
          </p:cNvPr>
          <p:cNvSpPr>
            <a:spLocks noGrp="1"/>
          </p:cNvSpPr>
          <p:nvPr>
            <p:ph idx="1"/>
          </p:nvPr>
        </p:nvSpPr>
        <p:spPr>
          <a:xfrm>
            <a:off x="3668286" y="212511"/>
            <a:ext cx="4772107" cy="5016716"/>
          </a:xfrm>
        </p:spPr>
        <p:txBody>
          <a:bodyPr vert="horz" lIns="91440" tIns="45720" rIns="91440" bIns="45720" rtlCol="0">
            <a:normAutofit/>
          </a:bodyPr>
          <a:lstStyle/>
          <a:p>
            <a:pPr algn="l">
              <a:lnSpc>
                <a:spcPct val="100000"/>
              </a:lnSpc>
              <a:buNone/>
            </a:pPr>
            <a:r>
              <a:rPr lang="en-US" sz="2000" dirty="0">
                <a:latin typeface="Agency FB" panose="020B0503020202020204" pitchFamily="34" charset="0"/>
              </a:rPr>
              <a:t>   </a:t>
            </a:r>
            <a:r>
              <a:rPr lang="en-US" sz="2000" dirty="0"/>
              <a:t>All pregnant women: screen at the </a:t>
            </a:r>
            <a:r>
              <a:rPr lang="en-US" sz="2000" dirty="0">
                <a:solidFill>
                  <a:srgbClr val="FF0000"/>
                </a:solidFill>
              </a:rPr>
              <a:t>first prenatal </a:t>
            </a:r>
            <a:r>
              <a:rPr lang="en-US" sz="2000" dirty="0"/>
              <a:t>encounter</a:t>
            </a:r>
          </a:p>
          <a:p>
            <a:pPr algn="l">
              <a:lnSpc>
                <a:spcPct val="100000"/>
              </a:lnSpc>
              <a:buNone/>
            </a:pPr>
            <a:endParaRPr lang="en-US" sz="2000" dirty="0"/>
          </a:p>
          <a:p>
            <a:pPr algn="l">
              <a:lnSpc>
                <a:spcPct val="100000"/>
              </a:lnSpc>
              <a:buNone/>
            </a:pPr>
            <a:r>
              <a:rPr lang="en-US" sz="2000" dirty="0"/>
              <a:t>   Women at high risk of infection: repeat screening </a:t>
            </a:r>
            <a:r>
              <a:rPr lang="en-US" sz="2000" dirty="0">
                <a:solidFill>
                  <a:srgbClr val="FF0000"/>
                </a:solidFill>
              </a:rPr>
              <a:t>at 28 to 32 weeks </a:t>
            </a:r>
            <a:r>
              <a:rPr lang="en-US" sz="2000" dirty="0"/>
              <a:t>and </a:t>
            </a:r>
            <a:r>
              <a:rPr lang="en-US" sz="2000" dirty="0">
                <a:solidFill>
                  <a:srgbClr val="FF0000"/>
                </a:solidFill>
              </a:rPr>
              <a:t>at delivery</a:t>
            </a:r>
          </a:p>
          <a:p>
            <a:pPr algn="l">
              <a:lnSpc>
                <a:spcPct val="100000"/>
              </a:lnSpc>
              <a:buNone/>
            </a:pPr>
            <a:endParaRPr lang="en-US" sz="2000" dirty="0"/>
          </a:p>
          <a:p>
            <a:pPr algn="l">
              <a:lnSpc>
                <a:spcPct val="100000"/>
              </a:lnSpc>
              <a:buNone/>
            </a:pPr>
            <a:r>
              <a:rPr lang="en-US" sz="2000" dirty="0"/>
              <a:t>   Women who have </a:t>
            </a:r>
            <a:r>
              <a:rPr lang="en-US" sz="2000" b="1" dirty="0"/>
              <a:t>not</a:t>
            </a:r>
            <a:r>
              <a:rPr lang="en-US" sz="2000" dirty="0"/>
              <a:t> been screened in pregnancy or who </a:t>
            </a:r>
            <a:r>
              <a:rPr lang="en-US" sz="2000" b="1" dirty="0"/>
              <a:t>deliver a stillborn </a:t>
            </a:r>
            <a:r>
              <a:rPr lang="en-US" sz="2000" dirty="0"/>
              <a:t>after 20 weeks of gestation: screen </a:t>
            </a:r>
            <a:r>
              <a:rPr lang="en-US" sz="2000" dirty="0">
                <a:solidFill>
                  <a:srgbClr val="FF0000"/>
                </a:solidFill>
              </a:rPr>
              <a:t>at delivery</a:t>
            </a:r>
          </a:p>
          <a:p>
            <a:pPr marL="0" indent="0" algn="l">
              <a:buNone/>
            </a:pPr>
            <a:endParaRPr lang="en-US" sz="2000" dirty="0"/>
          </a:p>
          <a:p>
            <a:pPr algn="l">
              <a:lnSpc>
                <a:spcPct val="100000"/>
              </a:lnSpc>
              <a:buNone/>
            </a:pPr>
            <a:endParaRPr lang="en-US" sz="2000" dirty="0"/>
          </a:p>
        </p:txBody>
      </p:sp>
      <p:sp>
        <p:nvSpPr>
          <p:cNvPr id="3" name="Title 2">
            <a:extLst>
              <a:ext uri="{FF2B5EF4-FFF2-40B4-BE49-F238E27FC236}">
                <a16:creationId xmlns="" xmlns:a16="http://schemas.microsoft.com/office/drawing/2014/main" id="{34A97CF6-F646-4FE1-9D20-AC3915E7B145}"/>
              </a:ext>
            </a:extLst>
          </p:cNvPr>
          <p:cNvSpPr>
            <a:spLocks noGrp="1"/>
          </p:cNvSpPr>
          <p:nvPr>
            <p:ph type="title"/>
          </p:nvPr>
        </p:nvSpPr>
        <p:spPr>
          <a:xfrm>
            <a:off x="214284" y="1125131"/>
            <a:ext cx="3937879" cy="3387270"/>
          </a:xfrm>
        </p:spPr>
        <p:txBody>
          <a:bodyPr vert="horz" lIns="91440" tIns="45720" rIns="91440" bIns="45720" rtlCol="0" anchor="t">
            <a:normAutofit/>
          </a:bodyPr>
          <a:lstStyle/>
          <a:p>
            <a:pPr algn="l"/>
            <a:r>
              <a:rPr lang="en-US" sz="3200" kern="1200" dirty="0">
                <a:solidFill>
                  <a:schemeClr val="tx1"/>
                </a:solidFill>
                <a:ea typeface="+mj-ea"/>
                <a:cs typeface="+mj-cs"/>
              </a:rPr>
              <a:t>Candidates and timing of initial and repeat screening</a:t>
            </a:r>
          </a:p>
        </p:txBody>
      </p:sp>
      <p:sp>
        <p:nvSpPr>
          <p:cNvPr id="10" name="Rectangle 9">
            <a:extLst>
              <a:ext uri="{FF2B5EF4-FFF2-40B4-BE49-F238E27FC236}">
                <a16:creationId xmlns="" xmlns:a16="http://schemas.microsoft.com/office/drawing/2014/main" id="{0EC5361D-F897-4856-B945-0455A365E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311576"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4508C0C5-2268-42B5-B3C8-4D0899E05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3"/>
            <a:ext cx="2126518" cy="1110628"/>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 xmlns:a16="http://schemas.microsoft.com/office/drawing/2014/main" id="{141ACBDB-38F8-4B34-8183-BD95B4E55A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8054496" y="-190252"/>
            <a:ext cx="1370729"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 xmlns:a16="http://schemas.microsoft.com/office/drawing/2014/main" id="{DE00DB52-3455-4E2F-867B-A6D0516E1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7990350" y="316610"/>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 xmlns:a16="http://schemas.microsoft.com/office/drawing/2014/main" id="{9E914C83-E0D8-4953-92D5-169D28CB43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86570" y="4586629"/>
            <a:ext cx="1120885" cy="55687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 xmlns:a16="http://schemas.microsoft.com/office/drawing/2014/main" id="{3512E083-F550-46AF-8490-767ECFD00C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75475" y="4839860"/>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13124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361950"/>
            <a:ext cx="744855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073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3003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6D6306C-ED4F-4AAE-B4A5-EEA6AFAD72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 xmlns:a16="http://schemas.microsoft.com/office/drawing/2014/main" id="{A0495DEE-AF13-4356-A564-A8371872957D}"/>
              </a:ext>
            </a:extLst>
          </p:cNvPr>
          <p:cNvSpPr>
            <a:spLocks noGrp="1"/>
          </p:cNvSpPr>
          <p:nvPr>
            <p:ph idx="1"/>
          </p:nvPr>
        </p:nvSpPr>
        <p:spPr>
          <a:xfrm>
            <a:off x="3276601" y="326120"/>
            <a:ext cx="5425160" cy="4260510"/>
          </a:xfrm>
        </p:spPr>
        <p:txBody>
          <a:bodyPr vert="horz" lIns="91440" tIns="45720" rIns="91440" bIns="45720" rtlCol="0">
            <a:normAutofit fontScale="92500" lnSpcReduction="20000"/>
          </a:bodyPr>
          <a:lstStyle/>
          <a:p>
            <a:pPr algn="l">
              <a:buNone/>
            </a:pPr>
            <a:r>
              <a:rPr lang="en-US" sz="2000" dirty="0">
                <a:latin typeface="Agency FB" panose="020B0503020202020204" pitchFamily="34" charset="0"/>
              </a:rPr>
              <a:t> </a:t>
            </a:r>
            <a:r>
              <a:rPr lang="en-US" sz="2000" b="1" u="sng" dirty="0">
                <a:latin typeface="+mj-lt"/>
              </a:rPr>
              <a:t>Primary/Secondary/Early latent</a:t>
            </a:r>
            <a:r>
              <a:rPr lang="en-US" sz="2000" dirty="0">
                <a:latin typeface="+mj-lt"/>
              </a:rPr>
              <a:t/>
            </a:r>
            <a:br>
              <a:rPr lang="en-US" sz="2000" dirty="0">
                <a:latin typeface="+mj-lt"/>
              </a:rPr>
            </a:br>
            <a:r>
              <a:rPr lang="en-US" sz="2000" dirty="0">
                <a:latin typeface="+mj-lt"/>
              </a:rPr>
              <a:t>Benzathine Penicillin G, 2.4 million units IM </a:t>
            </a:r>
            <a:r>
              <a:rPr lang="en-US" sz="2000" dirty="0">
                <a:solidFill>
                  <a:srgbClr val="00B0F0"/>
                </a:solidFill>
                <a:latin typeface="+mj-lt"/>
              </a:rPr>
              <a:t>One dose </a:t>
            </a:r>
          </a:p>
          <a:p>
            <a:pPr algn="l">
              <a:buNone/>
            </a:pPr>
            <a:r>
              <a:rPr lang="en-US" sz="2000" b="1" u="sng" dirty="0">
                <a:latin typeface="+mj-lt"/>
              </a:rPr>
              <a:t>Late latent/Tertiary</a:t>
            </a:r>
          </a:p>
          <a:p>
            <a:pPr marL="0" indent="0" algn="l">
              <a:buNone/>
            </a:pPr>
            <a:r>
              <a:rPr lang="en-US" sz="2000" dirty="0">
                <a:latin typeface="+mj-lt"/>
              </a:rPr>
              <a:t>Benzathine Penicillin G, 7.2 million units IM  </a:t>
            </a:r>
            <a:r>
              <a:rPr lang="en-US" sz="2000" dirty="0">
                <a:solidFill>
                  <a:srgbClr val="00B0F0"/>
                </a:solidFill>
                <a:latin typeface="+mj-lt"/>
              </a:rPr>
              <a:t>3 doses </a:t>
            </a:r>
            <a:r>
              <a:rPr lang="en-US" sz="2000" dirty="0">
                <a:latin typeface="+mj-lt"/>
              </a:rPr>
              <a:t>of 2.4 million units x 1/week  Penicillin allergy in pregnant female w/ syphilis </a:t>
            </a:r>
          </a:p>
          <a:p>
            <a:pPr marL="0" indent="0" algn="l">
              <a:buNone/>
            </a:pPr>
            <a:r>
              <a:rPr lang="en-US" sz="2000" dirty="0">
                <a:latin typeface="+mj-lt"/>
              </a:rPr>
              <a:t>Skin testing &amp; desensitization(oral benzathine dose until tolerated and reach therapeutic dose )</a:t>
            </a:r>
          </a:p>
          <a:p>
            <a:pPr marL="0" indent="0" algn="l">
              <a:buNone/>
            </a:pPr>
            <a:endParaRPr lang="en-US" sz="2000" dirty="0">
              <a:latin typeface="+mj-lt"/>
            </a:endParaRPr>
          </a:p>
          <a:p>
            <a:pPr marL="0" indent="0" algn="l">
              <a:buNone/>
            </a:pPr>
            <a:endParaRPr lang="en-US" sz="2000" dirty="0">
              <a:latin typeface="+mj-lt"/>
            </a:endParaRPr>
          </a:p>
          <a:p>
            <a:pPr algn="l">
              <a:buNone/>
            </a:pPr>
            <a:r>
              <a:rPr lang="en-US" sz="2000" b="1" u="sng" dirty="0">
                <a:latin typeface="+mj-lt"/>
              </a:rPr>
              <a:t>Post-exposure prophylaxis </a:t>
            </a:r>
            <a:r>
              <a:rPr lang="en-US" sz="2000" dirty="0">
                <a:latin typeface="+mj-lt"/>
              </a:rPr>
              <a:t>— Women who are sexual contacts of partners with known or suspected syphilis should be presumptively treated with a </a:t>
            </a:r>
            <a:r>
              <a:rPr lang="en-US" sz="2000" dirty="0">
                <a:solidFill>
                  <a:srgbClr val="00B0F0"/>
                </a:solidFill>
                <a:latin typeface="+mj-lt"/>
              </a:rPr>
              <a:t>single dose </a:t>
            </a:r>
            <a:r>
              <a:rPr lang="en-US" sz="2000" dirty="0">
                <a:latin typeface="+mj-lt"/>
              </a:rPr>
              <a:t>of penicillin G benzathine 2.4 million units intramuscularly</a:t>
            </a:r>
            <a:r>
              <a:rPr lang="en-US" sz="1400" dirty="0"/>
              <a:t>. </a:t>
            </a:r>
            <a:endParaRPr lang="en-US" sz="2000" dirty="0">
              <a:solidFill>
                <a:schemeClr val="tx1"/>
              </a:solidFill>
            </a:endParaRPr>
          </a:p>
        </p:txBody>
      </p:sp>
      <p:sp>
        <p:nvSpPr>
          <p:cNvPr id="3" name="Title 2">
            <a:extLst>
              <a:ext uri="{FF2B5EF4-FFF2-40B4-BE49-F238E27FC236}">
                <a16:creationId xmlns="" xmlns:a16="http://schemas.microsoft.com/office/drawing/2014/main" id="{A19A4D6A-3B22-443D-B11F-D4EA0FD3AA5F}"/>
              </a:ext>
            </a:extLst>
          </p:cNvPr>
          <p:cNvSpPr>
            <a:spLocks noGrp="1"/>
          </p:cNvSpPr>
          <p:nvPr>
            <p:ph type="title"/>
          </p:nvPr>
        </p:nvSpPr>
        <p:spPr>
          <a:xfrm>
            <a:off x="482601" y="1273628"/>
            <a:ext cx="2971546" cy="3387270"/>
          </a:xfrm>
        </p:spPr>
        <p:txBody>
          <a:bodyPr vert="horz" lIns="91440" tIns="45720" rIns="91440" bIns="45720" rtlCol="0" anchor="t">
            <a:normAutofit/>
          </a:bodyPr>
          <a:lstStyle/>
          <a:p>
            <a:pPr algn="l"/>
            <a:r>
              <a:rPr lang="en-US" sz="3600" kern="1200" dirty="0">
                <a:solidFill>
                  <a:schemeClr val="tx1"/>
                </a:solidFill>
                <a:latin typeface="+mj-lt"/>
                <a:ea typeface="+mj-ea"/>
                <a:cs typeface="+mj-cs"/>
              </a:rPr>
              <a:t>Maternal treatment</a:t>
            </a:r>
          </a:p>
        </p:txBody>
      </p:sp>
      <p:sp>
        <p:nvSpPr>
          <p:cNvPr id="10" name="Rectangle 9">
            <a:extLst>
              <a:ext uri="{FF2B5EF4-FFF2-40B4-BE49-F238E27FC236}">
                <a16:creationId xmlns="" xmlns:a16="http://schemas.microsoft.com/office/drawing/2014/main" id="{0EC5361D-F897-4856-B945-0455A365E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311576"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4508C0C5-2268-42B5-B3C8-4D0899E05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3"/>
            <a:ext cx="2126518" cy="1110628"/>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 xmlns:a16="http://schemas.microsoft.com/office/drawing/2014/main" id="{141ACBDB-38F8-4B34-8183-BD95B4E55A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8054496" y="-190252"/>
            <a:ext cx="1370729"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 xmlns:a16="http://schemas.microsoft.com/office/drawing/2014/main" id="{DE00DB52-3455-4E2F-867B-A6D0516E1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7990350" y="316610"/>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 xmlns:a16="http://schemas.microsoft.com/office/drawing/2014/main" id="{9E914C83-E0D8-4953-92D5-169D28CB43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86570" y="4586629"/>
            <a:ext cx="1120885" cy="55687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 xmlns:a16="http://schemas.microsoft.com/office/drawing/2014/main" id="{3512E083-F550-46AF-8490-767ECFD00C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75475" y="4839860"/>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672427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6D6306C-ED4F-4AAE-B4A5-EEA6AFAD72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 xmlns:a16="http://schemas.microsoft.com/office/drawing/2014/main" id="{0EA63F82-0BAD-44F6-BB62-4803C32DFD90}"/>
              </a:ext>
            </a:extLst>
          </p:cNvPr>
          <p:cNvSpPr>
            <a:spLocks noGrp="1"/>
          </p:cNvSpPr>
          <p:nvPr>
            <p:ph idx="1"/>
          </p:nvPr>
        </p:nvSpPr>
        <p:spPr>
          <a:xfrm>
            <a:off x="3505200" y="392044"/>
            <a:ext cx="4876800" cy="3387271"/>
          </a:xfrm>
        </p:spPr>
        <p:txBody>
          <a:bodyPr vert="horz" lIns="91440" tIns="45720" rIns="91440" bIns="45720" rtlCol="0">
            <a:noAutofit/>
          </a:bodyPr>
          <a:lstStyle/>
          <a:p>
            <a:pPr algn="l">
              <a:buNone/>
            </a:pPr>
            <a:r>
              <a:rPr lang="en-US" sz="1800" dirty="0"/>
              <a:t>an </a:t>
            </a:r>
            <a:r>
              <a:rPr lang="en-US" sz="1800" dirty="0">
                <a:solidFill>
                  <a:srgbClr val="C00000"/>
                </a:solidFill>
              </a:rPr>
              <a:t>acute febrile reaction </a:t>
            </a:r>
            <a:r>
              <a:rPr lang="en-US" sz="1800" dirty="0"/>
              <a:t>accompanied by headache, myalgia, rash, and hypotension.</a:t>
            </a:r>
          </a:p>
          <a:p>
            <a:pPr algn="l">
              <a:buNone/>
            </a:pPr>
            <a:r>
              <a:rPr lang="en-US" sz="1800" dirty="0"/>
              <a:t> These symptoms are thought to result from the release of large amounts of treponemal lipopolysaccharide from dying spirochetes and an increase in circulating cytokine levels</a:t>
            </a:r>
          </a:p>
          <a:p>
            <a:pPr algn="l">
              <a:buNone/>
            </a:pPr>
            <a:r>
              <a:rPr lang="en-US" sz="1800" dirty="0">
                <a:solidFill>
                  <a:srgbClr val="FF0000"/>
                </a:solidFill>
              </a:rPr>
              <a:t>The reaction begins within</a:t>
            </a:r>
            <a:r>
              <a:rPr lang="en-US" sz="1800" dirty="0"/>
              <a:t> </a:t>
            </a:r>
            <a:r>
              <a:rPr lang="en-US" sz="1800" dirty="0">
                <a:solidFill>
                  <a:srgbClr val="00B0F0"/>
                </a:solidFill>
              </a:rPr>
              <a:t>one to two hours </a:t>
            </a:r>
            <a:r>
              <a:rPr lang="en-US" sz="1800" dirty="0"/>
              <a:t>of treatment, peaks at </a:t>
            </a:r>
            <a:r>
              <a:rPr lang="en-US" sz="1800" dirty="0">
                <a:solidFill>
                  <a:srgbClr val="00B0F0"/>
                </a:solidFill>
              </a:rPr>
              <a:t>eight hours</a:t>
            </a:r>
            <a:r>
              <a:rPr lang="en-US" sz="1800" dirty="0"/>
              <a:t>, and typically resolves </a:t>
            </a:r>
            <a:r>
              <a:rPr lang="en-US" sz="1800" dirty="0">
                <a:solidFill>
                  <a:srgbClr val="00B0F0"/>
                </a:solidFill>
              </a:rPr>
              <a:t>within 24 to 48 </a:t>
            </a:r>
            <a:r>
              <a:rPr lang="en-US" sz="1800" dirty="0"/>
              <a:t>hours</a:t>
            </a:r>
          </a:p>
          <a:p>
            <a:pPr algn="l">
              <a:buNone/>
            </a:pPr>
            <a:r>
              <a:rPr lang="en-US" sz="1800" dirty="0"/>
              <a:t>The </a:t>
            </a:r>
            <a:r>
              <a:rPr lang="en-US" sz="1800" dirty="0" err="1"/>
              <a:t>Jarisch-Herxheimer</a:t>
            </a:r>
            <a:r>
              <a:rPr lang="en-US" sz="1800" dirty="0"/>
              <a:t> reaction may also </a:t>
            </a:r>
            <a:r>
              <a:rPr lang="en-US" sz="1800" dirty="0">
                <a:solidFill>
                  <a:srgbClr val="C00000"/>
                </a:solidFill>
              </a:rPr>
              <a:t>precipitate uterine contractions, preterm labor, and/or non reassuring fetal heart rate </a:t>
            </a:r>
            <a:r>
              <a:rPr lang="en-US" sz="1800" dirty="0">
                <a:solidFill>
                  <a:schemeClr val="tx1"/>
                </a:solidFill>
              </a:rPr>
              <a:t>tr</a:t>
            </a:r>
            <a:r>
              <a:rPr lang="en-US" sz="1800" dirty="0"/>
              <a:t>acings in pregnant women so admit women at the time of commencement of treatment for monitoring</a:t>
            </a:r>
          </a:p>
        </p:txBody>
      </p:sp>
      <p:sp>
        <p:nvSpPr>
          <p:cNvPr id="3" name="Title 2">
            <a:extLst>
              <a:ext uri="{FF2B5EF4-FFF2-40B4-BE49-F238E27FC236}">
                <a16:creationId xmlns="" xmlns:a16="http://schemas.microsoft.com/office/drawing/2014/main" id="{6370CD2D-90FC-4C4C-A1A4-3FC1B9CCA8C5}"/>
              </a:ext>
            </a:extLst>
          </p:cNvPr>
          <p:cNvSpPr>
            <a:spLocks noGrp="1"/>
          </p:cNvSpPr>
          <p:nvPr>
            <p:ph type="title"/>
          </p:nvPr>
        </p:nvSpPr>
        <p:spPr>
          <a:xfrm>
            <a:off x="204790" y="236538"/>
            <a:ext cx="3446457" cy="4603321"/>
          </a:xfrm>
        </p:spPr>
        <p:txBody>
          <a:bodyPr vert="horz" lIns="91440" tIns="45720" rIns="91440" bIns="45720" rtlCol="0" anchor="t">
            <a:normAutofit/>
          </a:bodyPr>
          <a:lstStyle/>
          <a:p>
            <a:pPr algn="l"/>
            <a:r>
              <a:rPr lang="en-US" kern="1200" dirty="0">
                <a:solidFill>
                  <a:schemeClr val="tx1"/>
                </a:solidFill>
                <a:latin typeface="+mj-lt"/>
                <a:ea typeface="+mj-ea"/>
                <a:cs typeface="+mj-cs"/>
              </a:rPr>
              <a:t>POTENTIAL COMPLICATIONS OF TREATMENT: </a:t>
            </a:r>
            <a:r>
              <a:rPr lang="en-US" sz="3600" kern="1200" dirty="0">
                <a:solidFill>
                  <a:schemeClr val="accent6">
                    <a:lumMod val="75000"/>
                  </a:schemeClr>
                </a:solidFill>
                <a:latin typeface="+mj-lt"/>
                <a:ea typeface="+mj-ea"/>
                <a:cs typeface="+mj-cs"/>
              </a:rPr>
              <a:t>JARISCH-HERXHEIMER REACTION febrile</a:t>
            </a:r>
          </a:p>
        </p:txBody>
      </p:sp>
      <p:sp>
        <p:nvSpPr>
          <p:cNvPr id="10" name="Rectangle 9">
            <a:extLst>
              <a:ext uri="{FF2B5EF4-FFF2-40B4-BE49-F238E27FC236}">
                <a16:creationId xmlns="" xmlns:a16="http://schemas.microsoft.com/office/drawing/2014/main" id="{0EC5361D-F897-4856-B945-0455A365E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311576"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4508C0C5-2268-42B5-B3C8-4D0899E05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3"/>
            <a:ext cx="2126518" cy="1110628"/>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 xmlns:a16="http://schemas.microsoft.com/office/drawing/2014/main" id="{141ACBDB-38F8-4B34-8183-BD95B4E55A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8054496" y="-190252"/>
            <a:ext cx="1370729"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 xmlns:a16="http://schemas.microsoft.com/office/drawing/2014/main" id="{DE00DB52-3455-4E2F-867B-A6D0516E1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7990350" y="316610"/>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 xmlns:a16="http://schemas.microsoft.com/office/drawing/2014/main" id="{9E914C83-E0D8-4953-92D5-169D28CB43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86570" y="4586629"/>
            <a:ext cx="1120885" cy="55687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 xmlns:a16="http://schemas.microsoft.com/office/drawing/2014/main" id="{3512E083-F550-46AF-8490-767ECFD00C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75475" y="4839860"/>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16171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p>
            <a:r>
              <a:rPr lang="en-US" b="1" i="0" u="none" strike="noStrike" dirty="0">
                <a:solidFill>
                  <a:srgbClr val="343536"/>
                </a:solidFill>
                <a:effectLst/>
                <a:latin typeface="Source Sans Pro" panose="020F0502020204030204" pitchFamily="34" charset="0"/>
              </a:rPr>
              <a:t>How does </a:t>
            </a:r>
            <a:r>
              <a:rPr lang="ms-MY" b="1" i="0" u="none" strike="noStrike" dirty="0">
                <a:solidFill>
                  <a:srgbClr val="343536"/>
                </a:solidFill>
                <a:effectLst/>
                <a:latin typeface="Source Sans Pro" panose="020F0502020204030204" pitchFamily="34" charset="0"/>
              </a:rPr>
              <a:t>the</a:t>
            </a:r>
            <a:r>
              <a:rPr lang="en-US" b="1" i="0" u="none" strike="noStrike" dirty="0">
                <a:solidFill>
                  <a:srgbClr val="343536"/>
                </a:solidFill>
                <a:effectLst/>
                <a:latin typeface="Source Sans Pro" panose="020F0502020204030204" pitchFamily="34" charset="0"/>
              </a:rPr>
              <a:t> baby get a TORCH infection?</a:t>
            </a:r>
          </a:p>
        </p:txBody>
      </p:sp>
      <p:sp>
        <p:nvSpPr>
          <p:cNvPr id="142" name="Google Shape;142;p17"/>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r>
              <a:rPr lang="en-US" sz="2000" b="0" i="0" u="none" strike="noStrike" dirty="0">
                <a:solidFill>
                  <a:srgbClr val="343536"/>
                </a:solidFill>
                <a:effectLst/>
                <a:latin typeface="Source Sans Pro" panose="020F0502020204030204" pitchFamily="34" charset="0"/>
              </a:rPr>
              <a:t>Your baby can get a TORCH infection in three ways:</a:t>
            </a:r>
          </a:p>
          <a:p>
            <a:r>
              <a:rPr lang="en-US" sz="2000" b="1" i="0" u="none" strike="noStrike" dirty="0">
                <a:solidFill>
                  <a:srgbClr val="343536"/>
                </a:solidFill>
                <a:effectLst/>
                <a:latin typeface="Source Sans Pro" panose="020F0502020204030204" pitchFamily="34" charset="0"/>
              </a:rPr>
              <a:t>Through the </a:t>
            </a:r>
            <a:r>
              <a:rPr lang="en-US" sz="2000" b="1" i="0" u="none" strike="noStrike" dirty="0">
                <a:solidFill>
                  <a:srgbClr val="007BC2"/>
                </a:solidFill>
                <a:effectLst/>
                <a:latin typeface="Source Sans Pro" panose="020F0502020204030204" pitchFamily="34" charset="0"/>
                <a:hlinkClick r:id="rId3"/>
              </a:rPr>
              <a:t>placenta</a:t>
            </a:r>
            <a:r>
              <a:rPr lang="en-US" sz="2000" b="1" i="0" u="none" strike="noStrike" dirty="0">
                <a:solidFill>
                  <a:srgbClr val="343536"/>
                </a:solidFill>
                <a:effectLst/>
                <a:latin typeface="Source Sans Pro" panose="020F0502020204030204" pitchFamily="34" charset="0"/>
              </a:rPr>
              <a:t>:</a:t>
            </a:r>
            <a:r>
              <a:rPr lang="en-US" sz="2000" b="0" i="0" u="none" strike="noStrike" dirty="0">
                <a:solidFill>
                  <a:srgbClr val="343536"/>
                </a:solidFill>
                <a:effectLst/>
                <a:latin typeface="Source Sans Pro" panose="020F0502020204030204" pitchFamily="34" charset="0"/>
              </a:rPr>
              <a:t> Certain diseases are carried through your bloodstream to your baby's blood through the placenta during pregnancy. The placenta provides your baby with oxygen, nutrients and blood.</a:t>
            </a:r>
          </a:p>
          <a:p>
            <a:r>
              <a:rPr lang="en-US" sz="2000" b="1" i="0" u="none" strike="noStrike" dirty="0">
                <a:solidFill>
                  <a:srgbClr val="343536"/>
                </a:solidFill>
                <a:effectLst/>
                <a:latin typeface="Source Sans Pro" panose="020F0502020204030204" pitchFamily="34" charset="0"/>
              </a:rPr>
              <a:t>During childbirth:</a:t>
            </a:r>
            <a:r>
              <a:rPr lang="en-US" sz="2000" b="0" i="0" u="none" strike="noStrike" dirty="0">
                <a:solidFill>
                  <a:srgbClr val="343536"/>
                </a:solidFill>
                <a:effectLst/>
                <a:latin typeface="Source Sans Pro" panose="020F0502020204030204" pitchFamily="34" charset="0"/>
              </a:rPr>
              <a:t> Your baby can catch a TORCH infection while passing through the birth canal during a vaginal birth.</a:t>
            </a:r>
          </a:p>
          <a:p>
            <a:r>
              <a:rPr lang="en-US" sz="2000" b="1" i="0" u="none" strike="noStrike" dirty="0">
                <a:solidFill>
                  <a:srgbClr val="343536"/>
                </a:solidFill>
                <a:effectLst/>
                <a:latin typeface="Source Sans Pro" panose="020F0502020204030204" pitchFamily="34" charset="0"/>
              </a:rPr>
              <a:t>After birth:</a:t>
            </a:r>
            <a:r>
              <a:rPr lang="en-US" sz="2000" b="0" i="0" u="none" strike="noStrike" dirty="0">
                <a:solidFill>
                  <a:srgbClr val="343536"/>
                </a:solidFill>
                <a:effectLst/>
                <a:latin typeface="Source Sans Pro" panose="020F0502020204030204" pitchFamily="34" charset="0"/>
              </a:rPr>
              <a:t> You can pass an infection to your baby through your breastmilk if you are </a:t>
            </a:r>
            <a:r>
              <a:rPr lang="en-US" sz="2000" b="0" i="0" u="none" strike="noStrike" dirty="0">
                <a:solidFill>
                  <a:srgbClr val="007BC2"/>
                </a:solidFill>
                <a:effectLst/>
                <a:latin typeface="Source Sans Pro" panose="020F0502020204030204" pitchFamily="34" charset="0"/>
                <a:hlinkClick r:id="rId4"/>
              </a:rPr>
              <a:t>breastfeeding</a:t>
            </a:r>
            <a:r>
              <a:rPr lang="en-US" sz="2000" b="0" i="0" u="none" strike="noStrike" dirty="0">
                <a:solidFill>
                  <a:srgbClr val="343536"/>
                </a:solidFill>
                <a:effectLst/>
                <a:latin typeface="Source Sans Pro" panose="020F0502020204030204" pitchFamily="34" charset="0"/>
              </a:rPr>
              <a:t> (</a:t>
            </a:r>
            <a:r>
              <a:rPr lang="en-US" sz="2000" b="0" i="0" u="none" strike="noStrike" dirty="0" err="1">
                <a:solidFill>
                  <a:srgbClr val="343536"/>
                </a:solidFill>
                <a:effectLst/>
                <a:latin typeface="Source Sans Pro" panose="020F0502020204030204" pitchFamily="34" charset="0"/>
              </a:rPr>
              <a:t>chestfeeding</a:t>
            </a:r>
            <a:r>
              <a:rPr lang="en-US" sz="2000" b="0" i="0" u="none" strike="noStrike" dirty="0">
                <a:solidFill>
                  <a:srgbClr val="343536"/>
                </a:solidFill>
                <a:effectLst/>
                <a:latin typeface="Source Sans Pro" panose="020F0502020204030204" pitchFamily="34" charset="0"/>
              </a:rPr>
              <a:t>).</a:t>
            </a:r>
          </a:p>
          <a:p>
            <a:pPr marL="182880" lvl="0" indent="-205740" algn="l" rtl="0">
              <a:spcBef>
                <a:spcPts val="0"/>
              </a:spcBef>
              <a:spcAft>
                <a:spcPts val="0"/>
              </a:spcAft>
              <a:buClr>
                <a:schemeClr val="dk2"/>
              </a:buClr>
              <a:buSzPts val="1800"/>
              <a:buChar char="●"/>
            </a:pPr>
            <a:endParaRPr sz="1400" dirty="0">
              <a:solidFill>
                <a:schemeClr val="accent3">
                  <a:lumMod val="50000"/>
                </a:schemeClr>
              </a:solidFill>
            </a:endParaRPr>
          </a:p>
        </p:txBody>
      </p:sp>
    </p:spTree>
    <p:extLst>
      <p:ext uri="{BB962C8B-B14F-4D97-AF65-F5344CB8AC3E}">
        <p14:creationId xmlns:p14="http://schemas.microsoft.com/office/powerpoint/2010/main" val="2744689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0157" y="1733550"/>
            <a:ext cx="7886700" cy="2877361"/>
          </a:xfrm>
        </p:spPr>
        <p:txBody>
          <a:bodyPr>
            <a:normAutofit/>
          </a:bodyPr>
          <a:lstStyle/>
          <a:p>
            <a:endParaRPr lang="en-US" sz="6000" b="1" dirty="0"/>
          </a:p>
        </p:txBody>
      </p:sp>
      <p:sp>
        <p:nvSpPr>
          <p:cNvPr id="3" name="Title 2"/>
          <p:cNvSpPr>
            <a:spLocks noGrp="1"/>
          </p:cNvSpPr>
          <p:nvPr>
            <p:ph type="title"/>
          </p:nvPr>
        </p:nvSpPr>
        <p:spPr/>
        <p:txBody>
          <a:bodyPr/>
          <a:lstStyle/>
          <a:p>
            <a:r>
              <a:rPr lang="en-US" sz="4000" dirty="0">
                <a:solidFill>
                  <a:schemeClr val="tx1">
                    <a:lumMod val="60000"/>
                    <a:lumOff val="40000"/>
                  </a:schemeClr>
                </a:solidFill>
              </a:rPr>
              <a:t>Congenital syphilis </a:t>
            </a:r>
            <a:br>
              <a:rPr lang="en-US" sz="4000" dirty="0">
                <a:solidFill>
                  <a:schemeClr val="tx1">
                    <a:lumMod val="60000"/>
                    <a:lumOff val="40000"/>
                  </a:schemeClr>
                </a:solidFill>
              </a:rPr>
            </a:br>
            <a:endParaRPr lang="en-US" sz="4000" dirty="0">
              <a:solidFill>
                <a:schemeClr val="tx1">
                  <a:lumMod val="60000"/>
                  <a:lumOff val="40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00"/>
            <a:ext cx="9144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09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6D6306C-ED4F-4AAE-B4A5-EEA6AFAD72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 xmlns:a16="http://schemas.microsoft.com/office/drawing/2014/main" id="{98519818-DAAA-4F19-AC50-D2FAD3C93B42}"/>
              </a:ext>
            </a:extLst>
          </p:cNvPr>
          <p:cNvSpPr>
            <a:spLocks noGrp="1"/>
          </p:cNvSpPr>
          <p:nvPr>
            <p:ph idx="1"/>
          </p:nvPr>
        </p:nvSpPr>
        <p:spPr>
          <a:xfrm>
            <a:off x="2214547" y="535767"/>
            <a:ext cx="6715172" cy="1071570"/>
          </a:xfrm>
        </p:spPr>
        <p:txBody>
          <a:bodyPr vert="horz" lIns="91440" tIns="45720" rIns="91440" bIns="45720" rtlCol="0">
            <a:normAutofit fontScale="92500" lnSpcReduction="20000"/>
          </a:bodyPr>
          <a:lstStyle/>
          <a:p>
            <a:pPr algn="l">
              <a:buNone/>
            </a:pPr>
            <a:r>
              <a:rPr lang="en-US" sz="2600" dirty="0" smtClean="0"/>
              <a:t>-</a:t>
            </a:r>
            <a:r>
              <a:rPr lang="en-US" sz="2600" dirty="0" err="1" smtClean="0">
                <a:solidFill>
                  <a:srgbClr val="FF0000"/>
                </a:solidFill>
              </a:rPr>
              <a:t>Transplacental</a:t>
            </a:r>
            <a:r>
              <a:rPr lang="en-US" sz="2600" dirty="0" smtClean="0"/>
              <a:t> </a:t>
            </a:r>
            <a:r>
              <a:rPr lang="en-US" sz="2600" dirty="0"/>
              <a:t>transmission of spirochetes </a:t>
            </a:r>
          </a:p>
          <a:p>
            <a:pPr marL="114300" indent="-342900" algn="l">
              <a:buNone/>
            </a:pPr>
            <a:r>
              <a:rPr lang="en-US" sz="2600" dirty="0" smtClean="0"/>
              <a:t>-</a:t>
            </a:r>
            <a:r>
              <a:rPr lang="en-US" sz="2600" dirty="0" smtClean="0">
                <a:solidFill>
                  <a:srgbClr val="FF0000"/>
                </a:solidFill>
              </a:rPr>
              <a:t>Direct </a:t>
            </a:r>
            <a:r>
              <a:rPr lang="en-US" sz="2600" dirty="0">
                <a:solidFill>
                  <a:srgbClr val="FF0000"/>
                </a:solidFill>
              </a:rPr>
              <a:t>contact </a:t>
            </a:r>
            <a:r>
              <a:rPr lang="en-US" sz="2600" dirty="0"/>
              <a:t>w/ infectious secretion at time of birth </a:t>
            </a:r>
          </a:p>
          <a:p>
            <a:pPr>
              <a:buNone/>
            </a:pPr>
            <a:endParaRPr lang="en-US" sz="3100" dirty="0">
              <a:latin typeface="Agency FB" panose="020B0503020202020204" pitchFamily="34" charset="0"/>
            </a:endParaRPr>
          </a:p>
          <a:p>
            <a:endParaRPr lang="en-US" sz="3100" dirty="0">
              <a:latin typeface="Agency FB" panose="020B0503020202020204" pitchFamily="34" charset="0"/>
            </a:endParaRPr>
          </a:p>
          <a:p>
            <a:endParaRPr lang="en-US" sz="2000" dirty="0">
              <a:solidFill>
                <a:schemeClr val="tx1"/>
              </a:solidFill>
            </a:endParaRPr>
          </a:p>
        </p:txBody>
      </p:sp>
      <p:sp>
        <p:nvSpPr>
          <p:cNvPr id="10" name="Rectangle 9">
            <a:extLst>
              <a:ext uri="{FF2B5EF4-FFF2-40B4-BE49-F238E27FC236}">
                <a16:creationId xmlns="" xmlns:a16="http://schemas.microsoft.com/office/drawing/2014/main" id="{0EC5361D-F897-4856-B945-0455A365E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311576"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4508C0C5-2268-42B5-B3C8-4D0899E05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3"/>
            <a:ext cx="2126518" cy="1110628"/>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 xmlns:a16="http://schemas.microsoft.com/office/drawing/2014/main" id="{141ACBDB-38F8-4B34-8183-BD95B4E55A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8054496" y="-190252"/>
            <a:ext cx="1370729"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 xmlns:a16="http://schemas.microsoft.com/office/drawing/2014/main" id="{DE00DB52-3455-4E2F-867B-A6D0516E1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7990350" y="316610"/>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 xmlns:a16="http://schemas.microsoft.com/office/drawing/2014/main" id="{9E914C83-E0D8-4953-92D5-169D28CB43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86570" y="4586629"/>
            <a:ext cx="1120885" cy="55687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 xmlns:a16="http://schemas.microsoft.com/office/drawing/2014/main" id="{3512E083-F550-46AF-8490-767ECFD00C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75475" y="4839860"/>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Content Placeholder 1">
            <a:extLst>
              <a:ext uri="{FF2B5EF4-FFF2-40B4-BE49-F238E27FC236}">
                <a16:creationId xmlns="" xmlns:a16="http://schemas.microsoft.com/office/drawing/2014/main" id="{0A7AB073-23E4-4662-AAC4-8E8ECFCCF6BB}"/>
              </a:ext>
            </a:extLst>
          </p:cNvPr>
          <p:cNvSpPr txBox="1">
            <a:spLocks/>
          </p:cNvSpPr>
          <p:nvPr/>
        </p:nvSpPr>
        <p:spPr>
          <a:xfrm>
            <a:off x="2500299" y="1553758"/>
            <a:ext cx="6643702" cy="3589742"/>
          </a:xfrm>
          <a:prstGeom prst="rect">
            <a:avLst/>
          </a:prstGeom>
        </p:spPr>
        <p:txBody>
          <a:bodyPr vert="horz" lIns="91440" tIns="45720" rIns="91440" bIns="45720" rtlCol="0">
            <a:normAutofit fontScale="62500" lnSpcReduction="20000"/>
          </a:bodyPr>
          <a:lstStyle/>
          <a:p>
            <a:pPr marL="342900" marR="0" lvl="0" indent="-342900" algn="l" defTabSz="914400" rtl="1"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Agency FB" panose="020B0503020202020204" pitchFamily="34" charset="0"/>
                <a:ea typeface="+mn-ea"/>
                <a:cs typeface="+mn-cs"/>
              </a:rPr>
              <a:t>— Fetal </a:t>
            </a:r>
            <a:r>
              <a:rPr kumimoji="0" lang="en-US" sz="2400" b="0" i="0" u="none" strike="noStrike" kern="1200" cap="none" spc="0" normalizeH="0" baseline="0" noProof="0" dirty="0" smtClean="0">
                <a:ln>
                  <a:noFill/>
                </a:ln>
                <a:solidFill>
                  <a:schemeClr val="tx1">
                    <a:lumMod val="75000"/>
                    <a:lumOff val="25000"/>
                  </a:schemeClr>
                </a:solidFill>
                <a:effectLst/>
                <a:uLnTx/>
                <a:uFillTx/>
                <a:cs typeface="Akhbar MT" pitchFamily="2" charset="-78"/>
              </a:rPr>
              <a:t>infection s</a:t>
            </a:r>
            <a:r>
              <a:rPr kumimoji="0" lang="en-US" sz="2500" b="0" i="0" u="none" strike="noStrike" kern="1200" cap="none" spc="0" normalizeH="0" baseline="0" noProof="0" dirty="0" smtClean="0">
                <a:ln>
                  <a:noFill/>
                </a:ln>
                <a:solidFill>
                  <a:schemeClr val="tx1">
                    <a:lumMod val="75000"/>
                    <a:lumOff val="25000"/>
                  </a:schemeClr>
                </a:solidFill>
                <a:effectLst/>
                <a:uLnTx/>
                <a:uFillTx/>
                <a:cs typeface="Akhbar MT" pitchFamily="2" charset="-78"/>
              </a:rPr>
              <a:t>hould be </a:t>
            </a:r>
            <a:r>
              <a:rPr kumimoji="0" lang="en-US" sz="2500" b="0" i="0" u="none" strike="noStrike" kern="1200" cap="none" spc="0" normalizeH="0" baseline="0" noProof="0" dirty="0" smtClean="0">
                <a:ln>
                  <a:noFill/>
                </a:ln>
                <a:solidFill>
                  <a:srgbClr val="C00000"/>
                </a:solidFill>
                <a:effectLst/>
                <a:uLnTx/>
                <a:uFillTx/>
                <a:cs typeface="Akhbar MT" pitchFamily="2" charset="-78"/>
              </a:rPr>
              <a:t>suspected if</a:t>
            </a:r>
            <a:r>
              <a:rPr kumimoji="0" lang="en-US" sz="2500" b="0" i="0" u="none" strike="noStrike" kern="1200" cap="none" spc="0" normalizeH="0" baseline="0" noProof="0" dirty="0" smtClean="0">
                <a:ln>
                  <a:noFill/>
                </a:ln>
                <a:solidFill>
                  <a:schemeClr val="tx1">
                    <a:lumMod val="75000"/>
                    <a:lumOff val="25000"/>
                  </a:schemeClr>
                </a:solidFill>
                <a:effectLst/>
                <a:uLnTx/>
                <a:uFillTx/>
                <a:cs typeface="Akhbar MT" pitchFamily="2" charset="-78"/>
              </a:rPr>
              <a:t> there are characteristic findings on </a:t>
            </a:r>
            <a:r>
              <a:rPr kumimoji="0" lang="en-US" sz="2500" b="0" i="0" u="none" strike="noStrike" kern="1200" cap="none" spc="0" normalizeH="0" baseline="0" noProof="0" dirty="0" smtClean="0">
                <a:ln>
                  <a:noFill/>
                </a:ln>
                <a:solidFill>
                  <a:schemeClr val="tx1">
                    <a:lumMod val="75000"/>
                    <a:lumOff val="25000"/>
                  </a:schemeClr>
                </a:solidFill>
                <a:effectLst/>
                <a:uLnTx/>
                <a:uFillTx/>
              </a:rPr>
              <a:t>ultrasound examination </a:t>
            </a:r>
            <a:r>
              <a:rPr kumimoji="0" lang="en-US" sz="2500" b="0" i="0" u="none" strike="noStrike" kern="1200" cap="none" spc="0" normalizeH="0" baseline="0" noProof="0" dirty="0" smtClean="0">
                <a:ln>
                  <a:noFill/>
                </a:ln>
                <a:solidFill>
                  <a:srgbClr val="C00000"/>
                </a:solidFill>
                <a:effectLst/>
                <a:uLnTx/>
                <a:uFillTx/>
              </a:rPr>
              <a:t>after 20 weeks </a:t>
            </a:r>
            <a:r>
              <a:rPr kumimoji="0" lang="en-US" sz="2500" b="0" i="0" u="none" strike="noStrike" kern="1200" cap="none" spc="0" normalizeH="0" baseline="0" noProof="0" dirty="0" smtClean="0">
                <a:ln>
                  <a:noFill/>
                </a:ln>
                <a:solidFill>
                  <a:schemeClr val="tx1">
                    <a:lumMod val="75000"/>
                    <a:lumOff val="25000"/>
                  </a:schemeClr>
                </a:solidFill>
                <a:effectLst/>
                <a:uLnTx/>
                <a:uFillTx/>
              </a:rPr>
              <a:t>of gestation in a woman with untreated or inadequately treated syphilis. </a:t>
            </a:r>
          </a:p>
          <a:p>
            <a:pPr marL="342900" marR="0" lvl="0" indent="-342900" algn="l" defTabSz="914400" rtl="1" eaLnBrk="1" fontAlgn="auto" latinLnBrk="0" hangingPunct="1">
              <a:lnSpc>
                <a:spcPct val="100000"/>
              </a:lnSpc>
              <a:spcBef>
                <a:spcPct val="20000"/>
              </a:spcBef>
              <a:spcAft>
                <a:spcPts val="0"/>
              </a:spcAft>
              <a:buClrTx/>
              <a:buSzTx/>
              <a:tabLst/>
              <a:defRPr/>
            </a:pPr>
            <a:r>
              <a:rPr kumimoji="0" lang="en-US" sz="2500" b="1" i="0" u="sng" strike="noStrike" kern="1200" cap="none" spc="0" normalizeH="0" baseline="0" noProof="0" dirty="0" smtClean="0">
                <a:ln>
                  <a:noFill/>
                </a:ln>
                <a:solidFill>
                  <a:schemeClr val="tx1">
                    <a:lumMod val="75000"/>
                    <a:lumOff val="25000"/>
                  </a:schemeClr>
                </a:solidFill>
                <a:effectLst/>
                <a:uLnTx/>
                <a:uFillTx/>
              </a:rPr>
              <a:t>Findings on ultrasound are nonspecific and include</a:t>
            </a:r>
            <a:r>
              <a:rPr kumimoji="0" lang="en-US" sz="2500" b="0" i="0" u="none" strike="noStrike" kern="1200" cap="none" spc="0" normalizeH="0" baseline="0" noProof="0" dirty="0" smtClean="0">
                <a:ln>
                  <a:noFill/>
                </a:ln>
                <a:solidFill>
                  <a:schemeClr val="tx1">
                    <a:lumMod val="75000"/>
                    <a:lumOff val="25000"/>
                  </a:schemeClr>
                </a:solidFill>
                <a:effectLst/>
                <a:uLnTx/>
                <a:uFillTx/>
              </a:rPr>
              <a:t>:</a:t>
            </a:r>
          </a:p>
          <a:p>
            <a:pPr marL="342900" marR="0" lvl="0" indent="-342900" algn="l" defTabSz="914400" rtl="1" eaLnBrk="1" fontAlgn="auto" latinLnBrk="0" hangingPunct="1">
              <a:lnSpc>
                <a:spcPct val="100000"/>
              </a:lnSpc>
              <a:spcBef>
                <a:spcPct val="20000"/>
              </a:spcBef>
              <a:spcAft>
                <a:spcPts val="0"/>
              </a:spcAft>
              <a:buClrTx/>
              <a:buSzTx/>
              <a:tabLst/>
              <a:defRPr/>
            </a:pPr>
            <a:r>
              <a:rPr kumimoji="0" lang="en-US" sz="2500" b="0" i="0" u="sng" strike="noStrike" kern="1200" cap="none" spc="0" normalizeH="0" baseline="0" noProof="0" dirty="0" err="1" smtClean="0">
                <a:ln>
                  <a:noFill/>
                </a:ln>
                <a:solidFill>
                  <a:srgbClr val="FF0000"/>
                </a:solidFill>
                <a:effectLst/>
                <a:uLnTx/>
                <a:uFillTx/>
              </a:rPr>
              <a:t>Hepatomegaly</a:t>
            </a:r>
            <a:r>
              <a:rPr kumimoji="0" lang="en-US" sz="2500" b="0" i="0" u="sng" strike="noStrike" kern="1200" cap="none" spc="0" normalizeH="0" baseline="0" noProof="0" dirty="0" smtClean="0">
                <a:ln>
                  <a:noFill/>
                </a:ln>
                <a:solidFill>
                  <a:srgbClr val="FF0000"/>
                </a:solidFill>
                <a:effectLst/>
                <a:uLnTx/>
                <a:uFillTx/>
              </a:rPr>
              <a:t>, </a:t>
            </a:r>
            <a:r>
              <a:rPr kumimoji="0" lang="en-US" sz="2500" b="0" i="0" u="none" strike="noStrike" kern="1200" cap="none" spc="0" normalizeH="0" baseline="0" noProof="0" dirty="0" smtClean="0">
                <a:ln>
                  <a:noFill/>
                </a:ln>
                <a:solidFill>
                  <a:schemeClr val="tx1">
                    <a:lumMod val="75000"/>
                    <a:lumOff val="25000"/>
                  </a:schemeClr>
                </a:solidFill>
                <a:effectLst/>
                <a:uLnTx/>
                <a:uFillTx/>
              </a:rPr>
              <a:t>defined as liver length &gt;95 percentile for gestational age (70 to 80 percent)</a:t>
            </a:r>
          </a:p>
          <a:p>
            <a:pPr marL="342900" marR="0" lvl="0" indent="-342900" algn="l" defTabSz="914400" rtl="1" eaLnBrk="1" fontAlgn="auto" latinLnBrk="0" hangingPunct="1">
              <a:lnSpc>
                <a:spcPct val="100000"/>
              </a:lnSpc>
              <a:spcBef>
                <a:spcPct val="20000"/>
              </a:spcBef>
              <a:spcAft>
                <a:spcPts val="0"/>
              </a:spcAft>
              <a:buClrTx/>
              <a:buSzTx/>
              <a:tabLst/>
              <a:defRPr/>
            </a:pPr>
            <a:r>
              <a:rPr kumimoji="0" lang="en-US" sz="2500" b="0" i="0" u="none" strike="noStrike" kern="1200" cap="none" spc="0" normalizeH="0" baseline="0" noProof="0" dirty="0" err="1" smtClean="0">
                <a:ln>
                  <a:noFill/>
                </a:ln>
                <a:solidFill>
                  <a:schemeClr val="tx1">
                    <a:lumMod val="75000"/>
                    <a:lumOff val="25000"/>
                  </a:schemeClr>
                </a:solidFill>
                <a:effectLst/>
                <a:uLnTx/>
                <a:uFillTx/>
              </a:rPr>
              <a:t>th</a:t>
            </a:r>
            <a:r>
              <a:rPr kumimoji="0" lang="en-US" sz="2500" b="0" i="0" u="none" strike="noStrike" kern="1200" cap="none" spc="0" normalizeH="0" baseline="0" noProof="0" dirty="0" smtClean="0">
                <a:ln>
                  <a:noFill/>
                </a:ln>
                <a:solidFill>
                  <a:schemeClr val="tx1">
                    <a:lumMod val="75000"/>
                    <a:lumOff val="25000"/>
                  </a:schemeClr>
                </a:solidFill>
                <a:effectLst/>
                <a:uLnTx/>
                <a:uFillTx/>
              </a:rPr>
              <a:t> </a:t>
            </a:r>
            <a:r>
              <a:rPr kumimoji="0" lang="en-US" sz="2500" b="0" i="0" u="sng" strike="noStrike" kern="1200" cap="none" spc="0" normalizeH="0" baseline="0" noProof="0" dirty="0" err="1" smtClean="0">
                <a:ln>
                  <a:noFill/>
                </a:ln>
                <a:solidFill>
                  <a:srgbClr val="FF0000"/>
                </a:solidFill>
                <a:effectLst/>
                <a:uLnTx/>
                <a:uFillTx/>
              </a:rPr>
              <a:t>Placentomegaly</a:t>
            </a:r>
            <a:r>
              <a:rPr kumimoji="0" lang="en-US" sz="2500" b="0" i="0" u="sng" strike="noStrike" kern="1200" cap="none" spc="0" normalizeH="0" baseline="0" noProof="0" dirty="0" smtClean="0">
                <a:ln>
                  <a:noFill/>
                </a:ln>
                <a:solidFill>
                  <a:srgbClr val="FF0000"/>
                </a:solidFill>
                <a:effectLst/>
                <a:uLnTx/>
                <a:uFillTx/>
              </a:rPr>
              <a:t>, </a:t>
            </a:r>
            <a:r>
              <a:rPr kumimoji="0" lang="en-US" sz="2500" b="0" i="0" u="none" strike="noStrike" kern="1200" cap="none" spc="0" normalizeH="0" baseline="0" noProof="0" dirty="0" smtClean="0">
                <a:ln>
                  <a:noFill/>
                </a:ln>
                <a:solidFill>
                  <a:schemeClr val="tx1">
                    <a:lumMod val="75000"/>
                    <a:lumOff val="25000"/>
                  </a:schemeClr>
                </a:solidFill>
                <a:effectLst/>
                <a:uLnTx/>
                <a:uFillTx/>
              </a:rPr>
              <a:t>defined as placental thickness &gt;2 standard deviations above mean for gestational age (27 percent)</a:t>
            </a:r>
          </a:p>
          <a:p>
            <a:pPr marL="342900" marR="0" lvl="0" indent="-342900" algn="l" defTabSz="914400" rtl="1" eaLnBrk="1" fontAlgn="auto" latinLnBrk="0" hangingPunct="1">
              <a:lnSpc>
                <a:spcPct val="100000"/>
              </a:lnSpc>
              <a:spcBef>
                <a:spcPct val="20000"/>
              </a:spcBef>
              <a:spcAft>
                <a:spcPts val="0"/>
              </a:spcAft>
              <a:buClrTx/>
              <a:buSzTx/>
              <a:tabLst/>
              <a:defRPr/>
            </a:pPr>
            <a:r>
              <a:rPr kumimoji="0" lang="en-US" sz="2500" b="0" i="0" u="none" strike="noStrike" kern="1200" cap="none" spc="0" normalizeH="0" baseline="0" noProof="0" dirty="0" smtClean="0">
                <a:ln>
                  <a:noFill/>
                </a:ln>
                <a:solidFill>
                  <a:srgbClr val="FF0000"/>
                </a:solidFill>
                <a:effectLst/>
                <a:uLnTx/>
                <a:uFillTx/>
              </a:rPr>
              <a:t>Anemia</a:t>
            </a:r>
            <a:r>
              <a:rPr kumimoji="0" lang="en-US" sz="2500" b="0" i="0" u="none" strike="noStrike" kern="1200" cap="none" spc="0" normalizeH="0" baseline="0" noProof="0" dirty="0" smtClean="0">
                <a:ln>
                  <a:noFill/>
                </a:ln>
                <a:solidFill>
                  <a:schemeClr val="tx1">
                    <a:lumMod val="75000"/>
                    <a:lumOff val="25000"/>
                  </a:schemeClr>
                </a:solidFill>
                <a:effectLst/>
                <a:uLnTx/>
                <a:uFillTx/>
              </a:rPr>
              <a:t>, based on Doppler middle cerebral artery peak systolic velocity &gt;1.5 multiples of the median (33 percent)</a:t>
            </a:r>
          </a:p>
          <a:p>
            <a:pPr marL="342900" marR="0" lvl="0" indent="-342900" algn="l" defTabSz="914400" rtl="1" eaLnBrk="1" fontAlgn="auto" latinLnBrk="0" hangingPunct="1">
              <a:lnSpc>
                <a:spcPct val="100000"/>
              </a:lnSpc>
              <a:spcBef>
                <a:spcPct val="20000"/>
              </a:spcBef>
              <a:spcAft>
                <a:spcPts val="0"/>
              </a:spcAft>
              <a:buClrTx/>
              <a:buSzTx/>
              <a:tabLst/>
              <a:defRPr/>
            </a:pPr>
            <a:r>
              <a:rPr kumimoji="0" lang="en-US" sz="2500" b="0" i="0" u="none" strike="noStrike" kern="1200" cap="none" spc="0" normalizeH="0" baseline="0" noProof="0" dirty="0" err="1" smtClean="0">
                <a:ln>
                  <a:noFill/>
                </a:ln>
                <a:solidFill>
                  <a:srgbClr val="FF0000"/>
                </a:solidFill>
                <a:effectLst/>
                <a:uLnTx/>
                <a:uFillTx/>
              </a:rPr>
              <a:t>Polyhydramnios</a:t>
            </a:r>
            <a:r>
              <a:rPr kumimoji="0" lang="en-US" sz="2500" b="0" i="0" u="none" strike="noStrike" kern="1200" cap="none" spc="0" normalizeH="0" baseline="0" noProof="0" dirty="0" smtClean="0">
                <a:ln>
                  <a:noFill/>
                </a:ln>
                <a:solidFill>
                  <a:srgbClr val="FF0000"/>
                </a:solidFill>
                <a:effectLst/>
                <a:uLnTx/>
                <a:uFillTx/>
              </a:rPr>
              <a:t> </a:t>
            </a:r>
            <a:r>
              <a:rPr kumimoji="0" lang="en-US" sz="2500" b="0" i="0" u="none" strike="noStrike" kern="1200" cap="none" spc="0" normalizeH="0" baseline="0" noProof="0" dirty="0" smtClean="0">
                <a:ln>
                  <a:noFill/>
                </a:ln>
                <a:solidFill>
                  <a:schemeClr val="tx1">
                    <a:lumMod val="75000"/>
                    <a:lumOff val="25000"/>
                  </a:schemeClr>
                </a:solidFill>
                <a:effectLst/>
                <a:uLnTx/>
                <a:uFillTx/>
              </a:rPr>
              <a:t>(12 percent)</a:t>
            </a:r>
          </a:p>
          <a:p>
            <a:pPr marL="342900" marR="0" lvl="0" indent="-342900" algn="l" defTabSz="914400" rtl="1" eaLnBrk="1" fontAlgn="auto" latinLnBrk="0" hangingPunct="1">
              <a:lnSpc>
                <a:spcPct val="100000"/>
              </a:lnSpc>
              <a:spcBef>
                <a:spcPct val="20000"/>
              </a:spcBef>
              <a:spcAft>
                <a:spcPts val="0"/>
              </a:spcAft>
              <a:buClrTx/>
              <a:buSzTx/>
              <a:tabLst/>
              <a:defRPr/>
            </a:pPr>
            <a:r>
              <a:rPr kumimoji="0" lang="en-US" sz="2500" b="0" i="0" u="none" strike="noStrike" kern="1200" cap="none" spc="0" normalizeH="0" baseline="0" noProof="0" dirty="0" err="1" smtClean="0">
                <a:ln>
                  <a:noFill/>
                </a:ln>
                <a:solidFill>
                  <a:srgbClr val="FF0000"/>
                </a:solidFill>
                <a:effectLst/>
                <a:uLnTx/>
                <a:uFillTx/>
              </a:rPr>
              <a:t>Ascites</a:t>
            </a:r>
            <a:r>
              <a:rPr kumimoji="0" lang="en-US" sz="2500" b="0" i="0" u="none" strike="noStrike" kern="1200" cap="none" spc="0" normalizeH="0" baseline="0" noProof="0" dirty="0" smtClean="0">
                <a:ln>
                  <a:noFill/>
                </a:ln>
                <a:solidFill>
                  <a:srgbClr val="FF0000"/>
                </a:solidFill>
                <a:effectLst/>
                <a:uLnTx/>
                <a:uFillTx/>
              </a:rPr>
              <a:t> or </a:t>
            </a:r>
            <a:r>
              <a:rPr kumimoji="0" lang="en-US" sz="2500" b="0" i="0" u="none" strike="noStrike" kern="1200" cap="none" spc="0" normalizeH="0" baseline="0" noProof="0" dirty="0" err="1" smtClean="0">
                <a:ln>
                  <a:noFill/>
                </a:ln>
                <a:solidFill>
                  <a:srgbClr val="FF0000"/>
                </a:solidFill>
                <a:effectLst/>
                <a:uLnTx/>
                <a:uFillTx/>
              </a:rPr>
              <a:t>hydrops</a:t>
            </a:r>
            <a:r>
              <a:rPr kumimoji="0" lang="en-US" sz="2500" b="0" i="0" u="none" strike="noStrike" kern="1200" cap="none" spc="0" normalizeH="0" baseline="0" noProof="0" dirty="0" smtClean="0">
                <a:ln>
                  <a:noFill/>
                </a:ln>
                <a:solidFill>
                  <a:srgbClr val="FF0000"/>
                </a:solidFill>
                <a:effectLst/>
                <a:uLnTx/>
                <a:uFillTx/>
              </a:rPr>
              <a:t> </a:t>
            </a:r>
            <a:r>
              <a:rPr kumimoji="0" lang="en-US" sz="2500" b="0" i="0" u="none" strike="noStrike" kern="1200" cap="none" spc="0" normalizeH="0" baseline="0" noProof="0" dirty="0" smtClean="0">
                <a:ln>
                  <a:noFill/>
                </a:ln>
                <a:solidFill>
                  <a:schemeClr val="tx1">
                    <a:lumMod val="75000"/>
                    <a:lumOff val="25000"/>
                  </a:schemeClr>
                </a:solidFill>
                <a:effectLst/>
                <a:uLnTx/>
                <a:uFillTx/>
              </a:rPr>
              <a:t>(10 percent)</a:t>
            </a:r>
          </a:p>
          <a:p>
            <a:pPr marL="342900" marR="0" lvl="0" indent="-342900" algn="l" defTabSz="914400" rtl="1" eaLnBrk="1" fontAlgn="auto" latinLnBrk="0" hangingPunct="1">
              <a:lnSpc>
                <a:spcPct val="100000"/>
              </a:lnSpc>
              <a:spcBef>
                <a:spcPct val="20000"/>
              </a:spcBef>
              <a:spcAft>
                <a:spcPts val="0"/>
              </a:spcAft>
              <a:buClrTx/>
              <a:buSzTx/>
              <a:tabLst/>
              <a:defRPr/>
            </a:pPr>
            <a:endParaRPr kumimoji="0" lang="en-US" sz="2500" b="0" i="0" u="none" strike="noStrike" kern="1200" cap="none" spc="0" normalizeH="0" baseline="0" noProof="0" dirty="0" smtClean="0">
              <a:ln>
                <a:noFill/>
              </a:ln>
              <a:solidFill>
                <a:schemeClr val="tx1">
                  <a:lumMod val="75000"/>
                  <a:lumOff val="25000"/>
                </a:schemeClr>
              </a:solidFill>
              <a:effectLst/>
              <a:uLnTx/>
              <a:uFillTx/>
            </a:endParaRPr>
          </a:p>
          <a:p>
            <a:pPr marL="342900" marR="0" lvl="0" indent="-342900" algn="l" defTabSz="914400" rtl="1" eaLnBrk="1" fontAlgn="auto" latinLnBrk="0" hangingPunct="1">
              <a:lnSpc>
                <a:spcPct val="100000"/>
              </a:lnSpc>
              <a:spcBef>
                <a:spcPct val="20000"/>
              </a:spcBef>
              <a:spcAft>
                <a:spcPts val="0"/>
              </a:spcAft>
              <a:buClrTx/>
              <a:buSzTx/>
              <a:tabLst/>
              <a:defRPr/>
            </a:pPr>
            <a:r>
              <a:rPr kumimoji="0" lang="en-US" sz="2500" b="0" i="0" u="none" strike="noStrike" kern="1200" cap="none" spc="0" normalizeH="0" baseline="0" noProof="0" dirty="0" err="1" smtClean="0">
                <a:ln>
                  <a:noFill/>
                </a:ln>
                <a:solidFill>
                  <a:schemeClr val="tx1">
                    <a:lumMod val="75000"/>
                    <a:lumOff val="25000"/>
                  </a:schemeClr>
                </a:solidFill>
                <a:effectLst/>
                <a:uLnTx/>
                <a:uFillTx/>
              </a:rPr>
              <a:t>Hepatomegaly</a:t>
            </a:r>
            <a:r>
              <a:rPr kumimoji="0" lang="en-US" sz="2500" b="0" i="0" u="none" strike="noStrike" kern="1200" cap="none" spc="0" normalizeH="0" baseline="0" noProof="0" dirty="0" smtClean="0">
                <a:ln>
                  <a:noFill/>
                </a:ln>
                <a:solidFill>
                  <a:schemeClr val="tx1">
                    <a:lumMod val="75000"/>
                    <a:lumOff val="25000"/>
                  </a:schemeClr>
                </a:solidFill>
                <a:effectLst/>
                <a:uLnTx/>
                <a:uFillTx/>
              </a:rPr>
              <a:t> and </a:t>
            </a:r>
            <a:r>
              <a:rPr kumimoji="0" lang="en-US" sz="2500" b="0" i="0" u="none" strike="noStrike" kern="1200" cap="none" spc="0" normalizeH="0" baseline="0" noProof="0" dirty="0" err="1" smtClean="0">
                <a:ln>
                  <a:noFill/>
                </a:ln>
                <a:solidFill>
                  <a:schemeClr val="tx1">
                    <a:lumMod val="75000"/>
                    <a:lumOff val="25000"/>
                  </a:schemeClr>
                </a:solidFill>
                <a:effectLst/>
                <a:uLnTx/>
                <a:uFillTx/>
              </a:rPr>
              <a:t>placentomegaly</a:t>
            </a:r>
            <a:r>
              <a:rPr kumimoji="0" lang="en-US" sz="2500" b="0" i="0" u="none" strike="noStrike" kern="1200" cap="none" spc="0" normalizeH="0" baseline="0" noProof="0" dirty="0" smtClean="0">
                <a:ln>
                  <a:noFill/>
                </a:ln>
                <a:solidFill>
                  <a:schemeClr val="tx1">
                    <a:lumMod val="75000"/>
                    <a:lumOff val="25000"/>
                  </a:schemeClr>
                </a:solidFill>
                <a:effectLst/>
                <a:uLnTx/>
                <a:uFillTx/>
              </a:rPr>
              <a:t> are </a:t>
            </a:r>
            <a:r>
              <a:rPr kumimoji="0" lang="en-US" sz="2500" b="0" i="0" u="none" strike="noStrike" kern="1200" cap="none" spc="0" normalizeH="0" baseline="0" noProof="0" dirty="0" smtClean="0">
                <a:ln>
                  <a:noFill/>
                </a:ln>
                <a:solidFill>
                  <a:srgbClr val="C00000"/>
                </a:solidFill>
                <a:effectLst/>
                <a:uLnTx/>
                <a:uFillTx/>
              </a:rPr>
              <a:t>early findings. </a:t>
            </a:r>
            <a:r>
              <a:rPr kumimoji="0" lang="en-US" sz="2500" b="0" i="0" u="none" strike="noStrike" kern="1200" cap="none" spc="0" normalizeH="0" baseline="0" noProof="0" dirty="0" smtClean="0">
                <a:ln>
                  <a:noFill/>
                </a:ln>
                <a:solidFill>
                  <a:schemeClr val="tx1">
                    <a:lumMod val="75000"/>
                    <a:lumOff val="25000"/>
                  </a:schemeClr>
                </a:solidFill>
                <a:effectLst/>
                <a:uLnTx/>
                <a:uFillTx/>
              </a:rPr>
              <a:t>Anemia, </a:t>
            </a:r>
            <a:r>
              <a:rPr kumimoji="0" lang="en-US" sz="2500" b="0" i="0" u="none" strike="noStrike" kern="1200" cap="none" spc="0" normalizeH="0" baseline="0" noProof="0" dirty="0" err="1" smtClean="0">
                <a:ln>
                  <a:noFill/>
                </a:ln>
                <a:solidFill>
                  <a:schemeClr val="tx1">
                    <a:lumMod val="75000"/>
                    <a:lumOff val="25000"/>
                  </a:schemeClr>
                </a:solidFill>
                <a:effectLst/>
                <a:uLnTx/>
                <a:uFillTx/>
              </a:rPr>
              <a:t>ascites</a:t>
            </a:r>
            <a:r>
              <a:rPr kumimoji="0" lang="en-US" sz="2500" b="0" i="0" u="none" strike="noStrike" kern="1200" cap="none" spc="0" normalizeH="0" baseline="0" noProof="0" dirty="0" smtClean="0">
                <a:ln>
                  <a:noFill/>
                </a:ln>
                <a:solidFill>
                  <a:schemeClr val="tx1">
                    <a:lumMod val="75000"/>
                    <a:lumOff val="25000"/>
                  </a:schemeClr>
                </a:solidFill>
                <a:effectLst/>
                <a:uLnTx/>
                <a:uFillTx/>
              </a:rPr>
              <a:t>, and </a:t>
            </a:r>
            <a:r>
              <a:rPr kumimoji="0" lang="en-US" sz="2500" b="0" i="0" u="none" strike="noStrike" kern="1200" cap="none" spc="0" normalizeH="0" baseline="0" noProof="0" dirty="0" err="1" smtClean="0">
                <a:ln>
                  <a:noFill/>
                </a:ln>
                <a:solidFill>
                  <a:schemeClr val="tx1">
                    <a:lumMod val="75000"/>
                    <a:lumOff val="25000"/>
                  </a:schemeClr>
                </a:solidFill>
                <a:effectLst/>
                <a:uLnTx/>
                <a:uFillTx/>
              </a:rPr>
              <a:t>hydrops</a:t>
            </a:r>
            <a:r>
              <a:rPr kumimoji="0" lang="en-US" sz="2500" b="0" i="0" u="none" strike="noStrike" kern="1200" cap="none" spc="0" normalizeH="0" baseline="0" noProof="0" dirty="0" smtClean="0">
                <a:ln>
                  <a:noFill/>
                </a:ln>
                <a:solidFill>
                  <a:schemeClr val="tx1">
                    <a:lumMod val="75000"/>
                    <a:lumOff val="25000"/>
                  </a:schemeClr>
                </a:solidFill>
                <a:effectLst/>
                <a:uLnTx/>
                <a:uFillTx/>
              </a:rPr>
              <a:t> </a:t>
            </a:r>
            <a:r>
              <a:rPr kumimoji="0" lang="en-US" sz="2400" b="0" i="0" u="none" strike="noStrike" kern="1200" cap="none" spc="0" normalizeH="0" baseline="0" noProof="0" dirty="0" smtClean="0">
                <a:ln>
                  <a:noFill/>
                </a:ln>
                <a:solidFill>
                  <a:srgbClr val="C00000"/>
                </a:solidFill>
                <a:effectLst/>
                <a:uLnTx/>
                <a:uFillTx/>
              </a:rPr>
              <a:t>occur later</a:t>
            </a:r>
            <a:r>
              <a:rPr kumimoji="0" lang="en-US" sz="2400" b="0" i="0" u="none" strike="noStrike" kern="1200" cap="none" spc="0" normalizeH="0" baseline="0" noProof="0" dirty="0" smtClean="0">
                <a:ln>
                  <a:noFill/>
                </a:ln>
                <a:solidFill>
                  <a:schemeClr val="tx1">
                    <a:lumMod val="75000"/>
                    <a:lumOff val="25000"/>
                  </a:schemeClr>
                </a:solidFill>
                <a:effectLst/>
                <a:uLnTx/>
                <a:uFillTx/>
              </a:rPr>
              <a:t> in the course of infection</a:t>
            </a:r>
            <a:endParaRPr kumimoji="0" lang="en-US" sz="2400" b="0" i="0" u="none" strike="noStrike" kern="1200" cap="none" spc="0" normalizeH="0" baseline="0" noProof="0" dirty="0">
              <a:ln>
                <a:noFill/>
              </a:ln>
              <a:solidFill>
                <a:schemeClr val="tx1">
                  <a:lumMod val="75000"/>
                  <a:lumOff val="25000"/>
                </a:schemeClr>
              </a:solidFill>
              <a:effectLst/>
              <a:uLnTx/>
              <a:uFillTx/>
            </a:endParaRPr>
          </a:p>
        </p:txBody>
      </p:sp>
      <p:sp>
        <p:nvSpPr>
          <p:cNvPr id="19" name="مستطيل 18"/>
          <p:cNvSpPr/>
          <p:nvPr/>
        </p:nvSpPr>
        <p:spPr>
          <a:xfrm>
            <a:off x="-152400" y="2114550"/>
            <a:ext cx="3214709" cy="1754326"/>
          </a:xfrm>
          <a:prstGeom prst="rect">
            <a:avLst/>
          </a:prstGeom>
          <a:noFill/>
        </p:spPr>
        <p:txBody>
          <a:bodyPr wrap="square" lIns="91440" tIns="45720" rIns="91440" bIns="45720">
            <a:spAutoFit/>
          </a:bodyPr>
          <a:lstStyle/>
          <a:p>
            <a:pPr algn="ctr"/>
            <a:r>
              <a:rPr lang="en-US" sz="3600" b="1" dirty="0">
                <a:solidFill>
                  <a:schemeClr val="tx2"/>
                </a:solidFill>
              </a:rPr>
              <a:t>Prenatal </a:t>
            </a:r>
            <a:endParaRPr lang="en-US" sz="3600" b="1" dirty="0" smtClean="0">
              <a:solidFill>
                <a:schemeClr val="tx2"/>
              </a:solidFill>
            </a:endParaRPr>
          </a:p>
          <a:p>
            <a:pPr algn="ctr"/>
            <a:r>
              <a:rPr lang="en-US" sz="3600" b="1" dirty="0" smtClean="0">
                <a:solidFill>
                  <a:schemeClr val="tx2"/>
                </a:solidFill>
              </a:rPr>
              <a:t>(</a:t>
            </a:r>
            <a:r>
              <a:rPr lang="en-US" sz="3600" b="1" dirty="0">
                <a:solidFill>
                  <a:schemeClr val="tx2"/>
                </a:solidFill>
              </a:rPr>
              <a:t>fetal) </a:t>
            </a:r>
            <a:endParaRPr lang="en-US" sz="3600" b="1" dirty="0" smtClean="0">
              <a:solidFill>
                <a:schemeClr val="tx2"/>
              </a:solidFill>
            </a:endParaRPr>
          </a:p>
          <a:p>
            <a:pPr algn="ctr"/>
            <a:r>
              <a:rPr lang="en-US" sz="3600" b="1" dirty="0" smtClean="0">
                <a:solidFill>
                  <a:schemeClr val="tx2"/>
                </a:solidFill>
              </a:rPr>
              <a:t>diagnosis</a:t>
            </a:r>
            <a:endParaRPr lang="ar-SA" sz="3600" b="1" cap="none" spc="0" dirty="0">
              <a:ln w="10541" cmpd="sng">
                <a:solidFill>
                  <a:schemeClr val="accent1">
                    <a:shade val="88000"/>
                    <a:satMod val="110000"/>
                  </a:schemeClr>
                </a:solidFill>
                <a:prstDash val="solid"/>
              </a:ln>
              <a:solidFill>
                <a:schemeClr val="tx2"/>
              </a:solidFill>
              <a:effectLst/>
            </a:endParaRPr>
          </a:p>
        </p:txBody>
      </p:sp>
    </p:spTree>
    <p:extLst>
      <p:ext uri="{BB962C8B-B14F-4D97-AF65-F5344CB8AC3E}">
        <p14:creationId xmlns:p14="http://schemas.microsoft.com/office/powerpoint/2010/main" val="2196148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6D6306C-ED4F-4AAE-B4A5-EEA6AFAD72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 xmlns:a16="http://schemas.microsoft.com/office/drawing/2014/main" id="{431509EB-A249-4E5B-BD83-5041DBD50BC7}"/>
              </a:ext>
            </a:extLst>
          </p:cNvPr>
          <p:cNvSpPr>
            <a:spLocks noGrp="1"/>
          </p:cNvSpPr>
          <p:nvPr>
            <p:ph idx="1"/>
          </p:nvPr>
        </p:nvSpPr>
        <p:spPr>
          <a:xfrm>
            <a:off x="3748798" y="216364"/>
            <a:ext cx="4858885" cy="4710773"/>
          </a:xfrm>
        </p:spPr>
        <p:txBody>
          <a:bodyPr vert="horz" lIns="91440" tIns="45720" rIns="91440" bIns="45720" rtlCol="0">
            <a:normAutofit fontScale="77500" lnSpcReduction="20000"/>
          </a:bodyPr>
          <a:lstStyle/>
          <a:p>
            <a:pPr algn="l">
              <a:buNone/>
            </a:pPr>
            <a:r>
              <a:rPr lang="en-US" sz="2100" dirty="0"/>
              <a:t>— Maternal penicillin treatment </a:t>
            </a:r>
            <a:r>
              <a:rPr lang="en-US" sz="2100" dirty="0">
                <a:solidFill>
                  <a:srgbClr val="C00000"/>
                </a:solidFill>
              </a:rPr>
              <a:t>is curative</a:t>
            </a:r>
            <a:r>
              <a:rPr lang="en-US" sz="2100" dirty="0"/>
              <a:t> for fetal infection in most cases</a:t>
            </a:r>
            <a:r>
              <a:rPr lang="en-US" sz="2100" dirty="0" smtClean="0"/>
              <a:t>.</a:t>
            </a:r>
          </a:p>
          <a:p>
            <a:pPr algn="l">
              <a:buNone/>
            </a:pPr>
            <a:r>
              <a:rPr lang="en-US" sz="2100" dirty="0" smtClean="0"/>
              <a:t>** </a:t>
            </a:r>
            <a:r>
              <a:rPr lang="en-US" sz="2100" b="1" dirty="0"/>
              <a:t>the following characteristics were more likely </a:t>
            </a:r>
            <a:r>
              <a:rPr lang="en-US" sz="2100" b="1" dirty="0" smtClean="0"/>
              <a:t>inadequately </a:t>
            </a:r>
            <a:r>
              <a:rPr lang="en-US" sz="2100" b="1" dirty="0"/>
              <a:t>treated women who went on to have congenitally infected infants</a:t>
            </a:r>
            <a:r>
              <a:rPr lang="en-US" sz="2100" dirty="0" smtClean="0"/>
              <a:t>:</a:t>
            </a:r>
          </a:p>
          <a:p>
            <a:pPr algn="l">
              <a:buNone/>
            </a:pPr>
            <a:endParaRPr lang="en-US" sz="2100" dirty="0"/>
          </a:p>
          <a:p>
            <a:pPr algn="l">
              <a:buNone/>
            </a:pPr>
            <a:r>
              <a:rPr lang="en-US" sz="2100" b="1" dirty="0">
                <a:solidFill>
                  <a:srgbClr val="FF0000"/>
                </a:solidFill>
              </a:rPr>
              <a:t>High nontreponemal titer at treatment and delivery</a:t>
            </a:r>
          </a:p>
          <a:p>
            <a:pPr algn="l">
              <a:buNone/>
            </a:pPr>
            <a:r>
              <a:rPr lang="en-US" sz="2100" dirty="0"/>
              <a:t>Delivery ≤36 weeks </a:t>
            </a:r>
          </a:p>
          <a:p>
            <a:pPr algn="l">
              <a:buNone/>
            </a:pPr>
            <a:r>
              <a:rPr lang="en-US" sz="2100" dirty="0"/>
              <a:t>Early stage infection </a:t>
            </a:r>
          </a:p>
          <a:p>
            <a:pPr algn="l">
              <a:buNone/>
            </a:pPr>
            <a:r>
              <a:rPr lang="en-US" sz="2100" dirty="0"/>
              <a:t>Short interval (≤30 days) between treatment and delivery</a:t>
            </a:r>
          </a:p>
          <a:p>
            <a:pPr algn="l">
              <a:buNone/>
            </a:pPr>
            <a:endParaRPr lang="en-US" sz="2100" dirty="0"/>
          </a:p>
          <a:p>
            <a:pPr algn="l">
              <a:buNone/>
            </a:pPr>
            <a:endParaRPr lang="en-US" sz="2100" dirty="0">
              <a:latin typeface="Agency FB" panose="020B0503020202020204" pitchFamily="34" charset="0"/>
            </a:endParaRPr>
          </a:p>
          <a:p>
            <a:pPr algn="l">
              <a:buNone/>
            </a:pPr>
            <a:endParaRPr lang="en-US" sz="2100" dirty="0"/>
          </a:p>
          <a:p>
            <a:pPr algn="l">
              <a:buNone/>
            </a:pPr>
            <a:r>
              <a:rPr lang="en-US" sz="2100" dirty="0"/>
              <a:t> Follow Up Newborns should be closely screened at follow up visits for signs of late syphilis</a:t>
            </a:r>
          </a:p>
          <a:p>
            <a:pPr algn="l">
              <a:buNone/>
            </a:pPr>
            <a:r>
              <a:rPr lang="en-US" sz="2100" dirty="0"/>
              <a:t> Follow up VDRL/RPR titers Repeated </a:t>
            </a:r>
            <a:r>
              <a:rPr lang="en-US" sz="2100" dirty="0">
                <a:solidFill>
                  <a:srgbClr val="00B050"/>
                </a:solidFill>
              </a:rPr>
              <a:t>every 2-3 months </a:t>
            </a:r>
            <a:r>
              <a:rPr lang="en-US" sz="2100" dirty="0"/>
              <a:t>until test non-reactive or titer decreased four-</a:t>
            </a:r>
            <a:r>
              <a:rPr lang="en-US" sz="2100" dirty="0" err="1"/>
              <a:t>foldTiters</a:t>
            </a:r>
            <a:r>
              <a:rPr lang="en-US" sz="2100" dirty="0"/>
              <a:t> should decline </a:t>
            </a:r>
            <a:r>
              <a:rPr lang="en-US" sz="2100" dirty="0">
                <a:solidFill>
                  <a:srgbClr val="00B050"/>
                </a:solidFill>
              </a:rPr>
              <a:t>by 3mo </a:t>
            </a:r>
            <a:r>
              <a:rPr lang="en-US" sz="2100" dirty="0"/>
              <a:t>and be non-reactive </a:t>
            </a:r>
            <a:r>
              <a:rPr lang="en-US" sz="2100" dirty="0">
                <a:solidFill>
                  <a:srgbClr val="00B050"/>
                </a:solidFill>
              </a:rPr>
              <a:t>by 6 months</a:t>
            </a:r>
          </a:p>
          <a:p>
            <a:endParaRPr lang="en-US" sz="2000" dirty="0">
              <a:solidFill>
                <a:schemeClr val="tx1"/>
              </a:solidFill>
            </a:endParaRPr>
          </a:p>
        </p:txBody>
      </p:sp>
      <p:sp>
        <p:nvSpPr>
          <p:cNvPr id="3" name="Title 2">
            <a:extLst>
              <a:ext uri="{FF2B5EF4-FFF2-40B4-BE49-F238E27FC236}">
                <a16:creationId xmlns="" xmlns:a16="http://schemas.microsoft.com/office/drawing/2014/main" id="{47B96B49-67D8-4770-AAEB-1B2F234C302E}"/>
              </a:ext>
            </a:extLst>
          </p:cNvPr>
          <p:cNvSpPr>
            <a:spLocks noGrp="1"/>
          </p:cNvSpPr>
          <p:nvPr>
            <p:ph type="title"/>
          </p:nvPr>
        </p:nvSpPr>
        <p:spPr>
          <a:xfrm>
            <a:off x="331635" y="314090"/>
            <a:ext cx="2971546" cy="4162660"/>
          </a:xfrm>
        </p:spPr>
        <p:txBody>
          <a:bodyPr vert="horz" lIns="91440" tIns="45720" rIns="91440" bIns="45720" rtlCol="0" anchor="t">
            <a:normAutofit fontScale="90000"/>
          </a:bodyPr>
          <a:lstStyle/>
          <a:p>
            <a:pPr algn="l"/>
            <a:r>
              <a:rPr lang="en-US" sz="3600" dirty="0">
                <a:solidFill>
                  <a:schemeClr val="tx1"/>
                </a:solidFill>
              </a:rPr>
              <a:t>Fetal treatment and treatment failure</a:t>
            </a:r>
            <a:br>
              <a:rPr lang="en-US" sz="3600"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 Follow Up Newborns </a:t>
            </a:r>
          </a:p>
        </p:txBody>
      </p:sp>
      <p:sp>
        <p:nvSpPr>
          <p:cNvPr id="10" name="Rectangle 9">
            <a:extLst>
              <a:ext uri="{FF2B5EF4-FFF2-40B4-BE49-F238E27FC236}">
                <a16:creationId xmlns="" xmlns:a16="http://schemas.microsoft.com/office/drawing/2014/main" id="{0EC5361D-F897-4856-B945-0455A365E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311576"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4508C0C5-2268-42B5-B3C8-4D0899E05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3"/>
            <a:ext cx="2126518" cy="1110628"/>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 xmlns:a16="http://schemas.microsoft.com/office/drawing/2014/main" id="{141ACBDB-38F8-4B34-8183-BD95B4E55A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8054496" y="-190252"/>
            <a:ext cx="1370729"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 xmlns:a16="http://schemas.microsoft.com/office/drawing/2014/main" id="{DE00DB52-3455-4E2F-867B-A6D0516E1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7990350" y="316610"/>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 xmlns:a16="http://schemas.microsoft.com/office/drawing/2014/main" id="{9E914C83-E0D8-4953-92D5-169D28CB43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86570" y="4586629"/>
            <a:ext cx="1120885" cy="55687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 xmlns:a16="http://schemas.microsoft.com/office/drawing/2014/main" id="{3512E083-F550-46AF-8490-767ECFD00C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75475" y="4839860"/>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65210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971145"/>
            <a:ext cx="4116021" cy="309893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76300" y="1809750"/>
            <a:ext cx="3124200" cy="1015663"/>
          </a:xfrm>
          <a:prstGeom prst="rect">
            <a:avLst/>
          </a:prstGeom>
          <a:noFill/>
        </p:spPr>
        <p:txBody>
          <a:bodyPr wrap="square" rtlCol="0">
            <a:spAutoFit/>
          </a:bodyPr>
          <a:lstStyle/>
          <a:p>
            <a:r>
              <a:rPr lang="en-US" sz="60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Rubella </a:t>
            </a:r>
            <a:endParaRPr lang="en-US" sz="6000" b="1" dirty="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041163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28C999E4-9572-4649-9388-40EC618B45F7}"/>
              </a:ext>
            </a:extLst>
          </p:cNvPr>
          <p:cNvSpPr>
            <a:spLocks noGrp="1"/>
          </p:cNvSpPr>
          <p:nvPr>
            <p:ph type="title"/>
          </p:nvPr>
        </p:nvSpPr>
        <p:spPr>
          <a:xfrm>
            <a:off x="628650" y="120886"/>
            <a:ext cx="8439150" cy="633335"/>
          </a:xfrm>
        </p:spPr>
        <p:txBody>
          <a:bodyPr/>
          <a:lstStyle/>
          <a:p>
            <a:r>
              <a:rPr lang="en-US" dirty="0">
                <a:solidFill>
                  <a:schemeClr val="accent2">
                    <a:lumMod val="50000"/>
                  </a:schemeClr>
                </a:solidFill>
                <a:cs typeface="Calibri Light"/>
              </a:rPr>
              <a:t>Rubella , German </a:t>
            </a:r>
            <a:r>
              <a:rPr lang="en-US" dirty="0" err="1">
                <a:solidFill>
                  <a:schemeClr val="accent2">
                    <a:lumMod val="50000"/>
                  </a:schemeClr>
                </a:solidFill>
                <a:cs typeface="Calibri Light"/>
              </a:rPr>
              <a:t>measeles</a:t>
            </a:r>
            <a:r>
              <a:rPr lang="en-US" dirty="0">
                <a:solidFill>
                  <a:schemeClr val="accent2">
                    <a:lumMod val="50000"/>
                  </a:schemeClr>
                </a:solidFill>
                <a:cs typeface="Calibri Light"/>
              </a:rPr>
              <a:t> , 3 days – </a:t>
            </a:r>
            <a:r>
              <a:rPr lang="en-US" dirty="0" err="1">
                <a:solidFill>
                  <a:schemeClr val="accent2">
                    <a:lumMod val="50000"/>
                  </a:schemeClr>
                </a:solidFill>
                <a:cs typeface="Calibri Light"/>
              </a:rPr>
              <a:t>measeles</a:t>
            </a:r>
            <a:endParaRPr lang="en-US" dirty="0">
              <a:solidFill>
                <a:schemeClr val="accent2">
                  <a:lumMod val="50000"/>
                </a:schemeClr>
              </a:solidFill>
            </a:endParaRPr>
          </a:p>
        </p:txBody>
      </p:sp>
      <p:sp>
        <p:nvSpPr>
          <p:cNvPr id="2" name="Content Placeholder 1">
            <a:extLst>
              <a:ext uri="{FF2B5EF4-FFF2-40B4-BE49-F238E27FC236}">
                <a16:creationId xmlns="" xmlns:a16="http://schemas.microsoft.com/office/drawing/2014/main" id="{9248150B-218D-4E44-B4A7-C93B0A15E844}"/>
              </a:ext>
            </a:extLst>
          </p:cNvPr>
          <p:cNvSpPr>
            <a:spLocks noGrp="1"/>
          </p:cNvSpPr>
          <p:nvPr>
            <p:ph idx="1"/>
          </p:nvPr>
        </p:nvSpPr>
        <p:spPr>
          <a:xfrm>
            <a:off x="467545" y="895350"/>
            <a:ext cx="7951397" cy="4372400"/>
          </a:xfrm>
        </p:spPr>
        <p:txBody>
          <a:bodyPr vert="horz" lIns="91440" tIns="45720" rIns="91440" bIns="45720" rtlCol="0" anchor="t">
            <a:normAutofit lnSpcReduction="10000"/>
          </a:bodyPr>
          <a:lstStyle/>
          <a:p>
            <a:r>
              <a:rPr lang="en-US" sz="2000" b="1" dirty="0">
                <a:ea typeface="+mn-lt"/>
                <a:cs typeface="+mn-lt"/>
              </a:rPr>
              <a:t>Rubella virus is togavirus , single-stranded RNA virus</a:t>
            </a:r>
          </a:p>
          <a:p>
            <a:r>
              <a:rPr lang="en-US" sz="2000" dirty="0">
                <a:ea typeface="+mn-lt"/>
                <a:cs typeface="+mn-lt"/>
              </a:rPr>
              <a:t>Primary infection occurs mostly in unvaccinated children and adolescents.</a:t>
            </a:r>
          </a:p>
          <a:p>
            <a:r>
              <a:rPr lang="en-US" sz="2000" dirty="0">
                <a:ea typeface="+mn-lt"/>
                <a:cs typeface="+mn-lt"/>
              </a:rPr>
              <a:t>Vaccination and single rubella infection usually offer lifelong immunity.</a:t>
            </a:r>
          </a:p>
          <a:p>
            <a:r>
              <a:rPr lang="en-US" sz="2000" dirty="0">
                <a:ea typeface="+mn-lt"/>
                <a:cs typeface="+mn-lt"/>
              </a:rPr>
              <a:t>Young children have a milder course than older children an adults </a:t>
            </a:r>
          </a:p>
          <a:p>
            <a:r>
              <a:rPr lang="en-US" sz="2000" b="1" dirty="0">
                <a:ea typeface="+mn-lt"/>
                <a:cs typeface="+mn-lt"/>
              </a:rPr>
              <a:t>Asymptomatic in 50% of cases </a:t>
            </a:r>
          </a:p>
          <a:p>
            <a:r>
              <a:rPr lang="en-US" sz="2000" dirty="0">
                <a:ea typeface="+mn-lt"/>
                <a:cs typeface="+mn-lt"/>
              </a:rPr>
              <a:t>Introduction of Rubella vaccine in 1969 through MMR vaccine has reduced rate of infection in pregnancy to &lt;0.1% .</a:t>
            </a:r>
            <a:endParaRPr lang="en-US" sz="2000" dirty="0"/>
          </a:p>
          <a:p>
            <a:r>
              <a:rPr lang="en-US" sz="2000" b="1" dirty="0">
                <a:ea typeface="+mn-lt"/>
                <a:cs typeface="+mn-lt"/>
              </a:rPr>
              <a:t> </a:t>
            </a:r>
            <a:r>
              <a:rPr lang="en-US" sz="2000" b="1" dirty="0">
                <a:solidFill>
                  <a:srgbClr val="0070C0"/>
                </a:solidFill>
                <a:ea typeface="+mn-lt"/>
                <a:cs typeface="+mn-lt"/>
              </a:rPr>
              <a:t>Transmission</a:t>
            </a:r>
            <a:r>
              <a:rPr lang="en-US" sz="2000" b="1" dirty="0">
                <a:solidFill>
                  <a:schemeClr val="accent1">
                    <a:lumMod val="50000"/>
                    <a:lumOff val="50000"/>
                  </a:schemeClr>
                </a:solidFill>
                <a:ea typeface="+mn-lt"/>
                <a:cs typeface="+mn-lt"/>
              </a:rPr>
              <a:t> :</a:t>
            </a:r>
          </a:p>
          <a:p>
            <a:r>
              <a:rPr lang="en-US" sz="2000" dirty="0">
                <a:ea typeface="+mn-lt"/>
                <a:cs typeface="+mn-lt"/>
              </a:rPr>
              <a:t>Respiratory secretions </a:t>
            </a:r>
          </a:p>
          <a:p>
            <a:r>
              <a:rPr lang="en-US" sz="2000" dirty="0" err="1">
                <a:ea typeface="+mn-lt"/>
                <a:cs typeface="+mn-lt"/>
              </a:rPr>
              <a:t>Transplacental</a:t>
            </a:r>
            <a:r>
              <a:rPr lang="en-US" sz="2000" dirty="0">
                <a:ea typeface="+mn-lt"/>
                <a:cs typeface="+mn-lt"/>
              </a:rPr>
              <a:t> – TORCH infections</a:t>
            </a:r>
          </a:p>
          <a:p>
            <a:pPr marL="0" indent="0">
              <a:buNone/>
            </a:pPr>
            <a:r>
              <a:rPr lang="en-US" sz="2000" b="1" dirty="0">
                <a:ea typeface="+mn-lt"/>
                <a:cs typeface="+mn-lt"/>
              </a:rPr>
              <a:t>* So Screening for antibodies to rubella is routinely performed by obstetricians.</a:t>
            </a:r>
          </a:p>
          <a:p>
            <a:endParaRPr lang="en-US" dirty="0">
              <a:ea typeface="+mn-lt"/>
              <a:cs typeface="+mn-lt"/>
            </a:endParaRPr>
          </a:p>
          <a:p>
            <a:endParaRPr lang="en-US" dirty="0"/>
          </a:p>
          <a:p>
            <a:endParaRPr lang="en-US" dirty="0">
              <a:cs typeface="Calibri"/>
            </a:endParaRPr>
          </a:p>
        </p:txBody>
      </p:sp>
    </p:spTree>
    <p:extLst>
      <p:ext uri="{BB962C8B-B14F-4D97-AF65-F5344CB8AC3E}">
        <p14:creationId xmlns:p14="http://schemas.microsoft.com/office/powerpoint/2010/main" val="4053742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2D3F5CA-43FD-9C47-AC7A-4897FD6A1B84}"/>
              </a:ext>
            </a:extLst>
          </p:cNvPr>
          <p:cNvSpPr>
            <a:spLocks noGrp="1"/>
          </p:cNvSpPr>
          <p:nvPr>
            <p:ph type="title"/>
          </p:nvPr>
        </p:nvSpPr>
        <p:spPr/>
        <p:txBody>
          <a:bodyPr/>
          <a:lstStyle/>
          <a:p>
            <a:pPr algn="ctr"/>
            <a:r>
              <a:rPr lang="en-US" dirty="0">
                <a:solidFill>
                  <a:schemeClr val="accent2">
                    <a:lumMod val="50000"/>
                  </a:schemeClr>
                </a:solidFill>
              </a:rPr>
              <a:t>Rubella infection in older children and adult </a:t>
            </a:r>
          </a:p>
        </p:txBody>
      </p:sp>
      <p:sp>
        <p:nvSpPr>
          <p:cNvPr id="6" name="Rectangle: Rounded Corners 5">
            <a:extLst>
              <a:ext uri="{FF2B5EF4-FFF2-40B4-BE49-F238E27FC236}">
                <a16:creationId xmlns="" xmlns:a16="http://schemas.microsoft.com/office/drawing/2014/main" id="{9A39478C-9CDB-974E-88C8-F8D29193F11B}"/>
              </a:ext>
            </a:extLst>
          </p:cNvPr>
          <p:cNvSpPr/>
          <p:nvPr/>
        </p:nvSpPr>
        <p:spPr>
          <a:xfrm>
            <a:off x="435894" y="1200150"/>
            <a:ext cx="3889150" cy="3943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800" b="1" dirty="0">
              <a:solidFill>
                <a:prstClr val="white"/>
              </a:solidFill>
            </a:endParaRPr>
          </a:p>
          <a:p>
            <a:pPr algn="ctr" rtl="0"/>
            <a:r>
              <a:rPr lang="en-US" sz="2800" b="1" dirty="0">
                <a:solidFill>
                  <a:srgbClr val="4D1434">
                    <a:lumMod val="50000"/>
                    <a:lumOff val="50000"/>
                  </a:srgbClr>
                </a:solidFill>
              </a:rPr>
              <a:t>Prodromal phase </a:t>
            </a:r>
          </a:p>
          <a:p>
            <a:pPr algn="ctr" rtl="0"/>
            <a:endParaRPr lang="en-US" sz="2800" b="1" dirty="0">
              <a:solidFill>
                <a:prstClr val="white"/>
              </a:solidFill>
            </a:endParaRPr>
          </a:p>
          <a:p>
            <a:pPr algn="l" rtl="0"/>
            <a:r>
              <a:rPr lang="en-US" b="1" dirty="0">
                <a:solidFill>
                  <a:prstClr val="white"/>
                </a:solidFill>
              </a:rPr>
              <a:t>Incubation period :</a:t>
            </a:r>
            <a:r>
              <a:rPr lang="en-US" dirty="0">
                <a:solidFill>
                  <a:prstClr val="white"/>
                </a:solidFill>
              </a:rPr>
              <a:t> 2-3 weeks after infection</a:t>
            </a:r>
          </a:p>
          <a:p>
            <a:pPr algn="l" rtl="0"/>
            <a:r>
              <a:rPr lang="en-US" dirty="0">
                <a:solidFill>
                  <a:prstClr val="white"/>
                </a:solidFill>
              </a:rPr>
              <a:t> </a:t>
            </a:r>
          </a:p>
          <a:p>
            <a:pPr algn="l" rtl="0"/>
            <a:r>
              <a:rPr lang="en-US" b="1" dirty="0">
                <a:solidFill>
                  <a:prstClr val="white"/>
                </a:solidFill>
              </a:rPr>
              <a:t>Duration :</a:t>
            </a:r>
            <a:r>
              <a:rPr lang="en-US" dirty="0">
                <a:solidFill>
                  <a:prstClr val="white"/>
                </a:solidFill>
              </a:rPr>
              <a:t> 1-5 days </a:t>
            </a:r>
          </a:p>
          <a:p>
            <a:pPr algn="l" rtl="0"/>
            <a:endParaRPr lang="en-US" dirty="0">
              <a:solidFill>
                <a:prstClr val="white"/>
              </a:solidFill>
            </a:endParaRPr>
          </a:p>
          <a:p>
            <a:pPr algn="l" rtl="0"/>
            <a:r>
              <a:rPr lang="en-US" b="1" dirty="0">
                <a:solidFill>
                  <a:prstClr val="white"/>
                </a:solidFill>
              </a:rPr>
              <a:t>Findings : </a:t>
            </a:r>
          </a:p>
          <a:p>
            <a:pPr algn="l" rtl="0"/>
            <a:r>
              <a:rPr lang="en-US" b="1" dirty="0">
                <a:solidFill>
                  <a:schemeClr val="accent2">
                    <a:lumMod val="10000"/>
                  </a:schemeClr>
                </a:solidFill>
              </a:rPr>
              <a:t>Post-auricular and </a:t>
            </a:r>
            <a:r>
              <a:rPr lang="en-US" b="1" dirty="0" err="1">
                <a:solidFill>
                  <a:schemeClr val="accent2">
                    <a:lumMod val="10000"/>
                  </a:schemeClr>
                </a:solidFill>
              </a:rPr>
              <a:t>suboccipital</a:t>
            </a:r>
            <a:r>
              <a:rPr lang="en-US" b="1" dirty="0">
                <a:solidFill>
                  <a:schemeClr val="accent2">
                    <a:lumMod val="10000"/>
                  </a:schemeClr>
                </a:solidFill>
              </a:rPr>
              <a:t> lymphadenopathy </a:t>
            </a:r>
          </a:p>
          <a:p>
            <a:pPr algn="l" rtl="0"/>
            <a:r>
              <a:rPr lang="en-US" dirty="0">
                <a:solidFill>
                  <a:prstClr val="white"/>
                </a:solidFill>
              </a:rPr>
              <a:t>Low-grade fever , mild sore throat , conjunctivitis, headache , and aching joints . </a:t>
            </a:r>
          </a:p>
          <a:p>
            <a:pPr algn="l" rtl="0"/>
            <a:r>
              <a:rPr lang="en-US" b="1" dirty="0" err="1">
                <a:solidFill>
                  <a:schemeClr val="accent2">
                    <a:lumMod val="10000"/>
                  </a:schemeClr>
                </a:solidFill>
              </a:rPr>
              <a:t>Forchheimer</a:t>
            </a:r>
            <a:r>
              <a:rPr lang="en-US" dirty="0">
                <a:solidFill>
                  <a:schemeClr val="accent2">
                    <a:lumMod val="10000"/>
                  </a:schemeClr>
                </a:solidFill>
              </a:rPr>
              <a:t> </a:t>
            </a:r>
            <a:r>
              <a:rPr lang="en-US" b="1" dirty="0">
                <a:solidFill>
                  <a:schemeClr val="accent2">
                    <a:lumMod val="10000"/>
                  </a:schemeClr>
                </a:solidFill>
              </a:rPr>
              <a:t>sign</a:t>
            </a:r>
            <a:r>
              <a:rPr lang="en-US" dirty="0">
                <a:solidFill>
                  <a:schemeClr val="accent2">
                    <a:lumMod val="10000"/>
                  </a:schemeClr>
                </a:solidFill>
              </a:rPr>
              <a:t> </a:t>
            </a:r>
            <a:r>
              <a:rPr lang="en-US" dirty="0">
                <a:solidFill>
                  <a:prstClr val="white"/>
                </a:solidFill>
              </a:rPr>
              <a:t>: </a:t>
            </a:r>
            <a:r>
              <a:rPr lang="en-US" dirty="0" err="1">
                <a:solidFill>
                  <a:prstClr val="white"/>
                </a:solidFill>
              </a:rPr>
              <a:t>enanthem</a:t>
            </a:r>
            <a:r>
              <a:rPr lang="en-US" dirty="0">
                <a:solidFill>
                  <a:prstClr val="white"/>
                </a:solidFill>
              </a:rPr>
              <a:t> of the soft palate </a:t>
            </a:r>
          </a:p>
        </p:txBody>
      </p:sp>
      <p:sp>
        <p:nvSpPr>
          <p:cNvPr id="7" name="Rectangle: Rounded Corners 6">
            <a:extLst>
              <a:ext uri="{FF2B5EF4-FFF2-40B4-BE49-F238E27FC236}">
                <a16:creationId xmlns="" xmlns:a16="http://schemas.microsoft.com/office/drawing/2014/main" id="{21D4F138-B127-E24E-86F7-107BC177EC2B}"/>
              </a:ext>
            </a:extLst>
          </p:cNvPr>
          <p:cNvSpPr/>
          <p:nvPr/>
        </p:nvSpPr>
        <p:spPr>
          <a:xfrm>
            <a:off x="4818960" y="1200150"/>
            <a:ext cx="3889150" cy="3943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800" b="1" dirty="0">
              <a:solidFill>
                <a:srgbClr val="4D1434">
                  <a:lumMod val="50000"/>
                  <a:lumOff val="50000"/>
                </a:srgbClr>
              </a:solidFill>
            </a:endParaRPr>
          </a:p>
          <a:p>
            <a:pPr algn="ctr" rtl="0"/>
            <a:r>
              <a:rPr lang="en-US" sz="2800" b="1" dirty="0" err="1" smtClean="0">
                <a:solidFill>
                  <a:srgbClr val="4D1434">
                    <a:lumMod val="50000"/>
                    <a:lumOff val="50000"/>
                  </a:srgbClr>
                </a:solidFill>
              </a:rPr>
              <a:t>Exanthem</a:t>
            </a:r>
            <a:r>
              <a:rPr lang="en-US" sz="2800" b="1" dirty="0" smtClean="0">
                <a:solidFill>
                  <a:srgbClr val="4D1434">
                    <a:lumMod val="50000"/>
                    <a:lumOff val="50000"/>
                  </a:srgbClr>
                </a:solidFill>
              </a:rPr>
              <a:t> </a:t>
            </a:r>
            <a:r>
              <a:rPr lang="en-US" sz="2800" b="1" dirty="0">
                <a:solidFill>
                  <a:srgbClr val="4D1434">
                    <a:lumMod val="50000"/>
                    <a:lumOff val="50000"/>
                  </a:srgbClr>
                </a:solidFill>
              </a:rPr>
              <a:t>phase</a:t>
            </a:r>
            <a:r>
              <a:rPr lang="en-US" sz="2800" b="1" dirty="0">
                <a:solidFill>
                  <a:prstClr val="white"/>
                </a:solidFill>
              </a:rPr>
              <a:t> </a:t>
            </a:r>
          </a:p>
          <a:p>
            <a:pPr algn="ctr" rtl="0"/>
            <a:endParaRPr lang="en-US" sz="2800" b="1" dirty="0">
              <a:solidFill>
                <a:prstClr val="white"/>
              </a:solidFill>
            </a:endParaRPr>
          </a:p>
          <a:p>
            <a:pPr algn="l" rtl="0"/>
            <a:r>
              <a:rPr lang="en-US" b="1" dirty="0">
                <a:solidFill>
                  <a:prstClr val="white"/>
                </a:solidFill>
              </a:rPr>
              <a:t>Duration :  </a:t>
            </a:r>
            <a:r>
              <a:rPr lang="en-US" dirty="0">
                <a:solidFill>
                  <a:prstClr val="white"/>
                </a:solidFill>
              </a:rPr>
              <a:t>lasts 2-3 days </a:t>
            </a:r>
          </a:p>
          <a:p>
            <a:pPr algn="l" rtl="0"/>
            <a:endParaRPr lang="en-US" dirty="0">
              <a:solidFill>
                <a:prstClr val="white"/>
              </a:solidFill>
            </a:endParaRPr>
          </a:p>
          <a:p>
            <a:pPr algn="l" rtl="0"/>
            <a:r>
              <a:rPr lang="en-US" b="1" dirty="0">
                <a:solidFill>
                  <a:prstClr val="white"/>
                </a:solidFill>
              </a:rPr>
              <a:t>Findings : </a:t>
            </a:r>
          </a:p>
          <a:p>
            <a:pPr algn="l" rtl="0"/>
            <a:r>
              <a:rPr lang="en-US" b="1" dirty="0">
                <a:solidFill>
                  <a:schemeClr val="accent2">
                    <a:lumMod val="10000"/>
                  </a:schemeClr>
                </a:solidFill>
              </a:rPr>
              <a:t>Erythematous  </a:t>
            </a:r>
            <a:r>
              <a:rPr lang="en-US" b="1" dirty="0" err="1">
                <a:solidFill>
                  <a:schemeClr val="accent2">
                    <a:lumMod val="10000"/>
                  </a:schemeClr>
                </a:solidFill>
              </a:rPr>
              <a:t>maculopapular</a:t>
            </a:r>
            <a:r>
              <a:rPr lang="en-US" b="1" dirty="0">
                <a:solidFill>
                  <a:schemeClr val="accent2">
                    <a:lumMod val="10000"/>
                  </a:schemeClr>
                </a:solidFill>
              </a:rPr>
              <a:t> rash  </a:t>
            </a:r>
            <a:r>
              <a:rPr lang="en-US" dirty="0">
                <a:solidFill>
                  <a:prstClr val="white"/>
                </a:solidFill>
              </a:rPr>
              <a:t>/ Begins from the head ( primarily behind ears ) </a:t>
            </a:r>
            <a:r>
              <a:rPr lang="en-US" dirty="0">
                <a:solidFill>
                  <a:prstClr val="white"/>
                </a:solidFill>
                <a:ea typeface="+mn-lt"/>
                <a:cs typeface="+mn-lt"/>
              </a:rPr>
              <a:t>spreads to the trunk and extremities </a:t>
            </a:r>
            <a:r>
              <a:rPr lang="en-US" b="1" dirty="0">
                <a:solidFill>
                  <a:prstClr val="white"/>
                </a:solidFill>
                <a:ea typeface="+mn-lt"/>
                <a:cs typeface="+mn-lt"/>
              </a:rPr>
              <a:t>within hours</a:t>
            </a:r>
            <a:r>
              <a:rPr lang="en-US" dirty="0">
                <a:solidFill>
                  <a:prstClr val="white"/>
                </a:solidFill>
                <a:ea typeface="+mn-lt"/>
                <a:cs typeface="+mn-lt"/>
              </a:rPr>
              <a:t>.</a:t>
            </a:r>
            <a:r>
              <a:rPr lang="en-US" dirty="0">
                <a:solidFill>
                  <a:prstClr val="white"/>
                </a:solidFill>
              </a:rPr>
              <a:t> / </a:t>
            </a:r>
            <a:r>
              <a:rPr lang="en-US" dirty="0">
                <a:solidFill>
                  <a:srgbClr val="0070C0"/>
                </a:solidFill>
              </a:rPr>
              <a:t>Sparing palms and soles  </a:t>
            </a:r>
            <a:r>
              <a:rPr lang="en-US" dirty="0">
                <a:solidFill>
                  <a:prstClr val="white"/>
                </a:solidFill>
              </a:rPr>
              <a:t>, may associated with mild </a:t>
            </a:r>
            <a:r>
              <a:rPr lang="en-US" b="1" dirty="0" err="1">
                <a:solidFill>
                  <a:prstClr val="white"/>
                </a:solidFill>
              </a:rPr>
              <a:t>pruritis</a:t>
            </a:r>
            <a:r>
              <a:rPr lang="en-US" dirty="0">
                <a:solidFill>
                  <a:prstClr val="white"/>
                </a:solidFill>
              </a:rPr>
              <a:t> .</a:t>
            </a:r>
          </a:p>
          <a:p>
            <a:pPr algn="l" rtl="0"/>
            <a:r>
              <a:rPr lang="en-US" dirty="0" err="1">
                <a:solidFill>
                  <a:prstClr val="white"/>
                </a:solidFill>
              </a:rPr>
              <a:t>Polyarthritis</a:t>
            </a:r>
            <a:r>
              <a:rPr lang="en-US" dirty="0">
                <a:solidFill>
                  <a:prstClr val="white"/>
                </a:solidFill>
              </a:rPr>
              <a:t> .</a:t>
            </a:r>
          </a:p>
          <a:p>
            <a:pPr algn="l" rtl="0"/>
            <a:endParaRPr lang="en-US" dirty="0">
              <a:solidFill>
                <a:prstClr val="white"/>
              </a:solidFill>
            </a:endParaRPr>
          </a:p>
          <a:p>
            <a:pPr algn="l" rtl="0"/>
            <a:r>
              <a:rPr lang="en-US" b="1" u="sng" dirty="0">
                <a:solidFill>
                  <a:prstClr val="white"/>
                </a:solidFill>
                <a:ea typeface="+mn-lt"/>
                <a:cs typeface="+mn-lt"/>
              </a:rPr>
              <a:t>People who have rubella infection are most contagious from 1week before to 1 week after the rash appears.</a:t>
            </a:r>
            <a:endParaRPr lang="en-US" b="1" u="sng" dirty="0">
              <a:solidFill>
                <a:prstClr val="white"/>
              </a:solidFill>
            </a:endParaRPr>
          </a:p>
        </p:txBody>
      </p:sp>
    </p:spTree>
    <p:extLst>
      <p:ext uri="{BB962C8B-B14F-4D97-AF65-F5344CB8AC3E}">
        <p14:creationId xmlns:p14="http://schemas.microsoft.com/office/powerpoint/2010/main" val="2339825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146050" indent="0">
              <a:buNone/>
            </a:pPr>
            <a:endParaRPr lang="en-US" dirty="0"/>
          </a:p>
        </p:txBody>
      </p:sp>
      <p:sp>
        <p:nvSpPr>
          <p:cNvPr id="3" name="Title 2"/>
          <p:cNvSpPr>
            <a:spLocks noGrp="1"/>
          </p:cNvSpPr>
          <p:nvPr>
            <p:ph type="title"/>
          </p:nvPr>
        </p:nvSpPr>
        <p:spPr/>
        <p:txBody>
          <a:bodyPr/>
          <a:lstStyle/>
          <a:p>
            <a:r>
              <a:rPr lang="en-US" dirty="0" err="1"/>
              <a:t>Forchheimer</a:t>
            </a:r>
            <a:r>
              <a:rPr lang="en-US" dirty="0"/>
              <a:t> spots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44600"/>
            <a:ext cx="6781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98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0" y="24492"/>
            <a:ext cx="9122230" cy="511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120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7D71653-051B-FA4A-9E23-8EFF938CC509}"/>
              </a:ext>
            </a:extLst>
          </p:cNvPr>
          <p:cNvSpPr>
            <a:spLocks noGrp="1"/>
          </p:cNvSpPr>
          <p:nvPr>
            <p:ph idx="1"/>
          </p:nvPr>
        </p:nvSpPr>
        <p:spPr>
          <a:xfrm>
            <a:off x="576679" y="133350"/>
            <a:ext cx="7655642" cy="4828079"/>
          </a:xfrm>
        </p:spPr>
        <p:txBody>
          <a:bodyPr>
            <a:normAutofit fontScale="32500" lnSpcReduction="20000"/>
          </a:bodyPr>
          <a:lstStyle/>
          <a:p>
            <a:pPr marL="0" indent="0">
              <a:buNone/>
            </a:pPr>
            <a:r>
              <a:rPr lang="en-US" sz="12800" b="1" dirty="0">
                <a:solidFill>
                  <a:schemeClr val="accent1">
                    <a:lumMod val="50000"/>
                    <a:lumOff val="50000"/>
                  </a:schemeClr>
                </a:solidFill>
              </a:rPr>
              <a:t>Treatment : </a:t>
            </a:r>
          </a:p>
          <a:p>
            <a:pPr>
              <a:buFont typeface="Wingdings" pitchFamily="2" charset="2"/>
              <a:buChar char="§"/>
            </a:pPr>
            <a:r>
              <a:rPr lang="en-US" sz="11200" b="1" dirty="0">
                <a:solidFill>
                  <a:schemeClr val="accent2">
                    <a:lumMod val="75000"/>
                  </a:schemeClr>
                </a:solidFill>
              </a:rPr>
              <a:t>symptomatic treatment : </a:t>
            </a:r>
          </a:p>
          <a:p>
            <a:pPr>
              <a:buFontTx/>
              <a:buChar char="-"/>
            </a:pPr>
            <a:r>
              <a:rPr lang="en-US" sz="11200" dirty="0"/>
              <a:t>Severe pruritus — antihistamines</a:t>
            </a:r>
          </a:p>
          <a:p>
            <a:pPr>
              <a:buFontTx/>
              <a:buChar char="-"/>
            </a:pPr>
            <a:r>
              <a:rPr lang="en-US" sz="11200" dirty="0"/>
              <a:t>Severe </a:t>
            </a:r>
            <a:r>
              <a:rPr lang="en-US" sz="11200" dirty="0" err="1"/>
              <a:t>polyarthritis</a:t>
            </a:r>
            <a:r>
              <a:rPr lang="en-US" sz="11200" dirty="0"/>
              <a:t> — rest + NSAID</a:t>
            </a:r>
          </a:p>
          <a:p>
            <a:pPr>
              <a:buFontTx/>
              <a:buChar char="-"/>
            </a:pPr>
            <a:endParaRPr lang="en-US" sz="3500" dirty="0"/>
          </a:p>
          <a:p>
            <a:pPr marL="0" indent="0">
              <a:buNone/>
            </a:pPr>
            <a:r>
              <a:rPr lang="en-US" sz="3500" dirty="0"/>
              <a:t> </a:t>
            </a:r>
            <a:r>
              <a:rPr lang="en-US" sz="12800" b="1" dirty="0">
                <a:solidFill>
                  <a:schemeClr val="accent1">
                    <a:lumMod val="50000"/>
                    <a:lumOff val="50000"/>
                  </a:schemeClr>
                </a:solidFill>
              </a:rPr>
              <a:t>Prophylaxis : </a:t>
            </a:r>
          </a:p>
          <a:p>
            <a:r>
              <a:rPr lang="en-US" sz="8600" b="1" dirty="0">
                <a:solidFill>
                  <a:schemeClr val="accent2">
                    <a:lumMod val="75000"/>
                  </a:schemeClr>
                </a:solidFill>
              </a:rPr>
              <a:t>Live attenuated virus ( MMR)</a:t>
            </a:r>
          </a:p>
          <a:p>
            <a:endParaRPr lang="en-US" sz="8600" b="1" dirty="0">
              <a:solidFill>
                <a:schemeClr val="accent2">
                  <a:lumMod val="75000"/>
                </a:schemeClr>
              </a:solidFill>
            </a:endParaRPr>
          </a:p>
          <a:p>
            <a:pPr>
              <a:buFontTx/>
              <a:buChar char="-"/>
            </a:pPr>
            <a:r>
              <a:rPr lang="en-US" sz="8600" dirty="0"/>
              <a:t>first dose : 12-15 months of age </a:t>
            </a:r>
          </a:p>
          <a:p>
            <a:pPr>
              <a:buFontTx/>
              <a:buChar char="-"/>
            </a:pPr>
            <a:r>
              <a:rPr lang="en-US" sz="8600" dirty="0"/>
              <a:t>Second dose : 4-6 years of age </a:t>
            </a:r>
          </a:p>
          <a:p>
            <a:pPr>
              <a:buFontTx/>
              <a:buChar char="-"/>
            </a:pPr>
            <a:r>
              <a:rPr lang="en-US" sz="8600" dirty="0"/>
              <a:t>Third dose : 14 years of age</a:t>
            </a:r>
          </a:p>
        </p:txBody>
      </p:sp>
      <p:sp>
        <p:nvSpPr>
          <p:cNvPr id="3" name="AutoShape 2" descr="Congenital rubella syndrome | PP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48986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1600" b="1" dirty="0">
                <a:solidFill>
                  <a:schemeClr val="accent1">
                    <a:lumMod val="50000"/>
                    <a:lumOff val="50000"/>
                  </a:schemeClr>
                </a:solidFill>
              </a:rPr>
              <a:t>risk of congenital rubella syndrome </a:t>
            </a:r>
          </a:p>
          <a:p>
            <a:pPr>
              <a:buFontTx/>
              <a:buChar char="-"/>
            </a:pPr>
            <a:r>
              <a:rPr lang="en-US" dirty="0"/>
              <a:t>In the first trimester: 90% ( especially 1-11week of gestation) </a:t>
            </a:r>
          </a:p>
          <a:p>
            <a:pPr>
              <a:buFontTx/>
              <a:buChar char="-"/>
            </a:pPr>
            <a:r>
              <a:rPr lang="en-US" dirty="0"/>
              <a:t>16-20 weeks of gestation: very low ( &lt;1%) </a:t>
            </a:r>
          </a:p>
          <a:p>
            <a:pPr>
              <a:buFontTx/>
              <a:buChar char="-"/>
            </a:pPr>
            <a:r>
              <a:rPr lang="en-US" dirty="0"/>
              <a:t>&gt;20 weeks of gestation: no documented cases</a:t>
            </a:r>
          </a:p>
          <a:p>
            <a:pPr>
              <a:buFontTx/>
              <a:buChar char="-"/>
            </a:pPr>
            <a:r>
              <a:rPr lang="en-US" b="1" dirty="0"/>
              <a:t>So CRS may develop if the mother get infected 4 weeks preconception until 20 weeks gestation </a:t>
            </a:r>
            <a:r>
              <a:rPr lang="en-US" dirty="0"/>
              <a:t>.</a:t>
            </a:r>
          </a:p>
          <a:p>
            <a:pPr>
              <a:buFont typeface="Wingdings" pitchFamily="2" charset="2"/>
              <a:buChar char="§"/>
            </a:pPr>
            <a:r>
              <a:rPr lang="en-US" sz="1600" b="1" dirty="0">
                <a:solidFill>
                  <a:schemeClr val="accent1">
                    <a:lumMod val="50000"/>
                    <a:lumOff val="50000"/>
                  </a:schemeClr>
                </a:solidFill>
              </a:rPr>
              <a:t> Clinical features : </a:t>
            </a:r>
          </a:p>
          <a:p>
            <a:pPr>
              <a:buFontTx/>
              <a:buChar char="-"/>
            </a:pPr>
            <a:r>
              <a:rPr lang="en-US" dirty="0"/>
              <a:t>Miscarriage</a:t>
            </a:r>
          </a:p>
          <a:p>
            <a:pPr>
              <a:buFontTx/>
              <a:buChar char="-"/>
            </a:pPr>
            <a:r>
              <a:rPr lang="en-US" dirty="0"/>
              <a:t>Preterm birth </a:t>
            </a:r>
          </a:p>
          <a:p>
            <a:pPr>
              <a:buFontTx/>
              <a:buChar char="-"/>
            </a:pPr>
            <a:r>
              <a:rPr lang="en-US" dirty="0"/>
              <a:t>Fetal growth restriction </a:t>
            </a:r>
          </a:p>
          <a:p>
            <a:endParaRPr lang="en-US" dirty="0"/>
          </a:p>
        </p:txBody>
      </p:sp>
      <p:sp>
        <p:nvSpPr>
          <p:cNvPr id="3" name="Title 2"/>
          <p:cNvSpPr>
            <a:spLocks noGrp="1"/>
          </p:cNvSpPr>
          <p:nvPr>
            <p:ph type="title"/>
          </p:nvPr>
        </p:nvSpPr>
        <p:spPr/>
        <p:txBody>
          <a:bodyPr/>
          <a:lstStyle/>
          <a:p>
            <a:r>
              <a:rPr lang="en-US" b="1" dirty="0" smtClean="0">
                <a:solidFill>
                  <a:schemeClr val="accent1">
                    <a:lumMod val="75000"/>
                  </a:schemeClr>
                </a:solidFill>
              </a:rPr>
              <a:t>Congenital rubella </a:t>
            </a:r>
            <a:endParaRPr lang="en-US" b="1" dirty="0">
              <a:solidFill>
                <a:schemeClr val="accent1">
                  <a:lumMod val="75000"/>
                </a:schemeClr>
              </a:solidFill>
            </a:endParaRP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476500"/>
            <a:ext cx="4343400" cy="23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57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p>
            <a:r>
              <a:rPr lang="en-US" b="1" i="0" u="none" strike="noStrike" dirty="0">
                <a:solidFill>
                  <a:srgbClr val="343536"/>
                </a:solidFill>
                <a:effectLst/>
                <a:latin typeface="Source Sans Pro" panose="020F0502020204030204" pitchFamily="34" charset="0"/>
              </a:rPr>
              <a:t>How common are TORCH infections?</a:t>
            </a:r>
          </a:p>
        </p:txBody>
      </p:sp>
      <p:sp>
        <p:nvSpPr>
          <p:cNvPr id="142" name="Google Shape;142;p17"/>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pPr marL="182880" lvl="0" indent="-205740" algn="l" rtl="0">
              <a:spcBef>
                <a:spcPts val="0"/>
              </a:spcBef>
              <a:spcAft>
                <a:spcPts val="0"/>
              </a:spcAft>
              <a:buClr>
                <a:schemeClr val="dk2"/>
              </a:buClr>
              <a:buSzPts val="1800"/>
              <a:buChar char="●"/>
            </a:pPr>
            <a:r>
              <a:rPr lang="en-US" sz="2000" b="0" i="0" u="none" strike="noStrike" dirty="0">
                <a:solidFill>
                  <a:srgbClr val="343536"/>
                </a:solidFill>
                <a:effectLst/>
                <a:latin typeface="Source Sans Pro" panose="020F0502020204030204" pitchFamily="34" charset="0"/>
              </a:rPr>
              <a:t>TORCH infections account for approximately 2% to 3% of all </a:t>
            </a:r>
            <a:r>
              <a:rPr lang="en-US" sz="2000" b="0" i="0" u="none" strike="noStrike" dirty="0">
                <a:solidFill>
                  <a:srgbClr val="007BC2"/>
                </a:solidFill>
                <a:effectLst/>
                <a:latin typeface="Source Sans Pro" panose="020F0502020204030204" pitchFamily="34" charset="0"/>
                <a:hlinkClick r:id="rId3"/>
              </a:rPr>
              <a:t>congenital disorders</a:t>
            </a:r>
            <a:r>
              <a:rPr lang="en-US" sz="2000" b="0" i="0" u="none" strike="noStrike" dirty="0">
                <a:solidFill>
                  <a:srgbClr val="343536"/>
                </a:solidFill>
                <a:effectLst/>
                <a:latin typeface="Source Sans Pro" panose="020F0502020204030204" pitchFamily="34" charset="0"/>
              </a:rPr>
              <a:t> (conditions you’re born with).</a:t>
            </a:r>
            <a:endParaRPr sz="1400" dirty="0">
              <a:solidFill>
                <a:schemeClr val="accent3">
                  <a:lumMod val="50000"/>
                </a:schemeClr>
              </a:solidFill>
            </a:endParaRPr>
          </a:p>
        </p:txBody>
      </p:sp>
    </p:spTree>
    <p:extLst>
      <p:ext uri="{BB962C8B-B14F-4D97-AF65-F5344CB8AC3E}">
        <p14:creationId xmlns:p14="http://schemas.microsoft.com/office/powerpoint/2010/main" val="1759455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0" indent="0">
              <a:buNone/>
            </a:pPr>
            <a:r>
              <a:rPr lang="en-US" b="1" dirty="0">
                <a:solidFill>
                  <a:schemeClr val="accent1">
                    <a:lumMod val="50000"/>
                    <a:lumOff val="50000"/>
                  </a:schemeClr>
                </a:solidFill>
                <a:ea typeface="+mn-lt"/>
                <a:cs typeface="+mn-lt"/>
              </a:rPr>
              <a:t>* </a:t>
            </a:r>
            <a:r>
              <a:rPr lang="en-US" sz="1800" b="1" dirty="0">
                <a:solidFill>
                  <a:schemeClr val="accent1">
                    <a:lumMod val="50000"/>
                    <a:lumOff val="50000"/>
                  </a:schemeClr>
                </a:solidFill>
                <a:ea typeface="+mn-lt"/>
                <a:cs typeface="+mn-lt"/>
              </a:rPr>
              <a:t>Acute rubella syndrome is best diagnosed by:</a:t>
            </a:r>
            <a:endParaRPr lang="en-US" sz="1800" dirty="0">
              <a:ea typeface="+mn-lt"/>
              <a:cs typeface="+mn-lt"/>
            </a:endParaRPr>
          </a:p>
          <a:p>
            <a:pPr marL="0" indent="0">
              <a:buNone/>
            </a:pPr>
            <a:r>
              <a:rPr lang="en-US" sz="1800" dirty="0">
                <a:ea typeface="+mn-lt"/>
                <a:cs typeface="+mn-lt"/>
              </a:rPr>
              <a:t>1- Most laboratories use ELISA due to its convenience, sensitivity, and accuracy.</a:t>
            </a:r>
            <a:endParaRPr lang="en-US" sz="1800" b="1" dirty="0">
              <a:solidFill>
                <a:schemeClr val="accent1">
                  <a:lumMod val="50000"/>
                  <a:lumOff val="50000"/>
                </a:schemeClr>
              </a:solidFill>
              <a:ea typeface="+mn-lt"/>
              <a:cs typeface="+mn-lt"/>
            </a:endParaRPr>
          </a:p>
          <a:p>
            <a:pPr>
              <a:buFont typeface="Wingdings" pitchFamily="2" charset="2"/>
              <a:buChar char="§"/>
            </a:pPr>
            <a:r>
              <a:rPr lang="en-US" sz="1800" b="1" dirty="0">
                <a:solidFill>
                  <a:schemeClr val="accent1">
                    <a:lumMod val="50000"/>
                    <a:lumOff val="50000"/>
                  </a:schemeClr>
                </a:solidFill>
                <a:ea typeface="+mn-lt"/>
                <a:cs typeface="+mn-lt"/>
              </a:rPr>
              <a:t> </a:t>
            </a:r>
            <a:r>
              <a:rPr lang="en-US" sz="1800" b="1" dirty="0">
                <a:ea typeface="+mn-lt"/>
                <a:cs typeface="+mn-lt"/>
              </a:rPr>
              <a:t>A fourfold rise in IgG titer between acute and convalescent serum specimens </a:t>
            </a:r>
          </a:p>
          <a:p>
            <a:pPr>
              <a:buFont typeface="Wingdings" pitchFamily="2" charset="2"/>
              <a:buChar char="§"/>
            </a:pPr>
            <a:r>
              <a:rPr lang="en-US" sz="1800" b="1" dirty="0">
                <a:ea typeface="+mn-lt"/>
                <a:cs typeface="+mn-lt"/>
              </a:rPr>
              <a:t>The presence of rubella specific IgM</a:t>
            </a:r>
          </a:p>
          <a:p>
            <a:pPr marL="0" indent="0">
              <a:buNone/>
            </a:pPr>
            <a:r>
              <a:rPr lang="en-US" sz="1800" dirty="0">
                <a:ea typeface="+mn-lt"/>
                <a:cs typeface="+mn-lt"/>
              </a:rPr>
              <a:t>Serum should be obtained</a:t>
            </a:r>
            <a:r>
              <a:rPr lang="en-US" sz="1800" dirty="0">
                <a:solidFill>
                  <a:srgbClr val="FF0000"/>
                </a:solidFill>
                <a:ea typeface="+mn-lt"/>
                <a:cs typeface="+mn-lt"/>
              </a:rPr>
              <a:t> </a:t>
            </a:r>
            <a:r>
              <a:rPr lang="en-US" sz="1800" b="1" dirty="0">
                <a:solidFill>
                  <a:schemeClr val="accent1">
                    <a:lumMod val="50000"/>
                    <a:lumOff val="50000"/>
                  </a:schemeClr>
                </a:solidFill>
                <a:ea typeface="+mn-lt"/>
                <a:cs typeface="+mn-lt"/>
              </a:rPr>
              <a:t>within 7 to 10 days </a:t>
            </a:r>
            <a:r>
              <a:rPr lang="en-US" sz="1800" dirty="0">
                <a:ea typeface="+mn-lt"/>
                <a:cs typeface="+mn-lt"/>
              </a:rPr>
              <a:t>after the onset of the rash or as soon as possible after time of exposure .</a:t>
            </a:r>
          </a:p>
          <a:p>
            <a:pPr marL="514350" indent="-514350"/>
            <a:endParaRPr lang="en-US" sz="1800" b="1" dirty="0">
              <a:ea typeface="+mn-lt"/>
              <a:cs typeface="+mn-lt"/>
            </a:endParaRPr>
          </a:p>
          <a:p>
            <a:pPr marL="0" indent="0">
              <a:buNone/>
            </a:pPr>
            <a:r>
              <a:rPr lang="en-US" sz="1800" b="1" dirty="0">
                <a:ea typeface="+mn-lt"/>
                <a:cs typeface="+mn-lt"/>
              </a:rPr>
              <a:t>2- Detect rubella – specific RNA in clinical specimen by PCR</a:t>
            </a:r>
          </a:p>
          <a:p>
            <a:r>
              <a:rPr lang="en-US" sz="1800" dirty="0">
                <a:ea typeface="+mn-lt"/>
                <a:cs typeface="+mn-lt"/>
              </a:rPr>
              <a:t> Rubella virus may be isolated from nasal, blood, throat, urine, or cerebrospinal fluid specimens. </a:t>
            </a:r>
          </a:p>
          <a:p>
            <a:endParaRPr lang="en-US" dirty="0"/>
          </a:p>
        </p:txBody>
      </p:sp>
      <p:sp>
        <p:nvSpPr>
          <p:cNvPr id="3" name="Title 2"/>
          <p:cNvSpPr>
            <a:spLocks noGrp="1"/>
          </p:cNvSpPr>
          <p:nvPr>
            <p:ph type="title"/>
          </p:nvPr>
        </p:nvSpPr>
        <p:spPr/>
        <p:txBody>
          <a:bodyPr/>
          <a:lstStyle/>
          <a:p>
            <a:r>
              <a:rPr lang="en-US" b="1" dirty="0" smtClean="0">
                <a:solidFill>
                  <a:schemeClr val="accent1">
                    <a:lumMod val="75000"/>
                  </a:schemeClr>
                </a:solidFill>
              </a:rPr>
              <a:t>Diagnosis </a:t>
            </a:r>
            <a:endParaRPr lang="en-US" b="1" dirty="0">
              <a:solidFill>
                <a:schemeClr val="accent1">
                  <a:lumMod val="75000"/>
                </a:schemeClr>
              </a:solidFill>
            </a:endParaRPr>
          </a:p>
        </p:txBody>
      </p:sp>
    </p:spTree>
    <p:extLst>
      <p:ext uri="{BB962C8B-B14F-4D97-AF65-F5344CB8AC3E}">
        <p14:creationId xmlns:p14="http://schemas.microsoft.com/office/powerpoint/2010/main" val="27330476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343400" y="1206800"/>
            <a:ext cx="4086300" cy="3397800"/>
          </a:xfrm>
        </p:spPr>
        <p:txBody>
          <a:bodyPr/>
          <a:lstStyle/>
          <a:p>
            <a:r>
              <a:rPr lang="en-US" sz="1600" dirty="0">
                <a:ea typeface="+mn-lt"/>
                <a:cs typeface="+mn-lt"/>
              </a:rPr>
              <a:t>Polymerase chain reaction</a:t>
            </a:r>
            <a:r>
              <a:rPr lang="en-US" sz="1600" b="1" dirty="0">
                <a:ea typeface="+mn-lt"/>
                <a:cs typeface="+mn-lt"/>
              </a:rPr>
              <a:t> (PCR) of chorionic villus samples </a:t>
            </a:r>
            <a:r>
              <a:rPr lang="en-US" sz="1600" dirty="0">
                <a:ea typeface="+mn-lt"/>
                <a:cs typeface="+mn-lt"/>
              </a:rPr>
              <a:t>and </a:t>
            </a:r>
            <a:r>
              <a:rPr lang="en-US" sz="1600" b="1" dirty="0">
                <a:solidFill>
                  <a:schemeClr val="tx1"/>
                </a:solidFill>
                <a:ea typeface="+mn-lt"/>
                <a:cs typeface="+mn-lt"/>
              </a:rPr>
              <a:t>amniotic fluid </a:t>
            </a:r>
            <a:r>
              <a:rPr lang="en-US" sz="1600" dirty="0">
                <a:ea typeface="+mn-lt"/>
                <a:cs typeface="+mn-lt"/>
              </a:rPr>
              <a:t>of affected pregnancies .</a:t>
            </a:r>
          </a:p>
          <a:p>
            <a:r>
              <a:rPr lang="en-US" sz="1600" b="1" dirty="0">
                <a:solidFill>
                  <a:srgbClr val="0070C0"/>
                </a:solidFill>
                <a:cs typeface="Calibri" panose="020F0502020204030204"/>
              </a:rPr>
              <a:t>Ultrasound</a:t>
            </a:r>
            <a:r>
              <a:rPr lang="en-US" sz="1600" dirty="0">
                <a:cs typeface="Calibri" panose="020F0502020204030204"/>
              </a:rPr>
              <a:t> diagnosis of an affected fetus </a:t>
            </a:r>
            <a:r>
              <a:rPr lang="en-US" sz="1600" b="1" dirty="0">
                <a:cs typeface="Calibri" panose="020F0502020204030204"/>
              </a:rPr>
              <a:t>would be extremely difficult</a:t>
            </a:r>
            <a:r>
              <a:rPr lang="en-US" sz="1600" dirty="0">
                <a:cs typeface="Calibri" panose="020F0502020204030204"/>
              </a:rPr>
              <a:t> given the nature of the malformations seen with congenital rubella syndrome, although, </a:t>
            </a:r>
            <a:r>
              <a:rPr lang="en-US" sz="1600" b="1" dirty="0">
                <a:solidFill>
                  <a:schemeClr val="tx1"/>
                </a:solidFill>
                <a:cs typeface="Calibri" panose="020F0502020204030204"/>
              </a:rPr>
              <a:t>the workup of any fetus with intrauterine growth restriction should include evaluation for congenital viral infections including rubella</a:t>
            </a:r>
            <a:r>
              <a:rPr lang="en-US" sz="1600" dirty="0">
                <a:cs typeface="Calibri" panose="020F0502020204030204"/>
              </a:rPr>
              <a:t>.  </a:t>
            </a:r>
          </a:p>
          <a:p>
            <a:endParaRPr lang="en-US" dirty="0"/>
          </a:p>
        </p:txBody>
      </p:sp>
      <p:sp>
        <p:nvSpPr>
          <p:cNvPr id="3" name="Title 2"/>
          <p:cNvSpPr>
            <a:spLocks noGrp="1"/>
          </p:cNvSpPr>
          <p:nvPr>
            <p:ph type="title"/>
          </p:nvPr>
        </p:nvSpPr>
        <p:spPr/>
        <p:txBody>
          <a:bodyPr/>
          <a:lstStyle/>
          <a:p>
            <a:endParaRPr lang="en-US"/>
          </a:p>
        </p:txBody>
      </p:sp>
      <p:sp>
        <p:nvSpPr>
          <p:cNvPr id="4" name="TextBox 3"/>
          <p:cNvSpPr txBox="1"/>
          <p:nvPr/>
        </p:nvSpPr>
        <p:spPr>
          <a:xfrm>
            <a:off x="609600" y="2335550"/>
            <a:ext cx="3276600" cy="1446550"/>
          </a:xfrm>
          <a:prstGeom prst="rect">
            <a:avLst/>
          </a:prstGeom>
          <a:noFill/>
        </p:spPr>
        <p:txBody>
          <a:bodyPr wrap="square" rtlCol="0">
            <a:spAutoFit/>
          </a:bodyPr>
          <a:lstStyle/>
          <a:p>
            <a:r>
              <a:rPr lang="en-US" sz="4400" b="1" dirty="0">
                <a:solidFill>
                  <a:schemeClr val="accent1">
                    <a:lumMod val="75000"/>
                  </a:schemeClr>
                </a:solidFill>
                <a:cs typeface="Calibri Light"/>
              </a:rPr>
              <a:t>Prenatal diagnosis :</a:t>
            </a:r>
            <a:endParaRPr lang="en-US" sz="4400" b="1" dirty="0">
              <a:solidFill>
                <a:schemeClr val="accent1">
                  <a:lumMod val="75000"/>
                </a:schemeClr>
              </a:solidFill>
            </a:endParaRPr>
          </a:p>
        </p:txBody>
      </p:sp>
    </p:spTree>
    <p:extLst>
      <p:ext uri="{BB962C8B-B14F-4D97-AF65-F5344CB8AC3E}">
        <p14:creationId xmlns:p14="http://schemas.microsoft.com/office/powerpoint/2010/main" val="14439194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146050" indent="0">
              <a:buNone/>
            </a:pPr>
            <a:r>
              <a:rPr lang="en-US" sz="2000" b="1" dirty="0">
                <a:solidFill>
                  <a:schemeClr val="accent1">
                    <a:lumMod val="75000"/>
                  </a:schemeClr>
                </a:solidFill>
              </a:rPr>
              <a:t>Antenatal ultrasound</a:t>
            </a:r>
            <a:endParaRPr lang="en-US" sz="2000" b="1" dirty="0">
              <a:solidFill>
                <a:schemeClr val="accent1">
                  <a:lumMod val="75000"/>
                </a:schemeClr>
              </a:solidFill>
              <a:cs typeface="Calibri" panose="020F0502020204030204"/>
            </a:endParaRPr>
          </a:p>
          <a:p>
            <a:pPr marL="146050" indent="0">
              <a:buNone/>
            </a:pPr>
            <a:r>
              <a:rPr lang="en-US" sz="2000" dirty="0">
                <a:ea typeface="+mn-lt"/>
                <a:cs typeface="+mn-lt"/>
              </a:rPr>
              <a:t>Sonographic findings are often </a:t>
            </a:r>
            <a:r>
              <a:rPr lang="en-US" sz="2000" b="1" dirty="0">
                <a:ea typeface="+mn-lt"/>
                <a:cs typeface="+mn-lt"/>
              </a:rPr>
              <a:t>not specific </a:t>
            </a:r>
            <a:r>
              <a:rPr lang="en-US" sz="2000" dirty="0">
                <a:ea typeface="+mn-lt"/>
                <a:cs typeface="+mn-lt"/>
              </a:rPr>
              <a:t>and a normal scan cannot absolutely exclude an infection. Features that may be seen include</a:t>
            </a:r>
            <a:endParaRPr lang="en-US" sz="2000" dirty="0"/>
          </a:p>
          <a:p>
            <a:pPr marL="146050" indent="0">
              <a:buNone/>
            </a:pPr>
            <a:r>
              <a:rPr lang="en-US" sz="2000" dirty="0">
                <a:ea typeface="+mn-lt"/>
                <a:cs typeface="+mn-lt"/>
              </a:rPr>
              <a:t>evidence of </a:t>
            </a:r>
            <a:r>
              <a:rPr lang="en-US" sz="2000" b="1" dirty="0">
                <a:ea typeface="+mn-lt"/>
                <a:cs typeface="+mn-lt"/>
              </a:rPr>
              <a:t>hydrops </a:t>
            </a:r>
            <a:r>
              <a:rPr lang="en-US" sz="2000" b="1" dirty="0" err="1">
                <a:ea typeface="+mn-lt"/>
                <a:cs typeface="+mn-lt"/>
              </a:rPr>
              <a:t>fetalis</a:t>
            </a:r>
            <a:r>
              <a:rPr lang="en-US" sz="2000" dirty="0">
                <a:ea typeface="+mn-lt"/>
                <a:cs typeface="+mn-lt"/>
              </a:rPr>
              <a:t> if severe</a:t>
            </a:r>
            <a:endParaRPr lang="en-US" sz="2000" dirty="0"/>
          </a:p>
          <a:p>
            <a:pPr marL="146050" indent="0">
              <a:buNone/>
            </a:pPr>
            <a:r>
              <a:rPr lang="en-US" sz="2000" dirty="0">
                <a:ea typeface="+mn-lt"/>
                <a:cs typeface="+mn-lt"/>
              </a:rPr>
              <a:t>evidence of a congenital cardiac anomaly (</a:t>
            </a:r>
            <a:r>
              <a:rPr lang="en-US" sz="2000" b="1" dirty="0">
                <a:ea typeface="+mn-lt"/>
                <a:cs typeface="+mn-lt"/>
              </a:rPr>
              <a:t>e.g. ASD and VSD</a:t>
            </a:r>
            <a:r>
              <a:rPr lang="en-US" sz="2000" dirty="0">
                <a:ea typeface="+mn-lt"/>
                <a:cs typeface="+mn-lt"/>
              </a:rPr>
              <a:t>) </a:t>
            </a:r>
            <a:endParaRPr lang="en-US" sz="2000" baseline="30000" dirty="0">
              <a:cs typeface="Calibri"/>
            </a:endParaRPr>
          </a:p>
          <a:p>
            <a:pPr marL="146050" indent="0">
              <a:buNone/>
            </a:pPr>
            <a:r>
              <a:rPr lang="en-US" sz="2000" dirty="0">
                <a:ea typeface="+mn-lt"/>
                <a:cs typeface="+mn-lt"/>
              </a:rPr>
              <a:t>evidence of </a:t>
            </a:r>
            <a:r>
              <a:rPr lang="en-US" sz="2000" b="1" dirty="0">
                <a:ea typeface="+mn-lt"/>
                <a:cs typeface="+mn-lt"/>
              </a:rPr>
              <a:t>intra-uterine growth restriction</a:t>
            </a:r>
            <a:endParaRPr lang="en-US" sz="2000" b="1" dirty="0"/>
          </a:p>
          <a:p>
            <a:pPr marL="146050" indent="0">
              <a:buNone/>
            </a:pPr>
            <a:r>
              <a:rPr lang="en-US" sz="2000" b="1" dirty="0">
                <a:solidFill>
                  <a:schemeClr val="tx1"/>
                </a:solidFill>
                <a:ea typeface="+mn-lt"/>
                <a:cs typeface="+mn-lt"/>
              </a:rPr>
              <a:t>Sub ependymal cyst</a:t>
            </a:r>
            <a:r>
              <a:rPr lang="en-US" sz="2000" dirty="0">
                <a:solidFill>
                  <a:schemeClr val="tx1"/>
                </a:solidFill>
                <a:ea typeface="+mn-lt"/>
                <a:cs typeface="+mn-lt"/>
              </a:rPr>
              <a:t>:</a:t>
            </a:r>
            <a:r>
              <a:rPr lang="en-US" sz="2000" dirty="0">
                <a:ea typeface="+mn-lt"/>
                <a:cs typeface="+mn-lt"/>
              </a:rPr>
              <a:t> on cranial ultrasound </a:t>
            </a:r>
            <a:endParaRPr lang="en-US" sz="2000" baseline="30000" dirty="0">
              <a:cs typeface="Calibri"/>
            </a:endParaRPr>
          </a:p>
          <a:p>
            <a:endParaRPr lang="en-US" dirty="0"/>
          </a:p>
        </p:txBody>
      </p:sp>
      <p:sp>
        <p:nvSpPr>
          <p:cNvPr id="3" name="Title 2"/>
          <p:cNvSpPr>
            <a:spLocks noGrp="1"/>
          </p:cNvSpPr>
          <p:nvPr>
            <p:ph type="title"/>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181350"/>
            <a:ext cx="26193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7977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8A521A-6740-FB4F-9683-11783D37642F}"/>
              </a:ext>
            </a:extLst>
          </p:cNvPr>
          <p:cNvSpPr>
            <a:spLocks noGrp="1"/>
          </p:cNvSpPr>
          <p:nvPr>
            <p:ph type="title"/>
          </p:nvPr>
        </p:nvSpPr>
        <p:spPr/>
        <p:txBody>
          <a:bodyPr/>
          <a:lstStyle/>
          <a:p>
            <a:r>
              <a:rPr lang="en-US" dirty="0"/>
              <a:t>Prevention of congenital rubella syndrome </a:t>
            </a:r>
          </a:p>
        </p:txBody>
      </p:sp>
      <p:sp>
        <p:nvSpPr>
          <p:cNvPr id="4" name="Content Placeholder 1">
            <a:extLst>
              <a:ext uri="{FF2B5EF4-FFF2-40B4-BE49-F238E27FC236}">
                <a16:creationId xmlns="" xmlns:a16="http://schemas.microsoft.com/office/drawing/2014/main" id="{EDBEB14D-1224-DE45-B853-43F773F03E23}"/>
              </a:ext>
            </a:extLst>
          </p:cNvPr>
          <p:cNvSpPr txBox="1">
            <a:spLocks/>
          </p:cNvSpPr>
          <p:nvPr/>
        </p:nvSpPr>
        <p:spPr>
          <a:xfrm>
            <a:off x="435898" y="1858160"/>
            <a:ext cx="8272211" cy="2758727"/>
          </a:xfrm>
          <a:prstGeom prst="rect">
            <a:avLst/>
          </a:prstGeom>
        </p:spPr>
        <p:txBody>
          <a:bodyPr vert="horz" lIns="91440" tIns="45720" rIns="91440" bIns="45720" rtlCol="0" anchor="t">
            <a:normAutofit fontScale="70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Clr>
                <a:srgbClr val="903163"/>
              </a:buClr>
            </a:pPr>
            <a:r>
              <a:rPr lang="en-US" sz="2800" b="1" dirty="0">
                <a:solidFill>
                  <a:schemeClr val="accent1">
                    <a:lumMod val="75000"/>
                  </a:schemeClr>
                </a:solidFill>
                <a:ea typeface="+mn-lt"/>
                <a:cs typeface="+mn-lt"/>
              </a:rPr>
              <a:t>Preconception vaccination — </a:t>
            </a:r>
          </a:p>
          <a:p>
            <a:pPr>
              <a:buClr>
                <a:srgbClr val="903163"/>
              </a:buClr>
            </a:pPr>
            <a:endParaRPr lang="en-US" sz="2800" b="1" dirty="0">
              <a:solidFill>
                <a:srgbClr val="4D1434">
                  <a:lumMod val="50000"/>
                  <a:lumOff val="50000"/>
                </a:srgbClr>
              </a:solidFill>
              <a:ea typeface="+mn-lt"/>
              <a:cs typeface="+mn-lt"/>
            </a:endParaRPr>
          </a:p>
          <a:p>
            <a:pPr>
              <a:buClr>
                <a:srgbClr val="903163"/>
              </a:buClr>
              <a:buFont typeface="Wingdings" pitchFamily="2" charset="2"/>
              <a:buChar char="§"/>
            </a:pPr>
            <a:r>
              <a:rPr lang="en-US" sz="2400" b="1" dirty="0">
                <a:solidFill>
                  <a:srgbClr val="3D3D3D"/>
                </a:solidFill>
                <a:ea typeface="+mn-lt"/>
                <a:cs typeface="+mn-lt"/>
              </a:rPr>
              <a:t>Vaccination</a:t>
            </a:r>
            <a:r>
              <a:rPr lang="en-US" sz="2400" dirty="0">
                <a:solidFill>
                  <a:srgbClr val="3D3D3D"/>
                </a:solidFill>
                <a:ea typeface="+mn-lt"/>
                <a:cs typeface="+mn-lt"/>
              </a:rPr>
              <a:t> </a:t>
            </a:r>
            <a:r>
              <a:rPr lang="en-US" sz="2400" b="1" dirty="0">
                <a:solidFill>
                  <a:srgbClr val="3D3D3D"/>
                </a:solidFill>
                <a:ea typeface="+mn-lt"/>
                <a:cs typeface="+mn-lt"/>
              </a:rPr>
              <a:t>of seronegative women  prior to pregnancy </a:t>
            </a:r>
            <a:r>
              <a:rPr lang="en-US" sz="2400" dirty="0">
                <a:solidFill>
                  <a:srgbClr val="3D3D3D"/>
                </a:solidFill>
                <a:ea typeface="+mn-lt"/>
                <a:cs typeface="+mn-lt"/>
              </a:rPr>
              <a:t>is the primary strategy to prevent rubella during pregnancy with MMR vaccine.</a:t>
            </a:r>
          </a:p>
          <a:p>
            <a:pPr>
              <a:buClr>
                <a:srgbClr val="903163"/>
              </a:buClr>
              <a:buFont typeface="Wingdings" pitchFamily="2" charset="2"/>
              <a:buChar char="§"/>
            </a:pPr>
            <a:r>
              <a:rPr lang="en-US" sz="2400" dirty="0">
                <a:solidFill>
                  <a:srgbClr val="3D3D3D"/>
                </a:solidFill>
                <a:ea typeface="+mn-lt"/>
                <a:cs typeface="+mn-lt"/>
              </a:rPr>
              <a:t>Individuals are advised to </a:t>
            </a:r>
            <a:r>
              <a:rPr lang="en-US" sz="2400" b="1" dirty="0">
                <a:solidFill>
                  <a:srgbClr val="3D3D3D"/>
                </a:solidFill>
                <a:ea typeface="+mn-lt"/>
                <a:cs typeface="+mn-lt"/>
              </a:rPr>
              <a:t>avoid pregnancy for 28 days following vaccination </a:t>
            </a:r>
            <a:r>
              <a:rPr lang="en-US" sz="2400" dirty="0">
                <a:solidFill>
                  <a:srgbClr val="3D3D3D"/>
                </a:solidFill>
                <a:ea typeface="+mn-lt"/>
                <a:cs typeface="+mn-lt"/>
              </a:rPr>
              <a:t>.</a:t>
            </a:r>
          </a:p>
          <a:p>
            <a:pPr>
              <a:buClr>
                <a:srgbClr val="903163"/>
              </a:buClr>
              <a:buFont typeface="Wingdings" pitchFamily="2" charset="2"/>
              <a:buChar char="§"/>
            </a:pPr>
            <a:r>
              <a:rPr lang="en-US" sz="2400" dirty="0">
                <a:solidFill>
                  <a:srgbClr val="3D3D3D"/>
                </a:solidFill>
                <a:ea typeface="+mn-lt"/>
                <a:cs typeface="+mn-lt"/>
              </a:rPr>
              <a:t>Rubella vaccine virus may cross the placenta and infect the fetus.</a:t>
            </a:r>
            <a:endParaRPr lang="en-US" sz="2400" dirty="0">
              <a:solidFill>
                <a:srgbClr val="3D3D3D"/>
              </a:solidFill>
            </a:endParaRPr>
          </a:p>
          <a:p>
            <a:pPr>
              <a:buClr>
                <a:srgbClr val="903163"/>
              </a:buClr>
              <a:buFont typeface="Wingdings" pitchFamily="2" charset="2"/>
              <a:buChar char="§"/>
            </a:pPr>
            <a:r>
              <a:rPr lang="en-US" sz="2400" dirty="0">
                <a:solidFill>
                  <a:srgbClr val="3D3D3D"/>
                </a:solidFill>
                <a:cs typeface="Calibri"/>
              </a:rPr>
              <a:t>pregnancy termination is not recommended for individuals who are vaccinated during pregnancy (or become pregnant soon after vaccination)</a:t>
            </a:r>
            <a:endParaRPr lang="en-US" sz="2400" dirty="0">
              <a:solidFill>
                <a:srgbClr val="3D3D3D"/>
              </a:solidFill>
              <a:ea typeface="+mn-lt"/>
              <a:cs typeface="+mn-lt"/>
            </a:endParaRPr>
          </a:p>
          <a:p>
            <a:pPr>
              <a:buClr>
                <a:srgbClr val="903163"/>
              </a:buClr>
              <a:buFont typeface="Wingdings 2" panose="05020102010507070707" pitchFamily="18" charset="2"/>
              <a:buNone/>
            </a:pPr>
            <a:endParaRPr lang="en-US" sz="2400" dirty="0">
              <a:solidFill>
                <a:srgbClr val="3D3D3D"/>
              </a:solidFill>
              <a:cs typeface="Calibri"/>
            </a:endParaRPr>
          </a:p>
          <a:p>
            <a:pPr marL="0" indent="0">
              <a:buClr>
                <a:srgbClr val="903163"/>
              </a:buClr>
              <a:buFont typeface="Wingdings 2" panose="05020102010507070707" pitchFamily="18" charset="2"/>
              <a:buNone/>
            </a:pPr>
            <a:endParaRPr lang="en-US" dirty="0">
              <a:solidFill>
                <a:srgbClr val="3D3D3D"/>
              </a:solidFill>
              <a:cs typeface="Calibri"/>
            </a:endParaRPr>
          </a:p>
        </p:txBody>
      </p:sp>
    </p:spTree>
    <p:extLst>
      <p:ext uri="{BB962C8B-B14F-4D97-AF65-F5344CB8AC3E}">
        <p14:creationId xmlns:p14="http://schemas.microsoft.com/office/powerpoint/2010/main" val="3973661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D6958F7E-A0AA-4BCA-8F0D-74EF100BFB74}"/>
              </a:ext>
            </a:extLst>
          </p:cNvPr>
          <p:cNvSpPr>
            <a:spLocks noGrp="1"/>
          </p:cNvSpPr>
          <p:nvPr>
            <p:ph idx="1"/>
          </p:nvPr>
        </p:nvSpPr>
        <p:spPr/>
        <p:txBody>
          <a:bodyPr vert="horz" lIns="91440" tIns="45720" rIns="91440" bIns="45720" rtlCol="0" anchor="t">
            <a:normAutofit/>
          </a:bodyPr>
          <a:lstStyle/>
          <a:p>
            <a:r>
              <a:rPr lang="en-US" sz="2400" b="1" dirty="0">
                <a:solidFill>
                  <a:schemeClr val="accent1">
                    <a:lumMod val="50000"/>
                    <a:lumOff val="50000"/>
                  </a:schemeClr>
                </a:solidFill>
                <a:ea typeface="+mn-lt"/>
                <a:cs typeface="+mn-lt"/>
              </a:rPr>
              <a:t>Postpartum vaccination —</a:t>
            </a:r>
            <a:r>
              <a:rPr lang="en-US" dirty="0">
                <a:ea typeface="+mn-lt"/>
                <a:cs typeface="+mn-lt"/>
              </a:rPr>
              <a:t> </a:t>
            </a:r>
          </a:p>
          <a:p>
            <a:endParaRPr lang="en-US" dirty="0">
              <a:ea typeface="+mn-lt"/>
              <a:cs typeface="+mn-lt"/>
            </a:endParaRPr>
          </a:p>
          <a:p>
            <a:r>
              <a:rPr lang="en-US" sz="2400" dirty="0">
                <a:ea typeface="+mn-lt"/>
                <a:cs typeface="+mn-lt"/>
              </a:rPr>
              <a:t>All individuals known to be susceptible should receive rubella vaccination (ie, with MMR vaccine) as soon as possible postpartum and prior to discharge.</a:t>
            </a:r>
          </a:p>
          <a:p>
            <a:endParaRPr lang="en-US" sz="2400" dirty="0">
              <a:ea typeface="+mn-lt"/>
              <a:cs typeface="+mn-lt"/>
            </a:endParaRPr>
          </a:p>
          <a:p>
            <a:r>
              <a:rPr lang="en-US" sz="2400" dirty="0">
                <a:ea typeface="+mn-lt"/>
                <a:cs typeface="+mn-lt"/>
              </a:rPr>
              <a:t> Breastfeeding is not contraindicated following vaccination .</a:t>
            </a:r>
            <a:endParaRPr lang="en-US" sz="2400" dirty="0">
              <a:cs typeface="Calibri"/>
            </a:endParaRPr>
          </a:p>
        </p:txBody>
      </p:sp>
    </p:spTree>
    <p:extLst>
      <p:ext uri="{BB962C8B-B14F-4D97-AF65-F5344CB8AC3E}">
        <p14:creationId xmlns:p14="http://schemas.microsoft.com/office/powerpoint/2010/main" val="3840145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24A0B9AE-D08C-4FAD-B415-518A51617AE9}"/>
              </a:ext>
            </a:extLst>
          </p:cNvPr>
          <p:cNvSpPr>
            <a:spLocks noGrp="1"/>
          </p:cNvSpPr>
          <p:nvPr>
            <p:ph type="title"/>
          </p:nvPr>
        </p:nvSpPr>
        <p:spPr/>
        <p:txBody>
          <a:bodyPr/>
          <a:lstStyle/>
          <a:p>
            <a:r>
              <a:rPr lang="en-US" b="0" dirty="0">
                <a:solidFill>
                  <a:schemeClr val="accent1">
                    <a:lumMod val="75000"/>
                  </a:schemeClr>
                </a:solidFill>
                <a:ea typeface="+mj-lt"/>
                <a:cs typeface="+mj-lt"/>
              </a:rPr>
              <a:t>Postexposure management</a:t>
            </a:r>
            <a:endParaRPr lang="en-US" dirty="0">
              <a:solidFill>
                <a:schemeClr val="accent1">
                  <a:lumMod val="75000"/>
                </a:schemeClr>
              </a:solidFill>
            </a:endParaRPr>
          </a:p>
        </p:txBody>
      </p:sp>
      <p:sp>
        <p:nvSpPr>
          <p:cNvPr id="2" name="Content Placeholder 1">
            <a:extLst>
              <a:ext uri="{FF2B5EF4-FFF2-40B4-BE49-F238E27FC236}">
                <a16:creationId xmlns="" xmlns:a16="http://schemas.microsoft.com/office/drawing/2014/main" id="{94311F2A-961C-4F06-9311-C46BF046593D}"/>
              </a:ext>
            </a:extLst>
          </p:cNvPr>
          <p:cNvSpPr>
            <a:spLocks noGrp="1"/>
          </p:cNvSpPr>
          <p:nvPr>
            <p:ph idx="1"/>
          </p:nvPr>
        </p:nvSpPr>
        <p:spPr/>
        <p:txBody>
          <a:bodyPr vert="horz" lIns="91440" tIns="45720" rIns="91440" bIns="45720" rtlCol="0" anchor="t">
            <a:normAutofit fontScale="70000" lnSpcReduction="20000"/>
          </a:bodyPr>
          <a:lstStyle/>
          <a:p>
            <a:r>
              <a:rPr lang="en-US" dirty="0">
                <a:ea typeface="+mn-lt"/>
                <a:cs typeface="+mn-lt"/>
              </a:rPr>
              <a:t> — Management of susceptible individuals (ie, with negative baseline rubella immunoglobulin [Ig]G) who are exposed to rubella involves preventing ongoing exposure, counseling on the risk of congenital rubella syndrome (CRS).</a:t>
            </a:r>
          </a:p>
          <a:p>
            <a:r>
              <a:rPr lang="en-US" dirty="0">
                <a:ea typeface="+mn-lt"/>
                <a:cs typeface="+mn-lt"/>
              </a:rPr>
              <a:t>According to gestational age : </a:t>
            </a:r>
          </a:p>
          <a:p>
            <a:pPr>
              <a:buFontTx/>
              <a:buChar char="-"/>
            </a:pPr>
            <a:r>
              <a:rPr lang="en-US" b="1" dirty="0">
                <a:solidFill>
                  <a:srgbClr val="0070C0"/>
                </a:solidFill>
                <a:ea typeface="+mn-lt"/>
                <a:cs typeface="+mn-lt"/>
              </a:rPr>
              <a:t>&lt;16 weeks : counsel to terminate pregnancy </a:t>
            </a:r>
          </a:p>
          <a:p>
            <a:pPr>
              <a:buFontTx/>
              <a:buChar char="-"/>
            </a:pPr>
            <a:r>
              <a:rPr lang="en-US" b="1" dirty="0">
                <a:solidFill>
                  <a:srgbClr val="0070C0"/>
                </a:solidFill>
                <a:ea typeface="+mn-lt"/>
                <a:cs typeface="+mn-lt"/>
              </a:rPr>
              <a:t>&gt; 16 weeks : reassurance and clinical monitoring for symptoms of rubella </a:t>
            </a:r>
          </a:p>
          <a:p>
            <a:pPr>
              <a:buFontTx/>
              <a:buChar char="-"/>
            </a:pPr>
            <a:endParaRPr lang="en-US" dirty="0">
              <a:ea typeface="+mn-lt"/>
              <a:cs typeface="+mn-lt"/>
            </a:endParaRPr>
          </a:p>
          <a:p>
            <a:pPr>
              <a:buFont typeface="Wingdings" pitchFamily="2" charset="2"/>
              <a:buChar char="§"/>
            </a:pPr>
            <a:r>
              <a:rPr lang="en-US" dirty="0">
                <a:ea typeface="+mn-lt"/>
                <a:cs typeface="+mn-lt"/>
              </a:rPr>
              <a:t>Intramuscular or </a:t>
            </a:r>
            <a:r>
              <a:rPr lang="en-US" b="1" dirty="0">
                <a:ea typeface="+mn-lt"/>
                <a:cs typeface="+mn-lt"/>
              </a:rPr>
              <a:t>intravenous 20 mL Ig within 72 h </a:t>
            </a:r>
            <a:r>
              <a:rPr lang="en-US" dirty="0">
                <a:ea typeface="+mn-lt"/>
                <a:cs typeface="+mn-lt"/>
              </a:rPr>
              <a:t>of rubella exposure may reduce the risk of clinically evident rubella after exposure.</a:t>
            </a:r>
            <a:endParaRPr lang="en-US" dirty="0">
              <a:cs typeface="Calibri"/>
            </a:endParaRPr>
          </a:p>
        </p:txBody>
      </p:sp>
    </p:spTree>
    <p:extLst>
      <p:ext uri="{BB962C8B-B14F-4D97-AF65-F5344CB8AC3E}">
        <p14:creationId xmlns:p14="http://schemas.microsoft.com/office/powerpoint/2010/main" val="8728967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42910" y="214297"/>
            <a:ext cx="7772400" cy="1102519"/>
          </a:xfrm>
        </p:spPr>
        <p:txBody>
          <a:bodyPr/>
          <a:lstStyle/>
          <a:p>
            <a:r>
              <a:rPr lang="en-US" dirty="0" err="1" smtClean="0">
                <a:latin typeface="Arial"/>
                <a:cs typeface="Arial"/>
              </a:rPr>
              <a:t>Varicella</a:t>
            </a:r>
            <a:endParaRPr lang="ar-SA" dirty="0"/>
          </a:p>
        </p:txBody>
      </p:sp>
      <p:sp>
        <p:nvSpPr>
          <p:cNvPr id="3" name="عنوان فرعي 2"/>
          <p:cNvSpPr>
            <a:spLocks noGrp="1"/>
          </p:cNvSpPr>
          <p:nvPr>
            <p:ph type="subTitle" idx="1"/>
          </p:nvPr>
        </p:nvSpPr>
        <p:spPr/>
        <p:txBody>
          <a:bodyPr/>
          <a:lstStyle/>
          <a:p>
            <a:endParaRPr lang="ar-SA"/>
          </a:p>
        </p:txBody>
      </p:sp>
      <p:pic>
        <p:nvPicPr>
          <p:cNvPr id="4" name="صورة 3" descr="1a571123-744e-455b-8aba-c2d49fa23d37.jpeg"/>
          <p:cNvPicPr>
            <a:picLocks noChangeAspect="1"/>
          </p:cNvPicPr>
          <p:nvPr/>
        </p:nvPicPr>
        <p:blipFill>
          <a:blip r:embed="rId2"/>
          <a:stretch>
            <a:fillRect/>
          </a:stretch>
        </p:blipFill>
        <p:spPr>
          <a:xfrm>
            <a:off x="857224" y="1285867"/>
            <a:ext cx="7286644" cy="3571603"/>
          </a:xfrm>
          <a:prstGeom prst="rect">
            <a:avLst/>
          </a:prstGeom>
        </p:spPr>
      </p:pic>
    </p:spTree>
    <p:extLst>
      <p:ext uri="{BB962C8B-B14F-4D97-AF65-F5344CB8AC3E}">
        <p14:creationId xmlns:p14="http://schemas.microsoft.com/office/powerpoint/2010/main" val="27347261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67876"/>
            <a:ext cx="9144000" cy="4594640"/>
          </a:xfrm>
        </p:spPr>
        <p:txBody>
          <a:bodyPr>
            <a:normAutofit fontScale="77500" lnSpcReduction="20000"/>
          </a:bodyPr>
          <a:lstStyle/>
          <a:p>
            <a:pPr algn="l"/>
            <a:r>
              <a:rPr lang="en-US" dirty="0" smtClean="0"/>
              <a:t>The disease is caused by the </a:t>
            </a:r>
            <a:r>
              <a:rPr lang="en-US" dirty="0" err="1" smtClean="0"/>
              <a:t>varicella_zoster</a:t>
            </a:r>
            <a:r>
              <a:rPr lang="en-US" dirty="0" smtClean="0"/>
              <a:t> virus </a:t>
            </a:r>
            <a:br>
              <a:rPr lang="en-US" dirty="0" smtClean="0"/>
            </a:br>
            <a:r>
              <a:rPr lang="en-US" dirty="0" smtClean="0"/>
              <a:t> </a:t>
            </a:r>
            <a:br>
              <a:rPr lang="en-US" dirty="0" smtClean="0"/>
            </a:br>
            <a:r>
              <a:rPr lang="en-US" dirty="0" smtClean="0"/>
              <a:t>Chickenpox </a:t>
            </a:r>
            <a:r>
              <a:rPr lang="en-US" dirty="0"/>
              <a:t>can affect people at any age. </a:t>
            </a:r>
            <a:r>
              <a:rPr lang="en-US" dirty="0" smtClean="0"/>
              <a:t/>
            </a:r>
            <a:br>
              <a:rPr lang="en-US" dirty="0" smtClean="0"/>
            </a:br>
            <a:r>
              <a:rPr lang="en-US" dirty="0" smtClean="0"/>
              <a:t>The </a:t>
            </a:r>
            <a:r>
              <a:rPr lang="en-US" dirty="0"/>
              <a:t>disease is more severe in pregnant women </a:t>
            </a:r>
            <a:r>
              <a:rPr lang="en-US" dirty="0" smtClean="0"/>
              <a:t>and people </a:t>
            </a:r>
            <a:r>
              <a:rPr lang="en-US" dirty="0"/>
              <a:t>with compromised immune </a:t>
            </a:r>
            <a:r>
              <a:rPr lang="en-US" dirty="0" smtClean="0"/>
              <a:t>systems </a:t>
            </a:r>
            <a:r>
              <a:rPr lang="ar-SA" dirty="0" smtClean="0"/>
              <a:t/>
            </a:r>
            <a:br>
              <a:rPr lang="ar-SA" dirty="0" smtClean="0"/>
            </a:br>
            <a:r>
              <a:rPr lang="en-US" b="1" dirty="0" smtClean="0">
                <a:ea typeface="+mn-lt"/>
                <a:cs typeface="+mn-lt"/>
              </a:rPr>
              <a:t> </a:t>
            </a:r>
            <a:br>
              <a:rPr lang="en-US" b="1" dirty="0" smtClean="0">
                <a:ea typeface="+mn-lt"/>
                <a:cs typeface="+mn-lt"/>
              </a:rPr>
            </a:br>
            <a:r>
              <a:rPr lang="en-US" b="1" dirty="0" smtClean="0">
                <a:ea typeface="+mn-lt"/>
                <a:cs typeface="+mn-lt"/>
              </a:rPr>
              <a:t/>
            </a:r>
            <a:br>
              <a:rPr lang="en-US" b="1" dirty="0" smtClean="0">
                <a:ea typeface="+mn-lt"/>
                <a:cs typeface="+mn-lt"/>
              </a:rPr>
            </a:br>
            <a:r>
              <a:rPr lang="en-US" b="1" dirty="0" smtClean="0">
                <a:ea typeface="+mn-lt"/>
                <a:cs typeface="+mn-lt"/>
              </a:rPr>
              <a:t>Transmission</a:t>
            </a:r>
            <a:r>
              <a:rPr lang="en-US" dirty="0" smtClean="0">
                <a:ea typeface="+mn-lt"/>
                <a:cs typeface="+mn-lt"/>
              </a:rPr>
              <a:t> : </a:t>
            </a:r>
          </a:p>
          <a:p>
            <a:pPr marL="0" indent="0" algn="l">
              <a:buNone/>
            </a:pPr>
            <a:r>
              <a:rPr lang="en-US" dirty="0" smtClean="0">
                <a:ea typeface="+mn-lt"/>
                <a:cs typeface="+mn-lt"/>
              </a:rPr>
              <a:t>1. Person to person : respiratory droplets or direct</a:t>
            </a:r>
            <a:r>
              <a:rPr lang="en-US" dirty="0">
                <a:ea typeface="+mn-lt"/>
                <a:cs typeface="+mn-lt"/>
              </a:rPr>
              <a:t> </a:t>
            </a:r>
            <a:r>
              <a:rPr lang="en-US" dirty="0" smtClean="0">
                <a:ea typeface="+mn-lt"/>
                <a:cs typeface="+mn-lt"/>
              </a:rPr>
              <a:t>contact .</a:t>
            </a:r>
            <a:endParaRPr lang="en-US" dirty="0" smtClean="0">
              <a:cs typeface="Calibri" panose="020F0502020204030204"/>
            </a:endParaRPr>
          </a:p>
          <a:p>
            <a:pPr marL="0" indent="0" algn="l">
              <a:buNone/>
            </a:pPr>
            <a:r>
              <a:rPr lang="en-US" dirty="0" smtClean="0"/>
              <a:t>The patients can remain infectious from days prior to this rash until the lesions are crusted over</a:t>
            </a:r>
            <a:r>
              <a:rPr lang="ar-SA" dirty="0" smtClean="0"/>
              <a:t/>
            </a:r>
            <a:br>
              <a:rPr lang="ar-SA" dirty="0" smtClean="0"/>
            </a:br>
            <a:r>
              <a:rPr lang="en-US" dirty="0" smtClean="0">
                <a:ea typeface="+mn-lt"/>
                <a:cs typeface="+mn-lt"/>
              </a:rPr>
              <a:t/>
            </a:r>
            <a:br>
              <a:rPr lang="en-US" dirty="0" smtClean="0">
                <a:ea typeface="+mn-lt"/>
                <a:cs typeface="+mn-lt"/>
              </a:rPr>
            </a:br>
            <a:r>
              <a:rPr lang="en-US" dirty="0" smtClean="0">
                <a:ea typeface="+mn-lt"/>
                <a:cs typeface="+mn-lt"/>
              </a:rPr>
              <a:t>2. Mother to infant : </a:t>
            </a:r>
            <a:r>
              <a:rPr lang="en-US" dirty="0" err="1" smtClean="0">
                <a:ea typeface="+mn-lt"/>
                <a:cs typeface="+mn-lt"/>
              </a:rPr>
              <a:t>transplacental</a:t>
            </a:r>
            <a:r>
              <a:rPr lang="en-US" dirty="0" smtClean="0">
                <a:ea typeface="+mn-lt"/>
                <a:cs typeface="+mn-lt"/>
              </a:rPr>
              <a:t> while postnatal </a:t>
            </a:r>
            <a:r>
              <a:rPr lang="en-US" dirty="0" err="1" smtClean="0">
                <a:ea typeface="+mn-lt"/>
                <a:cs typeface="+mn-lt"/>
              </a:rPr>
              <a:t>varicella</a:t>
            </a:r>
            <a:r>
              <a:rPr lang="en-US" dirty="0" smtClean="0">
                <a:ea typeface="+mn-lt"/>
                <a:cs typeface="+mn-lt"/>
              </a:rPr>
              <a:t> transmitted by respiratory droplets</a:t>
            </a:r>
            <a:endParaRPr lang="ar-SA" dirty="0"/>
          </a:p>
        </p:txBody>
      </p:sp>
    </p:spTree>
    <p:extLst>
      <p:ext uri="{BB962C8B-B14F-4D97-AF65-F5344CB8AC3E}">
        <p14:creationId xmlns:p14="http://schemas.microsoft.com/office/powerpoint/2010/main" val="40463911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Varicella</a:t>
            </a:r>
            <a:r>
              <a:rPr lang="en-US" dirty="0" smtClean="0"/>
              <a:t> zoster virus </a:t>
            </a:r>
            <a:endParaRPr lang="ar-SA" dirty="0"/>
          </a:p>
        </p:txBody>
      </p:sp>
      <p:sp>
        <p:nvSpPr>
          <p:cNvPr id="3" name="عنصر نائب للمحتوى 2"/>
          <p:cNvSpPr>
            <a:spLocks noGrp="1"/>
          </p:cNvSpPr>
          <p:nvPr>
            <p:ph idx="1"/>
          </p:nvPr>
        </p:nvSpPr>
        <p:spPr>
          <a:xfrm>
            <a:off x="0" y="1200150"/>
            <a:ext cx="9144000" cy="3729054"/>
          </a:xfrm>
        </p:spPr>
        <p:txBody>
          <a:bodyPr>
            <a:normAutofit lnSpcReduction="10000"/>
          </a:bodyPr>
          <a:lstStyle/>
          <a:p>
            <a:pPr algn="l"/>
            <a:r>
              <a:rPr lang="en-US" dirty="0" smtClean="0"/>
              <a:t>Causes primary , latent and recurrent infections </a:t>
            </a:r>
            <a:br>
              <a:rPr lang="en-US" dirty="0" smtClean="0"/>
            </a:br>
            <a:r>
              <a:rPr lang="en-US" dirty="0" smtClean="0"/>
              <a:t/>
            </a:r>
            <a:br>
              <a:rPr lang="en-US" dirty="0" smtClean="0"/>
            </a:br>
            <a:r>
              <a:rPr lang="en-US" dirty="0" smtClean="0"/>
              <a:t>The primary infection : </a:t>
            </a:r>
            <a:r>
              <a:rPr lang="en-US" dirty="0" err="1" smtClean="0"/>
              <a:t>varicella</a:t>
            </a:r>
            <a:r>
              <a:rPr lang="en-US" dirty="0" smtClean="0"/>
              <a:t> (chickenpox)</a:t>
            </a:r>
            <a:br>
              <a:rPr lang="en-US" dirty="0" smtClean="0"/>
            </a:br>
            <a:r>
              <a:rPr lang="ar-SA" dirty="0" smtClean="0"/>
              <a:t/>
            </a:r>
            <a:br>
              <a:rPr lang="ar-SA" dirty="0" smtClean="0"/>
            </a:br>
            <a:r>
              <a:rPr lang="en-US" dirty="0" smtClean="0"/>
              <a:t>Followed by : latent infection of sensory ganglion neurons </a:t>
            </a:r>
            <a:br>
              <a:rPr lang="en-US" dirty="0" smtClean="0"/>
            </a:br>
            <a:r>
              <a:rPr lang="ar-SA" dirty="0" smtClean="0"/>
              <a:t/>
            </a:r>
            <a:br>
              <a:rPr lang="ar-SA" dirty="0" smtClean="0"/>
            </a:br>
            <a:r>
              <a:rPr lang="en-US" dirty="0" smtClean="0"/>
              <a:t>Reactivation causes herpes zoster (Shingles)</a:t>
            </a:r>
            <a:endParaRPr lang="ar-SA" dirty="0"/>
          </a:p>
        </p:txBody>
      </p:sp>
    </p:spTree>
    <p:extLst>
      <p:ext uri="{BB962C8B-B14F-4D97-AF65-F5344CB8AC3E}">
        <p14:creationId xmlns:p14="http://schemas.microsoft.com/office/powerpoint/2010/main" val="13436914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1553758"/>
            <a:ext cx="8229600" cy="1294202"/>
          </a:xfrm>
        </p:spPr>
        <p:txBody>
          <a:bodyPr>
            <a:normAutofit fontScale="90000"/>
          </a:bodyPr>
          <a:lstStyle/>
          <a:p>
            <a:r>
              <a:rPr lang="en-US" dirty="0" smtClean="0">
                <a:cs typeface="Calibri Light"/>
              </a:rPr>
              <a:t>Clinical features of maternal VZV infection .</a:t>
            </a:r>
            <a:endParaRPr lang="ar-SA" dirty="0"/>
          </a:p>
        </p:txBody>
      </p:sp>
    </p:spTree>
    <p:extLst>
      <p:ext uri="{BB962C8B-B14F-4D97-AF65-F5344CB8AC3E}">
        <p14:creationId xmlns:p14="http://schemas.microsoft.com/office/powerpoint/2010/main" val="162829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p>
            <a:r>
              <a:rPr lang="en-US" b="1" i="0" u="none" strike="noStrike" dirty="0">
                <a:solidFill>
                  <a:srgbClr val="343536"/>
                </a:solidFill>
                <a:effectLst/>
                <a:latin typeface="Source Sans Pro" panose="020F0502020204030204" pitchFamily="34" charset="0"/>
              </a:rPr>
              <a:t>What are the signs and symptoms of TORCH infections?</a:t>
            </a:r>
          </a:p>
        </p:txBody>
      </p:sp>
      <p:sp>
        <p:nvSpPr>
          <p:cNvPr id="142" name="Google Shape;142;p17"/>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r>
              <a:rPr lang="en-US" sz="2000" b="0" i="0" u="none" strike="noStrike" dirty="0">
                <a:solidFill>
                  <a:srgbClr val="343536"/>
                </a:solidFill>
                <a:effectLst/>
                <a:latin typeface="Source Sans Pro" panose="020F0502020204030204" pitchFamily="34" charset="0"/>
              </a:rPr>
              <a:t>The exact symptoms vary depending on the specific underlying infection, but TORCH infections share these symptoms:</a:t>
            </a:r>
          </a:p>
          <a:p>
            <a:r>
              <a:rPr lang="en-US" sz="2000" b="0" i="0" u="none" strike="noStrike" dirty="0">
                <a:solidFill>
                  <a:srgbClr val="343536"/>
                </a:solidFill>
                <a:effectLst/>
                <a:latin typeface="Source Sans Pro" panose="020F0502020204030204" pitchFamily="34" charset="0"/>
              </a:rPr>
              <a:t>Fever, sluggishness and trouble feeding.</a:t>
            </a:r>
          </a:p>
          <a:p>
            <a:r>
              <a:rPr lang="en-US" sz="2000" b="0" i="0" u="none" strike="noStrike" dirty="0">
                <a:solidFill>
                  <a:srgbClr val="007BC2"/>
                </a:solidFill>
                <a:effectLst/>
                <a:latin typeface="Source Sans Pro" panose="020F0502020204030204" pitchFamily="34" charset="0"/>
                <a:hlinkClick r:id="rId3"/>
              </a:rPr>
              <a:t>Jaundice</a:t>
            </a:r>
            <a:r>
              <a:rPr lang="en-US" sz="2000" b="0" i="0" u="none" strike="noStrike" dirty="0">
                <a:solidFill>
                  <a:srgbClr val="343536"/>
                </a:solidFill>
                <a:effectLst/>
                <a:latin typeface="Source Sans Pro" panose="020F0502020204030204" pitchFamily="34" charset="0"/>
              </a:rPr>
              <a:t>.</a:t>
            </a:r>
          </a:p>
          <a:p>
            <a:r>
              <a:rPr lang="en-US" sz="2000" b="0" i="0" u="none" strike="noStrike" dirty="0">
                <a:solidFill>
                  <a:srgbClr val="343536"/>
                </a:solidFill>
                <a:effectLst/>
                <a:latin typeface="Source Sans Pro" panose="020F0502020204030204" pitchFamily="34" charset="0"/>
              </a:rPr>
              <a:t>Low birth weight.</a:t>
            </a:r>
          </a:p>
          <a:p>
            <a:r>
              <a:rPr lang="en-US" sz="2000" b="0" i="0" u="none" strike="noStrike" dirty="0">
                <a:solidFill>
                  <a:srgbClr val="007BC2"/>
                </a:solidFill>
                <a:effectLst/>
                <a:latin typeface="Source Sans Pro" panose="020F0502020204030204" pitchFamily="34" charset="0"/>
                <a:hlinkClick r:id="rId4"/>
              </a:rPr>
              <a:t>Hearing impairment</a:t>
            </a:r>
            <a:r>
              <a:rPr lang="en-US" sz="2000" b="0" i="0" u="none" strike="noStrike" dirty="0">
                <a:solidFill>
                  <a:srgbClr val="343536"/>
                </a:solidFill>
                <a:effectLst/>
                <a:latin typeface="Source Sans Pro" panose="020F0502020204030204" pitchFamily="34" charset="0"/>
              </a:rPr>
              <a:t>.</a:t>
            </a:r>
          </a:p>
          <a:p>
            <a:r>
              <a:rPr lang="en-US" sz="2000" b="0" i="0" u="none" strike="noStrike" dirty="0">
                <a:solidFill>
                  <a:srgbClr val="007BC2"/>
                </a:solidFill>
                <a:effectLst/>
                <a:latin typeface="Source Sans Pro" panose="020F0502020204030204" pitchFamily="34" charset="0"/>
                <a:hlinkClick r:id="rId5"/>
              </a:rPr>
              <a:t>Patent ductus </a:t>
            </a:r>
            <a:r>
              <a:rPr lang="en-US" sz="2000" b="0" i="0" u="none" strike="noStrike" dirty="0" err="1">
                <a:solidFill>
                  <a:srgbClr val="007BC2"/>
                </a:solidFill>
                <a:effectLst/>
                <a:latin typeface="Source Sans Pro" panose="020F0502020204030204" pitchFamily="34" charset="0"/>
                <a:hlinkClick r:id="rId5"/>
              </a:rPr>
              <a:t>arteriosus</a:t>
            </a:r>
            <a:r>
              <a:rPr lang="en-US" sz="2000" b="0" i="0" u="none" strike="noStrike" dirty="0">
                <a:solidFill>
                  <a:srgbClr val="007BC2"/>
                </a:solidFill>
                <a:effectLst/>
                <a:latin typeface="Source Sans Pro" panose="020F0502020204030204" pitchFamily="34" charset="0"/>
                <a:hlinkClick r:id="rId5"/>
              </a:rPr>
              <a:t> (PDA)</a:t>
            </a:r>
            <a:r>
              <a:rPr lang="en-US" sz="2000" b="0" i="0" u="none" strike="noStrike" dirty="0">
                <a:solidFill>
                  <a:srgbClr val="343536"/>
                </a:solidFill>
                <a:effectLst/>
                <a:latin typeface="Source Sans Pro" panose="020F0502020204030204" pitchFamily="34" charset="0"/>
              </a:rPr>
              <a:t>.</a:t>
            </a:r>
          </a:p>
          <a:p>
            <a:r>
              <a:rPr lang="en-US" sz="2000" b="0" i="0" u="none" strike="noStrike" dirty="0">
                <a:solidFill>
                  <a:srgbClr val="343536"/>
                </a:solidFill>
                <a:effectLst/>
                <a:latin typeface="Source Sans Pro" panose="020F0502020204030204" pitchFamily="34" charset="0"/>
              </a:rPr>
              <a:t>Small red or brown spots (</a:t>
            </a:r>
            <a:r>
              <a:rPr lang="en-US" sz="2000" b="0" i="0" u="none" strike="noStrike" dirty="0" err="1">
                <a:solidFill>
                  <a:srgbClr val="007BC2"/>
                </a:solidFill>
                <a:effectLst/>
                <a:latin typeface="Source Sans Pro" panose="020F0502020204030204" pitchFamily="34" charset="0"/>
                <a:hlinkClick r:id="rId6"/>
              </a:rPr>
              <a:t>purpura</a:t>
            </a:r>
            <a:r>
              <a:rPr lang="en-US" sz="2000" b="0" i="0" u="none" strike="noStrike" dirty="0">
                <a:solidFill>
                  <a:srgbClr val="343536"/>
                </a:solidFill>
                <a:effectLst/>
                <a:latin typeface="Source Sans Pro" panose="020F0502020204030204" pitchFamily="34" charset="0"/>
              </a:rPr>
              <a:t>).</a:t>
            </a:r>
          </a:p>
          <a:p>
            <a:r>
              <a:rPr lang="en-US" sz="2000" b="0" i="0" u="none" strike="noStrike" dirty="0">
                <a:solidFill>
                  <a:srgbClr val="343536"/>
                </a:solidFill>
                <a:effectLst/>
                <a:latin typeface="Source Sans Pro" panose="020F0502020204030204" pitchFamily="34" charset="0"/>
              </a:rPr>
              <a:t>Bluish or purplish spots called “blueberry rash.”</a:t>
            </a:r>
          </a:p>
          <a:p>
            <a:r>
              <a:rPr lang="en-US" sz="2000" b="0" i="0" u="none" strike="noStrike" dirty="0" err="1">
                <a:solidFill>
                  <a:srgbClr val="007BC2"/>
                </a:solidFill>
                <a:effectLst/>
                <a:latin typeface="Source Sans Pro" panose="020F0502020204030204" pitchFamily="34" charset="0"/>
                <a:hlinkClick r:id="rId7"/>
              </a:rPr>
              <a:t>Hepatosplenomegaly</a:t>
            </a:r>
            <a:r>
              <a:rPr lang="en-US" sz="2000" b="0" i="0" u="none" strike="noStrike" dirty="0">
                <a:solidFill>
                  <a:srgbClr val="343536"/>
                </a:solidFill>
                <a:effectLst/>
                <a:latin typeface="Source Sans Pro" panose="020F0502020204030204" pitchFamily="34" charset="0"/>
              </a:rPr>
              <a:t> (enlarged liver).</a:t>
            </a:r>
          </a:p>
          <a:p>
            <a:r>
              <a:rPr lang="en-US" sz="2000" b="0" i="0" u="none" strike="noStrike" dirty="0">
                <a:solidFill>
                  <a:srgbClr val="007BC2"/>
                </a:solidFill>
                <a:effectLst/>
                <a:latin typeface="Source Sans Pro" panose="020F0502020204030204" pitchFamily="34" charset="0"/>
                <a:hlinkClick r:id="rId8"/>
              </a:rPr>
              <a:t>Cataracts</a:t>
            </a:r>
            <a:r>
              <a:rPr lang="en-US" sz="2000" b="0" i="0" u="none" strike="noStrike" dirty="0">
                <a:solidFill>
                  <a:srgbClr val="343536"/>
                </a:solidFill>
                <a:effectLst/>
                <a:latin typeface="Source Sans Pro" panose="020F0502020204030204" pitchFamily="34" charset="0"/>
              </a:rPr>
              <a:t>.</a:t>
            </a:r>
          </a:p>
          <a:p>
            <a:r>
              <a:rPr lang="en-US" sz="2000" b="0" i="0" u="none" strike="noStrike" dirty="0">
                <a:solidFill>
                  <a:srgbClr val="007BC2"/>
                </a:solidFill>
                <a:effectLst/>
                <a:latin typeface="Source Sans Pro" panose="020F0502020204030204" pitchFamily="34" charset="0"/>
                <a:hlinkClick r:id="rId9"/>
              </a:rPr>
              <a:t>Microcephaly</a:t>
            </a:r>
            <a:r>
              <a:rPr lang="en-US" sz="2000" b="0" i="0" u="none" strike="noStrike" dirty="0">
                <a:solidFill>
                  <a:srgbClr val="343536"/>
                </a:solidFill>
                <a:effectLst/>
                <a:latin typeface="Source Sans Pro" panose="020F0502020204030204" pitchFamily="34" charset="0"/>
              </a:rPr>
              <a:t> (a small head).</a:t>
            </a:r>
          </a:p>
          <a:p>
            <a:pPr marL="182880" lvl="0" indent="-205740" algn="l" rtl="0">
              <a:spcBef>
                <a:spcPts val="0"/>
              </a:spcBef>
              <a:spcAft>
                <a:spcPts val="0"/>
              </a:spcAft>
              <a:buClr>
                <a:schemeClr val="dk2"/>
              </a:buClr>
              <a:buSzPts val="1800"/>
              <a:buChar char="●"/>
            </a:pPr>
            <a:endParaRPr sz="1000" dirty="0">
              <a:solidFill>
                <a:schemeClr val="accent3">
                  <a:lumMod val="50000"/>
                </a:schemeClr>
              </a:solidFill>
            </a:endParaRPr>
          </a:p>
        </p:txBody>
      </p:sp>
    </p:spTree>
    <p:extLst>
      <p:ext uri="{BB962C8B-B14F-4D97-AF65-F5344CB8AC3E}">
        <p14:creationId xmlns:p14="http://schemas.microsoft.com/office/powerpoint/2010/main" val="40771823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0" y="-22530"/>
            <a:ext cx="7858148" cy="3761030"/>
          </a:xfrm>
          <a:prstGeom prst="rect">
            <a:avLst/>
          </a:prstGeom>
        </p:spPr>
        <p:txBody>
          <a:bodyPr wrap="square">
            <a:spAutoFit/>
          </a:bodyPr>
          <a:lstStyle/>
          <a:p>
            <a:pPr algn="l"/>
            <a:r>
              <a:rPr lang="en-US" sz="2400" dirty="0" smtClean="0">
                <a:ea typeface="+mn-lt"/>
                <a:cs typeface="+mn-lt"/>
              </a:rPr>
              <a:t>Uncomplicated </a:t>
            </a:r>
            <a:r>
              <a:rPr lang="en-US" sz="2400" dirty="0" err="1" smtClean="0">
                <a:ea typeface="+mn-lt"/>
                <a:cs typeface="+mn-lt"/>
              </a:rPr>
              <a:t>varicella</a:t>
            </a:r>
            <a:r>
              <a:rPr lang="en-US" sz="2400" dirty="0" smtClean="0">
                <a:ea typeface="+mn-lt"/>
                <a:cs typeface="+mn-lt"/>
              </a:rPr>
              <a:t> —</a:t>
            </a:r>
          </a:p>
          <a:p>
            <a:pPr algn="l"/>
            <a:r>
              <a:rPr lang="en-US" sz="2400" dirty="0" smtClean="0">
                <a:cs typeface="Calibri" panose="020F0502020204030204"/>
              </a:rPr>
              <a:t>Many patients with uncomplicated </a:t>
            </a:r>
            <a:r>
              <a:rPr lang="en-US" sz="2400" dirty="0" err="1" smtClean="0">
                <a:cs typeface="Calibri" panose="020F0502020204030204"/>
              </a:rPr>
              <a:t>varicella</a:t>
            </a:r>
            <a:r>
              <a:rPr lang="en-US" sz="2400" dirty="0" smtClean="0">
                <a:cs typeface="Calibri" panose="020F0502020204030204"/>
              </a:rPr>
              <a:t> experience a </a:t>
            </a:r>
            <a:r>
              <a:rPr lang="en-US" sz="2400" dirty="0" err="1" smtClean="0">
                <a:cs typeface="Calibri" panose="020F0502020204030204"/>
              </a:rPr>
              <a:t>prodrome</a:t>
            </a:r>
            <a:r>
              <a:rPr lang="en-US" sz="2400" dirty="0" smtClean="0">
                <a:cs typeface="Calibri" panose="020F0502020204030204"/>
              </a:rPr>
              <a:t> of fever, malaise, and </a:t>
            </a:r>
            <a:r>
              <a:rPr lang="en-US" sz="2400" dirty="0" err="1" smtClean="0">
                <a:cs typeface="Calibri" panose="020F0502020204030204"/>
              </a:rPr>
              <a:t>myalgia</a:t>
            </a:r>
            <a:r>
              <a:rPr lang="en-US" sz="2400" dirty="0" smtClean="0">
                <a:cs typeface="Calibri" panose="020F0502020204030204"/>
              </a:rPr>
              <a:t> one to four days prior to the onset of rash.</a:t>
            </a:r>
            <a:endParaRPr lang="en-US" sz="2400" dirty="0" smtClean="0">
              <a:ea typeface="+mn-lt"/>
              <a:cs typeface="+mn-lt"/>
            </a:endParaRPr>
          </a:p>
          <a:p>
            <a:pPr algn="l"/>
            <a:r>
              <a:rPr lang="en-US" sz="2400" dirty="0" smtClean="0">
                <a:cs typeface="Calibri" panose="020F0502020204030204"/>
              </a:rPr>
              <a:t>Rash usually </a:t>
            </a:r>
            <a:r>
              <a:rPr lang="en-US" sz="2400" dirty="0" err="1" smtClean="0">
                <a:cs typeface="Calibri" panose="020F0502020204030204"/>
              </a:rPr>
              <a:t>pruritic</a:t>
            </a:r>
            <a:r>
              <a:rPr lang="en-US" sz="2400" dirty="0" smtClean="0">
                <a:cs typeface="Calibri" panose="020F0502020204030204"/>
              </a:rPr>
              <a:t> appears in successive crops of vesicles on the face, trunk and extremities. New vesicle formation generally stops within four days . </a:t>
            </a:r>
            <a:endParaRPr lang="en-US" sz="2400" dirty="0" smtClean="0">
              <a:ea typeface="+mn-lt"/>
              <a:cs typeface="+mn-lt"/>
            </a:endParaRPr>
          </a:p>
          <a:p>
            <a:pPr algn="l"/>
            <a:r>
              <a:rPr lang="en-US" sz="2400" dirty="0" smtClean="0">
                <a:cs typeface="Calibri" panose="020F0502020204030204"/>
              </a:rPr>
              <a:t>The lesions begin as </a:t>
            </a:r>
            <a:r>
              <a:rPr lang="en-US" sz="2400" dirty="0" err="1" smtClean="0">
                <a:cs typeface="Calibri" panose="020F0502020204030204"/>
              </a:rPr>
              <a:t>macules</a:t>
            </a:r>
            <a:r>
              <a:rPr lang="en-US" sz="2400" dirty="0" smtClean="0">
                <a:cs typeface="Calibri" panose="020F0502020204030204"/>
              </a:rPr>
              <a:t> &gt; papules &gt; vesicles &gt; develop a </a:t>
            </a:r>
            <a:r>
              <a:rPr lang="en-US" sz="2400" dirty="0" err="1" smtClean="0">
                <a:cs typeface="Calibri" panose="020F0502020204030204"/>
              </a:rPr>
              <a:t>pustular</a:t>
            </a:r>
            <a:r>
              <a:rPr lang="en-US" sz="2400" dirty="0" smtClean="0">
                <a:cs typeface="Calibri" panose="020F0502020204030204"/>
              </a:rPr>
              <a:t> component &gt; crusted papules</a:t>
            </a:r>
            <a:r>
              <a:rPr lang="en-US" dirty="0" smtClean="0">
                <a:cs typeface="Calibri" panose="020F0502020204030204"/>
              </a:rPr>
              <a:t>.</a:t>
            </a:r>
            <a:endParaRPr lang="en-US" dirty="0" smtClean="0">
              <a:ea typeface="+mn-lt"/>
              <a:cs typeface="+mn-lt"/>
            </a:endParaRPr>
          </a:p>
        </p:txBody>
      </p:sp>
      <p:pic>
        <p:nvPicPr>
          <p:cNvPr id="3" name="صورة 2" descr="تنزيل.png"/>
          <p:cNvPicPr>
            <a:picLocks noChangeAspect="1"/>
          </p:cNvPicPr>
          <p:nvPr/>
        </p:nvPicPr>
        <p:blipFill>
          <a:blip r:embed="rId2"/>
          <a:stretch>
            <a:fillRect/>
          </a:stretch>
        </p:blipFill>
        <p:spPr>
          <a:xfrm>
            <a:off x="3428992" y="2805548"/>
            <a:ext cx="5715008" cy="2337953"/>
          </a:xfrm>
          <a:prstGeom prst="rect">
            <a:avLst/>
          </a:prstGeom>
        </p:spPr>
      </p:pic>
    </p:spTree>
    <p:extLst>
      <p:ext uri="{BB962C8B-B14F-4D97-AF65-F5344CB8AC3E}">
        <p14:creationId xmlns:p14="http://schemas.microsoft.com/office/powerpoint/2010/main" val="17273134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5143500"/>
          </a:xfrm>
        </p:spPr>
        <p:txBody>
          <a:bodyPr>
            <a:normAutofit fontScale="62500" lnSpcReduction="20000"/>
          </a:bodyPr>
          <a:lstStyle/>
          <a:p>
            <a:pPr algn="l"/>
            <a:r>
              <a:rPr lang="en-US" dirty="0" smtClean="0"/>
              <a:t>Complicated infection :</a:t>
            </a:r>
            <a:br>
              <a:rPr lang="en-US" dirty="0" smtClean="0"/>
            </a:br>
            <a:r>
              <a:rPr lang="en-US" dirty="0" smtClean="0"/>
              <a:t/>
            </a:r>
            <a:br>
              <a:rPr lang="en-US" dirty="0" smtClean="0"/>
            </a:br>
            <a:r>
              <a:rPr lang="en-US" dirty="0" smtClean="0"/>
              <a:t>During pregnancy </a:t>
            </a:r>
            <a:br>
              <a:rPr lang="en-US" dirty="0" smtClean="0"/>
            </a:br>
            <a:r>
              <a:rPr lang="en-US" dirty="0" smtClean="0"/>
              <a:t>illness more severe than in children </a:t>
            </a:r>
            <a:br>
              <a:rPr lang="en-US" dirty="0" smtClean="0"/>
            </a:br>
            <a:r>
              <a:rPr lang="en-US" dirty="0" smtClean="0"/>
              <a:t/>
            </a:r>
            <a:br>
              <a:rPr lang="en-US" dirty="0" smtClean="0"/>
            </a:br>
            <a:r>
              <a:rPr lang="en-US" b="1" dirty="0" smtClean="0">
                <a:solidFill>
                  <a:schemeClr val="tx2"/>
                </a:solidFill>
              </a:rPr>
              <a:t>Pneumonia</a:t>
            </a:r>
            <a:r>
              <a:rPr lang="en-US" dirty="0" smtClean="0"/>
              <a:t/>
            </a:r>
            <a:br>
              <a:rPr lang="en-US" dirty="0" smtClean="0"/>
            </a:br>
            <a:r>
              <a:rPr lang="en-US" dirty="0" smtClean="0">
                <a:cs typeface="Calibri"/>
              </a:rPr>
              <a:t>The most common clinical manifestation of complicated </a:t>
            </a:r>
            <a:r>
              <a:rPr lang="en-US" dirty="0" err="1" smtClean="0">
                <a:cs typeface="Calibri"/>
              </a:rPr>
              <a:t>varicella</a:t>
            </a:r>
            <a:r>
              <a:rPr lang="en-US" dirty="0" smtClean="0">
                <a:cs typeface="Calibri"/>
              </a:rPr>
              <a:t> infection in pregnancy is </a:t>
            </a:r>
            <a:r>
              <a:rPr lang="en-US" dirty="0" err="1" smtClean="0">
                <a:cs typeface="Calibri"/>
              </a:rPr>
              <a:t>varicella</a:t>
            </a:r>
            <a:r>
              <a:rPr lang="en-US" dirty="0" smtClean="0">
                <a:cs typeface="Calibri"/>
              </a:rPr>
              <a:t> pneumonia. </a:t>
            </a:r>
            <a:endParaRPr lang="en-US" dirty="0" smtClean="0">
              <a:ea typeface="+mn-lt"/>
              <a:cs typeface="+mn-lt"/>
            </a:endParaRPr>
          </a:p>
          <a:p>
            <a:pPr algn="l"/>
            <a:r>
              <a:rPr lang="en-US" dirty="0" smtClean="0">
                <a:cs typeface="Calibri"/>
              </a:rPr>
              <a:t>The predominant signs and symptoms of </a:t>
            </a:r>
            <a:r>
              <a:rPr lang="en-US" dirty="0" err="1" smtClean="0">
                <a:cs typeface="Calibri"/>
              </a:rPr>
              <a:t>varicella</a:t>
            </a:r>
            <a:r>
              <a:rPr lang="en-US" dirty="0" smtClean="0">
                <a:cs typeface="Calibri"/>
              </a:rPr>
              <a:t> pneumonia in pregnancy are cough, </a:t>
            </a:r>
            <a:r>
              <a:rPr lang="en-US" dirty="0" err="1" smtClean="0">
                <a:cs typeface="Calibri"/>
              </a:rPr>
              <a:t>dyspnea</a:t>
            </a:r>
            <a:r>
              <a:rPr lang="en-US" dirty="0" smtClean="0">
                <a:cs typeface="Calibri"/>
              </a:rPr>
              <a:t>, fever, and </a:t>
            </a:r>
            <a:r>
              <a:rPr lang="en-US" dirty="0" err="1" smtClean="0">
                <a:cs typeface="Calibri"/>
              </a:rPr>
              <a:t>tachypnea</a:t>
            </a:r>
            <a:r>
              <a:rPr lang="en-US" dirty="0" smtClean="0">
                <a:cs typeface="Calibri"/>
              </a:rPr>
              <a:t> . </a:t>
            </a:r>
            <a:endParaRPr lang="en-US" dirty="0" smtClean="0">
              <a:ea typeface="+mn-lt"/>
              <a:cs typeface="+mn-lt"/>
            </a:endParaRPr>
          </a:p>
          <a:p>
            <a:pPr algn="l"/>
            <a:r>
              <a:rPr lang="en-US" dirty="0" smtClean="0">
                <a:cs typeface="Calibri"/>
              </a:rPr>
              <a:t>The pneumonia usually develops within one week of the rash. </a:t>
            </a:r>
            <a:endParaRPr lang="en-US" dirty="0" smtClean="0">
              <a:ea typeface="+mn-lt"/>
              <a:cs typeface="+mn-lt"/>
            </a:endParaRPr>
          </a:p>
          <a:p>
            <a:pPr algn="l"/>
            <a:r>
              <a:rPr lang="en-US" dirty="0" smtClean="0">
                <a:cs typeface="Calibri"/>
              </a:rPr>
              <a:t>The clinical course is unpredictable and may rapidly progress to hypoxia and respiratory failure.</a:t>
            </a:r>
            <a:r>
              <a:rPr lang="ar-SA" dirty="0" smtClean="0"/>
              <a:t/>
            </a:r>
            <a:br>
              <a:rPr lang="ar-SA" dirty="0" smtClean="0"/>
            </a:br>
            <a:r>
              <a:rPr lang="en-US" dirty="0" smtClean="0"/>
              <a:t/>
            </a:r>
            <a:br>
              <a:rPr lang="en-US" dirty="0" smtClean="0"/>
            </a:br>
            <a:r>
              <a:rPr lang="en-US" b="1" dirty="0" err="1" smtClean="0">
                <a:solidFill>
                  <a:schemeClr val="tx2"/>
                </a:solidFill>
              </a:rPr>
              <a:t>Enceophalitis</a:t>
            </a:r>
            <a:r>
              <a:rPr lang="en-US" b="1" dirty="0" smtClean="0">
                <a:solidFill>
                  <a:schemeClr val="tx2"/>
                </a:solidFill>
              </a:rPr>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err="1" smtClean="0">
                <a:solidFill>
                  <a:schemeClr val="tx2"/>
                </a:solidFill>
              </a:rPr>
              <a:t>Myocarditis</a:t>
            </a:r>
            <a:r>
              <a:rPr lang="en-US" b="1" dirty="0" smtClean="0">
                <a:solidFill>
                  <a:schemeClr val="tx2"/>
                </a:solidFill>
              </a:rPr>
              <a:t>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smtClean="0">
                <a:solidFill>
                  <a:schemeClr val="tx2"/>
                </a:solidFill>
              </a:rPr>
              <a:t>Hepatitis</a:t>
            </a:r>
            <a:endParaRPr lang="ar-SA" b="1" dirty="0">
              <a:solidFill>
                <a:schemeClr val="tx2"/>
              </a:solidFill>
            </a:endParaRPr>
          </a:p>
        </p:txBody>
      </p:sp>
    </p:spTree>
    <p:extLst>
      <p:ext uri="{BB962C8B-B14F-4D97-AF65-F5344CB8AC3E}">
        <p14:creationId xmlns:p14="http://schemas.microsoft.com/office/powerpoint/2010/main" val="355094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803660"/>
            <a:ext cx="8643966" cy="1285878"/>
          </a:xfrm>
        </p:spPr>
        <p:txBody>
          <a:bodyPr>
            <a:noAutofit/>
          </a:bodyPr>
          <a:lstStyle/>
          <a:p>
            <a:r>
              <a:rPr lang="en-US" sz="4800" dirty="0" smtClean="0"/>
              <a:t>Risks of </a:t>
            </a:r>
            <a:r>
              <a:rPr lang="en-US" sz="4800" dirty="0" err="1" smtClean="0"/>
              <a:t>varicella</a:t>
            </a:r>
            <a:r>
              <a:rPr lang="en-US" sz="4800" dirty="0" smtClean="0"/>
              <a:t>  in pregnancy </a:t>
            </a:r>
            <a:endParaRPr lang="ar-SA" sz="4800" dirty="0"/>
          </a:p>
        </p:txBody>
      </p:sp>
      <p:sp>
        <p:nvSpPr>
          <p:cNvPr id="4" name="مستطيل 3"/>
          <p:cNvSpPr/>
          <p:nvPr/>
        </p:nvSpPr>
        <p:spPr>
          <a:xfrm>
            <a:off x="214282" y="2303859"/>
            <a:ext cx="8643998" cy="830997"/>
          </a:xfrm>
          <a:prstGeom prst="rect">
            <a:avLst/>
          </a:prstGeom>
        </p:spPr>
        <p:txBody>
          <a:bodyPr wrap="square">
            <a:spAutoFit/>
          </a:bodyPr>
          <a:lstStyle/>
          <a:p>
            <a:pPr algn="ctr" rtl="1">
              <a:buClrTx/>
              <a:buFontTx/>
              <a:buNone/>
            </a:pPr>
            <a:r>
              <a:rPr lang="en-US" sz="2400" kern="1200" dirty="0" smtClean="0">
                <a:solidFill>
                  <a:prstClr val="black"/>
                </a:solidFill>
                <a:latin typeface="Calibri"/>
              </a:rPr>
              <a:t>Fetal squeal depend on the gestational age at which the mother is affected by chickenpox.</a:t>
            </a:r>
            <a:endParaRPr lang="ar-SA" sz="2400" kern="1200" dirty="0">
              <a:solidFill>
                <a:prstClr val="black"/>
              </a:solidFill>
              <a:latin typeface="Calibri"/>
            </a:endParaRPr>
          </a:p>
        </p:txBody>
      </p:sp>
    </p:spTree>
    <p:extLst>
      <p:ext uri="{BB962C8B-B14F-4D97-AF65-F5344CB8AC3E}">
        <p14:creationId xmlns:p14="http://schemas.microsoft.com/office/powerpoint/2010/main" val="26858249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428610"/>
          </a:xfrm>
        </p:spPr>
        <p:txBody>
          <a:bodyPr>
            <a:noAutofit/>
          </a:bodyPr>
          <a:lstStyle/>
          <a:p>
            <a:r>
              <a:rPr lang="en-US" sz="3200" b="1" dirty="0" smtClean="0">
                <a:solidFill>
                  <a:schemeClr val="tx2"/>
                </a:solidFill>
              </a:rPr>
              <a:t>Maternal </a:t>
            </a:r>
            <a:r>
              <a:rPr lang="en-US" sz="3200" b="1" dirty="0" err="1" smtClean="0">
                <a:solidFill>
                  <a:schemeClr val="tx2"/>
                </a:solidFill>
              </a:rPr>
              <a:t>Varicella</a:t>
            </a:r>
            <a:r>
              <a:rPr lang="en-US" sz="3200" b="1" dirty="0" smtClean="0">
                <a:solidFill>
                  <a:schemeClr val="tx2"/>
                </a:solidFill>
              </a:rPr>
              <a:t> in the First and Second Trimesters </a:t>
            </a:r>
            <a:endParaRPr lang="ar-SA" sz="3200" b="1" dirty="0">
              <a:solidFill>
                <a:schemeClr val="tx2"/>
              </a:solidFill>
            </a:endParaRPr>
          </a:p>
        </p:txBody>
      </p:sp>
      <p:sp>
        <p:nvSpPr>
          <p:cNvPr id="3" name="عنصر نائب للمحتوى 2"/>
          <p:cNvSpPr>
            <a:spLocks noGrp="1"/>
          </p:cNvSpPr>
          <p:nvPr>
            <p:ph idx="1"/>
          </p:nvPr>
        </p:nvSpPr>
        <p:spPr>
          <a:xfrm>
            <a:off x="0" y="321454"/>
            <a:ext cx="9144000" cy="4339841"/>
          </a:xfrm>
        </p:spPr>
        <p:txBody>
          <a:bodyPr>
            <a:normAutofit/>
          </a:bodyPr>
          <a:lstStyle/>
          <a:p>
            <a:pPr algn="l"/>
            <a:r>
              <a:rPr lang="en-US" sz="2400" dirty="0" smtClean="0"/>
              <a:t>The occurrence of VZV infection in the first and second trimesters (weeks 8 to 20) could lead to the development of </a:t>
            </a:r>
            <a:r>
              <a:rPr lang="en-US" sz="2400" b="1" dirty="0" smtClean="0"/>
              <a:t>fetal </a:t>
            </a:r>
            <a:r>
              <a:rPr lang="en-US" sz="2400" b="1" dirty="0" err="1" smtClean="0"/>
              <a:t>varicella</a:t>
            </a:r>
            <a:r>
              <a:rPr lang="en-US" sz="2400" b="1" dirty="0" smtClean="0"/>
              <a:t> </a:t>
            </a:r>
            <a:r>
              <a:rPr lang="ar-SA" sz="2400" b="1" dirty="0" smtClean="0"/>
              <a:t/>
            </a:r>
            <a:br>
              <a:rPr lang="ar-SA" sz="2400" b="1" dirty="0" smtClean="0"/>
            </a:br>
            <a:r>
              <a:rPr lang="en-US" sz="2400" b="1" dirty="0" smtClean="0"/>
              <a:t>syndrome (FVS) </a:t>
            </a:r>
            <a:r>
              <a:rPr lang="en-US" sz="2400" dirty="0" smtClean="0"/>
              <a:t>, also known as </a:t>
            </a:r>
            <a:r>
              <a:rPr lang="en-US" sz="2400" b="1" dirty="0" smtClean="0"/>
              <a:t>congenital </a:t>
            </a:r>
            <a:r>
              <a:rPr lang="en-US" sz="2400" b="1" dirty="0" err="1" smtClean="0"/>
              <a:t>varicella</a:t>
            </a:r>
            <a:r>
              <a:rPr lang="en-US" sz="2400" b="1" dirty="0" smtClean="0"/>
              <a:t> syndrome (CVS) </a:t>
            </a:r>
            <a:r>
              <a:rPr lang="ar-SA" sz="2400" b="1" dirty="0" smtClean="0"/>
              <a:t/>
            </a:r>
            <a:br>
              <a:rPr lang="ar-SA" sz="2400" b="1" dirty="0" smtClean="0"/>
            </a:br>
            <a:r>
              <a:rPr lang="ar-SA" sz="2400" b="1" dirty="0" smtClean="0"/>
              <a:t/>
            </a:r>
            <a:br>
              <a:rPr lang="ar-SA" sz="2400" b="1" dirty="0" smtClean="0"/>
            </a:br>
            <a:r>
              <a:rPr lang="ar-JO" sz="2400" b="1" dirty="0" smtClean="0"/>
              <a:t> :</a:t>
            </a:r>
            <a:r>
              <a:rPr lang="en-US" sz="2400" b="1" dirty="0" smtClean="0"/>
              <a:t> Clinical features of congenital </a:t>
            </a:r>
            <a:r>
              <a:rPr lang="en-US" sz="2400" b="1" dirty="0" err="1" smtClean="0"/>
              <a:t>varicella</a:t>
            </a:r>
            <a:r>
              <a:rPr lang="en-US" sz="2400" b="1" dirty="0" smtClean="0"/>
              <a:t> syndrome (CVS)</a:t>
            </a:r>
            <a:endParaRPr lang="ar-SA" sz="2400" b="1" dirty="0"/>
          </a:p>
        </p:txBody>
      </p:sp>
      <p:sp>
        <p:nvSpPr>
          <p:cNvPr id="4" name="مستطيل 3"/>
          <p:cNvSpPr/>
          <p:nvPr/>
        </p:nvSpPr>
        <p:spPr>
          <a:xfrm>
            <a:off x="0" y="1660917"/>
            <a:ext cx="9144000" cy="4431983"/>
          </a:xfrm>
          <a:prstGeom prst="rect">
            <a:avLst/>
          </a:prstGeom>
        </p:spPr>
        <p:txBody>
          <a:bodyPr wrap="square">
            <a:spAutoFit/>
          </a:bodyPr>
          <a:lstStyle/>
          <a:p>
            <a:pPr rtl="1">
              <a:buClrTx/>
              <a:buFontTx/>
              <a:buNone/>
            </a:pPr>
            <a:r>
              <a:rPr lang="en-US" sz="2400" kern="1200" dirty="0" err="1" smtClean="0">
                <a:solidFill>
                  <a:prstClr val="black"/>
                </a:solidFill>
                <a:latin typeface="Calibri"/>
                <a:ea typeface="+mn-lt"/>
                <a:cs typeface="+mn-lt"/>
              </a:rPr>
              <a:t>Cutaneous</a:t>
            </a:r>
            <a:r>
              <a:rPr lang="en-US" sz="2400" kern="1200" dirty="0" smtClean="0">
                <a:solidFill>
                  <a:prstClr val="black"/>
                </a:solidFill>
                <a:latin typeface="Calibri"/>
                <a:ea typeface="+mn-lt"/>
                <a:cs typeface="+mn-lt"/>
              </a:rPr>
              <a:t> scars in a </a:t>
            </a:r>
            <a:r>
              <a:rPr lang="en-US" sz="2400" kern="1200" dirty="0" err="1" smtClean="0">
                <a:solidFill>
                  <a:prstClr val="black"/>
                </a:solidFill>
                <a:latin typeface="Calibri"/>
                <a:ea typeface="+mn-lt"/>
                <a:cs typeface="+mn-lt"/>
              </a:rPr>
              <a:t>dermatomal</a:t>
            </a:r>
            <a:r>
              <a:rPr lang="en-US" sz="2400" kern="1200" dirty="0" smtClean="0">
                <a:solidFill>
                  <a:prstClr val="black"/>
                </a:solidFill>
                <a:latin typeface="Calibri"/>
                <a:ea typeface="+mn-lt"/>
                <a:cs typeface="+mn-lt"/>
              </a:rPr>
              <a:t> pattern</a:t>
            </a:r>
            <a:r>
              <a:rPr lang="en-US" sz="2400" kern="1200" dirty="0" smtClean="0">
                <a:solidFill>
                  <a:prstClr val="black"/>
                </a:solidFill>
                <a:latin typeface="Calibri"/>
                <a:ea typeface="+mn-lt"/>
                <a:cs typeface="Calibri" panose="020F0502020204030204"/>
              </a:rPr>
              <a:t> ,</a:t>
            </a:r>
            <a:r>
              <a:rPr lang="en-US" sz="2400" kern="1200" dirty="0" smtClean="0">
                <a:solidFill>
                  <a:prstClr val="black"/>
                </a:solidFill>
                <a:latin typeface="Calibri"/>
                <a:ea typeface="+mn-lt"/>
                <a:cs typeface="+mn-lt"/>
              </a:rPr>
              <a:t>Neurological abnormalities (</a:t>
            </a:r>
            <a:r>
              <a:rPr lang="en-US" sz="2400" kern="1200" dirty="0" err="1" smtClean="0">
                <a:solidFill>
                  <a:prstClr val="black"/>
                </a:solidFill>
                <a:latin typeface="Calibri"/>
                <a:ea typeface="+mn-lt"/>
                <a:cs typeface="+mn-lt"/>
              </a:rPr>
              <a:t>eg</a:t>
            </a:r>
            <a:r>
              <a:rPr lang="en-US" sz="2400" kern="1200" dirty="0" smtClean="0">
                <a:solidFill>
                  <a:prstClr val="black"/>
                </a:solidFill>
                <a:latin typeface="Calibri"/>
                <a:ea typeface="+mn-lt"/>
                <a:cs typeface="+mn-lt"/>
              </a:rPr>
              <a:t>, intellectual disability, </a:t>
            </a:r>
            <a:r>
              <a:rPr lang="en-US" sz="2400" kern="1200" dirty="0" err="1" smtClean="0">
                <a:solidFill>
                  <a:prstClr val="black"/>
                </a:solidFill>
                <a:latin typeface="Calibri"/>
                <a:ea typeface="+mn-lt"/>
                <a:cs typeface="+mn-lt"/>
              </a:rPr>
              <a:t>microcephaly</a:t>
            </a:r>
            <a:r>
              <a:rPr lang="en-US" sz="2400" kern="1200" dirty="0" smtClean="0">
                <a:solidFill>
                  <a:prstClr val="black"/>
                </a:solidFill>
                <a:latin typeface="Calibri"/>
                <a:ea typeface="+mn-lt"/>
                <a:cs typeface="+mn-lt"/>
              </a:rPr>
              <a:t>, hydrocephalus, seizures, Horner’s syndrome) </a:t>
            </a:r>
            <a:r>
              <a:rPr lang="en-US" sz="2400" kern="1200" dirty="0" smtClean="0">
                <a:solidFill>
                  <a:prstClr val="black"/>
                </a:solidFill>
                <a:latin typeface="Calibri"/>
                <a:ea typeface="+mn-lt"/>
                <a:cs typeface="Calibri" panose="020F0502020204030204"/>
              </a:rPr>
              <a:t>,</a:t>
            </a:r>
            <a:r>
              <a:rPr lang="en-US" sz="2400" kern="1200" dirty="0" smtClean="0">
                <a:solidFill>
                  <a:prstClr val="black"/>
                </a:solidFill>
                <a:latin typeface="Calibri"/>
                <a:ea typeface="+mn-lt"/>
                <a:cs typeface="+mn-lt"/>
              </a:rPr>
              <a:t>Ocular abnormalities (</a:t>
            </a:r>
            <a:r>
              <a:rPr lang="en-US" sz="2400" kern="1200" dirty="0" err="1" smtClean="0">
                <a:solidFill>
                  <a:prstClr val="black"/>
                </a:solidFill>
                <a:latin typeface="Calibri"/>
                <a:ea typeface="+mn-lt"/>
                <a:cs typeface="+mn-lt"/>
              </a:rPr>
              <a:t>eg</a:t>
            </a:r>
            <a:r>
              <a:rPr lang="en-US" sz="2400" kern="1200" dirty="0" smtClean="0">
                <a:solidFill>
                  <a:prstClr val="black"/>
                </a:solidFill>
                <a:latin typeface="Calibri"/>
                <a:ea typeface="+mn-lt"/>
                <a:cs typeface="+mn-lt"/>
              </a:rPr>
              <a:t>, optic nerve atrophy, cataracts, </a:t>
            </a:r>
            <a:r>
              <a:rPr lang="en-US" sz="2400" kern="1200" dirty="0" err="1" smtClean="0">
                <a:solidFill>
                  <a:prstClr val="black"/>
                </a:solidFill>
                <a:latin typeface="Calibri"/>
                <a:ea typeface="+mn-lt"/>
                <a:cs typeface="+mn-lt"/>
              </a:rPr>
              <a:t>chorioretinitis</a:t>
            </a:r>
            <a:r>
              <a:rPr lang="en-US" sz="2400" kern="1200" dirty="0" smtClean="0">
                <a:solidFill>
                  <a:prstClr val="black"/>
                </a:solidFill>
                <a:latin typeface="Calibri"/>
                <a:ea typeface="+mn-lt"/>
                <a:cs typeface="+mn-lt"/>
              </a:rPr>
              <a:t> ,</a:t>
            </a:r>
            <a:r>
              <a:rPr lang="en-US" sz="2400" kern="1200" dirty="0" err="1" smtClean="0">
                <a:solidFill>
                  <a:prstClr val="black"/>
                </a:solidFill>
                <a:latin typeface="Calibri"/>
                <a:ea typeface="+mn-lt"/>
                <a:cs typeface="+mn-lt"/>
              </a:rPr>
              <a:t>microphthalmos</a:t>
            </a:r>
            <a:r>
              <a:rPr lang="en-US" sz="2400" kern="1200" dirty="0" smtClean="0">
                <a:solidFill>
                  <a:prstClr val="black"/>
                </a:solidFill>
                <a:latin typeface="Calibri"/>
                <a:ea typeface="+mn-lt"/>
                <a:cs typeface="+mn-lt"/>
              </a:rPr>
              <a:t>, </a:t>
            </a:r>
            <a:r>
              <a:rPr lang="en-US" sz="2400" kern="1200" dirty="0" err="1" smtClean="0">
                <a:solidFill>
                  <a:prstClr val="black"/>
                </a:solidFill>
                <a:latin typeface="Calibri"/>
                <a:ea typeface="+mn-lt"/>
                <a:cs typeface="+mn-lt"/>
              </a:rPr>
              <a:t>nystagmus</a:t>
            </a:r>
            <a:r>
              <a:rPr lang="en-US" sz="2400" kern="1200" dirty="0" smtClean="0">
                <a:solidFill>
                  <a:prstClr val="black"/>
                </a:solidFill>
                <a:latin typeface="Calibri"/>
                <a:ea typeface="+mn-lt"/>
                <a:cs typeface="+mn-lt"/>
              </a:rPr>
              <a:t>) , Limb abnormalities (</a:t>
            </a:r>
            <a:r>
              <a:rPr lang="en-US" sz="2400" kern="1200" dirty="0" err="1" smtClean="0">
                <a:solidFill>
                  <a:prstClr val="black"/>
                </a:solidFill>
                <a:latin typeface="Calibri"/>
                <a:ea typeface="+mn-lt"/>
                <a:cs typeface="+mn-lt"/>
              </a:rPr>
              <a:t>hypoplasia</a:t>
            </a:r>
            <a:r>
              <a:rPr lang="en-US" sz="2400" kern="1200" dirty="0" smtClean="0">
                <a:solidFill>
                  <a:prstClr val="black"/>
                </a:solidFill>
                <a:latin typeface="Calibri"/>
                <a:ea typeface="+mn-lt"/>
                <a:cs typeface="+mn-lt"/>
              </a:rPr>
              <a:t>, atrophy, paresis)</a:t>
            </a:r>
            <a:endParaRPr lang="en-US" sz="2400" kern="1200" dirty="0" smtClean="0">
              <a:solidFill>
                <a:prstClr val="black"/>
              </a:solidFill>
              <a:latin typeface="Calibri"/>
              <a:cs typeface="Calibri"/>
            </a:endParaRPr>
          </a:p>
          <a:p>
            <a:pPr rtl="1">
              <a:buClrTx/>
              <a:buFontTx/>
              <a:buNone/>
            </a:pPr>
            <a:r>
              <a:rPr lang="en-US" sz="2400" kern="1200" dirty="0" smtClean="0">
                <a:solidFill>
                  <a:prstClr val="black"/>
                </a:solidFill>
                <a:latin typeface="Calibri"/>
                <a:ea typeface="+mn-lt"/>
                <a:cs typeface="+mn-lt"/>
              </a:rPr>
              <a:t>Gastrointestinal abnormalities (</a:t>
            </a:r>
            <a:r>
              <a:rPr lang="en-US" sz="2400" kern="1200" dirty="0" err="1" smtClean="0">
                <a:solidFill>
                  <a:prstClr val="black"/>
                </a:solidFill>
                <a:latin typeface="Calibri"/>
                <a:ea typeface="+mn-lt"/>
                <a:cs typeface="+mn-lt"/>
              </a:rPr>
              <a:t>gastroesophageal</a:t>
            </a:r>
            <a:r>
              <a:rPr lang="en-US" sz="2400" kern="1200" dirty="0" smtClean="0">
                <a:solidFill>
                  <a:prstClr val="black"/>
                </a:solidFill>
                <a:latin typeface="Calibri"/>
                <a:ea typeface="+mn-lt"/>
                <a:cs typeface="+mn-lt"/>
              </a:rPr>
              <a:t> reflux, </a:t>
            </a:r>
            <a:r>
              <a:rPr lang="en-US" sz="2400" kern="1200" dirty="0" err="1" smtClean="0">
                <a:solidFill>
                  <a:prstClr val="black"/>
                </a:solidFill>
                <a:latin typeface="Calibri"/>
                <a:ea typeface="+mn-lt"/>
                <a:cs typeface="+mn-lt"/>
              </a:rPr>
              <a:t>atretic</a:t>
            </a:r>
            <a:r>
              <a:rPr lang="en-US" sz="2400" kern="1200" dirty="0" smtClean="0">
                <a:solidFill>
                  <a:prstClr val="black"/>
                </a:solidFill>
                <a:latin typeface="Calibri"/>
                <a:ea typeface="+mn-lt"/>
                <a:cs typeface="+mn-lt"/>
              </a:rPr>
              <a:t> or </a:t>
            </a:r>
            <a:r>
              <a:rPr lang="en-US" sz="2400" kern="1200" dirty="0" err="1" smtClean="0">
                <a:solidFill>
                  <a:prstClr val="black"/>
                </a:solidFill>
                <a:latin typeface="Calibri"/>
                <a:ea typeface="+mn-lt"/>
                <a:cs typeface="+mn-lt"/>
              </a:rPr>
              <a:t>stenotic</a:t>
            </a:r>
            <a:r>
              <a:rPr lang="en-US" sz="2400" kern="1200" dirty="0" smtClean="0">
                <a:solidFill>
                  <a:prstClr val="black"/>
                </a:solidFill>
                <a:latin typeface="Calibri"/>
                <a:ea typeface="+mn-lt"/>
                <a:cs typeface="+mn-lt"/>
              </a:rPr>
              <a:t> bowel)</a:t>
            </a:r>
            <a:endParaRPr lang="en-US" sz="2400" kern="1200" dirty="0" smtClean="0">
              <a:solidFill>
                <a:prstClr val="black"/>
              </a:solidFill>
              <a:latin typeface="Calibri"/>
            </a:endParaRPr>
          </a:p>
          <a:p>
            <a:pPr rtl="1">
              <a:buClrTx/>
              <a:buFontTx/>
              <a:buNone/>
            </a:pPr>
            <a:r>
              <a:rPr lang="en-US" sz="2400" kern="1200" dirty="0" smtClean="0">
                <a:solidFill>
                  <a:prstClr val="black"/>
                </a:solidFill>
                <a:latin typeface="Calibri"/>
                <a:ea typeface="+mn-lt"/>
                <a:cs typeface="+mn-lt"/>
              </a:rPr>
              <a:t> Low birth weight</a:t>
            </a:r>
            <a:endParaRPr lang="en-US" sz="1800" kern="1200" dirty="0" smtClean="0">
              <a:solidFill>
                <a:prstClr val="black"/>
              </a:solidFill>
              <a:latin typeface="Calibri"/>
            </a:endParaRPr>
          </a:p>
          <a:p>
            <a:pPr rtl="1">
              <a:buClrTx/>
              <a:buFontTx/>
              <a:buNone/>
            </a:pPr>
            <a:endParaRPr lang="en-US" sz="1800" kern="1200" dirty="0" smtClean="0">
              <a:solidFill>
                <a:prstClr val="black"/>
              </a:solidFill>
              <a:latin typeface="Calibri"/>
            </a:endParaRPr>
          </a:p>
          <a:p>
            <a:pPr fontAlgn="ctr">
              <a:buClrTx/>
              <a:buFontTx/>
              <a:buNone/>
            </a:pPr>
            <a:r>
              <a:rPr lang="en-US" sz="2400" b="1" kern="1200" dirty="0" smtClean="0">
                <a:solidFill>
                  <a:prstClr val="black"/>
                </a:solidFill>
                <a:latin typeface="Calibri"/>
              </a:rPr>
              <a:t>This syndrome is rare if an infection occurs after 20 weeks of </a:t>
            </a:r>
            <a:r>
              <a:rPr lang="en-US" sz="2400" b="1" kern="1200" dirty="0" err="1" smtClean="0">
                <a:solidFill>
                  <a:prstClr val="black"/>
                </a:solidFill>
                <a:latin typeface="Calibri"/>
              </a:rPr>
              <a:t>gastation</a:t>
            </a:r>
            <a:r>
              <a:rPr lang="en-US" sz="2400" b="1" kern="1200" dirty="0" smtClean="0">
                <a:solidFill>
                  <a:prstClr val="black"/>
                </a:solidFill>
                <a:latin typeface="Calibri"/>
              </a:rPr>
              <a:t/>
            </a:r>
            <a:br>
              <a:rPr lang="en-US" sz="2400" b="1" kern="1200" dirty="0" smtClean="0">
                <a:solidFill>
                  <a:prstClr val="black"/>
                </a:solidFill>
                <a:latin typeface="Calibri"/>
              </a:rPr>
            </a:br>
            <a:r>
              <a:rPr lang="en-US" sz="2400" b="1" kern="1200" dirty="0" smtClean="0">
                <a:solidFill>
                  <a:prstClr val="black"/>
                </a:solidFill>
                <a:latin typeface="Calibri"/>
              </a:rPr>
              <a:t/>
            </a:r>
            <a:br>
              <a:rPr lang="en-US" sz="2400" b="1" kern="1200" dirty="0" smtClean="0">
                <a:solidFill>
                  <a:prstClr val="black"/>
                </a:solidFill>
                <a:latin typeface="Calibri"/>
              </a:rPr>
            </a:br>
            <a:endParaRPr lang="ar-SA" sz="2400" b="1" kern="1200" dirty="0">
              <a:solidFill>
                <a:prstClr val="black"/>
              </a:solidFill>
              <a:latin typeface="Calibri"/>
            </a:endParaRPr>
          </a:p>
        </p:txBody>
      </p:sp>
      <p:sp>
        <p:nvSpPr>
          <p:cNvPr id="5" name="عنصر نائب للمحتوى 2"/>
          <p:cNvSpPr txBox="1">
            <a:spLocks/>
          </p:cNvSpPr>
          <p:nvPr/>
        </p:nvSpPr>
        <p:spPr>
          <a:xfrm>
            <a:off x="0" y="4446998"/>
            <a:ext cx="9144000" cy="535803"/>
          </a:xfrm>
          <a:prstGeom prst="rect">
            <a:avLst/>
          </a:prstGeom>
        </p:spPr>
        <p:txBody>
          <a:bodyPr vert="horz" lIns="91440" tIns="45720" rIns="91440" bIns="45720" rtlCol="1">
            <a:noAutofit/>
          </a:bodyPr>
          <a:lstStyle/>
          <a:p>
            <a:pPr marL="342900" indent="-342900" rtl="1">
              <a:spcBef>
                <a:spcPct val="20000"/>
              </a:spcBef>
              <a:buClrTx/>
              <a:buFont typeface="Arial" pitchFamily="34" charset="0"/>
              <a:buChar char="•"/>
              <a:defRPr/>
            </a:pPr>
            <a:r>
              <a:rPr lang="en-US" sz="2400" kern="1200" dirty="0" smtClean="0">
                <a:solidFill>
                  <a:prstClr val="black"/>
                </a:solidFill>
                <a:latin typeface="Calibri"/>
                <a:ea typeface="+mn-ea"/>
                <a:cs typeface="+mn-cs"/>
              </a:rPr>
              <a:t>In particular, during the first pregnancy trimester, primary infection does not increase the risk of miscarriage. </a:t>
            </a:r>
            <a:br>
              <a:rPr lang="en-US" sz="2400" kern="1200" dirty="0" smtClean="0">
                <a:solidFill>
                  <a:prstClr val="black"/>
                </a:solidFill>
                <a:latin typeface="Calibri"/>
                <a:ea typeface="+mn-ea"/>
                <a:cs typeface="+mn-cs"/>
              </a:rPr>
            </a:br>
            <a:r>
              <a:rPr lang="en-US" sz="2400" kern="1200" dirty="0" smtClean="0">
                <a:solidFill>
                  <a:prstClr val="black"/>
                </a:solidFill>
                <a:latin typeface="Calibri"/>
                <a:ea typeface="+mn-ea"/>
                <a:cs typeface="+mn-cs"/>
              </a:rPr>
              <a:t/>
            </a:r>
            <a:br>
              <a:rPr lang="en-US" sz="2400" kern="1200" dirty="0" smtClean="0">
                <a:solidFill>
                  <a:prstClr val="black"/>
                </a:solidFill>
                <a:latin typeface="Calibri"/>
                <a:ea typeface="+mn-ea"/>
                <a:cs typeface="+mn-cs"/>
              </a:rPr>
            </a:br>
            <a:endParaRPr lang="ar-SA" sz="2000" kern="1200" dirty="0">
              <a:solidFill>
                <a:prstClr val="black"/>
              </a:solidFill>
              <a:latin typeface="Calibri"/>
              <a:ea typeface="+mn-ea"/>
            </a:endParaRPr>
          </a:p>
        </p:txBody>
      </p:sp>
    </p:spTree>
    <p:extLst>
      <p:ext uri="{BB962C8B-B14F-4D97-AF65-F5344CB8AC3E}">
        <p14:creationId xmlns:p14="http://schemas.microsoft.com/office/powerpoint/2010/main" val="40935788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089544"/>
            <a:ext cx="8229600" cy="857250"/>
          </a:xfrm>
        </p:spPr>
        <p:txBody>
          <a:bodyPr/>
          <a:lstStyle/>
          <a:p>
            <a:r>
              <a:rPr lang="en-US" dirty="0" smtClean="0"/>
              <a:t>Risks of </a:t>
            </a:r>
            <a:r>
              <a:rPr lang="en-US" dirty="0" err="1" smtClean="0"/>
              <a:t>varicella</a:t>
            </a:r>
            <a:r>
              <a:rPr lang="en-US" dirty="0" smtClean="0"/>
              <a:t> after birth</a:t>
            </a:r>
            <a:endParaRPr lang="ar-SA" dirty="0"/>
          </a:p>
        </p:txBody>
      </p:sp>
    </p:spTree>
    <p:extLst>
      <p:ext uri="{BB962C8B-B14F-4D97-AF65-F5344CB8AC3E}">
        <p14:creationId xmlns:p14="http://schemas.microsoft.com/office/powerpoint/2010/main" val="37674419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4714876" cy="4982783"/>
          </a:xfrm>
        </p:spPr>
        <p:txBody>
          <a:bodyPr>
            <a:normAutofit fontScale="70000" lnSpcReduction="20000"/>
          </a:bodyPr>
          <a:lstStyle/>
          <a:p>
            <a:pPr algn="l"/>
            <a:r>
              <a:rPr lang="en-US" dirty="0"/>
              <a:t>In a birth parent who gets the rash from </a:t>
            </a:r>
            <a:r>
              <a:rPr lang="en-US" b="1" dirty="0"/>
              <a:t>5 days before birth </a:t>
            </a:r>
            <a:r>
              <a:rPr lang="ar-SA" b="1" dirty="0" smtClean="0"/>
              <a:t/>
            </a:r>
            <a:br>
              <a:rPr lang="ar-SA" b="1" dirty="0" smtClean="0"/>
            </a:br>
            <a:r>
              <a:rPr lang="en-US" b="1" dirty="0" smtClean="0"/>
              <a:t>to </a:t>
            </a:r>
            <a:r>
              <a:rPr lang="en-US" b="1" dirty="0"/>
              <a:t>2 days after birth</a:t>
            </a:r>
            <a:r>
              <a:rPr lang="en-US" dirty="0"/>
              <a:t>: </a:t>
            </a:r>
            <a:r>
              <a:rPr lang="en-US" dirty="0" smtClean="0"/>
              <a:t/>
            </a:r>
            <a:br>
              <a:rPr lang="en-US" dirty="0" smtClean="0"/>
            </a:br>
            <a:r>
              <a:rPr lang="en-US" dirty="0" smtClean="0"/>
              <a:t/>
            </a:r>
            <a:br>
              <a:rPr lang="en-US" dirty="0" smtClean="0"/>
            </a:br>
            <a:r>
              <a:rPr lang="en-US" dirty="0" smtClean="0"/>
              <a:t>Up </a:t>
            </a:r>
            <a:r>
              <a:rPr lang="en-US" dirty="0"/>
              <a:t>to 3 in 10 newborns will be infected. </a:t>
            </a:r>
            <a:r>
              <a:rPr lang="en-US" dirty="0" smtClean="0"/>
              <a:t/>
            </a:r>
            <a:br>
              <a:rPr lang="en-US" dirty="0" smtClean="0"/>
            </a:br>
            <a:r>
              <a:rPr lang="en-US" dirty="0" smtClean="0"/>
              <a:t/>
            </a:r>
            <a:br>
              <a:rPr lang="en-US" dirty="0" smtClean="0"/>
            </a:br>
            <a:r>
              <a:rPr lang="en-US" dirty="0" smtClean="0"/>
              <a:t>They'll </a:t>
            </a:r>
            <a:r>
              <a:rPr lang="en-US" dirty="0"/>
              <a:t>have a rash between 5 and 10 days after birth</a:t>
            </a:r>
            <a:r>
              <a:rPr lang="en-US" dirty="0" smtClean="0"/>
              <a:t>.</a:t>
            </a:r>
            <a:br>
              <a:rPr lang="en-US" dirty="0" smtClean="0"/>
            </a:br>
            <a:r>
              <a:rPr lang="en-US" dirty="0" smtClean="0"/>
              <a:t/>
            </a:r>
            <a:br>
              <a:rPr lang="en-US" dirty="0" smtClean="0"/>
            </a:br>
            <a:r>
              <a:rPr lang="en-US" dirty="0" smtClean="0"/>
              <a:t> </a:t>
            </a:r>
            <a:r>
              <a:rPr lang="en-US" dirty="0"/>
              <a:t>Up to 3 in 10 of these babies </a:t>
            </a:r>
            <a:r>
              <a:rPr lang="en-US" dirty="0" smtClean="0"/>
              <a:t/>
            </a:r>
            <a:br>
              <a:rPr lang="en-US" dirty="0" smtClean="0"/>
            </a:br>
            <a:r>
              <a:rPr lang="en-US" dirty="0" smtClean="0"/>
              <a:t>will </a:t>
            </a:r>
            <a:r>
              <a:rPr lang="en-US" dirty="0"/>
              <a:t>die if not treated</a:t>
            </a:r>
            <a:r>
              <a:rPr lang="en-US" dirty="0" smtClean="0"/>
              <a:t>.</a:t>
            </a:r>
            <a:br>
              <a:rPr lang="en-US" dirty="0" smtClean="0"/>
            </a:br>
            <a:r>
              <a:rPr lang="en-US" dirty="0" smtClean="0"/>
              <a:t> </a:t>
            </a:r>
            <a:br>
              <a:rPr lang="en-US" dirty="0" smtClean="0"/>
            </a:br>
            <a:r>
              <a:rPr lang="en-US" dirty="0" smtClean="0"/>
              <a:t>If </a:t>
            </a:r>
            <a:r>
              <a:rPr lang="en-US" dirty="0"/>
              <a:t>the baby is treated right after birth with a shot of VZIG (</a:t>
            </a:r>
            <a:r>
              <a:rPr lang="en-US" dirty="0" err="1"/>
              <a:t>varicella</a:t>
            </a:r>
            <a:r>
              <a:rPr lang="en-US" dirty="0"/>
              <a:t>-zoster immune globulin): The infection can be prevented. Or it can make the infection less severe.</a:t>
            </a:r>
            <a:endParaRPr lang="ar-SA" dirty="0"/>
          </a:p>
        </p:txBody>
      </p:sp>
      <p:pic>
        <p:nvPicPr>
          <p:cNvPr id="4" name="صورة 3" descr="ef1a1284-64b2-4d5d-b8be-10050eb9833b.jpeg"/>
          <p:cNvPicPr>
            <a:picLocks noChangeAspect="1"/>
          </p:cNvPicPr>
          <p:nvPr/>
        </p:nvPicPr>
        <p:blipFill>
          <a:blip r:embed="rId2"/>
          <a:stretch>
            <a:fillRect/>
          </a:stretch>
        </p:blipFill>
        <p:spPr>
          <a:xfrm>
            <a:off x="4694872" y="0"/>
            <a:ext cx="4449128" cy="5143500"/>
          </a:xfrm>
          <a:prstGeom prst="rect">
            <a:avLst/>
          </a:prstGeom>
        </p:spPr>
      </p:pic>
    </p:spTree>
    <p:extLst>
      <p:ext uri="{BB962C8B-B14F-4D97-AF65-F5344CB8AC3E}">
        <p14:creationId xmlns:p14="http://schemas.microsoft.com/office/powerpoint/2010/main" val="32567228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61736e7c-0325-440d-b63d-71fc5be64c0d.jpeg"/>
          <p:cNvPicPr>
            <a:picLocks noGrp="1" noChangeAspect="1"/>
          </p:cNvPicPr>
          <p:nvPr>
            <p:ph idx="1"/>
          </p:nvPr>
        </p:nvPicPr>
        <p:blipFill>
          <a:blip r:embed="rId2"/>
          <a:stretch>
            <a:fillRect/>
          </a:stretch>
        </p:blipFill>
        <p:spPr>
          <a:xfrm>
            <a:off x="0" y="0"/>
            <a:ext cx="9144000" cy="5143500"/>
          </a:xfrm>
        </p:spPr>
      </p:pic>
    </p:spTree>
    <p:extLst>
      <p:ext uri="{BB962C8B-B14F-4D97-AF65-F5344CB8AC3E}">
        <p14:creationId xmlns:p14="http://schemas.microsoft.com/office/powerpoint/2010/main" val="29870203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1393024"/>
            <a:ext cx="8229600" cy="2044301"/>
          </a:xfrm>
        </p:spPr>
        <p:txBody>
          <a:bodyPr>
            <a:normAutofit/>
          </a:bodyPr>
          <a:lstStyle/>
          <a:p>
            <a:r>
              <a:rPr lang="en-US" sz="7200" dirty="0" smtClean="0"/>
              <a:t>Diagnosis</a:t>
            </a:r>
            <a:endParaRPr lang="ar-SA" sz="7200" dirty="0"/>
          </a:p>
        </p:txBody>
      </p:sp>
    </p:spTree>
    <p:extLst>
      <p:ext uri="{BB962C8B-B14F-4D97-AF65-F5344CB8AC3E}">
        <p14:creationId xmlns:p14="http://schemas.microsoft.com/office/powerpoint/2010/main" val="38488324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67875"/>
            <a:ext cx="8229600" cy="857250"/>
          </a:xfrm>
        </p:spPr>
        <p:txBody>
          <a:bodyPr/>
          <a:lstStyle/>
          <a:p>
            <a:r>
              <a:rPr lang="en-US" sz="4000" dirty="0" smtClean="0"/>
              <a:t>Diagnosis of </a:t>
            </a:r>
            <a:r>
              <a:rPr lang="en-US" sz="4000" b="1" dirty="0" smtClean="0">
                <a:solidFill>
                  <a:prstClr val="black"/>
                </a:solidFill>
                <a:cs typeface="Calibri"/>
              </a:rPr>
              <a:t>Maternal</a:t>
            </a:r>
            <a:r>
              <a:rPr lang="en-US" b="1" dirty="0" smtClean="0">
                <a:solidFill>
                  <a:prstClr val="black"/>
                </a:solidFill>
                <a:cs typeface="Calibri"/>
              </a:rPr>
              <a:t> </a:t>
            </a:r>
            <a:r>
              <a:rPr lang="en-US" b="1" dirty="0" err="1" smtClean="0">
                <a:solidFill>
                  <a:prstClr val="black"/>
                </a:solidFill>
                <a:cs typeface="Calibri"/>
              </a:rPr>
              <a:t>varicella</a:t>
            </a:r>
            <a:endParaRPr lang="ar-SA" dirty="0"/>
          </a:p>
        </p:txBody>
      </p:sp>
      <p:sp>
        <p:nvSpPr>
          <p:cNvPr id="3" name="عنصر نائب للمحتوى 2"/>
          <p:cNvSpPr>
            <a:spLocks noGrp="1"/>
          </p:cNvSpPr>
          <p:nvPr>
            <p:ph idx="1"/>
          </p:nvPr>
        </p:nvSpPr>
        <p:spPr/>
        <p:txBody>
          <a:bodyPr/>
          <a:lstStyle/>
          <a:p>
            <a:pPr algn="l">
              <a:buNone/>
            </a:pPr>
            <a:r>
              <a:rPr lang="en-US" dirty="0" err="1" smtClean="0"/>
              <a:t>Varicella</a:t>
            </a:r>
            <a:r>
              <a:rPr lang="en-US" dirty="0" smtClean="0"/>
              <a:t> is a clinical diagnosis </a:t>
            </a:r>
            <a:br>
              <a:rPr lang="en-US" dirty="0" smtClean="0"/>
            </a:br>
            <a:r>
              <a:rPr lang="en-US" dirty="0" smtClean="0"/>
              <a:t/>
            </a:r>
            <a:br>
              <a:rPr lang="en-US" dirty="0" smtClean="0"/>
            </a:br>
            <a:r>
              <a:rPr lang="en-US" dirty="0" smtClean="0"/>
              <a:t>In doubt case , the diagnosis can be confirmed by swabbing the base of the skin lesion or </a:t>
            </a:r>
            <a:r>
              <a:rPr lang="ar-SA" dirty="0" smtClean="0"/>
              <a:t/>
            </a:r>
            <a:br>
              <a:rPr lang="ar-SA" dirty="0" smtClean="0"/>
            </a:br>
            <a:r>
              <a:rPr lang="en-US" dirty="0" smtClean="0"/>
              <a:t>sending vesicle fluid for VZV PCR .</a:t>
            </a:r>
            <a:endParaRPr lang="ar-SA" dirty="0"/>
          </a:p>
        </p:txBody>
      </p:sp>
    </p:spTree>
    <p:extLst>
      <p:ext uri="{BB962C8B-B14F-4D97-AF65-F5344CB8AC3E}">
        <p14:creationId xmlns:p14="http://schemas.microsoft.com/office/powerpoint/2010/main" val="8686802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Diagnosis of congenital and </a:t>
            </a:r>
            <a:r>
              <a:rPr lang="en-US" dirty="0" err="1" smtClean="0"/>
              <a:t>perinatal</a:t>
            </a:r>
            <a:r>
              <a:rPr lang="en-US" dirty="0" smtClean="0"/>
              <a:t> infection</a:t>
            </a:r>
            <a:endParaRPr lang="ar-SA" dirty="0"/>
          </a:p>
        </p:txBody>
      </p:sp>
      <p:sp>
        <p:nvSpPr>
          <p:cNvPr id="3" name="عنصر نائب للمحتوى 2"/>
          <p:cNvSpPr>
            <a:spLocks noGrp="1"/>
          </p:cNvSpPr>
          <p:nvPr>
            <p:ph idx="1"/>
          </p:nvPr>
        </p:nvSpPr>
        <p:spPr/>
        <p:txBody>
          <a:bodyPr>
            <a:normAutofit fontScale="92500" lnSpcReduction="10000"/>
          </a:bodyPr>
          <a:lstStyle/>
          <a:p>
            <a:pPr algn="l" rtl="0"/>
            <a:r>
              <a:rPr lang="en-US" b="1" dirty="0">
                <a:solidFill>
                  <a:prstClr val="black"/>
                </a:solidFill>
                <a:cs typeface="Calibri"/>
              </a:rPr>
              <a:t>PCR for fetal blood or amniotic fluid  for VZV DNA (17-21weeks) </a:t>
            </a:r>
            <a:r>
              <a:rPr lang="en-US" b="1" dirty="0" smtClean="0">
                <a:solidFill>
                  <a:prstClr val="black"/>
                </a:solidFill>
                <a:cs typeface="Calibri"/>
              </a:rPr>
              <a:t/>
            </a:r>
            <a:br>
              <a:rPr lang="en-US" b="1" dirty="0" smtClean="0">
                <a:solidFill>
                  <a:prstClr val="black"/>
                </a:solidFill>
                <a:cs typeface="Calibri"/>
              </a:rPr>
            </a:br>
            <a:r>
              <a:rPr lang="en-US" b="1" dirty="0" smtClean="0">
                <a:solidFill>
                  <a:prstClr val="black"/>
                </a:solidFill>
                <a:cs typeface="Calibri"/>
              </a:rPr>
              <a:t>               </a:t>
            </a:r>
            <a:r>
              <a:rPr lang="en-US" b="1" dirty="0">
                <a:solidFill>
                  <a:prstClr val="black"/>
                </a:solidFill>
                <a:cs typeface="Calibri"/>
              </a:rPr>
              <a:t>+</a:t>
            </a:r>
          </a:p>
          <a:p>
            <a:pPr algn="l" rtl="0"/>
            <a:r>
              <a:rPr lang="en-US" b="1" dirty="0" smtClean="0">
                <a:solidFill>
                  <a:prstClr val="black"/>
                </a:solidFill>
                <a:cs typeface="Calibri"/>
              </a:rPr>
              <a:t>Detailed </a:t>
            </a:r>
            <a:r>
              <a:rPr lang="en-US" b="1" dirty="0">
                <a:solidFill>
                  <a:prstClr val="black"/>
                </a:solidFill>
                <a:cs typeface="Calibri"/>
              </a:rPr>
              <a:t>anatomic US </a:t>
            </a:r>
            <a:r>
              <a:rPr lang="en-US" b="1" dirty="0" smtClean="0">
                <a:solidFill>
                  <a:prstClr val="black"/>
                </a:solidFill>
                <a:cs typeface="Calibri"/>
              </a:rPr>
              <a:t>(</a:t>
            </a:r>
            <a:r>
              <a:rPr lang="en-US" b="1" dirty="0">
                <a:solidFill>
                  <a:prstClr val="black"/>
                </a:solidFill>
                <a:cs typeface="Calibri"/>
              </a:rPr>
              <a:t>22-24 weeks)</a:t>
            </a:r>
          </a:p>
          <a:p>
            <a:pPr algn="l" rtl="0"/>
            <a:r>
              <a:rPr lang="en-US" b="1" dirty="0">
                <a:solidFill>
                  <a:prstClr val="black"/>
                </a:solidFill>
              </a:rPr>
              <a:t>Mid-trimester US findings : abdominal , liver and intracranial calcifications , fetal </a:t>
            </a:r>
            <a:r>
              <a:rPr lang="en-US" b="1" dirty="0" err="1">
                <a:solidFill>
                  <a:prstClr val="black"/>
                </a:solidFill>
              </a:rPr>
              <a:t>hydrops</a:t>
            </a:r>
            <a:r>
              <a:rPr lang="en-US" b="1" dirty="0">
                <a:solidFill>
                  <a:prstClr val="black"/>
                </a:solidFill>
              </a:rPr>
              <a:t> , </a:t>
            </a:r>
            <a:r>
              <a:rPr lang="en-US" b="1" dirty="0" err="1">
                <a:solidFill>
                  <a:prstClr val="black"/>
                </a:solidFill>
              </a:rPr>
              <a:t>echogenic</a:t>
            </a:r>
            <a:r>
              <a:rPr lang="en-US" b="1" dirty="0">
                <a:solidFill>
                  <a:prstClr val="black"/>
                </a:solidFill>
              </a:rPr>
              <a:t> bowel , </a:t>
            </a:r>
            <a:r>
              <a:rPr lang="en-US" b="1" dirty="0" err="1">
                <a:solidFill>
                  <a:prstClr val="black"/>
                </a:solidFill>
              </a:rPr>
              <a:t>ventriculomegaly</a:t>
            </a:r>
            <a:r>
              <a:rPr lang="en-US" b="1" dirty="0">
                <a:solidFill>
                  <a:prstClr val="black"/>
                </a:solidFill>
              </a:rPr>
              <a:t> and IUGR</a:t>
            </a:r>
          </a:p>
        </p:txBody>
      </p:sp>
    </p:spTree>
    <p:extLst>
      <p:ext uri="{BB962C8B-B14F-4D97-AF65-F5344CB8AC3E}">
        <p14:creationId xmlns:p14="http://schemas.microsoft.com/office/powerpoint/2010/main" val="3548071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2" name="Google Shape;142;p17"/>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r>
              <a:rPr lang="en-US" sz="2000" b="0" i="0" u="none" strike="noStrike" dirty="0">
                <a:solidFill>
                  <a:srgbClr val="343536"/>
                </a:solidFill>
                <a:effectLst/>
                <a:latin typeface="Source Sans Pro" panose="020F0502020204030204" pitchFamily="34" charset="0"/>
              </a:rPr>
              <a:t>After age 2, signs of TORCH infection may include:</a:t>
            </a:r>
          </a:p>
          <a:p>
            <a:r>
              <a:rPr lang="en-US" sz="2000" b="0" i="0" u="none" strike="noStrike" dirty="0">
                <a:solidFill>
                  <a:srgbClr val="007BC2"/>
                </a:solidFill>
                <a:effectLst/>
                <a:latin typeface="Source Sans Pro" panose="020F0502020204030204" pitchFamily="34" charset="0"/>
                <a:hlinkClick r:id="rId3"/>
              </a:rPr>
              <a:t>Loss of vision</a:t>
            </a:r>
            <a:r>
              <a:rPr lang="en-US" sz="2000" b="0" i="0" u="none" strike="noStrike" dirty="0">
                <a:solidFill>
                  <a:srgbClr val="343536"/>
                </a:solidFill>
                <a:effectLst/>
                <a:latin typeface="Source Sans Pro" panose="020F0502020204030204" pitchFamily="34" charset="0"/>
              </a:rPr>
              <a:t>.</a:t>
            </a:r>
          </a:p>
          <a:p>
            <a:r>
              <a:rPr lang="en-US" sz="2000" b="0" i="0" u="none" strike="noStrike" dirty="0">
                <a:solidFill>
                  <a:srgbClr val="343536"/>
                </a:solidFill>
                <a:effectLst/>
                <a:latin typeface="Source Sans Pro" panose="020F0502020204030204" pitchFamily="34" charset="0"/>
              </a:rPr>
              <a:t>Loss of hearing.</a:t>
            </a:r>
          </a:p>
          <a:p>
            <a:r>
              <a:rPr lang="en-US" sz="2000" b="0" i="0" u="none" strike="noStrike" dirty="0">
                <a:solidFill>
                  <a:srgbClr val="007BC2"/>
                </a:solidFill>
                <a:effectLst/>
                <a:latin typeface="Source Sans Pro" panose="020F0502020204030204" pitchFamily="34" charset="0"/>
                <a:hlinkClick r:id="rId4"/>
              </a:rPr>
              <a:t>Seizures</a:t>
            </a:r>
            <a:r>
              <a:rPr lang="en-US" sz="2000" b="0" i="0" u="none" strike="noStrike" dirty="0">
                <a:solidFill>
                  <a:srgbClr val="343536"/>
                </a:solidFill>
                <a:effectLst/>
                <a:latin typeface="Source Sans Pro" panose="020F0502020204030204" pitchFamily="34" charset="0"/>
              </a:rPr>
              <a:t>.</a:t>
            </a:r>
          </a:p>
          <a:p>
            <a:r>
              <a:rPr lang="en-US" sz="2000" b="0" i="0" u="none" strike="noStrike" dirty="0">
                <a:solidFill>
                  <a:srgbClr val="007BC2"/>
                </a:solidFill>
                <a:effectLst/>
                <a:latin typeface="Source Sans Pro" panose="020F0502020204030204" pitchFamily="34" charset="0"/>
                <a:hlinkClick r:id="rId5"/>
              </a:rPr>
              <a:t>Learning disabilities</a:t>
            </a:r>
            <a:r>
              <a:rPr lang="en-US" sz="2000" b="0" i="0" u="none" strike="noStrike" dirty="0">
                <a:solidFill>
                  <a:srgbClr val="343536"/>
                </a:solidFill>
                <a:effectLst/>
                <a:latin typeface="Source Sans Pro" panose="020F0502020204030204" pitchFamily="34" charset="0"/>
              </a:rPr>
              <a:t>.</a:t>
            </a:r>
          </a:p>
          <a:p>
            <a:pPr marL="182880" lvl="0" indent="-205740" algn="l" rtl="0">
              <a:spcBef>
                <a:spcPts val="0"/>
              </a:spcBef>
              <a:spcAft>
                <a:spcPts val="0"/>
              </a:spcAft>
              <a:buClr>
                <a:schemeClr val="dk2"/>
              </a:buClr>
              <a:buSzPts val="1800"/>
              <a:buChar char="●"/>
            </a:pPr>
            <a:endParaRPr sz="1400" dirty="0">
              <a:solidFill>
                <a:schemeClr val="accent3">
                  <a:lumMod val="50000"/>
                </a:schemeClr>
              </a:solidFill>
            </a:endParaRPr>
          </a:p>
        </p:txBody>
      </p:sp>
    </p:spTree>
    <p:extLst>
      <p:ext uri="{BB962C8B-B14F-4D97-AF65-F5344CB8AC3E}">
        <p14:creationId xmlns:p14="http://schemas.microsoft.com/office/powerpoint/2010/main" val="15543394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979"/>
            <a:ext cx="8229600" cy="544103"/>
          </a:xfrm>
        </p:spPr>
        <p:txBody>
          <a:bodyPr>
            <a:normAutofit fontScale="90000"/>
          </a:bodyPr>
          <a:lstStyle/>
          <a:p>
            <a:r>
              <a:rPr lang="en-US" b="1" dirty="0">
                <a:solidFill>
                  <a:prstClr val="black"/>
                </a:solidFill>
              </a:rPr>
              <a:t>Postnatal diagnosis :</a:t>
            </a:r>
            <a:endParaRPr lang="ar-SA" dirty="0"/>
          </a:p>
        </p:txBody>
      </p:sp>
      <p:sp>
        <p:nvSpPr>
          <p:cNvPr id="3" name="عنصر نائب للمحتوى 2"/>
          <p:cNvSpPr>
            <a:spLocks noGrp="1"/>
          </p:cNvSpPr>
          <p:nvPr>
            <p:ph idx="1"/>
          </p:nvPr>
        </p:nvSpPr>
        <p:spPr>
          <a:xfrm>
            <a:off x="0" y="803660"/>
            <a:ext cx="9144000" cy="4339841"/>
          </a:xfrm>
        </p:spPr>
        <p:txBody>
          <a:bodyPr>
            <a:normAutofit fontScale="85000" lnSpcReduction="10000"/>
          </a:bodyPr>
          <a:lstStyle/>
          <a:p>
            <a:pPr algn="l"/>
            <a:r>
              <a:rPr lang="en-US" dirty="0" smtClean="0"/>
              <a:t>The diagnosis of CVS requires the following criteria :</a:t>
            </a:r>
            <a:br>
              <a:rPr lang="en-US" dirty="0" smtClean="0"/>
            </a:br>
            <a:r>
              <a:rPr lang="en-US" dirty="0" smtClean="0"/>
              <a:t/>
            </a:r>
            <a:br>
              <a:rPr lang="en-US" dirty="0" smtClean="0"/>
            </a:br>
            <a:r>
              <a:rPr lang="en-US" dirty="0" smtClean="0"/>
              <a:t>(</a:t>
            </a:r>
            <a:r>
              <a:rPr lang="en-US" dirty="0"/>
              <a:t>1) Appearance of maternal </a:t>
            </a:r>
            <a:r>
              <a:rPr lang="en-US" dirty="0" err="1"/>
              <a:t>varicella</a:t>
            </a:r>
            <a:r>
              <a:rPr lang="en-US" dirty="0"/>
              <a:t> during </a:t>
            </a:r>
            <a:r>
              <a:rPr lang="ar-SA" dirty="0" smtClean="0"/>
              <a:t/>
            </a:r>
            <a:br>
              <a:rPr lang="ar-SA" dirty="0" smtClean="0"/>
            </a:br>
            <a:r>
              <a:rPr lang="en-US" dirty="0" smtClean="0"/>
              <a:t>pregnancy</a:t>
            </a:r>
            <a:br>
              <a:rPr lang="en-US" dirty="0" smtClean="0"/>
            </a:br>
            <a:r>
              <a:rPr lang="en-US" dirty="0" smtClean="0"/>
              <a:t> </a:t>
            </a:r>
            <a:br>
              <a:rPr lang="en-US" dirty="0" smtClean="0"/>
            </a:br>
            <a:r>
              <a:rPr lang="en-US" dirty="0" smtClean="0"/>
              <a:t>(</a:t>
            </a:r>
            <a:r>
              <a:rPr lang="en-US" dirty="0"/>
              <a:t>2) </a:t>
            </a:r>
            <a:r>
              <a:rPr lang="en-US" dirty="0" smtClean="0">
                <a:solidFill>
                  <a:prstClr val="black"/>
                </a:solidFill>
                <a:cs typeface="Calibri"/>
              </a:rPr>
              <a:t>Fetal abnormalities consistent with CVS</a:t>
            </a:r>
            <a:r>
              <a:rPr lang="en-US" dirty="0" smtClean="0"/>
              <a:t/>
            </a:r>
            <a:br>
              <a:rPr lang="en-US" dirty="0" smtClean="0"/>
            </a:br>
            <a:r>
              <a:rPr lang="en-US" dirty="0" smtClean="0"/>
              <a:t/>
            </a:r>
            <a:br>
              <a:rPr lang="en-US" dirty="0" smtClean="0"/>
            </a:br>
            <a:r>
              <a:rPr lang="en-US" dirty="0" smtClean="0"/>
              <a:t> </a:t>
            </a:r>
            <a:r>
              <a:rPr lang="en-US" dirty="0"/>
              <a:t>(3) </a:t>
            </a:r>
            <a:r>
              <a:rPr lang="en-US" dirty="0" smtClean="0">
                <a:cs typeface="Calibri"/>
              </a:rPr>
              <a:t>Evidence of intrauterine VZV infection</a:t>
            </a:r>
          </a:p>
          <a:p>
            <a:pPr algn="l"/>
            <a:r>
              <a:rPr lang="en-US" dirty="0" smtClean="0"/>
              <a:t>by </a:t>
            </a:r>
            <a:r>
              <a:rPr lang="en-US" dirty="0"/>
              <a:t>detection of viral DNA using polymerase chain reaction and/or presence of specific </a:t>
            </a:r>
            <a:r>
              <a:rPr lang="en-US" dirty="0" err="1"/>
              <a:t>IgM</a:t>
            </a:r>
            <a:r>
              <a:rPr lang="en-US" dirty="0"/>
              <a:t>/persistence of </a:t>
            </a:r>
            <a:r>
              <a:rPr lang="en-US" dirty="0" err="1"/>
              <a:t>IgG</a:t>
            </a:r>
            <a:r>
              <a:rPr lang="en-US" dirty="0"/>
              <a:t> beyond 7 months of age, appearance of zoster during early infancy</a:t>
            </a:r>
            <a:endParaRPr lang="ar-SA" dirty="0"/>
          </a:p>
        </p:txBody>
      </p:sp>
    </p:spTree>
    <p:extLst>
      <p:ext uri="{BB962C8B-B14F-4D97-AF65-F5344CB8AC3E}">
        <p14:creationId xmlns:p14="http://schemas.microsoft.com/office/powerpoint/2010/main" val="11107217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1178710"/>
            <a:ext cx="8229600" cy="1615673"/>
          </a:xfrm>
        </p:spPr>
        <p:txBody>
          <a:bodyPr>
            <a:normAutofit/>
          </a:bodyPr>
          <a:lstStyle/>
          <a:p>
            <a:r>
              <a:rPr lang="en-US" sz="6600" dirty="0" smtClean="0">
                <a:cs typeface="Calibri Light"/>
              </a:rPr>
              <a:t>Treatment </a:t>
            </a:r>
            <a:endParaRPr lang="ar-SA" sz="6600" dirty="0"/>
          </a:p>
        </p:txBody>
      </p:sp>
    </p:spTree>
    <p:extLst>
      <p:ext uri="{BB962C8B-B14F-4D97-AF65-F5344CB8AC3E}">
        <p14:creationId xmlns:p14="http://schemas.microsoft.com/office/powerpoint/2010/main" val="7880259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idx="1"/>
          </p:nvPr>
        </p:nvSpPr>
        <p:spPr>
          <a:xfrm>
            <a:off x="0" y="1017974"/>
            <a:ext cx="8686800" cy="3576649"/>
          </a:xfrm>
        </p:spPr>
        <p:txBody>
          <a:bodyPr>
            <a:normAutofit fontScale="92500" lnSpcReduction="10000"/>
          </a:bodyPr>
          <a:lstStyle/>
          <a:p>
            <a:pPr algn="l" rtl="0"/>
            <a:r>
              <a:rPr lang="en-US" dirty="0"/>
              <a:t>Pregnant women with a confirmed chickenpox could be treated with oral acyclovir therapy (800 mg 5 times per day for 7 days</a:t>
            </a:r>
            <a:r>
              <a:rPr lang="en-US" dirty="0" smtClean="0"/>
              <a:t>), the </a:t>
            </a:r>
            <a:r>
              <a:rPr lang="en-US" dirty="0"/>
              <a:t>therapy should be ideally started within 24 hours of symptomatic onset</a:t>
            </a:r>
            <a:r>
              <a:rPr lang="en-US" dirty="0" smtClean="0"/>
              <a:t>.</a:t>
            </a:r>
            <a:br>
              <a:rPr lang="en-US" dirty="0" smtClean="0"/>
            </a:br>
            <a:r>
              <a:rPr lang="en-US" dirty="0" smtClean="0"/>
              <a:t/>
            </a:r>
            <a:br>
              <a:rPr lang="en-US" dirty="0" smtClean="0"/>
            </a:br>
            <a:r>
              <a:rPr lang="en-US" b="1" dirty="0">
                <a:solidFill>
                  <a:prstClr val="black"/>
                </a:solidFill>
                <a:cs typeface="Calibri"/>
              </a:rPr>
              <a:t>Complicated </a:t>
            </a:r>
            <a:r>
              <a:rPr lang="en-US" b="1" dirty="0" err="1">
                <a:solidFill>
                  <a:prstClr val="black"/>
                </a:solidFill>
                <a:cs typeface="Calibri"/>
              </a:rPr>
              <a:t>Varicella</a:t>
            </a:r>
            <a:r>
              <a:rPr lang="en-US" b="1" dirty="0">
                <a:solidFill>
                  <a:prstClr val="black"/>
                </a:solidFill>
                <a:cs typeface="Calibri"/>
              </a:rPr>
              <a:t> : </a:t>
            </a:r>
            <a:r>
              <a:rPr lang="en-US" b="1" dirty="0" err="1">
                <a:solidFill>
                  <a:prstClr val="black"/>
                </a:solidFill>
                <a:cs typeface="Calibri"/>
              </a:rPr>
              <a:t>varicella</a:t>
            </a:r>
            <a:r>
              <a:rPr lang="en-US" b="1" dirty="0">
                <a:solidFill>
                  <a:prstClr val="black"/>
                </a:solidFill>
                <a:cs typeface="Calibri"/>
              </a:rPr>
              <a:t> pneumonia :</a:t>
            </a:r>
          </a:p>
          <a:p>
            <a:pPr algn="l" rtl="0"/>
            <a:r>
              <a:rPr lang="en-US" b="1" dirty="0">
                <a:solidFill>
                  <a:prstClr val="black"/>
                </a:solidFill>
                <a:cs typeface="Calibri"/>
              </a:rPr>
              <a:t>IV acyclovir 10mg/kg every 8 </a:t>
            </a:r>
            <a:r>
              <a:rPr lang="en-US" b="1" dirty="0" smtClean="0">
                <a:solidFill>
                  <a:prstClr val="black"/>
                </a:solidFill>
                <a:cs typeface="Calibri"/>
              </a:rPr>
              <a:t>hours</a:t>
            </a:r>
            <a:endParaRPr lang="en-US" sz="2800" b="1" dirty="0">
              <a:solidFill>
                <a:prstClr val="black"/>
              </a:solidFill>
              <a:cs typeface="Calibri"/>
            </a:endParaRPr>
          </a:p>
        </p:txBody>
      </p:sp>
    </p:spTree>
    <p:extLst>
      <p:ext uri="{BB962C8B-B14F-4D97-AF65-F5344CB8AC3E}">
        <p14:creationId xmlns:p14="http://schemas.microsoft.com/office/powerpoint/2010/main" val="37838088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descr="a24fe96b-b390-4387-b262-18c540f995d1.jpeg"/>
          <p:cNvPicPr>
            <a:picLocks noGrp="1" noChangeAspect="1"/>
          </p:cNvPicPr>
          <p:nvPr>
            <p:ph idx="1"/>
          </p:nvPr>
        </p:nvPicPr>
        <p:blipFill>
          <a:blip r:embed="rId2"/>
          <a:stretch>
            <a:fillRect/>
          </a:stretch>
        </p:blipFill>
        <p:spPr>
          <a:xfrm>
            <a:off x="0" y="0"/>
            <a:ext cx="9144000" cy="5143500"/>
          </a:xfrm>
        </p:spPr>
      </p:pic>
    </p:spTree>
    <p:extLst>
      <p:ext uri="{BB962C8B-B14F-4D97-AF65-F5344CB8AC3E}">
        <p14:creationId xmlns:p14="http://schemas.microsoft.com/office/powerpoint/2010/main" val="10645916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1768073"/>
            <a:ext cx="8229600" cy="857250"/>
          </a:xfrm>
        </p:spPr>
        <p:txBody>
          <a:bodyPr/>
          <a:lstStyle/>
          <a:p>
            <a:r>
              <a:rPr lang="en-US" dirty="0" smtClean="0"/>
              <a:t>TIME AND MODE OF DELIVERY </a:t>
            </a:r>
            <a:endParaRPr lang="ar-SA" dirty="0"/>
          </a:p>
        </p:txBody>
      </p:sp>
    </p:spTree>
    <p:extLst>
      <p:ext uri="{BB962C8B-B14F-4D97-AF65-F5344CB8AC3E}">
        <p14:creationId xmlns:p14="http://schemas.microsoft.com/office/powerpoint/2010/main" val="21026951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5143500"/>
          </a:xfrm>
        </p:spPr>
        <p:txBody>
          <a:bodyPr>
            <a:normAutofit fontScale="92500" lnSpcReduction="20000"/>
          </a:bodyPr>
          <a:lstStyle/>
          <a:p>
            <a:pPr algn="l"/>
            <a:r>
              <a:rPr lang="en-US" dirty="0" smtClean="0"/>
              <a:t>Timing and mode of delivery must be </a:t>
            </a:r>
            <a:r>
              <a:rPr lang="ar-SA" dirty="0" smtClean="0"/>
              <a:t/>
            </a:r>
            <a:br>
              <a:rPr lang="ar-SA" dirty="0" smtClean="0"/>
            </a:br>
            <a:r>
              <a:rPr lang="en-US" dirty="0" smtClean="0"/>
              <a:t>individualized </a:t>
            </a:r>
            <a:br>
              <a:rPr lang="en-US" dirty="0" smtClean="0"/>
            </a:br>
            <a:r>
              <a:rPr lang="en-US" dirty="0" smtClean="0">
                <a:cs typeface="Calibri Light"/>
              </a:rPr>
              <a:t> </a:t>
            </a:r>
            <a:br>
              <a:rPr lang="en-US" dirty="0" smtClean="0">
                <a:cs typeface="Calibri Light"/>
              </a:rPr>
            </a:br>
            <a:r>
              <a:rPr lang="en-US" dirty="0" smtClean="0">
                <a:cs typeface="Calibri Light"/>
              </a:rPr>
              <a:t>Delivery during </a:t>
            </a:r>
            <a:r>
              <a:rPr lang="en-US" dirty="0" err="1" smtClean="0">
                <a:cs typeface="Calibri Light"/>
              </a:rPr>
              <a:t>viremic</a:t>
            </a:r>
            <a:r>
              <a:rPr lang="en-US" dirty="0" smtClean="0">
                <a:cs typeface="Calibri Light"/>
              </a:rPr>
              <a:t> period is extremely dangerous </a:t>
            </a:r>
            <a:r>
              <a:rPr lang="ar-SA" dirty="0" smtClean="0">
                <a:cs typeface="Calibri Light"/>
              </a:rPr>
              <a:t/>
            </a:r>
            <a:br>
              <a:rPr lang="ar-SA" dirty="0" smtClean="0">
                <a:cs typeface="Calibri Light"/>
              </a:rPr>
            </a:br>
            <a:r>
              <a:rPr lang="en-US" dirty="0" smtClean="0">
                <a:cs typeface="Calibri Light"/>
              </a:rPr>
              <a:t/>
            </a:r>
            <a:br>
              <a:rPr lang="en-US" dirty="0" smtClean="0">
                <a:cs typeface="Calibri Light"/>
              </a:rPr>
            </a:br>
            <a:r>
              <a:rPr lang="en-US" dirty="0" smtClean="0">
                <a:cs typeface="Calibri Light"/>
              </a:rPr>
              <a:t>Maternal risk during delivery includes (</a:t>
            </a:r>
            <a:r>
              <a:rPr lang="en-US" dirty="0" err="1" smtClean="0">
                <a:cs typeface="Calibri Light"/>
              </a:rPr>
              <a:t>bleeding,thrombocytopenia,DIC</a:t>
            </a:r>
            <a:r>
              <a:rPr lang="en-US" dirty="0">
                <a:cs typeface="Calibri Light"/>
              </a:rPr>
              <a:t> </a:t>
            </a:r>
            <a:r>
              <a:rPr lang="en-US" dirty="0" smtClean="0">
                <a:cs typeface="Calibri Light"/>
              </a:rPr>
              <a:t>and hepatitis) </a:t>
            </a:r>
            <a:r>
              <a:rPr lang="ar-SA" dirty="0" smtClean="0">
                <a:cs typeface="Calibri Light"/>
              </a:rPr>
              <a:t> </a:t>
            </a:r>
            <a:r>
              <a:rPr lang="en-US" dirty="0" smtClean="0">
                <a:cs typeface="Calibri Light"/>
              </a:rPr>
              <a:t/>
            </a:r>
            <a:br>
              <a:rPr lang="en-US" dirty="0" smtClean="0">
                <a:cs typeface="Calibri Light"/>
              </a:rPr>
            </a:br>
            <a:r>
              <a:rPr lang="en-US" dirty="0" smtClean="0">
                <a:ea typeface="+mn-lt"/>
                <a:cs typeface="+mn-lt"/>
              </a:rPr>
              <a:t> high risk of </a:t>
            </a:r>
            <a:r>
              <a:rPr lang="en-US" dirty="0" err="1" smtClean="0">
                <a:ea typeface="+mn-lt"/>
                <a:cs typeface="+mn-lt"/>
              </a:rPr>
              <a:t>varicella</a:t>
            </a:r>
            <a:r>
              <a:rPr lang="en-US" dirty="0" smtClean="0">
                <a:ea typeface="+mn-lt"/>
                <a:cs typeface="+mn-lt"/>
              </a:rPr>
              <a:t> infection of the newborn.</a:t>
            </a:r>
            <a:br>
              <a:rPr lang="en-US" dirty="0" smtClean="0">
                <a:ea typeface="+mn-lt"/>
                <a:cs typeface="+mn-lt"/>
              </a:rPr>
            </a:br>
            <a:r>
              <a:rPr lang="en-US" dirty="0" smtClean="0">
                <a:ea typeface="+mn-lt"/>
                <a:cs typeface="+mn-lt"/>
              </a:rPr>
              <a:t/>
            </a:r>
            <a:br>
              <a:rPr lang="en-US" dirty="0" smtClean="0">
                <a:ea typeface="+mn-lt"/>
                <a:cs typeface="+mn-lt"/>
              </a:rPr>
            </a:br>
            <a:r>
              <a:rPr lang="en-US" dirty="0" smtClean="0"/>
              <a:t> In case of maternal chickenpox at term, delivery can be delayed until 5–7 days after the onset of maternal rash so as to allow the transmission of maternal antibodies to the fetus</a:t>
            </a:r>
            <a:endParaRPr lang="ar-SA" dirty="0"/>
          </a:p>
        </p:txBody>
      </p:sp>
    </p:spTree>
    <p:extLst>
      <p:ext uri="{BB962C8B-B14F-4D97-AF65-F5344CB8AC3E}">
        <p14:creationId xmlns:p14="http://schemas.microsoft.com/office/powerpoint/2010/main" val="9120698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1178710"/>
            <a:ext cx="8229600" cy="1829987"/>
          </a:xfrm>
        </p:spPr>
        <p:txBody>
          <a:bodyPr>
            <a:normAutofit/>
          </a:bodyPr>
          <a:lstStyle/>
          <a:p>
            <a:r>
              <a:rPr lang="en-US" sz="6600" dirty="0" smtClean="0"/>
              <a:t>Prevention </a:t>
            </a:r>
            <a:endParaRPr lang="ar-SA" sz="6600" dirty="0"/>
          </a:p>
        </p:txBody>
      </p:sp>
    </p:spTree>
    <p:extLst>
      <p:ext uri="{BB962C8B-B14F-4D97-AF65-F5344CB8AC3E}">
        <p14:creationId xmlns:p14="http://schemas.microsoft.com/office/powerpoint/2010/main" val="41338583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14297"/>
            <a:ext cx="8229600" cy="4380326"/>
          </a:xfrm>
        </p:spPr>
        <p:txBody>
          <a:bodyPr>
            <a:normAutofit fontScale="77500" lnSpcReduction="20000"/>
          </a:bodyPr>
          <a:lstStyle/>
          <a:p>
            <a:pPr marL="0" indent="0" algn="l">
              <a:buNone/>
            </a:pPr>
            <a:endParaRPr lang="en-US" b="1" dirty="0" smtClean="0">
              <a:ea typeface="+mn-lt"/>
              <a:cs typeface="+mn-lt"/>
            </a:endParaRPr>
          </a:p>
          <a:p>
            <a:pPr algn="l">
              <a:lnSpc>
                <a:spcPct val="100000"/>
              </a:lnSpc>
              <a:spcBef>
                <a:spcPts val="0"/>
              </a:spcBef>
              <a:buFont typeface="Arial"/>
            </a:pPr>
            <a:r>
              <a:rPr lang="en-US" b="1" dirty="0" smtClean="0">
                <a:ea typeface="+mn-lt"/>
                <a:cs typeface="+mn-lt"/>
              </a:rPr>
              <a:t>PRE-EXPOSURE PROPHYLAXIS :</a:t>
            </a:r>
            <a:endParaRPr lang="en-US" dirty="0" smtClean="0">
              <a:ea typeface="+mn-lt"/>
              <a:cs typeface="+mn-lt"/>
            </a:endParaRPr>
          </a:p>
          <a:p>
            <a:pPr marL="0" indent="0" algn="l">
              <a:lnSpc>
                <a:spcPct val="100000"/>
              </a:lnSpc>
              <a:spcBef>
                <a:spcPts val="0"/>
              </a:spcBef>
              <a:buNone/>
            </a:pPr>
            <a:r>
              <a:rPr lang="en-US" b="1" dirty="0" smtClean="0">
                <a:ea typeface="+mn-lt"/>
                <a:cs typeface="+mn-lt"/>
              </a:rPr>
              <a:t>VARIVAX, a live attenuated </a:t>
            </a:r>
            <a:r>
              <a:rPr lang="en-US" b="1" dirty="0" err="1" smtClean="0">
                <a:ea typeface="+mn-lt"/>
                <a:cs typeface="+mn-lt"/>
              </a:rPr>
              <a:t>varicella</a:t>
            </a:r>
            <a:r>
              <a:rPr lang="en-US" b="1" dirty="0" smtClean="0">
                <a:ea typeface="+mn-lt"/>
                <a:cs typeface="+mn-lt"/>
              </a:rPr>
              <a:t> </a:t>
            </a:r>
            <a:r>
              <a:rPr lang="en-US" b="1" dirty="0" err="1" smtClean="0">
                <a:ea typeface="+mn-lt"/>
                <a:cs typeface="+mn-lt"/>
              </a:rPr>
              <a:t>vaccine,contraindicated</a:t>
            </a:r>
            <a:r>
              <a:rPr lang="en-US" b="1" dirty="0" smtClean="0">
                <a:ea typeface="+mn-lt"/>
                <a:cs typeface="+mn-lt"/>
              </a:rPr>
              <a:t> in pregnancy .Non pregnant non immune women should receive 2 doses (4-8weeks apart) Avoid pregnancy for 1 month after vaccination. Or  immediately after delivery with the second dose administered at the six-week postpartum visit .</a:t>
            </a:r>
            <a:endParaRPr lang="en-US" dirty="0" smtClean="0">
              <a:ea typeface="+mn-lt"/>
              <a:cs typeface="+mn-lt"/>
            </a:endParaRPr>
          </a:p>
          <a:p>
            <a:pPr marL="0" indent="0" algn="l">
              <a:lnSpc>
                <a:spcPct val="100000"/>
              </a:lnSpc>
              <a:spcBef>
                <a:spcPts val="0"/>
              </a:spcBef>
              <a:buNone/>
            </a:pPr>
            <a:endParaRPr lang="en-US" b="1" dirty="0" smtClean="0">
              <a:ea typeface="+mn-lt"/>
              <a:cs typeface="+mn-lt"/>
            </a:endParaRPr>
          </a:p>
          <a:p>
            <a:pPr algn="l">
              <a:lnSpc>
                <a:spcPct val="100000"/>
              </a:lnSpc>
              <a:spcBef>
                <a:spcPts val="0"/>
              </a:spcBef>
            </a:pPr>
            <a:r>
              <a:rPr lang="en-US" b="1" dirty="0" smtClean="0">
                <a:ea typeface="+mn-lt"/>
                <a:cs typeface="+mn-lt"/>
              </a:rPr>
              <a:t>POST EXPOSURE PROPHYLAXIS :</a:t>
            </a:r>
            <a:endParaRPr lang="en-US" dirty="0" smtClean="0">
              <a:ea typeface="+mn-lt"/>
              <a:cs typeface="+mn-lt"/>
            </a:endParaRPr>
          </a:p>
          <a:p>
            <a:pPr marL="0" indent="0" algn="l">
              <a:lnSpc>
                <a:spcPct val="100000"/>
              </a:lnSpc>
              <a:spcBef>
                <a:spcPts val="0"/>
              </a:spcBef>
              <a:buNone/>
            </a:pPr>
            <a:r>
              <a:rPr lang="en-US" b="1" dirty="0" smtClean="0">
                <a:ea typeface="+mn-lt"/>
                <a:cs typeface="+mn-lt"/>
              </a:rPr>
              <a:t> </a:t>
            </a:r>
            <a:r>
              <a:rPr lang="en-US" b="1" dirty="0" err="1" smtClean="0">
                <a:ea typeface="+mn-lt"/>
                <a:cs typeface="+mn-lt"/>
              </a:rPr>
              <a:t>VariZIG</a:t>
            </a:r>
            <a:r>
              <a:rPr lang="en-US" b="1" dirty="0" smtClean="0">
                <a:ea typeface="+mn-lt"/>
                <a:cs typeface="+mn-lt"/>
              </a:rPr>
              <a:t>, a </a:t>
            </a:r>
            <a:r>
              <a:rPr lang="en-US" b="1" dirty="0" err="1" smtClean="0">
                <a:ea typeface="+mn-lt"/>
                <a:cs typeface="+mn-lt"/>
              </a:rPr>
              <a:t>varicella</a:t>
            </a:r>
            <a:r>
              <a:rPr lang="en-US" b="1" dirty="0" smtClean="0">
                <a:ea typeface="+mn-lt"/>
                <a:cs typeface="+mn-lt"/>
              </a:rPr>
              <a:t>-zoster immune , </a:t>
            </a:r>
            <a:r>
              <a:rPr lang="en-US" b="1" dirty="0" err="1" smtClean="0">
                <a:ea typeface="+mn-lt"/>
                <a:cs typeface="+mn-lt"/>
              </a:rPr>
              <a:t>VariZIG</a:t>
            </a:r>
            <a:r>
              <a:rPr lang="en-US" b="1" dirty="0" smtClean="0">
                <a:ea typeface="+mn-lt"/>
                <a:cs typeface="+mn-lt"/>
              </a:rPr>
              <a:t> should be administered intramuscularly as soon as possible within 10 days of exposure.  .</a:t>
            </a:r>
            <a:endParaRPr lang="en-US" dirty="0" smtClean="0">
              <a:ea typeface="+mn-lt"/>
              <a:cs typeface="+mn-lt"/>
            </a:endParaRPr>
          </a:p>
          <a:p>
            <a:pPr marL="0" indent="0" algn="l">
              <a:lnSpc>
                <a:spcPct val="100000"/>
              </a:lnSpc>
              <a:spcBef>
                <a:spcPts val="0"/>
              </a:spcBef>
              <a:buNone/>
            </a:pPr>
            <a:r>
              <a:rPr lang="en-US" b="1" dirty="0" smtClean="0">
                <a:ea typeface="+mn-lt"/>
                <a:cs typeface="+mn-lt"/>
              </a:rPr>
              <a:t>IVIG : single dose 400 mg/kg</a:t>
            </a:r>
            <a:endParaRPr lang="en-US" dirty="0" smtClean="0">
              <a:cs typeface="Calibri"/>
            </a:endParaRPr>
          </a:p>
          <a:p>
            <a:pPr algn="l"/>
            <a:endParaRPr lang="ar-SA" dirty="0"/>
          </a:p>
        </p:txBody>
      </p:sp>
    </p:spTree>
    <p:extLst>
      <p:ext uri="{BB962C8B-B14F-4D97-AF65-F5344CB8AC3E}">
        <p14:creationId xmlns:p14="http://schemas.microsoft.com/office/powerpoint/2010/main" val="26877404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107140"/>
            <a:ext cx="8229600" cy="436946"/>
          </a:xfrm>
        </p:spPr>
        <p:txBody>
          <a:bodyPr>
            <a:normAutofit fontScale="90000"/>
          </a:bodyPr>
          <a:lstStyle/>
          <a:p>
            <a:pPr algn="l"/>
            <a:r>
              <a:rPr lang="en-US" dirty="0" smtClean="0"/>
              <a:t>Conclusion</a:t>
            </a:r>
            <a:endParaRPr lang="ar-SA" dirty="0"/>
          </a:p>
        </p:txBody>
      </p:sp>
      <p:sp>
        <p:nvSpPr>
          <p:cNvPr id="3" name="عنصر نائب للمحتوى 2"/>
          <p:cNvSpPr>
            <a:spLocks noGrp="1"/>
          </p:cNvSpPr>
          <p:nvPr>
            <p:ph idx="1"/>
          </p:nvPr>
        </p:nvSpPr>
        <p:spPr>
          <a:xfrm>
            <a:off x="214282" y="696502"/>
            <a:ext cx="8472518" cy="4446998"/>
          </a:xfrm>
        </p:spPr>
        <p:txBody>
          <a:bodyPr>
            <a:normAutofit fontScale="77500" lnSpcReduction="20000"/>
          </a:bodyPr>
          <a:lstStyle/>
          <a:p>
            <a:pPr algn="l"/>
            <a:r>
              <a:rPr lang="en-US" dirty="0" smtClean="0"/>
              <a:t>Chicken </a:t>
            </a:r>
            <a:r>
              <a:rPr lang="en-US" dirty="0"/>
              <a:t>pox during pregnancy can have gestational age-specific adverse outcomes both </a:t>
            </a:r>
            <a:r>
              <a:rPr lang="ar-SA" dirty="0" smtClean="0"/>
              <a:t/>
            </a:r>
            <a:br>
              <a:rPr lang="ar-SA" dirty="0" smtClean="0"/>
            </a:br>
            <a:r>
              <a:rPr lang="en-US" dirty="0" smtClean="0"/>
              <a:t>in </a:t>
            </a:r>
            <a:r>
              <a:rPr lang="en-US" dirty="0"/>
              <a:t>the mother and in the fetus</a:t>
            </a:r>
            <a:r>
              <a:rPr lang="en-US" dirty="0" smtClean="0"/>
              <a:t>.</a:t>
            </a:r>
            <a:br>
              <a:rPr lang="en-US" dirty="0" smtClean="0"/>
            </a:br>
            <a:r>
              <a:rPr lang="en-US" dirty="0" smtClean="0"/>
              <a:t> </a:t>
            </a:r>
            <a:br>
              <a:rPr lang="en-US" dirty="0" smtClean="0"/>
            </a:br>
            <a:r>
              <a:rPr lang="en-US" dirty="0" err="1" smtClean="0"/>
              <a:t>Varicella</a:t>
            </a:r>
            <a:r>
              <a:rPr lang="en-US" dirty="0" smtClean="0"/>
              <a:t> </a:t>
            </a:r>
            <a:r>
              <a:rPr lang="en-US" dirty="0"/>
              <a:t>vaccine is contraindicated in pregnancy. </a:t>
            </a:r>
            <a:r>
              <a:rPr lang="en-US" dirty="0" smtClean="0"/>
              <a:t/>
            </a:r>
            <a:br>
              <a:rPr lang="en-US" dirty="0" smtClean="0"/>
            </a:br>
            <a:r>
              <a:rPr lang="en-US" dirty="0" smtClean="0"/>
              <a:t/>
            </a:r>
            <a:br>
              <a:rPr lang="en-US" dirty="0" smtClean="0"/>
            </a:br>
            <a:r>
              <a:rPr lang="en-US" dirty="0" smtClean="0"/>
              <a:t>Non-immune </a:t>
            </a:r>
            <a:r>
              <a:rPr lang="en-US" dirty="0"/>
              <a:t>exposed expectant mothers can be offered VZIG as prophylaxis before infection occurs</a:t>
            </a:r>
            <a:r>
              <a:rPr lang="en-US" dirty="0" smtClean="0"/>
              <a:t>.</a:t>
            </a:r>
            <a:br>
              <a:rPr lang="en-US" dirty="0" smtClean="0"/>
            </a:br>
            <a:r>
              <a:rPr lang="en-US" dirty="0" smtClean="0"/>
              <a:t/>
            </a:r>
            <a:br>
              <a:rPr lang="en-US" dirty="0" smtClean="0"/>
            </a:br>
            <a:r>
              <a:rPr lang="en-US" dirty="0" smtClean="0"/>
              <a:t> </a:t>
            </a:r>
            <a:r>
              <a:rPr lang="en-US" dirty="0"/>
              <a:t>Once infection occurs, oral or intravenous </a:t>
            </a:r>
            <a:r>
              <a:rPr lang="en-US" dirty="0" smtClean="0"/>
              <a:t>acyclovir </a:t>
            </a:r>
            <a:r>
              <a:rPr lang="en-US" dirty="0"/>
              <a:t>can be advised depending on the severity of infection. </a:t>
            </a:r>
            <a:r>
              <a:rPr lang="en-US" dirty="0" smtClean="0"/>
              <a:t/>
            </a:r>
            <a:br>
              <a:rPr lang="en-US" dirty="0" smtClean="0"/>
            </a:br>
            <a:r>
              <a:rPr lang="en-US" dirty="0" smtClean="0"/>
              <a:t/>
            </a:r>
            <a:br>
              <a:rPr lang="en-US" dirty="0" smtClean="0"/>
            </a:br>
            <a:r>
              <a:rPr lang="en-US" dirty="0" smtClean="0"/>
              <a:t>Neonatal </a:t>
            </a:r>
            <a:r>
              <a:rPr lang="en-US" dirty="0" err="1"/>
              <a:t>varicella</a:t>
            </a:r>
            <a:r>
              <a:rPr lang="en-US" dirty="0"/>
              <a:t> infection should be treated promptly with intravenous </a:t>
            </a:r>
            <a:r>
              <a:rPr lang="en-US" dirty="0" smtClean="0"/>
              <a:t>acyclovir</a:t>
            </a:r>
            <a:endParaRPr lang="ar-SA" dirty="0"/>
          </a:p>
        </p:txBody>
      </p:sp>
    </p:spTree>
    <p:extLst>
      <p:ext uri="{BB962C8B-B14F-4D97-AF65-F5344CB8AC3E}">
        <p14:creationId xmlns:p14="http://schemas.microsoft.com/office/powerpoint/2010/main" val="34506282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1500180"/>
            <a:ext cx="8229600" cy="1285878"/>
          </a:xfrm>
        </p:spPr>
        <p:txBody>
          <a:bodyPr>
            <a:noAutofit/>
          </a:bodyPr>
          <a:lstStyle/>
          <a:p>
            <a:r>
              <a:rPr lang="en-US" sz="4800" dirty="0" smtClean="0"/>
              <a:t>HUMAN IMMUNODEFICIENCY VIRUS and pregnancy</a:t>
            </a:r>
            <a:endParaRPr lang="ar-SA" sz="4800" dirty="0"/>
          </a:p>
        </p:txBody>
      </p:sp>
    </p:spTree>
    <p:extLst>
      <p:ext uri="{BB962C8B-B14F-4D97-AF65-F5344CB8AC3E}">
        <p14:creationId xmlns:p14="http://schemas.microsoft.com/office/powerpoint/2010/main" val="3003818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p>
            <a:r>
              <a:rPr lang="en-US" b="1" i="0" u="none" strike="noStrike" dirty="0">
                <a:solidFill>
                  <a:srgbClr val="343536"/>
                </a:solidFill>
                <a:effectLst/>
                <a:latin typeface="Source Sans Pro" panose="020F0502020204030204" pitchFamily="34" charset="0"/>
              </a:rPr>
              <a:t>Are TORCH infections contagious?</a:t>
            </a:r>
          </a:p>
        </p:txBody>
      </p:sp>
      <p:sp>
        <p:nvSpPr>
          <p:cNvPr id="142" name="Google Shape;142;p17"/>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pPr marL="182880" lvl="0" indent="-205740" algn="l" rtl="0">
              <a:spcBef>
                <a:spcPts val="0"/>
              </a:spcBef>
              <a:spcAft>
                <a:spcPts val="0"/>
              </a:spcAft>
              <a:buClr>
                <a:schemeClr val="dk2"/>
              </a:buClr>
              <a:buSzPts val="1800"/>
              <a:buChar char="●"/>
            </a:pPr>
            <a:r>
              <a:rPr lang="en-US" sz="2000" b="0" i="0" u="none" strike="noStrike" dirty="0">
                <a:solidFill>
                  <a:srgbClr val="343536"/>
                </a:solidFill>
                <a:effectLst/>
                <a:latin typeface="Source Sans Pro" panose="020F0502020204030204" pitchFamily="34" charset="0"/>
              </a:rPr>
              <a:t>Yes, TORCH infections are contagious and spread easily.</a:t>
            </a:r>
            <a:endParaRPr sz="1400" dirty="0">
              <a:solidFill>
                <a:schemeClr val="accent3">
                  <a:lumMod val="50000"/>
                </a:schemeClr>
              </a:solidFill>
            </a:endParaRPr>
          </a:p>
        </p:txBody>
      </p:sp>
    </p:spTree>
    <p:extLst>
      <p:ext uri="{BB962C8B-B14F-4D97-AF65-F5344CB8AC3E}">
        <p14:creationId xmlns:p14="http://schemas.microsoft.com/office/powerpoint/2010/main" val="31209938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035965"/>
            <a:ext cx="8229600" cy="857250"/>
          </a:xfrm>
        </p:spPr>
        <p:txBody>
          <a:bodyPr>
            <a:normAutofit fontScale="90000"/>
          </a:bodyPr>
          <a:lstStyle/>
          <a:p>
            <a:r>
              <a:rPr lang="en-US" sz="6000" dirty="0" smtClean="0"/>
              <a:t>Definition and Etiology </a:t>
            </a:r>
            <a:endParaRPr lang="ar-SA" sz="6000" dirty="0"/>
          </a:p>
        </p:txBody>
      </p:sp>
    </p:spTree>
    <p:extLst>
      <p:ext uri="{BB962C8B-B14F-4D97-AF65-F5344CB8AC3E}">
        <p14:creationId xmlns:p14="http://schemas.microsoft.com/office/powerpoint/2010/main" val="41303552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20000"/>
          </a:bodyPr>
          <a:lstStyle/>
          <a:p>
            <a:pPr algn="l"/>
            <a:r>
              <a:rPr lang="en-US" dirty="0" smtClean="0"/>
              <a:t>Human </a:t>
            </a:r>
            <a:r>
              <a:rPr lang="en-US" dirty="0" err="1" smtClean="0"/>
              <a:t>immuno</a:t>
            </a:r>
            <a:r>
              <a:rPr lang="en-US" dirty="0" smtClean="0"/>
              <a:t> deficiency virus (HIV) is a RNA Retro virus</a:t>
            </a:r>
            <a:br>
              <a:rPr lang="en-US" dirty="0" smtClean="0"/>
            </a:br>
            <a:r>
              <a:rPr lang="en-US" dirty="0" smtClean="0"/>
              <a:t> After infection, HIV start attacking the CD cell and </a:t>
            </a:r>
            <a:r>
              <a:rPr lang="en-US" dirty="0" err="1" smtClean="0"/>
              <a:t>desrtoying</a:t>
            </a:r>
            <a:r>
              <a:rPr lang="en-US" dirty="0" smtClean="0"/>
              <a:t> them </a:t>
            </a:r>
            <a:br>
              <a:rPr lang="en-US" dirty="0" smtClean="0"/>
            </a:br>
            <a:r>
              <a:rPr lang="en-US" dirty="0" smtClean="0"/>
              <a:t>Spread of HIV infection via sexual </a:t>
            </a:r>
            <a:r>
              <a:rPr lang="en-US" dirty="0" err="1" smtClean="0"/>
              <a:t>intercource</a:t>
            </a:r>
            <a:r>
              <a:rPr lang="en-US" dirty="0" smtClean="0"/>
              <a:t> , using infected blood and blood product ,using infected needle and from pregnant mother to her fetus </a:t>
            </a:r>
            <a:br>
              <a:rPr lang="en-US" dirty="0" smtClean="0"/>
            </a:br>
            <a:endParaRPr lang="ar-SA" dirty="0"/>
          </a:p>
        </p:txBody>
      </p:sp>
    </p:spTree>
    <p:extLst>
      <p:ext uri="{BB962C8B-B14F-4D97-AF65-F5344CB8AC3E}">
        <p14:creationId xmlns:p14="http://schemas.microsoft.com/office/powerpoint/2010/main" val="8379806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375033"/>
            <a:ext cx="8229600" cy="3394472"/>
          </a:xfrm>
        </p:spPr>
        <p:txBody>
          <a:bodyPr/>
          <a:lstStyle/>
          <a:p>
            <a:pPr algn="l"/>
            <a:r>
              <a:rPr lang="en-US" dirty="0" smtClean="0"/>
              <a:t>Vertical transmission of HIV is possible not only throughout pregnancy but also during childbirth and breastfeeding </a:t>
            </a:r>
            <a:endParaRPr lang="ar-SA" dirty="0"/>
          </a:p>
        </p:txBody>
      </p:sp>
      <p:pic>
        <p:nvPicPr>
          <p:cNvPr id="4" name="صورة 3" descr="1bbe2df5-111a-4d39-aaee-425e974ce6c1.jpeg"/>
          <p:cNvPicPr>
            <a:picLocks noChangeAspect="1"/>
          </p:cNvPicPr>
          <p:nvPr/>
        </p:nvPicPr>
        <p:blipFill>
          <a:blip r:embed="rId2"/>
          <a:stretch>
            <a:fillRect/>
          </a:stretch>
        </p:blipFill>
        <p:spPr>
          <a:xfrm>
            <a:off x="214282" y="1660916"/>
            <a:ext cx="8715436" cy="3227837"/>
          </a:xfrm>
          <a:prstGeom prst="rect">
            <a:avLst/>
          </a:prstGeom>
        </p:spPr>
      </p:pic>
    </p:spTree>
    <p:extLst>
      <p:ext uri="{BB962C8B-B14F-4D97-AF65-F5344CB8AC3E}">
        <p14:creationId xmlns:p14="http://schemas.microsoft.com/office/powerpoint/2010/main" val="20215591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750081"/>
            <a:ext cx="8229600" cy="857250"/>
          </a:xfrm>
        </p:spPr>
        <p:txBody>
          <a:bodyPr>
            <a:normAutofit fontScale="90000"/>
          </a:bodyPr>
          <a:lstStyle/>
          <a:p>
            <a:r>
              <a:rPr lang="en-US" sz="6600" dirty="0" smtClean="0"/>
              <a:t>Clinical evaluation </a:t>
            </a:r>
            <a:endParaRPr lang="ar-SA" sz="6600" dirty="0"/>
          </a:p>
        </p:txBody>
      </p:sp>
      <p:pic>
        <p:nvPicPr>
          <p:cNvPr id="4" name="صورة 3" descr="7c3203a7-7d03-413a-b149-823959cdd552.jpeg"/>
          <p:cNvPicPr>
            <a:picLocks noChangeAspect="1"/>
          </p:cNvPicPr>
          <p:nvPr/>
        </p:nvPicPr>
        <p:blipFill>
          <a:blip r:embed="rId2"/>
          <a:stretch>
            <a:fillRect/>
          </a:stretch>
        </p:blipFill>
        <p:spPr>
          <a:xfrm>
            <a:off x="1643042" y="1768072"/>
            <a:ext cx="6286544" cy="2376728"/>
          </a:xfrm>
          <a:prstGeom prst="rect">
            <a:avLst/>
          </a:prstGeom>
        </p:spPr>
      </p:pic>
    </p:spTree>
    <p:extLst>
      <p:ext uri="{BB962C8B-B14F-4D97-AF65-F5344CB8AC3E}">
        <p14:creationId xmlns:p14="http://schemas.microsoft.com/office/powerpoint/2010/main" val="6761625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14297"/>
            <a:ext cx="6257940" cy="4768487"/>
          </a:xfrm>
        </p:spPr>
        <p:txBody>
          <a:bodyPr>
            <a:normAutofit fontScale="70000" lnSpcReduction="20000"/>
          </a:bodyPr>
          <a:lstStyle/>
          <a:p>
            <a:pPr algn="l"/>
            <a:r>
              <a:rPr lang="en-US" dirty="0" smtClean="0"/>
              <a:t>History of :</a:t>
            </a:r>
            <a:br>
              <a:rPr lang="en-US" dirty="0" smtClean="0"/>
            </a:br>
            <a:r>
              <a:rPr lang="en-US" dirty="0" smtClean="0"/>
              <a:t>opportunistic infection , STD , substance abuse and vaccination status </a:t>
            </a:r>
            <a:br>
              <a:rPr lang="en-US" dirty="0" smtClean="0"/>
            </a:br>
            <a:r>
              <a:rPr lang="en-US" dirty="0" smtClean="0"/>
              <a:t>New symptoms like fever should alert the physician to the possibility of an undiagnosed</a:t>
            </a:r>
            <a:br>
              <a:rPr lang="en-US" dirty="0" smtClean="0"/>
            </a:br>
            <a:r>
              <a:rPr lang="en-US" dirty="0" smtClean="0"/>
              <a:t> opportunistic infection</a:t>
            </a:r>
            <a:br>
              <a:rPr lang="en-US" dirty="0" smtClean="0"/>
            </a:br>
            <a:r>
              <a:rPr lang="ar-JO" dirty="0" smtClean="0"/>
              <a:t/>
            </a:r>
            <a:br>
              <a:rPr lang="ar-JO" dirty="0" smtClean="0"/>
            </a:br>
            <a:r>
              <a:rPr lang="ar-JO" dirty="0" smtClean="0"/>
              <a:t/>
            </a:r>
            <a:br>
              <a:rPr lang="ar-JO" dirty="0" smtClean="0"/>
            </a:br>
            <a:r>
              <a:rPr lang="en-US" dirty="0" smtClean="0"/>
              <a:t>Physical examination should aim to pick up :</a:t>
            </a:r>
            <a:br>
              <a:rPr lang="en-US" dirty="0" smtClean="0"/>
            </a:br>
            <a:r>
              <a:rPr lang="en-US" dirty="0" smtClean="0">
                <a:solidFill>
                  <a:srgbClr val="FF0000"/>
                </a:solidFill>
              </a:rPr>
              <a:t>Sign like thrush</a:t>
            </a:r>
            <a:r>
              <a:rPr lang="en-US" dirty="0" smtClean="0"/>
              <a:t>, which may be an indicator of an advanced HIV infection </a:t>
            </a:r>
            <a:br>
              <a:rPr lang="en-US" dirty="0" smtClean="0"/>
            </a:br>
            <a:r>
              <a:rPr lang="en-US" dirty="0" smtClean="0"/>
              <a:t> </a:t>
            </a:r>
            <a:r>
              <a:rPr lang="en-US" dirty="0" smtClean="0">
                <a:solidFill>
                  <a:srgbClr val="FF0000"/>
                </a:solidFill>
              </a:rPr>
              <a:t>Sign of other STIs</a:t>
            </a:r>
            <a:r>
              <a:rPr lang="en-US" dirty="0" smtClean="0"/>
              <a:t> which may be present along with HIV </a:t>
            </a:r>
            <a:r>
              <a:rPr lang="en-US" dirty="0" smtClean="0">
                <a:solidFill>
                  <a:schemeClr val="tx1">
                    <a:lumMod val="95000"/>
                    <a:lumOff val="5000"/>
                  </a:schemeClr>
                </a:solidFill>
              </a:rPr>
              <a:t>(</a:t>
            </a:r>
            <a:r>
              <a:rPr lang="en-US" dirty="0" err="1" smtClean="0">
                <a:solidFill>
                  <a:schemeClr val="tx1">
                    <a:lumMod val="95000"/>
                    <a:lumOff val="5000"/>
                  </a:schemeClr>
                </a:solidFill>
              </a:rPr>
              <a:t>eg</a:t>
            </a:r>
            <a:r>
              <a:rPr lang="en-US" dirty="0" smtClean="0">
                <a:solidFill>
                  <a:schemeClr val="tx1">
                    <a:lumMod val="95000"/>
                    <a:lumOff val="5000"/>
                  </a:schemeClr>
                </a:solidFill>
              </a:rPr>
              <a:t> , genital ulcers or vaginal discharge). </a:t>
            </a:r>
            <a:r>
              <a:rPr lang="en-US" dirty="0" smtClean="0"/>
              <a:t/>
            </a:r>
            <a:br>
              <a:rPr lang="en-US" dirty="0" smtClean="0"/>
            </a:br>
            <a:endParaRPr lang="ar-SA" dirty="0"/>
          </a:p>
        </p:txBody>
      </p:sp>
      <p:pic>
        <p:nvPicPr>
          <p:cNvPr id="4" name="صورة 3" descr="7ce169fc-d987-4e3e-b480-2120b60d0b83.jpeg"/>
          <p:cNvPicPr>
            <a:picLocks noChangeAspect="1"/>
          </p:cNvPicPr>
          <p:nvPr/>
        </p:nvPicPr>
        <p:blipFill>
          <a:blip r:embed="rId2"/>
          <a:stretch>
            <a:fillRect/>
          </a:stretch>
        </p:blipFill>
        <p:spPr>
          <a:xfrm>
            <a:off x="6709412" y="2779822"/>
            <a:ext cx="2434588" cy="2363678"/>
          </a:xfrm>
          <a:prstGeom prst="rect">
            <a:avLst/>
          </a:prstGeom>
        </p:spPr>
      </p:pic>
    </p:spTree>
    <p:extLst>
      <p:ext uri="{BB962C8B-B14F-4D97-AF65-F5344CB8AC3E}">
        <p14:creationId xmlns:p14="http://schemas.microsoft.com/office/powerpoint/2010/main" val="33559704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979"/>
            <a:ext cx="8229600" cy="383367"/>
          </a:xfrm>
        </p:spPr>
        <p:txBody>
          <a:bodyPr>
            <a:normAutofit fontScale="90000"/>
          </a:bodyPr>
          <a:lstStyle/>
          <a:p>
            <a:r>
              <a:rPr lang="en-US" dirty="0" smtClean="0"/>
              <a:t>Investigation </a:t>
            </a:r>
            <a:endParaRPr lang="ar-SA" dirty="0"/>
          </a:p>
        </p:txBody>
      </p:sp>
      <p:sp>
        <p:nvSpPr>
          <p:cNvPr id="3" name="عنصر نائب للمحتوى 2"/>
          <p:cNvSpPr>
            <a:spLocks noGrp="1"/>
          </p:cNvSpPr>
          <p:nvPr>
            <p:ph idx="1"/>
          </p:nvPr>
        </p:nvSpPr>
        <p:spPr>
          <a:xfrm>
            <a:off x="457200" y="696503"/>
            <a:ext cx="8229600" cy="3704047"/>
          </a:xfrm>
        </p:spPr>
        <p:txBody>
          <a:bodyPr>
            <a:normAutofit fontScale="70000" lnSpcReduction="20000"/>
          </a:bodyPr>
          <a:lstStyle/>
          <a:p>
            <a:pPr algn="l"/>
            <a:r>
              <a:rPr lang="en-US" b="1" dirty="0" smtClean="0"/>
              <a:t>Ultrasound examination </a:t>
            </a:r>
            <a:r>
              <a:rPr lang="en-US" dirty="0" smtClean="0"/>
              <a:t>in the first trimester : </a:t>
            </a:r>
            <a:r>
              <a:rPr lang="ar-JO" dirty="0" smtClean="0"/>
              <a:t/>
            </a:r>
            <a:br>
              <a:rPr lang="ar-JO" dirty="0" smtClean="0"/>
            </a:br>
            <a:r>
              <a:rPr lang="en-US" dirty="0" err="1" smtClean="0"/>
              <a:t>Gastational</a:t>
            </a:r>
            <a:r>
              <a:rPr lang="en-US" dirty="0" smtClean="0"/>
              <a:t> age </a:t>
            </a:r>
            <a:br>
              <a:rPr lang="en-US" dirty="0" smtClean="0"/>
            </a:br>
            <a:r>
              <a:rPr lang="en-US" dirty="0" smtClean="0"/>
              <a:t/>
            </a:r>
            <a:br>
              <a:rPr lang="en-US" dirty="0" smtClean="0"/>
            </a:br>
            <a:r>
              <a:rPr lang="en-US" b="1" dirty="0" smtClean="0"/>
              <a:t>CD4 cell count </a:t>
            </a:r>
            <a:r>
              <a:rPr lang="en-US" dirty="0" smtClean="0"/>
              <a:t>: on the first visit and then </a:t>
            </a:r>
            <a:r>
              <a:rPr lang="ar-JO" dirty="0" smtClean="0"/>
              <a:t/>
            </a:r>
            <a:br>
              <a:rPr lang="ar-JO" dirty="0" smtClean="0"/>
            </a:br>
            <a:r>
              <a:rPr lang="en-US" dirty="0" smtClean="0"/>
              <a:t>every trimester during pregnancy </a:t>
            </a:r>
            <a:br>
              <a:rPr lang="en-US" dirty="0" smtClean="0"/>
            </a:br>
            <a:r>
              <a:rPr lang="en-US" dirty="0" smtClean="0"/>
              <a:t/>
            </a:r>
            <a:br>
              <a:rPr lang="en-US" dirty="0" smtClean="0"/>
            </a:br>
            <a:r>
              <a:rPr lang="en-US" dirty="0" smtClean="0"/>
              <a:t> </a:t>
            </a:r>
            <a:r>
              <a:rPr lang="en-US" b="1" dirty="0" smtClean="0"/>
              <a:t>Viral load measurement</a:t>
            </a:r>
            <a:r>
              <a:rPr lang="en-US" dirty="0" smtClean="0"/>
              <a:t> : viral load should be assessed</a:t>
            </a:r>
            <a:br>
              <a:rPr lang="en-US" dirty="0" smtClean="0"/>
            </a:br>
            <a:r>
              <a:rPr lang="en-US" dirty="0" smtClean="0"/>
              <a:t> At the time of initial visit , again at the time of starting ART , two weeks after starting ART and then monthly until the patient achieves complete suppression of thee virus after </a:t>
            </a:r>
            <a:r>
              <a:rPr lang="en-US" dirty="0" err="1" smtClean="0"/>
              <a:t>wich</a:t>
            </a:r>
            <a:r>
              <a:rPr lang="en-US" dirty="0" smtClean="0"/>
              <a:t> it can be reduced to testing once every three months for the </a:t>
            </a:r>
            <a:r>
              <a:rPr lang="en-US" dirty="0" err="1" smtClean="0"/>
              <a:t>remaning</a:t>
            </a:r>
            <a:r>
              <a:rPr lang="en-US" dirty="0" smtClean="0"/>
              <a:t> pregnancy duration and at 36 weeks .</a:t>
            </a:r>
            <a:endParaRPr lang="ar-SA" dirty="0"/>
          </a:p>
        </p:txBody>
      </p:sp>
    </p:spTree>
    <p:extLst>
      <p:ext uri="{BB962C8B-B14F-4D97-AF65-F5344CB8AC3E}">
        <p14:creationId xmlns:p14="http://schemas.microsoft.com/office/powerpoint/2010/main" val="31519529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14297"/>
            <a:ext cx="8229600" cy="4380326"/>
          </a:xfrm>
        </p:spPr>
        <p:txBody>
          <a:bodyPr>
            <a:normAutofit fontScale="92500" lnSpcReduction="20000"/>
          </a:bodyPr>
          <a:lstStyle/>
          <a:p>
            <a:pPr algn="l">
              <a:buNone/>
            </a:pPr>
            <a:r>
              <a:rPr lang="en-US" dirty="0" smtClean="0"/>
              <a:t/>
            </a:r>
            <a:br>
              <a:rPr lang="en-US" dirty="0" smtClean="0"/>
            </a:br>
            <a:r>
              <a:rPr lang="en-US" b="1" dirty="0" smtClean="0"/>
              <a:t>Antiretroviral therapy (ART) toxicity monitoring </a:t>
            </a:r>
            <a:r>
              <a:rPr lang="en-US" dirty="0" smtClean="0"/>
              <a:t>:doing CBC ,BUN , </a:t>
            </a:r>
            <a:r>
              <a:rPr lang="en-US" dirty="0" err="1" smtClean="0"/>
              <a:t>creatinine</a:t>
            </a:r>
            <a:r>
              <a:rPr lang="en-US" dirty="0" smtClean="0"/>
              <a:t> and liver function test before starting ART </a:t>
            </a:r>
            <a:br>
              <a:rPr lang="en-US" dirty="0" smtClean="0"/>
            </a:br>
            <a:r>
              <a:rPr lang="en-US" dirty="0" smtClean="0"/>
              <a:t>These should be repeated every three to six months</a:t>
            </a:r>
            <a:br>
              <a:rPr lang="en-US" dirty="0" smtClean="0"/>
            </a:br>
            <a:r>
              <a:rPr lang="ar-JO" dirty="0" smtClean="0"/>
              <a:t/>
            </a:r>
            <a:br>
              <a:rPr lang="ar-JO" dirty="0" smtClean="0"/>
            </a:br>
            <a:r>
              <a:rPr lang="en-US" b="1" dirty="0" smtClean="0"/>
              <a:t>Screening for </a:t>
            </a:r>
            <a:r>
              <a:rPr lang="en-US" dirty="0" smtClean="0"/>
              <a:t>STIs ,Gestational diabetes ,Viral </a:t>
            </a:r>
            <a:r>
              <a:rPr lang="ar-JO" dirty="0" smtClean="0"/>
              <a:t/>
            </a:r>
            <a:br>
              <a:rPr lang="ar-JO" dirty="0" smtClean="0"/>
            </a:br>
            <a:r>
              <a:rPr lang="en-US" dirty="0" smtClean="0"/>
              <a:t>hepatitis and Tuberculosis</a:t>
            </a:r>
            <a:br>
              <a:rPr lang="en-US" dirty="0" smtClean="0"/>
            </a:br>
            <a:r>
              <a:rPr lang="en-US" dirty="0" smtClean="0"/>
              <a:t/>
            </a:r>
            <a:br>
              <a:rPr lang="en-US" dirty="0" smtClean="0"/>
            </a:br>
            <a:r>
              <a:rPr lang="en-US" b="1" dirty="0" smtClean="0"/>
              <a:t>Evaluation for </a:t>
            </a:r>
            <a:r>
              <a:rPr lang="en-US" dirty="0" smtClean="0"/>
              <a:t>opportunistic infections </a:t>
            </a:r>
            <a:endParaRPr lang="ar-SA" dirty="0"/>
          </a:p>
        </p:txBody>
      </p:sp>
    </p:spTree>
    <p:extLst>
      <p:ext uri="{BB962C8B-B14F-4D97-AF65-F5344CB8AC3E}">
        <p14:creationId xmlns:p14="http://schemas.microsoft.com/office/powerpoint/2010/main" val="612193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7200" dirty="0" smtClean="0"/>
              <a:t>Management</a:t>
            </a:r>
            <a:endParaRPr lang="ar-SA" sz="7200" dirty="0"/>
          </a:p>
        </p:txBody>
      </p:sp>
      <p:sp>
        <p:nvSpPr>
          <p:cNvPr id="3" name="عنصر نائب للمحتوى 2"/>
          <p:cNvSpPr>
            <a:spLocks noGrp="1"/>
          </p:cNvSpPr>
          <p:nvPr>
            <p:ph idx="1"/>
          </p:nvPr>
        </p:nvSpPr>
        <p:spPr>
          <a:xfrm>
            <a:off x="457200" y="1500181"/>
            <a:ext cx="8229600" cy="3094442"/>
          </a:xfrm>
        </p:spPr>
        <p:txBody>
          <a:bodyPr>
            <a:normAutofit fontScale="92500" lnSpcReduction="10000"/>
          </a:bodyPr>
          <a:lstStyle/>
          <a:p>
            <a:pPr algn="l"/>
            <a:r>
              <a:rPr lang="en-US" b="1" dirty="0" err="1" smtClean="0"/>
              <a:t>Antepartum</a:t>
            </a:r>
            <a:r>
              <a:rPr lang="en-US" b="1" dirty="0" smtClean="0"/>
              <a:t> management</a:t>
            </a:r>
            <a:br>
              <a:rPr lang="en-US" b="1" dirty="0" smtClean="0"/>
            </a:br>
            <a:r>
              <a:rPr lang="en-US" b="1" dirty="0" smtClean="0"/>
              <a:t/>
            </a:r>
            <a:br>
              <a:rPr lang="en-US" b="1" dirty="0" smtClean="0"/>
            </a:br>
            <a:r>
              <a:rPr lang="en-US" b="1" dirty="0" err="1" smtClean="0"/>
              <a:t>Intrapartum</a:t>
            </a:r>
            <a:r>
              <a:rPr lang="en-US" b="1" dirty="0" smtClean="0"/>
              <a:t> management</a:t>
            </a:r>
            <a:br>
              <a:rPr lang="en-US" b="1" dirty="0" smtClean="0"/>
            </a:br>
            <a:r>
              <a:rPr lang="en-US" b="1" dirty="0" smtClean="0"/>
              <a:t/>
            </a:r>
            <a:br>
              <a:rPr lang="en-US" b="1" dirty="0" smtClean="0"/>
            </a:br>
            <a:r>
              <a:rPr lang="en-US" b="1" dirty="0" smtClean="0"/>
              <a:t>Postpartum management</a:t>
            </a:r>
            <a:br>
              <a:rPr lang="en-US" b="1" dirty="0" smtClean="0"/>
            </a:br>
            <a:r>
              <a:rPr lang="en-US" b="1" dirty="0" smtClean="0"/>
              <a:t/>
            </a:r>
            <a:br>
              <a:rPr lang="en-US" b="1" dirty="0" smtClean="0"/>
            </a:br>
            <a:r>
              <a:rPr lang="en-US" b="1" dirty="0" smtClean="0"/>
              <a:t>Newborn management </a:t>
            </a:r>
            <a:endParaRPr lang="ar-SA" b="1" dirty="0"/>
          </a:p>
        </p:txBody>
      </p:sp>
    </p:spTree>
    <p:extLst>
      <p:ext uri="{BB962C8B-B14F-4D97-AF65-F5344CB8AC3E}">
        <p14:creationId xmlns:p14="http://schemas.microsoft.com/office/powerpoint/2010/main" val="31249245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979"/>
            <a:ext cx="8229600" cy="329789"/>
          </a:xfrm>
        </p:spPr>
        <p:txBody>
          <a:bodyPr>
            <a:normAutofit fontScale="90000"/>
          </a:bodyPr>
          <a:lstStyle/>
          <a:p>
            <a:r>
              <a:rPr lang="en-US" b="1" dirty="0" err="1" smtClean="0"/>
              <a:t>Antepartum</a:t>
            </a:r>
            <a:r>
              <a:rPr lang="en-US" b="1" dirty="0" smtClean="0"/>
              <a:t> management</a:t>
            </a:r>
            <a:endParaRPr lang="ar-SA" b="1" dirty="0"/>
          </a:p>
        </p:txBody>
      </p:sp>
      <p:sp>
        <p:nvSpPr>
          <p:cNvPr id="3" name="عنصر نائب للمحتوى 2"/>
          <p:cNvSpPr>
            <a:spLocks noGrp="1"/>
          </p:cNvSpPr>
          <p:nvPr>
            <p:ph idx="1"/>
          </p:nvPr>
        </p:nvSpPr>
        <p:spPr/>
        <p:txBody>
          <a:bodyPr>
            <a:normAutofit lnSpcReduction="10000"/>
          </a:bodyPr>
          <a:lstStyle/>
          <a:p>
            <a:pPr algn="l"/>
            <a:r>
              <a:rPr lang="en-US" dirty="0" smtClean="0">
                <a:solidFill>
                  <a:srgbClr val="FF0000"/>
                </a:solidFill>
              </a:rPr>
              <a:t>Routine HIV screening </a:t>
            </a:r>
            <a:r>
              <a:rPr lang="en-US" dirty="0" smtClean="0"/>
              <a:t>for all pregnant women</a:t>
            </a:r>
            <a:br>
              <a:rPr lang="en-US" dirty="0" smtClean="0"/>
            </a:br>
            <a:r>
              <a:rPr lang="en-US" dirty="0" smtClean="0"/>
              <a:t/>
            </a:r>
            <a:br>
              <a:rPr lang="en-US" dirty="0" smtClean="0"/>
            </a:br>
            <a:r>
              <a:rPr lang="en-US" dirty="0" smtClean="0"/>
              <a:t>ART should be started as soon as a diagnosis of HIV is made in pregnant patient . This should be done regardless of the patients CD4 count or HIV RNA level </a:t>
            </a:r>
            <a:br>
              <a:rPr lang="en-US" dirty="0" smtClean="0"/>
            </a:br>
            <a:endParaRPr lang="ar-SA" dirty="0"/>
          </a:p>
        </p:txBody>
      </p:sp>
    </p:spTree>
    <p:extLst>
      <p:ext uri="{BB962C8B-B14F-4D97-AF65-F5344CB8AC3E}">
        <p14:creationId xmlns:p14="http://schemas.microsoft.com/office/powerpoint/2010/main" val="66605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07140"/>
            <a:ext cx="8929718" cy="4875644"/>
          </a:xfrm>
        </p:spPr>
        <p:txBody>
          <a:bodyPr/>
          <a:lstStyle/>
          <a:p>
            <a:pPr algn="l"/>
            <a:r>
              <a:rPr lang="en-US" dirty="0" smtClean="0"/>
              <a:t>For women who become pregnant while on ART with sustained viral suppression , continuing the same regimen during pregnancy is strongly </a:t>
            </a:r>
            <a:r>
              <a:rPr lang="ar-SA" dirty="0" smtClean="0"/>
              <a:t/>
            </a:r>
            <a:br>
              <a:rPr lang="ar-SA" dirty="0" smtClean="0"/>
            </a:br>
            <a:r>
              <a:rPr lang="en-US" dirty="0" smtClean="0"/>
              <a:t>encouraged</a:t>
            </a:r>
            <a:br>
              <a:rPr lang="en-US" dirty="0" smtClean="0"/>
            </a:br>
            <a:r>
              <a:rPr lang="en-US" dirty="0" smtClean="0"/>
              <a:t/>
            </a:r>
            <a:br>
              <a:rPr lang="en-US" dirty="0" smtClean="0"/>
            </a:br>
            <a:r>
              <a:rPr lang="en-US" dirty="0" smtClean="0"/>
              <a:t>For treatment-naïve patient two nucleoside </a:t>
            </a:r>
            <a:r>
              <a:rPr lang="en-US" dirty="0" err="1" smtClean="0"/>
              <a:t>revers</a:t>
            </a:r>
            <a:r>
              <a:rPr lang="en-US" dirty="0" smtClean="0"/>
              <a:t> transcriptase inhibitors (NRTIAs) with third protease inhibitors is the preferred regimen </a:t>
            </a:r>
            <a:endParaRPr lang="ar-SA" dirty="0"/>
          </a:p>
        </p:txBody>
      </p:sp>
      <p:pic>
        <p:nvPicPr>
          <p:cNvPr id="4" name="صورة 3" descr="0551acda-310d-4bd8-83a5-0dc4792c10f0.jpeg"/>
          <p:cNvPicPr>
            <a:picLocks noChangeAspect="1"/>
          </p:cNvPicPr>
          <p:nvPr/>
        </p:nvPicPr>
        <p:blipFill>
          <a:blip r:embed="rId2"/>
          <a:stretch>
            <a:fillRect/>
          </a:stretch>
        </p:blipFill>
        <p:spPr>
          <a:xfrm>
            <a:off x="0" y="3107535"/>
            <a:ext cx="9144000" cy="1817304"/>
          </a:xfrm>
          <a:prstGeom prst="rect">
            <a:avLst/>
          </a:prstGeom>
        </p:spPr>
      </p:pic>
    </p:spTree>
    <p:extLst>
      <p:ext uri="{BB962C8B-B14F-4D97-AF65-F5344CB8AC3E}">
        <p14:creationId xmlns:p14="http://schemas.microsoft.com/office/powerpoint/2010/main" val="3512171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p>
            <a:r>
              <a:rPr lang="en-US" b="1" i="0" u="none" strike="noStrike" dirty="0">
                <a:solidFill>
                  <a:srgbClr val="343536"/>
                </a:solidFill>
                <a:effectLst/>
                <a:latin typeface="Source Sans Pro" panose="020F0502020204030204" pitchFamily="34" charset="0"/>
              </a:rPr>
              <a:t>How are TORCH infections diagnosed during pregnancy?</a:t>
            </a:r>
          </a:p>
        </p:txBody>
      </p:sp>
      <p:sp>
        <p:nvSpPr>
          <p:cNvPr id="142" name="Google Shape;142;p17"/>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r>
              <a:rPr lang="en-US" sz="2000" b="0" i="0" u="none" strike="noStrike" dirty="0">
                <a:solidFill>
                  <a:srgbClr val="343536"/>
                </a:solidFill>
                <a:effectLst/>
                <a:latin typeface="Source Sans Pro" panose="020F0502020204030204" pitchFamily="34" charset="0"/>
              </a:rPr>
              <a:t>TORCH infections are diagnosed through blood tests, PCR (polymerase chain reaction) tests and viral cultures. A viral culture is when your healthcare provider takes a sample of fluid, cells or tissue from your body and tests it for infectious diseases. Common areas include saliva from your mouth, mucus from your nose, blood, pee, amniotic fluid or fluid from a skin rash or sore. PCR tests work by detecting the genetic material of a virus in a fluid sample.</a:t>
            </a:r>
          </a:p>
          <a:p>
            <a:r>
              <a:rPr lang="en-US" sz="2000" b="0" i="0" u="none" strike="noStrike" dirty="0">
                <a:solidFill>
                  <a:srgbClr val="343536"/>
                </a:solidFill>
                <a:effectLst/>
                <a:latin typeface="Source Sans Pro" panose="020F0502020204030204" pitchFamily="34" charset="0"/>
              </a:rPr>
              <a:t>Some congenital disorders, growth problems or issues with major organ development can be seen on prenatal ultrasound and diagnosed before birth.</a:t>
            </a:r>
          </a:p>
          <a:p>
            <a:pPr marL="182880" lvl="0" indent="-205740" algn="l" rtl="0">
              <a:spcBef>
                <a:spcPts val="0"/>
              </a:spcBef>
              <a:spcAft>
                <a:spcPts val="0"/>
              </a:spcAft>
              <a:buClr>
                <a:schemeClr val="dk2"/>
              </a:buClr>
              <a:buSzPts val="1800"/>
              <a:buChar char="●"/>
            </a:pPr>
            <a:endParaRPr sz="1400" dirty="0">
              <a:solidFill>
                <a:schemeClr val="accent3">
                  <a:lumMod val="50000"/>
                </a:schemeClr>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656" t="25625" r="2032" b="14583"/>
          <a:stretch/>
        </p:blipFill>
        <p:spPr bwMode="auto">
          <a:xfrm>
            <a:off x="0" y="-19050"/>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9209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978"/>
            <a:ext cx="8229600" cy="436946"/>
          </a:xfrm>
        </p:spPr>
        <p:txBody>
          <a:bodyPr>
            <a:normAutofit fontScale="90000"/>
          </a:bodyPr>
          <a:lstStyle/>
          <a:p>
            <a:r>
              <a:rPr lang="en-US" b="1" dirty="0" err="1" smtClean="0"/>
              <a:t>Intrapartum</a:t>
            </a:r>
            <a:r>
              <a:rPr lang="en-US" b="1" dirty="0" smtClean="0"/>
              <a:t> management</a:t>
            </a:r>
            <a:endParaRPr lang="ar-SA" b="1" dirty="0"/>
          </a:p>
        </p:txBody>
      </p:sp>
      <p:sp>
        <p:nvSpPr>
          <p:cNvPr id="3" name="عنصر نائب للمحتوى 2"/>
          <p:cNvSpPr>
            <a:spLocks noGrp="1"/>
          </p:cNvSpPr>
          <p:nvPr>
            <p:ph idx="1"/>
          </p:nvPr>
        </p:nvSpPr>
        <p:spPr>
          <a:xfrm>
            <a:off x="0" y="750082"/>
            <a:ext cx="9144000" cy="4393419"/>
          </a:xfrm>
        </p:spPr>
        <p:txBody>
          <a:bodyPr>
            <a:normAutofit fontScale="62500" lnSpcReduction="20000"/>
          </a:bodyPr>
          <a:lstStyle/>
          <a:p>
            <a:pPr algn="l"/>
            <a:r>
              <a:rPr lang="en-US" b="1" u="sng" dirty="0" smtClean="0">
                <a:solidFill>
                  <a:schemeClr val="accent1">
                    <a:lumMod val="50000"/>
                  </a:schemeClr>
                </a:solidFill>
              </a:rPr>
              <a:t>Mode of delivery</a:t>
            </a:r>
            <a:r>
              <a:rPr lang="en-US" dirty="0" smtClean="0"/>
              <a:t>: depend on the viral load of the mother around the time of delivery </a:t>
            </a:r>
            <a:r>
              <a:rPr lang="ar-JO" dirty="0" smtClean="0"/>
              <a:t/>
            </a:r>
            <a:br>
              <a:rPr lang="ar-JO" dirty="0" smtClean="0"/>
            </a:br>
            <a:endParaRPr lang="en-US" dirty="0" smtClean="0"/>
          </a:p>
          <a:p>
            <a:pPr algn="l"/>
            <a:r>
              <a:rPr lang="en-US" dirty="0" smtClean="0"/>
              <a:t>Scheduled </a:t>
            </a:r>
            <a:r>
              <a:rPr lang="en-US" dirty="0" err="1" smtClean="0"/>
              <a:t>cs</a:t>
            </a:r>
            <a:r>
              <a:rPr lang="en-US" dirty="0" smtClean="0"/>
              <a:t> at 38 weeks for women with viral load </a:t>
            </a:r>
            <a:r>
              <a:rPr lang="en-US" b="1" dirty="0" smtClean="0">
                <a:solidFill>
                  <a:srgbClr val="0070C0"/>
                </a:solidFill>
              </a:rPr>
              <a:t>&gt;1000 copies/</a:t>
            </a:r>
            <a:r>
              <a:rPr lang="en-US" b="1" dirty="0" err="1" smtClean="0">
                <a:solidFill>
                  <a:srgbClr val="0070C0"/>
                </a:solidFill>
              </a:rPr>
              <a:t>mL</a:t>
            </a:r>
            <a:r>
              <a:rPr lang="en-US" b="1" dirty="0" smtClean="0">
                <a:solidFill>
                  <a:srgbClr val="0070C0"/>
                </a:solidFill>
              </a:rPr>
              <a:t> </a:t>
            </a:r>
            <a:r>
              <a:rPr lang="ar-JO" dirty="0" smtClean="0"/>
              <a:t/>
            </a:r>
            <a:br>
              <a:rPr lang="ar-JO" dirty="0" smtClean="0"/>
            </a:br>
            <a:r>
              <a:rPr lang="ar-JO" dirty="0" smtClean="0"/>
              <a:t/>
            </a:r>
            <a:br>
              <a:rPr lang="ar-JO" dirty="0" smtClean="0"/>
            </a:br>
            <a:r>
              <a:rPr lang="en-US" dirty="0" smtClean="0"/>
              <a:t>CS is not indicated when HIV RNA viral load </a:t>
            </a:r>
            <a:r>
              <a:rPr lang="en-US" b="1" dirty="0" smtClean="0">
                <a:solidFill>
                  <a:srgbClr val="0070C0"/>
                </a:solidFill>
              </a:rPr>
              <a:t>&lt;1000 copies/</a:t>
            </a:r>
            <a:r>
              <a:rPr lang="en-US" b="1" dirty="0" err="1" smtClean="0">
                <a:solidFill>
                  <a:srgbClr val="0070C0"/>
                </a:solidFill>
              </a:rPr>
              <a:t>mL</a:t>
            </a: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dirty="0" smtClean="0"/>
              <a:t>Fetal scalp electrodes , forceps , or vacuum assisted delivery should be avoided in all HIV positive women </a:t>
            </a:r>
            <a:br>
              <a:rPr lang="en-US" dirty="0" smtClean="0"/>
            </a:br>
            <a:r>
              <a:rPr lang="en-US" dirty="0" smtClean="0"/>
              <a:t/>
            </a:r>
            <a:br>
              <a:rPr lang="en-US" dirty="0" smtClean="0"/>
            </a:br>
            <a:r>
              <a:rPr lang="en-US" b="1" dirty="0" smtClean="0"/>
              <a:t>Artificial rupture of membrane</a:t>
            </a:r>
            <a:r>
              <a:rPr lang="en-US" dirty="0" smtClean="0"/>
              <a:t> for obstetrical indications can only be done if the patient is on ART with sustained viral suppression due to the risk of transmission of the virus due to injury to the fetus during procedure  </a:t>
            </a: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endParaRPr lang="ar-SA" dirty="0"/>
          </a:p>
        </p:txBody>
      </p:sp>
    </p:spTree>
    <p:extLst>
      <p:ext uri="{BB962C8B-B14F-4D97-AF65-F5344CB8AC3E}">
        <p14:creationId xmlns:p14="http://schemas.microsoft.com/office/powerpoint/2010/main" val="7448352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92500" lnSpcReduction="10000"/>
          </a:bodyPr>
          <a:lstStyle/>
          <a:p>
            <a:pPr algn="l"/>
            <a:r>
              <a:rPr lang="en-US" dirty="0" smtClean="0"/>
              <a:t>Routine ART regimen should be continued during the </a:t>
            </a:r>
            <a:r>
              <a:rPr lang="en-US" dirty="0" err="1" smtClean="0"/>
              <a:t>intrapartum</a:t>
            </a:r>
            <a:r>
              <a:rPr lang="en-US" dirty="0" smtClean="0"/>
              <a:t> management phase</a:t>
            </a:r>
            <a:br>
              <a:rPr lang="en-US" dirty="0" smtClean="0"/>
            </a:br>
            <a:r>
              <a:rPr lang="en-US" dirty="0" smtClean="0"/>
              <a:t/>
            </a:r>
            <a:br>
              <a:rPr lang="en-US" dirty="0" smtClean="0"/>
            </a:br>
            <a:r>
              <a:rPr lang="en-US" dirty="0" smtClean="0"/>
              <a:t>If HIV </a:t>
            </a:r>
            <a:r>
              <a:rPr lang="en-US" b="1" dirty="0" smtClean="0">
                <a:solidFill>
                  <a:srgbClr val="0070C0"/>
                </a:solidFill>
              </a:rPr>
              <a:t>&gt;1000 copies/</a:t>
            </a:r>
            <a:r>
              <a:rPr lang="en-US" b="1" dirty="0" err="1" smtClean="0">
                <a:solidFill>
                  <a:srgbClr val="0070C0"/>
                </a:solidFill>
              </a:rPr>
              <a:t>mL</a:t>
            </a:r>
            <a:r>
              <a:rPr lang="en-US" b="1" dirty="0" smtClean="0">
                <a:solidFill>
                  <a:srgbClr val="0070C0"/>
                </a:solidFill>
              </a:rPr>
              <a:t> </a:t>
            </a:r>
            <a:r>
              <a:rPr lang="en-US" dirty="0" smtClean="0"/>
              <a:t>at the time of delivery then IV </a:t>
            </a:r>
            <a:r>
              <a:rPr lang="en-US" dirty="0" err="1" smtClean="0"/>
              <a:t>zidovudine</a:t>
            </a:r>
            <a:r>
              <a:rPr lang="en-US" dirty="0" smtClean="0"/>
              <a:t> (ZDV) infusion should be started 3 hours prior to the scheduled </a:t>
            </a:r>
            <a:r>
              <a:rPr lang="en-US" dirty="0" err="1" smtClean="0"/>
              <a:t>cs</a:t>
            </a:r>
            <a:r>
              <a:rPr lang="en-US" dirty="0" smtClean="0"/>
              <a:t> in addition to oral administration of routine ART regimen </a:t>
            </a:r>
            <a:endParaRPr lang="ar-SA" dirty="0"/>
          </a:p>
        </p:txBody>
      </p:sp>
    </p:spTree>
    <p:extLst>
      <p:ext uri="{BB962C8B-B14F-4D97-AF65-F5344CB8AC3E}">
        <p14:creationId xmlns:p14="http://schemas.microsoft.com/office/powerpoint/2010/main" val="22289066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Postpartum management</a:t>
            </a:r>
            <a:endParaRPr lang="ar-SA" b="1" dirty="0"/>
          </a:p>
        </p:txBody>
      </p:sp>
      <p:sp>
        <p:nvSpPr>
          <p:cNvPr id="3" name="عنصر نائب للمحتوى 2"/>
          <p:cNvSpPr>
            <a:spLocks noGrp="1"/>
          </p:cNvSpPr>
          <p:nvPr>
            <p:ph idx="1"/>
          </p:nvPr>
        </p:nvSpPr>
        <p:spPr/>
        <p:txBody>
          <a:bodyPr>
            <a:normAutofit fontScale="92500"/>
          </a:bodyPr>
          <a:lstStyle/>
          <a:p>
            <a:pPr algn="l"/>
            <a:r>
              <a:rPr lang="en-US" b="1" dirty="0" smtClean="0"/>
              <a:t>Breastfeeding</a:t>
            </a:r>
            <a:r>
              <a:rPr lang="en-US" dirty="0" smtClean="0"/>
              <a:t> : must be avoided by HIV positive women because vial transmission through breast milk is possible and also because of the risk of ART drug toxicity to the infant via breast milk</a:t>
            </a:r>
            <a:br>
              <a:rPr lang="en-US" dirty="0" smtClean="0"/>
            </a:br>
            <a:r>
              <a:rPr lang="en-US" dirty="0" smtClean="0"/>
              <a:t/>
            </a:r>
            <a:br>
              <a:rPr lang="en-US" dirty="0" smtClean="0"/>
            </a:br>
            <a:r>
              <a:rPr lang="en-US" b="1" dirty="0" smtClean="0"/>
              <a:t>Contraception</a:t>
            </a:r>
            <a:r>
              <a:rPr lang="en-US" dirty="0" smtClean="0"/>
              <a:t> : HIV positive women can safely use all methods of contraception </a:t>
            </a:r>
            <a:endParaRPr lang="ar-SA" dirty="0"/>
          </a:p>
        </p:txBody>
      </p:sp>
    </p:spTree>
    <p:extLst>
      <p:ext uri="{BB962C8B-B14F-4D97-AF65-F5344CB8AC3E}">
        <p14:creationId xmlns:p14="http://schemas.microsoft.com/office/powerpoint/2010/main" val="17934075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Newborn management </a:t>
            </a:r>
            <a:endParaRPr lang="ar-SA" b="1" dirty="0"/>
          </a:p>
        </p:txBody>
      </p:sp>
      <p:sp>
        <p:nvSpPr>
          <p:cNvPr id="3" name="عنصر نائب للمحتوى 2"/>
          <p:cNvSpPr>
            <a:spLocks noGrp="1"/>
          </p:cNvSpPr>
          <p:nvPr>
            <p:ph idx="1"/>
          </p:nvPr>
        </p:nvSpPr>
        <p:spPr/>
        <p:txBody>
          <a:bodyPr>
            <a:normAutofit fontScale="62500" lnSpcReduction="20000"/>
          </a:bodyPr>
          <a:lstStyle/>
          <a:p>
            <a:pPr algn="l"/>
            <a:r>
              <a:rPr lang="en-US" dirty="0" smtClean="0"/>
              <a:t>PROPHYLAXIS For all infants as soon as possible, ideally within the first 6 to12 hours of delivery. </a:t>
            </a:r>
          </a:p>
          <a:p>
            <a:pPr marL="0" indent="0" algn="l">
              <a:buNone/>
            </a:pPr>
            <a:endParaRPr lang="en-US" dirty="0" smtClean="0"/>
          </a:p>
          <a:p>
            <a:pPr marL="0" indent="0" algn="l">
              <a:buNone/>
            </a:pPr>
            <a:r>
              <a:rPr lang="en-US" dirty="0" smtClean="0"/>
              <a:t>The precise prophylactic regimen depends on the mother's use of </a:t>
            </a:r>
            <a:r>
              <a:rPr lang="en-US" dirty="0" err="1" smtClean="0"/>
              <a:t>antepartum</a:t>
            </a:r>
            <a:r>
              <a:rPr lang="en-US" dirty="0" smtClean="0"/>
              <a:t> antiretroviral agents and her viral load near delivery.</a:t>
            </a:r>
          </a:p>
          <a:p>
            <a:pPr marL="0" indent="0" algn="l">
              <a:buNone/>
            </a:pPr>
            <a:r>
              <a:rPr lang="en-US" b="1" u="sng" dirty="0" smtClean="0">
                <a:solidFill>
                  <a:schemeClr val="accent1">
                    <a:lumMod val="50000"/>
                  </a:schemeClr>
                </a:solidFill>
              </a:rPr>
              <a:t>Mothers with viral suppression (&lt;50 copies/</a:t>
            </a:r>
            <a:r>
              <a:rPr lang="en-US" b="1" u="sng" dirty="0" err="1" smtClean="0">
                <a:solidFill>
                  <a:schemeClr val="accent1">
                    <a:lumMod val="50000"/>
                  </a:schemeClr>
                </a:solidFill>
              </a:rPr>
              <a:t>mL</a:t>
            </a:r>
            <a:r>
              <a:rPr lang="en-US" b="1" u="sng" dirty="0" smtClean="0">
                <a:solidFill>
                  <a:schemeClr val="accent1">
                    <a:lumMod val="50000"/>
                  </a:schemeClr>
                </a:solidFill>
              </a:rPr>
              <a:t>:</a:t>
            </a:r>
          </a:p>
          <a:p>
            <a:pPr marL="0" indent="0" algn="l">
              <a:buNone/>
            </a:pPr>
            <a:r>
              <a:rPr lang="en-US" dirty="0" smtClean="0">
                <a:solidFill>
                  <a:schemeClr val="accent1">
                    <a:lumMod val="50000"/>
                  </a:schemeClr>
                </a:solidFill>
              </a:rPr>
              <a:t>The risk of HIV infection is </a:t>
            </a:r>
            <a:r>
              <a:rPr lang="en-US" dirty="0" smtClean="0">
                <a:solidFill>
                  <a:srgbClr val="C00000"/>
                </a:solidFill>
              </a:rPr>
              <a:t>low</a:t>
            </a:r>
            <a:r>
              <a:rPr lang="en-US" dirty="0" smtClean="0">
                <a:solidFill>
                  <a:schemeClr val="accent1">
                    <a:lumMod val="50000"/>
                  </a:schemeClr>
                </a:solidFill>
              </a:rPr>
              <a:t> for infants born to mothers who are on antiretroviral therapy (ART) For such infants, four weeks of </a:t>
            </a:r>
            <a:r>
              <a:rPr lang="en-US" dirty="0" err="1" smtClean="0">
                <a:solidFill>
                  <a:schemeClr val="accent1">
                    <a:lumMod val="50000"/>
                  </a:schemeClr>
                </a:solidFill>
              </a:rPr>
              <a:t>zidovudine</a:t>
            </a:r>
            <a:r>
              <a:rPr lang="en-US" dirty="0" smtClean="0">
                <a:solidFill>
                  <a:schemeClr val="accent1">
                    <a:lumMod val="50000"/>
                  </a:schemeClr>
                </a:solidFill>
              </a:rPr>
              <a:t> prophylaxis is generally appropriate.</a:t>
            </a:r>
          </a:p>
          <a:p>
            <a:pPr marL="0" indent="0" algn="l">
              <a:buNone/>
            </a:pPr>
            <a:r>
              <a:rPr lang="en-US" b="1" u="sng" dirty="0" smtClean="0">
                <a:solidFill>
                  <a:schemeClr val="accent1">
                    <a:lumMod val="50000"/>
                  </a:schemeClr>
                </a:solidFill>
              </a:rPr>
              <a:t>Mothers without viral suppression (≥50 copies/</a:t>
            </a:r>
            <a:r>
              <a:rPr lang="en-US" b="1" u="sng" dirty="0" err="1" smtClean="0">
                <a:solidFill>
                  <a:schemeClr val="accent1">
                    <a:lumMod val="50000"/>
                  </a:schemeClr>
                </a:solidFill>
              </a:rPr>
              <a:t>mL</a:t>
            </a:r>
            <a:r>
              <a:rPr lang="en-US" b="1" dirty="0" smtClean="0">
                <a:solidFill>
                  <a:schemeClr val="accent1">
                    <a:lumMod val="50000"/>
                  </a:schemeClr>
                </a:solidFill>
              </a:rPr>
              <a:t>):</a:t>
            </a:r>
          </a:p>
          <a:p>
            <a:pPr marL="0" indent="0" algn="l">
              <a:buNone/>
            </a:pPr>
            <a:r>
              <a:rPr lang="en-US" dirty="0" smtClean="0">
                <a:solidFill>
                  <a:schemeClr val="accent1">
                    <a:lumMod val="50000"/>
                  </a:schemeClr>
                </a:solidFill>
              </a:rPr>
              <a:t>Because of a </a:t>
            </a:r>
            <a:r>
              <a:rPr lang="en-US" dirty="0" smtClean="0">
                <a:solidFill>
                  <a:srgbClr val="C00000"/>
                </a:solidFill>
              </a:rPr>
              <a:t>higher</a:t>
            </a:r>
            <a:r>
              <a:rPr lang="en-US" dirty="0" smtClean="0">
                <a:solidFill>
                  <a:schemeClr val="accent1">
                    <a:lumMod val="50000"/>
                  </a:schemeClr>
                </a:solidFill>
              </a:rPr>
              <a:t> risk of HIV infection, infants should receive combination antiretroviral prophylaxis</a:t>
            </a:r>
          </a:p>
          <a:p>
            <a:pPr algn="l"/>
            <a:endParaRPr lang="ar-SA" dirty="0"/>
          </a:p>
        </p:txBody>
      </p:sp>
    </p:spTree>
    <p:extLst>
      <p:ext uri="{BB962C8B-B14F-4D97-AF65-F5344CB8AC3E}">
        <p14:creationId xmlns:p14="http://schemas.microsoft.com/office/powerpoint/2010/main" val="22164290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CACE4"/>
        </a:solidFill>
        <a:effectLst/>
      </p:bgPr>
    </p:bg>
    <p:spTree>
      <p:nvGrpSpPr>
        <p:cNvPr id="1" name=""/>
        <p:cNvGrpSpPr/>
        <p:nvPr/>
      </p:nvGrpSpPr>
      <p:grpSpPr>
        <a:xfrm>
          <a:off x="0" y="0"/>
          <a:ext cx="0" cy="0"/>
          <a:chOff x="0" y="0"/>
          <a:chExt cx="0" cy="0"/>
        </a:xfrm>
      </p:grpSpPr>
      <p:sp>
        <p:nvSpPr>
          <p:cNvPr id="3" name="عنوان فرعي 2">
            <a:extLst>
              <a:ext uri="{FF2B5EF4-FFF2-40B4-BE49-F238E27FC236}">
                <a16:creationId xmlns:a16="http://schemas.microsoft.com/office/drawing/2014/main" xmlns="" id="{D8831512-ADD6-A85C-72B4-F4E588064369}"/>
              </a:ext>
            </a:extLst>
          </p:cNvPr>
          <p:cNvSpPr>
            <a:spLocks noGrp="1"/>
          </p:cNvSpPr>
          <p:nvPr>
            <p:ph type="subTitle" idx="1"/>
          </p:nvPr>
        </p:nvSpPr>
        <p:spPr>
          <a:xfrm rot="10800000" flipV="1">
            <a:off x="550254" y="1821782"/>
            <a:ext cx="5377390" cy="749969"/>
          </a:xfrm>
        </p:spPr>
        <p:txBody>
          <a:bodyPr anchor="t">
            <a:noAutofit/>
          </a:bodyPr>
          <a:lstStyle/>
          <a:p>
            <a:r>
              <a:rPr lang="en-GB" sz="4100" b="1" dirty="0">
                <a:solidFill>
                  <a:srgbClr val="833CB8"/>
                </a:solidFill>
                <a:latin typeface="Berlin Sans FB Demi" panose="020E0602020502020306" pitchFamily="34" charset="0"/>
              </a:rPr>
              <a:t>Cytomegalovirus</a:t>
            </a:r>
            <a:endParaRPr lang="ar-AE" sz="4100" b="1" dirty="0">
              <a:solidFill>
                <a:srgbClr val="833CB8"/>
              </a:solidFill>
              <a:latin typeface="Berlin Sans FB Demi" panose="020E0602020502020306" pitchFamily="34" charset="0"/>
            </a:endParaRPr>
          </a:p>
        </p:txBody>
      </p:sp>
      <p:pic>
        <p:nvPicPr>
          <p:cNvPr id="9" name="صورة 9">
            <a:extLst>
              <a:ext uri="{FF2B5EF4-FFF2-40B4-BE49-F238E27FC236}">
                <a16:creationId xmlns:a16="http://schemas.microsoft.com/office/drawing/2014/main" xmlns="" id="{1792A1D1-3707-19ED-F655-194498E73B33}"/>
              </a:ext>
            </a:extLst>
          </p:cNvPr>
          <p:cNvPicPr>
            <a:picLocks noChangeAspect="1"/>
          </p:cNvPicPr>
          <p:nvPr/>
        </p:nvPicPr>
        <p:blipFill rotWithShape="1">
          <a:blip r:embed="rId2">
            <a:extLst>
              <a:ext uri="{28A0092B-C50C-407E-A947-70E740481C1C}">
                <a14:useLocalDpi xmlns:a14="http://schemas.microsoft.com/office/drawing/2010/main" val="0"/>
              </a:ext>
            </a:extLst>
          </a:blip>
          <a:srcRect t="3511" r="3" b="4197"/>
          <a:stretch/>
        </p:blipFill>
        <p:spPr>
          <a:xfrm>
            <a:off x="6921996" y="306047"/>
            <a:ext cx="1954734" cy="1804119"/>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pic>
        <p:nvPicPr>
          <p:cNvPr id="7" name="صورة 7">
            <a:extLst>
              <a:ext uri="{FF2B5EF4-FFF2-40B4-BE49-F238E27FC236}">
                <a16:creationId xmlns:a16="http://schemas.microsoft.com/office/drawing/2014/main" xmlns="" id="{18195B44-6DDD-FA86-42A2-B3A6B2F58B5F}"/>
              </a:ext>
            </a:extLst>
          </p:cNvPr>
          <p:cNvPicPr>
            <a:picLocks noChangeAspect="1"/>
          </p:cNvPicPr>
          <p:nvPr/>
        </p:nvPicPr>
        <p:blipFill rotWithShape="1">
          <a:blip r:embed="rId3">
            <a:extLst>
              <a:ext uri="{28A0092B-C50C-407E-A947-70E740481C1C}">
                <a14:useLocalDpi xmlns:a14="http://schemas.microsoft.com/office/drawing/2010/main" val="0"/>
              </a:ext>
            </a:extLst>
          </a:blip>
          <a:srcRect t="3400" r="3" b="3689"/>
          <a:stretch/>
        </p:blipFill>
        <p:spPr>
          <a:xfrm>
            <a:off x="4804918" y="2571750"/>
            <a:ext cx="2117078" cy="1967074"/>
          </a:xfrm>
          <a:custGeom>
            <a:avLst/>
            <a:gdLst/>
            <a:ahLst/>
            <a:cxnLst/>
            <a:rect l="l" t="t" r="r" b="b"/>
            <a:pathLst>
              <a:path w="2442835" h="2236365">
                <a:moveTo>
                  <a:pt x="1044862" y="0"/>
                </a:moveTo>
                <a:cubicBezTo>
                  <a:pt x="1215179" y="0"/>
                  <a:pt x="1387802" y="32328"/>
                  <a:pt x="1557753" y="96112"/>
                </a:cubicBezTo>
                <a:cubicBezTo>
                  <a:pt x="1723247" y="158111"/>
                  <a:pt x="1880773" y="249422"/>
                  <a:pt x="2013399" y="360139"/>
                </a:cubicBezTo>
                <a:cubicBezTo>
                  <a:pt x="2148332" y="472747"/>
                  <a:pt x="2254380" y="600878"/>
                  <a:pt x="2328556" y="740859"/>
                </a:cubicBezTo>
                <a:cubicBezTo>
                  <a:pt x="2404358" y="883954"/>
                  <a:pt x="2442835" y="1033026"/>
                  <a:pt x="2442835" y="1183934"/>
                </a:cubicBezTo>
                <a:cubicBezTo>
                  <a:pt x="2442835" y="1335916"/>
                  <a:pt x="2381449" y="1424674"/>
                  <a:pt x="2253698" y="1595346"/>
                </a:cubicBezTo>
                <a:cubicBezTo>
                  <a:pt x="2222875" y="1636509"/>
                  <a:pt x="2191002" y="1679100"/>
                  <a:pt x="2158397" y="1725930"/>
                </a:cubicBezTo>
                <a:cubicBezTo>
                  <a:pt x="1909237" y="2083719"/>
                  <a:pt x="1641784" y="2236365"/>
                  <a:pt x="1264141" y="2236365"/>
                </a:cubicBezTo>
                <a:cubicBezTo>
                  <a:pt x="1016293" y="2236365"/>
                  <a:pt x="834443" y="2112012"/>
                  <a:pt x="585284" y="1922342"/>
                </a:cubicBezTo>
                <a:cubicBezTo>
                  <a:pt x="557449" y="1901149"/>
                  <a:pt x="529613" y="1880210"/>
                  <a:pt x="502667" y="1859987"/>
                </a:cubicBezTo>
                <a:cubicBezTo>
                  <a:pt x="356623" y="1750240"/>
                  <a:pt x="218702" y="1646569"/>
                  <a:pt x="126912" y="1534012"/>
                </a:cubicBezTo>
                <a:cubicBezTo>
                  <a:pt x="39159" y="1426410"/>
                  <a:pt x="0" y="1318451"/>
                  <a:pt x="0" y="1183934"/>
                </a:cubicBezTo>
                <a:cubicBezTo>
                  <a:pt x="0" y="846776"/>
                  <a:pt x="101173" y="543630"/>
                  <a:pt x="284911" y="330315"/>
                </a:cubicBezTo>
                <a:cubicBezTo>
                  <a:pt x="374812" y="225981"/>
                  <a:pt x="482643" y="144883"/>
                  <a:pt x="605414" y="89320"/>
                </a:cubicBezTo>
                <a:cubicBezTo>
                  <a:pt x="736415" y="30080"/>
                  <a:pt x="884243" y="0"/>
                  <a:pt x="1044862" y="0"/>
                </a:cubicBezTo>
                <a:close/>
              </a:path>
            </a:pathLst>
          </a:custGeom>
        </p:spPr>
      </p:pic>
    </p:spTree>
    <p:extLst>
      <p:ext uri="{BB962C8B-B14F-4D97-AF65-F5344CB8AC3E}">
        <p14:creationId xmlns:p14="http://schemas.microsoft.com/office/powerpoint/2010/main" val="242429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00366254-6FC0-CFF9-C62F-7AFC0459BA4B}"/>
              </a:ext>
            </a:extLst>
          </p:cNvPr>
          <p:cNvSpPr>
            <a:spLocks noGrp="1"/>
          </p:cNvSpPr>
          <p:nvPr>
            <p:ph type="title"/>
          </p:nvPr>
        </p:nvSpPr>
        <p:spPr>
          <a:xfrm>
            <a:off x="628650" y="-2492194"/>
            <a:ext cx="7886700" cy="795554"/>
          </a:xfrm>
        </p:spPr>
        <p:txBody>
          <a:bodyPr/>
          <a:lstStyle/>
          <a:p>
            <a:endParaRPr lang="ar-AE"/>
          </a:p>
        </p:txBody>
      </p:sp>
      <p:sp>
        <p:nvSpPr>
          <p:cNvPr id="6" name="عنصر نائب للمحتوى 5">
            <a:extLst>
              <a:ext uri="{FF2B5EF4-FFF2-40B4-BE49-F238E27FC236}">
                <a16:creationId xmlns:a16="http://schemas.microsoft.com/office/drawing/2014/main" xmlns="" id="{5B139E4E-E829-66DC-34A9-32451CE26213}"/>
              </a:ext>
            </a:extLst>
          </p:cNvPr>
          <p:cNvSpPr>
            <a:spLocks noGrp="1"/>
          </p:cNvSpPr>
          <p:nvPr>
            <p:ph idx="1"/>
          </p:nvPr>
        </p:nvSpPr>
        <p:spPr>
          <a:xfrm>
            <a:off x="1" y="-82064"/>
            <a:ext cx="7825653" cy="5307627"/>
          </a:xfrm>
        </p:spPr>
        <p:txBody>
          <a:bodyPr>
            <a:normAutofit/>
          </a:bodyPr>
          <a:lstStyle/>
          <a:p>
            <a:pPr marL="0" indent="0" algn="l">
              <a:buNone/>
            </a:pPr>
            <a:r>
              <a:rPr lang="en-GB" sz="2400" dirty="0">
                <a:latin typeface="Berlin Sans FB Demi" panose="020E0602020502020306" pitchFamily="34" charset="0"/>
              </a:rPr>
              <a:t>Human herpes 5 , double stranded DNA virus Not Highly contagious</a:t>
            </a:r>
          </a:p>
          <a:p>
            <a:pPr marL="0" indent="0" algn="l">
              <a:buNone/>
            </a:pPr>
            <a:r>
              <a:rPr lang="en-GB" sz="2400" b="1" dirty="0">
                <a:solidFill>
                  <a:srgbClr val="AA75D2"/>
                </a:solidFill>
                <a:latin typeface="Berlin Sans FB Demi" panose="020E0602020502020306" pitchFamily="34" charset="0"/>
              </a:rPr>
              <a:t>Transmitted via multiple </a:t>
            </a:r>
            <a:br>
              <a:rPr lang="en-GB" sz="2400" b="1" dirty="0">
                <a:solidFill>
                  <a:srgbClr val="AA75D2"/>
                </a:solidFill>
                <a:latin typeface="Berlin Sans FB Demi" panose="020E0602020502020306" pitchFamily="34" charset="0"/>
              </a:rPr>
            </a:br>
            <a:r>
              <a:rPr lang="en-GB" sz="2400" b="1" dirty="0">
                <a:solidFill>
                  <a:srgbClr val="AA75D2"/>
                </a:solidFill>
                <a:latin typeface="Berlin Sans FB Demi" panose="020E0602020502020306" pitchFamily="34" charset="0"/>
              </a:rPr>
              <a:t>routes:</a:t>
            </a:r>
            <a:r>
              <a:rPr lang="en-GB" sz="2400" dirty="0">
                <a:latin typeface="Berlin Sans FB Demi" panose="020E0602020502020306" pitchFamily="34" charset="0"/>
              </a:rPr>
              <a:t/>
            </a:r>
            <a:br>
              <a:rPr lang="en-GB" sz="2400" dirty="0">
                <a:latin typeface="Berlin Sans FB Demi" panose="020E0602020502020306" pitchFamily="34" charset="0"/>
              </a:rPr>
            </a:br>
            <a:r>
              <a:rPr lang="en-GB" sz="2400" dirty="0">
                <a:latin typeface="Berlin Sans FB Demi" panose="020E0602020502020306" pitchFamily="34" charset="0"/>
              </a:rPr>
              <a:t>▪ </a:t>
            </a:r>
            <a:r>
              <a:rPr lang="en-GB" sz="1800" b="1" dirty="0">
                <a:latin typeface="Berlin Sans FB Demi" panose="020E0602020502020306" pitchFamily="34" charset="0"/>
              </a:rPr>
              <a:t>close nonsexual contact </a:t>
            </a:r>
          </a:p>
          <a:p>
            <a:pPr marL="0" indent="0" algn="l">
              <a:buNone/>
            </a:pPr>
            <a:r>
              <a:rPr lang="en-GB" sz="1800" b="1" dirty="0">
                <a:latin typeface="Berlin Sans FB Demi" panose="020E0602020502020306" pitchFamily="34" charset="0"/>
              </a:rPr>
              <a:t>(contact with young children)</a:t>
            </a:r>
            <a:r>
              <a:rPr lang="en-GB" sz="2400" dirty="0">
                <a:latin typeface="Berlin Sans FB Demi" panose="020E0602020502020306" pitchFamily="34" charset="0"/>
              </a:rPr>
              <a:t/>
            </a:r>
            <a:br>
              <a:rPr lang="en-GB" sz="2400" dirty="0">
                <a:latin typeface="Berlin Sans FB Demi" panose="020E0602020502020306" pitchFamily="34" charset="0"/>
              </a:rPr>
            </a:br>
            <a:r>
              <a:rPr lang="en-GB" sz="2400" dirty="0">
                <a:latin typeface="Berlin Sans FB Demi" panose="020E0602020502020306" pitchFamily="34" charset="0"/>
              </a:rPr>
              <a:t>▪horizontal : </a:t>
            </a:r>
          </a:p>
          <a:p>
            <a:pPr marL="0" indent="0" algn="l">
              <a:buNone/>
            </a:pPr>
            <a:r>
              <a:rPr lang="en-GB" sz="1700" dirty="0">
                <a:latin typeface="Berlin Sans FB Demi" panose="020E0602020502020306" pitchFamily="34" charset="0"/>
              </a:rPr>
              <a:t>Sexual contact.</a:t>
            </a:r>
            <a:br>
              <a:rPr lang="en-GB" sz="1700" dirty="0">
                <a:latin typeface="Berlin Sans FB Demi" panose="020E0602020502020306" pitchFamily="34" charset="0"/>
              </a:rPr>
            </a:br>
            <a:r>
              <a:rPr lang="en-GB" sz="1700" dirty="0">
                <a:latin typeface="Berlin Sans FB Demi" panose="020E0602020502020306" pitchFamily="34" charset="0"/>
              </a:rPr>
              <a:t>Blood transfusion.</a:t>
            </a:r>
            <a:br>
              <a:rPr lang="en-GB" sz="1700" dirty="0">
                <a:latin typeface="Berlin Sans FB Demi" panose="020E0602020502020306" pitchFamily="34" charset="0"/>
              </a:rPr>
            </a:br>
            <a:r>
              <a:rPr lang="en-GB" sz="1700" dirty="0">
                <a:latin typeface="Berlin Sans FB Demi" panose="020E0602020502020306" pitchFamily="34" charset="0"/>
              </a:rPr>
              <a:t>Saliva </a:t>
            </a:r>
          </a:p>
          <a:p>
            <a:pPr marL="0" indent="0" algn="l">
              <a:buNone/>
            </a:pPr>
            <a:r>
              <a:rPr lang="en-GB" sz="1700" dirty="0">
                <a:latin typeface="Berlin Sans FB Demi" panose="020E0602020502020306" pitchFamily="34" charset="0"/>
              </a:rPr>
              <a:t>Urine</a:t>
            </a:r>
          </a:p>
          <a:p>
            <a:pPr marL="0" indent="0" algn="l">
              <a:buNone/>
            </a:pPr>
            <a:r>
              <a:rPr lang="en-GB" sz="2400" dirty="0">
                <a:latin typeface="Berlin Sans FB Demi" panose="020E0602020502020306" pitchFamily="34" charset="0"/>
              </a:rPr>
              <a:t>▪ Organ transplant.</a:t>
            </a:r>
          </a:p>
          <a:p>
            <a:endParaRPr lang="ar-AE" sz="1300" dirty="0"/>
          </a:p>
        </p:txBody>
      </p:sp>
      <p:pic>
        <p:nvPicPr>
          <p:cNvPr id="7" name="صورة 7">
            <a:extLst>
              <a:ext uri="{FF2B5EF4-FFF2-40B4-BE49-F238E27FC236}">
                <a16:creationId xmlns:a16="http://schemas.microsoft.com/office/drawing/2014/main" xmlns="" id="{5784ACF0-1181-B89E-E0E7-A5F4BB896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3418" y="673787"/>
            <a:ext cx="5190583" cy="2776321"/>
          </a:xfrm>
          <a:prstGeom prst="rect">
            <a:avLst/>
          </a:prstGeom>
        </p:spPr>
      </p:pic>
      <p:pic>
        <p:nvPicPr>
          <p:cNvPr id="3" name="صورة 3">
            <a:extLst>
              <a:ext uri="{FF2B5EF4-FFF2-40B4-BE49-F238E27FC236}">
                <a16:creationId xmlns:a16="http://schemas.microsoft.com/office/drawing/2014/main" xmlns="" id="{BA1A5FCD-641A-DDFD-BAC8-CC683F0AA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3416" y="3458044"/>
            <a:ext cx="5190584" cy="1685456"/>
          </a:xfrm>
          <a:prstGeom prst="rect">
            <a:avLst/>
          </a:prstGeom>
        </p:spPr>
      </p:pic>
    </p:spTree>
    <p:extLst>
      <p:ext uri="{BB962C8B-B14F-4D97-AF65-F5344CB8AC3E}">
        <p14:creationId xmlns:p14="http://schemas.microsoft.com/office/powerpoint/2010/main" val="38784466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4DC05AE3-9F9D-169A-C0B2-CEA25EFEB583}"/>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xmlns="" id="{75D76DD6-9D1B-0530-C502-9860A349A87B}"/>
              </a:ext>
            </a:extLst>
          </p:cNvPr>
          <p:cNvSpPr>
            <a:spLocks noGrp="1"/>
          </p:cNvSpPr>
          <p:nvPr>
            <p:ph idx="1"/>
          </p:nvPr>
        </p:nvSpPr>
        <p:spPr>
          <a:xfrm>
            <a:off x="97414" y="146124"/>
            <a:ext cx="8417936" cy="4486600"/>
          </a:xfrm>
        </p:spPr>
        <p:txBody>
          <a:bodyPr>
            <a:normAutofit fontScale="92500" lnSpcReduction="10000"/>
          </a:bodyPr>
          <a:lstStyle/>
          <a:p>
            <a:pPr marL="0" indent="0" algn="l">
              <a:buNone/>
            </a:pPr>
            <a:r>
              <a:rPr lang="en-GB" sz="4100" dirty="0">
                <a:latin typeface="Berlin Sans FB Demi" panose="020E0602020502020306" pitchFamily="34" charset="0"/>
              </a:rPr>
              <a:t>CONGENITAL CMV INFECTION</a:t>
            </a:r>
            <a:br>
              <a:rPr lang="en-GB" sz="4100" dirty="0">
                <a:latin typeface="Berlin Sans FB Demi" panose="020E0602020502020306" pitchFamily="34" charset="0"/>
              </a:rPr>
            </a:br>
            <a:r>
              <a:rPr lang="en-GB" sz="4100" dirty="0">
                <a:solidFill>
                  <a:srgbClr val="833CB8"/>
                </a:solidFill>
                <a:latin typeface="Berlin Sans FB Demi" panose="020E0602020502020306" pitchFamily="34" charset="0"/>
              </a:rPr>
              <a:t>•vertical Transmission:</a:t>
            </a:r>
            <a:r>
              <a:rPr lang="en-GB" sz="2700" dirty="0">
                <a:latin typeface="Berlin Sans FB Demi" panose="020E0602020502020306" pitchFamily="34" charset="0"/>
              </a:rPr>
              <a:t/>
            </a:r>
            <a:br>
              <a:rPr lang="en-GB" sz="2700" dirty="0">
                <a:latin typeface="Berlin Sans FB Demi" panose="020E0602020502020306" pitchFamily="34" charset="0"/>
              </a:rPr>
            </a:br>
            <a:endParaRPr lang="en-GB" sz="2700" dirty="0">
              <a:latin typeface="Berlin Sans FB Demi" panose="020E0602020502020306" pitchFamily="34" charset="0"/>
            </a:endParaRPr>
          </a:p>
          <a:p>
            <a:pPr marL="0" indent="0" algn="l">
              <a:buNone/>
            </a:pPr>
            <a:r>
              <a:rPr lang="en-GB" sz="2700" dirty="0">
                <a:latin typeface="Berlin Sans FB Demi" panose="020E0602020502020306" pitchFamily="34" charset="0"/>
              </a:rPr>
              <a:t>• Prenatal : transplacental transmission</a:t>
            </a:r>
            <a:br>
              <a:rPr lang="en-GB" sz="2700" dirty="0">
                <a:latin typeface="Berlin Sans FB Demi" panose="020E0602020502020306" pitchFamily="34" charset="0"/>
              </a:rPr>
            </a:br>
            <a:endParaRPr lang="en-GB" sz="2700" dirty="0">
              <a:latin typeface="Berlin Sans FB Demi" panose="020E0602020502020306" pitchFamily="34" charset="0"/>
            </a:endParaRPr>
          </a:p>
          <a:p>
            <a:pPr marL="0" indent="0" algn="l">
              <a:buNone/>
            </a:pPr>
            <a:r>
              <a:rPr lang="en-GB" sz="2700" dirty="0">
                <a:latin typeface="Berlin Sans FB Demi" panose="020E0602020502020306" pitchFamily="34" charset="0"/>
              </a:rPr>
              <a:t>• Intrapartum: cervical/vaginal viral shedding </a:t>
            </a:r>
            <a:br>
              <a:rPr lang="en-GB" sz="2700" dirty="0">
                <a:latin typeface="Berlin Sans FB Demi" panose="020E0602020502020306" pitchFamily="34" charset="0"/>
              </a:rPr>
            </a:br>
            <a:endParaRPr lang="en-GB" sz="2700" dirty="0">
              <a:latin typeface="Berlin Sans FB Demi" panose="020E0602020502020306" pitchFamily="34" charset="0"/>
            </a:endParaRPr>
          </a:p>
          <a:p>
            <a:pPr marL="0" indent="0" algn="l">
              <a:buNone/>
            </a:pPr>
            <a:r>
              <a:rPr lang="en-GB" sz="2700" dirty="0">
                <a:latin typeface="Berlin Sans FB Demi" panose="020E0602020502020306" pitchFamily="34" charset="0"/>
              </a:rPr>
              <a:t>• Postnatal : breast feeding</a:t>
            </a:r>
            <a:endParaRPr lang="ar-AE" sz="2700" dirty="0">
              <a:latin typeface="Berlin Sans FB Demi" panose="020E0602020502020306" pitchFamily="34" charset="0"/>
            </a:endParaRPr>
          </a:p>
        </p:txBody>
      </p:sp>
    </p:spTree>
    <p:extLst>
      <p:ext uri="{BB962C8B-B14F-4D97-AF65-F5344CB8AC3E}">
        <p14:creationId xmlns:p14="http://schemas.microsoft.com/office/powerpoint/2010/main" val="8559174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6507C69-7AB5-AD36-ADEE-45FE7CBC7BC3}"/>
              </a:ext>
            </a:extLst>
          </p:cNvPr>
          <p:cNvSpPr>
            <a:spLocks noGrp="1"/>
          </p:cNvSpPr>
          <p:nvPr>
            <p:ph type="title"/>
          </p:nvPr>
        </p:nvSpPr>
        <p:spPr>
          <a:xfrm>
            <a:off x="628650" y="-2411014"/>
            <a:ext cx="7886700" cy="3679031"/>
          </a:xfrm>
        </p:spPr>
        <p:txBody>
          <a:bodyPr/>
          <a:lstStyle/>
          <a:p>
            <a:endParaRPr lang="ar-AE"/>
          </a:p>
        </p:txBody>
      </p:sp>
      <p:sp>
        <p:nvSpPr>
          <p:cNvPr id="3" name="عنصر نائب للمحتوى 2">
            <a:extLst>
              <a:ext uri="{FF2B5EF4-FFF2-40B4-BE49-F238E27FC236}">
                <a16:creationId xmlns:a16="http://schemas.microsoft.com/office/drawing/2014/main" xmlns="" id="{EF948D42-131E-7B81-FB09-00BF4EE459A7}"/>
              </a:ext>
            </a:extLst>
          </p:cNvPr>
          <p:cNvSpPr>
            <a:spLocks noGrp="1"/>
          </p:cNvSpPr>
          <p:nvPr>
            <p:ph idx="1"/>
          </p:nvPr>
        </p:nvSpPr>
        <p:spPr>
          <a:xfrm>
            <a:off x="56827" y="0"/>
            <a:ext cx="9087175" cy="5143500"/>
          </a:xfrm>
        </p:spPr>
        <p:txBody>
          <a:bodyPr>
            <a:normAutofit fontScale="92500" lnSpcReduction="20000"/>
          </a:bodyPr>
          <a:lstStyle/>
          <a:p>
            <a:pPr marL="0" indent="0" algn="l">
              <a:buNone/>
            </a:pPr>
            <a:r>
              <a:rPr lang="en-GB" sz="4100" b="1" dirty="0">
                <a:latin typeface="Berlin Sans FB Demi" panose="020E0602020502020306" pitchFamily="34" charset="0"/>
              </a:rPr>
              <a:t>Classification</a:t>
            </a:r>
            <a:r>
              <a:rPr lang="en-GB" dirty="0">
                <a:latin typeface="Berlin Sans FB Demi" panose="020E0602020502020306" pitchFamily="34" charset="0"/>
              </a:rPr>
              <a:t/>
            </a:r>
            <a:br>
              <a:rPr lang="en-GB" dirty="0">
                <a:latin typeface="Berlin Sans FB Demi" panose="020E0602020502020306" pitchFamily="34" charset="0"/>
              </a:rPr>
            </a:br>
            <a:endParaRPr lang="en-GB" dirty="0">
              <a:latin typeface="Berlin Sans FB Demi" panose="020E0602020502020306" pitchFamily="34" charset="0"/>
            </a:endParaRPr>
          </a:p>
          <a:p>
            <a:pPr marL="0" indent="0" algn="l">
              <a:buNone/>
            </a:pPr>
            <a:endParaRPr lang="en-GB" dirty="0">
              <a:latin typeface="Berlin Sans FB Demi" panose="020E0602020502020306" pitchFamily="34" charset="0"/>
            </a:endParaRPr>
          </a:p>
          <a:p>
            <a:pPr marL="0" indent="0" algn="l">
              <a:buNone/>
            </a:pPr>
            <a:endParaRPr lang="en-GB" dirty="0">
              <a:latin typeface="Berlin Sans FB Demi" panose="020E0602020502020306" pitchFamily="34" charset="0"/>
            </a:endParaRPr>
          </a:p>
          <a:p>
            <a:pPr marL="0" indent="0" algn="l">
              <a:buNone/>
            </a:pPr>
            <a:endParaRPr lang="en-GB" dirty="0">
              <a:latin typeface="Berlin Sans FB Demi" panose="020E0602020502020306" pitchFamily="34" charset="0"/>
            </a:endParaRPr>
          </a:p>
          <a:p>
            <a:pPr marL="0" indent="0" algn="l">
              <a:buNone/>
            </a:pPr>
            <a:endParaRPr lang="en-GB" dirty="0">
              <a:latin typeface="Berlin Sans FB Demi" panose="020E0602020502020306" pitchFamily="34" charset="0"/>
            </a:endParaRPr>
          </a:p>
          <a:p>
            <a:pPr marL="0" indent="0" algn="l">
              <a:buNone/>
            </a:pPr>
            <a:endParaRPr lang="en-GB" dirty="0">
              <a:latin typeface="Berlin Sans FB Demi" panose="020E0602020502020306" pitchFamily="34" charset="0"/>
            </a:endParaRPr>
          </a:p>
          <a:p>
            <a:pPr marL="0" indent="0" algn="l">
              <a:buNone/>
            </a:pPr>
            <a:endParaRPr lang="en-GB" dirty="0">
              <a:solidFill>
                <a:srgbClr val="833CB8"/>
              </a:solidFill>
              <a:latin typeface="Berlin Sans FB Demi" panose="020E0602020502020306" pitchFamily="34" charset="0"/>
            </a:endParaRPr>
          </a:p>
          <a:p>
            <a:pPr marL="0" indent="0" algn="l">
              <a:buNone/>
            </a:pPr>
            <a:endParaRPr lang="en-GB" dirty="0">
              <a:solidFill>
                <a:srgbClr val="833CB8"/>
              </a:solidFill>
              <a:latin typeface="Berlin Sans FB Demi" panose="020E0602020502020306" pitchFamily="34" charset="0"/>
            </a:endParaRPr>
          </a:p>
          <a:p>
            <a:pPr marL="0" indent="0" algn="l">
              <a:buNone/>
            </a:pPr>
            <a:r>
              <a:rPr lang="en-GB" dirty="0">
                <a:solidFill>
                  <a:srgbClr val="833CB8"/>
                </a:solidFill>
                <a:latin typeface="Berlin Sans FB Demi" panose="020E0602020502020306" pitchFamily="34" charset="0"/>
              </a:rPr>
              <a:t>• Primary: </a:t>
            </a:r>
            <a:r>
              <a:rPr lang="en-GB" dirty="0">
                <a:latin typeface="Berlin Sans FB Demi" panose="020E0602020502020306" pitchFamily="34" charset="0"/>
              </a:rPr>
              <a:t/>
            </a:r>
            <a:br>
              <a:rPr lang="en-GB" dirty="0">
                <a:latin typeface="Berlin Sans FB Demi" panose="020E0602020502020306" pitchFamily="34" charset="0"/>
              </a:rPr>
            </a:br>
            <a:r>
              <a:rPr lang="en-GB" dirty="0">
                <a:latin typeface="Berlin Sans FB Demi" panose="020E0602020502020306" pitchFamily="34" charset="0"/>
              </a:rPr>
              <a:t>• acquisition of virus during pregnancy</a:t>
            </a:r>
            <a:br>
              <a:rPr lang="en-GB" dirty="0">
                <a:latin typeface="Berlin Sans FB Demi" panose="020E0602020502020306" pitchFamily="34" charset="0"/>
              </a:rPr>
            </a:br>
            <a:r>
              <a:rPr lang="en-GB" dirty="0">
                <a:latin typeface="Berlin Sans FB Demi" panose="020E0602020502020306" pitchFamily="34" charset="0"/>
              </a:rPr>
              <a:t>• IgM and IgG are positive and IgG has low avidity</a:t>
            </a:r>
            <a:br>
              <a:rPr lang="en-GB" dirty="0">
                <a:latin typeface="Berlin Sans FB Demi" panose="020E0602020502020306" pitchFamily="34" charset="0"/>
              </a:rPr>
            </a:br>
            <a:r>
              <a:rPr lang="en-GB" dirty="0">
                <a:latin typeface="Berlin Sans FB Demi" panose="020E0602020502020306" pitchFamily="34" charset="0"/>
              </a:rPr>
              <a:t>• 25% congenital CMV infections </a:t>
            </a:r>
            <a:br>
              <a:rPr lang="en-GB" dirty="0">
                <a:latin typeface="Berlin Sans FB Demi" panose="020E0602020502020306" pitchFamily="34" charset="0"/>
              </a:rPr>
            </a:br>
            <a:r>
              <a:rPr lang="en-GB" dirty="0">
                <a:solidFill>
                  <a:srgbClr val="833CB8"/>
                </a:solidFill>
                <a:latin typeface="Berlin Sans FB Demi" panose="020E0602020502020306" pitchFamily="34" charset="0"/>
              </a:rPr>
              <a:t>• Non primary (recurrent or secondary infection ):</a:t>
            </a:r>
            <a:r>
              <a:rPr lang="en-GB" dirty="0">
                <a:latin typeface="Berlin Sans FB Demi" panose="020E0602020502020306" pitchFamily="34" charset="0"/>
              </a:rPr>
              <a:t/>
            </a:r>
            <a:br>
              <a:rPr lang="en-GB" dirty="0">
                <a:latin typeface="Berlin Sans FB Demi" panose="020E0602020502020306" pitchFamily="34" charset="0"/>
              </a:rPr>
            </a:br>
            <a:r>
              <a:rPr lang="en-GB" dirty="0">
                <a:latin typeface="Berlin Sans FB Demi" panose="020E0602020502020306" pitchFamily="34" charset="0"/>
              </a:rPr>
              <a:t>• initial acquisition of virus before pregnancy</a:t>
            </a:r>
            <a:br>
              <a:rPr lang="en-GB" dirty="0">
                <a:latin typeface="Berlin Sans FB Demi" panose="020E0602020502020306" pitchFamily="34" charset="0"/>
              </a:rPr>
            </a:br>
            <a:r>
              <a:rPr lang="en-GB" dirty="0">
                <a:latin typeface="Berlin Sans FB Demi" panose="020E0602020502020306" pitchFamily="34" charset="0"/>
              </a:rPr>
              <a:t>• due to reactivation of latent virus or reinfection </a:t>
            </a:r>
            <a:br>
              <a:rPr lang="en-GB" dirty="0">
                <a:latin typeface="Berlin Sans FB Demi" panose="020E0602020502020306" pitchFamily="34" charset="0"/>
              </a:rPr>
            </a:br>
            <a:r>
              <a:rPr lang="en-GB" dirty="0">
                <a:latin typeface="Berlin Sans FB Demi" panose="020E0602020502020306" pitchFamily="34" charset="0"/>
              </a:rPr>
              <a:t>with a new strain</a:t>
            </a:r>
            <a:endParaRPr lang="ar-AE" dirty="0">
              <a:latin typeface="Berlin Sans FB Demi" panose="020E0602020502020306" pitchFamily="34" charset="0"/>
            </a:endParaRPr>
          </a:p>
        </p:txBody>
      </p:sp>
      <p:pic>
        <p:nvPicPr>
          <p:cNvPr id="4" name="صورة 4">
            <a:extLst>
              <a:ext uri="{FF2B5EF4-FFF2-40B4-BE49-F238E27FC236}">
                <a16:creationId xmlns:a16="http://schemas.microsoft.com/office/drawing/2014/main" xmlns="" id="{030CF68D-7545-2305-6A23-764E688BA141}"/>
              </a:ext>
            </a:extLst>
          </p:cNvPr>
          <p:cNvPicPr>
            <a:picLocks noChangeAspect="1"/>
          </p:cNvPicPr>
          <p:nvPr/>
        </p:nvPicPr>
        <p:blipFill rotWithShape="1">
          <a:blip r:embed="rId2">
            <a:extLst>
              <a:ext uri="{28A0092B-C50C-407E-A947-70E740481C1C}">
                <a14:useLocalDpi xmlns:a14="http://schemas.microsoft.com/office/drawing/2010/main" val="0"/>
              </a:ext>
            </a:extLst>
          </a:blip>
          <a:srcRect t="33261" b="33580"/>
          <a:stretch/>
        </p:blipFill>
        <p:spPr>
          <a:xfrm>
            <a:off x="1" y="508993"/>
            <a:ext cx="5877379" cy="2575809"/>
          </a:xfrm>
          <a:prstGeom prst="rect">
            <a:avLst/>
          </a:prstGeom>
        </p:spPr>
      </p:pic>
    </p:spTree>
    <p:extLst>
      <p:ext uri="{BB962C8B-B14F-4D97-AF65-F5344CB8AC3E}">
        <p14:creationId xmlns:p14="http://schemas.microsoft.com/office/powerpoint/2010/main" val="39204632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E5C49815-1541-2E81-3849-D09B0F795347}"/>
              </a:ext>
            </a:extLst>
          </p:cNvPr>
          <p:cNvSpPr>
            <a:spLocks noGrp="1"/>
          </p:cNvSpPr>
          <p:nvPr>
            <p:ph idx="1"/>
          </p:nvPr>
        </p:nvSpPr>
        <p:spPr>
          <a:xfrm>
            <a:off x="0" y="-1"/>
            <a:ext cx="9144000" cy="5143501"/>
          </a:xfrm>
        </p:spPr>
        <p:txBody>
          <a:bodyPr>
            <a:normAutofit/>
          </a:bodyPr>
          <a:lstStyle/>
          <a:p>
            <a:pPr marL="0" indent="0" algn="l">
              <a:buNone/>
            </a:pPr>
            <a:r>
              <a:rPr lang="en-GB" sz="2600" dirty="0">
                <a:latin typeface="Berlin Sans FB Demi" panose="020E0602020502020306" pitchFamily="34" charset="0"/>
              </a:rPr>
              <a:t>Maternal Clinical findings</a:t>
            </a:r>
            <a:br>
              <a:rPr lang="en-GB" sz="2600" dirty="0">
                <a:latin typeface="Berlin Sans FB Demi" panose="020E0602020502020306" pitchFamily="34" charset="0"/>
              </a:rPr>
            </a:br>
            <a:r>
              <a:rPr lang="en-GB" sz="2600" dirty="0">
                <a:latin typeface="Berlin Sans FB Demi" panose="020E0602020502020306" pitchFamily="34" charset="0"/>
              </a:rPr>
              <a:t>latent period ranges from 28 to 60 days </a:t>
            </a:r>
          </a:p>
          <a:p>
            <a:pPr marL="0" indent="0" algn="l">
              <a:buNone/>
            </a:pPr>
            <a:r>
              <a:rPr lang="en-GB" sz="2400" dirty="0">
                <a:solidFill>
                  <a:srgbClr val="833CB8"/>
                </a:solidFill>
                <a:latin typeface="Berlin Sans FB Demi" panose="020E0602020502020306" pitchFamily="34" charset="0"/>
              </a:rPr>
              <a:t>• Primary CMV infection </a:t>
            </a:r>
            <a:r>
              <a:rPr lang="en-GB" dirty="0">
                <a:latin typeface="Berlin Sans FB Demi" panose="020E0602020502020306" pitchFamily="34" charset="0"/>
              </a:rPr>
              <a:t/>
            </a:r>
            <a:br>
              <a:rPr lang="en-GB" dirty="0">
                <a:latin typeface="Berlin Sans FB Demi" panose="020E0602020502020306" pitchFamily="34" charset="0"/>
              </a:rPr>
            </a:br>
            <a:r>
              <a:rPr lang="en-GB" dirty="0">
                <a:latin typeface="Berlin Sans FB Demi" panose="020E0602020502020306" pitchFamily="34" charset="0"/>
              </a:rPr>
              <a:t>• mild febrile illness and other nonspecific symptoms </a:t>
            </a:r>
            <a:r>
              <a:rPr lang="en-GB" dirty="0">
                <a:solidFill>
                  <a:srgbClr val="FF0000"/>
                </a:solidFill>
                <a:latin typeface="Berlin Sans FB Demi" panose="020E0602020502020306" pitchFamily="34" charset="0"/>
              </a:rPr>
              <a:t>(rhinitis, pharyngitis, myalgia, arthralgia, headache, fatigue)</a:t>
            </a:r>
            <a:r>
              <a:rPr lang="en-GB" dirty="0">
                <a:latin typeface="Berlin Sans FB Demi" panose="020E0602020502020306" pitchFamily="34" charset="0"/>
              </a:rPr>
              <a:t/>
            </a:r>
            <a:br>
              <a:rPr lang="en-GB" dirty="0">
                <a:latin typeface="Berlin Sans FB Demi" panose="020E0602020502020306" pitchFamily="34" charset="0"/>
              </a:rPr>
            </a:br>
            <a:r>
              <a:rPr lang="en-GB" dirty="0">
                <a:latin typeface="Berlin Sans FB Demi" panose="020E0602020502020306" pitchFamily="34" charset="0"/>
              </a:rPr>
              <a:t>• Asymptomatic in 90 percent of cases.</a:t>
            </a:r>
            <a:br>
              <a:rPr lang="en-GB" dirty="0">
                <a:latin typeface="Berlin Sans FB Demi" panose="020E0602020502020306" pitchFamily="34" charset="0"/>
              </a:rPr>
            </a:br>
            <a:endParaRPr lang="en-GB" dirty="0">
              <a:latin typeface="Berlin Sans FB Demi" panose="020E0602020502020306" pitchFamily="34" charset="0"/>
            </a:endParaRPr>
          </a:p>
          <a:p>
            <a:pPr marL="0" indent="0" algn="l">
              <a:buNone/>
            </a:pPr>
            <a:r>
              <a:rPr lang="en-GB" sz="2400" dirty="0">
                <a:solidFill>
                  <a:srgbClr val="833CB8"/>
                </a:solidFill>
                <a:latin typeface="Berlin Sans FB Demi" panose="020E0602020502020306" pitchFamily="34" charset="0"/>
              </a:rPr>
              <a:t>• CMV mononucleosis </a:t>
            </a:r>
            <a:r>
              <a:rPr lang="en-GB" dirty="0">
                <a:latin typeface="Berlin Sans FB Demi" panose="020E0602020502020306" pitchFamily="34" charset="0"/>
              </a:rPr>
              <a:t/>
            </a:r>
            <a:br>
              <a:rPr lang="en-GB" dirty="0">
                <a:latin typeface="Berlin Sans FB Demi" panose="020E0602020502020306" pitchFamily="34" charset="0"/>
              </a:rPr>
            </a:br>
            <a:r>
              <a:rPr lang="en-GB" dirty="0">
                <a:latin typeface="Berlin Sans FB Demi" panose="020E0602020502020306" pitchFamily="34" charset="0"/>
              </a:rPr>
              <a:t>• dermatologic manifestations: macular, popular , maculopapular, </a:t>
            </a:r>
            <a:r>
              <a:rPr lang="en-GB" dirty="0">
                <a:solidFill>
                  <a:srgbClr val="FF0000"/>
                </a:solidFill>
                <a:latin typeface="Berlin Sans FB Demi" panose="020E0602020502020306" pitchFamily="34" charset="0"/>
              </a:rPr>
              <a:t>rubelliform , morbilliform , and scarlatiniform eruptions</a:t>
            </a:r>
            <a:r>
              <a:rPr lang="en-GB" dirty="0">
                <a:latin typeface="Berlin Sans FB Demi" panose="020E0602020502020306" pitchFamily="34" charset="0"/>
              </a:rPr>
              <a:t/>
            </a:r>
            <a:br>
              <a:rPr lang="en-GB" dirty="0">
                <a:latin typeface="Berlin Sans FB Demi" panose="020E0602020502020306" pitchFamily="34" charset="0"/>
              </a:rPr>
            </a:br>
            <a:r>
              <a:rPr lang="en-GB" sz="2400" dirty="0">
                <a:solidFill>
                  <a:srgbClr val="833CB8"/>
                </a:solidFill>
                <a:latin typeface="Berlin Sans FB Demi" panose="020E0602020502020306" pitchFamily="34" charset="0"/>
              </a:rPr>
              <a:t>• Reinfection</a:t>
            </a:r>
            <a:r>
              <a:rPr lang="en-GB" dirty="0">
                <a:latin typeface="Berlin Sans FB Demi" panose="020E0602020502020306" pitchFamily="34" charset="0"/>
              </a:rPr>
              <a:t/>
            </a:r>
            <a:br>
              <a:rPr lang="en-GB" dirty="0">
                <a:latin typeface="Berlin Sans FB Demi" panose="020E0602020502020306" pitchFamily="34" charset="0"/>
              </a:rPr>
            </a:br>
            <a:r>
              <a:rPr lang="en-GB" dirty="0">
                <a:latin typeface="Berlin Sans FB Demi" panose="020E0602020502020306" pitchFamily="34" charset="0"/>
              </a:rPr>
              <a:t>• different strain of CMV or reactivation of virus in women with preexisting antibody generally does not result in maternal symptoms</a:t>
            </a:r>
          </a:p>
          <a:p>
            <a:pPr marL="0" indent="0" algn="l">
              <a:buNone/>
            </a:pPr>
            <a:r>
              <a:rPr lang="en-GB" dirty="0">
                <a:latin typeface="Berlin Sans FB Demi" panose="020E0602020502020306" pitchFamily="34" charset="0"/>
              </a:rPr>
              <a:t>Pregnancy does not appear to affect clinical severity </a:t>
            </a:r>
            <a:endParaRPr lang="ar-AE" dirty="0">
              <a:latin typeface="Berlin Sans FB Demi" panose="020E0602020502020306" pitchFamily="34" charset="0"/>
            </a:endParaRPr>
          </a:p>
        </p:txBody>
      </p:sp>
    </p:spTree>
    <p:extLst>
      <p:ext uri="{BB962C8B-B14F-4D97-AF65-F5344CB8AC3E}">
        <p14:creationId xmlns:p14="http://schemas.microsoft.com/office/powerpoint/2010/main" val="30961388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A2AA0B29-8525-1F96-DC4A-AC0F4224A684}"/>
              </a:ext>
            </a:extLst>
          </p:cNvPr>
          <p:cNvSpPr>
            <a:spLocks noGrp="1"/>
          </p:cNvSpPr>
          <p:nvPr>
            <p:ph idx="1"/>
          </p:nvPr>
        </p:nvSpPr>
        <p:spPr>
          <a:xfrm>
            <a:off x="1" y="-120382"/>
            <a:ext cx="9270639" cy="5322173"/>
          </a:xfrm>
        </p:spPr>
        <p:txBody>
          <a:bodyPr>
            <a:noAutofit/>
          </a:bodyPr>
          <a:lstStyle/>
          <a:p>
            <a:pPr marL="0" indent="0" algn="l">
              <a:buNone/>
            </a:pPr>
            <a:r>
              <a:rPr lang="en-GB" sz="2700" dirty="0">
                <a:latin typeface="Berlin Sans FB Demi" panose="020E0602020502020306" pitchFamily="34" charset="0"/>
              </a:rPr>
              <a:t>Congenital cmv infection</a:t>
            </a:r>
          </a:p>
          <a:p>
            <a:pPr marL="0" indent="0" algn="l">
              <a:buNone/>
            </a:pPr>
            <a:r>
              <a:rPr lang="en-GB" sz="2100" dirty="0">
                <a:latin typeface="Berlin Sans FB Demi" panose="020E0602020502020306" pitchFamily="34" charset="0"/>
              </a:rPr>
              <a:t>Is the most common congenital infection </a:t>
            </a:r>
          </a:p>
          <a:p>
            <a:pPr marL="0" indent="0" algn="l">
              <a:buNone/>
            </a:pPr>
            <a:r>
              <a:rPr lang="en-GB" sz="2700" dirty="0">
                <a:latin typeface="Berlin Sans FB Demi" panose="020E0602020502020306" pitchFamily="34" charset="0"/>
              </a:rPr>
              <a:t>Clinical features</a:t>
            </a:r>
            <a:br>
              <a:rPr lang="en-GB" sz="2700" dirty="0">
                <a:latin typeface="Berlin Sans FB Demi" panose="020E0602020502020306" pitchFamily="34" charset="0"/>
              </a:rPr>
            </a:br>
            <a:r>
              <a:rPr lang="en-GB" sz="2100" dirty="0">
                <a:solidFill>
                  <a:srgbClr val="833CB8"/>
                </a:solidFill>
                <a:latin typeface="Berlin Sans FB Demi" panose="020E0602020502020306" pitchFamily="34" charset="0"/>
              </a:rPr>
              <a:t>▪ 90% asymptomatic. </a:t>
            </a:r>
            <a:r>
              <a:rPr lang="en-GB" sz="2100" dirty="0">
                <a:latin typeface="Berlin Sans FB Demi" panose="020E0602020502020306" pitchFamily="34" charset="0"/>
              </a:rPr>
              <a:t/>
            </a:r>
            <a:br>
              <a:rPr lang="en-GB" sz="2100" dirty="0">
                <a:latin typeface="Berlin Sans FB Demi" panose="020E0602020502020306" pitchFamily="34" charset="0"/>
              </a:rPr>
            </a:br>
            <a:r>
              <a:rPr lang="en-GB" dirty="0">
                <a:latin typeface="Berlin Sans FB Demi" panose="020E0602020502020306" pitchFamily="34" charset="0"/>
              </a:rPr>
              <a:t>▪ neurodevelopmental abnormalities</a:t>
            </a:r>
            <a:br>
              <a:rPr lang="en-GB" dirty="0">
                <a:latin typeface="Berlin Sans FB Demi" panose="020E0602020502020306" pitchFamily="34" charset="0"/>
              </a:rPr>
            </a:br>
            <a:r>
              <a:rPr lang="en-GB" dirty="0">
                <a:latin typeface="Berlin Sans FB Demi" panose="020E0602020502020306" pitchFamily="34" charset="0"/>
              </a:rPr>
              <a:t>▪ </a:t>
            </a:r>
            <a:r>
              <a:rPr lang="en-GB" dirty="0">
                <a:solidFill>
                  <a:srgbClr val="FF0000"/>
                </a:solidFill>
                <a:latin typeface="Berlin Sans FB Demi" panose="020E0602020502020306" pitchFamily="34" charset="0"/>
              </a:rPr>
              <a:t>most commonly progressive permanent sensorineural hearing loss.</a:t>
            </a:r>
            <a:r>
              <a:rPr lang="en-GB" sz="2100" dirty="0">
                <a:latin typeface="Berlin Sans FB Demi" panose="020E0602020502020306" pitchFamily="34" charset="0"/>
              </a:rPr>
              <a:t/>
            </a:r>
            <a:br>
              <a:rPr lang="en-GB" sz="2100" dirty="0">
                <a:latin typeface="Berlin Sans FB Demi" panose="020E0602020502020306" pitchFamily="34" charset="0"/>
              </a:rPr>
            </a:br>
            <a:r>
              <a:rPr lang="en-GB" sz="2100" dirty="0">
                <a:solidFill>
                  <a:srgbClr val="833CB8"/>
                </a:solidFill>
                <a:latin typeface="Berlin Sans FB Demi" panose="020E0602020502020306" pitchFamily="34" charset="0"/>
              </a:rPr>
              <a:t>▪ Symptomatic newborns:</a:t>
            </a:r>
            <a:r>
              <a:rPr lang="en-GB" sz="2100" dirty="0">
                <a:latin typeface="Berlin Sans FB Demi" panose="020E0602020502020306" pitchFamily="34" charset="0"/>
              </a:rPr>
              <a:t/>
            </a:r>
            <a:br>
              <a:rPr lang="en-GB" sz="2100" dirty="0">
                <a:latin typeface="Berlin Sans FB Demi" panose="020E0602020502020306" pitchFamily="34" charset="0"/>
              </a:rPr>
            </a:br>
            <a:r>
              <a:rPr lang="en-GB" sz="1800" dirty="0">
                <a:latin typeface="Berlin Sans FB Demi" panose="020E0602020502020306" pitchFamily="34" charset="0"/>
              </a:rPr>
              <a:t>▪ small for gestational age, microcephaly , chorioretinitis, jaundice, hepatosplenomegaly, and petechiae.</a:t>
            </a:r>
            <a:br>
              <a:rPr lang="en-GB" sz="1800" dirty="0">
                <a:latin typeface="Berlin Sans FB Demi" panose="020E0602020502020306" pitchFamily="34" charset="0"/>
              </a:rPr>
            </a:br>
            <a:r>
              <a:rPr lang="en-GB" sz="1800" dirty="0">
                <a:latin typeface="Berlin Sans FB Demi" panose="020E0602020502020306" pitchFamily="34" charset="0"/>
              </a:rPr>
              <a:t>▪ results from a combination of viral cytopathic effects and </a:t>
            </a:r>
            <a:br>
              <a:rPr lang="en-GB" sz="1800" dirty="0">
                <a:latin typeface="Berlin Sans FB Demi" panose="020E0602020502020306" pitchFamily="34" charset="0"/>
              </a:rPr>
            </a:br>
            <a:r>
              <a:rPr lang="en-GB" sz="1800" dirty="0">
                <a:latin typeface="Berlin Sans FB Demi" panose="020E0602020502020306" pitchFamily="34" charset="0"/>
              </a:rPr>
              <a:t>immune responses to the virus different organs (eg, salivary </a:t>
            </a:r>
            <a:br>
              <a:rPr lang="en-GB" sz="1800" dirty="0">
                <a:latin typeface="Berlin Sans FB Demi" panose="020E0602020502020306" pitchFamily="34" charset="0"/>
              </a:rPr>
            </a:br>
            <a:r>
              <a:rPr lang="en-GB" sz="1800" dirty="0">
                <a:latin typeface="Berlin Sans FB Demi" panose="020E0602020502020306" pitchFamily="34" charset="0"/>
              </a:rPr>
              <a:t>gland, lung, liver, kidney, intestine, adrenal gland, placenta, </a:t>
            </a:r>
            <a:br>
              <a:rPr lang="en-GB" sz="1800" dirty="0">
                <a:latin typeface="Berlin Sans FB Demi" panose="020E0602020502020306" pitchFamily="34" charset="0"/>
              </a:rPr>
            </a:br>
            <a:r>
              <a:rPr lang="en-GB" sz="1800" dirty="0">
                <a:latin typeface="Berlin Sans FB Demi" panose="020E0602020502020306" pitchFamily="34" charset="0"/>
              </a:rPr>
              <a:t>central nervous system). </a:t>
            </a:r>
            <a:endParaRPr lang="ar-AE" sz="1800" dirty="0">
              <a:latin typeface="Berlin Sans FB Demi" panose="020E0602020502020306" pitchFamily="34" charset="0"/>
            </a:endParaRPr>
          </a:p>
        </p:txBody>
      </p:sp>
    </p:spTree>
    <p:extLst>
      <p:ext uri="{BB962C8B-B14F-4D97-AF65-F5344CB8AC3E}">
        <p14:creationId xmlns:p14="http://schemas.microsoft.com/office/powerpoint/2010/main" val="2569819621"/>
      </p:ext>
    </p:extLst>
  </p:cSld>
  <p:clrMapOvr>
    <a:masterClrMapping/>
  </p:clrMapOvr>
</p:sld>
</file>

<file path=ppt/theme/theme1.xml><?xml version="1.0" encoding="utf-8"?>
<a:theme xmlns:a="http://schemas.openxmlformats.org/drawingml/2006/main" name="Healthcare Center Website Infographics by Slidesgo">
  <a:themeElements>
    <a:clrScheme name="Simple Light">
      <a:dk1>
        <a:srgbClr val="2F4A8A"/>
      </a:dk1>
      <a:lt1>
        <a:srgbClr val="FFFFFF"/>
      </a:lt1>
      <a:dk2>
        <a:srgbClr val="666666"/>
      </a:dk2>
      <a:lt2>
        <a:srgbClr val="4869B1"/>
      </a:lt2>
      <a:accent1>
        <a:srgbClr val="7EACEC"/>
      </a:accent1>
      <a:accent2>
        <a:srgbClr val="C3D9FB"/>
      </a:accent2>
      <a:accent3>
        <a:srgbClr val="90D1CB"/>
      </a:accent3>
      <a:accent4>
        <a:srgbClr val="AFDCDD"/>
      </a:accent4>
      <a:accent5>
        <a:srgbClr val="F8DBC4"/>
      </a:accent5>
      <a:accent6>
        <a:srgbClr val="FFB172"/>
      </a:accent6>
      <a:hlink>
        <a:srgbClr val="2F4A8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قطرة">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3479</Words>
  <Application>Microsoft Office PowerPoint</Application>
  <PresentationFormat>عرض على الشاشة (9:16)‏</PresentationFormat>
  <Paragraphs>468</Paragraphs>
  <Slides>116</Slides>
  <Notes>21</Notes>
  <HiddenSlides>0</HiddenSlides>
  <MMClips>0</MMClips>
  <ScaleCrop>false</ScaleCrop>
  <HeadingPairs>
    <vt:vector size="4" baseType="variant">
      <vt:variant>
        <vt:lpstr>نسق</vt:lpstr>
      </vt:variant>
      <vt:variant>
        <vt:i4>4</vt:i4>
      </vt:variant>
      <vt:variant>
        <vt:lpstr>عناوين الشرائح</vt:lpstr>
      </vt:variant>
      <vt:variant>
        <vt:i4>116</vt:i4>
      </vt:variant>
    </vt:vector>
  </HeadingPairs>
  <TitlesOfParts>
    <vt:vector size="120" baseType="lpstr">
      <vt:lpstr>Healthcare Center Website Infographics by Slidesgo</vt:lpstr>
      <vt:lpstr>Slidesgo Final Pages</vt:lpstr>
      <vt:lpstr>سمة Office</vt:lpstr>
      <vt:lpstr>قطرة</vt:lpstr>
      <vt:lpstr>TORCH INFECTION</vt:lpstr>
      <vt:lpstr>Torch infection </vt:lpstr>
      <vt:lpstr>What are TORCH infections? </vt:lpstr>
      <vt:lpstr>How does the baby get a TORCH infection?</vt:lpstr>
      <vt:lpstr>How common are TORCH infections?</vt:lpstr>
      <vt:lpstr>What are the signs and symptoms of TORCH infections?</vt:lpstr>
      <vt:lpstr>عرض تقديمي في PowerPoint</vt:lpstr>
      <vt:lpstr>Are TORCH infections contagious?</vt:lpstr>
      <vt:lpstr>How are TORCH infections diagnosed during pregnancy?</vt:lpstr>
      <vt:lpstr>How are TORCH infections diagnosed in newborns?</vt:lpstr>
      <vt:lpstr>How can I lower my risk for TORCH infections during pregnancy?  </vt:lpstr>
      <vt:lpstr>عرض تقديمي في PowerPoint</vt:lpstr>
      <vt:lpstr> When should I see my healthcare provider </vt:lpstr>
      <vt:lpstr>A note from Cleveland Clinic</vt:lpstr>
      <vt:lpstr>عرض تقديمي في PowerPoint</vt:lpstr>
      <vt:lpstr>TOXOPLASMOSIS is a disease caused by the obligate intracellular parasite Toxoplasma gondii. Transmission occurs either through ingestion of cysts found, for example, in raw meat or cat feces, or from mother to fetus through the placenta. </vt:lpstr>
      <vt:lpstr>عرض تقديمي في PowerPoint</vt:lpstr>
      <vt:lpstr>Should all pregnant women be screened ? </vt:lpstr>
      <vt:lpstr>Immunosuppressed patient  </vt:lpstr>
      <vt:lpstr>Management </vt:lpstr>
      <vt:lpstr>عرض تقديمي في PowerPoint</vt:lpstr>
      <vt:lpstr>عرض تقديمي في PowerPoint</vt:lpstr>
      <vt:lpstr>عرض تقديمي في PowerPoint</vt:lpstr>
      <vt:lpstr>Parvovirus B19   </vt:lpstr>
      <vt:lpstr>Erythema infectiosum </vt:lpstr>
      <vt:lpstr>Clinical features</vt:lpstr>
      <vt:lpstr>Management</vt:lpstr>
      <vt:lpstr>عرض تقديمي في PowerPoint</vt:lpstr>
      <vt:lpstr>Syphalis </vt:lpstr>
      <vt:lpstr>Transmission </vt:lpstr>
      <vt:lpstr>عرض تقديمي في PowerPoint</vt:lpstr>
      <vt:lpstr> </vt:lpstr>
      <vt:lpstr>1</vt:lpstr>
      <vt:lpstr>Screening </vt:lpstr>
      <vt:lpstr>Candidates and timing of initial and repeat screening</vt:lpstr>
      <vt:lpstr>عرض تقديمي في PowerPoint</vt:lpstr>
      <vt:lpstr>عرض تقديمي في PowerPoint</vt:lpstr>
      <vt:lpstr>Maternal treatment</vt:lpstr>
      <vt:lpstr>POTENTIAL COMPLICATIONS OF TREATMENT: JARISCH-HERXHEIMER REACTION febrile</vt:lpstr>
      <vt:lpstr>Congenital syphilis  </vt:lpstr>
      <vt:lpstr>عرض تقديمي في PowerPoint</vt:lpstr>
      <vt:lpstr>Fetal treatment and treatment failure    Follow Up Newborns </vt:lpstr>
      <vt:lpstr>عرض تقديمي في PowerPoint</vt:lpstr>
      <vt:lpstr>Rubella , German measeles , 3 days – measeles</vt:lpstr>
      <vt:lpstr>Rubella infection in older children and adult </vt:lpstr>
      <vt:lpstr>Forchheimer spots</vt:lpstr>
      <vt:lpstr>عرض تقديمي في PowerPoint</vt:lpstr>
      <vt:lpstr>عرض تقديمي في PowerPoint</vt:lpstr>
      <vt:lpstr>Congenital rubella </vt:lpstr>
      <vt:lpstr>Diagnosis </vt:lpstr>
      <vt:lpstr>عرض تقديمي في PowerPoint</vt:lpstr>
      <vt:lpstr>عرض تقديمي في PowerPoint</vt:lpstr>
      <vt:lpstr>Prevention of congenital rubella syndrome </vt:lpstr>
      <vt:lpstr>عرض تقديمي في PowerPoint</vt:lpstr>
      <vt:lpstr>Postexposure management</vt:lpstr>
      <vt:lpstr>Varicella</vt:lpstr>
      <vt:lpstr>عرض تقديمي في PowerPoint</vt:lpstr>
      <vt:lpstr>Varicella zoster virus </vt:lpstr>
      <vt:lpstr>Clinical features of maternal VZV infection .</vt:lpstr>
      <vt:lpstr>عرض تقديمي في PowerPoint</vt:lpstr>
      <vt:lpstr>عرض تقديمي في PowerPoint</vt:lpstr>
      <vt:lpstr>Risks of varicella  in pregnancy </vt:lpstr>
      <vt:lpstr>Maternal Varicella in the First and Second Trimesters </vt:lpstr>
      <vt:lpstr>Risks of varicella after birth</vt:lpstr>
      <vt:lpstr>عرض تقديمي في PowerPoint</vt:lpstr>
      <vt:lpstr>عرض تقديمي في PowerPoint</vt:lpstr>
      <vt:lpstr>Diagnosis</vt:lpstr>
      <vt:lpstr>Diagnosis of Maternal varicella</vt:lpstr>
      <vt:lpstr>Diagnosis of congenital and perinatal infection</vt:lpstr>
      <vt:lpstr>Postnatal diagnosis :</vt:lpstr>
      <vt:lpstr>Treatment </vt:lpstr>
      <vt:lpstr>عرض تقديمي في PowerPoint</vt:lpstr>
      <vt:lpstr>عرض تقديمي في PowerPoint</vt:lpstr>
      <vt:lpstr>TIME AND MODE OF DELIVERY </vt:lpstr>
      <vt:lpstr>عرض تقديمي في PowerPoint</vt:lpstr>
      <vt:lpstr>Prevention </vt:lpstr>
      <vt:lpstr>عرض تقديمي في PowerPoint</vt:lpstr>
      <vt:lpstr>Conclusion</vt:lpstr>
      <vt:lpstr>HUMAN IMMUNODEFICIENCY VIRUS and pregnancy</vt:lpstr>
      <vt:lpstr>Definition and Etiology </vt:lpstr>
      <vt:lpstr>عرض تقديمي في PowerPoint</vt:lpstr>
      <vt:lpstr>عرض تقديمي في PowerPoint</vt:lpstr>
      <vt:lpstr>Clinical evaluation </vt:lpstr>
      <vt:lpstr>عرض تقديمي في PowerPoint</vt:lpstr>
      <vt:lpstr>Investigation </vt:lpstr>
      <vt:lpstr>عرض تقديمي في PowerPoint</vt:lpstr>
      <vt:lpstr>Management</vt:lpstr>
      <vt:lpstr>Antepartum management</vt:lpstr>
      <vt:lpstr>عرض تقديمي في PowerPoint</vt:lpstr>
      <vt:lpstr>Intrapartum management</vt:lpstr>
      <vt:lpstr>عرض تقديمي في PowerPoint</vt:lpstr>
      <vt:lpstr>Postpartum management</vt:lpstr>
      <vt:lpstr>Newborn management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TORCH INFECTION</dc:title>
  <cp:lastModifiedBy>النخبة</cp:lastModifiedBy>
  <cp:revision>34</cp:revision>
  <dcterms:modified xsi:type="dcterms:W3CDTF">2023-11-01T03:34:00Z</dcterms:modified>
</cp:coreProperties>
</file>