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5.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6.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4.jpg" ContentType="image/jpg"/>
  <Override PartName="/ppt/media/image25.jpg" ContentType="image/jpg"/>
  <Override PartName="/ppt/media/image26.jpg" ContentType="image/jpg"/>
  <Override PartName="/ppt/media/image27.jpg" ContentType="image/jpg"/>
  <Override PartName="/ppt/media/image29.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42"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Lst>
  <p:sldSz cx="9144000" cy="5143500" type="screen16x9"/>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AC2AA40D-DF37-4A63-89BE-DF754A01B1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openxmlformats.org/officeDocument/2006/relationships/slide" Target="slides/slide83.xml" /><Relationship Id="rId89" Type="http://schemas.openxmlformats.org/officeDocument/2006/relationships/notesMaster" Target="notesMasters/notesMaster1.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presProps" Target="presProps.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tableStyles" Target="tableStyle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4" Type="http://schemas.openxmlformats.org/officeDocument/2006/relationships/slide" Target="slides/slide3.xml" /><Relationship Id="rId9" Type="http://schemas.openxmlformats.org/officeDocument/2006/relationships/slide" Target="slides/slide8.xml" /></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031308-DC87-4DB1-9CBD-8F074587582D}" type="doc">
      <dgm:prSet loTypeId="urn:microsoft.com/office/officeart/2009/3/layout/StepUpProcess" loCatId="process" qsTypeId="urn:microsoft.com/office/officeart/2005/8/quickstyle/simple2" qsCatId="simple" csTypeId="urn:microsoft.com/office/officeart/2005/8/colors/accent0_3" csCatId="mainScheme" phldr="1"/>
      <dgm:spPr/>
      <dgm:t>
        <a:bodyPr/>
        <a:lstStyle/>
        <a:p>
          <a:endParaRPr lang="en-GB"/>
        </a:p>
      </dgm:t>
    </dgm:pt>
    <dgm:pt modelId="{103930A4-5BC4-41E0-A689-CA0DF5A0914C}">
      <dgm:prSet phldrT="[Text]" custT="1"/>
      <dgm:spPr/>
      <dgm:t>
        <a:bodyPr/>
        <a:lstStyle/>
        <a:p>
          <a:r>
            <a:rPr lang="en-US" sz="20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Airway</a:t>
          </a:r>
          <a:r>
            <a:rPr lang="en-US" sz="2700" b="1"/>
            <a:t> </a:t>
          </a:r>
        </a:p>
      </dgm:t>
    </dgm:pt>
    <dgm:pt modelId="{F06DF097-CF36-4641-8FE5-230CD7C7EEB7}" type="parTrans" cxnId="{56D580E0-87CD-47D3-BFC2-CB4B713E4352}">
      <dgm:prSet/>
      <dgm:spPr/>
      <dgm:t>
        <a:bodyPr/>
        <a:lstStyle/>
        <a:p>
          <a:endParaRPr lang="en-US"/>
        </a:p>
      </dgm:t>
    </dgm:pt>
    <dgm:pt modelId="{22A04AEE-B2DE-4E83-B929-95CADE95E7F5}" type="sibTrans" cxnId="{56D580E0-87CD-47D3-BFC2-CB4B713E4352}">
      <dgm:prSet/>
      <dgm:spPr/>
      <dgm:t>
        <a:bodyPr/>
        <a:lstStyle/>
        <a:p>
          <a:endParaRPr lang="en-US"/>
        </a:p>
      </dgm:t>
    </dgm:pt>
    <dgm:pt modelId="{8A7E4819-3DBB-4C70-B3B7-D69AA5DA7DCA}">
      <dgm:prSet phldrT="[Text]" custT="1"/>
      <dgm:spPr/>
      <dgm:t>
        <a:bodyPr/>
        <a:lstStyle/>
        <a:p>
          <a:r>
            <a:rPr lang="en-US" sz="20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Breathing</a:t>
          </a:r>
          <a:r>
            <a:rPr lang="en-US" sz="1900" b="1"/>
            <a:t> </a:t>
          </a:r>
        </a:p>
      </dgm:t>
    </dgm:pt>
    <dgm:pt modelId="{4CF32B46-FEDE-4AD1-A771-783EEDFF6CA1}" type="parTrans" cxnId="{6638DDEC-11B3-41B7-BC9A-5F5C11CBB32C}">
      <dgm:prSet/>
      <dgm:spPr/>
      <dgm:t>
        <a:bodyPr/>
        <a:lstStyle/>
        <a:p>
          <a:endParaRPr lang="en-US"/>
        </a:p>
      </dgm:t>
    </dgm:pt>
    <dgm:pt modelId="{D558C3F0-42B3-46AA-9928-F79B17503FAC}" type="sibTrans" cxnId="{6638DDEC-11B3-41B7-BC9A-5F5C11CBB32C}">
      <dgm:prSet/>
      <dgm:spPr/>
      <dgm:t>
        <a:bodyPr/>
        <a:lstStyle/>
        <a:p>
          <a:endParaRPr lang="en-US"/>
        </a:p>
      </dgm:t>
    </dgm:pt>
    <dgm:pt modelId="{83A454E6-8D60-4B07-85EE-84486EFC62FD}">
      <dgm:prSet phldrT="[Text]" custT="1"/>
      <dgm:spPr/>
      <dgm:t>
        <a:bodyPr/>
        <a:lstStyle/>
        <a:p>
          <a:r>
            <a:rPr lang="en-US" sz="20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Circulation</a:t>
          </a:r>
          <a:r>
            <a:rPr lang="en-US" sz="27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 </a:t>
          </a:r>
        </a:p>
      </dgm:t>
    </dgm:pt>
    <dgm:pt modelId="{5C046871-51B6-4CA9-AE16-44D04BBEEE29}" type="parTrans" cxnId="{3A9C2EF2-2293-4169-8ABF-6EFCBC787B4D}">
      <dgm:prSet/>
      <dgm:spPr/>
      <dgm:t>
        <a:bodyPr/>
        <a:lstStyle/>
        <a:p>
          <a:endParaRPr lang="en-US"/>
        </a:p>
      </dgm:t>
    </dgm:pt>
    <dgm:pt modelId="{C63C1B84-601C-4BCF-B93D-7FF330029D2E}" type="sibTrans" cxnId="{3A9C2EF2-2293-4169-8ABF-6EFCBC787B4D}">
      <dgm:prSet/>
      <dgm:spPr/>
      <dgm:t>
        <a:bodyPr/>
        <a:lstStyle/>
        <a:p>
          <a:endParaRPr lang="en-US"/>
        </a:p>
      </dgm:t>
    </dgm:pt>
    <dgm:pt modelId="{0582821D-D400-BB4B-BB25-1164F0CA7F02}" type="pres">
      <dgm:prSet presAssocID="{66031308-DC87-4DB1-9CBD-8F074587582D}" presName="rootnode" presStyleCnt="0">
        <dgm:presLayoutVars>
          <dgm:chMax/>
          <dgm:chPref/>
          <dgm:dir/>
          <dgm:animLvl val="lvl"/>
        </dgm:presLayoutVars>
      </dgm:prSet>
      <dgm:spPr/>
    </dgm:pt>
    <dgm:pt modelId="{B068D130-6F46-294A-A0FA-1B7A290B6DBB}" type="pres">
      <dgm:prSet presAssocID="{103930A4-5BC4-41E0-A689-CA0DF5A0914C}" presName="composite" presStyleCnt="0"/>
      <dgm:spPr/>
    </dgm:pt>
    <dgm:pt modelId="{193EFC60-4090-9B40-90E2-B84275A36222}" type="pres">
      <dgm:prSet presAssocID="{103930A4-5BC4-41E0-A689-CA0DF5A0914C}" presName="LShape" presStyleLbl="alignNode1" presStyleIdx="0" presStyleCnt="5"/>
      <dgm:spPr/>
    </dgm:pt>
    <dgm:pt modelId="{E2A3A3DC-2556-0B48-BEE4-70A59BB9D64F}" type="pres">
      <dgm:prSet presAssocID="{103930A4-5BC4-41E0-A689-CA0DF5A0914C}" presName="ParentText" presStyleLbl="revTx" presStyleIdx="0" presStyleCnt="3">
        <dgm:presLayoutVars>
          <dgm:chMax val="0"/>
          <dgm:chPref val="0"/>
          <dgm:bulletEnabled val="1"/>
        </dgm:presLayoutVars>
      </dgm:prSet>
      <dgm:spPr/>
    </dgm:pt>
    <dgm:pt modelId="{27BE41D7-B391-D949-8978-99451FDEE844}" type="pres">
      <dgm:prSet presAssocID="{103930A4-5BC4-41E0-A689-CA0DF5A0914C}" presName="Triangle" presStyleLbl="alignNode1" presStyleIdx="1" presStyleCnt="5"/>
      <dgm:spPr/>
    </dgm:pt>
    <dgm:pt modelId="{9997C09D-2F1C-EF49-A537-9D658F861491}" type="pres">
      <dgm:prSet presAssocID="{22A04AEE-B2DE-4E83-B929-95CADE95E7F5}" presName="sibTrans" presStyleCnt="0"/>
      <dgm:spPr/>
    </dgm:pt>
    <dgm:pt modelId="{F45D207D-DC10-6F4E-AF38-83EAE9DD9BE7}" type="pres">
      <dgm:prSet presAssocID="{22A04AEE-B2DE-4E83-B929-95CADE95E7F5}" presName="space" presStyleCnt="0"/>
      <dgm:spPr/>
    </dgm:pt>
    <dgm:pt modelId="{3193E7D9-FAE7-6346-8AFF-71CF9FCA5ABD}" type="pres">
      <dgm:prSet presAssocID="{8A7E4819-3DBB-4C70-B3B7-D69AA5DA7DCA}" presName="composite" presStyleCnt="0"/>
      <dgm:spPr/>
    </dgm:pt>
    <dgm:pt modelId="{E0A874F8-E1E6-C747-B837-9BFA424D3B84}" type="pres">
      <dgm:prSet presAssocID="{8A7E4819-3DBB-4C70-B3B7-D69AA5DA7DCA}" presName="LShape" presStyleLbl="alignNode1" presStyleIdx="2" presStyleCnt="5"/>
      <dgm:spPr/>
    </dgm:pt>
    <dgm:pt modelId="{D7A4CD62-94B4-B144-AC6D-2E7E886AE0C5}" type="pres">
      <dgm:prSet presAssocID="{8A7E4819-3DBB-4C70-B3B7-D69AA5DA7DCA}" presName="ParentText" presStyleLbl="revTx" presStyleIdx="1" presStyleCnt="3">
        <dgm:presLayoutVars>
          <dgm:chMax val="0"/>
          <dgm:chPref val="0"/>
          <dgm:bulletEnabled val="1"/>
        </dgm:presLayoutVars>
      </dgm:prSet>
      <dgm:spPr/>
    </dgm:pt>
    <dgm:pt modelId="{30DA703B-DB05-0C45-8844-DCF16401077C}" type="pres">
      <dgm:prSet presAssocID="{8A7E4819-3DBB-4C70-B3B7-D69AA5DA7DCA}" presName="Triangle" presStyleLbl="alignNode1" presStyleIdx="3" presStyleCnt="5"/>
      <dgm:spPr/>
    </dgm:pt>
    <dgm:pt modelId="{B491C9B1-9B1E-5141-A9FD-E819913510B4}" type="pres">
      <dgm:prSet presAssocID="{D558C3F0-42B3-46AA-9928-F79B17503FAC}" presName="sibTrans" presStyleCnt="0"/>
      <dgm:spPr/>
    </dgm:pt>
    <dgm:pt modelId="{7CA06423-9A02-0A41-AE5B-2D786563C0A8}" type="pres">
      <dgm:prSet presAssocID="{D558C3F0-42B3-46AA-9928-F79B17503FAC}" presName="space" presStyleCnt="0"/>
      <dgm:spPr/>
    </dgm:pt>
    <dgm:pt modelId="{94EDBA00-B761-7C4D-B608-318078C99EB3}" type="pres">
      <dgm:prSet presAssocID="{83A454E6-8D60-4B07-85EE-84486EFC62FD}" presName="composite" presStyleCnt="0"/>
      <dgm:spPr/>
    </dgm:pt>
    <dgm:pt modelId="{19485DEC-37F4-774B-BD75-5F073C7A79D0}" type="pres">
      <dgm:prSet presAssocID="{83A454E6-8D60-4B07-85EE-84486EFC62FD}" presName="LShape" presStyleLbl="alignNode1" presStyleIdx="4" presStyleCnt="5"/>
      <dgm:spPr/>
    </dgm:pt>
    <dgm:pt modelId="{4374C5BB-40FD-B14B-8993-9FD66404A250}" type="pres">
      <dgm:prSet presAssocID="{83A454E6-8D60-4B07-85EE-84486EFC62FD}" presName="ParentText" presStyleLbl="revTx" presStyleIdx="2" presStyleCnt="3">
        <dgm:presLayoutVars>
          <dgm:chMax val="0"/>
          <dgm:chPref val="0"/>
          <dgm:bulletEnabled val="1"/>
        </dgm:presLayoutVars>
      </dgm:prSet>
      <dgm:spPr>
        <a:xfrm>
          <a:off x="3418467" y="902761"/>
          <a:ext cx="1335458" cy="1170608"/>
        </a:xfrm>
        <a:prstGeom prst="rect">
          <a:avLst/>
        </a:prstGeom>
      </dgm:spPr>
    </dgm:pt>
  </dgm:ptLst>
  <dgm:cxnLst>
    <dgm:cxn modelId="{F239583B-FCD0-FC4C-8740-6C9255249B05}" type="presOf" srcId="{66031308-DC87-4DB1-9CBD-8F074587582D}" destId="{0582821D-D400-BB4B-BB25-1164F0CA7F02}" srcOrd="0" destOrd="0" presId="urn:microsoft.com/office/officeart/2009/3/layout/StepUpProcess"/>
    <dgm:cxn modelId="{F93E0D54-EDE5-844B-B1BD-91116DD37220}" type="presOf" srcId="{103930A4-5BC4-41E0-A689-CA0DF5A0914C}" destId="{E2A3A3DC-2556-0B48-BEE4-70A59BB9D64F}" srcOrd="0" destOrd="0" presId="urn:microsoft.com/office/officeart/2009/3/layout/StepUpProcess"/>
    <dgm:cxn modelId="{B656EDA7-9691-C344-ACC6-D24D627A93C1}" type="presOf" srcId="{8A7E4819-3DBB-4C70-B3B7-D69AA5DA7DCA}" destId="{D7A4CD62-94B4-B144-AC6D-2E7E886AE0C5}" srcOrd="0" destOrd="0" presId="urn:microsoft.com/office/officeart/2009/3/layout/StepUpProcess"/>
    <dgm:cxn modelId="{56D580E0-87CD-47D3-BFC2-CB4B713E4352}" srcId="{66031308-DC87-4DB1-9CBD-8F074587582D}" destId="{103930A4-5BC4-41E0-A689-CA0DF5A0914C}" srcOrd="0" destOrd="0" parTransId="{F06DF097-CF36-4641-8FE5-230CD7C7EEB7}" sibTransId="{22A04AEE-B2DE-4E83-B929-95CADE95E7F5}"/>
    <dgm:cxn modelId="{6638DDEC-11B3-41B7-BC9A-5F5C11CBB32C}" srcId="{66031308-DC87-4DB1-9CBD-8F074587582D}" destId="{8A7E4819-3DBB-4C70-B3B7-D69AA5DA7DCA}" srcOrd="1" destOrd="0" parTransId="{4CF32B46-FEDE-4AD1-A771-783EEDFF6CA1}" sibTransId="{D558C3F0-42B3-46AA-9928-F79B17503FAC}"/>
    <dgm:cxn modelId="{3A9C2EF2-2293-4169-8ABF-6EFCBC787B4D}" srcId="{66031308-DC87-4DB1-9CBD-8F074587582D}" destId="{83A454E6-8D60-4B07-85EE-84486EFC62FD}" srcOrd="2" destOrd="0" parTransId="{5C046871-51B6-4CA9-AE16-44D04BBEEE29}" sibTransId="{C63C1B84-601C-4BCF-B93D-7FF330029D2E}"/>
    <dgm:cxn modelId="{082BD9F4-5DAD-BB49-8554-D4D468ACE52B}" type="presOf" srcId="{83A454E6-8D60-4B07-85EE-84486EFC62FD}" destId="{4374C5BB-40FD-B14B-8993-9FD66404A250}" srcOrd="0" destOrd="0" presId="urn:microsoft.com/office/officeart/2009/3/layout/StepUpProcess"/>
    <dgm:cxn modelId="{236A4635-B624-5548-8936-200B28D77CED}" type="presParOf" srcId="{0582821D-D400-BB4B-BB25-1164F0CA7F02}" destId="{B068D130-6F46-294A-A0FA-1B7A290B6DBB}" srcOrd="0" destOrd="0" presId="urn:microsoft.com/office/officeart/2009/3/layout/StepUpProcess"/>
    <dgm:cxn modelId="{69FF270D-1571-6F48-9F8A-1D8A2B8A958A}" type="presParOf" srcId="{B068D130-6F46-294A-A0FA-1B7A290B6DBB}" destId="{193EFC60-4090-9B40-90E2-B84275A36222}" srcOrd="0" destOrd="0" presId="urn:microsoft.com/office/officeart/2009/3/layout/StepUpProcess"/>
    <dgm:cxn modelId="{AED994FD-35EC-E24C-8733-205BBBE144E3}" type="presParOf" srcId="{B068D130-6F46-294A-A0FA-1B7A290B6DBB}" destId="{E2A3A3DC-2556-0B48-BEE4-70A59BB9D64F}" srcOrd="1" destOrd="0" presId="urn:microsoft.com/office/officeart/2009/3/layout/StepUpProcess"/>
    <dgm:cxn modelId="{3082BA65-EDD6-AD4F-8B9C-76E08B77FF87}" type="presParOf" srcId="{B068D130-6F46-294A-A0FA-1B7A290B6DBB}" destId="{27BE41D7-B391-D949-8978-99451FDEE844}" srcOrd="2" destOrd="0" presId="urn:microsoft.com/office/officeart/2009/3/layout/StepUpProcess"/>
    <dgm:cxn modelId="{D4E6D2DB-0AD9-B14D-A316-D3A929789511}" type="presParOf" srcId="{0582821D-D400-BB4B-BB25-1164F0CA7F02}" destId="{9997C09D-2F1C-EF49-A537-9D658F861491}" srcOrd="1" destOrd="0" presId="urn:microsoft.com/office/officeart/2009/3/layout/StepUpProcess"/>
    <dgm:cxn modelId="{F421E002-C497-D64F-8583-3D381AE90428}" type="presParOf" srcId="{9997C09D-2F1C-EF49-A537-9D658F861491}" destId="{F45D207D-DC10-6F4E-AF38-83EAE9DD9BE7}" srcOrd="0" destOrd="0" presId="urn:microsoft.com/office/officeart/2009/3/layout/StepUpProcess"/>
    <dgm:cxn modelId="{8032EB92-ED18-0B4E-8D19-6F57BC79D898}" type="presParOf" srcId="{0582821D-D400-BB4B-BB25-1164F0CA7F02}" destId="{3193E7D9-FAE7-6346-8AFF-71CF9FCA5ABD}" srcOrd="2" destOrd="0" presId="urn:microsoft.com/office/officeart/2009/3/layout/StepUpProcess"/>
    <dgm:cxn modelId="{3929BC26-4CD9-3B40-948C-B3792F39156A}" type="presParOf" srcId="{3193E7D9-FAE7-6346-8AFF-71CF9FCA5ABD}" destId="{E0A874F8-E1E6-C747-B837-9BFA424D3B84}" srcOrd="0" destOrd="0" presId="urn:microsoft.com/office/officeart/2009/3/layout/StepUpProcess"/>
    <dgm:cxn modelId="{FDE4582E-94D1-8947-9A31-E6AC12E0ECE2}" type="presParOf" srcId="{3193E7D9-FAE7-6346-8AFF-71CF9FCA5ABD}" destId="{D7A4CD62-94B4-B144-AC6D-2E7E886AE0C5}" srcOrd="1" destOrd="0" presId="urn:microsoft.com/office/officeart/2009/3/layout/StepUpProcess"/>
    <dgm:cxn modelId="{E59941F5-54CD-684D-876D-9A64E05452D4}" type="presParOf" srcId="{3193E7D9-FAE7-6346-8AFF-71CF9FCA5ABD}" destId="{30DA703B-DB05-0C45-8844-DCF16401077C}" srcOrd="2" destOrd="0" presId="urn:microsoft.com/office/officeart/2009/3/layout/StepUpProcess"/>
    <dgm:cxn modelId="{36B5E7EF-AA15-E548-851C-33AD6A538FFE}" type="presParOf" srcId="{0582821D-D400-BB4B-BB25-1164F0CA7F02}" destId="{B491C9B1-9B1E-5141-A9FD-E819913510B4}" srcOrd="3" destOrd="0" presId="urn:microsoft.com/office/officeart/2009/3/layout/StepUpProcess"/>
    <dgm:cxn modelId="{7FC6320B-3413-7E44-B606-B053BD475B2C}" type="presParOf" srcId="{B491C9B1-9B1E-5141-A9FD-E819913510B4}" destId="{7CA06423-9A02-0A41-AE5B-2D786563C0A8}" srcOrd="0" destOrd="0" presId="urn:microsoft.com/office/officeart/2009/3/layout/StepUpProcess"/>
    <dgm:cxn modelId="{25992A33-8452-B945-BDA7-45DB10427F6C}" type="presParOf" srcId="{0582821D-D400-BB4B-BB25-1164F0CA7F02}" destId="{94EDBA00-B761-7C4D-B608-318078C99EB3}" srcOrd="4" destOrd="0" presId="urn:microsoft.com/office/officeart/2009/3/layout/StepUpProcess"/>
    <dgm:cxn modelId="{42BEA0B9-1F90-A543-81D6-5D3ADD8B02DF}" type="presParOf" srcId="{94EDBA00-B761-7C4D-B608-318078C99EB3}" destId="{19485DEC-37F4-774B-BD75-5F073C7A79D0}" srcOrd="0" destOrd="0" presId="urn:microsoft.com/office/officeart/2009/3/layout/StepUpProcess"/>
    <dgm:cxn modelId="{FFA1E08D-D7E6-F74B-B903-BD0EB2CA05B4}" type="presParOf" srcId="{94EDBA00-B761-7C4D-B608-318078C99EB3}" destId="{4374C5BB-40FD-B14B-8993-9FD66404A25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C2A1-B28F-4669-B82C-506A7E09A5DD}"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4BEADFDB-89F9-4095-AABB-8C3EEC849813}">
      <dgm:prSet/>
      <dgm:spPr>
        <a:solidFill>
          <a:schemeClr val="accent3">
            <a:lumMod val="40000"/>
            <a:lumOff val="60000"/>
          </a:schemeClr>
        </a:solidFill>
      </dgm:spPr>
      <dgm:t>
        <a:bodyPr/>
        <a:lstStyle/>
        <a:p>
          <a:pPr rtl="0"/>
          <a:r>
            <a:rPr lang="en-US" b="1">
              <a:solidFill>
                <a:schemeClr val="accent6">
                  <a:lumMod val="50000"/>
                </a:schemeClr>
              </a:solidFill>
            </a:rPr>
            <a:t>Inspection</a:t>
          </a:r>
          <a:r>
            <a:rPr lang="en-US" b="1"/>
            <a:t> </a:t>
          </a:r>
        </a:p>
      </dgm:t>
    </dgm:pt>
    <dgm:pt modelId="{481A55BC-4F92-4EC9-984F-18305DF69A7E}" type="parTrans" cxnId="{459542DC-3488-4DED-8EAF-2295541FB37B}">
      <dgm:prSet/>
      <dgm:spPr/>
      <dgm:t>
        <a:bodyPr/>
        <a:lstStyle/>
        <a:p>
          <a:endParaRPr lang="en-US"/>
        </a:p>
      </dgm:t>
    </dgm:pt>
    <dgm:pt modelId="{51B9492C-D97F-48F5-9E4E-F6B8186D25DA}" type="sibTrans" cxnId="{459542DC-3488-4DED-8EAF-2295541FB37B}">
      <dgm:prSet/>
      <dgm:spPr/>
      <dgm:t>
        <a:bodyPr/>
        <a:lstStyle/>
        <a:p>
          <a:endParaRPr lang="en-US"/>
        </a:p>
      </dgm:t>
    </dgm:pt>
    <dgm:pt modelId="{E9BBBD9B-3E3C-4408-9C20-CCE12C37423B}">
      <dgm:prSet/>
      <dgm:spPr>
        <a:solidFill>
          <a:schemeClr val="accent3">
            <a:lumMod val="40000"/>
            <a:lumOff val="60000"/>
          </a:schemeClr>
        </a:solidFill>
      </dgm:spPr>
      <dgm:t>
        <a:bodyPr/>
        <a:lstStyle/>
        <a:p>
          <a:pPr rtl="0"/>
          <a:r>
            <a:rPr lang="en-US" b="1">
              <a:solidFill>
                <a:schemeClr val="accent6">
                  <a:lumMod val="50000"/>
                </a:schemeClr>
              </a:solidFill>
            </a:rPr>
            <a:t>Palpation</a:t>
          </a:r>
          <a:r>
            <a:rPr lang="en-US" b="1"/>
            <a:t> </a:t>
          </a:r>
        </a:p>
      </dgm:t>
    </dgm:pt>
    <dgm:pt modelId="{9485B19D-C45A-4263-812D-98137EA4A289}" type="parTrans" cxnId="{4CB2BDDA-4E86-4C45-85EC-112E8D45FC6C}">
      <dgm:prSet/>
      <dgm:spPr/>
      <dgm:t>
        <a:bodyPr/>
        <a:lstStyle/>
        <a:p>
          <a:endParaRPr lang="en-US"/>
        </a:p>
      </dgm:t>
    </dgm:pt>
    <dgm:pt modelId="{BD733AC3-A450-4C82-9281-999865C5ADF3}" type="sibTrans" cxnId="{4CB2BDDA-4E86-4C45-85EC-112E8D45FC6C}">
      <dgm:prSet/>
      <dgm:spPr/>
      <dgm:t>
        <a:bodyPr/>
        <a:lstStyle/>
        <a:p>
          <a:endParaRPr lang="en-US"/>
        </a:p>
      </dgm:t>
    </dgm:pt>
    <dgm:pt modelId="{55DEB1E2-2707-4729-BEB1-293E54D5A201}">
      <dgm:prSet/>
      <dgm:spPr>
        <a:solidFill>
          <a:schemeClr val="accent3">
            <a:lumMod val="40000"/>
            <a:lumOff val="60000"/>
          </a:schemeClr>
        </a:solidFill>
      </dgm:spPr>
      <dgm:t>
        <a:bodyPr/>
        <a:lstStyle/>
        <a:p>
          <a:pPr rtl="0"/>
          <a:r>
            <a:rPr lang="en-US" b="1" dirty="0">
              <a:solidFill>
                <a:schemeClr val="accent6">
                  <a:lumMod val="50000"/>
                </a:schemeClr>
              </a:solidFill>
            </a:rPr>
            <a:t>percussion</a:t>
          </a:r>
          <a:r>
            <a:rPr lang="en-US" b="1" dirty="0"/>
            <a:t> </a:t>
          </a:r>
        </a:p>
      </dgm:t>
    </dgm:pt>
    <dgm:pt modelId="{D68CBFC2-2AA9-41F5-A3BC-D20E3B8D92D4}" type="parTrans" cxnId="{9BF368DD-FC3B-45CB-B8BD-E0F4936BAB8B}">
      <dgm:prSet/>
      <dgm:spPr/>
      <dgm:t>
        <a:bodyPr/>
        <a:lstStyle/>
        <a:p>
          <a:endParaRPr lang="en-US"/>
        </a:p>
      </dgm:t>
    </dgm:pt>
    <dgm:pt modelId="{FF8A235B-762E-49AE-B6FF-FCB4C9875CA8}" type="sibTrans" cxnId="{9BF368DD-FC3B-45CB-B8BD-E0F4936BAB8B}">
      <dgm:prSet/>
      <dgm:spPr/>
      <dgm:t>
        <a:bodyPr/>
        <a:lstStyle/>
        <a:p>
          <a:endParaRPr lang="en-US"/>
        </a:p>
      </dgm:t>
    </dgm:pt>
    <dgm:pt modelId="{E0EAC083-B424-4D5E-B391-5A7A3709737B}">
      <dgm:prSet/>
      <dgm:spPr>
        <a:solidFill>
          <a:schemeClr val="accent3">
            <a:lumMod val="40000"/>
            <a:lumOff val="60000"/>
          </a:schemeClr>
        </a:solidFill>
      </dgm:spPr>
      <dgm:t>
        <a:bodyPr/>
        <a:lstStyle/>
        <a:p>
          <a:pPr rtl="0"/>
          <a:r>
            <a:rPr lang="en-US" b="1">
              <a:solidFill>
                <a:schemeClr val="accent6">
                  <a:lumMod val="50000"/>
                </a:schemeClr>
              </a:solidFill>
            </a:rPr>
            <a:t>Auscultation</a:t>
          </a:r>
          <a:r>
            <a:rPr lang="en-US" b="1"/>
            <a:t> </a:t>
          </a:r>
        </a:p>
      </dgm:t>
    </dgm:pt>
    <dgm:pt modelId="{B84C7CBC-8842-4EDC-8156-9013F3F45AA2}" type="parTrans" cxnId="{A134E5A4-89CD-449E-B757-A023A5AF09F5}">
      <dgm:prSet/>
      <dgm:spPr/>
      <dgm:t>
        <a:bodyPr/>
        <a:lstStyle/>
        <a:p>
          <a:endParaRPr lang="en-US"/>
        </a:p>
      </dgm:t>
    </dgm:pt>
    <dgm:pt modelId="{53EDB03C-5A3C-458B-82F9-58A2C5C53499}" type="sibTrans" cxnId="{A134E5A4-89CD-449E-B757-A023A5AF09F5}">
      <dgm:prSet/>
      <dgm:spPr/>
      <dgm:t>
        <a:bodyPr/>
        <a:lstStyle/>
        <a:p>
          <a:endParaRPr lang="en-US"/>
        </a:p>
      </dgm:t>
    </dgm:pt>
    <dgm:pt modelId="{B065FC7D-A31F-4E04-A378-101C84077336}">
      <dgm:prSet/>
      <dgm:spPr>
        <a:solidFill>
          <a:schemeClr val="accent3">
            <a:lumMod val="40000"/>
            <a:lumOff val="60000"/>
          </a:schemeClr>
        </a:solidFill>
      </dgm:spPr>
      <dgm:t>
        <a:bodyPr/>
        <a:lstStyle/>
        <a:p>
          <a:pPr rtl="0"/>
          <a:r>
            <a:rPr lang="en-US" b="1">
              <a:solidFill>
                <a:schemeClr val="accent6">
                  <a:lumMod val="50000"/>
                </a:schemeClr>
              </a:solidFill>
            </a:rPr>
            <a:t>Digital rectal examination</a:t>
          </a:r>
          <a:r>
            <a:rPr lang="en-US" b="1"/>
            <a:t> </a:t>
          </a:r>
        </a:p>
      </dgm:t>
    </dgm:pt>
    <dgm:pt modelId="{0D95D7C6-54DF-4855-B9DF-60E8D6205E3F}" type="parTrans" cxnId="{3EAB488A-BA66-4301-B3DC-85F3759903E8}">
      <dgm:prSet/>
      <dgm:spPr/>
      <dgm:t>
        <a:bodyPr/>
        <a:lstStyle/>
        <a:p>
          <a:endParaRPr lang="en-US"/>
        </a:p>
      </dgm:t>
    </dgm:pt>
    <dgm:pt modelId="{5B5A702D-BB58-41E0-AB1B-FE0BA19C628A}" type="sibTrans" cxnId="{3EAB488A-BA66-4301-B3DC-85F3759903E8}">
      <dgm:prSet/>
      <dgm:spPr/>
      <dgm:t>
        <a:bodyPr/>
        <a:lstStyle/>
        <a:p>
          <a:endParaRPr lang="en-US"/>
        </a:p>
      </dgm:t>
    </dgm:pt>
    <dgm:pt modelId="{0C720FEA-7ABB-4724-8196-900E06AC6A4B}" type="pres">
      <dgm:prSet presAssocID="{6508C2A1-B28F-4669-B82C-506A7E09A5DD}" presName="diagram" presStyleCnt="0">
        <dgm:presLayoutVars>
          <dgm:dir/>
          <dgm:resizeHandles val="exact"/>
        </dgm:presLayoutVars>
      </dgm:prSet>
      <dgm:spPr/>
    </dgm:pt>
    <dgm:pt modelId="{793E1032-0509-4C51-A5B0-B1D7F5ED753C}" type="pres">
      <dgm:prSet presAssocID="{4BEADFDB-89F9-4095-AABB-8C3EEC849813}" presName="node" presStyleLbl="node1" presStyleIdx="0" presStyleCnt="5" custLinFactNeighborX="2319" custLinFactNeighborY="2644">
        <dgm:presLayoutVars>
          <dgm:bulletEnabled val="1"/>
        </dgm:presLayoutVars>
      </dgm:prSet>
      <dgm:spPr/>
    </dgm:pt>
    <dgm:pt modelId="{3EDC0036-BF32-416D-A70E-72010CE2BF96}" type="pres">
      <dgm:prSet presAssocID="{51B9492C-D97F-48F5-9E4E-F6B8186D25DA}" presName="sibTrans" presStyleCnt="0"/>
      <dgm:spPr/>
    </dgm:pt>
    <dgm:pt modelId="{A0EC0064-93AF-4735-A51E-3C55D60EB1A8}" type="pres">
      <dgm:prSet presAssocID="{E9BBBD9B-3E3C-4408-9C20-CCE12C37423B}" presName="node" presStyleLbl="node1" presStyleIdx="1" presStyleCnt="5">
        <dgm:presLayoutVars>
          <dgm:bulletEnabled val="1"/>
        </dgm:presLayoutVars>
      </dgm:prSet>
      <dgm:spPr/>
    </dgm:pt>
    <dgm:pt modelId="{329058BD-F432-45AE-B5EA-03D161D9F52D}" type="pres">
      <dgm:prSet presAssocID="{BD733AC3-A450-4C82-9281-999865C5ADF3}" presName="sibTrans" presStyleCnt="0"/>
      <dgm:spPr/>
    </dgm:pt>
    <dgm:pt modelId="{55485A0F-3732-4F7C-9A74-8BDC65ACC121}" type="pres">
      <dgm:prSet presAssocID="{55DEB1E2-2707-4729-BEB1-293E54D5A201}" presName="node" presStyleLbl="node1" presStyleIdx="2" presStyleCnt="5">
        <dgm:presLayoutVars>
          <dgm:bulletEnabled val="1"/>
        </dgm:presLayoutVars>
      </dgm:prSet>
      <dgm:spPr/>
    </dgm:pt>
    <dgm:pt modelId="{C24D5B7D-4A5F-4EDE-9752-21043432E17D}" type="pres">
      <dgm:prSet presAssocID="{FF8A235B-762E-49AE-B6FF-FCB4C9875CA8}" presName="sibTrans" presStyleCnt="0"/>
      <dgm:spPr/>
    </dgm:pt>
    <dgm:pt modelId="{71007D0A-8147-4BB9-99EF-C2C2619BE232}" type="pres">
      <dgm:prSet presAssocID="{E0EAC083-B424-4D5E-B391-5A7A3709737B}" presName="node" presStyleLbl="node1" presStyleIdx="3" presStyleCnt="5">
        <dgm:presLayoutVars>
          <dgm:bulletEnabled val="1"/>
        </dgm:presLayoutVars>
      </dgm:prSet>
      <dgm:spPr/>
    </dgm:pt>
    <dgm:pt modelId="{24C68BF8-0B0B-4907-8222-37A9E2B11A0E}" type="pres">
      <dgm:prSet presAssocID="{53EDB03C-5A3C-458B-82F9-58A2C5C53499}" presName="sibTrans" presStyleCnt="0"/>
      <dgm:spPr/>
    </dgm:pt>
    <dgm:pt modelId="{45565BD5-F2D5-4530-9131-39E3B4F189F1}" type="pres">
      <dgm:prSet presAssocID="{B065FC7D-A31F-4E04-A378-101C84077336}" presName="node" presStyleLbl="node1" presStyleIdx="4" presStyleCnt="5">
        <dgm:presLayoutVars>
          <dgm:bulletEnabled val="1"/>
        </dgm:presLayoutVars>
      </dgm:prSet>
      <dgm:spPr/>
    </dgm:pt>
  </dgm:ptLst>
  <dgm:cxnLst>
    <dgm:cxn modelId="{FCAA6F1B-4C8D-4CCB-BC19-18F1999E0B50}" type="presOf" srcId="{6508C2A1-B28F-4669-B82C-506A7E09A5DD}" destId="{0C720FEA-7ABB-4724-8196-900E06AC6A4B}" srcOrd="0" destOrd="0" presId="urn:microsoft.com/office/officeart/2005/8/layout/default"/>
    <dgm:cxn modelId="{707A8230-1D26-4718-9E1B-72C5D0CBC480}" type="presOf" srcId="{B065FC7D-A31F-4E04-A378-101C84077336}" destId="{45565BD5-F2D5-4530-9131-39E3B4F189F1}" srcOrd="0" destOrd="0" presId="urn:microsoft.com/office/officeart/2005/8/layout/default"/>
    <dgm:cxn modelId="{2F3A967F-5695-4132-A9BF-A750AA395BC8}" type="presOf" srcId="{E0EAC083-B424-4D5E-B391-5A7A3709737B}" destId="{71007D0A-8147-4BB9-99EF-C2C2619BE232}" srcOrd="0" destOrd="0" presId="urn:microsoft.com/office/officeart/2005/8/layout/default"/>
    <dgm:cxn modelId="{3EAB488A-BA66-4301-B3DC-85F3759903E8}" srcId="{6508C2A1-B28F-4669-B82C-506A7E09A5DD}" destId="{B065FC7D-A31F-4E04-A378-101C84077336}" srcOrd="4" destOrd="0" parTransId="{0D95D7C6-54DF-4855-B9DF-60E8D6205E3F}" sibTransId="{5B5A702D-BB58-41E0-AB1B-FE0BA19C628A}"/>
    <dgm:cxn modelId="{A134E5A4-89CD-449E-B757-A023A5AF09F5}" srcId="{6508C2A1-B28F-4669-B82C-506A7E09A5DD}" destId="{E0EAC083-B424-4D5E-B391-5A7A3709737B}" srcOrd="3" destOrd="0" parTransId="{B84C7CBC-8842-4EDC-8156-9013F3F45AA2}" sibTransId="{53EDB03C-5A3C-458B-82F9-58A2C5C53499}"/>
    <dgm:cxn modelId="{106639A7-F889-46C5-BBFE-B746CFFA8EF1}" type="presOf" srcId="{E9BBBD9B-3E3C-4408-9C20-CCE12C37423B}" destId="{A0EC0064-93AF-4735-A51E-3C55D60EB1A8}" srcOrd="0" destOrd="0" presId="urn:microsoft.com/office/officeart/2005/8/layout/default"/>
    <dgm:cxn modelId="{E13327C7-758C-439C-9066-12B22B42EB9F}" type="presOf" srcId="{4BEADFDB-89F9-4095-AABB-8C3EEC849813}" destId="{793E1032-0509-4C51-A5B0-B1D7F5ED753C}" srcOrd="0" destOrd="0" presId="urn:microsoft.com/office/officeart/2005/8/layout/default"/>
    <dgm:cxn modelId="{4CB2BDDA-4E86-4C45-85EC-112E8D45FC6C}" srcId="{6508C2A1-B28F-4669-B82C-506A7E09A5DD}" destId="{E9BBBD9B-3E3C-4408-9C20-CCE12C37423B}" srcOrd="1" destOrd="0" parTransId="{9485B19D-C45A-4263-812D-98137EA4A289}" sibTransId="{BD733AC3-A450-4C82-9281-999865C5ADF3}"/>
    <dgm:cxn modelId="{459542DC-3488-4DED-8EAF-2295541FB37B}" srcId="{6508C2A1-B28F-4669-B82C-506A7E09A5DD}" destId="{4BEADFDB-89F9-4095-AABB-8C3EEC849813}" srcOrd="0" destOrd="0" parTransId="{481A55BC-4F92-4EC9-984F-18305DF69A7E}" sibTransId="{51B9492C-D97F-48F5-9E4E-F6B8186D25DA}"/>
    <dgm:cxn modelId="{9BF368DD-FC3B-45CB-B8BD-E0F4936BAB8B}" srcId="{6508C2A1-B28F-4669-B82C-506A7E09A5DD}" destId="{55DEB1E2-2707-4729-BEB1-293E54D5A201}" srcOrd="2" destOrd="0" parTransId="{D68CBFC2-2AA9-41F5-A3BC-D20E3B8D92D4}" sibTransId="{FF8A235B-762E-49AE-B6FF-FCB4C9875CA8}"/>
    <dgm:cxn modelId="{FB015AE1-FDBC-4140-8664-D036C06DE775}" type="presOf" srcId="{55DEB1E2-2707-4729-BEB1-293E54D5A201}" destId="{55485A0F-3732-4F7C-9A74-8BDC65ACC121}" srcOrd="0" destOrd="0" presId="urn:microsoft.com/office/officeart/2005/8/layout/default"/>
    <dgm:cxn modelId="{F044EBE1-F24F-4615-9681-2FACF6A2DC07}" type="presParOf" srcId="{0C720FEA-7ABB-4724-8196-900E06AC6A4B}" destId="{793E1032-0509-4C51-A5B0-B1D7F5ED753C}" srcOrd="0" destOrd="0" presId="urn:microsoft.com/office/officeart/2005/8/layout/default"/>
    <dgm:cxn modelId="{727477D1-1B11-424E-96C7-7C9BE348D027}" type="presParOf" srcId="{0C720FEA-7ABB-4724-8196-900E06AC6A4B}" destId="{3EDC0036-BF32-416D-A70E-72010CE2BF96}" srcOrd="1" destOrd="0" presId="urn:microsoft.com/office/officeart/2005/8/layout/default"/>
    <dgm:cxn modelId="{9A1B247A-F6EC-42CB-88CF-86A7DD543BB8}" type="presParOf" srcId="{0C720FEA-7ABB-4724-8196-900E06AC6A4B}" destId="{A0EC0064-93AF-4735-A51E-3C55D60EB1A8}" srcOrd="2" destOrd="0" presId="urn:microsoft.com/office/officeart/2005/8/layout/default"/>
    <dgm:cxn modelId="{71E0D38B-D276-48A5-A649-33631FEB3F8E}" type="presParOf" srcId="{0C720FEA-7ABB-4724-8196-900E06AC6A4B}" destId="{329058BD-F432-45AE-B5EA-03D161D9F52D}" srcOrd="3" destOrd="0" presId="urn:microsoft.com/office/officeart/2005/8/layout/default"/>
    <dgm:cxn modelId="{2CC12890-96F4-458C-B8A6-F2F247403084}" type="presParOf" srcId="{0C720FEA-7ABB-4724-8196-900E06AC6A4B}" destId="{55485A0F-3732-4F7C-9A74-8BDC65ACC121}" srcOrd="4" destOrd="0" presId="urn:microsoft.com/office/officeart/2005/8/layout/default"/>
    <dgm:cxn modelId="{D7CB4BC3-4085-47F1-B4F9-DFB2146262C9}" type="presParOf" srcId="{0C720FEA-7ABB-4724-8196-900E06AC6A4B}" destId="{C24D5B7D-4A5F-4EDE-9752-21043432E17D}" srcOrd="5" destOrd="0" presId="urn:microsoft.com/office/officeart/2005/8/layout/default"/>
    <dgm:cxn modelId="{905B5F92-2874-4963-AB63-8B5CBA47EAE7}" type="presParOf" srcId="{0C720FEA-7ABB-4724-8196-900E06AC6A4B}" destId="{71007D0A-8147-4BB9-99EF-C2C2619BE232}" srcOrd="6" destOrd="0" presId="urn:microsoft.com/office/officeart/2005/8/layout/default"/>
    <dgm:cxn modelId="{E62C51CC-10A4-4486-B6CE-D950AB4F068E}" type="presParOf" srcId="{0C720FEA-7ABB-4724-8196-900E06AC6A4B}" destId="{24C68BF8-0B0B-4907-8222-37A9E2B11A0E}" srcOrd="7" destOrd="0" presId="urn:microsoft.com/office/officeart/2005/8/layout/default"/>
    <dgm:cxn modelId="{1CB4C703-0F46-472E-A61E-D39ED9B36F19}" type="presParOf" srcId="{0C720FEA-7ABB-4724-8196-900E06AC6A4B}" destId="{45565BD5-F2D5-4530-9131-39E3B4F189F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EFC60-4090-9B40-90E2-B84275A36222}">
      <dsp:nvSpPr>
        <dsp:cNvPr id="0" name=""/>
        <dsp:cNvSpPr/>
      </dsp:nvSpPr>
      <dsp:spPr>
        <a:xfrm rot="5400000">
          <a:off x="302993" y="1255771"/>
          <a:ext cx="911949" cy="1517464"/>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2A3A3DC-2556-0B48-BEE4-70A59BB9D64F}">
      <dsp:nvSpPr>
        <dsp:cNvPr id="0" name=""/>
        <dsp:cNvSpPr/>
      </dsp:nvSpPr>
      <dsp:spPr>
        <a:xfrm>
          <a:off x="150766" y="1709166"/>
          <a:ext cx="1369975" cy="1200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Airway</a:t>
          </a:r>
          <a:r>
            <a:rPr lang="en-US" sz="2700" b="1" kern="1200"/>
            <a:t> </a:t>
          </a:r>
        </a:p>
      </dsp:txBody>
      <dsp:txXfrm>
        <a:off x="150766" y="1709166"/>
        <a:ext cx="1369975" cy="1200863"/>
      </dsp:txXfrm>
    </dsp:sp>
    <dsp:sp modelId="{27BE41D7-B391-D949-8978-99451FDEE844}">
      <dsp:nvSpPr>
        <dsp:cNvPr id="0" name=""/>
        <dsp:cNvSpPr/>
      </dsp:nvSpPr>
      <dsp:spPr>
        <a:xfrm>
          <a:off x="1262255" y="1144054"/>
          <a:ext cx="258485" cy="258485"/>
        </a:xfrm>
        <a:prstGeom prst="triangle">
          <a:avLst>
            <a:gd name="adj" fmla="val 100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0A874F8-E1E6-C747-B837-9BFA424D3B84}">
      <dsp:nvSpPr>
        <dsp:cNvPr id="0" name=""/>
        <dsp:cNvSpPr/>
      </dsp:nvSpPr>
      <dsp:spPr>
        <a:xfrm rot="5400000">
          <a:off x="1980110" y="840767"/>
          <a:ext cx="911949" cy="1517464"/>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7A4CD62-94B4-B144-AC6D-2E7E886AE0C5}">
      <dsp:nvSpPr>
        <dsp:cNvPr id="0" name=""/>
        <dsp:cNvSpPr/>
      </dsp:nvSpPr>
      <dsp:spPr>
        <a:xfrm>
          <a:off x="1827883" y="1294162"/>
          <a:ext cx="1369975" cy="1200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Breathing</a:t>
          </a:r>
          <a:r>
            <a:rPr lang="en-US" sz="1900" b="1" kern="1200"/>
            <a:t> </a:t>
          </a:r>
        </a:p>
      </dsp:txBody>
      <dsp:txXfrm>
        <a:off x="1827883" y="1294162"/>
        <a:ext cx="1369975" cy="1200863"/>
      </dsp:txXfrm>
    </dsp:sp>
    <dsp:sp modelId="{30DA703B-DB05-0C45-8844-DCF16401077C}">
      <dsp:nvSpPr>
        <dsp:cNvPr id="0" name=""/>
        <dsp:cNvSpPr/>
      </dsp:nvSpPr>
      <dsp:spPr>
        <a:xfrm>
          <a:off x="2939372" y="729049"/>
          <a:ext cx="258485" cy="258485"/>
        </a:xfrm>
        <a:prstGeom prst="triangle">
          <a:avLst>
            <a:gd name="adj" fmla="val 100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9485DEC-37F4-774B-BD75-5F073C7A79D0}">
      <dsp:nvSpPr>
        <dsp:cNvPr id="0" name=""/>
        <dsp:cNvSpPr/>
      </dsp:nvSpPr>
      <dsp:spPr>
        <a:xfrm rot="5400000">
          <a:off x="3657227" y="425762"/>
          <a:ext cx="911949" cy="1517464"/>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374C5BB-40FD-B14B-8993-9FD66404A250}">
      <dsp:nvSpPr>
        <dsp:cNvPr id="0" name=""/>
        <dsp:cNvSpPr/>
      </dsp:nvSpPr>
      <dsp:spPr>
        <a:xfrm>
          <a:off x="3505000" y="879157"/>
          <a:ext cx="1369975" cy="1200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Circulation</a:t>
          </a:r>
          <a:r>
            <a:rPr lang="en-US" sz="27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 </a:t>
          </a:r>
        </a:p>
      </dsp:txBody>
      <dsp:txXfrm>
        <a:off x="3505000" y="879157"/>
        <a:ext cx="1369975" cy="1200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E1032-0509-4C51-A5B0-B1D7F5ED753C}">
      <dsp:nvSpPr>
        <dsp:cNvPr id="0" name=""/>
        <dsp:cNvSpPr/>
      </dsp:nvSpPr>
      <dsp:spPr>
        <a:xfrm>
          <a:off x="42865" y="458990"/>
          <a:ext cx="1848445" cy="1109067"/>
        </a:xfrm>
        <a:prstGeom prst="rect">
          <a:avLst/>
        </a:prstGeom>
        <a:solidFill>
          <a:schemeClr val="accent3">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chemeClr val="accent6">
                  <a:lumMod val="50000"/>
                </a:schemeClr>
              </a:solidFill>
            </a:rPr>
            <a:t>Inspection</a:t>
          </a:r>
          <a:r>
            <a:rPr lang="en-US" sz="2400" b="1" kern="1200"/>
            <a:t> </a:t>
          </a:r>
        </a:p>
      </dsp:txBody>
      <dsp:txXfrm>
        <a:off x="42865" y="458990"/>
        <a:ext cx="1848445" cy="1109067"/>
      </dsp:txXfrm>
    </dsp:sp>
    <dsp:sp modelId="{A0EC0064-93AF-4735-A51E-3C55D60EB1A8}">
      <dsp:nvSpPr>
        <dsp:cNvPr id="0" name=""/>
        <dsp:cNvSpPr/>
      </dsp:nvSpPr>
      <dsp:spPr>
        <a:xfrm>
          <a:off x="2033289" y="429667"/>
          <a:ext cx="1848445" cy="1109067"/>
        </a:xfrm>
        <a:prstGeom prst="rect">
          <a:avLst/>
        </a:prstGeom>
        <a:solidFill>
          <a:schemeClr val="accent3">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chemeClr val="accent6">
                  <a:lumMod val="50000"/>
                </a:schemeClr>
              </a:solidFill>
            </a:rPr>
            <a:t>Palpation</a:t>
          </a:r>
          <a:r>
            <a:rPr lang="en-US" sz="2400" b="1" kern="1200"/>
            <a:t> </a:t>
          </a:r>
        </a:p>
      </dsp:txBody>
      <dsp:txXfrm>
        <a:off x="2033289" y="429667"/>
        <a:ext cx="1848445" cy="1109067"/>
      </dsp:txXfrm>
    </dsp:sp>
    <dsp:sp modelId="{55485A0F-3732-4F7C-9A74-8BDC65ACC121}">
      <dsp:nvSpPr>
        <dsp:cNvPr id="0" name=""/>
        <dsp:cNvSpPr/>
      </dsp:nvSpPr>
      <dsp:spPr>
        <a:xfrm>
          <a:off x="4066579" y="429667"/>
          <a:ext cx="1848445" cy="1109067"/>
        </a:xfrm>
        <a:prstGeom prst="rect">
          <a:avLst/>
        </a:prstGeom>
        <a:solidFill>
          <a:schemeClr val="accent3">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accent6">
                  <a:lumMod val="50000"/>
                </a:schemeClr>
              </a:solidFill>
            </a:rPr>
            <a:t>percussion</a:t>
          </a:r>
          <a:r>
            <a:rPr lang="en-US" sz="2400" b="1" kern="1200" dirty="0"/>
            <a:t> </a:t>
          </a:r>
        </a:p>
      </dsp:txBody>
      <dsp:txXfrm>
        <a:off x="4066579" y="429667"/>
        <a:ext cx="1848445" cy="1109067"/>
      </dsp:txXfrm>
    </dsp:sp>
    <dsp:sp modelId="{71007D0A-8147-4BB9-99EF-C2C2619BE232}">
      <dsp:nvSpPr>
        <dsp:cNvPr id="0" name=""/>
        <dsp:cNvSpPr/>
      </dsp:nvSpPr>
      <dsp:spPr>
        <a:xfrm>
          <a:off x="1016644" y="1723578"/>
          <a:ext cx="1848445" cy="1109067"/>
        </a:xfrm>
        <a:prstGeom prst="rect">
          <a:avLst/>
        </a:prstGeom>
        <a:solidFill>
          <a:schemeClr val="accent3">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chemeClr val="accent6">
                  <a:lumMod val="50000"/>
                </a:schemeClr>
              </a:solidFill>
            </a:rPr>
            <a:t>Auscultation</a:t>
          </a:r>
          <a:r>
            <a:rPr lang="en-US" sz="2400" b="1" kern="1200"/>
            <a:t> </a:t>
          </a:r>
        </a:p>
      </dsp:txBody>
      <dsp:txXfrm>
        <a:off x="1016644" y="1723578"/>
        <a:ext cx="1848445" cy="1109067"/>
      </dsp:txXfrm>
    </dsp:sp>
    <dsp:sp modelId="{45565BD5-F2D5-4530-9131-39E3B4F189F1}">
      <dsp:nvSpPr>
        <dsp:cNvPr id="0" name=""/>
        <dsp:cNvSpPr/>
      </dsp:nvSpPr>
      <dsp:spPr>
        <a:xfrm>
          <a:off x="3049934" y="1723578"/>
          <a:ext cx="1848445" cy="1109067"/>
        </a:xfrm>
        <a:prstGeom prst="rect">
          <a:avLst/>
        </a:prstGeom>
        <a:solidFill>
          <a:schemeClr val="accent3">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chemeClr val="accent6">
                  <a:lumMod val="50000"/>
                </a:schemeClr>
              </a:solidFill>
            </a:rPr>
            <a:t>Digital rectal examination</a:t>
          </a:r>
          <a:r>
            <a:rPr lang="en-US" sz="2400" b="1" kern="1200"/>
            <a:t> </a:t>
          </a:r>
        </a:p>
      </dsp:txBody>
      <dsp:txXfrm>
        <a:off x="3049934" y="1723578"/>
        <a:ext cx="1848445" cy="110906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4:53.9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41,'371'10,"26"0,-259-9,118-3,-158-7,60-2,-126 10,41-8,-41 5,42-2,-59 5,1 0,24-6,27-3,5 10,-63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07.94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15.98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21,'110'2,"117"-5,-155-6,-45 5,43-3,725 8,-764 1,41 6,-41-3,44 1,34-9,119 6,-225-3,1 0,0 1,0 0,-1 0,1 0,-1 0,1 0,-1 1,1 0,4 2,1 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18.64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0,'178'10,"8"1,225-12,-393 3,0 0,-1 1,1 1,32 12,-1-1,0-6,-1-2,1-2,1-3,75-5,-20 1,-2 0,111 5,-198-1,0 1,0 1,19 6,-21-5,0-1,0 0,0-1,25 2,40-6,-62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29.63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0,'1271'0,"-1249"2,0 0,27 6,-3 0,-3-1,-8-1,66 2,149-9,-242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18.45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19.42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22.05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134 175,'-2'-54,"0"6,-14 24,9 36,-91-12,97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26.00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0,'8'1,"0"0,0 0,0 1,0 0,9 5,15 3,291 55,-125-27,-137-30,1-2,-1-3,80-6,-21 1,4 3,143-3,-96-17,-106 9,93-1,702 12,-840-2,0-1,-1-1,1-1,19-6,-20 4,1 1,-1 1,1 1,21 0,277 4,-301-1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28.53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42,'62'0,"91"1,225-27,-258 14,226 8,-178 6,1146-2,-1266 4,-40-4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43.7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18 329,'17'-218,"2"116,-11 131,32-29,-33 160,-1-29,22-131,-27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4:56.9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1,'54'3,"1"3,-1 3,87 24,41 7,-111-28,196 23,115-32,-198-5,789 2,-958-1,0-1,26-6,26-2,42 1,20-2,-112 12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49.9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1,'58'0,"91"12,-74-5,1-2,87-7,-39 0,423 2,-516 1,55 11,-46-5,7 1,-27-4,0 0,32 0,5-4,-16-2,0 3,79 11,-68-4,-44-7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02.927"/>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200 0,'-23'175,"2"0,-5-100,-5 9,-69-93,99 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09.629"/>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1,'636'0,"-612"1,0 2,0 0,32 10,-33-7,1-1,0-1,35 1,-39-5,-1 1,1 0,0 1,32 9,-44-8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12.18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0,'1053'0,"-1027"2,48 8,-22-2,95 14,-87-14,-27-3,52 1,-39-7,-16 0,1 1,-1 1,59 11,-63-7,1-2,0-1,-1-1,39-4,-27 2,42 2,-16 11,3 1,-59-13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14.620"/>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0,'1132'0,"-1118"1,1 1,-1 0,0 1,0 0,13 6,31 7,-53-17,-2-2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24.302"/>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0,'5'3,"-1"2,8 26,-8-21,9 3,0 2,2-2,-1 2,-4-2,12-12,-10-4,63 3,-72 5,-2 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27.85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1,'1489'0,"-1472"0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20.0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376 245,'-370'0,"366"-122,3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22.6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0,'518'0,"-511"0,0 1,0-1,1 2,-1-1,7 3,-1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24.6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1,'775'0,"-758"0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5:21.9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3,'103'-2,"112"4,-198 1,0 0,29 10,-30-8,1 0,29 4,-16-5,42 12,-46-9,0-1,39 2,77 13,-73-14,99 5,405-12,-537-4,-23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28.3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1,'695'0,"-678"0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38.091"/>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377 126,'-57'-18,"24"13,4 3,11-22,11 10,-8 2,-17-2,2-15,-4 21,20 12,-90-4,102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45.74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1,'16'1,"1"1,21 4,20 3,421-5,-259-6,-16 12,6 0,-7-12,230 4,-260 18,9 0,-8-10,70 0,-122 0,-80-5,41 0,-66-6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47.068"/>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48.96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0,'33'2,"42"6,-42-3,45 1,-70-7,0 1,-1 0,1 1,0 0,-1 0,1 0,-1 1,1 1,-1-1,0 1,0 0,0 1,0-1,6 6,-2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51.36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1,'414'15,"-253"-8,32 2,17 0,21 2,-33-3,-139-8,98 12,-88-5,0-3,84-6,-42 0,-99 3,-8-1,0 1,-1-1,1 0,0 0,0-1,-1 1,1-1,0 0,-1 0,1 0,-1 0,5-2,-4-2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3:36.96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0,'2'19,"0"15,3 89,-1-5,7 65,-3-61,-2 4,5 65,2-199,3 12,-11 30,1 8,-2-38,5-11,-7-32,2 1,-2 42,3-8,-5-7,0-1,1-7,0-46,0 35,-1 7,1-27,0 24,1-5,0-3,-2 34,1 0,-1 0,0 0,0-4,0 0,0 0,0 1,0-1,0 0,0-4,1 1,-1-16,0-4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3:42.51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260 1,'-256'0,"253"0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3:45.95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0,'165'10,"9"0,183-10,-355 0,1 0,-1 0,1 0,-1 0,1 0,-1 1,0-1,1 1,-1-1,1 1,-1 0,0 0,0 0,0 0,1 1,-1-1,0 1,0-1,-1 1,1 0,2 1,-2 1,-1 0,1 0,0 0,-1 0,0 0,0 1,0-1,-1 0,1 0,-1 1,-1 6,-4 26,0-24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3:47.85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0,'906'0,"-898"0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5:37.5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1,'99'0,"-98"5,3 37,-3-23,2 9,3-38,5 20,-11 4,1 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4:14.73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80,'285'-10,"11"0,-257 10,85 2,-1-6,132-21,-173 15,0 4,126 7,-72 1,-80-1,65-2,-119 1,0-1,1 1,-1-1,0 1,0-1,0 1,0-1,0 0,0 0,0 0,0 0,2-2,4-6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4:17.76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1,'1568'0,"-1551"0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4:35.63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0,'1430'0,"-1414"0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7:35.4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359 0,'-359'0,"423"0,305 12,-191 16,-115-17,67 10,1-6,148-2,-224-14,-3 0,0 1,88 14,-89-8,0-2,103-5,-56-1,479 2,-542 4,-22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01.0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2 225,'28'-112,"-23"90,7 20,-5 6,0-2,7-6,-7-39,-5 23,3-7,46 25,-23 6,-25-6,5 7,-8 1,1 3</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03.2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2 129,'95'0,"-91"-8,0 1,4-28,-1 8,-2-7,-2 19</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11.76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9 319,'21'29,"23"-58,-30-116,7-14,157 174,-173 28,-3 29</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21.62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303 127,'-184'0,"179"-3,-4-13,6 9,-11-6,8 9,4-1,-1 0,-3-14,-3-7,2 17,-10 9,7 2,-14-2,24 0,0 0,-1 0,1 0,0 0,0 0,0-1,-1 0,1 1,0-1,0 0,0 0,-1-1,1 1,0-4,-1-3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23.09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8 0,'-3'0,"-1"0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24.35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143 0,'-139'0,"136"0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5:49.85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572 383,'-33'-167,"2"-1,-264 152,144 49,94-33,54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36.81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297 0,'-292'0,"289"0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42.306"/>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0,'144'10,"3"1,-35-13,124 3,-154 9,-47-5,39 0,-34-5,1 2,42 7,115 12,-119-14,-62-6</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44.645"/>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0,'135'12,"-60"-4,0 0,117 5,502-14,-658 4,-23 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20.97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22,'15'-1,"-1"-1,28-5,-26 3,0 1,19 0,-7 2,183 3,-200 0,-1 1,0 0,0 0,0 1,-1 1,1-1,-1 2,10 6,-14-7,1 0,-1 0,0 0,0 1,0 0,-1 0,0 0,0 0,-1 1,0-1,0 1,0 0,-1 0,3 10,-2-6,0-3,1 0,0 0,0-1,5 8,13 24,-16-24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30.73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290 0,'-6'6,"0"2,-7 28,3-8,-26 20,-2-50,15-2,-87 4,107-2,-6-16,6 10,-5-4,1 14,-6-4,13 2,-1-2,1 2,0 0,0-2,-1 0,1 2,0-2,0 0,-1 0,1 0,0 0,-1-4,0-12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34.78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0,'52'3,"88"15,-9 0,44-18,4 1,-126 9,-39-7,0 0,23 1,94-6,55 4,-127 8,-41-7,0 0,26 1,-25-4,-2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36.57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1,'1727'0,"-1710"0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41.17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0,'1'9,"1"0,0-1,0 1,6 12,-2 0,-1-9,0 0,0-1,9 15,-8-16,0 2,-1-1,6 18,8 22,-13-34,0-1,4 20,-4-15,1-1,1 0,0 0,21 33,5 12,-26-50,0 0,2 0,-1-1,2 0,21 21,-26-29,1-1,0 0,1 0,-1 0,1-1,0 0,0-1,0 0,1 0,-1-1,1 0,17 2,7-2,1-1,37-4,-1 0,-39 4,-22 0,0 0,1-1,-1 0,0 0,0-1,0-1,11-2,-18 3,-1 1,1-1,-1 0,0 0,1 0,-1 0,0 0,0 0,0 0,1-1,-1 1,0 0,-1-1,1 1,1-3,3-8</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0:02.376"/>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0:03.048"/>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1,'755'0,"-738"0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5:59.32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0,'1985'0,"-1968"0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0:04.783"/>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0,'3'0,"5"0,4 0,4 0,2 0,2 0,0 0,1 0,-1 0,1 0,-1 0,1 0,-2 0,1 0,0 0,0 0,0 0,-4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2:42.7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1,'934'0,"-919"1,0 0,26 7,26 2,-7-11,-44-1,1 2,-1 0,0 0,1 2,-1 0,17 5,-20-3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2:47.6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173 9,'-161'0,"195"0,15-2,1 3,0 2,-1 2,57 14,-55-4,72 30,-113-41,1-2,-1 1,1-1,0-1,0 0,13 0,42 5,-61-5,-1 0,1 1,-1-1,1 1,-1 0,0 0,0 0,0 1,0-1,0 1,5 5,-8-7,0 0,0 0,0 0,0 0,0 0,0 1,0-1,0 0,0 1,0-1,-1 0,1 1,0-1,-1 1,1-1,-1 1,0 0,0-1,1 1,-1-1,0 1,0-1,-1 1,1 0,0-1,0 1,-1-1,1 1,-1-1,1 1,-1-1,0 1,1-1,-1 0,0 1,0-1,0 0,0 0,0 0,-1 0,1 0,-2 2,-7 4,-1 0,0-1,0 0,-19 7,2 0,12-5,-1 0,1-1,-1-1,-1-1,1-1,-1 0,-26 2,-12-3,-60-4,-48 2,54 19,125-21,-1 1,1 0,0 1,-1 1,1 0,-1 1,0 1,0 0,0 1,17 8,-19-7,114 51,-110-52,1 0,0-1,-1 0,2-2,-1 0,18 0,17-3,-357 2,140-3,162 3,0-1,1-1,-1 1,0 0,1-1,-1 1,1-1,-1 0,1 1,-1-1,1-1,-1 1,1 0,0-1,0 1,0-1,0 1,-3-3,5 2,-1 1,0 0,1-1,-1 1,1-1,0 1,-1 0,1-1,0 1,0-1,0 1,0-1,0 1,0-1,1 1,-1-1,0 1,1 0,-1-1,1 1,-1-1,1 1,0 0,-1 0,1-1,0 1,0 0,0 0,0 0,0 0,0 0,0 0,1 0,1-1,82-75,-74 67,1 1,24-15,15-11,-35 19,2 2,0 0,0 1,1 1,1 0,0 2,34-13,-31 15,0-1,27-14,-28 12,1 1,30-9,-35 14,-2 0,0 1,0 1,1 0,20 0,-2-1,-22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02.24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1,'24'1,"42"8,-42-5,41 2,12-6,-30-2,-1 3,83 11,-101-6,-11-4,1 2,-1 0,0 1,19 8,-27-9,0-1,1 0,-1-1,1 0,-1 0,17 0,62-4,-35 0,-36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06.16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12,'1549'0,"-1545"0,-1 0,0 1,-1-1,1-1,0 1,0 0,0-1,0 1,-1-1,1 0,0 0,-1 0,4-2,-2-1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07.58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30</a:t>
            </a:fld>
            <a:endParaRPr lang="en-US"/>
          </a:p>
        </p:txBody>
      </p:sp>
    </p:spTree>
    <p:extLst>
      <p:ext uri="{BB962C8B-B14F-4D97-AF65-F5344CB8AC3E}">
        <p14:creationId xmlns:p14="http://schemas.microsoft.com/office/powerpoint/2010/main" val="323068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541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Google search !!!!!!!!!!!!</a:t>
            </a:r>
          </a:p>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71</a:t>
            </a:fld>
            <a:endParaRPr lang="en-US"/>
          </a:p>
        </p:txBody>
      </p:sp>
    </p:spTree>
    <p:extLst>
      <p:ext uri="{BB962C8B-B14F-4D97-AF65-F5344CB8AC3E}">
        <p14:creationId xmlns:p14="http://schemas.microsoft.com/office/powerpoint/2010/main" val="420012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Remember , nasogastric aspirate &gt;&gt; red , coffee ground and NO blood . Red &gt; active bleeding , coffee ground &gt; recent bleeding . No blood &gt; no bleeding but don’t rule out lesions </a:t>
            </a:r>
          </a:p>
        </p:txBody>
      </p:sp>
      <p:sp>
        <p:nvSpPr>
          <p:cNvPr id="4" name="Slide Number Placeholder 3"/>
          <p:cNvSpPr>
            <a:spLocks noGrp="1"/>
          </p:cNvSpPr>
          <p:nvPr>
            <p:ph type="sldNum" sz="quarter" idx="5"/>
          </p:nvPr>
        </p:nvSpPr>
        <p:spPr/>
        <p:txBody>
          <a:bodyPr/>
          <a:lstStyle/>
          <a:p>
            <a:fld id="{4B3FE312-9BBB-483E-9885-6BCD4444F1D9}" type="slidenum">
              <a:rPr lang="en-US" smtClean="0"/>
              <a:t>75</a:t>
            </a:fld>
            <a:endParaRPr lang="en-US"/>
          </a:p>
        </p:txBody>
      </p:sp>
    </p:spTree>
    <p:extLst>
      <p:ext uri="{BB962C8B-B14F-4D97-AF65-F5344CB8AC3E}">
        <p14:creationId xmlns:p14="http://schemas.microsoft.com/office/powerpoint/2010/main" val="3290462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76</a:t>
            </a:fld>
            <a:endParaRPr lang="en-US"/>
          </a:p>
        </p:txBody>
      </p:sp>
    </p:spTree>
    <p:extLst>
      <p:ext uri="{BB962C8B-B14F-4D97-AF65-F5344CB8AC3E}">
        <p14:creationId xmlns:p14="http://schemas.microsoft.com/office/powerpoint/2010/main" val="2190819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*PPI ( </a:t>
            </a:r>
            <a:r>
              <a:rPr lang="en-US" err="1"/>
              <a:t>prazole</a:t>
            </a:r>
            <a:r>
              <a:rPr lang="en-US"/>
              <a:t> ) &gt;&gt;&gt; H+ , K+ ATPase </a:t>
            </a:r>
            <a:r>
              <a:rPr lang="en-US" b="0" i="0">
                <a:solidFill>
                  <a:srgbClr val="000000"/>
                </a:solidFill>
                <a:effectLst/>
                <a:latin typeface="Open Sans" panose="020B0606030504020204" pitchFamily="34" charset="0"/>
              </a:rPr>
              <a:t>This enzyme, located in the apical secretory membrane of the parietal cell</a:t>
            </a:r>
            <a:br>
              <a:rPr lang="en-US" b="0" i="0">
                <a:solidFill>
                  <a:srgbClr val="000000"/>
                </a:solidFill>
                <a:effectLst/>
                <a:latin typeface="Open Sans" panose="020B0606030504020204" pitchFamily="34" charset="0"/>
              </a:rPr>
            </a:br>
            <a:r>
              <a:rPr lang="en-US" b="0" i="0">
                <a:solidFill>
                  <a:srgbClr val="000000"/>
                </a:solidFill>
                <a:effectLst/>
                <a:latin typeface="Open Sans" panose="020B0606030504020204" pitchFamily="34" charset="0"/>
              </a:rPr>
              <a:t>These drugs can completely inhibit acid secretion and have a long duration of action</a:t>
            </a:r>
            <a:br>
              <a:rPr lang="en-US" b="0" i="0">
                <a:solidFill>
                  <a:srgbClr val="000000"/>
                </a:solidFill>
                <a:effectLst/>
                <a:latin typeface="Open Sans" panose="020B0606030504020204" pitchFamily="34" charset="0"/>
              </a:rPr>
            </a:br>
            <a:r>
              <a:rPr lang="en-US" b="0" i="0">
                <a:solidFill>
                  <a:srgbClr val="000000"/>
                </a:solidFill>
                <a:effectLst/>
                <a:latin typeface="Open Sans" panose="020B0606030504020204" pitchFamily="34" charset="0"/>
              </a:rPr>
              <a:t>*H2 BLOCKERS &gt;&gt;&gt; suppressing gastrin-stimulated acid secretion and proportionately reducing gastric juice volume</a:t>
            </a:r>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78</a:t>
            </a:fld>
            <a:endParaRPr lang="en-US"/>
          </a:p>
        </p:txBody>
      </p:sp>
    </p:spTree>
    <p:extLst>
      <p:ext uri="{BB962C8B-B14F-4D97-AF65-F5344CB8AC3E}">
        <p14:creationId xmlns:p14="http://schemas.microsoft.com/office/powerpoint/2010/main" val="46976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cc7554a049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cc7554a049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cc7554a049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cc7554a049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cc7554a049_0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cc7554a049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c7554a04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c7554a04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cc7554a049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cc7554a049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26</a:t>
            </a:fld>
            <a:endParaRPr lang="en-US"/>
          </a:p>
        </p:txBody>
      </p:sp>
    </p:spTree>
    <p:extLst>
      <p:ext uri="{BB962C8B-B14F-4D97-AF65-F5344CB8AC3E}">
        <p14:creationId xmlns:p14="http://schemas.microsoft.com/office/powerpoint/2010/main" val="3764807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PT , activated partial thromboplastin should be checked to document any coagulopathy </a:t>
            </a:r>
          </a:p>
          <a:p>
            <a:r>
              <a:rPr lang="en-US"/>
              <a:t>BUN-to-creatinine ratio &gt; 36 {w/o renal insufficiency) indicates UGIB</a:t>
            </a:r>
          </a:p>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27</a:t>
            </a:fld>
            <a:endParaRPr lang="en-US"/>
          </a:p>
        </p:txBody>
      </p:sp>
    </p:spTree>
    <p:extLst>
      <p:ext uri="{BB962C8B-B14F-4D97-AF65-F5344CB8AC3E}">
        <p14:creationId xmlns:p14="http://schemas.microsoft.com/office/powerpoint/2010/main" val="39706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28</a:t>
            </a:fld>
            <a:endParaRPr lang="en-US"/>
          </a:p>
        </p:txBody>
      </p:sp>
    </p:spTree>
    <p:extLst>
      <p:ext uri="{BB962C8B-B14F-4D97-AF65-F5344CB8AC3E}">
        <p14:creationId xmlns:p14="http://schemas.microsoft.com/office/powerpoint/2010/main" val="3033645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2" name="Freeform 11"/>
          <p:cNvSpPr/>
          <p:nvPr/>
        </p:nvSpPr>
        <p:spPr>
          <a:xfrm>
            <a:off x="-11907" y="0"/>
            <a:ext cx="8762858" cy="4941094"/>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3211693"/>
            <a:ext cx="8496943" cy="1521634"/>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0"/>
            <a:ext cx="6539684" cy="342658"/>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21350" y="219988"/>
            <a:ext cx="8525337" cy="431385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668401" y="496992"/>
            <a:ext cx="7316390" cy="2074896"/>
          </a:xfrm>
        </p:spPr>
        <p:txBody>
          <a:bodyPr anchor="b">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rot="21420000">
            <a:off x="737297" y="2628907"/>
            <a:ext cx="7316390" cy="412750"/>
          </a:xfrm>
        </p:spPr>
        <p:txBody>
          <a:bodyPr anchor="t">
            <a:noAutofit/>
          </a:bodyPr>
          <a:lstStyle>
            <a:lvl1pPr marL="0" indent="0" algn="r">
              <a:buNone/>
              <a:defRPr sz="210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711406" y="3433847"/>
            <a:ext cx="4607740" cy="872334"/>
          </a:xfrm>
        </p:spPr>
        <p:txBody>
          <a:bodyPr/>
          <a:lstStyle>
            <a:lvl1pPr algn="ctr">
              <a:defRPr sz="4050">
                <a:solidFill>
                  <a:schemeClr val="accent1">
                    <a:lumMod val="50000"/>
                  </a:schemeClr>
                </a:solidFill>
              </a:defRPr>
            </a:lvl1pPr>
          </a:lstStyle>
          <a:p>
            <a:fld id="{EB01FEA8-4EA5-4AC6-8BEF-DA094FD2FBA2}" type="datetimeFigureOut">
              <a:rPr lang="en-US" smtClean="0"/>
              <a:t>4/9/2023</a:t>
            </a:fld>
            <a:endParaRPr lang="en-US"/>
          </a:p>
        </p:txBody>
      </p:sp>
      <p:sp>
        <p:nvSpPr>
          <p:cNvPr id="5" name="Footer Placeholder 4"/>
          <p:cNvSpPr>
            <a:spLocks noGrp="1"/>
          </p:cNvSpPr>
          <p:nvPr>
            <p:ph type="ftr" sz="quarter" idx="11"/>
          </p:nvPr>
        </p:nvSpPr>
        <p:spPr>
          <a:xfrm rot="21420000">
            <a:off x="-4170" y="3662268"/>
            <a:ext cx="3035429" cy="896654"/>
          </a:xfrm>
        </p:spPr>
        <p:txBody>
          <a:bodyPr vert="horz" lIns="91440" tIns="45720" rIns="91440" bIns="45720" rtlCol="0" anchor="ctr"/>
          <a:lstStyle>
            <a:lvl1pPr algn="r">
              <a:defRPr lang="en-US" sz="4050" dirty="0"/>
            </a:lvl1pPr>
          </a:lstStyle>
          <a:p>
            <a:endParaRPr lang="en-US"/>
          </a:p>
        </p:txBody>
      </p:sp>
      <p:sp>
        <p:nvSpPr>
          <p:cNvPr id="6" name="Slide Number Placeholder 5"/>
          <p:cNvSpPr>
            <a:spLocks noGrp="1"/>
          </p:cNvSpPr>
          <p:nvPr>
            <p:ph type="sldNum" sz="quarter" idx="12"/>
          </p:nvPr>
        </p:nvSpPr>
        <p:spPr>
          <a:xfrm rot="21420000">
            <a:off x="7388818" y="2874486"/>
            <a:ext cx="680390" cy="373853"/>
          </a:xfrm>
        </p:spPr>
        <p:txBody>
          <a:bodyPr/>
          <a:lstStyle>
            <a:lvl1pPr>
              <a:defRPr sz="1800">
                <a:solidFill>
                  <a:schemeClr val="tx1">
                    <a:lumMod val="75000"/>
                    <a:lumOff val="25000"/>
                  </a:schemeClr>
                </a:solidFill>
              </a:defRPr>
            </a:lvl1pPr>
          </a:lstStyle>
          <a:p>
            <a:fld id="{7D00BD33-1EA8-482A-87AF-7799259C40E7}" type="slidenum">
              <a:rPr lang="en-US" smtClean="0"/>
              <a:t>‹#›</a:t>
            </a:fld>
            <a:endParaRPr lang="en-US"/>
          </a:p>
        </p:txBody>
      </p:sp>
      <p:sp>
        <p:nvSpPr>
          <p:cNvPr id="25" name="5-Point Star 24"/>
          <p:cNvSpPr/>
          <p:nvPr/>
        </p:nvSpPr>
        <p:spPr>
          <a:xfrm rot="21420000">
            <a:off x="3166039" y="3833517"/>
            <a:ext cx="386540" cy="386540"/>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2911044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3079749"/>
            <a:ext cx="7796031" cy="44163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514350"/>
            <a:ext cx="7794385" cy="2396177"/>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35" y="3527192"/>
            <a:ext cx="7796046" cy="511854"/>
          </a:xfrm>
        </p:spPr>
        <p:txBody>
          <a:bodyPr anchor="t"/>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01FEA8-4EA5-4AC6-8BEF-DA094FD2FBA2}"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37113213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7677" cy="2396177"/>
          </a:xfrm>
        </p:spPr>
        <p:txBody>
          <a:bodyPr anchor="ctr">
            <a:normAutofit/>
          </a:bodyPr>
          <a:lstStyle>
            <a:lvl1pPr algn="ct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514335" y="3079750"/>
            <a:ext cx="7796047" cy="955205"/>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01FEA8-4EA5-4AC6-8BEF-DA094FD2FBA2}"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310711699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514350"/>
            <a:ext cx="7143765" cy="2187528"/>
          </a:xfrm>
        </p:spPr>
        <p:txBody>
          <a:bodyPr anchor="ctr">
            <a:normAutofit/>
          </a:bodyPr>
          <a:lstStyle>
            <a:lvl1pPr algn="ct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162698" y="2707524"/>
            <a:ext cx="6500967" cy="283326"/>
          </a:xfrm>
        </p:spPr>
        <p:txBody>
          <a:bodyPr anchor="t">
            <a:normAutofit/>
          </a:bodyPr>
          <a:lstStyle>
            <a:lvl1pPr marL="0" indent="0" algn="r">
              <a:buNone/>
              <a:defRPr sz="1050">
                <a:solidFill>
                  <a:schemeClr val="tx1">
                    <a:lumMod val="50000"/>
                    <a:lumOff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514351" y="3079751"/>
            <a:ext cx="7797662" cy="951189"/>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01FEA8-4EA5-4AC6-8BEF-DA094FD2FBA2}"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0BD33-1EA8-482A-87AF-7799259C40E7}" type="slidenum">
              <a:rPr lang="en-US" smtClean="0"/>
              <a:t>‹#›</a:t>
            </a:fld>
            <a:endParaRPr lang="en-US"/>
          </a:p>
        </p:txBody>
      </p:sp>
      <p:sp>
        <p:nvSpPr>
          <p:cNvPr id="13" name="TextBox 12"/>
          <p:cNvSpPr txBox="1"/>
          <p:nvPr/>
        </p:nvSpPr>
        <p:spPr>
          <a:xfrm>
            <a:off x="514351" y="669471"/>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854812" y="219212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95765578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292891"/>
            <a:ext cx="7796030" cy="1883876"/>
          </a:xfrm>
        </p:spPr>
        <p:txBody>
          <a:bodyPr anchor="b">
            <a:normAutofit/>
          </a:bodyPr>
          <a:lstStyle>
            <a:lvl1pPr algn="l">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514351" y="3185601"/>
            <a:ext cx="7796030" cy="855483"/>
          </a:xfrm>
        </p:spPr>
        <p:txBody>
          <a:bodyPr anchor="t">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01FEA8-4EA5-4AC6-8BEF-DA094FD2FBA2}"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273333634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514350"/>
            <a:ext cx="7796030" cy="863974"/>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4352"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175967"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175966"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27785"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827785"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EB01FEA8-4EA5-4AC6-8BEF-DA094FD2FBA2}" type="datetimeFigureOut">
              <a:rPr lang="en-US" smtClean="0"/>
              <a:t>4/9/2023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380232003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514350"/>
            <a:ext cx="7797662" cy="863974"/>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4335" y="1547547"/>
            <a:ext cx="2482596" cy="1152544"/>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8880" y="3291966"/>
            <a:ext cx="2482596" cy="73897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17805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176999" y="1547547"/>
            <a:ext cx="2482596" cy="1151428"/>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176999" y="3291965"/>
            <a:ext cx="2482596" cy="73897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2670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26614" y="1547546"/>
            <a:ext cx="2482596" cy="115289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26614" y="3291963"/>
            <a:ext cx="2482596" cy="73897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EB01FEA8-4EA5-4AC6-8BEF-DA094FD2FBA2}" type="datetimeFigureOut">
              <a:rPr lang="en-US" smtClean="0"/>
              <a:t>4/9/2023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91270155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1547547"/>
            <a:ext cx="7796030" cy="24833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01FEA8-4EA5-4AC6-8BEF-DA094FD2FBA2}"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330997483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514350"/>
            <a:ext cx="1698485" cy="351658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514350"/>
            <a:ext cx="5928323" cy="351658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01FEA8-4EA5-4AC6-8BEF-DA094FD2FBA2}"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183321769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1043725" y="1185550"/>
            <a:ext cx="3123000" cy="2019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1043725" y="3360938"/>
            <a:ext cx="30135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7373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1397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1547547"/>
            <a:ext cx="7796030" cy="2483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01FEA8-4EA5-4AC6-8BEF-DA094FD2FBA2}"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222432203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
        <p:cNvGrpSpPr/>
        <p:nvPr/>
      </p:nvGrpSpPr>
      <p:grpSpPr>
        <a:xfrm>
          <a:off x="0" y="0"/>
          <a:ext cx="0" cy="0"/>
          <a:chOff x="0" y="0"/>
          <a:chExt cx="0" cy="0"/>
        </a:xfrm>
      </p:grpSpPr>
      <p:sp>
        <p:nvSpPr>
          <p:cNvPr id="55" name="Google Shape;55;p9"/>
          <p:cNvSpPr txBox="1">
            <a:spLocks noGrp="1"/>
          </p:cNvSpPr>
          <p:nvPr>
            <p:ph type="subTitle" idx="1"/>
          </p:nvPr>
        </p:nvSpPr>
        <p:spPr>
          <a:xfrm>
            <a:off x="895950" y="1682000"/>
            <a:ext cx="3847200" cy="23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56" name="Google Shape;56;p9"/>
          <p:cNvSpPr txBox="1">
            <a:spLocks noGrp="1"/>
          </p:cNvSpPr>
          <p:nvPr>
            <p:ph type="title"/>
          </p:nvPr>
        </p:nvSpPr>
        <p:spPr>
          <a:xfrm>
            <a:off x="713225" y="445025"/>
            <a:ext cx="567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94579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609683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2"/>
        <p:cNvGrpSpPr/>
        <p:nvPr/>
      </p:nvGrpSpPr>
      <p:grpSpPr>
        <a:xfrm>
          <a:off x="0" y="0"/>
          <a:ext cx="0" cy="0"/>
          <a:chOff x="0" y="0"/>
          <a:chExt cx="0" cy="0"/>
        </a:xfrm>
      </p:grpSpPr>
    </p:spTree>
    <p:extLst>
      <p:ext uri="{BB962C8B-B14F-4D97-AF65-F5344CB8AC3E}">
        <p14:creationId xmlns:p14="http://schemas.microsoft.com/office/powerpoint/2010/main" val="1352911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122500" y="1225400"/>
            <a:ext cx="6899100" cy="26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914266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9"/>
        <p:cNvGrpSpPr/>
        <p:nvPr/>
      </p:nvGrpSpPr>
      <p:grpSpPr>
        <a:xfrm>
          <a:off x="0" y="0"/>
          <a:ext cx="0" cy="0"/>
          <a:chOff x="0" y="0"/>
          <a:chExt cx="0" cy="0"/>
        </a:xfrm>
      </p:grpSpPr>
    </p:spTree>
    <p:extLst>
      <p:ext uri="{BB962C8B-B14F-4D97-AF65-F5344CB8AC3E}">
        <p14:creationId xmlns:p14="http://schemas.microsoft.com/office/powerpoint/2010/main" val="980442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37"/>
        <p:cNvGrpSpPr/>
        <p:nvPr/>
      </p:nvGrpSpPr>
      <p:grpSpPr>
        <a:xfrm>
          <a:off x="0" y="0"/>
          <a:ext cx="0" cy="0"/>
          <a:chOff x="0" y="0"/>
          <a:chExt cx="0" cy="0"/>
        </a:xfrm>
      </p:grpSpPr>
    </p:spTree>
    <p:extLst>
      <p:ext uri="{BB962C8B-B14F-4D97-AF65-F5344CB8AC3E}">
        <p14:creationId xmlns:p14="http://schemas.microsoft.com/office/powerpoint/2010/main" val="258157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207"/>
        <p:cNvGrpSpPr/>
        <p:nvPr/>
      </p:nvGrpSpPr>
      <p:grpSpPr>
        <a:xfrm>
          <a:off x="0" y="0"/>
          <a:ext cx="0" cy="0"/>
          <a:chOff x="0" y="0"/>
          <a:chExt cx="0" cy="0"/>
        </a:xfrm>
      </p:grpSpPr>
      <p:sp>
        <p:nvSpPr>
          <p:cNvPr id="208" name="Google Shape;208;p28"/>
          <p:cNvSpPr txBox="1">
            <a:spLocks noGrp="1"/>
          </p:cNvSpPr>
          <p:nvPr>
            <p:ph type="subTitle" idx="1"/>
          </p:nvPr>
        </p:nvSpPr>
        <p:spPr>
          <a:xfrm>
            <a:off x="4166800" y="1453525"/>
            <a:ext cx="3957600" cy="2889000"/>
          </a:xfrm>
          <a:prstGeom prst="rect">
            <a:avLst/>
          </a:prstGeom>
        </p:spPr>
        <p:txBody>
          <a:bodyPr spcFirstLastPara="1" wrap="square" lIns="91425" tIns="91425" rIns="91425" bIns="91425" anchor="ctr" anchorCtr="0">
            <a:noAutofit/>
          </a:bodyPr>
          <a:lstStyle>
            <a:lvl1pPr marR="38100" lvl="0" algn="ctr" rtl="0">
              <a:lnSpc>
                <a:spcPct val="100000"/>
              </a:lnSpc>
              <a:spcBef>
                <a:spcPts val="0"/>
              </a:spcBef>
              <a:spcAft>
                <a:spcPts val="0"/>
              </a:spcAft>
              <a:buClr>
                <a:schemeClr val="accent1"/>
              </a:buClr>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209" name="Google Shape;209;p28"/>
          <p:cNvSpPr txBox="1">
            <a:spLocks noGrp="1"/>
          </p:cNvSpPr>
          <p:nvPr>
            <p:ph type="title"/>
          </p:nvPr>
        </p:nvSpPr>
        <p:spPr>
          <a:xfrm>
            <a:off x="713225" y="445025"/>
            <a:ext cx="4502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856684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98040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13225" y="445025"/>
            <a:ext cx="56811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5"/>
          <p:cNvSpPr txBox="1">
            <a:spLocks noGrp="1"/>
          </p:cNvSpPr>
          <p:nvPr>
            <p:ph type="subTitle" idx="1"/>
          </p:nvPr>
        </p:nvSpPr>
        <p:spPr>
          <a:xfrm>
            <a:off x="5038975" y="26490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2" name="Google Shape;32;p5"/>
          <p:cNvSpPr txBox="1">
            <a:spLocks noGrp="1"/>
          </p:cNvSpPr>
          <p:nvPr>
            <p:ph type="subTitle" idx="2"/>
          </p:nvPr>
        </p:nvSpPr>
        <p:spPr>
          <a:xfrm>
            <a:off x="50389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3" name="Google Shape;33;p5"/>
          <p:cNvSpPr txBox="1">
            <a:spLocks noGrp="1"/>
          </p:cNvSpPr>
          <p:nvPr>
            <p:ph type="subTitle" idx="3"/>
          </p:nvPr>
        </p:nvSpPr>
        <p:spPr>
          <a:xfrm>
            <a:off x="1693175" y="26490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4" name="Google Shape;34;p5"/>
          <p:cNvSpPr txBox="1">
            <a:spLocks noGrp="1"/>
          </p:cNvSpPr>
          <p:nvPr>
            <p:ph type="subTitle" idx="4"/>
          </p:nvPr>
        </p:nvSpPr>
        <p:spPr>
          <a:xfrm>
            <a:off x="16931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362639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2410500" y="2932775"/>
            <a:ext cx="4323000" cy="49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Crimson Text"/>
              <a:buNone/>
              <a:defRPr sz="4800">
                <a:latin typeface="Crimson Text"/>
                <a:ea typeface="Crimson Text"/>
                <a:cs typeface="Crimson Text"/>
                <a:sym typeface="Crimson Text"/>
              </a:defRPr>
            </a:lvl2pPr>
            <a:lvl3pPr lvl="2" algn="ctr" rtl="0">
              <a:spcBef>
                <a:spcPts val="0"/>
              </a:spcBef>
              <a:spcAft>
                <a:spcPts val="0"/>
              </a:spcAft>
              <a:buSzPts val="4800"/>
              <a:buFont typeface="Crimson Text"/>
              <a:buNone/>
              <a:defRPr sz="4800">
                <a:latin typeface="Crimson Text"/>
                <a:ea typeface="Crimson Text"/>
                <a:cs typeface="Crimson Text"/>
                <a:sym typeface="Crimson Text"/>
              </a:defRPr>
            </a:lvl3pPr>
            <a:lvl4pPr lvl="3" algn="ctr" rtl="0">
              <a:spcBef>
                <a:spcPts val="0"/>
              </a:spcBef>
              <a:spcAft>
                <a:spcPts val="0"/>
              </a:spcAft>
              <a:buSzPts val="4800"/>
              <a:buFont typeface="Crimson Text"/>
              <a:buNone/>
              <a:defRPr sz="4800">
                <a:latin typeface="Crimson Text"/>
                <a:ea typeface="Crimson Text"/>
                <a:cs typeface="Crimson Text"/>
                <a:sym typeface="Crimson Text"/>
              </a:defRPr>
            </a:lvl4pPr>
            <a:lvl5pPr lvl="4" algn="ctr" rtl="0">
              <a:spcBef>
                <a:spcPts val="0"/>
              </a:spcBef>
              <a:spcAft>
                <a:spcPts val="0"/>
              </a:spcAft>
              <a:buSzPts val="4800"/>
              <a:buFont typeface="Crimson Text"/>
              <a:buNone/>
              <a:defRPr sz="4800">
                <a:latin typeface="Crimson Text"/>
                <a:ea typeface="Crimson Text"/>
                <a:cs typeface="Crimson Text"/>
                <a:sym typeface="Crimson Text"/>
              </a:defRPr>
            </a:lvl5pPr>
            <a:lvl6pPr lvl="5" algn="ctr" rtl="0">
              <a:spcBef>
                <a:spcPts val="0"/>
              </a:spcBef>
              <a:spcAft>
                <a:spcPts val="0"/>
              </a:spcAft>
              <a:buSzPts val="4800"/>
              <a:buFont typeface="Crimson Text"/>
              <a:buNone/>
              <a:defRPr sz="4800">
                <a:latin typeface="Crimson Text"/>
                <a:ea typeface="Crimson Text"/>
                <a:cs typeface="Crimson Text"/>
                <a:sym typeface="Crimson Text"/>
              </a:defRPr>
            </a:lvl6pPr>
            <a:lvl7pPr lvl="6" algn="ctr" rtl="0">
              <a:spcBef>
                <a:spcPts val="0"/>
              </a:spcBef>
              <a:spcAft>
                <a:spcPts val="0"/>
              </a:spcAft>
              <a:buSzPts val="4800"/>
              <a:buFont typeface="Crimson Text"/>
              <a:buNone/>
              <a:defRPr sz="4800">
                <a:latin typeface="Crimson Text"/>
                <a:ea typeface="Crimson Text"/>
                <a:cs typeface="Crimson Text"/>
                <a:sym typeface="Crimson Text"/>
              </a:defRPr>
            </a:lvl7pPr>
            <a:lvl8pPr lvl="7" algn="ctr" rtl="0">
              <a:spcBef>
                <a:spcPts val="0"/>
              </a:spcBef>
              <a:spcAft>
                <a:spcPts val="0"/>
              </a:spcAft>
              <a:buSzPts val="4800"/>
              <a:buFont typeface="Crimson Text"/>
              <a:buNone/>
              <a:defRPr sz="4800">
                <a:latin typeface="Crimson Text"/>
                <a:ea typeface="Crimson Text"/>
                <a:cs typeface="Crimson Text"/>
                <a:sym typeface="Crimson Text"/>
              </a:defRPr>
            </a:lvl8pPr>
            <a:lvl9pPr lvl="8" algn="ctr" rtl="0">
              <a:spcBef>
                <a:spcPts val="0"/>
              </a:spcBef>
              <a:spcAft>
                <a:spcPts val="0"/>
              </a:spcAft>
              <a:buSzPts val="4800"/>
              <a:buFont typeface="Crimson Text"/>
              <a:buNone/>
              <a:defRPr sz="4800">
                <a:latin typeface="Crimson Text"/>
                <a:ea typeface="Crimson Text"/>
                <a:cs typeface="Crimson Text"/>
                <a:sym typeface="Crimson Text"/>
              </a:defRPr>
            </a:lvl9pPr>
          </a:lstStyle>
          <a:p>
            <a:endParaRPr/>
          </a:p>
        </p:txBody>
      </p:sp>
      <p:sp>
        <p:nvSpPr>
          <p:cNvPr id="91" name="Google Shape;91;p14"/>
          <p:cNvSpPr txBox="1">
            <a:spLocks noGrp="1"/>
          </p:cNvSpPr>
          <p:nvPr>
            <p:ph type="subTitle" idx="1"/>
          </p:nvPr>
        </p:nvSpPr>
        <p:spPr>
          <a:xfrm>
            <a:off x="1842900" y="1661963"/>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83235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6030" cy="2395115"/>
          </a:xfrm>
        </p:spPr>
        <p:txBody>
          <a:bodyPr anchor="b">
            <a:normAutofit/>
          </a:bodyPr>
          <a:lstStyle>
            <a:lvl1pPr algn="l">
              <a:defRPr sz="4050"/>
            </a:lvl1pPr>
          </a:lstStyle>
          <a:p>
            <a:r>
              <a:rPr lang="en-US"/>
              <a:t>Click to edit Master title style</a:t>
            </a:r>
            <a:endParaRPr lang="en-US" dirty="0"/>
          </a:p>
        </p:txBody>
      </p:sp>
      <p:sp>
        <p:nvSpPr>
          <p:cNvPr id="3" name="Text Placeholder 2"/>
          <p:cNvSpPr>
            <a:spLocks noGrp="1"/>
          </p:cNvSpPr>
          <p:nvPr>
            <p:ph type="body" idx="1"/>
          </p:nvPr>
        </p:nvSpPr>
        <p:spPr>
          <a:xfrm>
            <a:off x="514351" y="2806700"/>
            <a:ext cx="7796030" cy="1229711"/>
          </a:xfrm>
        </p:spPr>
        <p:txBody>
          <a:bodyPr anchor="t">
            <a:normAutofit/>
          </a:bodyPr>
          <a:lstStyle>
            <a:lvl1pPr marL="0" indent="0" algn="l">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01FEA8-4EA5-4AC6-8BEF-DA094FD2FBA2}"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3557409975"/>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13225" y="445025"/>
            <a:ext cx="4711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13250" y="1272925"/>
            <a:ext cx="7717500" cy="32958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ato"/>
              <a:buChar char="●"/>
              <a:defRPr sz="1100"/>
            </a:lvl1pPr>
            <a:lvl2pPr marL="914400" lvl="1" indent="-317500">
              <a:spcBef>
                <a:spcPts val="0"/>
              </a:spcBef>
              <a:spcAft>
                <a:spcPts val="0"/>
              </a:spcAft>
              <a:buClr>
                <a:schemeClr val="dk1"/>
              </a:buClr>
              <a:buSzPts val="1400"/>
              <a:buFont typeface="Lato"/>
              <a:buChar char="○"/>
              <a:defRPr/>
            </a:lvl2pPr>
            <a:lvl3pPr marL="1371600" lvl="2" indent="-317500">
              <a:spcBef>
                <a:spcPts val="0"/>
              </a:spcBef>
              <a:spcAft>
                <a:spcPts val="0"/>
              </a:spcAft>
              <a:buClr>
                <a:schemeClr val="dk1"/>
              </a:buClr>
              <a:buSzPts val="1400"/>
              <a:buFont typeface="Lato"/>
              <a:buChar char="■"/>
              <a:defRPr/>
            </a:lvl3pPr>
            <a:lvl4pPr marL="1828800" lvl="3" indent="-317500">
              <a:spcBef>
                <a:spcPts val="0"/>
              </a:spcBef>
              <a:spcAft>
                <a:spcPts val="0"/>
              </a:spcAft>
              <a:buClr>
                <a:schemeClr val="dk1"/>
              </a:buClr>
              <a:buSzPts val="1400"/>
              <a:buFont typeface="Lato"/>
              <a:buChar char="●"/>
              <a:defRPr/>
            </a:lvl4pPr>
            <a:lvl5pPr marL="2286000" lvl="4" indent="-317500">
              <a:spcBef>
                <a:spcPts val="0"/>
              </a:spcBef>
              <a:spcAft>
                <a:spcPts val="0"/>
              </a:spcAft>
              <a:buClr>
                <a:schemeClr val="dk1"/>
              </a:buClr>
              <a:buSzPts val="1400"/>
              <a:buFont typeface="Lato"/>
              <a:buChar char="○"/>
              <a:defRPr/>
            </a:lvl5pPr>
            <a:lvl6pPr marL="2743200" lvl="5" indent="-317500">
              <a:spcBef>
                <a:spcPts val="0"/>
              </a:spcBef>
              <a:spcAft>
                <a:spcPts val="0"/>
              </a:spcAft>
              <a:buClr>
                <a:schemeClr val="dk1"/>
              </a:buClr>
              <a:buSzPts val="1400"/>
              <a:buFont typeface="Lato"/>
              <a:buChar char="■"/>
              <a:defRPr/>
            </a:lvl6pPr>
            <a:lvl7pPr marL="3200400" lvl="6" indent="-317500">
              <a:spcBef>
                <a:spcPts val="0"/>
              </a:spcBef>
              <a:spcAft>
                <a:spcPts val="0"/>
              </a:spcAft>
              <a:buClr>
                <a:schemeClr val="dk1"/>
              </a:buClr>
              <a:buSzPts val="1400"/>
              <a:buFont typeface="Lato"/>
              <a:buChar char="●"/>
              <a:defRPr/>
            </a:lvl7pPr>
            <a:lvl8pPr marL="3657600" lvl="7" indent="-317500">
              <a:spcBef>
                <a:spcPts val="0"/>
              </a:spcBef>
              <a:spcAft>
                <a:spcPts val="0"/>
              </a:spcAft>
              <a:buClr>
                <a:schemeClr val="dk1"/>
              </a:buClr>
              <a:buSzPts val="1400"/>
              <a:buFont typeface="Lato"/>
              <a:buChar char="○"/>
              <a:defRPr/>
            </a:lvl8pPr>
            <a:lvl9pPr marL="4114800" lvl="8" indent="-317500">
              <a:spcBef>
                <a:spcPts val="0"/>
              </a:spcBef>
              <a:spcAft>
                <a:spcPts val="0"/>
              </a:spcAft>
              <a:buClr>
                <a:schemeClr val="dk1"/>
              </a:buClr>
              <a:buSzPts val="1400"/>
              <a:buFont typeface="Lato"/>
              <a:buChar char="■"/>
              <a:defRPr/>
            </a:lvl9pPr>
          </a:lstStyle>
          <a:p>
            <a:endParaRPr/>
          </a:p>
        </p:txBody>
      </p:sp>
    </p:spTree>
    <p:extLst>
      <p:ext uri="{BB962C8B-B14F-4D97-AF65-F5344CB8AC3E}">
        <p14:creationId xmlns:p14="http://schemas.microsoft.com/office/powerpoint/2010/main" val="3746366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803750" y="2025800"/>
            <a:ext cx="4087500" cy="67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9" name="Google Shape;199;p26"/>
          <p:cNvSpPr txBox="1">
            <a:spLocks noGrp="1"/>
          </p:cNvSpPr>
          <p:nvPr>
            <p:ph type="subTitle" idx="1"/>
          </p:nvPr>
        </p:nvSpPr>
        <p:spPr>
          <a:xfrm>
            <a:off x="803750" y="2693525"/>
            <a:ext cx="31593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47852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7662" cy="868605"/>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1547547"/>
            <a:ext cx="3816536" cy="2483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1547547"/>
            <a:ext cx="3814904" cy="2483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01FEA8-4EA5-4AC6-8BEF-DA094FD2FBA2}"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26278947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6030" cy="8686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8767" y="1547547"/>
            <a:ext cx="3642119"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514352" y="2146300"/>
            <a:ext cx="3816534" cy="188463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644" y="1547547"/>
            <a:ext cx="3648368"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495477" y="2146300"/>
            <a:ext cx="3816535" cy="188463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01FEA8-4EA5-4AC6-8BEF-DA094FD2FBA2}" type="datetimeFigureOut">
              <a:rPr lang="en-US" smtClean="0"/>
              <a:t>4/9/2023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94384150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01FEA8-4EA5-4AC6-8BEF-DA094FD2FBA2}" type="datetimeFigureOut">
              <a:rPr lang="en-US" smtClean="0"/>
              <a:t>4/9/2023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27387449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01FEA8-4EA5-4AC6-8BEF-DA094FD2FBA2}" type="datetimeFigureOut">
              <a:rPr lang="en-US" smtClean="0"/>
              <a:t>4/9/2023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62374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514350"/>
            <a:ext cx="3095145" cy="1517439"/>
          </a:xfrm>
        </p:spPr>
        <p:txBody>
          <a:bodyPr anchor="b">
            <a:normAutofit/>
          </a:bodyPr>
          <a:lstStyle>
            <a:lvl1pPr algn="ctr">
              <a:defRPr sz="2700"/>
            </a:lvl1pPr>
          </a:lstStyle>
          <a:p>
            <a:r>
              <a:rPr lang="en-US"/>
              <a:t>Click to edit Master title style</a:t>
            </a:r>
            <a:endParaRPr lang="en-US" dirty="0"/>
          </a:p>
        </p:txBody>
      </p:sp>
      <p:sp>
        <p:nvSpPr>
          <p:cNvPr id="10" name="Content Placeholder 2"/>
          <p:cNvSpPr>
            <a:spLocks noGrp="1"/>
          </p:cNvSpPr>
          <p:nvPr>
            <p:ph sz="quarter" idx="13"/>
          </p:nvPr>
        </p:nvSpPr>
        <p:spPr>
          <a:xfrm>
            <a:off x="3784600" y="514350"/>
            <a:ext cx="4525781" cy="3516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031789"/>
            <a:ext cx="3095146" cy="1999150"/>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01FEA8-4EA5-4AC6-8BEF-DA094FD2FBA2}"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338196768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514350"/>
            <a:ext cx="4758977" cy="1517439"/>
          </a:xfrm>
        </p:spPr>
        <p:txBody>
          <a:bodyPr anchor="b">
            <a:normAutofit/>
          </a:bodyPr>
          <a:lstStyle>
            <a:lvl1pPr algn="ct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11771" y="0"/>
            <a:ext cx="2698610" cy="3803650"/>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1" y="2031789"/>
            <a:ext cx="4758976" cy="1771861"/>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01FEA8-4EA5-4AC6-8BEF-DA094FD2FBA2}"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0BD33-1EA8-482A-87AF-7799259C40E7}" type="slidenum">
              <a:rPr lang="en-US" smtClean="0"/>
              <a:t>‹#›</a:t>
            </a:fld>
            <a:endParaRPr lang="en-US"/>
          </a:p>
        </p:txBody>
      </p:sp>
    </p:spTree>
    <p:extLst>
      <p:ext uri="{BB962C8B-B14F-4D97-AF65-F5344CB8AC3E}">
        <p14:creationId xmlns:p14="http://schemas.microsoft.com/office/powerpoint/2010/main" val="19343390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33" Type="http://schemas.openxmlformats.org/officeDocument/2006/relationships/image" Target="../media/image3.jpg"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29" Type="http://schemas.openxmlformats.org/officeDocument/2006/relationships/slideLayout" Target="../slideLayouts/slideLayout29.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32" Type="http://schemas.openxmlformats.org/officeDocument/2006/relationships/theme" Target="../theme/theme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slideLayout" Target="../slideLayouts/slideLayout28.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31" Type="http://schemas.openxmlformats.org/officeDocument/2006/relationships/slideLayout" Target="../slideLayouts/slideLayout3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 Id="rId30" Type="http://schemas.openxmlformats.org/officeDocument/2006/relationships/slideLayout" Target="../slideLayouts/slideLayout3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0" name="Group 9"/>
          <p:cNvGrpSpPr/>
          <p:nvPr/>
        </p:nvGrpSpPr>
        <p:grpSpPr>
          <a:xfrm>
            <a:off x="-19048" y="0"/>
            <a:ext cx="9004013" cy="498306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14351" y="514350"/>
            <a:ext cx="7797662" cy="8639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1" y="1547547"/>
            <a:ext cx="7797662" cy="248339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4318000"/>
            <a:ext cx="2838450" cy="373853"/>
          </a:xfrm>
          <a:prstGeom prst="rect">
            <a:avLst/>
          </a:prstGeom>
        </p:spPr>
        <p:txBody>
          <a:bodyPr vert="horz" lIns="91440" tIns="45720" rIns="91440" bIns="45720" rtlCol="0" anchor="ctr"/>
          <a:lstStyle>
            <a:lvl1pPr algn="r">
              <a:defRPr sz="2400" cap="all" baseline="0">
                <a:solidFill>
                  <a:schemeClr val="accent1">
                    <a:lumMod val="50000"/>
                  </a:schemeClr>
                </a:solidFill>
              </a:defRPr>
            </a:lvl1pPr>
          </a:lstStyle>
          <a:p>
            <a:fld id="{EB01FEA8-4EA5-4AC6-8BEF-DA094FD2FBA2}" type="datetimeFigureOut">
              <a:rPr lang="en-US" smtClean="0"/>
              <a:t>4/9/2023</a:t>
            </a:fld>
            <a:endParaRPr lang="en-US"/>
          </a:p>
        </p:txBody>
      </p:sp>
      <p:sp>
        <p:nvSpPr>
          <p:cNvPr id="5" name="Footer Placeholder 4"/>
          <p:cNvSpPr>
            <a:spLocks noGrp="1"/>
          </p:cNvSpPr>
          <p:nvPr>
            <p:ph type="ftr" sz="quarter" idx="3"/>
          </p:nvPr>
        </p:nvSpPr>
        <p:spPr>
          <a:xfrm>
            <a:off x="514351" y="4318000"/>
            <a:ext cx="4124789" cy="373853"/>
          </a:xfrm>
          <a:prstGeom prst="rect">
            <a:avLst/>
          </a:prstGeom>
        </p:spPr>
        <p:txBody>
          <a:bodyPr vert="horz" lIns="91440" tIns="45720" rIns="91440" bIns="45720" rtlCol="0" anchor="ctr"/>
          <a:lstStyle>
            <a:lvl1pPr algn="l">
              <a:defRPr sz="24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4715341" y="4318000"/>
            <a:ext cx="680390" cy="373853"/>
          </a:xfrm>
          <a:prstGeom prst="rect">
            <a:avLst/>
          </a:prstGeom>
        </p:spPr>
        <p:txBody>
          <a:bodyPr vert="horz" lIns="91440" tIns="45720" rIns="91440" bIns="45720" rtlCol="0" anchor="ctr"/>
          <a:lstStyle>
            <a:lvl1pPr algn="ctr">
              <a:defRPr sz="2400" cap="all" baseline="0">
                <a:solidFill>
                  <a:schemeClr val="accent1">
                    <a:lumMod val="50000"/>
                  </a:schemeClr>
                </a:solidFill>
              </a:defRPr>
            </a:lvl1pPr>
          </a:lstStyle>
          <a:p>
            <a:fld id="{7D00BD33-1EA8-482A-87AF-7799259C40E7}" type="slidenum">
              <a:rPr lang="en-US" smtClean="0"/>
              <a:t>‹#›</a:t>
            </a:fld>
            <a:endParaRPr lang="en-US"/>
          </a:p>
        </p:txBody>
      </p:sp>
    </p:spTree>
    <p:extLst>
      <p:ext uri="{BB962C8B-B14F-4D97-AF65-F5344CB8AC3E}">
        <p14:creationId xmlns:p14="http://schemas.microsoft.com/office/powerpoint/2010/main" val="315242790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6" r:id="rId22"/>
    <p:sldLayoutId id="2147483857"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Lst>
  <p:hf sldNum="0" hdr="0" ftr="0" dt="0"/>
  <p:txStyles>
    <p:titleStyle>
      <a:lvl1pPr algn="l" defTabSz="685800" rtl="1" eaLnBrk="1" latinLnBrk="0" hangingPunct="1">
        <a:lnSpc>
          <a:spcPct val="90000"/>
        </a:lnSpc>
        <a:spcBef>
          <a:spcPct val="0"/>
        </a:spcBef>
        <a:buNone/>
        <a:defRPr sz="4050" kern="1200" cap="all" baseline="0">
          <a:solidFill>
            <a:schemeClr val="accent1"/>
          </a:solidFill>
          <a:effectLst/>
          <a:latin typeface="+mj-lt"/>
          <a:ea typeface="+mj-ea"/>
          <a:cs typeface="+mj-cs"/>
        </a:defRPr>
      </a:lvl1pPr>
    </p:titleStyle>
    <p:bodyStyle>
      <a:lvl1pPr marL="171450" indent="-171450" algn="r" defTabSz="685800" rtl="1" eaLnBrk="1" latinLnBrk="0" hangingPunct="1">
        <a:lnSpc>
          <a:spcPct val="120000"/>
        </a:lnSpc>
        <a:spcBef>
          <a:spcPts val="750"/>
        </a:spcBef>
        <a:buClr>
          <a:schemeClr val="accent1"/>
        </a:buClr>
        <a:buSzPct val="160000"/>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r" defTabSz="685800" rtl="1" eaLnBrk="1" latinLnBrk="0" hangingPunct="1">
        <a:lnSpc>
          <a:spcPct val="120000"/>
        </a:lnSpc>
        <a:spcBef>
          <a:spcPts val="375"/>
        </a:spcBef>
        <a:buClr>
          <a:schemeClr val="accent1"/>
        </a:buClr>
        <a:buSzPct val="160000"/>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r" defTabSz="685800" rtl="1" eaLnBrk="1" latinLnBrk="0" hangingPunct="1">
        <a:lnSpc>
          <a:spcPct val="120000"/>
        </a:lnSpc>
        <a:spcBef>
          <a:spcPts val="375"/>
        </a:spcBef>
        <a:buClr>
          <a:schemeClr val="accent1"/>
        </a:buClr>
        <a:buSzPct val="160000"/>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r" defTabSz="685800" rtl="1"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r" defTabSz="685800" rtl="1"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r" defTabSz="685800" rtl="1"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r" defTabSz="685800" rtl="1"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r" defTabSz="685800" rtl="1"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r" defTabSz="685800" rtl="1"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8" Type="http://schemas.openxmlformats.org/officeDocument/2006/relationships/image" Target="../media/image48.png" /><Relationship Id="rId13" Type="http://schemas.openxmlformats.org/officeDocument/2006/relationships/customXml" Target="../ink/ink45.xml" /><Relationship Id="rId18" Type="http://schemas.openxmlformats.org/officeDocument/2006/relationships/image" Target="../media/image28.emf" /><Relationship Id="rId3" Type="http://schemas.openxmlformats.org/officeDocument/2006/relationships/customXml" Target="../ink/ink40.xml" /><Relationship Id="rId21" Type="http://schemas.openxmlformats.org/officeDocument/2006/relationships/customXml" Target="../ink/ink49.xml" /><Relationship Id="rId7" Type="http://schemas.openxmlformats.org/officeDocument/2006/relationships/customXml" Target="../ink/ink42.xml" /><Relationship Id="rId12" Type="http://schemas.openxmlformats.org/officeDocument/2006/relationships/image" Target="../media/image25.emf" /><Relationship Id="rId17" Type="http://schemas.openxmlformats.org/officeDocument/2006/relationships/customXml" Target="../ink/ink47.xml" /><Relationship Id="rId2" Type="http://schemas.openxmlformats.org/officeDocument/2006/relationships/image" Target="../media/image9.png" /><Relationship Id="rId16" Type="http://schemas.openxmlformats.org/officeDocument/2006/relationships/image" Target="../media/image27.emf" /><Relationship Id="rId20" Type="http://schemas.openxmlformats.org/officeDocument/2006/relationships/image" Target="../media/image29.emf" /><Relationship Id="rId1" Type="http://schemas.openxmlformats.org/officeDocument/2006/relationships/slideLayout" Target="../slideLayouts/slideLayout21.xml" /><Relationship Id="rId6" Type="http://schemas.openxmlformats.org/officeDocument/2006/relationships/image" Target="../media/image47.png" /><Relationship Id="rId11" Type="http://schemas.openxmlformats.org/officeDocument/2006/relationships/customXml" Target="../ink/ink44.xml" /><Relationship Id="rId5" Type="http://schemas.openxmlformats.org/officeDocument/2006/relationships/customXml" Target="../ink/ink41.xml" /><Relationship Id="rId15" Type="http://schemas.openxmlformats.org/officeDocument/2006/relationships/customXml" Target="../ink/ink46.xml" /><Relationship Id="rId10" Type="http://schemas.openxmlformats.org/officeDocument/2006/relationships/image" Target="../media/image49.png" /><Relationship Id="rId19" Type="http://schemas.openxmlformats.org/officeDocument/2006/relationships/customXml" Target="../ink/ink48.xml" /><Relationship Id="rId4" Type="http://schemas.openxmlformats.org/officeDocument/2006/relationships/image" Target="../media/image46.png" /><Relationship Id="rId9" Type="http://schemas.openxmlformats.org/officeDocument/2006/relationships/customXml" Target="../ink/ink43.xml" /><Relationship Id="rId14" Type="http://schemas.openxmlformats.org/officeDocument/2006/relationships/image" Target="../media/image26.emf" /><Relationship Id="rId22" Type="http://schemas.openxmlformats.org/officeDocument/2006/relationships/image" Target="../media/image30.emf" /></Relationships>
</file>

<file path=ppt/slides/_rels/slide11.xml.rels><?xml version="1.0" encoding="UTF-8" standalone="yes"?>
<Relationships xmlns="http://schemas.openxmlformats.org/package/2006/relationships"><Relationship Id="rId8" Type="http://schemas.openxmlformats.org/officeDocument/2006/relationships/customXml" Target="../ink/ink52.xml" /><Relationship Id="rId13" Type="http://schemas.openxmlformats.org/officeDocument/2006/relationships/image" Target="../media/image33.emf" /><Relationship Id="rId18" Type="http://schemas.openxmlformats.org/officeDocument/2006/relationships/customXml" Target="../ink/ink57.xml" /><Relationship Id="rId26" Type="http://schemas.openxmlformats.org/officeDocument/2006/relationships/customXml" Target="../ink/ink61.xml" /><Relationship Id="rId3" Type="http://schemas.openxmlformats.org/officeDocument/2006/relationships/image" Target="../media/image10.jpeg" /><Relationship Id="rId21" Type="http://schemas.openxmlformats.org/officeDocument/2006/relationships/image" Target="../media/image65.png" /><Relationship Id="rId7" Type="http://schemas.openxmlformats.org/officeDocument/2006/relationships/image" Target="../media/image58.png" /><Relationship Id="rId12" Type="http://schemas.openxmlformats.org/officeDocument/2006/relationships/customXml" Target="../ink/ink54.xml" /><Relationship Id="rId17" Type="http://schemas.openxmlformats.org/officeDocument/2006/relationships/image" Target="../media/image63.png" /><Relationship Id="rId25" Type="http://schemas.openxmlformats.org/officeDocument/2006/relationships/image" Target="../media/image67.png" /><Relationship Id="rId2" Type="http://schemas.openxmlformats.org/officeDocument/2006/relationships/notesSlide" Target="../notesSlides/notesSlide6.xml" /><Relationship Id="rId16" Type="http://schemas.openxmlformats.org/officeDocument/2006/relationships/customXml" Target="../ink/ink56.xml" /><Relationship Id="rId20" Type="http://schemas.openxmlformats.org/officeDocument/2006/relationships/customXml" Target="../ink/ink58.xml" /><Relationship Id="rId29" Type="http://schemas.openxmlformats.org/officeDocument/2006/relationships/image" Target="../media/image69.png" /><Relationship Id="rId1" Type="http://schemas.openxmlformats.org/officeDocument/2006/relationships/slideLayout" Target="../slideLayouts/slideLayout20.xml" /><Relationship Id="rId6" Type="http://schemas.openxmlformats.org/officeDocument/2006/relationships/customXml" Target="../ink/ink51.xml" /><Relationship Id="rId11" Type="http://schemas.openxmlformats.org/officeDocument/2006/relationships/image" Target="../media/image60.png" /><Relationship Id="rId24" Type="http://schemas.openxmlformats.org/officeDocument/2006/relationships/customXml" Target="../ink/ink60.xml" /><Relationship Id="rId5" Type="http://schemas.openxmlformats.org/officeDocument/2006/relationships/image" Target="../media/image32.emf" /><Relationship Id="rId15" Type="http://schemas.openxmlformats.org/officeDocument/2006/relationships/image" Target="../media/image62.png" /><Relationship Id="rId23" Type="http://schemas.openxmlformats.org/officeDocument/2006/relationships/image" Target="../media/image66.png" /><Relationship Id="rId28" Type="http://schemas.openxmlformats.org/officeDocument/2006/relationships/customXml" Target="../ink/ink62.xml" /><Relationship Id="rId10" Type="http://schemas.openxmlformats.org/officeDocument/2006/relationships/customXml" Target="../ink/ink53.xml" /><Relationship Id="rId19" Type="http://schemas.openxmlformats.org/officeDocument/2006/relationships/image" Target="../media/image64.png" /><Relationship Id="rId4" Type="http://schemas.openxmlformats.org/officeDocument/2006/relationships/customXml" Target="../ink/ink50.xml" /><Relationship Id="rId9" Type="http://schemas.openxmlformats.org/officeDocument/2006/relationships/image" Target="../media/image59.png" /><Relationship Id="rId14" Type="http://schemas.openxmlformats.org/officeDocument/2006/relationships/customXml" Target="../ink/ink55.xml" /><Relationship Id="rId22" Type="http://schemas.openxmlformats.org/officeDocument/2006/relationships/customXml" Target="../ink/ink59.xml" /><Relationship Id="rId27" Type="http://schemas.openxmlformats.org/officeDocument/2006/relationships/image" Target="../media/image68.pn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6.xml" /></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18.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2.xml.rels><?xml version="1.0" encoding="UTF-8" standalone="yes"?>
<Relationships xmlns="http://schemas.openxmlformats.org/package/2006/relationships"><Relationship Id="rId3" Type="http://schemas.openxmlformats.org/officeDocument/2006/relationships/image" Target="../media/image5.jpeg" /><Relationship Id="rId7"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18.xml" /><Relationship Id="rId6" Type="http://schemas.openxmlformats.org/officeDocument/2006/relationships/customXml" Target="../ink/ink2.xml" /><Relationship Id="rId5" Type="http://schemas.openxmlformats.org/officeDocument/2006/relationships/image" Target="../media/image4.png" /><Relationship Id="rId4" Type="http://schemas.openxmlformats.org/officeDocument/2006/relationships/customXml" Target="../ink/ink1.xml" /></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4.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22.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0.xml" /></Relationships>
</file>

<file path=ppt/slides/_rels/slide23.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4.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25.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25.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5.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2.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24.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9.xml" /></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4.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32.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24.xml" /></Relationships>
</file>

<file path=ppt/slides/_rels/slide33.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notesSlide" Target="../notesSlides/notesSlide11.xml" /><Relationship Id="rId1" Type="http://schemas.openxmlformats.org/officeDocument/2006/relationships/slideLayout" Target="../slideLayouts/slideLayout24.xml" /></Relationships>
</file>

<file path=ppt/slides/_rels/slide34.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image" Target="../media/image24.jpg" /><Relationship Id="rId1" Type="http://schemas.openxmlformats.org/officeDocument/2006/relationships/slideLayout" Target="../slideLayouts/slideLayout7.xml" /><Relationship Id="rId6" Type="http://schemas.openxmlformats.org/officeDocument/2006/relationships/image" Target="../media/image28.png" /><Relationship Id="rId5" Type="http://schemas.openxmlformats.org/officeDocument/2006/relationships/image" Target="../media/image27.jpg" /><Relationship Id="rId4" Type="http://schemas.openxmlformats.org/officeDocument/2006/relationships/image" Target="../media/image26.jpg"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36.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jpg" /><Relationship Id="rId1" Type="http://schemas.openxmlformats.org/officeDocument/2006/relationships/slideLayout" Target="../slideLayouts/slideLayout24.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38.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18.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9.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 /></Relationships>
</file>

<file path=ppt/slides/_rels/slide41.xml.rels><?xml version="1.0" encoding="UTF-8" standalone="yes"?>
<Relationships xmlns="http://schemas.openxmlformats.org/package/2006/relationships"><Relationship Id="rId3" Type="http://schemas.openxmlformats.org/officeDocument/2006/relationships/image" Target="../media/image33.jpg" /><Relationship Id="rId2" Type="http://schemas.openxmlformats.org/officeDocument/2006/relationships/image" Target="../media/image32.jpg" /><Relationship Id="rId1" Type="http://schemas.openxmlformats.org/officeDocument/2006/relationships/slideLayout" Target="../slideLayouts/slideLayout24.xml" /></Relationships>
</file>

<file path=ppt/slides/_rels/slide42.xml.rels><?xml version="1.0" encoding="UTF-8" standalone="yes"?>
<Relationships xmlns="http://schemas.openxmlformats.org/package/2006/relationships"><Relationship Id="rId2" Type="http://schemas.openxmlformats.org/officeDocument/2006/relationships/image" Target="../media/image34.jpg" /><Relationship Id="rId1" Type="http://schemas.openxmlformats.org/officeDocument/2006/relationships/slideLayout" Target="../slideLayouts/slideLayout24.xml" /></Relationships>
</file>

<file path=ppt/slides/_rels/slide43.xml.rels><?xml version="1.0" encoding="UTF-8" standalone="yes"?>
<Relationships xmlns="http://schemas.openxmlformats.org/package/2006/relationships"><Relationship Id="rId3" Type="http://schemas.openxmlformats.org/officeDocument/2006/relationships/image" Target="../media/image36.jpg" /><Relationship Id="rId2" Type="http://schemas.openxmlformats.org/officeDocument/2006/relationships/image" Target="../media/image35.jpg" /><Relationship Id="rId1" Type="http://schemas.openxmlformats.org/officeDocument/2006/relationships/slideLayout" Target="../slideLayouts/slideLayout24.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 /></Relationships>
</file>

<file path=ppt/slides/_rels/slide45.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image" Target="../media/image37.jpg" /><Relationship Id="rId1" Type="http://schemas.openxmlformats.org/officeDocument/2006/relationships/slideLayout" Target="../slideLayouts/slideLayout24.xml" /></Relationships>
</file>

<file path=ppt/slides/_rels/slide46.xml.rels><?xml version="1.0" encoding="UTF-8" standalone="yes"?>
<Relationships xmlns="http://schemas.openxmlformats.org/package/2006/relationships"><Relationship Id="rId2" Type="http://schemas.openxmlformats.org/officeDocument/2006/relationships/image" Target="../media/image39.jpg" /><Relationship Id="rId1" Type="http://schemas.openxmlformats.org/officeDocument/2006/relationships/slideLayout" Target="../slideLayouts/slideLayout25.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49.xml.rels><?xml version="1.0" encoding="UTF-8" standalone="yes"?>
<Relationships xmlns="http://schemas.openxmlformats.org/package/2006/relationships"><Relationship Id="rId2" Type="http://schemas.openxmlformats.org/officeDocument/2006/relationships/image" Target="../media/image40.jpg" /><Relationship Id="rId1" Type="http://schemas.openxmlformats.org/officeDocument/2006/relationships/slideLayout" Target="../slideLayouts/slideLayout2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50.xml.rels><?xml version="1.0" encoding="UTF-8" standalone="yes"?>
<Relationships xmlns="http://schemas.openxmlformats.org/package/2006/relationships"><Relationship Id="rId3" Type="http://schemas.openxmlformats.org/officeDocument/2006/relationships/image" Target="../media/image42.jpg" /><Relationship Id="rId2" Type="http://schemas.openxmlformats.org/officeDocument/2006/relationships/image" Target="../media/image41.jpg" /><Relationship Id="rId1" Type="http://schemas.openxmlformats.org/officeDocument/2006/relationships/slideLayout" Target="../slideLayouts/slideLayout25.xml" /></Relationships>
</file>

<file path=ppt/slides/_rels/slide51.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27.xml" /></Relationships>
</file>

<file path=ppt/slides/_rels/slide52.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image" Target="../media/image45.png" /><Relationship Id="rId1" Type="http://schemas.openxmlformats.org/officeDocument/2006/relationships/slideLayout" Target="../slideLayouts/slideLayout27.xml" /></Relationships>
</file>

<file path=ppt/slides/_rels/slide53.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6.xml" /></Relationships>
</file>

<file path=ppt/slides/_rels/slide54.xml.rels><?xml version="1.0" encoding="UTF-8" standalone="yes"?>
<Relationships xmlns="http://schemas.openxmlformats.org/package/2006/relationships"><Relationship Id="rId3" Type="http://schemas.openxmlformats.org/officeDocument/2006/relationships/hyperlink" Target="https://www.wikilectures.eu/index.php?title=Superior_vena_cava&amp;action=edit&amp;redlink=1" TargetMode="External" /><Relationship Id="rId2" Type="http://schemas.openxmlformats.org/officeDocument/2006/relationships/hyperlink" Target="https://www.wikilectures.eu/index.php?title=Portal_vein&amp;action=edit&amp;redlink=1" TargetMode="External" /><Relationship Id="rId1" Type="http://schemas.openxmlformats.org/officeDocument/2006/relationships/slideLayout" Target="../slideLayouts/slideLayout24.xml" /><Relationship Id="rId5" Type="http://schemas.openxmlformats.org/officeDocument/2006/relationships/image" Target="../media/image48.jpeg" /><Relationship Id="rId4" Type="http://schemas.openxmlformats.org/officeDocument/2006/relationships/hyperlink" Target="https://www.wikilectures.eu/index.php?title=Portocaval_anastomoses&amp;action=edit&amp;redlink=1" TargetMode="External" /></Relationships>
</file>

<file path=ppt/slides/_rels/slide55.xml.rels><?xml version="1.0" encoding="UTF-8" standalone="yes"?>
<Relationships xmlns="http://schemas.openxmlformats.org/package/2006/relationships"><Relationship Id="rId3" Type="http://schemas.openxmlformats.org/officeDocument/2006/relationships/hyperlink" Target="https://www.wikilectures.eu/index.php?title=Esophagus&amp;action=edit&amp;redlink=1" TargetMode="External" /><Relationship Id="rId2" Type="http://schemas.openxmlformats.org/officeDocument/2006/relationships/image" Target="../media/image49.jpeg" /><Relationship Id="rId1" Type="http://schemas.openxmlformats.org/officeDocument/2006/relationships/slideLayout" Target="../slideLayouts/slideLayout25.xml" /><Relationship Id="rId6" Type="http://schemas.openxmlformats.org/officeDocument/2006/relationships/image" Target="../media/image50.png" /><Relationship Id="rId5" Type="http://schemas.openxmlformats.org/officeDocument/2006/relationships/hyperlink" Target="https://www.wikilectures.eu/index.php?title=Liver_cirrhosis&amp;action=edit&amp;redlink=1" TargetMode="External" /><Relationship Id="rId4" Type="http://schemas.openxmlformats.org/officeDocument/2006/relationships/hyperlink" Target="https://www.wikilectures.eu/w/Portal_hypertension" TargetMode="External" /></Relationships>
</file>

<file path=ppt/slides/_rels/slide56.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2.xml" /></Relationships>
</file>

<file path=ppt/slides/_rels/slide57.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25.xml" /></Relationships>
</file>

<file path=ppt/slides/_rels/slide58.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3.png" /><Relationship Id="rId1" Type="http://schemas.openxmlformats.org/officeDocument/2006/relationships/slideLayout" Target="../slideLayouts/slideLayout24.xml" /><Relationship Id="rId6" Type="http://schemas.openxmlformats.org/officeDocument/2006/relationships/image" Target="../media/image57.jpeg" /><Relationship Id="rId5" Type="http://schemas.openxmlformats.org/officeDocument/2006/relationships/image" Target="../media/image56.jpeg" /><Relationship Id="rId4" Type="http://schemas.openxmlformats.org/officeDocument/2006/relationships/image" Target="../media/image55.png" /></Relationships>
</file>

<file path=ppt/slides/_rels/slide59.xml.rels><?xml version="1.0" encoding="UTF-8" standalone="yes"?>
<Relationships xmlns="http://schemas.openxmlformats.org/package/2006/relationships"><Relationship Id="rId2" Type="http://schemas.openxmlformats.org/officeDocument/2006/relationships/image" Target="../media/image58.jpeg" /><Relationship Id="rId1" Type="http://schemas.openxmlformats.org/officeDocument/2006/relationships/slideLayout" Target="../slideLayouts/slideLayout24.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24.xml" /></Relationships>
</file>

<file path=ppt/slides/_rels/slide61.xml.rels><?xml version="1.0" encoding="UTF-8" standalone="yes"?>
<Relationships xmlns="http://schemas.openxmlformats.org/package/2006/relationships"><Relationship Id="rId2" Type="http://schemas.openxmlformats.org/officeDocument/2006/relationships/image" Target="../media/image62.jpeg" /><Relationship Id="rId1" Type="http://schemas.openxmlformats.org/officeDocument/2006/relationships/slideLayout" Target="../slideLayouts/slideLayout24.xml" /></Relationships>
</file>

<file path=ppt/slides/_rels/slide62.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64.xml.rels><?xml version="1.0" encoding="UTF-8" standalone="yes"?>
<Relationships xmlns="http://schemas.openxmlformats.org/package/2006/relationships"><Relationship Id="rId3" Type="http://schemas.openxmlformats.org/officeDocument/2006/relationships/image" Target="../media/image72.jpeg" /><Relationship Id="rId2" Type="http://schemas.openxmlformats.org/officeDocument/2006/relationships/image" Target="../media/image71.png" /><Relationship Id="rId1" Type="http://schemas.openxmlformats.org/officeDocument/2006/relationships/slideLayout" Target="../slideLayouts/slideLayout22.xml" /></Relationships>
</file>

<file path=ppt/slides/_rels/slide65.xml.rels><?xml version="1.0" encoding="UTF-8" standalone="yes"?>
<Relationships xmlns="http://schemas.openxmlformats.org/package/2006/relationships"><Relationship Id="rId3" Type="http://schemas.openxmlformats.org/officeDocument/2006/relationships/hyperlink" Target="https://www.wikilectures.eu/w/File:Ligace5.JPG" TargetMode="External" /><Relationship Id="rId2" Type="http://schemas.openxmlformats.org/officeDocument/2006/relationships/image" Target="../media/image73.jpeg" /><Relationship Id="rId1" Type="http://schemas.openxmlformats.org/officeDocument/2006/relationships/slideLayout" Target="../slideLayouts/slideLayout27.xml" /><Relationship Id="rId5" Type="http://schemas.openxmlformats.org/officeDocument/2006/relationships/image" Target="../media/image75.jpeg" /><Relationship Id="rId4" Type="http://schemas.openxmlformats.org/officeDocument/2006/relationships/image" Target="../media/image74.jpeg" /></Relationships>
</file>

<file path=ppt/slides/_rels/slide66.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image" Target="../media/image76.png" /><Relationship Id="rId1" Type="http://schemas.openxmlformats.org/officeDocument/2006/relationships/slideLayout" Target="../slideLayouts/slideLayout25.xml" /></Relationships>
</file>

<file path=ppt/slides/_rels/slide67.xml.rels><?xml version="1.0" encoding="UTF-8" standalone="yes"?>
<Relationships xmlns="http://schemas.openxmlformats.org/package/2006/relationships"><Relationship Id="rId2" Type="http://schemas.openxmlformats.org/officeDocument/2006/relationships/image" Target="../media/image78.jpeg" /><Relationship Id="rId1" Type="http://schemas.openxmlformats.org/officeDocument/2006/relationships/slideLayout" Target="../slideLayouts/slideLayout22.xml" /></Relationships>
</file>

<file path=ppt/slides/_rels/slide68.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24.xml" /></Relationships>
</file>

<file path=ppt/slides/_rels/slide69.xml.rels><?xml version="1.0" encoding="UTF-8" standalone="yes"?>
<Relationships xmlns="http://schemas.openxmlformats.org/package/2006/relationships"><Relationship Id="rId2" Type="http://schemas.openxmlformats.org/officeDocument/2006/relationships/image" Target="../media/image80.png" /><Relationship Id="rId1" Type="http://schemas.openxmlformats.org/officeDocument/2006/relationships/slideLayout" Target="../slideLayouts/slideLayout24.xml" /></Relationships>
</file>

<file path=ppt/slides/_rels/slide7.xml.rels><?xml version="1.0" encoding="UTF-8" standalone="yes"?>
<Relationships xmlns="http://schemas.openxmlformats.org/package/2006/relationships"><Relationship Id="rId8" Type="http://schemas.openxmlformats.org/officeDocument/2006/relationships/image" Target="../media/image5.emf" /><Relationship Id="rId13" Type="http://schemas.openxmlformats.org/officeDocument/2006/relationships/customXml" Target="../ink/ink8.xml" /><Relationship Id="rId18" Type="http://schemas.openxmlformats.org/officeDocument/2006/relationships/customXml" Target="../ink/ink11.xml" /><Relationship Id="rId26" Type="http://schemas.openxmlformats.org/officeDocument/2006/relationships/customXml" Target="../ink/ink15.xml" /><Relationship Id="rId3" Type="http://schemas.openxmlformats.org/officeDocument/2006/relationships/customXml" Target="../ink/ink3.xml" /><Relationship Id="rId21" Type="http://schemas.openxmlformats.org/officeDocument/2006/relationships/image" Target="../media/image15.png" /><Relationship Id="rId7" Type="http://schemas.openxmlformats.org/officeDocument/2006/relationships/customXml" Target="../ink/ink5.xml" /><Relationship Id="rId12" Type="http://schemas.openxmlformats.org/officeDocument/2006/relationships/image" Target="../media/image11.png" /><Relationship Id="rId17" Type="http://schemas.openxmlformats.org/officeDocument/2006/relationships/customXml" Target="../ink/ink10.xml" /><Relationship Id="rId25" Type="http://schemas.openxmlformats.org/officeDocument/2006/relationships/image" Target="../media/image6.emf" /><Relationship Id="rId2" Type="http://schemas.openxmlformats.org/officeDocument/2006/relationships/image" Target="../media/image6.jpeg" /><Relationship Id="rId16" Type="http://schemas.openxmlformats.org/officeDocument/2006/relationships/image" Target="../media/image13.png" /><Relationship Id="rId20" Type="http://schemas.openxmlformats.org/officeDocument/2006/relationships/customXml" Target="../ink/ink12.xml" /><Relationship Id="rId29" Type="http://schemas.openxmlformats.org/officeDocument/2006/relationships/customXml" Target="../ink/ink17.xml" /><Relationship Id="rId1" Type="http://schemas.openxmlformats.org/officeDocument/2006/relationships/slideLayout" Target="../slideLayouts/slideLayout18.xml" /><Relationship Id="rId6" Type="http://schemas.openxmlformats.org/officeDocument/2006/relationships/image" Target="../media/image4.emf" /><Relationship Id="rId11" Type="http://schemas.openxmlformats.org/officeDocument/2006/relationships/customXml" Target="../ink/ink7.xml" /><Relationship Id="rId24" Type="http://schemas.openxmlformats.org/officeDocument/2006/relationships/customXml" Target="../ink/ink14.xml" /><Relationship Id="rId32" Type="http://schemas.openxmlformats.org/officeDocument/2006/relationships/image" Target="../media/image20.png" /><Relationship Id="rId5" Type="http://schemas.openxmlformats.org/officeDocument/2006/relationships/customXml" Target="../ink/ink4.xml" /><Relationship Id="rId15" Type="http://schemas.openxmlformats.org/officeDocument/2006/relationships/customXml" Target="../ink/ink9.xml" /><Relationship Id="rId23" Type="http://schemas.openxmlformats.org/officeDocument/2006/relationships/image" Target="../media/image16.png" /><Relationship Id="rId28" Type="http://schemas.openxmlformats.org/officeDocument/2006/relationships/image" Target="../media/image7.emf" /><Relationship Id="rId10" Type="http://schemas.openxmlformats.org/officeDocument/2006/relationships/image" Target="../media/image10.png" /><Relationship Id="rId19" Type="http://schemas.openxmlformats.org/officeDocument/2006/relationships/image" Target="../media/image14.png" /><Relationship Id="rId31" Type="http://schemas.openxmlformats.org/officeDocument/2006/relationships/customXml" Target="../ink/ink18.xml" /><Relationship Id="rId4" Type="http://schemas.openxmlformats.org/officeDocument/2006/relationships/image" Target="../media/image7.png" /><Relationship Id="rId9" Type="http://schemas.openxmlformats.org/officeDocument/2006/relationships/customXml" Target="../ink/ink6.xml" /><Relationship Id="rId14" Type="http://schemas.openxmlformats.org/officeDocument/2006/relationships/image" Target="../media/image12.png" /><Relationship Id="rId22" Type="http://schemas.openxmlformats.org/officeDocument/2006/relationships/customXml" Target="../ink/ink13.xml" /><Relationship Id="rId27" Type="http://schemas.openxmlformats.org/officeDocument/2006/relationships/customXml" Target="../ink/ink16.xml" /><Relationship Id="rId30" Type="http://schemas.openxmlformats.org/officeDocument/2006/relationships/image" Target="../media/image19.png" /></Relationships>
</file>

<file path=ppt/slides/_rels/slide70.xml.rels><?xml version="1.0" encoding="UTF-8" standalone="yes"?>
<Relationships xmlns="http://schemas.openxmlformats.org/package/2006/relationships"><Relationship Id="rId2" Type="http://schemas.openxmlformats.org/officeDocument/2006/relationships/image" Target="../media/image81.jpeg" /><Relationship Id="rId1" Type="http://schemas.openxmlformats.org/officeDocument/2006/relationships/slideLayout" Target="../slideLayouts/slideLayout25.xml" /></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5.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29.xml" /></Relationships>
</file>

<file path=ppt/slides/_rels/slide76.xml.rels><?xml version="1.0" encoding="UTF-8" standalone="yes"?>
<Relationships xmlns="http://schemas.openxmlformats.org/package/2006/relationships"><Relationship Id="rId3" Type="http://schemas.openxmlformats.org/officeDocument/2006/relationships/image" Target="../media/image82.png" /><Relationship Id="rId2" Type="http://schemas.openxmlformats.org/officeDocument/2006/relationships/notesSlide" Target="../notesSlides/notesSlide14.xml" /><Relationship Id="rId1" Type="http://schemas.openxmlformats.org/officeDocument/2006/relationships/slideLayout" Target="../slideLayouts/slideLayout26.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4.xml" /></Relationships>
</file>

<file path=ppt/slides/_rels/slide79.xml.rels><?xml version="1.0" encoding="UTF-8" standalone="yes"?>
<Relationships xmlns="http://schemas.openxmlformats.org/package/2006/relationships"><Relationship Id="rId2" Type="http://schemas.openxmlformats.org/officeDocument/2006/relationships/image" Target="../media/image83.jpeg"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8" Type="http://schemas.openxmlformats.org/officeDocument/2006/relationships/customXml" Target="../ink/ink21.xml" /><Relationship Id="rId13" Type="http://schemas.openxmlformats.org/officeDocument/2006/relationships/image" Target="../media/image26.png" /><Relationship Id="rId18" Type="http://schemas.openxmlformats.org/officeDocument/2006/relationships/customXml" Target="../ink/ink26.xml" /><Relationship Id="rId3" Type="http://schemas.openxmlformats.org/officeDocument/2006/relationships/image" Target="../media/image7.jpeg" /><Relationship Id="rId7" Type="http://schemas.openxmlformats.org/officeDocument/2006/relationships/image" Target="../media/image23.png" /><Relationship Id="rId12" Type="http://schemas.openxmlformats.org/officeDocument/2006/relationships/customXml" Target="../ink/ink23.xml" /><Relationship Id="rId17" Type="http://schemas.openxmlformats.org/officeDocument/2006/relationships/image" Target="../media/image11.emf" /><Relationship Id="rId2" Type="http://schemas.openxmlformats.org/officeDocument/2006/relationships/notesSlide" Target="../notesSlides/notesSlide5.xml" /><Relationship Id="rId16" Type="http://schemas.openxmlformats.org/officeDocument/2006/relationships/customXml" Target="../ink/ink25.xml" /><Relationship Id="rId1" Type="http://schemas.openxmlformats.org/officeDocument/2006/relationships/slideLayout" Target="../slideLayouts/slideLayout21.xml" /><Relationship Id="rId6" Type="http://schemas.openxmlformats.org/officeDocument/2006/relationships/customXml" Target="../ink/ink20.xml" /><Relationship Id="rId11" Type="http://schemas.openxmlformats.org/officeDocument/2006/relationships/image" Target="../media/image25.png" /><Relationship Id="rId5" Type="http://schemas.openxmlformats.org/officeDocument/2006/relationships/image" Target="../media/image9.emf" /><Relationship Id="rId15" Type="http://schemas.openxmlformats.org/officeDocument/2006/relationships/image" Target="../media/image27.png" /><Relationship Id="rId10" Type="http://schemas.openxmlformats.org/officeDocument/2006/relationships/customXml" Target="../ink/ink22.xml" /><Relationship Id="rId19" Type="http://schemas.openxmlformats.org/officeDocument/2006/relationships/image" Target="../media/image29.png" /><Relationship Id="rId4" Type="http://schemas.openxmlformats.org/officeDocument/2006/relationships/customXml" Target="../ink/ink19.xml" /><Relationship Id="rId9" Type="http://schemas.openxmlformats.org/officeDocument/2006/relationships/image" Target="../media/image10.emf" /><Relationship Id="rId14" Type="http://schemas.openxmlformats.org/officeDocument/2006/relationships/customXml" Target="../ink/ink24.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 /></Relationships>
</file>

<file path=ppt/slides/_rels/slide81.xml.rels><?xml version="1.0" encoding="UTF-8" standalone="yes"?>
<Relationships xmlns="http://schemas.openxmlformats.org/package/2006/relationships"><Relationship Id="rId2" Type="http://schemas.openxmlformats.org/officeDocument/2006/relationships/image" Target="../media/image84.jpeg" /><Relationship Id="rId1" Type="http://schemas.openxmlformats.org/officeDocument/2006/relationships/slideLayout" Target="../slideLayouts/slideLayout24.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9.xml.rels><?xml version="1.0" encoding="UTF-8" standalone="yes"?>
<Relationships xmlns="http://schemas.openxmlformats.org/package/2006/relationships"><Relationship Id="rId8" Type="http://schemas.openxmlformats.org/officeDocument/2006/relationships/image" Target="../media/image34.png" /><Relationship Id="rId13" Type="http://schemas.openxmlformats.org/officeDocument/2006/relationships/customXml" Target="../ink/ink32.xml" /><Relationship Id="rId18" Type="http://schemas.openxmlformats.org/officeDocument/2006/relationships/image" Target="../media/image39.png" /><Relationship Id="rId26" Type="http://schemas.openxmlformats.org/officeDocument/2006/relationships/image" Target="../media/image43.png" /><Relationship Id="rId3" Type="http://schemas.openxmlformats.org/officeDocument/2006/relationships/customXml" Target="../ink/ink27.xml" /><Relationship Id="rId21" Type="http://schemas.openxmlformats.org/officeDocument/2006/relationships/customXml" Target="../ink/ink36.xml" /><Relationship Id="rId7" Type="http://schemas.openxmlformats.org/officeDocument/2006/relationships/customXml" Target="../ink/ink29.xml" /><Relationship Id="rId12" Type="http://schemas.openxmlformats.org/officeDocument/2006/relationships/image" Target="../media/image20.emf" /><Relationship Id="rId17" Type="http://schemas.openxmlformats.org/officeDocument/2006/relationships/customXml" Target="../ink/ink34.xml" /><Relationship Id="rId25" Type="http://schemas.openxmlformats.org/officeDocument/2006/relationships/customXml" Target="../ink/ink38.xml" /><Relationship Id="rId2" Type="http://schemas.openxmlformats.org/officeDocument/2006/relationships/image" Target="../media/image8.jpeg" /><Relationship Id="rId16" Type="http://schemas.openxmlformats.org/officeDocument/2006/relationships/image" Target="../media/image38.png" /><Relationship Id="rId20" Type="http://schemas.openxmlformats.org/officeDocument/2006/relationships/image" Target="../media/image40.png" /><Relationship Id="rId1" Type="http://schemas.openxmlformats.org/officeDocument/2006/relationships/slideLayout" Target="../slideLayouts/slideLayout18.xml" /><Relationship Id="rId6" Type="http://schemas.openxmlformats.org/officeDocument/2006/relationships/image" Target="../media/image33.png" /><Relationship Id="rId11" Type="http://schemas.openxmlformats.org/officeDocument/2006/relationships/customXml" Target="../ink/ink31.xml" /><Relationship Id="rId24" Type="http://schemas.openxmlformats.org/officeDocument/2006/relationships/image" Target="../media/image22.emf" /><Relationship Id="rId5" Type="http://schemas.openxmlformats.org/officeDocument/2006/relationships/customXml" Target="../ink/ink28.xml" /><Relationship Id="rId15" Type="http://schemas.openxmlformats.org/officeDocument/2006/relationships/customXml" Target="../ink/ink33.xml" /><Relationship Id="rId23" Type="http://schemas.openxmlformats.org/officeDocument/2006/relationships/customXml" Target="../ink/ink37.xml" /><Relationship Id="rId28" Type="http://schemas.openxmlformats.org/officeDocument/2006/relationships/image" Target="../media/image44.png" /><Relationship Id="rId10" Type="http://schemas.openxmlformats.org/officeDocument/2006/relationships/image" Target="../media/image35.png" /><Relationship Id="rId19" Type="http://schemas.openxmlformats.org/officeDocument/2006/relationships/customXml" Target="../ink/ink35.xml" /><Relationship Id="rId4" Type="http://schemas.openxmlformats.org/officeDocument/2006/relationships/image" Target="../media/image19.emf" /><Relationship Id="rId9" Type="http://schemas.openxmlformats.org/officeDocument/2006/relationships/customXml" Target="../ink/ink30.xml" /><Relationship Id="rId14" Type="http://schemas.openxmlformats.org/officeDocument/2006/relationships/image" Target="../media/image37.png" /><Relationship Id="rId22" Type="http://schemas.openxmlformats.org/officeDocument/2006/relationships/image" Target="../media/image21.emf" /><Relationship Id="rId27" Type="http://schemas.openxmlformats.org/officeDocument/2006/relationships/customXml" Target="../ink/ink39.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pic>
        <p:nvPicPr>
          <p:cNvPr id="3" name="Picture 2">
            <a:extLst>
              <a:ext uri="{FF2B5EF4-FFF2-40B4-BE49-F238E27FC236}">
                <a16:creationId xmlns:a16="http://schemas.microsoft.com/office/drawing/2014/main" id="{E6DC9837-C2BB-BF71-053C-C02BD9B24EA8}"/>
              </a:ext>
            </a:extLst>
          </p:cNvPr>
          <p:cNvPicPr>
            <a:picLocks noChangeAspect="1"/>
          </p:cNvPicPr>
          <p:nvPr/>
        </p:nvPicPr>
        <p:blipFill>
          <a:blip r:embed="rId3"/>
          <a:stretch>
            <a:fillRect/>
          </a:stretch>
        </p:blipFill>
        <p:spPr>
          <a:xfrm>
            <a:off x="6617970" y="550991"/>
            <a:ext cx="2222071" cy="3849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B408B96E-8A9F-4E9F-87AF-8626F8D6E38C}"/>
              </a:ext>
            </a:extLst>
          </p:cNvPr>
          <p:cNvSpPr>
            <a:spLocks noGrp="1"/>
          </p:cNvSpPr>
          <p:nvPr>
            <p:ph type="ctrTitle"/>
          </p:nvPr>
        </p:nvSpPr>
        <p:spPr>
          <a:xfrm>
            <a:off x="117231" y="0"/>
            <a:ext cx="5654919" cy="1465385"/>
          </a:xfrm>
        </p:spPr>
        <p:txBody>
          <a:bodyPr/>
          <a:lstStyle/>
          <a:p>
            <a:r>
              <a:rPr lang="en-US" sz="4400" dirty="0"/>
              <a:t>UPPER GASTRO-INTESTINAL BLEEDING</a:t>
            </a:r>
          </a:p>
        </p:txBody>
      </p:sp>
      <p:sp>
        <p:nvSpPr>
          <p:cNvPr id="4" name="Subtitle 3">
            <a:extLst>
              <a:ext uri="{FF2B5EF4-FFF2-40B4-BE49-F238E27FC236}">
                <a16:creationId xmlns:a16="http://schemas.microsoft.com/office/drawing/2014/main" id="{93F450F7-B946-41D6-A92B-41E0F0E4C871}"/>
              </a:ext>
            </a:extLst>
          </p:cNvPr>
          <p:cNvSpPr>
            <a:spLocks noGrp="1"/>
          </p:cNvSpPr>
          <p:nvPr>
            <p:ph type="subTitle" idx="1"/>
          </p:nvPr>
        </p:nvSpPr>
        <p:spPr>
          <a:xfrm>
            <a:off x="703491" y="1557384"/>
            <a:ext cx="5281433" cy="2120732"/>
          </a:xfrm>
        </p:spPr>
        <p:txBody>
          <a:bodyPr>
            <a:normAutofit fontScale="77500" lnSpcReduction="20000"/>
          </a:bodyPr>
          <a:lstStyle/>
          <a:p>
            <a:pPr algn="l"/>
            <a:r>
              <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Supervised by: Dr. </a:t>
            </a:r>
            <a:r>
              <a:rPr lang="en-US" sz="2000" dirty="0" err="1">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Saad</a:t>
            </a:r>
            <a:r>
              <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 </a:t>
            </a:r>
            <a:r>
              <a:rPr lang="en-US" sz="2000" dirty="0" err="1">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Azzawi</a:t>
            </a:r>
            <a:endPar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endParaRPr>
          </a:p>
          <a:p>
            <a:pPr algn="l"/>
            <a:r>
              <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  Done by:</a:t>
            </a:r>
          </a:p>
          <a:p>
            <a:pPr algn="l"/>
            <a:r>
              <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a:t>
            </a:r>
            <a:r>
              <a:rPr lang="en-US" sz="2000" dirty="0" err="1">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Esraa</a:t>
            </a:r>
            <a:r>
              <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 </a:t>
            </a:r>
            <a:r>
              <a:rPr lang="en-US" sz="2000" dirty="0" err="1">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Hawawreh</a:t>
            </a:r>
            <a:endPar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endParaRPr>
          </a:p>
          <a:p>
            <a:pPr algn="l"/>
            <a:r>
              <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-Dania </a:t>
            </a:r>
            <a:r>
              <a:rPr lang="en-US" sz="2000" dirty="0" err="1">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Alhmeed</a:t>
            </a:r>
            <a:endPar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endParaRPr>
          </a:p>
          <a:p>
            <a:pPr algn="l"/>
            <a:r>
              <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-Mona Al </a:t>
            </a:r>
            <a:r>
              <a:rPr lang="en-US" sz="2000" dirty="0" err="1">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Aoutani</a:t>
            </a:r>
            <a:endPar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endParaRPr>
          </a:p>
          <a:p>
            <a:pPr algn="l"/>
            <a:r>
              <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-Ali AL </a:t>
            </a:r>
            <a:r>
              <a:rPr lang="en-US" sz="2000" dirty="0" err="1">
                <a:solidFill>
                  <a:schemeClr val="tx1">
                    <a:lumMod val="85000"/>
                    <a:lumOff val="15000"/>
                  </a:schemeClr>
                </a:solidFill>
                <a:latin typeface="Microsoft JhengHei UI Light" panose="020B0304030504040204" pitchFamily="34" charset="-120"/>
                <a:ea typeface="Microsoft JhengHei UI Light" panose="020B0304030504040204" pitchFamily="34" charset="-120"/>
              </a:rPr>
              <a:t>hwitat</a:t>
            </a:r>
            <a:endParaRPr lang="en-US" sz="20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endParaRPr>
          </a:p>
          <a:p>
            <a:pPr algn="l"/>
            <a:endParaRPr lang="en-US" sz="24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endParaRPr>
          </a:p>
          <a:p>
            <a:pPr algn="l"/>
            <a:endParaRPr lang="en-US" sz="2400" dirty="0">
              <a:solidFill>
                <a:schemeClr val="tx1">
                  <a:lumMod val="85000"/>
                  <a:lumOff val="15000"/>
                </a:schemeClr>
              </a:solidFill>
              <a:latin typeface="Microsoft JhengHei UI Light" panose="020B0304030504040204" pitchFamily="34" charset="-120"/>
              <a:ea typeface="Microsoft JhengHei UI Light" panose="020B0304030504040204"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659FCF4-387B-0FB4-8D30-693FDC15ECAB}"/>
              </a:ext>
            </a:extLst>
          </p:cNvPr>
          <p:cNvSpPr>
            <a:spLocks noGrp="1"/>
          </p:cNvSpPr>
          <p:nvPr>
            <p:ph type="subTitle" idx="1"/>
          </p:nvPr>
        </p:nvSpPr>
        <p:spPr>
          <a:xfrm>
            <a:off x="5284022" y="1717436"/>
            <a:ext cx="3391348" cy="624900"/>
          </a:xfrm>
        </p:spPr>
        <p:txBody>
          <a:bodyPr/>
          <a:lstStyle/>
          <a:p>
            <a:pPr marL="114300" indent="0" algn="l"/>
            <a:r>
              <a:rPr lang="en-US" dirty="0">
                <a:solidFill>
                  <a:srgbClr val="FF0000"/>
                </a:solidFill>
                <a:latin typeface="Arial" panose="020B0604020202020204" pitchFamily="34" charset="0"/>
                <a:cs typeface="Arial" panose="020B0604020202020204" pitchFamily="34" charset="0"/>
              </a:rPr>
              <a:t>Veins drain into the portal circulation</a:t>
            </a:r>
          </a:p>
          <a:p>
            <a:pPr marL="114300" indent="0" algn="l"/>
            <a:r>
              <a:rPr lang="en-US" dirty="0">
                <a:latin typeface="Arial" panose="020B0604020202020204" pitchFamily="34" charset="0"/>
                <a:cs typeface="Arial" panose="020B0604020202020204" pitchFamily="34" charset="0"/>
              </a:rPr>
              <a:t> • Left and right gastric veins drain directly into portal vein </a:t>
            </a:r>
          </a:p>
          <a:p>
            <a:pPr marL="114300" indent="0" algn="l"/>
            <a:r>
              <a:rPr lang="en-US" dirty="0">
                <a:latin typeface="Arial" panose="020B0604020202020204" pitchFamily="34" charset="0"/>
                <a:cs typeface="Arial" panose="020B0604020202020204" pitchFamily="34" charset="0"/>
              </a:rPr>
              <a:t>• Short gastric vein and left gastroepiploic veins join splenic vein </a:t>
            </a:r>
          </a:p>
          <a:p>
            <a:pPr marL="114300" indent="0" algn="l"/>
            <a:r>
              <a:rPr lang="en-US" dirty="0">
                <a:latin typeface="Arial" panose="020B0604020202020204" pitchFamily="34" charset="0"/>
                <a:cs typeface="Arial" panose="020B0604020202020204" pitchFamily="34" charset="0"/>
              </a:rPr>
              <a:t>• Right gastroepiploic vein join the superior mesenteric vein</a:t>
            </a:r>
            <a:endParaRPr lang="en-US" dirty="0">
              <a:solidFill>
                <a:srgbClr val="0070C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897B2BB-13DF-B7E8-5B9A-1C59A67F5AEB}"/>
              </a:ext>
            </a:extLst>
          </p:cNvPr>
          <p:cNvPicPr>
            <a:picLocks noChangeAspect="1"/>
          </p:cNvPicPr>
          <p:nvPr/>
        </p:nvPicPr>
        <p:blipFill>
          <a:blip r:embed="rId2"/>
          <a:stretch>
            <a:fillRect/>
          </a:stretch>
        </p:blipFill>
        <p:spPr>
          <a:xfrm>
            <a:off x="305097" y="1359343"/>
            <a:ext cx="4713592" cy="2899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677A8F44-40F7-6249-90A7-522C13982A19}"/>
                  </a:ext>
                </a:extLst>
              </p14:cNvPr>
              <p14:cNvContentPartPr/>
              <p14:nvPr/>
            </p14:nvContentPartPr>
            <p14:xfrm>
              <a:off x="1692551" y="1964171"/>
              <a:ext cx="664200" cy="29160"/>
            </p14:xfrm>
          </p:contentPart>
        </mc:Choice>
        <mc:Fallback xmlns="">
          <p:pic>
            <p:nvPicPr>
              <p:cNvPr id="3" name="Ink 2">
                <a:extLst>
                  <a:ext uri="{FF2B5EF4-FFF2-40B4-BE49-F238E27FC236}">
                    <a16:creationId xmlns:a16="http://schemas.microsoft.com/office/drawing/2014/main" id="{677A8F44-40F7-6249-90A7-522C13982A19}"/>
                  </a:ext>
                </a:extLst>
              </p:cNvPr>
              <p:cNvPicPr/>
              <p:nvPr/>
            </p:nvPicPr>
            <p:blipFill>
              <a:blip r:embed="rId4"/>
              <a:stretch>
                <a:fillRect/>
              </a:stretch>
            </p:blipFill>
            <p:spPr>
              <a:xfrm>
                <a:off x="1638551" y="1856171"/>
                <a:ext cx="7718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1311591-E2B0-2576-F15A-A7B68EF6A82E}"/>
                  </a:ext>
                </a:extLst>
              </p14:cNvPr>
              <p14:cNvContentPartPr/>
              <p14:nvPr/>
            </p14:nvContentPartPr>
            <p14:xfrm>
              <a:off x="1371431" y="2228411"/>
              <a:ext cx="570960" cy="360"/>
            </p14:xfrm>
          </p:contentPart>
        </mc:Choice>
        <mc:Fallback xmlns="">
          <p:pic>
            <p:nvPicPr>
              <p:cNvPr id="5" name="Ink 4">
                <a:extLst>
                  <a:ext uri="{FF2B5EF4-FFF2-40B4-BE49-F238E27FC236}">
                    <a16:creationId xmlns:a16="http://schemas.microsoft.com/office/drawing/2014/main" id="{C1311591-E2B0-2576-F15A-A7B68EF6A82E}"/>
                  </a:ext>
                </a:extLst>
              </p:cNvPr>
              <p:cNvPicPr/>
              <p:nvPr/>
            </p:nvPicPr>
            <p:blipFill>
              <a:blip r:embed="rId6"/>
              <a:stretch>
                <a:fillRect/>
              </a:stretch>
            </p:blipFill>
            <p:spPr>
              <a:xfrm>
                <a:off x="1317431" y="2120411"/>
                <a:ext cx="678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DAC5656-E9B0-43D4-AB1B-E6FB8805D2FF}"/>
                  </a:ext>
                </a:extLst>
              </p14:cNvPr>
              <p14:cNvContentPartPr/>
              <p14:nvPr/>
            </p14:nvContentPartPr>
            <p14:xfrm>
              <a:off x="4386071" y="1864451"/>
              <a:ext cx="520920" cy="360"/>
            </p14:xfrm>
          </p:contentPart>
        </mc:Choice>
        <mc:Fallback xmlns="">
          <p:pic>
            <p:nvPicPr>
              <p:cNvPr id="8" name="Ink 7">
                <a:extLst>
                  <a:ext uri="{FF2B5EF4-FFF2-40B4-BE49-F238E27FC236}">
                    <a16:creationId xmlns:a16="http://schemas.microsoft.com/office/drawing/2014/main" id="{6DAC5656-E9B0-43D4-AB1B-E6FB8805D2FF}"/>
                  </a:ext>
                </a:extLst>
              </p:cNvPr>
              <p:cNvPicPr/>
              <p:nvPr/>
            </p:nvPicPr>
            <p:blipFill>
              <a:blip r:embed="rId8"/>
              <a:stretch>
                <a:fillRect/>
              </a:stretch>
            </p:blipFill>
            <p:spPr>
              <a:xfrm>
                <a:off x="4332071" y="1756451"/>
                <a:ext cx="628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FA21C204-67B0-F2AE-AE85-B78887B6F36F}"/>
                  </a:ext>
                </a:extLst>
              </p14:cNvPr>
              <p14:cNvContentPartPr/>
              <p14:nvPr/>
            </p14:nvContentPartPr>
            <p14:xfrm>
              <a:off x="3006911" y="3342971"/>
              <a:ext cx="897120" cy="46080"/>
            </p14:xfrm>
          </p:contentPart>
        </mc:Choice>
        <mc:Fallback xmlns="">
          <p:pic>
            <p:nvPicPr>
              <p:cNvPr id="15" name="Ink 14">
                <a:extLst>
                  <a:ext uri="{FF2B5EF4-FFF2-40B4-BE49-F238E27FC236}">
                    <a16:creationId xmlns:a16="http://schemas.microsoft.com/office/drawing/2014/main" id="{FA21C204-67B0-F2AE-AE85-B78887B6F36F}"/>
                  </a:ext>
                </a:extLst>
              </p:cNvPr>
              <p:cNvPicPr/>
              <p:nvPr/>
            </p:nvPicPr>
            <p:blipFill>
              <a:blip r:embed="rId10"/>
              <a:stretch>
                <a:fillRect/>
              </a:stretch>
            </p:blipFill>
            <p:spPr>
              <a:xfrm>
                <a:off x="2952933" y="3234971"/>
                <a:ext cx="1004717"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98B10537-0B49-1F7E-2FB0-4BBEB642E428}"/>
                  </a:ext>
                </a:extLst>
              </p14:cNvPr>
              <p14:cNvContentPartPr/>
              <p14:nvPr/>
            </p14:nvContentPartPr>
            <p14:xfrm flipV="1">
              <a:off x="-1996544" y="1864451"/>
              <a:ext cx="64401" cy="81540"/>
            </p14:xfrm>
          </p:contentPart>
        </mc:Choice>
        <mc:Fallback xmlns="">
          <p:pic>
            <p:nvPicPr>
              <p:cNvPr id="18" name="Ink 17">
                <a:extLst>
                  <a:ext uri="{FF2B5EF4-FFF2-40B4-BE49-F238E27FC236}">
                    <a16:creationId xmlns:a16="http://schemas.microsoft.com/office/drawing/2014/main" id="{98B10537-0B49-1F7E-2FB0-4BBEB642E428}"/>
                  </a:ext>
                </a:extLst>
              </p:cNvPr>
              <p:cNvPicPr/>
              <p:nvPr/>
            </p:nvPicPr>
            <p:blipFill>
              <a:blip r:embed="rId12"/>
              <a:stretch>
                <a:fillRect/>
              </a:stretch>
            </p:blipFill>
            <p:spPr>
              <a:xfrm flipV="1">
                <a:off x="-2050511" y="1756689"/>
                <a:ext cx="172336" cy="29706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02BB4341-B43D-A987-EAED-C22AD828CE4B}"/>
                  </a:ext>
                </a:extLst>
              </p14:cNvPr>
              <p14:cNvContentPartPr/>
              <p14:nvPr/>
            </p14:nvContentPartPr>
            <p14:xfrm flipV="1">
              <a:off x="-2198543" y="2204292"/>
              <a:ext cx="45719" cy="45719"/>
            </p14:xfrm>
          </p:contentPart>
        </mc:Choice>
        <mc:Fallback xmlns="">
          <p:pic>
            <p:nvPicPr>
              <p:cNvPr id="19" name="Ink 18">
                <a:extLst>
                  <a:ext uri="{FF2B5EF4-FFF2-40B4-BE49-F238E27FC236}">
                    <a16:creationId xmlns:a16="http://schemas.microsoft.com/office/drawing/2014/main" id="{02BB4341-B43D-A987-EAED-C22AD828CE4B}"/>
                  </a:ext>
                </a:extLst>
              </p:cNvPr>
              <p:cNvPicPr/>
              <p:nvPr/>
            </p:nvPicPr>
            <p:blipFill>
              <a:blip r:embed="rId14"/>
              <a:stretch>
                <a:fillRect/>
              </a:stretch>
            </p:blipFill>
            <p:spPr>
              <a:xfrm flipV="1">
                <a:off x="-2252542" y="2096294"/>
                <a:ext cx="153717" cy="26171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45C117B4-7734-F143-33F8-D8EB954F399C}"/>
                  </a:ext>
                </a:extLst>
              </p14:cNvPr>
              <p14:cNvContentPartPr/>
              <p14:nvPr/>
            </p14:nvContentPartPr>
            <p14:xfrm flipV="1">
              <a:off x="-1611631" y="1657350"/>
              <a:ext cx="102885" cy="120172"/>
            </p14:xfrm>
          </p:contentPart>
        </mc:Choice>
        <mc:Fallback xmlns="">
          <p:pic>
            <p:nvPicPr>
              <p:cNvPr id="20" name="Ink 19">
                <a:extLst>
                  <a:ext uri="{FF2B5EF4-FFF2-40B4-BE49-F238E27FC236}">
                    <a16:creationId xmlns:a16="http://schemas.microsoft.com/office/drawing/2014/main" id="{45C117B4-7734-F143-33F8-D8EB954F399C}"/>
                  </a:ext>
                </a:extLst>
              </p:cNvPr>
              <p:cNvPicPr/>
              <p:nvPr/>
            </p:nvPicPr>
            <p:blipFill>
              <a:blip r:embed="rId16"/>
              <a:stretch>
                <a:fillRect/>
              </a:stretch>
            </p:blipFill>
            <p:spPr>
              <a:xfrm flipV="1">
                <a:off x="-1665592" y="1549411"/>
                <a:ext cx="210806" cy="33605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BF08130C-15B9-DE37-9348-1614046EE370}"/>
                  </a:ext>
                </a:extLst>
              </p14:cNvPr>
              <p14:cNvContentPartPr/>
              <p14:nvPr/>
            </p14:nvContentPartPr>
            <p14:xfrm flipH="1">
              <a:off x="-1932143" y="2766060"/>
              <a:ext cx="109198" cy="45719"/>
            </p14:xfrm>
          </p:contentPart>
        </mc:Choice>
        <mc:Fallback xmlns="">
          <p:pic>
            <p:nvPicPr>
              <p:cNvPr id="21" name="Ink 20">
                <a:extLst>
                  <a:ext uri="{FF2B5EF4-FFF2-40B4-BE49-F238E27FC236}">
                    <a16:creationId xmlns:a16="http://schemas.microsoft.com/office/drawing/2014/main" id="{BF08130C-15B9-DE37-9348-1614046EE370}"/>
                  </a:ext>
                </a:extLst>
              </p:cNvPr>
              <p:cNvPicPr/>
              <p:nvPr/>
            </p:nvPicPr>
            <p:blipFill>
              <a:blip r:embed="rId18"/>
              <a:stretch>
                <a:fillRect/>
              </a:stretch>
            </p:blipFill>
            <p:spPr>
              <a:xfrm flipH="1">
                <a:off x="-1986024" y="2658062"/>
                <a:ext cx="216959" cy="26171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303B785B-ADC6-F236-4C19-6747542D8EDE}"/>
                  </a:ext>
                </a:extLst>
              </p14:cNvPr>
              <p14:cNvContentPartPr/>
              <p14:nvPr/>
            </p14:nvContentPartPr>
            <p14:xfrm>
              <a:off x="-1882404" y="2225452"/>
              <a:ext cx="3240" cy="360"/>
            </p14:xfrm>
          </p:contentPart>
        </mc:Choice>
        <mc:Fallback xmlns="">
          <p:pic>
            <p:nvPicPr>
              <p:cNvPr id="22" name="Ink 21">
                <a:extLst>
                  <a:ext uri="{FF2B5EF4-FFF2-40B4-BE49-F238E27FC236}">
                    <a16:creationId xmlns:a16="http://schemas.microsoft.com/office/drawing/2014/main" id="{303B785B-ADC6-F236-4C19-6747542D8EDE}"/>
                  </a:ext>
                </a:extLst>
              </p:cNvPr>
              <p:cNvPicPr/>
              <p:nvPr/>
            </p:nvPicPr>
            <p:blipFill>
              <a:blip r:embed="rId20"/>
              <a:stretch>
                <a:fillRect/>
              </a:stretch>
            </p:blipFill>
            <p:spPr>
              <a:xfrm>
                <a:off x="-1943154" y="2117452"/>
                <a:ext cx="12474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F0ED48EB-C9AD-2C6F-FF50-0B47618B20B8}"/>
                  </a:ext>
                </a:extLst>
              </p14:cNvPr>
              <p14:cNvContentPartPr/>
              <p14:nvPr/>
            </p14:nvContentPartPr>
            <p14:xfrm flipH="1">
              <a:off x="-1611631" y="2628011"/>
              <a:ext cx="51442" cy="360"/>
            </p14:xfrm>
          </p:contentPart>
        </mc:Choice>
        <mc:Fallback xmlns="">
          <p:pic>
            <p:nvPicPr>
              <p:cNvPr id="23" name="Ink 22">
                <a:extLst>
                  <a:ext uri="{FF2B5EF4-FFF2-40B4-BE49-F238E27FC236}">
                    <a16:creationId xmlns:a16="http://schemas.microsoft.com/office/drawing/2014/main" id="{F0ED48EB-C9AD-2C6F-FF50-0B47618B20B8}"/>
                  </a:ext>
                </a:extLst>
              </p:cNvPr>
              <p:cNvPicPr/>
              <p:nvPr/>
            </p:nvPicPr>
            <p:blipFill>
              <a:blip r:embed="rId22"/>
              <a:stretch>
                <a:fillRect/>
              </a:stretch>
            </p:blipFill>
            <p:spPr>
              <a:xfrm flipH="1">
                <a:off x="-1665591" y="2520011"/>
                <a:ext cx="159362" cy="216360"/>
              </a:xfrm>
              <a:prstGeom prst="rect">
                <a:avLst/>
              </a:prstGeom>
            </p:spPr>
          </p:pic>
        </mc:Fallback>
      </mc:AlternateContent>
    </p:spTree>
    <p:extLst>
      <p:ext uri="{BB962C8B-B14F-4D97-AF65-F5344CB8AC3E}">
        <p14:creationId xmlns:p14="http://schemas.microsoft.com/office/powerpoint/2010/main" val="4033783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3" name="Subtitle 2">
            <a:extLst>
              <a:ext uri="{FF2B5EF4-FFF2-40B4-BE49-F238E27FC236}">
                <a16:creationId xmlns:a16="http://schemas.microsoft.com/office/drawing/2014/main" id="{408A00A9-CB01-ECD8-E1A1-984A9C2437FF}"/>
              </a:ext>
            </a:extLst>
          </p:cNvPr>
          <p:cNvSpPr>
            <a:spLocks noGrp="1"/>
          </p:cNvSpPr>
          <p:nvPr>
            <p:ph type="subTitle" idx="1"/>
          </p:nvPr>
        </p:nvSpPr>
        <p:spPr>
          <a:xfrm>
            <a:off x="391034" y="1473701"/>
            <a:ext cx="3847200" cy="2379900"/>
          </a:xfrm>
        </p:spPr>
        <p:txBody>
          <a:bodyPr/>
          <a:lstStyle/>
          <a:p>
            <a:pPr algn="l"/>
            <a:r>
              <a:rPr lang="en-US" dirty="0">
                <a:latin typeface="Arial" panose="020B0604020202020204" pitchFamily="34" charset="0"/>
                <a:cs typeface="Arial" panose="020B0604020202020204" pitchFamily="34" charset="0"/>
              </a:rPr>
              <a:t>• the upper half is supplied by the superior pancreaticoduodenal artery ( branch of gastroduodenal artery ) </a:t>
            </a:r>
          </a:p>
          <a:p>
            <a:pPr algn="l"/>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 The lower half is supplied by the inferior pancreaticoduodenal artery ( branch of superior mesenteric artery ) </a:t>
            </a:r>
          </a:p>
        </p:txBody>
      </p:sp>
      <p:sp>
        <p:nvSpPr>
          <p:cNvPr id="5" name="Title 4">
            <a:extLst>
              <a:ext uri="{FF2B5EF4-FFF2-40B4-BE49-F238E27FC236}">
                <a16:creationId xmlns:a16="http://schemas.microsoft.com/office/drawing/2014/main" id="{600E6E42-866F-8EED-1856-E2818C7951DE}"/>
              </a:ext>
            </a:extLst>
          </p:cNvPr>
          <p:cNvSpPr>
            <a:spLocks noGrp="1"/>
          </p:cNvSpPr>
          <p:nvPr>
            <p:ph type="title"/>
          </p:nvPr>
        </p:nvSpPr>
        <p:spPr>
          <a:xfrm>
            <a:off x="805190" y="661801"/>
            <a:ext cx="5679900" cy="572700"/>
          </a:xfrm>
        </p:spPr>
        <p:txBody>
          <a:bodyPr/>
          <a:lstStyle/>
          <a:p>
            <a:r>
              <a:rPr lang="en-GB"/>
              <a:t>Duodenum </a:t>
            </a:r>
            <a:endParaRPr lang="en-US"/>
          </a:p>
        </p:txBody>
      </p:sp>
      <p:pic>
        <p:nvPicPr>
          <p:cNvPr id="9" name="Picture 8">
            <a:extLst>
              <a:ext uri="{FF2B5EF4-FFF2-40B4-BE49-F238E27FC236}">
                <a16:creationId xmlns:a16="http://schemas.microsoft.com/office/drawing/2014/main" id="{0CDFDBA4-8D9C-A163-DD74-E495D5AE6706}"/>
              </a:ext>
            </a:extLst>
          </p:cNvPr>
          <p:cNvPicPr>
            <a:picLocks noChangeAspect="1"/>
          </p:cNvPicPr>
          <p:nvPr/>
        </p:nvPicPr>
        <p:blipFill>
          <a:blip r:embed="rId3"/>
          <a:stretch>
            <a:fillRect/>
          </a:stretch>
        </p:blipFill>
        <p:spPr>
          <a:xfrm>
            <a:off x="4283323" y="1055429"/>
            <a:ext cx="4604625" cy="3032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B1DBBA6-FC64-E0B7-6CCB-616442E7F356}"/>
                  </a:ext>
                </a:extLst>
              </p14:cNvPr>
              <p14:cNvContentPartPr/>
              <p14:nvPr/>
            </p14:nvContentPartPr>
            <p14:xfrm flipH="1">
              <a:off x="-655100" y="1234501"/>
              <a:ext cx="106459" cy="360"/>
            </p14:xfrm>
          </p:contentPart>
        </mc:Choice>
        <mc:Fallback xmlns="">
          <p:pic>
            <p:nvPicPr>
              <p:cNvPr id="2" name="Ink 1">
                <a:extLst>
                  <a:ext uri="{FF2B5EF4-FFF2-40B4-BE49-F238E27FC236}">
                    <a16:creationId xmlns:a16="http://schemas.microsoft.com/office/drawing/2014/main" id="{3B1DBBA6-FC64-E0B7-6CCB-616442E7F356}"/>
                  </a:ext>
                </a:extLst>
              </p:cNvPr>
              <p:cNvPicPr/>
              <p:nvPr/>
            </p:nvPicPr>
            <p:blipFill>
              <a:blip r:embed="rId5"/>
              <a:stretch>
                <a:fillRect/>
              </a:stretch>
            </p:blipFill>
            <p:spPr>
              <a:xfrm flipH="1">
                <a:off x="-709049" y="1126501"/>
                <a:ext cx="214357"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173884F1-A8EF-1326-958E-449DE2D756CD}"/>
                  </a:ext>
                </a:extLst>
              </p14:cNvPr>
              <p14:cNvContentPartPr/>
              <p14:nvPr/>
            </p14:nvContentPartPr>
            <p14:xfrm>
              <a:off x="4357271" y="3321731"/>
              <a:ext cx="464400" cy="29160"/>
            </p14:xfrm>
          </p:contentPart>
        </mc:Choice>
        <mc:Fallback xmlns="">
          <p:pic>
            <p:nvPicPr>
              <p:cNvPr id="4" name="Ink 3">
                <a:extLst>
                  <a:ext uri="{FF2B5EF4-FFF2-40B4-BE49-F238E27FC236}">
                    <a16:creationId xmlns:a16="http://schemas.microsoft.com/office/drawing/2014/main" id="{173884F1-A8EF-1326-958E-449DE2D756CD}"/>
                  </a:ext>
                </a:extLst>
              </p:cNvPr>
              <p:cNvPicPr/>
              <p:nvPr/>
            </p:nvPicPr>
            <p:blipFill>
              <a:blip r:embed="rId7"/>
              <a:stretch>
                <a:fillRect/>
              </a:stretch>
            </p:blipFill>
            <p:spPr>
              <a:xfrm>
                <a:off x="4303229" y="3213731"/>
                <a:ext cx="572124"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95585004-C344-51A0-7C04-FCACFB91B912}"/>
                  </a:ext>
                </a:extLst>
              </p14:cNvPr>
              <p14:cNvContentPartPr/>
              <p14:nvPr/>
            </p14:nvContentPartPr>
            <p14:xfrm>
              <a:off x="4371671" y="3535931"/>
              <a:ext cx="439560" cy="17280"/>
            </p14:xfrm>
          </p:contentPart>
        </mc:Choice>
        <mc:Fallback xmlns="">
          <p:pic>
            <p:nvPicPr>
              <p:cNvPr id="6" name="Ink 5">
                <a:extLst>
                  <a:ext uri="{FF2B5EF4-FFF2-40B4-BE49-F238E27FC236}">
                    <a16:creationId xmlns:a16="http://schemas.microsoft.com/office/drawing/2014/main" id="{95585004-C344-51A0-7C04-FCACFB91B912}"/>
                  </a:ext>
                </a:extLst>
              </p:cNvPr>
              <p:cNvPicPr/>
              <p:nvPr/>
            </p:nvPicPr>
            <p:blipFill>
              <a:blip r:embed="rId9"/>
              <a:stretch>
                <a:fillRect/>
              </a:stretch>
            </p:blipFill>
            <p:spPr>
              <a:xfrm>
                <a:off x="4317671" y="3430135"/>
                <a:ext cx="547200" cy="22851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B30349DE-E03F-72C7-5868-AFA1C2F476C4}"/>
                  </a:ext>
                </a:extLst>
              </p14:cNvPr>
              <p14:cNvContentPartPr/>
              <p14:nvPr/>
            </p14:nvContentPartPr>
            <p14:xfrm>
              <a:off x="6829031" y="2570771"/>
              <a:ext cx="213480" cy="92880"/>
            </p14:xfrm>
          </p:contentPart>
        </mc:Choice>
        <mc:Fallback xmlns="">
          <p:pic>
            <p:nvPicPr>
              <p:cNvPr id="13" name="Ink 12">
                <a:extLst>
                  <a:ext uri="{FF2B5EF4-FFF2-40B4-BE49-F238E27FC236}">
                    <a16:creationId xmlns:a16="http://schemas.microsoft.com/office/drawing/2014/main" id="{B30349DE-E03F-72C7-5868-AFA1C2F476C4}"/>
                  </a:ext>
                </a:extLst>
              </p:cNvPr>
              <p:cNvPicPr/>
              <p:nvPr/>
            </p:nvPicPr>
            <p:blipFill>
              <a:blip r:embed="rId11"/>
              <a:stretch>
                <a:fillRect/>
              </a:stretch>
            </p:blipFill>
            <p:spPr>
              <a:xfrm>
                <a:off x="6775031" y="2462351"/>
                <a:ext cx="321120" cy="30935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CE66F089-2288-9E5D-58C7-4BB6270685D6}"/>
                  </a:ext>
                </a:extLst>
              </p14:cNvPr>
              <p14:cNvContentPartPr/>
              <p14:nvPr/>
            </p14:nvContentPartPr>
            <p14:xfrm flipH="1">
              <a:off x="-1474470" y="1964170"/>
              <a:ext cx="104669" cy="45719"/>
            </p14:xfrm>
          </p:contentPart>
        </mc:Choice>
        <mc:Fallback xmlns="">
          <p:pic>
            <p:nvPicPr>
              <p:cNvPr id="14" name="Ink 13">
                <a:extLst>
                  <a:ext uri="{FF2B5EF4-FFF2-40B4-BE49-F238E27FC236}">
                    <a16:creationId xmlns:a16="http://schemas.microsoft.com/office/drawing/2014/main" id="{CE66F089-2288-9E5D-58C7-4BB6270685D6}"/>
                  </a:ext>
                </a:extLst>
              </p:cNvPr>
              <p:cNvPicPr/>
              <p:nvPr/>
            </p:nvPicPr>
            <p:blipFill>
              <a:blip r:embed="rId13"/>
              <a:stretch>
                <a:fillRect/>
              </a:stretch>
            </p:blipFill>
            <p:spPr>
              <a:xfrm flipH="1">
                <a:off x="-1528423" y="1856172"/>
                <a:ext cx="212575" cy="26171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57F1B4D3-7AA2-5EF2-98CB-99A05EA6589C}"/>
                  </a:ext>
                </a:extLst>
              </p14:cNvPr>
              <p14:cNvContentPartPr/>
              <p14:nvPr/>
            </p14:nvContentPartPr>
            <p14:xfrm>
              <a:off x="5757671" y="2807291"/>
              <a:ext cx="463680" cy="29160"/>
            </p14:xfrm>
          </p:contentPart>
        </mc:Choice>
        <mc:Fallback xmlns="">
          <p:pic>
            <p:nvPicPr>
              <p:cNvPr id="15" name="Ink 14">
                <a:extLst>
                  <a:ext uri="{FF2B5EF4-FFF2-40B4-BE49-F238E27FC236}">
                    <a16:creationId xmlns:a16="http://schemas.microsoft.com/office/drawing/2014/main" id="{57F1B4D3-7AA2-5EF2-98CB-99A05EA6589C}"/>
                  </a:ext>
                </a:extLst>
              </p:cNvPr>
              <p:cNvPicPr/>
              <p:nvPr/>
            </p:nvPicPr>
            <p:blipFill>
              <a:blip r:embed="rId15"/>
              <a:stretch>
                <a:fillRect/>
              </a:stretch>
            </p:blipFill>
            <p:spPr>
              <a:xfrm>
                <a:off x="5703671" y="2699291"/>
                <a:ext cx="5713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7E63F24F-FA96-E0BE-32A5-0357322328DD}"/>
                  </a:ext>
                </a:extLst>
              </p14:cNvPr>
              <p14:cNvContentPartPr/>
              <p14:nvPr/>
            </p14:nvContentPartPr>
            <p14:xfrm>
              <a:off x="5771711" y="3021491"/>
              <a:ext cx="628200" cy="360"/>
            </p14:xfrm>
          </p:contentPart>
        </mc:Choice>
        <mc:Fallback xmlns="">
          <p:pic>
            <p:nvPicPr>
              <p:cNvPr id="16" name="Ink 15">
                <a:extLst>
                  <a:ext uri="{FF2B5EF4-FFF2-40B4-BE49-F238E27FC236}">
                    <a16:creationId xmlns:a16="http://schemas.microsoft.com/office/drawing/2014/main" id="{7E63F24F-FA96-E0BE-32A5-0357322328DD}"/>
                  </a:ext>
                </a:extLst>
              </p:cNvPr>
              <p:cNvPicPr/>
              <p:nvPr/>
            </p:nvPicPr>
            <p:blipFill>
              <a:blip r:embed="rId17"/>
              <a:stretch>
                <a:fillRect/>
              </a:stretch>
            </p:blipFill>
            <p:spPr>
              <a:xfrm>
                <a:off x="5717711" y="2913491"/>
                <a:ext cx="735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63676CA2-2F2B-A376-27BB-7CD4AC57A460}"/>
                  </a:ext>
                </a:extLst>
              </p14:cNvPr>
              <p14:cNvContentPartPr/>
              <p14:nvPr/>
            </p14:nvContentPartPr>
            <p14:xfrm>
              <a:off x="6865031" y="2900171"/>
              <a:ext cx="272520" cy="245520"/>
            </p14:xfrm>
          </p:contentPart>
        </mc:Choice>
        <mc:Fallback xmlns="">
          <p:pic>
            <p:nvPicPr>
              <p:cNvPr id="17" name="Ink 16">
                <a:extLst>
                  <a:ext uri="{FF2B5EF4-FFF2-40B4-BE49-F238E27FC236}">
                    <a16:creationId xmlns:a16="http://schemas.microsoft.com/office/drawing/2014/main" id="{63676CA2-2F2B-A376-27BB-7CD4AC57A460}"/>
                  </a:ext>
                </a:extLst>
              </p:cNvPr>
              <p:cNvPicPr/>
              <p:nvPr/>
            </p:nvPicPr>
            <p:blipFill>
              <a:blip r:embed="rId19"/>
              <a:stretch>
                <a:fillRect/>
              </a:stretch>
            </p:blipFill>
            <p:spPr>
              <a:xfrm>
                <a:off x="6811031" y="2792171"/>
                <a:ext cx="380160" cy="461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D5B1B11A-86A8-9305-0C9E-B0234EBC2040}"/>
                  </a:ext>
                </a:extLst>
              </p14:cNvPr>
              <p14:cNvContentPartPr/>
              <p14:nvPr/>
            </p14:nvContentPartPr>
            <p14:xfrm>
              <a:off x="6579191" y="1964171"/>
              <a:ext cx="360" cy="360"/>
            </p14:xfrm>
          </p:contentPart>
        </mc:Choice>
        <mc:Fallback xmlns="">
          <p:pic>
            <p:nvPicPr>
              <p:cNvPr id="20" name="Ink 19">
                <a:extLst>
                  <a:ext uri="{FF2B5EF4-FFF2-40B4-BE49-F238E27FC236}">
                    <a16:creationId xmlns:a16="http://schemas.microsoft.com/office/drawing/2014/main" id="{D5B1B11A-86A8-9305-0C9E-B0234EBC2040}"/>
                  </a:ext>
                </a:extLst>
              </p:cNvPr>
              <p:cNvPicPr/>
              <p:nvPr/>
            </p:nvPicPr>
            <p:blipFill>
              <a:blip r:embed="rId21"/>
              <a:stretch>
                <a:fillRect/>
              </a:stretch>
            </p:blipFill>
            <p:spPr>
              <a:xfrm>
                <a:off x="6525191" y="18561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AEB67496-7DEC-43A6-85DE-9A8EDFC70F40}"/>
                  </a:ext>
                </a:extLst>
              </p14:cNvPr>
              <p14:cNvContentPartPr/>
              <p14:nvPr/>
            </p14:nvContentPartPr>
            <p14:xfrm>
              <a:off x="6579191" y="1964171"/>
              <a:ext cx="278280" cy="360"/>
            </p14:xfrm>
          </p:contentPart>
        </mc:Choice>
        <mc:Fallback xmlns="">
          <p:pic>
            <p:nvPicPr>
              <p:cNvPr id="21" name="Ink 20">
                <a:extLst>
                  <a:ext uri="{FF2B5EF4-FFF2-40B4-BE49-F238E27FC236}">
                    <a16:creationId xmlns:a16="http://schemas.microsoft.com/office/drawing/2014/main" id="{AEB67496-7DEC-43A6-85DE-9A8EDFC70F40}"/>
                  </a:ext>
                </a:extLst>
              </p:cNvPr>
              <p:cNvPicPr/>
              <p:nvPr/>
            </p:nvPicPr>
            <p:blipFill>
              <a:blip r:embed="rId23"/>
              <a:stretch>
                <a:fillRect/>
              </a:stretch>
            </p:blipFill>
            <p:spPr>
              <a:xfrm>
                <a:off x="6525191" y="1856171"/>
                <a:ext cx="385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3E0F6DAE-B4ED-4D82-E6DC-5FF65CB6AFA8}"/>
                  </a:ext>
                </a:extLst>
              </p14:cNvPr>
              <p14:cNvContentPartPr/>
              <p14:nvPr/>
            </p14:nvContentPartPr>
            <p14:xfrm>
              <a:off x="6586031" y="2099891"/>
              <a:ext cx="114120" cy="360"/>
            </p14:xfrm>
          </p:contentPart>
        </mc:Choice>
        <mc:Fallback xmlns="">
          <p:pic>
            <p:nvPicPr>
              <p:cNvPr id="22" name="Ink 21">
                <a:extLst>
                  <a:ext uri="{FF2B5EF4-FFF2-40B4-BE49-F238E27FC236}">
                    <a16:creationId xmlns:a16="http://schemas.microsoft.com/office/drawing/2014/main" id="{3E0F6DAE-B4ED-4D82-E6DC-5FF65CB6AFA8}"/>
                  </a:ext>
                </a:extLst>
              </p:cNvPr>
              <p:cNvPicPr/>
              <p:nvPr/>
            </p:nvPicPr>
            <p:blipFill>
              <a:blip r:embed="rId25"/>
              <a:stretch>
                <a:fillRect/>
              </a:stretch>
            </p:blipFill>
            <p:spPr>
              <a:xfrm>
                <a:off x="6531860" y="1991891"/>
                <a:ext cx="222101"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Ink 22">
                <a:extLst>
                  <a:ext uri="{FF2B5EF4-FFF2-40B4-BE49-F238E27FC236}">
                    <a16:creationId xmlns:a16="http://schemas.microsoft.com/office/drawing/2014/main" id="{780E4161-23C2-8DC5-2A10-A8327D33E2DF}"/>
                  </a:ext>
                </a:extLst>
              </p14:cNvPr>
              <p14:cNvContentPartPr/>
              <p14:nvPr/>
            </p14:nvContentPartPr>
            <p14:xfrm>
              <a:off x="4350071" y="1756811"/>
              <a:ext cx="459720" cy="11880"/>
            </p14:xfrm>
          </p:contentPart>
        </mc:Choice>
        <mc:Fallback xmlns="">
          <p:pic>
            <p:nvPicPr>
              <p:cNvPr id="23" name="Ink 22">
                <a:extLst>
                  <a:ext uri="{FF2B5EF4-FFF2-40B4-BE49-F238E27FC236}">
                    <a16:creationId xmlns:a16="http://schemas.microsoft.com/office/drawing/2014/main" id="{780E4161-23C2-8DC5-2A10-A8327D33E2DF}"/>
                  </a:ext>
                </a:extLst>
              </p:cNvPr>
              <p:cNvPicPr/>
              <p:nvPr/>
            </p:nvPicPr>
            <p:blipFill>
              <a:blip r:embed="rId27"/>
              <a:stretch>
                <a:fillRect/>
              </a:stretch>
            </p:blipFill>
            <p:spPr>
              <a:xfrm>
                <a:off x="4296071" y="1648811"/>
                <a:ext cx="56736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1EF2DBB5-5A0E-61FC-AA0F-7C07F02C465D}"/>
                  </a:ext>
                </a:extLst>
              </p14:cNvPr>
              <p14:cNvContentPartPr/>
              <p14:nvPr/>
            </p14:nvContentPartPr>
            <p14:xfrm>
              <a:off x="5745431" y="3818531"/>
              <a:ext cx="273240" cy="161280"/>
            </p14:xfrm>
          </p:contentPart>
        </mc:Choice>
        <mc:Fallback xmlns="">
          <p:pic>
            <p:nvPicPr>
              <p:cNvPr id="24" name="Ink 23">
                <a:extLst>
                  <a:ext uri="{FF2B5EF4-FFF2-40B4-BE49-F238E27FC236}">
                    <a16:creationId xmlns:a16="http://schemas.microsoft.com/office/drawing/2014/main" id="{1EF2DBB5-5A0E-61FC-AA0F-7C07F02C465D}"/>
                  </a:ext>
                </a:extLst>
              </p:cNvPr>
              <p:cNvPicPr/>
              <p:nvPr/>
            </p:nvPicPr>
            <p:blipFill>
              <a:blip r:embed="rId29"/>
              <a:stretch>
                <a:fillRect/>
              </a:stretch>
            </p:blipFill>
            <p:spPr>
              <a:xfrm>
                <a:off x="5691431" y="3710531"/>
                <a:ext cx="380880" cy="376920"/>
              </a:xfrm>
              <a:prstGeom prst="rect">
                <a:avLst/>
              </a:prstGeom>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95950" y="1682000"/>
            <a:ext cx="7333650" cy="2379900"/>
          </a:xfrm>
        </p:spPr>
        <p:txBody>
          <a:bodyPr/>
          <a:lstStyle/>
          <a:p>
            <a:pPr algn="l"/>
            <a:r>
              <a:rPr lang="en-US" sz="2000" dirty="0">
                <a:latin typeface="Arial" panose="020B0604020202020204" pitchFamily="34" charset="0"/>
                <a:cs typeface="Arial" panose="020B0604020202020204" pitchFamily="34" charset="0"/>
              </a:rPr>
              <a:t>• pancreaticoduodenal veins drains into superior mesenteric vein then to portal vein </a:t>
            </a:r>
          </a:p>
        </p:txBody>
      </p:sp>
      <p:sp>
        <p:nvSpPr>
          <p:cNvPr id="3" name="Title 2"/>
          <p:cNvSpPr>
            <a:spLocks noGrp="1"/>
          </p:cNvSpPr>
          <p:nvPr>
            <p:ph type="title"/>
          </p:nvPr>
        </p:nvSpPr>
        <p:spPr/>
        <p:txBody>
          <a:bodyPr/>
          <a:lstStyle/>
          <a:p>
            <a:r>
              <a:rPr lang="en-US" dirty="0"/>
              <a:t>Venous drainage </a:t>
            </a:r>
          </a:p>
        </p:txBody>
      </p:sp>
    </p:spTree>
    <p:extLst>
      <p:ext uri="{BB962C8B-B14F-4D97-AF65-F5344CB8AC3E}">
        <p14:creationId xmlns:p14="http://schemas.microsoft.com/office/powerpoint/2010/main" val="1306329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4036428-B72F-506B-7D68-DFD42E72397D}"/>
              </a:ext>
            </a:extLst>
          </p:cNvPr>
          <p:cNvGraphicFramePr>
            <a:graphicFrameLocks noGrp="1"/>
          </p:cNvGraphicFramePr>
          <p:nvPr>
            <p:extLst>
              <p:ext uri="{D42A27DB-BD31-4B8C-83A1-F6EECF244321}">
                <p14:modId xmlns:p14="http://schemas.microsoft.com/office/powerpoint/2010/main" val="2858427568"/>
              </p:ext>
            </p:extLst>
          </p:nvPr>
        </p:nvGraphicFramePr>
        <p:xfrm>
          <a:off x="631874" y="1320692"/>
          <a:ext cx="7280031" cy="2148456"/>
        </p:xfrm>
        <a:graphic>
          <a:graphicData uri="http://schemas.openxmlformats.org/drawingml/2006/table">
            <a:tbl>
              <a:tblPr bandRow="1">
                <a:tableStyleId>{AC2AA40D-DF37-4A63-89BE-DF754A01B1A2}</a:tableStyleId>
              </a:tblPr>
              <a:tblGrid>
                <a:gridCol w="3648303">
                  <a:extLst>
                    <a:ext uri="{9D8B030D-6E8A-4147-A177-3AD203B41FA5}">
                      <a16:colId xmlns:a16="http://schemas.microsoft.com/office/drawing/2014/main" val="3217272871"/>
                    </a:ext>
                  </a:extLst>
                </a:gridCol>
                <a:gridCol w="3631728">
                  <a:extLst>
                    <a:ext uri="{9D8B030D-6E8A-4147-A177-3AD203B41FA5}">
                      <a16:colId xmlns:a16="http://schemas.microsoft.com/office/drawing/2014/main" val="1893290478"/>
                    </a:ext>
                  </a:extLst>
                </a:gridCol>
              </a:tblGrid>
              <a:tr h="476340">
                <a:tc>
                  <a:txBody>
                    <a:bodyPr/>
                    <a:lstStyle/>
                    <a:p>
                      <a:pPr algn="l" rtl="0"/>
                      <a:r>
                        <a:rPr lang="en-GB" dirty="0"/>
                        <a:t>NON-VARICEAL BLEEDING (80%)</a:t>
                      </a:r>
                      <a:endParaRPr lang="en-US" dirty="0"/>
                    </a:p>
                  </a:txBody>
                  <a:tcPr>
                    <a:solidFill>
                      <a:schemeClr val="accent1">
                        <a:lumMod val="40000"/>
                        <a:lumOff val="60000"/>
                      </a:schemeClr>
                    </a:solidFill>
                  </a:tcPr>
                </a:tc>
                <a:tc>
                  <a:txBody>
                    <a:bodyPr/>
                    <a:lstStyle/>
                    <a:p>
                      <a:pPr algn="l" rtl="0"/>
                      <a:r>
                        <a:rPr lang="en-GB" dirty="0"/>
                        <a:t>PORTAL HYPERTENSIVE BLEEDING (20%)</a:t>
                      </a:r>
                      <a:endParaRPr lang="en-US" dirty="0"/>
                    </a:p>
                  </a:txBody>
                  <a:tcPr>
                    <a:solidFill>
                      <a:schemeClr val="accent1">
                        <a:lumMod val="40000"/>
                        <a:lumOff val="60000"/>
                      </a:schemeClr>
                    </a:solidFill>
                  </a:tcPr>
                </a:tc>
                <a:extLst>
                  <a:ext uri="{0D108BD9-81ED-4DB2-BD59-A6C34878D82A}">
                    <a16:rowId xmlns:a16="http://schemas.microsoft.com/office/drawing/2014/main" val="363615420"/>
                  </a:ext>
                </a:extLst>
              </a:tr>
              <a:tr h="1645536">
                <a:tc>
                  <a:txBody>
                    <a:bodyPr/>
                    <a:lstStyle/>
                    <a:p>
                      <a:pPr marL="285750" indent="-285750" algn="l" rtl="0">
                        <a:buFont typeface="Arial" panose="020B0604020202020204" pitchFamily="34" charset="0"/>
                        <a:buChar char="•"/>
                      </a:pPr>
                      <a:r>
                        <a:rPr lang="en-GB" dirty="0"/>
                        <a:t>Peptic ulcer disease 35-50%</a:t>
                      </a:r>
                    </a:p>
                    <a:p>
                      <a:pPr marL="285750" indent="-285750" algn="l" rtl="0">
                        <a:buFont typeface="Arial" panose="020B0604020202020204" pitchFamily="34" charset="0"/>
                        <a:buChar char="•"/>
                      </a:pPr>
                      <a:r>
                        <a:rPr lang="en-GB" dirty="0"/>
                        <a:t>Gastroesophageal erosions 10-20%</a:t>
                      </a:r>
                    </a:p>
                    <a:p>
                      <a:pPr marL="285750" indent="-285750" algn="l" rtl="0">
                        <a:buFont typeface="Arial" panose="020B0604020202020204" pitchFamily="34" charset="0"/>
                        <a:buChar char="•"/>
                      </a:pPr>
                      <a:r>
                        <a:rPr lang="en-GB" dirty="0"/>
                        <a:t>Mallory- </a:t>
                      </a:r>
                      <a:r>
                        <a:rPr lang="en-GB" dirty="0" err="1"/>
                        <a:t>weiss</a:t>
                      </a:r>
                      <a:r>
                        <a:rPr lang="en-GB" dirty="0"/>
                        <a:t> tear </a:t>
                      </a:r>
                    </a:p>
                    <a:p>
                      <a:pPr marL="285750" indent="-285750" algn="l" rtl="0">
                        <a:buFont typeface="Arial" panose="020B0604020202020204" pitchFamily="34" charset="0"/>
                        <a:buChar char="•"/>
                      </a:pPr>
                      <a:r>
                        <a:rPr lang="en-GB" dirty="0"/>
                        <a:t>Vascular lesions 5%</a:t>
                      </a:r>
                    </a:p>
                    <a:p>
                      <a:pPr marL="285750" indent="-285750" algn="l" rtl="0">
                        <a:buFont typeface="Arial" panose="020B0604020202020204" pitchFamily="34" charset="0"/>
                        <a:buChar char="•"/>
                      </a:pPr>
                      <a:r>
                        <a:rPr lang="en-GB" dirty="0" err="1"/>
                        <a:t>Tumors</a:t>
                      </a:r>
                      <a:r>
                        <a:rPr lang="en-GB" dirty="0"/>
                        <a:t> 2%</a:t>
                      </a:r>
                    </a:p>
                    <a:p>
                      <a:pPr marL="285750" indent="-285750" algn="l" rtl="0">
                        <a:buFont typeface="Arial" panose="020B0604020202020204" pitchFamily="34" charset="0"/>
                        <a:buChar char="•"/>
                      </a:pPr>
                      <a:r>
                        <a:rPr lang="en-GB" dirty="0"/>
                        <a:t>Others 5%</a:t>
                      </a:r>
                    </a:p>
                    <a:p>
                      <a:pPr marL="285750" indent="-285750" algn="l" rtl="0">
                        <a:buFont typeface="Arial" panose="020B0604020202020204" pitchFamily="34" charset="0"/>
                        <a:buChar char="•"/>
                      </a:pPr>
                      <a:endParaRPr lang="en-GB" dirty="0"/>
                    </a:p>
                  </a:txBody>
                  <a:tcPr/>
                </a:tc>
                <a:tc>
                  <a:txBody>
                    <a:bodyPr/>
                    <a:lstStyle/>
                    <a:p>
                      <a:pPr marL="285750" indent="-285750" algn="l" rtl="0">
                        <a:buFont typeface="Arial" panose="020B0604020202020204" pitchFamily="34" charset="0"/>
                        <a:buChar char="•"/>
                      </a:pPr>
                      <a:r>
                        <a:rPr lang="en-GB" dirty="0"/>
                        <a:t>Gastroesophageal varices Hypertensive portal gastropathy &lt;5%</a:t>
                      </a:r>
                    </a:p>
                    <a:p>
                      <a:pPr marL="285750" indent="-285750" algn="l" rtl="0">
                        <a:buFont typeface="Arial" panose="020B0604020202020204" pitchFamily="34" charset="0"/>
                        <a:buChar char="•"/>
                      </a:pPr>
                      <a:r>
                        <a:rPr lang="en-GB" dirty="0"/>
                        <a:t>Isolated gastric varices (rare)</a:t>
                      </a:r>
                      <a:endParaRPr lang="en-US" dirty="0"/>
                    </a:p>
                  </a:txBody>
                  <a:tcPr/>
                </a:tc>
                <a:extLst>
                  <a:ext uri="{0D108BD9-81ED-4DB2-BD59-A6C34878D82A}">
                    <a16:rowId xmlns:a16="http://schemas.microsoft.com/office/drawing/2014/main" val="1819477933"/>
                  </a:ext>
                </a:extLst>
              </a:tr>
            </a:tbl>
          </a:graphicData>
        </a:graphic>
      </p:graphicFrame>
      <p:sp>
        <p:nvSpPr>
          <p:cNvPr id="3" name="TextBox 2">
            <a:extLst>
              <a:ext uri="{FF2B5EF4-FFF2-40B4-BE49-F238E27FC236}">
                <a16:creationId xmlns:a16="http://schemas.microsoft.com/office/drawing/2014/main" id="{8F34843B-ADCC-DF50-B031-E08B2B5D44F6}"/>
              </a:ext>
            </a:extLst>
          </p:cNvPr>
          <p:cNvSpPr txBox="1"/>
          <p:nvPr/>
        </p:nvSpPr>
        <p:spPr>
          <a:xfrm>
            <a:off x="2077916" y="175847"/>
            <a:ext cx="4613030" cy="584775"/>
          </a:xfrm>
          <a:prstGeom prst="rect">
            <a:avLst/>
          </a:prstGeom>
          <a:noFill/>
        </p:spPr>
        <p:txBody>
          <a:bodyPr wrap="square">
            <a:spAutoFit/>
          </a:bodyPr>
          <a:lstStyle/>
          <a:p>
            <a:pPr algn="ctr"/>
            <a:r>
              <a:rPr lang="en-GB" sz="3200" dirty="0"/>
              <a:t>UGIB CLASSIFICATION</a:t>
            </a:r>
            <a:endParaRPr lang="ar-JO" sz="3200" dirty="0"/>
          </a:p>
        </p:txBody>
      </p:sp>
    </p:spTree>
    <p:extLst>
      <p:ext uri="{BB962C8B-B14F-4D97-AF65-F5344CB8AC3E}">
        <p14:creationId xmlns:p14="http://schemas.microsoft.com/office/powerpoint/2010/main" val="85138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7464CD69-FCE1-1B25-A793-89D5D616C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2" y="379599"/>
            <a:ext cx="7839075" cy="866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FDFBA1-00D0-DFB2-F7CB-CC1CE1FDED6E}"/>
              </a:ext>
            </a:extLst>
          </p:cNvPr>
          <p:cNvSpPr txBox="1"/>
          <p:nvPr/>
        </p:nvSpPr>
        <p:spPr>
          <a:xfrm>
            <a:off x="650837" y="1371421"/>
            <a:ext cx="4615030" cy="1815882"/>
          </a:xfrm>
          <a:prstGeom prst="rect">
            <a:avLst/>
          </a:prstGeom>
          <a:noFill/>
        </p:spPr>
        <p:txBody>
          <a:bodyPr wrap="square">
            <a:spAutoFit/>
          </a:bodyPr>
          <a:lstStyle/>
          <a:p>
            <a:r>
              <a:rPr lang="en-US" sz="2800" dirty="0"/>
              <a:t>1-ressucitation in sever case </a:t>
            </a:r>
          </a:p>
          <a:p>
            <a:r>
              <a:rPr lang="en-US" sz="2800" dirty="0"/>
              <a:t>2-history</a:t>
            </a:r>
          </a:p>
          <a:p>
            <a:r>
              <a:rPr lang="en-US" sz="2800" dirty="0"/>
              <a:t> 3-examination</a:t>
            </a:r>
          </a:p>
          <a:p>
            <a:r>
              <a:rPr lang="en-US" sz="2800" dirty="0"/>
              <a:t> 4-investigation</a:t>
            </a:r>
          </a:p>
        </p:txBody>
      </p:sp>
    </p:spTree>
    <p:extLst>
      <p:ext uri="{BB962C8B-B14F-4D97-AF65-F5344CB8AC3E}">
        <p14:creationId xmlns:p14="http://schemas.microsoft.com/office/powerpoint/2010/main" val="219294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068" y="665035"/>
            <a:ext cx="5905794" cy="2019300"/>
          </a:xfrm>
        </p:spPr>
        <p:txBody>
          <a:bodyPr/>
          <a:lstStyle/>
          <a:p>
            <a:r>
              <a:rPr lang="en-US" altLang="en-US" sz="6000" dirty="0">
                <a:latin typeface="Microsoft JhengHei UI Light" panose="020B0304030504040204" pitchFamily="34" charset="-120"/>
                <a:ea typeface="Microsoft JhengHei UI Light" panose="020B0304030504040204" pitchFamily="34" charset="-120"/>
              </a:rPr>
              <a:t>Resuscitation</a:t>
            </a:r>
            <a:endParaRPr lang="en-US" sz="6000" dirty="0">
              <a:latin typeface="Microsoft JhengHei UI Light" panose="020B0304030504040204" pitchFamily="34" charset="-120"/>
              <a:ea typeface="Microsoft JhengHei UI Light" panose="020B0304030504040204" pitchFamily="34" charset="-120"/>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448247848"/>
              </p:ext>
            </p:extLst>
          </p:nvPr>
        </p:nvGraphicFramePr>
        <p:xfrm>
          <a:off x="4268788" y="1879600"/>
          <a:ext cx="4875212" cy="3638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07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7150"/>
            <a:ext cx="9144000" cy="5029200"/>
          </a:xfrm>
        </p:spPr>
        <p:txBody>
          <a:bodyPr>
            <a:normAutofit fontScale="40000" lnSpcReduction="20000"/>
          </a:bodyPr>
          <a:lstStyle/>
          <a:p>
            <a:pPr algn="l">
              <a:buFont typeface="Wingdings" pitchFamily="2" charset="2"/>
              <a:buChar char="q"/>
            </a:pPr>
            <a:r>
              <a:rPr lang="en-US" sz="3500" b="1" dirty="0">
                <a:solidFill>
                  <a:schemeClr val="dk1"/>
                </a:solidFill>
                <a:latin typeface="Microsoft JhengHei UI Light" panose="020B0304030504040204" pitchFamily="34" charset="-120"/>
                <a:ea typeface="Microsoft JhengHei UI Light" panose="020B0304030504040204" pitchFamily="34" charset="-120"/>
                <a:sym typeface="Vidaloka"/>
              </a:rPr>
              <a:t>Airway</a:t>
            </a: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 </a:t>
            </a:r>
          </a:p>
          <a:p>
            <a:pPr marL="48006" indent="0" algn="l">
              <a:buNone/>
            </a:pP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Secure to prevent aspiration </a:t>
            </a:r>
          </a:p>
          <a:p>
            <a:pPr marL="48006" indent="0" algn="l">
              <a:buNone/>
            </a:pP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Endotracheal tube and give oxygen if needed</a:t>
            </a:r>
          </a:p>
          <a:p>
            <a:pPr algn="l">
              <a:buFont typeface="Wingdings" pitchFamily="2" charset="2"/>
              <a:buChar char="q"/>
            </a:pPr>
            <a:r>
              <a:rPr lang="en-US" sz="3500" b="1" dirty="0">
                <a:solidFill>
                  <a:schemeClr val="dk1"/>
                </a:solidFill>
                <a:latin typeface="Microsoft JhengHei UI Light" panose="020B0304030504040204" pitchFamily="34" charset="-120"/>
                <a:ea typeface="Microsoft JhengHei UI Light" panose="020B0304030504040204" pitchFamily="34" charset="-120"/>
                <a:sym typeface="Vidaloka"/>
              </a:rPr>
              <a:t>Breathing</a:t>
            </a: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 </a:t>
            </a:r>
          </a:p>
          <a:p>
            <a:pPr marL="48006" indent="0" algn="l">
              <a:buNone/>
            </a:pP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Support respiratory function </a:t>
            </a:r>
          </a:p>
          <a:p>
            <a:pPr algn="l">
              <a:buFont typeface="Wingdings" pitchFamily="2" charset="2"/>
              <a:buChar char="q"/>
            </a:pPr>
            <a:r>
              <a:rPr lang="en-US" sz="3500" b="1" dirty="0">
                <a:solidFill>
                  <a:schemeClr val="dk1"/>
                </a:solidFill>
                <a:latin typeface="Microsoft JhengHei UI Light" panose="020B0304030504040204" pitchFamily="34" charset="-120"/>
                <a:ea typeface="Microsoft JhengHei UI Light" panose="020B0304030504040204" pitchFamily="34" charset="-120"/>
                <a:sym typeface="Vidaloka"/>
              </a:rPr>
              <a:t>Circulation</a:t>
            </a:r>
          </a:p>
          <a:p>
            <a:pPr marL="48006" indent="0" algn="l">
              <a:buNone/>
            </a:pP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2 large bore </a:t>
            </a:r>
            <a:r>
              <a:rPr lang="en-US" sz="3500" dirty="0" err="1">
                <a:solidFill>
                  <a:schemeClr val="dk1"/>
                </a:solidFill>
                <a:latin typeface="Microsoft JhengHei UI Light" panose="020B0304030504040204" pitchFamily="34" charset="-120"/>
                <a:ea typeface="Microsoft JhengHei UI Light" panose="020B0304030504040204" pitchFamily="34" charset="-120"/>
                <a:sym typeface="Vidaloka"/>
              </a:rPr>
              <a:t>i.v</a:t>
            </a: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 cannula </a:t>
            </a:r>
          </a:p>
          <a:p>
            <a:pPr marL="48006" indent="0" algn="l">
              <a:buNone/>
            </a:pP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Take blood for hemoglobin, urea, electrolytes, liver biochemistry, coagulation screen, blood grouping and crossmatch</a:t>
            </a:r>
          </a:p>
          <a:p>
            <a:pPr marL="48006" indent="0" algn="l">
              <a:buNone/>
            </a:pP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Normal saline is given until the blood becomes available </a:t>
            </a:r>
          </a:p>
          <a:p>
            <a:pPr marL="48006" indent="0" algn="l">
              <a:buNone/>
            </a:pP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A central venous catheter is considered when there are signs of cardiovascular instability. </a:t>
            </a:r>
          </a:p>
          <a:p>
            <a:pPr marL="48006" indent="0" algn="l">
              <a:buNone/>
            </a:pP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 Bladder catheterization for monitoring urine output</a:t>
            </a:r>
          </a:p>
          <a:p>
            <a:pPr marL="48006" indent="0" algn="l">
              <a:buNone/>
            </a:pPr>
            <a:r>
              <a:rPr lang="en-US" sz="3500" dirty="0">
                <a:solidFill>
                  <a:schemeClr val="dk1"/>
                </a:solidFill>
                <a:latin typeface="Microsoft JhengHei UI Light" panose="020B0304030504040204" pitchFamily="34" charset="-120"/>
                <a:ea typeface="Microsoft JhengHei UI Light" panose="020B0304030504040204" pitchFamily="34" charset="-120"/>
                <a:sym typeface="Vidaloka"/>
              </a:rPr>
              <a:t> Insertion of a nasogastric tube to confirm wither there is blood in the stomach</a:t>
            </a:r>
          </a:p>
          <a:p>
            <a:pPr marL="48006" indent="0" algn="l">
              <a:buNone/>
            </a:pPr>
            <a:endParaRPr lang="en-US" b="1" dirty="0"/>
          </a:p>
          <a:p>
            <a:pPr marL="48006" indent="0" algn="l">
              <a:buNone/>
            </a:pPr>
            <a:endParaRPr lang="en-US" b="1" dirty="0"/>
          </a:p>
          <a:p>
            <a:pPr marL="48006" indent="0" algn="l">
              <a:buNone/>
            </a:pPr>
            <a:endParaRPr lang="en-US" b="1" dirty="0"/>
          </a:p>
          <a:p>
            <a:pPr marL="48006" indent="0" algn="l">
              <a:buNone/>
            </a:pPr>
            <a:endParaRPr lang="en-US" dirty="0"/>
          </a:p>
        </p:txBody>
      </p:sp>
    </p:spTree>
    <p:extLst>
      <p:ext uri="{BB962C8B-B14F-4D97-AF65-F5344CB8AC3E}">
        <p14:creationId xmlns:p14="http://schemas.microsoft.com/office/powerpoint/2010/main" val="2562381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4499" y="187940"/>
            <a:ext cx="8102919" cy="3046874"/>
          </a:xfrm>
        </p:spPr>
        <p:txBody>
          <a:bodyPr>
            <a:normAutofit/>
          </a:bodyPr>
          <a:lstStyle/>
          <a:p>
            <a:pPr algn="l" rtl="0"/>
            <a:r>
              <a:rPr lang="en-US" sz="2400" dirty="0">
                <a:solidFill>
                  <a:srgbClr val="FF0000"/>
                </a:solidFill>
                <a:latin typeface="Arial" panose="020B0604020202020204" pitchFamily="34" charset="0"/>
                <a:cs typeface="Arial" panose="020B0604020202020204" pitchFamily="34" charset="0"/>
              </a:rPr>
              <a:t>•Indications for blood transfusion are: </a:t>
            </a:r>
            <a:r>
              <a:rPr lang="en-US" sz="2400" dirty="0">
                <a:latin typeface="Arial" panose="020B0604020202020204" pitchFamily="34" charset="0"/>
                <a:cs typeface="Arial" panose="020B0604020202020204" pitchFamily="34" charset="0"/>
              </a:rPr>
              <a:t>1.Shock (pallor, cold peripheries, systolic BP below 100 mmHg, pulse &gt; 100/min) 2.Hemoglobin &lt; 10 g/</a:t>
            </a:r>
            <a:r>
              <a:rPr lang="en-US" sz="2400" dirty="0" err="1">
                <a:latin typeface="Arial" panose="020B0604020202020204" pitchFamily="34" charset="0"/>
                <a:cs typeface="Arial" panose="020B0604020202020204" pitchFamily="34" charset="0"/>
              </a:rPr>
              <a:t>dL</a:t>
            </a:r>
            <a:r>
              <a:rPr lang="en-US" sz="2400" dirty="0">
                <a:latin typeface="Arial" panose="020B0604020202020204" pitchFamily="34" charset="0"/>
                <a:cs typeface="Arial" panose="020B0604020202020204" pitchFamily="34" charset="0"/>
              </a:rPr>
              <a:t> in patients with recent or active bleeding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489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8412FA-418C-7E5F-6E80-6C91581CF2C7}"/>
              </a:ext>
            </a:extLst>
          </p:cNvPr>
          <p:cNvSpPr>
            <a:spLocks noGrp="1"/>
          </p:cNvSpPr>
          <p:nvPr>
            <p:ph type="title"/>
          </p:nvPr>
        </p:nvSpPr>
        <p:spPr>
          <a:xfrm>
            <a:off x="2867112" y="502447"/>
            <a:ext cx="2475300" cy="648900"/>
          </a:xfrm>
        </p:spPr>
        <p:txBody>
          <a:bodyPr/>
          <a:lstStyle/>
          <a:p>
            <a:r>
              <a:rPr lang="en-GB" sz="4800" dirty="0"/>
              <a:t>History</a:t>
            </a:r>
            <a:endParaRPr lang="en-US" sz="4800" dirty="0"/>
          </a:p>
        </p:txBody>
      </p:sp>
      <p:sp>
        <p:nvSpPr>
          <p:cNvPr id="5" name="Subtitle 4">
            <a:extLst>
              <a:ext uri="{FF2B5EF4-FFF2-40B4-BE49-F238E27FC236}">
                <a16:creationId xmlns:a16="http://schemas.microsoft.com/office/drawing/2014/main" id="{EC2B739D-EA9B-472A-B81F-A33F93CCF241}"/>
              </a:ext>
            </a:extLst>
          </p:cNvPr>
          <p:cNvSpPr>
            <a:spLocks noGrp="1"/>
          </p:cNvSpPr>
          <p:nvPr>
            <p:ph type="subTitle" idx="1"/>
          </p:nvPr>
        </p:nvSpPr>
        <p:spPr>
          <a:xfrm>
            <a:off x="216345" y="2145558"/>
            <a:ext cx="8209900" cy="726570"/>
          </a:xfrm>
        </p:spPr>
        <p:txBody>
          <a:bodyPr/>
          <a:lstStyle/>
          <a:p>
            <a:pPr algn="l">
              <a:buFont typeface="Arial" panose="020B0604020202020204" pitchFamily="34" charset="0"/>
              <a:buChar char="•"/>
            </a:pPr>
            <a:r>
              <a:rPr lang="en-US" dirty="0" err="1">
                <a:solidFill>
                  <a:srgbClr val="FF0000"/>
                </a:solidFill>
                <a:latin typeface="Arial" panose="020B0604020202020204" pitchFamily="34" charset="0"/>
                <a:cs typeface="Arial" panose="020B0604020202020204" pitchFamily="34" charset="0"/>
              </a:rPr>
              <a:t>Hematamesis</a:t>
            </a:r>
            <a:r>
              <a:rPr lang="en-US" dirty="0">
                <a:solidFill>
                  <a:srgbClr val="FF0000"/>
                </a:solidFill>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vomiting of blood ( red blood or “coffee-grounds” material) </a:t>
            </a:r>
          </a:p>
          <a:p>
            <a:pPr algn="l">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 Melena : </a:t>
            </a:r>
            <a:r>
              <a:rPr lang="en-US" dirty="0">
                <a:latin typeface="Arial" panose="020B0604020202020204" pitchFamily="34" charset="0"/>
                <a:cs typeface="Arial" panose="020B0604020202020204" pitchFamily="34" charset="0"/>
              </a:rPr>
              <a:t>tarry, shiny , semi solid , black stool with distinctive odor containing partly digested blood</a:t>
            </a:r>
          </a:p>
          <a:p>
            <a:pPr algn="l">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 • Hematochezia : </a:t>
            </a:r>
            <a:r>
              <a:rPr lang="en-US" dirty="0">
                <a:latin typeface="Arial" panose="020B0604020202020204" pitchFamily="34" charset="0"/>
                <a:cs typeface="Arial" panose="020B0604020202020204" pitchFamily="34" charset="0"/>
              </a:rPr>
              <a:t>passage of fresh blood through the anus ( in massive bleeding )</a:t>
            </a:r>
          </a:p>
          <a:p>
            <a:pPr algn="l">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 • Abdominal pain / epigastric pain</a:t>
            </a:r>
          </a:p>
          <a:p>
            <a:pPr algn="l">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 • Odynophagia , dysphagia</a:t>
            </a:r>
          </a:p>
          <a:p>
            <a:pPr algn="l">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 • Retching</a:t>
            </a:r>
          </a:p>
          <a:p>
            <a:pPr algn="l">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 • symptoms of blood loss : </a:t>
            </a:r>
            <a:r>
              <a:rPr lang="en-US" dirty="0">
                <a:latin typeface="Arial" panose="020B0604020202020204" pitchFamily="34" charset="0"/>
                <a:cs typeface="Arial" panose="020B0604020202020204" pitchFamily="34" charset="0"/>
              </a:rPr>
              <a:t>shock , anemia ,syncope </a:t>
            </a:r>
          </a:p>
          <a:p>
            <a:pPr algn="l">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 • Non specific symptoms : </a:t>
            </a:r>
            <a:r>
              <a:rPr lang="en-US" dirty="0">
                <a:latin typeface="Arial" panose="020B0604020202020204" pitchFamily="34" charset="0"/>
                <a:cs typeface="Arial" panose="020B0604020202020204" pitchFamily="34" charset="0"/>
              </a:rPr>
              <a:t>dyspepsia , weight loss , anorexia </a:t>
            </a:r>
          </a:p>
        </p:txBody>
      </p:sp>
      <p:sp>
        <p:nvSpPr>
          <p:cNvPr id="2" name="Slide Number Placeholder 1"/>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18</a:t>
            </a:fld>
            <a:endParaRPr lang="en-US"/>
          </a:p>
        </p:txBody>
      </p:sp>
    </p:spTree>
    <p:extLst>
      <p:ext uri="{BB962C8B-B14F-4D97-AF65-F5344CB8AC3E}">
        <p14:creationId xmlns:p14="http://schemas.microsoft.com/office/powerpoint/2010/main" val="3318173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8542" y="199236"/>
            <a:ext cx="7546258" cy="3046988"/>
          </a:xfrm>
          <a:prstGeom prst="rect">
            <a:avLst/>
          </a:prstGeom>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 Drug history : </a:t>
            </a:r>
            <a:r>
              <a:rPr lang="en-US" sz="2400" dirty="0">
                <a:latin typeface="Arial" panose="020B0604020202020204" pitchFamily="34" charset="0"/>
                <a:cs typeface="Arial" panose="020B0604020202020204" pitchFamily="34" charset="0"/>
              </a:rPr>
              <a:t>NSAIDs , aspirin , corticosteroid , anticoagulants </a:t>
            </a:r>
          </a:p>
          <a:p>
            <a:r>
              <a:rPr lang="en-US" sz="2400" dirty="0">
                <a:solidFill>
                  <a:srgbClr val="FF0000"/>
                </a:solidFill>
                <a:latin typeface="Arial" panose="020B0604020202020204" pitchFamily="34" charset="0"/>
                <a:cs typeface="Arial" panose="020B0604020202020204" pitchFamily="34" charset="0"/>
              </a:rPr>
              <a:t> Past medical history : </a:t>
            </a:r>
            <a:r>
              <a:rPr lang="en-US" sz="2400" dirty="0">
                <a:latin typeface="Arial" panose="020B0604020202020204" pitchFamily="34" charset="0"/>
                <a:cs typeface="Arial" panose="020B0604020202020204" pitchFamily="34" charset="0"/>
              </a:rPr>
              <a:t>DM , coronary artery disease , chronic liver disease , chronic renal disease , H. pylori and previous upper GI bleed</a:t>
            </a:r>
          </a:p>
          <a:p>
            <a:r>
              <a:rPr lang="en-US" sz="2400" dirty="0">
                <a:solidFill>
                  <a:srgbClr val="FF0000"/>
                </a:solidFill>
                <a:latin typeface="Arial" panose="020B0604020202020204" pitchFamily="34" charset="0"/>
                <a:cs typeface="Arial" panose="020B0604020202020204" pitchFamily="34" charset="0"/>
              </a:rPr>
              <a:t> Past surgery history : </a:t>
            </a:r>
            <a:r>
              <a:rPr lang="en-US" sz="2400" dirty="0">
                <a:latin typeface="Arial" panose="020B0604020202020204" pitchFamily="34" charset="0"/>
                <a:cs typeface="Arial" panose="020B0604020202020204" pitchFamily="34" charset="0"/>
              </a:rPr>
              <a:t>Previous abdominal surgery </a:t>
            </a:r>
          </a:p>
          <a:p>
            <a:r>
              <a:rPr lang="en-US" sz="2400" dirty="0">
                <a:solidFill>
                  <a:srgbClr val="FF0000"/>
                </a:solidFill>
                <a:latin typeface="Arial" panose="020B0604020202020204" pitchFamily="34" charset="0"/>
                <a:cs typeface="Arial" panose="020B0604020202020204" pitchFamily="34" charset="0"/>
              </a:rPr>
              <a:t> Family history </a:t>
            </a:r>
          </a:p>
          <a:p>
            <a:r>
              <a:rPr lang="en-US" sz="2400" dirty="0">
                <a:solidFill>
                  <a:srgbClr val="FF0000"/>
                </a:solidFill>
                <a:latin typeface="Arial" panose="020B0604020202020204" pitchFamily="34" charset="0"/>
                <a:cs typeface="Arial" panose="020B0604020202020204" pitchFamily="34" charset="0"/>
              </a:rPr>
              <a:t> Social history Smoking </a:t>
            </a:r>
          </a:p>
        </p:txBody>
      </p:sp>
    </p:spTree>
    <p:extLst>
      <p:ext uri="{BB962C8B-B14F-4D97-AF65-F5344CB8AC3E}">
        <p14:creationId xmlns:p14="http://schemas.microsoft.com/office/powerpoint/2010/main" val="1297073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1"/>
          <p:cNvSpPr txBox="1">
            <a:spLocks noGrp="1"/>
          </p:cNvSpPr>
          <p:nvPr>
            <p:ph type="title"/>
          </p:nvPr>
        </p:nvSpPr>
        <p:spPr>
          <a:xfrm>
            <a:off x="316532" y="296620"/>
            <a:ext cx="3123000" cy="201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*UGIB</a:t>
            </a:r>
            <a:br>
              <a:rPr lang="en-US" dirty="0"/>
            </a:br>
            <a:br>
              <a:rPr lang="en-US" dirty="0"/>
            </a:br>
            <a:r>
              <a:rPr lang="en-US" dirty="0"/>
              <a:t>-Definition:</a:t>
            </a:r>
            <a:endParaRPr dirty="0"/>
          </a:p>
        </p:txBody>
      </p:sp>
      <p:sp>
        <p:nvSpPr>
          <p:cNvPr id="451" name="Google Shape;451;p51"/>
          <p:cNvSpPr txBox="1">
            <a:spLocks noGrp="1"/>
          </p:cNvSpPr>
          <p:nvPr>
            <p:ph type="subTitle" idx="1"/>
          </p:nvPr>
        </p:nvSpPr>
        <p:spPr>
          <a:xfrm>
            <a:off x="426032" y="2432227"/>
            <a:ext cx="3013500" cy="1960331"/>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GB" sz="1800" dirty="0"/>
              <a:t>Bleeding derived from a source </a:t>
            </a:r>
            <a:r>
              <a:rPr lang="en-GB" sz="1800" dirty="0">
                <a:highlight>
                  <a:srgbClr val="FFFF00"/>
                </a:highlight>
              </a:rPr>
              <a:t>proxima</a:t>
            </a:r>
            <a:r>
              <a:rPr lang="en-GB" sz="1800" dirty="0"/>
              <a:t>l to ligament of </a:t>
            </a:r>
            <a:r>
              <a:rPr lang="en-GB" sz="1800" dirty="0" err="1"/>
              <a:t>Treitz</a:t>
            </a:r>
            <a:r>
              <a:rPr lang="en-GB" sz="1800" dirty="0"/>
              <a:t>.</a:t>
            </a:r>
          </a:p>
          <a:p>
            <a:pPr marL="0" lvl="0" indent="0" algn="l" rtl="0">
              <a:spcBef>
                <a:spcPts val="0"/>
              </a:spcBef>
              <a:spcAft>
                <a:spcPts val="1000"/>
              </a:spcAft>
              <a:buNone/>
            </a:pPr>
            <a:r>
              <a:rPr lang="en-GB" sz="1800" dirty="0"/>
              <a:t>Significant morbidity and mortality so need early intervention </a:t>
            </a:r>
          </a:p>
        </p:txBody>
      </p:sp>
      <p:pic>
        <p:nvPicPr>
          <p:cNvPr id="3" name="Picture 2">
            <a:extLst>
              <a:ext uri="{FF2B5EF4-FFF2-40B4-BE49-F238E27FC236}">
                <a16:creationId xmlns:a16="http://schemas.microsoft.com/office/drawing/2014/main" id="{E0230BA3-3F93-DE5C-C2E1-D2F4C0D3F492}"/>
              </a:ext>
            </a:extLst>
          </p:cNvPr>
          <p:cNvPicPr>
            <a:picLocks noChangeAspect="1"/>
          </p:cNvPicPr>
          <p:nvPr/>
        </p:nvPicPr>
        <p:blipFill>
          <a:blip r:embed="rId3"/>
          <a:stretch>
            <a:fillRect/>
          </a:stretch>
        </p:blipFill>
        <p:spPr>
          <a:xfrm>
            <a:off x="4821888" y="1306270"/>
            <a:ext cx="3789267" cy="3086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D5E1F55-BBC1-A21A-25F2-9C8D3C7A2B5A}"/>
                  </a:ext>
                </a:extLst>
              </p14:cNvPr>
              <p14:cNvContentPartPr/>
              <p14:nvPr/>
            </p14:nvContentPartPr>
            <p14:xfrm>
              <a:off x="7350671" y="2756925"/>
              <a:ext cx="665280" cy="22320"/>
            </p14:xfrm>
          </p:contentPart>
        </mc:Choice>
        <mc:Fallback xmlns="">
          <p:pic>
            <p:nvPicPr>
              <p:cNvPr id="2" name="Ink 1">
                <a:extLst>
                  <a:ext uri="{FF2B5EF4-FFF2-40B4-BE49-F238E27FC236}">
                    <a16:creationId xmlns:a16="http://schemas.microsoft.com/office/drawing/2014/main" id="{BD5E1F55-BBC1-A21A-25F2-9C8D3C7A2B5A}"/>
                  </a:ext>
                </a:extLst>
              </p:cNvPr>
              <p:cNvPicPr/>
              <p:nvPr/>
            </p:nvPicPr>
            <p:blipFill>
              <a:blip r:embed="rId5"/>
              <a:stretch>
                <a:fillRect/>
              </a:stretch>
            </p:blipFill>
            <p:spPr>
              <a:xfrm>
                <a:off x="7296700" y="2648925"/>
                <a:ext cx="772862"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58FE065-28FB-9C79-58E7-261DA7C4A157}"/>
                  </a:ext>
                </a:extLst>
              </p14:cNvPr>
              <p14:cNvContentPartPr/>
              <p14:nvPr/>
            </p14:nvContentPartPr>
            <p14:xfrm>
              <a:off x="7364711" y="3014325"/>
              <a:ext cx="992880" cy="51120"/>
            </p14:xfrm>
          </p:contentPart>
        </mc:Choice>
        <mc:Fallback xmlns="">
          <p:pic>
            <p:nvPicPr>
              <p:cNvPr id="4" name="Ink 3">
                <a:extLst>
                  <a:ext uri="{FF2B5EF4-FFF2-40B4-BE49-F238E27FC236}">
                    <a16:creationId xmlns:a16="http://schemas.microsoft.com/office/drawing/2014/main" id="{958FE065-28FB-9C79-58E7-261DA7C4A157}"/>
                  </a:ext>
                </a:extLst>
              </p:cNvPr>
              <p:cNvPicPr/>
              <p:nvPr/>
            </p:nvPicPr>
            <p:blipFill>
              <a:blip r:embed="rId7"/>
              <a:stretch>
                <a:fillRect/>
              </a:stretch>
            </p:blipFill>
            <p:spPr>
              <a:xfrm>
                <a:off x="7310691" y="2906325"/>
                <a:ext cx="1100559" cy="266760"/>
              </a:xfrm>
              <a:prstGeom prst="rect">
                <a:avLst/>
              </a:prstGeom>
            </p:spPr>
          </p:pic>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5785" y="366712"/>
            <a:ext cx="6172200" cy="1049337"/>
          </a:xfrm>
          <a:solidFill>
            <a:schemeClr val="accent6">
              <a:lumMod val="40000"/>
              <a:lumOff val="60000"/>
            </a:schemeClr>
          </a:solidFill>
        </p:spPr>
        <p:txBody>
          <a:bodyPr>
            <a:normAutofit fontScale="90000"/>
          </a:bodyPr>
          <a:lstStyle/>
          <a:p>
            <a:pPr algn="ctr"/>
            <a:r>
              <a:rPr lang="en-US" sz="4050" b="1">
                <a:latin typeface="Arial" panose="020B0604020202020204" pitchFamily="34" charset="0"/>
                <a:cs typeface="Arial" panose="020B0604020202020204" pitchFamily="34" charset="0"/>
              </a:rPr>
              <a:t>Physical examination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768696067"/>
              </p:ext>
            </p:extLst>
          </p:nvPr>
        </p:nvGraphicFramePr>
        <p:xfrm>
          <a:off x="984372" y="1280013"/>
          <a:ext cx="5915025" cy="3262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9475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462116" y="1229032"/>
            <a:ext cx="7698657" cy="2762865"/>
          </a:xfrm>
        </p:spPr>
        <p:txBody>
          <a:bodyPr wrap="square" anchor="t">
            <a:normAutofit/>
          </a:bodyPr>
          <a:lstStyle/>
          <a:p>
            <a:pPr algn="l">
              <a:lnSpc>
                <a:spcPct val="90000"/>
              </a:lnSpc>
              <a:spcAft>
                <a:spcPts val="600"/>
              </a:spcAft>
            </a:pPr>
            <a:r>
              <a:rPr lang="en-US" dirty="0">
                <a:latin typeface="Arial" panose="020B0604020202020204" pitchFamily="34" charset="0"/>
                <a:cs typeface="Arial" panose="020B0604020202020204" pitchFamily="34" charset="0"/>
              </a:rPr>
              <a:t>Pale </a:t>
            </a:r>
          </a:p>
          <a:p>
            <a:pPr algn="l">
              <a:lnSpc>
                <a:spcPct val="90000"/>
              </a:lnSpc>
              <a:spcAft>
                <a:spcPts val="600"/>
              </a:spcAft>
            </a:pPr>
            <a:r>
              <a:rPr lang="en-US" dirty="0">
                <a:latin typeface="Arial" panose="020B0604020202020204" pitchFamily="34" charset="0"/>
                <a:cs typeface="Arial" panose="020B0604020202020204" pitchFamily="34" charset="0"/>
              </a:rPr>
              <a:t>Lymph node swelling</a:t>
            </a:r>
          </a:p>
          <a:p>
            <a:pPr algn="l">
              <a:lnSpc>
                <a:spcPct val="90000"/>
              </a:lnSpc>
              <a:spcAft>
                <a:spcPts val="600"/>
              </a:spcAft>
            </a:pP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Feature of chronic liver disease </a:t>
            </a:r>
            <a:r>
              <a:rPr lang="en-US" dirty="0">
                <a:latin typeface="Arial" panose="020B0604020202020204" pitchFamily="34" charset="0"/>
                <a:cs typeface="Arial" panose="020B0604020202020204" pitchFamily="34" charset="0"/>
              </a:rPr>
              <a:t>**</a:t>
            </a:r>
          </a:p>
          <a:p>
            <a:pPr algn="l">
              <a:lnSpc>
                <a:spcPct val="90000"/>
              </a:lnSpc>
              <a:spcAft>
                <a:spcPts val="600"/>
              </a:spcAft>
            </a:pPr>
            <a:r>
              <a:rPr lang="en-US" dirty="0">
                <a:latin typeface="Arial" panose="020B0604020202020204" pitchFamily="34" charset="0"/>
                <a:cs typeface="Arial" panose="020B0604020202020204" pitchFamily="34" charset="0"/>
              </a:rPr>
              <a:t>Cyanosis</a:t>
            </a:r>
          </a:p>
          <a:p>
            <a:pPr algn="l">
              <a:lnSpc>
                <a:spcPct val="90000"/>
              </a:lnSpc>
              <a:spcAft>
                <a:spcPts val="600"/>
              </a:spcAft>
            </a:pPr>
            <a:r>
              <a:rPr lang="en-US" dirty="0">
                <a:latin typeface="Arial" panose="020B0604020202020204" pitchFamily="34" charset="0"/>
                <a:cs typeface="Arial" panose="020B0604020202020204" pitchFamily="34" charset="0"/>
              </a:rPr>
              <a:t>Abdominal distension </a:t>
            </a:r>
          </a:p>
          <a:p>
            <a:pPr algn="l">
              <a:lnSpc>
                <a:spcPct val="90000"/>
              </a:lnSpc>
              <a:spcAft>
                <a:spcPts val="600"/>
              </a:spcAft>
            </a:pPr>
            <a:r>
              <a:rPr lang="en-US" dirty="0">
                <a:latin typeface="Arial" panose="020B0604020202020204" pitchFamily="34" charset="0"/>
                <a:cs typeface="Arial" panose="020B0604020202020204" pitchFamily="34" charset="0"/>
              </a:rPr>
              <a:t>Dilated vein </a:t>
            </a:r>
          </a:p>
          <a:p>
            <a:pPr algn="l">
              <a:lnSpc>
                <a:spcPct val="90000"/>
              </a:lnSpc>
              <a:spcAft>
                <a:spcPts val="600"/>
              </a:spcAft>
            </a:pPr>
            <a:r>
              <a:rPr lang="en-US" dirty="0">
                <a:latin typeface="Arial" panose="020B0604020202020204" pitchFamily="34" charset="0"/>
                <a:cs typeface="Arial" panose="020B0604020202020204" pitchFamily="34" charset="0"/>
              </a:rPr>
              <a:t>Visible peristalsis </a:t>
            </a:r>
          </a:p>
          <a:p>
            <a:pPr algn="l">
              <a:lnSpc>
                <a:spcPct val="90000"/>
              </a:lnSpc>
              <a:spcAft>
                <a:spcPts val="600"/>
              </a:spcAft>
            </a:pPr>
            <a:r>
              <a:rPr lang="en-US" dirty="0">
                <a:latin typeface="Arial" panose="020B0604020202020204" pitchFamily="34" charset="0"/>
                <a:cs typeface="Arial" panose="020B0604020202020204" pitchFamily="34" charset="0"/>
              </a:rPr>
              <a:t>Sign of dehydration </a:t>
            </a:r>
            <a:r>
              <a:rPr lang="en-GB" dirty="0">
                <a:latin typeface="Arial" panose="020B0604020202020204" pitchFamily="34" charset="0"/>
                <a:cs typeface="Arial" panose="020B0604020202020204" pitchFamily="34" charset="0"/>
              </a:rPr>
              <a:t>(dry tongue, sunken eyes)</a:t>
            </a:r>
            <a:endParaRPr lang="en-US" sz="1200" dirty="0">
              <a:latin typeface="Arial" panose="020B0604020202020204" pitchFamily="34" charset="0"/>
              <a:cs typeface="Arial" panose="020B0604020202020204" pitchFamily="34" charset="0"/>
            </a:endParaRPr>
          </a:p>
          <a:p>
            <a:pPr algn="l">
              <a:lnSpc>
                <a:spcPct val="90000"/>
              </a:lnSpc>
              <a:spcAft>
                <a:spcPts val="600"/>
              </a:spcAft>
            </a:pPr>
            <a:endParaRPr lang="en-US" sz="1200" dirty="0">
              <a:latin typeface="Arial" panose="020B0604020202020204" pitchFamily="34" charset="0"/>
              <a:cs typeface="Arial" panose="020B0604020202020204" pitchFamily="34" charset="0"/>
            </a:endParaRPr>
          </a:p>
          <a:p>
            <a:pPr algn="l">
              <a:lnSpc>
                <a:spcPct val="90000"/>
              </a:lnSpc>
              <a:spcAft>
                <a:spcPts val="600"/>
              </a:spcAft>
            </a:pPr>
            <a:endParaRPr lang="en-US" sz="12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wrap="square" anchor="t">
            <a:normAutofit/>
          </a:bodyPr>
          <a:lstStyle/>
          <a:p>
            <a:pPr>
              <a:lnSpc>
                <a:spcPct val="90000"/>
              </a:lnSpc>
            </a:pPr>
            <a:r>
              <a:rPr lang="en-US" sz="2800" b="1" i="1" dirty="0"/>
              <a:t>Inspection </a:t>
            </a:r>
          </a:p>
        </p:txBody>
      </p:sp>
    </p:spTree>
    <p:extLst>
      <p:ext uri="{BB962C8B-B14F-4D97-AF65-F5344CB8AC3E}">
        <p14:creationId xmlns:p14="http://schemas.microsoft.com/office/powerpoint/2010/main" val="960983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403122" y="99799"/>
            <a:ext cx="8165869" cy="4680748"/>
          </a:xfrm>
          <a:prstGeom prst="rect">
            <a:avLst/>
          </a:prstGeom>
        </p:spPr>
      </p:pic>
    </p:spTree>
    <p:extLst>
      <p:ext uri="{BB962C8B-B14F-4D97-AF65-F5344CB8AC3E}">
        <p14:creationId xmlns:p14="http://schemas.microsoft.com/office/powerpoint/2010/main" val="3194180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6388"/>
            <a:ext cx="8487508" cy="923925"/>
          </a:xfrm>
        </p:spPr>
        <p:txBody>
          <a:bodyPr>
            <a:noAutofit/>
          </a:bodyPr>
          <a:lstStyle/>
          <a:p>
            <a:pPr algn="ctr"/>
            <a:r>
              <a:rPr lang="en-US" b="1" dirty="0"/>
              <a:t>Features of chronic liver disease</a:t>
            </a:r>
            <a:br>
              <a:rPr lang="en-US" b="1" dirty="0"/>
            </a:br>
            <a:endParaRPr lang="en-US" sz="3000" dirty="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430215" y="1073394"/>
            <a:ext cx="5711825" cy="3616325"/>
          </a:xfrm>
        </p:spPr>
      </p:pic>
    </p:spTree>
    <p:extLst>
      <p:ext uri="{BB962C8B-B14F-4D97-AF65-F5344CB8AC3E}">
        <p14:creationId xmlns:p14="http://schemas.microsoft.com/office/powerpoint/2010/main" val="2660482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5300"/>
            <a:ext cx="3543300" cy="935038"/>
          </a:xfrm>
        </p:spPr>
        <p:txBody>
          <a:bodyPr/>
          <a:lstStyle/>
          <a:p>
            <a:pPr>
              <a:buClr>
                <a:srgbClr val="000000"/>
              </a:buClr>
              <a:buFont typeface="Arial"/>
            </a:pPr>
            <a:r>
              <a:rPr lang="en-US" sz="3600" b="1" i="1">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sym typeface="Arial"/>
              </a:rPr>
              <a:t>Palpation </a:t>
            </a:r>
          </a:p>
        </p:txBody>
      </p:sp>
      <p:sp>
        <p:nvSpPr>
          <p:cNvPr id="3" name="Content Placeholder 2"/>
          <p:cNvSpPr>
            <a:spLocks noGrp="1"/>
          </p:cNvSpPr>
          <p:nvPr>
            <p:ph idx="4294967295"/>
          </p:nvPr>
        </p:nvSpPr>
        <p:spPr>
          <a:xfrm>
            <a:off x="0" y="1834674"/>
            <a:ext cx="6172200" cy="324326"/>
          </a:xfrm>
        </p:spPr>
        <p:txBody>
          <a:bodyPr>
            <a:noAutofit/>
          </a:bodyPr>
          <a:lstStyle/>
          <a:p>
            <a:pPr algn="l" rtl="0">
              <a:buFont typeface="Wingdings" pitchFamily="2" charset="2"/>
              <a:buChar char="q"/>
            </a:pPr>
            <a:r>
              <a:rPr lang="en-US" sz="2000" b="1" dirty="0"/>
              <a:t>Tenderness </a:t>
            </a:r>
          </a:p>
          <a:p>
            <a:pPr algn="l" rtl="0">
              <a:buFont typeface="Wingdings" pitchFamily="2" charset="2"/>
              <a:buChar char="q"/>
            </a:pPr>
            <a:r>
              <a:rPr lang="en-US" sz="2000" b="1" dirty="0"/>
              <a:t>Abdominal mass </a:t>
            </a:r>
          </a:p>
          <a:p>
            <a:pPr marL="48006" indent="0" algn="l" rtl="0">
              <a:buNone/>
            </a:pPr>
            <a:endParaRPr lang="en-US" sz="2000" dirty="0"/>
          </a:p>
        </p:txBody>
      </p:sp>
      <p:sp>
        <p:nvSpPr>
          <p:cNvPr id="6" name="TextBox 5"/>
          <p:cNvSpPr txBox="1"/>
          <p:nvPr/>
        </p:nvSpPr>
        <p:spPr>
          <a:xfrm>
            <a:off x="4985317" y="2714322"/>
            <a:ext cx="4286250" cy="646331"/>
          </a:xfrm>
          <a:prstGeom prst="rect">
            <a:avLst/>
          </a:prstGeom>
          <a:noFill/>
        </p:spPr>
        <p:txBody>
          <a:bodyPr wrap="square" rtlCol="0">
            <a:spAutoFit/>
          </a:bodyPr>
          <a:lstStyle/>
          <a:p>
            <a:r>
              <a:rPr lang="en-US" sz="3600" b="1" i="1">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Percussion</a:t>
            </a:r>
            <a:r>
              <a:rPr lang="en-US" sz="1050" b="1"/>
              <a:t> </a:t>
            </a:r>
          </a:p>
        </p:txBody>
      </p:sp>
      <p:sp>
        <p:nvSpPr>
          <p:cNvPr id="7" name="TextBox 6"/>
          <p:cNvSpPr txBox="1"/>
          <p:nvPr/>
        </p:nvSpPr>
        <p:spPr>
          <a:xfrm>
            <a:off x="4985317" y="3633353"/>
            <a:ext cx="4000500" cy="473206"/>
          </a:xfrm>
          <a:prstGeom prst="rect">
            <a:avLst/>
          </a:prstGeom>
          <a:noFill/>
        </p:spPr>
        <p:txBody>
          <a:bodyPr wrap="square" rtlCol="0">
            <a:spAutoFit/>
          </a:bodyPr>
          <a:lstStyle/>
          <a:p>
            <a:pPr marL="342900" indent="-342900">
              <a:buClr>
                <a:schemeClr val="accent1"/>
              </a:buClr>
              <a:buFont typeface="Wingdings" pitchFamily="2" charset="2"/>
              <a:buChar char="q"/>
            </a:pPr>
            <a:r>
              <a:rPr lang="en-US" sz="2475" b="1"/>
              <a:t>Shifting dullness </a:t>
            </a:r>
          </a:p>
        </p:txBody>
      </p:sp>
      <p:sp>
        <p:nvSpPr>
          <p:cNvPr id="8" name="TextBox 7"/>
          <p:cNvSpPr txBox="1"/>
          <p:nvPr/>
        </p:nvSpPr>
        <p:spPr>
          <a:xfrm>
            <a:off x="4985317" y="484036"/>
            <a:ext cx="4457700" cy="646331"/>
          </a:xfrm>
          <a:prstGeom prst="rect">
            <a:avLst/>
          </a:prstGeom>
          <a:noFill/>
        </p:spPr>
        <p:txBody>
          <a:bodyPr wrap="square" rtlCol="0">
            <a:spAutoFit/>
          </a:bodyPr>
          <a:lstStyle/>
          <a:p>
            <a:r>
              <a:rPr lang="en-US" sz="3600" b="1" i="1">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Auscultation</a:t>
            </a:r>
            <a:r>
              <a:rPr lang="en-US" sz="1050" b="1"/>
              <a:t> </a:t>
            </a:r>
          </a:p>
        </p:txBody>
      </p:sp>
      <p:sp>
        <p:nvSpPr>
          <p:cNvPr id="9" name="TextBox 8"/>
          <p:cNvSpPr txBox="1"/>
          <p:nvPr/>
        </p:nvSpPr>
        <p:spPr>
          <a:xfrm>
            <a:off x="4923064" y="1294323"/>
            <a:ext cx="3649436" cy="1015663"/>
          </a:xfrm>
          <a:prstGeom prst="rect">
            <a:avLst/>
          </a:prstGeom>
          <a:noFill/>
        </p:spPr>
        <p:txBody>
          <a:bodyPr wrap="square" rtlCol="0">
            <a:spAutoFit/>
          </a:bodyPr>
          <a:lstStyle/>
          <a:p>
            <a:pPr marL="342900" indent="-342900">
              <a:buClr>
                <a:schemeClr val="accent1"/>
              </a:buClr>
              <a:buFont typeface="Wingdings" pitchFamily="2" charset="2"/>
              <a:buChar char="q"/>
            </a:pPr>
            <a:r>
              <a:rPr lang="en-US" sz="2475" b="1"/>
              <a:t>Absent bowel sound </a:t>
            </a:r>
          </a:p>
          <a:p>
            <a:pPr marL="342900" indent="-342900">
              <a:buClr>
                <a:schemeClr val="accent1"/>
              </a:buClr>
              <a:buFont typeface="Wingdings" pitchFamily="2" charset="2"/>
              <a:buChar char="q"/>
            </a:pPr>
            <a:r>
              <a:rPr lang="en-US" sz="2475" b="1"/>
              <a:t>Bruit </a:t>
            </a:r>
          </a:p>
          <a:p>
            <a:endParaRPr lang="en-US" sz="1050"/>
          </a:p>
        </p:txBody>
      </p:sp>
      <p:sp>
        <p:nvSpPr>
          <p:cNvPr id="10" name="TextBox 9"/>
          <p:cNvSpPr txBox="1"/>
          <p:nvPr/>
        </p:nvSpPr>
        <p:spPr>
          <a:xfrm>
            <a:off x="-164307" y="2714322"/>
            <a:ext cx="5087371" cy="584775"/>
          </a:xfrm>
          <a:prstGeom prst="rect">
            <a:avLst/>
          </a:prstGeom>
          <a:noFill/>
        </p:spPr>
        <p:txBody>
          <a:bodyPr wrap="square" rtlCol="0">
            <a:spAutoFit/>
          </a:bodyPr>
          <a:lstStyle/>
          <a:p>
            <a:r>
              <a:rPr lang="en-US" sz="3200" b="1" i="1">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Digital rectal examination </a:t>
            </a:r>
          </a:p>
        </p:txBody>
      </p:sp>
      <p:sp>
        <p:nvSpPr>
          <p:cNvPr id="11" name="TextBox 10"/>
          <p:cNvSpPr txBox="1"/>
          <p:nvPr/>
        </p:nvSpPr>
        <p:spPr>
          <a:xfrm>
            <a:off x="539863" y="3581414"/>
            <a:ext cx="2914650" cy="1234953"/>
          </a:xfrm>
          <a:prstGeom prst="rect">
            <a:avLst/>
          </a:prstGeom>
          <a:noFill/>
        </p:spPr>
        <p:txBody>
          <a:bodyPr wrap="square" rtlCol="0">
            <a:spAutoFit/>
          </a:bodyPr>
          <a:lstStyle/>
          <a:p>
            <a:pPr marL="342900" indent="-342900">
              <a:buClr>
                <a:schemeClr val="accent1"/>
              </a:buClr>
              <a:buFont typeface="Wingdings" pitchFamily="2" charset="2"/>
              <a:buChar char="q"/>
            </a:pPr>
            <a:r>
              <a:rPr lang="en-US" sz="2475" b="1"/>
              <a:t>Hemorrhoid </a:t>
            </a:r>
          </a:p>
          <a:p>
            <a:pPr marL="342900" indent="-342900">
              <a:buClr>
                <a:schemeClr val="accent1"/>
              </a:buClr>
              <a:buFont typeface="Wingdings" pitchFamily="2" charset="2"/>
              <a:buChar char="q"/>
            </a:pPr>
            <a:r>
              <a:rPr lang="en-GB" sz="2475" b="1"/>
              <a:t>Fresh blood </a:t>
            </a:r>
          </a:p>
          <a:p>
            <a:pPr marL="342900" indent="-342900">
              <a:buClr>
                <a:schemeClr val="accent1"/>
              </a:buClr>
              <a:buFont typeface="Wingdings" pitchFamily="2" charset="2"/>
              <a:buChar char="q"/>
            </a:pPr>
            <a:r>
              <a:rPr lang="en-GB" sz="2475" b="1"/>
              <a:t>fissures </a:t>
            </a:r>
            <a:endParaRPr lang="en-US" sz="2475" b="1"/>
          </a:p>
        </p:txBody>
      </p:sp>
    </p:spTree>
    <p:extLst>
      <p:ext uri="{BB962C8B-B14F-4D97-AF65-F5344CB8AC3E}">
        <p14:creationId xmlns:p14="http://schemas.microsoft.com/office/powerpoint/2010/main" val="3733883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vy paint art pattern">
            <a:extLst>
              <a:ext uri="{FF2B5EF4-FFF2-40B4-BE49-F238E27FC236}">
                <a16:creationId xmlns:a16="http://schemas.microsoft.com/office/drawing/2014/main" id="{B6DB5750-0812-4899-D1FE-170D8EC2622D}"/>
              </a:ext>
            </a:extLst>
          </p:cNvPr>
          <p:cNvPicPr>
            <a:picLocks noChangeAspect="1"/>
          </p:cNvPicPr>
          <p:nvPr/>
        </p:nvPicPr>
        <p:blipFill rotWithShape="1">
          <a:blip r:embed="rId2">
            <a:duotone>
              <a:schemeClr val="accent1">
                <a:shade val="45000"/>
                <a:satMod val="135000"/>
              </a:schemeClr>
              <a:prstClr val="white"/>
            </a:duotone>
            <a:alphaModFix amt="35000"/>
          </a:blip>
          <a:srcRect t="3657" b="15986"/>
          <a:stretch/>
        </p:blipFill>
        <p:spPr>
          <a:xfrm>
            <a:off x="15" y="0"/>
            <a:ext cx="9143985" cy="5143500"/>
          </a:xfrm>
          <a:prstGeom prst="rect">
            <a:avLst/>
          </a:prstGeom>
        </p:spPr>
      </p:pic>
      <p:sp>
        <p:nvSpPr>
          <p:cNvPr id="3" name="TextBox 2">
            <a:extLst>
              <a:ext uri="{FF2B5EF4-FFF2-40B4-BE49-F238E27FC236}">
                <a16:creationId xmlns:a16="http://schemas.microsoft.com/office/drawing/2014/main" id="{BF1C9E48-ABD5-169E-742D-4CA4836C166A}"/>
              </a:ext>
            </a:extLst>
          </p:cNvPr>
          <p:cNvSpPr txBox="1"/>
          <p:nvPr/>
        </p:nvSpPr>
        <p:spPr>
          <a:xfrm>
            <a:off x="2354638" y="1601901"/>
            <a:ext cx="4889480" cy="1015663"/>
          </a:xfrm>
          <a:prstGeom prst="rect">
            <a:avLst/>
          </a:prstGeom>
          <a:noFill/>
        </p:spPr>
        <p:txBody>
          <a:bodyPr wrap="none" rtlCol="0">
            <a:spAutoFit/>
          </a:bodyPr>
          <a:lstStyle/>
          <a:p>
            <a:r>
              <a:rPr lang="en-US" sz="6000" b="1" dirty="0">
                <a:solidFill>
                  <a:srgbClr val="C00000"/>
                </a:solidFill>
                <a:latin typeface="Microsoft YaHei Light" panose="020B0502040204020203" pitchFamily="34" charset="-122"/>
                <a:ea typeface="Microsoft YaHei Light" panose="020B0502040204020203" pitchFamily="34" charset="-122"/>
              </a:rPr>
              <a:t>Investigations</a:t>
            </a:r>
          </a:p>
        </p:txBody>
      </p:sp>
    </p:spTree>
    <p:extLst>
      <p:ext uri="{BB962C8B-B14F-4D97-AF65-F5344CB8AC3E}">
        <p14:creationId xmlns:p14="http://schemas.microsoft.com/office/powerpoint/2010/main" val="3010545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D81B-DB2E-0072-FD01-0A57CAB413EA}"/>
              </a:ext>
            </a:extLst>
          </p:cNvPr>
          <p:cNvSpPr>
            <a:spLocks noGrp="1"/>
          </p:cNvSpPr>
          <p:nvPr>
            <p:ph type="title" idx="4294967295"/>
          </p:nvPr>
        </p:nvSpPr>
        <p:spPr>
          <a:xfrm>
            <a:off x="0" y="563563"/>
            <a:ext cx="7718425" cy="573087"/>
          </a:xfrm>
        </p:spPr>
        <p:txBody>
          <a:bodyPr>
            <a:normAutofit/>
          </a:bodyPr>
          <a:lstStyle/>
          <a:p>
            <a:r>
              <a:rPr lang="en-US" sz="2800" dirty="0"/>
              <a:t>Investigation</a:t>
            </a:r>
          </a:p>
        </p:txBody>
      </p:sp>
      <p:sp>
        <p:nvSpPr>
          <p:cNvPr id="3" name="Content Placeholder 2">
            <a:extLst>
              <a:ext uri="{FF2B5EF4-FFF2-40B4-BE49-F238E27FC236}">
                <a16:creationId xmlns:a16="http://schemas.microsoft.com/office/drawing/2014/main" id="{7BA2C1D8-7D2A-09E4-6E15-C53D3A0E6C38}"/>
              </a:ext>
            </a:extLst>
          </p:cNvPr>
          <p:cNvSpPr>
            <a:spLocks noGrp="1"/>
          </p:cNvSpPr>
          <p:nvPr>
            <p:ph idx="4294967295"/>
          </p:nvPr>
        </p:nvSpPr>
        <p:spPr>
          <a:xfrm>
            <a:off x="0" y="865879"/>
            <a:ext cx="7886700" cy="3640138"/>
          </a:xfrm>
        </p:spPr>
        <p:txBody>
          <a:bodyPr>
            <a:normAutofit/>
          </a:bodyPr>
          <a:lstStyle/>
          <a:p>
            <a:pPr algn="l" rtl="0">
              <a:lnSpc>
                <a:spcPct val="120000"/>
              </a:lnSpc>
            </a:pPr>
            <a:r>
              <a:rPr lang="en-US" sz="1600" dirty="0" err="1">
                <a:latin typeface="Arial" panose="020B0604020202020204" pitchFamily="34" charset="0"/>
                <a:cs typeface="Arial" panose="020B0604020202020204" pitchFamily="34" charset="0"/>
              </a:rPr>
              <a:t>Cbc</a:t>
            </a:r>
            <a:r>
              <a:rPr lang="en-US" sz="1600" dirty="0">
                <a:latin typeface="Arial" panose="020B0604020202020204" pitchFamily="34" charset="0"/>
                <a:cs typeface="Arial" panose="020B0604020202020204" pitchFamily="34" charset="0"/>
              </a:rPr>
              <a:t> =&gt; (q4-6h) during the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day</a:t>
            </a:r>
          </a:p>
          <a:p>
            <a:pPr algn="l" rtl="0">
              <a:lnSpc>
                <a:spcPct val="120000"/>
              </a:lnSpc>
            </a:pPr>
            <a:r>
              <a:rPr lang="en-US" sz="1600" dirty="0">
                <a:latin typeface="Arial" panose="020B0604020202020204" pitchFamily="34" charset="0"/>
                <a:cs typeface="Arial" panose="020B0604020202020204" pitchFamily="34" charset="0"/>
              </a:rPr>
              <a:t>platelet count =&gt; (q4-6h) during the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day</a:t>
            </a:r>
          </a:p>
          <a:p>
            <a:pPr algn="l" rtl="0"/>
            <a:r>
              <a:rPr lang="en-US" sz="1600" dirty="0" err="1">
                <a:latin typeface="Arial" panose="020B0604020202020204" pitchFamily="34" charset="0"/>
                <a:cs typeface="Arial" panose="020B0604020202020204" pitchFamily="34" charset="0"/>
              </a:rPr>
              <a:t>Hb</a:t>
            </a:r>
            <a:r>
              <a:rPr lang="en-US" sz="1600" dirty="0">
                <a:latin typeface="Arial" panose="020B0604020202020204" pitchFamily="34" charset="0"/>
                <a:cs typeface="Arial" panose="020B0604020202020204" pitchFamily="34" charset="0"/>
              </a:rPr>
              <a:t>% </a:t>
            </a:r>
          </a:p>
          <a:p>
            <a:pPr algn="l" rtl="0"/>
            <a:r>
              <a:rPr lang="en-US" sz="1600" dirty="0">
                <a:latin typeface="Arial" panose="020B0604020202020204" pitchFamily="34" charset="0"/>
                <a:cs typeface="Arial" panose="020B0604020202020204" pitchFamily="34" charset="0"/>
              </a:rPr>
              <a:t>blood grouping (cross matching)</a:t>
            </a:r>
          </a:p>
          <a:p>
            <a:pPr algn="l" rtl="0"/>
            <a:r>
              <a:rPr lang="en-US" sz="1600" dirty="0">
                <a:latin typeface="Arial" panose="020B0604020202020204" pitchFamily="34" charset="0"/>
                <a:cs typeface="Arial" panose="020B0604020202020204" pitchFamily="34" charset="0"/>
              </a:rPr>
              <a:t> blood urea</a:t>
            </a:r>
          </a:p>
          <a:p>
            <a:pPr algn="l" rtl="0"/>
            <a:r>
              <a:rPr lang="en-US" sz="1600" dirty="0">
                <a:latin typeface="Arial" panose="020B0604020202020204" pitchFamily="34" charset="0"/>
                <a:cs typeface="Arial" panose="020B0604020202020204" pitchFamily="34" charset="0"/>
              </a:rPr>
              <a:t>LFT =&gt; underlying liver disease</a:t>
            </a:r>
          </a:p>
          <a:p>
            <a:pPr algn="l" rtl="0"/>
            <a:r>
              <a:rPr lang="en-US" sz="1600" dirty="0">
                <a:latin typeface="Arial" panose="020B0604020202020204" pitchFamily="34" charset="0"/>
                <a:cs typeface="Arial" panose="020B0604020202020204" pitchFamily="34" charset="0"/>
              </a:rPr>
              <a:t>RFT =&gt; underlying renal disease </a:t>
            </a:r>
          </a:p>
        </p:txBody>
      </p:sp>
    </p:spTree>
    <p:extLst>
      <p:ext uri="{BB962C8B-B14F-4D97-AF65-F5344CB8AC3E}">
        <p14:creationId xmlns:p14="http://schemas.microsoft.com/office/powerpoint/2010/main" val="3549812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1F2DE-A2E3-1E09-24B0-7A94AF288267}"/>
              </a:ext>
            </a:extLst>
          </p:cNvPr>
          <p:cNvSpPr>
            <a:spLocks noGrp="1"/>
          </p:cNvSpPr>
          <p:nvPr>
            <p:ph type="title" idx="4294967295"/>
          </p:nvPr>
        </p:nvSpPr>
        <p:spPr>
          <a:xfrm>
            <a:off x="0" y="481013"/>
            <a:ext cx="7718425" cy="573087"/>
          </a:xfrm>
        </p:spPr>
        <p:txBody>
          <a:bodyPr>
            <a:normAutofit/>
          </a:bodyPr>
          <a:lstStyle/>
          <a:p>
            <a:r>
              <a:rPr lang="en-US" sz="2800" dirty="0"/>
              <a:t>Investigation </a:t>
            </a:r>
          </a:p>
        </p:txBody>
      </p:sp>
      <p:sp>
        <p:nvSpPr>
          <p:cNvPr id="3" name="Content Placeholder 2">
            <a:extLst>
              <a:ext uri="{FF2B5EF4-FFF2-40B4-BE49-F238E27FC236}">
                <a16:creationId xmlns:a16="http://schemas.microsoft.com/office/drawing/2014/main" id="{5A116190-990E-8C23-E896-7EC6E4322F0B}"/>
              </a:ext>
            </a:extLst>
          </p:cNvPr>
          <p:cNvSpPr>
            <a:spLocks noGrp="1"/>
          </p:cNvSpPr>
          <p:nvPr>
            <p:ph idx="4294967295"/>
          </p:nvPr>
        </p:nvSpPr>
        <p:spPr>
          <a:xfrm>
            <a:off x="0" y="1174872"/>
            <a:ext cx="7718425" cy="3416300"/>
          </a:xfrm>
        </p:spPr>
        <p:txBody>
          <a:bodyPr/>
          <a:lstStyle/>
          <a:p>
            <a:pPr algn="l" rtl="0"/>
            <a:r>
              <a:rPr lang="en-US" sz="1600" dirty="0">
                <a:latin typeface="Arial" panose="020B0604020202020204" pitchFamily="34" charset="0"/>
                <a:cs typeface="Arial" panose="020B0604020202020204" pitchFamily="34" charset="0"/>
              </a:rPr>
              <a:t>Ca levels =&gt; monitoring patients receiving multiple transfusions of citrated blood </a:t>
            </a:r>
          </a:p>
          <a:p>
            <a:pPr algn="l" rtl="0"/>
            <a:r>
              <a:rPr lang="en-US" sz="1600" dirty="0">
                <a:latin typeface="Arial" panose="020B0604020202020204" pitchFamily="34" charset="0"/>
                <a:cs typeface="Arial" panose="020B0604020202020204" pitchFamily="34" charset="0"/>
              </a:rPr>
              <a:t>serum creatinine (BUN-to-creatinine ratio) {&gt;36} =&gt; UGIB</a:t>
            </a:r>
          </a:p>
          <a:p>
            <a:pPr algn="l" rtl="0"/>
            <a:r>
              <a:rPr lang="en-US" sz="1600" dirty="0">
                <a:latin typeface="Arial" panose="020B0604020202020204" pitchFamily="34" charset="0"/>
                <a:cs typeface="Arial" panose="020B0604020202020204" pitchFamily="34" charset="0"/>
              </a:rPr>
              <a:t> prothrombin time (PT) </a:t>
            </a:r>
          </a:p>
          <a:p>
            <a:pPr algn="l" rtl="0"/>
            <a:r>
              <a:rPr lang="en-US" sz="1600" dirty="0">
                <a:latin typeface="Arial" panose="020B0604020202020204" pitchFamily="34" charset="0"/>
                <a:cs typeface="Arial" panose="020B0604020202020204" pitchFamily="34" charset="0"/>
              </a:rPr>
              <a:t>arterial blood gas analysis</a:t>
            </a:r>
          </a:p>
          <a:p>
            <a:pPr algn="l" rtl="0"/>
            <a:r>
              <a:rPr lang="en-US" sz="1600" dirty="0">
                <a:latin typeface="Arial" panose="020B0604020202020204" pitchFamily="34" charset="0"/>
                <a:cs typeface="Arial" panose="020B0604020202020204" pitchFamily="34" charset="0"/>
              </a:rPr>
              <a:t>Endoscopy </a:t>
            </a:r>
          </a:p>
          <a:p>
            <a:pPr algn="l" rtl="0"/>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139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05F6-8AFC-4E87-2AD9-E012A24A3B89}"/>
              </a:ext>
            </a:extLst>
          </p:cNvPr>
          <p:cNvSpPr>
            <a:spLocks noGrp="1"/>
          </p:cNvSpPr>
          <p:nvPr>
            <p:ph type="title" idx="4294967295"/>
          </p:nvPr>
        </p:nvSpPr>
        <p:spPr>
          <a:xfrm>
            <a:off x="0" y="330200"/>
            <a:ext cx="7718425" cy="573088"/>
          </a:xfrm>
        </p:spPr>
        <p:txBody>
          <a:bodyPr wrap="square" anchor="t">
            <a:normAutofit fontScale="90000"/>
          </a:bodyPr>
          <a:lstStyle/>
          <a:p>
            <a:r>
              <a:rPr lang="en-US" dirty="0"/>
              <a:t>Endoscopy </a:t>
            </a:r>
          </a:p>
        </p:txBody>
      </p:sp>
      <p:sp>
        <p:nvSpPr>
          <p:cNvPr id="3" name="Content Placeholder 2">
            <a:extLst>
              <a:ext uri="{FF2B5EF4-FFF2-40B4-BE49-F238E27FC236}">
                <a16:creationId xmlns:a16="http://schemas.microsoft.com/office/drawing/2014/main" id="{A4E58028-8B43-57C5-054C-26806639A4A4}"/>
              </a:ext>
            </a:extLst>
          </p:cNvPr>
          <p:cNvSpPr>
            <a:spLocks noGrp="1"/>
          </p:cNvSpPr>
          <p:nvPr>
            <p:ph type="body" idx="4294967295"/>
          </p:nvPr>
        </p:nvSpPr>
        <p:spPr>
          <a:xfrm>
            <a:off x="0" y="1095375"/>
            <a:ext cx="7718425" cy="3416300"/>
          </a:xfrm>
        </p:spPr>
        <p:txBody>
          <a:bodyPr wrap="square" anchor="t">
            <a:normAutofit lnSpcReduction="10000"/>
          </a:bodyPr>
          <a:lstStyle/>
          <a:p>
            <a:pPr algn="l" rtl="0">
              <a:spcAft>
                <a:spcPts val="600"/>
              </a:spcAft>
            </a:pPr>
            <a:r>
              <a:rPr lang="en-US" dirty="0">
                <a:latin typeface="Arial" panose="020B0604020202020204" pitchFamily="34" charset="0"/>
                <a:cs typeface="Arial" panose="020B0604020202020204" pitchFamily="34" charset="0"/>
              </a:rPr>
              <a:t>Is basically a thin tube with a small camera at the tip of the tube inserted in the patients’ throat </a:t>
            </a:r>
          </a:p>
          <a:p>
            <a:pPr algn="l" rtl="0">
              <a:spcAft>
                <a:spcPts val="600"/>
              </a:spcAft>
            </a:pPr>
            <a:r>
              <a:rPr lang="en-US" dirty="0">
                <a:latin typeface="Arial" panose="020B0604020202020204" pitchFamily="34" charset="0"/>
                <a:cs typeface="Arial" panose="020B0604020202020204" pitchFamily="34" charset="0"/>
              </a:rPr>
              <a:t>Diagnostic and therapeutic ( gold standard )</a:t>
            </a:r>
          </a:p>
          <a:p>
            <a:pPr algn="l" rtl="0">
              <a:spcAft>
                <a:spcPts val="600"/>
              </a:spcAft>
            </a:pPr>
            <a:r>
              <a:rPr lang="en-US" dirty="0">
                <a:latin typeface="Arial" panose="020B0604020202020204" pitchFamily="34" charset="0"/>
                <a:cs typeface="Arial" panose="020B0604020202020204" pitchFamily="34" charset="0"/>
              </a:rPr>
              <a:t>Can detect the cause of the hemorrhage in 95% or more of cases</a:t>
            </a:r>
          </a:p>
          <a:p>
            <a:pPr algn="l" rtl="0">
              <a:spcAft>
                <a:spcPts val="600"/>
              </a:spcAft>
            </a:pPr>
            <a:r>
              <a:rPr lang="en-US" dirty="0">
                <a:latin typeface="Arial" panose="020B0604020202020204" pitchFamily="34" charset="0"/>
                <a:cs typeface="Arial" panose="020B0604020202020204" pitchFamily="34" charset="0"/>
              </a:rPr>
              <a:t>Should be performed immediately after: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Hemodynamic stabilization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Adequate monitoring in the ICU is established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(if indicated) endotracheal tube intubation </a:t>
            </a:r>
          </a:p>
          <a:p>
            <a:pPr algn="l" rtl="0">
              <a:spcAft>
                <a:spcPts val="600"/>
              </a:spcAft>
            </a:pPr>
            <a:r>
              <a:rPr lang="en-US" dirty="0">
                <a:latin typeface="Arial" panose="020B0604020202020204" pitchFamily="34" charset="0"/>
                <a:cs typeface="Arial" panose="020B0604020202020204" pitchFamily="34" charset="0"/>
              </a:rPr>
              <a:t>Is the initial diagnostic examination for patients </a:t>
            </a:r>
            <a:r>
              <a:rPr lang="en-US" b="1" dirty="0">
                <a:latin typeface="Arial" panose="020B0604020202020204" pitchFamily="34" charset="0"/>
                <a:cs typeface="Arial" panose="020B0604020202020204" pitchFamily="34" charset="0"/>
              </a:rPr>
              <a:t>PRESUMED</a:t>
            </a:r>
            <a:r>
              <a:rPr lang="en-US" dirty="0">
                <a:latin typeface="Arial" panose="020B0604020202020204" pitchFamily="34" charset="0"/>
                <a:cs typeface="Arial" panose="020B0604020202020204" pitchFamily="34" charset="0"/>
              </a:rPr>
              <a:t> to have UGIB</a:t>
            </a:r>
          </a:p>
        </p:txBody>
      </p:sp>
    </p:spTree>
    <p:extLst>
      <p:ext uri="{BB962C8B-B14F-4D97-AF65-F5344CB8AC3E}">
        <p14:creationId xmlns:p14="http://schemas.microsoft.com/office/powerpoint/2010/main" val="3479890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1E0130-D042-1E85-ACE1-DC9926837932}"/>
              </a:ext>
            </a:extLst>
          </p:cNvPr>
          <p:cNvSpPr>
            <a:spLocks noGrp="1"/>
          </p:cNvSpPr>
          <p:nvPr>
            <p:ph type="subTitle" idx="1"/>
          </p:nvPr>
        </p:nvSpPr>
        <p:spPr>
          <a:xfrm>
            <a:off x="713225" y="1289219"/>
            <a:ext cx="6856039" cy="2889000"/>
          </a:xfrm>
        </p:spPr>
        <p:txBody>
          <a:bodyPr wrap="square" anchor="ctr">
            <a:normAutofit/>
          </a:bodyPr>
          <a:lstStyle/>
          <a:p>
            <a:pPr algn="l">
              <a:lnSpc>
                <a:spcPct val="90000"/>
              </a:lnSpc>
              <a:spcAft>
                <a:spcPts val="600"/>
              </a:spcAft>
            </a:pPr>
            <a:r>
              <a:rPr lang="en-US" sz="1600"/>
              <a:t>Is an important diagnostic tool </a:t>
            </a:r>
          </a:p>
          <a:p>
            <a:pPr algn="l">
              <a:lnSpc>
                <a:spcPct val="90000"/>
              </a:lnSpc>
              <a:spcAft>
                <a:spcPts val="600"/>
              </a:spcAft>
            </a:pPr>
            <a:r>
              <a:rPr lang="en-US" sz="1600"/>
              <a:t>May confirm </a:t>
            </a:r>
            <a:br>
              <a:rPr lang="en-US" sz="1600"/>
            </a:br>
            <a:r>
              <a:rPr lang="en-US" sz="1600"/>
              <a:t>-recent bleeding =&gt; coffee ground appearance </a:t>
            </a:r>
            <a:br>
              <a:rPr lang="en-US" sz="1600"/>
            </a:br>
            <a:r>
              <a:rPr lang="en-US" sz="1600"/>
              <a:t>- possible active bleeding =&gt; red blood in the aspirate that doesn’t clear</a:t>
            </a:r>
            <a:br>
              <a:rPr lang="en-US" sz="1600"/>
            </a:br>
            <a:r>
              <a:rPr lang="en-US" sz="1600"/>
              <a:t>-lack of blood in the stomach =&gt; active bleeding is less likely but doesn’t exclude an upper GI lesion </a:t>
            </a:r>
          </a:p>
          <a:p>
            <a:pPr algn="l">
              <a:lnSpc>
                <a:spcPct val="90000"/>
              </a:lnSpc>
              <a:spcAft>
                <a:spcPts val="600"/>
              </a:spcAft>
            </a:pPr>
            <a:r>
              <a:rPr lang="en-US" sz="1600"/>
              <a:t>Should be done ONLY in alert and cooperative patients to avoid bronco-pulmonary aspiration </a:t>
            </a:r>
          </a:p>
          <a:p>
            <a:pPr algn="l">
              <a:lnSpc>
                <a:spcPct val="90000"/>
              </a:lnSpc>
              <a:spcAft>
                <a:spcPts val="600"/>
              </a:spcAft>
            </a:pPr>
            <a:r>
              <a:rPr lang="en-US" sz="1600"/>
              <a:t>During gastric lavage use saline and NOT in large volume to avoid water intoxication </a:t>
            </a:r>
          </a:p>
        </p:txBody>
      </p:sp>
      <p:sp>
        <p:nvSpPr>
          <p:cNvPr id="2" name="Title 1">
            <a:extLst>
              <a:ext uri="{FF2B5EF4-FFF2-40B4-BE49-F238E27FC236}">
                <a16:creationId xmlns:a16="http://schemas.microsoft.com/office/drawing/2014/main" id="{4BEB176F-0E3F-F4B8-4323-D933957745D4}"/>
              </a:ext>
            </a:extLst>
          </p:cNvPr>
          <p:cNvSpPr>
            <a:spLocks noGrp="1"/>
          </p:cNvSpPr>
          <p:nvPr>
            <p:ph type="title"/>
          </p:nvPr>
        </p:nvSpPr>
        <p:spPr/>
        <p:txBody>
          <a:bodyPr wrap="square" anchor="t">
            <a:normAutofit/>
          </a:bodyPr>
          <a:lstStyle/>
          <a:p>
            <a:pPr>
              <a:lnSpc>
                <a:spcPct val="90000"/>
              </a:lnSpc>
            </a:pPr>
            <a:r>
              <a:rPr lang="en-US" sz="2800"/>
              <a:t>Nasogastric lavage </a:t>
            </a:r>
          </a:p>
        </p:txBody>
      </p:sp>
    </p:spTree>
    <p:extLst>
      <p:ext uri="{BB962C8B-B14F-4D97-AF65-F5344CB8AC3E}">
        <p14:creationId xmlns:p14="http://schemas.microsoft.com/office/powerpoint/2010/main" val="1940566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60"/>
          <p:cNvSpPr txBox="1">
            <a:spLocks noGrp="1"/>
          </p:cNvSpPr>
          <p:nvPr>
            <p:ph type="title"/>
          </p:nvPr>
        </p:nvSpPr>
        <p:spPr>
          <a:xfrm>
            <a:off x="217834" y="290710"/>
            <a:ext cx="7717500" cy="35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700" dirty="0">
                <a:latin typeface="Microsoft JhengHei UI Light" panose="020B0304030504040204" pitchFamily="34" charset="-120"/>
                <a:ea typeface="Microsoft JhengHei UI Light" panose="020B0304030504040204" pitchFamily="34" charset="-120"/>
              </a:rPr>
              <a:t>Epidemiology</a:t>
            </a:r>
            <a:br>
              <a:rPr lang="en-GB" sz="2700" dirty="0">
                <a:latin typeface="Microsoft JhengHei UI Light" panose="020B0304030504040204" pitchFamily="34" charset="-120"/>
                <a:ea typeface="Microsoft JhengHei UI Light" panose="020B0304030504040204" pitchFamily="34" charset="-120"/>
              </a:rPr>
            </a:br>
            <a:br>
              <a:rPr lang="en-GB" sz="2700" dirty="0">
                <a:latin typeface="Microsoft JhengHei UI Light" panose="020B0304030504040204" pitchFamily="34" charset="-120"/>
                <a:ea typeface="Microsoft JhengHei UI Light" panose="020B0304030504040204" pitchFamily="34" charset="-120"/>
              </a:rPr>
            </a:br>
            <a:r>
              <a:rPr lang="en-GB" sz="2700" dirty="0">
                <a:latin typeface="Microsoft JhengHei UI Light" panose="020B0304030504040204" pitchFamily="34" charset="-120"/>
                <a:ea typeface="Microsoft JhengHei UI Light" panose="020B0304030504040204" pitchFamily="34" charset="-120"/>
              </a:rPr>
              <a:t>.</a:t>
            </a:r>
            <a:r>
              <a:rPr lang="en-GB" sz="1800" dirty="0">
                <a:latin typeface="Microsoft JhengHei UI Light" panose="020B0304030504040204" pitchFamily="34" charset="-120"/>
                <a:ea typeface="Microsoft JhengHei UI Light" panose="020B0304030504040204" pitchFamily="34" charset="-120"/>
              </a:rPr>
              <a:t>the upper </a:t>
            </a:r>
            <a:r>
              <a:rPr lang="en-GB" sz="1800" dirty="0" err="1">
                <a:latin typeface="Microsoft JhengHei UI Light" panose="020B0304030504040204" pitchFamily="34" charset="-120"/>
                <a:ea typeface="Microsoft JhengHei UI Light" panose="020B0304030504040204" pitchFamily="34" charset="-120"/>
              </a:rPr>
              <a:t>gi</a:t>
            </a:r>
            <a:r>
              <a:rPr lang="en-GB" sz="1800" dirty="0">
                <a:latin typeface="Microsoft JhengHei UI Light" panose="020B0304030504040204" pitchFamily="34" charset="-120"/>
                <a:ea typeface="Microsoft JhengHei UI Light" panose="020B0304030504040204" pitchFamily="34" charset="-120"/>
              </a:rPr>
              <a:t> bleeding is 5 time as common as bleeding from lower </a:t>
            </a:r>
            <a:r>
              <a:rPr lang="en-GB" sz="1800" dirty="0" err="1">
                <a:latin typeface="Microsoft JhengHei UI Light" panose="020B0304030504040204" pitchFamily="34" charset="-120"/>
                <a:ea typeface="Microsoft JhengHei UI Light" panose="020B0304030504040204" pitchFamily="34" charset="-120"/>
              </a:rPr>
              <a:t>gi</a:t>
            </a:r>
            <a:r>
              <a:rPr lang="en-GB" sz="1800" dirty="0"/>
              <a:t> </a:t>
            </a:r>
            <a:br>
              <a:rPr lang="en-GB" sz="1800" dirty="0"/>
            </a:br>
            <a:r>
              <a:rPr lang="en-GB" sz="1800" dirty="0"/>
              <a:t>.the most common cause peptic ulcer (duodenal ulcer more common than the gastric ulcer )</a:t>
            </a:r>
            <a:br>
              <a:rPr lang="en-GB" sz="1800" dirty="0"/>
            </a:br>
            <a:r>
              <a:rPr lang="en-GB" sz="1800" dirty="0"/>
              <a:t>.80%are self limiting</a:t>
            </a:r>
            <a:br>
              <a:rPr lang="en-GB" sz="1800" dirty="0"/>
            </a:br>
            <a:r>
              <a:rPr lang="en-GB" sz="1800" dirty="0"/>
              <a:t>.the mortality rate 5-10%for severe </a:t>
            </a:r>
            <a:r>
              <a:rPr lang="en-GB" sz="1800" dirty="0" err="1"/>
              <a:t>ughb</a:t>
            </a:r>
            <a:br>
              <a:rPr lang="en-GB" sz="1800" dirty="0"/>
            </a:br>
            <a:r>
              <a:rPr lang="en-GB" sz="1800" dirty="0"/>
              <a:t>.more in male than female</a:t>
            </a:r>
            <a:br>
              <a:rPr lang="en-GB" sz="1800" dirty="0"/>
            </a:br>
            <a:r>
              <a:rPr lang="en-GB" sz="1800" dirty="0"/>
              <a:t>.the incidence increase with age </a:t>
            </a:r>
            <a:br>
              <a:rPr lang="en-GB" sz="1800" dirty="0"/>
            </a:br>
            <a:r>
              <a:rPr lang="en-GB" sz="1800" dirty="0"/>
              <a:t>.using </a:t>
            </a:r>
            <a:r>
              <a:rPr lang="en-GB" sz="1800" dirty="0" err="1"/>
              <a:t>nsaids</a:t>
            </a:r>
            <a:r>
              <a:rPr lang="en-GB" sz="1800" dirty="0"/>
              <a:t> increase the risk of bleeding</a:t>
            </a:r>
            <a:endParaRPr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E8428-3648-0E35-2C29-E49BBA16D0C6}"/>
              </a:ext>
            </a:extLst>
          </p:cNvPr>
          <p:cNvSpPr>
            <a:spLocks noGrp="1"/>
          </p:cNvSpPr>
          <p:nvPr>
            <p:ph type="title" idx="4294967295"/>
          </p:nvPr>
        </p:nvSpPr>
        <p:spPr>
          <a:xfrm>
            <a:off x="0" y="376238"/>
            <a:ext cx="7718425" cy="573087"/>
          </a:xfrm>
        </p:spPr>
        <p:txBody>
          <a:bodyPr>
            <a:normAutofit fontScale="90000"/>
          </a:bodyPr>
          <a:lstStyle/>
          <a:p>
            <a:r>
              <a:rPr lang="en-US" dirty="0"/>
              <a:t>Imaging </a:t>
            </a:r>
          </a:p>
        </p:txBody>
      </p:sp>
      <p:sp>
        <p:nvSpPr>
          <p:cNvPr id="3" name="Content Placeholder 2">
            <a:extLst>
              <a:ext uri="{FF2B5EF4-FFF2-40B4-BE49-F238E27FC236}">
                <a16:creationId xmlns:a16="http://schemas.microsoft.com/office/drawing/2014/main" id="{5E179BB1-0236-5A27-DFFC-E0B70DA57FA6}"/>
              </a:ext>
            </a:extLst>
          </p:cNvPr>
          <p:cNvSpPr>
            <a:spLocks noGrp="1"/>
          </p:cNvSpPr>
          <p:nvPr>
            <p:ph idx="4294967295"/>
          </p:nvPr>
        </p:nvSpPr>
        <p:spPr>
          <a:xfrm>
            <a:off x="0" y="1084263"/>
            <a:ext cx="7718425" cy="3416300"/>
          </a:xfrm>
        </p:spPr>
        <p:txBody>
          <a:bodyPr>
            <a:normAutofit fontScale="92500" lnSpcReduction="20000"/>
          </a:bodyPr>
          <a:lstStyle/>
          <a:p>
            <a:pPr algn="l"/>
            <a:r>
              <a:rPr lang="en-US" sz="1750" dirty="0"/>
              <a:t>Chest x ray </a:t>
            </a:r>
            <a:br>
              <a:rPr lang="en-US" sz="1750" dirty="0"/>
            </a:br>
            <a:r>
              <a:rPr lang="en-US" sz="1750" dirty="0"/>
              <a:t>should be done to exclude aspiration pneumonia, effusion and esophageal perforation </a:t>
            </a:r>
            <a:endParaRPr lang="en-US" dirty="0"/>
          </a:p>
          <a:p>
            <a:pPr algn="l"/>
            <a:r>
              <a:rPr lang="en-US" sz="1750" dirty="0"/>
              <a:t>Abdominal x ray </a:t>
            </a:r>
            <a:br>
              <a:rPr lang="en-US" sz="1750" dirty="0"/>
            </a:br>
            <a:r>
              <a:rPr lang="en-US" sz="1750" dirty="0"/>
              <a:t>- erect and supine </a:t>
            </a:r>
            <a:br>
              <a:rPr lang="en-US" sz="1750" dirty="0"/>
            </a:br>
            <a:r>
              <a:rPr lang="en-US" sz="1750" dirty="0"/>
              <a:t>- to exclude perforated viscous and ileus</a:t>
            </a:r>
          </a:p>
          <a:p>
            <a:pPr algn="l"/>
            <a:r>
              <a:rPr lang="en-US" sz="1750" dirty="0"/>
              <a:t>CT and Ultrasonography </a:t>
            </a:r>
            <a:br>
              <a:rPr lang="en-US" sz="1750" dirty="0"/>
            </a:br>
            <a:r>
              <a:rPr lang="en-US" sz="1750" dirty="0"/>
              <a:t>-might be indicated for the evaluation of biliary colic with obstructive jaundice with hemorrhage,  </a:t>
            </a:r>
            <a:r>
              <a:rPr lang="en-US" sz="1750" dirty="0" err="1"/>
              <a:t>aortoenteric</a:t>
            </a:r>
            <a:r>
              <a:rPr lang="en-US" sz="1750" dirty="0"/>
              <a:t> fistula and other unusual causes of UGIB</a:t>
            </a:r>
          </a:p>
          <a:p>
            <a:pPr algn="l"/>
            <a:r>
              <a:rPr lang="en-US" sz="1750" dirty="0"/>
              <a:t>Nuclear medication scans</a:t>
            </a:r>
            <a:br>
              <a:rPr lang="en-US" sz="1750" dirty="0"/>
            </a:br>
            <a:r>
              <a:rPr lang="en-US" sz="1750" dirty="0"/>
              <a:t>-useful in determining the area of active hemorrhage </a:t>
            </a:r>
          </a:p>
          <a:p>
            <a:pPr algn="l"/>
            <a:r>
              <a:rPr lang="en-US" dirty="0"/>
              <a:t>Angiography </a:t>
            </a:r>
          </a:p>
        </p:txBody>
      </p:sp>
    </p:spTree>
    <p:extLst>
      <p:ext uri="{BB962C8B-B14F-4D97-AF65-F5344CB8AC3E}">
        <p14:creationId xmlns:p14="http://schemas.microsoft.com/office/powerpoint/2010/main" val="1899536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E6DA-3E3B-1C4B-5111-2D7E08559A24}"/>
              </a:ext>
            </a:extLst>
          </p:cNvPr>
          <p:cNvSpPr>
            <a:spLocks noGrp="1"/>
          </p:cNvSpPr>
          <p:nvPr>
            <p:ph type="title" idx="4294967295"/>
          </p:nvPr>
        </p:nvSpPr>
        <p:spPr>
          <a:xfrm>
            <a:off x="1425575" y="365125"/>
            <a:ext cx="7718425" cy="573088"/>
          </a:xfrm>
        </p:spPr>
        <p:txBody>
          <a:bodyPr>
            <a:normAutofit fontScale="90000"/>
          </a:bodyPr>
          <a:lstStyle/>
          <a:p>
            <a:r>
              <a:rPr lang="en-US" dirty="0"/>
              <a:t>Angiography </a:t>
            </a:r>
          </a:p>
        </p:txBody>
      </p:sp>
      <p:sp>
        <p:nvSpPr>
          <p:cNvPr id="3" name="Content Placeholder 2">
            <a:extLst>
              <a:ext uri="{FF2B5EF4-FFF2-40B4-BE49-F238E27FC236}">
                <a16:creationId xmlns:a16="http://schemas.microsoft.com/office/drawing/2014/main" id="{301C7D9B-DDE4-0160-2893-FD88CCD41CF0}"/>
              </a:ext>
            </a:extLst>
          </p:cNvPr>
          <p:cNvSpPr>
            <a:spLocks noGrp="1"/>
          </p:cNvSpPr>
          <p:nvPr>
            <p:ph idx="4294967295"/>
          </p:nvPr>
        </p:nvSpPr>
        <p:spPr>
          <a:xfrm>
            <a:off x="0" y="1244600"/>
            <a:ext cx="7718425" cy="3416300"/>
          </a:xfrm>
        </p:spPr>
        <p:txBody>
          <a:bodyPr/>
          <a:lstStyle/>
          <a:p>
            <a:pPr algn="l"/>
            <a:r>
              <a:rPr lang="en-US" dirty="0"/>
              <a:t>May be useful if bleeding persists and endoscopy fails to identify a bleeding site </a:t>
            </a:r>
          </a:p>
          <a:p>
            <a:pPr algn="l"/>
            <a:r>
              <a:rPr lang="en-US" dirty="0"/>
              <a:t>Angiography along with </a:t>
            </a:r>
            <a:r>
              <a:rPr lang="en-US" dirty="0" err="1"/>
              <a:t>transcatheter</a:t>
            </a:r>
            <a:r>
              <a:rPr lang="en-US" dirty="0"/>
              <a:t> arterial embolization (TAE) should be considered for all patients with a known source of UGIB that don’t respond to endoscopic management, with active bleeding and negative endoscopy </a:t>
            </a:r>
          </a:p>
          <a:p>
            <a:pPr algn="l"/>
            <a:r>
              <a:rPr lang="en-US" dirty="0"/>
              <a:t>In case of </a:t>
            </a:r>
            <a:r>
              <a:rPr lang="en-US" dirty="0" err="1"/>
              <a:t>aortoenteric</a:t>
            </a:r>
            <a:r>
              <a:rPr lang="en-US" dirty="0"/>
              <a:t> fistula, angiography requires active bleeding of 1 mL/min to be diagnostic </a:t>
            </a:r>
          </a:p>
        </p:txBody>
      </p:sp>
    </p:spTree>
    <p:extLst>
      <p:ext uri="{BB962C8B-B14F-4D97-AF65-F5344CB8AC3E}">
        <p14:creationId xmlns:p14="http://schemas.microsoft.com/office/powerpoint/2010/main" val="4154760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CFD806-A20C-921F-4363-7A26B6F4228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685800"/>
            <a:ext cx="4211638" cy="3629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6D84366-DF56-405E-7456-5C1A7CB7A2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3924" y="685165"/>
            <a:ext cx="3292523" cy="3628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9403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ptic ulcer - Symptoms and causes - Mayo Clinic">
            <a:extLst>
              <a:ext uri="{FF2B5EF4-FFF2-40B4-BE49-F238E27FC236}">
                <a16:creationId xmlns:a16="http://schemas.microsoft.com/office/drawing/2014/main" id="{ED8D2684-DAAA-F682-6660-54D581621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idx="4294967295"/>
          </p:nvPr>
        </p:nvSpPr>
        <p:spPr>
          <a:xfrm>
            <a:off x="1564481" y="2060729"/>
            <a:ext cx="6015038" cy="1022042"/>
          </a:xfrm>
          <a:prstGeom prst="rect">
            <a:avLst/>
          </a:prstGeom>
        </p:spPr>
        <p:txBody>
          <a:bodyPr spcFirstLastPara="1" vert="horz" wrap="square" lIns="0" tIns="11906" rIns="0" bIns="0" rtlCol="0" anchor="t" anchorCtr="0">
            <a:spAutoFit/>
          </a:bodyPr>
          <a:lstStyle/>
          <a:p>
            <a:pPr marL="9525" algn="ctr">
              <a:spcBef>
                <a:spcPts val="94"/>
              </a:spcBef>
              <a:tabLst>
                <a:tab pos="2474119" algn="l"/>
              </a:tabLst>
            </a:pPr>
            <a:r>
              <a:rPr sz="3600" b="1" spc="4" dirty="0">
                <a:solidFill>
                  <a:schemeClr val="tx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Bleeding</a:t>
            </a:r>
            <a:r>
              <a:rPr sz="3600" b="1" spc="8" dirty="0">
                <a:solidFill>
                  <a:schemeClr val="tx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 </a:t>
            </a:r>
            <a:r>
              <a:rPr sz="3600" b="1" dirty="0">
                <a:solidFill>
                  <a:schemeClr val="tx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peptic</a:t>
            </a:r>
            <a:r>
              <a:rPr lang="en-US" sz="3600" b="1" dirty="0">
                <a:solidFill>
                  <a:schemeClr val="tx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 </a:t>
            </a:r>
            <a:r>
              <a:rPr sz="3600" b="1" spc="4" dirty="0">
                <a:solidFill>
                  <a:schemeClr val="tx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ulcer</a:t>
            </a:r>
            <a:r>
              <a:rPr sz="3600" b="1" spc="-53" dirty="0">
                <a:solidFill>
                  <a:schemeClr val="tx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 </a:t>
            </a:r>
            <a:r>
              <a:rPr sz="3600" b="1" spc="4" dirty="0">
                <a:solidFill>
                  <a:schemeClr val="tx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disease</a:t>
            </a:r>
            <a:endParaRPr sz="3600" b="1" dirty="0">
              <a:solidFill>
                <a:schemeClr val="tx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2140755"/>
            <a:ext cx="8846819" cy="2575064"/>
          </a:xfrm>
          <a:prstGeom prst="rect">
            <a:avLst/>
          </a:prstGeom>
        </p:spPr>
        <p:txBody>
          <a:bodyPr vert="horz" wrap="square" lIns="0" tIns="9525" rIns="0" bIns="0" rtlCol="0">
            <a:spAutoFit/>
          </a:bodyPr>
          <a:lstStyle/>
          <a:p>
            <a:pPr marL="197168" indent="-126206">
              <a:spcBef>
                <a:spcPts val="75"/>
              </a:spcBef>
              <a:buFont typeface="Arial MT"/>
              <a:buChar char="•"/>
              <a:tabLst>
                <a:tab pos="197644" algn="l"/>
              </a:tabLst>
            </a:pPr>
            <a:r>
              <a:rPr sz="1600" b="1" spc="-8" dirty="0">
                <a:latin typeface="Microsoft YaHei Light" panose="020B0502040204020203" pitchFamily="34" charset="-122"/>
                <a:ea typeface="Microsoft YaHei Light" panose="020B0502040204020203" pitchFamily="34" charset="-122"/>
                <a:cs typeface="Calibri"/>
              </a:rPr>
              <a:t>Peptic</a:t>
            </a:r>
            <a:r>
              <a:rPr sz="1600" b="1" spc="-26"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ulcer</a:t>
            </a:r>
            <a:r>
              <a:rPr sz="1600" b="1" spc="-23"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disease</a:t>
            </a:r>
            <a:endParaRPr sz="1600" b="1" dirty="0">
              <a:latin typeface="Microsoft YaHei Light" panose="020B0502040204020203" pitchFamily="34" charset="-122"/>
              <a:ea typeface="Microsoft YaHei Light" panose="020B0502040204020203" pitchFamily="34" charset="-122"/>
              <a:cs typeface="Calibri"/>
            </a:endParaRPr>
          </a:p>
          <a:p>
            <a:pPr marL="197168" marR="3810">
              <a:lnSpc>
                <a:spcPts val="1163"/>
              </a:lnSpc>
              <a:spcBef>
                <a:spcPts val="1196"/>
              </a:spcBef>
            </a:pPr>
            <a:r>
              <a:rPr sz="1600" b="1" spc="-4" dirty="0">
                <a:latin typeface="Microsoft YaHei Light" panose="020B0502040204020203" pitchFamily="34" charset="-122"/>
                <a:ea typeface="Microsoft YaHei Light" panose="020B0502040204020203" pitchFamily="34" charset="-122"/>
                <a:cs typeface="Calibri"/>
              </a:rPr>
              <a:t>PUD</a:t>
            </a:r>
            <a:r>
              <a:rPr sz="1600" b="1"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is</a:t>
            </a:r>
            <a:r>
              <a:rPr sz="1600" b="1"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the</a:t>
            </a:r>
            <a:r>
              <a:rPr sz="1600" b="1" spc="11" dirty="0">
                <a:latin typeface="Microsoft YaHei Light" panose="020B0502040204020203" pitchFamily="34" charset="-122"/>
                <a:ea typeface="Microsoft YaHei Light" panose="020B0502040204020203" pitchFamily="34" charset="-122"/>
                <a:cs typeface="Calibri"/>
              </a:rPr>
              <a:t> </a:t>
            </a:r>
            <a:r>
              <a:rPr sz="1600" b="1" spc="-8" dirty="0">
                <a:solidFill>
                  <a:srgbClr val="FF0000"/>
                </a:solidFill>
                <a:latin typeface="Microsoft YaHei Light" panose="020B0502040204020203" pitchFamily="34" charset="-122"/>
                <a:ea typeface="Microsoft YaHei Light" panose="020B0502040204020203" pitchFamily="34" charset="-122"/>
                <a:cs typeface="Calibri"/>
              </a:rPr>
              <a:t>discontinuation</a:t>
            </a:r>
            <a:r>
              <a:rPr sz="1600" b="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4" dirty="0">
                <a:solidFill>
                  <a:srgbClr val="FF0000"/>
                </a:solidFill>
                <a:latin typeface="Microsoft YaHei Light" panose="020B0502040204020203" pitchFamily="34" charset="-122"/>
                <a:ea typeface="Microsoft YaHei Light" panose="020B0502040204020203" pitchFamily="34" charset="-122"/>
                <a:cs typeface="Calibri"/>
              </a:rPr>
              <a:t>of</a:t>
            </a:r>
            <a:r>
              <a:rPr sz="1600" b="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4" dirty="0">
                <a:solidFill>
                  <a:srgbClr val="FF0000"/>
                </a:solidFill>
                <a:latin typeface="Microsoft YaHei Light" panose="020B0502040204020203" pitchFamily="34" charset="-122"/>
                <a:ea typeface="Microsoft YaHei Light" panose="020B0502040204020203" pitchFamily="34" charset="-122"/>
                <a:cs typeface="Calibri"/>
              </a:rPr>
              <a:t>the</a:t>
            </a:r>
            <a:r>
              <a:rPr sz="1600" b="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8" dirty="0">
                <a:solidFill>
                  <a:srgbClr val="FF0000"/>
                </a:solidFill>
                <a:latin typeface="Microsoft YaHei Light" panose="020B0502040204020203" pitchFamily="34" charset="-122"/>
                <a:ea typeface="Microsoft YaHei Light" panose="020B0502040204020203" pitchFamily="34" charset="-122"/>
                <a:cs typeface="Calibri"/>
              </a:rPr>
              <a:t>mucosa</a:t>
            </a:r>
            <a:r>
              <a:rPr sz="1600" b="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4" dirty="0">
                <a:solidFill>
                  <a:srgbClr val="FF0000"/>
                </a:solidFill>
                <a:latin typeface="Microsoft YaHei Light" panose="020B0502040204020203" pitchFamily="34" charset="-122"/>
                <a:ea typeface="Microsoft YaHei Light" panose="020B0502040204020203" pitchFamily="34" charset="-122"/>
                <a:cs typeface="Calibri"/>
              </a:rPr>
              <a:t>of</a:t>
            </a:r>
            <a:r>
              <a:rPr sz="1600" b="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4" dirty="0">
                <a:solidFill>
                  <a:srgbClr val="FF0000"/>
                </a:solidFill>
                <a:latin typeface="Microsoft YaHei Light" panose="020B0502040204020203" pitchFamily="34" charset="-122"/>
                <a:ea typeface="Microsoft YaHei Light" panose="020B0502040204020203" pitchFamily="34" charset="-122"/>
                <a:cs typeface="Calibri"/>
              </a:rPr>
              <a:t>the</a:t>
            </a:r>
            <a:r>
              <a:rPr sz="1600" b="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11" dirty="0">
                <a:solidFill>
                  <a:srgbClr val="FF0000"/>
                </a:solidFill>
                <a:latin typeface="Microsoft YaHei Light" panose="020B0502040204020203" pitchFamily="34" charset="-122"/>
                <a:ea typeface="Microsoft YaHei Light" panose="020B0502040204020203" pitchFamily="34" charset="-122"/>
                <a:cs typeface="Calibri"/>
              </a:rPr>
              <a:t>gastrointestinal</a:t>
            </a:r>
            <a:r>
              <a:rPr sz="1600" b="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8" dirty="0">
                <a:solidFill>
                  <a:srgbClr val="FF0000"/>
                </a:solidFill>
                <a:latin typeface="Microsoft YaHei Light" panose="020B0502040204020203" pitchFamily="34" charset="-122"/>
                <a:ea typeface="Microsoft YaHei Light" panose="020B0502040204020203" pitchFamily="34" charset="-122"/>
                <a:cs typeface="Calibri"/>
              </a:rPr>
              <a:t>tract</a:t>
            </a:r>
            <a:r>
              <a:rPr sz="1600" b="1" spc="7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that </a:t>
            </a:r>
            <a:r>
              <a:rPr sz="1600" b="1" spc="-4"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extends</a:t>
            </a:r>
            <a:r>
              <a:rPr sz="1600" b="1" spc="-4" dirty="0">
                <a:latin typeface="Microsoft YaHei Light" panose="020B0502040204020203" pitchFamily="34" charset="-122"/>
                <a:ea typeface="Microsoft YaHei Light" panose="020B0502040204020203" pitchFamily="34" charset="-122"/>
                <a:cs typeface="Calibri"/>
              </a:rPr>
              <a:t> deep </a:t>
            </a:r>
            <a:r>
              <a:rPr sz="1600" b="1" spc="-11" dirty="0">
                <a:latin typeface="Microsoft YaHei Light" panose="020B0502040204020203" pitchFamily="34" charset="-122"/>
                <a:ea typeface="Microsoft YaHei Light" panose="020B0502040204020203" pitchFamily="34" charset="-122"/>
                <a:cs typeface="Calibri"/>
              </a:rPr>
              <a:t>into</a:t>
            </a:r>
            <a:r>
              <a:rPr sz="1600" b="1" spc="-4" dirty="0">
                <a:latin typeface="Microsoft YaHei Light" panose="020B0502040204020203" pitchFamily="34" charset="-122"/>
                <a:ea typeface="Microsoft YaHei Light" panose="020B0502040204020203" pitchFamily="34" charset="-122"/>
                <a:cs typeface="Calibri"/>
              </a:rPr>
              <a:t> the</a:t>
            </a:r>
            <a:r>
              <a:rPr sz="1600" b="1" dirty="0">
                <a:latin typeface="Microsoft YaHei Light" panose="020B0502040204020203" pitchFamily="34" charset="-122"/>
                <a:ea typeface="Microsoft YaHei Light" panose="020B0502040204020203" pitchFamily="34" charset="-122"/>
                <a:cs typeface="Calibri"/>
              </a:rPr>
              <a:t> </a:t>
            </a:r>
            <a:r>
              <a:rPr sz="1600" b="1" spc="-4" dirty="0" err="1">
                <a:latin typeface="Microsoft YaHei Light" panose="020B0502040204020203" pitchFamily="34" charset="-122"/>
                <a:ea typeface="Microsoft YaHei Light" panose="020B0502040204020203" pitchFamily="34" charset="-122"/>
                <a:cs typeface="Calibri"/>
              </a:rPr>
              <a:t>muscularis</a:t>
            </a:r>
            <a:r>
              <a:rPr sz="1600" b="1" spc="-4" dirty="0">
                <a:latin typeface="Microsoft YaHei Light" panose="020B0502040204020203" pitchFamily="34" charset="-122"/>
                <a:ea typeface="Microsoft YaHei Light" panose="020B0502040204020203" pitchFamily="34" charset="-122"/>
                <a:cs typeface="Calibri"/>
              </a:rPr>
              <a:t> </a:t>
            </a:r>
            <a:r>
              <a:rPr sz="1600" b="1" spc="-8" dirty="0" err="1">
                <a:latin typeface="Microsoft YaHei Light" panose="020B0502040204020203" pitchFamily="34" charset="-122"/>
                <a:ea typeface="Microsoft YaHei Light" panose="020B0502040204020203" pitchFamily="34" charset="-122"/>
                <a:cs typeface="Calibri"/>
              </a:rPr>
              <a:t>propria</a:t>
            </a:r>
            <a:r>
              <a:rPr sz="1600" b="1" spc="-4" dirty="0">
                <a:latin typeface="Microsoft YaHei Light" panose="020B0502040204020203" pitchFamily="34" charset="-122"/>
                <a:ea typeface="Microsoft YaHei Light" panose="020B0502040204020203" pitchFamily="34" charset="-122"/>
                <a:cs typeface="Calibri"/>
              </a:rPr>
              <a:t> </a:t>
            </a:r>
            <a:r>
              <a:rPr sz="1600" b="1" spc="-11" dirty="0">
                <a:latin typeface="Microsoft YaHei Light" panose="020B0502040204020203" pitchFamily="34" charset="-122"/>
                <a:ea typeface="Microsoft YaHei Light" panose="020B0502040204020203" pitchFamily="34" charset="-122"/>
                <a:cs typeface="Calibri"/>
              </a:rPr>
              <a:t>layer</a:t>
            </a:r>
            <a:r>
              <a:rPr sz="1600" b="1"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of the </a:t>
            </a:r>
            <a:r>
              <a:rPr sz="1600" b="1" spc="-8" dirty="0">
                <a:latin typeface="Microsoft YaHei Light" panose="020B0502040204020203" pitchFamily="34" charset="-122"/>
                <a:ea typeface="Microsoft YaHei Light" panose="020B0502040204020203" pitchFamily="34" charset="-122"/>
                <a:cs typeface="Calibri"/>
              </a:rPr>
              <a:t>gastric</a:t>
            </a:r>
            <a:r>
              <a:rPr sz="1600" b="1" spc="8"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mucosa</a:t>
            </a:r>
            <a:r>
              <a:rPr sz="1600" b="1"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caused </a:t>
            </a:r>
            <a:r>
              <a:rPr sz="1600" b="1" spc="-263"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by the </a:t>
            </a:r>
            <a:r>
              <a:rPr sz="1600" b="1" spc="-8" dirty="0">
                <a:latin typeface="Microsoft YaHei Light" panose="020B0502040204020203" pitchFamily="34" charset="-122"/>
                <a:ea typeface="Microsoft YaHei Light" panose="020B0502040204020203" pitchFamily="34" charset="-122"/>
                <a:cs typeface="Calibri"/>
              </a:rPr>
              <a:t>corrosive </a:t>
            </a:r>
            <a:r>
              <a:rPr sz="1600" b="1" dirty="0">
                <a:latin typeface="Microsoft YaHei Light" panose="020B0502040204020203" pitchFamily="34" charset="-122"/>
                <a:ea typeface="Microsoft YaHei Light" panose="020B0502040204020203" pitchFamily="34" charset="-122"/>
                <a:cs typeface="Calibri"/>
              </a:rPr>
              <a:t>action </a:t>
            </a:r>
            <a:r>
              <a:rPr sz="1600" b="1" spc="-4" dirty="0">
                <a:latin typeface="Microsoft YaHei Light" panose="020B0502040204020203" pitchFamily="34" charset="-122"/>
                <a:ea typeface="Microsoft YaHei Light" panose="020B0502040204020203" pitchFamily="34" charset="-122"/>
                <a:cs typeface="Calibri"/>
              </a:rPr>
              <a:t>of pepsin </a:t>
            </a:r>
            <a:r>
              <a:rPr sz="1600" b="1" dirty="0">
                <a:latin typeface="Microsoft YaHei Light" panose="020B0502040204020203" pitchFamily="34" charset="-122"/>
                <a:ea typeface="Microsoft YaHei Light" panose="020B0502040204020203" pitchFamily="34" charset="-122"/>
                <a:cs typeface="Calibri"/>
              </a:rPr>
              <a:t>and </a:t>
            </a:r>
            <a:r>
              <a:rPr sz="1600" b="1" spc="-8" dirty="0">
                <a:latin typeface="Microsoft YaHei Light" panose="020B0502040204020203" pitchFamily="34" charset="-122"/>
                <a:ea typeface="Microsoft YaHei Light" panose="020B0502040204020203" pitchFamily="34" charset="-122"/>
                <a:cs typeface="Calibri"/>
              </a:rPr>
              <a:t>hydrochloric</a:t>
            </a:r>
            <a:r>
              <a:rPr sz="1600" b="1" spc="-4" dirty="0">
                <a:latin typeface="Microsoft YaHei Light" panose="020B0502040204020203" pitchFamily="34" charset="-122"/>
                <a:ea typeface="Microsoft YaHei Light" panose="020B0502040204020203" pitchFamily="34" charset="-122"/>
                <a:cs typeface="Calibri"/>
              </a:rPr>
              <a:t> </a:t>
            </a:r>
            <a:r>
              <a:rPr sz="1600" b="1" dirty="0">
                <a:latin typeface="Microsoft YaHei Light" panose="020B0502040204020203" pitchFamily="34" charset="-122"/>
                <a:ea typeface="Microsoft YaHei Light" panose="020B0502040204020203" pitchFamily="34" charset="-122"/>
                <a:cs typeface="Calibri"/>
              </a:rPr>
              <a:t>acid. </a:t>
            </a:r>
            <a:r>
              <a:rPr sz="1600" b="1" spc="-4" dirty="0">
                <a:latin typeface="Microsoft YaHei Light" panose="020B0502040204020203" pitchFamily="34" charset="-122"/>
                <a:ea typeface="Microsoft YaHei Light" panose="020B0502040204020203" pitchFamily="34" charset="-122"/>
                <a:cs typeface="Calibri"/>
              </a:rPr>
              <a:t>It usually </a:t>
            </a:r>
            <a:r>
              <a:rPr sz="1600" b="1" spc="-8" dirty="0">
                <a:latin typeface="Microsoft YaHei Light" panose="020B0502040204020203" pitchFamily="34" charset="-122"/>
                <a:ea typeface="Microsoft YaHei Light" panose="020B0502040204020203" pitchFamily="34" charset="-122"/>
                <a:cs typeface="Calibri"/>
              </a:rPr>
              <a:t>occurs </a:t>
            </a:r>
            <a:r>
              <a:rPr sz="1600" b="1" spc="-4" dirty="0">
                <a:latin typeface="Microsoft YaHei Light" panose="020B0502040204020203" pitchFamily="34" charset="-122"/>
                <a:ea typeface="Microsoft YaHei Light" panose="020B0502040204020203" pitchFamily="34" charset="-122"/>
                <a:cs typeface="Calibri"/>
              </a:rPr>
              <a:t>in the </a:t>
            </a:r>
            <a:r>
              <a:rPr sz="1600" b="1" spc="-8" dirty="0">
                <a:latin typeface="Microsoft YaHei Light" panose="020B0502040204020203" pitchFamily="34" charset="-122"/>
                <a:ea typeface="Microsoft YaHei Light" panose="020B0502040204020203" pitchFamily="34" charset="-122"/>
                <a:cs typeface="Calibri"/>
              </a:rPr>
              <a:t>stomach</a:t>
            </a:r>
            <a:r>
              <a:rPr sz="1600" b="1" spc="-4" dirty="0">
                <a:latin typeface="Microsoft YaHei Light" panose="020B0502040204020203" pitchFamily="34" charset="-122"/>
                <a:ea typeface="Microsoft YaHei Light" panose="020B0502040204020203" pitchFamily="34" charset="-122"/>
                <a:cs typeface="Calibri"/>
              </a:rPr>
              <a:t> </a:t>
            </a:r>
            <a:r>
              <a:rPr sz="1600" b="1" dirty="0">
                <a:latin typeface="Microsoft YaHei Light" panose="020B0502040204020203" pitchFamily="34" charset="-122"/>
                <a:ea typeface="Microsoft YaHei Light" panose="020B0502040204020203" pitchFamily="34" charset="-122"/>
                <a:cs typeface="Calibri"/>
              </a:rPr>
              <a:t>and</a:t>
            </a:r>
            <a:r>
              <a:rPr sz="1600" b="1" spc="-4" dirty="0">
                <a:latin typeface="Microsoft YaHei Light" panose="020B0502040204020203" pitchFamily="34" charset="-122"/>
                <a:ea typeface="Microsoft YaHei Light" panose="020B0502040204020203" pitchFamily="34" charset="-122"/>
                <a:cs typeface="Calibri"/>
              </a:rPr>
              <a:t> the </a:t>
            </a:r>
            <a:r>
              <a:rPr sz="1600" b="1" spc="-11" dirty="0">
                <a:latin typeface="Microsoft YaHei Light" panose="020B0502040204020203" pitchFamily="34" charset="-122"/>
                <a:ea typeface="Microsoft YaHei Light" panose="020B0502040204020203" pitchFamily="34" charset="-122"/>
                <a:cs typeface="Calibri"/>
              </a:rPr>
              <a:t>proximal</a:t>
            </a:r>
            <a:r>
              <a:rPr sz="1600" b="1" spc="-4" dirty="0">
                <a:latin typeface="Microsoft YaHei Light" panose="020B0502040204020203" pitchFamily="34" charset="-122"/>
                <a:ea typeface="Microsoft YaHei Light" panose="020B0502040204020203" pitchFamily="34" charset="-122"/>
                <a:cs typeface="Calibri"/>
              </a:rPr>
              <a:t> duodenum</a:t>
            </a:r>
            <a:r>
              <a:rPr sz="1600" b="1" spc="4" dirty="0">
                <a:latin typeface="Microsoft YaHei Light" panose="020B0502040204020203" pitchFamily="34" charset="-122"/>
                <a:ea typeface="Microsoft YaHei Light" panose="020B0502040204020203" pitchFamily="34" charset="-122"/>
                <a:cs typeface="Calibri"/>
              </a:rPr>
              <a:t> </a:t>
            </a:r>
            <a:r>
              <a:rPr sz="1600" b="1" dirty="0">
                <a:latin typeface="Microsoft YaHei Light" panose="020B0502040204020203" pitchFamily="34" charset="-122"/>
                <a:ea typeface="Microsoft YaHei Light" panose="020B0502040204020203" pitchFamily="34" charset="-122"/>
                <a:cs typeface="Calibri"/>
              </a:rPr>
              <a:t>and</a:t>
            </a:r>
            <a:r>
              <a:rPr sz="1600" b="1" spc="-4" dirty="0">
                <a:latin typeface="Microsoft YaHei Light" panose="020B0502040204020203" pitchFamily="34" charset="-122"/>
                <a:ea typeface="Microsoft YaHei Light" panose="020B0502040204020203" pitchFamily="34" charset="-122"/>
                <a:cs typeface="Calibri"/>
              </a:rPr>
              <a:t> it can </a:t>
            </a:r>
            <a:r>
              <a:rPr sz="1600" b="1" spc="-11" dirty="0">
                <a:latin typeface="Microsoft YaHei Light" panose="020B0502040204020203" pitchFamily="34" charset="-122"/>
                <a:ea typeface="Microsoft YaHei Light" panose="020B0502040204020203" pitchFamily="34" charset="-122"/>
                <a:cs typeface="Calibri"/>
              </a:rPr>
              <a:t>involve</a:t>
            </a:r>
            <a:r>
              <a:rPr sz="1600" b="1" spc="-4" dirty="0">
                <a:latin typeface="Microsoft YaHei Light" panose="020B0502040204020203" pitchFamily="34" charset="-122"/>
                <a:ea typeface="Microsoft YaHei Light" panose="020B0502040204020203" pitchFamily="34" charset="-122"/>
                <a:cs typeface="Calibri"/>
              </a:rPr>
              <a:t> the </a:t>
            </a:r>
            <a:r>
              <a:rPr sz="1600" b="1" spc="-8" dirty="0">
                <a:latin typeface="Microsoft YaHei Light" panose="020B0502040204020203" pitchFamily="34" charset="-122"/>
                <a:ea typeface="Microsoft YaHei Light" panose="020B0502040204020203" pitchFamily="34" charset="-122"/>
                <a:cs typeface="Calibri"/>
              </a:rPr>
              <a:t>lower</a:t>
            </a:r>
            <a:r>
              <a:rPr sz="1600" b="1" spc="-4" dirty="0">
                <a:latin typeface="Microsoft YaHei Light" panose="020B0502040204020203" pitchFamily="34" charset="-122"/>
                <a:ea typeface="Microsoft YaHei Light" panose="020B0502040204020203" pitchFamily="34" charset="-122"/>
                <a:cs typeface="Calibri"/>
              </a:rPr>
              <a:t> esophagus</a:t>
            </a:r>
            <a:r>
              <a:rPr sz="1600" b="1" dirty="0">
                <a:latin typeface="Microsoft YaHei Light" panose="020B0502040204020203" pitchFamily="34" charset="-122"/>
                <a:ea typeface="Microsoft YaHei Light" panose="020B0502040204020203" pitchFamily="34" charset="-122"/>
                <a:cs typeface="Calibri"/>
              </a:rPr>
              <a:t>,</a:t>
            </a:r>
            <a:r>
              <a:rPr sz="1600" b="1" spc="-4"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distal</a:t>
            </a:r>
            <a:r>
              <a:rPr sz="1600" b="1" spc="-4" dirty="0">
                <a:latin typeface="Microsoft YaHei Light" panose="020B0502040204020203" pitchFamily="34" charset="-122"/>
                <a:ea typeface="Microsoft YaHei Light" panose="020B0502040204020203" pitchFamily="34" charset="-122"/>
                <a:cs typeface="Calibri"/>
              </a:rPr>
              <a:t> duodenum or</a:t>
            </a:r>
            <a:r>
              <a:rPr sz="1600" b="1" spc="-8"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jejunum</a:t>
            </a:r>
            <a:endParaRPr sz="1600" b="1" dirty="0">
              <a:latin typeface="Microsoft YaHei Light" panose="020B0502040204020203" pitchFamily="34" charset="-122"/>
              <a:ea typeface="Microsoft YaHei Light" panose="020B0502040204020203" pitchFamily="34" charset="-122"/>
              <a:cs typeface="Calibri"/>
            </a:endParaRPr>
          </a:p>
          <a:p>
            <a:pPr>
              <a:spcBef>
                <a:spcPts val="34"/>
              </a:spcBef>
            </a:pPr>
            <a:endParaRPr sz="1600" b="1" dirty="0">
              <a:latin typeface="Microsoft YaHei Light" panose="020B0502040204020203" pitchFamily="34" charset="-122"/>
              <a:ea typeface="Microsoft YaHei Light" panose="020B0502040204020203" pitchFamily="34" charset="-122"/>
              <a:cs typeface="Calibri"/>
            </a:endParaRPr>
          </a:p>
          <a:p>
            <a:pPr marL="197168" indent="-126206">
              <a:lnSpc>
                <a:spcPts val="1358"/>
              </a:lnSpc>
              <a:buFont typeface="Arial MT"/>
              <a:buChar char="•"/>
              <a:tabLst>
                <a:tab pos="197644" algn="l"/>
              </a:tabLst>
            </a:pPr>
            <a:r>
              <a:rPr sz="1600" b="1" spc="-11" dirty="0">
                <a:uFill>
                  <a:solidFill>
                    <a:srgbClr val="000000"/>
                  </a:solidFill>
                </a:uFill>
                <a:latin typeface="Microsoft YaHei Light" panose="020B0502040204020203" pitchFamily="34" charset="-122"/>
                <a:ea typeface="Microsoft YaHei Light" panose="020B0502040204020203" pitchFamily="34" charset="-122"/>
                <a:cs typeface="Calibri"/>
              </a:rPr>
              <a:t>Types</a:t>
            </a:r>
            <a:r>
              <a:rPr sz="1600" b="1" spc="-11" dirty="0">
                <a:latin typeface="Microsoft YaHei Light" panose="020B0502040204020203" pitchFamily="34" charset="-122"/>
                <a:ea typeface="Microsoft YaHei Light" panose="020B0502040204020203" pitchFamily="34" charset="-122"/>
                <a:cs typeface="Calibri"/>
              </a:rPr>
              <a:t>:</a:t>
            </a:r>
            <a:endParaRPr sz="1600" b="1" dirty="0">
              <a:latin typeface="Microsoft YaHei Light" panose="020B0502040204020203" pitchFamily="34" charset="-122"/>
              <a:ea typeface="Microsoft YaHei Light" panose="020B0502040204020203" pitchFamily="34" charset="-122"/>
              <a:cs typeface="Calibri"/>
            </a:endParaRPr>
          </a:p>
          <a:p>
            <a:pPr marL="270510" marR="512921" indent="-261461">
              <a:lnSpc>
                <a:spcPts val="1223"/>
              </a:lnSpc>
              <a:spcBef>
                <a:spcPts val="143"/>
              </a:spcBef>
              <a:buAutoNum type="arabicPeriod"/>
              <a:tabLst>
                <a:tab pos="270510" algn="l"/>
                <a:tab pos="270986" algn="l"/>
              </a:tabLst>
            </a:pPr>
            <a:r>
              <a:rPr sz="1600" b="1" spc="-8" dirty="0">
                <a:solidFill>
                  <a:srgbClr val="FF0000"/>
                </a:solidFill>
                <a:latin typeface="Microsoft YaHei Light" panose="020B0502040204020203" pitchFamily="34" charset="-122"/>
                <a:ea typeface="Microsoft YaHei Light" panose="020B0502040204020203" pitchFamily="34" charset="-122"/>
                <a:cs typeface="Calibri"/>
              </a:rPr>
              <a:t>Gastric </a:t>
            </a:r>
            <a:r>
              <a:rPr sz="1600" b="1" spc="-4" dirty="0">
                <a:solidFill>
                  <a:srgbClr val="FF0000"/>
                </a:solidFill>
                <a:latin typeface="Microsoft YaHei Light" panose="020B0502040204020203" pitchFamily="34" charset="-122"/>
                <a:ea typeface="Microsoft YaHei Light" panose="020B0502040204020203" pitchFamily="34" charset="-122"/>
                <a:cs typeface="Calibri"/>
              </a:rPr>
              <a:t>ulcer</a:t>
            </a:r>
            <a:r>
              <a:rPr sz="1600" b="1" spc="1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(mostly </a:t>
            </a:r>
            <a:r>
              <a:rPr sz="1600" b="1" spc="-4" dirty="0">
                <a:latin typeface="Microsoft YaHei Light" panose="020B0502040204020203" pitchFamily="34" charset="-122"/>
                <a:ea typeface="Microsoft YaHei Light" panose="020B0502040204020203" pitchFamily="34" charset="-122"/>
                <a:cs typeface="Calibri"/>
              </a:rPr>
              <a:t>in the antrum</a:t>
            </a:r>
            <a:r>
              <a:rPr sz="1600" b="1" dirty="0">
                <a:latin typeface="Microsoft YaHei Light" panose="020B0502040204020203" pitchFamily="34" charset="-122"/>
                <a:ea typeface="Microsoft YaHei Light" panose="020B0502040204020203" pitchFamily="34" charset="-122"/>
                <a:cs typeface="Calibri"/>
              </a:rPr>
              <a:t>,</a:t>
            </a:r>
            <a:r>
              <a:rPr sz="1600" b="1" spc="-4"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most</a:t>
            </a:r>
            <a:r>
              <a:rPr sz="1600" b="1" spc="-4" dirty="0">
                <a:latin typeface="Microsoft YaHei Light" panose="020B0502040204020203" pitchFamily="34" charset="-122"/>
                <a:ea typeface="Microsoft YaHei Light" panose="020B0502040204020203" pitchFamily="34" charset="-122"/>
                <a:cs typeface="Calibri"/>
              </a:rPr>
              <a:t> susceptible</a:t>
            </a:r>
            <a:r>
              <a:rPr sz="1600" b="1" spc="-8"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part </a:t>
            </a:r>
            <a:r>
              <a:rPr sz="1600" b="1" spc="-8" dirty="0">
                <a:latin typeface="Microsoft YaHei Light" panose="020B0502040204020203" pitchFamily="34" charset="-122"/>
                <a:ea typeface="Microsoft YaHei Light" panose="020B0502040204020203" pitchFamily="34" charset="-122"/>
                <a:cs typeface="Calibri"/>
              </a:rPr>
              <a:t>to</a:t>
            </a:r>
            <a:r>
              <a:rPr sz="1600" b="1" spc="-4" dirty="0">
                <a:latin typeface="Microsoft YaHei Light" panose="020B0502040204020203" pitchFamily="34" charset="-122"/>
                <a:ea typeface="Microsoft YaHei Light" panose="020B0502040204020203" pitchFamily="34" charset="-122"/>
                <a:cs typeface="Calibri"/>
              </a:rPr>
              <a:t> bleed </a:t>
            </a:r>
            <a:r>
              <a:rPr sz="1600" b="1" spc="-263"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is</a:t>
            </a:r>
            <a:r>
              <a:rPr sz="1600" b="1" spc="-8"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the lesser </a:t>
            </a:r>
            <a:r>
              <a:rPr sz="1600" b="1" spc="-8" dirty="0">
                <a:latin typeface="Microsoft YaHei Light" panose="020B0502040204020203" pitchFamily="34" charset="-122"/>
                <a:ea typeface="Microsoft YaHei Light" panose="020B0502040204020203" pitchFamily="34" charset="-122"/>
                <a:cs typeface="Calibri"/>
              </a:rPr>
              <a:t>curvature</a:t>
            </a:r>
            <a:r>
              <a:rPr sz="1600" b="1" dirty="0">
                <a:latin typeface="Microsoft YaHei Light" panose="020B0502040204020203" pitchFamily="34" charset="-122"/>
                <a:ea typeface="Microsoft YaHei Light" panose="020B0502040204020203" pitchFamily="34" charset="-122"/>
                <a:cs typeface="Calibri"/>
              </a:rPr>
              <a:t>)</a:t>
            </a:r>
          </a:p>
          <a:p>
            <a:pPr marL="270510" marR="655796" indent="-261461">
              <a:lnSpc>
                <a:spcPct val="75900"/>
              </a:lnSpc>
              <a:spcBef>
                <a:spcPts val="236"/>
              </a:spcBef>
              <a:buFont typeface="Calibri"/>
              <a:buAutoNum type="arabicPeriod"/>
              <a:tabLst>
                <a:tab pos="385763" algn="l"/>
                <a:tab pos="386238" algn="l"/>
              </a:tabLst>
            </a:pPr>
            <a:r>
              <a:rPr sz="1600" b="1" dirty="0">
                <a:latin typeface="Microsoft YaHei Light" panose="020B0502040204020203" pitchFamily="34" charset="-122"/>
                <a:ea typeface="Microsoft YaHei Light" panose="020B0502040204020203" pitchFamily="34" charset="-122"/>
              </a:rPr>
              <a:t>	</a:t>
            </a:r>
            <a:r>
              <a:rPr sz="1600" b="1" spc="-4" dirty="0">
                <a:solidFill>
                  <a:srgbClr val="FF0000"/>
                </a:solidFill>
                <a:latin typeface="Microsoft YaHei Light" panose="020B0502040204020203" pitchFamily="34" charset="-122"/>
                <a:ea typeface="Microsoft YaHei Light" panose="020B0502040204020203" pitchFamily="34" charset="-122"/>
                <a:cs typeface="Calibri"/>
              </a:rPr>
              <a:t>Duodenal ulcer </a:t>
            </a:r>
            <a:r>
              <a:rPr sz="1600" b="1" dirty="0">
                <a:latin typeface="Microsoft YaHei Light" panose="020B0502040204020203" pitchFamily="34" charset="-122"/>
                <a:ea typeface="Microsoft YaHei Light" panose="020B0502040204020203" pitchFamily="34" charset="-122"/>
                <a:cs typeface="Calibri"/>
              </a:rPr>
              <a:t>(</a:t>
            </a:r>
            <a:r>
              <a:rPr sz="1600" b="1" spc="-4" dirty="0">
                <a:latin typeface="Microsoft YaHei Light" panose="020B0502040204020203" pitchFamily="34" charset="-122"/>
                <a:ea typeface="Microsoft YaHei Light" panose="020B0502040204020203" pitchFamily="34" charset="-122"/>
                <a:cs typeface="Calibri"/>
              </a:rPr>
              <a:t>Duodenal bulb</a:t>
            </a:r>
            <a:r>
              <a:rPr sz="1600" b="1"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the </a:t>
            </a:r>
            <a:r>
              <a:rPr sz="1600" b="1" spc="-8" dirty="0">
                <a:latin typeface="Microsoft YaHei Light" panose="020B0502040204020203" pitchFamily="34" charset="-122"/>
                <a:ea typeface="Microsoft YaHei Light" panose="020B0502040204020203" pitchFamily="34" charset="-122"/>
                <a:cs typeface="Calibri"/>
              </a:rPr>
              <a:t>posterior </a:t>
            </a:r>
            <a:r>
              <a:rPr sz="1600" b="1" spc="-4" dirty="0">
                <a:latin typeface="Microsoft YaHei Light" panose="020B0502040204020203" pitchFamily="34" charset="-122"/>
                <a:ea typeface="Microsoft YaHei Light" panose="020B0502040204020203" pitchFamily="34" charset="-122"/>
                <a:cs typeface="Calibri"/>
              </a:rPr>
              <a:t>wall is the </a:t>
            </a:r>
            <a:r>
              <a:rPr sz="1600" b="1" spc="-8" dirty="0">
                <a:latin typeface="Microsoft YaHei Light" panose="020B0502040204020203" pitchFamily="34" charset="-122"/>
                <a:ea typeface="Microsoft YaHei Light" panose="020B0502040204020203" pitchFamily="34" charset="-122"/>
                <a:cs typeface="Calibri"/>
              </a:rPr>
              <a:t>most </a:t>
            </a:r>
            <a:r>
              <a:rPr sz="1600" b="1" spc="-263"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common site</a:t>
            </a:r>
            <a:r>
              <a:rPr sz="1600" b="1" spc="-4" dirty="0">
                <a:latin typeface="Microsoft YaHei Light" panose="020B0502040204020203" pitchFamily="34" charset="-122"/>
                <a:ea typeface="Microsoft YaHei Light" panose="020B0502040204020203" pitchFamily="34" charset="-122"/>
                <a:cs typeface="Calibri"/>
              </a:rPr>
              <a:t> </a:t>
            </a:r>
            <a:r>
              <a:rPr sz="1600" b="1" spc="-11" dirty="0">
                <a:latin typeface="Microsoft YaHei Light" panose="020B0502040204020203" pitchFamily="34" charset="-122"/>
                <a:ea typeface="Microsoft YaHei Light" panose="020B0502040204020203" pitchFamily="34" charset="-122"/>
                <a:cs typeface="Calibri"/>
              </a:rPr>
              <a:t>for</a:t>
            </a:r>
            <a:r>
              <a:rPr sz="1600" b="1" spc="-4" dirty="0">
                <a:latin typeface="Microsoft YaHei Light" panose="020B0502040204020203" pitchFamily="34" charset="-122"/>
                <a:ea typeface="Microsoft YaHei Light" panose="020B0502040204020203" pitchFamily="34" charset="-122"/>
                <a:cs typeface="Calibri"/>
              </a:rPr>
              <a:t> bleeding</a:t>
            </a:r>
            <a:r>
              <a:rPr sz="1600" b="1" dirty="0">
                <a:latin typeface="Microsoft YaHei Light" panose="020B0502040204020203" pitchFamily="34" charset="-122"/>
                <a:ea typeface="Microsoft YaHei Light" panose="020B0502040204020203" pitchFamily="34" charset="-122"/>
                <a:cs typeface="Calibri"/>
              </a:rPr>
              <a:t>)</a:t>
            </a:r>
          </a:p>
          <a:p>
            <a:pPr marL="270510" marR="268605" indent="-261461">
              <a:lnSpc>
                <a:spcPct val="75900"/>
              </a:lnSpc>
              <a:spcBef>
                <a:spcPts val="217"/>
              </a:spcBef>
              <a:buAutoNum type="arabicPeriod"/>
              <a:tabLst>
                <a:tab pos="270510" algn="l"/>
                <a:tab pos="270986" algn="l"/>
              </a:tabLst>
            </a:pPr>
            <a:r>
              <a:rPr sz="1600" b="1" spc="-8" dirty="0">
                <a:solidFill>
                  <a:srgbClr val="FF0000"/>
                </a:solidFill>
                <a:latin typeface="Microsoft YaHei Light" panose="020B0502040204020203" pitchFamily="34" charset="-122"/>
                <a:ea typeface="Microsoft YaHei Light" panose="020B0502040204020203" pitchFamily="34" charset="-122"/>
                <a:cs typeface="Calibri"/>
              </a:rPr>
              <a:t>Esophageal</a:t>
            </a:r>
            <a:r>
              <a:rPr sz="1600" b="1" dirty="0">
                <a:solidFill>
                  <a:srgbClr val="FF0000"/>
                </a:solidFill>
                <a:latin typeface="Microsoft YaHei Light" panose="020B0502040204020203" pitchFamily="34" charset="-122"/>
                <a:ea typeface="Microsoft YaHei Light" panose="020B0502040204020203" pitchFamily="34" charset="-122"/>
                <a:cs typeface="Calibri"/>
              </a:rPr>
              <a:t> </a:t>
            </a:r>
            <a:r>
              <a:rPr sz="1600" b="1" spc="-4" dirty="0">
                <a:solidFill>
                  <a:srgbClr val="FF0000"/>
                </a:solidFill>
                <a:latin typeface="Microsoft YaHei Light" panose="020B0502040204020203" pitchFamily="34" charset="-122"/>
                <a:ea typeface="Microsoft YaHei Light" panose="020B0502040204020203" pitchFamily="34" charset="-122"/>
                <a:cs typeface="Calibri"/>
              </a:rPr>
              <a:t>ulcer</a:t>
            </a:r>
            <a:r>
              <a:rPr sz="1600" b="1" spc="8" dirty="0">
                <a:solidFill>
                  <a:srgbClr val="FF0000"/>
                </a:solidFill>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Although</a:t>
            </a:r>
            <a:r>
              <a:rPr sz="1600" b="1"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uncommon,</a:t>
            </a:r>
            <a:r>
              <a:rPr sz="1600" b="1" spc="4"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esophageal</a:t>
            </a:r>
            <a:r>
              <a:rPr sz="1600" b="1"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ulcers</a:t>
            </a:r>
            <a:r>
              <a:rPr sz="1600" b="1"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are</a:t>
            </a:r>
            <a:r>
              <a:rPr sz="1600" b="1" dirty="0">
                <a:latin typeface="Microsoft YaHei Light" panose="020B0502040204020203" pitchFamily="34" charset="-122"/>
                <a:ea typeface="Microsoft YaHei Light" panose="020B0502040204020203" pitchFamily="34" charset="-122"/>
                <a:cs typeface="Calibri"/>
              </a:rPr>
              <a:t> a</a:t>
            </a:r>
            <a:r>
              <a:rPr sz="1600" b="1" spc="4"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cause</a:t>
            </a:r>
            <a:r>
              <a:rPr lang="en-US" sz="1600" b="1" spc="-4"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of</a:t>
            </a:r>
            <a:r>
              <a:rPr sz="1600" b="1" spc="-263"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significant</a:t>
            </a:r>
            <a:r>
              <a:rPr sz="1600" b="1" spc="-4" dirty="0">
                <a:latin typeface="Microsoft YaHei Light" panose="020B0502040204020203" pitchFamily="34" charset="-122"/>
                <a:ea typeface="Microsoft YaHei Light" panose="020B0502040204020203" pitchFamily="34" charset="-122"/>
                <a:cs typeface="Calibri"/>
              </a:rPr>
              <a:t> acute</a:t>
            </a:r>
            <a:r>
              <a:rPr sz="1600" b="1" dirty="0">
                <a:latin typeface="Microsoft YaHei Light" panose="020B0502040204020203" pitchFamily="34" charset="-122"/>
                <a:ea typeface="Microsoft YaHei Light" panose="020B0502040204020203" pitchFamily="34" charset="-122"/>
                <a:cs typeface="Calibri"/>
              </a:rPr>
              <a:t> </a:t>
            </a:r>
            <a:r>
              <a:rPr sz="1600" b="1" spc="-11" dirty="0">
                <a:latin typeface="Microsoft YaHei Light" panose="020B0502040204020203" pitchFamily="34" charset="-122"/>
                <a:ea typeface="Microsoft YaHei Light" panose="020B0502040204020203" pitchFamily="34" charset="-122"/>
                <a:cs typeface="Calibri"/>
              </a:rPr>
              <a:t>gastrointestinal</a:t>
            </a:r>
            <a:r>
              <a:rPr sz="1600" b="1"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bleeding</a:t>
            </a:r>
            <a:r>
              <a:rPr sz="1600" b="1"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that</a:t>
            </a:r>
            <a:r>
              <a:rPr sz="1600" b="1" dirty="0">
                <a:latin typeface="Microsoft YaHei Light" panose="020B0502040204020203" pitchFamily="34" charset="-122"/>
                <a:ea typeface="Microsoft YaHei Light" panose="020B0502040204020203" pitchFamily="34" charset="-122"/>
                <a:cs typeface="Calibri"/>
              </a:rPr>
              <a:t> </a:t>
            </a:r>
            <a:r>
              <a:rPr sz="1600" b="1" spc="-4" dirty="0">
                <a:latin typeface="Microsoft YaHei Light" panose="020B0502040204020203" pitchFamily="34" charset="-122"/>
                <a:ea typeface="Microsoft YaHei Light" panose="020B0502040204020203" pitchFamily="34" charset="-122"/>
                <a:cs typeface="Calibri"/>
              </a:rPr>
              <a:t>appears</a:t>
            </a:r>
            <a:r>
              <a:rPr sz="1600" b="1"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to</a:t>
            </a:r>
            <a:r>
              <a:rPr sz="1600" b="1"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respond</a:t>
            </a:r>
            <a:r>
              <a:rPr sz="1600" b="1"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to</a:t>
            </a:r>
            <a:r>
              <a:rPr sz="1600" b="1" spc="-4" dirty="0">
                <a:latin typeface="Microsoft YaHei Light" panose="020B0502040204020203" pitchFamily="34" charset="-122"/>
                <a:ea typeface="Microsoft YaHei Light" panose="020B0502040204020203" pitchFamily="34" charset="-122"/>
                <a:cs typeface="Calibri"/>
              </a:rPr>
              <a:t> </a:t>
            </a:r>
            <a:r>
              <a:rPr sz="1600" b="1" spc="-8" dirty="0">
                <a:latin typeface="Microsoft YaHei Light" panose="020B0502040204020203" pitchFamily="34" charset="-122"/>
                <a:ea typeface="Microsoft YaHei Light" panose="020B0502040204020203" pitchFamily="34" charset="-122"/>
                <a:cs typeface="Calibri"/>
              </a:rPr>
              <a:t>endoscopic treatment.</a:t>
            </a:r>
            <a:endParaRPr sz="1600" b="1" dirty="0">
              <a:latin typeface="Microsoft YaHei Light" panose="020B0502040204020203" pitchFamily="34" charset="-122"/>
              <a:ea typeface="Microsoft YaHei Light" panose="020B0502040204020203" pitchFamily="34" charset="-122"/>
              <a:cs typeface="Calibri"/>
            </a:endParaRPr>
          </a:p>
        </p:txBody>
      </p:sp>
      <p:grpSp>
        <p:nvGrpSpPr>
          <p:cNvPr id="3" name="object 3"/>
          <p:cNvGrpSpPr/>
          <p:nvPr/>
        </p:nvGrpSpPr>
        <p:grpSpPr>
          <a:xfrm>
            <a:off x="1330679" y="148590"/>
            <a:ext cx="6482641" cy="1838267"/>
            <a:chOff x="304800" y="124281"/>
            <a:chExt cx="8686747" cy="2771150"/>
          </a:xfrm>
        </p:grpSpPr>
        <p:pic>
          <p:nvPicPr>
            <p:cNvPr id="4" name="object 4"/>
            <p:cNvPicPr/>
            <p:nvPr/>
          </p:nvPicPr>
          <p:blipFill>
            <a:blip r:embed="rId2" cstate="print"/>
            <a:stretch>
              <a:fillRect/>
            </a:stretch>
          </p:blipFill>
          <p:spPr>
            <a:xfrm>
              <a:off x="1975333" y="1116206"/>
              <a:ext cx="3368754" cy="1098085"/>
            </a:xfrm>
            <a:prstGeom prst="rect">
              <a:avLst/>
            </a:prstGeom>
          </p:spPr>
        </p:pic>
        <p:pic>
          <p:nvPicPr>
            <p:cNvPr id="5" name="object 5"/>
            <p:cNvPicPr/>
            <p:nvPr/>
          </p:nvPicPr>
          <p:blipFill>
            <a:blip r:embed="rId3" cstate="print"/>
            <a:stretch>
              <a:fillRect/>
            </a:stretch>
          </p:blipFill>
          <p:spPr>
            <a:xfrm>
              <a:off x="6149404" y="495006"/>
              <a:ext cx="2842143" cy="2218830"/>
            </a:xfrm>
            <a:prstGeom prst="rect">
              <a:avLst/>
            </a:prstGeom>
          </p:spPr>
        </p:pic>
        <p:pic>
          <p:nvPicPr>
            <p:cNvPr id="6" name="object 6"/>
            <p:cNvPicPr/>
            <p:nvPr/>
          </p:nvPicPr>
          <p:blipFill>
            <a:blip r:embed="rId4" cstate="print"/>
            <a:stretch>
              <a:fillRect/>
            </a:stretch>
          </p:blipFill>
          <p:spPr>
            <a:xfrm>
              <a:off x="5195326" y="460609"/>
              <a:ext cx="2522171" cy="2434822"/>
            </a:xfrm>
            <a:prstGeom prst="rect">
              <a:avLst/>
            </a:prstGeom>
          </p:spPr>
        </p:pic>
        <p:pic>
          <p:nvPicPr>
            <p:cNvPr id="7" name="object 7"/>
            <p:cNvPicPr/>
            <p:nvPr/>
          </p:nvPicPr>
          <p:blipFill>
            <a:blip r:embed="rId5" cstate="print"/>
            <a:stretch>
              <a:fillRect/>
            </a:stretch>
          </p:blipFill>
          <p:spPr>
            <a:xfrm>
              <a:off x="1008181" y="706117"/>
              <a:ext cx="3630997" cy="1884486"/>
            </a:xfrm>
            <a:prstGeom prst="rect">
              <a:avLst/>
            </a:prstGeom>
          </p:spPr>
        </p:pic>
        <p:pic>
          <p:nvPicPr>
            <p:cNvPr id="8" name="object 8"/>
            <p:cNvPicPr/>
            <p:nvPr/>
          </p:nvPicPr>
          <p:blipFill>
            <a:blip r:embed="rId6" cstate="print"/>
            <a:stretch>
              <a:fillRect/>
            </a:stretch>
          </p:blipFill>
          <p:spPr>
            <a:xfrm>
              <a:off x="304800" y="124281"/>
              <a:ext cx="1426237" cy="1690550"/>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3250" y="1152475"/>
            <a:ext cx="7717500" cy="3416400"/>
          </a:xfrm>
          <a:prstGeom prst="rect">
            <a:avLst/>
          </a:prstGeom>
          <a:noFill/>
          <a:ln>
            <a:noFill/>
          </a:ln>
        </p:spPr>
        <p:txBody>
          <a:bodyPr spcFirstLastPara="1" vert="horz" wrap="square" lIns="0" tIns="0" rIns="0" bIns="0" rtlCol="0" anchor="t" anchorCtr="0">
            <a:normAutofit/>
          </a:bodyPr>
          <a:lstStyle/>
          <a:p>
            <a:pPr marL="457200" indent="-342900">
              <a:lnSpc>
                <a:spcPct val="115000"/>
              </a:lnSpc>
              <a:spcAft>
                <a:spcPts val="600"/>
              </a:spcAft>
              <a:buClr>
                <a:schemeClr val="dk2"/>
              </a:buClr>
              <a:buSzPts val="1800"/>
              <a:buFont typeface="Montserrat"/>
              <a:buChar char="●"/>
              <a:tabLst>
                <a:tab pos="123825" algn="l"/>
              </a:tabLst>
            </a:pPr>
            <a:r>
              <a:rPr lang="en-US" sz="1763" b="0" i="0" u="none" strike="noStrike" cap="none" spc="-11" dirty="0">
                <a:solidFill>
                  <a:schemeClr val="tx1"/>
                </a:solidFill>
                <a:latin typeface="Calibri"/>
                <a:ea typeface="Montserrat"/>
                <a:cs typeface="Calibri"/>
                <a:sym typeface="Montserrat"/>
              </a:rPr>
              <a:t>Peptic</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ulcer is the</a:t>
            </a:r>
            <a:r>
              <a:rPr lang="en-US" sz="1763" b="0" i="0" u="none" strike="noStrike" cap="none" spc="30"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primary</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cause of </a:t>
            </a:r>
            <a:r>
              <a:rPr lang="en-US" sz="1763" b="0" i="0" u="none" strike="noStrike" cap="none" spc="-8" dirty="0">
                <a:solidFill>
                  <a:schemeClr val="tx1"/>
                </a:solidFill>
                <a:highlight>
                  <a:srgbClr val="FFFF00"/>
                </a:highlight>
                <a:latin typeface="Calibri"/>
                <a:ea typeface="Montserrat"/>
                <a:cs typeface="Calibri"/>
                <a:sym typeface="Montserrat"/>
              </a:rPr>
              <a:t>non-</a:t>
            </a:r>
            <a:r>
              <a:rPr lang="en-US" sz="1763" b="0" i="0" u="none" strike="noStrike" cap="none" spc="-8" dirty="0" err="1">
                <a:solidFill>
                  <a:schemeClr val="tx1"/>
                </a:solidFill>
                <a:highlight>
                  <a:srgbClr val="FFFF00"/>
                </a:highlight>
                <a:latin typeface="Calibri"/>
                <a:ea typeface="Montserrat"/>
                <a:cs typeface="Calibri"/>
                <a:sym typeface="Montserrat"/>
              </a:rPr>
              <a:t>variceal</a:t>
            </a:r>
            <a:r>
              <a:rPr lang="en-US" sz="1763" b="0" i="0" u="none" strike="noStrike" cap="none" spc="-4" dirty="0">
                <a:solidFill>
                  <a:schemeClr val="tx1"/>
                </a:solidFill>
                <a:highlight>
                  <a:srgbClr val="FFFF00"/>
                </a:highlight>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upper </a:t>
            </a:r>
            <a:r>
              <a:rPr lang="en-US" sz="1763" b="0" i="0" u="none" strike="noStrike" cap="none" spc="-15" dirty="0">
                <a:solidFill>
                  <a:schemeClr val="tx1"/>
                </a:solidFill>
                <a:latin typeface="Calibri"/>
                <a:ea typeface="Montserrat"/>
                <a:cs typeface="Calibri"/>
                <a:sym typeface="Montserrat"/>
              </a:rPr>
              <a:t>gastrointestinal</a:t>
            </a:r>
            <a:r>
              <a:rPr lang="en-US" sz="1763" b="0" i="0" u="none" strike="noStrike" cap="none" spc="-4" dirty="0">
                <a:solidFill>
                  <a:schemeClr val="tx1"/>
                </a:solidFill>
                <a:latin typeface="Calibri"/>
                <a:ea typeface="Montserrat"/>
                <a:cs typeface="Calibri"/>
                <a:sym typeface="Montserrat"/>
              </a:rPr>
              <a:t> bleeding occurring in 50-70 %of </a:t>
            </a:r>
            <a:r>
              <a:rPr lang="en-US" sz="1763" b="0" i="0" u="none" strike="noStrike" cap="none" spc="-8" dirty="0">
                <a:solidFill>
                  <a:schemeClr val="tx1"/>
                </a:solidFill>
                <a:latin typeface="Calibri"/>
                <a:ea typeface="Montserrat"/>
                <a:cs typeface="Calibri"/>
                <a:sym typeface="Montserrat"/>
              </a:rPr>
              <a:t>patients. </a:t>
            </a:r>
            <a:r>
              <a:rPr lang="en-US" sz="1763" b="0" i="0" u="none" strike="noStrike" cap="none" spc="-4" dirty="0">
                <a:solidFill>
                  <a:schemeClr val="tx1"/>
                </a:solidFill>
                <a:latin typeface="Calibri"/>
                <a:ea typeface="Montserrat"/>
                <a:cs typeface="Calibri"/>
                <a:sym typeface="Montserrat"/>
              </a:rPr>
              <a:t> </a:t>
            </a:r>
            <a:r>
              <a:rPr lang="en-US" sz="1763" b="0" i="0" u="none" strike="noStrike" cap="none" spc="-30" dirty="0">
                <a:solidFill>
                  <a:schemeClr val="tx1"/>
                </a:solidFill>
                <a:latin typeface="Calibri"/>
                <a:ea typeface="Montserrat"/>
                <a:cs typeface="Calibri"/>
                <a:sym typeface="Montserrat"/>
              </a:rPr>
              <a:t>However,</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bleeding</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is</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the</a:t>
            </a:r>
            <a:r>
              <a:rPr lang="en-US" sz="1763" b="0" i="0" u="none" strike="noStrike" cap="none" spc="-8" dirty="0">
                <a:solidFill>
                  <a:schemeClr val="tx1"/>
                </a:solidFill>
                <a:latin typeface="Calibri"/>
                <a:ea typeface="Montserrat"/>
                <a:cs typeface="Calibri"/>
                <a:sym typeface="Montserrat"/>
              </a:rPr>
              <a:t> presenting </a:t>
            </a:r>
            <a:r>
              <a:rPr lang="en-US" sz="1763" b="0" i="0" u="none" strike="noStrike" cap="none" spc="-11" dirty="0">
                <a:solidFill>
                  <a:schemeClr val="tx1"/>
                </a:solidFill>
                <a:latin typeface="Calibri"/>
                <a:ea typeface="Montserrat"/>
                <a:cs typeface="Calibri"/>
                <a:sym typeface="Montserrat"/>
              </a:rPr>
              <a:t>symptom</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in</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only</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10% </a:t>
            </a:r>
            <a:r>
              <a:rPr lang="en-US" sz="1763" b="0" i="0" u="none" strike="noStrike" cap="none" spc="-39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of </a:t>
            </a:r>
            <a:r>
              <a:rPr lang="en-US" sz="1763" b="0" i="0" u="none" strike="noStrike" cap="none" spc="-8" dirty="0">
                <a:solidFill>
                  <a:schemeClr val="tx1"/>
                </a:solidFill>
                <a:latin typeface="Calibri"/>
                <a:ea typeface="Montserrat"/>
                <a:cs typeface="Calibri"/>
                <a:sym typeface="Montserrat"/>
              </a:rPr>
              <a:t>patients</a:t>
            </a:r>
            <a:r>
              <a:rPr lang="en-US" sz="1763" b="0" i="0" u="none" strike="noStrike" cap="none" spc="-4" dirty="0">
                <a:solidFill>
                  <a:schemeClr val="tx1"/>
                </a:solidFill>
                <a:latin typeface="Calibri"/>
                <a:ea typeface="Montserrat"/>
                <a:cs typeface="Calibri"/>
                <a:sym typeface="Montserrat"/>
              </a:rPr>
              <a:t> with </a:t>
            </a:r>
            <a:r>
              <a:rPr lang="en-US" sz="1763" b="0" i="0" u="none" strike="noStrike" cap="none" spc="-8" dirty="0">
                <a:solidFill>
                  <a:schemeClr val="tx1"/>
                </a:solidFill>
                <a:latin typeface="Calibri"/>
                <a:ea typeface="Montserrat"/>
                <a:cs typeface="Calibri"/>
                <a:sym typeface="Montserrat"/>
              </a:rPr>
              <a:t>peptic</a:t>
            </a:r>
            <a:r>
              <a:rPr lang="en-US" sz="1763" b="0" i="0" u="none" strike="noStrike" cap="none"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ulcers</a:t>
            </a:r>
            <a:r>
              <a:rPr lang="en-US" sz="1763" b="0" i="0" u="none" strike="noStrike" cap="none" spc="-4" dirty="0">
                <a:solidFill>
                  <a:schemeClr val="tx1"/>
                </a:solidFill>
                <a:latin typeface="Calibri"/>
                <a:ea typeface="Montserrat"/>
                <a:cs typeface="Calibri"/>
                <a:sym typeface="Montserrat"/>
              </a:rPr>
              <a:t> </a:t>
            </a:r>
            <a:r>
              <a:rPr lang="en-US" sz="1763" b="0" i="0" u="none" strike="noStrike" cap="none" dirty="0">
                <a:solidFill>
                  <a:schemeClr val="tx1"/>
                </a:solidFill>
                <a:latin typeface="Calibri"/>
                <a:ea typeface="Montserrat"/>
                <a:cs typeface="Calibri"/>
                <a:sym typeface="Montserrat"/>
              </a:rPr>
              <a:t>,</a:t>
            </a:r>
            <a:r>
              <a:rPr lang="en-US" sz="1763" b="0" i="0" u="none" strike="noStrike" cap="none" spc="-4"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hypovolemic</a:t>
            </a:r>
            <a:r>
              <a:rPr lang="en-US" sz="1763" b="0" i="0" u="none" strike="noStrike" cap="none"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shock or its </a:t>
            </a:r>
            <a:r>
              <a:rPr lang="en-US" sz="1763" b="0" i="0" u="none" strike="noStrike" cap="none" dirty="0">
                <a:solidFill>
                  <a:schemeClr val="tx1"/>
                </a:solidFill>
                <a:latin typeface="Calibri"/>
                <a:ea typeface="Montserrat"/>
                <a:cs typeface="Calibri"/>
                <a:sym typeface="Montserrat"/>
              </a:rPr>
              <a:t> </a:t>
            </a:r>
            <a:r>
              <a:rPr lang="en-US" sz="1763" b="0" i="0" u="none" strike="noStrike" cap="none" spc="-8" dirty="0">
                <a:solidFill>
                  <a:schemeClr val="tx1"/>
                </a:solidFill>
                <a:latin typeface="Calibri"/>
                <a:ea typeface="Montserrat"/>
                <a:cs typeface="Calibri"/>
                <a:sym typeface="Montserrat"/>
              </a:rPr>
              <a:t>consequences</a:t>
            </a:r>
            <a:r>
              <a:rPr lang="en-US" sz="1763" b="0" i="0" u="none" strike="noStrike" cap="none" spc="-4" dirty="0">
                <a:solidFill>
                  <a:schemeClr val="tx1"/>
                </a:solidFill>
                <a:latin typeface="Calibri"/>
                <a:ea typeface="Montserrat"/>
                <a:cs typeface="Calibri"/>
                <a:sym typeface="Montserrat"/>
              </a:rPr>
              <a:t> is </a:t>
            </a:r>
            <a:r>
              <a:rPr lang="en-US" sz="1763" b="0" i="0" u="none" strike="noStrike" cap="none" dirty="0">
                <a:solidFill>
                  <a:schemeClr val="tx1"/>
                </a:solidFill>
                <a:latin typeface="Calibri"/>
                <a:ea typeface="Montserrat"/>
                <a:cs typeface="Calibri"/>
                <a:sym typeface="Montserrat"/>
              </a:rPr>
              <a:t>a</a:t>
            </a:r>
            <a:r>
              <a:rPr lang="en-US" sz="1763" b="0" i="0" u="none" strike="noStrike" cap="none" spc="-4" dirty="0">
                <a:solidFill>
                  <a:schemeClr val="tx1"/>
                </a:solidFill>
                <a:latin typeface="Calibri"/>
                <a:ea typeface="Montserrat"/>
                <a:cs typeface="Calibri"/>
                <a:sym typeface="Montserrat"/>
              </a:rPr>
              <a:t> major cause of </a:t>
            </a:r>
            <a:r>
              <a:rPr lang="en-US" sz="1763" b="0" i="0" u="none" strike="noStrike" cap="none" spc="-8" dirty="0">
                <a:solidFill>
                  <a:schemeClr val="tx1"/>
                </a:solidFill>
                <a:latin typeface="Calibri"/>
                <a:ea typeface="Montserrat"/>
                <a:cs typeface="Calibri"/>
                <a:sym typeface="Montserrat"/>
              </a:rPr>
              <a:t>mortality</a:t>
            </a:r>
            <a:r>
              <a:rPr lang="en-US" sz="1763" b="0" i="0" u="none" strike="noStrike" cap="none" spc="-4" dirty="0">
                <a:solidFill>
                  <a:schemeClr val="tx1"/>
                </a:solidFill>
                <a:latin typeface="Calibri"/>
                <a:ea typeface="Montserrat"/>
                <a:cs typeface="Calibri"/>
                <a:sym typeface="Montserrat"/>
              </a:rPr>
              <a:t> in acute </a:t>
            </a:r>
            <a:r>
              <a:rPr lang="en-US" sz="1763" b="0" i="0" u="none" strike="noStrike" cap="none"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setting</a:t>
            </a:r>
            <a:endParaRPr lang="en-US" sz="1763" b="0" i="0" u="none" strike="noStrike" cap="none" dirty="0">
              <a:solidFill>
                <a:schemeClr val="tx1"/>
              </a:solidFill>
              <a:latin typeface="Calibri"/>
              <a:ea typeface="Montserrat"/>
              <a:cs typeface="Calibri"/>
              <a:sym typeface="Montserrat"/>
            </a:endParaRPr>
          </a:p>
          <a:p>
            <a:pPr marL="457200" indent="-342900">
              <a:lnSpc>
                <a:spcPct val="115000"/>
              </a:lnSpc>
              <a:spcAft>
                <a:spcPts val="600"/>
              </a:spcAft>
              <a:buClr>
                <a:schemeClr val="dk2"/>
              </a:buClr>
              <a:buSzPts val="1800"/>
              <a:buFont typeface="Montserrat"/>
              <a:buChar char="●"/>
              <a:tabLst>
                <a:tab pos="123825" algn="l"/>
                <a:tab pos="1046798" algn="l"/>
              </a:tabLst>
            </a:pPr>
            <a:r>
              <a:rPr lang="en-US" sz="1763" b="0" i="0" u="none" strike="noStrike" cap="none" spc="-4" dirty="0">
                <a:solidFill>
                  <a:schemeClr val="tx1"/>
                </a:solidFill>
                <a:latin typeface="Calibri"/>
                <a:ea typeface="Montserrat"/>
                <a:cs typeface="Calibri"/>
                <a:sym typeface="Montserrat"/>
              </a:rPr>
              <a:t>Bleeding</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from</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duodenal</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ulcers</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is</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four</a:t>
            </a:r>
            <a:r>
              <a:rPr lang="en-US" sz="1763" b="0" i="0" u="none" strike="noStrike" cap="none" spc="-4" dirty="0">
                <a:solidFill>
                  <a:schemeClr val="tx1"/>
                </a:solidFill>
                <a:latin typeface="Calibri"/>
                <a:ea typeface="Montserrat"/>
                <a:cs typeface="Calibri"/>
                <a:sym typeface="Montserrat"/>
              </a:rPr>
              <a:t> times</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more </a:t>
            </a:r>
            <a:r>
              <a:rPr lang="en-US" sz="1763" b="0" i="0" u="none" strike="noStrike" cap="none" spc="-398" dirty="0">
                <a:solidFill>
                  <a:schemeClr val="tx1"/>
                </a:solidFill>
                <a:latin typeface="Calibri"/>
                <a:ea typeface="Montserrat"/>
                <a:cs typeface="Calibri"/>
                <a:sym typeface="Montserrat"/>
              </a:rPr>
              <a:t> </a:t>
            </a:r>
            <a:r>
              <a:rPr lang="en-US" sz="1763" b="0" i="0" u="none" strike="noStrike" cap="none" spc="-8" dirty="0">
                <a:solidFill>
                  <a:schemeClr val="tx1"/>
                </a:solidFill>
                <a:latin typeface="Calibri"/>
                <a:ea typeface="Montserrat"/>
                <a:cs typeface="Calibri"/>
                <a:sym typeface="Montserrat"/>
              </a:rPr>
              <a:t>common </a:t>
            </a:r>
            <a:r>
              <a:rPr lang="en-US" sz="1763" b="0" i="0" u="none" strike="noStrike" cap="none" spc="-4" dirty="0">
                <a:solidFill>
                  <a:schemeClr val="tx1"/>
                </a:solidFill>
                <a:latin typeface="Calibri"/>
                <a:ea typeface="Montserrat"/>
                <a:cs typeface="Calibri"/>
                <a:sym typeface="Montserrat"/>
              </a:rPr>
              <a:t>than</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from</a:t>
            </a:r>
            <a:r>
              <a:rPr lang="en-US" sz="1763" b="0" i="0" u="none" strike="noStrike" cap="none" spc="-4"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gastric</a:t>
            </a:r>
            <a:r>
              <a:rPr lang="en-US" sz="1763" b="0" i="0" u="none" strike="noStrike" cap="none" spc="-4"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ulcers</a:t>
            </a:r>
            <a:endParaRPr lang="en-US" sz="1763" b="0" i="0" u="none" strike="noStrike" cap="none" dirty="0">
              <a:solidFill>
                <a:schemeClr val="tx1"/>
              </a:solidFill>
              <a:latin typeface="Calibri"/>
              <a:ea typeface="Montserrat"/>
              <a:cs typeface="Calibri"/>
              <a:sym typeface="Montserrat"/>
            </a:endParaRPr>
          </a:p>
          <a:p>
            <a:pPr marL="457200" indent="-342900">
              <a:lnSpc>
                <a:spcPct val="115000"/>
              </a:lnSpc>
              <a:spcAft>
                <a:spcPts val="600"/>
              </a:spcAft>
              <a:buClr>
                <a:schemeClr val="dk2"/>
              </a:buClr>
              <a:buSzPts val="1800"/>
              <a:buFont typeface="Montserrat"/>
              <a:buChar char="●"/>
              <a:tabLst>
                <a:tab pos="123825" algn="l"/>
                <a:tab pos="491966" algn="l"/>
              </a:tabLst>
            </a:pPr>
            <a:r>
              <a:rPr lang="en-US" sz="1763" b="0" i="0" u="none" strike="noStrike" cap="none" spc="-4" dirty="0">
                <a:solidFill>
                  <a:schemeClr val="tx1"/>
                </a:solidFill>
                <a:latin typeface="Calibri"/>
                <a:ea typeface="Montserrat"/>
                <a:cs typeface="Calibri"/>
                <a:sym typeface="Montserrat"/>
              </a:rPr>
              <a:t>This </a:t>
            </a:r>
            <a:r>
              <a:rPr lang="en-US" sz="1763" b="0" i="0" u="none" strike="noStrike" cap="none" spc="-8" dirty="0">
                <a:solidFill>
                  <a:schemeClr val="tx1"/>
                </a:solidFill>
                <a:latin typeface="Calibri"/>
                <a:ea typeface="Montserrat"/>
                <a:cs typeface="Calibri"/>
                <a:sym typeface="Montserrat"/>
              </a:rPr>
              <a:t>complication</a:t>
            </a:r>
            <a:r>
              <a:rPr lang="en-US" sz="1763" b="0" i="0" u="none" strike="noStrike" cap="none" spc="-4" dirty="0">
                <a:solidFill>
                  <a:schemeClr val="tx1"/>
                </a:solidFill>
                <a:latin typeface="Calibri"/>
                <a:ea typeface="Montserrat"/>
                <a:cs typeface="Calibri"/>
                <a:sym typeface="Montserrat"/>
              </a:rPr>
              <a:t> </a:t>
            </a:r>
            <a:r>
              <a:rPr lang="en-US" sz="1763" b="0" i="0" u="none" strike="noStrike" cap="none" spc="-11" dirty="0">
                <a:solidFill>
                  <a:schemeClr val="tx1"/>
                </a:solidFill>
                <a:latin typeface="Calibri"/>
                <a:ea typeface="Montserrat"/>
                <a:cs typeface="Calibri"/>
                <a:sym typeface="Montserrat"/>
              </a:rPr>
              <a:t>occurs</a:t>
            </a:r>
            <a:r>
              <a:rPr lang="en-US" sz="1763" b="0" i="0" u="none" strike="noStrike" cap="none" spc="-4" dirty="0">
                <a:solidFill>
                  <a:schemeClr val="tx1"/>
                </a:solidFill>
                <a:latin typeface="Calibri"/>
                <a:ea typeface="Montserrat"/>
                <a:cs typeface="Calibri"/>
                <a:sym typeface="Montserrat"/>
              </a:rPr>
              <a:t> </a:t>
            </a:r>
            <a:r>
              <a:rPr lang="en-US" sz="1763" b="0" i="0" u="none" strike="noStrike" cap="none" dirty="0">
                <a:solidFill>
                  <a:schemeClr val="tx1"/>
                </a:solidFill>
                <a:latin typeface="Calibri"/>
                <a:ea typeface="Montserrat"/>
                <a:cs typeface="Calibri"/>
                <a:sym typeface="Montserrat"/>
              </a:rPr>
              <a:t>as</a:t>
            </a:r>
            <a:r>
              <a:rPr lang="en-US" sz="1763" b="0" i="0" u="none" strike="noStrike" cap="none" spc="-4" dirty="0">
                <a:solidFill>
                  <a:schemeClr val="tx1"/>
                </a:solidFill>
                <a:latin typeface="Calibri"/>
                <a:ea typeface="Montserrat"/>
                <a:cs typeface="Calibri"/>
                <a:sym typeface="Montserrat"/>
              </a:rPr>
              <a:t> the</a:t>
            </a:r>
            <a:r>
              <a:rPr lang="en-US" sz="1763" b="0" i="0" u="none" strike="noStrike" cap="none" spc="30"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PUD </a:t>
            </a:r>
            <a:r>
              <a:rPr lang="en-US" sz="1763" b="0" i="0" u="none" strike="noStrike" cap="none" spc="-8" dirty="0">
                <a:solidFill>
                  <a:schemeClr val="tx1"/>
                </a:solidFill>
                <a:latin typeface="Calibri"/>
                <a:ea typeface="Montserrat"/>
                <a:cs typeface="Calibri"/>
                <a:sym typeface="Montserrat"/>
              </a:rPr>
              <a:t>remains</a:t>
            </a:r>
            <a:r>
              <a:rPr lang="en-US" sz="1763" b="0" i="0" u="none" strike="noStrike" cap="none" spc="-4" dirty="0">
                <a:solidFill>
                  <a:schemeClr val="tx1"/>
                </a:solidFill>
                <a:latin typeface="Calibri"/>
                <a:ea typeface="Montserrat"/>
                <a:cs typeface="Calibri"/>
                <a:sym typeface="Montserrat"/>
              </a:rPr>
              <a:t> </a:t>
            </a:r>
            <a:r>
              <a:rPr lang="en-US" sz="1763" b="0" i="0" u="none" strike="noStrike" cap="none" spc="-15" dirty="0">
                <a:solidFill>
                  <a:schemeClr val="tx1"/>
                </a:solidFill>
                <a:highlight>
                  <a:srgbClr val="FFFF00"/>
                </a:highlight>
                <a:latin typeface="Calibri"/>
                <a:ea typeface="Montserrat"/>
                <a:cs typeface="Calibri"/>
                <a:sym typeface="Montserrat"/>
              </a:rPr>
              <a:t>untreated</a:t>
            </a:r>
            <a:r>
              <a:rPr lang="en-US" sz="1763" b="0" i="0" u="none" strike="noStrike" cap="none" spc="-15" dirty="0">
                <a:solidFill>
                  <a:schemeClr val="tx1"/>
                </a:solidFill>
                <a:latin typeface="Calibri"/>
                <a:ea typeface="Montserrat"/>
                <a:cs typeface="Calibri"/>
                <a:sym typeface="Montserrat"/>
              </a:rPr>
              <a:t> </a:t>
            </a:r>
            <a:r>
              <a:rPr lang="en-US" sz="1763" b="0" i="0" u="none" strike="noStrike" cap="none" spc="-398" dirty="0">
                <a:solidFill>
                  <a:schemeClr val="tx1"/>
                </a:solidFill>
                <a:latin typeface="Calibri"/>
                <a:ea typeface="Montserrat"/>
                <a:cs typeface="Calibri"/>
                <a:sym typeface="Montserrat"/>
              </a:rPr>
              <a:t> </a:t>
            </a:r>
            <a:r>
              <a:rPr lang="en-US" sz="1763" b="0" i="0" u="none" strike="noStrike" cap="none" spc="-15" dirty="0">
                <a:solidFill>
                  <a:schemeClr val="tx1"/>
                </a:solidFill>
                <a:latin typeface="Calibri"/>
                <a:ea typeface="Montserrat"/>
                <a:cs typeface="Calibri"/>
                <a:sym typeface="Montserrat"/>
              </a:rPr>
              <a:t>for </a:t>
            </a:r>
            <a:r>
              <a:rPr lang="en-US" sz="1763" b="0" i="0" u="none" strike="noStrike" cap="none" dirty="0">
                <a:solidFill>
                  <a:schemeClr val="tx1"/>
                </a:solidFill>
                <a:latin typeface="Calibri"/>
                <a:ea typeface="Montserrat"/>
                <a:cs typeface="Calibri"/>
                <a:sym typeface="Montserrat"/>
              </a:rPr>
              <a:t>a</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period of time</a:t>
            </a:r>
            <a:r>
              <a:rPr lang="en-US" sz="1763" b="0" i="0" u="none" strike="noStrike" cap="none" spc="19" dirty="0">
                <a:solidFill>
                  <a:schemeClr val="tx1"/>
                </a:solidFill>
                <a:latin typeface="Calibri"/>
                <a:ea typeface="Montserrat"/>
                <a:cs typeface="Calibri"/>
                <a:sym typeface="Montserrat"/>
              </a:rPr>
              <a:t> </a:t>
            </a:r>
            <a:r>
              <a:rPr lang="en-US" sz="1763" b="0" i="0" u="none" strike="noStrike" cap="none" dirty="0">
                <a:solidFill>
                  <a:schemeClr val="tx1"/>
                </a:solidFill>
                <a:latin typeface="Calibri"/>
                <a:ea typeface="Montserrat"/>
                <a:cs typeface="Calibri"/>
                <a:sym typeface="Montserrat"/>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5673" y="142650"/>
            <a:ext cx="6072654" cy="2727959"/>
          </a:xfrm>
          <a:prstGeom prst="rect">
            <a:avLst/>
          </a:prstGeom>
        </p:spPr>
        <p:txBody>
          <a:bodyPr vert="horz" wrap="square" lIns="0" tIns="150971" rIns="0" bIns="0" rtlCol="0">
            <a:spAutoFit/>
          </a:bodyPr>
          <a:lstStyle/>
          <a:p>
            <a:pPr marL="9525" indent="968693">
              <a:spcBef>
                <a:spcPts val="1189"/>
              </a:spcBef>
            </a:pPr>
            <a:r>
              <a:rPr lang="en-US" sz="1800" b="1" spc="-11" dirty="0">
                <a:solidFill>
                  <a:schemeClr val="tx1"/>
                </a:solidFill>
                <a:latin typeface="+mj-lt"/>
                <a:cs typeface="Calibri"/>
              </a:rPr>
              <a:t>S</a:t>
            </a:r>
            <a:r>
              <a:rPr sz="1800" b="1" spc="-11" dirty="0">
                <a:solidFill>
                  <a:schemeClr val="tx1"/>
                </a:solidFill>
                <a:latin typeface="+mj-lt"/>
                <a:cs typeface="Calibri"/>
              </a:rPr>
              <a:t>ource </a:t>
            </a:r>
            <a:r>
              <a:rPr sz="1800" b="1" spc="-4" dirty="0">
                <a:solidFill>
                  <a:schemeClr val="tx1"/>
                </a:solidFill>
                <a:latin typeface="+mj-lt"/>
                <a:cs typeface="Calibri"/>
              </a:rPr>
              <a:t>of</a:t>
            </a:r>
            <a:r>
              <a:rPr sz="1800" b="1" spc="-8" dirty="0">
                <a:solidFill>
                  <a:schemeClr val="tx1"/>
                </a:solidFill>
                <a:latin typeface="+mj-lt"/>
                <a:cs typeface="Calibri"/>
              </a:rPr>
              <a:t> </a:t>
            </a:r>
            <a:r>
              <a:rPr sz="1800" b="1" spc="-4" dirty="0">
                <a:solidFill>
                  <a:schemeClr val="tx1"/>
                </a:solidFill>
                <a:latin typeface="+mj-lt"/>
                <a:cs typeface="Calibri"/>
              </a:rPr>
              <a:t>bleeding</a:t>
            </a:r>
            <a:r>
              <a:rPr sz="1800" b="1" spc="-8" dirty="0">
                <a:solidFill>
                  <a:schemeClr val="tx1"/>
                </a:solidFill>
                <a:latin typeface="+mj-lt"/>
                <a:cs typeface="Calibri"/>
              </a:rPr>
              <a:t> </a:t>
            </a:r>
            <a:r>
              <a:rPr sz="1800" b="1" spc="-4" dirty="0">
                <a:solidFill>
                  <a:schemeClr val="tx1"/>
                </a:solidFill>
                <a:latin typeface="+mj-lt"/>
                <a:cs typeface="Calibri"/>
              </a:rPr>
              <a:t>in</a:t>
            </a:r>
            <a:r>
              <a:rPr sz="1800" b="1" spc="-8" dirty="0">
                <a:solidFill>
                  <a:schemeClr val="tx1"/>
                </a:solidFill>
                <a:latin typeface="+mj-lt"/>
                <a:cs typeface="Calibri"/>
              </a:rPr>
              <a:t> </a:t>
            </a:r>
            <a:r>
              <a:rPr sz="1800" b="1" spc="-11" dirty="0">
                <a:solidFill>
                  <a:schemeClr val="tx1"/>
                </a:solidFill>
                <a:latin typeface="+mj-lt"/>
                <a:cs typeface="Calibri"/>
              </a:rPr>
              <a:t>Peptic </a:t>
            </a:r>
            <a:r>
              <a:rPr sz="1800" b="1" spc="-8" dirty="0">
                <a:solidFill>
                  <a:schemeClr val="tx1"/>
                </a:solidFill>
                <a:latin typeface="+mj-lt"/>
                <a:cs typeface="Calibri"/>
              </a:rPr>
              <a:t>ulcers</a:t>
            </a:r>
            <a:r>
              <a:rPr sz="1800" b="1" spc="-11" dirty="0">
                <a:solidFill>
                  <a:schemeClr val="tx1"/>
                </a:solidFill>
                <a:latin typeface="+mj-lt"/>
                <a:cs typeface="Calibri"/>
              </a:rPr>
              <a:t> </a:t>
            </a:r>
            <a:r>
              <a:rPr sz="1800" b="1" dirty="0">
                <a:solidFill>
                  <a:schemeClr val="tx1"/>
                </a:solidFill>
                <a:latin typeface="+mj-lt"/>
                <a:cs typeface="Calibri"/>
              </a:rPr>
              <a:t>?</a:t>
            </a:r>
            <a:endParaRPr sz="1800" dirty="0">
              <a:solidFill>
                <a:schemeClr val="tx1"/>
              </a:solidFill>
              <a:latin typeface="+mj-lt"/>
              <a:cs typeface="Calibri"/>
            </a:endParaRPr>
          </a:p>
          <a:p>
            <a:pPr marL="9525" marR="209550">
              <a:lnSpc>
                <a:spcPct val="130700"/>
              </a:lnSpc>
              <a:spcBef>
                <a:spcPts val="341"/>
              </a:spcBef>
              <a:tabLst>
                <a:tab pos="756285" algn="l"/>
                <a:tab pos="797719" algn="l"/>
              </a:tabLst>
            </a:pPr>
            <a:r>
              <a:rPr sz="1800" spc="-4" dirty="0">
                <a:solidFill>
                  <a:schemeClr val="tx1"/>
                </a:solidFill>
                <a:latin typeface="+mj-lt"/>
                <a:cs typeface="Calibri"/>
              </a:rPr>
              <a:t>In</a:t>
            </a:r>
            <a:r>
              <a:rPr sz="1800" spc="-8" dirty="0">
                <a:solidFill>
                  <a:schemeClr val="tx1"/>
                </a:solidFill>
                <a:latin typeface="+mj-lt"/>
                <a:cs typeface="Calibri"/>
              </a:rPr>
              <a:t> case</a:t>
            </a:r>
            <a:r>
              <a:rPr sz="1800" spc="-4" dirty="0">
                <a:solidFill>
                  <a:schemeClr val="tx1"/>
                </a:solidFill>
                <a:latin typeface="+mj-lt"/>
                <a:cs typeface="Calibri"/>
              </a:rPr>
              <a:t> of</a:t>
            </a:r>
            <a:r>
              <a:rPr sz="1800" spc="8" dirty="0">
                <a:solidFill>
                  <a:schemeClr val="tx1"/>
                </a:solidFill>
                <a:latin typeface="+mj-lt"/>
                <a:cs typeface="Calibri"/>
              </a:rPr>
              <a:t> </a:t>
            </a:r>
            <a:r>
              <a:rPr sz="1800" spc="-15" dirty="0">
                <a:solidFill>
                  <a:schemeClr val="tx1"/>
                </a:solidFill>
                <a:highlight>
                  <a:srgbClr val="FFFF00"/>
                </a:highlight>
                <a:uFill>
                  <a:solidFill>
                    <a:srgbClr val="FF0000"/>
                  </a:solidFill>
                </a:uFill>
                <a:latin typeface="+mj-lt"/>
                <a:cs typeface="Calibri"/>
              </a:rPr>
              <a:t>gastric</a:t>
            </a:r>
            <a:r>
              <a:rPr sz="1800" spc="-8" dirty="0">
                <a:solidFill>
                  <a:schemeClr val="tx1"/>
                </a:solidFill>
                <a:highlight>
                  <a:srgbClr val="FFFF00"/>
                </a:highlight>
                <a:uFill>
                  <a:solidFill>
                    <a:srgbClr val="FF0000"/>
                  </a:solidFill>
                </a:uFill>
                <a:latin typeface="+mj-lt"/>
                <a:cs typeface="Calibri"/>
              </a:rPr>
              <a:t> </a:t>
            </a:r>
            <a:r>
              <a:rPr sz="1800" spc="-11" dirty="0">
                <a:solidFill>
                  <a:schemeClr val="tx1"/>
                </a:solidFill>
                <a:highlight>
                  <a:srgbClr val="FFFF00"/>
                </a:highlight>
                <a:uFill>
                  <a:solidFill>
                    <a:srgbClr val="FF0000"/>
                  </a:solidFill>
                </a:uFill>
                <a:latin typeface="+mj-lt"/>
                <a:cs typeface="Calibri"/>
              </a:rPr>
              <a:t>ulcers</a:t>
            </a:r>
            <a:r>
              <a:rPr sz="1800" spc="15" dirty="0">
                <a:solidFill>
                  <a:schemeClr val="tx1"/>
                </a:solidFill>
                <a:highlight>
                  <a:srgbClr val="FFFF00"/>
                </a:highlight>
                <a:latin typeface="+mj-lt"/>
                <a:cs typeface="Calibri"/>
              </a:rPr>
              <a:t> </a:t>
            </a:r>
            <a:r>
              <a:rPr sz="1800" spc="-8" dirty="0">
                <a:solidFill>
                  <a:schemeClr val="tx1"/>
                </a:solidFill>
                <a:latin typeface="+mj-lt"/>
                <a:cs typeface="Calibri"/>
              </a:rPr>
              <a:t>the </a:t>
            </a:r>
            <a:r>
              <a:rPr sz="1800" spc="-11" dirty="0">
                <a:solidFill>
                  <a:schemeClr val="tx1"/>
                </a:solidFill>
                <a:latin typeface="+mj-lt"/>
                <a:cs typeface="Calibri"/>
              </a:rPr>
              <a:t>most</a:t>
            </a:r>
            <a:r>
              <a:rPr sz="1800" spc="-8" dirty="0">
                <a:solidFill>
                  <a:schemeClr val="tx1"/>
                </a:solidFill>
                <a:latin typeface="+mj-lt"/>
                <a:cs typeface="Calibri"/>
              </a:rPr>
              <a:t> common</a:t>
            </a:r>
            <a:r>
              <a:rPr sz="1800" spc="-4" dirty="0">
                <a:solidFill>
                  <a:schemeClr val="tx1"/>
                </a:solidFill>
                <a:latin typeface="+mj-lt"/>
                <a:cs typeface="Calibri"/>
              </a:rPr>
              <a:t> </a:t>
            </a:r>
            <a:r>
              <a:rPr sz="1800" spc="-8" dirty="0">
                <a:solidFill>
                  <a:schemeClr val="tx1"/>
                </a:solidFill>
                <a:latin typeface="+mj-lt"/>
                <a:cs typeface="Calibri"/>
              </a:rPr>
              <a:t>site </a:t>
            </a:r>
            <a:r>
              <a:rPr sz="1800" spc="-4" dirty="0">
                <a:solidFill>
                  <a:schemeClr val="tx1"/>
                </a:solidFill>
                <a:latin typeface="+mj-lt"/>
                <a:cs typeface="Calibri"/>
              </a:rPr>
              <a:t> </a:t>
            </a:r>
            <a:r>
              <a:rPr sz="1800" spc="-8" dirty="0">
                <a:solidFill>
                  <a:schemeClr val="tx1"/>
                </a:solidFill>
                <a:latin typeface="+mj-lt"/>
                <a:cs typeface="Calibri"/>
              </a:rPr>
              <a:t>that </a:t>
            </a:r>
            <a:r>
              <a:rPr sz="1800" spc="-4" dirty="0">
                <a:solidFill>
                  <a:schemeClr val="tx1"/>
                </a:solidFill>
                <a:latin typeface="+mj-lt"/>
                <a:cs typeface="Calibri"/>
              </a:rPr>
              <a:t>is</a:t>
            </a:r>
            <a:r>
              <a:rPr lang="en-US" sz="1800" spc="-4" dirty="0">
                <a:solidFill>
                  <a:schemeClr val="tx1"/>
                </a:solidFill>
                <a:latin typeface="+mj-lt"/>
                <a:cs typeface="Calibri"/>
              </a:rPr>
              <a:t> </a:t>
            </a:r>
            <a:r>
              <a:rPr sz="1800" spc="-8" dirty="0">
                <a:solidFill>
                  <a:schemeClr val="tx1"/>
                </a:solidFill>
                <a:latin typeface="+mj-lt"/>
                <a:cs typeface="Calibri"/>
              </a:rPr>
              <a:t>susceptible</a:t>
            </a:r>
            <a:r>
              <a:rPr sz="1800" spc="-11" dirty="0">
                <a:solidFill>
                  <a:schemeClr val="tx1"/>
                </a:solidFill>
                <a:latin typeface="+mj-lt"/>
                <a:cs typeface="Calibri"/>
              </a:rPr>
              <a:t> to</a:t>
            </a:r>
            <a:r>
              <a:rPr sz="1800" spc="-4" dirty="0">
                <a:solidFill>
                  <a:schemeClr val="tx1"/>
                </a:solidFill>
                <a:latin typeface="+mj-lt"/>
                <a:cs typeface="Calibri"/>
              </a:rPr>
              <a:t> bleed</a:t>
            </a:r>
            <a:r>
              <a:rPr sz="1800" spc="-8" dirty="0">
                <a:solidFill>
                  <a:schemeClr val="tx1"/>
                </a:solidFill>
                <a:latin typeface="+mj-lt"/>
                <a:cs typeface="Calibri"/>
              </a:rPr>
              <a:t> </a:t>
            </a:r>
            <a:r>
              <a:rPr sz="1800" spc="-4" dirty="0">
                <a:solidFill>
                  <a:schemeClr val="tx1"/>
                </a:solidFill>
                <a:latin typeface="+mj-lt"/>
                <a:cs typeface="Calibri"/>
              </a:rPr>
              <a:t>due</a:t>
            </a:r>
            <a:r>
              <a:rPr sz="1800" spc="-8" dirty="0">
                <a:solidFill>
                  <a:schemeClr val="tx1"/>
                </a:solidFill>
                <a:latin typeface="+mj-lt"/>
                <a:cs typeface="Calibri"/>
              </a:rPr>
              <a:t> </a:t>
            </a:r>
            <a:r>
              <a:rPr sz="1800" spc="-11" dirty="0">
                <a:solidFill>
                  <a:schemeClr val="tx1"/>
                </a:solidFill>
                <a:latin typeface="+mj-lt"/>
                <a:cs typeface="Calibri"/>
              </a:rPr>
              <a:t>to</a:t>
            </a:r>
            <a:r>
              <a:rPr sz="1800" spc="-8" dirty="0">
                <a:solidFill>
                  <a:schemeClr val="tx1"/>
                </a:solidFill>
                <a:latin typeface="+mj-lt"/>
                <a:cs typeface="Calibri"/>
              </a:rPr>
              <a:t> </a:t>
            </a:r>
            <a:r>
              <a:rPr sz="1800" spc="-11" dirty="0">
                <a:solidFill>
                  <a:schemeClr val="tx1"/>
                </a:solidFill>
                <a:latin typeface="+mj-lt"/>
                <a:cs typeface="Calibri"/>
              </a:rPr>
              <a:t>erosion</a:t>
            </a:r>
            <a:r>
              <a:rPr sz="1800" spc="-4" dirty="0">
                <a:solidFill>
                  <a:schemeClr val="tx1"/>
                </a:solidFill>
                <a:latin typeface="+mj-lt"/>
                <a:cs typeface="Calibri"/>
              </a:rPr>
              <a:t> in</a:t>
            </a:r>
            <a:r>
              <a:rPr sz="1800" spc="-8" dirty="0">
                <a:solidFill>
                  <a:schemeClr val="tx1"/>
                </a:solidFill>
                <a:latin typeface="+mj-lt"/>
                <a:cs typeface="Calibri"/>
              </a:rPr>
              <a:t> the </a:t>
            </a:r>
            <a:r>
              <a:rPr sz="1800" spc="-465" dirty="0">
                <a:solidFill>
                  <a:schemeClr val="tx1"/>
                </a:solidFill>
                <a:latin typeface="+mj-lt"/>
                <a:cs typeface="Calibri"/>
              </a:rPr>
              <a:t> </a:t>
            </a:r>
            <a:r>
              <a:rPr sz="1800" spc="-4" dirty="0">
                <a:solidFill>
                  <a:schemeClr val="tx1"/>
                </a:solidFill>
                <a:latin typeface="+mj-lt"/>
                <a:cs typeface="Calibri"/>
              </a:rPr>
              <a:t>lesser</a:t>
            </a:r>
            <a:r>
              <a:rPr lang="en-US" sz="1800" spc="-4" dirty="0">
                <a:solidFill>
                  <a:schemeClr val="tx1"/>
                </a:solidFill>
                <a:latin typeface="+mj-lt"/>
                <a:cs typeface="Calibri"/>
              </a:rPr>
              <a:t> </a:t>
            </a:r>
            <a:r>
              <a:rPr sz="1800" spc="-11" dirty="0">
                <a:solidFill>
                  <a:schemeClr val="tx1"/>
                </a:solidFill>
                <a:latin typeface="+mj-lt"/>
                <a:cs typeface="Calibri"/>
              </a:rPr>
              <a:t>curvature</a:t>
            </a:r>
            <a:r>
              <a:rPr sz="1800" spc="-8" dirty="0">
                <a:solidFill>
                  <a:schemeClr val="tx1"/>
                </a:solidFill>
                <a:latin typeface="+mj-lt"/>
                <a:cs typeface="Calibri"/>
              </a:rPr>
              <a:t> </a:t>
            </a:r>
            <a:r>
              <a:rPr sz="1800" spc="-4" dirty="0">
                <a:solidFill>
                  <a:schemeClr val="tx1"/>
                </a:solidFill>
                <a:latin typeface="+mj-lt"/>
                <a:cs typeface="Calibri"/>
              </a:rPr>
              <a:t>out</a:t>
            </a:r>
            <a:r>
              <a:rPr sz="1800" spc="-8" dirty="0">
                <a:solidFill>
                  <a:schemeClr val="tx1"/>
                </a:solidFill>
                <a:latin typeface="+mj-lt"/>
                <a:cs typeface="Calibri"/>
              </a:rPr>
              <a:t> </a:t>
            </a:r>
            <a:r>
              <a:rPr sz="1800" spc="-4" dirty="0">
                <a:solidFill>
                  <a:schemeClr val="tx1"/>
                </a:solidFill>
                <a:latin typeface="+mj-lt"/>
                <a:cs typeface="Calibri"/>
              </a:rPr>
              <a:t>of</a:t>
            </a:r>
            <a:r>
              <a:rPr sz="1800" spc="23" dirty="0">
                <a:solidFill>
                  <a:schemeClr val="tx1"/>
                </a:solidFill>
                <a:latin typeface="+mj-lt"/>
                <a:cs typeface="Calibri"/>
              </a:rPr>
              <a:t> </a:t>
            </a:r>
            <a:r>
              <a:rPr sz="1800" spc="-4" dirty="0">
                <a:solidFill>
                  <a:schemeClr val="tx1"/>
                </a:solidFill>
                <a:highlight>
                  <a:srgbClr val="FFFF00"/>
                </a:highlight>
                <a:latin typeface="+mj-lt"/>
                <a:cs typeface="Calibri"/>
              </a:rPr>
              <a:t>the</a:t>
            </a:r>
            <a:r>
              <a:rPr sz="1800" spc="-8" dirty="0">
                <a:solidFill>
                  <a:schemeClr val="tx1"/>
                </a:solidFill>
                <a:highlight>
                  <a:srgbClr val="FFFF00"/>
                </a:highlight>
                <a:latin typeface="+mj-lt"/>
                <a:cs typeface="Calibri"/>
              </a:rPr>
              <a:t> left</a:t>
            </a:r>
            <a:r>
              <a:rPr sz="1800" spc="-4" dirty="0">
                <a:solidFill>
                  <a:schemeClr val="tx1"/>
                </a:solidFill>
                <a:highlight>
                  <a:srgbClr val="FFFF00"/>
                </a:highlight>
                <a:latin typeface="+mj-lt"/>
                <a:cs typeface="Calibri"/>
              </a:rPr>
              <a:t> </a:t>
            </a:r>
            <a:r>
              <a:rPr sz="1800" spc="-11" dirty="0">
                <a:solidFill>
                  <a:schemeClr val="tx1"/>
                </a:solidFill>
                <a:highlight>
                  <a:srgbClr val="FFFF00"/>
                </a:highlight>
                <a:latin typeface="+mj-lt"/>
                <a:cs typeface="Calibri"/>
              </a:rPr>
              <a:t>gastric</a:t>
            </a:r>
            <a:r>
              <a:rPr sz="1800" spc="-8" dirty="0">
                <a:solidFill>
                  <a:schemeClr val="tx1"/>
                </a:solidFill>
                <a:highlight>
                  <a:srgbClr val="FFFF00"/>
                </a:highlight>
                <a:latin typeface="+mj-lt"/>
                <a:cs typeface="Calibri"/>
              </a:rPr>
              <a:t> artery</a:t>
            </a:r>
            <a:r>
              <a:rPr sz="1800" spc="26" dirty="0">
                <a:solidFill>
                  <a:schemeClr val="tx1"/>
                </a:solidFill>
                <a:highlight>
                  <a:srgbClr val="FFFF00"/>
                </a:highlight>
                <a:latin typeface="+mj-lt"/>
                <a:cs typeface="Calibri"/>
              </a:rPr>
              <a:t> </a:t>
            </a:r>
            <a:r>
              <a:rPr sz="1800" dirty="0">
                <a:solidFill>
                  <a:schemeClr val="tx1"/>
                </a:solidFill>
                <a:latin typeface="+mj-lt"/>
                <a:cs typeface="Calibri"/>
              </a:rPr>
              <a:t>.</a:t>
            </a:r>
          </a:p>
          <a:p>
            <a:pPr marL="9525" marR="3810" algn="just">
              <a:lnSpc>
                <a:spcPts val="2280"/>
              </a:lnSpc>
              <a:spcBef>
                <a:spcPts val="116"/>
              </a:spcBef>
            </a:pPr>
            <a:r>
              <a:rPr sz="1800" spc="-4" dirty="0">
                <a:solidFill>
                  <a:schemeClr val="tx1"/>
                </a:solidFill>
                <a:latin typeface="+mj-lt"/>
                <a:cs typeface="Calibri"/>
              </a:rPr>
              <a:t>While in </a:t>
            </a:r>
            <a:r>
              <a:rPr sz="1800" spc="-4" dirty="0">
                <a:solidFill>
                  <a:schemeClr val="tx1"/>
                </a:solidFill>
                <a:highlight>
                  <a:srgbClr val="00FF00"/>
                </a:highlight>
                <a:uFill>
                  <a:solidFill>
                    <a:srgbClr val="FF0000"/>
                  </a:solidFill>
                </a:uFill>
                <a:latin typeface="+mj-lt"/>
                <a:cs typeface="Calibri"/>
              </a:rPr>
              <a:t>duodenal </a:t>
            </a:r>
            <a:r>
              <a:rPr sz="1800" spc="-11" dirty="0">
                <a:solidFill>
                  <a:schemeClr val="tx1"/>
                </a:solidFill>
                <a:highlight>
                  <a:srgbClr val="00FF00"/>
                </a:highlight>
                <a:uFill>
                  <a:solidFill>
                    <a:srgbClr val="FF0000"/>
                  </a:solidFill>
                </a:uFill>
                <a:latin typeface="+mj-lt"/>
                <a:cs typeface="Calibri"/>
              </a:rPr>
              <a:t>ulcers</a:t>
            </a:r>
            <a:r>
              <a:rPr lang="en-US" sz="1800" spc="-11" dirty="0">
                <a:solidFill>
                  <a:schemeClr val="tx1"/>
                </a:solidFill>
                <a:highlight>
                  <a:srgbClr val="00FF00"/>
                </a:highlight>
                <a:latin typeface="+mj-lt"/>
                <a:cs typeface="Calibri"/>
              </a:rPr>
              <a:t> </a:t>
            </a:r>
            <a:r>
              <a:rPr sz="1800" dirty="0">
                <a:solidFill>
                  <a:schemeClr val="tx1"/>
                </a:solidFill>
                <a:latin typeface="+mj-lt"/>
                <a:cs typeface="Calibri"/>
              </a:rPr>
              <a:t>, </a:t>
            </a:r>
            <a:r>
              <a:rPr sz="1800" spc="-8" dirty="0">
                <a:solidFill>
                  <a:schemeClr val="tx1"/>
                </a:solidFill>
                <a:latin typeface="+mj-lt"/>
                <a:cs typeface="Calibri"/>
              </a:rPr>
              <a:t>the </a:t>
            </a:r>
            <a:r>
              <a:rPr sz="1800" spc="-11" dirty="0">
                <a:solidFill>
                  <a:schemeClr val="tx1"/>
                </a:solidFill>
                <a:latin typeface="+mj-lt"/>
                <a:cs typeface="Calibri"/>
              </a:rPr>
              <a:t>posterior </a:t>
            </a:r>
            <a:r>
              <a:rPr sz="1800" spc="-8" dirty="0">
                <a:solidFill>
                  <a:schemeClr val="tx1"/>
                </a:solidFill>
                <a:latin typeface="+mj-lt"/>
                <a:cs typeface="Calibri"/>
              </a:rPr>
              <a:t>wall </a:t>
            </a:r>
            <a:r>
              <a:rPr sz="1800" spc="-4" dirty="0">
                <a:solidFill>
                  <a:schemeClr val="tx1"/>
                </a:solidFill>
                <a:latin typeface="+mj-lt"/>
                <a:cs typeface="Calibri"/>
              </a:rPr>
              <a:t>of </a:t>
            </a:r>
            <a:r>
              <a:rPr sz="1800" spc="-8" dirty="0">
                <a:solidFill>
                  <a:schemeClr val="tx1"/>
                </a:solidFill>
                <a:latin typeface="+mj-lt"/>
                <a:cs typeface="Calibri"/>
              </a:rPr>
              <a:t>the </a:t>
            </a:r>
            <a:r>
              <a:rPr sz="1800" spc="-465" dirty="0">
                <a:solidFill>
                  <a:schemeClr val="tx1"/>
                </a:solidFill>
                <a:latin typeface="+mj-lt"/>
                <a:cs typeface="Calibri"/>
              </a:rPr>
              <a:t> </a:t>
            </a:r>
            <a:r>
              <a:rPr sz="1800" spc="-4" dirty="0">
                <a:solidFill>
                  <a:schemeClr val="tx1"/>
                </a:solidFill>
                <a:latin typeface="+mj-lt"/>
                <a:cs typeface="Calibri"/>
              </a:rPr>
              <a:t>duodenal bulb </a:t>
            </a:r>
            <a:r>
              <a:rPr sz="1800" dirty="0">
                <a:solidFill>
                  <a:schemeClr val="tx1"/>
                </a:solidFill>
                <a:latin typeface="+mj-lt"/>
                <a:cs typeface="Calibri"/>
              </a:rPr>
              <a:t>( </a:t>
            </a:r>
            <a:r>
              <a:rPr sz="1800" spc="-8" dirty="0">
                <a:solidFill>
                  <a:schemeClr val="tx1"/>
                </a:solidFill>
                <a:latin typeface="+mj-lt"/>
                <a:cs typeface="Calibri"/>
              </a:rPr>
              <a:t>the </a:t>
            </a:r>
            <a:r>
              <a:rPr sz="1800" spc="-15" dirty="0">
                <a:solidFill>
                  <a:schemeClr val="tx1"/>
                </a:solidFill>
                <a:latin typeface="+mj-lt"/>
                <a:cs typeface="Calibri"/>
              </a:rPr>
              <a:t>first </a:t>
            </a:r>
            <a:r>
              <a:rPr sz="1800" spc="-4" dirty="0">
                <a:solidFill>
                  <a:schemeClr val="tx1"/>
                </a:solidFill>
                <a:latin typeface="+mj-lt"/>
                <a:cs typeface="Calibri"/>
              </a:rPr>
              <a:t>part of duodenum </a:t>
            </a:r>
            <a:r>
              <a:rPr sz="1800" spc="-8" dirty="0">
                <a:solidFill>
                  <a:schemeClr val="tx1"/>
                </a:solidFill>
                <a:latin typeface="+mj-lt"/>
                <a:cs typeface="Calibri"/>
              </a:rPr>
              <a:t>closest </a:t>
            </a:r>
            <a:r>
              <a:rPr sz="1800" spc="-465" dirty="0">
                <a:solidFill>
                  <a:schemeClr val="tx1"/>
                </a:solidFill>
                <a:latin typeface="+mj-lt"/>
                <a:cs typeface="Calibri"/>
              </a:rPr>
              <a:t> </a:t>
            </a:r>
            <a:r>
              <a:rPr sz="1800" spc="-11" dirty="0">
                <a:solidFill>
                  <a:schemeClr val="tx1"/>
                </a:solidFill>
                <a:latin typeface="+mj-lt"/>
                <a:cs typeface="Calibri"/>
              </a:rPr>
              <a:t>to </a:t>
            </a:r>
            <a:r>
              <a:rPr sz="1800" spc="-8" dirty="0">
                <a:solidFill>
                  <a:schemeClr val="tx1"/>
                </a:solidFill>
                <a:latin typeface="+mj-lt"/>
                <a:cs typeface="Calibri"/>
              </a:rPr>
              <a:t>the</a:t>
            </a:r>
            <a:r>
              <a:rPr sz="1800" spc="-4" dirty="0">
                <a:solidFill>
                  <a:schemeClr val="tx1"/>
                </a:solidFill>
                <a:latin typeface="+mj-lt"/>
                <a:cs typeface="Calibri"/>
              </a:rPr>
              <a:t> </a:t>
            </a:r>
            <a:r>
              <a:rPr sz="1800" spc="-8" dirty="0">
                <a:solidFill>
                  <a:schemeClr val="tx1"/>
                </a:solidFill>
                <a:latin typeface="+mj-lt"/>
                <a:cs typeface="Calibri"/>
              </a:rPr>
              <a:t>pylorus </a:t>
            </a:r>
            <a:r>
              <a:rPr sz="1800" dirty="0">
                <a:solidFill>
                  <a:schemeClr val="tx1"/>
                </a:solidFill>
                <a:latin typeface="+mj-lt"/>
                <a:cs typeface="Calibri"/>
              </a:rPr>
              <a:t>) </a:t>
            </a:r>
            <a:r>
              <a:rPr sz="1800" spc="-4" dirty="0">
                <a:solidFill>
                  <a:schemeClr val="tx1"/>
                </a:solidFill>
                <a:latin typeface="+mj-lt"/>
                <a:cs typeface="Calibri"/>
              </a:rPr>
              <a:t>is </a:t>
            </a:r>
            <a:r>
              <a:rPr sz="1800" spc="-8" dirty="0">
                <a:solidFill>
                  <a:schemeClr val="tx1"/>
                </a:solidFill>
                <a:latin typeface="+mj-lt"/>
                <a:cs typeface="Calibri"/>
              </a:rPr>
              <a:t>the </a:t>
            </a:r>
            <a:r>
              <a:rPr sz="1800" spc="-11" dirty="0">
                <a:solidFill>
                  <a:schemeClr val="tx1"/>
                </a:solidFill>
                <a:latin typeface="+mj-lt"/>
                <a:cs typeface="Calibri"/>
              </a:rPr>
              <a:t>most </a:t>
            </a:r>
            <a:r>
              <a:rPr sz="1800" spc="-8" dirty="0">
                <a:solidFill>
                  <a:schemeClr val="tx1"/>
                </a:solidFill>
                <a:latin typeface="+mj-lt"/>
                <a:cs typeface="Calibri"/>
              </a:rPr>
              <a:t>common site </a:t>
            </a:r>
            <a:r>
              <a:rPr sz="1800" spc="-4" dirty="0">
                <a:solidFill>
                  <a:schemeClr val="tx1"/>
                </a:solidFill>
                <a:latin typeface="+mj-lt"/>
                <a:cs typeface="Calibri"/>
              </a:rPr>
              <a:t>bleeding </a:t>
            </a:r>
            <a:r>
              <a:rPr sz="1800" dirty="0">
                <a:solidFill>
                  <a:schemeClr val="tx1"/>
                </a:solidFill>
                <a:latin typeface="+mj-lt"/>
                <a:cs typeface="Calibri"/>
              </a:rPr>
              <a:t> </a:t>
            </a:r>
            <a:r>
              <a:rPr sz="1800" spc="-4" dirty="0">
                <a:solidFill>
                  <a:schemeClr val="tx1"/>
                </a:solidFill>
                <a:latin typeface="+mj-lt"/>
                <a:cs typeface="Calibri"/>
              </a:rPr>
              <a:t>out</a:t>
            </a:r>
            <a:r>
              <a:rPr sz="1800" spc="-8" dirty="0">
                <a:solidFill>
                  <a:schemeClr val="tx1"/>
                </a:solidFill>
                <a:latin typeface="+mj-lt"/>
                <a:cs typeface="Calibri"/>
              </a:rPr>
              <a:t> </a:t>
            </a:r>
            <a:r>
              <a:rPr sz="1800" spc="-4" dirty="0">
                <a:solidFill>
                  <a:schemeClr val="tx1"/>
                </a:solidFill>
                <a:latin typeface="+mj-lt"/>
                <a:cs typeface="Calibri"/>
              </a:rPr>
              <a:t>of</a:t>
            </a:r>
            <a:r>
              <a:rPr sz="1800" spc="4" dirty="0">
                <a:solidFill>
                  <a:schemeClr val="tx1"/>
                </a:solidFill>
                <a:latin typeface="+mj-lt"/>
                <a:cs typeface="Calibri"/>
              </a:rPr>
              <a:t> </a:t>
            </a:r>
            <a:r>
              <a:rPr sz="1800" spc="-4" dirty="0">
                <a:solidFill>
                  <a:schemeClr val="tx1"/>
                </a:solidFill>
                <a:highlight>
                  <a:srgbClr val="00FF00"/>
                </a:highlight>
                <a:latin typeface="+mj-lt"/>
                <a:cs typeface="Calibri"/>
              </a:rPr>
              <a:t>the</a:t>
            </a:r>
            <a:r>
              <a:rPr sz="1800" dirty="0">
                <a:solidFill>
                  <a:schemeClr val="tx1"/>
                </a:solidFill>
                <a:highlight>
                  <a:srgbClr val="00FF00"/>
                </a:highlight>
                <a:latin typeface="+mj-lt"/>
                <a:cs typeface="Calibri"/>
              </a:rPr>
              <a:t> </a:t>
            </a:r>
            <a:r>
              <a:rPr sz="1800" spc="-11" dirty="0">
                <a:solidFill>
                  <a:schemeClr val="tx1"/>
                </a:solidFill>
                <a:highlight>
                  <a:srgbClr val="00FF00"/>
                </a:highlight>
                <a:latin typeface="+mj-lt"/>
                <a:cs typeface="Calibri"/>
              </a:rPr>
              <a:t>gastroduodenal</a:t>
            </a:r>
            <a:r>
              <a:rPr sz="1800" spc="-4" dirty="0">
                <a:solidFill>
                  <a:schemeClr val="tx1"/>
                </a:solidFill>
                <a:highlight>
                  <a:srgbClr val="00FF00"/>
                </a:highlight>
                <a:latin typeface="+mj-lt"/>
                <a:cs typeface="Calibri"/>
              </a:rPr>
              <a:t> </a:t>
            </a:r>
            <a:r>
              <a:rPr sz="1800" spc="-8" dirty="0">
                <a:solidFill>
                  <a:schemeClr val="tx1"/>
                </a:solidFill>
                <a:highlight>
                  <a:srgbClr val="00FF00"/>
                </a:highlight>
                <a:latin typeface="+mj-lt"/>
                <a:cs typeface="Calibri"/>
              </a:rPr>
              <a:t>artery</a:t>
            </a:r>
            <a:r>
              <a:rPr sz="1800" spc="38" dirty="0">
                <a:solidFill>
                  <a:schemeClr val="tx1"/>
                </a:solidFill>
                <a:highlight>
                  <a:srgbClr val="00FF00"/>
                </a:highlight>
                <a:latin typeface="+mj-lt"/>
                <a:cs typeface="Calibri"/>
              </a:rPr>
              <a:t> </a:t>
            </a:r>
            <a:r>
              <a:rPr sz="1800" dirty="0">
                <a:solidFill>
                  <a:schemeClr val="tx1"/>
                </a:solidFill>
                <a:latin typeface="+mj-lt"/>
                <a:cs typeface="Calibri"/>
              </a:rPr>
              <a:t>.</a:t>
            </a:r>
          </a:p>
        </p:txBody>
      </p:sp>
      <p:grpSp>
        <p:nvGrpSpPr>
          <p:cNvPr id="3" name="object 3"/>
          <p:cNvGrpSpPr/>
          <p:nvPr/>
        </p:nvGrpSpPr>
        <p:grpSpPr>
          <a:xfrm>
            <a:off x="1627440" y="3009900"/>
            <a:ext cx="5157600" cy="1786914"/>
            <a:chOff x="1068320" y="3925845"/>
            <a:chExt cx="7562275" cy="2507314"/>
          </a:xfrm>
        </p:grpSpPr>
        <p:pic>
          <p:nvPicPr>
            <p:cNvPr id="4" name="object 4"/>
            <p:cNvPicPr/>
            <p:nvPr/>
          </p:nvPicPr>
          <p:blipFill>
            <a:blip r:embed="rId2" cstate="print"/>
            <a:stretch>
              <a:fillRect/>
            </a:stretch>
          </p:blipFill>
          <p:spPr>
            <a:xfrm>
              <a:off x="1068320" y="3925845"/>
              <a:ext cx="7562275" cy="2507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object 5"/>
            <p:cNvPicPr/>
            <p:nvPr/>
          </p:nvPicPr>
          <p:blipFill>
            <a:blip r:embed="rId3" cstate="print"/>
            <a:stretch>
              <a:fillRect/>
            </a:stretch>
          </p:blipFill>
          <p:spPr>
            <a:xfrm>
              <a:off x="1587029" y="5578880"/>
              <a:ext cx="1435425" cy="172107"/>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365125"/>
            <a:ext cx="7718425" cy="573088"/>
          </a:xfrm>
        </p:spPr>
        <p:txBody>
          <a:bodyPr spcFirstLastPara="1" vert="horz" wrap="square" lIns="0" tIns="0" rIns="0" bIns="0" rtlCol="0" anchor="t" anchorCtr="0">
            <a:normAutofit/>
          </a:bodyPr>
          <a:lstStyle/>
          <a:p>
            <a:pPr marL="9525">
              <a:lnSpc>
                <a:spcPct val="90000"/>
              </a:lnSpc>
            </a:pPr>
            <a:r>
              <a:rPr lang="en-US" sz="2800" b="0" i="0" u="none" strike="noStrike" cap="none" spc="-15" dirty="0">
                <a:uFill>
                  <a:solidFill>
                    <a:srgbClr val="000000"/>
                  </a:solidFill>
                </a:uFill>
                <a:latin typeface="Calibri"/>
                <a:ea typeface="Vidaloka"/>
                <a:cs typeface="Calibri"/>
                <a:sym typeface="Vidaloka"/>
              </a:rPr>
              <a:t>Presentation </a:t>
            </a:r>
            <a:r>
              <a:rPr lang="en-US" sz="2800" b="0" i="0" u="none" strike="noStrike" cap="none" spc="-4" dirty="0">
                <a:uFill>
                  <a:solidFill>
                    <a:srgbClr val="000000"/>
                  </a:solidFill>
                </a:uFill>
                <a:latin typeface="Calibri"/>
                <a:ea typeface="Vidaloka"/>
                <a:cs typeface="Calibri"/>
                <a:sym typeface="Vidaloka"/>
              </a:rPr>
              <a:t>of </a:t>
            </a:r>
            <a:r>
              <a:rPr lang="en-US" sz="2800" b="0" i="0" u="none" strike="noStrike" cap="none" dirty="0">
                <a:uFill>
                  <a:solidFill>
                    <a:srgbClr val="000000"/>
                  </a:solidFill>
                </a:uFill>
                <a:latin typeface="Calibri"/>
                <a:ea typeface="Vidaloka"/>
                <a:cs typeface="Calibri"/>
                <a:sym typeface="Vidaloka"/>
              </a:rPr>
              <a:t>a </a:t>
            </a:r>
            <a:r>
              <a:rPr lang="en-US" sz="2800" b="0" i="0" u="none" strike="noStrike" cap="none" spc="-11" dirty="0">
                <a:uFill>
                  <a:solidFill>
                    <a:srgbClr val="000000"/>
                  </a:solidFill>
                </a:uFill>
                <a:latin typeface="Calibri"/>
                <a:ea typeface="Vidaloka"/>
                <a:cs typeface="Calibri"/>
                <a:sym typeface="Vidaloka"/>
              </a:rPr>
              <a:t>patient </a:t>
            </a:r>
            <a:r>
              <a:rPr lang="en-US" sz="2800" b="0" i="0" u="none" strike="noStrike" cap="none" spc="-8" dirty="0">
                <a:uFill>
                  <a:solidFill>
                    <a:srgbClr val="000000"/>
                  </a:solidFill>
                </a:uFill>
                <a:latin typeface="Calibri"/>
                <a:ea typeface="Vidaloka"/>
                <a:cs typeface="Calibri"/>
                <a:sym typeface="Vidaloka"/>
              </a:rPr>
              <a:t>with </a:t>
            </a:r>
            <a:r>
              <a:rPr lang="en-US" sz="2800" b="0" i="0" u="none" strike="noStrike" cap="none" spc="-4" dirty="0">
                <a:uFill>
                  <a:solidFill>
                    <a:srgbClr val="000000"/>
                  </a:solidFill>
                </a:uFill>
                <a:latin typeface="Calibri"/>
                <a:ea typeface="Vidaloka"/>
                <a:cs typeface="Calibri"/>
                <a:sym typeface="Vidaloka"/>
              </a:rPr>
              <a:t>bleeding </a:t>
            </a:r>
            <a:r>
              <a:rPr lang="en-US" sz="2800" b="0" i="0" u="none" strike="noStrike" cap="none" spc="-533" dirty="0">
                <a:latin typeface="Calibri"/>
                <a:ea typeface="Vidaloka"/>
                <a:cs typeface="Calibri"/>
                <a:sym typeface="Vidaloka"/>
              </a:rPr>
              <a:t> </a:t>
            </a:r>
            <a:r>
              <a:rPr lang="en-US" sz="2800" b="0" i="0" u="none" strike="noStrike" cap="none" spc="-8" dirty="0">
                <a:uFill>
                  <a:solidFill>
                    <a:srgbClr val="000000"/>
                  </a:solidFill>
                </a:uFill>
                <a:latin typeface="Calibri"/>
                <a:ea typeface="Vidaloka"/>
                <a:cs typeface="Calibri"/>
                <a:sym typeface="Vidaloka"/>
              </a:rPr>
              <a:t>peptic</a:t>
            </a:r>
            <a:r>
              <a:rPr lang="en-US" sz="2800" b="0" i="0" u="none" strike="noStrike" cap="none" spc="-11" dirty="0">
                <a:uFill>
                  <a:solidFill>
                    <a:srgbClr val="000000"/>
                  </a:solidFill>
                </a:uFill>
                <a:latin typeface="Calibri"/>
                <a:ea typeface="Vidaloka"/>
                <a:cs typeface="Calibri"/>
                <a:sym typeface="Vidaloka"/>
              </a:rPr>
              <a:t> </a:t>
            </a:r>
            <a:r>
              <a:rPr lang="en-US" sz="2800" b="0" i="0" u="none" strike="noStrike" cap="none" spc="-4" dirty="0">
                <a:uFill>
                  <a:solidFill>
                    <a:srgbClr val="000000"/>
                  </a:solidFill>
                </a:uFill>
                <a:latin typeface="Calibri"/>
                <a:ea typeface="Vidaloka"/>
                <a:cs typeface="Calibri"/>
                <a:sym typeface="Vidaloka"/>
              </a:rPr>
              <a:t>ulcer</a:t>
            </a:r>
            <a:r>
              <a:rPr lang="en-US" sz="2800" b="0" i="0" u="none" strike="noStrike" cap="none" spc="19" dirty="0">
                <a:latin typeface="Calibri"/>
                <a:ea typeface="Vidaloka"/>
                <a:cs typeface="Calibri"/>
                <a:sym typeface="Vidaloka"/>
              </a:rPr>
              <a:t> </a:t>
            </a:r>
            <a:r>
              <a:rPr lang="en-US" sz="2800" b="0" i="0" u="none" strike="noStrike" cap="none" dirty="0">
                <a:uFill>
                  <a:solidFill>
                    <a:srgbClr val="000000"/>
                  </a:solidFill>
                </a:uFill>
                <a:latin typeface="Calibri"/>
                <a:ea typeface="Vidaloka"/>
                <a:cs typeface="Calibri"/>
                <a:sym typeface="Vidaloka"/>
              </a:rPr>
              <a:t>:</a:t>
            </a:r>
            <a:endParaRPr lang="en-US" sz="2800" b="0" i="0" u="none" strike="noStrike" cap="none" dirty="0">
              <a:latin typeface="Calibri"/>
              <a:ea typeface="Vidaloka"/>
              <a:cs typeface="Calibri"/>
              <a:sym typeface="Vidaloka"/>
            </a:endParaRPr>
          </a:p>
        </p:txBody>
      </p:sp>
      <p:sp>
        <p:nvSpPr>
          <p:cNvPr id="3" name="object 3"/>
          <p:cNvSpPr txBox="1"/>
          <p:nvPr/>
        </p:nvSpPr>
        <p:spPr>
          <a:xfrm>
            <a:off x="1063770" y="1152475"/>
            <a:ext cx="7717500" cy="3416400"/>
          </a:xfrm>
          <a:prstGeom prst="rect">
            <a:avLst/>
          </a:prstGeom>
          <a:noFill/>
          <a:ln>
            <a:noFill/>
          </a:ln>
        </p:spPr>
        <p:txBody>
          <a:bodyPr spcFirstLastPara="1" vert="horz" wrap="square" lIns="0" tIns="0" rIns="0" bIns="0" rtlCol="0" anchor="t" anchorCtr="0">
            <a:normAutofit fontScale="92500" lnSpcReduction="20000"/>
          </a:bodyPr>
          <a:lstStyle/>
          <a:p>
            <a:pPr marL="457200" indent="-342900">
              <a:lnSpc>
                <a:spcPct val="115000"/>
              </a:lnSpc>
              <a:spcAft>
                <a:spcPts val="600"/>
              </a:spcAft>
              <a:buClr>
                <a:schemeClr val="dk2"/>
              </a:buClr>
              <a:buSzPts val="1800"/>
              <a:buFont typeface="Montserrat"/>
              <a:buChar char="●"/>
            </a:pPr>
            <a:r>
              <a:rPr lang="en-US" sz="1763" b="0" i="0" u="none" strike="noStrike" cap="none" spc="-4" dirty="0">
                <a:solidFill>
                  <a:schemeClr val="tx1"/>
                </a:solidFill>
                <a:latin typeface="Calibri"/>
                <a:ea typeface="Montserrat"/>
                <a:cs typeface="Calibri"/>
                <a:sym typeface="Montserrat"/>
              </a:rPr>
              <a:t>It</a:t>
            </a:r>
            <a:r>
              <a:rPr lang="en-US" sz="1763" b="0" i="0" u="none" strike="noStrike" cap="none" spc="-15"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depends</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on</a:t>
            </a:r>
            <a:r>
              <a:rPr lang="en-US" sz="1763" b="0" i="0" u="none" strike="noStrike" cap="none" spc="-8" dirty="0">
                <a:solidFill>
                  <a:schemeClr val="tx1"/>
                </a:solidFill>
                <a:latin typeface="Calibri"/>
                <a:ea typeface="Montserrat"/>
                <a:cs typeface="Calibri"/>
                <a:sym typeface="Montserrat"/>
              </a:rPr>
              <a:t> the</a:t>
            </a:r>
            <a:r>
              <a:rPr lang="en-US" sz="1763" b="0" i="0" u="none" strike="noStrike" cap="none" spc="19" dirty="0">
                <a:solidFill>
                  <a:schemeClr val="tx1"/>
                </a:solidFill>
                <a:latin typeface="Calibri"/>
                <a:ea typeface="Montserrat"/>
                <a:cs typeface="Calibri"/>
                <a:sym typeface="Montserrat"/>
              </a:rPr>
              <a:t> </a:t>
            </a:r>
            <a:r>
              <a:rPr lang="en-US" sz="1763" b="0" i="0" u="none" strike="noStrike" cap="none" spc="-26" dirty="0">
                <a:solidFill>
                  <a:srgbClr val="FF0000"/>
                </a:solidFill>
                <a:latin typeface="Calibri"/>
                <a:ea typeface="Montserrat"/>
                <a:cs typeface="Calibri"/>
                <a:sym typeface="Montserrat"/>
              </a:rPr>
              <a:t>rate</a:t>
            </a:r>
            <a:r>
              <a:rPr lang="en-US" sz="1763" b="0" i="0" u="none" strike="noStrike" cap="none" spc="-8" dirty="0">
                <a:solidFill>
                  <a:srgbClr val="FF0000"/>
                </a:solidFill>
                <a:latin typeface="Calibri"/>
                <a:ea typeface="Montserrat"/>
                <a:cs typeface="Calibri"/>
                <a:sym typeface="Montserrat"/>
              </a:rPr>
              <a:t> </a:t>
            </a:r>
            <a:r>
              <a:rPr lang="en-US" sz="1763" b="0" i="0" u="none" strike="noStrike" cap="none" spc="-4" dirty="0">
                <a:solidFill>
                  <a:srgbClr val="FF0000"/>
                </a:solidFill>
                <a:latin typeface="Calibri"/>
                <a:ea typeface="Montserrat"/>
                <a:cs typeface="Calibri"/>
                <a:sym typeface="Montserrat"/>
              </a:rPr>
              <a:t>of</a:t>
            </a:r>
            <a:r>
              <a:rPr lang="en-US" sz="1763" b="0" i="0" u="none" strike="noStrike" cap="none" spc="-8" dirty="0">
                <a:solidFill>
                  <a:srgbClr val="FF0000"/>
                </a:solidFill>
                <a:latin typeface="Calibri"/>
                <a:ea typeface="Montserrat"/>
                <a:cs typeface="Calibri"/>
                <a:sym typeface="Montserrat"/>
              </a:rPr>
              <a:t> </a:t>
            </a:r>
            <a:r>
              <a:rPr lang="en-US" sz="1763" b="0" i="0" u="none" strike="noStrike" cap="none" spc="-4" dirty="0">
                <a:solidFill>
                  <a:srgbClr val="FF0000"/>
                </a:solidFill>
                <a:latin typeface="Calibri"/>
                <a:ea typeface="Montserrat"/>
                <a:cs typeface="Calibri"/>
                <a:sym typeface="Montserrat"/>
              </a:rPr>
              <a:t>bleeding</a:t>
            </a:r>
            <a:r>
              <a:rPr lang="en-US" sz="1763" b="0" i="0" u="none" strike="noStrike" cap="none" spc="8" dirty="0">
                <a:solidFill>
                  <a:srgbClr val="FF0000"/>
                </a:solidFill>
                <a:latin typeface="Calibri"/>
                <a:ea typeface="Montserrat"/>
                <a:cs typeface="Calibri"/>
                <a:sym typeface="Montserrat"/>
              </a:rPr>
              <a:t> </a:t>
            </a:r>
            <a:r>
              <a:rPr lang="en-US" sz="1763" b="0" i="0" u="none" strike="noStrike" cap="none" dirty="0">
                <a:solidFill>
                  <a:schemeClr val="tx1"/>
                </a:solidFill>
                <a:latin typeface="Calibri"/>
                <a:ea typeface="Montserrat"/>
                <a:cs typeface="Calibri"/>
                <a:sym typeface="Montserrat"/>
              </a:rPr>
              <a:t>:</a:t>
            </a:r>
          </a:p>
          <a:p>
            <a:pPr marL="114300" lvl="3">
              <a:lnSpc>
                <a:spcPct val="115000"/>
              </a:lnSpc>
              <a:spcAft>
                <a:spcPts val="600"/>
              </a:spcAft>
              <a:buClr>
                <a:schemeClr val="dk2"/>
              </a:buClr>
              <a:buSzPts val="1800"/>
            </a:pPr>
            <a:r>
              <a:rPr lang="en-US" sz="1763" b="0" i="0" u="none" strike="noStrike" cap="none" spc="-4" dirty="0">
                <a:solidFill>
                  <a:schemeClr val="tx1"/>
                </a:solidFill>
                <a:latin typeface="Calibri"/>
                <a:ea typeface="Montserrat"/>
                <a:cs typeface="Calibri"/>
                <a:sym typeface="Montserrat"/>
              </a:rPr>
              <a:t>-The</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ulcer</a:t>
            </a:r>
            <a:r>
              <a:rPr lang="en-US" sz="1763" b="0" i="0" u="none" strike="noStrike" cap="none" spc="-8" dirty="0">
                <a:solidFill>
                  <a:schemeClr val="tx1"/>
                </a:solidFill>
                <a:latin typeface="Calibri"/>
                <a:ea typeface="Montserrat"/>
                <a:cs typeface="Calibri"/>
                <a:sym typeface="Montserrat"/>
              </a:rPr>
              <a:t> can </a:t>
            </a:r>
            <a:r>
              <a:rPr lang="en-US" sz="1763" b="0" i="0" u="none" strike="noStrike" cap="none" spc="-4" dirty="0">
                <a:solidFill>
                  <a:schemeClr val="tx1"/>
                </a:solidFill>
                <a:latin typeface="Calibri"/>
                <a:ea typeface="Montserrat"/>
                <a:cs typeface="Calibri"/>
                <a:sym typeface="Montserrat"/>
              </a:rPr>
              <a:t>either bleed</a:t>
            </a:r>
            <a:r>
              <a:rPr lang="en-US" sz="1763" b="0" i="0" u="none" strike="noStrike" cap="none" spc="23"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slowly</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and</a:t>
            </a:r>
            <a:r>
              <a:rPr lang="en-US" sz="1763" b="0" i="0" u="none" strike="noStrike" cap="none" spc="-8" dirty="0">
                <a:solidFill>
                  <a:schemeClr val="tx1"/>
                </a:solidFill>
                <a:latin typeface="Calibri"/>
                <a:ea typeface="Montserrat"/>
                <a:cs typeface="Calibri"/>
                <a:sym typeface="Montserrat"/>
              </a:rPr>
              <a:t> chronically</a:t>
            </a:r>
            <a:r>
              <a:rPr lang="en-US" sz="1763" b="0" i="0" u="none" strike="noStrike" cap="none" spc="23"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which</a:t>
            </a:r>
            <a:r>
              <a:rPr lang="en-US" sz="1763" b="0" i="0" u="none" strike="noStrike" cap="none" dirty="0">
                <a:solidFill>
                  <a:schemeClr val="tx1"/>
                </a:solidFill>
                <a:latin typeface="Calibri"/>
                <a:ea typeface="Montserrat"/>
                <a:cs typeface="Calibri"/>
                <a:sym typeface="Montserrat"/>
              </a:rPr>
              <a:t> </a:t>
            </a:r>
            <a:r>
              <a:rPr lang="en-US" sz="1763" b="0" i="0" u="none" strike="noStrike" cap="none" spc="-15" dirty="0">
                <a:solidFill>
                  <a:schemeClr val="tx1"/>
                </a:solidFill>
                <a:latin typeface="Calibri"/>
                <a:ea typeface="Montserrat"/>
                <a:cs typeface="Calibri"/>
                <a:sym typeface="Montserrat"/>
              </a:rPr>
              <a:t>makes</a:t>
            </a:r>
            <a:r>
              <a:rPr lang="en-US" sz="1763" b="0" i="0" u="none" strike="noStrike" cap="none" spc="-4" dirty="0">
                <a:solidFill>
                  <a:schemeClr val="tx1"/>
                </a:solidFill>
                <a:latin typeface="Calibri"/>
                <a:ea typeface="Montserrat"/>
                <a:cs typeface="Calibri"/>
                <a:sym typeface="Montserrat"/>
              </a:rPr>
              <a:t> it</a:t>
            </a:r>
            <a:r>
              <a:rPr lang="en-US" sz="1763" b="0" i="0" u="none" strike="noStrike" cap="none" dirty="0">
                <a:solidFill>
                  <a:schemeClr val="tx1"/>
                </a:solidFill>
                <a:latin typeface="Calibri"/>
                <a:ea typeface="Montserrat"/>
                <a:cs typeface="Calibri"/>
                <a:sym typeface="Montserrat"/>
              </a:rPr>
              <a:t> </a:t>
            </a:r>
            <a:r>
              <a:rPr lang="en-US" sz="1763" b="0" i="0" u="none" strike="noStrike" cap="none" spc="-8" dirty="0">
                <a:solidFill>
                  <a:schemeClr val="tx1"/>
                </a:solidFill>
                <a:latin typeface="Calibri"/>
                <a:ea typeface="Montserrat"/>
                <a:cs typeface="Calibri"/>
                <a:sym typeface="Montserrat"/>
              </a:rPr>
              <a:t>go </a:t>
            </a:r>
            <a:r>
              <a:rPr lang="en-US" sz="1763" b="0" i="0" u="none" strike="noStrike" cap="none" spc="-4" dirty="0">
                <a:solidFill>
                  <a:schemeClr val="tx1"/>
                </a:solidFill>
                <a:latin typeface="Calibri"/>
                <a:ea typeface="Montserrat"/>
                <a:cs typeface="Calibri"/>
                <a:sym typeface="Montserrat"/>
              </a:rPr>
              <a:t>unnoticed</a:t>
            </a:r>
            <a:r>
              <a:rPr lang="en-US" sz="1763" b="0" i="0" u="none" strike="noStrike" cap="none" dirty="0">
                <a:solidFill>
                  <a:schemeClr val="tx1"/>
                </a:solidFill>
                <a:latin typeface="Calibri"/>
                <a:ea typeface="Montserrat"/>
                <a:cs typeface="Calibri"/>
                <a:sym typeface="Montserrat"/>
              </a:rPr>
              <a:t>, as </a:t>
            </a:r>
            <a:r>
              <a:rPr lang="en-US" sz="1763" b="0" i="0" u="none" strike="noStrike" cap="none" spc="-4" dirty="0">
                <a:solidFill>
                  <a:schemeClr val="tx1"/>
                </a:solidFill>
                <a:latin typeface="Calibri"/>
                <a:ea typeface="Montserrat"/>
                <a:cs typeface="Calibri"/>
                <a:sym typeface="Montserrat"/>
              </a:rPr>
              <a:t>the </a:t>
            </a:r>
            <a:r>
              <a:rPr lang="en-US" sz="1763" b="0" i="0" u="none" strike="noStrike" cap="none" spc="-11" dirty="0">
                <a:solidFill>
                  <a:schemeClr val="tx1"/>
                </a:solidFill>
                <a:latin typeface="Calibri"/>
                <a:ea typeface="Montserrat"/>
                <a:cs typeface="Calibri"/>
                <a:sym typeface="Montserrat"/>
              </a:rPr>
              <a:t>symptoms </a:t>
            </a:r>
            <a:r>
              <a:rPr lang="en-US" sz="1763" b="0" i="0" u="none" strike="noStrike" cap="none" spc="-4" dirty="0">
                <a:solidFill>
                  <a:schemeClr val="tx1"/>
                </a:solidFill>
                <a:latin typeface="Calibri"/>
                <a:ea typeface="Montserrat"/>
                <a:cs typeface="Calibri"/>
                <a:sym typeface="Montserrat"/>
              </a:rPr>
              <a:t>will be similar </a:t>
            </a:r>
            <a:r>
              <a:rPr lang="en-US" sz="1763" b="0" i="0" u="none" strike="noStrike" cap="none" spc="-11" dirty="0">
                <a:solidFill>
                  <a:schemeClr val="tx1"/>
                </a:solidFill>
                <a:latin typeface="Calibri"/>
                <a:ea typeface="Montserrat"/>
                <a:cs typeface="Calibri"/>
                <a:sym typeface="Montserrat"/>
              </a:rPr>
              <a:t>to </a:t>
            </a:r>
            <a:r>
              <a:rPr lang="en-US" sz="1763" b="0" i="0" u="none" strike="noStrike" cap="none" spc="-398" dirty="0">
                <a:solidFill>
                  <a:schemeClr val="tx1"/>
                </a:solidFill>
                <a:latin typeface="Calibri"/>
                <a:ea typeface="Montserrat"/>
                <a:cs typeface="Calibri"/>
                <a:sym typeface="Montserrat"/>
              </a:rPr>
              <a:t> </a:t>
            </a:r>
            <a:r>
              <a:rPr lang="en-US" sz="1763" b="0" i="0" u="none" strike="noStrike" cap="none" spc="-8" dirty="0">
                <a:solidFill>
                  <a:schemeClr val="tx1"/>
                </a:solidFill>
                <a:latin typeface="Calibri"/>
                <a:ea typeface="Montserrat"/>
                <a:cs typeface="Calibri"/>
                <a:sym typeface="Montserrat"/>
              </a:rPr>
              <a:t>that</a:t>
            </a:r>
            <a:r>
              <a:rPr lang="en-US" sz="1763" b="0" i="0" u="none" strike="noStrike" cap="none" spc="-4" dirty="0">
                <a:solidFill>
                  <a:schemeClr val="tx1"/>
                </a:solidFill>
                <a:latin typeface="Calibri"/>
                <a:ea typeface="Montserrat"/>
                <a:cs typeface="Calibri"/>
                <a:sym typeface="Montserrat"/>
              </a:rPr>
              <a:t> of</a:t>
            </a:r>
            <a:r>
              <a:rPr lang="en-US" sz="1763" b="0" i="0" u="none" strike="noStrike" cap="none" spc="11"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anemia</a:t>
            </a:r>
            <a:r>
              <a:rPr lang="en-US" sz="1763" b="0" i="0" u="none" strike="noStrike" cap="none" dirty="0">
                <a:solidFill>
                  <a:schemeClr val="tx1"/>
                </a:solidFill>
                <a:latin typeface="Calibri"/>
                <a:ea typeface="Montserrat"/>
                <a:cs typeface="Calibri"/>
                <a:sym typeface="Montserrat"/>
              </a:rPr>
              <a:t>:</a:t>
            </a:r>
          </a:p>
          <a:p>
            <a:pPr marL="114300" lvl="3">
              <a:lnSpc>
                <a:spcPct val="115000"/>
              </a:lnSpc>
              <a:spcAft>
                <a:spcPts val="600"/>
              </a:spcAft>
              <a:buClr>
                <a:schemeClr val="dk2"/>
              </a:buClr>
              <a:buSzPts val="1800"/>
            </a:pPr>
            <a:r>
              <a:rPr lang="en-US" sz="1763" b="0" i="0" u="none" strike="noStrike" cap="none" spc="-8" dirty="0">
                <a:solidFill>
                  <a:schemeClr val="tx1"/>
                </a:solidFill>
                <a:latin typeface="Calibri"/>
                <a:ea typeface="Montserrat"/>
                <a:cs typeface="Calibri"/>
                <a:sym typeface="Montserrat"/>
              </a:rPr>
              <a:t>1.Pallor </a:t>
            </a:r>
            <a:r>
              <a:rPr lang="en-US" sz="1763" b="0" i="0" u="none" strike="noStrike" cap="none" spc="-4" dirty="0">
                <a:solidFill>
                  <a:schemeClr val="tx1"/>
                </a:solidFill>
                <a:latin typeface="Calibri"/>
                <a:ea typeface="Montserrat"/>
                <a:cs typeface="Calibri"/>
                <a:sym typeface="Montserrat"/>
              </a:rPr>
              <a:t>of</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skin</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dirty="0">
                <a:solidFill>
                  <a:schemeClr val="tx1"/>
                </a:solidFill>
                <a:latin typeface="Calibri"/>
                <a:ea typeface="Montserrat"/>
                <a:cs typeface="Calibri"/>
                <a:sym typeface="Montserrat"/>
              </a:rPr>
              <a:t>and</a:t>
            </a:r>
            <a:r>
              <a:rPr lang="en-US" sz="1763" b="0" i="0" u="none" strike="noStrike" cap="none" spc="-8" dirty="0">
                <a:solidFill>
                  <a:schemeClr val="tx1"/>
                </a:solidFill>
                <a:latin typeface="Calibri"/>
                <a:ea typeface="Montserrat"/>
                <a:cs typeface="Calibri"/>
                <a:sym typeface="Montserrat"/>
              </a:rPr>
              <a:t> mucous membranes</a:t>
            </a:r>
            <a:endParaRPr lang="en-US" sz="1763" dirty="0">
              <a:solidFill>
                <a:schemeClr val="tx1"/>
              </a:solidFill>
              <a:latin typeface="Calibri"/>
              <a:ea typeface="Montserrat"/>
              <a:cs typeface="Calibri"/>
              <a:sym typeface="Montserrat"/>
            </a:endParaRPr>
          </a:p>
          <a:p>
            <a:pPr marL="114300" lvl="3">
              <a:lnSpc>
                <a:spcPct val="115000"/>
              </a:lnSpc>
              <a:spcAft>
                <a:spcPts val="600"/>
              </a:spcAft>
              <a:buClr>
                <a:schemeClr val="dk2"/>
              </a:buClr>
              <a:buSzPts val="1800"/>
            </a:pPr>
            <a:r>
              <a:rPr lang="en-US" sz="1763" b="0" i="0" u="none" strike="noStrike" cap="none" spc="-4" dirty="0">
                <a:solidFill>
                  <a:schemeClr val="tx1"/>
                </a:solidFill>
                <a:latin typeface="Calibri"/>
                <a:ea typeface="Montserrat"/>
                <a:cs typeface="Calibri"/>
                <a:sym typeface="Montserrat"/>
              </a:rPr>
              <a:t>2.Shortness of </a:t>
            </a:r>
            <a:r>
              <a:rPr lang="en-US" sz="1763" b="0" i="0" u="none" strike="noStrike" cap="none" spc="-11" dirty="0">
                <a:solidFill>
                  <a:schemeClr val="tx1"/>
                </a:solidFill>
                <a:latin typeface="Calibri"/>
                <a:ea typeface="Montserrat"/>
                <a:cs typeface="Calibri"/>
                <a:sym typeface="Montserrat"/>
              </a:rPr>
              <a:t>breath </a:t>
            </a:r>
            <a:r>
              <a:rPr lang="en-US" sz="1763" b="0" i="0" u="none" strike="noStrike" cap="none" dirty="0">
                <a:solidFill>
                  <a:schemeClr val="tx1"/>
                </a:solidFill>
                <a:latin typeface="Calibri"/>
                <a:ea typeface="Montserrat"/>
                <a:cs typeface="Calibri"/>
                <a:sym typeface="Montserrat"/>
              </a:rPr>
              <a:t>and </a:t>
            </a:r>
            <a:r>
              <a:rPr lang="en-US" sz="1763" b="0" i="0" u="none" strike="noStrike" cap="none" spc="-4" dirty="0">
                <a:solidFill>
                  <a:schemeClr val="tx1"/>
                </a:solidFill>
                <a:latin typeface="Calibri"/>
                <a:ea typeface="Montserrat"/>
                <a:cs typeface="Calibri"/>
                <a:sym typeface="Montserrat"/>
              </a:rPr>
              <a:t>lack of </a:t>
            </a:r>
            <a:r>
              <a:rPr lang="en-US" sz="1763" b="0" i="0" u="none" strike="noStrike" cap="none" spc="-8" dirty="0">
                <a:solidFill>
                  <a:schemeClr val="tx1"/>
                </a:solidFill>
                <a:latin typeface="Calibri"/>
                <a:ea typeface="Montserrat"/>
                <a:cs typeface="Calibri"/>
                <a:sym typeface="Montserrat"/>
              </a:rPr>
              <a:t>energy </a:t>
            </a:r>
            <a:endParaRPr lang="en-US" sz="1763" spc="-398" dirty="0">
              <a:solidFill>
                <a:schemeClr val="tx1"/>
              </a:solidFill>
              <a:latin typeface="Calibri"/>
              <a:ea typeface="Montserrat"/>
              <a:cs typeface="Calibri"/>
              <a:sym typeface="Montserrat"/>
            </a:endParaRPr>
          </a:p>
          <a:p>
            <a:pPr marL="114300" lvl="3">
              <a:lnSpc>
                <a:spcPct val="115000"/>
              </a:lnSpc>
              <a:spcAft>
                <a:spcPts val="600"/>
              </a:spcAft>
              <a:buClr>
                <a:schemeClr val="dk2"/>
              </a:buClr>
              <a:buSzPts val="1800"/>
            </a:pPr>
            <a:r>
              <a:rPr lang="en-US" sz="1763" b="0" i="0" u="none" strike="noStrike" cap="none" spc="-11" dirty="0">
                <a:solidFill>
                  <a:schemeClr val="tx1"/>
                </a:solidFill>
                <a:latin typeface="Calibri"/>
                <a:ea typeface="Montserrat"/>
                <a:cs typeface="Calibri"/>
                <a:sym typeface="Montserrat"/>
              </a:rPr>
              <a:t>3.Fatigue</a:t>
            </a:r>
            <a:endParaRPr lang="en-US" sz="1763" b="0" i="0" u="none" strike="noStrike" cap="none" dirty="0">
              <a:solidFill>
                <a:schemeClr val="tx1"/>
              </a:solidFill>
              <a:latin typeface="Calibri"/>
              <a:ea typeface="Montserrat"/>
              <a:cs typeface="Calibri"/>
              <a:sym typeface="Montserrat"/>
            </a:endParaRPr>
          </a:p>
          <a:p>
            <a:pPr marL="114300" lvl="2">
              <a:lnSpc>
                <a:spcPct val="115000"/>
              </a:lnSpc>
              <a:spcAft>
                <a:spcPts val="600"/>
              </a:spcAft>
              <a:buClr>
                <a:schemeClr val="dk2"/>
              </a:buClr>
              <a:buSzPts val="1800"/>
              <a:tabLst>
                <a:tab pos="197644" algn="l"/>
              </a:tabLst>
            </a:pPr>
            <a:r>
              <a:rPr lang="en-US" sz="1763" b="0" i="0" u="none" strike="noStrike" cap="none" spc="-11" dirty="0">
                <a:solidFill>
                  <a:schemeClr val="tx1"/>
                </a:solidFill>
                <a:latin typeface="Calibri"/>
                <a:ea typeface="Montserrat"/>
                <a:cs typeface="Calibri"/>
                <a:sym typeface="Montserrat"/>
              </a:rPr>
              <a:t>4.Palpitations</a:t>
            </a:r>
            <a:endParaRPr lang="en-US" sz="1763" b="0" i="0" u="none" strike="noStrike" cap="none" dirty="0">
              <a:solidFill>
                <a:schemeClr val="tx1"/>
              </a:solidFill>
              <a:latin typeface="Calibri"/>
              <a:ea typeface="Montserrat"/>
              <a:cs typeface="Calibri"/>
              <a:sym typeface="Montserrat"/>
            </a:endParaRPr>
          </a:p>
          <a:p>
            <a:pPr marL="114300" lvl="2">
              <a:lnSpc>
                <a:spcPct val="115000"/>
              </a:lnSpc>
              <a:spcAft>
                <a:spcPts val="600"/>
              </a:spcAft>
              <a:buClr>
                <a:schemeClr val="dk2"/>
              </a:buClr>
              <a:buSzPts val="1800"/>
            </a:pPr>
            <a:r>
              <a:rPr lang="en-US" sz="1763" b="0" i="0" u="none" strike="noStrike" cap="none" dirty="0">
                <a:solidFill>
                  <a:schemeClr val="tx1"/>
                </a:solidFill>
                <a:latin typeface="Calibri"/>
                <a:ea typeface="Montserrat"/>
                <a:cs typeface="Calibri"/>
                <a:sym typeface="Montserrat"/>
              </a:rPr>
              <a:t>-</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Or the</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spc="-4" dirty="0">
                <a:solidFill>
                  <a:schemeClr val="tx1"/>
                </a:solidFill>
                <a:latin typeface="Calibri"/>
                <a:ea typeface="Montserrat"/>
                <a:cs typeface="Calibri"/>
                <a:sym typeface="Montserrat"/>
              </a:rPr>
              <a:t>bleeding </a:t>
            </a:r>
            <a:r>
              <a:rPr lang="en-US" sz="1763" b="0" i="0" u="none" strike="noStrike" cap="none" spc="-11" dirty="0">
                <a:solidFill>
                  <a:schemeClr val="tx1"/>
                </a:solidFill>
                <a:latin typeface="Calibri"/>
                <a:ea typeface="Montserrat"/>
                <a:cs typeface="Calibri"/>
                <a:sym typeface="Montserrat"/>
              </a:rPr>
              <a:t>occurs</a:t>
            </a:r>
            <a:r>
              <a:rPr lang="en-US" sz="1763" b="0" i="0" u="none" strike="noStrike" cap="none" spc="23" dirty="0">
                <a:solidFill>
                  <a:schemeClr val="tx1"/>
                </a:solidFill>
                <a:latin typeface="Calibri"/>
                <a:ea typeface="Montserrat"/>
                <a:cs typeface="Calibri"/>
                <a:sym typeface="Montserrat"/>
              </a:rPr>
              <a:t> </a:t>
            </a:r>
            <a:r>
              <a:rPr lang="en-US" sz="1763" b="0" i="0" u="none" strike="noStrike" cap="none" spc="-8" dirty="0">
                <a:solidFill>
                  <a:srgbClr val="FF0000"/>
                </a:solidFill>
                <a:latin typeface="Calibri"/>
                <a:ea typeface="Montserrat"/>
                <a:cs typeface="Calibri"/>
                <a:sym typeface="Montserrat"/>
              </a:rPr>
              <a:t>heavily</a:t>
            </a:r>
            <a:r>
              <a:rPr lang="en-US" sz="1763" b="0" i="0" u="none" strike="noStrike" cap="none" spc="-4" dirty="0">
                <a:solidFill>
                  <a:srgbClr val="FF0000"/>
                </a:solidFill>
                <a:latin typeface="Calibri"/>
                <a:ea typeface="Montserrat"/>
                <a:cs typeface="Calibri"/>
                <a:sym typeface="Montserrat"/>
              </a:rPr>
              <a:t> and</a:t>
            </a:r>
            <a:r>
              <a:rPr lang="en-US" sz="1763" b="0" i="0" u="none" strike="noStrike" cap="none" spc="-8" dirty="0">
                <a:solidFill>
                  <a:srgbClr val="FF0000"/>
                </a:solidFill>
                <a:latin typeface="Calibri"/>
                <a:ea typeface="Montserrat"/>
                <a:cs typeface="Calibri"/>
                <a:sym typeface="Montserrat"/>
              </a:rPr>
              <a:t> profusely</a:t>
            </a:r>
            <a:r>
              <a:rPr lang="en-US" sz="1763" b="0" i="0" u="none" strike="noStrike" cap="none" spc="26" dirty="0">
                <a:solidFill>
                  <a:srgbClr val="FF0000"/>
                </a:solidFill>
                <a:latin typeface="Calibri"/>
                <a:ea typeface="Montserrat"/>
                <a:cs typeface="Calibri"/>
                <a:sym typeface="Montserrat"/>
              </a:rPr>
              <a:t> </a:t>
            </a:r>
            <a:r>
              <a:rPr lang="en-US" sz="1763" b="0" i="0" u="none" strike="noStrike" cap="none" spc="-8" dirty="0">
                <a:solidFill>
                  <a:schemeClr val="tx1"/>
                </a:solidFill>
                <a:latin typeface="Calibri"/>
                <a:ea typeface="Montserrat"/>
                <a:cs typeface="Calibri"/>
                <a:sym typeface="Montserrat"/>
              </a:rPr>
              <a:t>that </a:t>
            </a:r>
            <a:r>
              <a:rPr lang="en-US" sz="1763" b="0" i="0" u="none" strike="noStrike" cap="none" spc="-4" dirty="0">
                <a:solidFill>
                  <a:schemeClr val="tx1"/>
                </a:solidFill>
                <a:latin typeface="Calibri"/>
                <a:ea typeface="Montserrat"/>
                <a:cs typeface="Calibri"/>
                <a:sym typeface="Montserrat"/>
              </a:rPr>
              <a:t>cause</a:t>
            </a:r>
            <a:r>
              <a:rPr lang="en-US" sz="1763" b="0" i="0" u="none" strike="noStrike" cap="none" spc="8" dirty="0">
                <a:solidFill>
                  <a:schemeClr val="tx1"/>
                </a:solidFill>
                <a:latin typeface="Calibri"/>
                <a:ea typeface="Montserrat"/>
                <a:cs typeface="Calibri"/>
                <a:sym typeface="Montserrat"/>
              </a:rPr>
              <a:t> </a:t>
            </a:r>
            <a:r>
              <a:rPr lang="en-US" sz="1763" b="0" i="0" u="none" strike="noStrike" cap="none" dirty="0">
                <a:solidFill>
                  <a:schemeClr val="tx1"/>
                </a:solidFill>
                <a:latin typeface="Calibri"/>
                <a:ea typeface="Montserrat"/>
                <a:cs typeface="Calibri"/>
                <a:sym typeface="Montserrat"/>
              </a:rPr>
              <a:t>:</a:t>
            </a:r>
          </a:p>
          <a:p>
            <a:pPr marL="114300" lvl="2">
              <a:lnSpc>
                <a:spcPct val="115000"/>
              </a:lnSpc>
              <a:spcAft>
                <a:spcPts val="600"/>
              </a:spcAft>
              <a:buClr>
                <a:schemeClr val="dk2"/>
              </a:buClr>
              <a:buSzPts val="1800"/>
            </a:pPr>
            <a:r>
              <a:rPr lang="en-US" sz="1763" b="0" i="0" u="none" strike="noStrike" cap="none" spc="-4" dirty="0">
                <a:solidFill>
                  <a:schemeClr val="tx1"/>
                </a:solidFill>
                <a:latin typeface="Calibri"/>
                <a:ea typeface="Montserrat"/>
                <a:cs typeface="Calibri"/>
                <a:sym typeface="Montserrat"/>
              </a:rPr>
              <a:t>1.Melena</a:t>
            </a:r>
          </a:p>
          <a:p>
            <a:pPr marL="114300" lvl="2">
              <a:lnSpc>
                <a:spcPct val="115000"/>
              </a:lnSpc>
              <a:spcAft>
                <a:spcPts val="600"/>
              </a:spcAft>
              <a:buClr>
                <a:schemeClr val="dk2"/>
              </a:buClr>
              <a:buSzPts val="1800"/>
            </a:pPr>
            <a:r>
              <a:rPr lang="en-US" sz="1763" b="0" i="0" u="none" strike="noStrike" cap="none" spc="-8" dirty="0">
                <a:solidFill>
                  <a:schemeClr val="tx1"/>
                </a:solidFill>
                <a:latin typeface="Calibri"/>
                <a:ea typeface="Montserrat"/>
                <a:cs typeface="Calibri"/>
                <a:sym typeface="Montserrat"/>
              </a:rPr>
              <a:t>2.Hematemesis </a:t>
            </a:r>
            <a:endParaRPr lang="en-US" sz="1763" spc="-4" dirty="0">
              <a:solidFill>
                <a:schemeClr val="tx1"/>
              </a:solidFill>
              <a:latin typeface="Calibri"/>
              <a:ea typeface="Montserrat"/>
              <a:cs typeface="Calibri"/>
              <a:sym typeface="Montserrat"/>
            </a:endParaRPr>
          </a:p>
          <a:p>
            <a:pPr marL="114300" lvl="2">
              <a:lnSpc>
                <a:spcPct val="115000"/>
              </a:lnSpc>
              <a:spcAft>
                <a:spcPts val="600"/>
              </a:spcAft>
              <a:buClr>
                <a:schemeClr val="dk2"/>
              </a:buClr>
              <a:buSzPts val="1800"/>
            </a:pPr>
            <a:r>
              <a:rPr lang="en-US" sz="1763" b="0" i="0" u="none" strike="noStrike" cap="none" spc="-4" dirty="0">
                <a:solidFill>
                  <a:schemeClr val="tx1"/>
                </a:solidFill>
                <a:latin typeface="Calibri"/>
                <a:ea typeface="Montserrat"/>
                <a:cs typeface="Calibri"/>
                <a:sym typeface="Montserrat"/>
              </a:rPr>
              <a:t>3</a:t>
            </a:r>
            <a:r>
              <a:rPr lang="en-US" sz="1763" b="0" i="0" u="none" strike="noStrike" cap="none" dirty="0">
                <a:solidFill>
                  <a:schemeClr val="tx1"/>
                </a:solidFill>
                <a:latin typeface="Calibri"/>
                <a:ea typeface="Montserrat"/>
                <a:cs typeface="Calibri"/>
                <a:sym typeface="Montserrat"/>
              </a:rPr>
              <a:t>.</a:t>
            </a:r>
            <a:r>
              <a:rPr lang="en-US" sz="1763" b="0" i="0" u="none" strike="noStrike" cap="none" spc="-4" dirty="0">
                <a:solidFill>
                  <a:schemeClr val="tx1"/>
                </a:solidFill>
                <a:latin typeface="Calibri"/>
                <a:ea typeface="Montserrat"/>
                <a:cs typeface="Calibri"/>
                <a:sym typeface="Montserrat"/>
              </a:rPr>
              <a:t>Hem</a:t>
            </a:r>
            <a:r>
              <a:rPr lang="en-US" sz="1763" b="0" i="0" u="none" strike="noStrike" cap="none" spc="-19" dirty="0">
                <a:solidFill>
                  <a:schemeClr val="tx1"/>
                </a:solidFill>
                <a:latin typeface="Calibri"/>
                <a:ea typeface="Montserrat"/>
                <a:cs typeface="Calibri"/>
                <a:sym typeface="Montserrat"/>
              </a:rPr>
              <a:t>at</a:t>
            </a:r>
            <a:r>
              <a:rPr lang="en-US" sz="1763" b="0" i="0" u="none" strike="noStrike" cap="none" spc="-4" dirty="0">
                <a:solidFill>
                  <a:schemeClr val="tx1"/>
                </a:solidFill>
                <a:latin typeface="Calibri"/>
                <a:ea typeface="Montserrat"/>
                <a:cs typeface="Calibri"/>
                <a:sym typeface="Montserrat"/>
              </a:rPr>
              <a:t>och</a:t>
            </a:r>
            <a:r>
              <a:rPr lang="en-US" sz="1763" b="0" i="0" u="none" strike="noStrike" cap="none" spc="-19" dirty="0">
                <a:solidFill>
                  <a:schemeClr val="tx1"/>
                </a:solidFill>
                <a:latin typeface="Calibri"/>
                <a:ea typeface="Montserrat"/>
                <a:cs typeface="Calibri"/>
                <a:sym typeface="Montserrat"/>
              </a:rPr>
              <a:t>e</a:t>
            </a:r>
            <a:r>
              <a:rPr lang="en-US" sz="1763" b="0" i="0" u="none" strike="noStrike" cap="none" dirty="0">
                <a:solidFill>
                  <a:schemeClr val="tx1"/>
                </a:solidFill>
                <a:latin typeface="Calibri"/>
                <a:ea typeface="Montserrat"/>
                <a:cs typeface="Calibri"/>
                <a:sym typeface="Montserrat"/>
              </a:rPr>
              <a:t>zia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7219" y="163472"/>
            <a:ext cx="3634741" cy="499468"/>
          </a:xfrm>
        </p:spPr>
        <p:txBody>
          <a:bodyPr spcFirstLastPara="1" vert="horz" wrap="square" lIns="91425" tIns="91425" rIns="91425" bIns="91425" rtlCol="0" anchor="t" anchorCtr="0">
            <a:noAutofit/>
          </a:bodyPr>
          <a:lstStyle/>
          <a:p>
            <a:pPr marL="9525">
              <a:lnSpc>
                <a:spcPct val="90000"/>
              </a:lnSpc>
            </a:pPr>
            <a:r>
              <a:rPr lang="en-US" sz="3200" b="0" i="0" u="none" strike="noStrike" cap="none" spc="-4" dirty="0">
                <a:latin typeface="Vidaloka"/>
                <a:ea typeface="Vidaloka"/>
                <a:cs typeface="Vidaloka"/>
                <a:sym typeface="Vidaloka"/>
              </a:rPr>
              <a:t>Signs</a:t>
            </a:r>
            <a:endParaRPr lang="en-US" sz="3200" b="0" i="0" u="none" strike="noStrike" cap="none" dirty="0">
              <a:latin typeface="Vidaloka"/>
              <a:ea typeface="Vidaloka"/>
              <a:cs typeface="Vidaloka"/>
              <a:sym typeface="Vidaloka"/>
            </a:endParaRPr>
          </a:p>
        </p:txBody>
      </p:sp>
      <p:sp>
        <p:nvSpPr>
          <p:cNvPr id="3" name="object 3"/>
          <p:cNvSpPr txBox="1"/>
          <p:nvPr/>
        </p:nvSpPr>
        <p:spPr>
          <a:xfrm>
            <a:off x="0" y="706873"/>
            <a:ext cx="5345723" cy="3729753"/>
          </a:xfrm>
          <a:prstGeom prst="rect">
            <a:avLst/>
          </a:prstGeom>
          <a:noFill/>
          <a:ln>
            <a:noFill/>
          </a:ln>
        </p:spPr>
        <p:txBody>
          <a:bodyPr spcFirstLastPara="1" vert="horz" wrap="square" lIns="91425" tIns="91425" rIns="91425" bIns="91425" rtlCol="0" anchor="t" anchorCtr="0">
            <a:noAutofit/>
          </a:bodyPr>
          <a:lstStyle/>
          <a:p>
            <a:pPr marL="19050" indent="42863">
              <a:lnSpc>
                <a:spcPct val="105000"/>
              </a:lnSpc>
              <a:spcAft>
                <a:spcPts val="600"/>
              </a:spcAft>
              <a:buClr>
                <a:schemeClr val="dk2"/>
              </a:buClr>
              <a:buFont typeface="Montserrat"/>
            </a:pPr>
            <a:r>
              <a:rPr lang="en-US" sz="1600" b="1" spc="-11" dirty="0">
                <a:solidFill>
                  <a:schemeClr val="tx1"/>
                </a:solidFill>
                <a:latin typeface="Montserrat"/>
                <a:sym typeface="Montserrat"/>
              </a:rPr>
              <a:t>general </a:t>
            </a:r>
            <a:r>
              <a:rPr lang="en-US" sz="1600" b="1" spc="-4" dirty="0">
                <a:solidFill>
                  <a:schemeClr val="tx1"/>
                </a:solidFill>
                <a:latin typeface="Montserrat"/>
                <a:sym typeface="Montserrat"/>
              </a:rPr>
              <a:t>signs (anemia if bleeds slowly and</a:t>
            </a:r>
            <a:r>
              <a:rPr lang="en-US" sz="1600" b="1" dirty="0">
                <a:solidFill>
                  <a:schemeClr val="tx1"/>
                </a:solidFill>
                <a:latin typeface="Montserrat"/>
                <a:sym typeface="Montserrat"/>
              </a:rPr>
              <a:t> </a:t>
            </a:r>
            <a:r>
              <a:rPr lang="en-US" sz="1600" b="1" spc="-8" dirty="0">
                <a:solidFill>
                  <a:schemeClr val="tx1"/>
                </a:solidFill>
                <a:latin typeface="Montserrat"/>
                <a:sym typeface="Montserrat"/>
              </a:rPr>
              <a:t>chronically, hypovolemic </a:t>
            </a:r>
            <a:r>
              <a:rPr lang="en-US" sz="1600" b="1" spc="-4" dirty="0">
                <a:solidFill>
                  <a:schemeClr val="tx1"/>
                </a:solidFill>
                <a:latin typeface="Montserrat"/>
                <a:sym typeface="Montserrat"/>
              </a:rPr>
              <a:t>shock if</a:t>
            </a:r>
            <a:r>
              <a:rPr lang="en-US" sz="1600" b="1" spc="-8" dirty="0">
                <a:solidFill>
                  <a:schemeClr val="tx1"/>
                </a:solidFill>
                <a:latin typeface="Montserrat"/>
                <a:sym typeface="Montserrat"/>
              </a:rPr>
              <a:t> </a:t>
            </a:r>
            <a:r>
              <a:rPr lang="en-US" sz="1600" b="1" spc="-4" dirty="0">
                <a:solidFill>
                  <a:schemeClr val="tx1"/>
                </a:solidFill>
                <a:latin typeface="Montserrat"/>
                <a:sym typeface="Montserrat"/>
              </a:rPr>
              <a:t>bleeds </a:t>
            </a:r>
            <a:r>
              <a:rPr lang="en-US" sz="1600" b="1" spc="-8" dirty="0">
                <a:solidFill>
                  <a:schemeClr val="tx1"/>
                </a:solidFill>
                <a:latin typeface="Montserrat"/>
                <a:sym typeface="Montserrat"/>
              </a:rPr>
              <a:t>heavily</a:t>
            </a:r>
            <a:r>
              <a:rPr lang="en-US" sz="1600" b="1" spc="-4" dirty="0">
                <a:solidFill>
                  <a:schemeClr val="tx1"/>
                </a:solidFill>
                <a:latin typeface="Montserrat"/>
                <a:sym typeface="Montserrat"/>
              </a:rPr>
              <a:t> and</a:t>
            </a:r>
            <a:r>
              <a:rPr lang="en-US" sz="1600" b="1" spc="-8" dirty="0">
                <a:solidFill>
                  <a:schemeClr val="tx1"/>
                </a:solidFill>
                <a:latin typeface="Montserrat"/>
                <a:sym typeface="Montserrat"/>
              </a:rPr>
              <a:t> profusely</a:t>
            </a:r>
            <a:endParaRPr lang="en-US" sz="1600" b="1" dirty="0">
              <a:solidFill>
                <a:schemeClr val="tx1"/>
              </a:solidFill>
              <a:latin typeface="Montserrat"/>
              <a:sym typeface="Montserrat"/>
            </a:endParaRPr>
          </a:p>
          <a:p>
            <a:pPr marL="254794" indent="-165734">
              <a:lnSpc>
                <a:spcPct val="105000"/>
              </a:lnSpc>
              <a:spcAft>
                <a:spcPts val="600"/>
              </a:spcAft>
              <a:buClr>
                <a:schemeClr val="dk2"/>
              </a:buClr>
              <a:buSzPct val="89583"/>
              <a:buFont typeface="Montserrat"/>
              <a:buAutoNum type="arabicPeriod"/>
              <a:tabLst>
                <a:tab pos="255270" algn="l"/>
              </a:tabLst>
            </a:pPr>
            <a:r>
              <a:rPr lang="en-US" sz="1600" b="1" spc="-26" dirty="0">
                <a:solidFill>
                  <a:schemeClr val="tx1"/>
                </a:solidFill>
                <a:latin typeface="Montserrat"/>
                <a:sym typeface="Montserrat"/>
              </a:rPr>
              <a:t>Tachycardia</a:t>
            </a:r>
            <a:endParaRPr lang="en-US" sz="1600" b="1" dirty="0">
              <a:solidFill>
                <a:schemeClr val="tx1"/>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600" b="1" spc="-8" dirty="0">
                <a:solidFill>
                  <a:schemeClr val="tx1"/>
                </a:solidFill>
                <a:latin typeface="Montserrat"/>
                <a:sym typeface="Montserrat"/>
              </a:rPr>
              <a:t>Hypotension</a:t>
            </a:r>
            <a:endParaRPr lang="en-US" sz="1600" b="1" dirty="0">
              <a:solidFill>
                <a:schemeClr val="tx1"/>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600" b="1" spc="-8" dirty="0">
                <a:solidFill>
                  <a:schemeClr val="tx1"/>
                </a:solidFill>
                <a:latin typeface="Montserrat"/>
                <a:sym typeface="Montserrat"/>
              </a:rPr>
              <a:t>Little</a:t>
            </a:r>
            <a:r>
              <a:rPr lang="en-US" sz="1600" b="1" spc="-26" dirty="0">
                <a:solidFill>
                  <a:schemeClr val="tx1"/>
                </a:solidFill>
                <a:latin typeface="Montserrat"/>
                <a:sym typeface="Montserrat"/>
              </a:rPr>
              <a:t> </a:t>
            </a:r>
            <a:r>
              <a:rPr lang="en-US" sz="1600" b="1" spc="-4" dirty="0">
                <a:solidFill>
                  <a:schemeClr val="tx1"/>
                </a:solidFill>
                <a:latin typeface="Montserrat"/>
                <a:sym typeface="Montserrat"/>
              </a:rPr>
              <a:t>or</a:t>
            </a:r>
            <a:r>
              <a:rPr lang="en-US" sz="1600" b="1" spc="-23" dirty="0">
                <a:solidFill>
                  <a:schemeClr val="tx1"/>
                </a:solidFill>
                <a:latin typeface="Montserrat"/>
                <a:sym typeface="Montserrat"/>
              </a:rPr>
              <a:t> </a:t>
            </a:r>
            <a:r>
              <a:rPr lang="en-US" sz="1600" b="1" spc="-4" dirty="0">
                <a:solidFill>
                  <a:schemeClr val="tx1"/>
                </a:solidFill>
                <a:latin typeface="Montserrat"/>
                <a:sym typeface="Montserrat"/>
              </a:rPr>
              <a:t>no</a:t>
            </a:r>
            <a:r>
              <a:rPr lang="en-US" sz="1600" b="1" spc="-26" dirty="0">
                <a:solidFill>
                  <a:schemeClr val="tx1"/>
                </a:solidFill>
                <a:latin typeface="Montserrat"/>
                <a:sym typeface="Montserrat"/>
              </a:rPr>
              <a:t> </a:t>
            </a:r>
            <a:r>
              <a:rPr lang="en-US" sz="1600" b="1" spc="-4" dirty="0">
                <a:solidFill>
                  <a:schemeClr val="tx1"/>
                </a:solidFill>
                <a:latin typeface="Montserrat"/>
                <a:sym typeface="Montserrat"/>
              </a:rPr>
              <a:t>urine </a:t>
            </a:r>
            <a:r>
              <a:rPr lang="en-US" sz="1600" b="1" spc="-394" dirty="0">
                <a:solidFill>
                  <a:schemeClr val="tx1"/>
                </a:solidFill>
                <a:latin typeface="Montserrat"/>
                <a:sym typeface="Montserrat"/>
              </a:rPr>
              <a:t> </a:t>
            </a:r>
            <a:r>
              <a:rPr lang="en-US" sz="1600" b="1" spc="-4" dirty="0">
                <a:solidFill>
                  <a:schemeClr val="tx1"/>
                </a:solidFill>
                <a:latin typeface="Montserrat"/>
                <a:sym typeface="Montserrat"/>
              </a:rPr>
              <a:t>output</a:t>
            </a:r>
            <a:endParaRPr lang="en-US" sz="1600" b="1" dirty="0">
              <a:solidFill>
                <a:schemeClr val="tx1"/>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600" b="1" spc="-4" dirty="0">
                <a:solidFill>
                  <a:schemeClr val="tx1"/>
                </a:solidFill>
                <a:latin typeface="Montserrat"/>
                <a:sym typeface="Montserrat"/>
              </a:rPr>
              <a:t>Loss of </a:t>
            </a:r>
            <a:r>
              <a:rPr lang="en-US" sz="1600" b="1" dirty="0">
                <a:solidFill>
                  <a:schemeClr val="tx1"/>
                </a:solidFill>
                <a:latin typeface="Montserrat"/>
                <a:sym typeface="Montserrat"/>
              </a:rPr>
              <a:t> </a:t>
            </a:r>
            <a:r>
              <a:rPr lang="en-US" sz="1600" b="1" spc="-8" dirty="0">
                <a:solidFill>
                  <a:schemeClr val="tx1"/>
                </a:solidFill>
                <a:latin typeface="Montserrat"/>
                <a:sym typeface="Montserrat"/>
              </a:rPr>
              <a:t>consciousness</a:t>
            </a:r>
            <a:r>
              <a:rPr lang="en-US" sz="1600" b="1" spc="-38" dirty="0">
                <a:solidFill>
                  <a:schemeClr val="tx1"/>
                </a:solidFill>
                <a:latin typeface="Montserrat"/>
                <a:sym typeface="Montserrat"/>
              </a:rPr>
              <a:t> </a:t>
            </a:r>
            <a:r>
              <a:rPr lang="en-US" sz="1600" b="1" spc="-4" dirty="0">
                <a:solidFill>
                  <a:schemeClr val="tx1"/>
                </a:solidFill>
                <a:latin typeface="Montserrat"/>
                <a:sym typeface="Montserrat"/>
              </a:rPr>
              <a:t>or confusion</a:t>
            </a:r>
          </a:p>
          <a:p>
            <a:pPr marL="282893" indent="-185261">
              <a:lnSpc>
                <a:spcPct val="105000"/>
              </a:lnSpc>
              <a:spcAft>
                <a:spcPts val="600"/>
              </a:spcAft>
              <a:buClr>
                <a:schemeClr val="dk2"/>
              </a:buClr>
              <a:buSzPct val="89583"/>
              <a:buFont typeface="Montserrat"/>
              <a:buAutoNum type="arabicPeriod"/>
              <a:tabLst>
                <a:tab pos="282893" algn="l"/>
              </a:tabLst>
            </a:pPr>
            <a:r>
              <a:rPr lang="en-US" sz="1600" b="1" spc="-4" dirty="0">
                <a:solidFill>
                  <a:schemeClr val="tx1"/>
                </a:solidFill>
                <a:latin typeface="Montserrat"/>
                <a:sym typeface="Montserrat"/>
              </a:rPr>
              <a:t>Burning stoma</a:t>
            </a:r>
            <a:r>
              <a:rPr lang="en-US" sz="1600" b="1" dirty="0">
                <a:solidFill>
                  <a:schemeClr val="tx1"/>
                </a:solidFill>
                <a:latin typeface="Montserrat"/>
                <a:sym typeface="Montserrat"/>
              </a:rPr>
              <a:t>ch</a:t>
            </a:r>
            <a:r>
              <a:rPr lang="en-US" sz="1600" b="1" spc="-4" dirty="0">
                <a:solidFill>
                  <a:schemeClr val="tx1"/>
                </a:solidFill>
                <a:latin typeface="Montserrat"/>
                <a:sym typeface="Montserrat"/>
              </a:rPr>
              <a:t> pain</a:t>
            </a:r>
            <a:endParaRPr lang="en-US" sz="1600" b="1" dirty="0">
              <a:solidFill>
                <a:schemeClr val="tx1"/>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600" b="1" spc="-4" dirty="0">
                <a:solidFill>
                  <a:schemeClr val="tx1"/>
                </a:solidFill>
                <a:latin typeface="Montserrat"/>
                <a:sym typeface="Montserrat"/>
              </a:rPr>
              <a:t>Feeling</a:t>
            </a:r>
            <a:r>
              <a:rPr lang="en-US" sz="1600" b="1" spc="-26" dirty="0">
                <a:solidFill>
                  <a:schemeClr val="tx1"/>
                </a:solidFill>
                <a:latin typeface="Montserrat"/>
                <a:sym typeface="Montserrat"/>
              </a:rPr>
              <a:t> </a:t>
            </a:r>
            <a:r>
              <a:rPr lang="en-US" sz="1600" b="1" spc="-4" dirty="0">
                <a:solidFill>
                  <a:schemeClr val="tx1"/>
                </a:solidFill>
                <a:latin typeface="Montserrat"/>
                <a:sym typeface="Montserrat"/>
              </a:rPr>
              <a:t>of</a:t>
            </a:r>
            <a:r>
              <a:rPr lang="en-US" sz="1600" b="1" spc="-26" dirty="0">
                <a:solidFill>
                  <a:schemeClr val="tx1"/>
                </a:solidFill>
                <a:latin typeface="Montserrat"/>
                <a:sym typeface="Montserrat"/>
              </a:rPr>
              <a:t> </a:t>
            </a:r>
            <a:r>
              <a:rPr lang="en-US" sz="1600" b="1" spc="-4" dirty="0">
                <a:solidFill>
                  <a:schemeClr val="tx1"/>
                </a:solidFill>
                <a:latin typeface="Montserrat"/>
                <a:sym typeface="Montserrat"/>
              </a:rPr>
              <a:t>fullness,</a:t>
            </a:r>
            <a:r>
              <a:rPr lang="en-US" sz="1600" b="1" dirty="0">
                <a:solidFill>
                  <a:schemeClr val="tx1"/>
                </a:solidFill>
                <a:latin typeface="Montserrat"/>
                <a:sym typeface="Montserrat"/>
              </a:rPr>
              <a:t> </a:t>
            </a:r>
            <a:r>
              <a:rPr lang="en-US" sz="1600" b="1" spc="-4" dirty="0">
                <a:solidFill>
                  <a:schemeClr val="tx1"/>
                </a:solidFill>
                <a:latin typeface="Montserrat"/>
                <a:sym typeface="Montserrat"/>
              </a:rPr>
              <a:t>bloating or belching.</a:t>
            </a:r>
          </a:p>
          <a:p>
            <a:pPr marL="282893" indent="-185261">
              <a:lnSpc>
                <a:spcPct val="105000"/>
              </a:lnSpc>
              <a:spcAft>
                <a:spcPts val="600"/>
              </a:spcAft>
              <a:buClr>
                <a:schemeClr val="dk2"/>
              </a:buClr>
              <a:buSzPct val="89583"/>
              <a:buFont typeface="Montserrat"/>
              <a:buAutoNum type="arabicPeriod"/>
              <a:tabLst>
                <a:tab pos="282893" algn="l"/>
              </a:tabLst>
            </a:pPr>
            <a:r>
              <a:rPr lang="en-US" sz="1600" b="1" spc="-4" dirty="0">
                <a:solidFill>
                  <a:schemeClr val="tx1"/>
                </a:solidFill>
                <a:latin typeface="Montserrat"/>
                <a:sym typeface="Montserrat"/>
              </a:rPr>
              <a:t>Intolerance</a:t>
            </a:r>
            <a:r>
              <a:rPr lang="en-US" sz="1600" b="1" spc="-26" dirty="0">
                <a:solidFill>
                  <a:schemeClr val="tx1"/>
                </a:solidFill>
                <a:latin typeface="Montserrat"/>
                <a:sym typeface="Montserrat"/>
              </a:rPr>
              <a:t> </a:t>
            </a:r>
            <a:r>
              <a:rPr lang="en-US" sz="1600" b="1" spc="-4" dirty="0">
                <a:solidFill>
                  <a:schemeClr val="tx1"/>
                </a:solidFill>
                <a:latin typeface="Montserrat"/>
                <a:sym typeface="Montserrat"/>
              </a:rPr>
              <a:t>to</a:t>
            </a:r>
            <a:r>
              <a:rPr lang="en-US" sz="1600" b="1" spc="-23" dirty="0">
                <a:solidFill>
                  <a:schemeClr val="tx1"/>
                </a:solidFill>
                <a:latin typeface="Montserrat"/>
                <a:sym typeface="Montserrat"/>
              </a:rPr>
              <a:t> </a:t>
            </a:r>
            <a:r>
              <a:rPr lang="en-US" sz="1600" b="1" spc="-4" dirty="0">
                <a:solidFill>
                  <a:schemeClr val="tx1"/>
                </a:solidFill>
                <a:latin typeface="Montserrat"/>
                <a:sym typeface="Montserrat"/>
              </a:rPr>
              <a:t>fatty</a:t>
            </a:r>
            <a:r>
              <a:rPr lang="en-US" sz="1600" b="1" spc="-26" dirty="0">
                <a:solidFill>
                  <a:schemeClr val="tx1"/>
                </a:solidFill>
                <a:latin typeface="Montserrat"/>
                <a:sym typeface="Montserrat"/>
              </a:rPr>
              <a:t> </a:t>
            </a:r>
            <a:r>
              <a:rPr lang="en-US" sz="1600" b="1" spc="-4" dirty="0">
                <a:solidFill>
                  <a:schemeClr val="tx1"/>
                </a:solidFill>
                <a:latin typeface="Montserrat"/>
                <a:sym typeface="Montserrat"/>
              </a:rPr>
              <a:t>foods.</a:t>
            </a:r>
            <a:endParaRPr lang="en-US" sz="1600" b="1" dirty="0">
              <a:solidFill>
                <a:schemeClr val="tx1"/>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600" b="1" spc="-4" dirty="0">
                <a:solidFill>
                  <a:schemeClr val="tx1"/>
                </a:solidFill>
                <a:latin typeface="Montserrat"/>
                <a:sym typeface="Montserrat"/>
              </a:rPr>
              <a:t>Nausea.</a:t>
            </a:r>
          </a:p>
          <a:p>
            <a:pPr marL="282893" indent="-185261">
              <a:lnSpc>
                <a:spcPct val="105000"/>
              </a:lnSpc>
              <a:spcAft>
                <a:spcPts val="600"/>
              </a:spcAft>
              <a:buClr>
                <a:schemeClr val="dk2"/>
              </a:buClr>
              <a:buSzPct val="89583"/>
              <a:buFont typeface="Montserrat"/>
              <a:buAutoNum type="arabicPeriod"/>
              <a:tabLst>
                <a:tab pos="282893" algn="l"/>
              </a:tabLst>
            </a:pPr>
            <a:r>
              <a:rPr lang="en-US" sz="1600" b="1" spc="-4" dirty="0">
                <a:solidFill>
                  <a:schemeClr val="tx1"/>
                </a:solidFill>
                <a:latin typeface="Montserrat"/>
                <a:sym typeface="Montserrat"/>
              </a:rPr>
              <a:t>Heartburn.</a:t>
            </a:r>
          </a:p>
          <a:p>
            <a:pPr marL="282893" indent="-185261">
              <a:lnSpc>
                <a:spcPct val="105000"/>
              </a:lnSpc>
              <a:spcAft>
                <a:spcPts val="600"/>
              </a:spcAft>
              <a:buClr>
                <a:schemeClr val="dk2"/>
              </a:buClr>
              <a:buSzPct val="89583"/>
              <a:buFont typeface="Montserrat"/>
              <a:buAutoNum type="arabicPeriod"/>
              <a:tabLst>
                <a:tab pos="282893" algn="l"/>
              </a:tabLst>
            </a:pPr>
            <a:r>
              <a:rPr lang="en-US" sz="1600" b="1" spc="-4" dirty="0">
                <a:solidFill>
                  <a:schemeClr val="tx1"/>
                </a:solidFill>
                <a:latin typeface="Montserrat"/>
                <a:sym typeface="Montserrat"/>
              </a:rPr>
              <a:t>local</a:t>
            </a:r>
            <a:r>
              <a:rPr lang="en-US" sz="1600" b="1" spc="-11" dirty="0">
                <a:solidFill>
                  <a:schemeClr val="tx1"/>
                </a:solidFill>
                <a:latin typeface="Montserrat"/>
                <a:sym typeface="Montserrat"/>
              </a:rPr>
              <a:t> </a:t>
            </a:r>
            <a:r>
              <a:rPr lang="en-US" sz="1600" b="1" spc="-4" dirty="0">
                <a:solidFill>
                  <a:schemeClr val="tx1"/>
                </a:solidFill>
                <a:latin typeface="Montserrat"/>
                <a:sym typeface="Montserrat"/>
              </a:rPr>
              <a:t>signs </a:t>
            </a:r>
            <a:r>
              <a:rPr lang="en-US" sz="1600" b="1" spc="-8" dirty="0">
                <a:solidFill>
                  <a:schemeClr val="tx1"/>
                </a:solidFill>
                <a:latin typeface="Montserrat"/>
                <a:sym typeface="Montserrat"/>
              </a:rPr>
              <a:t>(epigastric </a:t>
            </a:r>
            <a:r>
              <a:rPr lang="en-US" sz="1600" b="1" spc="-4" dirty="0">
                <a:solidFill>
                  <a:schemeClr val="tx1"/>
                </a:solidFill>
                <a:latin typeface="Montserrat"/>
                <a:sym typeface="Montserrat"/>
              </a:rPr>
              <a:t>tenderness</a:t>
            </a:r>
            <a:r>
              <a:rPr lang="en-US" sz="1600" b="1" spc="8" dirty="0">
                <a:solidFill>
                  <a:schemeClr val="tx1"/>
                </a:solidFill>
                <a:latin typeface="Montserrat"/>
                <a:sym typeface="Montserrat"/>
              </a:rPr>
              <a:t> )</a:t>
            </a:r>
            <a:endParaRPr lang="en-US" sz="1600" b="1" dirty="0">
              <a:solidFill>
                <a:schemeClr val="tx1"/>
              </a:solidFill>
              <a:latin typeface="Montserrat"/>
              <a:sym typeface="Montserrat"/>
            </a:endParaRPr>
          </a:p>
        </p:txBody>
      </p:sp>
      <p:pic>
        <p:nvPicPr>
          <p:cNvPr id="4" name="object 4"/>
          <p:cNvPicPr/>
          <p:nvPr/>
        </p:nvPicPr>
        <p:blipFill rotWithShape="1">
          <a:blip r:embed="rId2" cstate="print"/>
          <a:srcRect t="25820" r="2" b="2"/>
          <a:stretch/>
        </p:blipFill>
        <p:spPr>
          <a:xfrm>
            <a:off x="5074920" y="792122"/>
            <a:ext cx="3886200" cy="3981213"/>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0357" y="396657"/>
            <a:ext cx="5222576" cy="378950"/>
          </a:xfrm>
          <a:prstGeom prst="rect">
            <a:avLst/>
          </a:prstGeom>
        </p:spPr>
        <p:txBody>
          <a:bodyPr vert="horz" wrap="square" lIns="0" tIns="9525" rIns="0" bIns="0" rtlCol="0">
            <a:spAutoFit/>
          </a:bodyPr>
          <a:lstStyle/>
          <a:p>
            <a:pPr marL="9525">
              <a:spcBef>
                <a:spcPts val="75"/>
              </a:spcBef>
            </a:pPr>
            <a:r>
              <a:rPr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General</a:t>
            </a:r>
            <a:r>
              <a:rPr sz="2400" b="1" u="sng">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 </a:t>
            </a:r>
            <a:r>
              <a:rPr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Management</a:t>
            </a:r>
            <a:r>
              <a:rPr lang="en-US"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 (</a:t>
            </a:r>
            <a:r>
              <a:rPr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intervention</a:t>
            </a:r>
            <a:r>
              <a:rPr lang="en-US"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a:t>
            </a:r>
            <a:r>
              <a:rPr sz="2400" b="1" u="sng">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 :</a:t>
            </a:r>
            <a:endParaRPr sz="2400" b="1" u="sng">
              <a:latin typeface="Microsoft JhengHei Light" panose="020B0304030504040204" pitchFamily="34" charset="-120"/>
              <a:ea typeface="Microsoft JhengHei Light" panose="020B0304030504040204" pitchFamily="34" charset="-120"/>
              <a:cs typeface="Calibri"/>
            </a:endParaRPr>
          </a:p>
        </p:txBody>
      </p:sp>
      <p:sp>
        <p:nvSpPr>
          <p:cNvPr id="3" name="object 3"/>
          <p:cNvSpPr txBox="1"/>
          <p:nvPr/>
        </p:nvSpPr>
        <p:spPr>
          <a:xfrm>
            <a:off x="972315" y="937803"/>
            <a:ext cx="2659330" cy="440505"/>
          </a:xfrm>
          <a:prstGeom prst="rect">
            <a:avLst/>
          </a:prstGeom>
        </p:spPr>
        <p:txBody>
          <a:bodyPr vert="horz" wrap="square" lIns="0" tIns="9525" rIns="0" bIns="0" rtlCol="0">
            <a:spAutoFit/>
          </a:bodyPr>
          <a:lstStyle/>
          <a:p>
            <a:pPr marL="9525">
              <a:spcBef>
                <a:spcPts val="75"/>
              </a:spcBef>
            </a:pPr>
            <a:r>
              <a:rPr sz="2800" spc="-8">
                <a:solidFill>
                  <a:schemeClr val="dk2"/>
                </a:solidFill>
                <a:latin typeface="Montserrat"/>
              </a:rPr>
              <a:t>-Resuscitation</a:t>
            </a:r>
          </a:p>
        </p:txBody>
      </p:sp>
      <p:sp>
        <p:nvSpPr>
          <p:cNvPr id="4" name="object 4"/>
          <p:cNvSpPr txBox="1"/>
          <p:nvPr/>
        </p:nvSpPr>
        <p:spPr>
          <a:xfrm>
            <a:off x="4157434" y="892881"/>
            <a:ext cx="4170998" cy="1046120"/>
          </a:xfrm>
          <a:prstGeom prst="rect">
            <a:avLst/>
          </a:prstGeom>
        </p:spPr>
        <p:txBody>
          <a:bodyPr vert="horz" wrap="square" lIns="0" tIns="20003" rIns="0" bIns="0" rtlCol="0">
            <a:spAutoFit/>
          </a:bodyPr>
          <a:lstStyle/>
          <a:p>
            <a:pPr marL="9525" marR="3810">
              <a:lnSpc>
                <a:spcPts val="1583"/>
              </a:lnSpc>
              <a:spcBef>
                <a:spcPts val="158"/>
              </a:spcBef>
            </a:pPr>
            <a:r>
              <a:rPr sz="1600" spc="-8">
                <a:solidFill>
                  <a:schemeClr val="dk2"/>
                </a:solidFill>
                <a:latin typeface="Montserrat"/>
              </a:rPr>
              <a:t>Rapid resuscitation to reduce mortality. Restoration of  physiological parameters with a mean arterial pressure  65 mm Hg or higher, urine output of 0.5 mL/kg/h or  greater, and lactate normalization.</a:t>
            </a:r>
          </a:p>
        </p:txBody>
      </p:sp>
      <p:sp>
        <p:nvSpPr>
          <p:cNvPr id="5" name="object 5"/>
          <p:cNvSpPr txBox="1"/>
          <p:nvPr/>
        </p:nvSpPr>
        <p:spPr>
          <a:xfrm>
            <a:off x="1020357" y="2072744"/>
            <a:ext cx="5491163" cy="884216"/>
          </a:xfrm>
          <a:prstGeom prst="rect">
            <a:avLst/>
          </a:prstGeom>
        </p:spPr>
        <p:txBody>
          <a:bodyPr vert="horz" wrap="square" lIns="0" tIns="9525" rIns="0" bIns="0" rtlCol="0">
            <a:spAutoFit/>
          </a:bodyPr>
          <a:lstStyle/>
          <a:p>
            <a:pPr marL="9525">
              <a:spcBef>
                <a:spcPts val="75"/>
              </a:spcBef>
            </a:pPr>
            <a:r>
              <a:rPr lang="en-US" sz="2800" spc="-8">
                <a:solidFill>
                  <a:schemeClr val="dk2"/>
                </a:solidFill>
                <a:latin typeface="Montserrat"/>
              </a:rPr>
              <a:t>-</a:t>
            </a:r>
            <a:r>
              <a:rPr sz="2800" spc="-8">
                <a:solidFill>
                  <a:schemeClr val="dk2"/>
                </a:solidFill>
                <a:latin typeface="Montserrat"/>
              </a:rPr>
              <a:t>Laboratory tests for H. pylori</a:t>
            </a:r>
            <a:endParaRPr lang="en-US" sz="2800" spc="-8">
              <a:solidFill>
                <a:schemeClr val="dk2"/>
              </a:solidFill>
              <a:latin typeface="Montserrat"/>
            </a:endParaRPr>
          </a:p>
          <a:p>
            <a:pPr marL="9525">
              <a:spcBef>
                <a:spcPts val="75"/>
              </a:spcBef>
            </a:pPr>
            <a:r>
              <a:rPr lang="en-US" sz="2800" spc="-8">
                <a:solidFill>
                  <a:schemeClr val="dk2"/>
                </a:solidFill>
                <a:latin typeface="Montserrat"/>
              </a:rPr>
              <a:t>-</a:t>
            </a:r>
            <a:r>
              <a:rPr sz="2800" spc="-8">
                <a:solidFill>
                  <a:schemeClr val="dk2"/>
                </a:solidFill>
                <a:latin typeface="Montserrat"/>
              </a:rPr>
              <a:t>Endoscopy</a:t>
            </a:r>
          </a:p>
        </p:txBody>
      </p:sp>
      <p:sp>
        <p:nvSpPr>
          <p:cNvPr id="6" name="object 6"/>
          <p:cNvSpPr txBox="1"/>
          <p:nvPr/>
        </p:nvSpPr>
        <p:spPr>
          <a:xfrm>
            <a:off x="105508" y="3125173"/>
            <a:ext cx="8909538" cy="1727076"/>
          </a:xfrm>
          <a:prstGeom prst="rect">
            <a:avLst/>
          </a:prstGeom>
        </p:spPr>
        <p:txBody>
          <a:bodyPr vert="horz" wrap="square" lIns="0" tIns="38100" rIns="0" bIns="0" rtlCol="0">
            <a:spAutoFit/>
          </a:bodyPr>
          <a:lstStyle/>
          <a:p>
            <a:pPr marL="9525">
              <a:spcBef>
                <a:spcPts val="300"/>
              </a:spcBef>
            </a:pPr>
            <a:r>
              <a:rPr b="1" spc="-8" dirty="0">
                <a:solidFill>
                  <a:schemeClr val="dk2"/>
                </a:solidFill>
                <a:latin typeface="Montserrat"/>
              </a:rPr>
              <a:t>After the patient becomes stabilized :</a:t>
            </a:r>
          </a:p>
          <a:p>
            <a:pPr marL="9525" marR="3810">
              <a:lnSpc>
                <a:spcPct val="101200"/>
              </a:lnSpc>
              <a:spcBef>
                <a:spcPts val="203"/>
              </a:spcBef>
            </a:pPr>
            <a:r>
              <a:rPr b="1" spc="-8" dirty="0">
                <a:solidFill>
                  <a:schemeClr val="dk2"/>
                </a:solidFill>
                <a:latin typeface="Montserrat"/>
              </a:rPr>
              <a:t>Endoscopy ( EGD) is the preferred diagnostic and therapeutic tool in  suspected bleeding peptic ulcers due to low complications and the high  accuracy in decreasing the risk of rebleeding ,. It is recommended to be  performed as soon as possible ( up to 24 hours after presentation is  considered early endoscopy ) especially in high risk patients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graphicFrame>
        <p:nvGraphicFramePr>
          <p:cNvPr id="754" name="Google Shape;754;p63"/>
          <p:cNvGraphicFramePr/>
          <p:nvPr>
            <p:extLst>
              <p:ext uri="{D42A27DB-BD31-4B8C-83A1-F6EECF244321}">
                <p14:modId xmlns:p14="http://schemas.microsoft.com/office/powerpoint/2010/main" val="3154985016"/>
              </p:ext>
            </p:extLst>
          </p:nvPr>
        </p:nvGraphicFramePr>
        <p:xfrm>
          <a:off x="-685800" y="-32797"/>
          <a:ext cx="8549639" cy="4154219"/>
        </p:xfrm>
        <a:graphic>
          <a:graphicData uri="http://schemas.openxmlformats.org/drawingml/2006/table">
            <a:tbl>
              <a:tblPr>
                <a:noFill/>
                <a:tableStyleId>{AC2AA40D-DF37-4A63-89BE-DF754A01B1A2}</a:tableStyleId>
              </a:tblPr>
              <a:tblGrid>
                <a:gridCol w="2354247">
                  <a:extLst>
                    <a:ext uri="{9D8B030D-6E8A-4147-A177-3AD203B41FA5}">
                      <a16:colId xmlns:a16="http://schemas.microsoft.com/office/drawing/2014/main" val="20000"/>
                    </a:ext>
                  </a:extLst>
                </a:gridCol>
                <a:gridCol w="1991622">
                  <a:extLst>
                    <a:ext uri="{9D8B030D-6E8A-4147-A177-3AD203B41FA5}">
                      <a16:colId xmlns:a16="http://schemas.microsoft.com/office/drawing/2014/main" val="2952471954"/>
                    </a:ext>
                  </a:extLst>
                </a:gridCol>
                <a:gridCol w="2116040">
                  <a:extLst>
                    <a:ext uri="{9D8B030D-6E8A-4147-A177-3AD203B41FA5}">
                      <a16:colId xmlns:a16="http://schemas.microsoft.com/office/drawing/2014/main" val="20001"/>
                    </a:ext>
                  </a:extLst>
                </a:gridCol>
                <a:gridCol w="2087730">
                  <a:extLst>
                    <a:ext uri="{9D8B030D-6E8A-4147-A177-3AD203B41FA5}">
                      <a16:colId xmlns:a16="http://schemas.microsoft.com/office/drawing/2014/main" val="20002"/>
                    </a:ext>
                  </a:extLst>
                </a:gridCol>
              </a:tblGrid>
              <a:tr h="574805">
                <a:tc>
                  <a:txBody>
                    <a:bodyPr/>
                    <a:lstStyle/>
                    <a:p>
                      <a:pPr marL="0" lvl="0" indent="0" algn="ctr" rtl="1">
                        <a:spcBef>
                          <a:spcPts val="0"/>
                        </a:spcBef>
                        <a:spcAft>
                          <a:spcPts val="0"/>
                        </a:spcAft>
                        <a:buNone/>
                      </a:pPr>
                      <a:endParaRPr sz="2000" dirty="0">
                        <a:solidFill>
                          <a:schemeClr val="dk1"/>
                        </a:solidFill>
                        <a:latin typeface="Vidaloka"/>
                        <a:ea typeface="Vidaloka"/>
                        <a:cs typeface="Vidaloka"/>
                        <a:sym typeface="Vidaloka"/>
                      </a:endParaRPr>
                    </a:p>
                  </a:txBody>
                  <a:tcPr marL="91425" marR="91425" marT="91425" marB="91425">
                    <a:lnL w="28575" cap="flat" cmpd="sng" algn="ctr">
                      <a:solidFill>
                        <a:schemeClr val="dk2">
                          <a:alpha val="0"/>
                        </a:schemeClr>
                      </a:solidFill>
                      <a:prstDash val="solid"/>
                      <a:round/>
                      <a:headEnd type="none" w="sm" len="sm"/>
                      <a:tailEnd type="none" w="sm" len="sm"/>
                    </a:lnL>
                    <a:lnR w="28575" cap="flat" cmpd="sng">
                      <a:solidFill>
                        <a:schemeClr val="dk2">
                          <a:alpha val="0"/>
                        </a:schemeClr>
                      </a:solidFill>
                      <a:prstDash val="solid"/>
                      <a:round/>
                      <a:headEnd type="none" w="sm" len="sm"/>
                      <a:tailEnd type="none" w="sm" len="sm"/>
                    </a:lnR>
                    <a:lnT w="28575" cap="flat" cmpd="sng">
                      <a:solidFill>
                        <a:srgbClr val="9E9E9E">
                          <a:alpha val="0"/>
                        </a:srgbClr>
                      </a:solidFill>
                      <a:prstDash val="solid"/>
                      <a:round/>
                      <a:headEnd type="none" w="sm" len="sm"/>
                      <a:tailEnd type="none" w="sm" len="sm"/>
                    </a:lnT>
                    <a:lnB w="28575" cap="flat" cmpd="sng" algn="ctr">
                      <a:solidFill>
                        <a:schemeClr val="dk1">
                          <a:alpha val="0"/>
                        </a:schemeClr>
                      </a:solidFill>
                      <a:prstDash val="solid"/>
                      <a:round/>
                      <a:headEnd type="none" w="sm" len="sm"/>
                      <a:tailEnd type="none" w="sm" len="sm"/>
                    </a:lnB>
                  </a:tcPr>
                </a:tc>
                <a:tc>
                  <a:txBody>
                    <a:bodyPr/>
                    <a:lstStyle/>
                    <a:p>
                      <a:pPr marL="0" lvl="0" indent="0" algn="ctr" rtl="1">
                        <a:spcBef>
                          <a:spcPts val="0"/>
                        </a:spcBef>
                        <a:spcAft>
                          <a:spcPts val="0"/>
                        </a:spcAft>
                        <a:buNone/>
                      </a:pPr>
                      <a:endParaRPr sz="2000" dirty="0">
                        <a:solidFill>
                          <a:schemeClr val="dk1"/>
                        </a:solidFill>
                        <a:latin typeface="Vidaloka"/>
                        <a:ea typeface="Vidaloka"/>
                        <a:cs typeface="Vidaloka"/>
                        <a:sym typeface="Vidaloka"/>
                      </a:endParaRPr>
                    </a:p>
                  </a:txBody>
                  <a:tcPr marL="91425" marR="91425" marT="91425" marB="91425">
                    <a:lnL w="28575" cap="flat" cmpd="sng">
                      <a:solidFill>
                        <a:schemeClr val="dk2">
                          <a:alpha val="0"/>
                        </a:schemeClr>
                      </a:solidFill>
                      <a:prstDash val="solid"/>
                      <a:round/>
                      <a:headEnd type="none" w="sm" len="sm"/>
                      <a:tailEnd type="none" w="sm" len="sm"/>
                    </a:lnL>
                    <a:lnR w="28575" cap="flat" cmpd="sng" algn="ctr">
                      <a:solidFill>
                        <a:schemeClr val="dk2">
                          <a:alpha val="0"/>
                        </a:schemeClr>
                      </a:solidFill>
                      <a:prstDash val="solid"/>
                      <a:round/>
                      <a:headEnd type="none" w="sm" len="sm"/>
                      <a:tailEnd type="none" w="sm" len="sm"/>
                    </a:lnR>
                    <a:lnT w="28575" cap="flat" cmpd="sng">
                      <a:solidFill>
                        <a:schemeClr val="dk2">
                          <a:alpha val="0"/>
                        </a:schemeClr>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GB" sz="2000" dirty="0">
                          <a:solidFill>
                            <a:schemeClr val="dk1"/>
                          </a:solidFill>
                          <a:latin typeface="Vidaloka"/>
                          <a:ea typeface="Vidaloka"/>
                          <a:cs typeface="Vidaloka"/>
                          <a:sym typeface="Vidaloka"/>
                        </a:rPr>
                        <a:t>UGIB</a:t>
                      </a:r>
                      <a:endParaRPr sz="2000" dirty="0">
                        <a:solidFill>
                          <a:schemeClr val="dk1"/>
                        </a:solidFill>
                        <a:latin typeface="Vidaloka"/>
                        <a:ea typeface="Vidaloka"/>
                        <a:cs typeface="Vidaloka"/>
                        <a:sym typeface="Vidaloka"/>
                      </a:endParaRPr>
                    </a:p>
                  </a:txBody>
                  <a:tcPr marL="91425" marR="91425" marT="91425" marB="91425">
                    <a:lnL w="28575" cap="flat" cmpd="sng">
                      <a:solidFill>
                        <a:schemeClr val="dk2">
                          <a:alpha val="0"/>
                        </a:schemeClr>
                      </a:solidFill>
                      <a:prstDash val="solid"/>
                      <a:round/>
                      <a:headEnd type="none" w="sm" len="sm"/>
                      <a:tailEnd type="none" w="sm" len="sm"/>
                    </a:lnL>
                    <a:lnR w="28575" cap="flat" cmpd="sng">
                      <a:solidFill>
                        <a:schemeClr val="dk2">
                          <a:alpha val="0"/>
                        </a:schemeClr>
                      </a:solidFill>
                      <a:prstDash val="solid"/>
                      <a:round/>
                      <a:headEnd type="none" w="sm" len="sm"/>
                      <a:tailEnd type="none" w="sm" len="sm"/>
                    </a:lnR>
                    <a:lnT w="28575" cap="flat" cmpd="sng">
                      <a:solidFill>
                        <a:schemeClr val="dk2">
                          <a:alpha val="0"/>
                        </a:schemeClr>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GB" sz="2000">
                          <a:solidFill>
                            <a:schemeClr val="dk1"/>
                          </a:solidFill>
                          <a:latin typeface="Vidaloka"/>
                          <a:ea typeface="Vidaloka"/>
                          <a:cs typeface="Vidaloka"/>
                          <a:sym typeface="Vidaloka"/>
                        </a:rPr>
                        <a:t>LGIB</a:t>
                      </a:r>
                      <a:endParaRPr sz="2000">
                        <a:solidFill>
                          <a:schemeClr val="dk1"/>
                        </a:solidFill>
                        <a:latin typeface="Vidaloka"/>
                        <a:ea typeface="Vidaloka"/>
                        <a:cs typeface="Vidaloka"/>
                        <a:sym typeface="Vidaloka"/>
                      </a:endParaRPr>
                    </a:p>
                  </a:txBody>
                  <a:tcPr marL="91425" marR="91425" marT="91425" marB="91425">
                    <a:lnL w="28575" cap="flat" cmpd="sng">
                      <a:solidFill>
                        <a:schemeClr val="dk2">
                          <a:alpha val="0"/>
                        </a:schemeClr>
                      </a:solidFill>
                      <a:prstDash val="solid"/>
                      <a:round/>
                      <a:headEnd type="none" w="sm" len="sm"/>
                      <a:tailEnd type="none" w="sm" len="sm"/>
                    </a:lnL>
                    <a:lnR w="28575" cap="flat" cmpd="sng">
                      <a:solidFill>
                        <a:schemeClr val="dk2">
                          <a:alpha val="0"/>
                        </a:schemeClr>
                      </a:solidFill>
                      <a:prstDash val="solid"/>
                      <a:round/>
                      <a:headEnd type="none" w="sm" len="sm"/>
                      <a:tailEnd type="none" w="sm" len="sm"/>
                    </a:lnR>
                    <a:lnT w="28575" cap="flat" cmpd="sng">
                      <a:solidFill>
                        <a:schemeClr val="dk2">
                          <a:alpha val="0"/>
                        </a:schemeClr>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1005926">
                <a:tc>
                  <a:txBody>
                    <a:bodyPr/>
                    <a:lstStyle/>
                    <a:p>
                      <a:pPr marL="0" lvl="0" indent="0" algn="ctr" rtl="1">
                        <a:spcBef>
                          <a:spcPts val="0"/>
                        </a:spcBef>
                        <a:spcAft>
                          <a:spcPts val="0"/>
                        </a:spcAft>
                        <a:buNone/>
                      </a:pPr>
                      <a:endParaRPr sz="2000" dirty="0">
                        <a:solidFill>
                          <a:schemeClr val="dk1"/>
                        </a:solidFill>
                        <a:latin typeface="Vidaloka"/>
                        <a:ea typeface="Vidaloka"/>
                        <a:cs typeface="Vidaloka"/>
                        <a:sym typeface="Vidaloka"/>
                      </a:endParaRPr>
                    </a:p>
                  </a:txBody>
                  <a:tcPr marL="91425" marR="91425" marT="91425" marB="91425">
                    <a:lnL w="28575" cap="flat" cmpd="sng" algn="ctr">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lgn="ctr">
                      <a:solidFill>
                        <a:schemeClr val="dk1">
                          <a:alpha val="0"/>
                        </a:schemeClr>
                      </a:solidFill>
                      <a:prstDash val="solid"/>
                      <a:round/>
                      <a:headEnd type="none" w="sm" len="sm"/>
                      <a:tailEnd type="none" w="sm" len="sm"/>
                    </a:lnT>
                    <a:lnB w="28575" cap="flat" cmpd="sng" algn="ctr">
                      <a:solidFill>
                        <a:schemeClr val="dk1">
                          <a:alpha val="0"/>
                        </a:schemeClr>
                      </a:solidFill>
                      <a:prstDash val="solid"/>
                      <a:round/>
                      <a:headEnd type="none" w="sm" len="sm"/>
                      <a:tailEnd type="none" w="sm" len="sm"/>
                    </a:lnB>
                  </a:tcP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en-GB" sz="1200" dirty="0">
                          <a:solidFill>
                            <a:schemeClr val="dk1"/>
                          </a:solidFill>
                          <a:latin typeface="Vidaloka"/>
                          <a:ea typeface="Vidaloka"/>
                          <a:cs typeface="Vidaloka"/>
                          <a:sym typeface="Vidaloka"/>
                        </a:rPr>
                        <a:t>Typical presentation </a:t>
                      </a:r>
                    </a:p>
                    <a:p>
                      <a:pPr marL="0" lvl="0" indent="0" algn="ctr" rtl="1">
                        <a:spcBef>
                          <a:spcPts val="0"/>
                        </a:spcBef>
                        <a:spcAft>
                          <a:spcPts val="0"/>
                        </a:spcAft>
                        <a:buNone/>
                      </a:pPr>
                      <a:endParaRPr sz="1100" dirty="0">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lgn="ctr">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GB" sz="1100" dirty="0" err="1">
                          <a:solidFill>
                            <a:schemeClr val="dk1"/>
                          </a:solidFill>
                          <a:latin typeface="Montserrat"/>
                          <a:ea typeface="Montserrat"/>
                          <a:cs typeface="Montserrat"/>
                          <a:sym typeface="Montserrat"/>
                        </a:rPr>
                        <a:t>Hematemisis</a:t>
                      </a:r>
                      <a:r>
                        <a:rPr lang="en-GB" sz="1100" dirty="0">
                          <a:solidFill>
                            <a:schemeClr val="dk1"/>
                          </a:solidFill>
                          <a:latin typeface="Montserrat"/>
                          <a:ea typeface="Montserrat"/>
                          <a:cs typeface="Montserrat"/>
                          <a:sym typeface="Montserrat"/>
                        </a:rPr>
                        <a:t> </a:t>
                      </a:r>
                    </a:p>
                    <a:p>
                      <a:pPr marL="0" lvl="0" indent="0" algn="ctr" rtl="1">
                        <a:spcBef>
                          <a:spcPts val="0"/>
                        </a:spcBef>
                        <a:spcAft>
                          <a:spcPts val="0"/>
                        </a:spcAft>
                        <a:buNone/>
                      </a:pPr>
                      <a:r>
                        <a:rPr lang="en-GB" sz="1100" dirty="0">
                          <a:solidFill>
                            <a:schemeClr val="dk1"/>
                          </a:solidFill>
                          <a:latin typeface="Montserrat"/>
                          <a:ea typeface="Montserrat"/>
                          <a:cs typeface="Montserrat"/>
                          <a:sym typeface="Montserrat"/>
                        </a:rPr>
                        <a:t>Coffee grounds </a:t>
                      </a:r>
                      <a:r>
                        <a:rPr lang="en-GB" sz="1100" dirty="0" err="1">
                          <a:solidFill>
                            <a:schemeClr val="dk1"/>
                          </a:solidFill>
                          <a:latin typeface="Montserrat"/>
                          <a:ea typeface="Montserrat"/>
                          <a:cs typeface="Montserrat"/>
                          <a:sym typeface="Montserrat"/>
                        </a:rPr>
                        <a:t>emises</a:t>
                      </a:r>
                      <a:r>
                        <a:rPr lang="en-GB" sz="1100" dirty="0">
                          <a:solidFill>
                            <a:schemeClr val="dk1"/>
                          </a:solidFill>
                          <a:latin typeface="Montserrat"/>
                          <a:ea typeface="Montserrat"/>
                          <a:cs typeface="Montserrat"/>
                          <a:sym typeface="Montserrat"/>
                        </a:rPr>
                        <a:t> </a:t>
                      </a:r>
                    </a:p>
                    <a:p>
                      <a:pPr marL="0" lvl="0" indent="0" algn="ctr" rtl="1">
                        <a:spcBef>
                          <a:spcPts val="0"/>
                        </a:spcBef>
                        <a:spcAft>
                          <a:spcPts val="0"/>
                        </a:spcAft>
                        <a:buNone/>
                      </a:pPr>
                      <a:r>
                        <a:rPr lang="en-GB" sz="1100" dirty="0">
                          <a:solidFill>
                            <a:schemeClr val="dk1"/>
                          </a:solidFill>
                          <a:latin typeface="Montserrat"/>
                          <a:ea typeface="Montserrat"/>
                          <a:cs typeface="Montserrat"/>
                          <a:sym typeface="Montserrat"/>
                        </a:rPr>
                        <a:t>And/or melena</a:t>
                      </a:r>
                      <a:endParaRPr sz="1100" dirty="0">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GB" sz="1100" dirty="0" err="1">
                          <a:solidFill>
                            <a:schemeClr val="dk1"/>
                          </a:solidFill>
                          <a:latin typeface="Montserrat"/>
                          <a:ea typeface="Montserrat"/>
                          <a:cs typeface="Montserrat"/>
                          <a:sym typeface="Montserrat"/>
                        </a:rPr>
                        <a:t>Hematochezia</a:t>
                      </a:r>
                      <a:r>
                        <a:rPr lang="en-GB" sz="1100" dirty="0">
                          <a:solidFill>
                            <a:schemeClr val="dk1"/>
                          </a:solidFill>
                          <a:latin typeface="Montserrat"/>
                          <a:ea typeface="Montserrat"/>
                          <a:cs typeface="Montserrat"/>
                          <a:sym typeface="Montserrat"/>
                        </a:rPr>
                        <a:t> </a:t>
                      </a:r>
                      <a:endParaRPr sz="1100" dirty="0">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722100">
                <a:tc>
                  <a:txBody>
                    <a:bodyPr/>
                    <a:lstStyle/>
                    <a:p>
                      <a:pPr marL="0" lvl="0" indent="0" algn="ctr" rtl="1">
                        <a:spcBef>
                          <a:spcPts val="0"/>
                        </a:spcBef>
                        <a:spcAft>
                          <a:spcPts val="0"/>
                        </a:spcAft>
                        <a:buNone/>
                      </a:pPr>
                      <a:endParaRPr sz="2000" dirty="0">
                        <a:solidFill>
                          <a:schemeClr val="dk1"/>
                        </a:solidFill>
                        <a:latin typeface="Vidaloka"/>
                        <a:ea typeface="Vidaloka"/>
                        <a:cs typeface="Vidaloka"/>
                        <a:sym typeface="Vidaloka"/>
                      </a:endParaRPr>
                    </a:p>
                  </a:txBody>
                  <a:tcPr marL="91425" marR="91425" marT="91425" marB="91425">
                    <a:lnL w="28575" cap="flat" cmpd="sng" algn="ctr">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lgn="ctr">
                      <a:solidFill>
                        <a:schemeClr val="dk1">
                          <a:alpha val="0"/>
                        </a:schemeClr>
                      </a:solidFill>
                      <a:prstDash val="solid"/>
                      <a:round/>
                      <a:headEnd type="none" w="sm" len="sm"/>
                      <a:tailEnd type="none" w="sm" len="sm"/>
                    </a:lnT>
                    <a:lnB w="28575" cap="flat" cmpd="sng" algn="ctr">
                      <a:solidFill>
                        <a:schemeClr val="dk1">
                          <a:alpha val="0"/>
                        </a:schemeClr>
                      </a:solidFill>
                      <a:prstDash val="solid"/>
                      <a:round/>
                      <a:headEnd type="none" w="sm" len="sm"/>
                      <a:tailEnd type="none" w="sm" len="sm"/>
                    </a:lnB>
                  </a:tcPr>
                </a:tc>
                <a:tc>
                  <a:txBody>
                    <a:bodyPr/>
                    <a:lstStyle/>
                    <a:p>
                      <a:pPr marL="0" lvl="0" indent="0" algn="ctr" rtl="1">
                        <a:spcBef>
                          <a:spcPts val="0"/>
                        </a:spcBef>
                        <a:spcAft>
                          <a:spcPts val="0"/>
                        </a:spcAft>
                        <a:buNone/>
                      </a:pPr>
                      <a:r>
                        <a:rPr lang="en-US" sz="1100" dirty="0">
                          <a:solidFill>
                            <a:schemeClr val="dk1"/>
                          </a:solidFill>
                          <a:latin typeface="Montserrat"/>
                          <a:ea typeface="Montserrat"/>
                          <a:cs typeface="Montserrat"/>
                          <a:sym typeface="Montserrat"/>
                        </a:rPr>
                        <a:t>Bowel sound</a:t>
                      </a:r>
                      <a:endParaRPr sz="1100" dirty="0">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lgn="ctr">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US" sz="1100" dirty="0">
                          <a:solidFill>
                            <a:schemeClr val="dk1"/>
                          </a:solidFill>
                          <a:latin typeface="Montserrat"/>
                          <a:ea typeface="Montserrat"/>
                          <a:cs typeface="Montserrat"/>
                          <a:sym typeface="Montserrat"/>
                        </a:rPr>
                        <a:t>Hyperactive</a:t>
                      </a:r>
                      <a:r>
                        <a:rPr lang="en-US" sz="1100" baseline="0" dirty="0">
                          <a:solidFill>
                            <a:schemeClr val="dk1"/>
                          </a:solidFill>
                          <a:latin typeface="Montserrat"/>
                          <a:ea typeface="Montserrat"/>
                          <a:cs typeface="Montserrat"/>
                          <a:sym typeface="Montserrat"/>
                        </a:rPr>
                        <a:t> </a:t>
                      </a:r>
                      <a:endParaRPr sz="1100" dirty="0">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US" sz="1100" dirty="0">
                          <a:solidFill>
                            <a:schemeClr val="dk1"/>
                          </a:solidFill>
                          <a:latin typeface="Montserrat"/>
                          <a:ea typeface="Montserrat"/>
                          <a:cs typeface="Montserrat"/>
                          <a:sym typeface="Montserrat"/>
                        </a:rPr>
                        <a:t>Normal</a:t>
                      </a:r>
                      <a:r>
                        <a:rPr lang="en-US" sz="1100" baseline="0" dirty="0">
                          <a:solidFill>
                            <a:schemeClr val="dk1"/>
                          </a:solidFill>
                          <a:latin typeface="Montserrat"/>
                          <a:ea typeface="Montserrat"/>
                          <a:cs typeface="Montserrat"/>
                          <a:sym typeface="Montserrat"/>
                        </a:rPr>
                        <a:t> </a:t>
                      </a:r>
                      <a:endParaRPr sz="1100" dirty="0">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788933">
                <a:tc>
                  <a:txBody>
                    <a:bodyPr/>
                    <a:lstStyle/>
                    <a:p>
                      <a:pPr marL="0" lvl="0" indent="0" algn="ctr" rtl="1">
                        <a:spcBef>
                          <a:spcPts val="0"/>
                        </a:spcBef>
                        <a:spcAft>
                          <a:spcPts val="0"/>
                        </a:spcAft>
                        <a:buNone/>
                      </a:pPr>
                      <a:endParaRPr sz="2000" dirty="0">
                        <a:solidFill>
                          <a:schemeClr val="dk1"/>
                        </a:solidFill>
                        <a:latin typeface="Vidaloka"/>
                        <a:ea typeface="Vidaloka"/>
                        <a:cs typeface="Vidaloka"/>
                        <a:sym typeface="Vidaloka"/>
                      </a:endParaRPr>
                    </a:p>
                  </a:txBody>
                  <a:tcPr marL="91425" marR="91425" marT="91425" marB="91425">
                    <a:lnL w="28575" cap="flat" cmpd="sng" algn="ctr">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lgn="ctr">
                      <a:solidFill>
                        <a:schemeClr val="dk1">
                          <a:alpha val="0"/>
                        </a:schemeClr>
                      </a:solidFill>
                      <a:prstDash val="solid"/>
                      <a:round/>
                      <a:headEnd type="none" w="sm" len="sm"/>
                      <a:tailEnd type="none" w="sm" len="sm"/>
                    </a:lnT>
                    <a:lnB w="28575" cap="flat" cmpd="sng" algn="ctr">
                      <a:solidFill>
                        <a:schemeClr val="dk1">
                          <a:alpha val="0"/>
                        </a:schemeClr>
                      </a:solidFill>
                      <a:prstDash val="solid"/>
                      <a:round/>
                      <a:headEnd type="none" w="sm" len="sm"/>
                      <a:tailEnd type="none" w="sm" len="sm"/>
                    </a:lnB>
                  </a:tcPr>
                </a:tc>
                <a:tc>
                  <a:txBody>
                    <a:bodyPr/>
                    <a:lstStyle/>
                    <a:p>
                      <a:pPr marL="0" lvl="0" indent="0" algn="ctr" rtl="1">
                        <a:spcBef>
                          <a:spcPts val="0"/>
                        </a:spcBef>
                        <a:spcAft>
                          <a:spcPts val="0"/>
                        </a:spcAft>
                        <a:buNone/>
                      </a:pPr>
                      <a:r>
                        <a:rPr lang="en-GB" sz="1100" dirty="0">
                          <a:solidFill>
                            <a:schemeClr val="dk1"/>
                          </a:solidFill>
                          <a:latin typeface="Montserrat"/>
                          <a:ea typeface="Montserrat"/>
                          <a:cs typeface="Montserrat"/>
                          <a:sym typeface="Montserrat"/>
                        </a:rPr>
                        <a:t>Bun\creatinine</a:t>
                      </a:r>
                    </a:p>
                  </a:txBody>
                  <a:tcPr marL="91425" marR="91425" marT="91425" marB="91425" anchor="ctr">
                    <a:lnL w="28575" cap="flat" cmpd="sng">
                      <a:solidFill>
                        <a:schemeClr val="accent1"/>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lgn="ctr">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GB" sz="1100" dirty="0">
                          <a:solidFill>
                            <a:schemeClr val="dk1"/>
                          </a:solidFill>
                          <a:latin typeface="Montserrat"/>
                          <a:ea typeface="Montserrat"/>
                          <a:cs typeface="Montserrat"/>
                          <a:sym typeface="Montserrat"/>
                        </a:rPr>
                        <a:t>Increase </a:t>
                      </a: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US" sz="1100" dirty="0">
                          <a:solidFill>
                            <a:schemeClr val="dk1"/>
                          </a:solidFill>
                          <a:latin typeface="Montserrat"/>
                          <a:ea typeface="Montserrat"/>
                          <a:cs typeface="Montserrat"/>
                          <a:sym typeface="Montserrat"/>
                        </a:rPr>
                        <a:t>normal</a:t>
                      </a:r>
                      <a:endParaRPr sz="1100" dirty="0">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454852">
                <a:tc>
                  <a:txBody>
                    <a:bodyPr/>
                    <a:lstStyle/>
                    <a:p>
                      <a:pPr marL="0" lvl="0" indent="0" algn="ctr" rtl="1">
                        <a:spcBef>
                          <a:spcPts val="0"/>
                        </a:spcBef>
                        <a:spcAft>
                          <a:spcPts val="0"/>
                        </a:spcAft>
                        <a:buNone/>
                      </a:pPr>
                      <a:endParaRPr sz="2000" dirty="0">
                        <a:solidFill>
                          <a:schemeClr val="dk1"/>
                        </a:solidFill>
                        <a:latin typeface="Vidaloka"/>
                        <a:ea typeface="Vidaloka"/>
                        <a:cs typeface="Vidaloka"/>
                        <a:sym typeface="Vidaloka"/>
                      </a:endParaRPr>
                    </a:p>
                  </a:txBody>
                  <a:tcPr marL="91425" marR="91425" marT="91425" marB="91425">
                    <a:lnL w="28575" cap="flat" cmpd="sng" algn="ctr">
                      <a:solidFill>
                        <a:schemeClr val="accent1"/>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lgn="ctr">
                      <a:solidFill>
                        <a:schemeClr val="dk1">
                          <a:alpha val="0"/>
                        </a:schemeClr>
                      </a:solidFill>
                      <a:prstDash val="solid"/>
                      <a:round/>
                      <a:headEnd type="none" w="sm" len="sm"/>
                      <a:tailEnd type="none" w="sm" len="sm"/>
                    </a:lnT>
                    <a:lnB w="28575" cap="flat" cmpd="sng" algn="ctr">
                      <a:solidFill>
                        <a:schemeClr val="dk1">
                          <a:alpha val="0"/>
                        </a:schemeClr>
                      </a:solidFill>
                      <a:prstDash val="solid"/>
                      <a:round/>
                      <a:headEnd type="none" w="sm" len="sm"/>
                      <a:tailEnd type="none" w="sm" len="sm"/>
                    </a:lnB>
                  </a:tcPr>
                </a:tc>
                <a:tc>
                  <a:txBody>
                    <a:bodyPr/>
                    <a:lstStyle/>
                    <a:p>
                      <a:pPr marL="0" lvl="0" indent="0" algn="ctr" rtl="1">
                        <a:spcBef>
                          <a:spcPts val="0"/>
                        </a:spcBef>
                        <a:spcAft>
                          <a:spcPts val="0"/>
                        </a:spcAft>
                        <a:buNone/>
                      </a:pPr>
                      <a:r>
                        <a:rPr lang="en-GB" sz="1100" dirty="0">
                          <a:solidFill>
                            <a:schemeClr val="dk1"/>
                          </a:solidFill>
                          <a:latin typeface="Montserrat"/>
                          <a:ea typeface="Montserrat"/>
                          <a:cs typeface="Montserrat"/>
                          <a:sym typeface="Montserrat"/>
                        </a:rPr>
                        <a:t>Site </a:t>
                      </a:r>
                    </a:p>
                  </a:txBody>
                  <a:tcPr marL="91425" marR="91425" marT="91425" marB="91425" anchor="ctr">
                    <a:lnL w="28575" cap="flat" cmpd="sng" algn="ctr">
                      <a:solidFill>
                        <a:schemeClr val="accent1"/>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lgn="ctr">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GB" sz="1100" dirty="0">
                          <a:solidFill>
                            <a:schemeClr val="dk1"/>
                          </a:solidFill>
                          <a:latin typeface="Montserrat"/>
                          <a:ea typeface="Montserrat"/>
                          <a:cs typeface="Montserrat"/>
                          <a:sym typeface="Montserrat"/>
                        </a:rPr>
                        <a:t>Above ligament</a:t>
                      </a:r>
                      <a:r>
                        <a:rPr lang="en-GB" sz="1100" baseline="0" dirty="0">
                          <a:solidFill>
                            <a:schemeClr val="dk1"/>
                          </a:solidFill>
                          <a:latin typeface="Montserrat"/>
                          <a:ea typeface="Montserrat"/>
                          <a:cs typeface="Montserrat"/>
                          <a:sym typeface="Montserrat"/>
                        </a:rPr>
                        <a:t> of </a:t>
                      </a:r>
                      <a:r>
                        <a:rPr lang="en-GB" sz="1100" baseline="0" dirty="0" err="1">
                          <a:solidFill>
                            <a:schemeClr val="dk1"/>
                          </a:solidFill>
                          <a:latin typeface="Montserrat"/>
                          <a:ea typeface="Montserrat"/>
                          <a:cs typeface="Montserrat"/>
                          <a:sym typeface="Montserrat"/>
                        </a:rPr>
                        <a:t>teriz</a:t>
                      </a:r>
                      <a:r>
                        <a:rPr lang="en-GB" sz="1100" baseline="0" dirty="0">
                          <a:solidFill>
                            <a:schemeClr val="dk1"/>
                          </a:solidFill>
                          <a:latin typeface="Montserrat"/>
                          <a:ea typeface="Montserrat"/>
                          <a:cs typeface="Montserrat"/>
                          <a:sym typeface="Montserrat"/>
                        </a:rPr>
                        <a:t> </a:t>
                      </a:r>
                      <a:endParaRPr lang="en-GB" sz="1100" dirty="0">
                        <a:solidFill>
                          <a:schemeClr val="dk1"/>
                        </a:solidFill>
                        <a:latin typeface="Montserrat"/>
                        <a:ea typeface="Montserrat"/>
                        <a:cs typeface="Montserrat"/>
                        <a:sym typeface="Montserrat"/>
                      </a:endParaRPr>
                    </a:p>
                  </a:txBody>
                  <a:tcPr marL="91425" marR="91425" marT="91425" marB="91425" anchor="ctr">
                    <a:lnL w="28575" cap="flat" cmpd="sng" algn="ctr">
                      <a:solidFill>
                        <a:schemeClr val="accent1"/>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US" sz="1100" dirty="0">
                          <a:solidFill>
                            <a:schemeClr val="dk1"/>
                          </a:solidFill>
                          <a:latin typeface="Montserrat"/>
                          <a:ea typeface="Montserrat"/>
                          <a:cs typeface="Montserrat"/>
                          <a:sym typeface="Montserrat"/>
                        </a:rPr>
                        <a:t>Below ligament</a:t>
                      </a:r>
                      <a:r>
                        <a:rPr lang="en-US" sz="1100" baseline="0" dirty="0">
                          <a:solidFill>
                            <a:schemeClr val="dk1"/>
                          </a:solidFill>
                          <a:latin typeface="Montserrat"/>
                          <a:ea typeface="Montserrat"/>
                          <a:cs typeface="Montserrat"/>
                          <a:sym typeface="Montserrat"/>
                        </a:rPr>
                        <a:t> of </a:t>
                      </a:r>
                      <a:r>
                        <a:rPr lang="en-US" sz="1100" baseline="0" dirty="0" err="1">
                          <a:solidFill>
                            <a:schemeClr val="dk1"/>
                          </a:solidFill>
                          <a:latin typeface="Montserrat"/>
                          <a:ea typeface="Montserrat"/>
                          <a:cs typeface="Montserrat"/>
                          <a:sym typeface="Montserrat"/>
                        </a:rPr>
                        <a:t>teriz</a:t>
                      </a:r>
                      <a:endParaRPr sz="1100" dirty="0">
                        <a:solidFill>
                          <a:schemeClr val="dk1"/>
                        </a:solidFill>
                        <a:latin typeface="Montserrat"/>
                        <a:ea typeface="Montserrat"/>
                        <a:cs typeface="Montserrat"/>
                        <a:sym typeface="Montserrat"/>
                      </a:endParaRPr>
                    </a:p>
                  </a:txBody>
                  <a:tcPr marL="91425" marR="91425" marT="91425" marB="91425" anchor="ctr">
                    <a:lnL w="28575" cap="flat" cmpd="sng" algn="ctr">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extLst>
                  <a:ext uri="{0D108BD9-81ED-4DB2-BD59-A6C34878D82A}">
                    <a16:rowId xmlns:a16="http://schemas.microsoft.com/office/drawing/2014/main" val="1009037563"/>
                  </a:ext>
                </a:extLst>
              </a:tr>
              <a:tr h="574805">
                <a:tc>
                  <a:txBody>
                    <a:bodyPr/>
                    <a:lstStyle/>
                    <a:p>
                      <a:pPr marL="0" lvl="0" indent="0" algn="ctr" rtl="1">
                        <a:spcBef>
                          <a:spcPts val="0"/>
                        </a:spcBef>
                        <a:spcAft>
                          <a:spcPts val="0"/>
                        </a:spcAft>
                        <a:buNone/>
                      </a:pPr>
                      <a:endParaRPr sz="2000" dirty="0">
                        <a:solidFill>
                          <a:schemeClr val="dk1"/>
                        </a:solidFill>
                        <a:latin typeface="Vidaloka"/>
                        <a:ea typeface="Vidaloka"/>
                        <a:cs typeface="Vidaloka"/>
                        <a:sym typeface="Vidaloka"/>
                      </a:endParaRPr>
                    </a:p>
                  </a:txBody>
                  <a:tcPr marL="91425" marR="91425" marT="91425" marB="91425">
                    <a:lnL w="28575" cap="flat" cmpd="sng" algn="ctr">
                      <a:solidFill>
                        <a:schemeClr val="accent1"/>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lgn="ctr">
                      <a:solidFill>
                        <a:schemeClr val="dk1">
                          <a:alpha val="0"/>
                        </a:schemeClr>
                      </a:solidFill>
                      <a:prstDash val="solid"/>
                      <a:round/>
                      <a:headEnd type="none" w="sm" len="sm"/>
                      <a:tailEnd type="none" w="sm" len="sm"/>
                    </a:lnT>
                    <a:lnB w="28575" cap="flat" cmpd="sng" algn="ctr">
                      <a:solidFill>
                        <a:schemeClr val="dk1">
                          <a:alpha val="0"/>
                        </a:schemeClr>
                      </a:solidFill>
                      <a:prstDash val="solid"/>
                      <a:round/>
                      <a:headEnd type="none" w="sm" len="sm"/>
                      <a:tailEnd type="none" w="sm" len="sm"/>
                    </a:lnB>
                  </a:tcPr>
                </a:tc>
                <a:tc>
                  <a:txBody>
                    <a:bodyPr/>
                    <a:lstStyle/>
                    <a:p>
                      <a:pPr marL="0" lvl="0" indent="0" algn="ctr" rtl="1">
                        <a:spcBef>
                          <a:spcPts val="0"/>
                        </a:spcBef>
                        <a:spcAft>
                          <a:spcPts val="0"/>
                        </a:spcAft>
                        <a:buNone/>
                      </a:pPr>
                      <a:r>
                        <a:rPr lang="en-GB" sz="1100" dirty="0">
                          <a:solidFill>
                            <a:schemeClr val="dk1"/>
                          </a:solidFill>
                          <a:latin typeface="Montserrat"/>
                          <a:ea typeface="Montserrat"/>
                          <a:cs typeface="Montserrat"/>
                          <a:sym typeface="Montserrat"/>
                        </a:rPr>
                        <a:t>Nasogastric aspiration </a:t>
                      </a:r>
                    </a:p>
                  </a:txBody>
                  <a:tcPr marL="91425" marR="91425" marT="91425" marB="91425" anchor="ctr">
                    <a:lnL w="28575" cap="flat" cmpd="sng" algn="ctr">
                      <a:solidFill>
                        <a:schemeClr val="accent1"/>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lgn="ctr">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GB" sz="1100" dirty="0">
                          <a:solidFill>
                            <a:schemeClr val="dk1"/>
                          </a:solidFill>
                          <a:latin typeface="Montserrat"/>
                          <a:ea typeface="Montserrat"/>
                          <a:cs typeface="Montserrat"/>
                          <a:sym typeface="Montserrat"/>
                        </a:rPr>
                        <a:t>Blood </a:t>
                      </a:r>
                    </a:p>
                  </a:txBody>
                  <a:tcPr marL="91425" marR="91425" marT="91425" marB="91425" anchor="ctr">
                    <a:lnL w="28575" cap="flat" cmpd="sng" algn="ctr">
                      <a:solidFill>
                        <a:schemeClr val="accent1"/>
                      </a:solidFill>
                      <a:prstDash val="solid"/>
                      <a:round/>
                      <a:headEnd type="none" w="sm" len="sm"/>
                      <a:tailEnd type="none" w="sm" len="sm"/>
                    </a:lnL>
                    <a:lnR w="28575" cap="flat" cmpd="sng" algn="ctr">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1">
                        <a:spcBef>
                          <a:spcPts val="0"/>
                        </a:spcBef>
                        <a:spcAft>
                          <a:spcPts val="0"/>
                        </a:spcAft>
                        <a:buNone/>
                      </a:pPr>
                      <a:r>
                        <a:rPr lang="en-US" sz="1100" dirty="0">
                          <a:solidFill>
                            <a:schemeClr val="dk1"/>
                          </a:solidFill>
                          <a:latin typeface="Montserrat"/>
                          <a:ea typeface="Montserrat"/>
                          <a:cs typeface="Montserrat"/>
                          <a:sym typeface="Montserrat"/>
                        </a:rPr>
                        <a:t>Clear fluid </a:t>
                      </a:r>
                      <a:endParaRPr sz="1100" dirty="0">
                        <a:solidFill>
                          <a:schemeClr val="dk1"/>
                        </a:solidFill>
                        <a:latin typeface="Montserrat"/>
                        <a:ea typeface="Montserrat"/>
                        <a:cs typeface="Montserrat"/>
                        <a:sym typeface="Montserrat"/>
                      </a:endParaRPr>
                    </a:p>
                  </a:txBody>
                  <a:tcPr marL="91425" marR="91425" marT="91425" marB="91425" anchor="ctr">
                    <a:lnL w="28575" cap="flat" cmpd="sng" algn="ctr">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extLst>
                  <a:ext uri="{0D108BD9-81ED-4DB2-BD59-A6C34878D82A}">
                    <a16:rowId xmlns:a16="http://schemas.microsoft.com/office/drawing/2014/main" val="3438742186"/>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573"/>
            <a:ext cx="9258300" cy="4171655"/>
          </a:xfrm>
          <a:prstGeom prst="rect">
            <a:avLst/>
          </a:prstGeom>
        </p:spPr>
        <p:txBody>
          <a:bodyPr vert="horz" wrap="square" lIns="0" tIns="9525" rIns="0" bIns="0" rtlCol="0">
            <a:spAutoFit/>
          </a:bodyPr>
          <a:lstStyle/>
          <a:p>
            <a:pPr marL="9525">
              <a:spcBef>
                <a:spcPts val="75"/>
              </a:spcBef>
            </a:pPr>
            <a:r>
              <a:rPr sz="1400" b="1" u="heavy" spc="-4" dirty="0">
                <a:uFill>
                  <a:solidFill>
                    <a:srgbClr val="000000"/>
                  </a:solidFill>
                </a:uFill>
                <a:latin typeface="Calibri"/>
                <a:cs typeface="Calibri"/>
              </a:rPr>
              <a:t>High</a:t>
            </a:r>
            <a:r>
              <a:rPr sz="1400" b="1" u="heavy" spc="-8" dirty="0">
                <a:uFill>
                  <a:solidFill>
                    <a:srgbClr val="000000"/>
                  </a:solidFill>
                </a:uFill>
                <a:latin typeface="Calibri"/>
                <a:cs typeface="Calibri"/>
              </a:rPr>
              <a:t> </a:t>
            </a:r>
            <a:r>
              <a:rPr sz="1400" b="1" u="heavy" spc="-4" dirty="0">
                <a:uFill>
                  <a:solidFill>
                    <a:srgbClr val="000000"/>
                  </a:solidFill>
                </a:uFill>
                <a:latin typeface="Calibri"/>
                <a:cs typeface="Calibri"/>
              </a:rPr>
              <a:t>risk</a:t>
            </a:r>
            <a:r>
              <a:rPr sz="1400" b="1" u="heavy" dirty="0">
                <a:uFill>
                  <a:solidFill>
                    <a:srgbClr val="000000"/>
                  </a:solidFill>
                </a:uFill>
                <a:latin typeface="Calibri"/>
                <a:cs typeface="Calibri"/>
              </a:rPr>
              <a:t>:</a:t>
            </a:r>
            <a:r>
              <a:rPr sz="1400" b="1" u="heavy" spc="-4" dirty="0">
                <a:uFill>
                  <a:solidFill>
                    <a:srgbClr val="000000"/>
                  </a:solidFill>
                </a:uFill>
                <a:latin typeface="Calibri"/>
                <a:cs typeface="Calibri"/>
              </a:rPr>
              <a:t> </a:t>
            </a:r>
            <a:r>
              <a:rPr sz="1400" b="1" u="heavy" spc="-8" dirty="0">
                <a:uFill>
                  <a:solidFill>
                    <a:srgbClr val="000000"/>
                  </a:solidFill>
                </a:uFill>
                <a:latin typeface="Calibri"/>
                <a:cs typeface="Calibri"/>
              </a:rPr>
              <a:t>active</a:t>
            </a:r>
            <a:r>
              <a:rPr sz="1400" b="1" u="heavy" spc="-4" dirty="0">
                <a:uFill>
                  <a:solidFill>
                    <a:srgbClr val="000000"/>
                  </a:solidFill>
                </a:uFill>
                <a:latin typeface="Calibri"/>
                <a:cs typeface="Calibri"/>
              </a:rPr>
              <a:t> bleeding (spurting</a:t>
            </a:r>
            <a:r>
              <a:rPr sz="1400" b="1" u="heavy" dirty="0">
                <a:uFill>
                  <a:solidFill>
                    <a:srgbClr val="000000"/>
                  </a:solidFill>
                </a:uFill>
                <a:latin typeface="Calibri"/>
                <a:cs typeface="Calibri"/>
              </a:rPr>
              <a:t>,</a:t>
            </a:r>
            <a:r>
              <a:rPr sz="1400" b="1" u="heavy" spc="-4" dirty="0">
                <a:uFill>
                  <a:solidFill>
                    <a:srgbClr val="000000"/>
                  </a:solidFill>
                </a:uFill>
                <a:latin typeface="Calibri"/>
                <a:cs typeface="Calibri"/>
              </a:rPr>
              <a:t> </a:t>
            </a:r>
            <a:r>
              <a:rPr sz="1400" b="1" u="heavy" spc="-8" dirty="0">
                <a:uFill>
                  <a:solidFill>
                    <a:srgbClr val="000000"/>
                  </a:solidFill>
                </a:uFill>
                <a:latin typeface="Calibri"/>
                <a:cs typeface="Calibri"/>
              </a:rPr>
              <a:t>oozing</a:t>
            </a:r>
            <a:r>
              <a:rPr sz="1400" b="1" u="heavy" dirty="0">
                <a:uFill>
                  <a:solidFill>
                    <a:srgbClr val="000000"/>
                  </a:solidFill>
                </a:uFill>
                <a:latin typeface="Calibri"/>
                <a:cs typeface="Calibri"/>
              </a:rPr>
              <a:t>)</a:t>
            </a:r>
            <a:r>
              <a:rPr sz="1400" b="1" u="heavy" spc="-4" dirty="0">
                <a:uFill>
                  <a:solidFill>
                    <a:srgbClr val="000000"/>
                  </a:solidFill>
                </a:uFill>
                <a:latin typeface="Calibri"/>
                <a:cs typeface="Calibri"/>
              </a:rPr>
              <a:t> or non-bleeding visible </a:t>
            </a:r>
            <a:r>
              <a:rPr sz="1400" b="1" u="heavy" spc="-8" dirty="0">
                <a:uFill>
                  <a:solidFill>
                    <a:srgbClr val="000000"/>
                  </a:solidFill>
                </a:uFill>
                <a:latin typeface="Calibri"/>
                <a:cs typeface="Calibri"/>
              </a:rPr>
              <a:t>vessel</a:t>
            </a:r>
            <a:endParaRPr sz="1400" dirty="0">
              <a:latin typeface="Calibri"/>
              <a:cs typeface="Calibri"/>
            </a:endParaRPr>
          </a:p>
          <a:p>
            <a:pPr marL="294798" marR="3043238" indent="-285750" algn="l">
              <a:lnSpc>
                <a:spcPct val="124200"/>
              </a:lnSpc>
              <a:spcBef>
                <a:spcPts val="713"/>
              </a:spcBef>
              <a:buFont typeface="Arial" panose="020B0604020202020204" pitchFamily="34" charset="0"/>
              <a:buChar char="•"/>
            </a:pPr>
            <a:r>
              <a:rPr sz="1400" b="1" spc="-11" dirty="0">
                <a:latin typeface="Calibri"/>
                <a:cs typeface="Calibri"/>
              </a:rPr>
              <a:t>Perform</a:t>
            </a:r>
            <a:r>
              <a:rPr sz="1400" b="1" spc="-8" dirty="0">
                <a:latin typeface="Calibri"/>
                <a:cs typeface="Calibri"/>
              </a:rPr>
              <a:t> </a:t>
            </a:r>
            <a:r>
              <a:rPr sz="1400" b="1" spc="-4" dirty="0">
                <a:latin typeface="Calibri"/>
                <a:cs typeface="Calibri"/>
              </a:rPr>
              <a:t>endoscopic</a:t>
            </a:r>
            <a:r>
              <a:rPr sz="1400" b="1" spc="-8" dirty="0">
                <a:latin typeface="Calibri"/>
                <a:cs typeface="Calibri"/>
              </a:rPr>
              <a:t> hemostasis</a:t>
            </a:r>
            <a:r>
              <a:rPr sz="1400" b="1" spc="-4" dirty="0">
                <a:latin typeface="Calibri"/>
                <a:cs typeface="Calibri"/>
              </a:rPr>
              <a:t> using</a:t>
            </a:r>
            <a:r>
              <a:rPr sz="1400" b="1" spc="19" dirty="0">
                <a:latin typeface="Calibri"/>
                <a:cs typeface="Calibri"/>
              </a:rPr>
              <a:t> </a:t>
            </a:r>
            <a:r>
              <a:rPr sz="1400" b="1" spc="-8" dirty="0">
                <a:solidFill>
                  <a:srgbClr val="FF0000"/>
                </a:solidFill>
                <a:latin typeface="Calibri"/>
                <a:cs typeface="Calibri"/>
              </a:rPr>
              <a:t>contact</a:t>
            </a:r>
            <a:r>
              <a:rPr sz="1400" b="1" spc="-4" dirty="0">
                <a:solidFill>
                  <a:srgbClr val="FF0000"/>
                </a:solidFill>
                <a:latin typeface="Calibri"/>
                <a:cs typeface="Calibri"/>
              </a:rPr>
              <a:t> thermal </a:t>
            </a:r>
            <a:r>
              <a:rPr sz="1400" b="1" spc="-8" dirty="0">
                <a:solidFill>
                  <a:srgbClr val="FF0000"/>
                </a:solidFill>
                <a:latin typeface="Calibri"/>
                <a:cs typeface="Calibri"/>
              </a:rPr>
              <a:t>therapy </a:t>
            </a:r>
            <a:r>
              <a:rPr sz="1400" b="1" spc="-4" dirty="0">
                <a:solidFill>
                  <a:srgbClr val="FF0000"/>
                </a:solidFill>
                <a:latin typeface="Calibri"/>
                <a:cs typeface="Calibri"/>
              </a:rPr>
              <a:t>alone</a:t>
            </a:r>
            <a:r>
              <a:rPr sz="1400" b="1" dirty="0">
                <a:solidFill>
                  <a:srgbClr val="FF0000"/>
                </a:solidFill>
                <a:latin typeface="Calibri"/>
                <a:cs typeface="Calibri"/>
              </a:rPr>
              <a:t>, </a:t>
            </a:r>
            <a:r>
              <a:rPr sz="1400" b="1" spc="-4" dirty="0">
                <a:solidFill>
                  <a:srgbClr val="FF0000"/>
                </a:solidFill>
                <a:latin typeface="Calibri"/>
                <a:cs typeface="Calibri"/>
              </a:rPr>
              <a:t>mechanical </a:t>
            </a:r>
            <a:r>
              <a:rPr sz="1400" b="1" spc="-8" dirty="0">
                <a:solidFill>
                  <a:srgbClr val="FF0000"/>
                </a:solidFill>
                <a:latin typeface="Calibri"/>
                <a:cs typeface="Calibri"/>
              </a:rPr>
              <a:t>therapy </a:t>
            </a:r>
            <a:r>
              <a:rPr sz="1400" b="1" spc="-4" dirty="0">
                <a:solidFill>
                  <a:srgbClr val="FF0000"/>
                </a:solidFill>
                <a:latin typeface="Calibri"/>
                <a:cs typeface="Calibri"/>
              </a:rPr>
              <a:t>using </a:t>
            </a:r>
            <a:r>
              <a:rPr sz="1400" b="1" spc="-263" dirty="0">
                <a:solidFill>
                  <a:srgbClr val="FF0000"/>
                </a:solidFill>
                <a:latin typeface="Calibri"/>
                <a:cs typeface="Calibri"/>
              </a:rPr>
              <a:t> </a:t>
            </a:r>
            <a:r>
              <a:rPr sz="1400" b="1" spc="-4" dirty="0">
                <a:solidFill>
                  <a:srgbClr val="FF0000"/>
                </a:solidFill>
                <a:latin typeface="Calibri"/>
                <a:cs typeface="Calibri"/>
              </a:rPr>
              <a:t>clips</a:t>
            </a:r>
            <a:r>
              <a:rPr sz="1400" b="1" dirty="0">
                <a:solidFill>
                  <a:srgbClr val="FF0000"/>
                </a:solidFill>
                <a:latin typeface="Calibri"/>
                <a:cs typeface="Calibri"/>
              </a:rPr>
              <a:t>,</a:t>
            </a:r>
            <a:r>
              <a:rPr lang="en-US" sz="1400" dirty="0">
                <a:latin typeface="Calibri"/>
                <a:cs typeface="Calibri"/>
              </a:rPr>
              <a:t> </a:t>
            </a:r>
            <a:r>
              <a:rPr sz="1400" b="1" spc="-4" dirty="0">
                <a:solidFill>
                  <a:srgbClr val="FF0000"/>
                </a:solidFill>
                <a:latin typeface="Calibri"/>
                <a:cs typeface="Calibri"/>
              </a:rPr>
              <a:t>or</a:t>
            </a:r>
            <a:r>
              <a:rPr sz="1400" b="1" spc="-11" dirty="0">
                <a:solidFill>
                  <a:srgbClr val="FF0000"/>
                </a:solidFill>
                <a:latin typeface="Calibri"/>
                <a:cs typeface="Calibri"/>
              </a:rPr>
              <a:t> </a:t>
            </a:r>
            <a:r>
              <a:rPr sz="1400" b="1" spc="-4" dirty="0">
                <a:solidFill>
                  <a:srgbClr val="FF0000"/>
                </a:solidFill>
                <a:latin typeface="Calibri"/>
                <a:cs typeface="Calibri"/>
              </a:rPr>
              <a:t>injection</a:t>
            </a:r>
            <a:r>
              <a:rPr sz="1400" b="1" spc="-11" dirty="0">
                <a:solidFill>
                  <a:srgbClr val="FF0000"/>
                </a:solidFill>
                <a:latin typeface="Calibri"/>
                <a:cs typeface="Calibri"/>
              </a:rPr>
              <a:t> </a:t>
            </a:r>
            <a:r>
              <a:rPr sz="1400" b="1" spc="-4" dirty="0">
                <a:solidFill>
                  <a:srgbClr val="FF0000"/>
                </a:solidFill>
                <a:latin typeface="Calibri"/>
                <a:cs typeface="Calibri"/>
              </a:rPr>
              <a:t>with</a:t>
            </a:r>
            <a:r>
              <a:rPr sz="1400" b="1" spc="-11" dirty="0">
                <a:solidFill>
                  <a:srgbClr val="FF0000"/>
                </a:solidFill>
                <a:latin typeface="Calibri"/>
                <a:cs typeface="Calibri"/>
              </a:rPr>
              <a:t> </a:t>
            </a:r>
            <a:r>
              <a:rPr sz="1400" b="1" spc="-8" dirty="0">
                <a:solidFill>
                  <a:srgbClr val="FF0000"/>
                </a:solidFill>
                <a:latin typeface="Calibri"/>
                <a:cs typeface="Calibri"/>
              </a:rPr>
              <a:t>vasoconstrictive</a:t>
            </a:r>
            <a:r>
              <a:rPr sz="1400" b="1" spc="8" dirty="0">
                <a:solidFill>
                  <a:srgbClr val="FF0000"/>
                </a:solidFill>
                <a:latin typeface="Calibri"/>
                <a:cs typeface="Calibri"/>
              </a:rPr>
              <a:t> </a:t>
            </a:r>
            <a:r>
              <a:rPr sz="1400" b="1" spc="-4" dirty="0">
                <a:latin typeface="Calibri"/>
                <a:cs typeface="Calibri"/>
              </a:rPr>
              <a:t>(epinephrine</a:t>
            </a:r>
            <a:r>
              <a:rPr sz="1400" b="1" dirty="0">
                <a:latin typeface="Calibri"/>
                <a:cs typeface="Calibri"/>
              </a:rPr>
              <a:t>, </a:t>
            </a:r>
            <a:r>
              <a:rPr sz="1400" b="1" spc="-8" dirty="0">
                <a:latin typeface="Calibri"/>
                <a:cs typeface="Calibri"/>
              </a:rPr>
              <a:t>vasopressin) </a:t>
            </a:r>
            <a:r>
              <a:rPr sz="1400" b="1" spc="-4" dirty="0">
                <a:latin typeface="Calibri"/>
                <a:cs typeface="Calibri"/>
              </a:rPr>
              <a:t>epinephrine injection</a:t>
            </a:r>
            <a:r>
              <a:rPr lang="en-US" sz="1400" b="1" spc="-4" dirty="0">
                <a:latin typeface="Calibri"/>
                <a:cs typeface="Calibri"/>
              </a:rPr>
              <a:t>. </a:t>
            </a:r>
            <a:r>
              <a:rPr lang="en-US" sz="1400" b="1" spc="-4" dirty="0">
                <a:solidFill>
                  <a:srgbClr val="FF0000"/>
                </a:solidFill>
                <a:latin typeface="Calibri"/>
                <a:cs typeface="Calibri"/>
              </a:rPr>
              <a:t>Dual</a:t>
            </a:r>
            <a:r>
              <a:rPr lang="en-US" sz="1400" b="1" spc="-8" dirty="0">
                <a:solidFill>
                  <a:srgbClr val="FF0000"/>
                </a:solidFill>
                <a:latin typeface="Calibri"/>
                <a:cs typeface="Calibri"/>
              </a:rPr>
              <a:t> therapy</a:t>
            </a:r>
            <a:r>
              <a:rPr lang="en-US" sz="1400" b="1" spc="4" dirty="0">
                <a:solidFill>
                  <a:srgbClr val="FF0000"/>
                </a:solidFill>
                <a:latin typeface="Calibri"/>
                <a:cs typeface="Calibri"/>
              </a:rPr>
              <a:t> </a:t>
            </a:r>
            <a:r>
              <a:rPr lang="en-US" sz="1400" b="1" spc="-4" dirty="0">
                <a:latin typeface="Calibri"/>
                <a:cs typeface="Calibri"/>
              </a:rPr>
              <a:t>is</a:t>
            </a:r>
            <a:r>
              <a:rPr lang="en-US" sz="1400" b="1" spc="-8" dirty="0">
                <a:latin typeface="Calibri"/>
                <a:cs typeface="Calibri"/>
              </a:rPr>
              <a:t> </a:t>
            </a:r>
            <a:r>
              <a:rPr lang="en-US" sz="1400" b="1" spc="-11" dirty="0">
                <a:latin typeface="Calibri"/>
                <a:cs typeface="Calibri"/>
              </a:rPr>
              <a:t>preferred</a:t>
            </a:r>
            <a:r>
              <a:rPr lang="en-US" sz="1400" b="1" dirty="0">
                <a:latin typeface="Calibri"/>
                <a:cs typeface="Calibri"/>
              </a:rPr>
              <a:t>.</a:t>
            </a:r>
            <a:endParaRPr lang="en-US" sz="1400" dirty="0">
              <a:latin typeface="Calibri"/>
              <a:cs typeface="Calibri"/>
            </a:endParaRPr>
          </a:p>
          <a:p>
            <a:pPr marL="9525">
              <a:lnSpc>
                <a:spcPts val="1421"/>
              </a:lnSpc>
            </a:pPr>
            <a:r>
              <a:rPr sz="1400" b="1" spc="-4" dirty="0">
                <a:latin typeface="Calibri"/>
                <a:cs typeface="Calibri"/>
              </a:rPr>
              <a:t>Epinephrine injection</a:t>
            </a:r>
            <a:r>
              <a:rPr sz="1400" b="1" dirty="0">
                <a:latin typeface="Calibri"/>
                <a:cs typeface="Calibri"/>
              </a:rPr>
              <a:t> </a:t>
            </a:r>
            <a:r>
              <a:rPr sz="1400" b="1" spc="-4" dirty="0">
                <a:latin typeface="Calibri"/>
                <a:cs typeface="Calibri"/>
              </a:rPr>
              <a:t>as </a:t>
            </a:r>
            <a:r>
              <a:rPr sz="1400" b="1" spc="-8" dirty="0">
                <a:latin typeface="Calibri"/>
                <a:cs typeface="Calibri"/>
              </a:rPr>
              <a:t>definitive</a:t>
            </a:r>
            <a:r>
              <a:rPr sz="1400" b="1" dirty="0">
                <a:latin typeface="Calibri"/>
                <a:cs typeface="Calibri"/>
              </a:rPr>
              <a:t> </a:t>
            </a:r>
            <a:r>
              <a:rPr sz="1400" b="1" spc="-8" dirty="0">
                <a:latin typeface="Calibri"/>
                <a:cs typeface="Calibri"/>
              </a:rPr>
              <a:t>hemostasis</a:t>
            </a:r>
            <a:r>
              <a:rPr sz="1400" b="1" spc="-4" dirty="0">
                <a:latin typeface="Calibri"/>
                <a:cs typeface="Calibri"/>
              </a:rPr>
              <a:t> </a:t>
            </a:r>
            <a:r>
              <a:rPr sz="1400" b="1" spc="-8" dirty="0">
                <a:latin typeface="Calibri"/>
                <a:cs typeface="Calibri"/>
              </a:rPr>
              <a:t>therapy</a:t>
            </a:r>
            <a:r>
              <a:rPr sz="1400" b="1" dirty="0">
                <a:latin typeface="Calibri"/>
                <a:cs typeface="Calibri"/>
              </a:rPr>
              <a:t> </a:t>
            </a:r>
            <a:r>
              <a:rPr sz="1400" b="1" spc="-4" dirty="0">
                <a:latin typeface="Calibri"/>
                <a:cs typeface="Calibri"/>
              </a:rPr>
              <a:t>is not</a:t>
            </a:r>
            <a:r>
              <a:rPr sz="1400" b="1" dirty="0">
                <a:latin typeface="Calibri"/>
                <a:cs typeface="Calibri"/>
              </a:rPr>
              <a:t> </a:t>
            </a:r>
            <a:r>
              <a:rPr sz="1400" b="1" spc="-8" dirty="0">
                <a:latin typeface="Calibri"/>
                <a:cs typeface="Calibri"/>
              </a:rPr>
              <a:t>recommended</a:t>
            </a:r>
            <a:r>
              <a:rPr lang="en-US" sz="1400" b="1" spc="-8" dirty="0">
                <a:latin typeface="Calibri"/>
                <a:cs typeface="Calibri"/>
              </a:rPr>
              <a:t>.</a:t>
            </a:r>
            <a:endParaRPr sz="1400" dirty="0">
              <a:latin typeface="Calibri"/>
              <a:cs typeface="Calibri"/>
            </a:endParaRPr>
          </a:p>
          <a:p>
            <a:pPr>
              <a:spcBef>
                <a:spcPts val="4"/>
              </a:spcBef>
            </a:pPr>
            <a:endParaRPr sz="1400" dirty="0">
              <a:latin typeface="Calibri"/>
              <a:cs typeface="Calibri"/>
            </a:endParaRPr>
          </a:p>
          <a:p>
            <a:pPr marL="9525">
              <a:spcBef>
                <a:spcPts val="4"/>
              </a:spcBef>
            </a:pPr>
            <a:r>
              <a:rPr sz="1400" b="1" u="heavy" spc="-4" dirty="0">
                <a:uFill>
                  <a:solidFill>
                    <a:srgbClr val="000000"/>
                  </a:solidFill>
                </a:uFill>
                <a:latin typeface="Calibri"/>
                <a:cs typeface="Calibri"/>
              </a:rPr>
              <a:t>High</a:t>
            </a:r>
            <a:r>
              <a:rPr sz="1400" b="1" u="heavy" spc="-15" dirty="0">
                <a:uFill>
                  <a:solidFill>
                    <a:srgbClr val="000000"/>
                  </a:solidFill>
                </a:uFill>
                <a:latin typeface="Calibri"/>
                <a:cs typeface="Calibri"/>
              </a:rPr>
              <a:t> </a:t>
            </a:r>
            <a:r>
              <a:rPr sz="1400" b="1" u="heavy" spc="-4" dirty="0">
                <a:uFill>
                  <a:solidFill>
                    <a:srgbClr val="000000"/>
                  </a:solidFill>
                </a:uFill>
                <a:latin typeface="Calibri"/>
                <a:cs typeface="Calibri"/>
              </a:rPr>
              <a:t>risk</a:t>
            </a:r>
            <a:r>
              <a:rPr lang="en-US" sz="1400" b="1" u="heavy" spc="-15" dirty="0">
                <a:uFill>
                  <a:solidFill>
                    <a:srgbClr val="000000"/>
                  </a:solidFill>
                </a:uFill>
                <a:latin typeface="Calibri"/>
                <a:cs typeface="Calibri"/>
              </a:rPr>
              <a:t> </a:t>
            </a:r>
            <a:r>
              <a:rPr sz="1400" b="1" u="heavy" dirty="0">
                <a:uFill>
                  <a:solidFill>
                    <a:srgbClr val="000000"/>
                  </a:solidFill>
                </a:uFill>
                <a:latin typeface="Calibri"/>
                <a:cs typeface="Calibri"/>
              </a:rPr>
              <a:t>:</a:t>
            </a:r>
            <a:r>
              <a:rPr sz="1400" b="1" u="heavy" spc="-15" dirty="0">
                <a:uFill>
                  <a:solidFill>
                    <a:srgbClr val="000000"/>
                  </a:solidFill>
                </a:uFill>
                <a:latin typeface="Calibri"/>
                <a:cs typeface="Calibri"/>
              </a:rPr>
              <a:t> </a:t>
            </a:r>
            <a:r>
              <a:rPr sz="1400" b="1" u="heavy" spc="-8" dirty="0">
                <a:uFill>
                  <a:solidFill>
                    <a:srgbClr val="000000"/>
                  </a:solidFill>
                </a:uFill>
                <a:latin typeface="Calibri"/>
                <a:cs typeface="Calibri"/>
              </a:rPr>
              <a:t>Adherent</a:t>
            </a:r>
            <a:r>
              <a:rPr sz="1400" b="1" u="heavy" spc="-11" dirty="0">
                <a:uFill>
                  <a:solidFill>
                    <a:srgbClr val="000000"/>
                  </a:solidFill>
                </a:uFill>
                <a:latin typeface="Calibri"/>
                <a:cs typeface="Calibri"/>
              </a:rPr>
              <a:t> </a:t>
            </a:r>
            <a:r>
              <a:rPr sz="1400" b="1" u="heavy" spc="-4" dirty="0">
                <a:uFill>
                  <a:solidFill>
                    <a:srgbClr val="000000"/>
                  </a:solidFill>
                </a:uFill>
                <a:latin typeface="Calibri"/>
                <a:cs typeface="Calibri"/>
              </a:rPr>
              <a:t>clot</a:t>
            </a:r>
            <a:endParaRPr sz="1400" dirty="0">
              <a:latin typeface="Calibri"/>
              <a:cs typeface="Calibri"/>
            </a:endParaRPr>
          </a:p>
          <a:p>
            <a:pPr>
              <a:spcBef>
                <a:spcPts val="30"/>
              </a:spcBef>
            </a:pPr>
            <a:endParaRPr sz="1400" dirty="0">
              <a:latin typeface="Calibri"/>
              <a:cs typeface="Calibri"/>
            </a:endParaRPr>
          </a:p>
          <a:p>
            <a:pPr marL="9525"/>
            <a:r>
              <a:rPr sz="1400" b="1" spc="-4" dirty="0">
                <a:solidFill>
                  <a:srgbClr val="FF0000"/>
                </a:solidFill>
                <a:latin typeface="Calibri"/>
                <a:cs typeface="Calibri"/>
              </a:rPr>
              <a:t>Consider</a:t>
            </a:r>
            <a:r>
              <a:rPr sz="1400" b="1" spc="-11" dirty="0">
                <a:solidFill>
                  <a:srgbClr val="FF0000"/>
                </a:solidFill>
                <a:latin typeface="Calibri"/>
                <a:cs typeface="Calibri"/>
              </a:rPr>
              <a:t> </a:t>
            </a:r>
            <a:r>
              <a:rPr sz="1400" b="1" spc="-4" dirty="0">
                <a:solidFill>
                  <a:srgbClr val="FF0000"/>
                </a:solidFill>
                <a:latin typeface="Calibri"/>
                <a:cs typeface="Calibri"/>
              </a:rPr>
              <a:t>endoscopic</a:t>
            </a:r>
            <a:r>
              <a:rPr sz="1400" b="1" spc="-11" dirty="0">
                <a:solidFill>
                  <a:srgbClr val="FF0000"/>
                </a:solidFill>
                <a:latin typeface="Calibri"/>
                <a:cs typeface="Calibri"/>
              </a:rPr>
              <a:t> </a:t>
            </a:r>
            <a:r>
              <a:rPr sz="1400" b="1" spc="-8" dirty="0">
                <a:solidFill>
                  <a:srgbClr val="FF0000"/>
                </a:solidFill>
                <a:latin typeface="Calibri"/>
                <a:cs typeface="Calibri"/>
              </a:rPr>
              <a:t>removal</a:t>
            </a:r>
            <a:r>
              <a:rPr sz="1400" b="1" spc="-11" dirty="0">
                <a:solidFill>
                  <a:srgbClr val="FF0000"/>
                </a:solidFill>
                <a:latin typeface="Calibri"/>
                <a:cs typeface="Calibri"/>
              </a:rPr>
              <a:t> </a:t>
            </a:r>
            <a:r>
              <a:rPr sz="1400" b="1" spc="-4" dirty="0">
                <a:solidFill>
                  <a:srgbClr val="FF0000"/>
                </a:solidFill>
                <a:latin typeface="Calibri"/>
                <a:cs typeface="Calibri"/>
              </a:rPr>
              <a:t>of</a:t>
            </a:r>
            <a:r>
              <a:rPr sz="1400" b="1" spc="-8" dirty="0">
                <a:solidFill>
                  <a:srgbClr val="FF0000"/>
                </a:solidFill>
                <a:latin typeface="Calibri"/>
                <a:cs typeface="Calibri"/>
              </a:rPr>
              <a:t> </a:t>
            </a:r>
            <a:r>
              <a:rPr sz="1400" b="1" spc="-4" dirty="0">
                <a:solidFill>
                  <a:srgbClr val="FF0000"/>
                </a:solidFill>
                <a:latin typeface="Calibri"/>
                <a:cs typeface="Calibri"/>
              </a:rPr>
              <a:t>the</a:t>
            </a:r>
            <a:r>
              <a:rPr sz="1400" b="1" spc="-11" dirty="0">
                <a:solidFill>
                  <a:srgbClr val="FF0000"/>
                </a:solidFill>
                <a:latin typeface="Calibri"/>
                <a:cs typeface="Calibri"/>
              </a:rPr>
              <a:t> </a:t>
            </a:r>
            <a:r>
              <a:rPr sz="1400" b="1" spc="-8" dirty="0">
                <a:solidFill>
                  <a:srgbClr val="FF0000"/>
                </a:solidFill>
                <a:latin typeface="Calibri"/>
                <a:cs typeface="Calibri"/>
              </a:rPr>
              <a:t>adherent</a:t>
            </a:r>
            <a:r>
              <a:rPr sz="1400" b="1" spc="-11" dirty="0">
                <a:solidFill>
                  <a:srgbClr val="FF0000"/>
                </a:solidFill>
                <a:latin typeface="Calibri"/>
                <a:cs typeface="Calibri"/>
              </a:rPr>
              <a:t> </a:t>
            </a:r>
            <a:r>
              <a:rPr sz="1400" b="1" spc="-4" dirty="0">
                <a:solidFill>
                  <a:srgbClr val="FF0000"/>
                </a:solidFill>
                <a:latin typeface="Calibri"/>
                <a:cs typeface="Calibri"/>
              </a:rPr>
              <a:t>clot</a:t>
            </a:r>
            <a:endParaRPr sz="1400" dirty="0">
              <a:latin typeface="Calibri"/>
              <a:cs typeface="Calibri"/>
            </a:endParaRPr>
          </a:p>
          <a:p>
            <a:pPr marL="78104" marR="2962751" indent="-34766">
              <a:lnSpc>
                <a:spcPct val="198700"/>
              </a:lnSpc>
            </a:pPr>
            <a:r>
              <a:rPr sz="1400" b="1" spc="-8" dirty="0">
                <a:latin typeface="Calibri"/>
                <a:cs typeface="Calibri"/>
              </a:rPr>
              <a:t>followed </a:t>
            </a:r>
            <a:r>
              <a:rPr sz="1400" b="1" spc="-4" dirty="0">
                <a:latin typeface="Calibri"/>
                <a:cs typeface="Calibri"/>
              </a:rPr>
              <a:t>by endoscopic </a:t>
            </a:r>
            <a:r>
              <a:rPr sz="1400" b="1" spc="-8" dirty="0">
                <a:latin typeface="Calibri"/>
                <a:cs typeface="Calibri"/>
              </a:rPr>
              <a:t>hemostasis </a:t>
            </a:r>
            <a:r>
              <a:rPr sz="1400" b="1" dirty="0">
                <a:latin typeface="Calibri"/>
                <a:cs typeface="Calibri"/>
              </a:rPr>
              <a:t>(</a:t>
            </a:r>
            <a:r>
              <a:rPr sz="1400" b="1" spc="-4" dirty="0">
                <a:latin typeface="Calibri"/>
                <a:cs typeface="Calibri"/>
              </a:rPr>
              <a:t>as </a:t>
            </a:r>
            <a:r>
              <a:rPr sz="1400" b="1" spc="-8" dirty="0">
                <a:latin typeface="Calibri"/>
                <a:cs typeface="Calibri"/>
              </a:rPr>
              <a:t>mentioned </a:t>
            </a:r>
            <a:r>
              <a:rPr sz="1400" b="1" spc="-263" dirty="0">
                <a:latin typeface="Calibri"/>
                <a:cs typeface="Calibri"/>
              </a:rPr>
              <a:t> </a:t>
            </a:r>
            <a:r>
              <a:rPr sz="1400" b="1" spc="-8" dirty="0">
                <a:latin typeface="Calibri"/>
                <a:cs typeface="Calibri"/>
              </a:rPr>
              <a:t>previously</a:t>
            </a:r>
            <a:r>
              <a:rPr sz="1400" b="1" dirty="0">
                <a:latin typeface="Calibri"/>
                <a:cs typeface="Calibri"/>
              </a:rPr>
              <a:t>)</a:t>
            </a:r>
            <a:r>
              <a:rPr sz="1400" b="1" spc="-4" dirty="0">
                <a:latin typeface="Calibri"/>
                <a:cs typeface="Calibri"/>
              </a:rPr>
              <a:t> If</a:t>
            </a:r>
            <a:r>
              <a:rPr lang="en-US" sz="1400" b="1" spc="-4" dirty="0">
                <a:latin typeface="Calibri"/>
                <a:cs typeface="Calibri"/>
              </a:rPr>
              <a:t> </a:t>
            </a:r>
            <a:r>
              <a:rPr sz="1400" b="1" spc="-4" dirty="0">
                <a:latin typeface="Calibri"/>
                <a:cs typeface="Calibri"/>
              </a:rPr>
              <a:t>underlying</a:t>
            </a:r>
            <a:r>
              <a:rPr sz="1400" b="1" spc="-8" dirty="0">
                <a:latin typeface="Calibri"/>
                <a:cs typeface="Calibri"/>
              </a:rPr>
              <a:t> active</a:t>
            </a:r>
            <a:r>
              <a:rPr sz="1400" b="1" spc="-4" dirty="0">
                <a:latin typeface="Calibri"/>
                <a:cs typeface="Calibri"/>
              </a:rPr>
              <a:t> bleeding</a:t>
            </a:r>
            <a:r>
              <a:rPr lang="en-US" sz="1400" b="1" spc="-4" dirty="0">
                <a:latin typeface="Calibri"/>
                <a:cs typeface="Calibri"/>
              </a:rPr>
              <a:t> </a:t>
            </a:r>
            <a:r>
              <a:rPr sz="1400" b="1" spc="-4" dirty="0">
                <a:latin typeface="Calibri"/>
                <a:cs typeface="Calibri"/>
              </a:rPr>
              <a:t>or</a:t>
            </a:r>
            <a:r>
              <a:rPr lang="en-US" sz="1400" dirty="0">
                <a:latin typeface="Calibri"/>
                <a:cs typeface="Calibri"/>
              </a:rPr>
              <a:t> </a:t>
            </a:r>
            <a:r>
              <a:rPr sz="1400" b="1" spc="-4" dirty="0">
                <a:latin typeface="Calibri"/>
                <a:cs typeface="Calibri"/>
              </a:rPr>
              <a:t>non-bleeding</a:t>
            </a:r>
            <a:r>
              <a:rPr sz="1400" b="1" spc="-11" dirty="0">
                <a:latin typeface="Calibri"/>
                <a:cs typeface="Calibri"/>
              </a:rPr>
              <a:t> </a:t>
            </a:r>
            <a:r>
              <a:rPr sz="1400" b="1" spc="-4" dirty="0">
                <a:latin typeface="Calibri"/>
                <a:cs typeface="Calibri"/>
              </a:rPr>
              <a:t>visible</a:t>
            </a:r>
            <a:r>
              <a:rPr sz="1400" b="1" spc="-11" dirty="0">
                <a:latin typeface="Calibri"/>
                <a:cs typeface="Calibri"/>
              </a:rPr>
              <a:t> </a:t>
            </a:r>
            <a:r>
              <a:rPr sz="1400" b="1" spc="-8" dirty="0">
                <a:latin typeface="Calibri"/>
                <a:cs typeface="Calibri"/>
              </a:rPr>
              <a:t>vessel</a:t>
            </a:r>
            <a:r>
              <a:rPr sz="1400" b="1" spc="-11" dirty="0">
                <a:latin typeface="Calibri"/>
                <a:cs typeface="Calibri"/>
              </a:rPr>
              <a:t> </a:t>
            </a:r>
            <a:r>
              <a:rPr sz="1400" b="1" spc="-4" dirty="0">
                <a:latin typeface="Calibri"/>
                <a:cs typeface="Calibri"/>
              </a:rPr>
              <a:t>is</a:t>
            </a:r>
            <a:r>
              <a:rPr sz="1400" b="1" spc="-11" dirty="0">
                <a:latin typeface="Calibri"/>
                <a:cs typeface="Calibri"/>
              </a:rPr>
              <a:t> </a:t>
            </a:r>
            <a:r>
              <a:rPr sz="1400" b="1" spc="-8" dirty="0">
                <a:latin typeface="Calibri"/>
                <a:cs typeface="Calibri"/>
              </a:rPr>
              <a:t>present.</a:t>
            </a:r>
            <a:endParaRPr sz="1400" dirty="0">
              <a:latin typeface="Calibri"/>
              <a:cs typeface="Calibri"/>
            </a:endParaRPr>
          </a:p>
          <a:p>
            <a:pPr marL="295275" indent="-285750">
              <a:buFont typeface="Arial" panose="020B0604020202020204" pitchFamily="34" charset="0"/>
              <a:buChar char="•"/>
            </a:pPr>
            <a:r>
              <a:rPr sz="1400" b="1" spc="-4" dirty="0">
                <a:latin typeface="Calibri"/>
                <a:cs typeface="Calibri"/>
              </a:rPr>
              <a:t>Admit</a:t>
            </a:r>
            <a:r>
              <a:rPr sz="1400" b="1" spc="-8" dirty="0">
                <a:latin typeface="Calibri"/>
                <a:cs typeface="Calibri"/>
              </a:rPr>
              <a:t> </a:t>
            </a:r>
            <a:r>
              <a:rPr sz="1400" b="1" spc="-4" dirty="0">
                <a:latin typeface="Calibri"/>
                <a:cs typeface="Calibri"/>
              </a:rPr>
              <a:t>the</a:t>
            </a:r>
            <a:r>
              <a:rPr sz="1400" b="1" spc="-8" dirty="0">
                <a:latin typeface="Calibri"/>
                <a:cs typeface="Calibri"/>
              </a:rPr>
              <a:t> patient to</a:t>
            </a:r>
            <a:r>
              <a:rPr sz="1400" b="1" spc="-4" dirty="0">
                <a:latin typeface="Calibri"/>
                <a:cs typeface="Calibri"/>
              </a:rPr>
              <a:t> </a:t>
            </a:r>
            <a:r>
              <a:rPr sz="1400" b="1" dirty="0">
                <a:latin typeface="Calibri"/>
                <a:cs typeface="Calibri"/>
              </a:rPr>
              <a:t>a</a:t>
            </a:r>
            <a:r>
              <a:rPr sz="1400" b="1" spc="-8" dirty="0">
                <a:latin typeface="Calibri"/>
                <a:cs typeface="Calibri"/>
              </a:rPr>
              <a:t> monitored </a:t>
            </a:r>
            <a:r>
              <a:rPr sz="1400" b="1" spc="-4" dirty="0">
                <a:latin typeface="Calibri"/>
                <a:cs typeface="Calibri"/>
              </a:rPr>
              <a:t>or</a:t>
            </a:r>
            <a:r>
              <a:rPr sz="1400" b="1" spc="-8" dirty="0">
                <a:latin typeface="Calibri"/>
                <a:cs typeface="Calibri"/>
              </a:rPr>
              <a:t> </a:t>
            </a:r>
            <a:r>
              <a:rPr sz="1400" b="1" spc="-4" dirty="0">
                <a:latin typeface="Calibri"/>
                <a:cs typeface="Calibri"/>
              </a:rPr>
              <a:t>ICU </a:t>
            </a:r>
            <a:r>
              <a:rPr sz="1400" b="1" spc="-8" dirty="0">
                <a:latin typeface="Calibri"/>
                <a:cs typeface="Calibri"/>
              </a:rPr>
              <a:t>setting</a:t>
            </a:r>
            <a:endParaRPr sz="1400" dirty="0">
              <a:latin typeface="Calibri"/>
              <a:cs typeface="Calibri"/>
            </a:endParaRPr>
          </a:p>
          <a:p>
            <a:pPr marL="295275" indent="-285750">
              <a:spcBef>
                <a:spcPts val="1009"/>
              </a:spcBef>
              <a:buFont typeface="Arial" panose="020B0604020202020204" pitchFamily="34" charset="0"/>
              <a:buChar char="•"/>
            </a:pPr>
            <a:r>
              <a:rPr sz="1400" b="1" spc="-23" dirty="0">
                <a:latin typeface="Calibri"/>
                <a:cs typeface="Calibri"/>
              </a:rPr>
              <a:t>Treat</a:t>
            </a:r>
            <a:r>
              <a:rPr sz="1400" b="1" spc="-4" dirty="0">
                <a:latin typeface="Calibri"/>
                <a:cs typeface="Calibri"/>
              </a:rPr>
              <a:t> with</a:t>
            </a:r>
            <a:r>
              <a:rPr sz="1400" b="1" spc="4" dirty="0">
                <a:latin typeface="Calibri"/>
                <a:cs typeface="Calibri"/>
              </a:rPr>
              <a:t> </a:t>
            </a:r>
            <a:r>
              <a:rPr sz="1400" b="1" spc="-11" dirty="0">
                <a:solidFill>
                  <a:srgbClr val="FF0000"/>
                </a:solidFill>
                <a:latin typeface="Calibri"/>
                <a:cs typeface="Calibri"/>
              </a:rPr>
              <a:t>Intravenous</a:t>
            </a:r>
            <a:r>
              <a:rPr sz="1400" b="1" spc="-4" dirty="0">
                <a:solidFill>
                  <a:srgbClr val="FF0000"/>
                </a:solidFill>
                <a:latin typeface="Calibri"/>
                <a:cs typeface="Calibri"/>
              </a:rPr>
              <a:t> PPI</a:t>
            </a:r>
            <a:r>
              <a:rPr sz="1400" b="1" spc="8" dirty="0">
                <a:solidFill>
                  <a:srgbClr val="FF0000"/>
                </a:solidFill>
                <a:latin typeface="Calibri"/>
                <a:cs typeface="Calibri"/>
              </a:rPr>
              <a:t> </a:t>
            </a:r>
            <a:r>
              <a:rPr sz="1400" b="1" spc="-4" dirty="0">
                <a:latin typeface="Calibri"/>
                <a:cs typeface="Calibri"/>
              </a:rPr>
              <a:t>(80mg bolus dose</a:t>
            </a:r>
            <a:r>
              <a:rPr lang="en-US" sz="1400" b="1" spc="-4" dirty="0">
                <a:latin typeface="Calibri"/>
                <a:cs typeface="Calibri"/>
              </a:rPr>
              <a:t> </a:t>
            </a:r>
            <a:r>
              <a:rPr sz="1400" b="1" spc="-8" dirty="0">
                <a:latin typeface="Calibri"/>
                <a:cs typeface="Calibri"/>
              </a:rPr>
              <a:t>+</a:t>
            </a:r>
            <a:r>
              <a:rPr lang="en-US" sz="1400" b="1" spc="-8" dirty="0">
                <a:latin typeface="Calibri"/>
                <a:cs typeface="Calibri"/>
              </a:rPr>
              <a:t> </a:t>
            </a:r>
            <a:r>
              <a:rPr sz="1400" b="1" spc="-8" dirty="0">
                <a:latin typeface="Calibri"/>
                <a:cs typeface="Calibri"/>
              </a:rPr>
              <a:t>continuous</a:t>
            </a:r>
            <a:r>
              <a:rPr sz="1400" b="1" spc="-4" dirty="0">
                <a:latin typeface="Calibri"/>
                <a:cs typeface="Calibri"/>
              </a:rPr>
              <a:t> infusion</a:t>
            </a:r>
            <a:r>
              <a:rPr sz="1400" b="1" dirty="0">
                <a:latin typeface="Calibri"/>
                <a:cs typeface="Calibri"/>
              </a:rPr>
              <a:t> </a:t>
            </a:r>
            <a:r>
              <a:rPr sz="1400" b="1" spc="-8" dirty="0">
                <a:latin typeface="Calibri"/>
                <a:cs typeface="Calibri"/>
              </a:rPr>
              <a:t>at</a:t>
            </a:r>
            <a:r>
              <a:rPr sz="1400" b="1" spc="-4" dirty="0">
                <a:latin typeface="Calibri"/>
                <a:cs typeface="Calibri"/>
              </a:rPr>
              <a:t> 8mg/hour</a:t>
            </a:r>
            <a:r>
              <a:rPr sz="1400" b="1" spc="-15" dirty="0">
                <a:latin typeface="Calibri"/>
                <a:cs typeface="Calibri"/>
              </a:rPr>
              <a:t> </a:t>
            </a:r>
            <a:r>
              <a:rPr sz="1400" b="1" dirty="0">
                <a:latin typeface="Calibri"/>
                <a:cs typeface="Calibri"/>
              </a:rPr>
              <a:t>)</a:t>
            </a:r>
            <a:r>
              <a:rPr sz="1400" b="1" spc="-15" dirty="0">
                <a:latin typeface="Calibri"/>
                <a:cs typeface="Calibri"/>
              </a:rPr>
              <a:t> </a:t>
            </a:r>
            <a:r>
              <a:rPr sz="1400" b="1" spc="-8" dirty="0">
                <a:latin typeface="Calibri"/>
                <a:cs typeface="Calibri"/>
              </a:rPr>
              <a:t>for</a:t>
            </a:r>
            <a:r>
              <a:rPr sz="1400" b="1" spc="-15" dirty="0">
                <a:latin typeface="Calibri"/>
                <a:cs typeface="Calibri"/>
              </a:rPr>
              <a:t> </a:t>
            </a:r>
            <a:r>
              <a:rPr sz="1400" b="1" spc="-4" dirty="0">
                <a:latin typeface="Calibri"/>
                <a:cs typeface="Calibri"/>
              </a:rPr>
              <a:t>72</a:t>
            </a:r>
            <a:r>
              <a:rPr sz="1400" b="1" spc="-15" dirty="0">
                <a:latin typeface="Calibri"/>
                <a:cs typeface="Calibri"/>
              </a:rPr>
              <a:t> </a:t>
            </a:r>
            <a:r>
              <a:rPr sz="1400" b="1" spc="-8" dirty="0">
                <a:latin typeface="Calibri"/>
                <a:cs typeface="Calibri"/>
              </a:rPr>
              <a:t>hours</a:t>
            </a:r>
            <a:r>
              <a:rPr sz="1400" b="1" spc="-15" dirty="0">
                <a:latin typeface="Calibri"/>
                <a:cs typeface="Calibri"/>
              </a:rPr>
              <a:t> </a:t>
            </a:r>
            <a:r>
              <a:rPr sz="1400" b="1" spc="-8" dirty="0">
                <a:latin typeface="Calibri"/>
                <a:cs typeface="Calibri"/>
              </a:rPr>
              <a:t>after </a:t>
            </a:r>
            <a:r>
              <a:rPr sz="1400" b="1" spc="-259" dirty="0">
                <a:latin typeface="Calibri"/>
                <a:cs typeface="Calibri"/>
              </a:rPr>
              <a:t> </a:t>
            </a:r>
            <a:r>
              <a:rPr sz="1400" b="1" spc="-4" dirty="0">
                <a:latin typeface="Calibri"/>
                <a:cs typeface="Calibri"/>
              </a:rPr>
              <a:t>endoscopic</a:t>
            </a:r>
            <a:r>
              <a:rPr sz="1400" b="1" spc="-19" dirty="0">
                <a:latin typeface="Calibri"/>
                <a:cs typeface="Calibri"/>
              </a:rPr>
              <a:t> </a:t>
            </a:r>
            <a:r>
              <a:rPr sz="1400" b="1" spc="-8" dirty="0">
                <a:latin typeface="Calibri"/>
                <a:cs typeface="Calibri"/>
              </a:rPr>
              <a:t>hemostasis</a:t>
            </a:r>
            <a:r>
              <a:rPr sz="1400" b="1" spc="-15" dirty="0">
                <a:latin typeface="Calibri"/>
                <a:cs typeface="Calibri"/>
              </a:rPr>
              <a:t> </a:t>
            </a:r>
            <a:endParaRPr sz="1400" dirty="0">
              <a:latin typeface="Calibri"/>
              <a:cs typeface="Calibri"/>
            </a:endParaRPr>
          </a:p>
          <a:p>
            <a:pPr marL="295275" indent="-285750">
              <a:lnSpc>
                <a:spcPts val="1335"/>
              </a:lnSpc>
              <a:buFont typeface="Arial" panose="020B0604020202020204" pitchFamily="34" charset="0"/>
              <a:buChar char="•"/>
            </a:pPr>
            <a:r>
              <a:rPr sz="1400" b="1" spc="-8" dirty="0">
                <a:latin typeface="Calibri"/>
                <a:cs typeface="Calibri"/>
              </a:rPr>
              <a:t>initiate</a:t>
            </a:r>
            <a:r>
              <a:rPr sz="1400" b="1" dirty="0">
                <a:latin typeface="Calibri"/>
                <a:cs typeface="Calibri"/>
              </a:rPr>
              <a:t> </a:t>
            </a:r>
            <a:r>
              <a:rPr sz="1400" b="1" spc="-11" dirty="0">
                <a:latin typeface="Calibri"/>
                <a:cs typeface="Calibri"/>
              </a:rPr>
              <a:t>oral</a:t>
            </a:r>
            <a:r>
              <a:rPr sz="1400" b="1" dirty="0">
                <a:latin typeface="Calibri"/>
                <a:cs typeface="Calibri"/>
              </a:rPr>
              <a:t> </a:t>
            </a:r>
            <a:r>
              <a:rPr sz="1400" b="1" spc="-15" dirty="0">
                <a:latin typeface="Calibri"/>
                <a:cs typeface="Calibri"/>
              </a:rPr>
              <a:t>intake</a:t>
            </a:r>
            <a:r>
              <a:rPr sz="1400" b="1" dirty="0">
                <a:latin typeface="Calibri"/>
                <a:cs typeface="Calibri"/>
              </a:rPr>
              <a:t> </a:t>
            </a:r>
            <a:r>
              <a:rPr sz="1400" b="1" spc="-4" dirty="0">
                <a:latin typeface="Calibri"/>
                <a:cs typeface="Calibri"/>
              </a:rPr>
              <a:t>of</a:t>
            </a:r>
            <a:r>
              <a:rPr sz="1400" b="1" dirty="0">
                <a:latin typeface="Calibri"/>
                <a:cs typeface="Calibri"/>
              </a:rPr>
              <a:t> </a:t>
            </a:r>
            <a:r>
              <a:rPr sz="1400" b="1" spc="-4" dirty="0">
                <a:latin typeface="Calibri"/>
                <a:cs typeface="Calibri"/>
              </a:rPr>
              <a:t>clear</a:t>
            </a:r>
            <a:r>
              <a:rPr sz="1400" b="1" dirty="0">
                <a:latin typeface="Calibri"/>
                <a:cs typeface="Calibri"/>
              </a:rPr>
              <a:t> </a:t>
            </a:r>
            <a:r>
              <a:rPr sz="1400" b="1" spc="-4" dirty="0">
                <a:latin typeface="Calibri"/>
                <a:cs typeface="Calibri"/>
              </a:rPr>
              <a:t>liquids</a:t>
            </a:r>
            <a:r>
              <a:rPr sz="1400" b="1" dirty="0">
                <a:latin typeface="Calibri"/>
                <a:cs typeface="Calibri"/>
              </a:rPr>
              <a:t> 6 </a:t>
            </a:r>
            <a:r>
              <a:rPr sz="1400" b="1" spc="-8" dirty="0">
                <a:latin typeface="Calibri"/>
                <a:cs typeface="Calibri"/>
              </a:rPr>
              <a:t>hours</a:t>
            </a:r>
            <a:r>
              <a:rPr sz="1400" b="1" dirty="0">
                <a:latin typeface="Calibri"/>
                <a:cs typeface="Calibri"/>
              </a:rPr>
              <a:t> </a:t>
            </a:r>
            <a:r>
              <a:rPr sz="1400" b="1" spc="-8" dirty="0">
                <a:latin typeface="Calibri"/>
                <a:cs typeface="Calibri"/>
              </a:rPr>
              <a:t>after</a:t>
            </a:r>
            <a:r>
              <a:rPr sz="1400" b="1" dirty="0">
                <a:latin typeface="Calibri"/>
                <a:cs typeface="Calibri"/>
              </a:rPr>
              <a:t> </a:t>
            </a:r>
            <a:r>
              <a:rPr sz="1400" b="1" spc="-8" dirty="0">
                <a:latin typeface="Calibri"/>
                <a:cs typeface="Calibri"/>
              </a:rPr>
              <a:t>endoscopy</a:t>
            </a:r>
            <a:r>
              <a:rPr sz="1400" b="1" dirty="0">
                <a:latin typeface="Calibri"/>
                <a:cs typeface="Calibri"/>
              </a:rPr>
              <a:t> </a:t>
            </a:r>
            <a:r>
              <a:rPr sz="1400" b="1" spc="-4" dirty="0">
                <a:latin typeface="Calibri"/>
                <a:cs typeface="Calibri"/>
              </a:rPr>
              <a:t>in</a:t>
            </a:r>
            <a:r>
              <a:rPr sz="1400" b="1" dirty="0">
                <a:latin typeface="Calibri"/>
                <a:cs typeface="Calibri"/>
              </a:rPr>
              <a:t> </a:t>
            </a:r>
            <a:r>
              <a:rPr sz="1400" b="1" spc="-8" dirty="0">
                <a:latin typeface="Calibri"/>
                <a:cs typeface="Calibri"/>
              </a:rPr>
              <a:t>patients</a:t>
            </a:r>
            <a:r>
              <a:rPr sz="1400" b="1" dirty="0">
                <a:latin typeface="Calibri"/>
                <a:cs typeface="Calibri"/>
              </a:rPr>
              <a:t> </a:t>
            </a:r>
            <a:r>
              <a:rPr sz="1400" b="1" spc="-4" dirty="0">
                <a:latin typeface="Calibri"/>
                <a:cs typeface="Calibri"/>
              </a:rPr>
              <a:t>with</a:t>
            </a:r>
            <a:r>
              <a:rPr sz="1400" b="1" dirty="0">
                <a:latin typeface="Calibri"/>
                <a:cs typeface="Calibri"/>
              </a:rPr>
              <a:t> </a:t>
            </a:r>
            <a:r>
              <a:rPr sz="1400" b="1" spc="-4" dirty="0">
                <a:latin typeface="Calibri"/>
                <a:cs typeface="Calibri"/>
              </a:rPr>
              <a:t>hemodynamic</a:t>
            </a:r>
            <a:r>
              <a:rPr sz="1400" b="1" dirty="0">
                <a:latin typeface="Calibri"/>
                <a:cs typeface="Calibri"/>
              </a:rPr>
              <a:t> </a:t>
            </a:r>
            <a:r>
              <a:rPr sz="1400" b="1" spc="-8" dirty="0">
                <a:latin typeface="Calibri"/>
                <a:cs typeface="Calibri"/>
              </a:rPr>
              <a:t>stability</a:t>
            </a:r>
            <a:endParaRPr sz="1400" dirty="0">
              <a:latin typeface="Calibri"/>
              <a:cs typeface="Calibri"/>
            </a:endParaRPr>
          </a:p>
          <a:p>
            <a:pPr marL="295275" indent="-285750">
              <a:spcBef>
                <a:spcPts val="8"/>
              </a:spcBef>
              <a:buFont typeface="Arial" panose="020B0604020202020204" pitchFamily="34" charset="0"/>
              <a:buChar char="•"/>
            </a:pPr>
            <a:r>
              <a:rPr sz="1400" b="1" spc="-19" dirty="0">
                <a:latin typeface="Calibri"/>
                <a:cs typeface="Calibri"/>
              </a:rPr>
              <a:t>Transition</a:t>
            </a:r>
            <a:r>
              <a:rPr sz="1400" b="1" spc="-4" dirty="0">
                <a:latin typeface="Calibri"/>
                <a:cs typeface="Calibri"/>
              </a:rPr>
              <a:t> </a:t>
            </a:r>
            <a:r>
              <a:rPr sz="1400" b="1" spc="-8" dirty="0">
                <a:latin typeface="Calibri"/>
                <a:cs typeface="Calibri"/>
              </a:rPr>
              <a:t>to</a:t>
            </a:r>
            <a:r>
              <a:rPr sz="1400" b="1" dirty="0">
                <a:latin typeface="Calibri"/>
                <a:cs typeface="Calibri"/>
              </a:rPr>
              <a:t> </a:t>
            </a:r>
            <a:r>
              <a:rPr sz="1400" b="1" spc="-11" dirty="0">
                <a:latin typeface="Calibri"/>
                <a:cs typeface="Calibri"/>
              </a:rPr>
              <a:t>oral</a:t>
            </a:r>
            <a:r>
              <a:rPr sz="1400" b="1" spc="-4" dirty="0">
                <a:latin typeface="Calibri"/>
                <a:cs typeface="Calibri"/>
              </a:rPr>
              <a:t> PPI</a:t>
            </a:r>
            <a:r>
              <a:rPr sz="1400" b="1" dirty="0">
                <a:latin typeface="Calibri"/>
                <a:cs typeface="Calibri"/>
              </a:rPr>
              <a:t> </a:t>
            </a:r>
            <a:r>
              <a:rPr sz="1400" b="1" spc="-8" dirty="0">
                <a:latin typeface="Calibri"/>
                <a:cs typeface="Calibri"/>
              </a:rPr>
              <a:t>after</a:t>
            </a:r>
            <a:r>
              <a:rPr sz="1400" b="1" spc="-4" dirty="0">
                <a:latin typeface="Calibri"/>
                <a:cs typeface="Calibri"/>
              </a:rPr>
              <a:t> </a:t>
            </a:r>
            <a:r>
              <a:rPr sz="1400" b="1" spc="-8" dirty="0">
                <a:latin typeface="Calibri"/>
                <a:cs typeface="Calibri"/>
              </a:rPr>
              <a:t>completion</a:t>
            </a:r>
            <a:r>
              <a:rPr sz="1400" b="1" dirty="0">
                <a:latin typeface="Calibri"/>
                <a:cs typeface="Calibri"/>
              </a:rPr>
              <a:t> </a:t>
            </a:r>
            <a:r>
              <a:rPr sz="1400" b="1" spc="-4" dirty="0">
                <a:latin typeface="Calibri"/>
                <a:cs typeface="Calibri"/>
              </a:rPr>
              <a:t>of</a:t>
            </a:r>
            <a:r>
              <a:rPr sz="1400" b="1" dirty="0">
                <a:latin typeface="Calibri"/>
                <a:cs typeface="Calibri"/>
              </a:rPr>
              <a:t> </a:t>
            </a:r>
            <a:r>
              <a:rPr sz="1400" b="1" spc="-11" dirty="0">
                <a:latin typeface="Calibri"/>
                <a:cs typeface="Calibri"/>
              </a:rPr>
              <a:t>intravenous</a:t>
            </a:r>
            <a:r>
              <a:rPr sz="1400" b="1" spc="-4" dirty="0">
                <a:latin typeface="Calibri"/>
                <a:cs typeface="Calibri"/>
              </a:rPr>
              <a:t> </a:t>
            </a:r>
            <a:r>
              <a:rPr sz="1400" b="1" spc="-8" dirty="0">
                <a:latin typeface="Calibri"/>
                <a:cs typeface="Calibri"/>
              </a:rPr>
              <a:t>therapy</a:t>
            </a:r>
            <a:endParaRPr sz="1400" dirty="0">
              <a:latin typeface="Calibri"/>
              <a:cs typeface="Calibri"/>
            </a:endParaRPr>
          </a:p>
          <a:p>
            <a:pPr marL="295275" indent="-285750">
              <a:spcBef>
                <a:spcPts val="4"/>
              </a:spcBef>
              <a:buFont typeface="Arial" panose="020B0604020202020204" pitchFamily="34" charset="0"/>
              <a:buChar char="•"/>
            </a:pPr>
            <a:r>
              <a:rPr sz="1400" b="1" spc="-11" dirty="0">
                <a:latin typeface="Calibri"/>
                <a:cs typeface="Calibri"/>
              </a:rPr>
              <a:t>Perform</a:t>
            </a:r>
            <a:r>
              <a:rPr sz="1400" b="1" spc="-4" dirty="0">
                <a:latin typeface="Calibri"/>
                <a:cs typeface="Calibri"/>
              </a:rPr>
              <a:t> </a:t>
            </a:r>
            <a:r>
              <a:rPr sz="1400" b="1" spc="-8" dirty="0">
                <a:latin typeface="Calibri"/>
                <a:cs typeface="Calibri"/>
              </a:rPr>
              <a:t>testing</a:t>
            </a:r>
            <a:r>
              <a:rPr sz="1400" b="1" spc="-4" dirty="0">
                <a:latin typeface="Calibri"/>
                <a:cs typeface="Calibri"/>
              </a:rPr>
              <a:t> </a:t>
            </a:r>
            <a:r>
              <a:rPr sz="1400" b="1" spc="-8" dirty="0">
                <a:latin typeface="Calibri"/>
                <a:cs typeface="Calibri"/>
              </a:rPr>
              <a:t>for</a:t>
            </a:r>
            <a:r>
              <a:rPr sz="1400" b="1" spc="-4" dirty="0">
                <a:latin typeface="Calibri"/>
                <a:cs typeface="Calibri"/>
              </a:rPr>
              <a:t> </a:t>
            </a:r>
            <a:r>
              <a:rPr sz="1400" b="1" spc="-4" dirty="0" err="1">
                <a:latin typeface="Calibri"/>
                <a:cs typeface="Calibri"/>
              </a:rPr>
              <a:t>H.pylori</a:t>
            </a:r>
            <a:r>
              <a:rPr sz="1400" b="1" dirty="0">
                <a:latin typeface="Calibri"/>
                <a:cs typeface="Calibri"/>
              </a:rPr>
              <a:t> ;</a:t>
            </a:r>
            <a:r>
              <a:rPr sz="1400" b="1" spc="-4" dirty="0">
                <a:latin typeface="Calibri"/>
                <a:cs typeface="Calibri"/>
              </a:rPr>
              <a:t> </a:t>
            </a:r>
            <a:r>
              <a:rPr sz="1400" b="1" spc="-8" dirty="0">
                <a:latin typeface="Calibri"/>
                <a:cs typeface="Calibri"/>
              </a:rPr>
              <a:t>initiate</a:t>
            </a:r>
            <a:r>
              <a:rPr sz="1400" b="1" spc="-4" dirty="0">
                <a:latin typeface="Calibri"/>
                <a:cs typeface="Calibri"/>
              </a:rPr>
              <a:t> </a:t>
            </a:r>
            <a:r>
              <a:rPr sz="1400" b="1" spc="-8" dirty="0">
                <a:latin typeface="Calibri"/>
                <a:cs typeface="Calibri"/>
              </a:rPr>
              <a:t>treatment</a:t>
            </a:r>
            <a:r>
              <a:rPr sz="1400" b="1" spc="-4" dirty="0">
                <a:latin typeface="Calibri"/>
                <a:cs typeface="Calibri"/>
              </a:rPr>
              <a:t> if</a:t>
            </a:r>
            <a:r>
              <a:rPr sz="1400" b="1" dirty="0">
                <a:latin typeface="Calibri"/>
                <a:cs typeface="Calibri"/>
              </a:rPr>
              <a:t> </a:t>
            </a:r>
            <a:r>
              <a:rPr sz="1400" b="1" spc="-4" dirty="0">
                <a:latin typeface="Calibri"/>
                <a:cs typeface="Calibri"/>
              </a:rPr>
              <a:t>the </a:t>
            </a:r>
            <a:r>
              <a:rPr sz="1400" b="1" spc="-8" dirty="0">
                <a:latin typeface="Calibri"/>
                <a:cs typeface="Calibri"/>
              </a:rPr>
              <a:t>result</a:t>
            </a:r>
            <a:r>
              <a:rPr sz="1400" b="1" spc="-4" dirty="0">
                <a:latin typeface="Calibri"/>
                <a:cs typeface="Calibri"/>
              </a:rPr>
              <a:t> is </a:t>
            </a:r>
            <a:r>
              <a:rPr sz="1400" b="1" spc="-8" dirty="0">
                <a:latin typeface="Calibri"/>
                <a:cs typeface="Calibri"/>
              </a:rPr>
              <a:t>positive</a:t>
            </a:r>
            <a:endParaRPr sz="1400" dirty="0">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14450" y="571322"/>
            <a:ext cx="3167650" cy="4000855"/>
          </a:xfrm>
          <a:prstGeom prst="rect">
            <a:avLst/>
          </a:prstGeom>
        </p:spPr>
      </p:pic>
      <p:pic>
        <p:nvPicPr>
          <p:cNvPr id="3" name="object 3"/>
          <p:cNvPicPr/>
          <p:nvPr/>
        </p:nvPicPr>
        <p:blipFill>
          <a:blip r:embed="rId3" cstate="print"/>
          <a:stretch>
            <a:fillRect/>
          </a:stretch>
        </p:blipFill>
        <p:spPr>
          <a:xfrm>
            <a:off x="4857751" y="571321"/>
            <a:ext cx="2971799" cy="400085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14501" y="1085851"/>
            <a:ext cx="5714999" cy="314324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8751" y="479603"/>
            <a:ext cx="2552639" cy="4206697"/>
          </a:xfrm>
          <a:prstGeom prst="rect">
            <a:avLst/>
          </a:prstGeom>
        </p:spPr>
      </p:pic>
      <p:pic>
        <p:nvPicPr>
          <p:cNvPr id="3" name="object 3"/>
          <p:cNvPicPr/>
          <p:nvPr/>
        </p:nvPicPr>
        <p:blipFill>
          <a:blip r:embed="rId3" cstate="print"/>
          <a:stretch>
            <a:fillRect/>
          </a:stretch>
        </p:blipFill>
        <p:spPr>
          <a:xfrm>
            <a:off x="4735745" y="479603"/>
            <a:ext cx="2979504" cy="420669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40921" y="347784"/>
            <a:ext cx="7718425" cy="573088"/>
          </a:xfrm>
        </p:spPr>
        <p:txBody>
          <a:bodyPr spcFirstLastPara="1" vert="horz" wrap="square" lIns="0" tIns="0" rIns="0" bIns="0" rtlCol="0" anchor="t" anchorCtr="0">
            <a:normAutofit/>
          </a:bodyPr>
          <a:lstStyle/>
          <a:p>
            <a:pPr marL="9525">
              <a:lnSpc>
                <a:spcPct val="90000"/>
              </a:lnSpc>
            </a:pPr>
            <a:r>
              <a:rPr lang="en-US" sz="2400" b="1" i="0" u="none" strike="noStrike" cap="none" spc="-4" dirty="0">
                <a:latin typeface="Calibri"/>
                <a:ea typeface="Vidaloka"/>
                <a:cs typeface="Calibri"/>
                <a:sym typeface="Vidaloka"/>
              </a:rPr>
              <a:t>Low</a:t>
            </a:r>
            <a:r>
              <a:rPr lang="en-US" sz="2400" b="1" i="0" u="none" strike="noStrike" cap="none" spc="285" dirty="0">
                <a:latin typeface="Calibri"/>
                <a:ea typeface="Vidaloka"/>
                <a:cs typeface="Calibri"/>
                <a:sym typeface="Vidaloka"/>
              </a:rPr>
              <a:t> </a:t>
            </a:r>
            <a:r>
              <a:rPr lang="en-US" sz="2400" b="1" i="0" u="none" strike="noStrike" cap="none" spc="-4" dirty="0">
                <a:latin typeface="Calibri"/>
                <a:ea typeface="Vidaloka"/>
                <a:cs typeface="Calibri"/>
                <a:sym typeface="Vidaloka"/>
              </a:rPr>
              <a:t>risk</a:t>
            </a:r>
            <a:r>
              <a:rPr lang="en-US" sz="2400" b="1" i="0" u="none" strike="noStrike" cap="none" dirty="0">
                <a:latin typeface="Calibri"/>
                <a:ea typeface="Vidaloka"/>
                <a:cs typeface="Calibri"/>
                <a:sym typeface="Vidaloka"/>
              </a:rPr>
              <a:t>:</a:t>
            </a:r>
            <a:r>
              <a:rPr lang="en-US" sz="2400" b="1" i="0" u="none" strike="noStrike" cap="none" spc="293" dirty="0">
                <a:latin typeface="Calibri"/>
                <a:ea typeface="Vidaloka"/>
                <a:cs typeface="Calibri"/>
                <a:sym typeface="Vidaloka"/>
              </a:rPr>
              <a:t> </a:t>
            </a:r>
            <a:r>
              <a:rPr lang="en-US" sz="2400" b="1" i="0" u="none" strike="noStrike" cap="none" spc="-8" dirty="0">
                <a:latin typeface="Calibri"/>
                <a:ea typeface="Vidaloka"/>
                <a:cs typeface="Calibri"/>
                <a:sym typeface="Vidaloka"/>
              </a:rPr>
              <a:t>Flat</a:t>
            </a:r>
            <a:r>
              <a:rPr lang="en-US" sz="2400" b="1" i="0" u="none" strike="noStrike" cap="none" spc="285" dirty="0">
                <a:latin typeface="Calibri"/>
                <a:ea typeface="Vidaloka"/>
                <a:cs typeface="Calibri"/>
                <a:sym typeface="Vidaloka"/>
              </a:rPr>
              <a:t> </a:t>
            </a:r>
            <a:r>
              <a:rPr lang="en-US" sz="2400" b="1" i="0" u="none" strike="noStrike" cap="none" spc="-8" dirty="0">
                <a:latin typeface="Calibri"/>
                <a:ea typeface="Vidaloka"/>
                <a:cs typeface="Calibri"/>
                <a:sym typeface="Vidaloka"/>
              </a:rPr>
              <a:t>pigmented</a:t>
            </a:r>
            <a:r>
              <a:rPr lang="en-US" sz="2400" b="1" i="0" u="none" strike="noStrike" cap="none" spc="293" dirty="0">
                <a:latin typeface="Calibri"/>
                <a:ea typeface="Vidaloka"/>
                <a:cs typeface="Calibri"/>
                <a:sym typeface="Vidaloka"/>
              </a:rPr>
              <a:t> </a:t>
            </a:r>
            <a:r>
              <a:rPr lang="en-US" sz="2400" b="1" i="0" u="none" strike="noStrike" cap="none" spc="-8" dirty="0">
                <a:latin typeface="Calibri"/>
                <a:ea typeface="Vidaloka"/>
                <a:cs typeface="Calibri"/>
                <a:sym typeface="Vidaloka"/>
              </a:rPr>
              <a:t>(</a:t>
            </a:r>
            <a:r>
              <a:rPr lang="en-US" sz="2400" b="1" i="0" u="none" strike="noStrike" cap="none" spc="-8" dirty="0" err="1">
                <a:latin typeface="Calibri"/>
                <a:ea typeface="Vidaloka"/>
                <a:cs typeface="Calibri"/>
                <a:sym typeface="Vidaloka"/>
              </a:rPr>
              <a:t>hematin</a:t>
            </a:r>
            <a:r>
              <a:rPr lang="en-US" sz="2400" b="1" i="0" u="none" strike="noStrike" cap="none" dirty="0">
                <a:latin typeface="Calibri"/>
                <a:ea typeface="Vidaloka"/>
                <a:cs typeface="Calibri"/>
                <a:sym typeface="Vidaloka"/>
              </a:rPr>
              <a:t>)</a:t>
            </a:r>
            <a:r>
              <a:rPr lang="en-US" sz="2400" b="1" i="0" u="none" strike="noStrike" cap="none" spc="289" dirty="0">
                <a:latin typeface="Calibri"/>
                <a:ea typeface="Vidaloka"/>
                <a:cs typeface="Calibri"/>
                <a:sym typeface="Vidaloka"/>
              </a:rPr>
              <a:t> </a:t>
            </a:r>
            <a:r>
              <a:rPr lang="en-US" sz="2400" b="1" i="0" u="none" strike="noStrike" cap="none" spc="-4" dirty="0">
                <a:latin typeface="Calibri"/>
                <a:ea typeface="Vidaloka"/>
                <a:cs typeface="Calibri"/>
                <a:sym typeface="Vidaloka"/>
              </a:rPr>
              <a:t>spot</a:t>
            </a:r>
            <a:r>
              <a:rPr lang="en-US" sz="2400" b="1" i="0" u="none" strike="noStrike" cap="none" spc="293" dirty="0">
                <a:latin typeface="Calibri"/>
                <a:ea typeface="Vidaloka"/>
                <a:cs typeface="Calibri"/>
                <a:sym typeface="Vidaloka"/>
              </a:rPr>
              <a:t> </a:t>
            </a:r>
            <a:r>
              <a:rPr lang="en-US" sz="2400" b="1" i="0" u="none" strike="noStrike" cap="none" spc="-4" dirty="0">
                <a:latin typeface="Calibri"/>
                <a:ea typeface="Vidaloka"/>
                <a:cs typeface="Calibri"/>
                <a:sym typeface="Vidaloka"/>
              </a:rPr>
              <a:t>or</a:t>
            </a:r>
            <a:r>
              <a:rPr lang="en-US" sz="2400" b="1" i="0" u="none" strike="noStrike" cap="none" spc="289" dirty="0">
                <a:latin typeface="Calibri"/>
                <a:ea typeface="Vidaloka"/>
                <a:cs typeface="Calibri"/>
                <a:sym typeface="Vidaloka"/>
              </a:rPr>
              <a:t> </a:t>
            </a:r>
            <a:r>
              <a:rPr lang="en-US" sz="2400" b="1" i="0" u="none" strike="noStrike" cap="none" spc="-4" dirty="0">
                <a:latin typeface="Calibri"/>
                <a:ea typeface="Vidaloka"/>
                <a:cs typeface="Calibri"/>
                <a:sym typeface="Vidaloka"/>
              </a:rPr>
              <a:t>clear </a:t>
            </a:r>
            <a:r>
              <a:rPr lang="en-US" sz="2400" b="1" i="0" u="none" strike="noStrike" cap="none" spc="-394" dirty="0">
                <a:latin typeface="Calibri"/>
                <a:ea typeface="Vidaloka"/>
                <a:cs typeface="Calibri"/>
                <a:sym typeface="Vidaloka"/>
              </a:rPr>
              <a:t> </a:t>
            </a:r>
            <a:r>
              <a:rPr lang="en-US" sz="2400" b="1" i="0" u="none" strike="noStrike" cap="none" spc="-4" dirty="0">
                <a:latin typeface="Calibri"/>
                <a:ea typeface="Vidaloka"/>
                <a:cs typeface="Calibri"/>
                <a:sym typeface="Vidaloka"/>
              </a:rPr>
              <a:t>base</a:t>
            </a:r>
          </a:p>
        </p:txBody>
      </p:sp>
      <p:sp>
        <p:nvSpPr>
          <p:cNvPr id="3" name="object 3"/>
          <p:cNvSpPr txBox="1"/>
          <p:nvPr/>
        </p:nvSpPr>
        <p:spPr>
          <a:xfrm>
            <a:off x="540921" y="1190575"/>
            <a:ext cx="7717500" cy="3416400"/>
          </a:xfrm>
          <a:prstGeom prst="rect">
            <a:avLst/>
          </a:prstGeom>
          <a:noFill/>
          <a:ln>
            <a:noFill/>
          </a:ln>
        </p:spPr>
        <p:txBody>
          <a:bodyPr spcFirstLastPara="1" vert="horz" wrap="square" lIns="0" tIns="0" rIns="0" bIns="0" rtlCol="0" anchor="t" anchorCtr="0">
            <a:normAutofit/>
          </a:bodyPr>
          <a:lstStyle/>
          <a:p>
            <a:pPr marL="457200" indent="-342900">
              <a:lnSpc>
                <a:spcPct val="105000"/>
              </a:lnSpc>
              <a:spcAft>
                <a:spcPts val="600"/>
              </a:spcAft>
              <a:buClr>
                <a:schemeClr val="dk2"/>
              </a:buClr>
              <a:buSzPts val="1800"/>
              <a:buFont typeface="Montserrat"/>
              <a:buChar char="●"/>
            </a:pPr>
            <a:r>
              <a:rPr lang="en-US" sz="1800" b="0" i="0" u="none" strike="noStrike" cap="none" spc="-4" dirty="0">
                <a:solidFill>
                  <a:srgbClr val="FF0000"/>
                </a:solidFill>
                <a:latin typeface="Calibri"/>
                <a:ea typeface="Montserrat"/>
                <a:cs typeface="Calibri"/>
                <a:sym typeface="Montserrat"/>
              </a:rPr>
              <a:t>Do not </a:t>
            </a:r>
            <a:r>
              <a:rPr lang="en-US" sz="1800" b="0" i="0" u="none" strike="noStrike" cap="none" spc="-11" dirty="0">
                <a:solidFill>
                  <a:srgbClr val="FF0000"/>
                </a:solidFill>
                <a:latin typeface="Calibri"/>
                <a:ea typeface="Montserrat"/>
                <a:cs typeface="Calibri"/>
                <a:sym typeface="Montserrat"/>
              </a:rPr>
              <a:t>perform </a:t>
            </a:r>
            <a:r>
              <a:rPr lang="en-US" sz="1800" b="0" i="0" u="none" strike="noStrike" cap="none" spc="-8" dirty="0">
                <a:solidFill>
                  <a:srgbClr val="FF0000"/>
                </a:solidFill>
                <a:latin typeface="Calibri"/>
                <a:ea typeface="Montserrat"/>
                <a:cs typeface="Calibri"/>
                <a:sym typeface="Montserrat"/>
              </a:rPr>
              <a:t>endoscopic hemostasis</a:t>
            </a:r>
            <a:r>
              <a:rPr lang="en-US" sz="1800" b="0" i="0" u="none" strike="noStrike" cap="none" dirty="0">
                <a:solidFill>
                  <a:schemeClr val="tx1"/>
                </a:solidFill>
                <a:latin typeface="Calibri"/>
                <a:ea typeface="Montserrat"/>
                <a:cs typeface="Calibri"/>
                <a:sym typeface="Montserrat"/>
              </a:rPr>
              <a:t>, </a:t>
            </a:r>
            <a:r>
              <a:rPr lang="en-US" sz="1800" b="0" i="0" u="none" strike="noStrike" cap="none" spc="-8" dirty="0">
                <a:solidFill>
                  <a:schemeClr val="tx1"/>
                </a:solidFill>
                <a:latin typeface="Calibri"/>
                <a:ea typeface="Montserrat"/>
                <a:cs typeface="Calibri"/>
                <a:sym typeface="Montserrat"/>
              </a:rPr>
              <a:t>consider</a:t>
            </a:r>
            <a:r>
              <a:rPr lang="en-US" sz="1800" b="0" i="0" u="none" strike="noStrike" cap="none" spc="-4" dirty="0">
                <a:solidFill>
                  <a:schemeClr val="tx1"/>
                </a:solidFill>
                <a:latin typeface="Calibri"/>
                <a:ea typeface="Montserrat"/>
                <a:cs typeface="Calibri"/>
                <a:sym typeface="Montserrat"/>
              </a:rPr>
              <a:t> early</a:t>
            </a:r>
            <a:r>
              <a:rPr lang="en-US" sz="1800" b="0" i="0" u="none" strike="noStrike" cap="none" dirty="0">
                <a:solidFill>
                  <a:schemeClr val="tx1"/>
                </a:solidFill>
                <a:latin typeface="Calibri"/>
                <a:ea typeface="Montserrat"/>
                <a:cs typeface="Calibri"/>
                <a:sym typeface="Montserrat"/>
              </a:rPr>
              <a:t> </a:t>
            </a:r>
            <a:r>
              <a:rPr lang="en-US" sz="1800" b="0" i="0" u="none" strike="noStrike" cap="none" spc="-8" dirty="0">
                <a:solidFill>
                  <a:schemeClr val="tx1"/>
                </a:solidFill>
                <a:latin typeface="Calibri"/>
                <a:ea typeface="Montserrat"/>
                <a:cs typeface="Calibri"/>
                <a:sym typeface="Montserrat"/>
              </a:rPr>
              <a:t>hospital</a:t>
            </a:r>
            <a:r>
              <a:rPr lang="en-US" sz="1800" b="0" i="0" u="none" strike="noStrike" cap="none" spc="-4" dirty="0">
                <a:solidFill>
                  <a:schemeClr val="tx1"/>
                </a:solidFill>
                <a:latin typeface="Calibri"/>
                <a:ea typeface="Montserrat"/>
                <a:cs typeface="Calibri"/>
                <a:sym typeface="Montserrat"/>
              </a:rPr>
              <a:t> </a:t>
            </a:r>
            <a:r>
              <a:rPr lang="en-US" sz="1800" b="0" i="0" u="none" strike="noStrike" cap="none" spc="-8" dirty="0">
                <a:solidFill>
                  <a:schemeClr val="tx1"/>
                </a:solidFill>
                <a:latin typeface="Calibri"/>
                <a:ea typeface="Montserrat"/>
                <a:cs typeface="Calibri"/>
                <a:sym typeface="Montserrat"/>
              </a:rPr>
              <a:t>discharge</a:t>
            </a:r>
            <a:r>
              <a:rPr lang="en-US" sz="1800" b="0" i="0" u="none" strike="noStrike" cap="none" spc="-4" dirty="0">
                <a:solidFill>
                  <a:schemeClr val="tx1"/>
                </a:solidFill>
                <a:latin typeface="Calibri"/>
                <a:ea typeface="Montserrat"/>
                <a:cs typeface="Calibri"/>
                <a:sym typeface="Montserrat"/>
              </a:rPr>
              <a:t> </a:t>
            </a:r>
            <a:r>
              <a:rPr lang="en-US" sz="1800" b="0" i="0" u="none" strike="noStrike" cap="none" spc="-8" dirty="0">
                <a:solidFill>
                  <a:schemeClr val="tx1"/>
                </a:solidFill>
                <a:latin typeface="Calibri"/>
                <a:ea typeface="Montserrat"/>
                <a:cs typeface="Calibri"/>
                <a:sym typeface="Montserrat"/>
              </a:rPr>
              <a:t>after</a:t>
            </a:r>
            <a:r>
              <a:rPr lang="en-US" sz="1800" b="0" i="0" u="none" strike="noStrike" cap="none" spc="-4" dirty="0">
                <a:solidFill>
                  <a:schemeClr val="tx1"/>
                </a:solidFill>
                <a:latin typeface="Calibri"/>
                <a:ea typeface="Montserrat"/>
                <a:cs typeface="Calibri"/>
                <a:sym typeface="Montserrat"/>
              </a:rPr>
              <a:t> </a:t>
            </a:r>
            <a:r>
              <a:rPr lang="en-US" sz="1800" b="0" i="0" u="none" strike="noStrike" cap="none" spc="-8" dirty="0">
                <a:solidFill>
                  <a:schemeClr val="tx1"/>
                </a:solidFill>
                <a:latin typeface="Calibri"/>
                <a:ea typeface="Montserrat"/>
                <a:cs typeface="Calibri"/>
                <a:sym typeface="Montserrat"/>
              </a:rPr>
              <a:t>endoscopy</a:t>
            </a:r>
            <a:r>
              <a:rPr lang="en-US" sz="1800" b="0" i="0" u="none" strike="noStrike" cap="none" spc="-4" dirty="0">
                <a:solidFill>
                  <a:schemeClr val="tx1"/>
                </a:solidFill>
                <a:latin typeface="Calibri"/>
                <a:ea typeface="Montserrat"/>
                <a:cs typeface="Calibri"/>
                <a:sym typeface="Montserrat"/>
              </a:rPr>
              <a:t> if</a:t>
            </a:r>
            <a:r>
              <a:rPr lang="en-US" sz="1800" b="0" i="0" u="none" strike="noStrike" cap="none"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the</a:t>
            </a:r>
            <a:r>
              <a:rPr lang="en-US" sz="1800" b="0" i="0" u="none" strike="noStrike" cap="none" dirty="0">
                <a:solidFill>
                  <a:schemeClr val="tx1"/>
                </a:solidFill>
                <a:latin typeface="Calibri"/>
                <a:ea typeface="Montserrat"/>
                <a:cs typeface="Calibri"/>
                <a:sym typeface="Montserrat"/>
              </a:rPr>
              <a:t> </a:t>
            </a:r>
            <a:r>
              <a:rPr lang="en-US" sz="1800" b="0" i="0" u="none" strike="noStrike" cap="none" spc="-8" dirty="0">
                <a:solidFill>
                  <a:schemeClr val="tx1"/>
                </a:solidFill>
                <a:latin typeface="Calibri"/>
                <a:ea typeface="Montserrat"/>
                <a:cs typeface="Calibri"/>
                <a:sym typeface="Montserrat"/>
              </a:rPr>
              <a:t>patient </a:t>
            </a:r>
            <a:r>
              <a:rPr lang="en-US" sz="1800" b="0" i="0" u="none" strike="noStrike" cap="none" spc="-4" dirty="0">
                <a:solidFill>
                  <a:schemeClr val="tx1"/>
                </a:solidFill>
                <a:latin typeface="Calibri"/>
                <a:ea typeface="Montserrat"/>
                <a:cs typeface="Calibri"/>
                <a:sym typeface="Montserrat"/>
              </a:rPr>
              <a:t>has </a:t>
            </a:r>
            <a:r>
              <a:rPr lang="en-US" sz="1800" b="0" i="0" u="none" strike="noStrike" cap="none" dirty="0">
                <a:solidFill>
                  <a:schemeClr val="tx1"/>
                </a:solidFill>
                <a:latin typeface="Calibri"/>
                <a:ea typeface="Montserrat"/>
                <a:cs typeface="Calibri"/>
                <a:sym typeface="Montserrat"/>
              </a:rPr>
              <a:t>an</a:t>
            </a:r>
            <a:r>
              <a:rPr lang="en-US" sz="1800" b="0" i="0" u="none" strike="noStrike" cap="none" spc="4"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otherwise low </a:t>
            </a:r>
            <a:r>
              <a:rPr lang="en-US" sz="1800" b="0" i="0" u="none" strike="noStrike" cap="none" spc="-8" dirty="0">
                <a:solidFill>
                  <a:schemeClr val="tx1"/>
                </a:solidFill>
                <a:latin typeface="Calibri"/>
                <a:ea typeface="Montserrat"/>
                <a:cs typeface="Calibri"/>
                <a:sym typeface="Montserrat"/>
              </a:rPr>
              <a:t>clinical </a:t>
            </a:r>
            <a:r>
              <a:rPr lang="en-US" sz="1800" b="0" i="0" u="none" strike="noStrike" cap="none" spc="-4" dirty="0">
                <a:solidFill>
                  <a:schemeClr val="tx1"/>
                </a:solidFill>
                <a:latin typeface="Calibri"/>
                <a:ea typeface="Montserrat"/>
                <a:cs typeface="Calibri"/>
                <a:sym typeface="Montserrat"/>
              </a:rPr>
              <a:t>risk </a:t>
            </a:r>
            <a:r>
              <a:rPr lang="en-US" sz="1800" b="0" i="0" u="none" strike="noStrike" cap="none" dirty="0">
                <a:solidFill>
                  <a:schemeClr val="tx1"/>
                </a:solidFill>
                <a:latin typeface="Calibri"/>
                <a:ea typeface="Montserrat"/>
                <a:cs typeface="Calibri"/>
                <a:sym typeface="Montserrat"/>
              </a:rPr>
              <a:t>and </a:t>
            </a:r>
            <a:r>
              <a:rPr lang="en-US" sz="1800" b="0" i="0" u="none" strike="noStrike" cap="none" spc="-15" dirty="0">
                <a:solidFill>
                  <a:schemeClr val="tx1"/>
                </a:solidFill>
                <a:latin typeface="Calibri"/>
                <a:ea typeface="Montserrat"/>
                <a:cs typeface="Calibri"/>
                <a:sym typeface="Montserrat"/>
              </a:rPr>
              <a:t>safe</a:t>
            </a:r>
            <a:r>
              <a:rPr lang="en-US" sz="1800" b="0" i="0" u="none" strike="noStrike" cap="none" spc="-11"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home</a:t>
            </a:r>
            <a:r>
              <a:rPr lang="en-US" sz="1800" b="0" i="0" u="none" strike="noStrike" cap="none" spc="-8" dirty="0">
                <a:solidFill>
                  <a:schemeClr val="tx1"/>
                </a:solidFill>
                <a:latin typeface="Calibri"/>
                <a:ea typeface="Montserrat"/>
                <a:cs typeface="Calibri"/>
                <a:sym typeface="Montserrat"/>
              </a:rPr>
              <a:t> </a:t>
            </a:r>
            <a:r>
              <a:rPr lang="en-US" sz="1800" b="0" i="0" u="none" strike="noStrike" cap="none" spc="-11" dirty="0">
                <a:solidFill>
                  <a:schemeClr val="tx1"/>
                </a:solidFill>
                <a:latin typeface="Calibri"/>
                <a:ea typeface="Montserrat"/>
                <a:cs typeface="Calibri"/>
                <a:sym typeface="Montserrat"/>
              </a:rPr>
              <a:t>environment</a:t>
            </a:r>
            <a:endParaRPr lang="en-US" sz="1800" b="0" i="0" u="none" strike="noStrike" cap="none" dirty="0">
              <a:solidFill>
                <a:schemeClr val="tx1"/>
              </a:solidFill>
              <a:latin typeface="Calibri"/>
              <a:ea typeface="Montserrat"/>
              <a:cs typeface="Calibri"/>
              <a:sym typeface="Montserrat"/>
            </a:endParaRPr>
          </a:p>
          <a:p>
            <a:pPr marL="457200" indent="-342900">
              <a:lnSpc>
                <a:spcPct val="105000"/>
              </a:lnSpc>
              <a:spcAft>
                <a:spcPts val="600"/>
              </a:spcAft>
              <a:buClr>
                <a:schemeClr val="dk2"/>
              </a:buClr>
              <a:buSzPts val="1800"/>
              <a:buFont typeface="Montserrat"/>
              <a:buChar char="●"/>
            </a:pPr>
            <a:endParaRPr lang="en-US" sz="1800" b="0" i="0" u="none" strike="noStrike" cap="none" dirty="0">
              <a:solidFill>
                <a:schemeClr val="tx1"/>
              </a:solidFill>
              <a:latin typeface="Calibri"/>
              <a:ea typeface="Montserrat"/>
              <a:cs typeface="Calibri"/>
              <a:sym typeface="Montserrat"/>
            </a:endParaRPr>
          </a:p>
          <a:p>
            <a:pPr marL="457200" indent="-342900">
              <a:lnSpc>
                <a:spcPct val="105000"/>
              </a:lnSpc>
              <a:spcAft>
                <a:spcPts val="600"/>
              </a:spcAft>
              <a:buClr>
                <a:schemeClr val="dk2"/>
              </a:buClr>
              <a:buSzPts val="1800"/>
              <a:buFont typeface="Montserrat"/>
              <a:buChar char="●"/>
            </a:pPr>
            <a:r>
              <a:rPr lang="en-US" sz="1800" b="0" i="0" u="none" strike="noStrike" cap="none" spc="-60" dirty="0">
                <a:solidFill>
                  <a:schemeClr val="tx1"/>
                </a:solidFill>
                <a:latin typeface="Calibri"/>
                <a:ea typeface="Montserrat"/>
                <a:cs typeface="Calibri"/>
                <a:sym typeface="Montserrat"/>
              </a:rPr>
              <a:t>Treat</a:t>
            </a:r>
            <a:r>
              <a:rPr lang="en-US" sz="1800" b="0" i="0" u="none" strike="noStrike" cap="none" spc="-19"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with</a:t>
            </a:r>
            <a:r>
              <a:rPr lang="en-US" sz="1800" b="0" i="0" u="none" strike="noStrike" cap="none" spc="-11" dirty="0">
                <a:solidFill>
                  <a:schemeClr val="tx1"/>
                </a:solidFill>
                <a:latin typeface="Calibri"/>
                <a:ea typeface="Montserrat"/>
                <a:cs typeface="Calibri"/>
                <a:sym typeface="Montserrat"/>
              </a:rPr>
              <a:t> </a:t>
            </a:r>
            <a:r>
              <a:rPr lang="en-US" sz="1800" b="0" i="0" u="none" strike="noStrike" cap="none" dirty="0">
                <a:solidFill>
                  <a:schemeClr val="tx1"/>
                </a:solidFill>
                <a:latin typeface="Calibri"/>
                <a:ea typeface="Montserrat"/>
                <a:cs typeface="Calibri"/>
                <a:sym typeface="Montserrat"/>
              </a:rPr>
              <a:t>an</a:t>
            </a:r>
            <a:r>
              <a:rPr lang="en-US" sz="1800" b="0" i="0" u="none" strike="noStrike" cap="none" spc="11" dirty="0">
                <a:solidFill>
                  <a:schemeClr val="tx1"/>
                </a:solidFill>
                <a:latin typeface="Calibri"/>
                <a:ea typeface="Montserrat"/>
                <a:cs typeface="Calibri"/>
                <a:sym typeface="Montserrat"/>
              </a:rPr>
              <a:t> </a:t>
            </a:r>
            <a:r>
              <a:rPr lang="en-US" sz="1800" b="0" i="0" u="none" strike="noStrike" cap="none" spc="-15" dirty="0">
                <a:solidFill>
                  <a:srgbClr val="FF0000"/>
                </a:solidFill>
                <a:latin typeface="Calibri"/>
                <a:ea typeface="Montserrat"/>
                <a:cs typeface="Calibri"/>
                <a:sym typeface="Montserrat"/>
              </a:rPr>
              <a:t>oral</a:t>
            </a:r>
            <a:r>
              <a:rPr lang="en-US" sz="1800" b="0" i="0" u="none" strike="noStrike" cap="none" spc="-11" dirty="0">
                <a:solidFill>
                  <a:srgbClr val="FF0000"/>
                </a:solidFill>
                <a:latin typeface="Calibri"/>
                <a:ea typeface="Montserrat"/>
                <a:cs typeface="Calibri"/>
                <a:sym typeface="Montserrat"/>
              </a:rPr>
              <a:t> </a:t>
            </a:r>
            <a:r>
              <a:rPr lang="en-US" sz="1800" b="0" i="0" u="none" strike="noStrike" cap="none" spc="-4" dirty="0">
                <a:solidFill>
                  <a:srgbClr val="FF0000"/>
                </a:solidFill>
                <a:latin typeface="Calibri"/>
                <a:ea typeface="Montserrat"/>
                <a:cs typeface="Calibri"/>
                <a:sym typeface="Montserrat"/>
              </a:rPr>
              <a:t>PPI</a:t>
            </a:r>
            <a:endParaRPr lang="en-US" sz="1800" b="0" i="0" u="none" strike="noStrike" cap="none" dirty="0">
              <a:solidFill>
                <a:srgbClr val="FF0000"/>
              </a:solidFill>
              <a:latin typeface="Calibri"/>
              <a:ea typeface="Montserrat"/>
              <a:cs typeface="Calibri"/>
              <a:sym typeface="Montserrat"/>
            </a:endParaRPr>
          </a:p>
          <a:p>
            <a:pPr marL="457200" indent="-342900">
              <a:lnSpc>
                <a:spcPct val="105000"/>
              </a:lnSpc>
              <a:spcAft>
                <a:spcPts val="600"/>
              </a:spcAft>
              <a:buClr>
                <a:schemeClr val="dk2"/>
              </a:buClr>
              <a:buSzPts val="1800"/>
              <a:buFont typeface="Montserrat"/>
              <a:buChar char="●"/>
            </a:pPr>
            <a:endParaRPr lang="en-US" sz="1800" b="0" i="0" u="none" strike="noStrike" cap="none" dirty="0">
              <a:solidFill>
                <a:schemeClr val="tx1"/>
              </a:solidFill>
              <a:latin typeface="Calibri"/>
              <a:ea typeface="Montserrat"/>
              <a:cs typeface="Calibri"/>
              <a:sym typeface="Montserrat"/>
            </a:endParaRPr>
          </a:p>
          <a:p>
            <a:pPr marL="457200" indent="-342900">
              <a:lnSpc>
                <a:spcPct val="105000"/>
              </a:lnSpc>
              <a:spcAft>
                <a:spcPts val="600"/>
              </a:spcAft>
              <a:buClr>
                <a:schemeClr val="dk2"/>
              </a:buClr>
              <a:buSzPts val="1800"/>
              <a:buFont typeface="Montserrat"/>
              <a:buChar char="●"/>
            </a:pPr>
            <a:r>
              <a:rPr lang="en-US" sz="1800" b="0" i="0" u="none" strike="noStrike" cap="none" spc="-11" dirty="0">
                <a:solidFill>
                  <a:schemeClr val="tx1"/>
                </a:solidFill>
                <a:latin typeface="Calibri"/>
                <a:ea typeface="Montserrat"/>
                <a:cs typeface="Calibri"/>
                <a:sym typeface="Montserrat"/>
              </a:rPr>
              <a:t>Initiate</a:t>
            </a:r>
            <a:r>
              <a:rPr lang="en-US" sz="1800" b="0" i="0" u="none" strike="noStrike" cap="none" spc="-8" dirty="0">
                <a:solidFill>
                  <a:schemeClr val="tx1"/>
                </a:solidFill>
                <a:latin typeface="Calibri"/>
                <a:ea typeface="Montserrat"/>
                <a:cs typeface="Calibri"/>
                <a:sym typeface="Montserrat"/>
              </a:rPr>
              <a:t> </a:t>
            </a:r>
            <a:r>
              <a:rPr lang="en-US" sz="1800" b="0" i="0" u="none" strike="noStrike" cap="none" spc="-15" dirty="0">
                <a:solidFill>
                  <a:schemeClr val="tx1"/>
                </a:solidFill>
                <a:latin typeface="Calibri"/>
                <a:ea typeface="Montserrat"/>
                <a:cs typeface="Calibri"/>
                <a:sym typeface="Montserrat"/>
              </a:rPr>
              <a:t>oral</a:t>
            </a:r>
            <a:r>
              <a:rPr lang="en-US" sz="1800" b="0" i="0" u="none" strike="noStrike" cap="none" spc="-8" dirty="0">
                <a:solidFill>
                  <a:schemeClr val="tx1"/>
                </a:solidFill>
                <a:latin typeface="Calibri"/>
                <a:ea typeface="Montserrat"/>
                <a:cs typeface="Calibri"/>
                <a:sym typeface="Montserrat"/>
              </a:rPr>
              <a:t> </a:t>
            </a:r>
            <a:r>
              <a:rPr lang="en-US" sz="1800" b="0" i="0" u="none" strike="noStrike" cap="none" spc="-23" dirty="0">
                <a:solidFill>
                  <a:schemeClr val="tx1"/>
                </a:solidFill>
                <a:latin typeface="Calibri"/>
                <a:ea typeface="Montserrat"/>
                <a:cs typeface="Calibri"/>
                <a:sym typeface="Montserrat"/>
              </a:rPr>
              <a:t>intake</a:t>
            </a:r>
            <a:r>
              <a:rPr lang="en-US" sz="1800" b="0" i="0" u="none" strike="noStrike" cap="none" spc="-8"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with</a:t>
            </a:r>
            <a:r>
              <a:rPr lang="en-US" sz="1800" b="0" i="0" u="none" strike="noStrike" cap="none" spc="-8" dirty="0">
                <a:solidFill>
                  <a:schemeClr val="tx1"/>
                </a:solidFill>
                <a:latin typeface="Calibri"/>
                <a:ea typeface="Montserrat"/>
                <a:cs typeface="Calibri"/>
                <a:sym typeface="Montserrat"/>
              </a:rPr>
              <a:t> </a:t>
            </a:r>
            <a:r>
              <a:rPr lang="en-US" sz="1800" b="0" i="0" u="none" strike="noStrike" cap="none" dirty="0">
                <a:solidFill>
                  <a:schemeClr val="tx1"/>
                </a:solidFill>
                <a:latin typeface="Calibri"/>
                <a:ea typeface="Montserrat"/>
                <a:cs typeface="Calibri"/>
                <a:sym typeface="Montserrat"/>
              </a:rPr>
              <a:t>a </a:t>
            </a:r>
            <a:r>
              <a:rPr lang="en-US" sz="1800" b="0" i="0" u="none" strike="noStrike" cap="none" spc="-8" dirty="0">
                <a:solidFill>
                  <a:schemeClr val="tx1"/>
                </a:solidFill>
                <a:latin typeface="Calibri"/>
                <a:ea typeface="Montserrat"/>
                <a:cs typeface="Calibri"/>
                <a:sym typeface="Montserrat"/>
              </a:rPr>
              <a:t>regular diet </a:t>
            </a:r>
            <a:r>
              <a:rPr lang="en-US" sz="1800" b="0" i="0" u="none" strike="noStrike" cap="none" dirty="0">
                <a:solidFill>
                  <a:schemeClr val="tx1"/>
                </a:solidFill>
                <a:latin typeface="Calibri"/>
                <a:ea typeface="Montserrat"/>
                <a:cs typeface="Calibri"/>
                <a:sym typeface="Montserrat"/>
              </a:rPr>
              <a:t>6 </a:t>
            </a:r>
            <a:r>
              <a:rPr lang="en-US" sz="1800" b="0" i="0" u="none" strike="noStrike" cap="none" spc="-11" dirty="0">
                <a:solidFill>
                  <a:schemeClr val="tx1"/>
                </a:solidFill>
                <a:latin typeface="Calibri"/>
                <a:ea typeface="Montserrat"/>
                <a:cs typeface="Calibri"/>
                <a:sym typeface="Montserrat"/>
              </a:rPr>
              <a:t>hours after</a:t>
            </a:r>
            <a:r>
              <a:rPr lang="en-US" sz="1800" b="0" i="0" u="none" strike="noStrike" cap="none" spc="-8" dirty="0">
                <a:solidFill>
                  <a:schemeClr val="tx1"/>
                </a:solidFill>
                <a:latin typeface="Calibri"/>
                <a:ea typeface="Montserrat"/>
                <a:cs typeface="Calibri"/>
                <a:sym typeface="Montserrat"/>
              </a:rPr>
              <a:t> endoscopy</a:t>
            </a:r>
            <a:r>
              <a:rPr lang="en-US" sz="1800" b="0" i="0" u="none" strike="noStrike" cap="none" spc="-15"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in</a:t>
            </a:r>
            <a:r>
              <a:rPr lang="en-US" sz="1800" b="0" i="0" u="none" strike="noStrike" cap="none" spc="-15" dirty="0">
                <a:solidFill>
                  <a:schemeClr val="tx1"/>
                </a:solidFill>
                <a:latin typeface="Calibri"/>
                <a:ea typeface="Montserrat"/>
                <a:cs typeface="Calibri"/>
                <a:sym typeface="Montserrat"/>
              </a:rPr>
              <a:t> </a:t>
            </a:r>
            <a:r>
              <a:rPr lang="en-US" sz="1800" b="0" i="0" u="none" strike="noStrike" cap="none" spc="-11" dirty="0">
                <a:solidFill>
                  <a:schemeClr val="tx1"/>
                </a:solidFill>
                <a:latin typeface="Calibri"/>
                <a:ea typeface="Montserrat"/>
                <a:cs typeface="Calibri"/>
                <a:sym typeface="Montserrat"/>
              </a:rPr>
              <a:t>patients</a:t>
            </a:r>
            <a:r>
              <a:rPr lang="en-US" sz="1800" b="0" i="0" u="none" strike="noStrike" cap="none" spc="-19"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with</a:t>
            </a:r>
            <a:r>
              <a:rPr lang="en-US" sz="1800"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hemodynamic</a:t>
            </a:r>
            <a:r>
              <a:rPr lang="en-US" sz="1800" b="0" i="0" u="none" strike="noStrike" cap="none" spc="-23" dirty="0">
                <a:solidFill>
                  <a:schemeClr val="tx1"/>
                </a:solidFill>
                <a:latin typeface="Calibri"/>
                <a:ea typeface="Montserrat"/>
                <a:cs typeface="Calibri"/>
                <a:sym typeface="Montserrat"/>
              </a:rPr>
              <a:t> </a:t>
            </a:r>
            <a:r>
              <a:rPr lang="en-US" sz="1800" b="0" i="0" u="none" strike="noStrike" cap="none" spc="-8" dirty="0">
                <a:solidFill>
                  <a:schemeClr val="tx1"/>
                </a:solidFill>
                <a:latin typeface="Calibri"/>
                <a:ea typeface="Montserrat"/>
                <a:cs typeface="Calibri"/>
                <a:sym typeface="Montserrat"/>
              </a:rPr>
              <a:t>stability</a:t>
            </a:r>
            <a:r>
              <a:rPr lang="en-US" sz="1800" b="0" i="0" u="none" strike="noStrike" cap="none" dirty="0">
                <a:solidFill>
                  <a:schemeClr val="tx1"/>
                </a:solidFill>
                <a:latin typeface="Calibri"/>
                <a:ea typeface="Montserrat"/>
                <a:cs typeface="Calibri"/>
                <a:sym typeface="Montserrat"/>
              </a:rPr>
              <a:t>.</a:t>
            </a:r>
          </a:p>
          <a:p>
            <a:pPr marL="457200" indent="-342900">
              <a:lnSpc>
                <a:spcPct val="105000"/>
              </a:lnSpc>
              <a:spcAft>
                <a:spcPts val="600"/>
              </a:spcAft>
              <a:buClr>
                <a:schemeClr val="dk2"/>
              </a:buClr>
              <a:buSzPts val="1800"/>
              <a:buFont typeface="Montserrat"/>
              <a:buChar char="●"/>
            </a:pPr>
            <a:r>
              <a:rPr lang="en-US" sz="1800" b="0" i="0" u="none" strike="noStrike" cap="none" spc="-15" dirty="0">
                <a:solidFill>
                  <a:schemeClr val="tx1"/>
                </a:solidFill>
                <a:latin typeface="Calibri"/>
                <a:ea typeface="Montserrat"/>
                <a:cs typeface="Calibri"/>
                <a:sym typeface="Montserrat"/>
              </a:rPr>
              <a:t>Perform</a:t>
            </a:r>
            <a:r>
              <a:rPr lang="en-US" sz="1800" b="0" i="0" u="none" strike="noStrike" cap="none" spc="-4" dirty="0">
                <a:solidFill>
                  <a:schemeClr val="tx1"/>
                </a:solidFill>
                <a:latin typeface="Calibri"/>
                <a:ea typeface="Montserrat"/>
                <a:cs typeface="Calibri"/>
                <a:sym typeface="Montserrat"/>
              </a:rPr>
              <a:t> </a:t>
            </a:r>
            <a:r>
              <a:rPr lang="en-US" sz="1800" b="0" i="0" u="none" strike="noStrike" cap="none" spc="-11" dirty="0">
                <a:solidFill>
                  <a:schemeClr val="tx1"/>
                </a:solidFill>
                <a:latin typeface="Calibri"/>
                <a:ea typeface="Montserrat"/>
                <a:cs typeface="Calibri"/>
                <a:sym typeface="Montserrat"/>
              </a:rPr>
              <a:t>testing</a:t>
            </a:r>
            <a:r>
              <a:rPr lang="en-US" sz="1800" b="0" i="0" u="none" strike="noStrike" cap="none" spc="-15" dirty="0">
                <a:solidFill>
                  <a:schemeClr val="tx1"/>
                </a:solidFill>
                <a:latin typeface="Calibri"/>
                <a:ea typeface="Montserrat"/>
                <a:cs typeface="Calibri"/>
                <a:sym typeface="Montserrat"/>
              </a:rPr>
              <a:t> </a:t>
            </a:r>
            <a:r>
              <a:rPr lang="en-US" sz="1800" b="0" i="0" u="none" strike="noStrike" cap="none" spc="-19" dirty="0">
                <a:solidFill>
                  <a:schemeClr val="tx1"/>
                </a:solidFill>
                <a:latin typeface="Calibri"/>
                <a:ea typeface="Montserrat"/>
                <a:cs typeface="Calibri"/>
                <a:sym typeface="Montserrat"/>
              </a:rPr>
              <a:t>for</a:t>
            </a:r>
            <a:r>
              <a:rPr lang="en-US" sz="1800" b="0" i="0" u="none" strike="noStrike" cap="none" spc="-11" dirty="0">
                <a:solidFill>
                  <a:schemeClr val="tx1"/>
                </a:solidFill>
                <a:latin typeface="Calibri"/>
                <a:ea typeface="Montserrat"/>
                <a:cs typeface="Calibri"/>
                <a:sym typeface="Montserrat"/>
              </a:rPr>
              <a:t> </a:t>
            </a:r>
            <a:r>
              <a:rPr lang="en-US" sz="1800" b="0" i="0" u="none" strike="noStrike" cap="none" spc="-8" dirty="0" err="1">
                <a:solidFill>
                  <a:srgbClr val="FF0000"/>
                </a:solidFill>
                <a:latin typeface="Calibri"/>
                <a:ea typeface="Montserrat"/>
                <a:cs typeface="Calibri"/>
                <a:sym typeface="Montserrat"/>
              </a:rPr>
              <a:t>H.pylori</a:t>
            </a:r>
            <a:r>
              <a:rPr lang="en-US" sz="1800" b="0" i="0" u="none" strike="noStrike" cap="none" spc="-8" dirty="0">
                <a:solidFill>
                  <a:schemeClr val="tx1"/>
                </a:solidFill>
                <a:latin typeface="Calibri"/>
                <a:ea typeface="Montserrat"/>
                <a:cs typeface="Calibri"/>
                <a:sym typeface="Montserrat"/>
              </a:rPr>
              <a:t>, </a:t>
            </a:r>
            <a:r>
              <a:rPr lang="en-US" sz="1800" spc="-11" dirty="0">
                <a:solidFill>
                  <a:schemeClr val="tx1"/>
                </a:solidFill>
                <a:latin typeface="Calibri"/>
                <a:ea typeface="Montserrat"/>
                <a:cs typeface="Calibri"/>
                <a:sym typeface="Montserrat"/>
              </a:rPr>
              <a:t>i</a:t>
            </a:r>
            <a:r>
              <a:rPr lang="en-US" sz="1800" b="0" i="0" u="none" strike="noStrike" cap="none" spc="-11" dirty="0">
                <a:solidFill>
                  <a:schemeClr val="tx1"/>
                </a:solidFill>
                <a:latin typeface="Calibri"/>
                <a:ea typeface="Montserrat"/>
                <a:cs typeface="Calibri"/>
                <a:sym typeface="Montserrat"/>
              </a:rPr>
              <a:t>nitiate</a:t>
            </a:r>
            <a:r>
              <a:rPr lang="en-US" sz="1800" b="0" i="0" u="none" strike="noStrike" cap="none" spc="4" dirty="0">
                <a:solidFill>
                  <a:schemeClr val="tx1"/>
                </a:solidFill>
                <a:latin typeface="Calibri"/>
                <a:ea typeface="Montserrat"/>
                <a:cs typeface="Calibri"/>
                <a:sym typeface="Montserrat"/>
              </a:rPr>
              <a:t> </a:t>
            </a:r>
            <a:r>
              <a:rPr lang="en-US" sz="1800" b="0" i="0" u="none" strike="noStrike" cap="none" spc="-11" dirty="0">
                <a:solidFill>
                  <a:schemeClr val="tx1"/>
                </a:solidFill>
                <a:latin typeface="Calibri"/>
                <a:ea typeface="Montserrat"/>
                <a:cs typeface="Calibri"/>
                <a:sym typeface="Montserrat"/>
              </a:rPr>
              <a:t>treatment</a:t>
            </a:r>
            <a:r>
              <a:rPr lang="en-US" sz="1800" b="0" i="0" u="none" strike="noStrike" cap="none"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if</a:t>
            </a:r>
            <a:r>
              <a:rPr lang="en-US" sz="1800" b="0" i="0" u="none" strike="noStrike" cap="none" spc="4" dirty="0">
                <a:solidFill>
                  <a:schemeClr val="tx1"/>
                </a:solidFill>
                <a:latin typeface="Calibri"/>
                <a:ea typeface="Montserrat"/>
                <a:cs typeface="Calibri"/>
                <a:sym typeface="Montserrat"/>
              </a:rPr>
              <a:t> </a:t>
            </a:r>
            <a:r>
              <a:rPr lang="en-US" sz="1800" b="0" i="0" u="none" strike="noStrike" cap="none" spc="-8" dirty="0">
                <a:solidFill>
                  <a:schemeClr val="tx1"/>
                </a:solidFill>
                <a:latin typeface="Calibri"/>
                <a:ea typeface="Montserrat"/>
                <a:cs typeface="Calibri"/>
                <a:sym typeface="Montserrat"/>
              </a:rPr>
              <a:t>the result</a:t>
            </a:r>
            <a:r>
              <a:rPr lang="en-US" sz="1800" b="0" i="0" u="none" strike="noStrike" cap="none" spc="-23" dirty="0">
                <a:solidFill>
                  <a:schemeClr val="tx1"/>
                </a:solidFill>
                <a:latin typeface="Calibri"/>
                <a:ea typeface="Montserrat"/>
                <a:cs typeface="Calibri"/>
                <a:sym typeface="Montserrat"/>
              </a:rPr>
              <a:t> </a:t>
            </a:r>
            <a:r>
              <a:rPr lang="en-US" sz="1800" b="0" i="0" u="none" strike="noStrike" cap="none" spc="-4" dirty="0">
                <a:solidFill>
                  <a:schemeClr val="tx1"/>
                </a:solidFill>
                <a:latin typeface="Calibri"/>
                <a:ea typeface="Montserrat"/>
                <a:cs typeface="Calibri"/>
                <a:sym typeface="Montserrat"/>
              </a:rPr>
              <a:t>is</a:t>
            </a:r>
            <a:r>
              <a:rPr lang="en-US" sz="1800" b="0" i="0" u="none" strike="noStrike" cap="none" spc="-19" dirty="0">
                <a:solidFill>
                  <a:schemeClr val="tx1"/>
                </a:solidFill>
                <a:latin typeface="Calibri"/>
                <a:ea typeface="Montserrat"/>
                <a:cs typeface="Calibri"/>
                <a:sym typeface="Montserrat"/>
              </a:rPr>
              <a:t> </a:t>
            </a:r>
            <a:r>
              <a:rPr lang="en-US" sz="1800" b="0" i="0" u="none" strike="noStrike" cap="none" spc="-8" dirty="0">
                <a:solidFill>
                  <a:schemeClr val="tx1"/>
                </a:solidFill>
                <a:latin typeface="Calibri"/>
                <a:ea typeface="Montserrat"/>
                <a:cs typeface="Calibri"/>
                <a:sym typeface="Montserrat"/>
              </a:rPr>
              <a:t>positive.</a:t>
            </a:r>
            <a:endParaRPr lang="en-US" sz="1800" b="0" i="0" u="none" strike="noStrike" cap="none" dirty="0">
              <a:solidFill>
                <a:schemeClr val="tx1"/>
              </a:solidFill>
              <a:latin typeface="Calibri"/>
              <a:ea typeface="Montserrat"/>
              <a:cs typeface="Calibri"/>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8750" y="534721"/>
            <a:ext cx="3292096" cy="4074057"/>
          </a:xfrm>
          <a:prstGeom prst="rect">
            <a:avLst/>
          </a:prstGeom>
        </p:spPr>
      </p:pic>
      <p:pic>
        <p:nvPicPr>
          <p:cNvPr id="3" name="object 3"/>
          <p:cNvPicPr/>
          <p:nvPr/>
        </p:nvPicPr>
        <p:blipFill>
          <a:blip r:embed="rId3" cstate="print"/>
          <a:stretch>
            <a:fillRect/>
          </a:stretch>
        </p:blipFill>
        <p:spPr>
          <a:xfrm>
            <a:off x="4857751" y="534721"/>
            <a:ext cx="2857499" cy="407405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1481" y="596488"/>
            <a:ext cx="4739640" cy="2665121"/>
          </a:xfrm>
          <a:prstGeom prst="rect">
            <a:avLst/>
          </a:prstGeom>
        </p:spPr>
        <p:txBody>
          <a:bodyPr vert="horz" wrap="square" lIns="0" tIns="46196" rIns="0" bIns="0" rtlCol="0">
            <a:spAutoFit/>
          </a:bodyPr>
          <a:lstStyle/>
          <a:p>
            <a:pPr marL="9525">
              <a:spcBef>
                <a:spcPts val="363"/>
              </a:spcBef>
            </a:pPr>
            <a:r>
              <a:rPr sz="2800" u="heavy" spc="-8">
                <a:uFill>
                  <a:solidFill>
                    <a:srgbClr val="000000"/>
                  </a:solidFill>
                </a:uFill>
                <a:latin typeface="Calibri"/>
                <a:cs typeface="Calibri"/>
              </a:rPr>
              <a:t>After</a:t>
            </a:r>
            <a:r>
              <a:rPr sz="2800" u="heavy" spc="-23">
                <a:uFill>
                  <a:solidFill>
                    <a:srgbClr val="000000"/>
                  </a:solidFill>
                </a:uFill>
                <a:latin typeface="Calibri"/>
                <a:cs typeface="Calibri"/>
              </a:rPr>
              <a:t> </a:t>
            </a:r>
            <a:r>
              <a:rPr sz="2800" u="heavy" spc="-8">
                <a:uFill>
                  <a:solidFill>
                    <a:srgbClr val="000000"/>
                  </a:solidFill>
                </a:uFill>
                <a:latin typeface="Calibri"/>
                <a:cs typeface="Calibri"/>
              </a:rPr>
              <a:t>endoscopy</a:t>
            </a:r>
            <a:r>
              <a:rPr sz="2800" u="heavy" spc="-23">
                <a:uFill>
                  <a:solidFill>
                    <a:srgbClr val="000000"/>
                  </a:solidFill>
                </a:uFill>
                <a:latin typeface="Calibri"/>
                <a:cs typeface="Calibri"/>
              </a:rPr>
              <a:t> </a:t>
            </a:r>
            <a:r>
              <a:rPr sz="2800" u="heavy">
                <a:uFill>
                  <a:solidFill>
                    <a:srgbClr val="000000"/>
                  </a:solidFill>
                </a:uFill>
                <a:latin typeface="Calibri"/>
                <a:cs typeface="Calibri"/>
              </a:rPr>
              <a:t>:</a:t>
            </a:r>
            <a:endParaRPr sz="2800">
              <a:latin typeface="Calibri"/>
              <a:cs typeface="Calibri"/>
            </a:endParaRPr>
          </a:p>
          <a:p>
            <a:pPr marL="9525" marR="3810">
              <a:lnSpc>
                <a:spcPct val="101299"/>
              </a:lnSpc>
              <a:spcBef>
                <a:spcPts val="248"/>
              </a:spcBef>
              <a:tabLst>
                <a:tab pos="2018348" algn="l"/>
              </a:tabLst>
            </a:pPr>
            <a:r>
              <a:rPr sz="2800" spc="-4">
                <a:latin typeface="Calibri"/>
                <a:cs typeface="Calibri"/>
              </a:rPr>
              <a:t>If</a:t>
            </a:r>
            <a:r>
              <a:rPr sz="2800" spc="-11">
                <a:latin typeface="Calibri"/>
                <a:cs typeface="Calibri"/>
              </a:rPr>
              <a:t> there</a:t>
            </a:r>
            <a:r>
              <a:rPr sz="2800" spc="-4">
                <a:latin typeface="Calibri"/>
                <a:cs typeface="Calibri"/>
              </a:rPr>
              <a:t> is </a:t>
            </a:r>
            <a:r>
              <a:rPr sz="2800" spc="-8">
                <a:latin typeface="Calibri"/>
                <a:cs typeface="Calibri"/>
              </a:rPr>
              <a:t>clinical evidence</a:t>
            </a:r>
            <a:r>
              <a:rPr sz="2800" spc="-4">
                <a:latin typeface="Calibri"/>
                <a:cs typeface="Calibri"/>
              </a:rPr>
              <a:t> of</a:t>
            </a:r>
            <a:r>
              <a:rPr sz="2800" spc="53">
                <a:latin typeface="Calibri"/>
                <a:cs typeface="Calibri"/>
              </a:rPr>
              <a:t> </a:t>
            </a:r>
            <a:r>
              <a:rPr sz="2800" spc="-4">
                <a:solidFill>
                  <a:srgbClr val="FF0000"/>
                </a:solidFill>
                <a:latin typeface="Calibri"/>
                <a:cs typeface="Calibri"/>
              </a:rPr>
              <a:t>ulcer </a:t>
            </a:r>
            <a:r>
              <a:rPr sz="2800">
                <a:solidFill>
                  <a:srgbClr val="FF0000"/>
                </a:solidFill>
                <a:latin typeface="Calibri"/>
                <a:cs typeface="Calibri"/>
              </a:rPr>
              <a:t> </a:t>
            </a:r>
            <a:r>
              <a:rPr sz="2800" spc="-8">
                <a:solidFill>
                  <a:srgbClr val="FF0000"/>
                </a:solidFill>
                <a:latin typeface="Calibri"/>
                <a:cs typeface="Calibri"/>
              </a:rPr>
              <a:t>rebleeding</a:t>
            </a:r>
            <a:r>
              <a:rPr lang="en-US" sz="2800" spc="-19">
                <a:latin typeface="Calibri"/>
                <a:cs typeface="Calibri"/>
              </a:rPr>
              <a:t>, </a:t>
            </a:r>
            <a:r>
              <a:rPr sz="2800" spc="-19">
                <a:latin typeface="Calibri"/>
                <a:cs typeface="Calibri"/>
              </a:rPr>
              <a:t>the</a:t>
            </a:r>
            <a:r>
              <a:rPr lang="en-US" sz="2800" spc="-19">
                <a:latin typeface="Calibri"/>
                <a:cs typeface="Calibri"/>
              </a:rPr>
              <a:t> </a:t>
            </a:r>
            <a:r>
              <a:rPr sz="2800" spc="-4">
                <a:latin typeface="Calibri"/>
                <a:cs typeface="Calibri"/>
              </a:rPr>
              <a:t>guideline</a:t>
            </a:r>
            <a:r>
              <a:rPr sz="2800" spc="-19">
                <a:latin typeface="Calibri"/>
                <a:cs typeface="Calibri"/>
              </a:rPr>
              <a:t> </a:t>
            </a:r>
            <a:r>
              <a:rPr sz="2800" spc="-4">
                <a:latin typeface="Calibri"/>
                <a:cs typeface="Calibri"/>
              </a:rPr>
              <a:t>is</a:t>
            </a:r>
            <a:r>
              <a:rPr sz="2800" spc="26">
                <a:latin typeface="Calibri"/>
                <a:cs typeface="Calibri"/>
              </a:rPr>
              <a:t> </a:t>
            </a:r>
            <a:r>
              <a:rPr sz="2800" spc="-15">
                <a:solidFill>
                  <a:srgbClr val="FF0000"/>
                </a:solidFill>
                <a:latin typeface="Calibri"/>
                <a:cs typeface="Calibri"/>
              </a:rPr>
              <a:t>to</a:t>
            </a:r>
            <a:r>
              <a:rPr sz="2800" spc="-19">
                <a:solidFill>
                  <a:srgbClr val="FF0000"/>
                </a:solidFill>
                <a:latin typeface="Calibri"/>
                <a:cs typeface="Calibri"/>
              </a:rPr>
              <a:t> </a:t>
            </a:r>
            <a:r>
              <a:rPr sz="2800" spc="-15">
                <a:solidFill>
                  <a:srgbClr val="FF0000"/>
                </a:solidFill>
                <a:latin typeface="Calibri"/>
                <a:cs typeface="Calibri"/>
              </a:rPr>
              <a:t>repeat </a:t>
            </a:r>
            <a:r>
              <a:rPr sz="2800" spc="-529">
                <a:solidFill>
                  <a:srgbClr val="FF0000"/>
                </a:solidFill>
                <a:latin typeface="Calibri"/>
                <a:cs typeface="Calibri"/>
              </a:rPr>
              <a:t> </a:t>
            </a:r>
            <a:r>
              <a:rPr sz="2800" spc="-8">
                <a:solidFill>
                  <a:srgbClr val="FF0000"/>
                </a:solidFill>
                <a:latin typeface="Calibri"/>
                <a:cs typeface="Calibri"/>
              </a:rPr>
              <a:t>endoscopy</a:t>
            </a:r>
            <a:r>
              <a:rPr sz="2800">
                <a:solidFill>
                  <a:srgbClr val="FF0000"/>
                </a:solidFill>
                <a:latin typeface="Calibri"/>
                <a:cs typeface="Calibri"/>
              </a:rPr>
              <a:t> </a:t>
            </a:r>
            <a:r>
              <a:rPr sz="2800" spc="-8">
                <a:latin typeface="Calibri"/>
                <a:cs typeface="Calibri"/>
              </a:rPr>
              <a:t>with</a:t>
            </a:r>
            <a:r>
              <a:rPr sz="2800" spc="-11">
                <a:latin typeface="Calibri"/>
                <a:cs typeface="Calibri"/>
              </a:rPr>
              <a:t> </a:t>
            </a:r>
            <a:r>
              <a:rPr sz="2800">
                <a:latin typeface="Calibri"/>
                <a:cs typeface="Calibri"/>
              </a:rPr>
              <a:t>an</a:t>
            </a:r>
            <a:r>
              <a:rPr sz="2800" spc="-4">
                <a:latin typeface="Calibri"/>
                <a:cs typeface="Calibri"/>
              </a:rPr>
              <a:t> </a:t>
            </a:r>
            <a:r>
              <a:rPr sz="2800" spc="-19">
                <a:latin typeface="Calibri"/>
                <a:cs typeface="Calibri"/>
              </a:rPr>
              <a:t>attempt</a:t>
            </a:r>
            <a:r>
              <a:rPr sz="2800" spc="-11">
                <a:latin typeface="Calibri"/>
                <a:cs typeface="Calibri"/>
              </a:rPr>
              <a:t> at </a:t>
            </a:r>
            <a:r>
              <a:rPr sz="2800" spc="-8">
                <a:latin typeface="Calibri"/>
                <a:cs typeface="Calibri"/>
              </a:rPr>
              <a:t> endoscopic </a:t>
            </a:r>
            <a:r>
              <a:rPr sz="2800" spc="-11">
                <a:latin typeface="Calibri"/>
                <a:cs typeface="Calibri"/>
              </a:rPr>
              <a:t>hemostasis</a:t>
            </a:r>
            <a:r>
              <a:rPr lang="en-US" sz="2800" spc="-11">
                <a:latin typeface="Calibri"/>
                <a:cs typeface="Calibri"/>
              </a:rPr>
              <a:t>.</a:t>
            </a:r>
            <a:endParaRPr sz="2800">
              <a:latin typeface="Calibri"/>
              <a:cs typeface="Calibri"/>
            </a:endParaRPr>
          </a:p>
        </p:txBody>
      </p:sp>
      <p:pic>
        <p:nvPicPr>
          <p:cNvPr id="3" name="object 3"/>
          <p:cNvPicPr/>
          <p:nvPr/>
        </p:nvPicPr>
        <p:blipFill>
          <a:blip r:embed="rId2" cstate="print"/>
          <a:stretch>
            <a:fillRect/>
          </a:stretch>
        </p:blipFill>
        <p:spPr>
          <a:xfrm>
            <a:off x="5318761" y="1727149"/>
            <a:ext cx="3200399" cy="2800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3444" y="396240"/>
            <a:ext cx="7726735" cy="4175310"/>
          </a:xfrm>
          <a:prstGeom prst="rect">
            <a:avLst/>
          </a:prstGeom>
        </p:spPr>
        <p:txBody>
          <a:bodyPr vert="horz" wrap="square" lIns="0" tIns="9525" rIns="0" bIns="0" rtlCol="0">
            <a:spAutoFit/>
          </a:bodyPr>
          <a:lstStyle/>
          <a:p>
            <a:pPr marL="162401">
              <a:spcBef>
                <a:spcPts val="75"/>
              </a:spcBef>
            </a:pPr>
            <a:r>
              <a:rPr sz="2400" spc="-11" dirty="0">
                <a:latin typeface="Calibri"/>
                <a:cs typeface="Calibri"/>
              </a:rPr>
              <a:t>Predictors</a:t>
            </a:r>
            <a:r>
              <a:rPr sz="2400" spc="-4" dirty="0">
                <a:latin typeface="Calibri"/>
                <a:cs typeface="Calibri"/>
              </a:rPr>
              <a:t> of</a:t>
            </a:r>
            <a:r>
              <a:rPr sz="2400" spc="8" dirty="0">
                <a:latin typeface="Calibri"/>
                <a:cs typeface="Calibri"/>
              </a:rPr>
              <a:t> </a:t>
            </a:r>
            <a:r>
              <a:rPr sz="2400" spc="-11" dirty="0">
                <a:solidFill>
                  <a:srgbClr val="FF0000"/>
                </a:solidFill>
                <a:latin typeface="Calibri"/>
                <a:cs typeface="Calibri"/>
              </a:rPr>
              <a:t>failure</a:t>
            </a:r>
            <a:r>
              <a:rPr sz="2400" spc="-4" dirty="0">
                <a:solidFill>
                  <a:srgbClr val="FF0000"/>
                </a:solidFill>
                <a:latin typeface="Calibri"/>
                <a:cs typeface="Calibri"/>
              </a:rPr>
              <a:t> of</a:t>
            </a:r>
            <a:r>
              <a:rPr sz="2400" dirty="0">
                <a:solidFill>
                  <a:srgbClr val="FF0000"/>
                </a:solidFill>
                <a:latin typeface="Calibri"/>
                <a:cs typeface="Calibri"/>
              </a:rPr>
              <a:t> </a:t>
            </a:r>
            <a:r>
              <a:rPr sz="2400" spc="-8" dirty="0">
                <a:solidFill>
                  <a:srgbClr val="FF0000"/>
                </a:solidFill>
                <a:latin typeface="Calibri"/>
                <a:cs typeface="Calibri"/>
              </a:rPr>
              <a:t>endoscopic</a:t>
            </a:r>
            <a:r>
              <a:rPr sz="2400" spc="-4" dirty="0">
                <a:solidFill>
                  <a:srgbClr val="FF0000"/>
                </a:solidFill>
                <a:latin typeface="Calibri"/>
                <a:cs typeface="Calibri"/>
              </a:rPr>
              <a:t> </a:t>
            </a:r>
            <a:r>
              <a:rPr sz="2400" spc="-11" dirty="0">
                <a:solidFill>
                  <a:srgbClr val="FF0000"/>
                </a:solidFill>
                <a:latin typeface="Calibri"/>
                <a:cs typeface="Calibri"/>
              </a:rPr>
              <a:t>treatment</a:t>
            </a:r>
            <a:r>
              <a:rPr sz="2400" spc="-11" dirty="0">
                <a:solidFill>
                  <a:schemeClr val="tx1"/>
                </a:solidFill>
                <a:latin typeface="Calibri"/>
                <a:cs typeface="Calibri"/>
              </a:rPr>
              <a:t>:</a:t>
            </a:r>
            <a:endParaRPr sz="2400" dirty="0">
              <a:solidFill>
                <a:schemeClr val="tx1"/>
              </a:solidFill>
              <a:latin typeface="Calibri"/>
              <a:cs typeface="Calibri"/>
            </a:endParaRPr>
          </a:p>
          <a:p>
            <a:pPr marL="352425" marR="2059305" indent="-342900">
              <a:lnSpc>
                <a:spcPct val="174100"/>
              </a:lnSpc>
              <a:spcBef>
                <a:spcPts val="41"/>
              </a:spcBef>
              <a:buFont typeface="+mj-lt"/>
              <a:buAutoNum type="arabicPeriod"/>
            </a:pPr>
            <a:r>
              <a:rPr sz="1800" spc="-8" dirty="0">
                <a:latin typeface="Calibri"/>
                <a:cs typeface="Calibri"/>
              </a:rPr>
              <a:t>History </a:t>
            </a:r>
            <a:r>
              <a:rPr sz="1800" spc="-4" dirty="0">
                <a:latin typeface="Calibri"/>
                <a:cs typeface="Calibri"/>
              </a:rPr>
              <a:t>of </a:t>
            </a:r>
            <a:r>
              <a:rPr sz="1800" spc="-8" dirty="0">
                <a:latin typeface="Calibri"/>
                <a:cs typeface="Calibri"/>
              </a:rPr>
              <a:t>peptic </a:t>
            </a:r>
            <a:r>
              <a:rPr sz="1800" spc="-4" dirty="0">
                <a:latin typeface="Calibri"/>
                <a:cs typeface="Calibri"/>
              </a:rPr>
              <a:t>ulcer disease</a:t>
            </a:r>
            <a:endParaRPr lang="en-US" sz="1800" spc="-4" dirty="0">
              <a:latin typeface="Calibri"/>
              <a:cs typeface="Calibri"/>
            </a:endParaRPr>
          </a:p>
          <a:p>
            <a:pPr marL="352425" marR="2059305" indent="-342900">
              <a:lnSpc>
                <a:spcPct val="174100"/>
              </a:lnSpc>
              <a:spcBef>
                <a:spcPts val="41"/>
              </a:spcBef>
              <a:buFont typeface="+mj-lt"/>
              <a:buAutoNum type="arabicPeriod"/>
            </a:pPr>
            <a:r>
              <a:rPr sz="1800" spc="-4" dirty="0">
                <a:latin typeface="Calibri"/>
                <a:cs typeface="Calibri"/>
              </a:rPr>
              <a:t>Previous</a:t>
            </a:r>
            <a:r>
              <a:rPr sz="1800" spc="-11" dirty="0">
                <a:latin typeface="Calibri"/>
                <a:cs typeface="Calibri"/>
              </a:rPr>
              <a:t> </a:t>
            </a:r>
            <a:r>
              <a:rPr sz="1800" spc="-4" dirty="0">
                <a:latin typeface="Calibri"/>
                <a:cs typeface="Calibri"/>
              </a:rPr>
              <a:t>ulcer</a:t>
            </a:r>
            <a:r>
              <a:rPr sz="1800" spc="-8" dirty="0">
                <a:latin typeface="Calibri"/>
                <a:cs typeface="Calibri"/>
              </a:rPr>
              <a:t> </a:t>
            </a:r>
            <a:r>
              <a:rPr sz="1800" spc="-4" dirty="0">
                <a:latin typeface="Calibri"/>
                <a:cs typeface="Calibri"/>
              </a:rPr>
              <a:t>bleeding</a:t>
            </a:r>
            <a:endParaRPr lang="en-US" sz="1800" dirty="0">
              <a:latin typeface="Calibri"/>
              <a:cs typeface="Calibri"/>
            </a:endParaRPr>
          </a:p>
          <a:p>
            <a:pPr marL="352425" marR="2059305" indent="-342900">
              <a:lnSpc>
                <a:spcPct val="174100"/>
              </a:lnSpc>
              <a:spcBef>
                <a:spcPts val="41"/>
              </a:spcBef>
              <a:buFont typeface="+mj-lt"/>
              <a:buAutoNum type="arabicPeriod"/>
            </a:pPr>
            <a:r>
              <a:rPr sz="1800" spc="-4" dirty="0">
                <a:latin typeface="Calibri"/>
                <a:cs typeface="Calibri"/>
              </a:rPr>
              <a:t>Presence of shock </a:t>
            </a:r>
            <a:r>
              <a:rPr sz="1800" spc="-11" dirty="0">
                <a:latin typeface="Calibri"/>
                <a:cs typeface="Calibri"/>
              </a:rPr>
              <a:t>at presentation</a:t>
            </a:r>
            <a:endParaRPr lang="en-US" sz="1800" spc="-11" dirty="0">
              <a:latin typeface="Calibri"/>
              <a:cs typeface="Calibri"/>
            </a:endParaRPr>
          </a:p>
          <a:p>
            <a:pPr marL="352425" marR="2059305" indent="-342900">
              <a:lnSpc>
                <a:spcPct val="174100"/>
              </a:lnSpc>
              <a:spcBef>
                <a:spcPts val="41"/>
              </a:spcBef>
              <a:buFont typeface="+mj-lt"/>
              <a:buAutoNum type="arabicPeriod"/>
            </a:pPr>
            <a:r>
              <a:rPr sz="1800" spc="-4" dirty="0">
                <a:latin typeface="Calibri"/>
                <a:cs typeface="Calibri"/>
              </a:rPr>
              <a:t>Active bleeding during </a:t>
            </a:r>
            <a:r>
              <a:rPr sz="1800" spc="-8" dirty="0">
                <a:latin typeface="Calibri"/>
                <a:cs typeface="Calibri"/>
              </a:rPr>
              <a:t>endoscopy</a:t>
            </a:r>
            <a:endParaRPr lang="en-US" sz="1800" spc="-8" dirty="0">
              <a:latin typeface="Calibri"/>
              <a:cs typeface="Calibri"/>
            </a:endParaRPr>
          </a:p>
          <a:p>
            <a:pPr marL="352425" marR="2059305" indent="-342900">
              <a:lnSpc>
                <a:spcPct val="174100"/>
              </a:lnSpc>
              <a:spcBef>
                <a:spcPts val="41"/>
              </a:spcBef>
              <a:buFont typeface="+mj-lt"/>
              <a:buAutoNum type="arabicPeriod"/>
            </a:pPr>
            <a:r>
              <a:rPr sz="1800" spc="-8" dirty="0">
                <a:latin typeface="Calibri"/>
                <a:cs typeface="Calibri"/>
              </a:rPr>
              <a:t>Large </a:t>
            </a:r>
            <a:r>
              <a:rPr sz="1800" spc="-11" dirty="0">
                <a:latin typeface="Calibri"/>
                <a:cs typeface="Calibri"/>
              </a:rPr>
              <a:t>ulcers</a:t>
            </a:r>
            <a:r>
              <a:rPr sz="1800" spc="-8" dirty="0">
                <a:latin typeface="Calibri"/>
                <a:cs typeface="Calibri"/>
              </a:rPr>
              <a:t> </a:t>
            </a:r>
            <a:r>
              <a:rPr sz="1800" dirty="0">
                <a:latin typeface="Calibri"/>
                <a:cs typeface="Calibri"/>
              </a:rPr>
              <a:t>(</a:t>
            </a:r>
            <a:r>
              <a:rPr sz="1800" spc="-4" dirty="0">
                <a:latin typeface="Calibri"/>
                <a:cs typeface="Calibri"/>
              </a:rPr>
              <a:t>&gt;2cm</a:t>
            </a:r>
            <a:r>
              <a:rPr sz="1800" spc="-8" dirty="0">
                <a:latin typeface="Calibri"/>
                <a:cs typeface="Calibri"/>
              </a:rPr>
              <a:t> </a:t>
            </a:r>
            <a:r>
              <a:rPr sz="1800" spc="-4" dirty="0">
                <a:latin typeface="Calibri"/>
                <a:cs typeface="Calibri"/>
              </a:rPr>
              <a:t>in </a:t>
            </a:r>
            <a:r>
              <a:rPr sz="1800" spc="-8" dirty="0">
                <a:latin typeface="Calibri"/>
                <a:cs typeface="Calibri"/>
              </a:rPr>
              <a:t>diameter</a:t>
            </a:r>
            <a:r>
              <a:rPr sz="1800" dirty="0">
                <a:latin typeface="Calibri"/>
                <a:cs typeface="Calibri"/>
              </a:rPr>
              <a:t>)</a:t>
            </a:r>
            <a:endParaRPr lang="en-US" sz="1800" dirty="0">
              <a:latin typeface="Calibri"/>
              <a:cs typeface="Calibri"/>
            </a:endParaRPr>
          </a:p>
          <a:p>
            <a:pPr marL="352425" marR="2059305" indent="-342900">
              <a:lnSpc>
                <a:spcPct val="174100"/>
              </a:lnSpc>
              <a:spcBef>
                <a:spcPts val="41"/>
              </a:spcBef>
              <a:buFont typeface="+mj-lt"/>
              <a:buAutoNum type="arabicPeriod"/>
            </a:pPr>
            <a:r>
              <a:rPr sz="1800" spc="-8" dirty="0">
                <a:latin typeface="Calibri"/>
                <a:cs typeface="Calibri"/>
              </a:rPr>
              <a:t>Large </a:t>
            </a:r>
            <a:r>
              <a:rPr sz="1800" spc="-4" dirty="0">
                <a:latin typeface="Calibri"/>
                <a:cs typeface="Calibri"/>
              </a:rPr>
              <a:t>underlying</a:t>
            </a:r>
            <a:r>
              <a:rPr sz="1800" spc="-8" dirty="0">
                <a:latin typeface="Calibri"/>
                <a:cs typeface="Calibri"/>
              </a:rPr>
              <a:t> </a:t>
            </a:r>
            <a:r>
              <a:rPr sz="1800" spc="-4" dirty="0">
                <a:latin typeface="Calibri"/>
                <a:cs typeface="Calibri"/>
              </a:rPr>
              <a:t>bleeding </a:t>
            </a:r>
            <a:r>
              <a:rPr sz="1800" spc="-8" dirty="0">
                <a:latin typeface="Calibri"/>
                <a:cs typeface="Calibri"/>
              </a:rPr>
              <a:t>vessel </a:t>
            </a:r>
            <a:r>
              <a:rPr sz="1800" dirty="0">
                <a:latin typeface="Calibri"/>
                <a:cs typeface="Calibri"/>
              </a:rPr>
              <a:t>(</a:t>
            </a:r>
            <a:r>
              <a:rPr sz="1800" spc="-4" dirty="0">
                <a:latin typeface="Calibri"/>
                <a:cs typeface="Calibri"/>
              </a:rPr>
              <a:t>2mm</a:t>
            </a:r>
            <a:r>
              <a:rPr sz="1800" spc="-8" dirty="0">
                <a:latin typeface="Calibri"/>
                <a:cs typeface="Calibri"/>
              </a:rPr>
              <a:t> </a:t>
            </a:r>
            <a:r>
              <a:rPr sz="1800" spc="-4" dirty="0">
                <a:latin typeface="Calibri"/>
                <a:cs typeface="Calibri"/>
              </a:rPr>
              <a:t>in</a:t>
            </a:r>
            <a:r>
              <a:rPr sz="1800" spc="-8" dirty="0">
                <a:latin typeface="Calibri"/>
                <a:cs typeface="Calibri"/>
              </a:rPr>
              <a:t> diameter</a:t>
            </a:r>
            <a:r>
              <a:rPr sz="1800" dirty="0">
                <a:latin typeface="Calibri"/>
                <a:cs typeface="Calibri"/>
              </a:rPr>
              <a:t>)</a:t>
            </a:r>
            <a:endParaRPr lang="en-US" sz="1800" dirty="0">
              <a:latin typeface="Calibri"/>
              <a:cs typeface="Calibri"/>
            </a:endParaRPr>
          </a:p>
          <a:p>
            <a:pPr marL="9525" marR="2059305">
              <a:lnSpc>
                <a:spcPct val="174100"/>
              </a:lnSpc>
              <a:spcBef>
                <a:spcPts val="41"/>
              </a:spcBef>
            </a:pPr>
            <a:r>
              <a:rPr lang="en-US" sz="1800" spc="-4" dirty="0">
                <a:latin typeface="Calibri"/>
                <a:cs typeface="Calibri"/>
              </a:rPr>
              <a:t>7.   Ulcers</a:t>
            </a:r>
            <a:r>
              <a:rPr lang="en-US" sz="1800" spc="-8" dirty="0">
                <a:latin typeface="Calibri"/>
                <a:cs typeface="Calibri"/>
              </a:rPr>
              <a:t> </a:t>
            </a:r>
            <a:r>
              <a:rPr lang="en-US" sz="1800" spc="-11" dirty="0">
                <a:latin typeface="Calibri"/>
                <a:cs typeface="Calibri"/>
              </a:rPr>
              <a:t>located</a:t>
            </a:r>
            <a:r>
              <a:rPr lang="en-US" sz="1800" spc="-8" dirty="0">
                <a:latin typeface="Calibri"/>
                <a:cs typeface="Calibri"/>
              </a:rPr>
              <a:t> </a:t>
            </a:r>
            <a:r>
              <a:rPr lang="en-US" sz="1800" spc="-4" dirty="0">
                <a:latin typeface="Calibri"/>
                <a:cs typeface="Calibri"/>
              </a:rPr>
              <a:t>on</a:t>
            </a:r>
            <a:r>
              <a:rPr lang="en-US" sz="1800" spc="-8" dirty="0">
                <a:latin typeface="Calibri"/>
                <a:cs typeface="Calibri"/>
              </a:rPr>
              <a:t> </a:t>
            </a:r>
            <a:r>
              <a:rPr lang="en-US" sz="1800" spc="-4" dirty="0">
                <a:latin typeface="Calibri"/>
                <a:cs typeface="Calibri"/>
              </a:rPr>
              <a:t>the lesser</a:t>
            </a:r>
            <a:r>
              <a:rPr lang="en-US" sz="1800" spc="-8" dirty="0">
                <a:latin typeface="Calibri"/>
                <a:cs typeface="Calibri"/>
              </a:rPr>
              <a:t> </a:t>
            </a:r>
            <a:r>
              <a:rPr lang="en-US" sz="1800" spc="-11" dirty="0">
                <a:latin typeface="Calibri"/>
                <a:cs typeface="Calibri"/>
              </a:rPr>
              <a:t>curvature</a:t>
            </a:r>
            <a:r>
              <a:rPr lang="en-US" sz="1800" dirty="0">
                <a:latin typeface="Calibri"/>
                <a:cs typeface="Calibri"/>
              </a:rPr>
              <a:t>,</a:t>
            </a:r>
            <a:r>
              <a:rPr lang="en-US" sz="1800" spc="-8" dirty="0">
                <a:latin typeface="Calibri"/>
                <a:cs typeface="Calibri"/>
              </a:rPr>
              <a:t> posterior</a:t>
            </a:r>
            <a:r>
              <a:rPr lang="en-US" sz="1800" spc="-4" dirty="0">
                <a:latin typeface="Calibri"/>
                <a:cs typeface="Calibri"/>
              </a:rPr>
              <a:t> or</a:t>
            </a:r>
            <a:r>
              <a:rPr lang="en-US" sz="1800" spc="-8" dirty="0">
                <a:latin typeface="Calibri"/>
                <a:cs typeface="Calibri"/>
              </a:rPr>
              <a:t> </a:t>
            </a:r>
            <a:r>
              <a:rPr lang="en-US" sz="1800" spc="-4" dirty="0">
                <a:latin typeface="Calibri"/>
                <a:cs typeface="Calibri"/>
              </a:rPr>
              <a:t>superior duodenal bulb</a:t>
            </a:r>
            <a:endParaRPr lang="en-US" sz="1800" dirty="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339725"/>
            <a:ext cx="2595563" cy="576263"/>
          </a:xfrm>
          <a:prstGeom prst="rect">
            <a:avLst/>
          </a:prstGeom>
        </p:spPr>
        <p:txBody>
          <a:bodyPr spcFirstLastPara="1" vert="horz" wrap="square" lIns="0" tIns="9525" rIns="0" bIns="0" rtlCol="0" anchor="t" anchorCtr="0">
            <a:spAutoFit/>
          </a:bodyPr>
          <a:lstStyle/>
          <a:p>
            <a:pPr marL="9525">
              <a:spcBef>
                <a:spcPts val="75"/>
              </a:spcBef>
            </a:pPr>
            <a:r>
              <a:rPr sz="3600" b="1" u="heavy" spc="-4" dirty="0">
                <a:uFill>
                  <a:solidFill>
                    <a:srgbClr val="000000"/>
                  </a:solidFill>
                </a:uFill>
                <a:latin typeface="Microsoft JhengHei Light" panose="020B0304030504040204" pitchFamily="34" charset="-120"/>
                <a:ea typeface="Microsoft JhengHei Light" panose="020B0304030504040204" pitchFamily="34" charset="-120"/>
              </a:rPr>
              <a:t>Su</a:t>
            </a:r>
            <a:r>
              <a:rPr sz="3600" b="1" u="heavy" spc="-23" dirty="0">
                <a:uFill>
                  <a:solidFill>
                    <a:srgbClr val="000000"/>
                  </a:solidFill>
                </a:uFill>
                <a:latin typeface="Microsoft JhengHei Light" panose="020B0304030504040204" pitchFamily="34" charset="-120"/>
                <a:ea typeface="Microsoft JhengHei Light" panose="020B0304030504040204" pitchFamily="34" charset="-120"/>
              </a:rPr>
              <a:t>r</a:t>
            </a:r>
            <a:r>
              <a:rPr sz="3600" b="1" u="heavy" spc="-19" dirty="0">
                <a:uFill>
                  <a:solidFill>
                    <a:srgbClr val="000000"/>
                  </a:solidFill>
                </a:uFill>
                <a:latin typeface="Microsoft JhengHei Light" panose="020B0304030504040204" pitchFamily="34" charset="-120"/>
                <a:ea typeface="Microsoft JhengHei Light" panose="020B0304030504040204" pitchFamily="34" charset="-120"/>
              </a:rPr>
              <a:t>g</a:t>
            </a:r>
            <a:r>
              <a:rPr sz="3600" b="1" u="heavy" spc="-4" dirty="0">
                <a:uFill>
                  <a:solidFill>
                    <a:srgbClr val="000000"/>
                  </a:solidFill>
                </a:uFill>
                <a:latin typeface="Microsoft JhengHei Light" panose="020B0304030504040204" pitchFamily="34" charset="-120"/>
                <a:ea typeface="Microsoft JhengHei Light" panose="020B0304030504040204" pitchFamily="34" charset="-120"/>
              </a:rPr>
              <a:t>e</a:t>
            </a:r>
            <a:r>
              <a:rPr sz="3600" b="1" u="heavy" spc="4" dirty="0">
                <a:uFill>
                  <a:solidFill>
                    <a:srgbClr val="000000"/>
                  </a:solidFill>
                </a:uFill>
                <a:latin typeface="Microsoft JhengHei Light" panose="020B0304030504040204" pitchFamily="34" charset="-120"/>
                <a:ea typeface="Microsoft JhengHei Light" panose="020B0304030504040204" pitchFamily="34" charset="-120"/>
              </a:rPr>
              <a:t>r</a:t>
            </a:r>
            <a:r>
              <a:rPr sz="3600" b="1" u="heavy" dirty="0">
                <a:uFill>
                  <a:solidFill>
                    <a:srgbClr val="000000"/>
                  </a:solidFill>
                </a:uFill>
                <a:latin typeface="Microsoft JhengHei Light" panose="020B0304030504040204" pitchFamily="34" charset="-120"/>
                <a:ea typeface="Microsoft JhengHei Light" panose="020B0304030504040204" pitchFamily="34" charset="-120"/>
                <a:cs typeface="Calibri"/>
              </a:rPr>
              <a:t>y</a:t>
            </a:r>
          </a:p>
        </p:txBody>
      </p:sp>
      <p:sp>
        <p:nvSpPr>
          <p:cNvPr id="3" name="object 3"/>
          <p:cNvSpPr txBox="1"/>
          <p:nvPr/>
        </p:nvSpPr>
        <p:spPr>
          <a:xfrm>
            <a:off x="834390" y="1209002"/>
            <a:ext cx="8171434" cy="3437319"/>
          </a:xfrm>
          <a:prstGeom prst="rect">
            <a:avLst/>
          </a:prstGeom>
        </p:spPr>
        <p:txBody>
          <a:bodyPr vert="horz" wrap="square" lIns="0" tIns="30956" rIns="0" bIns="0" rtlCol="0">
            <a:spAutoFit/>
          </a:bodyPr>
          <a:lstStyle/>
          <a:p>
            <a:pPr marL="59055">
              <a:spcBef>
                <a:spcPts val="244"/>
              </a:spcBef>
            </a:pPr>
            <a:r>
              <a:rPr sz="1600" spc="-8" dirty="0">
                <a:latin typeface="Tahoma" panose="020B0604030504040204" pitchFamily="34" charset="0"/>
                <a:ea typeface="Tahoma" panose="020B0604030504040204" pitchFamily="34" charset="0"/>
                <a:cs typeface="Tahoma" panose="020B0604030504040204" pitchFamily="34" charset="0"/>
              </a:rPr>
              <a:t>Indications</a:t>
            </a:r>
            <a:r>
              <a:rPr sz="1600" dirty="0">
                <a:latin typeface="Tahoma" panose="020B0604030504040204" pitchFamily="34" charset="0"/>
                <a:ea typeface="Tahoma" panose="020B0604030504040204" pitchFamily="34" charset="0"/>
                <a:cs typeface="Tahoma" panose="020B0604030504040204" pitchFamily="34" charset="0"/>
              </a:rPr>
              <a:t>:</a:t>
            </a:r>
          </a:p>
          <a:p>
            <a:pPr marL="59055">
              <a:spcBef>
                <a:spcPts val="169"/>
              </a:spcBef>
            </a:pPr>
            <a:r>
              <a:rPr sz="1600"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sz="1600" spc="-1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1600" spc="-8" dirty="0">
                <a:solidFill>
                  <a:srgbClr val="FF0000"/>
                </a:solidFill>
                <a:latin typeface="Tahoma" panose="020B0604030504040204" pitchFamily="34" charset="0"/>
                <a:ea typeface="Tahoma" panose="020B0604030504040204" pitchFamily="34" charset="0"/>
                <a:cs typeface="Tahoma" panose="020B0604030504040204" pitchFamily="34" charset="0"/>
              </a:rPr>
              <a:t>Absolute</a:t>
            </a:r>
            <a:r>
              <a:rPr sz="1600" spc="-1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1600" spc="-8" dirty="0">
                <a:solidFill>
                  <a:srgbClr val="FF0000"/>
                </a:solidFill>
                <a:latin typeface="Tahoma" panose="020B0604030504040204" pitchFamily="34" charset="0"/>
                <a:ea typeface="Tahoma" panose="020B0604030504040204" pitchFamily="34" charset="0"/>
                <a:cs typeface="Tahoma" panose="020B0604030504040204" pitchFamily="34" charset="0"/>
              </a:rPr>
              <a:t>indications</a:t>
            </a:r>
            <a:r>
              <a:rPr sz="1600"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sz="1600" dirty="0">
              <a:latin typeface="Tahoma" panose="020B0604030504040204" pitchFamily="34" charset="0"/>
              <a:ea typeface="Tahoma" panose="020B0604030504040204" pitchFamily="34" charset="0"/>
              <a:cs typeface="Tahoma" panose="020B0604030504040204" pitchFamily="34" charset="0"/>
            </a:endParaRPr>
          </a:p>
          <a:p>
            <a:pPr marL="207169" marR="106204" indent="-198120">
              <a:spcBef>
                <a:spcPts val="169"/>
              </a:spcBef>
              <a:buAutoNum type="arabicPeriod"/>
              <a:tabLst>
                <a:tab pos="207645" algn="l"/>
              </a:tabLst>
            </a:pPr>
            <a:r>
              <a:rPr sz="1600" spc="-11" dirty="0">
                <a:latin typeface="Tahoma" panose="020B0604030504040204" pitchFamily="34" charset="0"/>
                <a:ea typeface="Tahoma" panose="020B0604030504040204" pitchFamily="34" charset="0"/>
                <a:cs typeface="Tahoma" panose="020B0604030504040204" pitchFamily="34" charset="0"/>
              </a:rPr>
              <a:t>Patient </a:t>
            </a:r>
            <a:r>
              <a:rPr sz="1600" spc="-4" dirty="0">
                <a:latin typeface="Tahoma" panose="020B0604030504040204" pitchFamily="34" charset="0"/>
                <a:ea typeface="Tahoma" panose="020B0604030504040204" pitchFamily="34" charset="0"/>
                <a:cs typeface="Tahoma" panose="020B0604030504040204" pitchFamily="34" charset="0"/>
              </a:rPr>
              <a:t>under </a:t>
            </a:r>
            <a:r>
              <a:rPr sz="1600" spc="-8" dirty="0">
                <a:latin typeface="Tahoma" panose="020B0604030504040204" pitchFamily="34" charset="0"/>
                <a:ea typeface="Tahoma" panose="020B0604030504040204" pitchFamily="34" charset="0"/>
                <a:cs typeface="Tahoma" panose="020B0604030504040204" pitchFamily="34" charset="0"/>
              </a:rPr>
              <a:t>adequate medical therapy </a:t>
            </a:r>
            <a:r>
              <a:rPr sz="1600" spc="-330" dirty="0">
                <a:latin typeface="Tahoma" panose="020B0604030504040204" pitchFamily="34" charset="0"/>
                <a:ea typeface="Tahoma" panose="020B0604030504040204" pitchFamily="34" charset="0"/>
                <a:cs typeface="Tahoma" panose="020B0604030504040204" pitchFamily="34" charset="0"/>
              </a:rPr>
              <a:t> </a:t>
            </a:r>
            <a:r>
              <a:rPr sz="1600" dirty="0">
                <a:latin typeface="Tahoma" panose="020B0604030504040204" pitchFamily="34" charset="0"/>
                <a:ea typeface="Tahoma" panose="020B0604030504040204" pitchFamily="34" charset="0"/>
                <a:cs typeface="Tahoma" panose="020B0604030504040204" pitchFamily="34" charset="0"/>
              </a:rPr>
              <a:t>and</a:t>
            </a:r>
            <a:r>
              <a:rPr sz="1600" spc="-8"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bleeds</a:t>
            </a:r>
            <a:endParaRPr sz="1600" dirty="0">
              <a:latin typeface="Tahoma" panose="020B0604030504040204" pitchFamily="34" charset="0"/>
              <a:ea typeface="Tahoma" panose="020B0604030504040204" pitchFamily="34" charset="0"/>
              <a:cs typeface="Tahoma" panose="020B0604030504040204" pitchFamily="34" charset="0"/>
            </a:endParaRPr>
          </a:p>
          <a:p>
            <a:pPr marL="207169" marR="41433" indent="-198120">
              <a:spcBef>
                <a:spcPts val="169"/>
              </a:spcBef>
              <a:buAutoNum type="arabicPeriod"/>
              <a:tabLst>
                <a:tab pos="207645" algn="l"/>
              </a:tabLst>
            </a:pPr>
            <a:r>
              <a:rPr sz="1600" spc="-11" dirty="0">
                <a:latin typeface="Tahoma" panose="020B0604030504040204" pitchFamily="34" charset="0"/>
                <a:ea typeface="Tahoma" panose="020B0604030504040204" pitchFamily="34" charset="0"/>
                <a:cs typeface="Tahoma" panose="020B0604030504040204" pitchFamily="34" charset="0"/>
              </a:rPr>
              <a:t>Severe</a:t>
            </a:r>
            <a:r>
              <a:rPr sz="1600" spc="-8"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bleeding</a:t>
            </a:r>
            <a:r>
              <a:rPr sz="1600" spc="-8" dirty="0">
                <a:latin typeface="Tahoma" panose="020B0604030504040204" pitchFamily="34" charset="0"/>
                <a:ea typeface="Tahoma" panose="020B0604030504040204" pitchFamily="34" charset="0"/>
                <a:cs typeface="Tahoma" panose="020B0604030504040204" pitchFamily="34" charset="0"/>
              </a:rPr>
              <a:t> </a:t>
            </a:r>
            <a:r>
              <a:rPr sz="1600" spc="-11" dirty="0">
                <a:latin typeface="Tahoma" panose="020B0604030504040204" pitchFamily="34" charset="0"/>
                <a:ea typeface="Tahoma" panose="020B0604030504040204" pitchFamily="34" charset="0"/>
                <a:cs typeface="Tahoma" panose="020B0604030504040204" pitchFamily="34" charset="0"/>
              </a:rPr>
              <a:t>from</a:t>
            </a:r>
            <a:r>
              <a:rPr sz="1600" spc="-4" dirty="0">
                <a:latin typeface="Tahoma" panose="020B0604030504040204" pitchFamily="34" charset="0"/>
                <a:ea typeface="Tahoma" panose="020B0604030504040204" pitchFamily="34" charset="0"/>
                <a:cs typeface="Tahoma" panose="020B0604030504040204" pitchFamily="34" charset="0"/>
              </a:rPr>
              <a:t> the</a:t>
            </a:r>
            <a:r>
              <a:rPr sz="1600" spc="-8" dirty="0">
                <a:latin typeface="Tahoma" panose="020B0604030504040204" pitchFamily="34" charset="0"/>
                <a:ea typeface="Tahoma" panose="020B0604030504040204" pitchFamily="34" charset="0"/>
                <a:cs typeface="Tahoma" panose="020B0604030504040204" pitchFamily="34" charset="0"/>
              </a:rPr>
              <a:t> </a:t>
            </a:r>
            <a:r>
              <a:rPr sz="1600" spc="-11" dirty="0">
                <a:latin typeface="Tahoma" panose="020B0604030504040204" pitchFamily="34" charset="0"/>
                <a:ea typeface="Tahoma" panose="020B0604030504040204" pitchFamily="34" charset="0"/>
                <a:cs typeface="Tahoma" panose="020B0604030504040204" pitchFamily="34" charset="0"/>
              </a:rPr>
              <a:t>start</a:t>
            </a:r>
            <a:r>
              <a:rPr sz="1600" spc="-8"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of </a:t>
            </a:r>
            <a:r>
              <a:rPr sz="1600" dirty="0">
                <a:latin typeface="Tahoma" panose="020B0604030504040204" pitchFamily="34" charset="0"/>
                <a:ea typeface="Tahoma" panose="020B0604030504040204" pitchFamily="34" charset="0"/>
                <a:cs typeface="Tahoma" panose="020B0604030504040204" pitchFamily="34" charset="0"/>
              </a:rPr>
              <a:t>about </a:t>
            </a:r>
            <a:r>
              <a:rPr sz="1600" spc="-4" dirty="0">
                <a:latin typeface="Tahoma" panose="020B0604030504040204" pitchFamily="34" charset="0"/>
                <a:ea typeface="Tahoma" panose="020B0604030504040204" pitchFamily="34" charset="0"/>
                <a:cs typeface="Tahoma" panose="020B0604030504040204" pitchFamily="34" charset="0"/>
              </a:rPr>
              <a:t>2L or </a:t>
            </a:r>
            <a:r>
              <a:rPr sz="1600" spc="-8" dirty="0">
                <a:latin typeface="Tahoma" panose="020B0604030504040204" pitchFamily="34" charset="0"/>
                <a:ea typeface="Tahoma" panose="020B0604030504040204" pitchFamily="34" charset="0"/>
                <a:cs typeface="Tahoma" panose="020B0604030504040204" pitchFamily="34" charset="0"/>
              </a:rPr>
              <a:t>more </a:t>
            </a:r>
            <a:r>
              <a:rPr sz="1600" dirty="0">
                <a:latin typeface="Tahoma" panose="020B0604030504040204" pitchFamily="34" charset="0"/>
                <a:ea typeface="Tahoma" panose="020B0604030504040204" pitchFamily="34" charset="0"/>
                <a:cs typeface="Tahoma" panose="020B0604030504040204" pitchFamily="34" charset="0"/>
              </a:rPr>
              <a:t>(</a:t>
            </a:r>
            <a:r>
              <a:rPr sz="1600" spc="-4" dirty="0">
                <a:latin typeface="Tahoma" panose="020B0604030504040204" pitchFamily="34" charset="0"/>
                <a:ea typeface="Tahoma" panose="020B0604030504040204" pitchFamily="34" charset="0"/>
                <a:cs typeface="Tahoma" panose="020B0604030504040204" pitchFamily="34" charset="0"/>
              </a:rPr>
              <a:t>&gt;4 units of blood needed </a:t>
            </a:r>
            <a:r>
              <a:rPr sz="1600" spc="-15" dirty="0">
                <a:latin typeface="Tahoma" panose="020B0604030504040204" pitchFamily="34" charset="0"/>
                <a:ea typeface="Tahoma" panose="020B0604030504040204" pitchFamily="34" charset="0"/>
                <a:cs typeface="Tahoma" panose="020B0604030504040204" pitchFamily="34" charset="0"/>
              </a:rPr>
              <a:t>for </a:t>
            </a:r>
            <a:r>
              <a:rPr sz="1600" spc="-330" dirty="0">
                <a:latin typeface="Tahoma" panose="020B0604030504040204" pitchFamily="34" charset="0"/>
                <a:ea typeface="Tahoma" panose="020B0604030504040204" pitchFamily="34" charset="0"/>
                <a:cs typeface="Tahoma" panose="020B0604030504040204" pitchFamily="34" charset="0"/>
              </a:rPr>
              <a:t> </a:t>
            </a:r>
            <a:r>
              <a:rPr sz="1600" spc="-8" dirty="0">
                <a:latin typeface="Tahoma" panose="020B0604030504040204" pitchFamily="34" charset="0"/>
                <a:ea typeface="Tahoma" panose="020B0604030504040204" pitchFamily="34" charset="0"/>
                <a:cs typeface="Tahoma" panose="020B0604030504040204" pitchFamily="34" charset="0"/>
              </a:rPr>
              <a:t>correction</a:t>
            </a:r>
            <a:r>
              <a:rPr sz="1600" dirty="0">
                <a:latin typeface="Tahoma" panose="020B0604030504040204" pitchFamily="34" charset="0"/>
                <a:ea typeface="Tahoma" panose="020B0604030504040204" pitchFamily="34" charset="0"/>
                <a:cs typeface="Tahoma" panose="020B0604030504040204" pitchFamily="34" charset="0"/>
              </a:rPr>
              <a:t>)</a:t>
            </a:r>
          </a:p>
          <a:p>
            <a:pPr marL="207169" marR="209550" indent="-198120">
              <a:spcBef>
                <a:spcPts val="169"/>
              </a:spcBef>
              <a:buAutoNum type="arabicPeriod"/>
              <a:tabLst>
                <a:tab pos="207645" algn="l"/>
              </a:tabLst>
            </a:pPr>
            <a:r>
              <a:rPr sz="1600" spc="-8" dirty="0">
                <a:latin typeface="Tahoma" panose="020B0604030504040204" pitchFamily="34" charset="0"/>
                <a:ea typeface="Tahoma" panose="020B0604030504040204" pitchFamily="34" charset="0"/>
                <a:cs typeface="Tahoma" panose="020B0604030504040204" pitchFamily="34" charset="0"/>
              </a:rPr>
              <a:t>Continuous </a:t>
            </a:r>
            <a:r>
              <a:rPr sz="1600" spc="-4" dirty="0">
                <a:latin typeface="Tahoma" panose="020B0604030504040204" pitchFamily="34" charset="0"/>
                <a:ea typeface="Tahoma" panose="020B0604030504040204" pitchFamily="34" charset="0"/>
                <a:cs typeface="Tahoma" panose="020B0604030504040204" pitchFamily="34" charset="0"/>
              </a:rPr>
              <a:t>bleeding </a:t>
            </a:r>
            <a:r>
              <a:rPr sz="1600" dirty="0">
                <a:latin typeface="Tahoma" panose="020B0604030504040204" pitchFamily="34" charset="0"/>
                <a:ea typeface="Tahoma" panose="020B0604030504040204" pitchFamily="34" charset="0"/>
                <a:cs typeface="Tahoma" panose="020B0604030504040204" pitchFamily="34" charset="0"/>
              </a:rPr>
              <a:t>(as </a:t>
            </a:r>
            <a:r>
              <a:rPr sz="1600" spc="-4" dirty="0">
                <a:latin typeface="Tahoma" panose="020B0604030504040204" pitchFamily="34" charset="0"/>
                <a:ea typeface="Tahoma" panose="020B0604030504040204" pitchFamily="34" charset="0"/>
                <a:cs typeface="Tahoma" panose="020B0604030504040204" pitchFamily="34" charset="0"/>
              </a:rPr>
              <a:t>evidenced by</a:t>
            </a:r>
            <a:r>
              <a:rPr sz="1600"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the</a:t>
            </a:r>
            <a:r>
              <a:rPr sz="1600" spc="-11"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need</a:t>
            </a:r>
            <a:r>
              <a:rPr sz="1600" spc="-11" dirty="0">
                <a:latin typeface="Tahoma" panose="020B0604030504040204" pitchFamily="34" charset="0"/>
                <a:ea typeface="Tahoma" panose="020B0604030504040204" pitchFamily="34" charset="0"/>
                <a:cs typeface="Tahoma" panose="020B0604030504040204" pitchFamily="34" charset="0"/>
              </a:rPr>
              <a:t> </a:t>
            </a:r>
            <a:r>
              <a:rPr sz="1600" spc="-8" dirty="0">
                <a:latin typeface="Tahoma" panose="020B0604030504040204" pitchFamily="34" charset="0"/>
                <a:ea typeface="Tahoma" panose="020B0604030504040204" pitchFamily="34" charset="0"/>
                <a:cs typeface="Tahoma" panose="020B0604030504040204" pitchFamily="34" charset="0"/>
              </a:rPr>
              <a:t>to</a:t>
            </a:r>
            <a:r>
              <a:rPr sz="1600" spc="-11" dirty="0">
                <a:latin typeface="Tahoma" panose="020B0604030504040204" pitchFamily="34" charset="0"/>
                <a:ea typeface="Tahoma" panose="020B0604030504040204" pitchFamily="34" charset="0"/>
                <a:cs typeface="Tahoma" panose="020B0604030504040204" pitchFamily="34" charset="0"/>
              </a:rPr>
              <a:t> </a:t>
            </a:r>
            <a:r>
              <a:rPr sz="1600" spc="-8" dirty="0">
                <a:latin typeface="Tahoma" panose="020B0604030504040204" pitchFamily="34" charset="0"/>
                <a:ea typeface="Tahoma" panose="020B0604030504040204" pitchFamily="34" charset="0"/>
                <a:cs typeface="Tahoma" panose="020B0604030504040204" pitchFamily="34" charset="0"/>
              </a:rPr>
              <a:t>transfuse</a:t>
            </a:r>
            <a:r>
              <a:rPr sz="1600" spc="-11"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1000</a:t>
            </a:r>
            <a:r>
              <a:rPr sz="1600" spc="-11"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ml</a:t>
            </a:r>
            <a:r>
              <a:rPr sz="1600" spc="-11"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of</a:t>
            </a:r>
            <a:r>
              <a:rPr sz="1600" spc="-11"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blood</a:t>
            </a:r>
            <a:endParaRPr sz="1600" dirty="0">
              <a:latin typeface="Tahoma" panose="020B0604030504040204" pitchFamily="34" charset="0"/>
              <a:ea typeface="Tahoma" panose="020B0604030504040204" pitchFamily="34" charset="0"/>
              <a:cs typeface="Tahoma" panose="020B0604030504040204" pitchFamily="34" charset="0"/>
            </a:endParaRPr>
          </a:p>
          <a:p>
            <a:pPr marL="207169"/>
            <a:r>
              <a:rPr sz="1600" spc="-11" dirty="0">
                <a:latin typeface="Tahoma" panose="020B0604030504040204" pitchFamily="34" charset="0"/>
                <a:ea typeface="Tahoma" panose="020B0604030504040204" pitchFamily="34" charset="0"/>
                <a:cs typeface="Tahoma" panose="020B0604030504040204" pitchFamily="34" charset="0"/>
              </a:rPr>
              <a:t>/day </a:t>
            </a:r>
            <a:r>
              <a:rPr sz="1600" spc="-8" dirty="0">
                <a:latin typeface="Tahoma" panose="020B0604030504040204" pitchFamily="34" charset="0"/>
                <a:ea typeface="Tahoma" panose="020B0604030504040204" pitchFamily="34" charset="0"/>
                <a:cs typeface="Tahoma" panose="020B0604030504040204" pitchFamily="34" charset="0"/>
              </a:rPr>
              <a:t>to maintain</a:t>
            </a:r>
            <a:r>
              <a:rPr sz="1600" spc="-11" dirty="0">
                <a:latin typeface="Tahoma" panose="020B0604030504040204" pitchFamily="34" charset="0"/>
                <a:ea typeface="Tahoma" panose="020B0604030504040204" pitchFamily="34" charset="0"/>
                <a:cs typeface="Tahoma" panose="020B0604030504040204" pitchFamily="34" charset="0"/>
              </a:rPr>
              <a:t> </a:t>
            </a:r>
            <a:r>
              <a:rPr sz="1600" spc="-8" dirty="0">
                <a:latin typeface="Tahoma" panose="020B0604030504040204" pitchFamily="34" charset="0"/>
                <a:ea typeface="Tahoma" panose="020B0604030504040204" pitchFamily="34" charset="0"/>
                <a:cs typeface="Tahoma" panose="020B0604030504040204" pitchFamily="34" charset="0"/>
              </a:rPr>
              <a:t>stability</a:t>
            </a:r>
            <a:r>
              <a:rPr sz="1600" dirty="0">
                <a:latin typeface="Tahoma" panose="020B0604030504040204" pitchFamily="34" charset="0"/>
                <a:ea typeface="Tahoma" panose="020B0604030504040204" pitchFamily="34" charset="0"/>
                <a:cs typeface="Tahoma" panose="020B0604030504040204" pitchFamily="34" charset="0"/>
              </a:rPr>
              <a:t>)</a:t>
            </a:r>
          </a:p>
          <a:p>
            <a:pPr marL="207169" marR="182403" indent="-198120">
              <a:spcBef>
                <a:spcPts val="169"/>
              </a:spcBef>
              <a:buAutoNum type="arabicPeriod" startAt="4"/>
              <a:tabLst>
                <a:tab pos="207645" algn="l"/>
              </a:tabLst>
            </a:pPr>
            <a:r>
              <a:rPr sz="1600" spc="-4" dirty="0">
                <a:latin typeface="Tahoma" panose="020B0604030504040204" pitchFamily="34" charset="0"/>
                <a:ea typeface="Tahoma" panose="020B0604030504040204" pitchFamily="34" charset="0"/>
                <a:cs typeface="Tahoma" panose="020B0604030504040204" pitchFamily="34" charset="0"/>
              </a:rPr>
              <a:t>If bleeding </a:t>
            </a:r>
            <a:r>
              <a:rPr sz="1600" spc="-11" dirty="0">
                <a:latin typeface="Tahoma" panose="020B0604030504040204" pitchFamily="34" charset="0"/>
                <a:ea typeface="Tahoma" panose="020B0604030504040204" pitchFamily="34" charset="0"/>
                <a:cs typeface="Tahoma" panose="020B0604030504040204" pitchFamily="34" charset="0"/>
              </a:rPr>
              <a:t>recurs </a:t>
            </a:r>
            <a:r>
              <a:rPr sz="1600" spc="-4" dirty="0">
                <a:latin typeface="Tahoma" panose="020B0604030504040204" pitchFamily="34" charset="0"/>
                <a:ea typeface="Tahoma" panose="020B0604030504040204" pitchFamily="34" charset="0"/>
                <a:cs typeface="Tahoma" panose="020B0604030504040204" pitchFamily="34" charset="0"/>
              </a:rPr>
              <a:t>while </a:t>
            </a:r>
            <a:r>
              <a:rPr sz="1600" spc="-8" dirty="0">
                <a:latin typeface="Tahoma" panose="020B0604030504040204" pitchFamily="34" charset="0"/>
                <a:ea typeface="Tahoma" panose="020B0604030504040204" pitchFamily="34" charset="0"/>
                <a:cs typeface="Tahoma" panose="020B0604030504040204" pitchFamily="34" charset="0"/>
              </a:rPr>
              <a:t>patient </a:t>
            </a:r>
            <a:r>
              <a:rPr sz="1600" spc="-4" dirty="0">
                <a:latin typeface="Tahoma" panose="020B0604030504040204" pitchFamily="34" charset="0"/>
                <a:ea typeface="Tahoma" panose="020B0604030504040204" pitchFamily="34" charset="0"/>
                <a:cs typeface="Tahoma" panose="020B0604030504040204" pitchFamily="34" charset="0"/>
              </a:rPr>
              <a:t>is in the </a:t>
            </a:r>
            <a:r>
              <a:rPr sz="1600" spc="-330" dirty="0">
                <a:latin typeface="Tahoma" panose="020B0604030504040204" pitchFamily="34" charset="0"/>
                <a:ea typeface="Tahoma" panose="020B0604030504040204" pitchFamily="34" charset="0"/>
                <a:cs typeface="Tahoma" panose="020B0604030504040204" pitchFamily="34" charset="0"/>
              </a:rPr>
              <a:t> </a:t>
            </a:r>
            <a:r>
              <a:rPr sz="1600" spc="-8" dirty="0">
                <a:latin typeface="Tahoma" panose="020B0604030504040204" pitchFamily="34" charset="0"/>
                <a:ea typeface="Tahoma" panose="020B0604030504040204" pitchFamily="34" charset="0"/>
                <a:cs typeface="Tahoma" panose="020B0604030504040204" pitchFamily="34" charset="0"/>
              </a:rPr>
              <a:t>hospital</a:t>
            </a:r>
            <a:endParaRPr sz="1600" dirty="0">
              <a:latin typeface="Tahoma" panose="020B0604030504040204" pitchFamily="34" charset="0"/>
              <a:ea typeface="Tahoma" panose="020B0604030504040204" pitchFamily="34" charset="0"/>
              <a:cs typeface="Tahoma" panose="020B0604030504040204" pitchFamily="34" charset="0"/>
            </a:endParaRPr>
          </a:p>
          <a:p>
            <a:pPr>
              <a:spcBef>
                <a:spcPts val="34"/>
              </a:spcBef>
            </a:pPr>
            <a:endParaRPr sz="1600" dirty="0">
              <a:latin typeface="Tahoma" panose="020B0604030504040204" pitchFamily="34" charset="0"/>
              <a:ea typeface="Tahoma" panose="020B0604030504040204" pitchFamily="34" charset="0"/>
              <a:cs typeface="Tahoma" panose="020B0604030504040204" pitchFamily="34" charset="0"/>
            </a:endParaRPr>
          </a:p>
          <a:p>
            <a:pPr marL="59055"/>
            <a:r>
              <a:rPr sz="1600" spc="-4" dirty="0">
                <a:solidFill>
                  <a:srgbClr val="FF0000"/>
                </a:solidFill>
                <a:latin typeface="Tahoma" panose="020B0604030504040204" pitchFamily="34" charset="0"/>
                <a:ea typeface="Tahoma" panose="020B0604030504040204" pitchFamily="34" charset="0"/>
                <a:cs typeface="Tahoma" panose="020B0604030504040204" pitchFamily="34" charset="0"/>
              </a:rPr>
              <a:t>B.</a:t>
            </a:r>
            <a:r>
              <a:rPr sz="1600" spc="-11" dirty="0">
                <a:solidFill>
                  <a:srgbClr val="FF0000"/>
                </a:solidFill>
                <a:latin typeface="Tahoma" panose="020B0604030504040204" pitchFamily="34" charset="0"/>
                <a:ea typeface="Tahoma" panose="020B0604030504040204" pitchFamily="34" charset="0"/>
                <a:cs typeface="Tahoma" panose="020B0604030504040204" pitchFamily="34" charset="0"/>
              </a:rPr>
              <a:t> Relative </a:t>
            </a:r>
            <a:r>
              <a:rPr sz="1600" spc="-8" dirty="0">
                <a:solidFill>
                  <a:srgbClr val="FF0000"/>
                </a:solidFill>
                <a:latin typeface="Tahoma" panose="020B0604030504040204" pitchFamily="34" charset="0"/>
                <a:ea typeface="Tahoma" panose="020B0604030504040204" pitchFamily="34" charset="0"/>
                <a:cs typeface="Tahoma" panose="020B0604030504040204" pitchFamily="34" charset="0"/>
              </a:rPr>
              <a:t>indications</a:t>
            </a:r>
            <a:r>
              <a:rPr sz="1600" spc="-15"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1600"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sz="1600" dirty="0">
              <a:latin typeface="Tahoma" panose="020B0604030504040204" pitchFamily="34" charset="0"/>
              <a:ea typeface="Tahoma" panose="020B0604030504040204" pitchFamily="34" charset="0"/>
              <a:cs typeface="Tahoma" panose="020B0604030504040204" pitchFamily="34" charset="0"/>
            </a:endParaRPr>
          </a:p>
          <a:p>
            <a:pPr marL="207169" indent="-198120">
              <a:spcBef>
                <a:spcPts val="165"/>
              </a:spcBef>
              <a:buAutoNum type="arabicPeriod"/>
              <a:tabLst>
                <a:tab pos="207645" algn="l"/>
              </a:tabLst>
            </a:pPr>
            <a:r>
              <a:rPr sz="1600" spc="-4" dirty="0">
                <a:latin typeface="Tahoma" panose="020B0604030504040204" pitchFamily="34" charset="0"/>
                <a:ea typeface="Tahoma" panose="020B0604030504040204" pitchFamily="34" charset="0"/>
                <a:cs typeface="Tahoma" panose="020B0604030504040204" pitchFamily="34" charset="0"/>
              </a:rPr>
              <a:t>Old</a:t>
            </a:r>
            <a:r>
              <a:rPr sz="1600" spc="-30" dirty="0">
                <a:latin typeface="Tahoma" panose="020B0604030504040204" pitchFamily="34" charset="0"/>
                <a:ea typeface="Tahoma" panose="020B0604030504040204" pitchFamily="34" charset="0"/>
                <a:cs typeface="Tahoma" panose="020B0604030504040204" pitchFamily="34" charset="0"/>
              </a:rPr>
              <a:t> </a:t>
            </a:r>
            <a:r>
              <a:rPr sz="1600" spc="-8" dirty="0">
                <a:latin typeface="Tahoma" panose="020B0604030504040204" pitchFamily="34" charset="0"/>
                <a:ea typeface="Tahoma" panose="020B0604030504040204" pitchFamily="34" charset="0"/>
                <a:cs typeface="Tahoma" panose="020B0604030504040204" pitchFamily="34" charset="0"/>
              </a:rPr>
              <a:t>patient</a:t>
            </a:r>
            <a:endParaRPr sz="1600" dirty="0">
              <a:latin typeface="Tahoma" panose="020B0604030504040204" pitchFamily="34" charset="0"/>
              <a:ea typeface="Tahoma" panose="020B0604030504040204" pitchFamily="34" charset="0"/>
              <a:cs typeface="Tahoma" panose="020B0604030504040204" pitchFamily="34" charset="0"/>
            </a:endParaRPr>
          </a:p>
          <a:p>
            <a:pPr marL="207169" marR="3810" indent="-198120">
              <a:spcBef>
                <a:spcPts val="172"/>
              </a:spcBef>
              <a:buAutoNum type="arabicPeriod"/>
              <a:tabLst>
                <a:tab pos="207645" algn="l"/>
              </a:tabLst>
            </a:pPr>
            <a:r>
              <a:rPr sz="1600" spc="-8" dirty="0">
                <a:latin typeface="Tahoma" panose="020B0604030504040204" pitchFamily="34" charset="0"/>
                <a:ea typeface="Tahoma" panose="020B0604030504040204" pitchFamily="34" charset="0"/>
                <a:cs typeface="Tahoma" panose="020B0604030504040204" pitchFamily="34" charset="0"/>
              </a:rPr>
              <a:t>Associated </a:t>
            </a:r>
            <a:r>
              <a:rPr sz="1600" spc="-4" dirty="0">
                <a:latin typeface="Tahoma" panose="020B0604030504040204" pitchFamily="34" charset="0"/>
                <a:ea typeface="Tahoma" panose="020B0604030504040204" pitchFamily="34" charset="0"/>
                <a:cs typeface="Tahoma" panose="020B0604030504040204" pitchFamily="34" charset="0"/>
              </a:rPr>
              <a:t>with serious diseases </a:t>
            </a:r>
            <a:r>
              <a:rPr sz="1600" dirty="0">
                <a:latin typeface="Tahoma" panose="020B0604030504040204" pitchFamily="34" charset="0"/>
                <a:ea typeface="Tahoma" panose="020B0604030504040204" pitchFamily="34" charset="0"/>
                <a:cs typeface="Tahoma" panose="020B0604030504040204" pitchFamily="34" charset="0"/>
              </a:rPr>
              <a:t>(</a:t>
            </a:r>
            <a:r>
              <a:rPr sz="1600" spc="-4" dirty="0">
                <a:latin typeface="Tahoma" panose="020B0604030504040204" pitchFamily="34" charset="0"/>
                <a:ea typeface="Tahoma" panose="020B0604030504040204" pitchFamily="34" charset="0"/>
                <a:cs typeface="Tahoma" panose="020B0604030504040204" pitchFamily="34" charset="0"/>
              </a:rPr>
              <a:t>the risk </a:t>
            </a:r>
            <a:r>
              <a:rPr sz="1600" spc="-330"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of </a:t>
            </a:r>
            <a:r>
              <a:rPr sz="1600" spc="-8" dirty="0">
                <a:latin typeface="Tahoma" panose="020B0604030504040204" pitchFamily="34" charset="0"/>
                <a:ea typeface="Tahoma" panose="020B0604030504040204" pitchFamily="34" charset="0"/>
                <a:cs typeface="Tahoma" panose="020B0604030504040204" pitchFamily="34" charset="0"/>
              </a:rPr>
              <a:t>surgery </a:t>
            </a:r>
            <a:r>
              <a:rPr sz="1600" spc="-4" dirty="0">
                <a:latin typeface="Tahoma" panose="020B0604030504040204" pitchFamily="34" charset="0"/>
                <a:ea typeface="Tahoma" panose="020B0604030504040204" pitchFamily="34" charset="0"/>
                <a:cs typeface="Tahoma" panose="020B0604030504040204" pitchFamily="34" charset="0"/>
              </a:rPr>
              <a:t>is </a:t>
            </a:r>
            <a:r>
              <a:rPr sz="1600" spc="-11" dirty="0">
                <a:latin typeface="Tahoma" panose="020B0604030504040204" pitchFamily="34" charset="0"/>
                <a:ea typeface="Tahoma" panose="020B0604030504040204" pitchFamily="34" charset="0"/>
                <a:cs typeface="Tahoma" panose="020B0604030504040204" pitchFamily="34" charset="0"/>
              </a:rPr>
              <a:t>far </a:t>
            </a:r>
            <a:r>
              <a:rPr sz="1600" spc="-4" dirty="0">
                <a:latin typeface="Tahoma" panose="020B0604030504040204" pitchFamily="34" charset="0"/>
                <a:ea typeface="Tahoma" panose="020B0604030504040204" pitchFamily="34" charset="0"/>
                <a:cs typeface="Tahoma" panose="020B0604030504040204" pitchFamily="34" charset="0"/>
              </a:rPr>
              <a:t>less than the risk of </a:t>
            </a:r>
            <a:r>
              <a:rPr sz="1600"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bleeding</a:t>
            </a:r>
            <a:r>
              <a:rPr sz="1600" dirty="0">
                <a:latin typeface="Tahoma" panose="020B0604030504040204" pitchFamily="34" charset="0"/>
                <a:ea typeface="Tahoma" panose="020B0604030504040204" pitchFamily="34" charset="0"/>
                <a:cs typeface="Tahoma" panose="020B0604030504040204" pitchFamily="34" charset="0"/>
              </a:rPr>
              <a:t>)</a:t>
            </a:r>
          </a:p>
          <a:p>
            <a:pPr marL="207169" indent="-198120">
              <a:spcBef>
                <a:spcPts val="169"/>
              </a:spcBef>
              <a:buAutoNum type="arabicPeriod"/>
              <a:tabLst>
                <a:tab pos="207645" algn="l"/>
              </a:tabLst>
            </a:pPr>
            <a:r>
              <a:rPr sz="1600" spc="-4" dirty="0">
                <a:latin typeface="Tahoma" panose="020B0604030504040204" pitchFamily="34" charset="0"/>
                <a:ea typeface="Tahoma" panose="020B0604030504040204" pitchFamily="34" charset="0"/>
                <a:cs typeface="Tahoma" panose="020B0604030504040204" pitchFamily="34" charset="0"/>
              </a:rPr>
              <a:t>Long</a:t>
            </a:r>
            <a:r>
              <a:rPr sz="1600" spc="-15" dirty="0">
                <a:latin typeface="Tahoma" panose="020B0604030504040204" pitchFamily="34" charset="0"/>
                <a:ea typeface="Tahoma" panose="020B0604030504040204" pitchFamily="34" charset="0"/>
                <a:cs typeface="Tahoma" panose="020B0604030504040204" pitchFamily="34" charset="0"/>
              </a:rPr>
              <a:t> </a:t>
            </a:r>
            <a:r>
              <a:rPr sz="1600" spc="-8" dirty="0">
                <a:latin typeface="Tahoma" panose="020B0604030504040204" pitchFamily="34" charset="0"/>
                <a:ea typeface="Tahoma" panose="020B0604030504040204" pitchFamily="34" charset="0"/>
                <a:cs typeface="Tahoma" panose="020B0604030504040204" pitchFamily="34" charset="0"/>
              </a:rPr>
              <a:t>history</a:t>
            </a:r>
            <a:r>
              <a:rPr sz="1600" spc="-15"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of</a:t>
            </a:r>
            <a:r>
              <a:rPr sz="1600" spc="-11"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ulcer</a:t>
            </a:r>
            <a:r>
              <a:rPr sz="1600" spc="-15" dirty="0">
                <a:latin typeface="Tahoma" panose="020B0604030504040204" pitchFamily="34" charset="0"/>
                <a:ea typeface="Tahoma" panose="020B0604030504040204" pitchFamily="34" charset="0"/>
                <a:cs typeface="Tahoma" panose="020B0604030504040204" pitchFamily="34" charset="0"/>
              </a:rPr>
              <a:t> </a:t>
            </a:r>
            <a:r>
              <a:rPr sz="1600" spc="-4" dirty="0">
                <a:latin typeface="Tahoma" panose="020B0604030504040204" pitchFamily="34" charset="0"/>
                <a:ea typeface="Tahoma" panose="020B0604030504040204" pitchFamily="34" charset="0"/>
                <a:cs typeface="Tahoma" panose="020B0604030504040204" pitchFamily="34" charset="0"/>
              </a:rPr>
              <a:t>disease</a:t>
            </a:r>
            <a:endParaRPr sz="16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descr="Text&#10;&#10;Description automatically generated"/>
          <p:cNvPicPr/>
          <p:nvPr/>
        </p:nvPicPr>
        <p:blipFill>
          <a:blip r:embed="rId2" cstate="print"/>
          <a:stretch>
            <a:fillRect/>
          </a:stretch>
        </p:blipFill>
        <p:spPr>
          <a:xfrm>
            <a:off x="434340" y="1286078"/>
            <a:ext cx="3886200" cy="2342744"/>
          </a:xfrm>
          <a:prstGeom prst="rect">
            <a:avLst/>
          </a:prstGeom>
          <a:noFill/>
        </p:spPr>
      </p:pic>
      <p:sp>
        <p:nvSpPr>
          <p:cNvPr id="5" name="TextBox 4">
            <a:extLst>
              <a:ext uri="{FF2B5EF4-FFF2-40B4-BE49-F238E27FC236}">
                <a16:creationId xmlns:a16="http://schemas.microsoft.com/office/drawing/2014/main" id="{3D488E2E-F485-EA34-C27F-F5BCEFE501F5}"/>
              </a:ext>
            </a:extLst>
          </p:cNvPr>
          <p:cNvSpPr txBox="1"/>
          <p:nvPr/>
        </p:nvSpPr>
        <p:spPr>
          <a:xfrm>
            <a:off x="4491990" y="365760"/>
            <a:ext cx="4480560" cy="3860288"/>
          </a:xfrm>
          <a:prstGeom prst="rect">
            <a:avLst/>
          </a:prstGeom>
          <a:noFill/>
        </p:spPr>
        <p:txBody>
          <a:bodyPr wrap="square">
            <a:spAutoFit/>
          </a:bodyPr>
          <a:lstStyle/>
          <a:p>
            <a:pPr marL="9525" marR="3810" algn="just">
              <a:lnSpc>
                <a:spcPct val="67400"/>
              </a:lnSpc>
              <a:spcBef>
                <a:spcPts val="604"/>
              </a:spcBef>
            </a:pPr>
            <a:r>
              <a:rPr lang="en-US" sz="1800" b="1" spc="-4" dirty="0">
                <a:solidFill>
                  <a:srgbClr val="FF0000"/>
                </a:solidFill>
                <a:latin typeface="Montserrat" panose="00000500000000000000" pitchFamily="2" charset="0"/>
                <a:cs typeface="Calibri"/>
              </a:rPr>
              <a:t>1.Bleeding </a:t>
            </a:r>
            <a:r>
              <a:rPr lang="en-US" sz="1800" b="1" spc="-11" dirty="0">
                <a:solidFill>
                  <a:srgbClr val="FF0000"/>
                </a:solidFill>
                <a:latin typeface="Montserrat" panose="00000500000000000000" pitchFamily="2" charset="0"/>
                <a:cs typeface="Calibri"/>
              </a:rPr>
              <a:t>gastric </a:t>
            </a:r>
            <a:r>
              <a:rPr lang="en-US" sz="1800" b="1" spc="-4" dirty="0">
                <a:solidFill>
                  <a:srgbClr val="FF0000"/>
                </a:solidFill>
                <a:latin typeface="Montserrat" panose="00000500000000000000" pitchFamily="2" charset="0"/>
                <a:cs typeface="Calibri"/>
              </a:rPr>
              <a:t>ulcer </a:t>
            </a:r>
            <a:r>
              <a:rPr lang="en-US" sz="1800" b="1" dirty="0">
                <a:solidFill>
                  <a:srgbClr val="FF0000"/>
                </a:solidFill>
                <a:latin typeface="Montserrat" panose="00000500000000000000" pitchFamily="2" charset="0"/>
                <a:cs typeface="Calibri"/>
              </a:rPr>
              <a:t>: </a:t>
            </a:r>
            <a:r>
              <a:rPr lang="en-US" sz="1800" spc="-4" dirty="0">
                <a:latin typeface="Montserrat" panose="00000500000000000000" pitchFamily="2" charset="0"/>
                <a:cs typeface="Calibri"/>
              </a:rPr>
              <a:t>is </a:t>
            </a:r>
            <a:r>
              <a:rPr lang="en-US" sz="1800" spc="-8" dirty="0">
                <a:latin typeface="Montserrat" panose="00000500000000000000" pitchFamily="2" charset="0"/>
                <a:cs typeface="Calibri"/>
              </a:rPr>
              <a:t>generally </a:t>
            </a:r>
            <a:r>
              <a:rPr lang="en-US" sz="1800" spc="-4" dirty="0">
                <a:solidFill>
                  <a:srgbClr val="FF0000"/>
                </a:solidFill>
                <a:latin typeface="Montserrat" panose="00000500000000000000" pitchFamily="2" charset="0"/>
                <a:cs typeface="Calibri"/>
              </a:rPr>
              <a:t>the </a:t>
            </a:r>
            <a:r>
              <a:rPr lang="en-US" sz="1800" spc="-11" dirty="0">
                <a:solidFill>
                  <a:srgbClr val="FF0000"/>
                </a:solidFill>
                <a:latin typeface="Montserrat" panose="00000500000000000000" pitchFamily="2" charset="0"/>
                <a:cs typeface="Calibri"/>
              </a:rPr>
              <a:t>excision </a:t>
            </a:r>
            <a:r>
              <a:rPr lang="en-US" sz="1800" spc="-8" dirty="0">
                <a:solidFill>
                  <a:srgbClr val="FF0000"/>
                </a:solidFill>
                <a:latin typeface="Montserrat" panose="00000500000000000000" pitchFamily="2" charset="0"/>
                <a:cs typeface="Calibri"/>
              </a:rPr>
              <a:t> </a:t>
            </a:r>
            <a:r>
              <a:rPr lang="en-US" sz="1800" spc="-4" dirty="0">
                <a:solidFill>
                  <a:srgbClr val="FF0000"/>
                </a:solidFill>
                <a:latin typeface="Montserrat" panose="00000500000000000000" pitchFamily="2" charset="0"/>
                <a:cs typeface="Calibri"/>
              </a:rPr>
              <a:t>of</a:t>
            </a:r>
            <a:r>
              <a:rPr lang="en-US" sz="1800" dirty="0">
                <a:solidFill>
                  <a:srgbClr val="FF0000"/>
                </a:solidFill>
                <a:latin typeface="Montserrat" panose="00000500000000000000" pitchFamily="2" charset="0"/>
                <a:cs typeface="Calibri"/>
              </a:rPr>
              <a:t> </a:t>
            </a:r>
            <a:r>
              <a:rPr lang="en-US" sz="1800" spc="-4" dirty="0">
                <a:solidFill>
                  <a:srgbClr val="FF0000"/>
                </a:solidFill>
                <a:latin typeface="Montserrat" panose="00000500000000000000" pitchFamily="2" charset="0"/>
                <a:cs typeface="Calibri"/>
              </a:rPr>
              <a:t>the</a:t>
            </a:r>
            <a:r>
              <a:rPr lang="en-US" sz="1800" dirty="0">
                <a:solidFill>
                  <a:srgbClr val="FF0000"/>
                </a:solidFill>
                <a:latin typeface="Montserrat" panose="00000500000000000000" pitchFamily="2" charset="0"/>
                <a:cs typeface="Calibri"/>
              </a:rPr>
              <a:t> </a:t>
            </a:r>
            <a:r>
              <a:rPr lang="en-US" sz="1800" spc="-4" dirty="0">
                <a:solidFill>
                  <a:srgbClr val="FF0000"/>
                </a:solidFill>
                <a:latin typeface="Montserrat" panose="00000500000000000000" pitchFamily="2" charset="0"/>
                <a:cs typeface="Calibri"/>
              </a:rPr>
              <a:t>ulcer</a:t>
            </a:r>
            <a:r>
              <a:rPr lang="en-US" sz="1800" dirty="0">
                <a:solidFill>
                  <a:srgbClr val="FF0000"/>
                </a:solidFill>
                <a:latin typeface="Montserrat" panose="00000500000000000000" pitchFamily="2" charset="0"/>
                <a:cs typeface="Calibri"/>
              </a:rPr>
              <a:t> </a:t>
            </a:r>
            <a:r>
              <a:rPr lang="en-US" sz="1800" dirty="0">
                <a:latin typeface="Montserrat" panose="00000500000000000000" pitchFamily="2" charset="0"/>
                <a:cs typeface="Calibri"/>
              </a:rPr>
              <a:t>and</a:t>
            </a:r>
            <a:r>
              <a:rPr lang="en-US" sz="1800" spc="4" dirty="0">
                <a:latin typeface="Montserrat" panose="00000500000000000000" pitchFamily="2" charset="0"/>
                <a:cs typeface="Calibri"/>
              </a:rPr>
              <a:t> </a:t>
            </a:r>
            <a:r>
              <a:rPr lang="en-US" sz="1800" spc="-8" dirty="0">
                <a:latin typeface="Montserrat" panose="00000500000000000000" pitchFamily="2" charset="0"/>
                <a:cs typeface="Calibri"/>
              </a:rPr>
              <a:t>repair</a:t>
            </a:r>
            <a:r>
              <a:rPr lang="en-US" sz="1800" spc="-4" dirty="0">
                <a:latin typeface="Montserrat" panose="00000500000000000000" pitchFamily="2" charset="0"/>
                <a:cs typeface="Calibri"/>
              </a:rPr>
              <a:t> of</a:t>
            </a:r>
            <a:r>
              <a:rPr lang="en-US" sz="1800" dirty="0">
                <a:latin typeface="Montserrat" panose="00000500000000000000" pitchFamily="2" charset="0"/>
                <a:cs typeface="Calibri"/>
              </a:rPr>
              <a:t> </a:t>
            </a:r>
            <a:r>
              <a:rPr lang="en-US" sz="1800" spc="-4" dirty="0">
                <a:latin typeface="Montserrat" panose="00000500000000000000" pitchFamily="2" charset="0"/>
                <a:cs typeface="Calibri"/>
              </a:rPr>
              <a:t>the</a:t>
            </a:r>
            <a:r>
              <a:rPr lang="en-US" sz="1800" dirty="0">
                <a:latin typeface="Montserrat" panose="00000500000000000000" pitchFamily="2" charset="0"/>
                <a:cs typeface="Calibri"/>
              </a:rPr>
              <a:t> </a:t>
            </a:r>
            <a:r>
              <a:rPr lang="en-US" sz="1800" spc="-8" dirty="0">
                <a:latin typeface="Montserrat" panose="00000500000000000000" pitchFamily="2" charset="0"/>
                <a:cs typeface="Calibri"/>
              </a:rPr>
              <a:t>gastric</a:t>
            </a:r>
            <a:r>
              <a:rPr lang="en-US" sz="1800" spc="-4" dirty="0">
                <a:latin typeface="Montserrat" panose="00000500000000000000" pitchFamily="2" charset="0"/>
                <a:cs typeface="Calibri"/>
              </a:rPr>
              <a:t> </a:t>
            </a:r>
            <a:r>
              <a:rPr lang="en-US" sz="1800" spc="-11" dirty="0">
                <a:latin typeface="Montserrat" panose="00000500000000000000" pitchFamily="2" charset="0"/>
                <a:cs typeface="Calibri"/>
              </a:rPr>
              <a:t>defect</a:t>
            </a:r>
            <a:r>
              <a:rPr lang="en-US" sz="1800" spc="281" dirty="0">
                <a:latin typeface="Montserrat" panose="00000500000000000000" pitchFamily="2" charset="0"/>
                <a:cs typeface="Calibri"/>
              </a:rPr>
              <a:t> </a:t>
            </a:r>
            <a:r>
              <a:rPr lang="en-US" sz="1800" dirty="0">
                <a:latin typeface="Montserrat" panose="00000500000000000000" pitchFamily="2" charset="0"/>
                <a:cs typeface="Calibri"/>
              </a:rPr>
              <a:t>. </a:t>
            </a:r>
            <a:r>
              <a:rPr lang="en-US" sz="1800" spc="4" dirty="0">
                <a:latin typeface="Montserrat" panose="00000500000000000000" pitchFamily="2" charset="0"/>
                <a:cs typeface="Calibri"/>
              </a:rPr>
              <a:t> </a:t>
            </a:r>
            <a:r>
              <a:rPr lang="en-US" sz="1800" spc="-8" dirty="0">
                <a:solidFill>
                  <a:srgbClr val="FF0000"/>
                </a:solidFill>
                <a:latin typeface="Montserrat" panose="00000500000000000000" pitchFamily="2" charset="0"/>
                <a:cs typeface="Calibri"/>
              </a:rPr>
              <a:t>biopsy </a:t>
            </a:r>
            <a:r>
              <a:rPr lang="en-US" sz="1800" spc="-4" dirty="0">
                <a:latin typeface="Montserrat" panose="00000500000000000000" pitchFamily="2" charset="0"/>
                <a:cs typeface="Calibri"/>
              </a:rPr>
              <a:t>of the ulcer is </a:t>
            </a:r>
            <a:r>
              <a:rPr lang="en-US" sz="1800" spc="-8" dirty="0">
                <a:latin typeface="Montserrat" panose="00000500000000000000" pitchFamily="2" charset="0"/>
                <a:cs typeface="Calibri"/>
              </a:rPr>
              <a:t>important, </a:t>
            </a:r>
            <a:r>
              <a:rPr lang="en-US" sz="1800" dirty="0">
                <a:latin typeface="Montserrat" panose="00000500000000000000" pitchFamily="2" charset="0"/>
                <a:cs typeface="Calibri"/>
              </a:rPr>
              <a:t>as </a:t>
            </a:r>
            <a:r>
              <a:rPr lang="en-US" sz="1800" spc="-4" dirty="0">
                <a:latin typeface="Montserrat" panose="00000500000000000000" pitchFamily="2" charset="0"/>
                <a:cs typeface="Calibri"/>
              </a:rPr>
              <a:t>4–5% of benign </a:t>
            </a:r>
            <a:r>
              <a:rPr lang="en-US" sz="1800" spc="-296" dirty="0">
                <a:latin typeface="Montserrat" panose="00000500000000000000" pitchFamily="2" charset="0"/>
                <a:cs typeface="Calibri"/>
              </a:rPr>
              <a:t> </a:t>
            </a:r>
            <a:r>
              <a:rPr lang="en-US" sz="1800" dirty="0">
                <a:latin typeface="Montserrat" panose="00000500000000000000" pitchFamily="2" charset="0"/>
                <a:cs typeface="Calibri"/>
              </a:rPr>
              <a:t>appearing</a:t>
            </a:r>
            <a:r>
              <a:rPr lang="en-US" sz="1800" spc="-8" dirty="0">
                <a:latin typeface="Montserrat" panose="00000500000000000000" pitchFamily="2" charset="0"/>
                <a:cs typeface="Calibri"/>
              </a:rPr>
              <a:t> ulcers are </a:t>
            </a:r>
            <a:r>
              <a:rPr lang="en-US" sz="1800" dirty="0">
                <a:latin typeface="Montserrat" panose="00000500000000000000" pitchFamily="2" charset="0"/>
                <a:cs typeface="Calibri"/>
              </a:rPr>
              <a:t>actually</a:t>
            </a:r>
            <a:r>
              <a:rPr lang="en-US" sz="1800" spc="-4" dirty="0">
                <a:latin typeface="Montserrat" panose="00000500000000000000" pitchFamily="2" charset="0"/>
                <a:cs typeface="Calibri"/>
              </a:rPr>
              <a:t> </a:t>
            </a:r>
            <a:r>
              <a:rPr lang="en-US" sz="1800" spc="-8" dirty="0">
                <a:latin typeface="Montserrat" panose="00000500000000000000" pitchFamily="2" charset="0"/>
                <a:cs typeface="Calibri"/>
              </a:rPr>
              <a:t>malignant ulcers</a:t>
            </a:r>
          </a:p>
          <a:p>
            <a:pPr marL="9525" marR="3810" algn="just">
              <a:lnSpc>
                <a:spcPct val="67400"/>
              </a:lnSpc>
              <a:spcBef>
                <a:spcPts val="604"/>
              </a:spcBef>
            </a:pPr>
            <a:endParaRPr lang="en-US" sz="1800" dirty="0">
              <a:latin typeface="Montserrat" panose="00000500000000000000" pitchFamily="2" charset="0"/>
              <a:cs typeface="Calibri"/>
            </a:endParaRPr>
          </a:p>
          <a:p>
            <a:pPr marL="9525" marR="303848" indent="27146">
              <a:lnSpc>
                <a:spcPts val="1313"/>
              </a:lnSpc>
              <a:spcBef>
                <a:spcPts val="172"/>
              </a:spcBef>
              <a:buChar char="-"/>
              <a:tabLst>
                <a:tab pos="128588" algn="l"/>
              </a:tabLst>
            </a:pPr>
            <a:r>
              <a:rPr lang="en-US" sz="1800" spc="-8" dirty="0">
                <a:latin typeface="Montserrat" panose="00000500000000000000" pitchFamily="2" charset="0"/>
                <a:cs typeface="Calibri"/>
              </a:rPr>
              <a:t>For ulcers </a:t>
            </a:r>
            <a:r>
              <a:rPr lang="en-US" sz="1800" dirty="0">
                <a:latin typeface="Montserrat" panose="00000500000000000000" pitchFamily="2" charset="0"/>
                <a:cs typeface="Calibri"/>
              </a:rPr>
              <a:t>along </a:t>
            </a:r>
            <a:r>
              <a:rPr lang="en-US" sz="1800" spc="-4" dirty="0">
                <a:latin typeface="Montserrat" panose="00000500000000000000" pitchFamily="2" charset="0"/>
                <a:cs typeface="Calibri"/>
              </a:rPr>
              <a:t>the </a:t>
            </a:r>
            <a:r>
              <a:rPr lang="en-US" sz="1800" b="1" spc="-11" dirty="0">
                <a:latin typeface="Montserrat" panose="00000500000000000000" pitchFamily="2" charset="0"/>
                <a:cs typeface="Calibri"/>
              </a:rPr>
              <a:t>greater </a:t>
            </a:r>
            <a:r>
              <a:rPr lang="en-US" sz="1800" b="1" spc="-8" dirty="0">
                <a:latin typeface="Montserrat" panose="00000500000000000000" pitchFamily="2" charset="0"/>
                <a:cs typeface="Calibri"/>
              </a:rPr>
              <a:t>curvature </a:t>
            </a:r>
            <a:r>
              <a:rPr lang="en-US" sz="1800" spc="-4" dirty="0">
                <a:latin typeface="Montserrat" panose="00000500000000000000" pitchFamily="2" charset="0"/>
                <a:cs typeface="Calibri"/>
              </a:rPr>
              <a:t>of the </a:t>
            </a:r>
            <a:r>
              <a:rPr lang="en-US" sz="1800" spc="-296" dirty="0">
                <a:latin typeface="Montserrat" panose="00000500000000000000" pitchFamily="2" charset="0"/>
                <a:cs typeface="Calibri"/>
              </a:rPr>
              <a:t> </a:t>
            </a:r>
            <a:r>
              <a:rPr lang="en-US" sz="1800" spc="-8" dirty="0">
                <a:latin typeface="Montserrat" panose="00000500000000000000" pitchFamily="2" charset="0"/>
                <a:cs typeface="Calibri"/>
              </a:rPr>
              <a:t>stomach,</a:t>
            </a:r>
            <a:r>
              <a:rPr lang="en-US" sz="1800" dirty="0">
                <a:latin typeface="Montserrat" panose="00000500000000000000" pitchFamily="2" charset="0"/>
                <a:cs typeface="Calibri"/>
              </a:rPr>
              <a:t> </a:t>
            </a:r>
            <a:r>
              <a:rPr lang="en-US" sz="1800" b="1" spc="-8" dirty="0">
                <a:latin typeface="Montserrat" panose="00000500000000000000" pitchFamily="2" charset="0"/>
                <a:cs typeface="Calibri"/>
              </a:rPr>
              <a:t>antrum</a:t>
            </a:r>
            <a:r>
              <a:rPr lang="en-US" sz="1800" b="1" dirty="0">
                <a:latin typeface="Montserrat" panose="00000500000000000000" pitchFamily="2" charset="0"/>
                <a:cs typeface="Calibri"/>
              </a:rPr>
              <a:t> </a:t>
            </a:r>
            <a:r>
              <a:rPr lang="en-US" sz="1800" spc="-4" dirty="0">
                <a:latin typeface="Montserrat" panose="00000500000000000000" pitchFamily="2" charset="0"/>
                <a:cs typeface="Calibri"/>
              </a:rPr>
              <a:t>or</a:t>
            </a:r>
            <a:r>
              <a:rPr lang="en-US" sz="1800" spc="4" dirty="0">
                <a:latin typeface="Montserrat" panose="00000500000000000000" pitchFamily="2" charset="0"/>
                <a:cs typeface="Calibri"/>
              </a:rPr>
              <a:t> </a:t>
            </a:r>
            <a:r>
              <a:rPr lang="en-US" sz="1800" b="1" spc="-4" dirty="0">
                <a:latin typeface="Montserrat" panose="00000500000000000000" pitchFamily="2" charset="0"/>
                <a:cs typeface="Calibri"/>
              </a:rPr>
              <a:t>body</a:t>
            </a:r>
            <a:r>
              <a:rPr lang="en-US" sz="1800" b="1" spc="4" dirty="0">
                <a:latin typeface="Montserrat" panose="00000500000000000000" pitchFamily="2" charset="0"/>
                <a:cs typeface="Calibri"/>
              </a:rPr>
              <a:t> </a:t>
            </a:r>
            <a:r>
              <a:rPr lang="en-US" sz="1800" spc="-4" dirty="0">
                <a:latin typeface="Montserrat" panose="00000500000000000000" pitchFamily="2" charset="0"/>
                <a:cs typeface="Calibri"/>
              </a:rPr>
              <a:t>of</a:t>
            </a:r>
            <a:r>
              <a:rPr lang="en-US" sz="1800" spc="-8" dirty="0">
                <a:latin typeface="Montserrat" panose="00000500000000000000" pitchFamily="2" charset="0"/>
                <a:cs typeface="Calibri"/>
              </a:rPr>
              <a:t> </a:t>
            </a:r>
            <a:r>
              <a:rPr lang="en-US" sz="1800" spc="-4" dirty="0">
                <a:latin typeface="Montserrat" panose="00000500000000000000" pitchFamily="2" charset="0"/>
                <a:cs typeface="Calibri"/>
              </a:rPr>
              <a:t>the </a:t>
            </a:r>
            <a:r>
              <a:rPr lang="en-US" sz="1800" spc="-8" dirty="0">
                <a:latin typeface="Montserrat" panose="00000500000000000000" pitchFamily="2" charset="0"/>
                <a:cs typeface="Calibri"/>
              </a:rPr>
              <a:t>stomach </a:t>
            </a:r>
            <a:r>
              <a:rPr lang="en-US" sz="1800" spc="-4" dirty="0">
                <a:latin typeface="Montserrat" panose="00000500000000000000" pitchFamily="2" charset="0"/>
                <a:cs typeface="Calibri"/>
              </a:rPr>
              <a:t> </a:t>
            </a:r>
            <a:r>
              <a:rPr lang="en-US" sz="1800" spc="-8" dirty="0">
                <a:latin typeface="Montserrat" panose="00000500000000000000" pitchFamily="2" charset="0"/>
                <a:cs typeface="Calibri"/>
              </a:rPr>
              <a:t>wedge </a:t>
            </a:r>
            <a:r>
              <a:rPr lang="en-US" sz="1800" spc="-11" dirty="0">
                <a:latin typeface="Montserrat" panose="00000500000000000000" pitchFamily="2" charset="0"/>
                <a:cs typeface="Calibri"/>
              </a:rPr>
              <a:t>excision </a:t>
            </a:r>
            <a:r>
              <a:rPr lang="en-US" sz="1800" spc="-4" dirty="0">
                <a:latin typeface="Montserrat" panose="00000500000000000000" pitchFamily="2" charset="0"/>
                <a:cs typeface="Calibri"/>
              </a:rPr>
              <a:t>of the ulcer </a:t>
            </a:r>
            <a:r>
              <a:rPr lang="en-US" sz="1800" dirty="0">
                <a:latin typeface="Montserrat" panose="00000500000000000000" pitchFamily="2" charset="0"/>
                <a:cs typeface="Calibri"/>
              </a:rPr>
              <a:t>and </a:t>
            </a:r>
            <a:r>
              <a:rPr lang="en-US" sz="1800" spc="-8" dirty="0">
                <a:latin typeface="Montserrat" panose="00000500000000000000" pitchFamily="2" charset="0"/>
                <a:cs typeface="Calibri"/>
              </a:rPr>
              <a:t>closure </a:t>
            </a:r>
            <a:r>
              <a:rPr lang="en-US" sz="1800" spc="-4" dirty="0">
                <a:latin typeface="Montserrat" panose="00000500000000000000" pitchFamily="2" charset="0"/>
                <a:cs typeface="Calibri"/>
              </a:rPr>
              <a:t>of the </a:t>
            </a:r>
            <a:r>
              <a:rPr lang="en-US" sz="1800" dirty="0">
                <a:latin typeface="Montserrat" panose="00000500000000000000" pitchFamily="2" charset="0"/>
                <a:cs typeface="Calibri"/>
              </a:rPr>
              <a:t> </a:t>
            </a:r>
            <a:r>
              <a:rPr lang="en-US" sz="1800" spc="-8" dirty="0">
                <a:latin typeface="Montserrat" panose="00000500000000000000" pitchFamily="2" charset="0"/>
                <a:cs typeface="Calibri"/>
              </a:rPr>
              <a:t>resulting </a:t>
            </a:r>
            <a:r>
              <a:rPr lang="en-US" sz="1800" spc="-11" dirty="0">
                <a:latin typeface="Montserrat" panose="00000500000000000000" pitchFamily="2" charset="0"/>
                <a:cs typeface="Calibri"/>
              </a:rPr>
              <a:t>defect </a:t>
            </a:r>
            <a:r>
              <a:rPr lang="en-US" sz="1800" spc="-8" dirty="0">
                <a:latin typeface="Montserrat" panose="00000500000000000000" pitchFamily="2" charset="0"/>
                <a:cs typeface="Calibri"/>
              </a:rPr>
              <a:t>can </a:t>
            </a:r>
            <a:r>
              <a:rPr lang="en-US" sz="1800" spc="-4" dirty="0">
                <a:latin typeface="Montserrat" panose="00000500000000000000" pitchFamily="2" charset="0"/>
                <a:cs typeface="Calibri"/>
              </a:rPr>
              <a:t>easily be achieved in </a:t>
            </a:r>
            <a:r>
              <a:rPr lang="en-US" sz="1800" spc="-8" dirty="0">
                <a:latin typeface="Montserrat" panose="00000500000000000000" pitchFamily="2" charset="0"/>
                <a:cs typeface="Calibri"/>
              </a:rPr>
              <a:t>most </a:t>
            </a:r>
            <a:r>
              <a:rPr lang="en-US" sz="1800" spc="-296" dirty="0">
                <a:latin typeface="Montserrat" panose="00000500000000000000" pitchFamily="2" charset="0"/>
                <a:cs typeface="Calibri"/>
              </a:rPr>
              <a:t> </a:t>
            </a:r>
            <a:r>
              <a:rPr lang="en-US" sz="1800" spc="-4" dirty="0">
                <a:latin typeface="Montserrat" panose="00000500000000000000" pitchFamily="2" charset="0"/>
                <a:cs typeface="Calibri"/>
              </a:rPr>
              <a:t>cases without causing</a:t>
            </a:r>
            <a:r>
              <a:rPr lang="en-US" sz="1800" spc="4" dirty="0">
                <a:latin typeface="Montserrat" panose="00000500000000000000" pitchFamily="2" charset="0"/>
                <a:cs typeface="Calibri"/>
              </a:rPr>
              <a:t> </a:t>
            </a:r>
            <a:r>
              <a:rPr lang="en-US" sz="1800" spc="-8" dirty="0">
                <a:latin typeface="Montserrat" panose="00000500000000000000" pitchFamily="2" charset="0"/>
                <a:cs typeface="Calibri"/>
              </a:rPr>
              <a:t>significant</a:t>
            </a:r>
            <a:r>
              <a:rPr lang="en-US" sz="1800" dirty="0">
                <a:latin typeface="Montserrat" panose="00000500000000000000" pitchFamily="2" charset="0"/>
                <a:cs typeface="Calibri"/>
              </a:rPr>
              <a:t> </a:t>
            </a:r>
            <a:r>
              <a:rPr lang="en-US" sz="1800" spc="-11" dirty="0">
                <a:latin typeface="Montserrat" panose="00000500000000000000" pitchFamily="2" charset="0"/>
                <a:cs typeface="Calibri"/>
              </a:rPr>
              <a:t>deformation </a:t>
            </a:r>
            <a:r>
              <a:rPr lang="en-US" sz="1800" spc="-296" dirty="0">
                <a:latin typeface="Montserrat" panose="00000500000000000000" pitchFamily="2" charset="0"/>
                <a:cs typeface="Calibri"/>
              </a:rPr>
              <a:t> </a:t>
            </a:r>
            <a:r>
              <a:rPr lang="en-US" sz="1800" spc="-4" dirty="0">
                <a:latin typeface="Montserrat" panose="00000500000000000000" pitchFamily="2" charset="0"/>
                <a:cs typeface="Calibri"/>
              </a:rPr>
              <a:t>of</a:t>
            </a:r>
            <a:r>
              <a:rPr lang="en-US" sz="1800" spc="-8" dirty="0">
                <a:latin typeface="Montserrat" panose="00000500000000000000" pitchFamily="2" charset="0"/>
                <a:cs typeface="Calibri"/>
              </a:rPr>
              <a:t> </a:t>
            </a:r>
            <a:r>
              <a:rPr lang="en-US" sz="1800" spc="-4" dirty="0">
                <a:latin typeface="Montserrat" panose="00000500000000000000" pitchFamily="2" charset="0"/>
                <a:cs typeface="Calibri"/>
              </a:rPr>
              <a:t>the </a:t>
            </a:r>
            <a:r>
              <a:rPr lang="en-US" sz="1800" spc="-8" dirty="0">
                <a:latin typeface="Montserrat" panose="00000500000000000000" pitchFamily="2" charset="0"/>
                <a:cs typeface="Calibri"/>
              </a:rPr>
              <a:t>stomach.</a:t>
            </a:r>
          </a:p>
          <a:p>
            <a:pPr marL="9525" marR="303848" indent="27146">
              <a:lnSpc>
                <a:spcPts val="1313"/>
              </a:lnSpc>
              <a:spcBef>
                <a:spcPts val="172"/>
              </a:spcBef>
              <a:buChar char="-"/>
              <a:tabLst>
                <a:tab pos="128588" algn="l"/>
              </a:tabLst>
            </a:pPr>
            <a:endParaRPr lang="en-US" sz="1800" dirty="0">
              <a:latin typeface="Montserrat" panose="00000500000000000000" pitchFamily="2" charset="0"/>
              <a:cs typeface="Calibri"/>
            </a:endParaRPr>
          </a:p>
          <a:p>
            <a:pPr marL="9525" marR="161449">
              <a:lnSpc>
                <a:spcPts val="1313"/>
              </a:lnSpc>
              <a:spcBef>
                <a:spcPts val="217"/>
              </a:spcBef>
              <a:buChar char="-"/>
              <a:tabLst>
                <a:tab pos="100965" algn="l"/>
              </a:tabLst>
            </a:pPr>
            <a:r>
              <a:rPr lang="en-US" sz="1800" spc="-8" dirty="0">
                <a:latin typeface="Montserrat" panose="00000500000000000000" pitchFamily="2" charset="0"/>
                <a:cs typeface="Calibri"/>
              </a:rPr>
              <a:t>For</a:t>
            </a:r>
            <a:r>
              <a:rPr lang="en-US" sz="1800" spc="-11" dirty="0">
                <a:latin typeface="Montserrat" panose="00000500000000000000" pitchFamily="2" charset="0"/>
                <a:cs typeface="Calibri"/>
              </a:rPr>
              <a:t> </a:t>
            </a:r>
            <a:r>
              <a:rPr lang="en-US" sz="1800" spc="-8" dirty="0">
                <a:latin typeface="Montserrat" panose="00000500000000000000" pitchFamily="2" charset="0"/>
                <a:cs typeface="Calibri"/>
              </a:rPr>
              <a:t>ulcers </a:t>
            </a:r>
            <a:r>
              <a:rPr lang="en-US" sz="1800" spc="-4" dirty="0">
                <a:latin typeface="Montserrat" panose="00000500000000000000" pitchFamily="2" charset="0"/>
                <a:cs typeface="Calibri"/>
              </a:rPr>
              <a:t>in</a:t>
            </a:r>
            <a:r>
              <a:rPr lang="en-US" sz="1800" dirty="0">
                <a:latin typeface="Montserrat" panose="00000500000000000000" pitchFamily="2" charset="0"/>
                <a:cs typeface="Calibri"/>
              </a:rPr>
              <a:t> </a:t>
            </a:r>
            <a:r>
              <a:rPr lang="en-US" sz="1800" b="1" spc="-4" dirty="0">
                <a:latin typeface="Montserrat" panose="00000500000000000000" pitchFamily="2" charset="0"/>
                <a:cs typeface="Calibri"/>
              </a:rPr>
              <a:t>the</a:t>
            </a:r>
            <a:r>
              <a:rPr lang="en-US" sz="1800" b="1" spc="-8" dirty="0">
                <a:latin typeface="Montserrat" panose="00000500000000000000" pitchFamily="2" charset="0"/>
                <a:cs typeface="Calibri"/>
              </a:rPr>
              <a:t> </a:t>
            </a:r>
            <a:r>
              <a:rPr lang="en-US" sz="1800" b="1" spc="-4" dirty="0">
                <a:latin typeface="Montserrat" panose="00000500000000000000" pitchFamily="2" charset="0"/>
                <a:cs typeface="Calibri"/>
              </a:rPr>
              <a:t>lesser</a:t>
            </a:r>
            <a:r>
              <a:rPr lang="en-US" sz="1800" b="1" spc="-8" dirty="0">
                <a:latin typeface="Montserrat" panose="00000500000000000000" pitchFamily="2" charset="0"/>
                <a:cs typeface="Calibri"/>
              </a:rPr>
              <a:t> curvature</a:t>
            </a:r>
            <a:r>
              <a:rPr lang="en-US" sz="1800" b="1" spc="15" dirty="0">
                <a:latin typeface="Montserrat" panose="00000500000000000000" pitchFamily="2" charset="0"/>
                <a:cs typeface="Calibri"/>
              </a:rPr>
              <a:t> </a:t>
            </a:r>
            <a:r>
              <a:rPr lang="en-US" sz="1800" dirty="0">
                <a:latin typeface="Montserrat" panose="00000500000000000000" pitchFamily="2" charset="0"/>
                <a:cs typeface="Calibri"/>
              </a:rPr>
              <a:t>,</a:t>
            </a:r>
            <a:r>
              <a:rPr lang="en-US" sz="1800" spc="-8" dirty="0">
                <a:latin typeface="Montserrat" panose="00000500000000000000" pitchFamily="2" charset="0"/>
                <a:cs typeface="Calibri"/>
              </a:rPr>
              <a:t> </a:t>
            </a:r>
            <a:r>
              <a:rPr lang="en-US" sz="1800" spc="-4" dirty="0">
                <a:latin typeface="Montserrat" panose="00000500000000000000" pitchFamily="2" charset="0"/>
                <a:cs typeface="Calibri"/>
              </a:rPr>
              <a:t>due</a:t>
            </a:r>
            <a:r>
              <a:rPr lang="en-US" sz="1800" spc="-8" dirty="0">
                <a:latin typeface="Montserrat" panose="00000500000000000000" pitchFamily="2" charset="0"/>
                <a:cs typeface="Calibri"/>
              </a:rPr>
              <a:t> to </a:t>
            </a:r>
            <a:r>
              <a:rPr lang="en-US" sz="1800" spc="-4" dirty="0">
                <a:latin typeface="Montserrat" panose="00000500000000000000" pitchFamily="2" charset="0"/>
                <a:cs typeface="Calibri"/>
              </a:rPr>
              <a:t>the </a:t>
            </a:r>
            <a:r>
              <a:rPr lang="en-US" sz="1800" dirty="0">
                <a:latin typeface="Montserrat" panose="00000500000000000000" pitchFamily="2" charset="0"/>
                <a:cs typeface="Calibri"/>
              </a:rPr>
              <a:t> </a:t>
            </a:r>
            <a:r>
              <a:rPr lang="en-US" sz="1800" spc="-4" dirty="0">
                <a:latin typeface="Montserrat" panose="00000500000000000000" pitchFamily="2" charset="0"/>
                <a:cs typeface="Calibri"/>
              </a:rPr>
              <a:t>rich </a:t>
            </a:r>
            <a:r>
              <a:rPr lang="en-US" sz="1800" spc="-8" dirty="0">
                <a:latin typeface="Montserrat" panose="00000500000000000000" pitchFamily="2" charset="0"/>
                <a:cs typeface="Calibri"/>
              </a:rPr>
              <a:t>arcades </a:t>
            </a:r>
            <a:r>
              <a:rPr lang="en-US" sz="1800" spc="-4" dirty="0">
                <a:latin typeface="Montserrat" panose="00000500000000000000" pitchFamily="2" charset="0"/>
                <a:cs typeface="Calibri"/>
              </a:rPr>
              <a:t>of the </a:t>
            </a:r>
            <a:r>
              <a:rPr lang="en-US" sz="1800" spc="-8" dirty="0">
                <a:latin typeface="Montserrat" panose="00000500000000000000" pitchFamily="2" charset="0"/>
                <a:cs typeface="Calibri"/>
              </a:rPr>
              <a:t>left</a:t>
            </a:r>
            <a:r>
              <a:rPr lang="en-US" sz="1800" spc="-4" dirty="0">
                <a:latin typeface="Montserrat" panose="00000500000000000000" pitchFamily="2" charset="0"/>
                <a:cs typeface="Calibri"/>
              </a:rPr>
              <a:t> </a:t>
            </a:r>
            <a:r>
              <a:rPr lang="en-US" sz="1800" spc="-8" dirty="0">
                <a:latin typeface="Montserrat" panose="00000500000000000000" pitchFamily="2" charset="0"/>
                <a:cs typeface="Calibri"/>
              </a:rPr>
              <a:t>gastric </a:t>
            </a:r>
            <a:r>
              <a:rPr lang="en-US" sz="1800" spc="-4" dirty="0">
                <a:latin typeface="Montserrat" panose="00000500000000000000" pitchFamily="2" charset="0"/>
                <a:cs typeface="Calibri"/>
              </a:rPr>
              <a:t>artery </a:t>
            </a:r>
            <a:r>
              <a:rPr lang="en-US" sz="1800" dirty="0">
                <a:latin typeface="Montserrat" panose="00000500000000000000" pitchFamily="2" charset="0"/>
                <a:cs typeface="Calibri"/>
              </a:rPr>
              <a:t>, </a:t>
            </a:r>
            <a:r>
              <a:rPr lang="en-US" sz="1800" spc="-8" dirty="0">
                <a:latin typeface="Montserrat" panose="00000500000000000000" pitchFamily="2" charset="0"/>
                <a:cs typeface="Calibri"/>
              </a:rPr>
              <a:t>wedge </a:t>
            </a:r>
            <a:r>
              <a:rPr lang="en-US" sz="1800" spc="-4" dirty="0">
                <a:latin typeface="Montserrat" panose="00000500000000000000" pitchFamily="2" charset="0"/>
                <a:cs typeface="Calibri"/>
              </a:rPr>
              <a:t> </a:t>
            </a:r>
            <a:r>
              <a:rPr lang="en-US" sz="1800" spc="-11" dirty="0">
                <a:latin typeface="Montserrat" panose="00000500000000000000" pitchFamily="2" charset="0"/>
                <a:cs typeface="Calibri"/>
              </a:rPr>
              <a:t>excision</a:t>
            </a:r>
            <a:r>
              <a:rPr lang="en-US" sz="1800" spc="-8" dirty="0">
                <a:latin typeface="Montserrat" panose="00000500000000000000" pitchFamily="2" charset="0"/>
                <a:cs typeface="Calibri"/>
              </a:rPr>
              <a:t> would </a:t>
            </a:r>
            <a:r>
              <a:rPr lang="en-US" sz="1800" spc="-11" dirty="0">
                <a:latin typeface="Montserrat" panose="00000500000000000000" pitchFamily="2" charset="0"/>
                <a:cs typeface="Calibri"/>
              </a:rPr>
              <a:t>leave</a:t>
            </a:r>
            <a:r>
              <a:rPr lang="en-US" sz="1800" spc="-8" dirty="0">
                <a:latin typeface="Montserrat" panose="00000500000000000000" pitchFamily="2" charset="0"/>
                <a:cs typeface="Calibri"/>
              </a:rPr>
              <a:t> </a:t>
            </a:r>
            <a:r>
              <a:rPr lang="en-US" sz="1800" dirty="0">
                <a:latin typeface="Montserrat" panose="00000500000000000000" pitchFamily="2" charset="0"/>
                <a:cs typeface="Calibri"/>
              </a:rPr>
              <a:t>a</a:t>
            </a:r>
            <a:r>
              <a:rPr lang="en-US" sz="1800" spc="-8" dirty="0">
                <a:latin typeface="Montserrat" panose="00000500000000000000" pitchFamily="2" charset="0"/>
                <a:cs typeface="Calibri"/>
              </a:rPr>
              <a:t> stomach deformation, </a:t>
            </a:r>
            <a:r>
              <a:rPr lang="en-US" sz="1800" spc="-4" dirty="0">
                <a:latin typeface="Montserrat" panose="00000500000000000000" pitchFamily="2" charset="0"/>
                <a:cs typeface="Calibri"/>
              </a:rPr>
              <a:t>So </a:t>
            </a:r>
            <a:r>
              <a:rPr lang="en-US" sz="1800" dirty="0">
                <a:latin typeface="Montserrat" panose="00000500000000000000" pitchFamily="2" charset="0"/>
                <a:cs typeface="Calibri"/>
              </a:rPr>
              <a:t> </a:t>
            </a:r>
            <a:r>
              <a:rPr lang="en-US" sz="1800" spc="-8" dirty="0">
                <a:latin typeface="Montserrat" panose="00000500000000000000" pitchFamily="2" charset="0"/>
                <a:cs typeface="Calibri"/>
              </a:rPr>
              <a:t>distal </a:t>
            </a:r>
            <a:r>
              <a:rPr lang="en-US" sz="1800" spc="-11" dirty="0">
                <a:latin typeface="Montserrat" panose="00000500000000000000" pitchFamily="2" charset="0"/>
                <a:cs typeface="Calibri"/>
              </a:rPr>
              <a:t>gastrectomy </a:t>
            </a:r>
            <a:r>
              <a:rPr lang="en-US" sz="1800" spc="-4" dirty="0">
                <a:latin typeface="Montserrat" panose="00000500000000000000" pitchFamily="2" charset="0"/>
                <a:cs typeface="Calibri"/>
              </a:rPr>
              <a:t>with </a:t>
            </a:r>
            <a:r>
              <a:rPr lang="en-US" sz="1800" spc="-8" dirty="0" err="1">
                <a:latin typeface="Montserrat" panose="00000500000000000000" pitchFamily="2" charset="0"/>
                <a:cs typeface="Calibri"/>
              </a:rPr>
              <a:t>Bilroth</a:t>
            </a:r>
            <a:r>
              <a:rPr lang="en-US" sz="1800" spc="-8" dirty="0">
                <a:latin typeface="Montserrat" panose="00000500000000000000" pitchFamily="2" charset="0"/>
                <a:cs typeface="Calibri"/>
              </a:rPr>
              <a:t> </a:t>
            </a:r>
            <a:r>
              <a:rPr lang="en-US" sz="1800" dirty="0">
                <a:latin typeface="Montserrat" panose="00000500000000000000" pitchFamily="2" charset="0"/>
                <a:cs typeface="Calibri"/>
              </a:rPr>
              <a:t>I </a:t>
            </a:r>
            <a:r>
              <a:rPr lang="en-US" sz="1800" spc="-4" dirty="0">
                <a:latin typeface="Montserrat" panose="00000500000000000000" pitchFamily="2" charset="0"/>
                <a:cs typeface="Calibri"/>
              </a:rPr>
              <a:t>or </a:t>
            </a:r>
            <a:r>
              <a:rPr lang="en-US" sz="1800" spc="-8" dirty="0" err="1">
                <a:latin typeface="Montserrat" panose="00000500000000000000" pitchFamily="2" charset="0"/>
                <a:cs typeface="Calibri"/>
              </a:rPr>
              <a:t>Bilroth</a:t>
            </a:r>
            <a:r>
              <a:rPr lang="en-US" sz="1800" spc="-8" dirty="0">
                <a:latin typeface="Montserrat" panose="00000500000000000000" pitchFamily="2" charset="0"/>
                <a:cs typeface="Calibri"/>
              </a:rPr>
              <a:t> </a:t>
            </a:r>
            <a:r>
              <a:rPr lang="en-US" sz="1800" spc="-4" dirty="0">
                <a:latin typeface="Montserrat" panose="00000500000000000000" pitchFamily="2" charset="0"/>
                <a:cs typeface="Calibri"/>
              </a:rPr>
              <a:t>II </a:t>
            </a:r>
            <a:r>
              <a:rPr lang="en-US" sz="1800" dirty="0">
                <a:latin typeface="Montserrat" panose="00000500000000000000" pitchFamily="2" charset="0"/>
                <a:cs typeface="Calibri"/>
              </a:rPr>
              <a:t>as a </a:t>
            </a:r>
            <a:r>
              <a:rPr lang="en-US" sz="1800" spc="4" dirty="0">
                <a:latin typeface="Montserrat" panose="00000500000000000000" pitchFamily="2" charset="0"/>
                <a:cs typeface="Calibri"/>
              </a:rPr>
              <a:t> </a:t>
            </a:r>
            <a:r>
              <a:rPr lang="en-US" sz="1800" spc="-8" dirty="0">
                <a:latin typeface="Montserrat" panose="00000500000000000000" pitchFamily="2" charset="0"/>
                <a:cs typeface="Calibri"/>
              </a:rPr>
              <a:t>reconstruction surgery</a:t>
            </a:r>
            <a:r>
              <a:rPr lang="en-US" sz="1800" spc="4" dirty="0">
                <a:latin typeface="Montserrat" panose="00000500000000000000" pitchFamily="2" charset="0"/>
                <a:cs typeface="Calibri"/>
              </a:rPr>
              <a:t> </a:t>
            </a:r>
            <a:r>
              <a:rPr lang="en-US" sz="1800" spc="-8" dirty="0">
                <a:latin typeface="Montserrat" panose="00000500000000000000" pitchFamily="2" charset="0"/>
                <a:cs typeface="Calibri"/>
              </a:rPr>
              <a:t>to resume</a:t>
            </a:r>
            <a:r>
              <a:rPr lang="en-US" sz="1800" spc="-4" dirty="0">
                <a:latin typeface="Montserrat" panose="00000500000000000000" pitchFamily="2" charset="0"/>
                <a:cs typeface="Calibri"/>
              </a:rPr>
              <a:t> GI</a:t>
            </a:r>
            <a:r>
              <a:rPr lang="en-US" sz="1800" spc="-8" dirty="0">
                <a:latin typeface="Montserrat" panose="00000500000000000000" pitchFamily="2" charset="0"/>
                <a:cs typeface="Calibri"/>
              </a:rPr>
              <a:t> continuity</a:t>
            </a:r>
            <a:r>
              <a:rPr lang="en-US" sz="1800" spc="-4" dirty="0">
                <a:latin typeface="Montserrat" panose="00000500000000000000" pitchFamily="2" charset="0"/>
                <a:cs typeface="Calibri"/>
              </a:rPr>
              <a:t> </a:t>
            </a:r>
            <a:r>
              <a:rPr lang="en-US" sz="1800" dirty="0">
                <a:latin typeface="Montserrat" panose="00000500000000000000" pitchFamily="2" charset="0"/>
                <a:cs typeface="Calibri"/>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667CC3E-B0B2-D9A5-9391-DB33C710E417}"/>
              </a:ext>
            </a:extLst>
          </p:cNvPr>
          <p:cNvSpPr>
            <a:spLocks noGrp="1"/>
          </p:cNvSpPr>
          <p:nvPr>
            <p:ph type="subTitle" idx="1"/>
          </p:nvPr>
        </p:nvSpPr>
        <p:spPr>
          <a:xfrm>
            <a:off x="895949" y="1682000"/>
            <a:ext cx="5679899" cy="2379900"/>
          </a:xfrm>
        </p:spPr>
        <p:txBody>
          <a:bodyPr/>
          <a:lstStyle/>
          <a:p>
            <a:pPr algn="l"/>
            <a:r>
              <a:rPr lang="en-GB" dirty="0"/>
              <a:t>Age &gt;65 years</a:t>
            </a:r>
          </a:p>
          <a:p>
            <a:pPr algn="l"/>
            <a:r>
              <a:rPr lang="en-GB" dirty="0"/>
              <a:t>Severity of initial bleed</a:t>
            </a:r>
          </a:p>
          <a:p>
            <a:pPr algn="l"/>
            <a:r>
              <a:rPr lang="en-GB" dirty="0"/>
              <a:t>Extensive comorbid illnesses</a:t>
            </a:r>
          </a:p>
          <a:p>
            <a:pPr algn="l"/>
            <a:r>
              <a:rPr lang="en-GB" dirty="0"/>
              <a:t>Onset or recurrence of bleeding while hospitalized for another condition</a:t>
            </a:r>
          </a:p>
          <a:p>
            <a:pPr algn="l"/>
            <a:r>
              <a:rPr lang="en-GB" dirty="0"/>
              <a:t>Need for emergency surgery </a:t>
            </a:r>
          </a:p>
          <a:p>
            <a:pPr algn="l"/>
            <a:r>
              <a:rPr lang="en-GB" dirty="0"/>
              <a:t>Significant transfusion requirements</a:t>
            </a:r>
          </a:p>
          <a:p>
            <a:pPr algn="l"/>
            <a:r>
              <a:rPr lang="en-GB" dirty="0"/>
              <a:t>Diagnosis (oesophageal varices have a 30% mortality rate)</a:t>
            </a:r>
          </a:p>
          <a:p>
            <a:pPr algn="l"/>
            <a:r>
              <a:rPr lang="en-GB" dirty="0"/>
              <a:t>Endoscopic stigmata of recent haemorrhage </a:t>
            </a:r>
          </a:p>
          <a:p>
            <a:pPr algn="l"/>
            <a:endParaRPr lang="en-US" dirty="0"/>
          </a:p>
        </p:txBody>
      </p:sp>
      <p:sp>
        <p:nvSpPr>
          <p:cNvPr id="2" name="Title 1">
            <a:extLst>
              <a:ext uri="{FF2B5EF4-FFF2-40B4-BE49-F238E27FC236}">
                <a16:creationId xmlns:a16="http://schemas.microsoft.com/office/drawing/2014/main" id="{086AC157-5E23-7C3C-DB4F-C2C43C873F43}"/>
              </a:ext>
            </a:extLst>
          </p:cNvPr>
          <p:cNvSpPr>
            <a:spLocks noGrp="1"/>
          </p:cNvSpPr>
          <p:nvPr>
            <p:ph type="title"/>
          </p:nvPr>
        </p:nvSpPr>
        <p:spPr/>
        <p:txBody>
          <a:bodyPr/>
          <a:lstStyle/>
          <a:p>
            <a:r>
              <a:rPr lang="en-GB"/>
              <a:t>Factors that increase mortality </a:t>
            </a:r>
            <a:endParaRPr lang="en-US"/>
          </a:p>
        </p:txBody>
      </p:sp>
    </p:spTree>
    <p:extLst>
      <p:ext uri="{BB962C8B-B14F-4D97-AF65-F5344CB8AC3E}">
        <p14:creationId xmlns:p14="http://schemas.microsoft.com/office/powerpoint/2010/main" val="3125955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25596" y="469537"/>
            <a:ext cx="6960163" cy="1059361"/>
          </a:xfrm>
          <a:prstGeom prst="rect">
            <a:avLst/>
          </a:prstGeom>
        </p:spPr>
        <p:txBody>
          <a:bodyPr vert="horz" wrap="square" lIns="0" tIns="7144" rIns="0" bIns="0" rtlCol="0">
            <a:spAutoFit/>
          </a:bodyPr>
          <a:lstStyle/>
          <a:p>
            <a:pPr marL="9525" marR="3810" indent="23336">
              <a:lnSpc>
                <a:spcPct val="101000"/>
              </a:lnSpc>
              <a:spcBef>
                <a:spcPts val="56"/>
              </a:spcBef>
            </a:pPr>
            <a:r>
              <a:rPr lang="en-US" sz="1350" b="1" spc="-4">
                <a:solidFill>
                  <a:srgbClr val="FF0000"/>
                </a:solidFill>
                <a:latin typeface="Montserrat" panose="00000500000000000000" pitchFamily="2" charset="0"/>
              </a:rPr>
              <a:t>2.Bleeding</a:t>
            </a:r>
            <a:r>
              <a:rPr lang="en-US" sz="1350" b="1" spc="-34">
                <a:solidFill>
                  <a:srgbClr val="FF0000"/>
                </a:solidFill>
                <a:latin typeface="Montserrat" panose="00000500000000000000" pitchFamily="2" charset="0"/>
              </a:rPr>
              <a:t> </a:t>
            </a:r>
            <a:r>
              <a:rPr lang="en-US" sz="1350" b="1" spc="-4">
                <a:solidFill>
                  <a:srgbClr val="FF0000"/>
                </a:solidFill>
                <a:latin typeface="Montserrat" panose="00000500000000000000" pitchFamily="2" charset="0"/>
              </a:rPr>
              <a:t>duodenal</a:t>
            </a:r>
            <a:r>
              <a:rPr lang="en-US" sz="1350" b="1" spc="-30">
                <a:solidFill>
                  <a:srgbClr val="FF0000"/>
                </a:solidFill>
                <a:latin typeface="Montserrat" panose="00000500000000000000" pitchFamily="2" charset="0"/>
              </a:rPr>
              <a:t> </a:t>
            </a:r>
            <a:r>
              <a:rPr lang="en-US" sz="1350" b="1" spc="-4">
                <a:solidFill>
                  <a:srgbClr val="FF0000"/>
                </a:solidFill>
                <a:latin typeface="Montserrat" panose="00000500000000000000" pitchFamily="2" charset="0"/>
              </a:rPr>
              <a:t>ulcer</a:t>
            </a:r>
            <a:endParaRPr lang="en-US" sz="1350" spc="-4">
              <a:latin typeface="Montserrat" panose="00000500000000000000" pitchFamily="2" charset="0"/>
              <a:cs typeface="Calibri"/>
            </a:endParaRPr>
          </a:p>
          <a:p>
            <a:pPr marL="9525" marR="3810" indent="23336">
              <a:lnSpc>
                <a:spcPct val="101000"/>
              </a:lnSpc>
              <a:spcBef>
                <a:spcPts val="56"/>
              </a:spcBef>
            </a:pPr>
            <a:r>
              <a:rPr sz="1350" spc="-4">
                <a:latin typeface="Montserrat" panose="00000500000000000000" pitchFamily="2" charset="0"/>
                <a:cs typeface="Calibri"/>
              </a:rPr>
              <a:t>Dissection is carried out </a:t>
            </a:r>
            <a:r>
              <a:rPr sz="1350" spc="-8">
                <a:latin typeface="Montserrat" panose="00000500000000000000" pitchFamily="2" charset="0"/>
                <a:cs typeface="Calibri"/>
              </a:rPr>
              <a:t>to expose </a:t>
            </a:r>
            <a:r>
              <a:rPr sz="1350" spc="-4">
                <a:latin typeface="Montserrat" panose="00000500000000000000" pitchFamily="2" charset="0"/>
                <a:cs typeface="Calibri"/>
              </a:rPr>
              <a:t>the pylorus </a:t>
            </a:r>
            <a:r>
              <a:rPr sz="1350">
                <a:latin typeface="Montserrat" panose="00000500000000000000" pitchFamily="2" charset="0"/>
                <a:cs typeface="Calibri"/>
              </a:rPr>
              <a:t>and </a:t>
            </a:r>
            <a:r>
              <a:rPr sz="1350" spc="-11">
                <a:latin typeface="Montserrat" panose="00000500000000000000" pitchFamily="2" charset="0"/>
                <a:cs typeface="Calibri"/>
              </a:rPr>
              <a:t>first </a:t>
            </a:r>
            <a:r>
              <a:rPr sz="1350" spc="-4">
                <a:latin typeface="Montserrat" panose="00000500000000000000" pitchFamily="2" charset="0"/>
                <a:cs typeface="Calibri"/>
              </a:rPr>
              <a:t>part of the </a:t>
            </a:r>
            <a:r>
              <a:rPr sz="1350">
                <a:latin typeface="Montserrat" panose="00000500000000000000" pitchFamily="2" charset="0"/>
                <a:cs typeface="Calibri"/>
              </a:rPr>
              <a:t> </a:t>
            </a:r>
            <a:r>
              <a:rPr sz="1350" spc="-4">
                <a:latin typeface="Montserrat" panose="00000500000000000000" pitchFamily="2" charset="0"/>
                <a:cs typeface="Calibri"/>
              </a:rPr>
              <a:t>duodenum.</a:t>
            </a:r>
            <a:r>
              <a:rPr sz="1350" spc="8">
                <a:latin typeface="Montserrat" panose="00000500000000000000" pitchFamily="2" charset="0"/>
                <a:cs typeface="Calibri"/>
              </a:rPr>
              <a:t> </a:t>
            </a:r>
            <a:r>
              <a:rPr sz="1350" b="1" spc="-4">
                <a:solidFill>
                  <a:srgbClr val="FF0000"/>
                </a:solidFill>
                <a:latin typeface="Montserrat" panose="00000500000000000000" pitchFamily="2" charset="0"/>
                <a:cs typeface="Calibri"/>
              </a:rPr>
              <a:t>An</a:t>
            </a:r>
            <a:r>
              <a:rPr sz="1350" b="1" spc="-8">
                <a:solidFill>
                  <a:srgbClr val="FF0000"/>
                </a:solidFill>
                <a:latin typeface="Montserrat" panose="00000500000000000000" pitchFamily="2" charset="0"/>
                <a:cs typeface="Calibri"/>
              </a:rPr>
              <a:t> anterior </a:t>
            </a:r>
            <a:r>
              <a:rPr sz="1350" b="1" spc="-4">
                <a:solidFill>
                  <a:srgbClr val="FF0000"/>
                </a:solidFill>
                <a:latin typeface="Montserrat" panose="00000500000000000000" pitchFamily="2" charset="0"/>
                <a:cs typeface="Calibri"/>
              </a:rPr>
              <a:t>longitudinal</a:t>
            </a:r>
            <a:r>
              <a:rPr sz="1350" b="1" spc="-8">
                <a:solidFill>
                  <a:srgbClr val="FF0000"/>
                </a:solidFill>
                <a:latin typeface="Montserrat" panose="00000500000000000000" pitchFamily="2" charset="0"/>
                <a:cs typeface="Calibri"/>
              </a:rPr>
              <a:t> duodenotomy</a:t>
            </a:r>
            <a:r>
              <a:rPr sz="1350" b="1" spc="34">
                <a:solidFill>
                  <a:srgbClr val="FF0000"/>
                </a:solidFill>
                <a:latin typeface="Montserrat" panose="00000500000000000000" pitchFamily="2" charset="0"/>
                <a:cs typeface="Calibri"/>
              </a:rPr>
              <a:t> </a:t>
            </a:r>
            <a:r>
              <a:rPr sz="1350" spc="-4">
                <a:latin typeface="Montserrat" panose="00000500000000000000" pitchFamily="2" charset="0"/>
                <a:cs typeface="Calibri"/>
              </a:rPr>
              <a:t>is</a:t>
            </a:r>
            <a:r>
              <a:rPr sz="1350" spc="-8">
                <a:latin typeface="Montserrat" panose="00000500000000000000" pitchFamily="2" charset="0"/>
                <a:cs typeface="Calibri"/>
              </a:rPr>
              <a:t> </a:t>
            </a:r>
            <a:r>
              <a:rPr sz="1350" spc="-4">
                <a:latin typeface="Montserrat" panose="00000500000000000000" pitchFamily="2" charset="0"/>
                <a:cs typeface="Calibri"/>
              </a:rPr>
              <a:t>made</a:t>
            </a:r>
            <a:r>
              <a:rPr sz="1350" spc="-8">
                <a:latin typeface="Montserrat" panose="00000500000000000000" pitchFamily="2" charset="0"/>
                <a:cs typeface="Calibri"/>
              </a:rPr>
              <a:t> extending </a:t>
            </a:r>
            <a:r>
              <a:rPr sz="1350" spc="-296">
                <a:latin typeface="Montserrat" panose="00000500000000000000" pitchFamily="2" charset="0"/>
                <a:cs typeface="Calibri"/>
              </a:rPr>
              <a:t> </a:t>
            </a:r>
            <a:r>
              <a:rPr sz="1350" spc="-8">
                <a:latin typeface="Montserrat" panose="00000500000000000000" pitchFamily="2" charset="0"/>
                <a:cs typeface="Calibri"/>
              </a:rPr>
              <a:t>through </a:t>
            </a:r>
            <a:r>
              <a:rPr sz="1350" spc="-4">
                <a:latin typeface="Montserrat" panose="00000500000000000000" pitchFamily="2" charset="0"/>
                <a:cs typeface="Calibri"/>
              </a:rPr>
              <a:t>the pyloric</a:t>
            </a:r>
            <a:r>
              <a:rPr sz="1350">
                <a:latin typeface="Montserrat" panose="00000500000000000000" pitchFamily="2" charset="0"/>
                <a:cs typeface="Calibri"/>
              </a:rPr>
              <a:t> </a:t>
            </a:r>
            <a:r>
              <a:rPr sz="1350" spc="-4">
                <a:latin typeface="Montserrat" panose="00000500000000000000" pitchFamily="2" charset="0"/>
                <a:cs typeface="Calibri"/>
              </a:rPr>
              <a:t>channel </a:t>
            </a:r>
            <a:r>
              <a:rPr sz="1350" spc="-8">
                <a:latin typeface="Montserrat" panose="00000500000000000000" pitchFamily="2" charset="0"/>
                <a:cs typeface="Calibri"/>
              </a:rPr>
              <a:t>to </a:t>
            </a:r>
            <a:r>
              <a:rPr sz="1350" spc="-4">
                <a:latin typeface="Montserrat" panose="00000500000000000000" pitchFamily="2" charset="0"/>
                <a:cs typeface="Calibri"/>
              </a:rPr>
              <a:t>the </a:t>
            </a:r>
            <a:r>
              <a:rPr sz="1350" spc="-8">
                <a:latin typeface="Montserrat" panose="00000500000000000000" pitchFamily="2" charset="0"/>
                <a:cs typeface="Calibri"/>
              </a:rPr>
              <a:t>distal stomach. </a:t>
            </a:r>
            <a:r>
              <a:rPr sz="1350" spc="-4">
                <a:latin typeface="Montserrat" panose="00000500000000000000" pitchFamily="2" charset="0"/>
                <a:cs typeface="Calibri"/>
              </a:rPr>
              <a:t>Bleeding </a:t>
            </a:r>
            <a:r>
              <a:rPr sz="1350" spc="-8">
                <a:latin typeface="Montserrat" panose="00000500000000000000" pitchFamily="2" charset="0"/>
                <a:cs typeface="Calibri"/>
              </a:rPr>
              <a:t>from </a:t>
            </a:r>
            <a:r>
              <a:rPr sz="1350" spc="-4">
                <a:latin typeface="Montserrat" panose="00000500000000000000" pitchFamily="2" charset="0"/>
                <a:cs typeface="Calibri"/>
              </a:rPr>
              <a:t>the </a:t>
            </a:r>
            <a:r>
              <a:rPr sz="1350">
                <a:latin typeface="Montserrat" panose="00000500000000000000" pitchFamily="2" charset="0"/>
                <a:cs typeface="Calibri"/>
              </a:rPr>
              <a:t> </a:t>
            </a:r>
            <a:r>
              <a:rPr sz="1350" spc="-11">
                <a:latin typeface="Montserrat" panose="00000500000000000000" pitchFamily="2" charset="0"/>
                <a:cs typeface="Calibri"/>
              </a:rPr>
              <a:t>GDA</a:t>
            </a:r>
            <a:r>
              <a:rPr sz="1350" spc="-4">
                <a:latin typeface="Montserrat" panose="00000500000000000000" pitchFamily="2" charset="0"/>
                <a:cs typeface="Calibri"/>
              </a:rPr>
              <a:t> </a:t>
            </a:r>
            <a:r>
              <a:rPr sz="1350" spc="-8">
                <a:latin typeface="Montserrat" panose="00000500000000000000" pitchFamily="2" charset="0"/>
                <a:cs typeface="Calibri"/>
              </a:rPr>
              <a:t>complex</a:t>
            </a:r>
            <a:r>
              <a:rPr sz="1350" spc="-4">
                <a:latin typeface="Montserrat" panose="00000500000000000000" pitchFamily="2" charset="0"/>
                <a:cs typeface="Calibri"/>
              </a:rPr>
              <a:t> is </a:t>
            </a:r>
            <a:r>
              <a:rPr sz="1350" spc="-11">
                <a:latin typeface="Montserrat" panose="00000500000000000000" pitchFamily="2" charset="0"/>
                <a:cs typeface="Calibri"/>
              </a:rPr>
              <a:t>controlled</a:t>
            </a:r>
            <a:r>
              <a:rPr sz="1350" spc="11">
                <a:latin typeface="Montserrat" panose="00000500000000000000" pitchFamily="2" charset="0"/>
                <a:cs typeface="Calibri"/>
              </a:rPr>
              <a:t> </a:t>
            </a:r>
            <a:r>
              <a:rPr sz="1350" spc="-4">
                <a:latin typeface="Montserrat" panose="00000500000000000000" pitchFamily="2" charset="0"/>
                <a:cs typeface="Calibri"/>
              </a:rPr>
              <a:t>with </a:t>
            </a:r>
            <a:r>
              <a:rPr sz="1350">
                <a:latin typeface="Montserrat" panose="00000500000000000000" pitchFamily="2" charset="0"/>
                <a:cs typeface="Calibri"/>
              </a:rPr>
              <a:t>a</a:t>
            </a:r>
            <a:r>
              <a:rPr sz="1350" spc="30">
                <a:latin typeface="Montserrat" panose="00000500000000000000" pitchFamily="2" charset="0"/>
                <a:cs typeface="Calibri"/>
              </a:rPr>
              <a:t> </a:t>
            </a:r>
            <a:r>
              <a:rPr sz="1350" b="1" spc="-8">
                <a:solidFill>
                  <a:srgbClr val="FF0000"/>
                </a:solidFill>
                <a:latin typeface="Montserrat" panose="00000500000000000000" pitchFamily="2" charset="0"/>
                <a:cs typeface="Calibri"/>
              </a:rPr>
              <a:t>ligation</a:t>
            </a:r>
            <a:r>
              <a:rPr sz="1350" b="1" spc="-4">
                <a:solidFill>
                  <a:srgbClr val="FF0000"/>
                </a:solidFill>
                <a:latin typeface="Montserrat" panose="00000500000000000000" pitchFamily="2" charset="0"/>
                <a:cs typeface="Calibri"/>
              </a:rPr>
              <a:t> </a:t>
            </a:r>
            <a:r>
              <a:rPr sz="1350" b="1">
                <a:solidFill>
                  <a:srgbClr val="FF0000"/>
                </a:solidFill>
                <a:latin typeface="Montserrat" panose="00000500000000000000" pitchFamily="2" charset="0"/>
                <a:cs typeface="Calibri"/>
              </a:rPr>
              <a:t>,</a:t>
            </a:r>
            <a:r>
              <a:rPr sz="1350" b="1" spc="8">
                <a:solidFill>
                  <a:srgbClr val="FF0000"/>
                </a:solidFill>
                <a:latin typeface="Montserrat" panose="00000500000000000000" pitchFamily="2" charset="0"/>
                <a:cs typeface="Calibri"/>
              </a:rPr>
              <a:t> </a:t>
            </a:r>
            <a:r>
              <a:rPr sz="1350" spc="-4">
                <a:latin typeface="Montserrat" panose="00000500000000000000" pitchFamily="2" charset="0"/>
                <a:cs typeface="Calibri"/>
              </a:rPr>
              <a:t>then close</a:t>
            </a:r>
            <a:r>
              <a:rPr sz="1350">
                <a:latin typeface="Montserrat" panose="00000500000000000000" pitchFamily="2" charset="0"/>
                <a:cs typeface="Calibri"/>
              </a:rPr>
              <a:t> </a:t>
            </a:r>
            <a:r>
              <a:rPr sz="1350" spc="-4">
                <a:latin typeface="Montserrat" panose="00000500000000000000" pitchFamily="2" charset="0"/>
                <a:cs typeface="Calibri"/>
              </a:rPr>
              <a:t>the </a:t>
            </a:r>
            <a:r>
              <a:rPr sz="1350" spc="-11">
                <a:latin typeface="Montserrat" panose="00000500000000000000" pitchFamily="2" charset="0"/>
                <a:cs typeface="Calibri"/>
              </a:rPr>
              <a:t>horizontal </a:t>
            </a:r>
            <a:r>
              <a:rPr sz="1350" spc="-8">
                <a:latin typeface="Montserrat" panose="00000500000000000000" pitchFamily="2" charset="0"/>
                <a:cs typeface="Calibri"/>
              </a:rPr>
              <a:t> </a:t>
            </a:r>
            <a:r>
              <a:rPr sz="1350" spc="-4">
                <a:latin typeface="Montserrat" panose="00000500000000000000" pitchFamily="2" charset="0"/>
                <a:cs typeface="Calibri"/>
              </a:rPr>
              <a:t>incision</a:t>
            </a:r>
            <a:r>
              <a:rPr sz="1350" spc="-8">
                <a:latin typeface="Montserrat" panose="00000500000000000000" pitchFamily="2" charset="0"/>
                <a:cs typeface="Calibri"/>
              </a:rPr>
              <a:t> </a:t>
            </a:r>
            <a:r>
              <a:rPr sz="1350" spc="-4">
                <a:latin typeface="Montserrat" panose="00000500000000000000" pitchFamily="2" charset="0"/>
                <a:cs typeface="Calibri"/>
              </a:rPr>
              <a:t>in </a:t>
            </a:r>
            <a:r>
              <a:rPr sz="1350">
                <a:latin typeface="Montserrat" panose="00000500000000000000" pitchFamily="2" charset="0"/>
                <a:cs typeface="Calibri"/>
              </a:rPr>
              <a:t>a</a:t>
            </a:r>
            <a:r>
              <a:rPr sz="1350" spc="-4">
                <a:latin typeface="Montserrat" panose="00000500000000000000" pitchFamily="2" charset="0"/>
                <a:cs typeface="Calibri"/>
              </a:rPr>
              <a:t> </a:t>
            </a:r>
            <a:r>
              <a:rPr sz="1350" spc="-8">
                <a:latin typeface="Montserrat" panose="00000500000000000000" pitchFamily="2" charset="0"/>
                <a:cs typeface="Calibri"/>
              </a:rPr>
              <a:t>vertical</a:t>
            </a:r>
            <a:r>
              <a:rPr sz="1350" spc="-4">
                <a:latin typeface="Montserrat" panose="00000500000000000000" pitchFamily="2" charset="0"/>
                <a:cs typeface="Calibri"/>
              </a:rPr>
              <a:t> fashion</a:t>
            </a:r>
            <a:endParaRPr sz="1350">
              <a:latin typeface="Montserrat" panose="00000500000000000000" pitchFamily="2" charset="0"/>
              <a:cs typeface="Calibri"/>
            </a:endParaRPr>
          </a:p>
        </p:txBody>
      </p:sp>
      <p:pic>
        <p:nvPicPr>
          <p:cNvPr id="4" name="object 4"/>
          <p:cNvPicPr/>
          <p:nvPr/>
        </p:nvPicPr>
        <p:blipFill>
          <a:blip r:embed="rId2" cstate="print"/>
          <a:stretch>
            <a:fillRect/>
          </a:stretch>
        </p:blipFill>
        <p:spPr>
          <a:xfrm>
            <a:off x="4743450" y="1789319"/>
            <a:ext cx="2889607" cy="2884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object 5"/>
          <p:cNvPicPr/>
          <p:nvPr/>
        </p:nvPicPr>
        <p:blipFill>
          <a:blip r:embed="rId3" cstate="print"/>
          <a:stretch>
            <a:fillRect/>
          </a:stretch>
        </p:blipFill>
        <p:spPr>
          <a:xfrm>
            <a:off x="1510943" y="1789319"/>
            <a:ext cx="2430123" cy="2884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ophageal Varices - Stock Image - M290/0149 - Science Photo Library">
            <a:extLst>
              <a:ext uri="{FF2B5EF4-FFF2-40B4-BE49-F238E27FC236}">
                <a16:creationId xmlns:a16="http://schemas.microsoft.com/office/drawing/2014/main" id="{CA06B485-419E-A839-0AA5-5A58A86E9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71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5604509" cy="3425353"/>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4000" b="1" kern="1200" spc="225"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mj-lt"/>
                <a:ea typeface="+mj-ea"/>
                <a:cs typeface="+mj-cs"/>
              </a:rPr>
              <a:t>Esophageal varices(bleeding) </a:t>
            </a:r>
          </a:p>
          <a:p>
            <a:pPr>
              <a:lnSpc>
                <a:spcPct val="90000"/>
              </a:lnSpc>
              <a:spcBef>
                <a:spcPct val="0"/>
              </a:spcBef>
              <a:spcAft>
                <a:spcPts val="450"/>
              </a:spcAft>
            </a:pPr>
            <a:endParaRPr lang="en-US" sz="1600" kern="1200" spc="225" dirty="0">
              <a:ln w="11430" cmpd="sng">
                <a:solidFill>
                  <a:srgbClr val="3F3533">
                    <a:tint val="10000"/>
                  </a:srgbClr>
                </a:solidFill>
                <a:prstDash val="solid"/>
                <a:miter lim="800000"/>
              </a:ln>
              <a:solidFill>
                <a:schemeClr val="bg1"/>
              </a:solidFill>
              <a:effectLst>
                <a:glow rad="45500">
                  <a:srgbClr val="3F3533">
                    <a:satMod val="220000"/>
                    <a:alpha val="35000"/>
                  </a:srgbClr>
                </a:glow>
              </a:effectLst>
              <a:latin typeface="Microsoft JhengHei Light" panose="020B0304030504040204" pitchFamily="34" charset="-120"/>
              <a:ea typeface="Microsoft JhengHei Light" panose="020B0304030504040204" pitchFamily="34" charset="-120"/>
              <a:cs typeface="Tahoma" panose="020B0604030504040204" pitchFamily="34" charset="0"/>
            </a:endParaRPr>
          </a:p>
        </p:txBody>
      </p:sp>
    </p:spTree>
    <p:extLst>
      <p:ext uri="{BB962C8B-B14F-4D97-AF65-F5344CB8AC3E}">
        <p14:creationId xmlns:p14="http://schemas.microsoft.com/office/powerpoint/2010/main" val="2796249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6917-EC18-C983-2C29-8EE14FAD66C2}"/>
              </a:ext>
            </a:extLst>
          </p:cNvPr>
          <p:cNvSpPr>
            <a:spLocks noGrp="1"/>
          </p:cNvSpPr>
          <p:nvPr>
            <p:ph type="title"/>
          </p:nvPr>
        </p:nvSpPr>
        <p:spPr>
          <a:xfrm>
            <a:off x="113109" y="206303"/>
            <a:ext cx="6683765" cy="960668"/>
          </a:xfrm>
        </p:spPr>
        <p:txBody>
          <a:bodyPr/>
          <a:lstStyle/>
          <a:p>
            <a:r>
              <a:rPr lang="en-US" dirty="0"/>
              <a:t>Anatomy of esophagus</a:t>
            </a:r>
            <a:endParaRPr lang="ar-JO" dirty="0"/>
          </a:p>
        </p:txBody>
      </p:sp>
      <p:sp>
        <p:nvSpPr>
          <p:cNvPr id="3" name="Content Placeholder 2">
            <a:extLst>
              <a:ext uri="{FF2B5EF4-FFF2-40B4-BE49-F238E27FC236}">
                <a16:creationId xmlns:a16="http://schemas.microsoft.com/office/drawing/2014/main" id="{370D3298-53AC-FE63-D7D0-1C4ED77DA279}"/>
              </a:ext>
            </a:extLst>
          </p:cNvPr>
          <p:cNvSpPr>
            <a:spLocks noGrp="1"/>
          </p:cNvSpPr>
          <p:nvPr>
            <p:ph idx="1"/>
          </p:nvPr>
        </p:nvSpPr>
        <p:spPr>
          <a:xfrm>
            <a:off x="0" y="1098307"/>
            <a:ext cx="6686550" cy="1518138"/>
          </a:xfrm>
        </p:spPr>
        <p:txBody>
          <a:bodyPr/>
          <a:lstStyle/>
          <a:p>
            <a:pPr algn="l"/>
            <a:r>
              <a:rPr lang="en-US" cap="none" dirty="0"/>
              <a:t>the esophagus is a 25 cm long fibromuscular tube extending from the pharynx (c6 level) to the stomach (t11 level).</a:t>
            </a:r>
            <a:endParaRPr lang="ar-JO" cap="none" dirty="0"/>
          </a:p>
          <a:p>
            <a:pPr algn="l"/>
            <a:r>
              <a:rPr lang="en-US" cap="none" dirty="0"/>
              <a:t>parts:-</a:t>
            </a:r>
          </a:p>
          <a:p>
            <a:pPr algn="l"/>
            <a:r>
              <a:rPr lang="en-US" cap="none" dirty="0"/>
              <a:t>esophagus is mainly studied in 3 parts:</a:t>
            </a:r>
            <a:endParaRPr lang="ar-JO" cap="none" dirty="0"/>
          </a:p>
        </p:txBody>
      </p:sp>
      <p:pic>
        <p:nvPicPr>
          <p:cNvPr id="1028" name="Picture 4" descr="Illustrates the three parts of esophagus on basis of anatomy; cervical,...  | Download Scientific Diagram">
            <a:extLst>
              <a:ext uri="{FF2B5EF4-FFF2-40B4-BE49-F238E27FC236}">
                <a16:creationId xmlns:a16="http://schemas.microsoft.com/office/drawing/2014/main" id="{1DC0018A-B097-AC38-2B45-BBE6D58CC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17" y="2616445"/>
            <a:ext cx="4989562" cy="2322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DF) Anatomy of Esophagus">
            <a:extLst>
              <a:ext uri="{FF2B5EF4-FFF2-40B4-BE49-F238E27FC236}">
                <a16:creationId xmlns:a16="http://schemas.microsoft.com/office/drawing/2014/main" id="{10C95902-1BBB-C53A-17E8-5FCFAC07C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325" y="0"/>
            <a:ext cx="2825536"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136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0B619-CC90-1B6C-3440-F9D95D26D1C8}"/>
              </a:ext>
            </a:extLst>
          </p:cNvPr>
          <p:cNvSpPr>
            <a:spLocks noGrp="1"/>
          </p:cNvSpPr>
          <p:nvPr>
            <p:ph type="title"/>
          </p:nvPr>
        </p:nvSpPr>
        <p:spPr>
          <a:xfrm>
            <a:off x="244720" y="268166"/>
            <a:ext cx="7797662" cy="863974"/>
          </a:xfrm>
        </p:spPr>
        <p:txBody>
          <a:bodyPr/>
          <a:lstStyle/>
          <a:p>
            <a:r>
              <a:rPr lang="en-US" dirty="0"/>
              <a:t>Blood supply </a:t>
            </a:r>
            <a:endParaRPr lang="ar-JO" dirty="0"/>
          </a:p>
        </p:txBody>
      </p:sp>
      <p:sp>
        <p:nvSpPr>
          <p:cNvPr id="4" name="TextBox 3">
            <a:extLst>
              <a:ext uri="{FF2B5EF4-FFF2-40B4-BE49-F238E27FC236}">
                <a16:creationId xmlns:a16="http://schemas.microsoft.com/office/drawing/2014/main" id="{4A88995A-783B-FD28-B23F-9159C8EBDA84}"/>
              </a:ext>
            </a:extLst>
          </p:cNvPr>
          <p:cNvSpPr txBox="1"/>
          <p:nvPr/>
        </p:nvSpPr>
        <p:spPr>
          <a:xfrm>
            <a:off x="339970" y="1028343"/>
            <a:ext cx="5943600" cy="2862322"/>
          </a:xfrm>
          <a:prstGeom prst="rect">
            <a:avLst/>
          </a:prstGeom>
          <a:noFill/>
        </p:spPr>
        <p:txBody>
          <a:bodyPr wrap="square">
            <a:spAutoFit/>
          </a:bodyPr>
          <a:lstStyle/>
          <a:p>
            <a:r>
              <a:rPr lang="en-US" dirty="0"/>
              <a:t>the venous drainage of </a:t>
            </a:r>
            <a:r>
              <a:rPr lang="en-US" dirty="0">
                <a:solidFill>
                  <a:schemeClr val="accent1">
                    <a:lumMod val="40000"/>
                    <a:lumOff val="60000"/>
                  </a:schemeClr>
                </a:solidFill>
              </a:rPr>
              <a:t>upper esophagus</a:t>
            </a:r>
            <a:r>
              <a:rPr lang="en-US" dirty="0"/>
              <a:t> is through the superior vena cava.</a:t>
            </a:r>
            <a:br>
              <a:rPr lang="en-US" dirty="0"/>
            </a:br>
            <a:br>
              <a:rPr lang="en-US" dirty="0"/>
            </a:br>
            <a:r>
              <a:rPr lang="en-US" dirty="0">
                <a:solidFill>
                  <a:schemeClr val="accent1">
                    <a:lumMod val="40000"/>
                    <a:lumOff val="60000"/>
                  </a:schemeClr>
                </a:solidFill>
              </a:rPr>
              <a:t>mid esophagus </a:t>
            </a:r>
            <a:r>
              <a:rPr lang="en-US" dirty="0"/>
              <a:t>through azygous veins.</a:t>
            </a:r>
            <a:br>
              <a:rPr lang="en-US" dirty="0"/>
            </a:br>
            <a:br>
              <a:rPr lang="en-US" dirty="0"/>
            </a:br>
            <a:r>
              <a:rPr lang="en-US" dirty="0">
                <a:solidFill>
                  <a:schemeClr val="accent1">
                    <a:lumMod val="40000"/>
                    <a:lumOff val="60000"/>
                  </a:schemeClr>
                </a:solidFill>
              </a:rPr>
              <a:t>distal esophagus </a:t>
            </a:r>
            <a:r>
              <a:rPr lang="en-US" dirty="0"/>
              <a:t>through portal vein by means of left and short gastric veins. through these veins there is a porta-systemic communication.</a:t>
            </a:r>
            <a:br>
              <a:rPr lang="en-US" dirty="0"/>
            </a:br>
            <a:br>
              <a:rPr lang="en-US" dirty="0"/>
            </a:br>
            <a:endParaRPr lang="ar-JO" dirty="0">
              <a:solidFill>
                <a:schemeClr val="accent1">
                  <a:lumMod val="75000"/>
                </a:schemeClr>
              </a:solidFill>
            </a:endParaRPr>
          </a:p>
        </p:txBody>
      </p:sp>
      <p:pic>
        <p:nvPicPr>
          <p:cNvPr id="7170" name="Picture 2" descr="Esophagus | Abdominal Key">
            <a:extLst>
              <a:ext uri="{FF2B5EF4-FFF2-40B4-BE49-F238E27FC236}">
                <a16:creationId xmlns:a16="http://schemas.microsoft.com/office/drawing/2014/main" id="{FA58225A-39FD-483B-5175-9B050F400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708" y="832338"/>
            <a:ext cx="2989911" cy="40429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8DA43B-7055-E4F6-D894-612602C9C39A}"/>
              </a:ext>
            </a:extLst>
          </p:cNvPr>
          <p:cNvSpPr txBox="1"/>
          <p:nvPr/>
        </p:nvSpPr>
        <p:spPr>
          <a:xfrm>
            <a:off x="6283570" y="267584"/>
            <a:ext cx="2309445" cy="369332"/>
          </a:xfrm>
          <a:prstGeom prst="rect">
            <a:avLst/>
          </a:prstGeom>
          <a:noFill/>
        </p:spPr>
        <p:txBody>
          <a:bodyPr wrap="square" rtlCol="1">
            <a:spAutoFit/>
          </a:bodyPr>
          <a:lstStyle/>
          <a:p>
            <a:r>
              <a:rPr lang="en-US" dirty="0"/>
              <a:t>ARTEREAL SUPPLAY </a:t>
            </a:r>
            <a:endParaRPr lang="ar-JO" dirty="0"/>
          </a:p>
        </p:txBody>
      </p:sp>
    </p:spTree>
    <p:extLst>
      <p:ext uri="{BB962C8B-B14F-4D97-AF65-F5344CB8AC3E}">
        <p14:creationId xmlns:p14="http://schemas.microsoft.com/office/powerpoint/2010/main" val="3023705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9B8D7815-C7CC-60D2-C0F2-91962300E007}"/>
              </a:ext>
            </a:extLst>
          </p:cNvPr>
          <p:cNvSpPr txBox="1"/>
          <p:nvPr/>
        </p:nvSpPr>
        <p:spPr>
          <a:xfrm>
            <a:off x="663576" y="401637"/>
            <a:ext cx="5769498"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har char="•"/>
            </a:pPr>
            <a:r>
              <a:rPr lang="en-US" sz="1800" dirty="0">
                <a:solidFill>
                  <a:srgbClr val="212529"/>
                </a:solidFill>
                <a:latin typeface="Calibri"/>
              </a:rPr>
              <a:t>Higher blood pressure in portal vein expands in all the veins that carry blood to the portal vein. </a:t>
            </a:r>
            <a:r>
              <a:rPr lang="en-US" sz="1800" dirty="0">
                <a:latin typeface="Calibri"/>
              </a:rPr>
              <a:t>​</a:t>
            </a:r>
          </a:p>
          <a:p>
            <a:pPr>
              <a:buChar char="•"/>
            </a:pPr>
            <a:r>
              <a:rPr lang="en-US" sz="1800" dirty="0">
                <a:solidFill>
                  <a:srgbClr val="212529"/>
                </a:solidFill>
                <a:latin typeface="Calibri"/>
              </a:rPr>
              <a:t>There are anatomical junctions between gastric vein (→ </a:t>
            </a:r>
            <a:r>
              <a:rPr lang="en-US" sz="1800" dirty="0">
                <a:latin typeface="Calibri"/>
                <a:hlinkClick r:id="rId2"/>
              </a:rPr>
              <a:t>portal vein</a:t>
            </a:r>
            <a:r>
              <a:rPr lang="en-US" sz="1800" dirty="0">
                <a:solidFill>
                  <a:srgbClr val="212529"/>
                </a:solidFill>
                <a:latin typeface="Calibri"/>
              </a:rPr>
              <a:t>) and esophageal vein (→ </a:t>
            </a:r>
            <a:r>
              <a:rPr lang="en-US" sz="1800" dirty="0">
                <a:latin typeface="Calibri"/>
                <a:hlinkClick r:id="rId3"/>
              </a:rPr>
              <a:t>superior vena cava</a:t>
            </a:r>
            <a:r>
              <a:rPr lang="en-US" sz="1800" dirty="0">
                <a:solidFill>
                  <a:srgbClr val="212529"/>
                </a:solidFill>
                <a:latin typeface="Calibri"/>
              </a:rPr>
              <a:t>). These junctions are called </a:t>
            </a:r>
            <a:r>
              <a:rPr lang="en-US" sz="1800" dirty="0">
                <a:latin typeface="Calibri"/>
                <a:hlinkClick r:id="rId4"/>
              </a:rPr>
              <a:t>portocaval anastomoses</a:t>
            </a:r>
            <a:r>
              <a:rPr lang="en-US" sz="1800" dirty="0">
                <a:solidFill>
                  <a:srgbClr val="212529"/>
                </a:solidFill>
                <a:latin typeface="Calibri"/>
              </a:rPr>
              <a:t>. </a:t>
            </a:r>
            <a:r>
              <a:rPr lang="en-US" sz="1800" dirty="0">
                <a:latin typeface="Calibri"/>
              </a:rPr>
              <a:t>​</a:t>
            </a:r>
          </a:p>
          <a:p>
            <a:pPr>
              <a:buChar char="•"/>
            </a:pPr>
            <a:r>
              <a:rPr lang="en-US" sz="1800" dirty="0">
                <a:solidFill>
                  <a:srgbClr val="212529"/>
                </a:solidFill>
                <a:latin typeface="Calibri"/>
              </a:rPr>
              <a:t>Because of the higher venous pressure, these junctions become dilated, and this </a:t>
            </a:r>
            <a:r>
              <a:rPr lang="en-US" sz="1800" dirty="0">
                <a:solidFill>
                  <a:srgbClr val="212529"/>
                </a:solidFill>
                <a:latin typeface="Calibri"/>
                <a:ea typeface="+mn-ea"/>
              </a:rPr>
              <a:t>pressure</a:t>
            </a:r>
            <a:r>
              <a:rPr lang="en-US" sz="1800" dirty="0">
                <a:solidFill>
                  <a:srgbClr val="212529"/>
                </a:solidFill>
                <a:latin typeface="Calibri"/>
              </a:rPr>
              <a:t> can be transferred to esophageal veins as well. </a:t>
            </a:r>
            <a:r>
              <a:rPr lang="en-US" sz="1800" dirty="0">
                <a:latin typeface="Calibri"/>
              </a:rPr>
              <a:t>​</a:t>
            </a:r>
          </a:p>
          <a:p>
            <a:pPr>
              <a:buChar char="•"/>
            </a:pPr>
            <a:r>
              <a:rPr lang="en-US" sz="1800" dirty="0">
                <a:solidFill>
                  <a:srgbClr val="212529"/>
                </a:solidFill>
                <a:latin typeface="Calibri"/>
              </a:rPr>
              <a:t>Esophageal veins are localized in submucosa, over the muscular layer of esophagus. </a:t>
            </a:r>
            <a:endParaRPr lang="en-GB" sz="1800" dirty="0">
              <a:latin typeface="Calibri"/>
            </a:endParaRPr>
          </a:p>
          <a:p>
            <a:pPr>
              <a:buChar char="•"/>
            </a:pPr>
            <a:r>
              <a:rPr lang="en-US" sz="1800" dirty="0">
                <a:solidFill>
                  <a:srgbClr val="212529"/>
                </a:solidFill>
                <a:latin typeface="Calibri"/>
              </a:rPr>
              <a:t>There is scope for the development of varices, which can expand into lumen of esophagus. </a:t>
            </a:r>
            <a:endParaRPr lang="en-GB" sz="1800" dirty="0">
              <a:latin typeface="Calibri"/>
            </a:endParaRPr>
          </a:p>
          <a:p>
            <a:pPr>
              <a:buChar char="•"/>
            </a:pPr>
            <a:r>
              <a:rPr lang="en-US" sz="1800" dirty="0">
                <a:solidFill>
                  <a:srgbClr val="212529"/>
                </a:solidFill>
                <a:highlight>
                  <a:srgbClr val="FFFF00"/>
                </a:highlight>
                <a:latin typeface="Calibri"/>
              </a:rPr>
              <a:t>Their perforation and bleeding is just a question of time.</a:t>
            </a:r>
            <a:r>
              <a:rPr lang="en-US" sz="1800" dirty="0">
                <a:latin typeface="Calibri"/>
              </a:rPr>
              <a:t>​</a:t>
            </a:r>
            <a:endParaRPr lang="en-GB" sz="1800" dirty="0">
              <a:latin typeface="Calibri"/>
            </a:endParaRPr>
          </a:p>
        </p:txBody>
      </p:sp>
      <p:pic>
        <p:nvPicPr>
          <p:cNvPr id="2" name="Picture 2" descr="Hepatic Portal System | Definition, Examples, Diagrams">
            <a:extLst>
              <a:ext uri="{FF2B5EF4-FFF2-40B4-BE49-F238E27FC236}">
                <a16:creationId xmlns:a16="http://schemas.microsoft.com/office/drawing/2014/main" id="{AFA9C543-E610-957D-F5CF-5A6A47086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5649" y="0"/>
            <a:ext cx="2958351" cy="352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36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7488"/>
            <a:ext cx="3146425" cy="433387"/>
          </a:xfrm>
        </p:spPr>
        <p:txBody>
          <a:bodyPr>
            <a:noAutofit/>
          </a:bodyPr>
          <a:lstStyle/>
          <a:p>
            <a:r>
              <a:rPr lang="en-US" sz="4000" dirty="0">
                <a:effectLst>
                  <a:outerShdw blurRad="38100" dist="38100" dir="2700000" algn="tl">
                    <a:srgbClr val="000000">
                      <a:alpha val="43137"/>
                    </a:srgbClr>
                  </a:outerShdw>
                </a:effectLst>
              </a:rPr>
              <a:t>Definition</a:t>
            </a:r>
            <a:r>
              <a:rPr lang="en-US" sz="4000" dirty="0"/>
              <a:t>: </a:t>
            </a:r>
          </a:p>
        </p:txBody>
      </p:sp>
      <p:sp>
        <p:nvSpPr>
          <p:cNvPr id="3" name="Content Placeholder 2"/>
          <p:cNvSpPr>
            <a:spLocks noGrp="1"/>
          </p:cNvSpPr>
          <p:nvPr>
            <p:ph type="body" idx="4294967295"/>
          </p:nvPr>
        </p:nvSpPr>
        <p:spPr>
          <a:xfrm>
            <a:off x="119297" y="793337"/>
            <a:ext cx="5580185" cy="803275"/>
          </a:xfrm>
        </p:spPr>
        <p:txBody>
          <a:bodyPr>
            <a:noAutofit/>
          </a:bodyPr>
          <a:lstStyle/>
          <a:p>
            <a:pPr marL="0" indent="0" algn="l">
              <a:buNone/>
            </a:pPr>
            <a:r>
              <a:rPr lang="en-US" sz="1800" b="1" cap="none" dirty="0">
                <a:solidFill>
                  <a:srgbClr val="212529"/>
                </a:solidFill>
                <a:latin typeface="-apple-system"/>
                <a:cs typeface="Arial"/>
                <a:sym typeface="Arial"/>
              </a:rPr>
              <a:t>esophageal varices are abnormal dilated, elongated, and tortuous veins, they are prone to rupture and they might cause massive upper gastrointestinal bleeding </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55</a:t>
            </a:fld>
            <a:endParaRPr lang="en-US">
              <a:solidFill>
                <a:srgbClr val="B13F9A"/>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611" y="342780"/>
            <a:ext cx="2514600" cy="212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9CD34BCB-D172-E27C-A4F3-00513719B67A}"/>
              </a:ext>
            </a:extLst>
          </p:cNvPr>
          <p:cNvSpPr txBox="1"/>
          <p:nvPr/>
        </p:nvSpPr>
        <p:spPr>
          <a:xfrm>
            <a:off x="0" y="1739075"/>
            <a:ext cx="6119446" cy="2862322"/>
          </a:xfrm>
          <a:prstGeom prst="rect">
            <a:avLst/>
          </a:prstGeom>
          <a:noFill/>
        </p:spPr>
        <p:txBody>
          <a:bodyPr wrap="square" lIns="91440" tIns="45720" rIns="91440" bIns="45720" anchor="t">
            <a:spAutoFit/>
          </a:bodyPr>
          <a:lstStyle/>
          <a:p>
            <a:r>
              <a:rPr lang="en-US" dirty="0">
                <a:solidFill>
                  <a:srgbClr val="212529"/>
                </a:solidFill>
                <a:latin typeface="-apple-system"/>
              </a:rPr>
              <a:t>-Esophageal varices are venous varices localized in the submucosal layer of the </a:t>
            </a:r>
            <a:r>
              <a:rPr lang="en-US" dirty="0">
                <a:solidFill>
                  <a:srgbClr val="BA0000"/>
                </a:solidFill>
                <a:latin typeface="-apple-system"/>
                <a:hlinkClick r:id="rId3" tooltip="Esophagus (page does not exist)"/>
              </a:rPr>
              <a:t>esophagus</a:t>
            </a:r>
            <a:r>
              <a:rPr lang="en-US" dirty="0">
                <a:solidFill>
                  <a:srgbClr val="212529"/>
                </a:solidFill>
                <a:latin typeface="-apple-system"/>
              </a:rPr>
              <a:t>. </a:t>
            </a:r>
            <a:endParaRPr lang="en-US" dirty="0"/>
          </a:p>
          <a:p>
            <a:r>
              <a:rPr lang="en-US" dirty="0">
                <a:solidFill>
                  <a:srgbClr val="212529"/>
                </a:solidFill>
                <a:latin typeface="-apple-system"/>
              </a:rPr>
              <a:t>-They are a consequence of </a:t>
            </a:r>
            <a:r>
              <a:rPr lang="en-US" dirty="0">
                <a:solidFill>
                  <a:srgbClr val="007BFF"/>
                </a:solidFill>
                <a:latin typeface="-apple-system"/>
                <a:hlinkClick r:id="rId4"/>
              </a:rPr>
              <a:t>portal hypertension</a:t>
            </a:r>
            <a:r>
              <a:rPr lang="en-US" dirty="0">
                <a:solidFill>
                  <a:srgbClr val="212529"/>
                </a:solidFill>
                <a:latin typeface="-apple-system"/>
              </a:rPr>
              <a:t>. </a:t>
            </a:r>
            <a:endParaRPr lang="en-US" dirty="0"/>
          </a:p>
          <a:p>
            <a:r>
              <a:rPr lang="en-US" dirty="0">
                <a:solidFill>
                  <a:srgbClr val="212529"/>
                </a:solidFill>
                <a:latin typeface="-apple-system"/>
              </a:rPr>
              <a:t>-All the patients with esophageal varices have a risk of acute bleeding, </a:t>
            </a:r>
            <a:r>
              <a:rPr lang="en-US" dirty="0">
                <a:solidFill>
                  <a:srgbClr val="212529"/>
                </a:solidFill>
                <a:highlight>
                  <a:srgbClr val="FFFF00"/>
                </a:highlight>
                <a:latin typeface="-apple-system"/>
              </a:rPr>
              <a:t>which can</a:t>
            </a:r>
            <a:r>
              <a:rPr lang="en-US" dirty="0">
                <a:solidFill>
                  <a:srgbClr val="212529"/>
                </a:solidFill>
                <a:latin typeface="-apple-system"/>
              </a:rPr>
              <a:t> </a:t>
            </a:r>
            <a:r>
              <a:rPr lang="en-US" dirty="0">
                <a:solidFill>
                  <a:srgbClr val="212529"/>
                </a:solidFill>
                <a:highlight>
                  <a:srgbClr val="FFFF00"/>
                </a:highlight>
                <a:latin typeface="-apple-system"/>
              </a:rPr>
              <a:t>be fatal</a:t>
            </a:r>
            <a:r>
              <a:rPr lang="en-US" dirty="0">
                <a:solidFill>
                  <a:srgbClr val="212529"/>
                </a:solidFill>
                <a:latin typeface="-apple-system"/>
              </a:rPr>
              <a:t>. </a:t>
            </a:r>
            <a:endParaRPr lang="en-US" dirty="0"/>
          </a:p>
          <a:p>
            <a:r>
              <a:rPr lang="en-US" dirty="0">
                <a:solidFill>
                  <a:srgbClr val="212529"/>
                </a:solidFill>
                <a:latin typeface="-apple-system"/>
              </a:rPr>
              <a:t>-The most common cause of portal hypertension and esophageal varices is </a:t>
            </a:r>
            <a:r>
              <a:rPr lang="en-US" dirty="0">
                <a:solidFill>
                  <a:srgbClr val="BA0000"/>
                </a:solidFill>
                <a:latin typeface="-apple-system"/>
                <a:hlinkClick r:id="rId5" tooltip="Liver cirrhosis (page does not exist)"/>
              </a:rPr>
              <a:t>l</a:t>
            </a:r>
            <a:r>
              <a:rPr lang="en-US" dirty="0">
                <a:solidFill>
                  <a:srgbClr val="BA0000"/>
                </a:solidFill>
                <a:highlight>
                  <a:srgbClr val="FFFF00"/>
                </a:highlight>
                <a:latin typeface="-apple-system"/>
                <a:hlinkClick r:id="rId5" tooltip="Liver cirrhosis (page does not exist)"/>
              </a:rPr>
              <a:t>iver cirrhosis</a:t>
            </a:r>
            <a:r>
              <a:rPr lang="en-US" dirty="0">
                <a:solidFill>
                  <a:srgbClr val="212529"/>
                </a:solidFill>
                <a:highlight>
                  <a:srgbClr val="FFFF00"/>
                </a:highlight>
                <a:latin typeface="-apple-system"/>
              </a:rPr>
              <a:t>. 30–60% of patients with liver cirrhosis have a risk of esophageal varices bleeding. </a:t>
            </a:r>
            <a:endParaRPr lang="en-US" dirty="0">
              <a:highlight>
                <a:srgbClr val="FFFF00"/>
              </a:highlight>
            </a:endParaRPr>
          </a:p>
          <a:p>
            <a:r>
              <a:rPr lang="en-US" dirty="0">
                <a:solidFill>
                  <a:srgbClr val="212529"/>
                </a:solidFill>
                <a:latin typeface="-apple-system"/>
              </a:rPr>
              <a:t>-</a:t>
            </a:r>
            <a:r>
              <a:rPr lang="en-US" dirty="0" err="1">
                <a:solidFill>
                  <a:srgbClr val="212529"/>
                </a:solidFill>
                <a:latin typeface="-apple-system"/>
              </a:rPr>
              <a:t>Rebleeding</a:t>
            </a:r>
            <a:r>
              <a:rPr lang="en-US" dirty="0">
                <a:solidFill>
                  <a:srgbClr val="212529"/>
                </a:solidFill>
                <a:latin typeface="-apple-system"/>
              </a:rPr>
              <a:t> is very often (60–100% patients with a history of previous </a:t>
            </a:r>
            <a:r>
              <a:rPr lang="en-US" dirty="0" err="1">
                <a:solidFill>
                  <a:srgbClr val="212529"/>
                </a:solidFill>
                <a:latin typeface="-apple-system"/>
              </a:rPr>
              <a:t>variceal</a:t>
            </a:r>
            <a:r>
              <a:rPr lang="en-US" dirty="0">
                <a:solidFill>
                  <a:srgbClr val="212529"/>
                </a:solidFill>
                <a:latin typeface="-apple-system"/>
              </a:rPr>
              <a:t> bleeding will </a:t>
            </a:r>
            <a:r>
              <a:rPr lang="en-US" dirty="0" err="1">
                <a:solidFill>
                  <a:srgbClr val="212529"/>
                </a:solidFill>
                <a:latin typeface="-apple-system"/>
              </a:rPr>
              <a:t>rebleed</a:t>
            </a:r>
            <a:r>
              <a:rPr lang="en-US" dirty="0">
                <a:solidFill>
                  <a:srgbClr val="212529"/>
                </a:solidFill>
                <a:latin typeface="-apple-system"/>
              </a:rPr>
              <a:t> in 2 years)</a:t>
            </a:r>
            <a:endParaRPr lang="en-US" dirty="0"/>
          </a:p>
        </p:txBody>
      </p:sp>
      <p:pic>
        <p:nvPicPr>
          <p:cNvPr id="5" name="Picture 6" descr="A picture containing text&#10;&#10;Description automatically generated">
            <a:extLst>
              <a:ext uri="{FF2B5EF4-FFF2-40B4-BE49-F238E27FC236}">
                <a16:creationId xmlns:a16="http://schemas.microsoft.com/office/drawing/2014/main" id="{F40DF934-6926-03EB-8D78-3FF0A9AD241C}"/>
              </a:ext>
            </a:extLst>
          </p:cNvPr>
          <p:cNvPicPr>
            <a:picLocks noChangeAspect="1"/>
          </p:cNvPicPr>
          <p:nvPr/>
        </p:nvPicPr>
        <p:blipFill>
          <a:blip r:embed="rId6"/>
          <a:stretch>
            <a:fillRect/>
          </a:stretch>
        </p:blipFill>
        <p:spPr>
          <a:xfrm>
            <a:off x="6211751" y="2789153"/>
            <a:ext cx="2743200" cy="1620982"/>
          </a:xfrm>
          <a:prstGeom prst="rect">
            <a:avLst/>
          </a:prstGeom>
        </p:spPr>
      </p:pic>
    </p:spTree>
    <p:extLst>
      <p:ext uri="{BB962C8B-B14F-4D97-AF65-F5344CB8AC3E}">
        <p14:creationId xmlns:p14="http://schemas.microsoft.com/office/powerpoint/2010/main" val="3283286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9849" y="2381798"/>
            <a:ext cx="4267200" cy="1568450"/>
          </a:xfrm>
        </p:spPr>
        <p:txBody>
          <a:bodyPr>
            <a:normAutofit fontScale="77500" lnSpcReduction="20000"/>
          </a:bodyPr>
          <a:lstStyle/>
          <a:p>
            <a:pPr marL="0" indent="0" algn="l">
              <a:buClr>
                <a:srgbClr val="B13F9A"/>
              </a:buClr>
              <a:buNone/>
            </a:pPr>
            <a:r>
              <a:rPr lang="en-US" sz="1750" dirty="0">
                <a:latin typeface="AR CENA"/>
              </a:rPr>
              <a:t>Normal HVPG = </a:t>
            </a:r>
            <a:r>
              <a:rPr lang="en-US" sz="1750" dirty="0">
                <a:highlight>
                  <a:srgbClr val="FFFF00"/>
                </a:highlight>
                <a:latin typeface="AR CENA"/>
              </a:rPr>
              <a:t>5 mm Hg</a:t>
            </a:r>
            <a:r>
              <a:rPr lang="en-US" sz="1750" dirty="0">
                <a:latin typeface="AR CENA"/>
              </a:rPr>
              <a:t> </a:t>
            </a:r>
            <a:endParaRPr lang="en-US" dirty="0">
              <a:solidFill>
                <a:prstClr val="black"/>
              </a:solidFill>
              <a:latin typeface="AR CENA" panose="02000000000000000000" pitchFamily="2" charset="0"/>
            </a:endParaRPr>
          </a:p>
          <a:p>
            <a:pPr marL="0" indent="0" algn="l">
              <a:buClr>
                <a:srgbClr val="B13F9A"/>
              </a:buClr>
              <a:buNone/>
            </a:pPr>
            <a:r>
              <a:rPr lang="en-US" sz="1750" dirty="0">
                <a:latin typeface="AR CENA"/>
              </a:rPr>
              <a:t>  ** Portal hypertension </a:t>
            </a:r>
            <a:endParaRPr lang="en-US" sz="1750" dirty="0">
              <a:latin typeface="AR CENA" panose="02000000000000000000" pitchFamily="2" charset="0"/>
            </a:endParaRPr>
          </a:p>
          <a:p>
            <a:pPr marL="0" indent="0" algn="l">
              <a:buClr>
                <a:srgbClr val="B13F9A"/>
              </a:buClr>
              <a:buNone/>
            </a:pPr>
            <a:r>
              <a:rPr lang="en-US" sz="1750" dirty="0">
                <a:latin typeface="AR CENA"/>
              </a:rPr>
              <a:t>         &gt; 5 mm Hg </a:t>
            </a:r>
            <a:endParaRPr lang="en-US" sz="1750" dirty="0">
              <a:latin typeface="AR CENA" panose="02000000000000000000" pitchFamily="2" charset="0"/>
            </a:endParaRPr>
          </a:p>
          <a:p>
            <a:pPr marL="0" indent="0" algn="l">
              <a:buClr>
                <a:srgbClr val="B13F9A"/>
              </a:buClr>
              <a:buNone/>
            </a:pPr>
            <a:r>
              <a:rPr lang="en-US" sz="1750" dirty="0">
                <a:latin typeface="AR CENA"/>
              </a:rPr>
              <a:t>  ** Esophageal hemorrhage</a:t>
            </a:r>
          </a:p>
          <a:p>
            <a:pPr marL="0" indent="0" algn="l">
              <a:buClr>
                <a:srgbClr val="B13F9A"/>
              </a:buClr>
              <a:buNone/>
            </a:pPr>
            <a:r>
              <a:rPr lang="en-US" sz="1750" dirty="0">
                <a:latin typeface="AR CENA"/>
              </a:rPr>
              <a:t>      Only with HVPG &gt; </a:t>
            </a:r>
            <a:r>
              <a:rPr lang="en-US" sz="1750" dirty="0">
                <a:highlight>
                  <a:srgbClr val="FFFF00"/>
                </a:highlight>
                <a:latin typeface="AR CENA"/>
              </a:rPr>
              <a:t>12 mm Hg</a:t>
            </a:r>
          </a:p>
          <a:p>
            <a:pPr algn="l"/>
            <a:endParaRPr lang="en-US" dirty="0"/>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56</a:t>
            </a:fld>
            <a:endParaRPr lang="en-US">
              <a:solidFill>
                <a:srgbClr val="B13F9A"/>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3073" y="136963"/>
            <a:ext cx="4508659" cy="290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a:extLst>
              <a:ext uri="{FF2B5EF4-FFF2-40B4-BE49-F238E27FC236}">
                <a16:creationId xmlns:a16="http://schemas.microsoft.com/office/drawing/2014/main" id="{AA729BA0-3CBD-6EE0-6F90-DC7645CB8312}"/>
              </a:ext>
            </a:extLst>
          </p:cNvPr>
          <p:cNvSpPr txBox="1">
            <a:spLocks/>
          </p:cNvSpPr>
          <p:nvPr/>
        </p:nvSpPr>
        <p:spPr>
          <a:xfrm>
            <a:off x="182268" y="263121"/>
            <a:ext cx="4401812" cy="1801032"/>
          </a:xfrm>
          <a:prstGeom prst="rect">
            <a:avLst/>
          </a:prstGeom>
        </p:spPr>
        <p:txBody>
          <a:bodyPr vert="horz" lIns="68580" tIns="34290" rIns="68580" bIns="34290" rtlCol="0" anchor="t">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2000" b="1" i="0" u="none" strike="noStrike" cap="none" dirty="0">
                <a:solidFill>
                  <a:schemeClr val="dk1"/>
                </a:solidFill>
                <a:latin typeface="Calibri"/>
                <a:ea typeface="Calibri"/>
                <a:cs typeface="Calibri"/>
                <a:sym typeface="Calibri"/>
              </a:rPr>
              <a:t>pathophysiology :</a:t>
            </a:r>
            <a:endParaRPr lang="en-US" sz="1800" dirty="0"/>
          </a:p>
          <a:p>
            <a:pPr marL="0" marR="0" lvl="0" indent="0" algn="l" rtl="0">
              <a:spcBef>
                <a:spcPts val="0"/>
              </a:spcBef>
              <a:spcAft>
                <a:spcPts val="0"/>
              </a:spcAft>
              <a:buNone/>
            </a:pPr>
            <a:endParaRPr lang="en-US"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0" i="0" u="none" strike="noStrike" cap="none" dirty="0">
                <a:solidFill>
                  <a:schemeClr val="dk1"/>
                </a:solidFill>
                <a:latin typeface="Calibri"/>
                <a:ea typeface="Calibri"/>
                <a:cs typeface="Calibri"/>
                <a:sym typeface="Calibri"/>
              </a:rPr>
              <a:t>Portal vein is formed by union of superior </a:t>
            </a:r>
            <a:r>
              <a:rPr lang="en-US" sz="1800" b="0" i="0" u="none" strike="noStrike" cap="none" dirty="0" err="1">
                <a:solidFill>
                  <a:schemeClr val="dk1"/>
                </a:solidFill>
                <a:latin typeface="Calibri"/>
                <a:ea typeface="Calibri"/>
                <a:cs typeface="Calibri"/>
                <a:sym typeface="Calibri"/>
              </a:rPr>
              <a:t>mesentric</a:t>
            </a:r>
            <a:r>
              <a:rPr lang="en-US" sz="1800" b="0" i="0" u="none" strike="noStrike" cap="none" dirty="0">
                <a:solidFill>
                  <a:schemeClr val="dk1"/>
                </a:solidFill>
                <a:latin typeface="Calibri"/>
                <a:ea typeface="Calibri"/>
                <a:cs typeface="Calibri"/>
                <a:sym typeface="Calibri"/>
              </a:rPr>
              <a:t> &amp;splenic vein so portal  hypertension  leads to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1- spleen </a:t>
            </a:r>
            <a:r>
              <a:rPr lang="en-US" sz="1800" b="0" i="0" u="none" strike="noStrike" cap="none" dirty="0" err="1">
                <a:solidFill>
                  <a:schemeClr val="dk1"/>
                </a:solidFill>
                <a:latin typeface="Calibri"/>
                <a:ea typeface="Calibri"/>
                <a:cs typeface="Calibri"/>
                <a:sym typeface="Calibri"/>
              </a:rPr>
              <a:t>congesion</a:t>
            </a:r>
            <a:r>
              <a:rPr lang="en-US" sz="1800" b="0" i="0" u="none" strike="noStrike" cap="none" dirty="0">
                <a:solidFill>
                  <a:schemeClr val="dk1"/>
                </a:solidFill>
                <a:latin typeface="Calibri"/>
                <a:ea typeface="Calibri"/>
                <a:cs typeface="Calibri"/>
                <a:sym typeface="Calibri"/>
              </a:rPr>
              <a:t>     2- intestinal congestion   3- </a:t>
            </a:r>
            <a:r>
              <a:rPr lang="en-US" sz="1800" b="0" i="0" u="none" strike="noStrike" cap="none" dirty="0" err="1">
                <a:solidFill>
                  <a:schemeClr val="dk1"/>
                </a:solidFill>
                <a:latin typeface="Calibri"/>
                <a:ea typeface="Calibri"/>
                <a:cs typeface="Calibri"/>
                <a:sym typeface="Calibri"/>
              </a:rPr>
              <a:t>porto</a:t>
            </a:r>
            <a:r>
              <a:rPr lang="en-US" sz="1800" b="0" i="0" u="none" strike="noStrike" cap="none" dirty="0">
                <a:solidFill>
                  <a:schemeClr val="dk1"/>
                </a:solidFill>
                <a:latin typeface="Calibri"/>
                <a:ea typeface="Calibri"/>
                <a:cs typeface="Calibri"/>
                <a:sym typeface="Calibri"/>
              </a:rPr>
              <a:t>-systemic shunt </a:t>
            </a:r>
          </a:p>
        </p:txBody>
      </p:sp>
    </p:spTree>
    <p:extLst>
      <p:ext uri="{BB962C8B-B14F-4D97-AF65-F5344CB8AC3E}">
        <p14:creationId xmlns:p14="http://schemas.microsoft.com/office/powerpoint/2010/main" val="16902472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57</a:t>
            </a:fld>
            <a:endParaRPr lang="en-US" sz="1200">
              <a:solidFill>
                <a:srgbClr val="B13F9A"/>
              </a:solidFill>
            </a:endParaRPr>
          </a:p>
        </p:txBody>
      </p:sp>
      <p:pic>
        <p:nvPicPr>
          <p:cNvPr id="7" name="Picture 2">
            <a:extLst>
              <a:ext uri="{FF2B5EF4-FFF2-40B4-BE49-F238E27FC236}">
                <a16:creationId xmlns:a16="http://schemas.microsoft.com/office/drawing/2014/main" id="{C0852BFC-AFE2-2BB0-A921-574F59B7AFE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473569" y="3074633"/>
            <a:ext cx="6670431" cy="207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97361" y="327489"/>
            <a:ext cx="7594966" cy="830997"/>
          </a:xfrm>
          <a:prstGeom prst="rect">
            <a:avLst/>
          </a:prstGeom>
        </p:spPr>
        <p:txBody>
          <a:bodyPr wrap="square" lIns="91440" tIns="45720" rIns="91440" bIns="45720" anchor="t">
            <a:spAutoFit/>
          </a:bodyPr>
          <a:lstStyle/>
          <a:p>
            <a:pPr fontAlgn="base">
              <a:spcBef>
                <a:spcPct val="0"/>
              </a:spcBef>
              <a:spcAft>
                <a:spcPct val="0"/>
              </a:spcAft>
            </a:pPr>
            <a:r>
              <a:rPr lang="en-US" altLang="ar-JO" sz="1200" b="1" dirty="0">
                <a:solidFill>
                  <a:srgbClr val="F4E7ED">
                    <a:lumMod val="50000"/>
                  </a:srgbClr>
                </a:solidFill>
                <a:effectLst>
                  <a:outerShdw blurRad="38100" dist="19050" dir="2700000" algn="tl" rotWithShape="0">
                    <a:prstClr val="black">
                      <a:alpha val="40000"/>
                    </a:prstClr>
                  </a:outerShdw>
                </a:effectLst>
                <a:latin typeface="Palatino Linotype" panose="02040502050505030304" pitchFamily="18" charset="0"/>
                <a:ea typeface="Yu Gothic UI Semilight" panose="020B0400000000000000" charset="-128"/>
                <a:cs typeface="Arial" panose="020B0604020202020204" pitchFamily="34" charset="0"/>
              </a:rPr>
              <a:t>Portal hypertension:</a:t>
            </a:r>
          </a:p>
          <a:p>
            <a:pPr fontAlgn="base">
              <a:spcBef>
                <a:spcPct val="0"/>
              </a:spcBef>
              <a:spcAft>
                <a:spcPct val="0"/>
              </a:spcAft>
            </a:pPr>
            <a:r>
              <a:rPr lang="en-US" altLang="ar-JO" sz="1200" b="1" u="sng" dirty="0">
                <a:solidFill>
                  <a:srgbClr val="F9B639">
                    <a:lumMod val="75000"/>
                  </a:srgbClr>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*DEFIITION:</a:t>
            </a:r>
          </a:p>
          <a:p>
            <a:pPr fontAlgn="base">
              <a:spcBef>
                <a:spcPct val="0"/>
              </a:spcBef>
              <a:spcAft>
                <a:spcPct val="0"/>
              </a:spcAft>
            </a:pPr>
            <a:r>
              <a:rPr lang="en-US" altLang="ar-JO" sz="1200" dirty="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Elevation of portal venous pressure above 12mmHg </a:t>
            </a:r>
          </a:p>
          <a:p>
            <a:pPr fontAlgn="base">
              <a:spcBef>
                <a:spcPct val="0"/>
              </a:spcBef>
              <a:spcAft>
                <a:spcPct val="0"/>
              </a:spcAft>
            </a:pPr>
            <a:r>
              <a:rPr lang="en-US" altLang="ar-JO" sz="1200" b="1" u="sng" dirty="0">
                <a:solidFill>
                  <a:srgbClr val="F9B639"/>
                </a:solidFill>
                <a:effectLst>
                  <a:outerShdw blurRad="38100" dist="19050" dir="2700000" algn="tl" rotWithShape="0">
                    <a:prstClr val="black">
                      <a:alpha val="40000"/>
                    </a:prstClr>
                  </a:outerShdw>
                </a:effectLst>
                <a:latin typeface="AR CENA"/>
                <a:ea typeface="Yu Gothic UI Semilight"/>
              </a:rPr>
              <a:t>*ETIOLOGY :</a:t>
            </a:r>
          </a:p>
        </p:txBody>
      </p:sp>
      <p:graphicFrame>
        <p:nvGraphicFramePr>
          <p:cNvPr id="3" name="Table 2"/>
          <p:cNvGraphicFramePr>
            <a:graphicFrameLocks noGrp="1"/>
          </p:cNvGraphicFramePr>
          <p:nvPr>
            <p:extLst>
              <p:ext uri="{D42A27DB-BD31-4B8C-83A1-F6EECF244321}">
                <p14:modId xmlns:p14="http://schemas.microsoft.com/office/powerpoint/2010/main" val="1369480817"/>
              </p:ext>
            </p:extLst>
          </p:nvPr>
        </p:nvGraphicFramePr>
        <p:xfrm>
          <a:off x="378789" y="1362443"/>
          <a:ext cx="5514975" cy="1200914"/>
        </p:xfrm>
        <a:graphic>
          <a:graphicData uri="http://schemas.openxmlformats.org/drawingml/2006/table">
            <a:tbl>
              <a:tblPr firstRow="1" bandRow="1">
                <a:tableStyleId>{69012ECD-51FC-41F1-AA8D-1B2483CD663E}</a:tableStyleId>
              </a:tblPr>
              <a:tblGrid>
                <a:gridCol w="1800225">
                  <a:extLst>
                    <a:ext uri="{9D8B030D-6E8A-4147-A177-3AD203B41FA5}">
                      <a16:colId xmlns:a16="http://schemas.microsoft.com/office/drawing/2014/main" val="20000"/>
                    </a:ext>
                  </a:extLst>
                </a:gridCol>
                <a:gridCol w="1743075">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tblGrid>
              <a:tr h="158155">
                <a:tc>
                  <a:txBody>
                    <a:bodyPr/>
                    <a:lstStyle/>
                    <a:p>
                      <a:pPr algn="ctr"/>
                      <a:r>
                        <a:rPr lang="en-US" sz="1100" b="0" dirty="0">
                          <a:solidFill>
                            <a:schemeClr val="bg1"/>
                          </a:solidFill>
                        </a:rPr>
                        <a:t>SUPRA</a:t>
                      </a:r>
                      <a:r>
                        <a:rPr lang="en-US" sz="1100" dirty="0">
                          <a:solidFill>
                            <a:schemeClr val="bg1"/>
                          </a:solidFill>
                        </a:rPr>
                        <a:t> </a:t>
                      </a:r>
                      <a:r>
                        <a:rPr lang="en-US" sz="1100" b="0" dirty="0">
                          <a:solidFill>
                            <a:schemeClr val="bg1"/>
                          </a:solidFill>
                        </a:rPr>
                        <a:t>HEPATIC</a:t>
                      </a:r>
                      <a:r>
                        <a:rPr lang="en-US" sz="1100" dirty="0">
                          <a:solidFill>
                            <a:schemeClr val="bg1"/>
                          </a:solidFill>
                        </a:rPr>
                        <a:t> </a:t>
                      </a:r>
                    </a:p>
                  </a:txBody>
                  <a:tcPr marL="68580" marR="68580" marT="34290" marB="34290"/>
                </a:tc>
                <a:tc>
                  <a:txBody>
                    <a:bodyPr/>
                    <a:lstStyle/>
                    <a:p>
                      <a:pPr algn="ctr"/>
                      <a:r>
                        <a:rPr lang="en-US" sz="1100" b="0" dirty="0">
                          <a:solidFill>
                            <a:schemeClr val="bg1"/>
                          </a:solidFill>
                        </a:rPr>
                        <a:t>HEPATIC</a:t>
                      </a:r>
                      <a:r>
                        <a:rPr lang="en-US" sz="1100" dirty="0">
                          <a:solidFill>
                            <a:schemeClr val="bg1"/>
                          </a:solidFill>
                        </a:rPr>
                        <a:t> </a:t>
                      </a:r>
                    </a:p>
                  </a:txBody>
                  <a:tcPr marL="68580" marR="68580" marT="34290" marB="34290"/>
                </a:tc>
                <a:tc>
                  <a:txBody>
                    <a:bodyPr/>
                    <a:lstStyle/>
                    <a:p>
                      <a:pPr algn="ctr"/>
                      <a:r>
                        <a:rPr lang="en-US" sz="1100" b="0" dirty="0">
                          <a:solidFill>
                            <a:schemeClr val="bg1"/>
                          </a:solidFill>
                        </a:rPr>
                        <a:t>INFRA</a:t>
                      </a:r>
                      <a:r>
                        <a:rPr lang="en-US" sz="1100" dirty="0">
                          <a:solidFill>
                            <a:schemeClr val="bg1"/>
                          </a:solidFill>
                        </a:rPr>
                        <a:t> </a:t>
                      </a:r>
                      <a:r>
                        <a:rPr lang="en-US" sz="1100" b="0" dirty="0">
                          <a:solidFill>
                            <a:schemeClr val="bg1"/>
                          </a:solidFill>
                        </a:rPr>
                        <a:t>HEPATIC</a:t>
                      </a:r>
                      <a:r>
                        <a:rPr lang="en-US" sz="1100" dirty="0">
                          <a:solidFill>
                            <a:schemeClr val="bg1"/>
                          </a:solidFill>
                        </a:rPr>
                        <a:t> </a:t>
                      </a:r>
                    </a:p>
                  </a:txBody>
                  <a:tcPr marL="68580" marR="68580" marT="34290" marB="34290"/>
                </a:tc>
                <a:extLst>
                  <a:ext uri="{0D108BD9-81ED-4DB2-BD59-A6C34878D82A}">
                    <a16:rowId xmlns:a16="http://schemas.microsoft.com/office/drawing/2014/main" val="10000"/>
                  </a:ext>
                </a:extLst>
              </a:tr>
              <a:tr h="964694">
                <a:tc>
                  <a:txBody>
                    <a:bodyPr/>
                    <a:lstStyle/>
                    <a:p>
                      <a:r>
                        <a:rPr lang="en-US" sz="1100" dirty="0"/>
                        <a:t>CARDIAC CIRRHOSIS </a:t>
                      </a:r>
                    </a:p>
                    <a:p>
                      <a:r>
                        <a:rPr lang="en-US" sz="1200" dirty="0">
                          <a:solidFill>
                            <a:schemeClr val="tx1"/>
                          </a:solidFill>
                        </a:rPr>
                        <a:t>(RSHF – TR</a:t>
                      </a:r>
                      <a:r>
                        <a:rPr lang="en-US" sz="1200" baseline="0" dirty="0">
                          <a:solidFill>
                            <a:schemeClr val="tx1"/>
                          </a:solidFill>
                        </a:rPr>
                        <a:t> –   IVC obstruction  –    Budd </a:t>
                      </a:r>
                      <a:r>
                        <a:rPr lang="en-US" sz="1200" baseline="0" dirty="0" err="1">
                          <a:solidFill>
                            <a:schemeClr val="tx1"/>
                          </a:solidFill>
                        </a:rPr>
                        <a:t>chiari</a:t>
                      </a:r>
                      <a:r>
                        <a:rPr lang="en-US" sz="1200" baseline="0" dirty="0">
                          <a:solidFill>
                            <a:schemeClr val="tx1"/>
                          </a:solidFill>
                        </a:rPr>
                        <a:t> syndrome )</a:t>
                      </a:r>
                      <a:endParaRPr lang="en-US" sz="1200" dirty="0">
                        <a:solidFill>
                          <a:schemeClr val="tx1"/>
                        </a:solidFill>
                        <a:latin typeface="AR CENA" panose="02000000000000000000" pitchFamily="2" charset="0"/>
                      </a:endParaRPr>
                    </a:p>
                  </a:txBody>
                  <a:tcPr marL="68580" marR="68580" marT="34290" marB="34290"/>
                </a:tc>
                <a:tc>
                  <a:txBody>
                    <a:bodyPr/>
                    <a:lstStyle/>
                    <a:p>
                      <a:r>
                        <a:rPr lang="en-US" sz="1100" dirty="0"/>
                        <a:t>Liver</a:t>
                      </a:r>
                      <a:r>
                        <a:rPr lang="en-US" sz="1100" baseline="0" dirty="0"/>
                        <a:t> cirrhosis </a:t>
                      </a:r>
                    </a:p>
                    <a:p>
                      <a:r>
                        <a:rPr lang="en-US" sz="1100" baseline="0" dirty="0"/>
                        <a:t>Schistosomiasis </a:t>
                      </a:r>
                    </a:p>
                    <a:p>
                      <a:r>
                        <a:rPr lang="en-US" sz="1100" baseline="0" dirty="0"/>
                        <a:t>Congenital fibrosis </a:t>
                      </a:r>
                      <a:endParaRPr lang="en-US" sz="1100" dirty="0">
                        <a:latin typeface="AR CENA" panose="02000000000000000000" pitchFamily="2" charset="0"/>
                      </a:endParaRPr>
                    </a:p>
                  </a:txBody>
                  <a:tcPr marL="68580" marR="68580" marT="34290" marB="34290"/>
                </a:tc>
                <a:tc>
                  <a:txBody>
                    <a:bodyPr/>
                    <a:lstStyle/>
                    <a:p>
                      <a:r>
                        <a:rPr lang="en-US" sz="1100" dirty="0"/>
                        <a:t>Portal vein thrombosis </a:t>
                      </a:r>
                    </a:p>
                    <a:p>
                      <a:r>
                        <a:rPr lang="en-US" sz="1100" dirty="0"/>
                        <a:t>Extrinsic</a:t>
                      </a:r>
                      <a:r>
                        <a:rPr lang="en-US" sz="1100" baseline="0" dirty="0"/>
                        <a:t> compression </a:t>
                      </a:r>
                    </a:p>
                    <a:p>
                      <a:endParaRPr lang="en-US" sz="1100" dirty="0">
                        <a:latin typeface="AR CENA" panose="02000000000000000000" pitchFamily="2" charset="0"/>
                      </a:endParaRPr>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0887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9075"/>
            <a:ext cx="4130675" cy="476250"/>
          </a:xfrm>
        </p:spPr>
        <p:txBody>
          <a:bodyPr>
            <a:normAutofit fontScale="90000"/>
          </a:bodyPr>
          <a:lstStyle/>
          <a:p>
            <a:pPr algn="ctr"/>
            <a:r>
              <a:rPr lang="en-US">
                <a:solidFill>
                  <a:schemeClr val="bg2">
                    <a:lumMod val="50000"/>
                  </a:schemeClr>
                </a:solidFill>
                <a:latin typeface="AR CENA" panose="02000000000000000000" pitchFamily="2" charset="0"/>
                <a:cs typeface="Arial"/>
                <a:sym typeface="Arial"/>
              </a:rPr>
              <a:t>Symptoms of the cause</a:t>
            </a:r>
            <a:r>
              <a:rPr lang="en-US">
                <a:solidFill>
                  <a:schemeClr val="bg2">
                    <a:lumMod val="50000"/>
                  </a:schemeClr>
                </a:solidFill>
                <a:latin typeface="AR CENA" panose="02000000000000000000" pitchFamily="2" charset="0"/>
                <a:cs typeface="Arial"/>
              </a:rPr>
              <a:t>:</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58</a:t>
            </a:fld>
            <a:endParaRPr lang="en-US">
              <a:solidFill>
                <a:srgbClr val="B13F9A"/>
              </a:solidFill>
            </a:endParaRPr>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418" y="1200150"/>
            <a:ext cx="1989365" cy="120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877" y="1200150"/>
            <a:ext cx="144456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1234082"/>
            <a:ext cx="2028825" cy="1303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974877" y="2540169"/>
            <a:ext cx="1402948" cy="507831"/>
          </a:xfrm>
          <a:prstGeom prst="rect">
            <a:avLst/>
          </a:prstGeom>
        </p:spPr>
        <p:txBody>
          <a:bodyPr wrap="none">
            <a:spAutoFit/>
          </a:bodyPr>
          <a:lstStyle/>
          <a:p>
            <a:pPr lvl="0" algn="ctr">
              <a:defRPr/>
            </a:pPr>
            <a:r>
              <a:rPr lang="en-US" sz="2700">
                <a:solidFill>
                  <a:schemeClr val="bg2">
                    <a:lumMod val="50000"/>
                  </a:schemeClr>
                </a:solidFill>
                <a:latin typeface="AR CENA" panose="02000000000000000000" pitchFamily="2" charset="0"/>
              </a:rPr>
              <a:t>Ascites</a:t>
            </a:r>
          </a:p>
        </p:txBody>
      </p:sp>
      <p:sp>
        <p:nvSpPr>
          <p:cNvPr id="6" name="Rectangle 5"/>
          <p:cNvSpPr/>
          <p:nvPr/>
        </p:nvSpPr>
        <p:spPr>
          <a:xfrm>
            <a:off x="324224" y="2540169"/>
            <a:ext cx="2351926" cy="507831"/>
          </a:xfrm>
          <a:prstGeom prst="rect">
            <a:avLst/>
          </a:prstGeom>
        </p:spPr>
        <p:txBody>
          <a:bodyPr wrap="none">
            <a:spAutoFit/>
          </a:bodyPr>
          <a:lstStyle/>
          <a:p>
            <a:pPr lvl="0" algn="ctr"/>
            <a:r>
              <a:rPr lang="en-US" sz="2700">
                <a:solidFill>
                  <a:schemeClr val="bg2">
                    <a:lumMod val="50000"/>
                  </a:schemeClr>
                </a:solidFill>
                <a:latin typeface="AR CENA" panose="02000000000000000000" pitchFamily="2" charset="0"/>
              </a:rPr>
              <a:t>Splenomegaly</a:t>
            </a:r>
            <a:endParaRPr lang="en-US" sz="1500">
              <a:solidFill>
                <a:schemeClr val="bg2">
                  <a:lumMod val="50000"/>
                </a:schemeClr>
              </a:solidFill>
              <a:latin typeface="AR CENA" panose="02000000000000000000" pitchFamily="2" charset="0"/>
            </a:endParaRPr>
          </a:p>
        </p:txBody>
      </p:sp>
      <p:sp>
        <p:nvSpPr>
          <p:cNvPr id="7" name="Rectangle 6"/>
          <p:cNvSpPr/>
          <p:nvPr/>
        </p:nvSpPr>
        <p:spPr>
          <a:xfrm>
            <a:off x="3681371" y="2495960"/>
            <a:ext cx="1781258" cy="553998"/>
          </a:xfrm>
          <a:prstGeom prst="rect">
            <a:avLst/>
          </a:prstGeom>
        </p:spPr>
        <p:txBody>
          <a:bodyPr wrap="none">
            <a:spAutoFit/>
          </a:bodyPr>
          <a:lstStyle/>
          <a:p>
            <a:pPr lvl="0" algn="ctr"/>
            <a:r>
              <a:rPr lang="en-US" sz="3000">
                <a:solidFill>
                  <a:schemeClr val="bg2">
                    <a:lumMod val="50000"/>
                  </a:schemeClr>
                </a:solidFill>
                <a:latin typeface="AR CENA" panose="02000000000000000000" pitchFamily="2" charset="0"/>
              </a:rPr>
              <a:t>Jaundice</a:t>
            </a:r>
          </a:p>
        </p:txBody>
      </p:sp>
      <p:pic>
        <p:nvPicPr>
          <p:cNvPr id="12" name="Picture 13" descr="10 Weird Parasites that Live Inside Deer | NDA">
            <a:extLst>
              <a:ext uri="{FF2B5EF4-FFF2-40B4-BE49-F238E27FC236}">
                <a16:creationId xmlns:a16="http://schemas.microsoft.com/office/drawing/2014/main" id="{57F6550A-C473-0008-4F6E-D4F372877FB7}"/>
              </a:ext>
            </a:extLst>
          </p:cNvPr>
          <p:cNvPicPr>
            <a:picLocks noChangeAspect="1"/>
          </p:cNvPicPr>
          <p:nvPr/>
        </p:nvPicPr>
        <p:blipFill>
          <a:blip r:embed="rId5"/>
          <a:stretch>
            <a:fillRect/>
          </a:stretch>
        </p:blipFill>
        <p:spPr>
          <a:xfrm>
            <a:off x="1298257" y="3178542"/>
            <a:ext cx="2573269" cy="1417518"/>
          </a:xfrm>
          <a:prstGeom prst="rect">
            <a:avLst/>
          </a:prstGeom>
        </p:spPr>
      </p:pic>
      <p:sp>
        <p:nvSpPr>
          <p:cNvPr id="14" name="TextBox 13">
            <a:extLst>
              <a:ext uri="{FF2B5EF4-FFF2-40B4-BE49-F238E27FC236}">
                <a16:creationId xmlns:a16="http://schemas.microsoft.com/office/drawing/2014/main" id="{50FB9805-6F7B-6EC4-7BBC-C196BD83B535}"/>
              </a:ext>
            </a:extLst>
          </p:cNvPr>
          <p:cNvSpPr txBox="1"/>
          <p:nvPr/>
        </p:nvSpPr>
        <p:spPr>
          <a:xfrm>
            <a:off x="1138238" y="4365227"/>
            <a:ext cx="290322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2">
                    <a:lumMod val="50000"/>
                  </a:schemeClr>
                </a:solidFill>
                <a:latin typeface="AR CENA" panose="02000000000000000000" pitchFamily="2" charset="0"/>
              </a:rPr>
              <a:t>Parasitic infection </a:t>
            </a:r>
          </a:p>
        </p:txBody>
      </p:sp>
      <p:pic>
        <p:nvPicPr>
          <p:cNvPr id="16" name="Picture 17" descr="This Video Showing The Difference Between A Healthy Liver &amp; An ...">
            <a:extLst>
              <a:ext uri="{FF2B5EF4-FFF2-40B4-BE49-F238E27FC236}">
                <a16:creationId xmlns:a16="http://schemas.microsoft.com/office/drawing/2014/main" id="{19311A1A-53CA-1FE8-9D86-B05D7D173250}"/>
              </a:ext>
            </a:extLst>
          </p:cNvPr>
          <p:cNvPicPr>
            <a:picLocks noChangeAspect="1"/>
          </p:cNvPicPr>
          <p:nvPr/>
        </p:nvPicPr>
        <p:blipFill>
          <a:blip r:embed="rId6"/>
          <a:stretch>
            <a:fillRect/>
          </a:stretch>
        </p:blipFill>
        <p:spPr>
          <a:xfrm>
            <a:off x="5372100" y="3178542"/>
            <a:ext cx="2743200" cy="1507758"/>
          </a:xfrm>
          <a:prstGeom prst="rect">
            <a:avLst/>
          </a:prstGeom>
        </p:spPr>
      </p:pic>
    </p:spTree>
    <p:extLst>
      <p:ext uri="{BB962C8B-B14F-4D97-AF65-F5344CB8AC3E}">
        <p14:creationId xmlns:p14="http://schemas.microsoft.com/office/powerpoint/2010/main" val="2540786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0E5CF-B10B-2C14-D011-FE781184C9D0}"/>
              </a:ext>
            </a:extLst>
          </p:cNvPr>
          <p:cNvSpPr>
            <a:spLocks noGrp="1"/>
          </p:cNvSpPr>
          <p:nvPr>
            <p:ph type="body" idx="4294967295"/>
          </p:nvPr>
        </p:nvSpPr>
        <p:spPr>
          <a:xfrm>
            <a:off x="0" y="213080"/>
            <a:ext cx="7718425" cy="4547454"/>
          </a:xfrm>
        </p:spPr>
        <p:txBody>
          <a:bodyPr>
            <a:normAutofit fontScale="70000" lnSpcReduction="20000"/>
          </a:bodyPr>
          <a:lstStyle/>
          <a:p>
            <a:pPr algn="l">
              <a:lnSpc>
                <a:spcPct val="114999"/>
              </a:lnSpc>
            </a:pPr>
            <a:r>
              <a:rPr lang="en-GB" sz="2400" b="1" dirty="0">
                <a:solidFill>
                  <a:schemeClr val="accent1"/>
                </a:solidFill>
              </a:rPr>
              <a:t>Risk factors </a:t>
            </a:r>
            <a:br>
              <a:rPr lang="en-GB" sz="1750" dirty="0"/>
            </a:br>
            <a:r>
              <a:rPr lang="en-GB" sz="2000" cap="none" dirty="0"/>
              <a:t>although many people with advanced liver disease develop oesophageal varices, most won't have bleeding. </a:t>
            </a:r>
            <a:r>
              <a:rPr lang="en-GB" sz="2000" cap="none" dirty="0">
                <a:highlight>
                  <a:srgbClr val="FFFF00"/>
                </a:highlight>
              </a:rPr>
              <a:t>but our focus  is on the severe ones that will rupture and cause massive bleeding </a:t>
            </a:r>
            <a:endParaRPr lang="ar-JO" sz="2000" cap="none" dirty="0">
              <a:highlight>
                <a:srgbClr val="FFFF00"/>
              </a:highlight>
            </a:endParaRPr>
          </a:p>
          <a:p>
            <a:pPr algn="l">
              <a:lnSpc>
                <a:spcPct val="114999"/>
              </a:lnSpc>
            </a:pPr>
            <a:br>
              <a:rPr lang="en-GB" sz="2000" cap="none" dirty="0">
                <a:highlight>
                  <a:srgbClr val="FFFF00"/>
                </a:highlight>
              </a:rPr>
            </a:br>
            <a:r>
              <a:rPr lang="en-GB" sz="2600" i="1" cap="none" dirty="0">
                <a:solidFill>
                  <a:srgbClr val="FF0000"/>
                </a:solidFill>
              </a:rPr>
              <a:t>varices are more likely to rupture and bleed if:</a:t>
            </a:r>
            <a:br>
              <a:rPr lang="en-GB" sz="2000" cap="none" dirty="0"/>
            </a:br>
            <a:r>
              <a:rPr lang="en-GB" sz="2000" cap="none" dirty="0"/>
              <a:t> *1- </a:t>
            </a:r>
            <a:r>
              <a:rPr lang="en-GB" sz="2000" b="1" cap="none" dirty="0">
                <a:solidFill>
                  <a:srgbClr val="7030A0"/>
                </a:solidFill>
                <a:effectLst>
                  <a:outerShdw blurRad="38100" dist="38100" dir="2700000" algn="tl">
                    <a:srgbClr val="000000">
                      <a:alpha val="43137"/>
                    </a:srgbClr>
                  </a:outerShdw>
                </a:effectLst>
                <a:latin typeface="Palatino Linotype"/>
              </a:rPr>
              <a:t>high portal vein pressure </a:t>
            </a:r>
            <a:r>
              <a:rPr lang="en-GB" sz="2000" cap="none" dirty="0">
                <a:solidFill>
                  <a:srgbClr val="7030A0"/>
                </a:solidFill>
              </a:rPr>
              <a:t>.</a:t>
            </a:r>
            <a:br>
              <a:rPr lang="en-GB" sz="2000" cap="none" dirty="0"/>
            </a:br>
            <a:r>
              <a:rPr lang="en-GB" sz="2000" cap="none" dirty="0"/>
              <a:t>- the risk of bleeding increases with the amount of pressure in the portal vein (portal </a:t>
            </a:r>
            <a:r>
              <a:rPr lang="en-GB" sz="2000" cap="none" dirty="0" err="1"/>
              <a:t>hypertention</a:t>
            </a:r>
            <a:r>
              <a:rPr lang="en-GB" sz="2000" cap="none" dirty="0"/>
              <a:t> ). </a:t>
            </a:r>
            <a:endParaRPr lang="ar-JO" sz="2000" cap="none" dirty="0"/>
          </a:p>
          <a:p>
            <a:pPr algn="l">
              <a:lnSpc>
                <a:spcPct val="114999"/>
              </a:lnSpc>
            </a:pPr>
            <a:r>
              <a:rPr lang="en-GB" sz="2000" cap="none" dirty="0"/>
              <a:t>( &gt; 12 </a:t>
            </a:r>
            <a:r>
              <a:rPr lang="en-GB" sz="2000" cap="none" dirty="0" err="1"/>
              <a:t>mmhg</a:t>
            </a:r>
            <a:r>
              <a:rPr lang="en-GB" sz="2000" cap="none" dirty="0"/>
              <a:t> )</a:t>
            </a:r>
            <a:br>
              <a:rPr lang="en-GB" sz="2000" cap="none" dirty="0"/>
            </a:br>
            <a:r>
              <a:rPr lang="en-GB" sz="2000" cap="none" dirty="0"/>
              <a:t> *2- </a:t>
            </a:r>
            <a:r>
              <a:rPr lang="en-GB" sz="2000" b="1" cap="none" dirty="0">
                <a:solidFill>
                  <a:srgbClr val="7030A0"/>
                </a:solidFill>
                <a:effectLst>
                  <a:outerShdw blurRad="38100" dist="38100" dir="2700000" algn="tl">
                    <a:srgbClr val="000000">
                      <a:alpha val="43137"/>
                    </a:srgbClr>
                  </a:outerShdw>
                </a:effectLst>
                <a:latin typeface="Palatino Linotype"/>
              </a:rPr>
              <a:t>large varices (red marks).</a:t>
            </a:r>
            <a:r>
              <a:rPr lang="en-GB" sz="2000" cap="none" dirty="0">
                <a:solidFill>
                  <a:srgbClr val="7030A0"/>
                </a:solidFill>
              </a:rPr>
              <a:t> </a:t>
            </a:r>
            <a:br>
              <a:rPr lang="en-GB" sz="2000" cap="none" dirty="0"/>
            </a:br>
            <a:r>
              <a:rPr lang="en-GB" sz="2000" cap="none" dirty="0"/>
              <a:t>-the larger the varices, the more likely they are to bleed.</a:t>
            </a:r>
            <a:endParaRPr lang="en-US" sz="2000" cap="none" dirty="0"/>
          </a:p>
          <a:p>
            <a:pPr algn="l">
              <a:lnSpc>
                <a:spcPct val="114999"/>
              </a:lnSpc>
            </a:pPr>
            <a:r>
              <a:rPr lang="en-US" sz="2000" cap="none" dirty="0">
                <a:solidFill>
                  <a:schemeClr val="accent1">
                    <a:lumMod val="60000"/>
                    <a:lumOff val="40000"/>
                  </a:schemeClr>
                </a:solidFill>
              </a:rPr>
              <a:t>red marks on the varices. when viewed through an endoscope passed down your throat, some varices show long, red streaks or red spots. these marks indicate a high risk of bleeding.</a:t>
            </a:r>
            <a:br>
              <a:rPr lang="en-US" sz="2000" cap="none" dirty="0">
                <a:solidFill>
                  <a:schemeClr val="accent1">
                    <a:lumMod val="60000"/>
                    <a:lumOff val="40000"/>
                  </a:schemeClr>
                </a:solidFill>
              </a:rPr>
            </a:br>
            <a:br>
              <a:rPr lang="en-US" sz="2000" cap="none" dirty="0">
                <a:solidFill>
                  <a:schemeClr val="accent1">
                    <a:lumMod val="60000"/>
                    <a:lumOff val="40000"/>
                  </a:schemeClr>
                </a:solidFill>
              </a:rPr>
            </a:br>
            <a:r>
              <a:rPr lang="en-US" sz="2000" cap="none" dirty="0"/>
              <a:t>3</a:t>
            </a:r>
            <a:r>
              <a:rPr lang="en-US" sz="2000" cap="none" dirty="0">
                <a:solidFill>
                  <a:schemeClr val="accent1">
                    <a:lumMod val="60000"/>
                    <a:lumOff val="40000"/>
                  </a:schemeClr>
                </a:solidFill>
              </a:rPr>
              <a:t>-</a:t>
            </a:r>
            <a:r>
              <a:rPr lang="en-US" sz="2000" cap="none" dirty="0">
                <a:solidFill>
                  <a:schemeClr val="accent5">
                    <a:lumMod val="75000"/>
                  </a:schemeClr>
                </a:solidFill>
              </a:rPr>
              <a:t>severe cirrhosis or liver failure</a:t>
            </a:r>
            <a:r>
              <a:rPr lang="en-US" sz="2000" cap="none" dirty="0"/>
              <a:t>. most often, the more severe your liver disease, the more likely varices are to bleed.</a:t>
            </a:r>
            <a:br>
              <a:rPr lang="en-US" sz="2000" cap="none" dirty="0"/>
            </a:br>
            <a:br>
              <a:rPr lang="en-US" sz="2000" cap="none" dirty="0"/>
            </a:br>
            <a:r>
              <a:rPr lang="en-US" sz="2000" cap="none" dirty="0"/>
              <a:t>4-</a:t>
            </a:r>
            <a:r>
              <a:rPr lang="en-US" sz="2000" cap="none" dirty="0">
                <a:solidFill>
                  <a:schemeClr val="accent5">
                    <a:lumMod val="75000"/>
                  </a:schemeClr>
                </a:solidFill>
              </a:rPr>
              <a:t>alcohol. </a:t>
            </a:r>
            <a:r>
              <a:rPr lang="en-US" sz="2000" cap="none" dirty="0"/>
              <a:t>your risk of variceal bleeding is far greater if you continue to drink than if you stop, especially if your disease is alcohol related.</a:t>
            </a:r>
            <a:br>
              <a:rPr lang="en-US" sz="2000" cap="none" dirty="0"/>
            </a:br>
            <a:endParaRPr lang="en-GB" sz="2000" cap="none" dirty="0"/>
          </a:p>
        </p:txBody>
      </p:sp>
      <p:pic>
        <p:nvPicPr>
          <p:cNvPr id="3076" name="Picture 4" descr="Variceal appearance on endoscopy (&quot;red signs&quot;): red wale marks... |  Download Scientific Diagram">
            <a:extLst>
              <a:ext uri="{FF2B5EF4-FFF2-40B4-BE49-F238E27FC236}">
                <a16:creationId xmlns:a16="http://schemas.microsoft.com/office/drawing/2014/main" id="{3DD36355-D927-9B5E-6E86-2881CDEC3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385" y="3625361"/>
            <a:ext cx="2344615" cy="1518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021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F5C9F-44F3-986F-3353-8564AD58AC14}"/>
              </a:ext>
            </a:extLst>
          </p:cNvPr>
          <p:cNvSpPr>
            <a:spLocks noGrp="1"/>
          </p:cNvSpPr>
          <p:nvPr>
            <p:ph type="ctrTitle"/>
          </p:nvPr>
        </p:nvSpPr>
        <p:spPr>
          <a:xfrm>
            <a:off x="400510" y="980105"/>
            <a:ext cx="7361757" cy="2052600"/>
          </a:xfrm>
        </p:spPr>
        <p:txBody>
          <a:bodyPr/>
          <a:lstStyle/>
          <a:p>
            <a:pPr algn="ctr"/>
            <a:r>
              <a:rPr lang="en-GB" sz="4000" dirty="0"/>
              <a:t>Blood supply and venous drainage of upper gastrointestinal tract</a:t>
            </a:r>
            <a:r>
              <a:rPr lang="en-GB" dirty="0"/>
              <a:t> </a:t>
            </a:r>
            <a:endParaRPr lang="en-US" dirty="0"/>
          </a:p>
        </p:txBody>
      </p:sp>
    </p:spTree>
    <p:extLst>
      <p:ext uri="{BB962C8B-B14F-4D97-AF65-F5344CB8AC3E}">
        <p14:creationId xmlns:p14="http://schemas.microsoft.com/office/powerpoint/2010/main" val="3903172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1950" y="280194"/>
            <a:ext cx="5429250" cy="857250"/>
          </a:xfrm>
        </p:spPr>
        <p:txBody>
          <a:bodyPr>
            <a:normAutofit/>
          </a:bodyPr>
          <a:lstStyle/>
          <a:p>
            <a:r>
              <a:rPr lang="en-US" sz="3000"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CLINICAL MANIFESTATIONS :</a:t>
            </a:r>
            <a:endParaRPr lang="en-US" dirty="0"/>
          </a:p>
        </p:txBody>
      </p:sp>
      <p:sp>
        <p:nvSpPr>
          <p:cNvPr id="3" name="Content Placeholder 2"/>
          <p:cNvSpPr>
            <a:spLocks noGrp="1"/>
          </p:cNvSpPr>
          <p:nvPr>
            <p:ph idx="4294967295"/>
          </p:nvPr>
        </p:nvSpPr>
        <p:spPr>
          <a:xfrm>
            <a:off x="-1028700" y="985838"/>
            <a:ext cx="5600700" cy="1882775"/>
          </a:xfrm>
        </p:spPr>
        <p:txBody>
          <a:bodyPr>
            <a:normAutofit fontScale="47500" lnSpcReduction="20000"/>
          </a:bodyPr>
          <a:lstStyle/>
          <a:p>
            <a:pPr marL="0" indent="0" algn="ctr">
              <a:buNone/>
            </a:pPr>
            <a:endParaRPr lang="en-US" sz="2700" dirty="0">
              <a:solidFill>
                <a:schemeClr val="bg2">
                  <a:lumMod val="50000"/>
                </a:schemeClr>
              </a:solidFill>
              <a:latin typeface="AR CENA"/>
            </a:endParaRPr>
          </a:p>
          <a:p>
            <a:pPr marL="0" indent="0">
              <a:buNone/>
            </a:pPr>
            <a:endParaRPr lang="en-US" sz="3300" dirty="0">
              <a:latin typeface="AR CENA" panose="02000000000000000000" pitchFamily="2" charset="0"/>
            </a:endParaRPr>
          </a:p>
          <a:p>
            <a:pPr marL="0" indent="0" algn="ctr">
              <a:buNone/>
            </a:pPr>
            <a:r>
              <a:rPr lang="en-US" sz="3300" dirty="0">
                <a:solidFill>
                  <a:srgbClr val="002060"/>
                </a:solidFill>
                <a:highlight>
                  <a:srgbClr val="FFFF00"/>
                </a:highlight>
                <a:latin typeface="AR CENA"/>
              </a:rPr>
              <a:t>When it ruptures :</a:t>
            </a:r>
          </a:p>
          <a:p>
            <a:pPr marL="0" indent="0" algn="ctr">
              <a:buNone/>
            </a:pPr>
            <a:r>
              <a:rPr lang="en-US" sz="2700" dirty="0">
                <a:solidFill>
                  <a:srgbClr val="002060"/>
                </a:solidFill>
                <a:highlight>
                  <a:srgbClr val="FFFF00"/>
                </a:highlight>
                <a:latin typeface="AR CENA"/>
              </a:rPr>
              <a:t>1- hematemesis </a:t>
            </a:r>
          </a:p>
          <a:p>
            <a:pPr marL="0" indent="0" algn="ctr">
              <a:buNone/>
            </a:pPr>
            <a:r>
              <a:rPr lang="en-US" sz="2700" dirty="0">
                <a:solidFill>
                  <a:srgbClr val="002060"/>
                </a:solidFill>
                <a:highlight>
                  <a:srgbClr val="FFFF00"/>
                </a:highlight>
                <a:latin typeface="AR CENA"/>
              </a:rPr>
              <a:t>2- melena </a:t>
            </a:r>
          </a:p>
          <a:p>
            <a:pPr marL="0" indent="0" algn="ctr">
              <a:lnSpc>
                <a:spcPct val="114999"/>
              </a:lnSpc>
              <a:buNone/>
            </a:pPr>
            <a:r>
              <a:rPr lang="en-US" sz="2700" dirty="0">
                <a:solidFill>
                  <a:srgbClr val="002060"/>
                </a:solidFill>
                <a:highlight>
                  <a:srgbClr val="FFFF00"/>
                </a:highlight>
                <a:latin typeface="AR CENA"/>
              </a:rPr>
              <a:t>3- hematochezia</a:t>
            </a:r>
            <a:r>
              <a:rPr lang="en-US" sz="2700" dirty="0">
                <a:solidFill>
                  <a:schemeClr val="bg2">
                    <a:lumMod val="50000"/>
                  </a:schemeClr>
                </a:solidFill>
                <a:highlight>
                  <a:srgbClr val="FFFF00"/>
                </a:highlight>
                <a:latin typeface="AR CENA"/>
              </a:rPr>
              <a:t> </a:t>
            </a:r>
            <a:endParaRPr lang="en-US" sz="2700" dirty="0">
              <a:solidFill>
                <a:schemeClr val="bg2">
                  <a:lumMod val="50000"/>
                </a:schemeClr>
              </a:solidFill>
              <a:highlight>
                <a:srgbClr val="FFFF00"/>
              </a:highlight>
              <a:latin typeface="AR CENA" panose="02000000000000000000" pitchFamily="2" charset="0"/>
            </a:endParaRP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60</a:t>
            </a:fld>
            <a:endParaRPr lang="en-US">
              <a:solidFill>
                <a:srgbClr val="B13F9A"/>
              </a:solidFill>
            </a:endParaRPr>
          </a:p>
        </p:txBody>
      </p:sp>
      <p:sp>
        <p:nvSpPr>
          <p:cNvPr id="8" name="TextBox 7">
            <a:extLst>
              <a:ext uri="{FF2B5EF4-FFF2-40B4-BE49-F238E27FC236}">
                <a16:creationId xmlns:a16="http://schemas.microsoft.com/office/drawing/2014/main" id="{B43DDB7B-FC4D-4553-4EB4-CE5F98D4CA3A}"/>
              </a:ext>
            </a:extLst>
          </p:cNvPr>
          <p:cNvSpPr txBox="1"/>
          <p:nvPr/>
        </p:nvSpPr>
        <p:spPr>
          <a:xfrm>
            <a:off x="3181350" y="4117181"/>
            <a:ext cx="2743200" cy="317500"/>
          </a:xfrm>
          <a:prstGeom prst="rect">
            <a:avLst/>
          </a:prstGeom>
        </p:spPr>
        <p:txBody>
          <a:bodyPr lIns="91440" tIns="45720" rIns="91440" bIns="45720" anchor="t">
            <a:normAutofit fontScale="92500" lnSpcReduction="20000"/>
          </a:bodyPr>
          <a:lstStyle/>
          <a:p>
            <a:endParaRPr lang="en-US"/>
          </a:p>
        </p:txBody>
      </p:sp>
      <p:sp>
        <p:nvSpPr>
          <p:cNvPr id="6" name="AutoShape 2" descr="Vomiting, hematemesis and melena: causes">
            <a:extLst>
              <a:ext uri="{FF2B5EF4-FFF2-40B4-BE49-F238E27FC236}">
                <a16:creationId xmlns:a16="http://schemas.microsoft.com/office/drawing/2014/main" id="{485C90E4-9103-C7A6-EF36-28325A958BB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JO"/>
          </a:p>
        </p:txBody>
      </p:sp>
      <p:sp>
        <p:nvSpPr>
          <p:cNvPr id="9" name="AutoShape 4" descr="Vomiting, hematemesis and melena: causes">
            <a:extLst>
              <a:ext uri="{FF2B5EF4-FFF2-40B4-BE49-F238E27FC236}">
                <a16:creationId xmlns:a16="http://schemas.microsoft.com/office/drawing/2014/main" id="{DB3DD02D-F4B7-00F5-F637-A879A4F293CB}"/>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JO"/>
          </a:p>
        </p:txBody>
      </p:sp>
      <p:sp>
        <p:nvSpPr>
          <p:cNvPr id="10" name="AutoShape 6" descr="Vomiting, hematemesis and melena: causes">
            <a:extLst>
              <a:ext uri="{FF2B5EF4-FFF2-40B4-BE49-F238E27FC236}">
                <a16:creationId xmlns:a16="http://schemas.microsoft.com/office/drawing/2014/main" id="{14B233A8-E0A7-D1C1-241F-DD4BCFD3C3FF}"/>
              </a:ext>
            </a:extLst>
          </p:cNvPr>
          <p:cNvSpPr>
            <a:spLocks noChangeAspect="1" noChangeArrowheads="1"/>
          </p:cNvSpPr>
          <p:nvPr/>
        </p:nvSpPr>
        <p:spPr bwMode="auto">
          <a:xfrm>
            <a:off x="4724400" y="2724150"/>
            <a:ext cx="1758462" cy="17584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JO"/>
          </a:p>
        </p:txBody>
      </p:sp>
      <p:sp>
        <p:nvSpPr>
          <p:cNvPr id="12" name="AutoShape 10">
            <a:extLst>
              <a:ext uri="{FF2B5EF4-FFF2-40B4-BE49-F238E27FC236}">
                <a16:creationId xmlns:a16="http://schemas.microsoft.com/office/drawing/2014/main" id="{51F4A896-1E72-4D16-DA90-824C068936CE}"/>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JO"/>
          </a:p>
        </p:txBody>
      </p:sp>
      <p:pic>
        <p:nvPicPr>
          <p:cNvPr id="13" name="Picture 12">
            <a:extLst>
              <a:ext uri="{FF2B5EF4-FFF2-40B4-BE49-F238E27FC236}">
                <a16:creationId xmlns:a16="http://schemas.microsoft.com/office/drawing/2014/main" id="{F606D126-B47E-0371-C0F9-0FE60CDF2E96}"/>
              </a:ext>
            </a:extLst>
          </p:cNvPr>
          <p:cNvPicPr>
            <a:picLocks noChangeAspect="1"/>
          </p:cNvPicPr>
          <p:nvPr/>
        </p:nvPicPr>
        <p:blipFill>
          <a:blip r:embed="rId2"/>
          <a:stretch>
            <a:fillRect/>
          </a:stretch>
        </p:blipFill>
        <p:spPr>
          <a:xfrm>
            <a:off x="3001108" y="1289538"/>
            <a:ext cx="6025661" cy="4267200"/>
          </a:xfrm>
          <a:prstGeom prst="rect">
            <a:avLst/>
          </a:prstGeom>
        </p:spPr>
      </p:pic>
    </p:spTree>
    <p:extLst>
      <p:ext uri="{BB962C8B-B14F-4D97-AF65-F5344CB8AC3E}">
        <p14:creationId xmlns:p14="http://schemas.microsoft.com/office/powerpoint/2010/main" val="2956808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DAEF-A020-E3B0-C37E-1E1A97980ED5}"/>
              </a:ext>
            </a:extLst>
          </p:cNvPr>
          <p:cNvSpPr>
            <a:spLocks noGrp="1"/>
          </p:cNvSpPr>
          <p:nvPr>
            <p:ph type="title" idx="4294967295"/>
          </p:nvPr>
        </p:nvSpPr>
        <p:spPr>
          <a:xfrm>
            <a:off x="0" y="449263"/>
            <a:ext cx="7718425" cy="573087"/>
          </a:xfrm>
        </p:spPr>
        <p:txBody>
          <a:bodyPr>
            <a:normAutofit fontScale="90000"/>
          </a:bodyPr>
          <a:lstStyle/>
          <a:p>
            <a:r>
              <a:rPr lang="en-US"/>
              <a:t>DIAGNOSTIC EVALUATION :</a:t>
            </a:r>
          </a:p>
        </p:txBody>
      </p:sp>
      <p:sp>
        <p:nvSpPr>
          <p:cNvPr id="3" name="Text Placeholder 2">
            <a:extLst>
              <a:ext uri="{FF2B5EF4-FFF2-40B4-BE49-F238E27FC236}">
                <a16:creationId xmlns:a16="http://schemas.microsoft.com/office/drawing/2014/main" id="{A562F2E2-2422-12A8-F443-1A851C516B4E}"/>
              </a:ext>
            </a:extLst>
          </p:cNvPr>
          <p:cNvSpPr>
            <a:spLocks noGrp="1"/>
          </p:cNvSpPr>
          <p:nvPr>
            <p:ph type="body" idx="4294967295"/>
          </p:nvPr>
        </p:nvSpPr>
        <p:spPr>
          <a:xfrm>
            <a:off x="153036" y="1022350"/>
            <a:ext cx="7718425" cy="1332035"/>
          </a:xfrm>
        </p:spPr>
        <p:txBody>
          <a:bodyPr>
            <a:normAutofit lnSpcReduction="10000"/>
          </a:bodyPr>
          <a:lstStyle/>
          <a:p>
            <a:pPr algn="l"/>
            <a:r>
              <a:rPr lang="en-US" sz="1750" dirty="0">
                <a:solidFill>
                  <a:schemeClr val="bg2">
                    <a:lumMod val="50000"/>
                  </a:schemeClr>
                </a:solidFill>
              </a:rPr>
              <a:t>1-Upper gastrointestinal endoscopy :</a:t>
            </a:r>
            <a:br>
              <a:rPr lang="en-US" sz="1750" dirty="0"/>
            </a:br>
            <a:r>
              <a:rPr lang="en-US" sz="1750" cap="none" dirty="0"/>
              <a:t>gastroscopy is the only diagnostic method, which can prove </a:t>
            </a:r>
            <a:r>
              <a:rPr lang="en-US" sz="1750" cap="none" dirty="0">
                <a:highlight>
                  <a:srgbClr val="FFFF00"/>
                </a:highlight>
              </a:rPr>
              <a:t>existence</a:t>
            </a:r>
            <a:r>
              <a:rPr lang="en-US" sz="1750" cap="none" dirty="0"/>
              <a:t> of esophageal varices (visualization) and bring therapeutic solution in the same moment</a:t>
            </a:r>
            <a:endParaRPr lang="en-GB" dirty="0"/>
          </a:p>
        </p:txBody>
      </p:sp>
      <p:pic>
        <p:nvPicPr>
          <p:cNvPr id="5122" name="Picture 2" descr="Upper Endoscopy in Children - What You Need to Know">
            <a:extLst>
              <a:ext uri="{FF2B5EF4-FFF2-40B4-BE49-F238E27FC236}">
                <a16:creationId xmlns:a16="http://schemas.microsoft.com/office/drawing/2014/main" id="{44FD15D6-992A-FB0E-67EF-44C624D8B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938" y="2286000"/>
            <a:ext cx="5039458"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B7C753-79AF-2582-E032-652B96D90691}"/>
              </a:ext>
            </a:extLst>
          </p:cNvPr>
          <p:cNvSpPr txBox="1"/>
          <p:nvPr/>
        </p:nvSpPr>
        <p:spPr>
          <a:xfrm>
            <a:off x="376604" y="2779750"/>
            <a:ext cx="2893807" cy="1192634"/>
          </a:xfrm>
          <a:prstGeom prst="rect">
            <a:avLst/>
          </a:prstGeom>
          <a:noFill/>
        </p:spPr>
        <p:txBody>
          <a:bodyPr wrap="square" rtlCol="1">
            <a:spAutoFit/>
          </a:bodyPr>
          <a:lstStyle/>
          <a:p>
            <a:r>
              <a:rPr lang="en-US" sz="1750" cap="all" dirty="0">
                <a:solidFill>
                  <a:schemeClr val="bg2">
                    <a:lumMod val="50000"/>
                  </a:schemeClr>
                </a:solidFill>
              </a:rPr>
              <a:t>2-Labe tests</a:t>
            </a:r>
          </a:p>
          <a:p>
            <a:r>
              <a:rPr lang="en-US" dirty="0"/>
              <a:t>Pt / </a:t>
            </a:r>
            <a:r>
              <a:rPr lang="en-US" dirty="0" err="1"/>
              <a:t>ptt</a:t>
            </a:r>
            <a:endParaRPr lang="en-US" dirty="0"/>
          </a:p>
          <a:p>
            <a:r>
              <a:rPr lang="en-US" dirty="0"/>
              <a:t>LFT</a:t>
            </a:r>
          </a:p>
          <a:p>
            <a:r>
              <a:rPr lang="en-US" dirty="0"/>
              <a:t>CBC</a:t>
            </a:r>
            <a:endParaRPr lang="ar-JO" dirty="0"/>
          </a:p>
        </p:txBody>
      </p:sp>
    </p:spTree>
    <p:extLst>
      <p:ext uri="{BB962C8B-B14F-4D97-AF65-F5344CB8AC3E}">
        <p14:creationId xmlns:p14="http://schemas.microsoft.com/office/powerpoint/2010/main" val="33999581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200074"/>
            <a:ext cx="7502769" cy="2017713"/>
          </a:xfrm>
        </p:spPr>
        <p:txBody>
          <a:bodyPr>
            <a:normAutofit fontScale="25000" lnSpcReduction="20000"/>
          </a:bodyPr>
          <a:lstStyle/>
          <a:p>
            <a:pPr marL="0" indent="0" algn="l">
              <a:buNone/>
            </a:pPr>
            <a:r>
              <a:rPr lang="en-US" sz="2400" b="1" dirty="0">
                <a:latin typeface="AR CENA" panose="02000000000000000000" pitchFamily="2" charset="0"/>
              </a:rPr>
              <a:t> </a:t>
            </a:r>
          </a:p>
          <a:p>
            <a:pPr marL="0" indent="0" algn="l">
              <a:buNone/>
            </a:pPr>
            <a:r>
              <a:rPr lang="en-US" sz="8000" b="1" dirty="0">
                <a:solidFill>
                  <a:schemeClr val="accent1">
                    <a:lumMod val="60000"/>
                    <a:lumOff val="40000"/>
                  </a:schemeClr>
                </a:solidFill>
                <a:latin typeface="AR CENA" panose="02000000000000000000" pitchFamily="2" charset="0"/>
              </a:rPr>
              <a:t>Medications </a:t>
            </a:r>
          </a:p>
          <a:p>
            <a:pPr marL="0" indent="0" algn="l">
              <a:buNone/>
            </a:pPr>
            <a:r>
              <a:rPr lang="en-US" sz="8000" b="1" dirty="0">
                <a:solidFill>
                  <a:schemeClr val="accent1">
                    <a:lumMod val="60000"/>
                    <a:lumOff val="40000"/>
                  </a:schemeClr>
                </a:solidFill>
                <a:latin typeface="AR CENA" panose="02000000000000000000" pitchFamily="2" charset="0"/>
              </a:rPr>
              <a:t>vasoconstrictor therapy</a:t>
            </a:r>
          </a:p>
          <a:p>
            <a:pPr marL="0" indent="0" algn="l">
              <a:buNone/>
            </a:pPr>
            <a:r>
              <a:rPr lang="en-US" sz="8000" b="1" cap="none" dirty="0">
                <a:solidFill>
                  <a:schemeClr val="bg2">
                    <a:lumMod val="50000"/>
                  </a:schemeClr>
                </a:solidFill>
                <a:latin typeface="Calibri" panose="020F0502020204030204" pitchFamily="34" charset="0"/>
              </a:rPr>
              <a:t>1- vasopressin </a:t>
            </a:r>
          </a:p>
          <a:p>
            <a:pPr marL="0" indent="0" algn="l">
              <a:buNone/>
            </a:pPr>
            <a:r>
              <a:rPr lang="en-US" sz="8000" b="1" cap="none" dirty="0">
                <a:solidFill>
                  <a:schemeClr val="bg2">
                    <a:lumMod val="50000"/>
                  </a:schemeClr>
                </a:solidFill>
                <a:latin typeface="Calibri" panose="020F0502020204030204" pitchFamily="34" charset="0"/>
              </a:rPr>
              <a:t>2- somatostatin </a:t>
            </a:r>
          </a:p>
          <a:p>
            <a:pPr marL="0" indent="0" algn="l">
              <a:buNone/>
            </a:pPr>
            <a:r>
              <a:rPr lang="en-US" sz="8000" b="1" cap="none" dirty="0">
                <a:solidFill>
                  <a:schemeClr val="bg2">
                    <a:lumMod val="50000"/>
                  </a:schemeClr>
                </a:solidFill>
                <a:latin typeface="Calibri" panose="020F0502020204030204" pitchFamily="34" charset="0"/>
              </a:rPr>
              <a:t>3- </a:t>
            </a:r>
            <a:r>
              <a:rPr lang="en-US" sz="8000" b="1" cap="none" dirty="0" err="1">
                <a:solidFill>
                  <a:schemeClr val="bg2">
                    <a:lumMod val="50000"/>
                  </a:schemeClr>
                </a:solidFill>
                <a:latin typeface="Calibri" panose="020F0502020204030204" pitchFamily="34" charset="0"/>
              </a:rPr>
              <a:t>terlipressin</a:t>
            </a:r>
            <a:r>
              <a:rPr lang="en-US" sz="8000" b="1" cap="none" dirty="0">
                <a:solidFill>
                  <a:schemeClr val="bg2">
                    <a:lumMod val="50000"/>
                  </a:schemeClr>
                </a:solidFill>
                <a:latin typeface="Calibri" panose="020F0502020204030204" pitchFamily="34" charset="0"/>
              </a:rPr>
              <a:t> </a:t>
            </a:r>
          </a:p>
          <a:p>
            <a:pPr marL="0" indent="0" algn="l">
              <a:buNone/>
            </a:pPr>
            <a:r>
              <a:rPr lang="en-US" sz="8000" b="1" cap="none" dirty="0">
                <a:solidFill>
                  <a:schemeClr val="bg2">
                    <a:lumMod val="50000"/>
                  </a:schemeClr>
                </a:solidFill>
                <a:latin typeface="Calibri" panose="020F0502020204030204" pitchFamily="34" charset="0"/>
              </a:rPr>
              <a:t>4- octreotide  </a:t>
            </a:r>
          </a:p>
          <a:p>
            <a:pPr marL="0" indent="0" algn="l">
              <a:buNone/>
            </a:pPr>
            <a:r>
              <a:rPr lang="en-US" sz="8000" dirty="0"/>
              <a:t> </a:t>
            </a:r>
            <a:r>
              <a:rPr lang="en-US" sz="8000" b="1" dirty="0">
                <a:solidFill>
                  <a:schemeClr val="bg2">
                    <a:lumMod val="50000"/>
                  </a:schemeClr>
                </a:solidFill>
                <a:latin typeface="AR CENA" panose="02000000000000000000" pitchFamily="2" charset="0"/>
              </a:rPr>
              <a:t> </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62</a:t>
            </a:fld>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328" y="756717"/>
            <a:ext cx="3208544" cy="249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9E37E204-7252-790F-6A52-14835D5453D5}"/>
              </a:ext>
            </a:extLst>
          </p:cNvPr>
          <p:cNvSpPr txBox="1"/>
          <p:nvPr/>
        </p:nvSpPr>
        <p:spPr>
          <a:xfrm>
            <a:off x="0" y="118766"/>
            <a:ext cx="5099538" cy="1815882"/>
          </a:xfrm>
          <a:prstGeom prst="rect">
            <a:avLst/>
          </a:prstGeom>
          <a:noFill/>
        </p:spPr>
        <p:txBody>
          <a:bodyPr wrap="square" rtlCol="1">
            <a:spAutoFit/>
          </a:bodyPr>
          <a:lstStyle/>
          <a:p>
            <a:r>
              <a:rPr lang="en-US" sz="2800" i="1" dirty="0">
                <a:solidFill>
                  <a:schemeClr val="accent1">
                    <a:lumMod val="60000"/>
                    <a:lumOff val="40000"/>
                  </a:schemeClr>
                </a:solidFill>
              </a:rPr>
              <a:t>Treatment</a:t>
            </a:r>
          </a:p>
          <a:p>
            <a:r>
              <a:rPr lang="en-US" sz="2800" dirty="0"/>
              <a:t>1- medication </a:t>
            </a:r>
          </a:p>
          <a:p>
            <a:r>
              <a:rPr lang="en-US" sz="2800" dirty="0"/>
              <a:t>2 – interventional method</a:t>
            </a:r>
          </a:p>
          <a:p>
            <a:r>
              <a:rPr lang="en-US" sz="2800" dirty="0"/>
              <a:t>3- surgery </a:t>
            </a:r>
            <a:endParaRPr lang="ar-JO" sz="2800" dirty="0"/>
          </a:p>
        </p:txBody>
      </p:sp>
    </p:spTree>
    <p:extLst>
      <p:ext uri="{BB962C8B-B14F-4D97-AF65-F5344CB8AC3E}">
        <p14:creationId xmlns:p14="http://schemas.microsoft.com/office/powerpoint/2010/main" val="1535299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0EB0-AFC7-442C-2FA0-1A31D88B55C9}"/>
              </a:ext>
            </a:extLst>
          </p:cNvPr>
          <p:cNvSpPr>
            <a:spLocks noGrp="1"/>
          </p:cNvSpPr>
          <p:nvPr>
            <p:ph type="title" idx="4294967295"/>
          </p:nvPr>
        </p:nvSpPr>
        <p:spPr>
          <a:xfrm>
            <a:off x="1425575" y="153988"/>
            <a:ext cx="7718425" cy="573087"/>
          </a:xfrm>
        </p:spPr>
        <p:txBody>
          <a:bodyPr>
            <a:normAutofit fontScale="90000"/>
          </a:bodyPr>
          <a:lstStyle/>
          <a:p>
            <a:r>
              <a:rPr lang="en-GB" dirty="0"/>
              <a:t>Interventional methods </a:t>
            </a:r>
          </a:p>
        </p:txBody>
      </p:sp>
      <p:sp>
        <p:nvSpPr>
          <p:cNvPr id="3" name="Text Placeholder 2">
            <a:extLst>
              <a:ext uri="{FF2B5EF4-FFF2-40B4-BE49-F238E27FC236}">
                <a16:creationId xmlns:a16="http://schemas.microsoft.com/office/drawing/2014/main" id="{D5DB419D-C3A5-DD69-2122-296754A5F997}"/>
              </a:ext>
            </a:extLst>
          </p:cNvPr>
          <p:cNvSpPr>
            <a:spLocks noGrp="1"/>
          </p:cNvSpPr>
          <p:nvPr>
            <p:ph type="body" idx="4294967295"/>
          </p:nvPr>
        </p:nvSpPr>
        <p:spPr>
          <a:xfrm>
            <a:off x="628406" y="863600"/>
            <a:ext cx="7718425" cy="3416300"/>
          </a:xfrm>
        </p:spPr>
        <p:txBody>
          <a:bodyPr>
            <a:normAutofit fontScale="92500" lnSpcReduction="10000"/>
          </a:bodyPr>
          <a:lstStyle/>
          <a:p>
            <a:pPr algn="l"/>
            <a:r>
              <a:rPr lang="en-GB" sz="1750" cap="none" dirty="0">
                <a:solidFill>
                  <a:schemeClr val="accent1">
                    <a:lumMod val="60000"/>
                    <a:lumOff val="40000"/>
                  </a:schemeClr>
                </a:solidFill>
              </a:rPr>
              <a:t>OGD (</a:t>
            </a:r>
            <a:r>
              <a:rPr lang="en-GB" sz="1750" cap="none" dirty="0" err="1">
                <a:solidFill>
                  <a:schemeClr val="accent1">
                    <a:lumMod val="60000"/>
                    <a:lumOff val="40000"/>
                  </a:schemeClr>
                </a:solidFill>
              </a:rPr>
              <a:t>oesophagealgastroduodenoscpy</a:t>
            </a:r>
            <a:r>
              <a:rPr lang="en-GB" sz="1750" cap="none" dirty="0"/>
              <a:t>) i</a:t>
            </a:r>
            <a:r>
              <a:rPr lang="en-GB" sz="1750" cap="none" dirty="0">
                <a:highlight>
                  <a:srgbClr val="FFFF00"/>
                </a:highlight>
              </a:rPr>
              <a:t>nterventional gastroenterology)</a:t>
            </a:r>
            <a:r>
              <a:rPr lang="en-GB" sz="1750" cap="none" dirty="0"/>
              <a:t> : performed within 12 hours, should be used to make the diagnosis and to treat variceal haemorrhage, either with </a:t>
            </a:r>
            <a:r>
              <a:rPr lang="en-US" sz="1750" cap="none" dirty="0"/>
              <a:t>ligation </a:t>
            </a:r>
            <a:r>
              <a:rPr lang="en-GB" sz="1750" cap="none" dirty="0"/>
              <a:t>or sclerotherapy </a:t>
            </a:r>
          </a:p>
          <a:p>
            <a:pPr algn="l">
              <a:lnSpc>
                <a:spcPct val="114999"/>
              </a:lnSpc>
            </a:pPr>
            <a:endParaRPr lang="en-GB" sz="1750" cap="none" dirty="0"/>
          </a:p>
          <a:p>
            <a:pPr algn="l">
              <a:lnSpc>
                <a:spcPct val="114999"/>
              </a:lnSpc>
            </a:pPr>
            <a:r>
              <a:rPr lang="en-GB" sz="1750" cap="none" dirty="0">
                <a:solidFill>
                  <a:schemeClr val="accent1">
                    <a:lumMod val="60000"/>
                    <a:lumOff val="40000"/>
                  </a:schemeClr>
                </a:solidFill>
              </a:rPr>
              <a:t>balloon tamponade </a:t>
            </a:r>
            <a:r>
              <a:rPr lang="en-GB" sz="1750" cap="none" dirty="0">
                <a:highlight>
                  <a:srgbClr val="FFFF00"/>
                </a:highlight>
              </a:rPr>
              <a:t>(pressure procedure)</a:t>
            </a:r>
            <a:r>
              <a:rPr lang="en-GB" sz="1750" cap="none" dirty="0"/>
              <a:t>: should be used as a temporizing measure ( maximum 24 hours ) in patients with uncontrollable bleeding for whom a more definitive therapy (e.g. tips or endoscopic therapy ) is planned </a:t>
            </a:r>
          </a:p>
          <a:p>
            <a:pPr algn="l">
              <a:lnSpc>
                <a:spcPct val="114999"/>
              </a:lnSpc>
            </a:pPr>
            <a:endParaRPr lang="en-GB" sz="1750" cap="none" dirty="0"/>
          </a:p>
          <a:p>
            <a:pPr algn="l">
              <a:lnSpc>
                <a:spcPct val="114999"/>
              </a:lnSpc>
            </a:pPr>
            <a:r>
              <a:rPr lang="en-GB" sz="1750" cap="none" dirty="0" err="1">
                <a:solidFill>
                  <a:schemeClr val="accent1">
                    <a:lumMod val="60000"/>
                    <a:lumOff val="40000"/>
                  </a:schemeClr>
                </a:solidFill>
              </a:rPr>
              <a:t>transjugular</a:t>
            </a:r>
            <a:r>
              <a:rPr lang="en-GB" sz="1750" cap="none" dirty="0">
                <a:solidFill>
                  <a:schemeClr val="accent1">
                    <a:lumMod val="60000"/>
                    <a:lumOff val="40000"/>
                  </a:schemeClr>
                </a:solidFill>
              </a:rPr>
              <a:t> intrahepatic portosystemic shunt  </a:t>
            </a:r>
            <a:r>
              <a:rPr lang="en-GB" sz="1750" cap="none" dirty="0">
                <a:highlight>
                  <a:srgbClr val="FFFF00"/>
                </a:highlight>
              </a:rPr>
              <a:t>(interventional radiology)</a:t>
            </a:r>
            <a:r>
              <a:rPr lang="en-GB" sz="1750" cap="none" dirty="0"/>
              <a:t>: is indicated in patients in whom haemorrhage from oesophageal varices cannot be controlled or in whom bleeding recurs despite combined pharmacological and endoscopic therapy </a:t>
            </a:r>
          </a:p>
        </p:txBody>
      </p:sp>
    </p:spTree>
    <p:extLst>
      <p:ext uri="{BB962C8B-B14F-4D97-AF65-F5344CB8AC3E}">
        <p14:creationId xmlns:p14="http://schemas.microsoft.com/office/powerpoint/2010/main" val="20564813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picture containing text, clipart&#10;&#10;Description automatically generated"/>
          <p:cNvPicPr>
            <a:picLocks noGrp="1" noChangeAspect="1" noChangeArrowheads="1"/>
          </p:cNvPicPr>
          <p:nvPr>
            <p:ph idx="4294967295"/>
          </p:nvPr>
        </p:nvPicPr>
        <p:blipFill>
          <a:blip r:embed="rId2"/>
          <a:srcRect/>
          <a:stretch>
            <a:fillRect/>
          </a:stretch>
        </p:blipFill>
        <p:spPr bwMode="auto">
          <a:xfrm>
            <a:off x="281354" y="324840"/>
            <a:ext cx="467360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64</a:t>
            </a:fld>
            <a:endParaRPr lang="en-US">
              <a:solidFill>
                <a:srgbClr val="B13F9A"/>
              </a:solidFill>
              <a:latin typeface="Abadi" panose="020B0604020104020204" pitchFamily="34" charset="0"/>
            </a:endParaRPr>
          </a:p>
        </p:txBody>
      </p:sp>
      <p:sp>
        <p:nvSpPr>
          <p:cNvPr id="5" name="Content Placeholder 2">
            <a:extLst>
              <a:ext uri="{FF2B5EF4-FFF2-40B4-BE49-F238E27FC236}">
                <a16:creationId xmlns:a16="http://schemas.microsoft.com/office/drawing/2014/main" id="{BFD2BA76-68D0-73D7-3C90-97A5F7A9C55F}"/>
              </a:ext>
            </a:extLst>
          </p:cNvPr>
          <p:cNvSpPr txBox="1">
            <a:spLocks/>
          </p:cNvSpPr>
          <p:nvPr/>
        </p:nvSpPr>
        <p:spPr>
          <a:xfrm>
            <a:off x="281354" y="1008395"/>
            <a:ext cx="7134225" cy="819817"/>
          </a:xfrm>
          <a:prstGeom prst="rect">
            <a:avLst/>
          </a:prstGeom>
        </p:spPr>
        <p:txBody>
          <a:bodyPr vert="horz" lIns="68580" tIns="34290" rIns="68580" bIns="3429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400" dirty="0">
              <a:solidFill>
                <a:schemeClr val="bg2">
                  <a:lumMod val="50000"/>
                </a:schemeClr>
              </a:solidFill>
              <a:latin typeface="AR CENA" panose="02000000000000000000" pitchFamily="2" charset="0"/>
            </a:endParaRPr>
          </a:p>
        </p:txBody>
      </p:sp>
      <p:sp>
        <p:nvSpPr>
          <p:cNvPr id="7" name="TextBox 6">
            <a:extLst>
              <a:ext uri="{FF2B5EF4-FFF2-40B4-BE49-F238E27FC236}">
                <a16:creationId xmlns:a16="http://schemas.microsoft.com/office/drawing/2014/main" id="{16185243-2269-CA40-8A7A-BE5FC2732450}"/>
              </a:ext>
            </a:extLst>
          </p:cNvPr>
          <p:cNvSpPr txBox="1"/>
          <p:nvPr/>
        </p:nvSpPr>
        <p:spPr>
          <a:xfrm>
            <a:off x="512885" y="2103780"/>
            <a:ext cx="4613030" cy="2031325"/>
          </a:xfrm>
          <a:prstGeom prst="rect">
            <a:avLst/>
          </a:prstGeom>
          <a:noFill/>
        </p:spPr>
        <p:txBody>
          <a:bodyPr wrap="square">
            <a:spAutoFit/>
          </a:bodyPr>
          <a:lstStyle/>
          <a:p>
            <a:r>
              <a:rPr lang="en-US" dirty="0">
                <a:solidFill>
                  <a:schemeClr val="accent1">
                    <a:lumMod val="60000"/>
                    <a:lumOff val="40000"/>
                  </a:schemeClr>
                </a:solidFill>
              </a:rPr>
              <a:t>Common sclerosants</a:t>
            </a:r>
            <a:br>
              <a:rPr lang="en-US" dirty="0"/>
            </a:br>
            <a:r>
              <a:rPr lang="en-US" dirty="0"/>
              <a:t>Ethanolamine oleate</a:t>
            </a:r>
            <a:br>
              <a:rPr lang="en-US" dirty="0"/>
            </a:br>
            <a:r>
              <a:rPr lang="en-US" dirty="0"/>
              <a:t>Absolute alcohol</a:t>
            </a:r>
            <a:br>
              <a:rPr lang="en-US" dirty="0"/>
            </a:br>
            <a:r>
              <a:rPr lang="en-US" dirty="0"/>
              <a:t>Sodium </a:t>
            </a:r>
            <a:r>
              <a:rPr lang="en-US" dirty="0" err="1"/>
              <a:t>morrhuate</a:t>
            </a:r>
            <a:br>
              <a:rPr lang="en-US" dirty="0"/>
            </a:br>
            <a:r>
              <a:rPr lang="en-US" dirty="0"/>
              <a:t>Sodium tetradecyl</a:t>
            </a:r>
            <a:br>
              <a:rPr lang="en-US" dirty="0"/>
            </a:br>
            <a:r>
              <a:rPr lang="en-US" dirty="0"/>
              <a:t>Hypertonic saline</a:t>
            </a:r>
            <a:br>
              <a:rPr lang="en-US" dirty="0"/>
            </a:br>
            <a:r>
              <a:rPr lang="en-US" dirty="0"/>
              <a:t>Polidocanol</a:t>
            </a:r>
            <a:endParaRPr lang="ar-JO" dirty="0"/>
          </a:p>
        </p:txBody>
      </p:sp>
      <p:pic>
        <p:nvPicPr>
          <p:cNvPr id="6146" name="Picture 2" descr="Scleotherapy and Glue Injection - rlgastrocare">
            <a:extLst>
              <a:ext uri="{FF2B5EF4-FFF2-40B4-BE49-F238E27FC236}">
                <a16:creationId xmlns:a16="http://schemas.microsoft.com/office/drawing/2014/main" id="{94663BA3-3CFD-C5D4-6F80-EB4DE64EB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866" y="1828212"/>
            <a:ext cx="2257425" cy="30384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39D3C1-F6D1-74D9-ED2F-687210080320}"/>
              </a:ext>
            </a:extLst>
          </p:cNvPr>
          <p:cNvSpPr txBox="1"/>
          <p:nvPr/>
        </p:nvSpPr>
        <p:spPr>
          <a:xfrm>
            <a:off x="82062" y="363495"/>
            <a:ext cx="199292" cy="369332"/>
          </a:xfrm>
          <a:prstGeom prst="rect">
            <a:avLst/>
          </a:prstGeom>
          <a:noFill/>
        </p:spPr>
        <p:txBody>
          <a:bodyPr wrap="square" rtlCol="1">
            <a:spAutoFit/>
          </a:bodyPr>
          <a:lstStyle/>
          <a:p>
            <a:r>
              <a:rPr lang="en-US" dirty="0">
                <a:solidFill>
                  <a:schemeClr val="accent1">
                    <a:lumMod val="60000"/>
                    <a:lumOff val="40000"/>
                  </a:schemeClr>
                </a:solidFill>
              </a:rPr>
              <a:t>A</a:t>
            </a:r>
            <a:endParaRPr lang="ar-JO" dirty="0">
              <a:solidFill>
                <a:schemeClr val="accent1">
                  <a:lumMod val="60000"/>
                  <a:lumOff val="40000"/>
                </a:schemeClr>
              </a:solidFill>
            </a:endParaRPr>
          </a:p>
        </p:txBody>
      </p:sp>
      <p:sp>
        <p:nvSpPr>
          <p:cNvPr id="3" name="TextBox 2">
            <a:extLst>
              <a:ext uri="{FF2B5EF4-FFF2-40B4-BE49-F238E27FC236}">
                <a16:creationId xmlns:a16="http://schemas.microsoft.com/office/drawing/2014/main" id="{610198C7-EE36-2E79-CB94-8A043950284C}"/>
              </a:ext>
            </a:extLst>
          </p:cNvPr>
          <p:cNvSpPr txBox="1"/>
          <p:nvPr/>
        </p:nvSpPr>
        <p:spPr>
          <a:xfrm>
            <a:off x="281354" y="828897"/>
            <a:ext cx="7428154" cy="1200329"/>
          </a:xfrm>
          <a:prstGeom prst="rect">
            <a:avLst/>
          </a:prstGeom>
          <a:noFill/>
        </p:spPr>
        <p:txBody>
          <a:bodyPr wrap="square">
            <a:spAutoFit/>
          </a:bodyPr>
          <a:lstStyle/>
          <a:p>
            <a:r>
              <a:rPr lang="en-US" dirty="0"/>
              <a:t>During endoscopic sclerotherapy, a chemical called a sclerosant may be injected directly into an enlarged vein or into the wall of the esophagus next to the enlarged veins. The substance causes inflammation of the inside lining of the vein. Over time this causes the vein to close off and scar.</a:t>
            </a:r>
            <a:endParaRPr lang="ar-JO" dirty="0"/>
          </a:p>
        </p:txBody>
      </p:sp>
    </p:spTree>
    <p:extLst>
      <p:ext uri="{BB962C8B-B14F-4D97-AF65-F5344CB8AC3E}">
        <p14:creationId xmlns:p14="http://schemas.microsoft.com/office/powerpoint/2010/main" val="651906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49" y="192881"/>
            <a:ext cx="6194181" cy="578644"/>
          </a:xfrm>
        </p:spPr>
        <p:txBody>
          <a:bodyPr>
            <a:normAutofit fontScale="90000"/>
          </a:bodyPr>
          <a:lstStyle/>
          <a:p>
            <a:r>
              <a:rPr lang="en-US" dirty="0"/>
              <a:t>B- Endoscopic band ligation</a:t>
            </a:r>
          </a:p>
        </p:txBody>
      </p:sp>
      <p:sp>
        <p:nvSpPr>
          <p:cNvPr id="3" name="Content Placeholder 2"/>
          <p:cNvSpPr>
            <a:spLocks noGrp="1"/>
          </p:cNvSpPr>
          <p:nvPr>
            <p:ph idx="1"/>
          </p:nvPr>
        </p:nvSpPr>
        <p:spPr>
          <a:xfrm>
            <a:off x="432626" y="1172235"/>
            <a:ext cx="6794566" cy="1115128"/>
          </a:xfrm>
        </p:spPr>
        <p:txBody>
          <a:bodyPr>
            <a:normAutofit fontScale="25000" lnSpcReduction="20000"/>
          </a:bodyPr>
          <a:lstStyle/>
          <a:p>
            <a:pPr marL="0" indent="0" algn="l">
              <a:buNone/>
            </a:pPr>
            <a:r>
              <a:rPr lang="en-US" sz="4800" b="1" cap="none" dirty="0">
                <a:latin typeface="AR CENA"/>
              </a:rPr>
              <a:t>esophageal varices are ligated with endoscopically placed small elastic </a:t>
            </a:r>
            <a:r>
              <a:rPr lang="en-US" sz="4800" b="1" cap="none" dirty="0" err="1">
                <a:latin typeface="AR CENA"/>
              </a:rPr>
              <a:t>o-rings</a:t>
            </a:r>
            <a:endParaRPr lang="en-US" sz="4800" b="1" cap="none" dirty="0">
              <a:latin typeface="AR CENA"/>
            </a:endParaRPr>
          </a:p>
          <a:p>
            <a:pPr marL="0" indent="0" algn="l">
              <a:buClr>
                <a:srgbClr val="B13F9A"/>
              </a:buClr>
              <a:buNone/>
            </a:pPr>
            <a:r>
              <a:rPr lang="en-US" sz="4800" b="1" i="1" u="sng" cap="none" dirty="0"/>
              <a:t>*</a:t>
            </a:r>
            <a:r>
              <a:rPr lang="en-US" sz="4800" b="1" i="1" u="sng" cap="none" dirty="0">
                <a:latin typeface="AR CENA"/>
              </a:rPr>
              <a:t>is the preferred endoscopic modality.</a:t>
            </a:r>
          </a:p>
          <a:p>
            <a:pPr marL="0" indent="0" algn="l">
              <a:buClr>
                <a:srgbClr val="B13F9A"/>
              </a:buClr>
              <a:buNone/>
            </a:pPr>
            <a:r>
              <a:rPr lang="en-US" sz="4800" b="1" cap="none" dirty="0">
                <a:latin typeface="AR CENA"/>
              </a:rPr>
              <a:t>* variceal ligation is simpler to perform than injection sclerotherapy.</a:t>
            </a:r>
          </a:p>
          <a:p>
            <a:pPr marL="0" indent="0" algn="l">
              <a:buClr>
                <a:srgbClr val="B13F9A"/>
              </a:buClr>
              <a:buNone/>
            </a:pPr>
            <a:r>
              <a:rPr lang="en-US" sz="4800" b="1" cap="none" dirty="0">
                <a:latin typeface="AR CENA"/>
              </a:rPr>
              <a:t>* endoscopic variceal ligation is associated with fewer complications</a:t>
            </a:r>
          </a:p>
          <a:p>
            <a:pPr marL="0" indent="0" algn="l">
              <a:buClr>
                <a:srgbClr val="B13F9A"/>
              </a:buClr>
              <a:buNone/>
            </a:pPr>
            <a:r>
              <a:rPr lang="en-US" sz="4800" b="1" cap="none" dirty="0">
                <a:latin typeface="AR CENA"/>
              </a:rPr>
              <a:t>than sclerotherapy</a:t>
            </a:r>
          </a:p>
          <a:p>
            <a:pPr marL="0" indent="0" algn="l">
              <a:buClr>
                <a:srgbClr val="B13F9A"/>
              </a:buClr>
              <a:buNone/>
            </a:pPr>
            <a:endParaRPr lang="en-US" sz="4800" b="1" cap="none" dirty="0">
              <a:latin typeface="AR CENA" panose="02000000000000000000" pitchFamily="2" charset="0"/>
            </a:endParaRPr>
          </a:p>
          <a:p>
            <a:pPr marL="0" indent="0" algn="l">
              <a:buNone/>
            </a:pPr>
            <a:endParaRPr lang="en-US" sz="1200" b="1" dirty="0">
              <a:latin typeface="AR CENA" panose="02000000000000000000" pitchFamily="2" charset="0"/>
            </a:endParaRPr>
          </a:p>
          <a:p>
            <a:pPr marL="0" indent="0" algn="l">
              <a:buNone/>
            </a:pPr>
            <a:endParaRPr lang="en-US" sz="1200" b="1" dirty="0">
              <a:latin typeface="AR CENA" panose="02000000000000000000" pitchFamily="2" charset="0"/>
            </a:endParaRPr>
          </a:p>
          <a:p>
            <a:pPr marL="0" indent="0" algn="l">
              <a:buNone/>
            </a:pPr>
            <a:endParaRPr lang="en-US" sz="1200" b="1" dirty="0">
              <a:latin typeface="AR CENA" panose="02000000000000000000" pitchFamily="2" charset="0"/>
            </a:endParaRP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65</a:t>
            </a:fld>
            <a:endParaRPr lang="en-US">
              <a:solidFill>
                <a:srgbClr val="B13F9A"/>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693" y="2299086"/>
            <a:ext cx="5528966" cy="166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hlinkClick r:id="rId3"/>
            <a:extLst>
              <a:ext uri="{FF2B5EF4-FFF2-40B4-BE49-F238E27FC236}">
                <a16:creationId xmlns:a16="http://schemas.microsoft.com/office/drawing/2014/main" id="{86749663-17CB-A426-E276-365133107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279" y="2131373"/>
            <a:ext cx="1607344" cy="13073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aphical user interface, application&#10;&#10;Description automatically generated">
            <a:extLst>
              <a:ext uri="{FF2B5EF4-FFF2-40B4-BE49-F238E27FC236}">
                <a16:creationId xmlns:a16="http://schemas.microsoft.com/office/drawing/2014/main" id="{50687C6A-DFA0-C0F8-09D1-AB538B948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784" y="639258"/>
            <a:ext cx="2278334" cy="1342676"/>
          </a:xfrm>
          <a:prstGeom prst="rect">
            <a:avLst/>
          </a:prstGeom>
        </p:spPr>
      </p:pic>
    </p:spTree>
    <p:extLst>
      <p:ext uri="{BB962C8B-B14F-4D97-AF65-F5344CB8AC3E}">
        <p14:creationId xmlns:p14="http://schemas.microsoft.com/office/powerpoint/2010/main" val="2832091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5429250" cy="857250"/>
          </a:xfrm>
        </p:spPr>
        <p:txBody>
          <a:bodyPr>
            <a:noAutofit/>
          </a:bodyPr>
          <a:lstStyle/>
          <a:p>
            <a:pPr algn="ctr"/>
            <a:r>
              <a:rPr lang="en-US" sz="3600" dirty="0"/>
              <a:t>C-Balloon tamponade</a:t>
            </a:r>
            <a:br>
              <a:rPr lang="en-US" sz="3600" dirty="0"/>
            </a:br>
            <a:endParaRPr lang="en-US" sz="3600" dirty="0"/>
          </a:p>
        </p:txBody>
      </p:sp>
      <p:sp>
        <p:nvSpPr>
          <p:cNvPr id="3" name="Content Placeholder 2"/>
          <p:cNvSpPr>
            <a:spLocks noGrp="1"/>
          </p:cNvSpPr>
          <p:nvPr>
            <p:ph type="body" idx="4294967295"/>
          </p:nvPr>
        </p:nvSpPr>
        <p:spPr>
          <a:xfrm>
            <a:off x="0" y="769740"/>
            <a:ext cx="6343650" cy="4041775"/>
          </a:xfrm>
        </p:spPr>
        <p:txBody>
          <a:bodyPr>
            <a:normAutofit/>
          </a:bodyPr>
          <a:lstStyle/>
          <a:p>
            <a:pPr algn="l"/>
            <a:r>
              <a:rPr lang="en-US" sz="1500" cap="none" dirty="0">
                <a:solidFill>
                  <a:schemeClr val="accent1">
                    <a:lumMod val="60000"/>
                    <a:lumOff val="40000"/>
                  </a:schemeClr>
                </a:solidFill>
                <a:latin typeface="AR CENA"/>
              </a:rPr>
              <a:t>when there is failure of vasopressin or endoscopy </a:t>
            </a:r>
            <a:endParaRPr lang="en-US" sz="1500" cap="none" dirty="0">
              <a:solidFill>
                <a:schemeClr val="accent1">
                  <a:lumMod val="60000"/>
                  <a:lumOff val="40000"/>
                </a:schemeClr>
              </a:solidFill>
              <a:latin typeface="AR CENA" panose="02000000000000000000" pitchFamily="2" charset="0"/>
            </a:endParaRPr>
          </a:p>
          <a:p>
            <a:pPr algn="l"/>
            <a:r>
              <a:rPr lang="en-US" sz="1500" cap="none" dirty="0">
                <a:solidFill>
                  <a:schemeClr val="bg2">
                    <a:lumMod val="50000"/>
                  </a:schemeClr>
                </a:solidFill>
                <a:latin typeface="AR CENA"/>
              </a:rPr>
              <a:t>control active bleeding in &gt; 90%</a:t>
            </a:r>
          </a:p>
          <a:p>
            <a:pPr algn="l">
              <a:lnSpc>
                <a:spcPct val="114999"/>
              </a:lnSpc>
            </a:pPr>
            <a:r>
              <a:rPr lang="en-US" sz="1500" u="sng" cap="none" dirty="0">
                <a:solidFill>
                  <a:schemeClr val="accent1"/>
                </a:solidFill>
              </a:rPr>
              <a:t>is a pressure technique</a:t>
            </a:r>
            <a:endParaRPr lang="en-US" sz="1500" u="sng" cap="none" dirty="0">
              <a:solidFill>
                <a:schemeClr val="accent1"/>
              </a:solidFill>
              <a:latin typeface="AR CENA"/>
            </a:endParaRPr>
          </a:p>
          <a:p>
            <a:pPr algn="l"/>
            <a:r>
              <a:rPr lang="en-US" sz="2000" b="1" dirty="0">
                <a:solidFill>
                  <a:schemeClr val="accent1">
                    <a:lumMod val="60000"/>
                    <a:lumOff val="40000"/>
                  </a:schemeClr>
                </a:solidFill>
                <a:latin typeface="AR CENA"/>
              </a:rPr>
              <a:t>Serious  complications :</a:t>
            </a:r>
            <a:endParaRPr lang="en-US" sz="2000" b="1" dirty="0">
              <a:solidFill>
                <a:schemeClr val="accent1">
                  <a:lumMod val="60000"/>
                  <a:lumOff val="40000"/>
                </a:schemeClr>
              </a:solidFill>
            </a:endParaRPr>
          </a:p>
          <a:p>
            <a:pPr marL="0" indent="0" algn="l" fontAlgn="base">
              <a:spcBef>
                <a:spcPct val="0"/>
              </a:spcBef>
              <a:spcAft>
                <a:spcPct val="0"/>
              </a:spcAft>
              <a:buClrTx/>
              <a:buSzTx/>
              <a:buNone/>
            </a:pPr>
            <a:r>
              <a:rPr lang="en-US" sz="2700" dirty="0">
                <a:solidFill>
                  <a:srgbClr val="F4E7ED"/>
                </a:solidFill>
                <a:latin typeface="AR CENA"/>
                <a:cs typeface="Arial"/>
              </a:rPr>
              <a:t>  </a:t>
            </a:r>
            <a:r>
              <a:rPr lang="en-US" sz="2700" cap="none" dirty="0">
                <a:solidFill>
                  <a:srgbClr val="F4E7ED"/>
                </a:solidFill>
                <a:latin typeface="AR CENA"/>
                <a:cs typeface="Arial"/>
              </a:rPr>
              <a:t> </a:t>
            </a:r>
            <a:r>
              <a:rPr lang="en-US" sz="1800" cap="none" dirty="0">
                <a:latin typeface="AR CENA"/>
                <a:cs typeface="Arial"/>
              </a:rPr>
              <a:t>1-esophageal rupture  </a:t>
            </a:r>
            <a:endParaRPr lang="en-US" sz="1800" cap="none" dirty="0">
              <a:latin typeface="AR CENA" panose="02000000000000000000" pitchFamily="2" charset="0"/>
              <a:cs typeface="Arial" panose="020B0604020202020204" pitchFamily="34" charset="0"/>
            </a:endParaRPr>
          </a:p>
          <a:p>
            <a:pPr marL="0" indent="0" algn="l" fontAlgn="base">
              <a:spcBef>
                <a:spcPct val="0"/>
              </a:spcBef>
              <a:spcAft>
                <a:spcPct val="0"/>
              </a:spcAft>
              <a:buClrTx/>
              <a:buSzTx/>
              <a:buNone/>
            </a:pPr>
            <a:r>
              <a:rPr lang="en-US" sz="1800" cap="none" dirty="0">
                <a:latin typeface="AR CENA"/>
                <a:cs typeface="Arial"/>
              </a:rPr>
              <a:t>   2-aspiration pneumonia</a:t>
            </a:r>
          </a:p>
          <a:p>
            <a:pPr marL="0" indent="0" algn="l" fontAlgn="base">
              <a:spcBef>
                <a:spcPct val="0"/>
              </a:spcBef>
              <a:spcAft>
                <a:spcPct val="0"/>
              </a:spcAft>
              <a:buClrTx/>
              <a:buSzTx/>
              <a:buNone/>
            </a:pPr>
            <a:r>
              <a:rPr lang="en-US" sz="1800" b="1" cap="none" dirty="0">
                <a:latin typeface="Arial"/>
                <a:cs typeface="Arial"/>
              </a:rPr>
              <a:t>perform endotracheal intubation before placing these  tubes to avoid it.</a:t>
            </a:r>
            <a:r>
              <a:rPr lang="ar-JO" sz="1800" b="1" cap="none" dirty="0">
                <a:latin typeface="Arial"/>
                <a:cs typeface="Arial"/>
              </a:rPr>
              <a:t> </a:t>
            </a:r>
            <a:endParaRPr lang="en-US" sz="1800" b="1" cap="none" dirty="0">
              <a:latin typeface="Arial"/>
              <a:cs typeface="Arial"/>
            </a:endParaRPr>
          </a:p>
          <a:p>
            <a:pPr marL="0" indent="0" algn="l" fontAlgn="base">
              <a:spcBef>
                <a:spcPct val="0"/>
              </a:spcBef>
              <a:spcAft>
                <a:spcPct val="0"/>
              </a:spcAft>
              <a:buClrTx/>
              <a:buSzTx/>
              <a:buNone/>
            </a:pPr>
            <a:r>
              <a:rPr lang="en-US" sz="1800" cap="none" dirty="0">
                <a:latin typeface="AR CENA"/>
                <a:cs typeface="Arial"/>
              </a:rPr>
              <a:t>   3-airway obstruction</a:t>
            </a:r>
          </a:p>
          <a:p>
            <a:pPr algn="l"/>
            <a:endParaRPr lang="en-US" sz="2700" dirty="0">
              <a:solidFill>
                <a:schemeClr val="bg2">
                  <a:lumMod val="50000"/>
                </a:schemeClr>
              </a:solidFill>
              <a:latin typeface="AR CENA" panose="02000000000000000000" pitchFamily="2" charset="0"/>
            </a:endParaRP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66</a:t>
            </a:fld>
            <a:endParaRPr lang="en-US">
              <a:solidFill>
                <a:srgbClr val="B13F9A"/>
              </a:solidFill>
            </a:endParaRPr>
          </a:p>
        </p:txBody>
      </p:sp>
      <p:pic>
        <p:nvPicPr>
          <p:cNvPr id="9" name="Picture 8" descr="Graphical user interface, application&#10;&#10;Description automatically generated">
            <a:extLst>
              <a:ext uri="{FF2B5EF4-FFF2-40B4-BE49-F238E27FC236}">
                <a16:creationId xmlns:a16="http://schemas.microsoft.com/office/drawing/2014/main" id="{15BB1117-D23C-D855-E748-A99910548078}"/>
              </a:ext>
            </a:extLst>
          </p:cNvPr>
          <p:cNvPicPr>
            <a:picLocks noChangeAspect="1"/>
          </p:cNvPicPr>
          <p:nvPr/>
        </p:nvPicPr>
        <p:blipFill rotWithShape="1">
          <a:blip r:embed="rId2">
            <a:extLst>
              <a:ext uri="{28A0092B-C50C-407E-A947-70E740481C1C}">
                <a14:useLocalDpi xmlns:a14="http://schemas.microsoft.com/office/drawing/2010/main" val="0"/>
              </a:ext>
            </a:extLst>
          </a:blip>
          <a:srcRect l="24076" t="15855" r="36758" b="42244"/>
          <a:stretch/>
        </p:blipFill>
        <p:spPr>
          <a:xfrm>
            <a:off x="6702855" y="2406558"/>
            <a:ext cx="1791502" cy="2356837"/>
          </a:xfrm>
          <a:prstGeom prst="rect">
            <a:avLst/>
          </a:prstGeom>
        </p:spPr>
      </p:pic>
      <p:pic>
        <p:nvPicPr>
          <p:cNvPr id="8194" name="Picture 2" descr="Balloon Tamponade for Variceal Hemorrhage | SpringerLink">
            <a:extLst>
              <a:ext uri="{FF2B5EF4-FFF2-40B4-BE49-F238E27FC236}">
                <a16:creationId xmlns:a16="http://schemas.microsoft.com/office/drawing/2014/main" id="{DE4AD7A2-F9A5-98DA-3826-C0346EF4E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273" y="-12690"/>
            <a:ext cx="2930043" cy="235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952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63463"/>
            <a:ext cx="8639908" cy="573088"/>
          </a:xfrm>
        </p:spPr>
        <p:txBody>
          <a:bodyPr>
            <a:normAutofit fontScale="90000"/>
          </a:bodyPr>
          <a:lstStyle/>
          <a:p>
            <a:r>
              <a:rPr lang="en-US" dirty="0"/>
              <a:t> E-Trans-jugular intrahepatic</a:t>
            </a:r>
            <a:br>
              <a:rPr lang="en-US" dirty="0"/>
            </a:br>
            <a:r>
              <a:rPr lang="en-US" dirty="0"/>
              <a:t>portosystemic shunt (TIPS)</a:t>
            </a:r>
          </a:p>
        </p:txBody>
      </p:sp>
      <p:sp>
        <p:nvSpPr>
          <p:cNvPr id="3" name="Content Placeholder 2"/>
          <p:cNvSpPr>
            <a:spLocks noGrp="1"/>
          </p:cNvSpPr>
          <p:nvPr>
            <p:ph type="body" idx="4294967295"/>
          </p:nvPr>
        </p:nvSpPr>
        <p:spPr>
          <a:xfrm>
            <a:off x="0" y="875568"/>
            <a:ext cx="5486400" cy="2594463"/>
          </a:xfrm>
        </p:spPr>
        <p:txBody>
          <a:bodyPr>
            <a:noAutofit/>
          </a:bodyPr>
          <a:lstStyle/>
          <a:p>
            <a:pPr marL="0" indent="0" algn="l">
              <a:buNone/>
            </a:pPr>
            <a:r>
              <a:rPr lang="en-US" sz="1100" b="1" dirty="0">
                <a:latin typeface="AR CENA" panose="02000000000000000000" pitchFamily="2" charset="0"/>
              </a:rPr>
              <a:t></a:t>
            </a:r>
            <a:r>
              <a:rPr lang="en-US" sz="1400" b="1" cap="none" dirty="0">
                <a:latin typeface="AR CENA" panose="02000000000000000000" pitchFamily="2" charset="0"/>
              </a:rPr>
              <a:t>*tips reduces elevated portal pressure by creating a communication between the hepatic vein and an intrahepatic branch of the portal vein. </a:t>
            </a:r>
          </a:p>
          <a:p>
            <a:pPr marL="0" indent="0" algn="l">
              <a:buNone/>
            </a:pPr>
            <a:r>
              <a:rPr lang="en-US" sz="1400" b="1" cap="none" dirty="0">
                <a:latin typeface="AR CENA" panose="02000000000000000000" pitchFamily="2" charset="0"/>
              </a:rPr>
              <a:t>*therapy of choice for acute variceal bleeding after failure of drug and endoscopic therapy</a:t>
            </a:r>
          </a:p>
          <a:p>
            <a:pPr marL="0" indent="0" algn="l">
              <a:buNone/>
            </a:pPr>
            <a:r>
              <a:rPr lang="en-US" sz="1400" b="1" cap="none" dirty="0">
                <a:latin typeface="Palatino Linotype" panose="02040502050505030304" pitchFamily="18" charset="0"/>
              </a:rPr>
              <a:t>-</a:t>
            </a:r>
            <a:r>
              <a:rPr lang="en-US" sz="1400" b="1" cap="none" dirty="0">
                <a:solidFill>
                  <a:schemeClr val="accent1">
                    <a:lumMod val="60000"/>
                    <a:lumOff val="40000"/>
                  </a:schemeClr>
                </a:solidFill>
                <a:latin typeface="Palatino Linotype" panose="02040502050505030304" pitchFamily="18" charset="0"/>
              </a:rPr>
              <a:t>indication :</a:t>
            </a:r>
          </a:p>
          <a:p>
            <a:pPr marL="0" indent="0" algn="l">
              <a:buNone/>
            </a:pPr>
            <a:r>
              <a:rPr lang="en-US" sz="1400" b="1" cap="none" dirty="0">
                <a:latin typeface="AR CENA" panose="02000000000000000000" pitchFamily="2" charset="0"/>
              </a:rPr>
              <a:t>-when endoscopic or drug treatments have failed</a:t>
            </a:r>
          </a:p>
          <a:p>
            <a:pPr marL="0" indent="0" algn="l">
              <a:buNone/>
            </a:pPr>
            <a:r>
              <a:rPr lang="en-US" sz="1400" b="1" cap="none" dirty="0">
                <a:latin typeface="AR CENA"/>
              </a:rPr>
              <a:t>-  high surgical risks</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67</a:t>
            </a:fld>
            <a:endParaRPr lang="en-US">
              <a:solidFill>
                <a:srgbClr val="B13F9A"/>
              </a:solidFill>
            </a:endParaRPr>
          </a:p>
        </p:txBody>
      </p:sp>
      <p:pic>
        <p:nvPicPr>
          <p:cNvPr id="10244" name="Picture 4" descr="Transjugular Intrahepatic Portosystemic Shunt (TIPS) - American Liver  Foundation">
            <a:extLst>
              <a:ext uri="{FF2B5EF4-FFF2-40B4-BE49-F238E27FC236}">
                <a16:creationId xmlns:a16="http://schemas.microsoft.com/office/drawing/2014/main" id="{685B62FB-3A8F-B804-2C05-50C37658C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32892"/>
            <a:ext cx="4572000" cy="281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597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90D776-FC5D-4A4F-4842-4DBDFEE63311}"/>
              </a:ext>
            </a:extLst>
          </p:cNvPr>
          <p:cNvSpPr txBox="1"/>
          <p:nvPr/>
        </p:nvSpPr>
        <p:spPr>
          <a:xfrm>
            <a:off x="175846" y="222738"/>
            <a:ext cx="6661638" cy="2031325"/>
          </a:xfrm>
          <a:prstGeom prst="rect">
            <a:avLst/>
          </a:prstGeom>
          <a:noFill/>
        </p:spPr>
        <p:txBody>
          <a:bodyPr wrap="square">
            <a:spAutoFit/>
          </a:bodyPr>
          <a:lstStyle/>
          <a:p>
            <a:r>
              <a:rPr lang="en-US" sz="3600" dirty="0">
                <a:solidFill>
                  <a:schemeClr val="accent1">
                    <a:lumMod val="60000"/>
                    <a:lumOff val="40000"/>
                  </a:schemeClr>
                </a:solidFill>
              </a:rPr>
              <a:t>Role of Surgery </a:t>
            </a:r>
            <a:br>
              <a:rPr lang="en-US" sz="3600" dirty="0">
                <a:solidFill>
                  <a:schemeClr val="accent1">
                    <a:lumMod val="60000"/>
                    <a:lumOff val="40000"/>
                  </a:schemeClr>
                </a:solidFill>
              </a:rPr>
            </a:br>
            <a:r>
              <a:rPr lang="en-US" dirty="0"/>
              <a:t>• Severe hemorrhage unresponsive to initial </a:t>
            </a:r>
            <a:br>
              <a:rPr lang="en-US" dirty="0"/>
            </a:br>
            <a:r>
              <a:rPr lang="en-US" dirty="0"/>
              <a:t>resuscitation </a:t>
            </a:r>
            <a:br>
              <a:rPr lang="en-US" dirty="0"/>
            </a:br>
            <a:r>
              <a:rPr lang="en-US" dirty="0"/>
              <a:t>• Unavailable or failure of endoscopic therapy </a:t>
            </a:r>
            <a:br>
              <a:rPr lang="en-US" dirty="0"/>
            </a:br>
            <a:r>
              <a:rPr lang="en-US" dirty="0"/>
              <a:t>• Coexisting 2nd indication to operations such as </a:t>
            </a:r>
            <a:br>
              <a:rPr lang="en-US" dirty="0"/>
            </a:br>
            <a:r>
              <a:rPr lang="en-US" dirty="0"/>
              <a:t>perforation, obstruction or suspicious of malignancy</a:t>
            </a:r>
            <a:endParaRPr lang="ar-JO" dirty="0"/>
          </a:p>
        </p:txBody>
      </p:sp>
      <p:pic>
        <p:nvPicPr>
          <p:cNvPr id="4" name="Picture 11" descr="Gastrointestinal Disorders and Therapeutic Management | Nurse Key">
            <a:extLst>
              <a:ext uri="{FF2B5EF4-FFF2-40B4-BE49-F238E27FC236}">
                <a16:creationId xmlns:a16="http://schemas.microsoft.com/office/drawing/2014/main" id="{BC4605A9-BCFF-0837-DE2C-8A827FD47F0B}"/>
              </a:ext>
            </a:extLst>
          </p:cNvPr>
          <p:cNvPicPr>
            <a:picLocks noChangeAspect="1"/>
          </p:cNvPicPr>
          <p:nvPr/>
        </p:nvPicPr>
        <p:blipFill>
          <a:blip r:embed="rId2"/>
          <a:stretch>
            <a:fillRect/>
          </a:stretch>
        </p:blipFill>
        <p:spPr>
          <a:xfrm>
            <a:off x="6146434" y="1781909"/>
            <a:ext cx="2743199" cy="3138854"/>
          </a:xfrm>
          <a:prstGeom prst="rect">
            <a:avLst/>
          </a:prstGeom>
        </p:spPr>
      </p:pic>
    </p:spTree>
    <p:extLst>
      <p:ext uri="{BB962C8B-B14F-4D97-AF65-F5344CB8AC3E}">
        <p14:creationId xmlns:p14="http://schemas.microsoft.com/office/powerpoint/2010/main" val="1914437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6700" y="393381"/>
            <a:ext cx="5915025" cy="573088"/>
          </a:xfrm>
        </p:spPr>
        <p:txBody>
          <a:bodyPr>
            <a:normAutofit fontScale="90000"/>
          </a:bodyPr>
          <a:lstStyle/>
          <a:p>
            <a:pPr algn="ctr"/>
            <a:r>
              <a:rPr lang="en-US" sz="3600" dirty="0"/>
              <a:t> Surgical procedures</a:t>
            </a:r>
            <a:br>
              <a:rPr lang="en-US" sz="3600" dirty="0"/>
            </a:br>
            <a:r>
              <a:rPr lang="en-US" sz="3600" dirty="0"/>
              <a:t> </a:t>
            </a:r>
            <a:endParaRPr lang="en-US" dirty="0"/>
          </a:p>
        </p:txBody>
      </p:sp>
      <p:sp>
        <p:nvSpPr>
          <p:cNvPr id="3" name="Content Placeholder 2"/>
          <p:cNvSpPr>
            <a:spLocks noGrp="1"/>
          </p:cNvSpPr>
          <p:nvPr>
            <p:ph type="body" idx="4294967295"/>
          </p:nvPr>
        </p:nvSpPr>
        <p:spPr>
          <a:xfrm>
            <a:off x="70338" y="1331278"/>
            <a:ext cx="9003323" cy="2231074"/>
          </a:xfrm>
        </p:spPr>
        <p:txBody>
          <a:bodyPr>
            <a:noAutofit/>
          </a:bodyPr>
          <a:lstStyle/>
          <a:p>
            <a:pPr indent="0" algn="l">
              <a:lnSpc>
                <a:spcPct val="114999"/>
              </a:lnSpc>
              <a:buNone/>
            </a:pPr>
            <a:r>
              <a:rPr lang="en-US" sz="2000" cap="none" dirty="0"/>
              <a:t>1-esophageal transection.</a:t>
            </a:r>
          </a:p>
          <a:p>
            <a:pPr indent="0" algn="l">
              <a:lnSpc>
                <a:spcPct val="114999"/>
              </a:lnSpc>
              <a:buNone/>
            </a:pPr>
            <a:r>
              <a:rPr lang="en-US" sz="2000" cap="none" dirty="0"/>
              <a:t>2-operative portocaval shunt or </a:t>
            </a:r>
            <a:r>
              <a:rPr lang="en-US" sz="2000" cap="none" dirty="0" err="1"/>
              <a:t>spleno</a:t>
            </a:r>
            <a:r>
              <a:rPr lang="en-US" sz="2000" cap="none" dirty="0"/>
              <a:t>-renal shunt </a:t>
            </a:r>
            <a:endParaRPr lang="ar-JO" sz="2000" cap="none" dirty="0"/>
          </a:p>
          <a:p>
            <a:pPr indent="0" algn="l">
              <a:lnSpc>
                <a:spcPct val="114999"/>
              </a:lnSpc>
              <a:buNone/>
            </a:pPr>
            <a:r>
              <a:rPr lang="en-US" sz="2400" cap="none" dirty="0"/>
              <a:t>•</a:t>
            </a:r>
            <a:r>
              <a:rPr lang="en-US" sz="1200" cap="none" dirty="0"/>
              <a:t>a common method for reducing portal hypertension is to divert blood from the portal venous system to the systemic venous system by creating a communication between the hepatic portal vein and the </a:t>
            </a:r>
            <a:r>
              <a:rPr lang="en-US" sz="1200" cap="none" dirty="0" err="1"/>
              <a:t>ivc</a:t>
            </a:r>
            <a:r>
              <a:rPr lang="en-US" sz="1200" cap="none" dirty="0"/>
              <a:t>.</a:t>
            </a:r>
            <a:endParaRPr lang="ar-JO" sz="1200" cap="none" dirty="0"/>
          </a:p>
          <a:p>
            <a:pPr indent="0" algn="l">
              <a:lnSpc>
                <a:spcPct val="114999"/>
              </a:lnSpc>
              <a:buNone/>
            </a:pPr>
            <a:r>
              <a:rPr lang="en-US" sz="1400" cap="none" dirty="0"/>
              <a:t>another way of reducing portal pressure is to join the splenic vein to the left renal vein, after splenectomy.</a:t>
            </a:r>
            <a:br>
              <a:rPr lang="en-US" sz="2400" cap="none" dirty="0"/>
            </a:br>
            <a:r>
              <a:rPr lang="en-US" sz="2400" cap="none" dirty="0"/>
              <a:t>(</a:t>
            </a:r>
            <a:r>
              <a:rPr lang="en-US" sz="1600" cap="none" dirty="0"/>
              <a:t>splenorenal anastomosis or shunt)</a:t>
            </a:r>
            <a:r>
              <a:rPr lang="ar-JO" sz="1600" cap="none" dirty="0"/>
              <a:t> </a:t>
            </a:r>
          </a:p>
          <a:p>
            <a:pPr indent="0" algn="l">
              <a:lnSpc>
                <a:spcPct val="114999"/>
              </a:lnSpc>
              <a:buNone/>
            </a:pPr>
            <a:r>
              <a:rPr lang="en-US" sz="2000" cap="none" dirty="0"/>
              <a:t>3-liver transplant </a:t>
            </a:r>
          </a:p>
          <a:p>
            <a:pPr marL="114300" indent="0" algn="l">
              <a:lnSpc>
                <a:spcPct val="114999"/>
              </a:lnSpc>
              <a:buNone/>
            </a:pPr>
            <a:endParaRPr lang="en-US" sz="2000" cap="none" dirty="0">
              <a:latin typeface="AR CENA"/>
            </a:endParaRP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69</a:t>
            </a:fld>
            <a:endParaRPr lang="en-US">
              <a:solidFill>
                <a:srgbClr val="B13F9A"/>
              </a:solidFill>
            </a:endParaRPr>
          </a:p>
        </p:txBody>
      </p:sp>
      <p:pic>
        <p:nvPicPr>
          <p:cNvPr id="9218" name="Picture 2" descr="Children | Free Full-Text | Rex Shunt for Extra-Hepatic Portal Venous  Obstruction in Children">
            <a:extLst>
              <a:ext uri="{FF2B5EF4-FFF2-40B4-BE49-F238E27FC236}">
                <a16:creationId xmlns:a16="http://schemas.microsoft.com/office/drawing/2014/main" id="{150E99C0-EB1A-3037-D2C0-2C70DB3A6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689" y="3245471"/>
            <a:ext cx="5266834" cy="172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33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C1809-C1DF-4B7E-F3CD-5175B8338CE5}"/>
              </a:ext>
            </a:extLst>
          </p:cNvPr>
          <p:cNvSpPr>
            <a:spLocks noGrp="1"/>
          </p:cNvSpPr>
          <p:nvPr>
            <p:ph type="title"/>
          </p:nvPr>
        </p:nvSpPr>
        <p:spPr>
          <a:xfrm>
            <a:off x="1017449" y="-113446"/>
            <a:ext cx="3123000" cy="2019300"/>
          </a:xfrm>
        </p:spPr>
        <p:txBody>
          <a:bodyPr/>
          <a:lstStyle/>
          <a:p>
            <a:r>
              <a:rPr lang="en-GB" dirty="0" err="1"/>
              <a:t>Esophagus</a:t>
            </a:r>
            <a:endParaRPr lang="en-US" dirty="0"/>
          </a:p>
        </p:txBody>
      </p:sp>
      <p:sp>
        <p:nvSpPr>
          <p:cNvPr id="2" name="Subtitle 1">
            <a:extLst>
              <a:ext uri="{FF2B5EF4-FFF2-40B4-BE49-F238E27FC236}">
                <a16:creationId xmlns:a16="http://schemas.microsoft.com/office/drawing/2014/main" id="{B2646B10-0860-B39C-AFC1-B7FB2AC6BB14}"/>
              </a:ext>
            </a:extLst>
          </p:cNvPr>
          <p:cNvSpPr>
            <a:spLocks noGrp="1"/>
          </p:cNvSpPr>
          <p:nvPr>
            <p:ph type="subTitle" idx="1"/>
          </p:nvPr>
        </p:nvSpPr>
        <p:spPr>
          <a:xfrm>
            <a:off x="182880" y="1400204"/>
            <a:ext cx="4898968" cy="2775357"/>
          </a:xfrm>
        </p:spPr>
        <p:txBody>
          <a:bodyPr/>
          <a:lstStyle/>
          <a:p>
            <a:pPr algn="l">
              <a:buFont typeface="Wingdings" panose="05000000000000000000" pitchFamily="2" charset="2"/>
              <a:buChar char="v"/>
            </a:pPr>
            <a:r>
              <a:rPr lang="en-GB" sz="1800" cap="none" dirty="0">
                <a:solidFill>
                  <a:schemeClr val="tx1"/>
                </a:solidFill>
                <a:latin typeface="Arial" panose="020B0604020202020204" pitchFamily="34" charset="0"/>
                <a:cs typeface="Arial" panose="020B0604020202020204" pitchFamily="34" charset="0"/>
              </a:rPr>
              <a:t>the upper third(cervical oesophagus )supplied by branch from the inferior thyroid artery </a:t>
            </a:r>
          </a:p>
          <a:p>
            <a:pPr algn="l">
              <a:buFont typeface="Wingdings" panose="05000000000000000000" pitchFamily="2" charset="2"/>
              <a:buChar char="v"/>
            </a:pPr>
            <a:r>
              <a:rPr lang="en-GB" sz="1800" cap="none" dirty="0">
                <a:latin typeface="Arial" panose="020B0604020202020204" pitchFamily="34" charset="0"/>
                <a:cs typeface="Arial" panose="020B0604020202020204" pitchFamily="34" charset="0"/>
              </a:rPr>
              <a:t>the middle third (thoracic oesophagus ) supplied by branches from the descending thoracic aorta and bronchial arteries </a:t>
            </a:r>
          </a:p>
          <a:p>
            <a:pPr algn="l">
              <a:buFont typeface="Wingdings" panose="05000000000000000000" pitchFamily="2" charset="2"/>
              <a:buChar char="v"/>
            </a:pPr>
            <a:r>
              <a:rPr lang="en-GB" sz="1800" cap="none" dirty="0">
                <a:solidFill>
                  <a:schemeClr val="tx1"/>
                </a:solidFill>
                <a:latin typeface="Arial" panose="020B0604020202020204" pitchFamily="34" charset="0"/>
                <a:cs typeface="Arial" panose="020B0604020202020204" pitchFamily="34" charset="0"/>
              </a:rPr>
              <a:t>the lower third ( abdominal oesophagus ) : </a:t>
            </a:r>
            <a:endParaRPr lang="en-GB" sz="1800" cap="none" dirty="0">
              <a:latin typeface="Arial" panose="020B0604020202020204" pitchFamily="34" charset="0"/>
              <a:cs typeface="Arial" panose="020B0604020202020204" pitchFamily="34" charset="0"/>
            </a:endParaRPr>
          </a:p>
          <a:p>
            <a:pPr algn="l">
              <a:buFont typeface="Wingdings" panose="05000000000000000000" pitchFamily="2" charset="2"/>
              <a:buChar char="v"/>
            </a:pPr>
            <a:r>
              <a:rPr lang="en-GB" sz="1800" cap="none" dirty="0">
                <a:solidFill>
                  <a:schemeClr val="tx1"/>
                </a:solidFill>
                <a:latin typeface="Arial" panose="020B0604020202020204" pitchFamily="34" charset="0"/>
                <a:cs typeface="Arial" panose="020B0604020202020204" pitchFamily="34" charset="0"/>
              </a:rPr>
              <a:t>supplied by branches from the left gastric artery </a:t>
            </a:r>
          </a:p>
        </p:txBody>
      </p:sp>
      <p:pic>
        <p:nvPicPr>
          <p:cNvPr id="6" name="Picture 5">
            <a:extLst>
              <a:ext uri="{FF2B5EF4-FFF2-40B4-BE49-F238E27FC236}">
                <a16:creationId xmlns:a16="http://schemas.microsoft.com/office/drawing/2014/main" id="{46CEF217-F2CB-988E-7FCF-7F7B9277B9C2}"/>
              </a:ext>
            </a:extLst>
          </p:cNvPr>
          <p:cNvPicPr>
            <a:picLocks noChangeAspect="1"/>
          </p:cNvPicPr>
          <p:nvPr/>
        </p:nvPicPr>
        <p:blipFill>
          <a:blip r:embed="rId2"/>
          <a:stretch>
            <a:fillRect/>
          </a:stretch>
        </p:blipFill>
        <p:spPr>
          <a:xfrm>
            <a:off x="5129348" y="658912"/>
            <a:ext cx="3123000" cy="382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F25E048-BFDE-7215-48CA-3D187F4C0008}"/>
                  </a:ext>
                </a:extLst>
              </p14:cNvPr>
              <p14:cNvContentPartPr/>
              <p14:nvPr/>
            </p14:nvContentPartPr>
            <p14:xfrm>
              <a:off x="7536071" y="1006245"/>
              <a:ext cx="611280" cy="44280"/>
            </p14:xfrm>
          </p:contentPart>
        </mc:Choice>
        <mc:Fallback xmlns="">
          <p:pic>
            <p:nvPicPr>
              <p:cNvPr id="4" name="Ink 3">
                <a:extLst>
                  <a:ext uri="{FF2B5EF4-FFF2-40B4-BE49-F238E27FC236}">
                    <a16:creationId xmlns:a16="http://schemas.microsoft.com/office/drawing/2014/main" id="{EF25E048-BFDE-7215-48CA-3D187F4C0008}"/>
                  </a:ext>
                </a:extLst>
              </p:cNvPr>
              <p:cNvPicPr/>
              <p:nvPr/>
            </p:nvPicPr>
            <p:blipFill>
              <a:blip r:embed="rId4"/>
              <a:stretch>
                <a:fillRect/>
              </a:stretch>
            </p:blipFill>
            <p:spPr>
              <a:xfrm>
                <a:off x="7482071" y="897360"/>
                <a:ext cx="718920" cy="26168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AAD0046-8DAC-834F-3B13-7192AE016348}"/>
                  </a:ext>
                </a:extLst>
              </p14:cNvPr>
              <p14:cNvContentPartPr/>
              <p14:nvPr/>
            </p14:nvContentPartPr>
            <p14:xfrm>
              <a:off x="-1020828" y="3956116"/>
              <a:ext cx="45719" cy="45719"/>
            </p14:xfrm>
          </p:contentPart>
        </mc:Choice>
        <mc:Fallback xmlns="">
          <p:pic>
            <p:nvPicPr>
              <p:cNvPr id="8" name="Ink 7">
                <a:extLst>
                  <a:ext uri="{FF2B5EF4-FFF2-40B4-BE49-F238E27FC236}">
                    <a16:creationId xmlns:a16="http://schemas.microsoft.com/office/drawing/2014/main" id="{0AAD0046-8DAC-834F-3B13-7192AE016348}"/>
                  </a:ext>
                </a:extLst>
              </p:cNvPr>
              <p:cNvPicPr/>
              <p:nvPr/>
            </p:nvPicPr>
            <p:blipFill>
              <a:blip r:embed="rId6"/>
              <a:stretch>
                <a:fillRect/>
              </a:stretch>
            </p:blipFill>
            <p:spPr>
              <a:xfrm>
                <a:off x="-1074827" y="3848118"/>
                <a:ext cx="153717" cy="26171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05E09C5F-D835-93FB-EA28-069DA6092459}"/>
                  </a:ext>
                </a:extLst>
              </p14:cNvPr>
              <p14:cNvContentPartPr/>
              <p14:nvPr/>
            </p14:nvContentPartPr>
            <p14:xfrm flipH="1" flipV="1">
              <a:off x="-1277700" y="4001835"/>
              <a:ext cx="205642" cy="126660"/>
            </p14:xfrm>
          </p:contentPart>
        </mc:Choice>
        <mc:Fallback xmlns="">
          <p:pic>
            <p:nvPicPr>
              <p:cNvPr id="10" name="Ink 9">
                <a:extLst>
                  <a:ext uri="{FF2B5EF4-FFF2-40B4-BE49-F238E27FC236}">
                    <a16:creationId xmlns:a16="http://schemas.microsoft.com/office/drawing/2014/main" id="{05E09C5F-D835-93FB-EA28-069DA6092459}"/>
                  </a:ext>
                </a:extLst>
              </p:cNvPr>
              <p:cNvPicPr/>
              <p:nvPr/>
            </p:nvPicPr>
            <p:blipFill>
              <a:blip r:embed="rId8"/>
              <a:stretch>
                <a:fillRect/>
              </a:stretch>
            </p:blipFill>
            <p:spPr>
              <a:xfrm flipH="1" flipV="1">
                <a:off x="-1331722" y="3893886"/>
                <a:ext cx="313685" cy="34255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58666625-D881-A8A5-427A-50FDD2455699}"/>
                  </a:ext>
                </a:extLst>
              </p14:cNvPr>
              <p14:cNvContentPartPr/>
              <p14:nvPr/>
            </p14:nvContentPartPr>
            <p14:xfrm>
              <a:off x="5278871" y="2007045"/>
              <a:ext cx="721080" cy="360"/>
            </p14:xfrm>
          </p:contentPart>
        </mc:Choice>
        <mc:Fallback xmlns="">
          <p:pic>
            <p:nvPicPr>
              <p:cNvPr id="11" name="Ink 10">
                <a:extLst>
                  <a:ext uri="{FF2B5EF4-FFF2-40B4-BE49-F238E27FC236}">
                    <a16:creationId xmlns:a16="http://schemas.microsoft.com/office/drawing/2014/main" id="{58666625-D881-A8A5-427A-50FDD2455699}"/>
                  </a:ext>
                </a:extLst>
              </p:cNvPr>
              <p:cNvPicPr/>
              <p:nvPr/>
            </p:nvPicPr>
            <p:blipFill>
              <a:blip r:embed="rId10"/>
              <a:stretch>
                <a:fillRect/>
              </a:stretch>
            </p:blipFill>
            <p:spPr>
              <a:xfrm>
                <a:off x="5224871" y="1899045"/>
                <a:ext cx="828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D8DCB66F-A9E4-6098-35C8-6D6EFD48C94B}"/>
                  </a:ext>
                </a:extLst>
              </p14:cNvPr>
              <p14:cNvContentPartPr/>
              <p14:nvPr/>
            </p14:nvContentPartPr>
            <p14:xfrm>
              <a:off x="5243231" y="2149965"/>
              <a:ext cx="306720" cy="30240"/>
            </p14:xfrm>
          </p:contentPart>
        </mc:Choice>
        <mc:Fallback xmlns="">
          <p:pic>
            <p:nvPicPr>
              <p:cNvPr id="12" name="Ink 11">
                <a:extLst>
                  <a:ext uri="{FF2B5EF4-FFF2-40B4-BE49-F238E27FC236}">
                    <a16:creationId xmlns:a16="http://schemas.microsoft.com/office/drawing/2014/main" id="{D8DCB66F-A9E4-6098-35C8-6D6EFD48C94B}"/>
                  </a:ext>
                </a:extLst>
              </p:cNvPr>
              <p:cNvPicPr/>
              <p:nvPr/>
            </p:nvPicPr>
            <p:blipFill>
              <a:blip r:embed="rId12"/>
              <a:stretch>
                <a:fillRect/>
              </a:stretch>
            </p:blipFill>
            <p:spPr>
              <a:xfrm>
                <a:off x="5189231" y="2041965"/>
                <a:ext cx="4143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78B8007F-E741-F0CE-1A70-A1048E66B108}"/>
                  </a:ext>
                </a:extLst>
              </p14:cNvPr>
              <p14:cNvContentPartPr/>
              <p14:nvPr/>
            </p14:nvContentPartPr>
            <p14:xfrm>
              <a:off x="7471991" y="1852965"/>
              <a:ext cx="575280" cy="5040"/>
            </p14:xfrm>
          </p:contentPart>
        </mc:Choice>
        <mc:Fallback xmlns="">
          <p:pic>
            <p:nvPicPr>
              <p:cNvPr id="13" name="Ink 12">
                <a:extLst>
                  <a:ext uri="{FF2B5EF4-FFF2-40B4-BE49-F238E27FC236}">
                    <a16:creationId xmlns:a16="http://schemas.microsoft.com/office/drawing/2014/main" id="{78B8007F-E741-F0CE-1A70-A1048E66B108}"/>
                  </a:ext>
                </a:extLst>
              </p:cNvPr>
              <p:cNvPicPr/>
              <p:nvPr/>
            </p:nvPicPr>
            <p:blipFill>
              <a:blip r:embed="rId14"/>
              <a:stretch>
                <a:fillRect/>
              </a:stretch>
            </p:blipFill>
            <p:spPr>
              <a:xfrm>
                <a:off x="7417957" y="1744965"/>
                <a:ext cx="682987"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708FA42F-C95E-7F56-5555-A5D2D8C977BD}"/>
                  </a:ext>
                </a:extLst>
              </p14:cNvPr>
              <p14:cNvContentPartPr/>
              <p14:nvPr/>
            </p14:nvContentPartPr>
            <p14:xfrm>
              <a:off x="7436351" y="1999845"/>
              <a:ext cx="360" cy="360"/>
            </p14:xfrm>
          </p:contentPart>
        </mc:Choice>
        <mc:Fallback xmlns="">
          <p:pic>
            <p:nvPicPr>
              <p:cNvPr id="14" name="Ink 13">
                <a:extLst>
                  <a:ext uri="{FF2B5EF4-FFF2-40B4-BE49-F238E27FC236}">
                    <a16:creationId xmlns:a16="http://schemas.microsoft.com/office/drawing/2014/main" id="{708FA42F-C95E-7F56-5555-A5D2D8C977BD}"/>
                  </a:ext>
                </a:extLst>
              </p:cNvPr>
              <p:cNvPicPr/>
              <p:nvPr/>
            </p:nvPicPr>
            <p:blipFill>
              <a:blip r:embed="rId16"/>
              <a:stretch>
                <a:fillRect/>
              </a:stretch>
            </p:blipFill>
            <p:spPr>
              <a:xfrm>
                <a:off x="7382351" y="18918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443E3CFF-DF26-510E-702D-2F0CD9E32C70}"/>
                  </a:ext>
                </a:extLst>
              </p14:cNvPr>
              <p14:cNvContentPartPr/>
              <p14:nvPr/>
            </p14:nvContentPartPr>
            <p14:xfrm>
              <a:off x="7436351" y="1999845"/>
              <a:ext cx="360" cy="360"/>
            </p14:xfrm>
          </p:contentPart>
        </mc:Choice>
        <mc:Fallback xmlns="">
          <p:pic>
            <p:nvPicPr>
              <p:cNvPr id="15" name="Ink 14">
                <a:extLst>
                  <a:ext uri="{FF2B5EF4-FFF2-40B4-BE49-F238E27FC236}">
                    <a16:creationId xmlns:a16="http://schemas.microsoft.com/office/drawing/2014/main" id="{443E3CFF-DF26-510E-702D-2F0CD9E32C70}"/>
                  </a:ext>
                </a:extLst>
              </p:cNvPr>
              <p:cNvPicPr/>
              <p:nvPr/>
            </p:nvPicPr>
            <p:blipFill>
              <a:blip r:embed="rId16"/>
              <a:stretch>
                <a:fillRect/>
              </a:stretch>
            </p:blipFill>
            <p:spPr>
              <a:xfrm>
                <a:off x="7382351" y="18918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2C4B4D6B-D30D-2734-AB94-EDE250D1355C}"/>
                  </a:ext>
                </a:extLst>
              </p14:cNvPr>
              <p14:cNvContentPartPr/>
              <p14:nvPr/>
            </p14:nvContentPartPr>
            <p14:xfrm>
              <a:off x="7479191" y="1985445"/>
              <a:ext cx="684000" cy="16200"/>
            </p14:xfrm>
          </p:contentPart>
        </mc:Choice>
        <mc:Fallback xmlns="">
          <p:pic>
            <p:nvPicPr>
              <p:cNvPr id="18" name="Ink 17">
                <a:extLst>
                  <a:ext uri="{FF2B5EF4-FFF2-40B4-BE49-F238E27FC236}">
                    <a16:creationId xmlns:a16="http://schemas.microsoft.com/office/drawing/2014/main" id="{2C4B4D6B-D30D-2734-AB94-EDE250D1355C}"/>
                  </a:ext>
                </a:extLst>
              </p:cNvPr>
              <p:cNvPicPr/>
              <p:nvPr/>
            </p:nvPicPr>
            <p:blipFill>
              <a:blip r:embed="rId19"/>
              <a:stretch>
                <a:fillRect/>
              </a:stretch>
            </p:blipFill>
            <p:spPr>
              <a:xfrm>
                <a:off x="7425219" y="1877445"/>
                <a:ext cx="791583"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40E517C1-C950-B619-F38E-3DEC672AC1BB}"/>
                  </a:ext>
                </a:extLst>
              </p14:cNvPr>
              <p14:cNvContentPartPr/>
              <p14:nvPr/>
            </p14:nvContentPartPr>
            <p14:xfrm>
              <a:off x="7393511" y="2250045"/>
              <a:ext cx="706680" cy="43560"/>
            </p14:xfrm>
          </p:contentPart>
        </mc:Choice>
        <mc:Fallback xmlns="">
          <p:pic>
            <p:nvPicPr>
              <p:cNvPr id="19" name="Ink 18">
                <a:extLst>
                  <a:ext uri="{FF2B5EF4-FFF2-40B4-BE49-F238E27FC236}">
                    <a16:creationId xmlns:a16="http://schemas.microsoft.com/office/drawing/2014/main" id="{40E517C1-C950-B619-F38E-3DEC672AC1BB}"/>
                  </a:ext>
                </a:extLst>
              </p:cNvPr>
              <p:cNvPicPr/>
              <p:nvPr/>
            </p:nvPicPr>
            <p:blipFill>
              <a:blip r:embed="rId21"/>
              <a:stretch>
                <a:fillRect/>
              </a:stretch>
            </p:blipFill>
            <p:spPr>
              <a:xfrm>
                <a:off x="7339511" y="2142930"/>
                <a:ext cx="814320" cy="25743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9F646175-E61E-AEC3-74E6-5121A3D6FDAF}"/>
                  </a:ext>
                </a:extLst>
              </p14:cNvPr>
              <p14:cNvContentPartPr/>
              <p14:nvPr/>
            </p14:nvContentPartPr>
            <p14:xfrm>
              <a:off x="7457951" y="2292885"/>
              <a:ext cx="665280" cy="14760"/>
            </p14:xfrm>
          </p:contentPart>
        </mc:Choice>
        <mc:Fallback xmlns="">
          <p:pic>
            <p:nvPicPr>
              <p:cNvPr id="21" name="Ink 20">
                <a:extLst>
                  <a:ext uri="{FF2B5EF4-FFF2-40B4-BE49-F238E27FC236}">
                    <a16:creationId xmlns:a16="http://schemas.microsoft.com/office/drawing/2014/main" id="{9F646175-E61E-AEC3-74E6-5121A3D6FDAF}"/>
                  </a:ext>
                </a:extLst>
              </p:cNvPr>
              <p:cNvPicPr/>
              <p:nvPr/>
            </p:nvPicPr>
            <p:blipFill>
              <a:blip r:embed="rId23"/>
              <a:stretch>
                <a:fillRect/>
              </a:stretch>
            </p:blipFill>
            <p:spPr>
              <a:xfrm>
                <a:off x="7403951" y="2187456"/>
                <a:ext cx="772920" cy="22526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6" name="Ink 45">
                <a:extLst>
                  <a:ext uri="{FF2B5EF4-FFF2-40B4-BE49-F238E27FC236}">
                    <a16:creationId xmlns:a16="http://schemas.microsoft.com/office/drawing/2014/main" id="{40DBB30B-A873-95BD-9F3E-5C2A1EF9C108}"/>
                  </a:ext>
                </a:extLst>
              </p14:cNvPr>
              <p14:cNvContentPartPr/>
              <p14:nvPr/>
            </p14:nvContentPartPr>
            <p14:xfrm>
              <a:off x="-1072058" y="4068464"/>
              <a:ext cx="360" cy="360"/>
            </p14:xfrm>
          </p:contentPart>
        </mc:Choice>
        <mc:Fallback xmlns="">
          <p:pic>
            <p:nvPicPr>
              <p:cNvPr id="46" name="Ink 45">
                <a:extLst>
                  <a:ext uri="{FF2B5EF4-FFF2-40B4-BE49-F238E27FC236}">
                    <a16:creationId xmlns:a16="http://schemas.microsoft.com/office/drawing/2014/main" id="{40DBB30B-A873-95BD-9F3E-5C2A1EF9C108}"/>
                  </a:ext>
                </a:extLst>
              </p:cNvPr>
              <p:cNvPicPr/>
              <p:nvPr/>
            </p:nvPicPr>
            <p:blipFill>
              <a:blip r:embed="rId25"/>
              <a:stretch>
                <a:fillRect/>
              </a:stretch>
            </p:blipFill>
            <p:spPr>
              <a:xfrm>
                <a:off x="-1126058" y="3960464"/>
                <a:ext cx="10836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7" name="Ink 46">
                <a:extLst>
                  <a:ext uri="{FF2B5EF4-FFF2-40B4-BE49-F238E27FC236}">
                    <a16:creationId xmlns:a16="http://schemas.microsoft.com/office/drawing/2014/main" id="{6439F489-D677-1580-2F44-A7EDEE1DC37E}"/>
                  </a:ext>
                </a:extLst>
              </p14:cNvPr>
              <p14:cNvContentPartPr/>
              <p14:nvPr/>
            </p14:nvContentPartPr>
            <p14:xfrm>
              <a:off x="-1116763" y="4175562"/>
              <a:ext cx="360" cy="360"/>
            </p14:xfrm>
          </p:contentPart>
        </mc:Choice>
        <mc:Fallback xmlns="">
          <p:pic>
            <p:nvPicPr>
              <p:cNvPr id="47" name="Ink 46">
                <a:extLst>
                  <a:ext uri="{FF2B5EF4-FFF2-40B4-BE49-F238E27FC236}">
                    <a16:creationId xmlns:a16="http://schemas.microsoft.com/office/drawing/2014/main" id="{6439F489-D677-1580-2F44-A7EDEE1DC37E}"/>
                  </a:ext>
                </a:extLst>
              </p:cNvPr>
              <p:cNvPicPr/>
              <p:nvPr/>
            </p:nvPicPr>
            <p:blipFill>
              <a:blip r:embed="rId25"/>
              <a:stretch>
                <a:fillRect/>
              </a:stretch>
            </p:blipFill>
            <p:spPr>
              <a:xfrm>
                <a:off x="-1170763" y="4067562"/>
                <a:ext cx="10836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8" name="Ink 47">
                <a:extLst>
                  <a:ext uri="{FF2B5EF4-FFF2-40B4-BE49-F238E27FC236}">
                    <a16:creationId xmlns:a16="http://schemas.microsoft.com/office/drawing/2014/main" id="{9CCF28A7-C9B0-EA11-999C-8DCA2070D523}"/>
                  </a:ext>
                </a:extLst>
              </p14:cNvPr>
              <p14:cNvContentPartPr/>
              <p14:nvPr/>
            </p14:nvContentPartPr>
            <p14:xfrm flipH="1">
              <a:off x="-973329" y="4129843"/>
              <a:ext cx="45720" cy="45719"/>
            </p14:xfrm>
          </p:contentPart>
        </mc:Choice>
        <mc:Fallback xmlns="">
          <p:pic>
            <p:nvPicPr>
              <p:cNvPr id="48" name="Ink 47">
                <a:extLst>
                  <a:ext uri="{FF2B5EF4-FFF2-40B4-BE49-F238E27FC236}">
                    <a16:creationId xmlns:a16="http://schemas.microsoft.com/office/drawing/2014/main" id="{9CCF28A7-C9B0-EA11-999C-8DCA2070D523}"/>
                  </a:ext>
                </a:extLst>
              </p:cNvPr>
              <p:cNvPicPr/>
              <p:nvPr/>
            </p:nvPicPr>
            <p:blipFill>
              <a:blip r:embed="rId28"/>
              <a:stretch>
                <a:fillRect/>
              </a:stretch>
            </p:blipFill>
            <p:spPr>
              <a:xfrm flipH="1">
                <a:off x="-1027329" y="4021845"/>
                <a:ext cx="153720" cy="26171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9" name="Ink 48">
                <a:extLst>
                  <a:ext uri="{FF2B5EF4-FFF2-40B4-BE49-F238E27FC236}">
                    <a16:creationId xmlns:a16="http://schemas.microsoft.com/office/drawing/2014/main" id="{F248B369-22F1-8C77-E068-678B009CE9FB}"/>
                  </a:ext>
                </a:extLst>
              </p14:cNvPr>
              <p14:cNvContentPartPr/>
              <p14:nvPr/>
            </p14:nvContentPartPr>
            <p14:xfrm>
              <a:off x="5164751" y="3871845"/>
              <a:ext cx="1178280" cy="52200"/>
            </p14:xfrm>
          </p:contentPart>
        </mc:Choice>
        <mc:Fallback xmlns="">
          <p:pic>
            <p:nvPicPr>
              <p:cNvPr id="49" name="Ink 48">
                <a:extLst>
                  <a:ext uri="{FF2B5EF4-FFF2-40B4-BE49-F238E27FC236}">
                    <a16:creationId xmlns:a16="http://schemas.microsoft.com/office/drawing/2014/main" id="{F248B369-22F1-8C77-E068-678B009CE9FB}"/>
                  </a:ext>
                </a:extLst>
              </p:cNvPr>
              <p:cNvPicPr/>
              <p:nvPr/>
            </p:nvPicPr>
            <p:blipFill>
              <a:blip r:embed="rId30"/>
              <a:stretch>
                <a:fillRect/>
              </a:stretch>
            </p:blipFill>
            <p:spPr>
              <a:xfrm>
                <a:off x="5110751" y="3763845"/>
                <a:ext cx="128592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0" name="Ink 49">
                <a:extLst>
                  <a:ext uri="{FF2B5EF4-FFF2-40B4-BE49-F238E27FC236}">
                    <a16:creationId xmlns:a16="http://schemas.microsoft.com/office/drawing/2014/main" id="{D93E10EB-CC18-D3B9-A4FA-49FDD0101453}"/>
                  </a:ext>
                </a:extLst>
              </p14:cNvPr>
              <p14:cNvContentPartPr/>
              <p14:nvPr/>
            </p14:nvContentPartPr>
            <p14:xfrm>
              <a:off x="5121551" y="4049325"/>
              <a:ext cx="935280" cy="15840"/>
            </p14:xfrm>
          </p:contentPart>
        </mc:Choice>
        <mc:Fallback xmlns="">
          <p:pic>
            <p:nvPicPr>
              <p:cNvPr id="50" name="Ink 49">
                <a:extLst>
                  <a:ext uri="{FF2B5EF4-FFF2-40B4-BE49-F238E27FC236}">
                    <a16:creationId xmlns:a16="http://schemas.microsoft.com/office/drawing/2014/main" id="{D93E10EB-CC18-D3B9-A4FA-49FDD0101453}"/>
                  </a:ext>
                </a:extLst>
              </p:cNvPr>
              <p:cNvPicPr/>
              <p:nvPr/>
            </p:nvPicPr>
            <p:blipFill>
              <a:blip r:embed="rId32"/>
              <a:stretch>
                <a:fillRect/>
              </a:stretch>
            </p:blipFill>
            <p:spPr>
              <a:xfrm>
                <a:off x="5067551" y="3938813"/>
                <a:ext cx="1042920" cy="236495"/>
              </a:xfrm>
              <a:prstGeom prst="rect">
                <a:avLst/>
              </a:prstGeom>
            </p:spPr>
          </p:pic>
        </mc:Fallback>
      </mc:AlternateContent>
    </p:spTree>
    <p:extLst>
      <p:ext uri="{BB962C8B-B14F-4D97-AF65-F5344CB8AC3E}">
        <p14:creationId xmlns:p14="http://schemas.microsoft.com/office/powerpoint/2010/main" val="1816564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1A1A26-00AE-D4D4-ECC9-B685E764BA71}"/>
              </a:ext>
            </a:extLst>
          </p:cNvPr>
          <p:cNvSpPr>
            <a:spLocks noGrp="1"/>
          </p:cNvSpPr>
          <p:nvPr>
            <p:ph type="subTitle" idx="4294967295"/>
          </p:nvPr>
        </p:nvSpPr>
        <p:spPr>
          <a:xfrm>
            <a:off x="0" y="587375"/>
            <a:ext cx="6234113" cy="792163"/>
          </a:xfrm>
        </p:spPr>
        <p:txBody>
          <a:bodyPr>
            <a:normAutofit fontScale="77500" lnSpcReduction="20000"/>
          </a:bodyPr>
          <a:lstStyle/>
          <a:p>
            <a:pPr marL="114300" indent="0">
              <a:buNone/>
            </a:pPr>
            <a:r>
              <a:rPr lang="en-GB" sz="4800">
                <a:solidFill>
                  <a:schemeClr val="dk1"/>
                </a:solidFill>
                <a:latin typeface="Microsoft JhengHei UI Light" panose="020B0304030504040204" pitchFamily="34" charset="-120"/>
                <a:ea typeface="Microsoft JhengHei UI Light" panose="020B0304030504040204" pitchFamily="34" charset="-120"/>
                <a:sym typeface="Vidaloka"/>
              </a:rPr>
              <a:t>Erosive gastritis</a:t>
            </a:r>
            <a:r>
              <a:rPr lang="en-GB" sz="5400"/>
              <a:t> </a:t>
            </a:r>
            <a:endParaRPr lang="en-US" sz="5400"/>
          </a:p>
        </p:txBody>
      </p:sp>
      <p:pic>
        <p:nvPicPr>
          <p:cNvPr id="3076" name="Picture 4" descr="Gastritis hi-res stock photography and images - Alamy">
            <a:extLst>
              <a:ext uri="{FF2B5EF4-FFF2-40B4-BE49-F238E27FC236}">
                <a16:creationId xmlns:a16="http://schemas.microsoft.com/office/drawing/2014/main" id="{3A32C498-2DDE-F9FB-80A3-99D88D6FC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84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1DD1-632A-D17D-C13B-B276263B94D6}"/>
              </a:ext>
            </a:extLst>
          </p:cNvPr>
          <p:cNvSpPr>
            <a:spLocks noGrp="1"/>
          </p:cNvSpPr>
          <p:nvPr>
            <p:ph type="title" idx="4294967295"/>
          </p:nvPr>
        </p:nvSpPr>
        <p:spPr>
          <a:xfrm>
            <a:off x="0" y="392113"/>
            <a:ext cx="7718425" cy="573087"/>
          </a:xfrm>
        </p:spPr>
        <p:txBody>
          <a:bodyPr>
            <a:normAutofit fontScale="90000"/>
          </a:bodyPr>
          <a:lstStyle/>
          <a:p>
            <a:r>
              <a:rPr lang="en-US" sz="3200" dirty="0">
                <a:solidFill>
                  <a:schemeClr val="dk1"/>
                </a:solidFill>
                <a:latin typeface="Microsoft JhengHei UI Light" panose="020B0304030504040204" pitchFamily="34" charset="-120"/>
                <a:ea typeface="Microsoft JhengHei UI Light" panose="020B0304030504040204" pitchFamily="34" charset="-120"/>
              </a:rPr>
              <a:t>Erosive gastritis </a:t>
            </a:r>
            <a:r>
              <a:rPr lang="en-GB" sz="3200" dirty="0">
                <a:solidFill>
                  <a:schemeClr val="dk1"/>
                </a:solidFill>
                <a:latin typeface="Microsoft JhengHei UI Light" panose="020B0304030504040204" pitchFamily="34" charset="-120"/>
                <a:ea typeface="Microsoft JhengHei UI Light" panose="020B0304030504040204" pitchFamily="34" charset="-120"/>
              </a:rPr>
              <a:t>[</a:t>
            </a:r>
            <a:r>
              <a:rPr lang="en-US" sz="3200" dirty="0">
                <a:solidFill>
                  <a:schemeClr val="dk1"/>
                </a:solidFill>
                <a:latin typeface="Microsoft JhengHei UI Light" panose="020B0304030504040204" pitchFamily="34" charset="-120"/>
                <a:ea typeface="Microsoft JhengHei UI Light" panose="020B0304030504040204" pitchFamily="34" charset="-120"/>
              </a:rPr>
              <a:t>Gastric Erosions</a:t>
            </a:r>
            <a:r>
              <a:rPr lang="en-GB" sz="3200" dirty="0">
                <a:solidFill>
                  <a:schemeClr val="dk1"/>
                </a:solidFill>
                <a:latin typeface="Microsoft JhengHei UI Light" panose="020B0304030504040204" pitchFamily="34" charset="-120"/>
                <a:ea typeface="Microsoft JhengHei UI Light" panose="020B0304030504040204" pitchFamily="34" charset="-120"/>
              </a:rPr>
              <a:t>]</a:t>
            </a:r>
            <a:endParaRPr lang="en-US" sz="3200" dirty="0">
              <a:solidFill>
                <a:schemeClr val="dk1"/>
              </a:solidFill>
              <a:latin typeface="Microsoft JhengHei UI Light" panose="020B0304030504040204" pitchFamily="34" charset="-120"/>
              <a:ea typeface="Microsoft JhengHei UI Light" panose="020B0304030504040204" pitchFamily="34" charset="-120"/>
            </a:endParaRPr>
          </a:p>
        </p:txBody>
      </p:sp>
      <p:sp>
        <p:nvSpPr>
          <p:cNvPr id="3" name="Content Placeholder 2">
            <a:extLst>
              <a:ext uri="{FF2B5EF4-FFF2-40B4-BE49-F238E27FC236}">
                <a16:creationId xmlns:a16="http://schemas.microsoft.com/office/drawing/2014/main" id="{01C16DF2-2404-A052-ADF7-5F14C2F83B48}"/>
              </a:ext>
            </a:extLst>
          </p:cNvPr>
          <p:cNvSpPr>
            <a:spLocks noGrp="1"/>
          </p:cNvSpPr>
          <p:nvPr>
            <p:ph idx="4294967295"/>
          </p:nvPr>
        </p:nvSpPr>
        <p:spPr>
          <a:xfrm>
            <a:off x="0" y="1135063"/>
            <a:ext cx="7718425" cy="3416300"/>
          </a:xfrm>
        </p:spPr>
        <p:txBody>
          <a:bodyPr>
            <a:normAutofit/>
          </a:bodyPr>
          <a:lstStyle/>
          <a:p>
            <a:pPr algn="l"/>
            <a:r>
              <a:rPr lang="en-US" sz="2000" cap="none" dirty="0">
                <a:solidFill>
                  <a:schemeClr val="dk1"/>
                </a:solidFill>
                <a:latin typeface="Microsoft JhengHei UI Light" panose="020B0304030504040204" pitchFamily="34" charset="-120"/>
                <a:ea typeface="Microsoft JhengHei UI Light" panose="020B0304030504040204" pitchFamily="34" charset="-120"/>
                <a:sym typeface="Vidaloka"/>
              </a:rPr>
              <a:t>erosive gastritis is gastric mucosal erosion caused by damage to </a:t>
            </a:r>
            <a:r>
              <a:rPr lang="en-US" sz="2000" b="1" cap="none" dirty="0">
                <a:latin typeface="Microsoft JhengHei UI Light" panose="020B0304030504040204" pitchFamily="34" charset="-120"/>
                <a:ea typeface="Microsoft JhengHei UI Light" panose="020B0304030504040204" pitchFamily="34" charset="-120"/>
                <a:sym typeface="Vidaloka"/>
              </a:rPr>
              <a:t>mucosal</a:t>
            </a:r>
            <a:r>
              <a:rPr lang="en-US" sz="2000" cap="none" dirty="0">
                <a:solidFill>
                  <a:schemeClr val="dk1"/>
                </a:solidFill>
                <a:latin typeface="Microsoft JhengHei UI Light" panose="020B0304030504040204" pitchFamily="34" charset="-120"/>
                <a:ea typeface="Microsoft JhengHei UI Light" panose="020B0304030504040204" pitchFamily="34" charset="-120"/>
                <a:sym typeface="Vidaloka"/>
              </a:rPr>
              <a:t> defenses. it is typically </a:t>
            </a:r>
            <a:r>
              <a:rPr lang="en-US" sz="2000" b="1" cap="none" dirty="0">
                <a:solidFill>
                  <a:schemeClr val="dk1"/>
                </a:solidFill>
                <a:latin typeface="Microsoft JhengHei UI Light" panose="020B0304030504040204" pitchFamily="34" charset="-120"/>
                <a:ea typeface="Microsoft JhengHei UI Light" panose="020B0304030504040204" pitchFamily="34" charset="-120"/>
                <a:sym typeface="Vidaloka"/>
              </a:rPr>
              <a:t>acute</a:t>
            </a:r>
            <a:r>
              <a:rPr lang="en-US" sz="2000" cap="none" dirty="0">
                <a:solidFill>
                  <a:schemeClr val="dk1"/>
                </a:solidFill>
                <a:latin typeface="Microsoft JhengHei UI Light" panose="020B0304030504040204" pitchFamily="34" charset="-120"/>
                <a:ea typeface="Microsoft JhengHei UI Light" panose="020B0304030504040204" pitchFamily="34" charset="-120"/>
                <a:sym typeface="Vidaloka"/>
              </a:rPr>
              <a:t>, manifesting with bleeding, but may be subacute or chronic with few or no symptoms. diagnosis is by </a:t>
            </a:r>
            <a:r>
              <a:rPr lang="en-US" sz="2000" b="1" cap="none" dirty="0">
                <a:solidFill>
                  <a:schemeClr val="dk1"/>
                </a:solidFill>
                <a:latin typeface="Microsoft JhengHei UI Light" panose="020B0304030504040204" pitchFamily="34" charset="-120"/>
                <a:ea typeface="Microsoft JhengHei UI Light" panose="020B0304030504040204" pitchFamily="34" charset="-120"/>
                <a:sym typeface="Vidaloka"/>
              </a:rPr>
              <a:t>endoscopy</a:t>
            </a:r>
            <a:r>
              <a:rPr lang="en-US" sz="2000" cap="none" dirty="0">
                <a:solidFill>
                  <a:schemeClr val="dk1"/>
                </a:solidFill>
                <a:latin typeface="Microsoft JhengHei UI Light" panose="020B0304030504040204" pitchFamily="34" charset="-120"/>
                <a:ea typeface="Microsoft JhengHei UI Light" panose="020B0304030504040204" pitchFamily="34" charset="-120"/>
                <a:sym typeface="Vidaloka"/>
              </a:rPr>
              <a:t>. treatment is supportive, with removal of the inciting cause and initiation of acid-suppressant therapy. certain intensive care unit patients (</a:t>
            </a:r>
            <a:r>
              <a:rPr lang="en-US" sz="2000" cap="none" dirty="0" err="1">
                <a:solidFill>
                  <a:schemeClr val="dk1"/>
                </a:solidFill>
                <a:latin typeface="Microsoft JhengHei UI Light" panose="020B0304030504040204" pitchFamily="34" charset="-120"/>
                <a:ea typeface="Microsoft JhengHei UI Light" panose="020B0304030504040204" pitchFamily="34" charset="-120"/>
                <a:sym typeface="Vidaloka"/>
              </a:rPr>
              <a:t>eg</a:t>
            </a:r>
            <a:r>
              <a:rPr lang="en-US" sz="2000" cap="none" dirty="0">
                <a:solidFill>
                  <a:schemeClr val="dk1"/>
                </a:solidFill>
                <a:latin typeface="Microsoft JhengHei UI Light" panose="020B0304030504040204" pitchFamily="34" charset="-120"/>
                <a:ea typeface="Microsoft JhengHei UI Light" panose="020B0304030504040204" pitchFamily="34" charset="-120"/>
                <a:sym typeface="Vidaloka"/>
              </a:rPr>
              <a:t>, ventilator-bound, head trauma, burn, multisystem trauma) benefit from prophylaxis with acid suppressants.</a:t>
            </a:r>
          </a:p>
        </p:txBody>
      </p:sp>
    </p:spTree>
    <p:extLst>
      <p:ext uri="{BB962C8B-B14F-4D97-AF65-F5344CB8AC3E}">
        <p14:creationId xmlns:p14="http://schemas.microsoft.com/office/powerpoint/2010/main" val="10222441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D949-77C3-71D6-0F0C-1C46461B3F0C}"/>
              </a:ext>
            </a:extLst>
          </p:cNvPr>
          <p:cNvSpPr>
            <a:spLocks noGrp="1"/>
          </p:cNvSpPr>
          <p:nvPr>
            <p:ph type="title"/>
          </p:nvPr>
        </p:nvSpPr>
        <p:spPr>
          <a:xfrm>
            <a:off x="1731450" y="734060"/>
            <a:ext cx="5681100" cy="572700"/>
          </a:xfrm>
        </p:spPr>
        <p:txBody>
          <a:bodyPr/>
          <a:lstStyle/>
          <a:p>
            <a:pPr algn="ctr"/>
            <a:r>
              <a:rPr lang="en-US" sz="4800" b="1" dirty="0">
                <a:latin typeface="Microsoft JhengHei UI Light" panose="020B0304030504040204" pitchFamily="34" charset="-120"/>
                <a:ea typeface="Microsoft JhengHei UI Light" panose="020B0304030504040204" pitchFamily="34" charset="-120"/>
              </a:rPr>
              <a:t>Site</a:t>
            </a:r>
            <a:r>
              <a:rPr lang="en-US" dirty="0"/>
              <a:t> </a:t>
            </a:r>
          </a:p>
        </p:txBody>
      </p:sp>
      <p:sp>
        <p:nvSpPr>
          <p:cNvPr id="3" name="Content Placeholder 2">
            <a:extLst>
              <a:ext uri="{FF2B5EF4-FFF2-40B4-BE49-F238E27FC236}">
                <a16:creationId xmlns:a16="http://schemas.microsoft.com/office/drawing/2014/main" id="{E4965585-8868-7269-E8A1-D1132BA025F8}"/>
              </a:ext>
            </a:extLst>
          </p:cNvPr>
          <p:cNvSpPr>
            <a:spLocks noGrp="1"/>
          </p:cNvSpPr>
          <p:nvPr>
            <p:ph type="subTitle" idx="1"/>
          </p:nvPr>
        </p:nvSpPr>
        <p:spPr>
          <a:xfrm>
            <a:off x="0" y="2418676"/>
            <a:ext cx="7788569" cy="1216064"/>
          </a:xfrm>
        </p:spPr>
        <p:txBody>
          <a:bodyPr/>
          <a:lstStyle/>
          <a:p>
            <a:pPr algn="r">
              <a:buFont typeface="Arial" panose="020B0604020202020204" pitchFamily="34" charset="0"/>
              <a:buChar char="•"/>
            </a:pPr>
            <a:r>
              <a:rPr lang="en-GB" dirty="0"/>
              <a:t>Could be at the Antrum</a:t>
            </a:r>
            <a:endParaRPr lang="en-US" dirty="0"/>
          </a:p>
        </p:txBody>
      </p:sp>
      <p:sp>
        <p:nvSpPr>
          <p:cNvPr id="5" name="Subtitle 4">
            <a:extLst>
              <a:ext uri="{FF2B5EF4-FFF2-40B4-BE49-F238E27FC236}">
                <a16:creationId xmlns:a16="http://schemas.microsoft.com/office/drawing/2014/main" id="{0671CD75-B836-CA07-6E33-09AAA2225696}"/>
              </a:ext>
            </a:extLst>
          </p:cNvPr>
          <p:cNvSpPr>
            <a:spLocks noGrp="1"/>
          </p:cNvSpPr>
          <p:nvPr>
            <p:ph type="subTitle" idx="2"/>
          </p:nvPr>
        </p:nvSpPr>
        <p:spPr>
          <a:xfrm>
            <a:off x="1309448" y="2418676"/>
            <a:ext cx="2486100" cy="902100"/>
          </a:xfrm>
        </p:spPr>
        <p:txBody>
          <a:bodyPr/>
          <a:lstStyle/>
          <a:p>
            <a:pPr lvl="1">
              <a:buFont typeface="Arial" panose="020B0604020202020204" pitchFamily="34" charset="0"/>
              <a:buChar char="•"/>
            </a:pPr>
            <a:r>
              <a:rPr lang="en-GB" sz="2400" dirty="0">
                <a:solidFill>
                  <a:srgbClr val="C00000"/>
                </a:solidFill>
              </a:rPr>
              <a:t>Mainly at the </a:t>
            </a:r>
            <a:r>
              <a:rPr lang="en-GB" sz="2400" b="1" u="sng" dirty="0">
                <a:solidFill>
                  <a:srgbClr val="C00000"/>
                </a:solidFill>
              </a:rPr>
              <a:t>BODY</a:t>
            </a:r>
            <a:endParaRPr lang="en-US" sz="2400" dirty="0">
              <a:solidFill>
                <a:srgbClr val="C00000"/>
              </a:solidFill>
            </a:endParaRPr>
          </a:p>
        </p:txBody>
      </p:sp>
      <p:cxnSp>
        <p:nvCxnSpPr>
          <p:cNvPr id="9" name="Straight Arrow Connector 8">
            <a:extLst>
              <a:ext uri="{FF2B5EF4-FFF2-40B4-BE49-F238E27FC236}">
                <a16:creationId xmlns:a16="http://schemas.microsoft.com/office/drawing/2014/main" id="{D041B9E2-6E35-F604-2848-41B0C09441B0}"/>
              </a:ext>
            </a:extLst>
          </p:cNvPr>
          <p:cNvCxnSpPr>
            <a:cxnSpLocks/>
          </p:cNvCxnSpPr>
          <p:nvPr/>
        </p:nvCxnSpPr>
        <p:spPr>
          <a:xfrm flipH="1">
            <a:off x="3008586" y="1736177"/>
            <a:ext cx="786962" cy="431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485B401-8588-F660-877B-ECEC86F40AD6}"/>
              </a:ext>
            </a:extLst>
          </p:cNvPr>
          <p:cNvCxnSpPr>
            <a:cxnSpLocks/>
          </p:cNvCxnSpPr>
          <p:nvPr/>
        </p:nvCxnSpPr>
        <p:spPr>
          <a:xfrm>
            <a:off x="5302469" y="1736177"/>
            <a:ext cx="786962" cy="431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flipV="1">
            <a:off x="-754380" y="1736177"/>
            <a:ext cx="125731" cy="215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96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913E-D04E-F0A2-F6E3-BC0D3C80D3BF}"/>
              </a:ext>
            </a:extLst>
          </p:cNvPr>
          <p:cNvSpPr>
            <a:spLocks noGrp="1"/>
          </p:cNvSpPr>
          <p:nvPr>
            <p:ph type="title"/>
          </p:nvPr>
        </p:nvSpPr>
        <p:spPr>
          <a:xfrm>
            <a:off x="-1288311" y="-561357"/>
            <a:ext cx="6899100" cy="2692800"/>
          </a:xfrm>
        </p:spPr>
        <p:txBody>
          <a:bodyPr>
            <a:normAutofit/>
          </a:bodyPr>
          <a:lstStyle/>
          <a:p>
            <a:r>
              <a:rPr lang="en-US" sz="4400" dirty="0"/>
              <a:t>Causes </a:t>
            </a:r>
          </a:p>
        </p:txBody>
      </p:sp>
      <p:sp>
        <p:nvSpPr>
          <p:cNvPr id="3" name="Content Placeholder 2">
            <a:extLst>
              <a:ext uri="{FF2B5EF4-FFF2-40B4-BE49-F238E27FC236}">
                <a16:creationId xmlns:a16="http://schemas.microsoft.com/office/drawing/2014/main" id="{254D6C85-1732-52DA-A23C-746846486BEB}"/>
              </a:ext>
            </a:extLst>
          </p:cNvPr>
          <p:cNvSpPr>
            <a:spLocks noGrp="1"/>
          </p:cNvSpPr>
          <p:nvPr>
            <p:ph idx="4294967295"/>
          </p:nvPr>
        </p:nvSpPr>
        <p:spPr>
          <a:xfrm>
            <a:off x="1425575" y="1171575"/>
            <a:ext cx="7718425" cy="3416300"/>
          </a:xfrm>
        </p:spPr>
        <p:txBody>
          <a:bodyPr>
            <a:noAutofit/>
          </a:bodyPr>
          <a:lstStyle/>
          <a:p>
            <a:pPr algn="l"/>
            <a:r>
              <a:rPr lang="en-US" sz="1800" dirty="0"/>
              <a:t>Common causes </a:t>
            </a:r>
            <a:br>
              <a:rPr lang="en-US" sz="1800" dirty="0"/>
            </a:br>
            <a:r>
              <a:rPr lang="en-US" sz="1800" dirty="0"/>
              <a:t>-NSAIDs </a:t>
            </a:r>
            <a:br>
              <a:rPr lang="en-US" sz="1800" dirty="0"/>
            </a:br>
            <a:r>
              <a:rPr lang="en-US" sz="1800" dirty="0"/>
              <a:t>-Alcohol</a:t>
            </a:r>
            <a:br>
              <a:rPr lang="en-US" sz="1800" dirty="0"/>
            </a:br>
            <a:r>
              <a:rPr lang="en-US" sz="1800" dirty="0"/>
              <a:t>-Stress </a:t>
            </a:r>
            <a:endParaRPr lang="en-GB" sz="1800" dirty="0"/>
          </a:p>
          <a:p>
            <a:pPr algn="l"/>
            <a:r>
              <a:rPr lang="en-US" sz="1800" dirty="0"/>
              <a:t>Less common causes </a:t>
            </a:r>
            <a:br>
              <a:rPr lang="en-US" sz="1800" dirty="0"/>
            </a:br>
            <a:r>
              <a:rPr lang="en-GB" sz="1800" dirty="0"/>
              <a:t>-</a:t>
            </a:r>
            <a:r>
              <a:rPr lang="en-GB" sz="1800" cap="none" dirty="0"/>
              <a:t>r</a:t>
            </a:r>
            <a:r>
              <a:rPr lang="en-US" sz="1800" b="0" i="0" cap="none" dirty="0">
                <a:solidFill>
                  <a:srgbClr val="000000"/>
                </a:solidFill>
                <a:effectLst/>
                <a:latin typeface="Open Sans"/>
              </a:rPr>
              <a:t>adiation</a:t>
            </a:r>
            <a:br>
              <a:rPr lang="en-US" sz="1800" b="0" i="0" cap="none" dirty="0">
                <a:effectLst/>
                <a:latin typeface="Open Sans" panose="020B0606030504020204" pitchFamily="34" charset="0"/>
              </a:rPr>
            </a:br>
            <a:r>
              <a:rPr lang="en-US" sz="1800" b="0" i="0" cap="none" dirty="0">
                <a:solidFill>
                  <a:srgbClr val="000000"/>
                </a:solidFill>
                <a:effectLst/>
                <a:latin typeface="Open Sans"/>
              </a:rPr>
              <a:t>-viral infection (</a:t>
            </a:r>
            <a:r>
              <a:rPr lang="en-US" sz="1800" b="0" i="0" cap="none" dirty="0" err="1">
                <a:solidFill>
                  <a:srgbClr val="000000"/>
                </a:solidFill>
                <a:effectLst/>
                <a:latin typeface="Open Sans"/>
              </a:rPr>
              <a:t>eg</a:t>
            </a:r>
            <a:r>
              <a:rPr lang="en-US" sz="1800" b="0" i="0" cap="none" dirty="0">
                <a:solidFill>
                  <a:srgbClr val="000000"/>
                </a:solidFill>
                <a:effectLst/>
                <a:latin typeface="Open Sans"/>
              </a:rPr>
              <a:t>, cytomegalovirus)</a:t>
            </a:r>
            <a:br>
              <a:rPr lang="en-US" sz="1800" b="0" i="0" cap="none" dirty="0">
                <a:effectLst/>
                <a:latin typeface="Open Sans" panose="020B0606030504020204" pitchFamily="34" charset="0"/>
              </a:rPr>
            </a:br>
            <a:r>
              <a:rPr lang="en-US" sz="1800" b="0" i="0" cap="none" dirty="0">
                <a:solidFill>
                  <a:srgbClr val="000000"/>
                </a:solidFill>
                <a:effectLst/>
                <a:latin typeface="Open Sans"/>
              </a:rPr>
              <a:t>-vascular injury</a:t>
            </a:r>
            <a:br>
              <a:rPr lang="en-US" sz="1800" b="0" i="0" cap="none" dirty="0">
                <a:effectLst/>
                <a:latin typeface="Open Sans" panose="020B0606030504020204" pitchFamily="34" charset="0"/>
              </a:rPr>
            </a:br>
            <a:r>
              <a:rPr lang="en-US" sz="1800" b="0" i="0" cap="none" dirty="0">
                <a:solidFill>
                  <a:srgbClr val="000000"/>
                </a:solidFill>
                <a:effectLst/>
                <a:latin typeface="Open Sans"/>
              </a:rPr>
              <a:t>-direct trauma (</a:t>
            </a:r>
            <a:r>
              <a:rPr lang="en-US" sz="1800" b="0" i="0" cap="none" dirty="0" err="1">
                <a:solidFill>
                  <a:srgbClr val="000000"/>
                </a:solidFill>
                <a:effectLst/>
                <a:latin typeface="Open Sans"/>
              </a:rPr>
              <a:t>eg</a:t>
            </a:r>
            <a:r>
              <a:rPr lang="en-US" sz="1800" b="0" i="0" cap="none" dirty="0">
                <a:solidFill>
                  <a:srgbClr val="000000"/>
                </a:solidFill>
                <a:effectLst/>
                <a:latin typeface="Open Sans"/>
              </a:rPr>
              <a:t>, nasogastric tubes)</a:t>
            </a:r>
            <a:br>
              <a:rPr lang="en-US" sz="1800" b="0" i="0" cap="none" dirty="0">
                <a:effectLst/>
                <a:latin typeface="Open Sans" panose="020B0606030504020204" pitchFamily="34" charset="0"/>
              </a:rPr>
            </a:br>
            <a:r>
              <a:rPr lang="en-US" sz="1800" b="0" i="0" cap="none" dirty="0">
                <a:solidFill>
                  <a:srgbClr val="000000"/>
                </a:solidFill>
                <a:effectLst/>
                <a:latin typeface="Open Sans"/>
              </a:rPr>
              <a:t>-</a:t>
            </a:r>
            <a:r>
              <a:rPr lang="en-US" sz="1800" cap="none" dirty="0" err="1"/>
              <a:t>crohn's</a:t>
            </a:r>
            <a:r>
              <a:rPr lang="en-US" sz="1800" cap="none" dirty="0"/>
              <a:t> disease</a:t>
            </a:r>
            <a:endParaRPr lang="en-US" sz="1800" dirty="0"/>
          </a:p>
        </p:txBody>
      </p:sp>
    </p:spTree>
    <p:extLst>
      <p:ext uri="{BB962C8B-B14F-4D97-AF65-F5344CB8AC3E}">
        <p14:creationId xmlns:p14="http://schemas.microsoft.com/office/powerpoint/2010/main" val="1582701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40BF-9E12-0140-FB22-399DD112BCC8}"/>
              </a:ext>
            </a:extLst>
          </p:cNvPr>
          <p:cNvSpPr>
            <a:spLocks noGrp="1"/>
          </p:cNvSpPr>
          <p:nvPr>
            <p:ph type="title"/>
          </p:nvPr>
        </p:nvSpPr>
        <p:spPr>
          <a:xfrm>
            <a:off x="1243697" y="477030"/>
            <a:ext cx="3762994" cy="542532"/>
          </a:xfrm>
        </p:spPr>
        <p:txBody>
          <a:bodyPr/>
          <a:lstStyle/>
          <a:p>
            <a:r>
              <a:rPr lang="en-US" sz="4400" dirty="0"/>
              <a:t>Classification </a:t>
            </a:r>
          </a:p>
        </p:txBody>
      </p:sp>
      <p:sp>
        <p:nvSpPr>
          <p:cNvPr id="3" name="Content Placeholder 2">
            <a:extLst>
              <a:ext uri="{FF2B5EF4-FFF2-40B4-BE49-F238E27FC236}">
                <a16:creationId xmlns:a16="http://schemas.microsoft.com/office/drawing/2014/main" id="{0984E679-9516-16E1-BA30-DB3C58D6342D}"/>
              </a:ext>
            </a:extLst>
          </p:cNvPr>
          <p:cNvSpPr>
            <a:spLocks noGrp="1"/>
          </p:cNvSpPr>
          <p:nvPr>
            <p:ph idx="4294967295"/>
          </p:nvPr>
        </p:nvSpPr>
        <p:spPr>
          <a:xfrm>
            <a:off x="355003" y="1250170"/>
            <a:ext cx="8788998" cy="3416300"/>
          </a:xfrm>
        </p:spPr>
        <p:txBody>
          <a:bodyPr>
            <a:normAutofit/>
          </a:bodyPr>
          <a:lstStyle/>
          <a:p>
            <a:pPr marL="0" indent="0" algn="l">
              <a:buNone/>
            </a:pPr>
            <a:r>
              <a:rPr lang="en-US" sz="1800" cap="none" dirty="0"/>
              <a:t>@superficial erosions , punctate mucosal lesions </a:t>
            </a:r>
            <a:br>
              <a:rPr lang="en-US" sz="1800" cap="none" dirty="0"/>
            </a:br>
            <a:r>
              <a:rPr lang="en-US" sz="1800" cap="none" dirty="0"/>
              <a:t>-develop as soon as 12 hours after initial insult </a:t>
            </a:r>
          </a:p>
          <a:p>
            <a:pPr marL="0" indent="0" algn="l">
              <a:buNone/>
            </a:pPr>
            <a:r>
              <a:rPr lang="en-US" sz="1800" cap="none" dirty="0"/>
              <a:t>@deep erosions , ulcer and sometimes perforation </a:t>
            </a:r>
            <a:br>
              <a:rPr lang="en-US" sz="1800" cap="none" dirty="0"/>
            </a:br>
            <a:r>
              <a:rPr lang="en-US" sz="1800" cap="none" dirty="0"/>
              <a:t>-occur in severe or untreated cases </a:t>
            </a:r>
          </a:p>
          <a:p>
            <a:pPr algn="l"/>
            <a:r>
              <a:rPr lang="en-US" sz="1800" cap="none" dirty="0"/>
              <a:t>@acute stress gastritis </a:t>
            </a:r>
            <a:br>
              <a:rPr lang="en-US" sz="1800" cap="none" dirty="0"/>
            </a:br>
            <a:r>
              <a:rPr lang="en-US" sz="1800" cap="none" dirty="0"/>
              <a:t>-5% of critically ill patients ( </a:t>
            </a:r>
            <a:r>
              <a:rPr lang="en-US" sz="1800" cap="none" dirty="0" err="1"/>
              <a:t>icu</a:t>
            </a:r>
            <a:r>
              <a:rPr lang="en-US" sz="1800" cap="none" dirty="0"/>
              <a:t> patients ) </a:t>
            </a:r>
            <a:br>
              <a:rPr lang="en-US" sz="1800" cap="none" dirty="0"/>
            </a:br>
            <a:r>
              <a:rPr lang="en-US" sz="1800" cap="none" dirty="0"/>
              <a:t>-incidence increases with duration of </a:t>
            </a:r>
            <a:r>
              <a:rPr lang="en-US" sz="1800" cap="none" dirty="0" err="1"/>
              <a:t>icu</a:t>
            </a:r>
            <a:r>
              <a:rPr lang="en-US" sz="1800" cap="none" dirty="0"/>
              <a:t> stay </a:t>
            </a:r>
            <a:br>
              <a:rPr lang="en-US" sz="1800" cap="none" dirty="0"/>
            </a:br>
            <a:r>
              <a:rPr lang="en-US" sz="1800" cap="none" dirty="0"/>
              <a:t>-incidence increases with duration of receiving no enteric feeding (</a:t>
            </a:r>
            <a:r>
              <a:rPr lang="en-US" sz="1800" cap="none" dirty="0" err="1"/>
              <a:t>npo</a:t>
            </a:r>
            <a:r>
              <a:rPr lang="en-US" sz="1800" cap="none" dirty="0"/>
              <a:t>)</a:t>
            </a:r>
            <a:br>
              <a:rPr lang="en-US" sz="1800" cap="none" dirty="0"/>
            </a:br>
            <a:r>
              <a:rPr lang="en-US" sz="1800" cap="none" dirty="0"/>
              <a:t>-presented with massive ( severe ) upper </a:t>
            </a:r>
            <a:r>
              <a:rPr lang="en-US" sz="1800" cap="none" dirty="0" err="1"/>
              <a:t>gi</a:t>
            </a:r>
            <a:r>
              <a:rPr lang="en-US" sz="1800" cap="none" dirty="0"/>
              <a:t> bleeding </a:t>
            </a:r>
          </a:p>
        </p:txBody>
      </p:sp>
    </p:spTree>
    <p:extLst>
      <p:ext uri="{BB962C8B-B14F-4D97-AF65-F5344CB8AC3E}">
        <p14:creationId xmlns:p14="http://schemas.microsoft.com/office/powerpoint/2010/main" val="20288096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D83C-2450-51A1-F773-45FBC3A0C7F5}"/>
              </a:ext>
            </a:extLst>
          </p:cNvPr>
          <p:cNvSpPr>
            <a:spLocks noGrp="1"/>
          </p:cNvSpPr>
          <p:nvPr>
            <p:ph type="title"/>
          </p:nvPr>
        </p:nvSpPr>
        <p:spPr>
          <a:xfrm>
            <a:off x="1098812" y="206655"/>
            <a:ext cx="5193734" cy="1271362"/>
          </a:xfrm>
        </p:spPr>
        <p:txBody>
          <a:bodyPr/>
          <a:lstStyle/>
          <a:p>
            <a:r>
              <a:rPr lang="en-US" sz="4000"/>
              <a:t>Signs and symptoms </a:t>
            </a:r>
          </a:p>
        </p:txBody>
      </p:sp>
      <p:sp>
        <p:nvSpPr>
          <p:cNvPr id="3" name="Content Placeholder 2">
            <a:extLst>
              <a:ext uri="{FF2B5EF4-FFF2-40B4-BE49-F238E27FC236}">
                <a16:creationId xmlns:a16="http://schemas.microsoft.com/office/drawing/2014/main" id="{861F6045-B8D4-F0DD-7390-29B40F595388}"/>
              </a:ext>
            </a:extLst>
          </p:cNvPr>
          <p:cNvSpPr>
            <a:spLocks noGrp="1"/>
          </p:cNvSpPr>
          <p:nvPr>
            <p:ph type="subTitle" idx="1"/>
          </p:nvPr>
        </p:nvSpPr>
        <p:spPr>
          <a:xfrm>
            <a:off x="571687" y="1535739"/>
            <a:ext cx="7379927" cy="997200"/>
          </a:xfrm>
        </p:spPr>
        <p:txBody>
          <a:bodyPr/>
          <a:lstStyle/>
          <a:p>
            <a:pPr algn="l">
              <a:buFont typeface="Arial" panose="020B0604020202020204" pitchFamily="34" charset="0"/>
              <a:buChar char="•"/>
            </a:pPr>
            <a:r>
              <a:rPr lang="en-US" sz="1800" cap="none" dirty="0"/>
              <a:t>mild : mainly asymptomatic but some complain from dyspepsia, nausea or vomiting </a:t>
            </a:r>
            <a:endParaRPr lang="en-GB" sz="1800" cap="none" dirty="0"/>
          </a:p>
          <a:p>
            <a:pPr marL="114300" indent="0" algn="l"/>
            <a:endParaRPr lang="en-US" sz="1800" cap="none" dirty="0"/>
          </a:p>
          <a:p>
            <a:pPr algn="l">
              <a:buFont typeface="Arial" panose="020B0604020202020204" pitchFamily="34" charset="0"/>
              <a:buChar char="•"/>
            </a:pPr>
            <a:r>
              <a:rPr lang="en-US" sz="1800" cap="none" dirty="0"/>
              <a:t>first sign is </a:t>
            </a:r>
            <a:r>
              <a:rPr lang="en-US" sz="1800" b="1" u="sng" cap="none" dirty="0" err="1"/>
              <a:t>hematemisis</a:t>
            </a:r>
            <a:r>
              <a:rPr lang="en-US" sz="1800" cap="none" dirty="0"/>
              <a:t> , </a:t>
            </a:r>
            <a:r>
              <a:rPr lang="en-US" sz="1800" b="1" u="sng" cap="none" dirty="0"/>
              <a:t>melena</a:t>
            </a:r>
            <a:r>
              <a:rPr lang="en-US" sz="1800" cap="none" dirty="0"/>
              <a:t> or </a:t>
            </a:r>
            <a:r>
              <a:rPr lang="en-US" sz="1800" b="1" u="sng" cap="none" dirty="0">
                <a:solidFill>
                  <a:schemeClr val="tx1"/>
                </a:solidFill>
              </a:rPr>
              <a:t>blood</a:t>
            </a:r>
            <a:r>
              <a:rPr lang="en-US" sz="1800" cap="none" dirty="0"/>
              <a:t> in the nasogastric aspirate usually 2-5 days of the inciting event</a:t>
            </a:r>
            <a:endParaRPr lang="en-GB" sz="1800" cap="none" dirty="0"/>
          </a:p>
          <a:p>
            <a:pPr marL="114300" indent="0" algn="l"/>
            <a:r>
              <a:rPr lang="en-US" sz="1800" cap="none" dirty="0"/>
              <a:t> </a:t>
            </a:r>
          </a:p>
          <a:p>
            <a:pPr algn="l">
              <a:buFont typeface="Arial" panose="020B0604020202020204" pitchFamily="34" charset="0"/>
              <a:buChar char="•"/>
            </a:pPr>
            <a:r>
              <a:rPr lang="en-US" sz="1800" cap="none" dirty="0"/>
              <a:t>it can be massive bleeding if deep ulceration is present </a:t>
            </a:r>
            <a:br>
              <a:rPr lang="en-US" sz="1800" cap="none" dirty="0"/>
            </a:br>
            <a:r>
              <a:rPr lang="en-US" sz="1800" cap="none" dirty="0"/>
              <a:t>&gt;&gt;&gt; acute stress gastritis { </a:t>
            </a:r>
            <a:r>
              <a:rPr lang="en-US" sz="1800" cap="none" dirty="0" err="1"/>
              <a:t>icu</a:t>
            </a:r>
            <a:r>
              <a:rPr lang="en-US" sz="1800" cap="none" dirty="0"/>
              <a:t> / </a:t>
            </a:r>
            <a:r>
              <a:rPr lang="en-US" sz="1800" cap="none" dirty="0" err="1"/>
              <a:t>npo</a:t>
            </a:r>
            <a:r>
              <a:rPr lang="en-US" sz="1800" cap="none" dirty="0"/>
              <a:t> }</a:t>
            </a:r>
            <a:br>
              <a:rPr lang="en-US" sz="1800" cap="none" dirty="0"/>
            </a:br>
            <a:endParaRPr lang="en-US" sz="1800" cap="none" dirty="0"/>
          </a:p>
        </p:txBody>
      </p:sp>
    </p:spTree>
    <p:extLst>
      <p:ext uri="{BB962C8B-B14F-4D97-AF65-F5344CB8AC3E}">
        <p14:creationId xmlns:p14="http://schemas.microsoft.com/office/powerpoint/2010/main" val="26502635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A1514-B7E1-3AB8-D205-D2D35708FEBA}"/>
              </a:ext>
            </a:extLst>
          </p:cNvPr>
          <p:cNvSpPr>
            <a:spLocks noGrp="1"/>
          </p:cNvSpPr>
          <p:nvPr>
            <p:ph type="subTitle" idx="1"/>
          </p:nvPr>
        </p:nvSpPr>
        <p:spPr>
          <a:xfrm>
            <a:off x="-457261" y="76748"/>
            <a:ext cx="3957600" cy="1841883"/>
          </a:xfrm>
        </p:spPr>
        <p:txBody>
          <a:bodyPr>
            <a:normAutofit/>
          </a:bodyPr>
          <a:lstStyle/>
          <a:p>
            <a:r>
              <a:rPr lang="en-US" sz="2000" b="1" dirty="0"/>
              <a:t>ENDOSCOPY</a:t>
            </a:r>
            <a:r>
              <a:rPr lang="en-US" sz="2000" dirty="0"/>
              <a:t> </a:t>
            </a:r>
          </a:p>
        </p:txBody>
      </p:sp>
      <p:sp>
        <p:nvSpPr>
          <p:cNvPr id="2" name="Title 1">
            <a:extLst>
              <a:ext uri="{FF2B5EF4-FFF2-40B4-BE49-F238E27FC236}">
                <a16:creationId xmlns:a16="http://schemas.microsoft.com/office/drawing/2014/main" id="{F5DDFD42-90CA-D4BD-14E8-9C2268C61A88}"/>
              </a:ext>
            </a:extLst>
          </p:cNvPr>
          <p:cNvSpPr>
            <a:spLocks noGrp="1"/>
          </p:cNvSpPr>
          <p:nvPr>
            <p:ph type="title"/>
          </p:nvPr>
        </p:nvSpPr>
        <p:spPr>
          <a:xfrm>
            <a:off x="729649" y="266211"/>
            <a:ext cx="2465371" cy="572700"/>
          </a:xfrm>
        </p:spPr>
        <p:txBody>
          <a:bodyPr/>
          <a:lstStyle/>
          <a:p>
            <a:r>
              <a:rPr lang="en-US" sz="2700" dirty="0">
                <a:latin typeface="Microsoft JhengHei UI Light" panose="020B0304030504040204" pitchFamily="34" charset="-120"/>
                <a:ea typeface="Microsoft JhengHei UI Light" panose="020B0304030504040204" pitchFamily="34" charset="-120"/>
              </a:rPr>
              <a:t>Diagnosis </a:t>
            </a:r>
          </a:p>
        </p:txBody>
      </p:sp>
      <p:sp>
        <p:nvSpPr>
          <p:cNvPr id="11" name="Content Placeholder 10">
            <a:extLst>
              <a:ext uri="{FF2B5EF4-FFF2-40B4-BE49-F238E27FC236}">
                <a16:creationId xmlns:a16="http://schemas.microsoft.com/office/drawing/2014/main" id="{F2AD2288-74D9-40D0-3D7F-FCF985145FCA}"/>
              </a:ext>
            </a:extLst>
          </p:cNvPr>
          <p:cNvSpPr>
            <a:spLocks noGrp="1"/>
          </p:cNvSpPr>
          <p:nvPr>
            <p:ph sz="half" idx="4294967295"/>
          </p:nvPr>
        </p:nvSpPr>
        <p:spPr>
          <a:xfrm>
            <a:off x="4684228" y="1618029"/>
            <a:ext cx="3886200" cy="1624013"/>
          </a:xfrm>
        </p:spPr>
        <p:txBody>
          <a:bodyPr>
            <a:normAutofit fontScale="92500" lnSpcReduction="20000"/>
          </a:bodyPr>
          <a:lstStyle/>
          <a:p>
            <a:pPr marL="0" indent="0" algn="l">
              <a:buNone/>
            </a:pPr>
            <a:r>
              <a:rPr lang="en-US" sz="2000" cap="none" dirty="0">
                <a:solidFill>
                  <a:schemeClr val="dk1"/>
                </a:solidFill>
                <a:latin typeface="Microsoft JhengHei UI Light" panose="020B0304030504040204" pitchFamily="34" charset="-120"/>
                <a:ea typeface="Microsoft JhengHei UI Light" panose="020B0304030504040204" pitchFamily="34" charset="-120"/>
                <a:sym typeface="Vidaloka"/>
              </a:rPr>
              <a:t>this photo shows eroded and erythematous areas in the stomach lining resulting from prolonged nonsteroidal anti-inflammatory drug use.</a:t>
            </a:r>
          </a:p>
          <a:p>
            <a:endParaRPr lang="en-US" dirty="0"/>
          </a:p>
        </p:txBody>
      </p:sp>
      <p:pic>
        <p:nvPicPr>
          <p:cNvPr id="5" name="Picture 4">
            <a:extLst>
              <a:ext uri="{FF2B5EF4-FFF2-40B4-BE49-F238E27FC236}">
                <a16:creationId xmlns:a16="http://schemas.microsoft.com/office/drawing/2014/main" id="{894D4F2B-D43B-8A9E-FA38-C83C848F2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72" y="1437507"/>
            <a:ext cx="3599402" cy="2892067"/>
          </a:xfrm>
          <a:prstGeom prst="rect">
            <a:avLst/>
          </a:prstGeom>
        </p:spPr>
      </p:pic>
    </p:spTree>
    <p:extLst>
      <p:ext uri="{BB962C8B-B14F-4D97-AF65-F5344CB8AC3E}">
        <p14:creationId xmlns:p14="http://schemas.microsoft.com/office/powerpoint/2010/main" val="33234261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AF86C-8973-8B61-1119-39489F18B519}"/>
              </a:ext>
            </a:extLst>
          </p:cNvPr>
          <p:cNvSpPr>
            <a:spLocks noGrp="1"/>
          </p:cNvSpPr>
          <p:nvPr>
            <p:ph type="title" idx="4294967295"/>
          </p:nvPr>
        </p:nvSpPr>
        <p:spPr>
          <a:xfrm>
            <a:off x="1425575" y="352425"/>
            <a:ext cx="7718425" cy="573088"/>
          </a:xfrm>
        </p:spPr>
        <p:txBody>
          <a:bodyPr>
            <a:normAutofit fontScale="90000"/>
          </a:bodyPr>
          <a:lstStyle/>
          <a:p>
            <a:r>
              <a:rPr lang="en-US" sz="2700" b="1" dirty="0">
                <a:latin typeface="Microsoft JhengHei UI Light" panose="020B0304030504040204" pitchFamily="34" charset="-120"/>
                <a:ea typeface="Microsoft JhengHei UI Light" panose="020B0304030504040204" pitchFamily="34" charset="-120"/>
              </a:rPr>
              <a:t>Treatment</a:t>
            </a:r>
            <a:r>
              <a:rPr lang="en-US" dirty="0"/>
              <a:t> </a:t>
            </a:r>
          </a:p>
        </p:txBody>
      </p:sp>
      <p:sp>
        <p:nvSpPr>
          <p:cNvPr id="3" name="Content Placeholder 2">
            <a:extLst>
              <a:ext uri="{FF2B5EF4-FFF2-40B4-BE49-F238E27FC236}">
                <a16:creationId xmlns:a16="http://schemas.microsoft.com/office/drawing/2014/main" id="{90F84EF1-93F3-B776-D384-E2914DDE776D}"/>
              </a:ext>
            </a:extLst>
          </p:cNvPr>
          <p:cNvSpPr>
            <a:spLocks noGrp="1"/>
          </p:cNvSpPr>
          <p:nvPr>
            <p:ph sz="half" idx="4294967295"/>
          </p:nvPr>
        </p:nvSpPr>
        <p:spPr>
          <a:xfrm>
            <a:off x="0" y="1304925"/>
            <a:ext cx="3886200" cy="3262313"/>
          </a:xfrm>
        </p:spPr>
        <p:txBody>
          <a:bodyPr>
            <a:noAutofit/>
          </a:bodyPr>
          <a:lstStyle/>
          <a:p>
            <a:pPr algn="l"/>
            <a:r>
              <a:rPr lang="en-US" sz="1800" cap="none" dirty="0"/>
              <a:t>for bleeding: endoscopic hemostasis </a:t>
            </a:r>
          </a:p>
          <a:p>
            <a:pPr algn="l"/>
            <a:r>
              <a:rPr lang="en-US" sz="1800" cap="none" dirty="0"/>
              <a:t>for acid suppression:</a:t>
            </a:r>
            <a:br>
              <a:rPr lang="en-US" sz="1800" cap="none" dirty="0"/>
            </a:br>
            <a:r>
              <a:rPr lang="en-US" sz="1800" cap="none" dirty="0"/>
              <a:t>-should be started if the patient isn’t already receiving it </a:t>
            </a:r>
            <a:br>
              <a:rPr lang="en-US" sz="1800" cap="none" dirty="0"/>
            </a:br>
            <a:r>
              <a:rPr lang="en-US" sz="1800" cap="none" dirty="0"/>
              <a:t>-</a:t>
            </a:r>
            <a:r>
              <a:rPr lang="en-US" sz="1800" cap="none" dirty="0" err="1"/>
              <a:t>ppis</a:t>
            </a:r>
            <a:br>
              <a:rPr lang="en-US" sz="1800" cap="none" dirty="0"/>
            </a:br>
            <a:r>
              <a:rPr lang="en-US" sz="1800" cap="none" dirty="0"/>
              <a:t>-h2 blockers </a:t>
            </a:r>
          </a:p>
          <a:p>
            <a:pPr algn="l"/>
            <a:r>
              <a:rPr lang="en-US" sz="1800" cap="none" dirty="0"/>
              <a:t>angiography is unlikely to stop severe bleeding because of the many collateral vessels supplying the stomach </a:t>
            </a:r>
          </a:p>
        </p:txBody>
      </p:sp>
      <p:sp>
        <p:nvSpPr>
          <p:cNvPr id="4" name="Content Placeholder 3">
            <a:extLst>
              <a:ext uri="{FF2B5EF4-FFF2-40B4-BE49-F238E27FC236}">
                <a16:creationId xmlns:a16="http://schemas.microsoft.com/office/drawing/2014/main" id="{F60AF97A-33A2-BA16-5C77-5E014995B852}"/>
              </a:ext>
            </a:extLst>
          </p:cNvPr>
          <p:cNvSpPr>
            <a:spLocks noGrp="1"/>
          </p:cNvSpPr>
          <p:nvPr>
            <p:ph sz="half" idx="4294967295"/>
          </p:nvPr>
        </p:nvSpPr>
        <p:spPr>
          <a:xfrm>
            <a:off x="4572000" y="1175971"/>
            <a:ext cx="3886200" cy="3262313"/>
          </a:xfrm>
        </p:spPr>
        <p:txBody>
          <a:bodyPr>
            <a:normAutofit/>
          </a:bodyPr>
          <a:lstStyle/>
          <a:p>
            <a:pPr algn="l"/>
            <a:r>
              <a:rPr lang="en-US" sz="2000" b="0" i="0" cap="none" dirty="0">
                <a:solidFill>
                  <a:srgbClr val="000000"/>
                </a:solidFill>
                <a:effectLst/>
                <a:latin typeface="Open Sans" panose="020B0606030504020204" pitchFamily="34" charset="0"/>
              </a:rPr>
              <a:t>in severe gastritis, bleeding is managed with iv fluids and blood transfusion as needed. endoscopic hemostasis should be attempted, with surgery a fallback procedure if bleeding cannot be controlled endoscopically</a:t>
            </a:r>
            <a:r>
              <a:rPr lang="en-US" sz="2000" b="0" i="0" dirty="0">
                <a:solidFill>
                  <a:srgbClr val="000000"/>
                </a:solidFill>
                <a:effectLst/>
                <a:latin typeface="Open Sans" panose="020B0606030504020204" pitchFamily="34" charset="0"/>
              </a:rPr>
              <a:t>.</a:t>
            </a:r>
          </a:p>
        </p:txBody>
      </p:sp>
    </p:spTree>
    <p:extLst>
      <p:ext uri="{BB962C8B-B14F-4D97-AF65-F5344CB8AC3E}">
        <p14:creationId xmlns:p14="http://schemas.microsoft.com/office/powerpoint/2010/main" val="570329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150DF-BF7B-5D68-DE8A-4B6657A1C9B8}"/>
              </a:ext>
            </a:extLst>
          </p:cNvPr>
          <p:cNvSpPr>
            <a:spLocks noGrp="1"/>
          </p:cNvSpPr>
          <p:nvPr>
            <p:ph type="title" idx="4294967295"/>
          </p:nvPr>
        </p:nvSpPr>
        <p:spPr>
          <a:xfrm>
            <a:off x="0" y="422275"/>
            <a:ext cx="7718425" cy="573088"/>
          </a:xfrm>
        </p:spPr>
        <p:txBody>
          <a:bodyPr>
            <a:normAutofit fontScale="90000"/>
          </a:bodyPr>
          <a:lstStyle/>
          <a:p>
            <a:r>
              <a:rPr lang="en-US" sz="2700" dirty="0">
                <a:latin typeface="Microsoft JhengHei UI Light" panose="020B0304030504040204" pitchFamily="34" charset="-120"/>
                <a:ea typeface="Microsoft JhengHei UI Light" panose="020B0304030504040204" pitchFamily="34" charset="-120"/>
              </a:rPr>
              <a:t>Treatment</a:t>
            </a:r>
            <a:r>
              <a:rPr lang="en-US" dirty="0"/>
              <a:t> </a:t>
            </a:r>
          </a:p>
        </p:txBody>
      </p:sp>
      <p:sp>
        <p:nvSpPr>
          <p:cNvPr id="3" name="Content Placeholder 2">
            <a:extLst>
              <a:ext uri="{FF2B5EF4-FFF2-40B4-BE49-F238E27FC236}">
                <a16:creationId xmlns:a16="http://schemas.microsoft.com/office/drawing/2014/main" id="{9BCB0029-3EC0-EA83-8BC3-01DB967557F3}"/>
              </a:ext>
            </a:extLst>
          </p:cNvPr>
          <p:cNvSpPr>
            <a:spLocks noGrp="1"/>
          </p:cNvSpPr>
          <p:nvPr>
            <p:ph sz="half" idx="4294967295"/>
          </p:nvPr>
        </p:nvSpPr>
        <p:spPr>
          <a:xfrm>
            <a:off x="0" y="1277938"/>
            <a:ext cx="3886200" cy="3262312"/>
          </a:xfrm>
        </p:spPr>
        <p:txBody>
          <a:bodyPr>
            <a:normAutofit/>
          </a:bodyPr>
          <a:lstStyle/>
          <a:p>
            <a:pPr algn="l"/>
            <a:r>
              <a:rPr lang="en-US" sz="2000" dirty="0"/>
              <a:t>PPI         </a:t>
            </a:r>
            <a:br>
              <a:rPr lang="en-US" sz="2000" dirty="0"/>
            </a:br>
            <a:r>
              <a:rPr lang="en-US" sz="2000" dirty="0"/>
              <a:t>-esomeprazole </a:t>
            </a:r>
            <a:br>
              <a:rPr lang="en-US" sz="2000" dirty="0"/>
            </a:br>
            <a:r>
              <a:rPr lang="en-US" sz="2000" dirty="0"/>
              <a:t>-lansoprazole </a:t>
            </a:r>
            <a:br>
              <a:rPr lang="en-US" sz="2000" dirty="0"/>
            </a:br>
            <a:r>
              <a:rPr lang="en-US" sz="2000" dirty="0"/>
              <a:t>-pantoprazole</a:t>
            </a:r>
            <a:br>
              <a:rPr lang="en-US" sz="2000" dirty="0"/>
            </a:br>
            <a:r>
              <a:rPr lang="en-US" sz="2000" dirty="0"/>
              <a:t>available orally and IV</a:t>
            </a:r>
          </a:p>
        </p:txBody>
      </p:sp>
      <p:sp>
        <p:nvSpPr>
          <p:cNvPr id="4" name="Content Placeholder 3">
            <a:extLst>
              <a:ext uri="{FF2B5EF4-FFF2-40B4-BE49-F238E27FC236}">
                <a16:creationId xmlns:a16="http://schemas.microsoft.com/office/drawing/2014/main" id="{1AFC2951-4AA4-D920-5CBF-2D4A7EC84783}"/>
              </a:ext>
            </a:extLst>
          </p:cNvPr>
          <p:cNvSpPr>
            <a:spLocks noGrp="1"/>
          </p:cNvSpPr>
          <p:nvPr>
            <p:ph sz="half" idx="4294967295"/>
          </p:nvPr>
        </p:nvSpPr>
        <p:spPr>
          <a:xfrm>
            <a:off x="4062046" y="1277938"/>
            <a:ext cx="3886200" cy="3262312"/>
          </a:xfrm>
        </p:spPr>
        <p:txBody>
          <a:bodyPr>
            <a:normAutofit/>
          </a:bodyPr>
          <a:lstStyle/>
          <a:p>
            <a:pPr algn="l"/>
            <a:r>
              <a:rPr lang="en-US" sz="2000" dirty="0"/>
              <a:t>H2 blockers ( histamine 2 receptor antagonists )</a:t>
            </a:r>
            <a:br>
              <a:rPr lang="en-US" sz="2000" dirty="0"/>
            </a:br>
            <a:r>
              <a:rPr lang="en-US" sz="2000" dirty="0"/>
              <a:t>-cimetidine </a:t>
            </a:r>
            <a:br>
              <a:rPr lang="en-US" sz="2000" dirty="0"/>
            </a:br>
            <a:r>
              <a:rPr lang="en-US" sz="2000" dirty="0"/>
              <a:t>-famotidine </a:t>
            </a:r>
            <a:br>
              <a:rPr lang="en-US" sz="2000" dirty="0"/>
            </a:br>
            <a:r>
              <a:rPr lang="en-US" sz="2000" dirty="0"/>
              <a:t>available orally and IV </a:t>
            </a:r>
            <a:br>
              <a:rPr lang="en-US" sz="2000" dirty="0"/>
            </a:br>
            <a:r>
              <a:rPr lang="en-US" sz="2000" dirty="0"/>
              <a:t>-</a:t>
            </a:r>
            <a:r>
              <a:rPr lang="en-US" sz="2000" dirty="0" err="1"/>
              <a:t>nizatidine</a:t>
            </a:r>
            <a:r>
              <a:rPr lang="en-US" sz="2000" dirty="0"/>
              <a:t> </a:t>
            </a:r>
            <a:br>
              <a:rPr lang="en-US" sz="2000" dirty="0"/>
            </a:br>
            <a:r>
              <a:rPr lang="en-US" sz="2000" dirty="0"/>
              <a:t>available orally </a:t>
            </a:r>
          </a:p>
        </p:txBody>
      </p:sp>
    </p:spTree>
    <p:extLst>
      <p:ext uri="{BB962C8B-B14F-4D97-AF65-F5344CB8AC3E}">
        <p14:creationId xmlns:p14="http://schemas.microsoft.com/office/powerpoint/2010/main" val="11283605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llory-Weiss Syndrome - Gastrointestinal Disorders - Merck Manuals  Professional Edition">
            <a:extLst>
              <a:ext uri="{FF2B5EF4-FFF2-40B4-BE49-F238E27FC236}">
                <a16:creationId xmlns:a16="http://schemas.microsoft.com/office/drawing/2014/main" id="{F30CD731-A7D3-E75B-5BF6-6A228CE05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79" y="-107234"/>
            <a:ext cx="10005558" cy="5357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609D01-49E3-4DF1-BAEB-48EB85E84E90}"/>
              </a:ext>
            </a:extLst>
          </p:cNvPr>
          <p:cNvSpPr>
            <a:spLocks noGrp="1"/>
          </p:cNvSpPr>
          <p:nvPr>
            <p:ph type="ctrTitle"/>
          </p:nvPr>
        </p:nvSpPr>
        <p:spPr>
          <a:xfrm>
            <a:off x="113245" y="466879"/>
            <a:ext cx="7623986" cy="1092290"/>
          </a:xfrm>
        </p:spPr>
        <p:txBody>
          <a:bodyPr anchor="b">
            <a:normAutofit/>
          </a:bodyPr>
          <a:lstStyle/>
          <a:p>
            <a:r>
              <a:rPr lang="en-US" sz="5400" b="1" dirty="0">
                <a:solidFill>
                  <a:schemeClr val="bg1"/>
                </a:solidFill>
                <a:latin typeface="Microsoft JhengHei UI Light" panose="020B0304030504040204" pitchFamily="34" charset="-120"/>
                <a:ea typeface="Microsoft JhengHei UI Light" panose="020B0304030504040204" pitchFamily="34" charset="-120"/>
              </a:rPr>
              <a:t>Mallory-Weiss tear</a:t>
            </a:r>
          </a:p>
        </p:txBody>
      </p:sp>
    </p:spTree>
    <p:extLst>
      <p:ext uri="{BB962C8B-B14F-4D97-AF65-F5344CB8AC3E}">
        <p14:creationId xmlns:p14="http://schemas.microsoft.com/office/powerpoint/2010/main" val="306880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2" name="Picture 1">
            <a:extLst>
              <a:ext uri="{FF2B5EF4-FFF2-40B4-BE49-F238E27FC236}">
                <a16:creationId xmlns:a16="http://schemas.microsoft.com/office/drawing/2014/main" id="{87F6AB59-69A1-C078-A41C-2B0E6179E106}"/>
              </a:ext>
            </a:extLst>
          </p:cNvPr>
          <p:cNvPicPr>
            <a:picLocks noChangeAspect="1"/>
          </p:cNvPicPr>
          <p:nvPr/>
        </p:nvPicPr>
        <p:blipFill>
          <a:blip r:embed="rId3">
            <a:alphaModFix/>
          </a:blip>
          <a:stretch>
            <a:fillRect/>
          </a:stretch>
        </p:blipFill>
        <p:spPr>
          <a:xfrm>
            <a:off x="1010606" y="600828"/>
            <a:ext cx="2783145" cy="3941843"/>
          </a:xfrm>
          <a:prstGeom prst="rect">
            <a:avLst/>
          </a:prstGeom>
          <a:noFill/>
          <a:ln w="28575" cap="flat" cmpd="sng">
            <a:solidFill>
              <a:schemeClr val="accent1"/>
            </a:solidFill>
            <a:prstDash val="solid"/>
            <a:round/>
            <a:headEnd type="none" w="sm" len="sm"/>
            <a:tailEnd type="none" w="sm" len="sm"/>
          </a:ln>
        </p:spPr>
      </p:pic>
      <p:sp>
        <p:nvSpPr>
          <p:cNvPr id="11" name="Subtitle 1">
            <a:extLst>
              <a:ext uri="{FF2B5EF4-FFF2-40B4-BE49-F238E27FC236}">
                <a16:creationId xmlns:a16="http://schemas.microsoft.com/office/drawing/2014/main" id="{65A78846-1D69-40DD-CEE7-99787A656F8B}"/>
              </a:ext>
            </a:extLst>
          </p:cNvPr>
          <p:cNvSpPr txBox="1">
            <a:spLocks/>
          </p:cNvSpPr>
          <p:nvPr/>
        </p:nvSpPr>
        <p:spPr>
          <a:xfrm>
            <a:off x="4129872" y="1791749"/>
            <a:ext cx="4396908" cy="78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None/>
              <a:defRPr sz="14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9pPr>
          </a:lstStyle>
          <a:p>
            <a:pPr>
              <a:buFont typeface="Arial" panose="020B0604020202020204" pitchFamily="34" charset="0"/>
              <a:buChar char="•"/>
            </a:pPr>
            <a:r>
              <a:rPr lang="en-GB" sz="2000" dirty="0">
                <a:solidFill>
                  <a:schemeClr val="tx1"/>
                </a:solidFill>
              </a:rPr>
              <a:t>The venous from the upper oesophagus drain into the inferior thyroid veins </a:t>
            </a:r>
          </a:p>
          <a:p>
            <a:pPr>
              <a:buFont typeface="Arial" panose="020B0604020202020204" pitchFamily="34" charset="0"/>
              <a:buChar char="•"/>
            </a:pPr>
            <a:r>
              <a:rPr lang="en-GB" sz="2000" dirty="0">
                <a:solidFill>
                  <a:schemeClr val="tx1"/>
                </a:solidFill>
              </a:rPr>
              <a:t>The vein from the middle oesophagus drain into the azygos veins </a:t>
            </a:r>
          </a:p>
          <a:p>
            <a:pPr>
              <a:buFont typeface="Arial" panose="020B0604020202020204" pitchFamily="34" charset="0"/>
              <a:buChar char="•"/>
            </a:pPr>
            <a:r>
              <a:rPr lang="en-GB" sz="2000" dirty="0">
                <a:solidFill>
                  <a:schemeClr val="tx1"/>
                </a:solidFill>
              </a:rPr>
              <a:t>The vain from the lower oesophagus drain into the left gastric vein , a tributary of the portal vein </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0188739-EBDE-9578-6609-6AACBA6D421C}"/>
                  </a:ext>
                </a:extLst>
              </p14:cNvPr>
              <p14:cNvContentPartPr/>
              <p14:nvPr/>
            </p14:nvContentPartPr>
            <p14:xfrm flipV="1">
              <a:off x="-1261939" y="3850402"/>
              <a:ext cx="45719" cy="115808"/>
            </p14:xfrm>
          </p:contentPart>
        </mc:Choice>
        <mc:Fallback xmlns="">
          <p:pic>
            <p:nvPicPr>
              <p:cNvPr id="3" name="Ink 2">
                <a:extLst>
                  <a:ext uri="{FF2B5EF4-FFF2-40B4-BE49-F238E27FC236}">
                    <a16:creationId xmlns:a16="http://schemas.microsoft.com/office/drawing/2014/main" id="{20188739-EBDE-9578-6609-6AACBA6D421C}"/>
                  </a:ext>
                </a:extLst>
              </p:cNvPr>
              <p:cNvPicPr/>
              <p:nvPr/>
            </p:nvPicPr>
            <p:blipFill>
              <a:blip r:embed="rId5"/>
              <a:stretch>
                <a:fillRect/>
              </a:stretch>
            </p:blipFill>
            <p:spPr>
              <a:xfrm flipV="1">
                <a:off x="-1315938" y="3742170"/>
                <a:ext cx="153717" cy="33227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A2AF2661-3A5F-26BF-8ED9-FA6183F9E646}"/>
                  </a:ext>
                </a:extLst>
              </p14:cNvPr>
              <p14:cNvContentPartPr/>
              <p14:nvPr/>
            </p14:nvContentPartPr>
            <p14:xfrm>
              <a:off x="1121231" y="671051"/>
              <a:ext cx="651240" cy="29160"/>
            </p14:xfrm>
          </p:contentPart>
        </mc:Choice>
        <mc:Fallback xmlns="">
          <p:pic>
            <p:nvPicPr>
              <p:cNvPr id="4" name="Ink 3">
                <a:extLst>
                  <a:ext uri="{FF2B5EF4-FFF2-40B4-BE49-F238E27FC236}">
                    <a16:creationId xmlns:a16="http://schemas.microsoft.com/office/drawing/2014/main" id="{A2AF2661-3A5F-26BF-8ED9-FA6183F9E646}"/>
                  </a:ext>
                </a:extLst>
              </p:cNvPr>
              <p:cNvPicPr/>
              <p:nvPr/>
            </p:nvPicPr>
            <p:blipFill>
              <a:blip r:embed="rId7"/>
              <a:stretch>
                <a:fillRect/>
              </a:stretch>
            </p:blipFill>
            <p:spPr>
              <a:xfrm>
                <a:off x="1067201" y="563051"/>
                <a:ext cx="7589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2AD650A-53A1-DF3A-28B6-AC19EFA1E168}"/>
                  </a:ext>
                </a:extLst>
              </p14:cNvPr>
              <p14:cNvContentPartPr/>
              <p14:nvPr/>
            </p14:nvContentPartPr>
            <p14:xfrm flipH="1">
              <a:off x="-1328369" y="3850402"/>
              <a:ext cx="73219" cy="183701"/>
            </p14:xfrm>
          </p:contentPart>
        </mc:Choice>
        <mc:Fallback xmlns="">
          <p:pic>
            <p:nvPicPr>
              <p:cNvPr id="6" name="Ink 5">
                <a:extLst>
                  <a:ext uri="{FF2B5EF4-FFF2-40B4-BE49-F238E27FC236}">
                    <a16:creationId xmlns:a16="http://schemas.microsoft.com/office/drawing/2014/main" id="{E2AD650A-53A1-DF3A-28B6-AC19EFA1E168}"/>
                  </a:ext>
                </a:extLst>
              </p:cNvPr>
              <p:cNvPicPr/>
              <p:nvPr/>
            </p:nvPicPr>
            <p:blipFill>
              <a:blip r:embed="rId9"/>
              <a:stretch>
                <a:fillRect/>
              </a:stretch>
            </p:blipFill>
            <p:spPr>
              <a:xfrm flipH="1">
                <a:off x="-1382472" y="3742343"/>
                <a:ext cx="181424" cy="3998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469F2637-82DB-B7D4-4E34-AA45EA5F3F99}"/>
                  </a:ext>
                </a:extLst>
              </p14:cNvPr>
              <p14:cNvContentPartPr/>
              <p14:nvPr/>
            </p14:nvContentPartPr>
            <p14:xfrm>
              <a:off x="1292951" y="2049851"/>
              <a:ext cx="372240" cy="21240"/>
            </p14:xfrm>
          </p:contentPart>
        </mc:Choice>
        <mc:Fallback xmlns="">
          <p:pic>
            <p:nvPicPr>
              <p:cNvPr id="7" name="Ink 6">
                <a:extLst>
                  <a:ext uri="{FF2B5EF4-FFF2-40B4-BE49-F238E27FC236}">
                    <a16:creationId xmlns:a16="http://schemas.microsoft.com/office/drawing/2014/main" id="{469F2637-82DB-B7D4-4E34-AA45EA5F3F99}"/>
                  </a:ext>
                </a:extLst>
              </p:cNvPr>
              <p:cNvPicPr/>
              <p:nvPr/>
            </p:nvPicPr>
            <p:blipFill>
              <a:blip r:embed="rId11"/>
              <a:stretch>
                <a:fillRect/>
              </a:stretch>
            </p:blipFill>
            <p:spPr>
              <a:xfrm>
                <a:off x="1238951" y="1941851"/>
                <a:ext cx="47988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8E008F1F-27C4-F50A-9E8D-EE869F53A27E}"/>
                  </a:ext>
                </a:extLst>
              </p14:cNvPr>
              <p14:cNvContentPartPr/>
              <p14:nvPr/>
            </p14:nvContentPartPr>
            <p14:xfrm>
              <a:off x="2721431" y="1971371"/>
              <a:ext cx="786600" cy="37800"/>
            </p14:xfrm>
          </p:contentPart>
        </mc:Choice>
        <mc:Fallback xmlns="">
          <p:pic>
            <p:nvPicPr>
              <p:cNvPr id="8" name="Ink 7">
                <a:extLst>
                  <a:ext uri="{FF2B5EF4-FFF2-40B4-BE49-F238E27FC236}">
                    <a16:creationId xmlns:a16="http://schemas.microsoft.com/office/drawing/2014/main" id="{8E008F1F-27C4-F50A-9E8D-EE869F53A27E}"/>
                  </a:ext>
                </a:extLst>
              </p:cNvPr>
              <p:cNvPicPr/>
              <p:nvPr/>
            </p:nvPicPr>
            <p:blipFill>
              <a:blip r:embed="rId13"/>
              <a:stretch>
                <a:fillRect/>
              </a:stretch>
            </p:blipFill>
            <p:spPr>
              <a:xfrm>
                <a:off x="2667431" y="1864390"/>
                <a:ext cx="894240" cy="25140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72898C3D-C5E4-322C-79E4-BB05C83A0926}"/>
                  </a:ext>
                </a:extLst>
              </p14:cNvPr>
              <p14:cNvContentPartPr/>
              <p14:nvPr/>
            </p14:nvContentPartPr>
            <p14:xfrm>
              <a:off x="2707391" y="2521451"/>
              <a:ext cx="466560" cy="12960"/>
            </p14:xfrm>
          </p:contentPart>
        </mc:Choice>
        <mc:Fallback xmlns="">
          <p:pic>
            <p:nvPicPr>
              <p:cNvPr id="9" name="Ink 8">
                <a:extLst>
                  <a:ext uri="{FF2B5EF4-FFF2-40B4-BE49-F238E27FC236}">
                    <a16:creationId xmlns:a16="http://schemas.microsoft.com/office/drawing/2014/main" id="{72898C3D-C5E4-322C-79E4-BB05C83A0926}"/>
                  </a:ext>
                </a:extLst>
              </p:cNvPr>
              <p:cNvPicPr/>
              <p:nvPr/>
            </p:nvPicPr>
            <p:blipFill>
              <a:blip r:embed="rId15"/>
              <a:stretch>
                <a:fillRect/>
              </a:stretch>
            </p:blipFill>
            <p:spPr>
              <a:xfrm>
                <a:off x="2653433" y="2416370"/>
                <a:ext cx="574117" cy="22277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A6B5ABDF-71E8-9E6E-BCD2-C405F2CAC9E8}"/>
                  </a:ext>
                </a:extLst>
              </p14:cNvPr>
              <p14:cNvContentPartPr/>
              <p14:nvPr/>
            </p14:nvContentPartPr>
            <p14:xfrm flipV="1">
              <a:off x="-1275806" y="3912434"/>
              <a:ext cx="73451" cy="46549"/>
            </p14:xfrm>
          </p:contentPart>
        </mc:Choice>
        <mc:Fallback xmlns="">
          <p:pic>
            <p:nvPicPr>
              <p:cNvPr id="10" name="Ink 9">
                <a:extLst>
                  <a:ext uri="{FF2B5EF4-FFF2-40B4-BE49-F238E27FC236}">
                    <a16:creationId xmlns:a16="http://schemas.microsoft.com/office/drawing/2014/main" id="{A6B5ABDF-71E8-9E6E-BCD2-C405F2CAC9E8}"/>
                  </a:ext>
                </a:extLst>
              </p:cNvPr>
              <p:cNvPicPr/>
              <p:nvPr/>
            </p:nvPicPr>
            <p:blipFill>
              <a:blip r:embed="rId17"/>
              <a:stretch>
                <a:fillRect/>
              </a:stretch>
            </p:blipFill>
            <p:spPr>
              <a:xfrm flipV="1">
                <a:off x="-1329814" y="3804181"/>
                <a:ext cx="181467" cy="26305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032CA3E4-83FD-5B0E-16E3-058E73F521CB}"/>
                  </a:ext>
                </a:extLst>
              </p14:cNvPr>
              <p14:cNvContentPartPr/>
              <p14:nvPr/>
            </p14:nvContentPartPr>
            <p14:xfrm>
              <a:off x="1285751" y="3349811"/>
              <a:ext cx="542520" cy="360"/>
            </p14:xfrm>
          </p:contentPart>
        </mc:Choice>
        <mc:Fallback xmlns="">
          <p:pic>
            <p:nvPicPr>
              <p:cNvPr id="12" name="Ink 11">
                <a:extLst>
                  <a:ext uri="{FF2B5EF4-FFF2-40B4-BE49-F238E27FC236}">
                    <a16:creationId xmlns:a16="http://schemas.microsoft.com/office/drawing/2014/main" id="{032CA3E4-83FD-5B0E-16E3-058E73F521CB}"/>
                  </a:ext>
                </a:extLst>
              </p:cNvPr>
              <p:cNvPicPr/>
              <p:nvPr/>
            </p:nvPicPr>
            <p:blipFill>
              <a:blip r:embed="rId19"/>
              <a:stretch>
                <a:fillRect/>
              </a:stretch>
            </p:blipFill>
            <p:spPr>
              <a:xfrm>
                <a:off x="1231751" y="3241811"/>
                <a:ext cx="650160" cy="216000"/>
              </a:xfrm>
              <a:prstGeom prst="rect">
                <a:avLst/>
              </a:prstGeom>
            </p:spPr>
          </p:pic>
        </mc:Fallback>
      </mc:AlternateContent>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3446-38D1-484C-8B3C-F30928798205}"/>
              </a:ext>
            </a:extLst>
          </p:cNvPr>
          <p:cNvSpPr>
            <a:spLocks noGrp="1"/>
          </p:cNvSpPr>
          <p:nvPr>
            <p:ph type="title"/>
          </p:nvPr>
        </p:nvSpPr>
        <p:spPr>
          <a:xfrm>
            <a:off x="713224" y="445025"/>
            <a:ext cx="7223299" cy="572700"/>
          </a:xfrm>
        </p:spPr>
        <p:txBody>
          <a:bodyPr/>
          <a:lstStyle/>
          <a:p>
            <a:r>
              <a:rPr lang="en-US" sz="3600" dirty="0">
                <a:latin typeface="Microsoft JhengHei UI Light" panose="020B0304030504040204" pitchFamily="34" charset="-120"/>
                <a:ea typeface="Microsoft JhengHei UI Light" panose="020B0304030504040204" pitchFamily="34" charset="-120"/>
              </a:rPr>
              <a:t>What is Mallory-Weiss tear?</a:t>
            </a:r>
          </a:p>
        </p:txBody>
      </p:sp>
      <p:sp>
        <p:nvSpPr>
          <p:cNvPr id="3" name="Content Placeholder 2">
            <a:extLst>
              <a:ext uri="{FF2B5EF4-FFF2-40B4-BE49-F238E27FC236}">
                <a16:creationId xmlns:a16="http://schemas.microsoft.com/office/drawing/2014/main" id="{40E4EB20-B56D-4FB6-AC17-2969CFA7211C}"/>
              </a:ext>
            </a:extLst>
          </p:cNvPr>
          <p:cNvSpPr>
            <a:spLocks noGrp="1"/>
          </p:cNvSpPr>
          <p:nvPr>
            <p:ph type="body" idx="1"/>
          </p:nvPr>
        </p:nvSpPr>
        <p:spPr>
          <a:xfrm>
            <a:off x="1" y="1272925"/>
            <a:ext cx="8944708" cy="3295800"/>
          </a:xfrm>
        </p:spPr>
        <p:txBody>
          <a:bodyPr/>
          <a:lstStyle/>
          <a:p>
            <a:pPr algn="l"/>
            <a:r>
              <a:rPr lang="en-US" sz="2400" b="1" cap="none" dirty="0">
                <a:latin typeface="Microsoft JhengHei UI Light" panose="020B0304030504040204" pitchFamily="34" charset="-120"/>
                <a:ea typeface="Microsoft JhengHei UI Light" panose="020B0304030504040204" pitchFamily="34" charset="-120"/>
              </a:rPr>
              <a:t>as a </a:t>
            </a:r>
            <a:r>
              <a:rPr lang="en-US" sz="2400" b="1" cap="none" dirty="0">
                <a:solidFill>
                  <a:schemeClr val="accent1"/>
                </a:solidFill>
                <a:latin typeface="Microsoft JhengHei UI Light" panose="020B0304030504040204" pitchFamily="34" charset="-120"/>
                <a:ea typeface="Microsoft JhengHei UI Light" panose="020B0304030504040204" pitchFamily="34" charset="-120"/>
              </a:rPr>
              <a:t>definition</a:t>
            </a:r>
            <a:r>
              <a:rPr lang="en-US" sz="2400" b="1" cap="none" dirty="0">
                <a:latin typeface="Microsoft JhengHei UI Light" panose="020B0304030504040204" pitchFamily="34" charset="-120"/>
                <a:ea typeface="Microsoft JhengHei UI Light" panose="020B0304030504040204" pitchFamily="34" charset="-120"/>
              </a:rPr>
              <a:t>: it is a post retching, post emesis superficial vertical split of the mucous membrane of esophagus. especially at the gastroesophageal junction (the contact point between esophagus and stomach) and it  involves only partial thickness of esophagus (mucosa and submucosa) </a:t>
            </a:r>
            <a:br>
              <a:rPr lang="en-US" sz="2400" b="1" cap="none" dirty="0">
                <a:latin typeface="Microsoft JhengHei UI Light" panose="020B0304030504040204" pitchFamily="34" charset="-120"/>
                <a:ea typeface="Microsoft JhengHei UI Light" panose="020B0304030504040204" pitchFamily="34" charset="-120"/>
              </a:rPr>
            </a:br>
            <a:br>
              <a:rPr lang="en-US" sz="2400" b="1" cap="none" dirty="0">
                <a:latin typeface="Microsoft JhengHei UI Light" panose="020B0304030504040204" pitchFamily="34" charset="-120"/>
                <a:ea typeface="Microsoft JhengHei UI Light" panose="020B0304030504040204" pitchFamily="34" charset="-120"/>
              </a:rPr>
            </a:br>
            <a:r>
              <a:rPr lang="en-US" sz="2400" b="1" cap="none" dirty="0">
                <a:latin typeface="Microsoft JhengHei UI Light" panose="020B0304030504040204" pitchFamily="34" charset="-120"/>
                <a:ea typeface="Microsoft JhengHei UI Light" panose="020B0304030504040204" pitchFamily="34" charset="-120"/>
              </a:rPr>
              <a:t>- it accounts for 10 % of upper </a:t>
            </a:r>
            <a:r>
              <a:rPr lang="en-US" sz="2400" b="1" cap="none" dirty="0" err="1">
                <a:latin typeface="Microsoft JhengHei UI Light" panose="020B0304030504040204" pitchFamily="34" charset="-120"/>
                <a:ea typeface="Microsoft JhengHei UI Light" panose="020B0304030504040204" pitchFamily="34" charset="-120"/>
              </a:rPr>
              <a:t>gi</a:t>
            </a:r>
            <a:r>
              <a:rPr lang="en-US" sz="2400" b="1" cap="none" dirty="0">
                <a:latin typeface="Microsoft JhengHei UI Light" panose="020B0304030504040204" pitchFamily="34" charset="-120"/>
                <a:ea typeface="Microsoft JhengHei UI Light" panose="020B0304030504040204" pitchFamily="34" charset="-120"/>
              </a:rPr>
              <a:t> bleeds </a:t>
            </a:r>
            <a:endParaRPr lang="en-US" sz="1800" b="1" cap="none" dirty="0">
              <a:latin typeface="Microsoft JhengHei UI Light" panose="020B0304030504040204" pitchFamily="34" charset="-120"/>
              <a:ea typeface="Microsoft JhengHei UI Light" panose="020B0304030504040204" pitchFamily="34" charset="-120"/>
            </a:endParaRPr>
          </a:p>
        </p:txBody>
      </p:sp>
    </p:spTree>
    <p:extLst>
      <p:ext uri="{BB962C8B-B14F-4D97-AF65-F5344CB8AC3E}">
        <p14:creationId xmlns:p14="http://schemas.microsoft.com/office/powerpoint/2010/main" val="25997389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D09F-BF4E-4539-9654-29DF61638CE9}"/>
              </a:ext>
            </a:extLst>
          </p:cNvPr>
          <p:cNvSpPr>
            <a:spLocks noGrp="1"/>
          </p:cNvSpPr>
          <p:nvPr>
            <p:ph type="title" idx="4294967295"/>
          </p:nvPr>
        </p:nvSpPr>
        <p:spPr>
          <a:xfrm>
            <a:off x="0" y="444500"/>
            <a:ext cx="7718425" cy="573088"/>
          </a:xfrm>
        </p:spPr>
        <p:txBody>
          <a:bodyPr>
            <a:normAutofit fontScale="90000"/>
          </a:bodyPr>
          <a:lstStyle/>
          <a:p>
            <a:r>
              <a:rPr lang="en-US"/>
              <a:t>.</a:t>
            </a:r>
          </a:p>
        </p:txBody>
      </p:sp>
      <p:pic>
        <p:nvPicPr>
          <p:cNvPr id="5" name="Content Placeholder 4">
            <a:extLst>
              <a:ext uri="{FF2B5EF4-FFF2-40B4-BE49-F238E27FC236}">
                <a16:creationId xmlns:a16="http://schemas.microsoft.com/office/drawing/2014/main" id="{1FBAEA52-0B92-4891-9836-0027F473C6F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12787" y="423862"/>
            <a:ext cx="7718425" cy="4295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8144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ABEC38C-8FA2-4163-9F18-648FAC69E06C}"/>
              </a:ext>
            </a:extLst>
          </p:cNvPr>
          <p:cNvSpPr>
            <a:spLocks noGrp="1"/>
          </p:cNvSpPr>
          <p:nvPr>
            <p:ph type="subTitle" idx="1"/>
          </p:nvPr>
        </p:nvSpPr>
        <p:spPr>
          <a:xfrm>
            <a:off x="1581905" y="1182586"/>
            <a:ext cx="6514784" cy="2915488"/>
          </a:xfrm>
        </p:spPr>
        <p:txBody>
          <a:bodyPr/>
          <a:lstStyle/>
          <a:p>
            <a:pPr algn="l"/>
            <a:r>
              <a:rPr lang="en-US" sz="1800" dirty="0">
                <a:solidFill>
                  <a:srgbClr val="202124"/>
                </a:solidFill>
                <a:latin typeface="Microsoft JhengHei UI Light" panose="020B0304030504040204" pitchFamily="34" charset="-120"/>
                <a:ea typeface="Microsoft JhengHei UI Light" panose="020B0304030504040204" pitchFamily="34" charset="-120"/>
              </a:rPr>
              <a:t> </a:t>
            </a:r>
            <a:r>
              <a:rPr lang="en-US" sz="1800" cap="none" dirty="0">
                <a:solidFill>
                  <a:srgbClr val="202124"/>
                </a:solidFill>
                <a:latin typeface="Microsoft JhengHei UI Light" panose="020B0304030504040204" pitchFamily="34" charset="-120"/>
                <a:ea typeface="Microsoft JhengHei UI Light" panose="020B0304030504040204" pitchFamily="34" charset="-120"/>
              </a:rPr>
              <a:t>increased pressure in the abdomen such as: </a:t>
            </a:r>
          </a:p>
          <a:p>
            <a:pPr lvl="1" algn="l">
              <a:buFont typeface="+mj-lt"/>
              <a:buAutoNum type="arabicPeriod"/>
            </a:pPr>
            <a:r>
              <a:rPr lang="en-US" sz="1800" cap="none" dirty="0">
                <a:solidFill>
                  <a:srgbClr val="202124"/>
                </a:solidFill>
                <a:latin typeface="Microsoft JhengHei UI Light" panose="020B0304030504040204" pitchFamily="34" charset="-120"/>
                <a:ea typeface="Microsoft JhengHei UI Light" panose="020B0304030504040204" pitchFamily="34" charset="-120"/>
              </a:rPr>
              <a:t>retching</a:t>
            </a:r>
          </a:p>
          <a:p>
            <a:pPr lvl="1" algn="l">
              <a:buFont typeface="+mj-lt"/>
              <a:buAutoNum type="arabicPeriod"/>
            </a:pPr>
            <a:r>
              <a:rPr lang="en-US" sz="1800" cap="none" dirty="0">
                <a:solidFill>
                  <a:srgbClr val="202124"/>
                </a:solidFill>
                <a:latin typeface="Microsoft JhengHei UI Light" panose="020B0304030504040204" pitchFamily="34" charset="-120"/>
                <a:ea typeface="Microsoft JhengHei UI Light" panose="020B0304030504040204" pitchFamily="34" charset="-120"/>
              </a:rPr>
              <a:t>vomiting</a:t>
            </a:r>
          </a:p>
          <a:p>
            <a:pPr lvl="1" algn="l">
              <a:buFont typeface="+mj-lt"/>
              <a:buAutoNum type="arabicPeriod"/>
            </a:pPr>
            <a:r>
              <a:rPr lang="en-US" sz="1800" cap="none" dirty="0">
                <a:solidFill>
                  <a:srgbClr val="202124"/>
                </a:solidFill>
                <a:latin typeface="Microsoft JhengHei UI Light" panose="020B0304030504040204" pitchFamily="34" charset="-120"/>
                <a:ea typeface="Microsoft JhengHei UI Light" panose="020B0304030504040204" pitchFamily="34" charset="-120"/>
              </a:rPr>
              <a:t>straining</a:t>
            </a:r>
          </a:p>
          <a:p>
            <a:pPr lvl="1" algn="l">
              <a:buFont typeface="+mj-lt"/>
              <a:buAutoNum type="arabicPeriod"/>
            </a:pPr>
            <a:r>
              <a:rPr lang="en-US" sz="1800" cap="none" dirty="0">
                <a:solidFill>
                  <a:srgbClr val="202124"/>
                </a:solidFill>
                <a:latin typeface="Microsoft JhengHei UI Light" panose="020B0304030504040204" pitchFamily="34" charset="-120"/>
                <a:ea typeface="Microsoft JhengHei UI Light" panose="020B0304030504040204" pitchFamily="34" charset="-120"/>
              </a:rPr>
              <a:t>hiccup</a:t>
            </a:r>
          </a:p>
          <a:p>
            <a:pPr lvl="1" algn="l">
              <a:buFont typeface="+mj-lt"/>
              <a:buAutoNum type="arabicPeriod"/>
            </a:pPr>
            <a:r>
              <a:rPr lang="en-US" sz="1800" cap="none" dirty="0">
                <a:solidFill>
                  <a:srgbClr val="202124"/>
                </a:solidFill>
                <a:latin typeface="Microsoft JhengHei UI Light" panose="020B0304030504040204" pitchFamily="34" charset="-120"/>
                <a:ea typeface="Microsoft JhengHei UI Light" panose="020B0304030504040204" pitchFamily="34" charset="-120"/>
              </a:rPr>
              <a:t>coughing</a:t>
            </a:r>
          </a:p>
          <a:p>
            <a:pPr lvl="1" algn="l">
              <a:buFont typeface="+mj-lt"/>
              <a:buAutoNum type="arabicPeriod"/>
            </a:pPr>
            <a:r>
              <a:rPr lang="en-US" sz="1800" cap="none" dirty="0">
                <a:solidFill>
                  <a:srgbClr val="202124"/>
                </a:solidFill>
                <a:latin typeface="Microsoft JhengHei UI Light" panose="020B0304030504040204" pitchFamily="34" charset="-120"/>
                <a:ea typeface="Microsoft JhengHei UI Light" panose="020B0304030504040204" pitchFamily="34" charset="-120"/>
              </a:rPr>
              <a:t>blunt abdominal trauma</a:t>
            </a:r>
          </a:p>
          <a:p>
            <a:pPr lvl="1" algn="l">
              <a:buFont typeface="+mj-lt"/>
              <a:buAutoNum type="arabicPeriod"/>
            </a:pPr>
            <a:r>
              <a:rPr lang="en-US" sz="1800" cap="none" dirty="0">
                <a:solidFill>
                  <a:srgbClr val="202124"/>
                </a:solidFill>
                <a:latin typeface="Microsoft JhengHei UI Light" panose="020B0304030504040204" pitchFamily="34" charset="-120"/>
                <a:ea typeface="Microsoft JhengHei UI Light" panose="020B0304030504040204" pitchFamily="34" charset="-120"/>
              </a:rPr>
              <a:t>cardiopulmonary resuscitation</a:t>
            </a:r>
            <a:br>
              <a:rPr lang="en-US" cap="none" dirty="0">
                <a:solidFill>
                  <a:srgbClr val="202124"/>
                </a:solidFill>
                <a:latin typeface="Helvetica Neue"/>
              </a:rPr>
            </a:br>
            <a:endParaRPr lang="en-US" dirty="0"/>
          </a:p>
        </p:txBody>
      </p:sp>
      <p:sp>
        <p:nvSpPr>
          <p:cNvPr id="2" name="Title 1">
            <a:extLst>
              <a:ext uri="{FF2B5EF4-FFF2-40B4-BE49-F238E27FC236}">
                <a16:creationId xmlns:a16="http://schemas.microsoft.com/office/drawing/2014/main" id="{7FB8DD50-F2CB-4A54-8D6B-E5EC13D3C3F4}"/>
              </a:ext>
            </a:extLst>
          </p:cNvPr>
          <p:cNvSpPr>
            <a:spLocks noGrp="1"/>
          </p:cNvSpPr>
          <p:nvPr>
            <p:ph type="title"/>
          </p:nvPr>
        </p:nvSpPr>
        <p:spPr>
          <a:xfrm>
            <a:off x="1753355" y="365015"/>
            <a:ext cx="5679900" cy="572700"/>
          </a:xfrm>
        </p:spPr>
        <p:txBody>
          <a:bodyPr/>
          <a:lstStyle/>
          <a:p>
            <a:r>
              <a:rPr lang="en-US" b="1" dirty="0">
                <a:latin typeface="Microsoft JhengHei UI Light" panose="020B0304030504040204" pitchFamily="34" charset="-120"/>
                <a:ea typeface="Microsoft JhengHei UI Light" panose="020B0304030504040204" pitchFamily="34" charset="-120"/>
              </a:rPr>
              <a:t>CAUSES</a:t>
            </a:r>
            <a:r>
              <a:rPr lang="en-US" dirty="0">
                <a:latin typeface="Microsoft JhengHei UI Light" panose="020B0304030504040204" pitchFamily="34" charset="-120"/>
                <a:ea typeface="Microsoft JhengHei UI Light" panose="020B0304030504040204" pitchFamily="34" charset="-120"/>
              </a:rPr>
              <a:t>:</a:t>
            </a:r>
          </a:p>
        </p:txBody>
      </p:sp>
    </p:spTree>
    <p:extLst>
      <p:ext uri="{BB962C8B-B14F-4D97-AF65-F5344CB8AC3E}">
        <p14:creationId xmlns:p14="http://schemas.microsoft.com/office/powerpoint/2010/main" val="2452398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2C254-2BCA-4D7C-9EA9-3CB9D8A4BF21}"/>
              </a:ext>
            </a:extLst>
          </p:cNvPr>
          <p:cNvSpPr>
            <a:spLocks noGrp="1"/>
          </p:cNvSpPr>
          <p:nvPr>
            <p:ph type="title"/>
          </p:nvPr>
        </p:nvSpPr>
        <p:spPr>
          <a:xfrm>
            <a:off x="492368" y="441442"/>
            <a:ext cx="7737231" cy="2019300"/>
          </a:xfrm>
        </p:spPr>
        <p:txBody>
          <a:bodyPr>
            <a:normAutofit/>
          </a:bodyPr>
          <a:lstStyle/>
          <a:p>
            <a:r>
              <a:rPr lang="en-US" b="1" dirty="0">
                <a:latin typeface="Microsoft JhengHei UI Light" panose="020B0304030504040204" pitchFamily="34" charset="-120"/>
                <a:ea typeface="Microsoft JhengHei UI Light" panose="020B0304030504040204" pitchFamily="34" charset="-120"/>
              </a:rPr>
              <a:t>Who is more susceptible to Mallory Weiss tear? </a:t>
            </a:r>
          </a:p>
        </p:txBody>
      </p:sp>
      <p:sp>
        <p:nvSpPr>
          <p:cNvPr id="3" name="Content Placeholder 2">
            <a:extLst>
              <a:ext uri="{FF2B5EF4-FFF2-40B4-BE49-F238E27FC236}">
                <a16:creationId xmlns:a16="http://schemas.microsoft.com/office/drawing/2014/main" id="{5FAB2493-008A-4CA1-92AD-D61D5244AD20}"/>
              </a:ext>
            </a:extLst>
          </p:cNvPr>
          <p:cNvSpPr>
            <a:spLocks noGrp="1"/>
          </p:cNvSpPr>
          <p:nvPr>
            <p:ph type="subTitle" idx="1"/>
          </p:nvPr>
        </p:nvSpPr>
        <p:spPr>
          <a:xfrm>
            <a:off x="1047301" y="2292759"/>
            <a:ext cx="7049397" cy="780000"/>
          </a:xfrm>
        </p:spPr>
        <p:txBody>
          <a:bodyPr>
            <a:noAutofit/>
          </a:bodyPr>
          <a:lstStyle/>
          <a:p>
            <a:pPr algn="l"/>
            <a:r>
              <a:rPr lang="en-US" sz="2000" cap="none" dirty="0">
                <a:solidFill>
                  <a:srgbClr val="202124"/>
                </a:solidFill>
                <a:latin typeface="Microsoft JhengHei UI Light" panose="020B0304030504040204" pitchFamily="34" charset="-120"/>
                <a:ea typeface="Microsoft JhengHei UI Light" panose="020B0304030504040204" pitchFamily="34" charset="-120"/>
              </a:rPr>
              <a:t>alcoholic people (because alcohol irritates the gastric cells and induce vomiting) </a:t>
            </a:r>
          </a:p>
          <a:p>
            <a:pPr algn="l"/>
            <a:r>
              <a:rPr lang="en-US" sz="2000" cap="none" dirty="0">
                <a:solidFill>
                  <a:srgbClr val="202124"/>
                </a:solidFill>
                <a:latin typeface="Microsoft JhengHei UI Light" panose="020B0304030504040204" pitchFamily="34" charset="-120"/>
                <a:ea typeface="Microsoft JhengHei UI Light" panose="020B0304030504040204" pitchFamily="34" charset="-120"/>
              </a:rPr>
              <a:t>ages between 40 and 60 </a:t>
            </a:r>
          </a:p>
          <a:p>
            <a:pPr algn="l"/>
            <a:r>
              <a:rPr lang="en-US" sz="2000" cap="none" dirty="0">
                <a:solidFill>
                  <a:srgbClr val="202124"/>
                </a:solidFill>
                <a:latin typeface="Microsoft JhengHei UI Light" panose="020B0304030504040204" pitchFamily="34" charset="-120"/>
                <a:ea typeface="Microsoft JhengHei UI Light" panose="020B0304030504040204" pitchFamily="34" charset="-120"/>
              </a:rPr>
              <a:t>it affects </a:t>
            </a:r>
            <a:r>
              <a:rPr lang="en-US" sz="2000" b="1" cap="none" dirty="0">
                <a:solidFill>
                  <a:srgbClr val="202124"/>
                </a:solidFill>
                <a:latin typeface="Microsoft JhengHei UI Light" panose="020B0304030504040204" pitchFamily="34" charset="-120"/>
                <a:ea typeface="Microsoft JhengHei UI Light" panose="020B0304030504040204" pitchFamily="34" charset="-120"/>
              </a:rPr>
              <a:t>males</a:t>
            </a:r>
            <a:r>
              <a:rPr lang="en-US" sz="2000" cap="none" dirty="0">
                <a:solidFill>
                  <a:srgbClr val="202124"/>
                </a:solidFill>
                <a:latin typeface="Microsoft JhengHei UI Light" panose="020B0304030504040204" pitchFamily="34" charset="-120"/>
                <a:ea typeface="Microsoft JhengHei UI Light" panose="020B0304030504040204" pitchFamily="34" charset="-120"/>
              </a:rPr>
              <a:t> more than females</a:t>
            </a:r>
          </a:p>
        </p:txBody>
      </p:sp>
    </p:spTree>
    <p:extLst>
      <p:ext uri="{BB962C8B-B14F-4D97-AF65-F5344CB8AC3E}">
        <p14:creationId xmlns:p14="http://schemas.microsoft.com/office/powerpoint/2010/main" val="899988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928D-EFCE-4126-995E-1E447921D419}"/>
              </a:ext>
            </a:extLst>
          </p:cNvPr>
          <p:cNvSpPr>
            <a:spLocks noGrp="1"/>
          </p:cNvSpPr>
          <p:nvPr>
            <p:ph type="title"/>
          </p:nvPr>
        </p:nvSpPr>
        <p:spPr>
          <a:xfrm>
            <a:off x="304800" y="1451912"/>
            <a:ext cx="8053754" cy="673200"/>
          </a:xfrm>
        </p:spPr>
        <p:txBody>
          <a:bodyPr>
            <a:normAutofit fontScale="90000"/>
          </a:bodyPr>
          <a:lstStyle/>
          <a:p>
            <a:r>
              <a:rPr lang="en-US" dirty="0">
                <a:latin typeface="Microsoft JhengHei UI Light" panose="020B0304030504040204" pitchFamily="34" charset="-120"/>
                <a:ea typeface="Microsoft JhengHei UI Light" panose="020B0304030504040204" pitchFamily="34" charset="-120"/>
              </a:rPr>
              <a:t>Does everyone with repeated vomit develop Mallory Weiss? </a:t>
            </a:r>
            <a:br>
              <a:rPr lang="en-US" dirty="0">
                <a:latin typeface="Microsoft JhengHei UI Light" panose="020B0304030504040204" pitchFamily="34" charset="-120"/>
                <a:ea typeface="Microsoft JhengHei UI Light" panose="020B0304030504040204" pitchFamily="34" charset="-120"/>
              </a:rPr>
            </a:br>
            <a:r>
              <a:rPr lang="en-US" dirty="0">
                <a:latin typeface="Microsoft JhengHei UI Light" panose="020B0304030504040204" pitchFamily="34" charset="-120"/>
                <a:ea typeface="Microsoft JhengHei UI Light" panose="020B0304030504040204" pitchFamily="34" charset="-120"/>
              </a:rPr>
              <a:t> </a:t>
            </a:r>
            <a:br>
              <a:rPr lang="en-US" dirty="0">
                <a:latin typeface="Microsoft JhengHei UI Light" panose="020B0304030504040204" pitchFamily="34" charset="-120"/>
                <a:ea typeface="Microsoft JhengHei UI Light" panose="020B0304030504040204" pitchFamily="34" charset="-120"/>
              </a:rPr>
            </a:br>
            <a:endParaRPr lang="en-US" dirty="0">
              <a:latin typeface="Microsoft JhengHei UI Light" panose="020B0304030504040204" pitchFamily="34" charset="-120"/>
              <a:ea typeface="Microsoft JhengHei UI Light" panose="020B0304030504040204" pitchFamily="34" charset="-120"/>
            </a:endParaRPr>
          </a:p>
        </p:txBody>
      </p:sp>
      <p:sp>
        <p:nvSpPr>
          <p:cNvPr id="3" name="Content Placeholder 2">
            <a:extLst>
              <a:ext uri="{FF2B5EF4-FFF2-40B4-BE49-F238E27FC236}">
                <a16:creationId xmlns:a16="http://schemas.microsoft.com/office/drawing/2014/main" id="{57206659-8B06-45C1-8FF0-F2485F808D4A}"/>
              </a:ext>
            </a:extLst>
          </p:cNvPr>
          <p:cNvSpPr>
            <a:spLocks noGrp="1"/>
          </p:cNvSpPr>
          <p:nvPr>
            <p:ph type="subTitle" idx="1"/>
          </p:nvPr>
        </p:nvSpPr>
        <p:spPr>
          <a:xfrm>
            <a:off x="621323" y="2329472"/>
            <a:ext cx="7653315" cy="1841804"/>
          </a:xfrm>
        </p:spPr>
        <p:txBody>
          <a:bodyPr/>
          <a:lstStyle/>
          <a:p>
            <a:pPr marL="114300" indent="0" algn="l"/>
            <a:r>
              <a:rPr lang="en-US" sz="2000" cap="none" dirty="0">
                <a:solidFill>
                  <a:schemeClr val="tx1">
                    <a:lumMod val="95000"/>
                    <a:lumOff val="5000"/>
                  </a:schemeClr>
                </a:solidFill>
                <a:latin typeface="Microsoft JhengHei UI Light" panose="020B0304030504040204" pitchFamily="34" charset="-120"/>
                <a:ea typeface="Microsoft JhengHei UI Light" panose="020B0304030504040204" pitchFamily="34" charset="-120"/>
              </a:rPr>
              <a:t>not everyone with repeated vomiting develops </a:t>
            </a:r>
            <a:r>
              <a:rPr lang="en-US" sz="2000" cap="none" dirty="0" err="1">
                <a:solidFill>
                  <a:schemeClr val="tx1">
                    <a:lumMod val="95000"/>
                    <a:lumOff val="5000"/>
                  </a:schemeClr>
                </a:solidFill>
                <a:latin typeface="Microsoft JhengHei UI Light" panose="020B0304030504040204" pitchFamily="34" charset="-120"/>
                <a:ea typeface="Microsoft JhengHei UI Light" panose="020B0304030504040204" pitchFamily="34" charset="-120"/>
              </a:rPr>
              <a:t>mallory</a:t>
            </a:r>
            <a:r>
              <a:rPr lang="en-US" sz="2000" cap="none" dirty="0">
                <a:solidFill>
                  <a:schemeClr val="tx1">
                    <a:lumMod val="95000"/>
                    <a:lumOff val="5000"/>
                  </a:schemeClr>
                </a:solidFill>
                <a:latin typeface="Microsoft JhengHei UI Light" panose="020B0304030504040204" pitchFamily="34" charset="-120"/>
                <a:ea typeface="Microsoft JhengHei UI Light" panose="020B0304030504040204" pitchFamily="34" charset="-120"/>
              </a:rPr>
              <a:t> </a:t>
            </a:r>
            <a:r>
              <a:rPr lang="en-US" sz="2000" cap="none" dirty="0" err="1">
                <a:solidFill>
                  <a:schemeClr val="tx1">
                    <a:lumMod val="95000"/>
                    <a:lumOff val="5000"/>
                  </a:schemeClr>
                </a:solidFill>
                <a:latin typeface="Microsoft JhengHei UI Light" panose="020B0304030504040204" pitchFamily="34" charset="-120"/>
                <a:ea typeface="Microsoft JhengHei UI Light" panose="020B0304030504040204" pitchFamily="34" charset="-120"/>
              </a:rPr>
              <a:t>weiss</a:t>
            </a:r>
            <a:r>
              <a:rPr lang="en-US" sz="2000" cap="none" dirty="0">
                <a:solidFill>
                  <a:schemeClr val="tx1">
                    <a:lumMod val="95000"/>
                    <a:lumOff val="5000"/>
                  </a:schemeClr>
                </a:solidFill>
                <a:latin typeface="Microsoft JhengHei UI Light" panose="020B0304030504040204" pitchFamily="34" charset="-120"/>
                <a:ea typeface="Microsoft JhengHei UI Light" panose="020B0304030504040204" pitchFamily="34" charset="-120"/>
              </a:rPr>
              <a:t> tear,  it should be severe and vigorous vomit enough to cause a pressure  and tear the mucosa and submucosa.</a:t>
            </a:r>
          </a:p>
        </p:txBody>
      </p:sp>
    </p:spTree>
    <p:extLst>
      <p:ext uri="{BB962C8B-B14F-4D97-AF65-F5344CB8AC3E}">
        <p14:creationId xmlns:p14="http://schemas.microsoft.com/office/powerpoint/2010/main" val="2063786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958E-8B7F-4759-83A2-4840EB7260C7}"/>
              </a:ext>
            </a:extLst>
          </p:cNvPr>
          <p:cNvSpPr>
            <a:spLocks noGrp="1"/>
          </p:cNvSpPr>
          <p:nvPr>
            <p:ph type="title"/>
          </p:nvPr>
        </p:nvSpPr>
        <p:spPr>
          <a:xfrm>
            <a:off x="161365" y="285750"/>
            <a:ext cx="7908215" cy="1017270"/>
          </a:xfrm>
        </p:spPr>
        <p:txBody>
          <a:bodyPr>
            <a:noAutofit/>
          </a:bodyPr>
          <a:lstStyle/>
          <a:p>
            <a:r>
              <a:rPr lang="en-US" sz="3200" b="1" dirty="0">
                <a:latin typeface="Microsoft JhengHei UI Light" panose="020B0304030504040204" pitchFamily="34" charset="-120"/>
                <a:ea typeface="Microsoft JhengHei UI Light" panose="020B0304030504040204" pitchFamily="34" charset="-120"/>
              </a:rPr>
              <a:t>What </a:t>
            </a:r>
            <a:r>
              <a:rPr lang="en-GB" sz="3200" b="1" dirty="0">
                <a:latin typeface="Microsoft JhengHei UI Light" panose="020B0304030504040204" pitchFamily="34" charset="-120"/>
                <a:ea typeface="Microsoft JhengHei UI Light" panose="020B0304030504040204" pitchFamily="34" charset="-120"/>
              </a:rPr>
              <a:t>is</a:t>
            </a:r>
            <a:r>
              <a:rPr lang="en-US" sz="3200" b="1" dirty="0">
                <a:latin typeface="Microsoft JhengHei UI Light" panose="020B0304030504040204" pitchFamily="34" charset="-120"/>
                <a:ea typeface="Microsoft JhengHei UI Light" panose="020B0304030504040204" pitchFamily="34" charset="-120"/>
              </a:rPr>
              <a:t> the clinical presentation? </a:t>
            </a:r>
            <a:br>
              <a:rPr lang="en-US" sz="3200" b="1" dirty="0">
                <a:latin typeface="Microsoft JhengHei UI Light" panose="020B0304030504040204" pitchFamily="34" charset="-120"/>
                <a:ea typeface="Microsoft JhengHei UI Light" panose="020B0304030504040204" pitchFamily="34" charset="-120"/>
              </a:rPr>
            </a:br>
            <a:endParaRPr lang="en-US" sz="3200" b="1" dirty="0">
              <a:latin typeface="Microsoft JhengHei UI Light" panose="020B0304030504040204" pitchFamily="34" charset="-120"/>
              <a:ea typeface="Microsoft JhengHei UI Light" panose="020B0304030504040204" pitchFamily="34" charset="-120"/>
            </a:endParaRPr>
          </a:p>
        </p:txBody>
      </p:sp>
      <p:sp>
        <p:nvSpPr>
          <p:cNvPr id="3" name="Content Placeholder 2">
            <a:extLst>
              <a:ext uri="{FF2B5EF4-FFF2-40B4-BE49-F238E27FC236}">
                <a16:creationId xmlns:a16="http://schemas.microsoft.com/office/drawing/2014/main" id="{475EE267-42BB-497B-980E-3D827D7C4268}"/>
              </a:ext>
            </a:extLst>
          </p:cNvPr>
          <p:cNvSpPr>
            <a:spLocks noGrp="1"/>
          </p:cNvSpPr>
          <p:nvPr>
            <p:ph idx="4294967295"/>
          </p:nvPr>
        </p:nvSpPr>
        <p:spPr>
          <a:xfrm>
            <a:off x="712787" y="1148373"/>
            <a:ext cx="7718425" cy="3416300"/>
          </a:xfrm>
        </p:spPr>
        <p:txBody>
          <a:bodyPr>
            <a:normAutofit fontScale="47500" lnSpcReduction="20000"/>
          </a:bodyPr>
          <a:lstStyle/>
          <a:p>
            <a:pPr marL="114300" indent="0" algn="l" fontAlgn="base">
              <a:buNone/>
            </a:pP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patients present with : </a:t>
            </a:r>
            <a:endPar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endParaRPr>
          </a:p>
          <a:p>
            <a:pPr algn="l" fontAlgn="base">
              <a:buFont typeface="Arial" panose="020B0604020202020204" pitchFamily="34" charset="0"/>
              <a:buChar char="•"/>
            </a:pPr>
            <a:r>
              <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se</a:t>
            </a:r>
            <a:r>
              <a:rPr lang="en-US" sz="2700" b="1" cap="none" dirty="0" err="1">
                <a:solidFill>
                  <a:schemeClr val="dk1"/>
                </a:solidFill>
                <a:latin typeface="Microsoft JhengHei UI Light" panose="020B0304030504040204" pitchFamily="34" charset="-120"/>
                <a:ea typeface="Microsoft JhengHei UI Light" panose="020B0304030504040204" pitchFamily="34" charset="-120"/>
                <a:sym typeface="Vidaloka"/>
              </a:rPr>
              <a:t>vere</a:t>
            </a: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 epigastric pain</a:t>
            </a:r>
            <a:endPar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endParaRPr>
          </a:p>
          <a:p>
            <a:pPr algn="l" fontAlgn="base">
              <a:buFont typeface="Arial" panose="020B0604020202020204" pitchFamily="34" charset="0"/>
              <a:buChar char="•"/>
            </a:pPr>
            <a:r>
              <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r</a:t>
            </a: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etching </a:t>
            </a:r>
            <a:endPar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endParaRPr>
          </a:p>
          <a:p>
            <a:pPr algn="l" fontAlgn="base">
              <a:buFont typeface="Arial" panose="020B0604020202020204" pitchFamily="34" charset="0"/>
              <a:buChar char="•"/>
            </a:pPr>
            <a:r>
              <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m</a:t>
            </a:r>
            <a:r>
              <a:rPr lang="en-US" sz="2700" b="1" cap="none" dirty="0" err="1">
                <a:solidFill>
                  <a:schemeClr val="dk1"/>
                </a:solidFill>
                <a:latin typeface="Microsoft JhengHei UI Light" panose="020B0304030504040204" pitchFamily="34" charset="-120"/>
                <a:ea typeface="Microsoft JhengHei UI Light" panose="020B0304030504040204" pitchFamily="34" charset="-120"/>
                <a:sym typeface="Vidaloka"/>
              </a:rPr>
              <a:t>ild</a:t>
            </a: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 hematemesis that is bright red or that looks like coffee grounds</a:t>
            </a:r>
          </a:p>
          <a:p>
            <a:pPr algn="l" fontAlgn="base">
              <a:buFont typeface="Arial" panose="020B0604020202020204" pitchFamily="34" charset="0"/>
              <a:buChar char="•"/>
            </a:pP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black or tar-like stools</a:t>
            </a:r>
          </a:p>
          <a:p>
            <a:pPr algn="l" fontAlgn="base">
              <a:buFont typeface="Arial" panose="020B0604020202020204" pitchFamily="34" charset="0"/>
              <a:buChar char="•"/>
            </a:pP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hematochezia (in severe cases) </a:t>
            </a:r>
          </a:p>
          <a:p>
            <a:pPr algn="l" fontAlgn="base">
              <a:buFont typeface="Arial" panose="020B0604020202020204" pitchFamily="34" charset="0"/>
              <a:buChar char="•"/>
            </a:pP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weakness, dizziness, faintness</a:t>
            </a:r>
          </a:p>
          <a:p>
            <a:pPr algn="l" fontAlgn="base">
              <a:buFont typeface="Arial" panose="020B0604020202020204" pitchFamily="34" charset="0"/>
              <a:buChar char="•"/>
            </a:pP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shortness of breath</a:t>
            </a:r>
          </a:p>
          <a:p>
            <a:pPr algn="l" fontAlgn="base">
              <a:buFont typeface="Arial" panose="020B0604020202020204" pitchFamily="34" charset="0"/>
              <a:buChar char="•"/>
            </a:pP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diarrhea</a:t>
            </a:r>
            <a:endPar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endParaRPr>
          </a:p>
          <a:p>
            <a:pPr algn="l" fontAlgn="base">
              <a:buFont typeface="Arial" panose="020B0604020202020204" pitchFamily="34" charset="0"/>
              <a:buChar char="•"/>
            </a:pPr>
            <a:r>
              <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a</a:t>
            </a:r>
            <a:r>
              <a:rPr lang="en-US" sz="2700" b="1" cap="none" dirty="0" err="1">
                <a:solidFill>
                  <a:schemeClr val="dk1"/>
                </a:solidFill>
                <a:latin typeface="Microsoft JhengHei UI Light" panose="020B0304030504040204" pitchFamily="34" charset="-120"/>
                <a:ea typeface="Microsoft JhengHei UI Light" panose="020B0304030504040204" pitchFamily="34" charset="-120"/>
                <a:sym typeface="Vidaloka"/>
              </a:rPr>
              <a:t>bdominal</a:t>
            </a: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 or chest pain</a:t>
            </a:r>
            <a:b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br>
            <a:b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br>
            <a:endParaRPr lang="en-US" sz="2700" b="1" dirty="0">
              <a:solidFill>
                <a:schemeClr val="dk1"/>
              </a:solidFill>
              <a:latin typeface="Microsoft JhengHei UI Light" panose="020B0304030504040204" pitchFamily="34" charset="-120"/>
              <a:ea typeface="Microsoft JhengHei UI Light" panose="020B0304030504040204" pitchFamily="34" charset="-120"/>
              <a:sym typeface="Vidaloka"/>
            </a:endParaRPr>
          </a:p>
        </p:txBody>
      </p:sp>
    </p:spTree>
    <p:extLst>
      <p:ext uri="{BB962C8B-B14F-4D97-AF65-F5344CB8AC3E}">
        <p14:creationId xmlns:p14="http://schemas.microsoft.com/office/powerpoint/2010/main" val="1786957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AD32-1334-424E-8928-20A6D037DC84}"/>
              </a:ext>
            </a:extLst>
          </p:cNvPr>
          <p:cNvSpPr>
            <a:spLocks noGrp="1"/>
          </p:cNvSpPr>
          <p:nvPr>
            <p:ph type="title" idx="4294967295"/>
          </p:nvPr>
        </p:nvSpPr>
        <p:spPr>
          <a:xfrm>
            <a:off x="281355" y="431800"/>
            <a:ext cx="8862646" cy="573088"/>
          </a:xfrm>
        </p:spPr>
        <p:txBody>
          <a:bodyPr>
            <a:normAutofit fontScale="90000"/>
          </a:bodyPr>
          <a:lstStyle/>
          <a:p>
            <a:r>
              <a:rPr lang="en-US" sz="3100" dirty="0">
                <a:latin typeface="Microsoft JhengHei UI Light" panose="020B0304030504040204" pitchFamily="34" charset="-120"/>
                <a:ea typeface="Microsoft JhengHei UI Light" panose="020B0304030504040204" pitchFamily="34" charset="-120"/>
              </a:rPr>
              <a:t>Can we depend on the clinical features to confirm the diagnosis? </a:t>
            </a:r>
            <a:br>
              <a:rPr lang="en-US" dirty="0"/>
            </a:br>
            <a:endParaRPr lang="en-US" dirty="0"/>
          </a:p>
        </p:txBody>
      </p:sp>
      <p:sp>
        <p:nvSpPr>
          <p:cNvPr id="3" name="Content Placeholder 2">
            <a:extLst>
              <a:ext uri="{FF2B5EF4-FFF2-40B4-BE49-F238E27FC236}">
                <a16:creationId xmlns:a16="http://schemas.microsoft.com/office/drawing/2014/main" id="{AADB187D-57B5-431A-9BCB-C221A9E9263D}"/>
              </a:ext>
            </a:extLst>
          </p:cNvPr>
          <p:cNvSpPr>
            <a:spLocks noGrp="1"/>
          </p:cNvSpPr>
          <p:nvPr>
            <p:ph idx="4294967295"/>
          </p:nvPr>
        </p:nvSpPr>
        <p:spPr>
          <a:xfrm>
            <a:off x="464283" y="1004888"/>
            <a:ext cx="7718425" cy="3416300"/>
          </a:xfrm>
        </p:spPr>
        <p:txBody>
          <a:bodyPr/>
          <a:lstStyle/>
          <a:p>
            <a:pPr marL="114300" indent="0" algn="l">
              <a:buNone/>
            </a:pPr>
            <a:r>
              <a:rPr lang="en-GB" sz="2700" b="1" u="sng" cap="none" dirty="0">
                <a:solidFill>
                  <a:srgbClr val="FF0000"/>
                </a:solidFill>
                <a:latin typeface="Microsoft JhengHei UI Light" panose="020B0304030504040204" pitchFamily="34" charset="-120"/>
                <a:ea typeface="Microsoft JhengHei UI Light" panose="020B0304030504040204" pitchFamily="34" charset="-120"/>
                <a:sym typeface="Vidaloka"/>
              </a:rPr>
              <a:t>no</a:t>
            </a:r>
            <a:r>
              <a:rPr lang="en-US" sz="2700" cap="none" dirty="0">
                <a:solidFill>
                  <a:schemeClr val="dk1"/>
                </a:solidFill>
                <a:latin typeface="Microsoft JhengHei UI Light" panose="020B0304030504040204" pitchFamily="34" charset="-120"/>
                <a:ea typeface="Microsoft JhengHei UI Light" panose="020B0304030504040204" pitchFamily="34" charset="-120"/>
                <a:sym typeface="Vidaloka"/>
              </a:rPr>
              <a:t>, because the clinical differential diagnosis for such symptoms includes duodenal perforation, acute pancreatitis, myocardial infarction and </a:t>
            </a:r>
            <a:r>
              <a:rPr lang="en-US" sz="2700" cap="none" dirty="0" err="1">
                <a:solidFill>
                  <a:schemeClr val="dk1"/>
                </a:solidFill>
                <a:latin typeface="Microsoft JhengHei UI Light" panose="020B0304030504040204" pitchFamily="34" charset="-120"/>
                <a:ea typeface="Microsoft JhengHei UI Light" panose="020B0304030504040204" pitchFamily="34" charset="-120"/>
                <a:sym typeface="Vidaloka"/>
              </a:rPr>
              <a:t>oesophageal</a:t>
            </a:r>
            <a:r>
              <a:rPr lang="en-US" sz="2700" cap="none" dirty="0">
                <a:solidFill>
                  <a:schemeClr val="dk1"/>
                </a:solidFill>
                <a:latin typeface="Microsoft JhengHei UI Light" panose="020B0304030504040204" pitchFamily="34" charset="-120"/>
                <a:ea typeface="Microsoft JhengHei UI Light" panose="020B0304030504040204" pitchFamily="34" charset="-120"/>
                <a:sym typeface="Vidaloka"/>
              </a:rPr>
              <a:t> perforation. </a:t>
            </a:r>
            <a:br>
              <a:rPr lang="en-US" sz="2700" cap="none" dirty="0">
                <a:solidFill>
                  <a:schemeClr val="dk1"/>
                </a:solidFill>
                <a:latin typeface="Microsoft JhengHei UI Light" panose="020B0304030504040204" pitchFamily="34" charset="-120"/>
                <a:ea typeface="Microsoft JhengHei UI Light" panose="020B0304030504040204" pitchFamily="34" charset="-120"/>
                <a:sym typeface="Vidaloka"/>
              </a:rPr>
            </a:br>
            <a:r>
              <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a:t>
            </a:r>
            <a:r>
              <a:rPr lang="en-US"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endoscopy</a:t>
            </a:r>
            <a:r>
              <a:rPr lang="en-GB" sz="2700" b="1" cap="none" dirty="0">
                <a:solidFill>
                  <a:schemeClr val="dk1"/>
                </a:solidFill>
                <a:latin typeface="Microsoft JhengHei UI Light" panose="020B0304030504040204" pitchFamily="34" charset="-120"/>
                <a:ea typeface="Microsoft JhengHei UI Light" panose="020B0304030504040204" pitchFamily="34" charset="-120"/>
                <a:sym typeface="Vidaloka"/>
              </a:rPr>
              <a:t>”</a:t>
            </a:r>
            <a:r>
              <a:rPr lang="en-US" sz="2700" cap="none" dirty="0">
                <a:solidFill>
                  <a:schemeClr val="dk1"/>
                </a:solidFill>
                <a:latin typeface="Microsoft JhengHei UI Light" panose="020B0304030504040204" pitchFamily="34" charset="-120"/>
                <a:ea typeface="Microsoft JhengHei UI Light" panose="020B0304030504040204" pitchFamily="34" charset="-120"/>
                <a:sym typeface="Vidaloka"/>
              </a:rPr>
              <a:t>confirms the diagnosis</a:t>
            </a:r>
            <a:r>
              <a:rPr lang="en-US" sz="2700" dirty="0">
                <a:solidFill>
                  <a:schemeClr val="dk1"/>
                </a:solidFill>
                <a:latin typeface="Microsoft JhengHei UI Light" panose="020B0304030504040204" pitchFamily="34" charset="-120"/>
                <a:ea typeface="Microsoft JhengHei UI Light" panose="020B0304030504040204" pitchFamily="34" charset="-120"/>
                <a:sym typeface="Vidaloka"/>
              </a:rPr>
              <a:t>.</a:t>
            </a:r>
          </a:p>
        </p:txBody>
      </p:sp>
    </p:spTree>
    <p:extLst>
      <p:ext uri="{BB962C8B-B14F-4D97-AF65-F5344CB8AC3E}">
        <p14:creationId xmlns:p14="http://schemas.microsoft.com/office/powerpoint/2010/main" val="2148461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3B2E-89D9-4982-BAFA-4882EE8F1A0B}"/>
              </a:ext>
            </a:extLst>
          </p:cNvPr>
          <p:cNvSpPr>
            <a:spLocks noGrp="1"/>
          </p:cNvSpPr>
          <p:nvPr>
            <p:ph type="title"/>
          </p:nvPr>
        </p:nvSpPr>
        <p:spPr>
          <a:xfrm>
            <a:off x="515815" y="797169"/>
            <a:ext cx="7296656" cy="352663"/>
          </a:xfrm>
        </p:spPr>
        <p:txBody>
          <a:bodyPr>
            <a:noAutofit/>
          </a:bodyPr>
          <a:lstStyle/>
          <a:p>
            <a:r>
              <a:rPr lang="en-US" sz="3200" b="1" dirty="0">
                <a:latin typeface="Microsoft JhengHei UI Light" panose="020B0304030504040204" pitchFamily="34" charset="-120"/>
                <a:ea typeface="Microsoft JhengHei UI Light" panose="020B0304030504040204" pitchFamily="34" charset="-120"/>
              </a:rPr>
              <a:t>How is Mallory Weiss treated? </a:t>
            </a:r>
            <a:br>
              <a:rPr lang="en-US" sz="3200" b="1" dirty="0">
                <a:latin typeface="Microsoft JhengHei UI Light" panose="020B0304030504040204" pitchFamily="34" charset="-120"/>
                <a:ea typeface="Microsoft JhengHei UI Light" panose="020B0304030504040204" pitchFamily="34" charset="-120"/>
              </a:rPr>
            </a:br>
            <a:endParaRPr lang="en-US" sz="3200" b="1" dirty="0">
              <a:latin typeface="Microsoft JhengHei UI Light" panose="020B0304030504040204" pitchFamily="34" charset="-120"/>
              <a:ea typeface="Microsoft JhengHei UI Light" panose="020B0304030504040204" pitchFamily="34" charset="-120"/>
            </a:endParaRPr>
          </a:p>
        </p:txBody>
      </p:sp>
      <p:sp>
        <p:nvSpPr>
          <p:cNvPr id="3" name="Content Placeholder 2">
            <a:extLst>
              <a:ext uri="{FF2B5EF4-FFF2-40B4-BE49-F238E27FC236}">
                <a16:creationId xmlns:a16="http://schemas.microsoft.com/office/drawing/2014/main" id="{7261C0A5-D6A5-413A-B30B-C9445EDA4571}"/>
              </a:ext>
            </a:extLst>
          </p:cNvPr>
          <p:cNvSpPr>
            <a:spLocks noGrp="1"/>
          </p:cNvSpPr>
          <p:nvPr>
            <p:ph type="subTitle" idx="1"/>
          </p:nvPr>
        </p:nvSpPr>
        <p:spPr>
          <a:xfrm>
            <a:off x="375137" y="1620269"/>
            <a:ext cx="8042031" cy="2184257"/>
          </a:xfrm>
        </p:spPr>
        <p:txBody>
          <a:bodyPr/>
          <a:lstStyle/>
          <a:p>
            <a:pPr marL="114300" indent="0" algn="l"/>
            <a:r>
              <a:rPr lang="en-US" cap="none" dirty="0">
                <a:solidFill>
                  <a:schemeClr val="dk1"/>
                </a:solidFill>
                <a:latin typeface="Microsoft JhengHei UI Light" panose="020B0304030504040204" pitchFamily="34" charset="-120"/>
                <a:ea typeface="Microsoft JhengHei UI Light" panose="020B0304030504040204" pitchFamily="34" charset="-120"/>
                <a:sym typeface="Vidaloka"/>
              </a:rPr>
              <a:t>usually a </a:t>
            </a:r>
            <a:r>
              <a:rPr lang="en-US" cap="none" dirty="0" err="1">
                <a:solidFill>
                  <a:schemeClr val="dk1"/>
                </a:solidFill>
                <a:latin typeface="Microsoft JhengHei UI Light" panose="020B0304030504040204" pitchFamily="34" charset="-120"/>
                <a:ea typeface="Microsoft JhengHei UI Light" panose="020B0304030504040204" pitchFamily="34" charset="-120"/>
                <a:sym typeface="Vidaloka"/>
              </a:rPr>
              <a:t>mallory-weiss</a:t>
            </a:r>
            <a:r>
              <a:rPr lang="en-US" cap="none" dirty="0">
                <a:solidFill>
                  <a:schemeClr val="dk1"/>
                </a:solidFill>
                <a:latin typeface="Microsoft JhengHei UI Light" panose="020B0304030504040204" pitchFamily="34" charset="-120"/>
                <a:ea typeface="Microsoft JhengHei UI Light" panose="020B0304030504040204" pitchFamily="34" charset="-120"/>
                <a:sym typeface="Vidaloka"/>
              </a:rPr>
              <a:t> tear will stop bleeding and begin to heal on its own in most cases. </a:t>
            </a:r>
            <a:endParaRPr lang="en-GB" cap="none" dirty="0">
              <a:solidFill>
                <a:schemeClr val="dk1"/>
              </a:solidFill>
              <a:latin typeface="Microsoft JhengHei UI Light" panose="020B0304030504040204" pitchFamily="34" charset="-120"/>
              <a:ea typeface="Microsoft JhengHei UI Light" panose="020B0304030504040204" pitchFamily="34" charset="-120"/>
              <a:sym typeface="Vidaloka"/>
            </a:endParaRPr>
          </a:p>
          <a:p>
            <a:pPr marL="114300" indent="0" algn="l"/>
            <a:r>
              <a:rPr lang="en-US" cap="none" dirty="0">
                <a:solidFill>
                  <a:schemeClr val="dk1"/>
                </a:solidFill>
                <a:latin typeface="Microsoft JhengHei UI Light" panose="020B0304030504040204" pitchFamily="34" charset="-120"/>
                <a:ea typeface="Microsoft JhengHei UI Light" panose="020B0304030504040204" pitchFamily="34" charset="-120"/>
                <a:sym typeface="Vidaloka"/>
              </a:rPr>
              <a:t>sometimes you will need treatment. </a:t>
            </a:r>
            <a:endParaRPr lang="en-GB" cap="none" dirty="0">
              <a:solidFill>
                <a:schemeClr val="dk1"/>
              </a:solidFill>
              <a:latin typeface="Microsoft JhengHei UI Light" panose="020B0304030504040204" pitchFamily="34" charset="-120"/>
              <a:ea typeface="Microsoft JhengHei UI Light" panose="020B0304030504040204" pitchFamily="34" charset="-120"/>
              <a:sym typeface="Vidaloka"/>
            </a:endParaRPr>
          </a:p>
          <a:p>
            <a:pPr marL="114300" indent="0" algn="l"/>
            <a:r>
              <a:rPr lang="en-US" cap="none" dirty="0">
                <a:solidFill>
                  <a:schemeClr val="dk1"/>
                </a:solidFill>
                <a:latin typeface="Microsoft JhengHei UI Light" panose="020B0304030504040204" pitchFamily="34" charset="-120"/>
                <a:ea typeface="Microsoft JhengHei UI Light" panose="020B0304030504040204" pitchFamily="34" charset="-120"/>
                <a:sym typeface="Vidaloka"/>
              </a:rPr>
              <a:t>an endoscope may be used to give you an injection or a heat treatment to stop the bleeding, or insert a clip that closes the tear and stops the bleeding</a:t>
            </a:r>
            <a:r>
              <a:rPr lang="en-US" dirty="0">
                <a:solidFill>
                  <a:schemeClr val="dk1"/>
                </a:solidFill>
                <a:latin typeface="Microsoft JhengHei UI Light" panose="020B0304030504040204" pitchFamily="34" charset="-120"/>
                <a:ea typeface="Microsoft JhengHei UI Light" panose="020B0304030504040204" pitchFamily="34" charset="-120"/>
                <a:sym typeface="Vidaloka"/>
              </a:rPr>
              <a:t>.</a:t>
            </a:r>
          </a:p>
        </p:txBody>
      </p:sp>
    </p:spTree>
    <p:extLst>
      <p:ext uri="{BB962C8B-B14F-4D97-AF65-F5344CB8AC3E}">
        <p14:creationId xmlns:p14="http://schemas.microsoft.com/office/powerpoint/2010/main" val="3244076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99CEF-FBC1-C658-E375-3BC4DD9C9BB9}"/>
              </a:ext>
            </a:extLst>
          </p:cNvPr>
          <p:cNvSpPr>
            <a:spLocks noGrp="1"/>
          </p:cNvSpPr>
          <p:nvPr>
            <p:ph type="title"/>
          </p:nvPr>
        </p:nvSpPr>
        <p:spPr>
          <a:xfrm>
            <a:off x="1030082" y="0"/>
            <a:ext cx="3123000" cy="723888"/>
          </a:xfrm>
        </p:spPr>
        <p:txBody>
          <a:bodyPr/>
          <a:lstStyle/>
          <a:p>
            <a:r>
              <a:rPr lang="en-GB" dirty="0"/>
              <a:t>Stomach</a:t>
            </a:r>
            <a:endParaRPr lang="en-US" dirty="0"/>
          </a:p>
        </p:txBody>
      </p:sp>
      <p:sp>
        <p:nvSpPr>
          <p:cNvPr id="4" name="Subtitle 3">
            <a:extLst>
              <a:ext uri="{FF2B5EF4-FFF2-40B4-BE49-F238E27FC236}">
                <a16:creationId xmlns:a16="http://schemas.microsoft.com/office/drawing/2014/main" id="{9ACE8B42-48BE-198E-5139-A3969C8FFF1F}"/>
              </a:ext>
            </a:extLst>
          </p:cNvPr>
          <p:cNvSpPr>
            <a:spLocks noGrp="1"/>
          </p:cNvSpPr>
          <p:nvPr>
            <p:ph type="subTitle" idx="1"/>
          </p:nvPr>
        </p:nvSpPr>
        <p:spPr>
          <a:xfrm>
            <a:off x="-38407" y="645765"/>
            <a:ext cx="4479325" cy="780000"/>
          </a:xfrm>
        </p:spPr>
        <p:txBody>
          <a:bodyPr/>
          <a:lstStyle/>
          <a:p>
            <a:pPr marL="114300" indent="0" algn="l">
              <a:buNone/>
            </a:pPr>
            <a:r>
              <a:rPr lang="en-US" dirty="0">
                <a:latin typeface="Arial" panose="020B0604020202020204" pitchFamily="34" charset="0"/>
                <a:cs typeface="Arial" panose="020B0604020202020204" pitchFamily="34" charset="0"/>
              </a:rPr>
              <a:t>The</a:t>
            </a:r>
            <a:r>
              <a:rPr lang="en-US" u="sng" dirty="0">
                <a:solidFill>
                  <a:srgbClr val="FF0000"/>
                </a:solidFill>
                <a:latin typeface="Arial" panose="020B0604020202020204" pitchFamily="34" charset="0"/>
                <a:cs typeface="Arial" panose="020B0604020202020204" pitchFamily="34" charset="0"/>
              </a:rPr>
              <a:t> lesser curvature </a:t>
            </a:r>
            <a:r>
              <a:rPr lang="en-US" dirty="0">
                <a:latin typeface="Arial" panose="020B0604020202020204" pitchFamily="34" charset="0"/>
                <a:cs typeface="Arial" panose="020B0604020202020204" pitchFamily="34" charset="0"/>
              </a:rPr>
              <a:t>supplied by the left gastric artery (branch from celiac artery ) and right gastric artery(branch from common hepatic artery)</a:t>
            </a:r>
          </a:p>
          <a:p>
            <a:pPr marL="114300" indent="0" algn="l">
              <a:buNone/>
            </a:pPr>
            <a:r>
              <a:rPr lang="en-US" dirty="0">
                <a:latin typeface="Arial" panose="020B0604020202020204" pitchFamily="34" charset="0"/>
                <a:cs typeface="Arial" panose="020B0604020202020204" pitchFamily="34" charset="0"/>
              </a:rPr>
              <a:t> • The </a:t>
            </a:r>
            <a:r>
              <a:rPr lang="en-US" u="sng" dirty="0">
                <a:solidFill>
                  <a:srgbClr val="FF0000"/>
                </a:solidFill>
                <a:latin typeface="Arial" panose="020B0604020202020204" pitchFamily="34" charset="0"/>
                <a:cs typeface="Arial" panose="020B0604020202020204" pitchFamily="34" charset="0"/>
              </a:rPr>
              <a:t>greater curvature </a:t>
            </a:r>
            <a:r>
              <a:rPr lang="en-US" dirty="0">
                <a:latin typeface="Arial" panose="020B0604020202020204" pitchFamily="34" charset="0"/>
                <a:cs typeface="Arial" panose="020B0604020202020204" pitchFamily="34" charset="0"/>
              </a:rPr>
              <a:t>supplied by the left gastro-epiploic artery ( from splenic artery )and right gastro-epiploic artery ( from gastroduodenal artery ) </a:t>
            </a:r>
          </a:p>
          <a:p>
            <a:pPr marL="114300" indent="0" algn="l">
              <a:buNone/>
            </a:pPr>
            <a:r>
              <a:rPr lang="en-US" dirty="0">
                <a:latin typeface="Arial" panose="020B0604020202020204" pitchFamily="34" charset="0"/>
                <a:cs typeface="Arial" panose="020B0604020202020204" pitchFamily="34" charset="0"/>
              </a:rPr>
              <a:t>• </a:t>
            </a:r>
            <a:r>
              <a:rPr lang="en-US" u="sng" dirty="0">
                <a:solidFill>
                  <a:srgbClr val="FF0000"/>
                </a:solidFill>
                <a:latin typeface="Arial" panose="020B0604020202020204" pitchFamily="34" charset="0"/>
                <a:cs typeface="Arial" panose="020B0604020202020204" pitchFamily="34" charset="0"/>
              </a:rPr>
              <a:t>The fundus and upper part of the body</a:t>
            </a:r>
            <a:r>
              <a:rPr lang="en-US" dirty="0">
                <a:latin typeface="Arial" panose="020B0604020202020204" pitchFamily="34" charset="0"/>
                <a:cs typeface="Arial" panose="020B0604020202020204" pitchFamily="34" charset="0"/>
              </a:rPr>
              <a:t> supplied by the short gastric artery ( from splenic artery )</a:t>
            </a:r>
          </a:p>
          <a:p>
            <a:pPr marL="114300" indent="0" algn="l">
              <a:buNone/>
            </a:pPr>
            <a:r>
              <a:rPr lang="en-US" dirty="0">
                <a:latin typeface="Arial" panose="020B0604020202020204" pitchFamily="34" charset="0"/>
                <a:cs typeface="Arial" panose="020B0604020202020204" pitchFamily="34" charset="0"/>
              </a:rPr>
              <a:t> • The </a:t>
            </a:r>
            <a:r>
              <a:rPr lang="en-US" u="sng" dirty="0" err="1">
                <a:solidFill>
                  <a:srgbClr val="FF0000"/>
                </a:solidFill>
                <a:latin typeface="Arial" panose="020B0604020202020204" pitchFamily="34" charset="0"/>
                <a:cs typeface="Arial" panose="020B0604020202020204" pitchFamily="34" charset="0"/>
              </a:rPr>
              <a:t>pylorusis</a:t>
            </a:r>
            <a:r>
              <a:rPr lang="en-US" dirty="0">
                <a:latin typeface="Arial" panose="020B0604020202020204" pitchFamily="34" charset="0"/>
                <a:cs typeface="Arial" panose="020B0604020202020204" pitchFamily="34" charset="0"/>
              </a:rPr>
              <a:t> supplied by the gastroduodenal artery (from the common hepatic artery ) </a:t>
            </a:r>
            <a:endParaRPr lang="en-US"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AB4F905-5CB8-7B3E-1713-38DA62ADAC35}"/>
              </a:ext>
            </a:extLst>
          </p:cNvPr>
          <p:cNvPicPr>
            <a:picLocks noChangeAspect="1"/>
          </p:cNvPicPr>
          <p:nvPr/>
        </p:nvPicPr>
        <p:blipFill>
          <a:blip r:embed="rId2"/>
          <a:stretch>
            <a:fillRect/>
          </a:stretch>
        </p:blipFill>
        <p:spPr>
          <a:xfrm>
            <a:off x="4592794" y="545423"/>
            <a:ext cx="3932070" cy="3932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5795811-E6B1-A34A-4F89-5F494491FCD2}"/>
                  </a:ext>
                </a:extLst>
              </p14:cNvPr>
              <p14:cNvContentPartPr/>
              <p14:nvPr/>
            </p14:nvContentPartPr>
            <p14:xfrm flipH="1">
              <a:off x="-2030693" y="2932755"/>
              <a:ext cx="135259" cy="88272"/>
            </p14:xfrm>
          </p:contentPart>
        </mc:Choice>
        <mc:Fallback xmlns="">
          <p:pic>
            <p:nvPicPr>
              <p:cNvPr id="6" name="Ink 5">
                <a:extLst>
                  <a:ext uri="{FF2B5EF4-FFF2-40B4-BE49-F238E27FC236}">
                    <a16:creationId xmlns:a16="http://schemas.microsoft.com/office/drawing/2014/main" id="{65795811-E6B1-A34A-4F89-5F494491FCD2}"/>
                  </a:ext>
                </a:extLst>
              </p:cNvPr>
              <p:cNvPicPr/>
              <p:nvPr/>
            </p:nvPicPr>
            <p:blipFill>
              <a:blip r:embed="rId4"/>
              <a:stretch>
                <a:fillRect/>
              </a:stretch>
            </p:blipFill>
            <p:spPr>
              <a:xfrm flipH="1">
                <a:off x="-2084653" y="2824667"/>
                <a:ext cx="243178" cy="30444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9038FD4-7B8A-F8F1-2B78-FD6DAFBB8B7F}"/>
                  </a:ext>
                </a:extLst>
              </p14:cNvPr>
              <p14:cNvContentPartPr/>
              <p14:nvPr/>
            </p14:nvContentPartPr>
            <p14:xfrm>
              <a:off x="5236031" y="1149885"/>
              <a:ext cx="209520" cy="4680"/>
            </p14:xfrm>
          </p:contentPart>
        </mc:Choice>
        <mc:Fallback xmlns="">
          <p:pic>
            <p:nvPicPr>
              <p:cNvPr id="7" name="Ink 6">
                <a:extLst>
                  <a:ext uri="{FF2B5EF4-FFF2-40B4-BE49-F238E27FC236}">
                    <a16:creationId xmlns:a16="http://schemas.microsoft.com/office/drawing/2014/main" id="{09038FD4-7B8A-F8F1-2B78-FD6DAFBB8B7F}"/>
                  </a:ext>
                </a:extLst>
              </p:cNvPr>
              <p:cNvPicPr/>
              <p:nvPr/>
            </p:nvPicPr>
            <p:blipFill>
              <a:blip r:embed="rId6"/>
              <a:stretch>
                <a:fillRect/>
              </a:stretch>
            </p:blipFill>
            <p:spPr>
              <a:xfrm>
                <a:off x="5182031" y="1041885"/>
                <a:ext cx="317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5A8F0A-258E-1556-6FDF-23136DD44D8C}"/>
                  </a:ext>
                </a:extLst>
              </p14:cNvPr>
              <p14:cNvContentPartPr/>
              <p14:nvPr/>
            </p14:nvContentPartPr>
            <p14:xfrm>
              <a:off x="5257271" y="1264005"/>
              <a:ext cx="285480" cy="360"/>
            </p14:xfrm>
          </p:contentPart>
        </mc:Choice>
        <mc:Fallback xmlns="">
          <p:pic>
            <p:nvPicPr>
              <p:cNvPr id="8" name="Ink 7">
                <a:extLst>
                  <a:ext uri="{FF2B5EF4-FFF2-40B4-BE49-F238E27FC236}">
                    <a16:creationId xmlns:a16="http://schemas.microsoft.com/office/drawing/2014/main" id="{E25A8F0A-258E-1556-6FDF-23136DD44D8C}"/>
                  </a:ext>
                </a:extLst>
              </p:cNvPr>
              <p:cNvPicPr/>
              <p:nvPr/>
            </p:nvPicPr>
            <p:blipFill>
              <a:blip r:embed="rId8"/>
              <a:stretch>
                <a:fillRect/>
              </a:stretch>
            </p:blipFill>
            <p:spPr>
              <a:xfrm>
                <a:off x="5203271" y="1156005"/>
                <a:ext cx="393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7F5E1511-3199-9666-7FFE-5175B5C1FB69}"/>
                  </a:ext>
                </a:extLst>
              </p14:cNvPr>
              <p14:cNvContentPartPr/>
              <p14:nvPr/>
            </p14:nvContentPartPr>
            <p14:xfrm>
              <a:off x="5971871" y="4271445"/>
              <a:ext cx="256680" cy="360"/>
            </p14:xfrm>
          </p:contentPart>
        </mc:Choice>
        <mc:Fallback xmlns="">
          <p:pic>
            <p:nvPicPr>
              <p:cNvPr id="9" name="Ink 8">
                <a:extLst>
                  <a:ext uri="{FF2B5EF4-FFF2-40B4-BE49-F238E27FC236}">
                    <a16:creationId xmlns:a16="http://schemas.microsoft.com/office/drawing/2014/main" id="{7F5E1511-3199-9666-7FFE-5175B5C1FB69}"/>
                  </a:ext>
                </a:extLst>
              </p:cNvPr>
              <p:cNvPicPr/>
              <p:nvPr/>
            </p:nvPicPr>
            <p:blipFill>
              <a:blip r:embed="rId10"/>
              <a:stretch>
                <a:fillRect/>
              </a:stretch>
            </p:blipFill>
            <p:spPr>
              <a:xfrm>
                <a:off x="5917871" y="4163445"/>
                <a:ext cx="364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0F8D061B-9DC5-9AB9-80D6-ABCD141B2334}"/>
                  </a:ext>
                </a:extLst>
              </p14:cNvPr>
              <p14:cNvContentPartPr/>
              <p14:nvPr/>
            </p14:nvContentPartPr>
            <p14:xfrm flipH="1" flipV="1">
              <a:off x="-1931670" y="3047266"/>
              <a:ext cx="135259" cy="45719"/>
            </p14:xfrm>
          </p:contentPart>
        </mc:Choice>
        <mc:Fallback xmlns="">
          <p:pic>
            <p:nvPicPr>
              <p:cNvPr id="11" name="Ink 10">
                <a:extLst>
                  <a:ext uri="{FF2B5EF4-FFF2-40B4-BE49-F238E27FC236}">
                    <a16:creationId xmlns:a16="http://schemas.microsoft.com/office/drawing/2014/main" id="{0F8D061B-9DC5-9AB9-80D6-ABCD141B2334}"/>
                  </a:ext>
                </a:extLst>
              </p:cNvPr>
              <p:cNvPicPr/>
              <p:nvPr/>
            </p:nvPicPr>
            <p:blipFill>
              <a:blip r:embed="rId12"/>
              <a:stretch>
                <a:fillRect/>
              </a:stretch>
            </p:blipFill>
            <p:spPr>
              <a:xfrm flipH="1" flipV="1">
                <a:off x="-1985630" y="2939268"/>
                <a:ext cx="243178" cy="26171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30D46751-DBF5-08B4-C390-3FD8563EF8DE}"/>
                  </a:ext>
                </a:extLst>
              </p14:cNvPr>
              <p14:cNvContentPartPr/>
              <p14:nvPr/>
            </p14:nvContentPartPr>
            <p14:xfrm>
              <a:off x="6457511" y="4228605"/>
              <a:ext cx="1049760" cy="43560"/>
            </p14:xfrm>
          </p:contentPart>
        </mc:Choice>
        <mc:Fallback xmlns="">
          <p:pic>
            <p:nvPicPr>
              <p:cNvPr id="12" name="Ink 11">
                <a:extLst>
                  <a:ext uri="{FF2B5EF4-FFF2-40B4-BE49-F238E27FC236}">
                    <a16:creationId xmlns:a16="http://schemas.microsoft.com/office/drawing/2014/main" id="{30D46751-DBF5-08B4-C390-3FD8563EF8DE}"/>
                  </a:ext>
                </a:extLst>
              </p:cNvPr>
              <p:cNvPicPr/>
              <p:nvPr/>
            </p:nvPicPr>
            <p:blipFill>
              <a:blip r:embed="rId14"/>
              <a:stretch>
                <a:fillRect/>
              </a:stretch>
            </p:blipFill>
            <p:spPr>
              <a:xfrm>
                <a:off x="6403511" y="4120605"/>
                <a:ext cx="11574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3E9D1000-361D-249A-1508-B5F49DB0DD2C}"/>
                  </a:ext>
                </a:extLst>
              </p14:cNvPr>
              <p14:cNvContentPartPr/>
              <p14:nvPr/>
            </p14:nvContentPartPr>
            <p14:xfrm>
              <a:off x="7479191" y="3985605"/>
              <a:ext cx="360" cy="360"/>
            </p14:xfrm>
          </p:contentPart>
        </mc:Choice>
        <mc:Fallback xmlns="">
          <p:pic>
            <p:nvPicPr>
              <p:cNvPr id="14" name="Ink 13">
                <a:extLst>
                  <a:ext uri="{FF2B5EF4-FFF2-40B4-BE49-F238E27FC236}">
                    <a16:creationId xmlns:a16="http://schemas.microsoft.com/office/drawing/2014/main" id="{3E9D1000-361D-249A-1508-B5F49DB0DD2C}"/>
                  </a:ext>
                </a:extLst>
              </p:cNvPr>
              <p:cNvPicPr/>
              <p:nvPr/>
            </p:nvPicPr>
            <p:blipFill>
              <a:blip r:embed="rId16"/>
              <a:stretch>
                <a:fillRect/>
              </a:stretch>
            </p:blipFill>
            <p:spPr>
              <a:xfrm>
                <a:off x="7425191" y="38776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665C334F-F5A3-FF3E-13A8-AF9E82C01A20}"/>
                  </a:ext>
                </a:extLst>
              </p14:cNvPr>
              <p14:cNvContentPartPr/>
              <p14:nvPr/>
            </p14:nvContentPartPr>
            <p14:xfrm>
              <a:off x="7429151" y="3914685"/>
              <a:ext cx="125280" cy="22680"/>
            </p14:xfrm>
          </p:contentPart>
        </mc:Choice>
        <mc:Fallback xmlns="">
          <p:pic>
            <p:nvPicPr>
              <p:cNvPr id="15" name="Ink 14">
                <a:extLst>
                  <a:ext uri="{FF2B5EF4-FFF2-40B4-BE49-F238E27FC236}">
                    <a16:creationId xmlns:a16="http://schemas.microsoft.com/office/drawing/2014/main" id="{665C334F-F5A3-FF3E-13A8-AF9E82C01A20}"/>
                  </a:ext>
                </a:extLst>
              </p:cNvPr>
              <p:cNvPicPr/>
              <p:nvPr/>
            </p:nvPicPr>
            <p:blipFill>
              <a:blip r:embed="rId18"/>
              <a:stretch>
                <a:fillRect/>
              </a:stretch>
            </p:blipFill>
            <p:spPr>
              <a:xfrm>
                <a:off x="7375151" y="3806685"/>
                <a:ext cx="23292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FA9BBDDC-27F4-3B55-B8B4-E3EE501508DB}"/>
                  </a:ext>
                </a:extLst>
              </p14:cNvPr>
              <p14:cNvContentPartPr/>
              <p14:nvPr/>
            </p14:nvContentPartPr>
            <p14:xfrm>
              <a:off x="7421951" y="4078845"/>
              <a:ext cx="753840" cy="29880"/>
            </p14:xfrm>
          </p:contentPart>
        </mc:Choice>
        <mc:Fallback xmlns="">
          <p:pic>
            <p:nvPicPr>
              <p:cNvPr id="16" name="Ink 15">
                <a:extLst>
                  <a:ext uri="{FF2B5EF4-FFF2-40B4-BE49-F238E27FC236}">
                    <a16:creationId xmlns:a16="http://schemas.microsoft.com/office/drawing/2014/main" id="{FA9BBDDC-27F4-3B55-B8B4-E3EE501508DB}"/>
                  </a:ext>
                </a:extLst>
              </p:cNvPr>
              <p:cNvPicPr/>
              <p:nvPr/>
            </p:nvPicPr>
            <p:blipFill>
              <a:blip r:embed="rId20"/>
              <a:stretch>
                <a:fillRect/>
              </a:stretch>
            </p:blipFill>
            <p:spPr>
              <a:xfrm>
                <a:off x="7367951" y="3970845"/>
                <a:ext cx="8614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1CB9C090-9F55-A3D9-E983-0D8707046A44}"/>
                  </a:ext>
                </a:extLst>
              </p14:cNvPr>
              <p14:cNvContentPartPr/>
              <p14:nvPr/>
            </p14:nvContentPartPr>
            <p14:xfrm>
              <a:off x="-2074511" y="3211830"/>
              <a:ext cx="45719" cy="357345"/>
            </p14:xfrm>
          </p:contentPart>
        </mc:Choice>
        <mc:Fallback xmlns="">
          <p:pic>
            <p:nvPicPr>
              <p:cNvPr id="23" name="Ink 22">
                <a:extLst>
                  <a:ext uri="{FF2B5EF4-FFF2-40B4-BE49-F238E27FC236}">
                    <a16:creationId xmlns:a16="http://schemas.microsoft.com/office/drawing/2014/main" id="{1CB9C090-9F55-A3D9-E983-0D8707046A44}"/>
                  </a:ext>
                </a:extLst>
              </p:cNvPr>
              <p:cNvPicPr/>
              <p:nvPr/>
            </p:nvPicPr>
            <p:blipFill>
              <a:blip r:embed="rId22"/>
              <a:stretch>
                <a:fillRect/>
              </a:stretch>
            </p:blipFill>
            <p:spPr>
              <a:xfrm>
                <a:off x="-2128510" y="3103871"/>
                <a:ext cx="153717" cy="57326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3A18AB60-81C7-C4A1-9F3B-91A21BDE38E4}"/>
                  </a:ext>
                </a:extLst>
              </p14:cNvPr>
              <p14:cNvContentPartPr/>
              <p14:nvPr/>
            </p14:nvContentPartPr>
            <p14:xfrm flipH="1">
              <a:off x="-2168370" y="3042361"/>
              <a:ext cx="93859" cy="360"/>
            </p14:xfrm>
          </p:contentPart>
        </mc:Choice>
        <mc:Fallback xmlns="">
          <p:pic>
            <p:nvPicPr>
              <p:cNvPr id="25" name="Ink 24">
                <a:extLst>
                  <a:ext uri="{FF2B5EF4-FFF2-40B4-BE49-F238E27FC236}">
                    <a16:creationId xmlns:a16="http://schemas.microsoft.com/office/drawing/2014/main" id="{3A18AB60-81C7-C4A1-9F3B-91A21BDE38E4}"/>
                  </a:ext>
                </a:extLst>
              </p:cNvPr>
              <p:cNvPicPr/>
              <p:nvPr/>
            </p:nvPicPr>
            <p:blipFill>
              <a:blip r:embed="rId24"/>
              <a:stretch>
                <a:fillRect/>
              </a:stretch>
            </p:blipFill>
            <p:spPr>
              <a:xfrm flipH="1">
                <a:off x="-2222519" y="2934361"/>
                <a:ext cx="202158"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C968A074-3092-B40B-0EBD-806C85034415}"/>
                  </a:ext>
                </a:extLst>
              </p14:cNvPr>
              <p14:cNvContentPartPr/>
              <p14:nvPr/>
            </p14:nvContentPartPr>
            <p14:xfrm>
              <a:off x="7357511" y="921285"/>
              <a:ext cx="273600" cy="53280"/>
            </p14:xfrm>
          </p:contentPart>
        </mc:Choice>
        <mc:Fallback xmlns="">
          <p:pic>
            <p:nvPicPr>
              <p:cNvPr id="26" name="Ink 25">
                <a:extLst>
                  <a:ext uri="{FF2B5EF4-FFF2-40B4-BE49-F238E27FC236}">
                    <a16:creationId xmlns:a16="http://schemas.microsoft.com/office/drawing/2014/main" id="{C968A074-3092-B40B-0EBD-806C85034415}"/>
                  </a:ext>
                </a:extLst>
              </p:cNvPr>
              <p:cNvPicPr/>
              <p:nvPr/>
            </p:nvPicPr>
            <p:blipFill>
              <a:blip r:embed="rId26"/>
              <a:stretch>
                <a:fillRect/>
              </a:stretch>
            </p:blipFill>
            <p:spPr>
              <a:xfrm>
                <a:off x="7303511" y="813285"/>
                <a:ext cx="38124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7BF4995A-2A31-2AED-9051-1B8931172EB1}"/>
                  </a:ext>
                </a:extLst>
              </p14:cNvPr>
              <p14:cNvContentPartPr/>
              <p14:nvPr/>
            </p14:nvContentPartPr>
            <p14:xfrm>
              <a:off x="7379111" y="1035765"/>
              <a:ext cx="329400" cy="360"/>
            </p14:xfrm>
          </p:contentPart>
        </mc:Choice>
        <mc:Fallback xmlns="">
          <p:pic>
            <p:nvPicPr>
              <p:cNvPr id="27" name="Ink 26">
                <a:extLst>
                  <a:ext uri="{FF2B5EF4-FFF2-40B4-BE49-F238E27FC236}">
                    <a16:creationId xmlns:a16="http://schemas.microsoft.com/office/drawing/2014/main" id="{7BF4995A-2A31-2AED-9051-1B8931172EB1}"/>
                  </a:ext>
                </a:extLst>
              </p:cNvPr>
              <p:cNvPicPr/>
              <p:nvPr/>
            </p:nvPicPr>
            <p:blipFill>
              <a:blip r:embed="rId28"/>
              <a:stretch>
                <a:fillRect/>
              </a:stretch>
            </p:blipFill>
            <p:spPr>
              <a:xfrm>
                <a:off x="7325111" y="927765"/>
                <a:ext cx="437040" cy="216000"/>
              </a:xfrm>
              <a:prstGeom prst="rect">
                <a:avLst/>
              </a:prstGeom>
            </p:spPr>
          </p:pic>
        </mc:Fallback>
      </mc:AlternateContent>
    </p:spTree>
    <p:extLst>
      <p:ext uri="{BB962C8B-B14F-4D97-AF65-F5344CB8AC3E}">
        <p14:creationId xmlns:p14="http://schemas.microsoft.com/office/powerpoint/2010/main" val="1454737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image" Target="../media/image1.jpeg" /></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4441</Words>
  <Application>Microsoft Office PowerPoint</Application>
  <PresentationFormat>On-screen Show (16:9)</PresentationFormat>
  <Paragraphs>476</Paragraphs>
  <Slides>87</Slides>
  <Notes>15</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Main Event</vt:lpstr>
      <vt:lpstr>UPPER GASTRO-INTESTINAL BLEEDING</vt:lpstr>
      <vt:lpstr>*UGIB  -Definition:</vt:lpstr>
      <vt:lpstr>Epidemiology  .the upper gi bleeding is 5 time as common as bleeding from lower gi  .the most common cause peptic ulcer (duodenal ulcer more common than the gastric ulcer ) .80%are self limiting .the mortality rate 5-10%for severe ughb .more in male than female .the incidence increase with age  .using nsaids increase the risk of bleeding</vt:lpstr>
      <vt:lpstr>PowerPoint Presentation</vt:lpstr>
      <vt:lpstr>Factors that increase mortality </vt:lpstr>
      <vt:lpstr>Blood supply and venous drainage of upper gastrointestinal tract </vt:lpstr>
      <vt:lpstr>Esophagus</vt:lpstr>
      <vt:lpstr>PowerPoint Presentation</vt:lpstr>
      <vt:lpstr>Stomach</vt:lpstr>
      <vt:lpstr>PowerPoint Presentation</vt:lpstr>
      <vt:lpstr>Duodenum </vt:lpstr>
      <vt:lpstr>Venous drainage </vt:lpstr>
      <vt:lpstr>PowerPoint Presentation</vt:lpstr>
      <vt:lpstr>PowerPoint Presentation</vt:lpstr>
      <vt:lpstr>Resuscitation</vt:lpstr>
      <vt:lpstr>PowerPoint Presentation</vt:lpstr>
      <vt:lpstr>PowerPoint Presentation</vt:lpstr>
      <vt:lpstr>History</vt:lpstr>
      <vt:lpstr>PowerPoint Presentation</vt:lpstr>
      <vt:lpstr>Physical examination </vt:lpstr>
      <vt:lpstr>Inspection </vt:lpstr>
      <vt:lpstr>PowerPoint Presentation</vt:lpstr>
      <vt:lpstr>Features of chronic liver disease </vt:lpstr>
      <vt:lpstr>Palpation </vt:lpstr>
      <vt:lpstr>PowerPoint Presentation</vt:lpstr>
      <vt:lpstr>Investigation</vt:lpstr>
      <vt:lpstr>Investigation </vt:lpstr>
      <vt:lpstr>Endoscopy </vt:lpstr>
      <vt:lpstr>Nasogastric lavage </vt:lpstr>
      <vt:lpstr>Imaging </vt:lpstr>
      <vt:lpstr>Angiography </vt:lpstr>
      <vt:lpstr>PowerPoint Presentation</vt:lpstr>
      <vt:lpstr>Bleeding peptic ulcer disease</vt:lpstr>
      <vt:lpstr>PowerPoint Presentation</vt:lpstr>
      <vt:lpstr>PowerPoint Presentation</vt:lpstr>
      <vt:lpstr>PowerPoint Presentation</vt:lpstr>
      <vt:lpstr>Presentation of a patient with bleeding  peptic ulcer :</vt:lpstr>
      <vt:lpstr>Signs</vt:lpstr>
      <vt:lpstr>PowerPoint Presentation</vt:lpstr>
      <vt:lpstr>PowerPoint Presentation</vt:lpstr>
      <vt:lpstr>PowerPoint Presentation</vt:lpstr>
      <vt:lpstr>PowerPoint Presentation</vt:lpstr>
      <vt:lpstr>PowerPoint Presentation</vt:lpstr>
      <vt:lpstr>Low risk: Flat pigmented (hematin) spot or clear  base</vt:lpstr>
      <vt:lpstr>PowerPoint Presentation</vt:lpstr>
      <vt:lpstr>PowerPoint Presentation</vt:lpstr>
      <vt:lpstr>PowerPoint Presentation</vt:lpstr>
      <vt:lpstr>Surgery</vt:lpstr>
      <vt:lpstr>PowerPoint Presentation</vt:lpstr>
      <vt:lpstr>PowerPoint Presentation</vt:lpstr>
      <vt:lpstr>PowerPoint Presentation</vt:lpstr>
      <vt:lpstr>Anatomy of esophagus</vt:lpstr>
      <vt:lpstr>Blood supply </vt:lpstr>
      <vt:lpstr>PowerPoint Presentation</vt:lpstr>
      <vt:lpstr>Definition: </vt:lpstr>
      <vt:lpstr>PowerPoint Presentation</vt:lpstr>
      <vt:lpstr>PowerPoint Presentation</vt:lpstr>
      <vt:lpstr>Symptoms of the cause:</vt:lpstr>
      <vt:lpstr>PowerPoint Presentation</vt:lpstr>
      <vt:lpstr>CLINICAL MANIFESTATIONS :</vt:lpstr>
      <vt:lpstr>DIAGNOSTIC EVALUATION :</vt:lpstr>
      <vt:lpstr>PowerPoint Presentation</vt:lpstr>
      <vt:lpstr>Interventional methods </vt:lpstr>
      <vt:lpstr>PowerPoint Presentation</vt:lpstr>
      <vt:lpstr>B- Endoscopic band ligation</vt:lpstr>
      <vt:lpstr>C-Balloon tamponade </vt:lpstr>
      <vt:lpstr> E-Trans-jugular intrahepatic portosystemic shunt (TIPS)</vt:lpstr>
      <vt:lpstr>PowerPoint Presentation</vt:lpstr>
      <vt:lpstr> Surgical procedures  </vt:lpstr>
      <vt:lpstr>PowerPoint Presentation</vt:lpstr>
      <vt:lpstr>Erosive gastritis [Gastric Erosions]</vt:lpstr>
      <vt:lpstr>Site </vt:lpstr>
      <vt:lpstr>Causes </vt:lpstr>
      <vt:lpstr>Classification </vt:lpstr>
      <vt:lpstr>Signs and symptoms </vt:lpstr>
      <vt:lpstr>Diagnosis </vt:lpstr>
      <vt:lpstr>Treatment </vt:lpstr>
      <vt:lpstr>Treatment </vt:lpstr>
      <vt:lpstr>Mallory-Weiss tear</vt:lpstr>
      <vt:lpstr>What is Mallory-Weiss tear?</vt:lpstr>
      <vt:lpstr>.</vt:lpstr>
      <vt:lpstr>CAUSES:</vt:lpstr>
      <vt:lpstr>Who is more susceptible to Mallory Weiss tear? </vt:lpstr>
      <vt:lpstr>Does everyone with repeated vomit develop Mallory Weiss?    </vt:lpstr>
      <vt:lpstr>What is the clinical presentation?  </vt:lpstr>
      <vt:lpstr>Can we depend on the clinical features to confirm the diagnosis?  </vt:lpstr>
      <vt:lpstr>How is Mallory Weiss treated?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GASTRO-INTESTINAL BLEEDING</dc:title>
  <cp:lastModifiedBy>Sanabil Hassanat</cp:lastModifiedBy>
  <cp:revision>4</cp:revision>
  <dcterms:modified xsi:type="dcterms:W3CDTF">2023-04-08T21:23:45Z</dcterms:modified>
</cp:coreProperties>
</file>