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5143500" cx="9144000"/>
  <p:notesSz cx="6858000" cy="9144000"/>
  <p:embeddedFontLst>
    <p:embeddedFont>
      <p:font typeface="Raleway"/>
      <p:regular r:id="rId42"/>
      <p:bold r:id="rId43"/>
      <p:italic r:id="rId44"/>
      <p:boldItalic r:id="rId45"/>
    </p:embeddedFont>
    <p:embeddedFont>
      <p:font typeface="Lat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Raleway-regular.fntdata"/><Relationship Id="rId41" Type="http://schemas.openxmlformats.org/officeDocument/2006/relationships/slide" Target="slides/slide37.xml"/><Relationship Id="rId44" Type="http://schemas.openxmlformats.org/officeDocument/2006/relationships/font" Target="fonts/Raleway-italic.fntdata"/><Relationship Id="rId43" Type="http://schemas.openxmlformats.org/officeDocument/2006/relationships/font" Target="fonts/Raleway-bold.fntdata"/><Relationship Id="rId46" Type="http://schemas.openxmlformats.org/officeDocument/2006/relationships/font" Target="fonts/Lato-regular.fntdata"/><Relationship Id="rId45"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3" name="Shape 13"/>
        <p:cNvGrpSpPr/>
        <p:nvPr/>
      </p:nvGrpSpPr>
      <p:grpSpPr>
        <a:xfrm>
          <a:off x="0" y="0"/>
          <a:ext cx="0" cy="0"/>
          <a:chOff x="0" y="0"/>
          <a:chExt cx="0" cy="0"/>
        </a:xfrm>
      </p:grpSpPr>
      <p:sp>
        <p:nvSpPr>
          <p:cNvPr id="14" name="Google Shape;14;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a:off x="830392" y="1191256"/>
            <a:ext cx="745763" cy="45826"/>
            <a:chOff x="4580561" y="2589004"/>
            <a:chExt cx="1064464" cy="25200"/>
          </a:xfrm>
        </p:grpSpPr>
        <p:sp>
          <p:nvSpPr>
            <p:cNvPr id="16" name="Google Shape;16;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9" name="Google Shape;19;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0" name="Google Shape;20;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7" name="Shape 77"/>
        <p:cNvGrpSpPr/>
        <p:nvPr/>
      </p:nvGrpSpPr>
      <p:grpSpPr>
        <a:xfrm>
          <a:off x="0" y="0"/>
          <a:ext cx="0" cy="0"/>
          <a:chOff x="0" y="0"/>
          <a:chExt cx="0" cy="0"/>
        </a:xfrm>
      </p:grpSpPr>
      <p:grpSp>
        <p:nvGrpSpPr>
          <p:cNvPr id="78" name="Google Shape;78;p11"/>
          <p:cNvGrpSpPr/>
          <p:nvPr/>
        </p:nvGrpSpPr>
        <p:grpSpPr>
          <a:xfrm>
            <a:off x="830392" y="4169130"/>
            <a:ext cx="745763" cy="45826"/>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83" name="Google Shape;83;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9" name="Google Shape;89;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0" name="Google Shape;90;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1" name="Google Shape;91;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2" name="Shape 92"/>
        <p:cNvGrpSpPr/>
        <p:nvPr/>
      </p:nvGrpSpPr>
      <p:grpSpPr>
        <a:xfrm>
          <a:off x="0" y="0"/>
          <a:ext cx="0" cy="0"/>
          <a:chOff x="0" y="0"/>
          <a:chExt cx="0" cy="0"/>
        </a:xfrm>
      </p:grpSpPr>
      <p:sp>
        <p:nvSpPr>
          <p:cNvPr id="93" name="Google Shape;93;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5" name="Google Shape;95;p1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6" name="Google Shape;9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7" name="Google Shape;9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8" name="Google Shape;98;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1" name="Shape 21"/>
        <p:cNvGrpSpPr/>
        <p:nvPr/>
      </p:nvGrpSpPr>
      <p:grpSpPr>
        <a:xfrm>
          <a:off x="0" y="0"/>
          <a:ext cx="0" cy="0"/>
          <a:chOff x="0" y="0"/>
          <a:chExt cx="0" cy="0"/>
        </a:xfrm>
      </p:grpSpPr>
      <p:grpSp>
        <p:nvGrpSpPr>
          <p:cNvPr id="22" name="Google Shape;22;p3"/>
          <p:cNvGrpSpPr/>
          <p:nvPr/>
        </p:nvGrpSpPr>
        <p:grpSpPr>
          <a:xfrm>
            <a:off x="830392" y="1191256"/>
            <a:ext cx="745763" cy="45826"/>
            <a:chOff x="4580561" y="2589004"/>
            <a:chExt cx="1064464" cy="25200"/>
          </a:xfrm>
        </p:grpSpPr>
        <p:sp>
          <p:nvSpPr>
            <p:cNvPr id="23" name="Google Shape;23;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 name="Google Shape;25;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6" name="Google Shape;26;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 name="Google Shape;29;p4"/>
          <p:cNvGrpSpPr/>
          <p:nvPr/>
        </p:nvGrpSpPr>
        <p:grpSpPr>
          <a:xfrm>
            <a:off x="830392" y="1191256"/>
            <a:ext cx="745763" cy="45826"/>
            <a:chOff x="4580561" y="2589004"/>
            <a:chExt cx="1064464" cy="25200"/>
          </a:xfrm>
        </p:grpSpPr>
        <p:sp>
          <p:nvSpPr>
            <p:cNvPr id="30" name="Google Shape;30;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3" name="Google Shape;33;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4" name="Google Shape;34;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5"/>
          <p:cNvGrpSpPr/>
          <p:nvPr/>
        </p:nvGrpSpPr>
        <p:grpSpPr>
          <a:xfrm>
            <a:off x="830392" y="1191256"/>
            <a:ext cx="745763" cy="45826"/>
            <a:chOff x="4580561" y="2589004"/>
            <a:chExt cx="1064464" cy="25200"/>
          </a:xfrm>
        </p:grpSpPr>
        <p:sp>
          <p:nvSpPr>
            <p:cNvPr id="38" name="Google Shape;38;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1" name="Google Shape;41;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2" name="Google Shape;42;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3" name="Google Shape;43;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6"/>
          <p:cNvGrpSpPr/>
          <p:nvPr/>
        </p:nvGrpSpPr>
        <p:grpSpPr>
          <a:xfrm>
            <a:off x="830392" y="1191256"/>
            <a:ext cx="745763" cy="45826"/>
            <a:chOff x="4580561" y="2589004"/>
            <a:chExt cx="1064464" cy="25200"/>
          </a:xfrm>
        </p:grpSpPr>
        <p:sp>
          <p:nvSpPr>
            <p:cNvPr id="47" name="Google Shape;47;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0" name="Google Shape;50;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 name="Google Shape;53;p7"/>
          <p:cNvGrpSpPr/>
          <p:nvPr/>
        </p:nvGrpSpPr>
        <p:grpSpPr>
          <a:xfrm>
            <a:off x="830392" y="1191256"/>
            <a:ext cx="745763" cy="45826"/>
            <a:chOff x="4580561" y="2589004"/>
            <a:chExt cx="1064464" cy="25200"/>
          </a:xfrm>
        </p:grpSpPr>
        <p:sp>
          <p:nvSpPr>
            <p:cNvPr id="54" name="Google Shape;54;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 name="Google Shape;56;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7" name="Google Shape;57;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8" name="Google Shape;58;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9" name="Shape 59"/>
        <p:cNvGrpSpPr/>
        <p:nvPr/>
      </p:nvGrpSpPr>
      <p:grpSpPr>
        <a:xfrm>
          <a:off x="0" y="0"/>
          <a:ext cx="0" cy="0"/>
          <a:chOff x="0" y="0"/>
          <a:chExt cx="0" cy="0"/>
        </a:xfrm>
      </p:grpSpPr>
      <p:grpSp>
        <p:nvGrpSpPr>
          <p:cNvPr id="60" name="Google Shape;60;p8"/>
          <p:cNvGrpSpPr/>
          <p:nvPr/>
        </p:nvGrpSpPr>
        <p:grpSpPr>
          <a:xfrm>
            <a:off x="830392" y="4169130"/>
            <a:ext cx="745763" cy="45826"/>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4" name="Google Shape;64;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9"/>
          <p:cNvGrpSpPr/>
          <p:nvPr/>
        </p:nvGrpSpPr>
        <p:grpSpPr>
          <a:xfrm>
            <a:off x="830392" y="1191256"/>
            <a:ext cx="745763" cy="45826"/>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1" name="Google Shape;71;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2" name="Google Shape;72;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3" name="Google Shape;73;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6" name="Google Shape;76;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1" name="Google Shape;11;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2" name="Google Shape;12;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5"/>
          <p:cNvSpPr txBox="1"/>
          <p:nvPr>
            <p:ph type="ctrTitle"/>
          </p:nvPr>
        </p:nvSpPr>
        <p:spPr>
          <a:xfrm>
            <a:off x="729450" y="1322450"/>
            <a:ext cx="7688100" cy="1664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US"/>
              <a:t>Hair Disorders</a:t>
            </a:r>
            <a:endParaRPr/>
          </a:p>
        </p:txBody>
      </p:sp>
      <p:sp>
        <p:nvSpPr>
          <p:cNvPr id="104" name="Google Shape;104;p15"/>
          <p:cNvSpPr txBox="1"/>
          <p:nvPr>
            <p:ph idx="1" type="subTitle"/>
          </p:nvPr>
        </p:nvSpPr>
        <p:spPr>
          <a:xfrm>
            <a:off x="2367562" y="3124005"/>
            <a:ext cx="4408800" cy="1929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rPr lang="en-US"/>
              <a:t> Esraa Al soudi</a:t>
            </a:r>
            <a:endParaRPr/>
          </a:p>
          <a:p>
            <a:pPr indent="0" lvl="0" marL="0" rtl="0" algn="ctr">
              <a:lnSpc>
                <a:spcPct val="90000"/>
              </a:lnSpc>
              <a:spcBef>
                <a:spcPts val="0"/>
              </a:spcBef>
              <a:spcAft>
                <a:spcPts val="0"/>
              </a:spcAft>
              <a:buClr>
                <a:schemeClr val="dk1"/>
              </a:buClr>
              <a:buSzPts val="1800"/>
              <a:buNone/>
            </a:pPr>
            <a:r>
              <a:rPr lang="en-US"/>
              <a:t>Besan Othman</a:t>
            </a:r>
            <a:endParaRPr/>
          </a:p>
          <a:p>
            <a:pPr indent="0" lvl="0" marL="0" rtl="0" algn="ctr">
              <a:lnSpc>
                <a:spcPct val="90000"/>
              </a:lnSpc>
              <a:spcBef>
                <a:spcPts val="0"/>
              </a:spcBef>
              <a:spcAft>
                <a:spcPts val="0"/>
              </a:spcAft>
              <a:buClr>
                <a:schemeClr val="dk1"/>
              </a:buClr>
              <a:buSzPts val="1800"/>
              <a:buNone/>
            </a:pPr>
            <a:r>
              <a:t/>
            </a:r>
            <a:endParaRPr/>
          </a:p>
          <a:p>
            <a:pPr indent="0" lvl="0" marL="0" rtl="0" algn="ctr">
              <a:lnSpc>
                <a:spcPct val="90000"/>
              </a:lnSpc>
              <a:spcBef>
                <a:spcPts val="0"/>
              </a:spcBef>
              <a:spcAft>
                <a:spcPts val="0"/>
              </a:spcAft>
              <a:buClr>
                <a:schemeClr val="dk1"/>
              </a:buClr>
              <a:buSzPts val="1800"/>
              <a:buNone/>
            </a:pPr>
            <a:r>
              <a:rPr lang="en-US"/>
              <a:t>Prof Khitam Al-Refu</a:t>
            </a:r>
            <a:endParaRPr/>
          </a:p>
          <a:p>
            <a:pPr indent="0" lvl="0" marL="0" rtl="0" algn="ctr">
              <a:lnSpc>
                <a:spcPct val="90000"/>
              </a:lnSpc>
              <a:spcBef>
                <a:spcPts val="800"/>
              </a:spcBef>
              <a:spcAft>
                <a:spcPts val="0"/>
              </a:spcAft>
              <a:buClr>
                <a:schemeClr val="dk1"/>
              </a:buClr>
              <a:buSzPts val="1800"/>
              <a:buNone/>
            </a:pPr>
            <a:r>
              <a:rPr lang="en-US"/>
              <a:t>Muta University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Alopecia areata</a:t>
            </a:r>
            <a:br>
              <a:rPr lang="en-US"/>
            </a:br>
            <a:endParaRPr/>
          </a:p>
        </p:txBody>
      </p:sp>
      <p:sp>
        <p:nvSpPr>
          <p:cNvPr id="161" name="Google Shape;161;p2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AA is an organ-specific autoimmune disease, which leads to non-scarring alopecia. </a:t>
            </a:r>
            <a:endParaRPr/>
          </a:p>
          <a:p>
            <a:pPr indent="-171450" lvl="0" marL="177800" rtl="0" algn="l">
              <a:lnSpc>
                <a:spcPct val="90000"/>
              </a:lnSpc>
              <a:spcBef>
                <a:spcPts val="800"/>
              </a:spcBef>
              <a:spcAft>
                <a:spcPts val="0"/>
              </a:spcAft>
              <a:buClr>
                <a:schemeClr val="dk1"/>
              </a:buClr>
              <a:buSzPts val="2100"/>
              <a:buChar char="●"/>
            </a:pPr>
            <a:r>
              <a:rPr lang="en-US"/>
              <a:t>It affects 0.15% of the population and can affect any hair-bearing part of the body. </a:t>
            </a:r>
            <a:endParaRPr/>
          </a:p>
          <a:p>
            <a:pPr indent="-171450" lvl="0" marL="177800" rtl="0" algn="l">
              <a:lnSpc>
                <a:spcPct val="90000"/>
              </a:lnSpc>
              <a:spcBef>
                <a:spcPts val="800"/>
              </a:spcBef>
              <a:spcAft>
                <a:spcPts val="0"/>
              </a:spcAft>
              <a:buClr>
                <a:schemeClr val="dk1"/>
              </a:buClr>
              <a:buSzPts val="2100"/>
              <a:buChar char="●"/>
            </a:pPr>
            <a:r>
              <a:rPr lang="en-US"/>
              <a:t>Extensive involvement may lead to total scalp hair loss (alopecia totalis), total body hair loss (alopecia universalis) or localised hair loss along the scalp margin (ophiasis).</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Alopecia areata (patchy)</a:t>
            </a:r>
            <a:endParaRPr/>
          </a:p>
        </p:txBody>
      </p:sp>
      <p:pic>
        <p:nvPicPr>
          <p:cNvPr id="167" name="Google Shape;167;p25"/>
          <p:cNvPicPr preferRelativeResize="0"/>
          <p:nvPr>
            <p:ph idx="1" type="body"/>
          </p:nvPr>
        </p:nvPicPr>
        <p:blipFill rotWithShape="1">
          <a:blip r:embed="rId3">
            <a:alphaModFix/>
          </a:blip>
          <a:srcRect b="0" l="0" r="0" t="0"/>
          <a:stretch/>
        </p:blipFill>
        <p:spPr>
          <a:xfrm>
            <a:off x="2590018" y="1369219"/>
            <a:ext cx="3964200" cy="3263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Alopecia Totalis</a:t>
            </a:r>
            <a:endParaRPr/>
          </a:p>
        </p:txBody>
      </p:sp>
      <p:pic>
        <p:nvPicPr>
          <p:cNvPr id="173" name="Google Shape;173;p26"/>
          <p:cNvPicPr preferRelativeResize="0"/>
          <p:nvPr>
            <p:ph idx="1" type="body"/>
          </p:nvPr>
        </p:nvPicPr>
        <p:blipFill rotWithShape="1">
          <a:blip r:embed="rId3">
            <a:alphaModFix/>
          </a:blip>
          <a:srcRect b="0" l="0" r="0" t="0"/>
          <a:stretch/>
        </p:blipFill>
        <p:spPr>
          <a:xfrm>
            <a:off x="3267075" y="1681758"/>
            <a:ext cx="2609700" cy="263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Alopecia Universalis</a:t>
            </a:r>
            <a:endParaRPr/>
          </a:p>
        </p:txBody>
      </p:sp>
      <p:pic>
        <p:nvPicPr>
          <p:cNvPr id="179" name="Google Shape;179;p27"/>
          <p:cNvPicPr preferRelativeResize="0"/>
          <p:nvPr>
            <p:ph idx="1" type="body"/>
          </p:nvPr>
        </p:nvPicPr>
        <p:blipFill rotWithShape="1">
          <a:blip r:embed="rId3">
            <a:alphaModFix/>
          </a:blip>
          <a:srcRect b="0" l="0" r="0" t="0"/>
          <a:stretch/>
        </p:blipFill>
        <p:spPr>
          <a:xfrm>
            <a:off x="2328863" y="1724621"/>
            <a:ext cx="4486200" cy="255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AA typically presents with smooth round or oval patches of non-scarring hair loss on the scalp. </a:t>
            </a:r>
            <a:endParaRPr/>
          </a:p>
          <a:p>
            <a:pPr indent="-171450" lvl="0" marL="177800" rtl="0" algn="l">
              <a:lnSpc>
                <a:spcPct val="90000"/>
              </a:lnSpc>
              <a:spcBef>
                <a:spcPts val="800"/>
              </a:spcBef>
              <a:spcAft>
                <a:spcPts val="0"/>
              </a:spcAft>
              <a:buClr>
                <a:schemeClr val="dk1"/>
              </a:buClr>
              <a:buSzPts val="2100"/>
              <a:buChar char="●"/>
            </a:pPr>
            <a:r>
              <a:rPr lang="en-US"/>
              <a:t>Exclamation mark hairs, when present, are diagnostic of AA. </a:t>
            </a:r>
            <a:endParaRPr/>
          </a:p>
          <a:p>
            <a:pPr indent="-171450" lvl="0" marL="177800" rtl="0" algn="l">
              <a:lnSpc>
                <a:spcPct val="90000"/>
              </a:lnSpc>
              <a:spcBef>
                <a:spcPts val="800"/>
              </a:spcBef>
              <a:spcAft>
                <a:spcPts val="0"/>
              </a:spcAft>
              <a:buClr>
                <a:schemeClr val="dk1"/>
              </a:buClr>
              <a:buSzPts val="2100"/>
              <a:buChar char="●"/>
            </a:pPr>
            <a:r>
              <a:rPr lang="en-US"/>
              <a:t>These characteristic hairs break at their distal point as they taper and lose pigment proximally, giving them the appearance of an exclamation mark and occur at the periphery of patches of alopecia. </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185" name="Google Shape;185;p28"/>
          <p:cNvPicPr preferRelativeResize="0"/>
          <p:nvPr/>
        </p:nvPicPr>
        <p:blipFill rotWithShape="1">
          <a:blip r:embed="rId3">
            <a:alphaModFix/>
          </a:blip>
          <a:srcRect b="0" l="0" r="0" t="0"/>
          <a:stretch/>
        </p:blipFill>
        <p:spPr>
          <a:xfrm>
            <a:off x="2807476" y="2993324"/>
            <a:ext cx="2753644" cy="1899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Nail abnormalities, predominantly pitting or roughening, may occur in association with this condition. </a:t>
            </a:r>
            <a:endParaRPr/>
          </a:p>
          <a:p>
            <a:pPr indent="-171450" lvl="0" marL="177800" rtl="0" algn="l">
              <a:lnSpc>
                <a:spcPct val="90000"/>
              </a:lnSpc>
              <a:spcBef>
                <a:spcPts val="800"/>
              </a:spcBef>
              <a:spcAft>
                <a:spcPts val="0"/>
              </a:spcAft>
              <a:buClr>
                <a:schemeClr val="dk1"/>
              </a:buClr>
              <a:buSzPts val="2100"/>
              <a:buChar char="●"/>
            </a:pPr>
            <a:r>
              <a:rPr lang="en-US"/>
              <a:t>Other organ-specific autoimmune disorders such as vitiligo and thyroiditis are occasionally associated with AA. </a:t>
            </a:r>
            <a:endParaRPr/>
          </a:p>
          <a:p>
            <a:pPr indent="-171450" lvl="0" marL="177800" rtl="0" algn="l">
              <a:lnSpc>
                <a:spcPct val="90000"/>
              </a:lnSpc>
              <a:spcBef>
                <a:spcPts val="800"/>
              </a:spcBef>
              <a:spcAft>
                <a:spcPts val="0"/>
              </a:spcAft>
              <a:buClr>
                <a:schemeClr val="dk1"/>
              </a:buClr>
              <a:buSzPts val="2100"/>
              <a:buChar char="●"/>
            </a:pPr>
            <a:r>
              <a:rPr lang="en-US"/>
              <a:t>Investigation of associated diseases is usually indicated if symptomatic.</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US"/>
              <a:t>The age of onset is usually in the first two decades. The course of AA is difficult to predict. </a:t>
            </a:r>
            <a:endParaRPr/>
          </a:p>
          <a:p>
            <a:pPr indent="-171450" lvl="0" marL="177800" rtl="0" algn="l">
              <a:lnSpc>
                <a:spcPct val="90000"/>
              </a:lnSpc>
              <a:spcBef>
                <a:spcPts val="800"/>
              </a:spcBef>
              <a:spcAft>
                <a:spcPts val="0"/>
              </a:spcAft>
              <a:buClr>
                <a:schemeClr val="dk1"/>
              </a:buClr>
              <a:buSzPts val="2100"/>
              <a:buChar char="●"/>
            </a:pPr>
            <a:r>
              <a:rPr lang="en-US"/>
              <a:t>Poor prognostic markers include</a:t>
            </a:r>
            <a:endParaRPr/>
          </a:p>
          <a:p>
            <a:pPr indent="-171450" lvl="0" marL="177800" rtl="0" algn="l">
              <a:lnSpc>
                <a:spcPct val="90000"/>
              </a:lnSpc>
              <a:spcBef>
                <a:spcPts val="800"/>
              </a:spcBef>
              <a:spcAft>
                <a:spcPts val="0"/>
              </a:spcAft>
              <a:buClr>
                <a:schemeClr val="dk1"/>
              </a:buClr>
              <a:buSzPts val="2100"/>
              <a:buFont typeface="Noto Sans Symbols"/>
              <a:buAutoNum type="arabicPeriod"/>
            </a:pPr>
            <a:r>
              <a:rPr lang="en-US"/>
              <a:t>childhood onset of disease</a:t>
            </a:r>
            <a:endParaRPr/>
          </a:p>
          <a:p>
            <a:pPr indent="-171450" lvl="0" marL="177800" rtl="0" algn="l">
              <a:lnSpc>
                <a:spcPct val="90000"/>
              </a:lnSpc>
              <a:spcBef>
                <a:spcPts val="800"/>
              </a:spcBef>
              <a:spcAft>
                <a:spcPts val="0"/>
              </a:spcAft>
              <a:buClr>
                <a:schemeClr val="dk1"/>
              </a:buClr>
              <a:buSzPts val="2100"/>
              <a:buFont typeface="Noto Sans Symbols"/>
              <a:buAutoNum type="arabicPeriod"/>
            </a:pPr>
            <a:r>
              <a:rPr lang="en-US"/>
              <a:t>atopy</a:t>
            </a:r>
            <a:endParaRPr/>
          </a:p>
          <a:p>
            <a:pPr indent="-171450" lvl="0" marL="177800" rtl="0" algn="l">
              <a:lnSpc>
                <a:spcPct val="90000"/>
              </a:lnSpc>
              <a:spcBef>
                <a:spcPts val="800"/>
              </a:spcBef>
              <a:spcAft>
                <a:spcPts val="0"/>
              </a:spcAft>
              <a:buClr>
                <a:schemeClr val="dk1"/>
              </a:buClr>
              <a:buSzPts val="2100"/>
              <a:buFont typeface="Noto Sans Symbols"/>
              <a:buAutoNum type="arabicPeriod"/>
            </a:pPr>
            <a:r>
              <a:rPr lang="en-US"/>
              <a:t>ophiasis (band of alopecia in occipital region)</a:t>
            </a:r>
            <a:endParaRPr/>
          </a:p>
          <a:p>
            <a:pPr indent="-171450" lvl="0" marL="177800" rtl="0" algn="l">
              <a:lnSpc>
                <a:spcPct val="90000"/>
              </a:lnSpc>
              <a:spcBef>
                <a:spcPts val="800"/>
              </a:spcBef>
              <a:spcAft>
                <a:spcPts val="0"/>
              </a:spcAft>
              <a:buClr>
                <a:schemeClr val="dk1"/>
              </a:buClr>
              <a:buSzPts val="2100"/>
              <a:buFont typeface="Noto Sans Symbols"/>
              <a:buAutoNum type="arabicPeriod"/>
            </a:pPr>
            <a:r>
              <a:rPr lang="en-US"/>
              <a:t>nail dystrophy</a:t>
            </a:r>
            <a:endParaRPr/>
          </a:p>
          <a:p>
            <a:pPr indent="-171450" lvl="0" marL="177800" rtl="0" algn="l">
              <a:lnSpc>
                <a:spcPct val="90000"/>
              </a:lnSpc>
              <a:spcBef>
                <a:spcPts val="800"/>
              </a:spcBef>
              <a:spcAft>
                <a:spcPts val="0"/>
              </a:spcAft>
              <a:buClr>
                <a:schemeClr val="dk1"/>
              </a:buClr>
              <a:buSzPts val="2100"/>
              <a:buFont typeface="Noto Sans Symbols"/>
              <a:buAutoNum type="arabicPeriod"/>
            </a:pPr>
            <a:r>
              <a:rPr lang="en-US"/>
              <a:t>family history of other autoimmune disorders</a:t>
            </a:r>
            <a:endParaRPr/>
          </a:p>
          <a:p>
            <a:pPr indent="-171450" lvl="0" marL="177800" rtl="0" algn="l">
              <a:lnSpc>
                <a:spcPct val="90000"/>
              </a:lnSpc>
              <a:spcBef>
                <a:spcPts val="800"/>
              </a:spcBef>
              <a:spcAft>
                <a:spcPts val="0"/>
              </a:spcAft>
              <a:buClr>
                <a:schemeClr val="dk1"/>
              </a:buClr>
              <a:buSzPts val="2100"/>
              <a:buFont typeface="Noto Sans Symbols"/>
              <a:buAutoNum type="arabicPeriod"/>
            </a:pPr>
            <a:r>
              <a:rPr lang="en-US"/>
              <a:t>presence of autoantibodies.</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84150" lvl="0" marL="177800" rtl="0" algn="l">
              <a:lnSpc>
                <a:spcPct val="90000"/>
              </a:lnSpc>
              <a:spcBef>
                <a:spcPts val="0"/>
              </a:spcBef>
              <a:spcAft>
                <a:spcPts val="0"/>
              </a:spcAft>
              <a:buClr>
                <a:schemeClr val="dk1"/>
              </a:buClr>
              <a:buSzPts val="2100"/>
              <a:buChar char="●"/>
            </a:pPr>
            <a:r>
              <a:rPr lang="en-US"/>
              <a:t>Trichotillomania, traction alopecia, telogen effluvium, AGA and tinea capitis should all be excluded by clinical examination, appropriate mycology and skin biopsy where there is diagnostic difficulty.</a:t>
            </a:r>
            <a:endParaRPr/>
          </a:p>
          <a:p>
            <a:pPr indent="-184150" lvl="0" marL="177800" rtl="0" algn="l">
              <a:lnSpc>
                <a:spcPct val="90000"/>
              </a:lnSpc>
              <a:spcBef>
                <a:spcPts val="800"/>
              </a:spcBef>
              <a:spcAft>
                <a:spcPts val="0"/>
              </a:spcAft>
              <a:buClr>
                <a:schemeClr val="dk1"/>
              </a:buClr>
              <a:buSzPts val="2100"/>
              <a:buChar char="●"/>
            </a:pPr>
            <a:r>
              <a:rPr lang="en-US"/>
              <a:t>In AA, the hair follicle is not injured and maintains the potential to regrow hair should the disease go into remission. </a:t>
            </a:r>
            <a:endParaRPr/>
          </a:p>
          <a:p>
            <a:pPr indent="-184150" lvl="0" marL="177800" rtl="0" algn="l">
              <a:lnSpc>
                <a:spcPct val="90000"/>
              </a:lnSpc>
              <a:spcBef>
                <a:spcPts val="800"/>
              </a:spcBef>
              <a:spcAft>
                <a:spcPts val="0"/>
              </a:spcAft>
              <a:buClr>
                <a:schemeClr val="dk1"/>
              </a:buClr>
              <a:buSzPts val="2100"/>
              <a:buChar char="●"/>
            </a:pPr>
            <a:r>
              <a:rPr lang="en-US"/>
              <a:t>There is, however, no cure for AA and no universally proven treatment to stimulate hair regrowth and sustain remission. </a:t>
            </a:r>
            <a:endParaRPr/>
          </a:p>
          <a:p>
            <a:pPr indent="-184150" lvl="0" marL="177800" rtl="0" algn="l">
              <a:lnSpc>
                <a:spcPct val="90000"/>
              </a:lnSpc>
              <a:spcBef>
                <a:spcPts val="800"/>
              </a:spcBef>
              <a:spcAft>
                <a:spcPts val="0"/>
              </a:spcAft>
              <a:buClr>
                <a:schemeClr val="dk1"/>
              </a:buClr>
              <a:buSzPts val="2100"/>
              <a:buChar char="●"/>
            </a:pPr>
            <a:r>
              <a:rPr lang="en-US"/>
              <a:t>It is unclear if any of the treatment options available alter the course of the disease. </a:t>
            </a:r>
            <a:endParaRPr/>
          </a:p>
          <a:p>
            <a:pPr indent="-184150" lvl="0" marL="177800" rtl="0" algn="l">
              <a:lnSpc>
                <a:spcPct val="90000"/>
              </a:lnSpc>
              <a:spcBef>
                <a:spcPts val="800"/>
              </a:spcBef>
              <a:spcAft>
                <a:spcPts val="0"/>
              </a:spcAft>
              <a:buClr>
                <a:schemeClr val="dk1"/>
              </a:buClr>
              <a:buSzPts val="2100"/>
              <a:buChar char="●"/>
            </a:pPr>
            <a:r>
              <a:rPr lang="en-US"/>
              <a:t>Treatment is therefore guided by the extent of the disease and the age of the person being treated.</a:t>
            </a:r>
            <a:endParaRPr/>
          </a:p>
          <a:p>
            <a:pPr indent="-508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idx="1" type="body"/>
          </p:nvPr>
        </p:nvSpPr>
        <p:spPr>
          <a:xfrm>
            <a:off x="562018" y="1394847"/>
            <a:ext cx="7886700" cy="3263400"/>
          </a:xfrm>
          <a:prstGeom prst="rect">
            <a:avLst/>
          </a:prstGeom>
          <a:noFill/>
          <a:ln>
            <a:noFill/>
          </a:ln>
        </p:spPr>
        <p:txBody>
          <a:bodyPr anchorCtr="0" anchor="ctr"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2100"/>
              <a:buNone/>
            </a:pPr>
            <a:r>
              <a:rPr lang="en-US"/>
              <a:t>Current treatments include the following</a:t>
            </a:r>
            <a:r>
              <a:rPr lang="en-US"/>
              <a:t>.</a:t>
            </a:r>
            <a:endParaRPr/>
          </a:p>
          <a:p>
            <a:pPr indent="-184150" lvl="0" marL="177800" rtl="0" algn="l">
              <a:lnSpc>
                <a:spcPct val="90000"/>
              </a:lnSpc>
              <a:spcBef>
                <a:spcPts val="800"/>
              </a:spcBef>
              <a:spcAft>
                <a:spcPts val="0"/>
              </a:spcAft>
              <a:buClr>
                <a:schemeClr val="dk1"/>
              </a:buClr>
              <a:buSzPts val="2100"/>
              <a:buFont typeface="Noto Sans Symbols"/>
              <a:buChar char="⮚"/>
            </a:pPr>
            <a:r>
              <a:rPr lang="en-US"/>
              <a:t>Topical/intralesional corticosteroids. </a:t>
            </a:r>
            <a:endParaRPr/>
          </a:p>
          <a:p>
            <a:pPr indent="-184150" lvl="0" marL="177800" rtl="0" algn="l">
              <a:lnSpc>
                <a:spcPct val="90000"/>
              </a:lnSpc>
              <a:spcBef>
                <a:spcPts val="800"/>
              </a:spcBef>
              <a:spcAft>
                <a:spcPts val="0"/>
              </a:spcAft>
              <a:buClr>
                <a:schemeClr val="dk1"/>
              </a:buClr>
              <a:buSzPts val="2100"/>
              <a:buFont typeface="Noto Sans Symbols"/>
              <a:buChar char="⮚"/>
            </a:pPr>
            <a:r>
              <a:rPr lang="en-US"/>
              <a:t>Potent topical corticosteroids can be used on the scalp for 2–3 months on localised patches of alopecia.</a:t>
            </a:r>
            <a:endParaRPr/>
          </a:p>
          <a:p>
            <a:pPr indent="-184150" lvl="0" marL="177800" rtl="0" algn="l">
              <a:lnSpc>
                <a:spcPct val="90000"/>
              </a:lnSpc>
              <a:spcBef>
                <a:spcPts val="800"/>
              </a:spcBef>
              <a:spcAft>
                <a:spcPts val="0"/>
              </a:spcAft>
              <a:buClr>
                <a:schemeClr val="dk1"/>
              </a:buClr>
              <a:buSzPts val="2100"/>
              <a:buFont typeface="Noto Sans Symbols"/>
              <a:buChar char="⮚"/>
            </a:pPr>
            <a:r>
              <a:rPr lang="en-US"/>
              <a:t> Intradermal injection of triamcinolone diluted with local anaesthetic can be used. there is a risk of causing atrophy. </a:t>
            </a:r>
            <a:endParaRPr/>
          </a:p>
          <a:p>
            <a:pPr indent="-184150" lvl="0" marL="177800" rtl="0" algn="l">
              <a:lnSpc>
                <a:spcPct val="90000"/>
              </a:lnSpc>
              <a:spcBef>
                <a:spcPts val="800"/>
              </a:spcBef>
              <a:spcAft>
                <a:spcPts val="0"/>
              </a:spcAft>
              <a:buClr>
                <a:schemeClr val="dk1"/>
              </a:buClr>
              <a:buSzPts val="2100"/>
              <a:buFont typeface="Noto Sans Symbols"/>
              <a:buChar char="⮚"/>
            </a:pPr>
            <a:r>
              <a:rPr lang="en-US"/>
              <a:t>Systemic immunosuppression. This includes short-term systemic corticosteroids and oral psoralens with exposure to ultraviolet light A (PUVA).</a:t>
            </a:r>
            <a:endParaRPr/>
          </a:p>
          <a:p>
            <a:pPr indent="-184150" lvl="0" marL="177800" rtl="0" algn="l">
              <a:lnSpc>
                <a:spcPct val="90000"/>
              </a:lnSpc>
              <a:spcBef>
                <a:spcPts val="800"/>
              </a:spcBef>
              <a:spcAft>
                <a:spcPts val="0"/>
              </a:spcAft>
              <a:buClr>
                <a:schemeClr val="dk1"/>
              </a:buClr>
              <a:buSzPts val="2100"/>
              <a:buFont typeface="Noto Sans Symbols"/>
              <a:buChar char="⮚"/>
            </a:pPr>
            <a:r>
              <a:rPr lang="en-US"/>
              <a:t>Contact sensitisation using either irritants (dithranol or retinoids) or allergens (diphencyprone).</a:t>
            </a:r>
            <a:endParaRPr/>
          </a:p>
          <a:p>
            <a:pPr indent="-184150" lvl="0" marL="177800" rtl="0" algn="l">
              <a:lnSpc>
                <a:spcPct val="90000"/>
              </a:lnSpc>
              <a:spcBef>
                <a:spcPts val="800"/>
              </a:spcBef>
              <a:spcAft>
                <a:spcPts val="0"/>
              </a:spcAft>
              <a:buClr>
                <a:schemeClr val="dk1"/>
              </a:buClr>
              <a:buSzPts val="2100"/>
              <a:buFont typeface="Noto Sans Symbols"/>
              <a:buChar char="⮚"/>
            </a:pPr>
            <a:r>
              <a:rPr lang="en-US"/>
              <a:t>Topical minoxidil (also used in combination with corticosteroids).</a:t>
            </a:r>
            <a:endParaRPr/>
          </a:p>
          <a:p>
            <a:pPr indent="-508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Androgenetic alopecia</a:t>
            </a:r>
            <a:br>
              <a:rPr lang="en-US"/>
            </a:br>
            <a:endParaRPr/>
          </a:p>
        </p:txBody>
      </p:sp>
      <p:sp>
        <p:nvSpPr>
          <p:cNvPr id="211" name="Google Shape;211;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Androgenetic alopecia (AGA) is synonymous with male-pattern baldness and is the most prevalent form of hair loss, affecting about 50% of Caucasian males to some extent by the age of 50.</a:t>
            </a:r>
            <a:endParaRPr/>
          </a:p>
          <a:p>
            <a:pPr indent="-171450" lvl="0" marL="177800" rtl="0" algn="l">
              <a:lnSpc>
                <a:spcPct val="90000"/>
              </a:lnSpc>
              <a:spcBef>
                <a:spcPts val="800"/>
              </a:spcBef>
              <a:spcAft>
                <a:spcPts val="0"/>
              </a:spcAft>
              <a:buClr>
                <a:schemeClr val="dk1"/>
              </a:buClr>
              <a:buSzPts val="2100"/>
              <a:buChar char="●"/>
            </a:pPr>
            <a:r>
              <a:rPr lang="en-US"/>
              <a:t>It also affects a significant number of women and is synonymous with female pattern hair loss (FPHL). </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212" name="Google Shape;212;p33"/>
          <p:cNvPicPr preferRelativeResize="0"/>
          <p:nvPr/>
        </p:nvPicPr>
        <p:blipFill rotWithShape="1">
          <a:blip r:embed="rId3">
            <a:alphaModFix/>
          </a:blip>
          <a:srcRect b="0" l="0" r="0" t="0"/>
          <a:stretch/>
        </p:blipFill>
        <p:spPr>
          <a:xfrm>
            <a:off x="4472915" y="2887064"/>
            <a:ext cx="3150054" cy="1647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Introduction</a:t>
            </a:r>
            <a:endParaRPr/>
          </a:p>
        </p:txBody>
      </p:sp>
      <p:sp>
        <p:nvSpPr>
          <p:cNvPr id="110" name="Google Shape;110;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Human hair plays a significant role in the self-image of individuals and the image they present to the world. </a:t>
            </a:r>
            <a:endParaRPr/>
          </a:p>
          <a:p>
            <a:pPr indent="-171450" lvl="0" marL="177800" rtl="0" algn="l">
              <a:lnSpc>
                <a:spcPct val="90000"/>
              </a:lnSpc>
              <a:spcBef>
                <a:spcPts val="800"/>
              </a:spcBef>
              <a:spcAft>
                <a:spcPts val="0"/>
              </a:spcAft>
              <a:buClr>
                <a:schemeClr val="dk1"/>
              </a:buClr>
              <a:buSzPts val="2100"/>
              <a:buChar char="●"/>
            </a:pPr>
            <a:r>
              <a:rPr lang="en-US"/>
              <a:t>Healthy hair conveys a sense of well-being, vitality and youthfulness. </a:t>
            </a:r>
            <a:endParaRPr/>
          </a:p>
          <a:p>
            <a:pPr indent="-171450" lvl="0" marL="177800" rtl="0" algn="l">
              <a:lnSpc>
                <a:spcPct val="90000"/>
              </a:lnSpc>
              <a:spcBef>
                <a:spcPts val="800"/>
              </a:spcBef>
              <a:spcAft>
                <a:spcPts val="0"/>
              </a:spcAft>
              <a:buClr>
                <a:schemeClr val="dk1"/>
              </a:buClr>
              <a:buSzPts val="2100"/>
              <a:buChar char="●"/>
            </a:pPr>
            <a:r>
              <a:rPr lang="en-US"/>
              <a:t>Excess hair growth in females, particularly in prominent sites such as the face, is not only an embarrassment but may indicate underlying systemic disease.</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It causes hair loss over the temples (fronto-temporal recession) or vertex in men and may progress to leave a horse-shoe distribution of hair over the ears and occipital scalp. </a:t>
            </a:r>
            <a:endParaRPr/>
          </a:p>
          <a:p>
            <a:pPr indent="-171450" lvl="0" marL="177800" rtl="0" algn="l">
              <a:lnSpc>
                <a:spcPct val="90000"/>
              </a:lnSpc>
              <a:spcBef>
                <a:spcPts val="800"/>
              </a:spcBef>
              <a:spcAft>
                <a:spcPts val="0"/>
              </a:spcAft>
              <a:buClr>
                <a:schemeClr val="dk1"/>
              </a:buClr>
              <a:buSzPts val="2100"/>
              <a:buChar char="●"/>
            </a:pPr>
            <a:r>
              <a:rPr lang="en-US"/>
              <a:t>Women experience thinning over the central scalp. In contrast to men, there is usually preservation of the frontal margin.</a:t>
            </a:r>
            <a:endParaRPr/>
          </a:p>
          <a:p>
            <a:pPr indent="-171450" lvl="0" marL="177800" rtl="0" algn="l">
              <a:lnSpc>
                <a:spcPct val="90000"/>
              </a:lnSpc>
              <a:spcBef>
                <a:spcPts val="800"/>
              </a:spcBef>
              <a:spcAft>
                <a:spcPts val="0"/>
              </a:spcAft>
              <a:buClr>
                <a:schemeClr val="dk1"/>
              </a:buClr>
              <a:buSzPts val="2100"/>
              <a:buChar char="●"/>
            </a:pPr>
            <a:r>
              <a:rPr lang="en-US"/>
              <a:t> Over time, the follicles become smaller, producing shorter and finer hairs.</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However In some premenopausal women, there may be other signs of androgenisation suggesting gonadal (e.g. polycystic ovarian syndrome) or rarely adrenal disorders and elevated circulating androgens maybe present. </a:t>
            </a:r>
            <a:endParaRPr/>
          </a:p>
          <a:p>
            <a:pPr indent="-171450" lvl="0" marL="177800" rtl="0" algn="l">
              <a:lnSpc>
                <a:spcPct val="90000"/>
              </a:lnSpc>
              <a:spcBef>
                <a:spcPts val="800"/>
              </a:spcBef>
              <a:spcAft>
                <a:spcPts val="0"/>
              </a:spcAft>
              <a:buClr>
                <a:schemeClr val="dk1"/>
              </a:buClr>
              <a:buSzPts val="2100"/>
              <a:buChar char="●"/>
            </a:pPr>
            <a:r>
              <a:rPr lang="en-US"/>
              <a:t>The diagnosis particularly in men is straightforward;</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84150" lvl="0" marL="177800" rtl="0" algn="l">
              <a:lnSpc>
                <a:spcPct val="90000"/>
              </a:lnSpc>
              <a:spcBef>
                <a:spcPts val="0"/>
              </a:spcBef>
              <a:spcAft>
                <a:spcPts val="0"/>
              </a:spcAft>
              <a:buClr>
                <a:schemeClr val="dk1"/>
              </a:buClr>
              <a:buSzPts val="2100"/>
              <a:buChar char="●"/>
            </a:pPr>
            <a:r>
              <a:rPr lang="en-US"/>
              <a:t>However, chronic telogen effluvium and rarely diffuse alopecia areata (AA) may be considered.</a:t>
            </a:r>
            <a:endParaRPr/>
          </a:p>
          <a:p>
            <a:pPr indent="-184150" lvl="0" marL="177800" rtl="0" algn="l">
              <a:lnSpc>
                <a:spcPct val="90000"/>
              </a:lnSpc>
              <a:spcBef>
                <a:spcPts val="800"/>
              </a:spcBef>
              <a:spcAft>
                <a:spcPts val="0"/>
              </a:spcAft>
              <a:buClr>
                <a:schemeClr val="dk1"/>
              </a:buClr>
              <a:buSzPts val="2100"/>
              <a:buChar char="●"/>
            </a:pPr>
            <a:r>
              <a:rPr lang="en-US"/>
              <a:t>There is currently no cure for AGA and few treatments have been shown to be effective. Two drugs which are currently licensed to promote hair growth in men with AGA are oral finasteride and topical minoxidil. </a:t>
            </a:r>
            <a:endParaRPr/>
          </a:p>
          <a:p>
            <a:pPr indent="-184150" lvl="0" marL="177800" rtl="0" algn="l">
              <a:lnSpc>
                <a:spcPct val="90000"/>
              </a:lnSpc>
              <a:spcBef>
                <a:spcPts val="800"/>
              </a:spcBef>
              <a:spcAft>
                <a:spcPts val="0"/>
              </a:spcAft>
              <a:buClr>
                <a:schemeClr val="dk1"/>
              </a:buClr>
              <a:buSzPts val="2100"/>
              <a:buChar char="●"/>
            </a:pPr>
            <a:r>
              <a:rPr lang="en-US"/>
              <a:t>Minoxidil provides improvement in around 60% of men after use for at least 3–6 months. Benefit may be sustained from continued use, but is lost on cessation.</a:t>
            </a:r>
            <a:endParaRPr/>
          </a:p>
          <a:p>
            <a:pPr indent="-184150" lvl="0" marL="177800" rtl="0" algn="l">
              <a:lnSpc>
                <a:spcPct val="90000"/>
              </a:lnSpc>
              <a:spcBef>
                <a:spcPts val="800"/>
              </a:spcBef>
              <a:spcAft>
                <a:spcPts val="0"/>
              </a:spcAft>
              <a:buClr>
                <a:schemeClr val="dk1"/>
              </a:buClr>
              <a:buSzPts val="2100"/>
              <a:buChar char="●"/>
            </a:pPr>
            <a:r>
              <a:rPr lang="en-US"/>
              <a:t> Finasteride is a 5𝛼-reductase inhibitor and reduces circulating DHT levels. Daily dosing with 1mg orally may slow hair loss and improve growth. There is a small increased incidence of sexual dysfunction, for example, impotence in men.</a:t>
            </a:r>
            <a:endParaRPr/>
          </a:p>
          <a:p>
            <a:pPr indent="-508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Minoxidil also provides benefit. </a:t>
            </a:r>
            <a:endParaRPr/>
          </a:p>
          <a:p>
            <a:pPr indent="-171450" lvl="0" marL="177800" rtl="0" algn="l">
              <a:lnSpc>
                <a:spcPct val="90000"/>
              </a:lnSpc>
              <a:spcBef>
                <a:spcPts val="800"/>
              </a:spcBef>
              <a:spcAft>
                <a:spcPts val="0"/>
              </a:spcAft>
              <a:buClr>
                <a:schemeClr val="dk1"/>
              </a:buClr>
              <a:buSzPts val="2100"/>
              <a:buChar char="●"/>
            </a:pPr>
            <a:r>
              <a:rPr lang="en-US"/>
              <a:t>Anti-androgens such as spironolactone, flutamide and cyproterone acetate are most useful in women with hyperandrogenism,</a:t>
            </a:r>
            <a:endParaRPr/>
          </a:p>
          <a:p>
            <a:pPr indent="-171450" lvl="0" marL="177800" rtl="0" algn="l">
              <a:lnSpc>
                <a:spcPct val="90000"/>
              </a:lnSpc>
              <a:spcBef>
                <a:spcPts val="800"/>
              </a:spcBef>
              <a:spcAft>
                <a:spcPts val="0"/>
              </a:spcAft>
              <a:buClr>
                <a:schemeClr val="dk1"/>
              </a:buClr>
              <a:buSzPts val="2100"/>
              <a:buChar char="●"/>
            </a:pPr>
            <a:r>
              <a:rPr lang="en-US"/>
              <a:t>Finasteride may also be beneficial; </a:t>
            </a:r>
            <a:endParaRPr/>
          </a:p>
          <a:p>
            <a:pPr indent="-171450" lvl="0" marL="177800" rtl="0" algn="l">
              <a:lnSpc>
                <a:spcPct val="90000"/>
              </a:lnSpc>
              <a:spcBef>
                <a:spcPts val="800"/>
              </a:spcBef>
              <a:spcAft>
                <a:spcPts val="1200"/>
              </a:spcAft>
              <a:buClr>
                <a:schemeClr val="dk1"/>
              </a:buClr>
              <a:buSzPts val="2100"/>
              <a:buChar char="●"/>
            </a:pPr>
            <a:r>
              <a:rPr lang="en-US"/>
              <a:t>Hair transplantation is an option where medical therapy fails.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Telogen effluvium</a:t>
            </a:r>
            <a:br>
              <a:rPr lang="en-US"/>
            </a:br>
            <a:endParaRPr/>
          </a:p>
        </p:txBody>
      </p:sp>
      <p:sp>
        <p:nvSpPr>
          <p:cNvPr id="238" name="Google Shape;238;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However, following a number of stimuli the majority of hair follicles may enter the resting phase (telogen) at the same time (synchronously) resulting in diffuse shedding approximately 2 months after the triggering event, often described as the hair ‘falling out by the roots’. </a:t>
            </a:r>
            <a:endParaRPr/>
          </a:p>
          <a:p>
            <a:pPr indent="-171450" lvl="0" marL="177800" rtl="0" algn="l">
              <a:lnSpc>
                <a:spcPct val="90000"/>
              </a:lnSpc>
              <a:spcBef>
                <a:spcPts val="800"/>
              </a:spcBef>
              <a:spcAft>
                <a:spcPts val="1200"/>
              </a:spcAft>
              <a:buClr>
                <a:schemeClr val="dk1"/>
              </a:buClr>
              <a:buSzPts val="2100"/>
              <a:buChar char="●"/>
            </a:pPr>
            <a:r>
              <a:rPr lang="en-US"/>
              <a:t>This is usually an acute self-limiting phenomenon, usually resolving within 6months; however, chronic telogen effluvium may occur.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9"/>
          <p:cNvPicPr preferRelativeResize="0"/>
          <p:nvPr>
            <p:ph idx="1" type="body"/>
          </p:nvPr>
        </p:nvPicPr>
        <p:blipFill rotWithShape="1">
          <a:blip r:embed="rId3">
            <a:alphaModFix/>
          </a:blip>
          <a:srcRect b="0" l="0" r="0" t="0"/>
          <a:stretch/>
        </p:blipFill>
        <p:spPr>
          <a:xfrm>
            <a:off x="2388027" y="1369219"/>
            <a:ext cx="4368000" cy="3263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Telogen Effluvium causes</a:t>
            </a:r>
            <a:endParaRPr/>
          </a:p>
        </p:txBody>
      </p:sp>
      <p:pic>
        <p:nvPicPr>
          <p:cNvPr id="249" name="Google Shape;249;p40"/>
          <p:cNvPicPr preferRelativeResize="0"/>
          <p:nvPr>
            <p:ph idx="1" type="body"/>
          </p:nvPr>
        </p:nvPicPr>
        <p:blipFill rotWithShape="1">
          <a:blip r:embed="rId3">
            <a:alphaModFix/>
          </a:blip>
          <a:srcRect b="0" l="0" r="0" t="0"/>
          <a:stretch/>
        </p:blipFill>
        <p:spPr>
          <a:xfrm>
            <a:off x="2590307" y="1369219"/>
            <a:ext cx="3963300" cy="3263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1"/>
          <p:cNvPicPr preferRelativeResize="0"/>
          <p:nvPr>
            <p:ph idx="1" type="body"/>
          </p:nvPr>
        </p:nvPicPr>
        <p:blipFill rotWithShape="1">
          <a:blip r:embed="rId3">
            <a:alphaModFix/>
          </a:blip>
          <a:srcRect b="0" l="0" r="0" t="0"/>
          <a:stretch/>
        </p:blipFill>
        <p:spPr>
          <a:xfrm>
            <a:off x="628650" y="1369219"/>
            <a:ext cx="3886200" cy="3263400"/>
          </a:xfrm>
          <a:prstGeom prst="rect">
            <a:avLst/>
          </a:prstGeom>
          <a:noFill/>
          <a:ln>
            <a:noFill/>
          </a:ln>
        </p:spPr>
      </p:pic>
      <p:pic>
        <p:nvPicPr>
          <p:cNvPr id="255" name="Google Shape;255;p41"/>
          <p:cNvPicPr preferRelativeResize="0"/>
          <p:nvPr>
            <p:ph idx="2" type="body"/>
          </p:nvPr>
        </p:nvPicPr>
        <p:blipFill rotWithShape="1">
          <a:blip r:embed="rId4">
            <a:alphaModFix/>
          </a:blip>
          <a:srcRect b="0" l="0" r="0" t="0"/>
          <a:stretch/>
        </p:blipFill>
        <p:spPr>
          <a:xfrm>
            <a:off x="4719660" y="1369219"/>
            <a:ext cx="3705000" cy="3263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Excessive hair</a:t>
            </a:r>
            <a:br>
              <a:rPr lang="en-US"/>
            </a:br>
            <a:endParaRPr/>
          </a:p>
        </p:txBody>
      </p:sp>
      <p:sp>
        <p:nvSpPr>
          <p:cNvPr id="261" name="Google Shape;261;p4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Two patterns of hair overgrowth are recognized: </a:t>
            </a:r>
            <a:endParaRPr/>
          </a:p>
          <a:p>
            <a:pPr indent="0" lvl="0" marL="0" rtl="0" algn="l">
              <a:lnSpc>
                <a:spcPct val="90000"/>
              </a:lnSpc>
              <a:spcBef>
                <a:spcPts val="800"/>
              </a:spcBef>
              <a:spcAft>
                <a:spcPts val="0"/>
              </a:spcAft>
              <a:buClr>
                <a:schemeClr val="dk1"/>
              </a:buClr>
              <a:buSzPts val="2100"/>
              <a:buNone/>
            </a:pPr>
            <a:r>
              <a:rPr lang="en-US"/>
              <a:t>hirsutism</a:t>
            </a:r>
            <a:endParaRPr/>
          </a:p>
          <a:p>
            <a:pPr indent="0" lvl="0" marL="0" rtl="0" algn="l">
              <a:lnSpc>
                <a:spcPct val="90000"/>
              </a:lnSpc>
              <a:spcBef>
                <a:spcPts val="800"/>
              </a:spcBef>
              <a:spcAft>
                <a:spcPts val="0"/>
              </a:spcAft>
              <a:buClr>
                <a:schemeClr val="dk1"/>
              </a:buClr>
              <a:buSzPts val="2100"/>
              <a:buNone/>
            </a:pPr>
            <a:r>
              <a:rPr lang="en-US"/>
              <a:t>hypertrichosis</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Hirsutism</a:t>
            </a:r>
            <a:br>
              <a:rPr lang="en-US"/>
            </a:br>
            <a:endParaRPr/>
          </a:p>
        </p:txBody>
      </p:sp>
      <p:sp>
        <p:nvSpPr>
          <p:cNvPr id="267" name="Google Shape;267;p4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This is defined as increased growth of the terminal hairs in androgen-sensitive areas such as the beard and moustache regions in females. </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268" name="Google Shape;268;p43"/>
          <p:cNvPicPr preferRelativeResize="0"/>
          <p:nvPr/>
        </p:nvPicPr>
        <p:blipFill rotWithShape="1">
          <a:blip r:embed="rId3">
            <a:alphaModFix/>
          </a:blip>
          <a:srcRect b="0" l="0" r="0" t="0"/>
          <a:stretch/>
        </p:blipFill>
        <p:spPr>
          <a:xfrm>
            <a:off x="2333625" y="1986147"/>
            <a:ext cx="4476750" cy="2646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Hair Cycle</a:t>
            </a:r>
            <a:endParaRPr/>
          </a:p>
        </p:txBody>
      </p:sp>
      <p:sp>
        <p:nvSpPr>
          <p:cNvPr id="116" name="Google Shape;116;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Hair is a modified type of keratin and is produced by the hair matrix, which is equivalent to the epidermis. </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117" name="Google Shape;117;p17"/>
          <p:cNvPicPr preferRelativeResize="0"/>
          <p:nvPr/>
        </p:nvPicPr>
        <p:blipFill rotWithShape="1">
          <a:blip r:embed="rId3">
            <a:alphaModFix/>
          </a:blip>
          <a:srcRect b="0" l="0" r="0" t="0"/>
          <a:stretch/>
        </p:blipFill>
        <p:spPr>
          <a:xfrm>
            <a:off x="2472295" y="2099072"/>
            <a:ext cx="3771900" cy="2533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The assessment of the patient with hirsutism must include a general examination to identify an underlying endocrine abnormality, particularly if there is a relatively short history associated with amenorrhoea and signs of virilisation. </a:t>
            </a:r>
            <a:endParaRPr/>
          </a:p>
          <a:p>
            <a:pPr indent="-171450" lvl="0" marL="177800" rtl="0" algn="l">
              <a:lnSpc>
                <a:spcPct val="90000"/>
              </a:lnSpc>
              <a:spcBef>
                <a:spcPts val="800"/>
              </a:spcBef>
              <a:spcAft>
                <a:spcPts val="1200"/>
              </a:spcAft>
              <a:buClr>
                <a:schemeClr val="dk1"/>
              </a:buClr>
              <a:buSzPts val="2100"/>
              <a:buChar char="●"/>
            </a:pPr>
            <a:r>
              <a:rPr lang="en-US"/>
              <a:t>Features suggestive of virilisation in addition to hirsutism include deepening of the voice, increased muscle bulk and cliteromegaly, an extremely sensitive sign.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Causes of hirsutism</a:t>
            </a:r>
            <a:endParaRPr/>
          </a:p>
        </p:txBody>
      </p:sp>
      <p:pic>
        <p:nvPicPr>
          <p:cNvPr id="279" name="Google Shape;279;p45"/>
          <p:cNvPicPr preferRelativeResize="0"/>
          <p:nvPr>
            <p:ph idx="1" type="body"/>
          </p:nvPr>
        </p:nvPicPr>
        <p:blipFill rotWithShape="1">
          <a:blip r:embed="rId3">
            <a:alphaModFix/>
          </a:blip>
          <a:srcRect b="0" l="0" r="0" t="0"/>
          <a:stretch/>
        </p:blipFill>
        <p:spPr>
          <a:xfrm>
            <a:off x="1246909" y="1024247"/>
            <a:ext cx="5720700" cy="3205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Treatments include suppression of androgens, peripheral androgen blockade and mechanical or cosmetic treatment. </a:t>
            </a:r>
            <a:endParaRPr/>
          </a:p>
          <a:p>
            <a:pPr indent="-171450" lvl="0" marL="177800" rtl="0" algn="l">
              <a:lnSpc>
                <a:spcPct val="90000"/>
              </a:lnSpc>
              <a:spcBef>
                <a:spcPts val="800"/>
              </a:spcBef>
              <a:spcAft>
                <a:spcPts val="0"/>
              </a:spcAft>
              <a:buClr>
                <a:schemeClr val="dk1"/>
              </a:buClr>
              <a:buSzPts val="2100"/>
              <a:buChar char="●"/>
            </a:pPr>
            <a:r>
              <a:rPr lang="en-US"/>
              <a:t>The use of eflornithine cream is a useful new adjuvant licensed for facial hirsutism that inhibits ornithine decarboxylase, an enzyme involved in controlling hair growth and proliferation. It is most effective when combined with local cosmetic or depilatory treatments, including laser hair removal.</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Hypertrichosis</a:t>
            </a:r>
            <a:endParaRPr/>
          </a:p>
        </p:txBody>
      </p:sp>
      <p:sp>
        <p:nvSpPr>
          <p:cNvPr id="290" name="Google Shape;290;p4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This describes the excessive growth of hair in any part of the body and may be localised (e.g. Becker’s naevus) or generalised</a:t>
            </a:r>
            <a:endParaRPr/>
          </a:p>
          <a:p>
            <a:pPr indent="-171450" lvl="0" marL="177800" rtl="0" algn="l">
              <a:lnSpc>
                <a:spcPct val="90000"/>
              </a:lnSpc>
              <a:spcBef>
                <a:spcPts val="800"/>
              </a:spcBef>
              <a:spcAft>
                <a:spcPts val="0"/>
              </a:spcAft>
              <a:buClr>
                <a:schemeClr val="dk1"/>
              </a:buClr>
              <a:buSzPts val="2100"/>
              <a:buChar char="●"/>
            </a:pPr>
            <a:r>
              <a:rPr lang="en-US"/>
              <a:t>Causes may be congenital or acquired; important systemic diseases associated with hypertrichosis include hyperthyroidism, porphyria and anorexia nervosa. </a:t>
            </a:r>
            <a:endParaRPr/>
          </a:p>
          <a:p>
            <a:pPr indent="-171450" lvl="0" marL="177800" rtl="0" algn="l">
              <a:lnSpc>
                <a:spcPct val="90000"/>
              </a:lnSpc>
              <a:spcBef>
                <a:spcPts val="800"/>
              </a:spcBef>
              <a:spcAft>
                <a:spcPts val="0"/>
              </a:spcAft>
              <a:buClr>
                <a:schemeClr val="dk1"/>
              </a:buClr>
              <a:buSzPts val="2100"/>
              <a:buChar char="●"/>
            </a:pPr>
            <a:r>
              <a:rPr lang="en-US"/>
              <a:t>Treatment is directed at the underlying cause and stopping any implicated drug, where possible. </a:t>
            </a:r>
            <a:endParaRPr/>
          </a:p>
          <a:p>
            <a:pPr indent="-171450" lvl="0" marL="177800" rtl="0" algn="l">
              <a:lnSpc>
                <a:spcPct val="90000"/>
              </a:lnSpc>
              <a:spcBef>
                <a:spcPts val="800"/>
              </a:spcBef>
              <a:spcAft>
                <a:spcPts val="0"/>
              </a:spcAft>
              <a:buClr>
                <a:schemeClr val="dk1"/>
              </a:buClr>
              <a:buSzPts val="2100"/>
              <a:buChar char="●"/>
            </a:pPr>
            <a:r>
              <a:rPr lang="en-US"/>
              <a:t>Symptomatic approaches include depilation using creams, shaving and waxing.</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Localized hypertrichosis</a:t>
            </a:r>
            <a:endParaRPr/>
          </a:p>
        </p:txBody>
      </p:sp>
      <p:pic>
        <p:nvPicPr>
          <p:cNvPr id="296" name="Google Shape;296;p48"/>
          <p:cNvPicPr preferRelativeResize="0"/>
          <p:nvPr>
            <p:ph idx="1" type="body"/>
          </p:nvPr>
        </p:nvPicPr>
        <p:blipFill rotWithShape="1">
          <a:blip r:embed="rId3">
            <a:alphaModFix/>
          </a:blip>
          <a:srcRect b="0" l="0" r="0" t="0"/>
          <a:stretch/>
        </p:blipFill>
        <p:spPr>
          <a:xfrm>
            <a:off x="2671763" y="1757958"/>
            <a:ext cx="3800400" cy="2486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General hypertrichosis</a:t>
            </a:r>
            <a:endParaRPr/>
          </a:p>
        </p:txBody>
      </p:sp>
      <p:pic>
        <p:nvPicPr>
          <p:cNvPr id="302" name="Google Shape;302;p49"/>
          <p:cNvPicPr preferRelativeResize="0"/>
          <p:nvPr>
            <p:ph idx="1" type="body"/>
          </p:nvPr>
        </p:nvPicPr>
        <p:blipFill rotWithShape="1">
          <a:blip r:embed="rId3">
            <a:alphaModFix/>
          </a:blip>
          <a:srcRect b="0" l="0" r="0" t="0"/>
          <a:stretch/>
        </p:blipFill>
        <p:spPr>
          <a:xfrm>
            <a:off x="3333968" y="1369219"/>
            <a:ext cx="2476200" cy="3263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Generalized acquired hypertrichosis may be associated with: porphyria cutanea tarda, malnutrition, malignancy, drugs (ciclosporin, androgen steroids, minoxidil )</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1200"/>
              </a:spcAft>
              <a:buClr>
                <a:schemeClr val="dk1"/>
              </a:buClr>
              <a:buSzPts val="2100"/>
              <a:buChar char="●"/>
            </a:pPr>
            <a:r>
              <a:rPr lang="en-US"/>
              <a:t>Localised acquired hypertrichosis may be associated with:Increased vascularity, Repetitive rubbing or scratching , Application of plaster cast (temporary), Repeated application of minoxidil, potent topical steroids, iodine, psoralen).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Hair Cycle</a:t>
            </a:r>
            <a:endParaRPr/>
          </a:p>
        </p:txBody>
      </p:sp>
      <p:sp>
        <p:nvSpPr>
          <p:cNvPr id="123" name="Google Shape;123;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1200"/>
              </a:spcAft>
              <a:buClr>
                <a:schemeClr val="dk1"/>
              </a:buClr>
              <a:buSzPts val="2100"/>
              <a:buChar char="●"/>
            </a:pPr>
            <a:r>
              <a:rPr lang="en-US"/>
              <a:t>The hair follicle is unique among epidermal structures in that it grows in cycles. </a:t>
            </a:r>
            <a:endParaRPr/>
          </a:p>
        </p:txBody>
      </p:sp>
      <p:pic>
        <p:nvPicPr>
          <p:cNvPr id="124" name="Google Shape;124;p18"/>
          <p:cNvPicPr preferRelativeResize="0"/>
          <p:nvPr/>
        </p:nvPicPr>
        <p:blipFill rotWithShape="1">
          <a:blip r:embed="rId3">
            <a:alphaModFix/>
          </a:blip>
          <a:srcRect b="0" l="0" r="0" t="0"/>
          <a:stretch/>
        </p:blipFill>
        <p:spPr>
          <a:xfrm>
            <a:off x="2247900" y="1816924"/>
            <a:ext cx="4648200" cy="27521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There are Three Phases.</a:t>
            </a:r>
            <a:br>
              <a:rPr lang="en-US"/>
            </a:br>
            <a:endParaRPr/>
          </a:p>
        </p:txBody>
      </p:sp>
      <p:sp>
        <p:nvSpPr>
          <p:cNvPr id="130" name="Google Shape;130;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Anagen – the active growth phase, which typically lasts 1000 days depending on predetermined genetic factors (as opposed to body hair which lasts from 1 to 6 months).</a:t>
            </a:r>
            <a:endParaRPr/>
          </a:p>
          <a:p>
            <a:pPr indent="-171450" lvl="0" marL="177800" rtl="0" algn="l">
              <a:lnSpc>
                <a:spcPct val="90000"/>
              </a:lnSpc>
              <a:spcBef>
                <a:spcPts val="800"/>
              </a:spcBef>
              <a:spcAft>
                <a:spcPts val="0"/>
              </a:spcAft>
              <a:buClr>
                <a:schemeClr val="dk1"/>
              </a:buClr>
              <a:buSzPts val="2100"/>
              <a:buChar char="●"/>
            </a:pPr>
            <a:r>
              <a:rPr lang="en-US"/>
              <a:t>Catagen – the short growth arrest phase, of approximately 10 days.</a:t>
            </a:r>
            <a:endParaRPr/>
          </a:p>
          <a:p>
            <a:pPr indent="-171450" lvl="0" marL="177800" rtl="0" algn="l">
              <a:lnSpc>
                <a:spcPct val="90000"/>
              </a:lnSpc>
              <a:spcBef>
                <a:spcPts val="800"/>
              </a:spcBef>
              <a:spcAft>
                <a:spcPts val="0"/>
              </a:spcAft>
              <a:buClr>
                <a:schemeClr val="dk1"/>
              </a:buClr>
              <a:buSzPts val="2100"/>
              <a:buChar char="●"/>
            </a:pPr>
            <a:r>
              <a:rPr lang="en-US"/>
              <a:t>Telogen – the resting phase, lasting approximately 100 days irrespective of location.</a:t>
            </a:r>
            <a:endParaRPr/>
          </a:p>
          <a:p>
            <a:pPr indent="0" lvl="0" marL="0" rtl="0" algn="l">
              <a:lnSpc>
                <a:spcPct val="90000"/>
              </a:lnSpc>
              <a:spcBef>
                <a:spcPts val="800"/>
              </a:spcBef>
              <a:spcAft>
                <a:spcPts val="0"/>
              </a:spcAft>
              <a:buClr>
                <a:schemeClr val="dk1"/>
              </a:buClr>
              <a:buSzPts val="2100"/>
              <a:buNone/>
            </a:pPr>
            <a:r>
              <a:rPr lang="en-US"/>
              <a:t>The ratio of anagen to telogen hairs is 9:1 reflecting the fact that only a few hairs at a time are in catagen phase. On average, 100 hairs are shed per day although seasonal variation does occur.</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Three types of hair occur in humans.</a:t>
            </a:r>
            <a:br>
              <a:rPr lang="en-US"/>
            </a:br>
            <a:endParaRPr/>
          </a:p>
        </p:txBody>
      </p:sp>
      <p:sp>
        <p:nvSpPr>
          <p:cNvPr id="136" name="Google Shape;136;p20"/>
          <p:cNvSpPr txBox="1"/>
          <p:nvPr>
            <p:ph idx="1" type="body"/>
          </p:nvPr>
        </p:nvSpPr>
        <p:spPr>
          <a:xfrm>
            <a:off x="628650" y="1533237"/>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Lanugo hair covers the foetus inutero and is normally shed before birth. This is long and silken.</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Char char="●"/>
            </a:pPr>
            <a:r>
              <a:rPr lang="en-US"/>
              <a:t>Vellus hair covers the whole body (sparing the palms and soles only) and is short, fine and non-pigmented.</a:t>
            </a:r>
            <a:endParaRPr/>
          </a:p>
          <a:p>
            <a:pPr indent="0" lvl="0" marL="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137" name="Google Shape;137;p20"/>
          <p:cNvPicPr preferRelativeResize="0"/>
          <p:nvPr/>
        </p:nvPicPr>
        <p:blipFill rotWithShape="1">
          <a:blip r:embed="rId3">
            <a:alphaModFix/>
          </a:blip>
          <a:srcRect b="0" l="0" r="0" t="0"/>
          <a:stretch/>
        </p:blipFill>
        <p:spPr>
          <a:xfrm>
            <a:off x="6001590" y="1962242"/>
            <a:ext cx="1678294" cy="1219031"/>
          </a:xfrm>
          <a:prstGeom prst="rect">
            <a:avLst/>
          </a:prstGeom>
          <a:noFill/>
          <a:ln>
            <a:noFill/>
          </a:ln>
        </p:spPr>
      </p:pic>
      <p:pic>
        <p:nvPicPr>
          <p:cNvPr id="138" name="Google Shape;138;p20"/>
          <p:cNvPicPr preferRelativeResize="0"/>
          <p:nvPr/>
        </p:nvPicPr>
        <p:blipFill rotWithShape="1">
          <a:blip r:embed="rId4">
            <a:alphaModFix/>
          </a:blip>
          <a:srcRect b="0" l="0" r="0" t="0"/>
          <a:stretch/>
        </p:blipFill>
        <p:spPr>
          <a:xfrm>
            <a:off x="6001594" y="3583088"/>
            <a:ext cx="1678294" cy="12135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Terminal hair is limited to the eyebrows, lashes and scalp until puberty; following puberty secondary terminal hair develops in the axillae, pubic region and on the central chest in men in response to androgens. It is coarser than vellus hair and tends to be darker and longer.</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144" name="Google Shape;144;p21"/>
          <p:cNvPicPr preferRelativeResize="0"/>
          <p:nvPr/>
        </p:nvPicPr>
        <p:blipFill rotWithShape="1">
          <a:blip r:embed="rId3">
            <a:alphaModFix/>
          </a:blip>
          <a:srcRect b="0" l="0" r="0" t="0"/>
          <a:stretch/>
        </p:blipFill>
        <p:spPr>
          <a:xfrm>
            <a:off x="3135085" y="2582882"/>
            <a:ext cx="4208689" cy="20498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US"/>
              <a:t>Hair loss</a:t>
            </a:r>
            <a:endParaRPr/>
          </a:p>
        </p:txBody>
      </p:sp>
      <p:sp>
        <p:nvSpPr>
          <p:cNvPr id="150" name="Google Shape;150;p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lang="en-US"/>
              <a:t>Hair loss or alopecia can be divided into scarring and non-scarring</a:t>
            </a:r>
            <a:endParaRPr/>
          </a:p>
          <a:p>
            <a:pPr indent="0" lvl="0" marL="0" rtl="0" algn="l">
              <a:lnSpc>
                <a:spcPct val="90000"/>
              </a:lnSpc>
              <a:spcBef>
                <a:spcPts val="800"/>
              </a:spcBef>
              <a:spcAft>
                <a:spcPts val="0"/>
              </a:spcAft>
              <a:buClr>
                <a:schemeClr val="dk1"/>
              </a:buClr>
              <a:buSzPts val="2100"/>
              <a:buNone/>
            </a:pPr>
            <a:r>
              <a:rPr lang="en-US"/>
              <a:t> types depending on the underlying pathological process, and these can then be further categorized according to distribution, either diffuse or localized.</a:t>
            </a:r>
            <a:endParaRPr/>
          </a:p>
          <a:p>
            <a:pPr indent="-38100" lvl="0" marL="17780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3"/>
          <p:cNvPicPr preferRelativeResize="0"/>
          <p:nvPr>
            <p:ph idx="1" type="body"/>
          </p:nvPr>
        </p:nvPicPr>
        <p:blipFill rotWithShape="1">
          <a:blip r:embed="rId3">
            <a:alphaModFix/>
          </a:blip>
          <a:srcRect b="0" l="0" r="0" t="0"/>
          <a:stretch/>
        </p:blipFill>
        <p:spPr>
          <a:xfrm>
            <a:off x="890649" y="694706"/>
            <a:ext cx="4907400" cy="3884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