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mf" ContentType="image/x-wm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drawings/vmlDrawing2.vml" ContentType="application/vnd.openxmlformats-officedocument.vmlDrawing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type="screen16x9" cy="6858000" cx="12192000"/>
  <p:notesSz cx="12192000" cy="6858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tableStyles" Target="tableStyles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/Relationships>
</file>

<file path=ppt/drawings/_rels/vmlDrawing2.vml.rels><?xml version="1.0" encoding="UTF-8" standalone="yes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976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9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9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9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obj">
  <p:cSld name="Title Slide">
    <p:bg>
      <p:bgPr>
        <a:solidFill>
          <a:schemeClr val="bg1"/>
        </a:solidFill>
      </p:bgPr>
    </p:bg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ah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bIns="0" lIns="0" rIns="0" rtlCol="0" tIns="0" wrap="square"/>
          <a:p/>
        </p:txBody>
      </p:sp>
      <p:sp>
        <p:nvSpPr>
          <p:cNvPr id="1048661" name="bg object 17"/>
          <p:cNvSpPr/>
          <p:nvPr/>
        </p:nvSpPr>
        <p:spPr>
          <a:xfrm>
            <a:off x="6874509" y="14604"/>
            <a:ext cx="5317490" cy="6843395"/>
          </a:xfrm>
          <a:custGeom>
            <a:avLst/>
            <a:ahLst/>
            <a:rect l="l" t="t" r="r" b="b"/>
            <a:pathLst>
              <a:path w="5317490" h="6843395">
                <a:moveTo>
                  <a:pt x="4338320" y="0"/>
                </a:moveTo>
                <a:lnTo>
                  <a:pt x="0" y="4338320"/>
                </a:lnTo>
                <a:lnTo>
                  <a:pt x="2505106" y="6843392"/>
                </a:lnTo>
                <a:lnTo>
                  <a:pt x="5317490" y="6843392"/>
                </a:lnTo>
                <a:lnTo>
                  <a:pt x="5317490" y="979170"/>
                </a:lnTo>
                <a:lnTo>
                  <a:pt x="4338320" y="0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662" name="bg object 18"/>
          <p:cNvSpPr/>
          <p:nvPr/>
        </p:nvSpPr>
        <p:spPr>
          <a:xfrm>
            <a:off x="4783835" y="5273039"/>
            <a:ext cx="3171825" cy="1584960"/>
          </a:xfrm>
          <a:custGeom>
            <a:avLst/>
            <a:ahLst/>
            <a:rect l="l" t="t" r="r" b="b"/>
            <a:pathLst>
              <a:path w="3171825" h="1584959">
                <a:moveTo>
                  <a:pt x="1585722" y="0"/>
                </a:moveTo>
                <a:lnTo>
                  <a:pt x="0" y="1584960"/>
                </a:lnTo>
                <a:lnTo>
                  <a:pt x="3171443" y="1584960"/>
                </a:lnTo>
                <a:lnTo>
                  <a:pt x="1585722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663" name="bg object 19"/>
          <p:cNvSpPr/>
          <p:nvPr/>
        </p:nvSpPr>
        <p:spPr>
          <a:xfrm>
            <a:off x="6241795" y="1044574"/>
            <a:ext cx="4769485" cy="4769485"/>
          </a:xfrm>
          <a:custGeom>
            <a:avLst/>
            <a:ahLst/>
            <a:rect l="l" t="t" r="r" b="b"/>
            <a:pathLst>
              <a:path w="4769484" h="4769485">
                <a:moveTo>
                  <a:pt x="2384552" y="0"/>
                </a:moveTo>
                <a:lnTo>
                  <a:pt x="0" y="2384425"/>
                </a:lnTo>
                <a:lnTo>
                  <a:pt x="2384552" y="4768913"/>
                </a:lnTo>
                <a:lnTo>
                  <a:pt x="4768977" y="2384425"/>
                </a:lnTo>
                <a:lnTo>
                  <a:pt x="2384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bIns="0" lIns="0" rIns="0" rtlCol="0" tIns="0" wrap="square"/>
          <a:p/>
        </p:txBody>
      </p:sp>
      <p:sp>
        <p:nvSpPr>
          <p:cNvPr id="1048664" name="bg object 20"/>
          <p:cNvSpPr/>
          <p:nvPr/>
        </p:nvSpPr>
        <p:spPr>
          <a:xfrm>
            <a:off x="5621527" y="424179"/>
            <a:ext cx="6009640" cy="6009640"/>
          </a:xfrm>
          <a:custGeom>
            <a:avLst/>
            <a:ahLst/>
            <a:rect l="l" t="t" r="r" b="b"/>
            <a:pathLst>
              <a:path w="6009640" h="6009640">
                <a:moveTo>
                  <a:pt x="3004820" y="0"/>
                </a:moveTo>
                <a:lnTo>
                  <a:pt x="0" y="3004820"/>
                </a:lnTo>
                <a:lnTo>
                  <a:pt x="3004820" y="6009627"/>
                </a:lnTo>
                <a:lnTo>
                  <a:pt x="3076626" y="5937821"/>
                </a:lnTo>
                <a:lnTo>
                  <a:pt x="3004820" y="5937821"/>
                </a:lnTo>
                <a:lnTo>
                  <a:pt x="71755" y="3004820"/>
                </a:lnTo>
                <a:lnTo>
                  <a:pt x="3004820" y="71882"/>
                </a:lnTo>
                <a:lnTo>
                  <a:pt x="3076702" y="71882"/>
                </a:lnTo>
                <a:lnTo>
                  <a:pt x="3004820" y="0"/>
                </a:lnTo>
                <a:close/>
              </a:path>
              <a:path w="6009640" h="6009640">
                <a:moveTo>
                  <a:pt x="3076702" y="71882"/>
                </a:moveTo>
                <a:lnTo>
                  <a:pt x="3004820" y="71882"/>
                </a:lnTo>
                <a:lnTo>
                  <a:pt x="5937758" y="3004820"/>
                </a:lnTo>
                <a:lnTo>
                  <a:pt x="3004820" y="5937821"/>
                </a:lnTo>
                <a:lnTo>
                  <a:pt x="3076626" y="5937821"/>
                </a:lnTo>
                <a:lnTo>
                  <a:pt x="6009640" y="3004820"/>
                </a:lnTo>
                <a:lnTo>
                  <a:pt x="3076702" y="71882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665" name="Holder 2"/>
          <p:cNvSpPr>
            <a:spLocks noGrp="1"/>
          </p:cNvSpPr>
          <p:nvPr>
            <p:ph type="ctrTitle"/>
          </p:nvPr>
        </p:nvSpPr>
        <p:spPr>
          <a:xfrm>
            <a:off x="2298446" y="2787141"/>
            <a:ext cx="7595107" cy="508000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2400" i="0">
                <a:solidFill>
                  <a:srgbClr val="080808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1048666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3180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667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68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1048669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Holder 2"/>
          <p:cNvSpPr>
            <a:spLocks noGrp="1"/>
          </p:cNvSpPr>
          <p:nvPr>
            <p:ph type="title"/>
          </p:nvPr>
        </p:nvSpPr>
        <p:spPr>
          <a:xfrm>
            <a:off x="1195069" y="164083"/>
            <a:ext cx="9801860" cy="2286000"/>
          </a:xfrm>
        </p:spPr>
        <p:txBody>
          <a:bodyPr bIns="0" lIns="0" rIns="0" tIns="0"/>
          <a:lstStyle>
            <a:lvl1pPr>
              <a:defRPr b="1" sz="1070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1048582" name="Holder 3"/>
          <p:cNvSpPr>
            <a:spLocks noGrp="1"/>
          </p:cNvSpPr>
          <p:nvPr>
            <p:ph type="body" idx="1"/>
          </p:nvPr>
        </p:nvSpPr>
        <p:spPr>
          <a:xfrm>
            <a:off x="1293367" y="1940788"/>
            <a:ext cx="6303645" cy="431801"/>
          </a:xfrm>
        </p:spPr>
        <p:txBody>
          <a:bodyPr bIns="0" lIns="0" rIns="0" tIns="0"/>
          <a:lstStyle>
            <a:lvl1pPr>
              <a:defRPr b="0" sz="200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1048583" name="Holder 4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84" name="Holder 5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1048585" name="Holder 6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Holder 2"/>
          <p:cNvSpPr>
            <a:spLocks noGrp="1"/>
          </p:cNvSpPr>
          <p:nvPr>
            <p:ph type="title"/>
          </p:nvPr>
        </p:nvSpPr>
        <p:spPr>
          <a:xfrm>
            <a:off x="1195069" y="164083"/>
            <a:ext cx="9801860" cy="2286000"/>
          </a:xfrm>
        </p:spPr>
        <p:txBody>
          <a:bodyPr bIns="0" lIns="0" rIns="0" tIns="0"/>
          <a:lstStyle>
            <a:lvl1pPr>
              <a:defRPr b="1" sz="1070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1048847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3180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848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31800"/>
          </a:xfrm>
          <a:prstGeom prst="rect"/>
        </p:spPr>
        <p:txBody>
          <a:bodyPr bIns="0" lIns="0" rIns="0" tIns="0" wrap="square">
            <a:spAutoFit/>
          </a:bodyPr>
          <a:p/>
        </p:txBody>
      </p:sp>
      <p:sp>
        <p:nvSpPr>
          <p:cNvPr id="1048849" name="Holder 5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850" name="Holder 6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1048851" name="Holder 7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Holder 2"/>
          <p:cNvSpPr>
            <a:spLocks noGrp="1"/>
          </p:cNvSpPr>
          <p:nvPr>
            <p:ph type="title"/>
          </p:nvPr>
        </p:nvSpPr>
        <p:spPr>
          <a:xfrm>
            <a:off x="1195069" y="164083"/>
            <a:ext cx="9801860" cy="2286000"/>
          </a:xfrm>
        </p:spPr>
        <p:txBody>
          <a:bodyPr bIns="0" lIns="0" rIns="0" tIns="0"/>
          <a:lstStyle>
            <a:lvl1pPr>
              <a:defRPr b="1" sz="1070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1048641" name="Holder 3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42" name="Holder 4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1048643" name="Holder 5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Holder 2"/>
          <p:cNvSpPr>
            <a:spLocks noGrp="1"/>
          </p:cNvSpPr>
          <p:nvPr>
            <p:ph type="ftr" sz="quarter" idx="5"/>
          </p:nvPr>
        </p:nvSpPr>
        <p:spPr/>
        <p:txBody>
          <a:bodyPr bIns="0" lIns="0" rIns="0" t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649" name="Holder 3"/>
          <p:cNvSpPr>
            <a:spLocks noGrp="1"/>
          </p:cNvSpPr>
          <p:nvPr>
            <p:ph type="dt" sz="half" idx="6"/>
          </p:nvPr>
        </p:nvSpPr>
        <p:spPr/>
        <p:txBody>
          <a:bodyPr bIns="0" lIns="0" rIns="0" t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1048650" name="Holder 4"/>
          <p:cNvSpPr>
            <a:spLocks noGrp="1"/>
          </p:cNvSpPr>
          <p:nvPr>
            <p:ph type="sldNum" sz="quarter" idx="7"/>
          </p:nvPr>
        </p:nvSpPr>
        <p:spPr/>
        <p:txBody>
          <a:bodyPr bIns="0" lIns="0" rIns="0" t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Holder 2"/>
          <p:cNvSpPr>
            <a:spLocks noGrp="1"/>
          </p:cNvSpPr>
          <p:nvPr>
            <p:ph type="title"/>
          </p:nvPr>
        </p:nvSpPr>
        <p:spPr>
          <a:xfrm>
            <a:off x="1195069" y="164083"/>
            <a:ext cx="9801860" cy="1656714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1" sz="1070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1048577" name="Holder 3"/>
          <p:cNvSpPr>
            <a:spLocks noGrp="1"/>
          </p:cNvSpPr>
          <p:nvPr>
            <p:ph type="body" idx="1"/>
          </p:nvPr>
        </p:nvSpPr>
        <p:spPr>
          <a:xfrm>
            <a:off x="1293367" y="1940788"/>
            <a:ext cx="6303645" cy="3401695"/>
          </a:xfrm>
          <a:prstGeom prst="rect"/>
        </p:spPr>
        <p:txBody>
          <a:bodyPr bIns="0" lIns="0" rIns="0" tIns="0" wrap="square">
            <a:spAutoFit/>
          </a:bodyPr>
          <a:lstStyle>
            <a:lvl1pPr>
              <a:defRPr b="0" sz="200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1048578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/>
        </p:spPr>
        <p:txBody>
          <a:bodyPr bIns="0" lIns="0" rIns="0" tIns="0" wrap="square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1048579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/>
        </p:spPr>
        <p:txBody>
          <a:bodyPr bIns="0" lIns="0" rIns="0" tIns="0" wrap="square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10/9/2024</a:t>
            </a:fld>
            <a:endParaRPr lang="en-US"/>
          </a:p>
        </p:txBody>
      </p:sp>
      <p:sp>
        <p:nvSpPr>
          <p:cNvPr id="1048580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/>
        </p:spPr>
        <p:txBody>
          <a:bodyPr bIns="0" lIns="0" rIns="0" tIns="0" wrap="square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5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5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5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hyperlink" Target="https://next.amboss.com/us/article/dO0orT%23IlplYmE2ZjQ4ODkzMWRkNDYzOTE3MDQ3YmI5YzVmMThmNCI=" TargetMode="External"/><Relationship Id="rId3" Type="http://schemas.openxmlformats.org/officeDocument/2006/relationships/hyperlink" Target="https://next.amboss.com/us/article/dO0orT%23Ilo2MWU3MjE1YWI4NmFiZjgzN2I4NjczZWYxZTFhNmU5MCI=" TargetMode="External"/><Relationship Id="rId4" Type="http://schemas.openxmlformats.org/officeDocument/2006/relationships/hyperlink" Target="https://next.amboss.com/us/article/rS0faf%23IloyOTA4NzBhZGUyOGE3MzE3ZmQyZWQ4ZTFiMWYxZjc4ZCI=" TargetMode="External"/><Relationship Id="rId5" Type="http://schemas.openxmlformats.org/officeDocument/2006/relationships/hyperlink" Target="https://next.amboss.com/us/article/kO0msT%23IlpiYzE5OTMwNWJkYWUzNjhiNmQ3MzQwZWIyZTJiMzZjYSI=" TargetMode="External"/><Relationship Id="rId6" Type="http://schemas.openxmlformats.org/officeDocument/2006/relationships/hyperlink" Target="https://next.amboss.com/us/article/bo0H0S%23Ilo4NzhiYzcwNWY4MjczODcxODM2NDU4ZTQ0ODMxYzhmOSI=" TargetMode="External"/><Relationship Id="rId7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hyperlink" Target="https://next.amboss.com/us/article/rS0faf%23Ilo1MWE4NzZjOGQ3MGFmNjg4NTFhMTIxMTAxMjg1ODUxOSI=" TargetMode="External"/><Relationship Id="rId2" Type="http://schemas.openxmlformats.org/officeDocument/2006/relationships/hyperlink" Target="https://next.amboss.com/us/article/rS0faf%23Ilo2MmUxMDkyZTY2MWJiZWYxOGM3YzcxMzZiMjNiODE1MCI=" TargetMode="External"/><Relationship Id="rId3" Type="http://schemas.openxmlformats.org/officeDocument/2006/relationships/hyperlink" Target="https://next.amboss.com/us/article/Up0bKS%23Ilo0ZTNlMmMxODg1OTQ5YjYyMzU4MGY5MjA3OGQ1NmM3ZCI=" TargetMode="External"/><Relationship Id="rId4" Type="http://schemas.openxmlformats.org/officeDocument/2006/relationships/slideLayout" Target="../slideLayouts/slideLayout5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hyperlink" Target="https://next.amboss.com/us/article/Aq0Rah%23IlozM2Q3ZDA3NjliZmRjMTkwNTljNDA2OGQ5ODUwOGVjNSI=" TargetMode="External"/><Relationship Id="rId2" Type="http://schemas.openxmlformats.org/officeDocument/2006/relationships/hyperlink" Target="https://next.amboss.com/us/article/dO0orT%23IlplYmE2ZjQ4ODkzMWRkNDYzOTE3MDQ3YmI5YzVmMThmNCI=" TargetMode="External"/><Relationship Id="rId3" Type="http://schemas.openxmlformats.org/officeDocument/2006/relationships/hyperlink" Target="https://next.amboss.com/us/article/zo0reS%23IlpmMjI1ZThhY2EzMWU5ZmZiNWM0YjA2MTRhMzhiM2I0YiI=" TargetMode="External"/><Relationship Id="rId4" Type="http://schemas.openxmlformats.org/officeDocument/2006/relationships/hyperlink" Target="https://next.amboss.com/us/article/rS0faf%23Ilo0MDZkNjA1MmJmY2VlYTAzOThkNjFiMTdlZGY5YmUyZiI=" TargetMode="External"/><Relationship Id="rId5" Type="http://schemas.openxmlformats.org/officeDocument/2006/relationships/hyperlink" Target="https://next.amboss.com/us/article/Xt09X3%23IlpiNmFhM2ZiYjcyOTcwYmM1YTRkY2FkYjJhOGRlMTM2NiI=" TargetMode="External"/><Relationship Id="rId6" Type="http://schemas.openxmlformats.org/officeDocument/2006/relationships/hyperlink" Target="https://next.amboss.com/us/article/bo0H0S%23Ilo4NzhiYzcwNWY4MjczODcxODM2NDU4ZTQ0ODMxYzhmOSI=" TargetMode="External"/><Relationship Id="rId7" Type="http://schemas.openxmlformats.org/officeDocument/2006/relationships/slideLayout" Target="../slideLayouts/slideLayout5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hyperlink" Target="https://next.amboss.com/us/article/rS0faf%23Ilo1MWE4NzZjOGQ3MGFmNjg4NTFhMTIxMTAxMjg1ODUxOSI=" TargetMode="External"/><Relationship Id="rId2" Type="http://schemas.openxmlformats.org/officeDocument/2006/relationships/hyperlink" Target="https://next.amboss.com/us/article/rS0faf%23IloxNzFjNGViM2NkNjYxMjliNmY5MjQxNjljZTJiOTk3YSI=" TargetMode="External"/><Relationship Id="rId3" Type="http://schemas.openxmlformats.org/officeDocument/2006/relationships/hyperlink" Target="https://next.amboss.com/us/article/rM0fJg%23IlozN2RiOGIzNTA3NzI4YjJlZDBhMmIwOTBhYThiMGE2OCI=" TargetMode="External"/><Relationship Id="rId4" Type="http://schemas.openxmlformats.org/officeDocument/2006/relationships/hyperlink" Target="https://next.amboss.com/us/article/Ln0wFg%23Ilo4MGJjODUzODM4Y2Q0N2E3YWYwOTA0ZDA1NGQ5MGNjNCI=" TargetMode="External"/><Relationship Id="rId5" Type="http://schemas.openxmlformats.org/officeDocument/2006/relationships/hyperlink" Target="https://next.amboss.com/us/article/Ln0wFg%23Ilo1NjJmMTQ5MTg2MWIzM2JkYjVhZjU3MjM4OGU5OTU0MSI=" TargetMode="External"/><Relationship Id="rId6" Type="http://schemas.openxmlformats.org/officeDocument/2006/relationships/hyperlink" Target="https://next.amboss.com/us/article/S80yN3%23IloyYjdlZGYzZWUwMjAzMDExNTQ1Nzg2NDY3YTYxY2JkOCI=" TargetMode="External"/><Relationship Id="rId7" Type="http://schemas.openxmlformats.org/officeDocument/2006/relationships/hyperlink" Target="https://next.amboss.com/us/article/pl0LBT%23IlpmNTdiZmY4ZDU0NTVjNzI0NTdkYTA0NDBmNjM2ZjRiYyI=" TargetMode="External"/><Relationship Id="rId8" Type="http://schemas.openxmlformats.org/officeDocument/2006/relationships/hyperlink" Target="https://next.amboss.com/us/article/wS0hbf%23Ilo1Y2ZjNDQwZDcwOTBmMTY2MTA0NDdhM2FjY2RlYzRlMCI=" TargetMode="External"/><Relationship Id="rId9" Type="http://schemas.openxmlformats.org/officeDocument/2006/relationships/hyperlink" Target="https://next.amboss.com/us/article/Aq0Rah%23IlozM2Q3ZDA3NjliZmRjMTkwNTljNDA2OGQ5ODUwOGVjNSI=" TargetMode="External"/><Relationship Id="rId10" Type="http://schemas.openxmlformats.org/officeDocument/2006/relationships/hyperlink" Target="https://next.amboss.com/us/article/Q70ulh%23IlplNjE0ODUwYzlmOTZlYTFjMDhlMDk4ZTdlMTU2ZmEwZCI=" TargetMode="External"/><Relationship Id="rId11" Type="http://schemas.openxmlformats.org/officeDocument/2006/relationships/hyperlink" Target="https://next.amboss.com/us/article/N80-53%23IlpiZTA5Mjc1ZWQxNWI3ZDc0NzRmMzE3MDFiNWI5MzQyOCI=" TargetMode="External"/><Relationship Id="rId12" Type="http://schemas.openxmlformats.org/officeDocument/2006/relationships/hyperlink" Target="https://next.amboss.com/us/article/rS0faf%23IlpkMDg3NjI2YTU4NTg0OTgyZTU1Nzg3ODY1YzViOGU1MSI=" TargetMode="External"/><Relationship Id="rId13" Type="http://schemas.openxmlformats.org/officeDocument/2006/relationships/hyperlink" Target="https://next.amboss.com/us/article/Q70ulh%23IlozZjI5OTE3MzgxZTE5YzQ2MWRjMzNjN2M0MDNiM2QxMSI=" TargetMode="External"/><Relationship Id="rId14" Type="http://schemas.openxmlformats.org/officeDocument/2006/relationships/hyperlink" Target="https://next.amboss.com/us/article/rS0faf%23Ilo2MmUxMDkyZTY2MWJiZWYxOGM3YzcxMzZiMjNiODE1MCI=" TargetMode="External"/><Relationship Id="rId15" Type="http://schemas.openxmlformats.org/officeDocument/2006/relationships/hyperlink" Target="https://next.amboss.com/us/article/VO0GrT%23Ilo1ZGQyZjE5YTkwZTdjNWJmYTcxMzhlZTcwOTE4ZDVmMyI=" TargetMode="External"/><Relationship Id="rId16" Type="http://schemas.openxmlformats.org/officeDocument/2006/relationships/hyperlink" Target="https://next.amboss.com/us/article/i60JkS%23IlphMDliM2VjNGNiY2Y4ODlmYzRmN2IzNGNlY2I0NWY0ZCI=" TargetMode="External"/><Relationship Id="rId17" Type="http://schemas.openxmlformats.org/officeDocument/2006/relationships/image" Target="../media/image19.wmf"/><Relationship Id="rId18" Type="http://schemas.openxmlformats.org/officeDocument/2006/relationships/image" Target="../media/image20.wmf"/><Relationship Id="rId19" Type="http://schemas.openxmlformats.org/officeDocument/2006/relationships/image" Target="../media/image21.wmf"/><Relationship Id="rId20" Type="http://schemas.openxmlformats.org/officeDocument/2006/relationships/image" Target="../media/image22.wmf"/><Relationship Id="rId21" Type="http://schemas.openxmlformats.org/officeDocument/2006/relationships/image" Target="../media/image23.wmf"/><Relationship Id="rId22" Type="http://schemas.openxmlformats.org/officeDocument/2006/relationships/slideLayout" Target="../slideLayouts/slideLayout5.xml"/><Relationship Id="rId23" Type="http://schemas.openxmlformats.org/officeDocument/2006/relationships/vmlDrawing" Target="../drawings/vmlDrawing2.v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hyperlink" Target="https://next.amboss.com/us/article/Up0bKS%23IlowYmJiNmNiMWI2MjAzN2Q5ZWUxMmJmYjY3YzhhMGUyNiI=" TargetMode="External"/><Relationship Id="rId2" Type="http://schemas.openxmlformats.org/officeDocument/2006/relationships/hyperlink" Target="https://next.amboss.com/us/article/rS0faf%23IloxNzFjNGViM2NkNjYxMjliNmY5MjQxNjljZTJiOTk3YSI=" TargetMode="External"/><Relationship Id="rId3" Type="http://schemas.openxmlformats.org/officeDocument/2006/relationships/hyperlink" Target="https://next.amboss.com/us/article/dO0orT%23IlplYmE2ZjQ4ODkzMWRkNDYzOTE3MDQ3YmI5YzVmMThmNCI=" TargetMode="External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5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5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5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object 2"/>
          <p:cNvSpPr txBox="1">
            <a:spLocks noGrp="1"/>
          </p:cNvSpPr>
          <p:nvPr>
            <p:ph type="ctrTitle"/>
          </p:nvPr>
        </p:nvSpPr>
        <p:spPr>
          <a:xfrm>
            <a:off x="1752600" y="3116709"/>
            <a:ext cx="8826753" cy="714375"/>
          </a:xfrm>
          <a:prstGeom prst="rect"/>
        </p:spPr>
        <p:txBody>
          <a:bodyPr bIns="0" lIns="0" rIns="0" rtlCol="0" tIns="53975" vert="horz" wrap="square">
            <a:spAutoFit/>
          </a:bodyPr>
          <a:p>
            <a:pPr indent="-562610" marL="5755640" marR="5080">
              <a:lnSpc>
                <a:spcPts val="2590"/>
              </a:lnSpc>
              <a:spcBef>
                <a:spcPts val="425"/>
              </a:spcBef>
            </a:pPr>
            <a:r>
              <a:rPr b="1" dirty="0" sz="3600" spc="-15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Cardiac</a:t>
            </a:r>
            <a:r>
              <a:rPr b="1" dirty="0" sz="3600" spc="-11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3600" spc="-2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problems</a:t>
            </a:r>
            <a:r>
              <a:rPr b="1" dirty="0" sz="3600" spc="-1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360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b="1" dirty="0" sz="3600" spc="-53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b="1" dirty="0" sz="3600" spc="-25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pregnancy</a:t>
            </a:r>
          </a:p>
        </p:txBody>
      </p:sp>
      <p:sp>
        <p:nvSpPr>
          <p:cNvPr id="1048671" name="object 3"/>
          <p:cNvSpPr txBox="1"/>
          <p:nvPr/>
        </p:nvSpPr>
        <p:spPr>
          <a:xfrm>
            <a:off x="457200" y="3492623"/>
            <a:ext cx="3581400" cy="40894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endParaRPr dirty="0" sz="2000" lang="en-US" smtClean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24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Presented by :</a:t>
            </a:r>
          </a:p>
          <a:p>
            <a:pPr algn="ctr" marL="12700">
              <a:lnSpc>
                <a:spcPct val="100000"/>
              </a:lnSpc>
              <a:spcBef>
                <a:spcPts val="100"/>
              </a:spcBef>
            </a:pPr>
            <a:r>
              <a:rPr b="1" dirty="0" sz="24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Diana </a:t>
            </a:r>
            <a:r>
              <a:rPr b="1" dirty="0" sz="2400" lang="en-US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Abushehab</a:t>
            </a:r>
            <a:endParaRPr b="1" dirty="0" sz="2400" lang="en-US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Calibri Light"/>
              <a:cs typeface="Calibri Light"/>
            </a:endParaRPr>
          </a:p>
          <a:p>
            <a:pPr algn="ctr" marL="12700">
              <a:lnSpc>
                <a:spcPct val="100000"/>
              </a:lnSpc>
              <a:spcBef>
                <a:spcPts val="100"/>
              </a:spcBef>
            </a:pPr>
            <a:r>
              <a:rPr b="1" dirty="0" sz="24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Rand </a:t>
            </a:r>
            <a:r>
              <a:rPr b="1" dirty="0" sz="2400" lang="en-US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S</a:t>
            </a:r>
            <a:r>
              <a:rPr b="1" dirty="0" sz="2400" lang="en-US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madi</a:t>
            </a:r>
            <a:endParaRPr b="1" dirty="0" sz="2400" lang="en-US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Calibri Light"/>
              <a:cs typeface="Calibri Light"/>
            </a:endParaRPr>
          </a:p>
          <a:p>
            <a:pPr algn="ctr" marL="12700">
              <a:lnSpc>
                <a:spcPct val="100000"/>
              </a:lnSpc>
              <a:spcBef>
                <a:spcPts val="100"/>
              </a:spcBef>
            </a:pPr>
            <a:r>
              <a:rPr b="1" dirty="0" sz="2400" lang="en-US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Hazem</a:t>
            </a:r>
            <a:r>
              <a:rPr b="1" dirty="0" sz="24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 </a:t>
            </a:r>
            <a:r>
              <a:rPr b="1" dirty="0" sz="2400" lang="en-US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T</a:t>
            </a:r>
            <a:r>
              <a:rPr b="1" dirty="0" sz="2400" lang="en-US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arawneh</a:t>
            </a:r>
            <a:endParaRPr b="1" dirty="0" sz="2400" lang="en-US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Calibri Light"/>
              <a:cs typeface="Calibri Light"/>
            </a:endParaRPr>
          </a:p>
          <a:p>
            <a:pPr algn="ctr" marL="12700">
              <a:lnSpc>
                <a:spcPct val="100000"/>
              </a:lnSpc>
              <a:spcBef>
                <a:spcPts val="100"/>
              </a:spcBef>
            </a:pPr>
            <a:r>
              <a:rPr b="1" dirty="0" sz="24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Amin </a:t>
            </a:r>
            <a:r>
              <a:rPr b="1" dirty="0" sz="2400" lang="en-US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B</a:t>
            </a:r>
            <a:r>
              <a:rPr b="1" dirty="0" sz="2400" lang="en-US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anikhalid</a:t>
            </a:r>
            <a:endParaRPr b="1" dirty="0" sz="2400" lang="en-US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24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Supervised by :</a:t>
            </a:r>
          </a:p>
          <a:p>
            <a:pPr algn="ctr" marL="12700">
              <a:lnSpc>
                <a:spcPct val="100000"/>
              </a:lnSpc>
              <a:spcBef>
                <a:spcPts val="100"/>
              </a:spcBef>
            </a:pPr>
            <a:r>
              <a:rPr b="1" dirty="0" sz="2400" lang="en-US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Dr.Malek</a:t>
            </a:r>
            <a:r>
              <a:rPr b="1" dirty="0" sz="2400" lang="en-US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 Al </a:t>
            </a:r>
            <a:r>
              <a:rPr b="1" dirty="0" sz="2400" lang="en-US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Qasem</a:t>
            </a:r>
            <a:endParaRPr b="1" dirty="0" sz="2400" lang="en-US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Calibri Light"/>
              <a:cs typeface="Calibri Light"/>
            </a:endParaRPr>
          </a:p>
        </p:txBody>
      </p:sp>
      <p:sp>
        <p:nvSpPr>
          <p:cNvPr id="1048672" name="object 5"/>
          <p:cNvSpPr/>
          <p:nvPr/>
        </p:nvSpPr>
        <p:spPr>
          <a:xfrm>
            <a:off x="21336" y="0"/>
            <a:ext cx="6658609" cy="6855459"/>
          </a:xfrm>
          <a:custGeom>
            <a:avLst/>
            <a:ahLst/>
            <a:rect l="l" t="t" r="r" b="b"/>
            <a:pathLst>
              <a:path w="6658609" h="6855459">
                <a:moveTo>
                  <a:pt x="296137" y="0"/>
                </a:moveTo>
                <a:lnTo>
                  <a:pt x="0" y="0"/>
                </a:lnTo>
                <a:lnTo>
                  <a:pt x="0" y="6855135"/>
                </a:lnTo>
                <a:lnTo>
                  <a:pt x="6164934" y="6855135"/>
                </a:lnTo>
                <a:lnTo>
                  <a:pt x="6658075" y="6361950"/>
                </a:lnTo>
                <a:lnTo>
                  <a:pt x="296137" y="0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object 2"/>
          <p:cNvGrpSpPr/>
          <p:nvPr/>
        </p:nvGrpSpPr>
        <p:grpSpPr>
          <a:xfrm>
            <a:off x="2723819" y="2668986"/>
            <a:ext cx="651510" cy="618490"/>
            <a:chOff x="2723819" y="2668986"/>
            <a:chExt cx="651510" cy="618490"/>
          </a:xfrm>
        </p:grpSpPr>
        <p:sp>
          <p:nvSpPr>
            <p:cNvPr id="1048644" name="object 3"/>
            <p:cNvSpPr/>
            <p:nvPr/>
          </p:nvSpPr>
          <p:spPr>
            <a:xfrm>
              <a:off x="2729313" y="2674481"/>
              <a:ext cx="640715" cy="607695"/>
            </a:xfrm>
            <a:custGeom>
              <a:avLst/>
              <a:ahLst/>
              <a:rect l="l" t="t" r="r" b="b"/>
              <a:pathLst>
                <a:path w="640714" h="607695">
                  <a:moveTo>
                    <a:pt x="477703" y="0"/>
                  </a:moveTo>
                  <a:lnTo>
                    <a:pt x="412085" y="18905"/>
                  </a:lnTo>
                  <a:lnTo>
                    <a:pt x="379806" y="43154"/>
                  </a:lnTo>
                  <a:lnTo>
                    <a:pt x="348916" y="78674"/>
                  </a:lnTo>
                  <a:lnTo>
                    <a:pt x="320192" y="126521"/>
                  </a:lnTo>
                  <a:lnTo>
                    <a:pt x="291467" y="78674"/>
                  </a:lnTo>
                  <a:lnTo>
                    <a:pt x="260577" y="43154"/>
                  </a:lnTo>
                  <a:lnTo>
                    <a:pt x="228298" y="18905"/>
                  </a:lnTo>
                  <a:lnTo>
                    <a:pt x="195407" y="4872"/>
                  </a:lnTo>
                  <a:lnTo>
                    <a:pt x="162680" y="0"/>
                  </a:lnTo>
                  <a:lnTo>
                    <a:pt x="130895" y="3233"/>
                  </a:lnTo>
                  <a:lnTo>
                    <a:pt x="73256" y="29798"/>
                  </a:lnTo>
                  <a:lnTo>
                    <a:pt x="28702" y="76126"/>
                  </a:lnTo>
                  <a:lnTo>
                    <a:pt x="3448" y="133777"/>
                  </a:lnTo>
                  <a:lnTo>
                    <a:pt x="0" y="164210"/>
                  </a:lnTo>
                  <a:lnTo>
                    <a:pt x="50030" y="316886"/>
                  </a:lnTo>
                  <a:lnTo>
                    <a:pt x="160096" y="459844"/>
                  </a:lnTo>
                  <a:lnTo>
                    <a:pt x="270162" y="565701"/>
                  </a:lnTo>
                  <a:lnTo>
                    <a:pt x="320192" y="607072"/>
                  </a:lnTo>
                  <a:lnTo>
                    <a:pt x="370222" y="565701"/>
                  </a:lnTo>
                  <a:lnTo>
                    <a:pt x="480287" y="459844"/>
                  </a:lnTo>
                  <a:lnTo>
                    <a:pt x="590353" y="316886"/>
                  </a:lnTo>
                  <a:lnTo>
                    <a:pt x="640383" y="164210"/>
                  </a:lnTo>
                  <a:lnTo>
                    <a:pt x="636935" y="133777"/>
                  </a:lnTo>
                  <a:lnTo>
                    <a:pt x="611681" y="76126"/>
                  </a:lnTo>
                  <a:lnTo>
                    <a:pt x="567127" y="29798"/>
                  </a:lnTo>
                  <a:lnTo>
                    <a:pt x="509488" y="3233"/>
                  </a:lnTo>
                  <a:lnTo>
                    <a:pt x="477703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bIns="0" lIns="0" rIns="0" rtlCol="0" tIns="0" wrap="square"/>
            <a:p/>
          </p:txBody>
        </p:sp>
        <p:sp>
          <p:nvSpPr>
            <p:cNvPr id="1048645" name="object 4"/>
            <p:cNvSpPr/>
            <p:nvPr/>
          </p:nvSpPr>
          <p:spPr>
            <a:xfrm>
              <a:off x="2729314" y="2674481"/>
              <a:ext cx="640715" cy="607695"/>
            </a:xfrm>
            <a:custGeom>
              <a:avLst/>
              <a:ahLst/>
              <a:rect l="l" t="t" r="r" b="b"/>
              <a:pathLst>
                <a:path w="640714" h="607695">
                  <a:moveTo>
                    <a:pt x="320191" y="126520"/>
                  </a:moveTo>
                  <a:lnTo>
                    <a:pt x="291467" y="78674"/>
                  </a:lnTo>
                  <a:lnTo>
                    <a:pt x="260577" y="43154"/>
                  </a:lnTo>
                  <a:lnTo>
                    <a:pt x="228298" y="18905"/>
                  </a:lnTo>
                  <a:lnTo>
                    <a:pt x="162680" y="0"/>
                  </a:lnTo>
                  <a:lnTo>
                    <a:pt x="130895" y="3233"/>
                  </a:lnTo>
                  <a:lnTo>
                    <a:pt x="73255" y="29798"/>
                  </a:lnTo>
                  <a:lnTo>
                    <a:pt x="28702" y="76126"/>
                  </a:lnTo>
                  <a:lnTo>
                    <a:pt x="3448" y="133777"/>
                  </a:lnTo>
                  <a:lnTo>
                    <a:pt x="0" y="164211"/>
                  </a:lnTo>
                  <a:lnTo>
                    <a:pt x="50029" y="316886"/>
                  </a:lnTo>
                  <a:lnTo>
                    <a:pt x="160095" y="459844"/>
                  </a:lnTo>
                  <a:lnTo>
                    <a:pt x="270161" y="565701"/>
                  </a:lnTo>
                  <a:lnTo>
                    <a:pt x="320191" y="607072"/>
                  </a:lnTo>
                  <a:lnTo>
                    <a:pt x="370221" y="565701"/>
                  </a:lnTo>
                  <a:lnTo>
                    <a:pt x="480287" y="459844"/>
                  </a:lnTo>
                  <a:lnTo>
                    <a:pt x="590353" y="316886"/>
                  </a:lnTo>
                  <a:lnTo>
                    <a:pt x="640383" y="164211"/>
                  </a:lnTo>
                  <a:lnTo>
                    <a:pt x="636935" y="133777"/>
                  </a:lnTo>
                  <a:lnTo>
                    <a:pt x="611681" y="76127"/>
                  </a:lnTo>
                  <a:lnTo>
                    <a:pt x="567127" y="29799"/>
                  </a:lnTo>
                  <a:lnTo>
                    <a:pt x="509488" y="3233"/>
                  </a:lnTo>
                  <a:lnTo>
                    <a:pt x="444976" y="4872"/>
                  </a:lnTo>
                  <a:lnTo>
                    <a:pt x="379806" y="43154"/>
                  </a:lnTo>
                  <a:lnTo>
                    <a:pt x="348916" y="78674"/>
                  </a:lnTo>
                  <a:lnTo>
                    <a:pt x="320191" y="126520"/>
                  </a:lnTo>
                  <a:close/>
                </a:path>
              </a:pathLst>
            </a:custGeom>
            <a:ln w="10990">
              <a:solidFill>
                <a:srgbClr val="4472C4"/>
              </a:solidFill>
            </a:ln>
          </p:spPr>
          <p:txBody>
            <a:bodyPr bIns="0" lIns="0" rIns="0" rtlCol="0" tIns="0" wrap="square"/>
            <a:p/>
          </p:txBody>
        </p:sp>
      </p:grpSp>
      <p:sp>
        <p:nvSpPr>
          <p:cNvPr id="1048646" name="object 5"/>
          <p:cNvSpPr/>
          <p:nvPr/>
        </p:nvSpPr>
        <p:spPr>
          <a:xfrm>
            <a:off x="6096000" y="0"/>
            <a:ext cx="6096000" cy="6858000"/>
          </a:xfrm>
          <a:custGeom>
            <a:avLst/>
            <a:ahLst/>
            <a:rect l="l" t="t" r="r" b="b"/>
            <a:pathLst>
              <a:path w="6096000" h="6858000">
                <a:moveTo>
                  <a:pt x="6096000" y="0"/>
                </a:moveTo>
                <a:lnTo>
                  <a:pt x="0" y="0"/>
                </a:lnTo>
                <a:lnTo>
                  <a:pt x="0" y="6858000"/>
                </a:lnTo>
                <a:lnTo>
                  <a:pt x="6096000" y="6858000"/>
                </a:lnTo>
                <a:lnTo>
                  <a:pt x="609600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bIns="0" lIns="0" rIns="0" rtlCol="0" tIns="0" wrap="square"/>
          <a:p/>
        </p:txBody>
      </p:sp>
      <p:sp>
        <p:nvSpPr>
          <p:cNvPr id="1048647" name="object 6"/>
          <p:cNvSpPr txBox="1">
            <a:spLocks noGrp="1"/>
          </p:cNvSpPr>
          <p:nvPr>
            <p:ph type="title"/>
          </p:nvPr>
        </p:nvSpPr>
        <p:spPr>
          <a:xfrm>
            <a:off x="6497192" y="3149854"/>
            <a:ext cx="2688590" cy="6089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 sz="2800" spc="-10">
                <a:latin typeface="Lucida Sans Unicode"/>
                <a:cs typeface="Lucida Sans Unicode"/>
              </a:rPr>
              <a:t>HEART</a:t>
            </a:r>
            <a:r>
              <a:rPr b="0" dirty="0" sz="2800" spc="-180">
                <a:latin typeface="Lucida Sans Unicode"/>
                <a:cs typeface="Lucida Sans Unicode"/>
              </a:rPr>
              <a:t> </a:t>
            </a:r>
            <a:r>
              <a:rPr b="0" dirty="0" sz="2800" spc="90">
                <a:latin typeface="Lucida Sans Unicode"/>
                <a:cs typeface="Lucida Sans Unicode"/>
              </a:rPr>
              <a:t>F</a:t>
            </a:r>
            <a:r>
              <a:rPr b="0" dirty="0" sz="2800" spc="114">
                <a:latin typeface="Lucida Sans Unicode"/>
                <a:cs typeface="Lucida Sans Unicode"/>
              </a:rPr>
              <a:t>A</a:t>
            </a:r>
            <a:r>
              <a:rPr b="0" dirty="0" sz="2800" spc="-45">
                <a:latin typeface="Lucida Sans Unicode"/>
                <a:cs typeface="Lucida Sans Unicode"/>
              </a:rPr>
              <a:t>IL</a:t>
            </a:r>
            <a:r>
              <a:rPr b="0" dirty="0" sz="2800" spc="-70">
                <a:latin typeface="Lucida Sans Unicode"/>
                <a:cs typeface="Lucida Sans Unicode"/>
              </a:rPr>
              <a:t>U</a:t>
            </a:r>
            <a:r>
              <a:rPr b="0" dirty="0" sz="2800" spc="105">
                <a:latin typeface="Lucida Sans Unicode"/>
                <a:cs typeface="Lucida Sans Unicode"/>
              </a:rPr>
              <a:t>RE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object 2"/>
          <p:cNvSpPr txBox="1">
            <a:spLocks noGrp="1"/>
          </p:cNvSpPr>
          <p:nvPr>
            <p:ph type="title"/>
          </p:nvPr>
        </p:nvSpPr>
        <p:spPr>
          <a:xfrm>
            <a:off x="749604" y="705358"/>
            <a:ext cx="1828164" cy="7747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 sz="3600">
                <a:latin typeface="Calibri Light"/>
                <a:cs typeface="Calibri Light"/>
              </a:rPr>
              <a:t>D</a:t>
            </a:r>
            <a:r>
              <a:rPr b="0" dirty="0" sz="3600" spc="-40">
                <a:latin typeface="Calibri Light"/>
                <a:cs typeface="Calibri Light"/>
              </a:rPr>
              <a:t>e</a:t>
            </a:r>
            <a:r>
              <a:rPr b="0" dirty="0" sz="3600">
                <a:latin typeface="Calibri Light"/>
                <a:cs typeface="Calibri Light"/>
              </a:rPr>
              <a:t>finition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048656" name="object 3"/>
          <p:cNvSpPr/>
          <p:nvPr/>
        </p:nvSpPr>
        <p:spPr>
          <a:xfrm>
            <a:off x="0" y="4600955"/>
            <a:ext cx="1014094" cy="2018030"/>
          </a:xfrm>
          <a:custGeom>
            <a:avLst/>
            <a:ah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657" name="object 4"/>
          <p:cNvSpPr txBox="1"/>
          <p:nvPr/>
        </p:nvSpPr>
        <p:spPr>
          <a:xfrm>
            <a:off x="734364" y="1557350"/>
            <a:ext cx="4931410" cy="5513705"/>
          </a:xfrm>
          <a:prstGeom prst="rect"/>
        </p:spPr>
        <p:txBody>
          <a:bodyPr bIns="0" lIns="0" rIns="0" rtlCol="0" tIns="43815" vert="horz" wrap="square">
            <a:spAutoFit/>
          </a:bodyPr>
          <a:p>
            <a:pPr indent="-228600" marL="241300" marR="5080">
              <a:lnSpc>
                <a:spcPct val="90000"/>
              </a:lnSpc>
              <a:spcBef>
                <a:spcPts val="345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dirty="0" sz="2000" spc="-5">
                <a:solidFill>
                  <a:srgbClr val="2A2A2A"/>
                </a:solidFill>
                <a:latin typeface="Calibri"/>
                <a:cs typeface="Calibri"/>
              </a:rPr>
              <a:t>Heart</a:t>
            </a:r>
            <a:r>
              <a:rPr dirty="0" sz="2000" spc="1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A2A2A"/>
                </a:solidFill>
                <a:latin typeface="Calibri"/>
                <a:cs typeface="Calibri"/>
              </a:rPr>
              <a:t>failure</a:t>
            </a:r>
            <a:r>
              <a:rPr dirty="0" sz="200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A2A2A"/>
                </a:solidFill>
                <a:latin typeface="Calibri"/>
                <a:cs typeface="Calibri"/>
              </a:rPr>
              <a:t>develops</a:t>
            </a:r>
            <a:r>
              <a:rPr dirty="0" sz="2000" spc="5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A2A2A"/>
                </a:solidFill>
                <a:latin typeface="Calibri"/>
                <a:cs typeface="Calibri"/>
              </a:rPr>
              <a:t>when</a:t>
            </a:r>
            <a:r>
              <a:rPr dirty="0" sz="2000" spc="-25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A2A2A"/>
                </a:solidFill>
                <a:latin typeface="Calibri"/>
                <a:cs typeface="Calibri"/>
              </a:rPr>
              <a:t>the </a:t>
            </a:r>
            <a:r>
              <a:rPr dirty="0" sz="2000" spc="-5">
                <a:solidFill>
                  <a:srgbClr val="2A2A2A"/>
                </a:solidFill>
                <a:latin typeface="Calibri"/>
                <a:cs typeface="Calibri"/>
              </a:rPr>
              <a:t>heart </a:t>
            </a:r>
            <a:r>
              <a:rPr dirty="0" sz="2000" spc="-10">
                <a:solidFill>
                  <a:srgbClr val="2A2A2A"/>
                </a:solidFill>
                <a:latin typeface="Calibri"/>
                <a:cs typeface="Calibri"/>
              </a:rPr>
              <a:t>fails</a:t>
            </a:r>
            <a:r>
              <a:rPr dirty="0" sz="200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A2A2A"/>
                </a:solidFill>
                <a:latin typeface="Calibri"/>
                <a:cs typeface="Calibri"/>
              </a:rPr>
              <a:t>to </a:t>
            </a:r>
            <a:r>
              <a:rPr dirty="0" sz="2000" spc="-434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A2A2A"/>
                </a:solidFill>
                <a:latin typeface="Calibri"/>
                <a:cs typeface="Calibri"/>
              </a:rPr>
              <a:t>pump</a:t>
            </a:r>
            <a:r>
              <a:rPr dirty="0" sz="2000" spc="-3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2A2A2A"/>
                </a:solidFill>
                <a:latin typeface="Calibri"/>
                <a:cs typeface="Calibri"/>
              </a:rPr>
              <a:t>blood</a:t>
            </a:r>
            <a:r>
              <a:rPr dirty="0" sz="2000" spc="-2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2A2A2A"/>
                </a:solidFill>
                <a:latin typeface="Calibri"/>
                <a:cs typeface="Calibri"/>
              </a:rPr>
              <a:t>at</a:t>
            </a:r>
            <a:r>
              <a:rPr dirty="0" sz="2000" spc="10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A2A2A"/>
                </a:solidFill>
                <a:latin typeface="Calibri"/>
                <a:cs typeface="Calibri"/>
              </a:rPr>
              <a:t>a </a:t>
            </a:r>
            <a:r>
              <a:rPr dirty="0" sz="2000" spc="-25">
                <a:solidFill>
                  <a:srgbClr val="2A2A2A"/>
                </a:solidFill>
                <a:latin typeface="Calibri"/>
                <a:cs typeface="Calibri"/>
              </a:rPr>
              <a:t>rate</a:t>
            </a:r>
            <a:r>
              <a:rPr dirty="0" sz="2000" spc="5">
                <a:solidFill>
                  <a:srgbClr val="2A2A2A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5">
                <a:latin typeface="Calibri"/>
                <a:cs typeface="Calibri"/>
              </a:rPr>
              <a:t> meet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metabolic 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requirements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tissue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for oxygen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substrates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despite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venous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return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5">
                <a:latin typeface="Calibri"/>
                <a:cs typeface="Calibri"/>
              </a:rPr>
              <a:t> heart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 either </a:t>
            </a:r>
            <a:r>
              <a:rPr dirty="0" sz="2000" spc="-5">
                <a:latin typeface="Calibri"/>
                <a:cs typeface="Calibri"/>
              </a:rPr>
              <a:t>normal or increased.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2A2A2A"/>
              </a:buClr>
              <a:buFont typeface="Arial MT"/>
              <a:buChar char="•"/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A2A2A"/>
              </a:buClr>
              <a:buFont typeface="Arial MT"/>
              <a:buChar char="•"/>
            </a:pPr>
            <a:endParaRPr sz="1450">
              <a:latin typeface="Calibri"/>
              <a:cs typeface="Calibri"/>
            </a:endParaRPr>
          </a:p>
          <a:p>
            <a:pPr marL="27940">
              <a:lnSpc>
                <a:spcPct val="100000"/>
              </a:lnSpc>
            </a:pPr>
            <a:r>
              <a:rPr dirty="0" sz="3600" spc="-15">
                <a:latin typeface="Calibri Light"/>
                <a:cs typeface="Calibri Light"/>
              </a:rPr>
              <a:t>Symptoms</a:t>
            </a:r>
            <a:endParaRPr sz="3600">
              <a:latin typeface="Calibri Light"/>
              <a:cs typeface="Calibri Light"/>
            </a:endParaRPr>
          </a:p>
          <a:p>
            <a:pPr indent="-90170" lvl="1" marL="588010">
              <a:lnSpc>
                <a:spcPts val="2280"/>
              </a:lnSpc>
              <a:spcBef>
                <a:spcPts val="1135"/>
              </a:spcBef>
              <a:buSzPct val="95000"/>
              <a:buFont typeface="Arial MT"/>
              <a:buChar char="•"/>
              <a:tabLst>
                <a:tab algn="l" pos="588645"/>
              </a:tabLst>
            </a:pP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Exertional</a:t>
            </a: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dyspnea</a:t>
            </a:r>
            <a:endParaRPr sz="2000">
              <a:latin typeface="Calibri"/>
              <a:cs typeface="Calibri"/>
            </a:endParaRPr>
          </a:p>
          <a:p>
            <a:pPr indent="-90170" lvl="1" marL="588010">
              <a:lnSpc>
                <a:spcPts val="2160"/>
              </a:lnSpc>
              <a:buSzPct val="95000"/>
              <a:buFont typeface="Arial MT"/>
              <a:buChar char="•"/>
              <a:tabLst>
                <a:tab algn="l" pos="588645"/>
              </a:tabLst>
            </a:pP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Orthopnea</a:t>
            </a:r>
            <a:endParaRPr sz="2000">
              <a:latin typeface="Calibri"/>
              <a:cs typeface="Calibri"/>
            </a:endParaRPr>
          </a:p>
          <a:p>
            <a:pPr indent="-90805" lvl="1" marL="588645">
              <a:lnSpc>
                <a:spcPts val="2160"/>
              </a:lnSpc>
              <a:buSzPct val="95000"/>
              <a:buFont typeface="Arial MT"/>
              <a:buChar char="•"/>
              <a:tabLst>
                <a:tab algn="l" pos="589280"/>
              </a:tabLst>
            </a:pP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Paroxysmal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nocturnal</a:t>
            </a:r>
            <a:r>
              <a:rPr dirty="0" sz="20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dyspnea</a:t>
            </a:r>
            <a:endParaRPr sz="2000">
              <a:latin typeface="Calibri"/>
              <a:cs typeface="Calibri"/>
            </a:endParaRPr>
          </a:p>
          <a:p>
            <a:pPr indent="-90170" lvl="1" marL="588010">
              <a:lnSpc>
                <a:spcPts val="2160"/>
              </a:lnSpc>
              <a:buSzPct val="95000"/>
              <a:buFont typeface="Arial MT"/>
              <a:buChar char="•"/>
              <a:tabLst>
                <a:tab algn="l" pos="588645"/>
              </a:tabLst>
            </a:pP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Dyspnea</a:t>
            </a:r>
            <a:r>
              <a:rPr dirty="0" sz="20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at rest</a:t>
            </a:r>
            <a:endParaRPr sz="2000">
              <a:latin typeface="Calibri"/>
              <a:cs typeface="Calibri"/>
            </a:endParaRPr>
          </a:p>
          <a:p>
            <a:pPr indent="-90170" lvl="1" marL="588010">
              <a:lnSpc>
                <a:spcPts val="2160"/>
              </a:lnSpc>
              <a:buSzPct val="95000"/>
              <a:buFont typeface="Arial MT"/>
              <a:buChar char="•"/>
              <a:tabLst>
                <a:tab algn="l" pos="588645"/>
              </a:tabLst>
            </a:pP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Acute</a:t>
            </a: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pulmonary</a:t>
            </a: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edema</a:t>
            </a:r>
            <a:endParaRPr sz="2000">
              <a:latin typeface="Calibri"/>
              <a:cs typeface="Calibri"/>
            </a:endParaRPr>
          </a:p>
          <a:p>
            <a:pPr indent="-90170" lvl="1" marL="588010">
              <a:lnSpc>
                <a:spcPts val="2160"/>
              </a:lnSpc>
              <a:buSzPct val="95000"/>
              <a:buFont typeface="Arial MT"/>
              <a:buChar char="•"/>
              <a:tabLst>
                <a:tab algn="l" pos="588645"/>
              </a:tabLst>
            </a:pP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Congestion</a:t>
            </a:r>
            <a:r>
              <a:rPr dirty="0" sz="20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20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edema</a:t>
            </a:r>
            <a:endParaRPr sz="2000">
              <a:latin typeface="Calibri"/>
              <a:cs typeface="Calibri"/>
            </a:endParaRPr>
          </a:p>
          <a:p>
            <a:pPr indent="-90170" lvl="1" marL="588010">
              <a:lnSpc>
                <a:spcPts val="2160"/>
              </a:lnSpc>
              <a:buSzPct val="95000"/>
              <a:buFont typeface="Arial MT"/>
              <a:buChar char="•"/>
              <a:tabLst>
                <a:tab algn="l" pos="588645"/>
              </a:tabLst>
            </a:pP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Fatigue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weakness</a:t>
            </a:r>
            <a:endParaRPr sz="2000">
              <a:latin typeface="Calibri"/>
              <a:cs typeface="Calibri"/>
            </a:endParaRPr>
          </a:p>
          <a:p>
            <a:pPr indent="-90805" lvl="1" marL="588645">
              <a:lnSpc>
                <a:spcPts val="2280"/>
              </a:lnSpc>
              <a:buSzPct val="95000"/>
              <a:buFont typeface="Arial MT"/>
              <a:buChar char="•"/>
              <a:tabLst>
                <a:tab algn="l" pos="589280"/>
              </a:tabLst>
            </a:pP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Chest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pain/pressure</a:t>
            </a:r>
            <a:r>
              <a:rPr dirty="0" sz="20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palpitations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2097153" name="object 5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7083917" y="2146583"/>
            <a:ext cx="2689715" cy="3652089"/>
          </a:xfrm>
          <a:prstGeom prst="rect"/>
        </p:spPr>
      </p:pic>
      <p:sp>
        <p:nvSpPr>
          <p:cNvPr id="1048658" name="object 6"/>
          <p:cNvSpPr/>
          <p:nvPr/>
        </p:nvSpPr>
        <p:spPr>
          <a:xfrm>
            <a:off x="11219307" y="0"/>
            <a:ext cx="972819" cy="1935480"/>
          </a:xfrm>
          <a:custGeom>
            <a:avLst/>
            <a:ahLst/>
            <a:rect l="l" t="t" r="r" b="b"/>
            <a:pathLst>
              <a:path w="972820" h="1935480">
                <a:moveTo>
                  <a:pt x="972693" y="0"/>
                </a:moveTo>
                <a:lnTo>
                  <a:pt x="381" y="967740"/>
                </a:lnTo>
                <a:lnTo>
                  <a:pt x="177482" y="1144016"/>
                </a:lnTo>
                <a:lnTo>
                  <a:pt x="0" y="1321562"/>
                </a:lnTo>
                <a:lnTo>
                  <a:pt x="348615" y="1670177"/>
                </a:lnTo>
                <a:lnTo>
                  <a:pt x="526986" y="1491881"/>
                </a:lnTo>
                <a:lnTo>
                  <a:pt x="972693" y="1935480"/>
                </a:lnTo>
                <a:lnTo>
                  <a:pt x="972693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object 2"/>
          <p:cNvSpPr txBox="1">
            <a:spLocks noGrp="1"/>
          </p:cNvSpPr>
          <p:nvPr>
            <p:ph type="title"/>
          </p:nvPr>
        </p:nvSpPr>
        <p:spPr>
          <a:xfrm>
            <a:off x="722172" y="549097"/>
            <a:ext cx="1469390" cy="7747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 sz="3600" spc="-30">
                <a:latin typeface="Calibri Light"/>
                <a:cs typeface="Calibri Light"/>
              </a:rPr>
              <a:t>Etiology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048686" name="object 3"/>
          <p:cNvSpPr txBox="1"/>
          <p:nvPr/>
        </p:nvSpPr>
        <p:spPr>
          <a:xfrm>
            <a:off x="1077810" y="1819529"/>
            <a:ext cx="1029335" cy="283845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180"/>
              </a:lnSpc>
            </a:pPr>
            <a:r>
              <a:rPr dirty="0" sz="2000">
                <a:latin typeface="Arial MT"/>
                <a:cs typeface="Arial MT"/>
              </a:rPr>
              <a:t>IHD</a:t>
            </a:r>
            <a:r>
              <a:rPr dirty="0" sz="2000" spc="-8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62%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48687" name="object 4"/>
          <p:cNvSpPr txBox="1"/>
          <p:nvPr/>
        </p:nvSpPr>
        <p:spPr>
          <a:xfrm>
            <a:off x="722172" y="1672183"/>
            <a:ext cx="4815205" cy="2867025"/>
          </a:xfrm>
          <a:prstGeom prst="rect"/>
        </p:spPr>
        <p:txBody>
          <a:bodyPr bIns="0" lIns="0" rIns="0" rtlCol="0" tIns="119380" vert="horz" wrap="square">
            <a:spAutoFit/>
          </a:bodyPr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2000">
                <a:solidFill>
                  <a:srgbClr val="44546A"/>
                </a:solidFill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indent="-343535" marL="355600">
              <a:lnSpc>
                <a:spcPct val="100000"/>
              </a:lnSpc>
              <a:spcBef>
                <a:spcPts val="840"/>
              </a:spcBef>
              <a:buClr>
                <a:srgbClr val="44546A"/>
              </a:buClr>
              <a:buChar char="•"/>
              <a:tabLst>
                <a:tab algn="l" pos="355600"/>
                <a:tab algn="l" pos="356235"/>
              </a:tabLst>
            </a:pPr>
            <a:r>
              <a:rPr dirty="0" sz="2000" spc="-25">
                <a:latin typeface="Arial MT"/>
                <a:cs typeface="Arial MT"/>
              </a:rPr>
              <a:t>Valvular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Heart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Disease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10%</a:t>
            </a:r>
            <a:endParaRPr sz="2000">
              <a:latin typeface="Arial MT"/>
              <a:cs typeface="Arial MT"/>
            </a:endParaRPr>
          </a:p>
          <a:p>
            <a:pPr indent="-343535" marL="355600">
              <a:lnSpc>
                <a:spcPct val="100000"/>
              </a:lnSpc>
              <a:spcBef>
                <a:spcPts val="840"/>
              </a:spcBef>
              <a:buClr>
                <a:srgbClr val="44546A"/>
              </a:buClr>
              <a:buChar char="•"/>
              <a:tabLst>
                <a:tab algn="l" pos="355600"/>
                <a:tab algn="l" pos="356235"/>
              </a:tabLst>
            </a:pPr>
            <a:r>
              <a:rPr dirty="0" sz="2000">
                <a:latin typeface="Arial MT"/>
                <a:cs typeface="Arial MT"/>
              </a:rPr>
              <a:t>Hypertension</a:t>
            </a:r>
            <a:r>
              <a:rPr dirty="0" sz="2000" spc="-7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4%</a:t>
            </a:r>
            <a:endParaRPr sz="2000">
              <a:latin typeface="Arial MT"/>
              <a:cs typeface="Arial MT"/>
            </a:endParaRPr>
          </a:p>
          <a:p>
            <a:pPr indent="-343535" marL="355600">
              <a:lnSpc>
                <a:spcPct val="100000"/>
              </a:lnSpc>
              <a:spcBef>
                <a:spcPts val="840"/>
              </a:spcBef>
              <a:buClr>
                <a:srgbClr val="44546A"/>
              </a:buClr>
              <a:buChar char="•"/>
              <a:tabLst>
                <a:tab algn="l" pos="355600"/>
                <a:tab algn="l" pos="356235"/>
              </a:tabLst>
            </a:pPr>
            <a:r>
              <a:rPr dirty="0" sz="2000" spc="-5">
                <a:latin typeface="Arial MT"/>
                <a:cs typeface="Arial MT"/>
              </a:rPr>
              <a:t>Atrial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Fibrillation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3%</a:t>
            </a:r>
            <a:endParaRPr sz="2000">
              <a:latin typeface="Arial MT"/>
              <a:cs typeface="Arial MT"/>
            </a:endParaRPr>
          </a:p>
          <a:p>
            <a:pPr indent="-343535" marL="355600" marR="5080">
              <a:lnSpc>
                <a:spcPts val="2160"/>
              </a:lnSpc>
              <a:spcBef>
                <a:spcPts val="1115"/>
              </a:spcBef>
              <a:buClr>
                <a:srgbClr val="44546A"/>
              </a:buClr>
              <a:buChar char="•"/>
              <a:tabLst>
                <a:tab algn="l" pos="355600"/>
                <a:tab algn="l" pos="356235"/>
              </a:tabLst>
            </a:pPr>
            <a:r>
              <a:rPr dirty="0" sz="2000">
                <a:latin typeface="Arial MT"/>
                <a:cs typeface="Arial MT"/>
              </a:rPr>
              <a:t>Idiopathic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and</a:t>
            </a:r>
            <a:r>
              <a:rPr dirty="0" sz="2000" spc="-2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undetermined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(no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IHD</a:t>
            </a:r>
            <a:r>
              <a:rPr dirty="0" sz="2000" spc="-5">
                <a:latin typeface="Arial MT"/>
                <a:cs typeface="Arial MT"/>
              </a:rPr>
              <a:t> or </a:t>
            </a:r>
            <a:r>
              <a:rPr dirty="0" sz="2000" spc="-545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angiographic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 spc="-5">
                <a:latin typeface="Arial MT"/>
                <a:cs typeface="Arial MT"/>
              </a:rPr>
              <a:t>data)</a:t>
            </a:r>
            <a:r>
              <a:rPr dirty="0" sz="2000" spc="-1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10%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48688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ah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pic>
        <p:nvPicPr>
          <p:cNvPr id="2097156" name="object 6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5929884" y="1741932"/>
            <a:ext cx="6082284" cy="4171188"/>
          </a:xfrm>
          <a:prstGeom prst="rect"/>
        </p:spPr>
      </p:pic>
      <p:sp>
        <p:nvSpPr>
          <p:cNvPr id="1048689" name="object 7"/>
          <p:cNvSpPr/>
          <p:nvPr/>
        </p:nvSpPr>
        <p:spPr>
          <a:xfrm>
            <a:off x="11094720" y="0"/>
            <a:ext cx="1097280" cy="1097280"/>
          </a:xfrm>
          <a:custGeom>
            <a:avLst/>
            <a:ahLst/>
            <a:rect l="l" t="t" r="r" b="b"/>
            <a:pathLst>
              <a:path w="1097279" h="1097280">
                <a:moveTo>
                  <a:pt x="1097280" y="0"/>
                </a:moveTo>
                <a:lnTo>
                  <a:pt x="0" y="0"/>
                </a:lnTo>
                <a:lnTo>
                  <a:pt x="178269" y="178282"/>
                </a:lnTo>
                <a:lnTo>
                  <a:pt x="0" y="356616"/>
                </a:lnTo>
                <a:lnTo>
                  <a:pt x="323723" y="680339"/>
                </a:lnTo>
                <a:lnTo>
                  <a:pt x="502056" y="502069"/>
                </a:lnTo>
                <a:lnTo>
                  <a:pt x="1097280" y="1097280"/>
                </a:lnTo>
                <a:lnTo>
                  <a:pt x="1097280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028750" y="1469098"/>
            <a:ext cx="4905705" cy="4274857"/>
          </a:xfrm>
          <a:prstGeom prst="rect"/>
        </p:spPr>
      </p:pic>
      <p:pic>
        <p:nvPicPr>
          <p:cNvPr id="2097158" name="object 3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6257544" y="1225296"/>
            <a:ext cx="5594603" cy="4518659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object 2"/>
          <p:cNvSpPr/>
          <p:nvPr/>
        </p:nvSpPr>
        <p:spPr>
          <a:xfrm>
            <a:off x="-1181" y="0"/>
            <a:ext cx="1671955" cy="1567815"/>
          </a:xfrm>
          <a:custGeom>
            <a:avLst/>
            <a:ahLst/>
            <a:rect l="l" t="t" r="r" b="b"/>
            <a:pathLst>
              <a:path w="1671955" h="1567815">
                <a:moveTo>
                  <a:pt x="1671866" y="275475"/>
                </a:moveTo>
                <a:lnTo>
                  <a:pt x="1396403" y="0"/>
                </a:lnTo>
                <a:lnTo>
                  <a:pt x="0" y="0"/>
                </a:lnTo>
                <a:lnTo>
                  <a:pt x="0" y="1188339"/>
                </a:lnTo>
                <a:lnTo>
                  <a:pt x="379514" y="1567815"/>
                </a:lnTo>
                <a:lnTo>
                  <a:pt x="980821" y="966508"/>
                </a:lnTo>
                <a:lnTo>
                  <a:pt x="1215504" y="1201166"/>
                </a:lnTo>
                <a:lnTo>
                  <a:pt x="1671866" y="744855"/>
                </a:lnTo>
                <a:lnTo>
                  <a:pt x="1437157" y="510184"/>
                </a:lnTo>
                <a:lnTo>
                  <a:pt x="1671866" y="27547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691" name="object 3"/>
          <p:cNvSpPr/>
          <p:nvPr/>
        </p:nvSpPr>
        <p:spPr>
          <a:xfrm>
            <a:off x="9357360" y="0"/>
            <a:ext cx="2834640" cy="1485265"/>
          </a:xfrm>
          <a:custGeom>
            <a:avLst/>
            <a:ah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789317" y="753224"/>
                </a:lnTo>
                <a:lnTo>
                  <a:pt x="543687" y="998855"/>
                </a:lnTo>
                <a:lnTo>
                  <a:pt x="1029843" y="1485011"/>
                </a:lnTo>
                <a:lnTo>
                  <a:pt x="1286852" y="1228001"/>
                </a:lnTo>
                <a:lnTo>
                  <a:pt x="1552321" y="1481328"/>
                </a:lnTo>
                <a:lnTo>
                  <a:pt x="2834640" y="257683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692" name="object 4"/>
          <p:cNvSpPr/>
          <p:nvPr/>
        </p:nvSpPr>
        <p:spPr>
          <a:xfrm>
            <a:off x="7976616" y="6115811"/>
            <a:ext cx="1493520" cy="742315"/>
          </a:xfrm>
          <a:custGeom>
            <a:avLst/>
            <a:ahLst/>
            <a:rect l="l" t="t" r="r" b="b"/>
            <a:pathLst>
              <a:path w="1493520" h="742315">
                <a:moveTo>
                  <a:pt x="746759" y="0"/>
                </a:moveTo>
                <a:lnTo>
                  <a:pt x="0" y="742187"/>
                </a:lnTo>
                <a:lnTo>
                  <a:pt x="1493519" y="742187"/>
                </a:lnTo>
                <a:lnTo>
                  <a:pt x="746759" y="0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pic>
        <p:nvPicPr>
          <p:cNvPr id="2097159" name="object 5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643127" y="851916"/>
            <a:ext cx="10905744" cy="5154168"/>
          </a:xfrm>
          <a:prstGeom prst="rect"/>
        </p:spPr>
      </p:pic>
      <p:sp>
        <p:nvSpPr>
          <p:cNvPr id="1048693" name="object 6"/>
          <p:cNvSpPr/>
          <p:nvPr/>
        </p:nvSpPr>
        <p:spPr>
          <a:xfrm>
            <a:off x="7604759" y="6452615"/>
            <a:ext cx="814069" cy="405765"/>
          </a:xfrm>
          <a:custGeom>
            <a:avLst/>
            <a:ahLst/>
            <a:rect l="l" t="t" r="r" b="b"/>
            <a:pathLst>
              <a:path w="814070" h="405765">
                <a:moveTo>
                  <a:pt x="406908" y="0"/>
                </a:moveTo>
                <a:lnTo>
                  <a:pt x="0" y="405384"/>
                </a:lnTo>
                <a:lnTo>
                  <a:pt x="813816" y="405384"/>
                </a:lnTo>
                <a:lnTo>
                  <a:pt x="406908" y="0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object 2"/>
          <p:cNvSpPr txBox="1">
            <a:spLocks noGrp="1"/>
          </p:cNvSpPr>
          <p:nvPr>
            <p:ph type="title"/>
          </p:nvPr>
        </p:nvSpPr>
        <p:spPr>
          <a:xfrm>
            <a:off x="722172" y="546049"/>
            <a:ext cx="6499225" cy="77469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 sz="3600" spc="-40">
                <a:latin typeface="Calibri Light"/>
                <a:cs typeface="Calibri Light"/>
              </a:rPr>
              <a:t>Management</a:t>
            </a:r>
            <a:r>
              <a:rPr b="0" dirty="0" sz="3600" spc="-80">
                <a:latin typeface="Calibri Light"/>
                <a:cs typeface="Calibri Light"/>
              </a:rPr>
              <a:t> </a:t>
            </a:r>
            <a:r>
              <a:rPr b="0" dirty="0" sz="3600" spc="-10">
                <a:latin typeface="Calibri Light"/>
                <a:cs typeface="Calibri Light"/>
              </a:rPr>
              <a:t>of</a:t>
            </a:r>
            <a:r>
              <a:rPr b="0" dirty="0" sz="3600" spc="-45">
                <a:latin typeface="Calibri Light"/>
                <a:cs typeface="Calibri Light"/>
              </a:rPr>
              <a:t> </a:t>
            </a:r>
            <a:r>
              <a:rPr b="0" dirty="0" sz="3600" spc="-25">
                <a:latin typeface="Calibri Light"/>
                <a:cs typeface="Calibri Light"/>
              </a:rPr>
              <a:t>labour</a:t>
            </a:r>
            <a:r>
              <a:rPr b="0" dirty="0" sz="3600" spc="-80">
                <a:latin typeface="Calibri Light"/>
                <a:cs typeface="Calibri Light"/>
              </a:rPr>
              <a:t> </a:t>
            </a:r>
            <a:r>
              <a:rPr b="0" dirty="0" sz="3600" spc="-15">
                <a:latin typeface="Calibri Light"/>
                <a:cs typeface="Calibri Light"/>
              </a:rPr>
              <a:t>and</a:t>
            </a:r>
            <a:r>
              <a:rPr b="0" dirty="0" sz="3600" spc="-80">
                <a:latin typeface="Calibri Light"/>
                <a:cs typeface="Calibri Light"/>
              </a:rPr>
              <a:t> </a:t>
            </a:r>
            <a:r>
              <a:rPr b="0" dirty="0" sz="3600" spc="-20">
                <a:latin typeface="Calibri Light"/>
                <a:cs typeface="Calibri Light"/>
              </a:rPr>
              <a:t>delivery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048695" name="object 3"/>
          <p:cNvSpPr txBox="1"/>
          <p:nvPr/>
        </p:nvSpPr>
        <p:spPr>
          <a:xfrm>
            <a:off x="1544827" y="1945386"/>
            <a:ext cx="114935" cy="445134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48696" name="object 4"/>
          <p:cNvSpPr txBox="1"/>
          <p:nvPr/>
        </p:nvSpPr>
        <p:spPr>
          <a:xfrm>
            <a:off x="1785873" y="1968245"/>
            <a:ext cx="8427085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most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cases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aim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management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b="1" dirty="0" sz="2000" spc="-15">
                <a:latin typeface="Calibri"/>
                <a:cs typeface="Calibri"/>
              </a:rPr>
              <a:t>await</a:t>
            </a:r>
            <a:r>
              <a:rPr b="1" dirty="0" sz="2000" spc="-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the</a:t>
            </a:r>
            <a:r>
              <a:rPr b="1" dirty="0" sz="2000" spc="10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onset</a:t>
            </a:r>
            <a:r>
              <a:rPr b="1" dirty="0" sz="2000" spc="-2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of</a:t>
            </a:r>
            <a:r>
              <a:rPr b="1" dirty="0" sz="2000" spc="10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spontaneous</a:t>
            </a:r>
            <a:r>
              <a:rPr b="1" dirty="0" sz="2000" spc="-25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labor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97" name="object 5"/>
          <p:cNvSpPr txBox="1"/>
          <p:nvPr/>
        </p:nvSpPr>
        <p:spPr>
          <a:xfrm>
            <a:off x="1316227" y="2251154"/>
            <a:ext cx="8815705" cy="2101850"/>
          </a:xfrm>
          <a:prstGeom prst="rect"/>
        </p:spPr>
        <p:txBody>
          <a:bodyPr bIns="0" lIns="0" rIns="0" rtlCol="0" tIns="57785" vert="horz" wrap="square">
            <a:spAutoFit/>
          </a:bodyPr>
          <a:p>
            <a:pPr indent="-342900" marL="355600">
              <a:lnSpc>
                <a:spcPct val="100000"/>
              </a:lnSpc>
              <a:spcBef>
                <a:spcPts val="455"/>
              </a:spcBef>
              <a:buFont typeface="Wingdings"/>
              <a:buChar char=""/>
              <a:tabLst>
                <a:tab algn="l" pos="354965"/>
                <a:tab algn="l" pos="355600"/>
              </a:tabLst>
            </a:pPr>
            <a:r>
              <a:rPr dirty="0" sz="2000" spc="-10">
                <a:latin typeface="Calibri"/>
                <a:cs typeface="Calibri"/>
              </a:rPr>
              <a:t>minimize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">
                <a:latin typeface="Calibri"/>
                <a:cs typeface="Calibri"/>
              </a:rPr>
              <a:t> risk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intervention</a:t>
            </a:r>
            <a:endParaRPr sz="2000">
              <a:latin typeface="Calibri"/>
              <a:cs typeface="Calibri"/>
            </a:endParaRPr>
          </a:p>
          <a:p>
            <a:pPr indent="-342900" marL="355600">
              <a:lnSpc>
                <a:spcPct val="100000"/>
              </a:lnSpc>
              <a:spcBef>
                <a:spcPts val="360"/>
              </a:spcBef>
              <a:buFont typeface="Wingdings"/>
              <a:buChar char=""/>
              <a:tabLst>
                <a:tab algn="l" pos="354965"/>
                <a:tab algn="l" pos="355600"/>
              </a:tabLst>
            </a:pPr>
            <a:r>
              <a:rPr dirty="0" sz="2000" spc="-15">
                <a:latin typeface="Calibri"/>
                <a:cs typeface="Calibri"/>
              </a:rPr>
              <a:t>maximize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 chances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 </a:t>
            </a:r>
            <a:r>
              <a:rPr dirty="0" sz="2000" spc="-5">
                <a:latin typeface="Calibri"/>
                <a:cs typeface="Calibri"/>
              </a:rPr>
              <a:t>normal delivery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"/>
            </a:pPr>
            <a:endParaRPr sz="2750">
              <a:latin typeface="Calibri"/>
              <a:cs typeface="Calibri"/>
            </a:endParaRPr>
          </a:p>
          <a:p>
            <a:pPr indent="-228600" lvl="1" marL="469265" marR="5080">
              <a:lnSpc>
                <a:spcPts val="2160"/>
              </a:lnSpc>
              <a:buFont typeface="Arial MT"/>
              <a:buChar char="•"/>
              <a:tabLst>
                <a:tab algn="l" pos="469265"/>
                <a:tab algn="l" pos="469900"/>
              </a:tabLst>
            </a:pPr>
            <a:r>
              <a:rPr b="1" dirty="0" sz="2000">
                <a:latin typeface="Calibri"/>
                <a:cs typeface="Calibri"/>
              </a:rPr>
              <a:t>Induction </a:t>
            </a:r>
            <a:r>
              <a:rPr dirty="0" sz="2000" spc="-5">
                <a:latin typeface="Calibri"/>
                <a:cs typeface="Calibri"/>
              </a:rPr>
              <a:t>of </a:t>
            </a:r>
            <a:r>
              <a:rPr dirty="0" sz="2000">
                <a:latin typeface="Calibri"/>
                <a:cs typeface="Calibri"/>
              </a:rPr>
              <a:t>labor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should be considered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usual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obstetric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indications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and in </a:t>
            </a:r>
            <a:r>
              <a:rPr dirty="0" sz="2000" spc="-4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very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 high-risk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women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98" name="object 6"/>
          <p:cNvSpPr/>
          <p:nvPr/>
        </p:nvSpPr>
        <p:spPr>
          <a:xfrm>
            <a:off x="0" y="4600955"/>
            <a:ext cx="1014094" cy="2018030"/>
          </a:xfrm>
          <a:custGeom>
            <a:avLst/>
            <a:ah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699" name="object 7"/>
          <p:cNvSpPr/>
          <p:nvPr/>
        </p:nvSpPr>
        <p:spPr>
          <a:xfrm>
            <a:off x="11219307" y="0"/>
            <a:ext cx="972819" cy="1935480"/>
          </a:xfrm>
          <a:custGeom>
            <a:avLst/>
            <a:ahLst/>
            <a:rect l="l" t="t" r="r" b="b"/>
            <a:pathLst>
              <a:path w="972820" h="1935480">
                <a:moveTo>
                  <a:pt x="972693" y="0"/>
                </a:moveTo>
                <a:lnTo>
                  <a:pt x="381" y="967740"/>
                </a:lnTo>
                <a:lnTo>
                  <a:pt x="177482" y="1144016"/>
                </a:lnTo>
                <a:lnTo>
                  <a:pt x="0" y="1321562"/>
                </a:lnTo>
                <a:lnTo>
                  <a:pt x="348615" y="1670177"/>
                </a:lnTo>
                <a:lnTo>
                  <a:pt x="526986" y="1491881"/>
                </a:lnTo>
                <a:lnTo>
                  <a:pt x="972693" y="1935480"/>
                </a:lnTo>
                <a:lnTo>
                  <a:pt x="972693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object 2"/>
          <p:cNvSpPr txBox="1">
            <a:spLocks noGrp="1"/>
          </p:cNvSpPr>
          <p:nvPr>
            <p:ph type="title"/>
          </p:nvPr>
        </p:nvSpPr>
        <p:spPr>
          <a:xfrm>
            <a:off x="2959100" y="609980"/>
            <a:ext cx="2279650" cy="8629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 sz="4000" spc="-10">
                <a:latin typeface="Calibri"/>
                <a:cs typeface="Calibri"/>
              </a:rPr>
              <a:t>Anesthesia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48701" name="object 3"/>
          <p:cNvSpPr txBox="1"/>
          <p:nvPr/>
        </p:nvSpPr>
        <p:spPr>
          <a:xfrm>
            <a:off x="763320" y="1666443"/>
            <a:ext cx="8061959" cy="441134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457200" marL="469900">
              <a:lnSpc>
                <a:spcPct val="100000"/>
              </a:lnSpc>
              <a:spcBef>
                <a:spcPts val="95"/>
              </a:spcBef>
              <a:buFont typeface="Wingdings"/>
              <a:buChar char=""/>
              <a:tabLst>
                <a:tab algn="l" pos="469265"/>
                <a:tab algn="l" pos="469900"/>
              </a:tabLst>
            </a:pPr>
            <a:r>
              <a:rPr dirty="0" sz="2800" spc="-1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Epidural</a:t>
            </a:r>
            <a:r>
              <a:rPr dirty="0" sz="2800" spc="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anaesthesia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is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often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recommended</a:t>
            </a:r>
            <a:endParaRPr sz="2800">
              <a:latin typeface="Calibri"/>
              <a:cs typeface="Calibri"/>
            </a:endParaRPr>
          </a:p>
          <a:p>
            <a:pPr indent="-457200" marL="469900" marR="508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algn="l" pos="469265"/>
                <a:tab algn="l" pos="469900"/>
                <a:tab algn="l" pos="7941309"/>
              </a:tabLst>
            </a:pPr>
            <a:r>
              <a:rPr dirty="0" sz="2800" spc="-5">
                <a:latin typeface="Calibri"/>
                <a:cs typeface="Calibri"/>
              </a:rPr>
              <a:t>Because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it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b="1" dirty="0" sz="2800" spc="-10">
                <a:latin typeface="Calibri"/>
                <a:cs typeface="Calibri"/>
              </a:rPr>
              <a:t>reduces</a:t>
            </a:r>
            <a:r>
              <a:rPr b="1"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pain-related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stress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and,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the</a:t>
            </a:r>
            <a:r>
              <a:rPr dirty="0" sz="2800" spc="-50">
                <a:latin typeface="Calibri"/>
                <a:cs typeface="Calibri"/>
              </a:rPr>
              <a:t>r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 spc="-25">
                <a:latin typeface="Calibri"/>
                <a:cs typeface="Calibri"/>
              </a:rPr>
              <a:t>b</a:t>
            </a:r>
            <a:r>
              <a:rPr dirty="0" sz="2800" spc="-215">
                <a:latin typeface="Calibri"/>
                <a:cs typeface="Calibri"/>
              </a:rPr>
              <a:t>y</a:t>
            </a:r>
            <a:r>
              <a:rPr dirty="0" sz="2800" spc="-5">
                <a:latin typeface="Calibri"/>
                <a:cs typeface="Calibri"/>
              </a:rPr>
              <a:t>,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som</a:t>
            </a:r>
            <a:r>
              <a:rPr dirty="0" sz="2800" spc="-5">
                <a:latin typeface="Calibri"/>
                <a:cs typeface="Calibri"/>
              </a:rPr>
              <a:t>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</a:t>
            </a:r>
            <a:r>
              <a:rPr dirty="0" sz="2800" spc="-5">
                <a:latin typeface="Calibri"/>
                <a:cs typeface="Calibri"/>
              </a:rPr>
              <a:t>f the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deman</a:t>
            </a:r>
            <a:r>
              <a:rPr dirty="0" sz="28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dirty="0" sz="2800" spc="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8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dirty="0" sz="28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dirty="0" sz="2800" spc="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800" spc="-2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dirty="0" sz="28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dirty="0" sz="2800" spc="-4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dirty="0" sz="28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dirty="0" sz="2800" spc="-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dirty="0" sz="28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</a:t>
            </a:r>
            <a:r>
              <a:rPr dirty="0" sz="2800" spc="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8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funct</a:t>
            </a:r>
            <a:r>
              <a:rPr dirty="0" sz="28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dirty="0" sz="28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dirty="0" sz="28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</a:t>
            </a:r>
            <a:r>
              <a:rPr dirty="0" sz="2800" spc="5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(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5">
                <a:latin typeface="Calibri"/>
                <a:cs typeface="Calibri"/>
              </a:rPr>
              <a:t>)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"/>
            </a:pPr>
            <a:endParaRPr sz="2750">
              <a:latin typeface="Calibri"/>
              <a:cs typeface="Calibri"/>
            </a:endParaRPr>
          </a:p>
          <a:p>
            <a:pPr indent="-457200" marL="469900">
              <a:lnSpc>
                <a:spcPct val="100000"/>
              </a:lnSpc>
              <a:buFont typeface="Wingdings"/>
              <a:buChar char=""/>
              <a:tabLst>
                <a:tab algn="l" pos="469265"/>
                <a:tab algn="l" pos="469900"/>
              </a:tabLst>
            </a:pPr>
            <a:r>
              <a:rPr dirty="0" sz="2400" spc="-40">
                <a:latin typeface="Calibri"/>
                <a:cs typeface="Calibri"/>
              </a:rPr>
              <a:t>However,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regional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anaesthesia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has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the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risk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b="1" dirty="0" sz="2400" spc="-10">
                <a:solidFill>
                  <a:srgbClr val="7030A0"/>
                </a:solidFill>
                <a:latin typeface="Calibri"/>
                <a:cs typeface="Calibri"/>
              </a:rPr>
              <a:t>maternal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b="1" dirty="0" sz="2400" spc="-10">
                <a:solidFill>
                  <a:srgbClr val="7030A0"/>
                </a:solidFill>
                <a:latin typeface="Calibri"/>
                <a:cs typeface="Calibri"/>
              </a:rPr>
              <a:t>hypotension</a:t>
            </a:r>
            <a:r>
              <a:rPr b="1" dirty="0" sz="2400" spc="-35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12700" marR="376555">
              <a:lnSpc>
                <a:spcPct val="100000"/>
              </a:lnSpc>
            </a:pPr>
            <a:r>
              <a:rPr dirty="0" sz="2400" spc="-20">
                <a:latin typeface="Calibri"/>
                <a:cs typeface="Calibri"/>
              </a:rPr>
              <a:t>That’s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why</a:t>
            </a:r>
            <a:r>
              <a:rPr dirty="0" sz="2400">
                <a:latin typeface="Calibri"/>
                <a:cs typeface="Calibri"/>
              </a:rPr>
              <a:t> the </a:t>
            </a:r>
            <a:r>
              <a:rPr dirty="0" sz="2400" spc="-5">
                <a:latin typeface="Calibri"/>
                <a:cs typeface="Calibri"/>
              </a:rPr>
              <a:t>senior </a:t>
            </a:r>
            <a:r>
              <a:rPr dirty="0" sz="2400" spc="-10">
                <a:latin typeface="Calibri"/>
                <a:cs typeface="Calibri"/>
              </a:rPr>
              <a:t>anaesthetist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has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formulate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document </a:t>
            </a:r>
            <a:r>
              <a:rPr dirty="0" sz="2400">
                <a:latin typeface="Calibri"/>
                <a:cs typeface="Calibri"/>
              </a:rPr>
              <a:t>an </a:t>
            </a:r>
            <a:r>
              <a:rPr dirty="0" sz="2400" spc="-5">
                <a:latin typeface="Calibri"/>
                <a:cs typeface="Calibri"/>
              </a:rPr>
              <a:t>anaesthetic </a:t>
            </a:r>
            <a:r>
              <a:rPr dirty="0" sz="24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management plan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10">
                <a:latin typeface="Calibri"/>
                <a:cs typeface="Calibri"/>
              </a:rPr>
              <a:t>minimize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procedure-related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risks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702" name="object 4"/>
          <p:cNvSpPr/>
          <p:nvPr/>
        </p:nvSpPr>
        <p:spPr>
          <a:xfrm>
            <a:off x="8521827" y="2618232"/>
            <a:ext cx="171450" cy="336550"/>
          </a:xfrm>
          <a:custGeom>
            <a:avLst/>
            <a:ahLst/>
            <a:rect l="l" t="t" r="r" b="b"/>
            <a:pathLst>
              <a:path w="171450" h="336550">
                <a:moveTo>
                  <a:pt x="57150" y="164972"/>
                </a:moveTo>
                <a:lnTo>
                  <a:pt x="0" y="164972"/>
                </a:lnTo>
                <a:lnTo>
                  <a:pt x="85725" y="336422"/>
                </a:lnTo>
                <a:lnTo>
                  <a:pt x="157162" y="193547"/>
                </a:lnTo>
                <a:lnTo>
                  <a:pt x="57150" y="193547"/>
                </a:lnTo>
                <a:lnTo>
                  <a:pt x="57150" y="164972"/>
                </a:lnTo>
                <a:close/>
              </a:path>
              <a:path w="171450" h="336550">
                <a:moveTo>
                  <a:pt x="114300" y="0"/>
                </a:moveTo>
                <a:lnTo>
                  <a:pt x="57150" y="0"/>
                </a:lnTo>
                <a:lnTo>
                  <a:pt x="57150" y="193547"/>
                </a:lnTo>
                <a:lnTo>
                  <a:pt x="114300" y="193547"/>
                </a:lnTo>
                <a:lnTo>
                  <a:pt x="114300" y="0"/>
                </a:lnTo>
                <a:close/>
              </a:path>
              <a:path w="171450" h="336550">
                <a:moveTo>
                  <a:pt x="171450" y="164972"/>
                </a:moveTo>
                <a:lnTo>
                  <a:pt x="114300" y="164972"/>
                </a:lnTo>
                <a:lnTo>
                  <a:pt x="114300" y="193547"/>
                </a:lnTo>
                <a:lnTo>
                  <a:pt x="157162" y="193547"/>
                </a:lnTo>
                <a:lnTo>
                  <a:pt x="171450" y="164972"/>
                </a:lnTo>
                <a:close/>
              </a:path>
            </a:pathLst>
          </a:custGeom>
          <a:solidFill>
            <a:srgbClr val="4472C4"/>
          </a:solidFill>
        </p:spPr>
        <p:txBody>
          <a:bodyPr bIns="0" lIns="0" rIns="0" rtlCol="0" tIns="0" wrap="square"/>
          <a:p/>
        </p:txBody>
      </p:sp>
      <p:pic>
        <p:nvPicPr>
          <p:cNvPr id="2097160" name="object 5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9030323" y="268224"/>
            <a:ext cx="3019945" cy="3009900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object 2"/>
          <p:cNvSpPr txBox="1">
            <a:spLocks noGrp="1"/>
          </p:cNvSpPr>
          <p:nvPr>
            <p:ph type="title"/>
          </p:nvPr>
        </p:nvSpPr>
        <p:spPr>
          <a:xfrm>
            <a:off x="3930141" y="488442"/>
            <a:ext cx="3044825" cy="8629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 sz="4000" spc="-10">
                <a:latin typeface="Calibri"/>
                <a:cs typeface="Calibri"/>
              </a:rPr>
              <a:t>Other</a:t>
            </a:r>
            <a:r>
              <a:rPr b="0" dirty="0" sz="4000" spc="-35">
                <a:latin typeface="Calibri"/>
                <a:cs typeface="Calibri"/>
              </a:rPr>
              <a:t> </a:t>
            </a:r>
            <a:r>
              <a:rPr b="0" dirty="0" sz="4000" spc="-5">
                <a:latin typeface="Calibri"/>
                <a:cs typeface="Calibri"/>
              </a:rPr>
              <a:t>needs</a:t>
            </a:r>
            <a:r>
              <a:rPr b="0" dirty="0" sz="4000" spc="-35">
                <a:latin typeface="Calibri"/>
                <a:cs typeface="Calibri"/>
              </a:rPr>
              <a:t> </a:t>
            </a:r>
            <a:r>
              <a:rPr b="0" dirty="0" sz="4000" spc="-5">
                <a:latin typeface="Calibri"/>
                <a:cs typeface="Calibri"/>
              </a:rPr>
              <a:t>…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1048704" name="object 3"/>
          <p:cNvSpPr txBox="1"/>
          <p:nvPr/>
        </p:nvSpPr>
        <p:spPr>
          <a:xfrm>
            <a:off x="966012" y="1642617"/>
            <a:ext cx="9978390" cy="5332094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342900" marL="354965" marR="508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algn="l" pos="354965"/>
                <a:tab algn="l" pos="355600"/>
              </a:tabLst>
            </a:pPr>
            <a:r>
              <a:rPr b="1" dirty="0" sz="2400" spc="-10">
                <a:solidFill>
                  <a:srgbClr val="FF0000"/>
                </a:solidFill>
                <a:latin typeface="Calibri"/>
                <a:cs typeface="Calibri"/>
              </a:rPr>
              <a:t>Prophylactic </a:t>
            </a:r>
            <a:r>
              <a:rPr b="1" dirty="0" sz="2400" spc="-5">
                <a:solidFill>
                  <a:srgbClr val="FF0000"/>
                </a:solidFill>
                <a:latin typeface="Calibri"/>
                <a:cs typeface="Calibri"/>
              </a:rPr>
              <a:t>antibiotics</a:t>
            </a:r>
            <a:r>
              <a:rPr b="1" dirty="0" sz="24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should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 </a:t>
            </a:r>
            <a:r>
              <a:rPr dirty="0" sz="2400" spc="-10">
                <a:latin typeface="Calibri"/>
                <a:cs typeface="Calibri"/>
              </a:rPr>
              <a:t>given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any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woman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structural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heart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defect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b="1" dirty="0" sz="24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reduce</a:t>
            </a:r>
            <a:r>
              <a:rPr b="1" dirty="0" sz="24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240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b="1" dirty="0" sz="2400" spc="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24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risk</a:t>
            </a:r>
            <a:r>
              <a:rPr b="1" dirty="0" sz="2400" spc="-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240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b="1" dirty="0" sz="24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bacterial</a:t>
            </a:r>
            <a:r>
              <a:rPr b="1" dirty="0" sz="24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24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endocarditis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35"/>
              </a:spcBef>
            </a:pPr>
            <a:r>
              <a:rPr dirty="0" sz="1800" spc="-15">
                <a:latin typeface="Calibri"/>
                <a:cs typeface="Calibri"/>
              </a:rPr>
              <a:t>(amoxycillin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2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60">
                <a:latin typeface="Calibri"/>
                <a:cs typeface="Calibri"/>
              </a:rPr>
              <a:t>i.v.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plus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gentamicin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1.5 </a:t>
            </a:r>
            <a:r>
              <a:rPr dirty="0" sz="1800" spc="10">
                <a:latin typeface="Calibri"/>
                <a:cs typeface="Calibri"/>
              </a:rPr>
              <a:t>mg/kg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i.v.)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(if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penicillin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allergic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give</a:t>
            </a:r>
            <a:r>
              <a:rPr dirty="0" sz="1800" spc="-15">
                <a:latin typeface="Calibri"/>
                <a:cs typeface="Calibri"/>
              </a:rPr>
              <a:t> vancomycin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1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 </a:t>
            </a:r>
            <a:r>
              <a:rPr dirty="0" sz="1800" spc="-45">
                <a:latin typeface="Calibri"/>
                <a:cs typeface="Calibri"/>
              </a:rPr>
              <a:t>i.v.)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 spc="-5">
                <a:latin typeface="Calibri"/>
                <a:cs typeface="Calibri"/>
              </a:rPr>
              <a:t>other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forms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monitoring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may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</a:t>
            </a:r>
            <a:r>
              <a:rPr dirty="0" sz="2400" spc="-10">
                <a:latin typeface="Calibri"/>
                <a:cs typeface="Calibri"/>
              </a:rPr>
              <a:t> appropriate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during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labor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indent="-355600" marL="367665">
              <a:lnSpc>
                <a:spcPct val="100000"/>
              </a:lnSpc>
              <a:buClr>
                <a:srgbClr val="000000"/>
              </a:buClr>
              <a:buFont typeface="Arial MT"/>
              <a:buChar char="•"/>
              <a:tabLst>
                <a:tab algn="l" pos="367665"/>
                <a:tab algn="l" pos="368300"/>
              </a:tabLst>
            </a:pPr>
            <a:r>
              <a:rPr dirty="0" sz="2400" spc="-20">
                <a:solidFill>
                  <a:srgbClr val="0070C0"/>
                </a:solidFill>
                <a:latin typeface="Calibri"/>
                <a:cs typeface="Calibri"/>
              </a:rPr>
              <a:t>oxygen</a:t>
            </a:r>
            <a:r>
              <a:rPr dirty="0" sz="2400" spc="-15">
                <a:solidFill>
                  <a:srgbClr val="0070C0"/>
                </a:solidFill>
                <a:latin typeface="Calibri"/>
                <a:cs typeface="Calibri"/>
              </a:rPr>
              <a:t> saturation</a:t>
            </a:r>
            <a:r>
              <a:rPr dirty="0" sz="2400" spc="-3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monitoring</a:t>
            </a:r>
            <a:endParaRPr sz="2400">
              <a:latin typeface="Calibri"/>
              <a:cs typeface="Calibri"/>
            </a:endParaRPr>
          </a:p>
          <a:p>
            <a:pPr indent="-287020" marL="299085">
              <a:lnSpc>
                <a:spcPct val="100000"/>
              </a:lnSpc>
              <a:buFont typeface="Arial MT"/>
              <a:buChar char="•"/>
              <a:tabLst>
                <a:tab algn="l" pos="299085"/>
                <a:tab algn="l" pos="299720"/>
              </a:tabLst>
            </a:pPr>
            <a:r>
              <a:rPr dirty="0" sz="2400" spc="-10">
                <a:latin typeface="Calibri"/>
                <a:cs typeface="Calibri"/>
              </a:rPr>
              <a:t>continuous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arterial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0070C0"/>
                </a:solidFill>
                <a:latin typeface="Calibri"/>
                <a:cs typeface="Calibri"/>
              </a:rPr>
              <a:t>blood</a:t>
            </a:r>
            <a:r>
              <a:rPr dirty="0" sz="2400" spc="-1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070C0"/>
                </a:solidFill>
                <a:latin typeface="Calibri"/>
                <a:cs typeface="Calibri"/>
              </a:rPr>
              <a:t>pressure</a:t>
            </a:r>
            <a:r>
              <a:rPr dirty="0" sz="24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monitoring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indent="-287020" marL="299085" marR="543560">
              <a:lnSpc>
                <a:spcPct val="100000"/>
              </a:lnSpc>
              <a:buFont typeface="Wingdings"/>
              <a:buChar char=""/>
              <a:tabLst>
                <a:tab algn="l" pos="299720"/>
              </a:tabLst>
            </a:pPr>
            <a:r>
              <a:rPr dirty="0" sz="2400" spc="-5">
                <a:solidFill>
                  <a:srgbClr val="FF0000"/>
                </a:solidFill>
                <a:latin typeface="Calibri"/>
                <a:cs typeface="Calibri"/>
              </a:rPr>
              <a:t>High-level</a:t>
            </a:r>
            <a:r>
              <a:rPr dirty="0" sz="24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maternal </a:t>
            </a:r>
            <a:r>
              <a:rPr dirty="0" sz="2400" spc="-5">
                <a:solidFill>
                  <a:srgbClr val="FF0000"/>
                </a:solidFill>
                <a:latin typeface="Calibri"/>
                <a:cs typeface="Calibri"/>
              </a:rPr>
              <a:t>surveillance</a:t>
            </a:r>
            <a:r>
              <a:rPr dirty="0" sz="24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 </a:t>
            </a:r>
            <a:r>
              <a:rPr dirty="0" sz="2400" spc="-10">
                <a:latin typeface="Calibri"/>
                <a:cs typeface="Calibri"/>
              </a:rPr>
              <a:t>required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until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main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haemodynamic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changes </a:t>
            </a:r>
            <a:r>
              <a:rPr dirty="0" sz="2400" spc="-10">
                <a:latin typeface="Calibri"/>
                <a:cs typeface="Calibri"/>
              </a:rPr>
              <a:t>following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delivery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have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passed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097161" name="object 4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0113264" y="0"/>
            <a:ext cx="2010155" cy="1845564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object 2"/>
          <p:cNvSpPr txBox="1"/>
          <p:nvPr/>
        </p:nvSpPr>
        <p:spPr>
          <a:xfrm>
            <a:off x="810590" y="1774317"/>
            <a:ext cx="3990975" cy="469901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3704"/>
              </a:lnSpc>
            </a:pPr>
            <a:r>
              <a:rPr b="1" dirty="0" sz="3200" spc="-5">
                <a:solidFill>
                  <a:srgbClr val="FF0000"/>
                </a:solidFill>
                <a:latin typeface="Calibri"/>
                <a:cs typeface="Calibri"/>
              </a:rPr>
              <a:t>Second</a:t>
            </a:r>
            <a:r>
              <a:rPr b="1" dirty="0" sz="32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stage</a:t>
            </a:r>
            <a:r>
              <a:rPr dirty="0" sz="3200" spc="-5">
                <a:latin typeface="Calibri"/>
                <a:cs typeface="Calibri"/>
              </a:rPr>
              <a:t> of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labour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48706" name="object 3"/>
          <p:cNvSpPr txBox="1"/>
          <p:nvPr/>
        </p:nvSpPr>
        <p:spPr>
          <a:xfrm>
            <a:off x="798068" y="2237613"/>
            <a:ext cx="10226675" cy="153669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 marR="143573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algn="l" pos="469265"/>
                <a:tab algn="l" pos="469900"/>
              </a:tabLst>
            </a:pPr>
            <a:r>
              <a:rPr dirty="0" sz="2400" spc="-5">
                <a:latin typeface="Calibri"/>
                <a:cs typeface="Calibri"/>
              </a:rPr>
              <a:t>Should be </a:t>
            </a:r>
            <a:r>
              <a:rPr dirty="0" sz="2400" spc="-25">
                <a:latin typeface="Calibri"/>
                <a:cs typeface="Calibri"/>
              </a:rPr>
              <a:t>kept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b="1" dirty="0" sz="2400">
                <a:solidFill>
                  <a:srgbClr val="FF0000"/>
                </a:solidFill>
                <a:latin typeface="Calibri"/>
                <a:cs typeface="Calibri"/>
              </a:rPr>
              <a:t>short</a:t>
            </a:r>
            <a:r>
              <a:rPr b="1" dirty="0" sz="24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400">
                <a:latin typeface="Calibri"/>
                <a:cs typeface="Calibri"/>
              </a:rPr>
              <a:t>,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</a:t>
            </a:r>
            <a:r>
              <a:rPr dirty="0" sz="2400" spc="-5">
                <a:latin typeface="Calibri"/>
                <a:cs typeface="Calibri"/>
              </a:rPr>
              <a:t> elective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forceps</a:t>
            </a:r>
            <a:r>
              <a:rPr dirty="0" sz="24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4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or</a:t>
            </a:r>
            <a:r>
              <a:rPr dirty="0" sz="240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400" spc="-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ventouse</a:t>
            </a:r>
            <a:r>
              <a:rPr dirty="0" sz="2400" spc="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delivery </a:t>
            </a:r>
            <a:r>
              <a:rPr dirty="0" sz="2400" spc="-53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(if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normal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delivery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does not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occur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readily)</a:t>
            </a:r>
            <a:endParaRPr sz="2400">
              <a:latin typeface="Calibri"/>
              <a:cs typeface="Calibri"/>
            </a:endParaRPr>
          </a:p>
          <a:p>
            <a:pPr indent="-457200" marL="469900">
              <a:lnSpc>
                <a:spcPct val="100000"/>
              </a:lnSpc>
              <a:buFont typeface="Wingdings"/>
              <a:buChar char=""/>
              <a:tabLst>
                <a:tab algn="l" pos="469265"/>
                <a:tab algn="l" pos="469900"/>
              </a:tabLst>
            </a:pPr>
            <a:r>
              <a:rPr dirty="0" sz="2400" spc="-5">
                <a:latin typeface="Calibri"/>
                <a:cs typeface="Calibri"/>
              </a:rPr>
              <a:t>This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b="1" dirty="0" sz="2400" spc="-10">
                <a:solidFill>
                  <a:srgbClr val="FF0000"/>
                </a:solidFill>
                <a:latin typeface="Calibri"/>
                <a:cs typeface="Calibri"/>
              </a:rPr>
              <a:t>reduces maternal effort</a:t>
            </a:r>
            <a:r>
              <a:rPr b="1" dirty="0" sz="2400" spc="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 the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requirement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for</a:t>
            </a:r>
            <a:r>
              <a:rPr dirty="0" sz="2400" spc="-5">
                <a:latin typeface="Calibri"/>
                <a:cs typeface="Calibri"/>
              </a:rPr>
              <a:t> increased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cardiac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output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707" name="object 4"/>
          <p:cNvSpPr txBox="1"/>
          <p:nvPr/>
        </p:nvSpPr>
        <p:spPr>
          <a:xfrm>
            <a:off x="810590" y="4025391"/>
            <a:ext cx="3648075" cy="469901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3710"/>
              </a:lnSpc>
            </a:pPr>
            <a:r>
              <a:rPr b="1" dirty="0" sz="3200" spc="-10">
                <a:solidFill>
                  <a:srgbClr val="FF0000"/>
                </a:solidFill>
                <a:latin typeface="Calibri"/>
                <a:cs typeface="Calibri"/>
              </a:rPr>
              <a:t>Third</a:t>
            </a:r>
            <a:r>
              <a:rPr b="1" dirty="0" sz="32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spc="-25">
                <a:latin typeface="Calibri"/>
                <a:cs typeface="Calibri"/>
              </a:rPr>
              <a:t>stage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of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labour</a:t>
            </a:r>
            <a:r>
              <a:rPr dirty="0" sz="3200" spc="-1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48708" name="object 5"/>
          <p:cNvSpPr txBox="1"/>
          <p:nvPr/>
        </p:nvSpPr>
        <p:spPr>
          <a:xfrm>
            <a:off x="798068" y="4489195"/>
            <a:ext cx="10267950" cy="120777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87020" marL="29908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algn="l" pos="299720"/>
              </a:tabLst>
            </a:pPr>
            <a:r>
              <a:rPr dirty="0" sz="2400" spc="-5">
                <a:latin typeface="Calibri"/>
                <a:cs typeface="Calibri"/>
              </a:rPr>
              <a:t>active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management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third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stage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5">
                <a:latin typeface="Calibri"/>
                <a:cs typeface="Calibri"/>
              </a:rPr>
              <a:t> usually</a:t>
            </a:r>
            <a:r>
              <a:rPr dirty="0" sz="2400">
                <a:latin typeface="Calibri"/>
                <a:cs typeface="Calibri"/>
              </a:rPr>
              <a:t> with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4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Syntocinon</a:t>
            </a:r>
            <a:r>
              <a:rPr dirty="0" sz="2400" spc="-10" u="heavy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™</a:t>
            </a:r>
            <a:r>
              <a:rPr dirty="0" sz="2400" spc="-15" u="heavy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400" spc="-5" u="heavy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only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385"/>
              </a:lnSpc>
              <a:spcBef>
                <a:spcPts val="25"/>
              </a:spcBef>
            </a:pPr>
            <a:r>
              <a:rPr dirty="0" sz="2000">
                <a:latin typeface="Calibri"/>
                <a:cs typeface="Calibri"/>
              </a:rPr>
              <a:t>(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which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vasodilator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therefore</a:t>
            </a:r>
            <a:r>
              <a:rPr dirty="0" sz="2000" spc="-5">
                <a:latin typeface="Calibri"/>
                <a:cs typeface="Calibri"/>
              </a:rPr>
              <a:t> should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given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slowly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with low-dose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infusions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preferable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indent="-342900" marL="355600" marR="5080">
              <a:lnSpc>
                <a:spcPts val="2880"/>
              </a:lnSpc>
              <a:spcBef>
                <a:spcPts val="85"/>
              </a:spcBef>
              <a:buFont typeface="Wingdings"/>
              <a:buChar char=""/>
              <a:tabLst>
                <a:tab algn="l" pos="355600"/>
              </a:tabLst>
            </a:pPr>
            <a:r>
              <a:rPr b="1" dirty="0" sz="2400" spc="-10">
                <a:solidFill>
                  <a:srgbClr val="00B0F0"/>
                </a:solidFill>
                <a:latin typeface="Calibri"/>
                <a:cs typeface="Calibri"/>
              </a:rPr>
              <a:t>Ergometrine</a:t>
            </a:r>
            <a:r>
              <a:rPr b="1" dirty="0" sz="2400" spc="-25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may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associated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1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intense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vasoconstriction,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hypertension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5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heart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failure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097162" name="object 6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579876" y="355091"/>
            <a:ext cx="3548633" cy="1116329"/>
          </a:xfrm>
          <a:prstGeom prst="rect"/>
        </p:spPr>
      </p:pic>
      <p:sp>
        <p:nvSpPr>
          <p:cNvPr id="1048709" name="object 7"/>
          <p:cNvSpPr txBox="1">
            <a:spLocks noGrp="1"/>
          </p:cNvSpPr>
          <p:nvPr>
            <p:ph type="title"/>
          </p:nvPr>
        </p:nvSpPr>
        <p:spPr>
          <a:xfrm>
            <a:off x="3880865" y="471297"/>
            <a:ext cx="2914015" cy="86296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latin typeface="Calibri"/>
                <a:cs typeface="Calibri"/>
              </a:rPr>
              <a:t>Labour</a:t>
            </a:r>
            <a:r>
              <a:rPr dirty="0" sz="4000" spc="-60">
                <a:latin typeface="Calibri"/>
                <a:cs typeface="Calibri"/>
              </a:rPr>
              <a:t> </a:t>
            </a:r>
            <a:r>
              <a:rPr dirty="0" sz="4000" spc="-30">
                <a:latin typeface="Calibri"/>
                <a:cs typeface="Calibri"/>
              </a:rPr>
              <a:t>stages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2097163" name="object 8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tretch>
            <a:fillRect/>
          </a:stretch>
        </p:blipFill>
        <p:spPr>
          <a:xfrm>
            <a:off x="10265819" y="390479"/>
            <a:ext cx="1525197" cy="887824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object 2"/>
          <p:cNvSpPr txBox="1">
            <a:spLocks noGrp="1"/>
          </p:cNvSpPr>
          <p:nvPr>
            <p:ph type="title"/>
          </p:nvPr>
        </p:nvSpPr>
        <p:spPr>
          <a:xfrm>
            <a:off x="1092809" y="676097"/>
            <a:ext cx="3429635" cy="7747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 sz="3600" spc="-30">
                <a:latin typeface="Calibri Light"/>
                <a:cs typeface="Calibri Light"/>
              </a:rPr>
              <a:t>Caesarean</a:t>
            </a:r>
            <a:r>
              <a:rPr b="0" dirty="0" sz="3600" spc="-125">
                <a:latin typeface="Calibri Light"/>
                <a:cs typeface="Calibri Light"/>
              </a:rPr>
              <a:t> </a:t>
            </a:r>
            <a:r>
              <a:rPr b="0" dirty="0" sz="3600" spc="-30">
                <a:latin typeface="Calibri Light"/>
                <a:cs typeface="Calibri Light"/>
              </a:rPr>
              <a:t>delivery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048711" name="object 3"/>
          <p:cNvSpPr/>
          <p:nvPr/>
        </p:nvSpPr>
        <p:spPr>
          <a:xfrm>
            <a:off x="1192110" y="1792096"/>
            <a:ext cx="9711055" cy="311150"/>
          </a:xfrm>
          <a:custGeom>
            <a:avLst/>
            <a:ahLst/>
            <a:rect l="l" t="t" r="r" b="b"/>
            <a:pathLst>
              <a:path w="9711055" h="311150">
                <a:moveTo>
                  <a:pt x="6780276" y="0"/>
                </a:moveTo>
                <a:lnTo>
                  <a:pt x="0" y="0"/>
                </a:lnTo>
                <a:lnTo>
                  <a:pt x="0" y="310896"/>
                </a:lnTo>
                <a:lnTo>
                  <a:pt x="6780276" y="310896"/>
                </a:lnTo>
                <a:lnTo>
                  <a:pt x="6780276" y="0"/>
                </a:lnTo>
                <a:close/>
              </a:path>
              <a:path w="9711055" h="311150">
                <a:moveTo>
                  <a:pt x="9710966" y="0"/>
                </a:moveTo>
                <a:lnTo>
                  <a:pt x="8161058" y="0"/>
                </a:lnTo>
                <a:lnTo>
                  <a:pt x="6780314" y="0"/>
                </a:lnTo>
                <a:lnTo>
                  <a:pt x="6780314" y="310896"/>
                </a:lnTo>
                <a:lnTo>
                  <a:pt x="8161058" y="310896"/>
                </a:lnTo>
                <a:lnTo>
                  <a:pt x="9710966" y="310896"/>
                </a:lnTo>
                <a:lnTo>
                  <a:pt x="971096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bIns="0" lIns="0" rIns="0" rtlCol="0" tIns="0" wrap="square"/>
          <a:p/>
        </p:txBody>
      </p:sp>
      <p:sp>
        <p:nvSpPr>
          <p:cNvPr id="1048712" name="object 4"/>
          <p:cNvSpPr txBox="1"/>
          <p:nvPr/>
        </p:nvSpPr>
        <p:spPr>
          <a:xfrm>
            <a:off x="951077" y="1769110"/>
            <a:ext cx="114935" cy="445134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48713" name="object 5"/>
          <p:cNvSpPr txBox="1"/>
          <p:nvPr/>
        </p:nvSpPr>
        <p:spPr>
          <a:xfrm>
            <a:off x="1192110" y="1792097"/>
            <a:ext cx="9711055" cy="311150"/>
          </a:xfrm>
          <a:prstGeom prst="rect"/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dirty="0" sz="2000">
                <a:latin typeface="Calibri"/>
                <a:cs typeface="Calibri"/>
              </a:rPr>
              <a:t>Should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only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performed</a:t>
            </a:r>
            <a:r>
              <a:rPr dirty="0" sz="2000">
                <a:latin typeface="Calibri"/>
                <a:cs typeface="Calibri"/>
              </a:rPr>
              <a:t> if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">
                <a:latin typeface="Calibri"/>
                <a:cs typeface="Calibri"/>
              </a:rPr>
              <a:t> maternal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condition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considered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b="1" dirty="0" sz="2000" spc="-10">
                <a:solidFill>
                  <a:srgbClr val="FF0000"/>
                </a:solidFill>
                <a:latin typeface="Calibri"/>
                <a:cs typeface="Calibri"/>
              </a:rPr>
              <a:t>too</a:t>
            </a:r>
            <a:r>
              <a:rPr b="1"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 spc="-5">
                <a:solidFill>
                  <a:srgbClr val="FF0000"/>
                </a:solidFill>
                <a:latin typeface="Calibri"/>
                <a:cs typeface="Calibri"/>
              </a:rPr>
              <a:t>unstable</a:t>
            </a:r>
            <a:r>
              <a:rPr b="1"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tolerate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714" name="object 6"/>
          <p:cNvSpPr txBox="1"/>
          <p:nvPr/>
        </p:nvSpPr>
        <p:spPr>
          <a:xfrm>
            <a:off x="1192110" y="2102992"/>
            <a:ext cx="3232785" cy="27432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035"/>
              </a:lnSpc>
            </a:pPr>
            <a:r>
              <a:rPr dirty="0" sz="2000" spc="-10">
                <a:latin typeface="Calibri"/>
                <a:cs typeface="Calibri"/>
              </a:rPr>
              <a:t>physiological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demands of </a:t>
            </a:r>
            <a:r>
              <a:rPr dirty="0" sz="2000" spc="-35">
                <a:latin typeface="Calibri"/>
                <a:cs typeface="Calibri"/>
              </a:rPr>
              <a:t>labor.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715" name="object 7"/>
          <p:cNvSpPr txBox="1"/>
          <p:nvPr/>
        </p:nvSpPr>
        <p:spPr>
          <a:xfrm>
            <a:off x="722172" y="2677302"/>
            <a:ext cx="7971790" cy="2981325"/>
          </a:xfrm>
          <a:prstGeom prst="rect"/>
        </p:spPr>
        <p:txBody>
          <a:bodyPr bIns="0" lIns="0" rIns="0" rtlCol="0" tIns="71120" vert="horz" wrap="square">
            <a:spAutoFit/>
          </a:bodyPr>
          <a:p>
            <a:pPr indent="-229235" marL="469900">
              <a:lnSpc>
                <a:spcPct val="100000"/>
              </a:lnSpc>
              <a:spcBef>
                <a:spcPts val="560"/>
              </a:spcBef>
              <a:buFont typeface="Arial MT"/>
              <a:buChar char="•"/>
              <a:tabLst>
                <a:tab algn="l" pos="470534"/>
              </a:tabLst>
            </a:pPr>
            <a:r>
              <a:rPr b="1" dirty="0" sz="2400" spc="-5">
                <a:latin typeface="Calibri"/>
                <a:cs typeface="Calibri"/>
              </a:rPr>
              <a:t>Cesarean</a:t>
            </a:r>
            <a:r>
              <a:rPr b="1" dirty="0" sz="2400" spc="-15">
                <a:latin typeface="Calibri"/>
                <a:cs typeface="Calibri"/>
              </a:rPr>
              <a:t> </a:t>
            </a:r>
            <a:r>
              <a:rPr b="1" dirty="0" sz="2400" spc="-5">
                <a:latin typeface="Calibri"/>
                <a:cs typeface="Calibri"/>
              </a:rPr>
              <a:t>delivery </a:t>
            </a:r>
            <a:r>
              <a:rPr b="1" dirty="0" sz="2400">
                <a:latin typeface="Calibri"/>
                <a:cs typeface="Calibri"/>
              </a:rPr>
              <a:t>is </a:t>
            </a:r>
            <a:r>
              <a:rPr b="1" dirty="0" sz="2400" spc="-10">
                <a:latin typeface="Calibri"/>
                <a:cs typeface="Calibri"/>
              </a:rPr>
              <a:t>associated</a:t>
            </a:r>
            <a:r>
              <a:rPr b="1" dirty="0" sz="2400" spc="-25">
                <a:latin typeface="Calibri"/>
                <a:cs typeface="Calibri"/>
              </a:rPr>
              <a:t> </a:t>
            </a:r>
            <a:r>
              <a:rPr b="1" dirty="0" sz="2400" spc="-5">
                <a:latin typeface="Calibri"/>
                <a:cs typeface="Calibri"/>
              </a:rPr>
              <a:t>with</a:t>
            </a:r>
            <a:r>
              <a:rPr b="1" dirty="0" sz="2400">
                <a:latin typeface="Calibri"/>
                <a:cs typeface="Calibri"/>
              </a:rPr>
              <a:t> an</a:t>
            </a:r>
            <a:r>
              <a:rPr b="1" dirty="0" sz="2400" spc="-15">
                <a:latin typeface="Calibri"/>
                <a:cs typeface="Calibri"/>
              </a:rPr>
              <a:t> </a:t>
            </a:r>
            <a:r>
              <a:rPr b="1" dirty="0" sz="2400" spc="-5">
                <a:latin typeface="Calibri"/>
                <a:cs typeface="Calibri"/>
              </a:rPr>
              <a:t>increased</a:t>
            </a:r>
            <a:r>
              <a:rPr b="1" dirty="0" sz="2400" spc="-15">
                <a:latin typeface="Calibri"/>
                <a:cs typeface="Calibri"/>
              </a:rPr>
              <a:t> </a:t>
            </a:r>
            <a:r>
              <a:rPr b="1" dirty="0" sz="2400" spc="-5">
                <a:latin typeface="Calibri"/>
                <a:cs typeface="Calibri"/>
              </a:rPr>
              <a:t>risk</a:t>
            </a:r>
            <a:r>
              <a:rPr b="1" dirty="0" sz="2400" spc="-10">
                <a:latin typeface="Calibri"/>
                <a:cs typeface="Calibri"/>
              </a:rPr>
              <a:t> </a:t>
            </a:r>
            <a:r>
              <a:rPr b="1" dirty="0" sz="2400">
                <a:latin typeface="Calibri"/>
                <a:cs typeface="Calibri"/>
              </a:rPr>
              <a:t>of</a:t>
            </a:r>
            <a:r>
              <a:rPr b="1" dirty="0" sz="2400" spc="-5">
                <a:latin typeface="Calibri"/>
                <a:cs typeface="Calibri"/>
              </a:rPr>
              <a:t> </a:t>
            </a:r>
            <a:r>
              <a:rPr b="1" dirty="0" sz="240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indent="-343535" marL="413384">
              <a:lnSpc>
                <a:spcPct val="100000"/>
              </a:lnSpc>
              <a:spcBef>
                <a:spcPts val="385"/>
              </a:spcBef>
              <a:buFont typeface="Wingdings"/>
              <a:buChar char=""/>
              <a:tabLst>
                <a:tab algn="l" pos="414020"/>
              </a:tabLst>
            </a:pP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Hemorrhage</a:t>
            </a:r>
            <a:endParaRPr sz="2000">
              <a:latin typeface="Calibri"/>
              <a:cs typeface="Calibri"/>
            </a:endParaRPr>
          </a:p>
          <a:p>
            <a:pPr indent="-343535" marL="413384">
              <a:lnSpc>
                <a:spcPct val="100000"/>
              </a:lnSpc>
              <a:spcBef>
                <a:spcPts val="360"/>
              </a:spcBef>
              <a:buFont typeface="Wingdings"/>
              <a:buChar char=""/>
              <a:tabLst>
                <a:tab algn="l" pos="414020"/>
              </a:tabLst>
            </a:pP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Thrombosis</a:t>
            </a:r>
            <a:endParaRPr sz="2000">
              <a:latin typeface="Calibri"/>
              <a:cs typeface="Calibri"/>
            </a:endParaRPr>
          </a:p>
          <a:p>
            <a:pPr indent="-343535" marL="413384">
              <a:lnSpc>
                <a:spcPct val="100000"/>
              </a:lnSpc>
              <a:spcBef>
                <a:spcPts val="360"/>
              </a:spcBef>
              <a:buFont typeface="Wingdings"/>
              <a:buChar char=""/>
              <a:tabLst>
                <a:tab algn="l" pos="414020"/>
              </a:tabLst>
            </a:pP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Infection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50">
              <a:latin typeface="Calibri"/>
              <a:cs typeface="Calibri"/>
            </a:endParaRPr>
          </a:p>
          <a:p>
            <a:pPr indent="-229235" marL="241300">
              <a:lnSpc>
                <a:spcPct val="100000"/>
              </a:lnSpc>
              <a:buFont typeface="Arial MT"/>
              <a:buChar char="•"/>
              <a:tabLst>
                <a:tab algn="l" pos="241300"/>
                <a:tab algn="l" pos="241935"/>
              </a:tabLst>
            </a:pP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these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conditions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less</a:t>
            </a:r>
            <a:r>
              <a:rPr dirty="0" sz="2000" spc="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well</a:t>
            </a:r>
            <a:r>
              <a:rPr dirty="0" sz="2000" spc="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 spc="-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tolerated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10">
                <a:latin typeface="Calibri"/>
                <a:cs typeface="Calibri"/>
              </a:rPr>
              <a:t> women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with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cardiac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disease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716" name="object 8"/>
          <p:cNvSpPr/>
          <p:nvPr/>
        </p:nvSpPr>
        <p:spPr>
          <a:xfrm>
            <a:off x="10918952" y="713231"/>
            <a:ext cx="1273175" cy="2533015"/>
          </a:xfrm>
          <a:custGeom>
            <a:avLst/>
            <a:ah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717" name="object 9"/>
          <p:cNvSpPr/>
          <p:nvPr/>
        </p:nvSpPr>
        <p:spPr>
          <a:xfrm>
            <a:off x="0" y="4600955"/>
            <a:ext cx="1014094" cy="2018030"/>
          </a:xfrm>
          <a:custGeom>
            <a:avLst/>
            <a:ah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object 2"/>
          <p:cNvSpPr txBox="1"/>
          <p:nvPr/>
        </p:nvSpPr>
        <p:spPr>
          <a:xfrm>
            <a:off x="1354582" y="2857322"/>
            <a:ext cx="1675130" cy="77469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0">
                <a:latin typeface="Calibri Light"/>
                <a:cs typeface="Calibri Light"/>
              </a:rPr>
              <a:t>Contents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048674" name="object 3"/>
          <p:cNvSpPr/>
          <p:nvPr/>
        </p:nvSpPr>
        <p:spPr>
          <a:xfrm>
            <a:off x="0" y="2656331"/>
            <a:ext cx="1275715" cy="2235835"/>
          </a:xfrm>
          <a:custGeom>
            <a:avLst/>
            <a:ahLst/>
            <a:rect l="l" t="t" r="r" b="b"/>
            <a:pathLst>
              <a:path w="1275715" h="2235835">
                <a:moveTo>
                  <a:pt x="669036" y="672084"/>
                </a:moveTo>
                <a:lnTo>
                  <a:pt x="449605" y="451662"/>
                </a:lnTo>
                <a:lnTo>
                  <a:pt x="588213" y="313055"/>
                </a:lnTo>
                <a:lnTo>
                  <a:pt x="292544" y="17399"/>
                </a:lnTo>
                <a:lnTo>
                  <a:pt x="154609" y="155333"/>
                </a:lnTo>
                <a:lnTo>
                  <a:pt x="0" y="0"/>
                </a:lnTo>
                <a:lnTo>
                  <a:pt x="0" y="309943"/>
                </a:lnTo>
                <a:lnTo>
                  <a:pt x="0" y="316179"/>
                </a:lnTo>
                <a:lnTo>
                  <a:pt x="0" y="1344168"/>
                </a:lnTo>
                <a:lnTo>
                  <a:pt x="669036" y="672084"/>
                </a:lnTo>
                <a:close/>
              </a:path>
              <a:path w="1275715" h="2235835">
                <a:moveTo>
                  <a:pt x="1275715" y="1786255"/>
                </a:moveTo>
                <a:lnTo>
                  <a:pt x="826490" y="1337056"/>
                </a:lnTo>
                <a:lnTo>
                  <a:pt x="377253" y="1786255"/>
                </a:lnTo>
                <a:lnTo>
                  <a:pt x="826490" y="2235581"/>
                </a:lnTo>
                <a:lnTo>
                  <a:pt x="887577" y="2174481"/>
                </a:lnTo>
                <a:lnTo>
                  <a:pt x="948690" y="2235581"/>
                </a:lnTo>
                <a:lnTo>
                  <a:pt x="1107338" y="2076958"/>
                </a:lnTo>
                <a:lnTo>
                  <a:pt x="1046213" y="2015807"/>
                </a:lnTo>
                <a:lnTo>
                  <a:pt x="1275715" y="1786255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675" name="object 4"/>
          <p:cNvSpPr/>
          <p:nvPr/>
        </p:nvSpPr>
        <p:spPr>
          <a:xfrm>
            <a:off x="10100043" y="4766182"/>
            <a:ext cx="2092325" cy="2092325"/>
          </a:xfrm>
          <a:custGeom>
            <a:avLst/>
            <a:ahLst/>
            <a:rect l="l" t="t" r="r" b="b"/>
            <a:pathLst>
              <a:path w="2092325" h="2092325">
                <a:moveTo>
                  <a:pt x="2091956" y="0"/>
                </a:moveTo>
                <a:lnTo>
                  <a:pt x="1559433" y="532498"/>
                </a:lnTo>
                <a:lnTo>
                  <a:pt x="1366913" y="339979"/>
                </a:lnTo>
                <a:lnTo>
                  <a:pt x="771918" y="935062"/>
                </a:lnTo>
                <a:lnTo>
                  <a:pt x="964361" y="1127531"/>
                </a:lnTo>
                <a:lnTo>
                  <a:pt x="0" y="2091817"/>
                </a:lnTo>
                <a:lnTo>
                  <a:pt x="2091080" y="2091817"/>
                </a:lnTo>
                <a:lnTo>
                  <a:pt x="2091956" y="1818970"/>
                </a:lnTo>
                <a:lnTo>
                  <a:pt x="2091956" y="0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676" name="object 5"/>
          <p:cNvSpPr txBox="1"/>
          <p:nvPr/>
        </p:nvSpPr>
        <p:spPr>
          <a:xfrm>
            <a:off x="4971034" y="882124"/>
            <a:ext cx="4413250" cy="1699894"/>
          </a:xfrm>
          <a:prstGeom prst="rect"/>
        </p:spPr>
        <p:txBody>
          <a:bodyPr bIns="0" lIns="0" rIns="0" rtlCol="0" tIns="131445" vert="horz" wrap="square">
            <a:spAutoFit/>
          </a:bodyPr>
          <a:p>
            <a:pPr indent="-243204" marL="255270">
              <a:lnSpc>
                <a:spcPct val="100000"/>
              </a:lnSpc>
              <a:spcBef>
                <a:spcPts val="1035"/>
              </a:spcBef>
              <a:buSzPct val="95833"/>
              <a:buFont typeface="Wingdings"/>
              <a:buChar char=""/>
              <a:tabLst>
                <a:tab algn="l" pos="255904"/>
              </a:tabLst>
            </a:pPr>
            <a:r>
              <a:rPr b="1" dirty="0" sz="2400" spc="-5">
                <a:latin typeface="Calibri"/>
                <a:cs typeface="Calibri"/>
              </a:rPr>
              <a:t>INTRODUCTION</a:t>
            </a:r>
            <a:endParaRPr sz="2400">
              <a:latin typeface="Calibri"/>
              <a:cs typeface="Calibri"/>
            </a:endParaRPr>
          </a:p>
          <a:p>
            <a:pPr indent="-228600" marL="241300">
              <a:lnSpc>
                <a:spcPct val="100000"/>
              </a:lnSpc>
              <a:spcBef>
                <a:spcPts val="780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dirty="0" sz="2000" spc="-5">
                <a:latin typeface="Calibri"/>
                <a:cs typeface="Calibri"/>
              </a:rPr>
              <a:t>Cardiovascular</a:t>
            </a:r>
            <a:r>
              <a:rPr dirty="0" sz="2000" spc="4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adaptation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pregnancy</a:t>
            </a:r>
            <a:endParaRPr sz="2000">
              <a:latin typeface="Calibri"/>
              <a:cs typeface="Calibri"/>
            </a:endParaRPr>
          </a:p>
          <a:p>
            <a:pPr indent="-228600" marL="2413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dirty="0" sz="2000" spc="-10">
                <a:latin typeface="Calibri"/>
                <a:cs typeface="Calibri"/>
              </a:rPr>
              <a:t>Pre </a:t>
            </a:r>
            <a:r>
              <a:rPr dirty="0" sz="2000" spc="-5">
                <a:latin typeface="Calibri"/>
                <a:cs typeface="Calibri"/>
              </a:rPr>
              <a:t>pregnancy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counseling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77" name="object 6"/>
          <p:cNvSpPr txBox="1"/>
          <p:nvPr/>
        </p:nvSpPr>
        <p:spPr>
          <a:xfrm>
            <a:off x="4971034" y="2173579"/>
            <a:ext cx="4054475" cy="3987164"/>
          </a:xfrm>
          <a:prstGeom prst="rect"/>
        </p:spPr>
        <p:txBody>
          <a:bodyPr bIns="0" lIns="0" rIns="0" rtlCol="0" tIns="108585" vert="horz" wrap="square">
            <a:spAutoFit/>
          </a:bodyPr>
          <a:p>
            <a:pPr indent="-285115" marL="297180">
              <a:lnSpc>
                <a:spcPct val="100000"/>
              </a:lnSpc>
              <a:spcBef>
                <a:spcPts val="855"/>
              </a:spcBef>
              <a:buFont typeface="Arial MT"/>
              <a:buChar char="•"/>
              <a:tabLst>
                <a:tab algn="l" pos="297180"/>
                <a:tab algn="l" pos="297815"/>
              </a:tabLst>
            </a:pPr>
            <a:r>
              <a:rPr dirty="0" sz="2000" spc="-10">
                <a:latin typeface="Calibri"/>
                <a:cs typeface="Calibri"/>
              </a:rPr>
              <a:t>Antenatal </a:t>
            </a:r>
            <a:r>
              <a:rPr dirty="0" sz="2000" spc="-5">
                <a:latin typeface="Calibri"/>
                <a:cs typeface="Calibri"/>
              </a:rPr>
              <a:t>management</a:t>
            </a:r>
            <a:endParaRPr sz="2000">
              <a:latin typeface="Calibri"/>
              <a:cs typeface="Calibri"/>
            </a:endParaRPr>
          </a:p>
          <a:p>
            <a:pPr indent="-228600" marL="2413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dirty="0" sz="2000">
                <a:latin typeface="Calibri"/>
                <a:cs typeface="Calibri"/>
              </a:rPr>
              <a:t>High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risk cardiac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conditions</a:t>
            </a:r>
            <a:endParaRPr sz="2000">
              <a:latin typeface="Calibri"/>
              <a:cs typeface="Calibri"/>
            </a:endParaRPr>
          </a:p>
          <a:p>
            <a:pPr indent="-228600" marL="2413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dirty="0" sz="2000" spc="-15">
                <a:latin typeface="Calibri"/>
                <a:cs typeface="Calibri"/>
              </a:rPr>
              <a:t>Fetal</a:t>
            </a:r>
            <a:r>
              <a:rPr dirty="0" sz="2000" spc="-5">
                <a:latin typeface="Calibri"/>
                <a:cs typeface="Calibri"/>
              </a:rPr>
              <a:t> risk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maternal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cardiac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disease</a:t>
            </a:r>
            <a:endParaRPr sz="2000">
              <a:latin typeface="Calibri"/>
              <a:cs typeface="Calibri"/>
            </a:endParaRPr>
          </a:p>
          <a:p>
            <a:pPr indent="-243204" marL="255270">
              <a:lnSpc>
                <a:spcPct val="100000"/>
              </a:lnSpc>
              <a:spcBef>
                <a:spcPts val="705"/>
              </a:spcBef>
              <a:buSzPct val="95833"/>
              <a:buFont typeface="Wingdings"/>
              <a:buChar char=""/>
              <a:tabLst>
                <a:tab algn="l" pos="255904"/>
              </a:tabLst>
            </a:pPr>
            <a:r>
              <a:rPr b="1" dirty="0" sz="2400">
                <a:latin typeface="Calibri"/>
                <a:cs typeface="Calibri"/>
              </a:rPr>
              <a:t>Heart</a:t>
            </a:r>
            <a:r>
              <a:rPr b="1" dirty="0" sz="2400" spc="-40">
                <a:latin typeface="Calibri"/>
                <a:cs typeface="Calibri"/>
              </a:rPr>
              <a:t> </a:t>
            </a:r>
            <a:r>
              <a:rPr b="1" dirty="0" sz="2400" spc="-15">
                <a:latin typeface="Calibri"/>
                <a:cs typeface="Calibri"/>
              </a:rPr>
              <a:t>Failure</a:t>
            </a:r>
            <a:endParaRPr sz="2400">
              <a:latin typeface="Calibri"/>
              <a:cs typeface="Calibri"/>
            </a:endParaRPr>
          </a:p>
          <a:p>
            <a:pPr indent="-243204" marL="255270">
              <a:lnSpc>
                <a:spcPct val="100000"/>
              </a:lnSpc>
              <a:spcBef>
                <a:spcPts val="695"/>
              </a:spcBef>
              <a:buSzPct val="95833"/>
              <a:buFont typeface="Wingdings"/>
              <a:buChar char=""/>
              <a:tabLst>
                <a:tab algn="l" pos="255904"/>
              </a:tabLst>
            </a:pPr>
            <a:r>
              <a:rPr b="1" dirty="0" sz="2400" spc="-10">
                <a:latin typeface="Calibri"/>
                <a:cs typeface="Calibri"/>
              </a:rPr>
              <a:t>Cardiomyopathies</a:t>
            </a:r>
            <a:endParaRPr sz="2400">
              <a:latin typeface="Calibri"/>
              <a:cs typeface="Calibri"/>
            </a:endParaRPr>
          </a:p>
          <a:p>
            <a:pPr indent="-243204" marL="255270">
              <a:lnSpc>
                <a:spcPct val="100000"/>
              </a:lnSpc>
              <a:spcBef>
                <a:spcPts val="710"/>
              </a:spcBef>
              <a:buSzPct val="95833"/>
              <a:buFont typeface="Wingdings"/>
              <a:buChar char=""/>
              <a:tabLst>
                <a:tab algn="l" pos="255904"/>
              </a:tabLst>
            </a:pPr>
            <a:r>
              <a:rPr b="1" dirty="0" sz="2400" spc="-5">
                <a:latin typeface="Calibri"/>
                <a:cs typeface="Calibri"/>
              </a:rPr>
              <a:t>CVD</a:t>
            </a:r>
            <a:endParaRPr sz="2400">
              <a:latin typeface="Calibri"/>
              <a:cs typeface="Calibri"/>
            </a:endParaRPr>
          </a:p>
          <a:p>
            <a:pPr indent="-243204" marL="255270">
              <a:lnSpc>
                <a:spcPct val="100000"/>
              </a:lnSpc>
              <a:spcBef>
                <a:spcPts val="705"/>
              </a:spcBef>
              <a:buSzPct val="95833"/>
              <a:buFont typeface="Wingdings"/>
              <a:buChar char=""/>
              <a:tabLst>
                <a:tab algn="l" pos="255904"/>
              </a:tabLst>
            </a:pPr>
            <a:r>
              <a:rPr b="1" dirty="0" sz="2400" spc="-10">
                <a:latin typeface="Calibri"/>
                <a:cs typeface="Calibri"/>
              </a:rPr>
              <a:t>Congenital</a:t>
            </a:r>
            <a:r>
              <a:rPr b="1" dirty="0" sz="2400" spc="-25">
                <a:latin typeface="Calibri"/>
                <a:cs typeface="Calibri"/>
              </a:rPr>
              <a:t> </a:t>
            </a:r>
            <a:r>
              <a:rPr b="1" dirty="0" sz="2400" spc="-5">
                <a:latin typeface="Calibri"/>
                <a:cs typeface="Calibri"/>
              </a:rPr>
              <a:t>heart</a:t>
            </a:r>
            <a:r>
              <a:rPr b="1" dirty="0" sz="2400" spc="-20">
                <a:latin typeface="Calibri"/>
                <a:cs typeface="Calibri"/>
              </a:rPr>
              <a:t> </a:t>
            </a:r>
            <a:r>
              <a:rPr b="1" dirty="0" sz="2400">
                <a:latin typeface="Calibri"/>
                <a:cs typeface="Calibri"/>
              </a:rPr>
              <a:t>disease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object 2"/>
          <p:cNvSpPr txBox="1">
            <a:spLocks noGrp="1"/>
          </p:cNvSpPr>
          <p:nvPr>
            <p:ph type="title"/>
          </p:nvPr>
        </p:nvSpPr>
        <p:spPr>
          <a:xfrm>
            <a:off x="722172" y="546049"/>
            <a:ext cx="7099300" cy="77469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 sz="3600" spc="-70">
                <a:latin typeface="Calibri Light"/>
                <a:cs typeface="Calibri Light"/>
              </a:rPr>
              <a:t>Treatment</a:t>
            </a:r>
            <a:r>
              <a:rPr b="0" dirty="0" sz="3600" spc="-75">
                <a:latin typeface="Calibri Light"/>
                <a:cs typeface="Calibri Light"/>
              </a:rPr>
              <a:t> </a:t>
            </a:r>
            <a:r>
              <a:rPr b="0" dirty="0" sz="3600" spc="-10">
                <a:latin typeface="Calibri Light"/>
                <a:cs typeface="Calibri Light"/>
              </a:rPr>
              <a:t>of</a:t>
            </a:r>
            <a:r>
              <a:rPr b="0" dirty="0" sz="3600" spc="-60">
                <a:latin typeface="Calibri Light"/>
                <a:cs typeface="Calibri Light"/>
              </a:rPr>
              <a:t> </a:t>
            </a:r>
            <a:r>
              <a:rPr b="0" dirty="0" sz="3600" spc="-15">
                <a:latin typeface="Calibri Light"/>
                <a:cs typeface="Calibri Light"/>
              </a:rPr>
              <a:t>heart</a:t>
            </a:r>
            <a:r>
              <a:rPr b="0" dirty="0" sz="3600" spc="-70">
                <a:latin typeface="Calibri Light"/>
                <a:cs typeface="Calibri Light"/>
              </a:rPr>
              <a:t> </a:t>
            </a:r>
            <a:r>
              <a:rPr b="0" dirty="0" sz="3600" spc="-35">
                <a:latin typeface="Calibri Light"/>
                <a:cs typeface="Calibri Light"/>
              </a:rPr>
              <a:t>failure</a:t>
            </a:r>
            <a:r>
              <a:rPr b="0" dirty="0" sz="3600" spc="-90">
                <a:latin typeface="Calibri Light"/>
                <a:cs typeface="Calibri Light"/>
              </a:rPr>
              <a:t> </a:t>
            </a:r>
            <a:r>
              <a:rPr b="0" dirty="0" sz="3600">
                <a:latin typeface="Calibri Light"/>
                <a:cs typeface="Calibri Light"/>
              </a:rPr>
              <a:t>in</a:t>
            </a:r>
            <a:r>
              <a:rPr b="0" dirty="0" sz="3600" spc="-70">
                <a:latin typeface="Calibri Light"/>
                <a:cs typeface="Calibri Light"/>
              </a:rPr>
              <a:t> </a:t>
            </a:r>
            <a:r>
              <a:rPr b="0" dirty="0" sz="3600" spc="-30">
                <a:latin typeface="Calibri Light"/>
                <a:cs typeface="Calibri Light"/>
              </a:rPr>
              <a:t>pregnancy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048719" name="object 3"/>
          <p:cNvSpPr txBox="1"/>
          <p:nvPr/>
        </p:nvSpPr>
        <p:spPr>
          <a:xfrm>
            <a:off x="951077" y="1769110"/>
            <a:ext cx="3028950" cy="445134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28600" marL="2413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principles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treatment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720" name="object 4"/>
          <p:cNvSpPr txBox="1"/>
          <p:nvPr/>
        </p:nvSpPr>
        <p:spPr>
          <a:xfrm>
            <a:off x="4028313" y="1792097"/>
            <a:ext cx="4842510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dirty="0" sz="2000" spc="-10">
                <a:latin typeface="Calibri"/>
                <a:cs typeface="Calibri"/>
              </a:rPr>
              <a:t>are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the</a:t>
            </a:r>
            <a:r>
              <a:rPr b="1" dirty="0" sz="2000" spc="-2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same</a:t>
            </a:r>
            <a:r>
              <a:rPr b="1"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 in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">
                <a:latin typeface="Calibri"/>
                <a:cs typeface="Calibri"/>
              </a:rPr>
              <a:t> non-pregnant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individual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721" name="object 5"/>
          <p:cNvSpPr txBox="1"/>
          <p:nvPr/>
        </p:nvSpPr>
        <p:spPr>
          <a:xfrm>
            <a:off x="951077" y="2469845"/>
            <a:ext cx="9638030" cy="60642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28600" marL="241300">
              <a:lnSpc>
                <a:spcPts val="2280"/>
              </a:lnSpc>
              <a:spcBef>
                <a:spcPts val="105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dirty="0" sz="2000" spc="-5">
                <a:latin typeface="Calibri"/>
                <a:cs typeface="Calibri"/>
              </a:rPr>
              <a:t>The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patient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should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</a:t>
            </a:r>
            <a:r>
              <a:rPr dirty="0" sz="2000" spc="-5">
                <a:latin typeface="Calibri"/>
                <a:cs typeface="Calibri"/>
              </a:rPr>
              <a:t> admitted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 the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diagnosis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confirmed by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clinical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examination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by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dirty="0" sz="2000" spc="-10">
                <a:latin typeface="Calibri"/>
                <a:cs typeface="Calibri"/>
              </a:rPr>
              <a:t>echocardiography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confirming ventricular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dysfunction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722" name="object 6"/>
          <p:cNvSpPr txBox="1"/>
          <p:nvPr/>
        </p:nvSpPr>
        <p:spPr>
          <a:xfrm>
            <a:off x="1192110" y="3498977"/>
            <a:ext cx="1483360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b="1" dirty="0" sz="2000">
                <a:latin typeface="Calibri"/>
                <a:cs typeface="Calibri"/>
              </a:rPr>
              <a:t>Man</a:t>
            </a:r>
            <a:r>
              <a:rPr b="1" dirty="0" sz="2000" spc="-10">
                <a:latin typeface="Calibri"/>
                <a:cs typeface="Calibri"/>
              </a:rPr>
              <a:t>a</a:t>
            </a:r>
            <a:r>
              <a:rPr b="1" dirty="0" sz="2000" spc="-30">
                <a:latin typeface="Calibri"/>
                <a:cs typeface="Calibri"/>
              </a:rPr>
              <a:t>g</a:t>
            </a:r>
            <a:r>
              <a:rPr b="1" dirty="0" sz="2000" spc="-5">
                <a:latin typeface="Calibri"/>
                <a:cs typeface="Calibri"/>
              </a:rPr>
              <a:t>eme</a:t>
            </a:r>
            <a:r>
              <a:rPr b="1" dirty="0" sz="2000" spc="-20">
                <a:latin typeface="Calibri"/>
                <a:cs typeface="Calibri"/>
              </a:rPr>
              <a:t>n</a:t>
            </a:r>
            <a:r>
              <a:rPr b="1" dirty="0" sz="2000">
                <a:latin typeface="Calibri"/>
                <a:cs typeface="Calibri"/>
              </a:rPr>
              <a:t>t: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723" name="object 7"/>
          <p:cNvSpPr txBox="1"/>
          <p:nvPr/>
        </p:nvSpPr>
        <p:spPr>
          <a:xfrm>
            <a:off x="722172" y="3476371"/>
            <a:ext cx="4986020" cy="21723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Wingdings"/>
                <a:cs typeface="Wingdings"/>
              </a:rPr>
              <a:t></a:t>
            </a:r>
            <a:endParaRPr sz="2000">
              <a:latin typeface="Wingdings"/>
              <a:cs typeface="Wingdings"/>
            </a:endParaRPr>
          </a:p>
          <a:p>
            <a:pPr indent="-457834" marL="469900">
              <a:lnSpc>
                <a:spcPct val="100000"/>
              </a:lnSpc>
              <a:buFont typeface="Arial MT"/>
              <a:buChar char="•"/>
              <a:tabLst>
                <a:tab algn="l" pos="469900"/>
                <a:tab algn="l" pos="470534"/>
              </a:tabLst>
            </a:pPr>
            <a:r>
              <a:rPr b="1" dirty="0" sz="2000" spc="-5">
                <a:solidFill>
                  <a:srgbClr val="0070C0"/>
                </a:solidFill>
                <a:latin typeface="Calibri"/>
                <a:cs typeface="Calibri"/>
              </a:rPr>
              <a:t>Diuretics</a:t>
            </a:r>
            <a:endParaRPr sz="2000">
              <a:latin typeface="Calibri"/>
              <a:cs typeface="Calibri"/>
            </a:endParaRPr>
          </a:p>
          <a:p>
            <a:pPr indent="-457834" marL="469900">
              <a:lnSpc>
                <a:spcPct val="100000"/>
              </a:lnSpc>
              <a:buFont typeface="Arial MT"/>
              <a:buChar char="•"/>
              <a:tabLst>
                <a:tab algn="l" pos="469900"/>
                <a:tab algn="l" pos="470534"/>
              </a:tabLst>
            </a:pPr>
            <a:r>
              <a:rPr b="1" dirty="0" sz="2000" spc="-15">
                <a:solidFill>
                  <a:srgbClr val="0070C0"/>
                </a:solidFill>
                <a:latin typeface="Calibri"/>
                <a:cs typeface="Calibri"/>
              </a:rPr>
              <a:t>Vasodilators</a:t>
            </a:r>
            <a:endParaRPr sz="2000">
              <a:latin typeface="Calibri"/>
              <a:cs typeface="Calibri"/>
            </a:endParaRPr>
          </a:p>
          <a:p>
            <a:pPr indent="-457834" marL="469900">
              <a:lnSpc>
                <a:spcPct val="100000"/>
              </a:lnSpc>
              <a:buFont typeface="Arial MT"/>
              <a:buChar char="•"/>
              <a:tabLst>
                <a:tab algn="l" pos="469900"/>
                <a:tab algn="l" pos="470534"/>
              </a:tabLst>
            </a:pPr>
            <a:r>
              <a:rPr b="1" dirty="0" sz="2000" spc="-10">
                <a:solidFill>
                  <a:srgbClr val="0070C0"/>
                </a:solidFill>
                <a:latin typeface="Calibri"/>
                <a:cs typeface="Calibri"/>
              </a:rPr>
              <a:t>digoxin</a:t>
            </a:r>
            <a:endParaRPr sz="2000">
              <a:latin typeface="Calibri"/>
              <a:cs typeface="Calibri"/>
            </a:endParaRPr>
          </a:p>
          <a:p>
            <a:pPr indent="-457834" marL="469900">
              <a:lnSpc>
                <a:spcPct val="100000"/>
              </a:lnSpc>
              <a:buFont typeface="Wingdings"/>
              <a:buChar char=""/>
              <a:tabLst>
                <a:tab algn="l" pos="469900"/>
                <a:tab algn="l" pos="470534"/>
              </a:tabLst>
            </a:pPr>
            <a:r>
              <a:rPr dirty="0" sz="20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Oxygen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morphine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may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also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 </a:t>
            </a:r>
            <a:r>
              <a:rPr dirty="0" sz="2000" spc="-10">
                <a:latin typeface="Calibri"/>
                <a:cs typeface="Calibri"/>
              </a:rPr>
              <a:t>required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724" name="object 8"/>
          <p:cNvSpPr txBox="1"/>
          <p:nvPr/>
        </p:nvSpPr>
        <p:spPr>
          <a:xfrm>
            <a:off x="722172" y="5305425"/>
            <a:ext cx="9323070" cy="4445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457834" marL="4699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algn="l" pos="469900"/>
                <a:tab algn="l" pos="470534"/>
              </a:tabLst>
            </a:pPr>
            <a:r>
              <a:rPr b="1" dirty="0" sz="2000" spc="-5">
                <a:latin typeface="Calibri"/>
                <a:cs typeface="Calibri"/>
              </a:rPr>
              <a:t>Arrhythmias</a:t>
            </a:r>
            <a:r>
              <a:rPr b="1"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also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require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urgent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correction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5">
                <a:latin typeface="Calibri"/>
                <a:cs typeface="Calibri"/>
              </a:rPr>
              <a:t>drug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therapy;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for </a:t>
            </a:r>
            <a:r>
              <a:rPr dirty="0" sz="2000" spc="-10">
                <a:latin typeface="Calibri"/>
                <a:cs typeface="Calibri"/>
              </a:rPr>
              <a:t>example,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b="1" dirty="0" sz="2000">
                <a:solidFill>
                  <a:srgbClr val="0070C0"/>
                </a:solidFill>
                <a:latin typeface="Calibri"/>
                <a:cs typeface="Calibri"/>
              </a:rPr>
              <a:t>adenosine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725" name="object 9"/>
          <p:cNvSpPr/>
          <p:nvPr/>
        </p:nvSpPr>
        <p:spPr>
          <a:xfrm>
            <a:off x="10918952" y="713231"/>
            <a:ext cx="1273175" cy="2533015"/>
          </a:xfrm>
          <a:custGeom>
            <a:avLst/>
            <a:ah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726" name="object 10"/>
          <p:cNvSpPr/>
          <p:nvPr/>
        </p:nvSpPr>
        <p:spPr>
          <a:xfrm>
            <a:off x="0" y="4600955"/>
            <a:ext cx="1014094" cy="2018030"/>
          </a:xfrm>
          <a:custGeom>
            <a:avLst/>
            <a:ah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object 2"/>
          <p:cNvSpPr txBox="1">
            <a:spLocks noGrp="1"/>
          </p:cNvSpPr>
          <p:nvPr>
            <p:ph type="title"/>
          </p:nvPr>
        </p:nvSpPr>
        <p:spPr>
          <a:xfrm>
            <a:off x="828852" y="728598"/>
            <a:ext cx="1703705" cy="7747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 sz="3600" spc="-15">
                <a:latin typeface="Calibri Light"/>
                <a:cs typeface="Calibri Light"/>
              </a:rPr>
              <a:t>The</a:t>
            </a:r>
            <a:r>
              <a:rPr b="0" dirty="0" sz="3600" spc="-150">
                <a:latin typeface="Calibri Light"/>
                <a:cs typeface="Calibri Light"/>
              </a:rPr>
              <a:t> </a:t>
            </a:r>
            <a:r>
              <a:rPr b="0" dirty="0" sz="3600" spc="-40">
                <a:latin typeface="Calibri Light"/>
                <a:cs typeface="Calibri Light"/>
              </a:rPr>
              <a:t>fetus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048728" name="object 3"/>
          <p:cNvSpPr/>
          <p:nvPr/>
        </p:nvSpPr>
        <p:spPr>
          <a:xfrm>
            <a:off x="3475101" y="3194176"/>
            <a:ext cx="1844039" cy="311150"/>
          </a:xfrm>
          <a:custGeom>
            <a:avLst/>
            <a:ahLst/>
            <a:rect l="l" t="t" r="r" b="b"/>
            <a:pathLst>
              <a:path w="1844039" h="311150">
                <a:moveTo>
                  <a:pt x="1844039" y="0"/>
                </a:moveTo>
                <a:lnTo>
                  <a:pt x="0" y="0"/>
                </a:lnTo>
                <a:lnTo>
                  <a:pt x="0" y="310896"/>
                </a:lnTo>
                <a:lnTo>
                  <a:pt x="1844039" y="310896"/>
                </a:lnTo>
                <a:lnTo>
                  <a:pt x="184403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bIns="0" lIns="0" rIns="0" rtlCol="0" tIns="0" wrap="square"/>
          <a:p/>
        </p:txBody>
      </p:sp>
      <p:sp>
        <p:nvSpPr>
          <p:cNvPr id="1048729" name="object 4"/>
          <p:cNvSpPr txBox="1"/>
          <p:nvPr/>
        </p:nvSpPr>
        <p:spPr>
          <a:xfrm>
            <a:off x="951077" y="1723999"/>
            <a:ext cx="10499090" cy="3529710"/>
          </a:xfrm>
          <a:prstGeom prst="rect"/>
        </p:spPr>
        <p:txBody>
          <a:bodyPr bIns="0" lIns="0" rIns="0" rtlCol="0" tIns="58419" vert="horz" wrap="square">
            <a:spAutoFit/>
          </a:bodyPr>
          <a:p>
            <a:pPr indent="-228600" marL="241300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b="1" dirty="0" sz="2000">
                <a:latin typeface="Calibri"/>
                <a:cs typeface="Calibri"/>
              </a:rPr>
              <a:t>In</a:t>
            </a:r>
            <a:r>
              <a:rPr b="1" dirty="0" sz="2000" spc="-5">
                <a:latin typeface="Calibri"/>
                <a:cs typeface="Calibri"/>
              </a:rPr>
              <a:t> all cases, assessment</a:t>
            </a:r>
            <a:r>
              <a:rPr b="1" dirty="0" sz="2000" spc="-1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of</a:t>
            </a:r>
            <a:r>
              <a:rPr b="1" dirty="0" sz="2000" spc="5">
                <a:latin typeface="Calibri"/>
                <a:cs typeface="Calibri"/>
              </a:rPr>
              <a:t> </a:t>
            </a:r>
            <a:r>
              <a:rPr b="1" dirty="0" sz="2000" spc="-15">
                <a:latin typeface="Calibri"/>
                <a:cs typeface="Calibri"/>
              </a:rPr>
              <a:t>fetal</a:t>
            </a:r>
            <a:r>
              <a:rPr b="1" dirty="0" sz="2000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wellbeing</a:t>
            </a:r>
            <a:r>
              <a:rPr b="1" dirty="0" sz="2000" spc="-2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is</a:t>
            </a:r>
            <a:r>
              <a:rPr b="1" dirty="0" sz="2000" spc="5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essential</a:t>
            </a:r>
            <a:r>
              <a:rPr b="1" dirty="0" sz="2000" spc="-1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,</a:t>
            </a:r>
            <a:r>
              <a:rPr b="1" dirty="0" sz="2000" spc="-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and</a:t>
            </a:r>
            <a:r>
              <a:rPr b="1" dirty="0" sz="2000" spc="-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should</a:t>
            </a:r>
            <a:r>
              <a:rPr b="1" dirty="0" sz="2000" spc="-2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include:</a:t>
            </a:r>
            <a:endParaRPr sz="2000">
              <a:latin typeface="Calibri"/>
              <a:cs typeface="Calibri"/>
            </a:endParaRPr>
          </a:p>
          <a:p>
            <a:pPr indent="-228600" marL="241300">
              <a:lnSpc>
                <a:spcPct val="100000"/>
              </a:lnSpc>
              <a:spcBef>
                <a:spcPts val="359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fetal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 spc="-5">
                <a:solidFill>
                  <a:srgbClr val="FF0000"/>
                </a:solidFill>
                <a:latin typeface="Calibri"/>
                <a:cs typeface="Calibri"/>
              </a:rPr>
              <a:t>ultrasound</a:t>
            </a:r>
            <a:r>
              <a:rPr b="1" dirty="0" sz="20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assess</a:t>
            </a:r>
            <a:r>
              <a:rPr dirty="0" sz="20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fetal</a:t>
            </a:r>
            <a:r>
              <a:rPr dirty="0" sz="20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growth</a:t>
            </a:r>
            <a:endParaRPr sz="2000">
              <a:latin typeface="Calibri"/>
              <a:cs typeface="Calibri"/>
            </a:endParaRPr>
          </a:p>
          <a:p>
            <a:pPr indent="-228600" marL="241300">
              <a:lnSpc>
                <a:spcPct val="100000"/>
              </a:lnSpc>
              <a:spcBef>
                <a:spcPts val="359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regular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cardiotocography</a:t>
            </a:r>
            <a:r>
              <a:rPr dirty="0" sz="2000" spc="-6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b="1" dirty="0" sz="2000" spc="-10">
                <a:solidFill>
                  <a:srgbClr val="FF0000"/>
                </a:solidFill>
                <a:latin typeface="Calibri"/>
                <a:cs typeface="Calibri"/>
              </a:rPr>
              <a:t>CTG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550">
              <a:latin typeface="Calibri"/>
              <a:cs typeface="Calibri"/>
            </a:endParaRPr>
          </a:p>
          <a:p>
            <a:pPr indent="-228600" marL="24130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dirty="0" sz="2000">
                <a:latin typeface="Calibri"/>
                <a:cs typeface="Calibri"/>
              </a:rPr>
              <a:t>If</a:t>
            </a:r>
            <a:r>
              <a:rPr dirty="0" sz="2000" spc="-5">
                <a:latin typeface="Calibri"/>
                <a:cs typeface="Calibri"/>
              </a:rPr>
              <a:t> there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evidence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b="1" dirty="0" sz="2000" spc="-15">
                <a:latin typeface="Calibri"/>
                <a:cs typeface="Calibri"/>
              </a:rPr>
              <a:t>fetal</a:t>
            </a:r>
            <a:r>
              <a:rPr b="1" dirty="0" sz="2000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compromise</a:t>
            </a:r>
            <a:r>
              <a:rPr dirty="0" sz="2000" spc="-5">
                <a:latin typeface="Calibri"/>
                <a:cs typeface="Calibri"/>
              </a:rPr>
              <a:t>,</a:t>
            </a:r>
            <a:r>
              <a:rPr dirty="0" sz="20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premature</a:t>
            </a:r>
            <a:r>
              <a:rPr dirty="0" sz="2000" spc="2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delivery</a:t>
            </a:r>
            <a:r>
              <a:rPr dirty="0" sz="20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may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considered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har char="•"/>
            </a:pPr>
            <a:endParaRPr sz="2550">
              <a:latin typeface="Calibri"/>
              <a:cs typeface="Calibri"/>
            </a:endParaRPr>
          </a:p>
          <a:p>
            <a:pPr indent="-228600" marL="241300">
              <a:lnSpc>
                <a:spcPts val="2280"/>
              </a:lnSpc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10">
                <a:latin typeface="Calibri"/>
                <a:cs typeface="Calibri"/>
              </a:rPr>
              <a:t>risks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mother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continuing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 pregnancy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10">
                <a:latin typeface="Calibri"/>
                <a:cs typeface="Calibri"/>
              </a:rPr>
              <a:t>risks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fetus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premature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delivery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dirty="0" sz="2000" spc="-10">
                <a:latin typeface="Calibri"/>
                <a:cs typeface="Calibri"/>
              </a:rPr>
              <a:t>must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be </a:t>
            </a:r>
            <a:r>
              <a:rPr b="1" dirty="0" sz="2000" spc="-10">
                <a:latin typeface="Calibri"/>
                <a:cs typeface="Calibri"/>
              </a:rPr>
              <a:t>carefully </a:t>
            </a:r>
            <a:r>
              <a:rPr b="1" dirty="0" sz="2000" spc="-5">
                <a:latin typeface="Calibri"/>
                <a:cs typeface="Calibri"/>
              </a:rPr>
              <a:t>balanced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730" name="object 5"/>
          <p:cNvSpPr/>
          <p:nvPr/>
        </p:nvSpPr>
        <p:spPr>
          <a:xfrm>
            <a:off x="10918952" y="713231"/>
            <a:ext cx="1273175" cy="2533015"/>
          </a:xfrm>
          <a:custGeom>
            <a:avLst/>
            <a:ah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731" name="object 6"/>
          <p:cNvSpPr/>
          <p:nvPr/>
        </p:nvSpPr>
        <p:spPr>
          <a:xfrm>
            <a:off x="0" y="4600955"/>
            <a:ext cx="1014094" cy="2018030"/>
          </a:xfrm>
          <a:custGeom>
            <a:avLst/>
            <a:ah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bIns="0" lIns="0" rIns="0" rtlCol="0" tIns="12700" vert="horz" wrap="square">
            <a:spAutoFit/>
          </a:bodyPr>
          <a:p>
            <a:pPr marL="281940">
              <a:lnSpc>
                <a:spcPct val="100000"/>
              </a:lnSpc>
              <a:spcBef>
                <a:spcPts val="100"/>
              </a:spcBef>
            </a:pPr>
            <a:r>
              <a:rPr dirty="0" spc="-415"/>
              <a:t>cardiomyopathies</a:t>
            </a:r>
          </a:p>
        </p:txBody>
      </p:sp>
      <p:grpSp>
        <p:nvGrpSpPr>
          <p:cNvPr id="86" name="object 3"/>
          <p:cNvGrpSpPr/>
          <p:nvPr/>
        </p:nvGrpSpPr>
        <p:grpSpPr>
          <a:xfrm>
            <a:off x="1371600" y="2286000"/>
            <a:ext cx="8371205" cy="4260215"/>
            <a:chOff x="1631467" y="2453233"/>
            <a:chExt cx="8371205" cy="4260215"/>
          </a:xfrm>
        </p:grpSpPr>
        <p:pic>
          <p:nvPicPr>
            <p:cNvPr id="2097164" name="object 4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723235" y="2453233"/>
              <a:ext cx="8279029" cy="4106101"/>
            </a:xfrm>
            <a:prstGeom prst="rect"/>
          </p:spPr>
        </p:pic>
        <p:pic>
          <p:nvPicPr>
            <p:cNvPr id="2097165" name="object 5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1631467" y="5024075"/>
              <a:ext cx="366750" cy="1689100"/>
            </a:xfrm>
            <a:prstGeom prst="rect"/>
          </p:spPr>
        </p:pic>
        <p:pic>
          <p:nvPicPr>
            <p:cNvPr id="2097166" name="object 6"/>
            <p:cNvPicPr>
              <a:picLocks/>
            </p:cNvPicPr>
            <p:nvPr/>
          </p:nvPicPr>
          <p:blipFill>
            <a:blip xmlns:r="http://schemas.openxmlformats.org/officeDocument/2006/relationships" r:embed="rId3" cstate="print"/>
            <a:stretch>
              <a:fillRect/>
            </a:stretch>
          </p:blipFill>
          <p:spPr>
            <a:xfrm>
              <a:off x="3991863" y="5628932"/>
              <a:ext cx="2093214" cy="811403"/>
            </a:xfrm>
            <a:prstGeom prst="rect"/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3" name="object 2"/>
          <p:cNvSpPr txBox="1">
            <a:spLocks noGrp="1"/>
          </p:cNvSpPr>
          <p:nvPr>
            <p:ph type="title"/>
          </p:nvPr>
        </p:nvSpPr>
        <p:spPr>
          <a:xfrm>
            <a:off x="734910" y="577215"/>
            <a:ext cx="6659880" cy="559435"/>
          </a:xfrm>
          <a:prstGeom prst="rect"/>
          <a:solidFill>
            <a:srgbClr val="C0C0C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4175"/>
              </a:lnSpc>
            </a:pPr>
            <a:r>
              <a:rPr b="0" dirty="0" sz="3600" spc="-30">
                <a:latin typeface="Calibri Light"/>
                <a:cs typeface="Calibri Light"/>
              </a:rPr>
              <a:t>Hypertrophic</a:t>
            </a:r>
            <a:r>
              <a:rPr b="0" dirty="0" sz="3600" spc="-95">
                <a:latin typeface="Calibri Light"/>
                <a:cs typeface="Calibri Light"/>
              </a:rPr>
              <a:t> </a:t>
            </a:r>
            <a:r>
              <a:rPr b="0" dirty="0" sz="3600" spc="-55">
                <a:latin typeface="Calibri Light"/>
                <a:cs typeface="Calibri Light"/>
              </a:rPr>
              <a:t>cardiomyopathy</a:t>
            </a:r>
            <a:r>
              <a:rPr b="0" dirty="0" sz="3600" spc="-75">
                <a:latin typeface="Calibri Light"/>
                <a:cs typeface="Calibri Light"/>
              </a:rPr>
              <a:t> </a:t>
            </a:r>
            <a:r>
              <a:rPr b="0" dirty="0" sz="3600" spc="-25">
                <a:latin typeface="Calibri Light"/>
                <a:cs typeface="Calibri Light"/>
              </a:rPr>
              <a:t>(HCM)</a:t>
            </a:r>
            <a:endParaRPr dirty="0" sz="3600">
              <a:latin typeface="Calibri Light"/>
              <a:cs typeface="Calibri Light"/>
            </a:endParaRPr>
          </a:p>
        </p:txBody>
      </p:sp>
      <p:grpSp>
        <p:nvGrpSpPr>
          <p:cNvPr id="88" name="object 3"/>
          <p:cNvGrpSpPr/>
          <p:nvPr/>
        </p:nvGrpSpPr>
        <p:grpSpPr>
          <a:xfrm>
            <a:off x="9317735" y="0"/>
            <a:ext cx="2874645" cy="2063750"/>
            <a:chOff x="9317735" y="0"/>
            <a:chExt cx="2874645" cy="2063750"/>
          </a:xfrm>
        </p:grpSpPr>
        <p:sp>
          <p:nvSpPr>
            <p:cNvPr id="1048734" name="object 4"/>
            <p:cNvSpPr/>
            <p:nvPr/>
          </p:nvSpPr>
          <p:spPr>
            <a:xfrm>
              <a:off x="11094720" y="0"/>
              <a:ext cx="1097280" cy="1097280"/>
            </a:xfrm>
            <a:custGeom>
              <a:avLst/>
              <a:ahLst/>
              <a:rect l="l" t="t" r="r" b="b"/>
              <a:pathLst>
                <a:path w="1097279" h="1097280">
                  <a:moveTo>
                    <a:pt x="1097280" y="0"/>
                  </a:moveTo>
                  <a:lnTo>
                    <a:pt x="0" y="0"/>
                  </a:lnTo>
                  <a:lnTo>
                    <a:pt x="178269" y="178282"/>
                  </a:lnTo>
                  <a:lnTo>
                    <a:pt x="0" y="356616"/>
                  </a:lnTo>
                  <a:lnTo>
                    <a:pt x="323723" y="680339"/>
                  </a:lnTo>
                  <a:lnTo>
                    <a:pt x="502056" y="502069"/>
                  </a:lnTo>
                  <a:lnTo>
                    <a:pt x="1097280" y="1097280"/>
                  </a:lnTo>
                  <a:lnTo>
                    <a:pt x="1097280" y="0"/>
                  </a:lnTo>
                  <a:close/>
                </a:path>
              </a:pathLst>
            </a:custGeom>
            <a:solidFill>
              <a:srgbClr val="FFC000">
                <a:alpha val="30198"/>
              </a:srgbClr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67" name="object 5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9317735" y="196595"/>
              <a:ext cx="1868424" cy="1866900"/>
            </a:xfrm>
            <a:prstGeom prst="rect"/>
          </p:spPr>
        </p:pic>
      </p:grpSp>
      <p:sp>
        <p:nvSpPr>
          <p:cNvPr id="1048735" name="object 6"/>
          <p:cNvSpPr txBox="1"/>
          <p:nvPr/>
        </p:nvSpPr>
        <p:spPr>
          <a:xfrm>
            <a:off x="2019680" y="1786001"/>
            <a:ext cx="538480" cy="37211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775"/>
              </a:lnSpc>
            </a:pPr>
            <a:r>
              <a:rPr dirty="0" sz="2400" spc="-5">
                <a:latin typeface="Calibri"/>
                <a:cs typeface="Calibri"/>
              </a:rPr>
              <a:t>70</a:t>
            </a:r>
            <a:r>
              <a:rPr dirty="0" sz="2400">
                <a:latin typeface="Calibri"/>
                <a:cs typeface="Calibri"/>
              </a:rPr>
              <a:t>%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736" name="object 7"/>
          <p:cNvSpPr txBox="1"/>
          <p:nvPr/>
        </p:nvSpPr>
        <p:spPr>
          <a:xfrm>
            <a:off x="951077" y="1759965"/>
            <a:ext cx="7355840" cy="3911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28600" marL="2413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algn="l" pos="241300"/>
                <a:tab algn="l" pos="1661160"/>
              </a:tabLst>
            </a:pPr>
            <a:r>
              <a:rPr dirty="0" sz="2400">
                <a:latin typeface="Calibri"/>
                <a:cs typeface="Calibri"/>
              </a:rPr>
              <a:t>About	</a:t>
            </a:r>
            <a:r>
              <a:rPr dirty="0" sz="2400" spc="-5">
                <a:latin typeface="Calibri"/>
                <a:cs typeface="Calibri"/>
              </a:rPr>
              <a:t>of cases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are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familial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10">
                <a:latin typeface="Calibri"/>
                <a:cs typeface="Calibri"/>
              </a:rPr>
              <a:t> autosomal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dominant</a:t>
            </a:r>
            <a:endParaRPr dirty="0" sz="2400">
              <a:latin typeface="Calibri"/>
              <a:cs typeface="Calibri"/>
            </a:endParaRPr>
          </a:p>
        </p:txBody>
      </p:sp>
      <p:sp>
        <p:nvSpPr>
          <p:cNvPr id="1048737" name="object 8"/>
          <p:cNvSpPr txBox="1"/>
          <p:nvPr/>
        </p:nvSpPr>
        <p:spPr>
          <a:xfrm>
            <a:off x="734910" y="2063495"/>
            <a:ext cx="7850505" cy="1325363"/>
          </a:xfrm>
          <a:prstGeom prst="rect"/>
        </p:spPr>
        <p:txBody>
          <a:bodyPr bIns="0" lIns="0" rIns="0" rtlCol="0" tIns="52705" vert="horz" wrap="square">
            <a:spAutoFit/>
          </a:bodyPr>
          <a:p>
            <a:pPr marL="241300">
              <a:lnSpc>
                <a:spcPct val="100000"/>
              </a:lnSpc>
              <a:spcBef>
                <a:spcPts val="415"/>
              </a:spcBef>
            </a:pPr>
            <a:r>
              <a:rPr dirty="0" sz="2400" spc="-5">
                <a:latin typeface="Calibri"/>
                <a:cs typeface="Calibri"/>
              </a:rPr>
              <a:t>inheritance</a:t>
            </a:r>
            <a:r>
              <a:rPr dirty="0" sz="2400" spc="-5" smtClean="0">
                <a:latin typeface="Calibri"/>
                <a:cs typeface="Calibri"/>
              </a:rPr>
              <a:t>.</a:t>
            </a:r>
            <a:endParaRPr dirty="0" sz="2400" lang="en-US" spc="-5" smtClean="0">
              <a:latin typeface="Calibri"/>
              <a:cs typeface="Calibri"/>
            </a:endParaRPr>
          </a:p>
          <a:p>
            <a:pPr indent="-171450" marL="412750">
              <a:lnSpc>
                <a:spcPct val="100000"/>
              </a:lnSpc>
              <a:spcBef>
                <a:spcPts val="415"/>
              </a:spcBef>
              <a:buFont typeface="Arial" panose="020B0604020202020204" pitchFamily="34" charset="0"/>
              <a:buChar char="•"/>
            </a:pPr>
            <a:r>
              <a:rPr dirty="0" sz="2800" lang="en-US">
                <a:cs typeface="Calibri"/>
              </a:rPr>
              <a:t> Second most common cardiomyopathy</a:t>
            </a:r>
          </a:p>
          <a:p>
            <a:pPr marL="241300">
              <a:lnSpc>
                <a:spcPct val="100000"/>
              </a:lnSpc>
              <a:spcBef>
                <a:spcPts val="415"/>
              </a:spcBef>
            </a:pPr>
            <a:endParaRPr dirty="0" sz="2400">
              <a:latin typeface="Calibri"/>
              <a:cs typeface="Calibri"/>
            </a:endParaRPr>
          </a:p>
        </p:txBody>
      </p:sp>
      <p:sp>
        <p:nvSpPr>
          <p:cNvPr id="1048738" name="object 9"/>
          <p:cNvSpPr txBox="1"/>
          <p:nvPr/>
        </p:nvSpPr>
        <p:spPr>
          <a:xfrm>
            <a:off x="6627278" y="3388858"/>
            <a:ext cx="4716780" cy="1986280"/>
          </a:xfrm>
          <a:prstGeom prst="rect"/>
        </p:spPr>
        <p:txBody>
          <a:bodyPr bIns="0" lIns="0" rIns="0" rtlCol="0" tIns="78105" vert="horz" wrap="square">
            <a:spAutoFit/>
          </a:bodyPr>
          <a:p>
            <a:pPr marL="897255">
              <a:lnSpc>
                <a:spcPct val="100000"/>
              </a:lnSpc>
              <a:spcBef>
                <a:spcPts val="615"/>
              </a:spcBef>
            </a:pPr>
            <a:r>
              <a:rPr b="1" dirty="0" sz="2000">
                <a:latin typeface="Calibri"/>
                <a:cs typeface="Calibri"/>
              </a:rPr>
              <a:t>Risk</a:t>
            </a:r>
            <a:r>
              <a:rPr b="1" dirty="0" sz="2000" spc="-40">
                <a:latin typeface="Calibri"/>
                <a:cs typeface="Calibri"/>
              </a:rPr>
              <a:t> </a:t>
            </a:r>
            <a:r>
              <a:rPr b="1" dirty="0" sz="2000" spc="-15">
                <a:latin typeface="Calibri"/>
                <a:cs typeface="Calibri"/>
              </a:rPr>
              <a:t>factors</a:t>
            </a:r>
            <a:endParaRPr dirty="0" sz="2000">
              <a:latin typeface="Calibri"/>
              <a:cs typeface="Calibri"/>
            </a:endParaRPr>
          </a:p>
          <a:p>
            <a:pPr indent="-250190" marL="262890">
              <a:lnSpc>
                <a:spcPct val="100000"/>
              </a:lnSpc>
              <a:spcBef>
                <a:spcPts val="520"/>
              </a:spcBef>
              <a:buAutoNum type="arabicPeriod"/>
              <a:tabLst>
                <a:tab algn="l" pos="262890"/>
              </a:tabLst>
            </a:pPr>
            <a:r>
              <a:rPr dirty="0" sz="2000" spc="-10">
                <a:latin typeface="Calibri"/>
                <a:cs typeface="Calibri"/>
              </a:rPr>
              <a:t>family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history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sudden</a:t>
            </a:r>
            <a:r>
              <a:rPr dirty="0" sz="2000" spc="-10">
                <a:latin typeface="Calibri"/>
                <a:cs typeface="Calibri"/>
              </a:rPr>
              <a:t> death</a:t>
            </a:r>
            <a:endParaRPr dirty="0" sz="2000">
              <a:latin typeface="Calibri"/>
              <a:cs typeface="Calibri"/>
            </a:endParaRPr>
          </a:p>
          <a:p>
            <a:pPr indent="-250190" marL="262890">
              <a:lnSpc>
                <a:spcPct val="100000"/>
              </a:lnSpc>
              <a:buAutoNum type="arabicPeriod"/>
              <a:tabLst>
                <a:tab algn="l" pos="262890"/>
              </a:tabLst>
            </a:pPr>
            <a:r>
              <a:rPr dirty="0" sz="2000" spc="-5">
                <a:latin typeface="Calibri"/>
                <a:cs typeface="Calibri"/>
              </a:rPr>
              <a:t>ventricular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tachycardia</a:t>
            </a:r>
            <a:endParaRPr dirty="0" sz="2000">
              <a:latin typeface="Calibri"/>
              <a:cs typeface="Calibri"/>
            </a:endParaRPr>
          </a:p>
          <a:p>
            <a:pPr indent="-250190" marL="262255">
              <a:lnSpc>
                <a:spcPct val="100000"/>
              </a:lnSpc>
              <a:buAutoNum type="arabicPeriod"/>
              <a:tabLst>
                <a:tab algn="l" pos="262890"/>
              </a:tabLst>
            </a:pPr>
            <a:r>
              <a:rPr dirty="0" sz="2000" spc="-10">
                <a:latin typeface="Calibri"/>
                <a:cs typeface="Calibri"/>
              </a:rPr>
              <a:t>failure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blood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pressure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increase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during</a:t>
            </a:r>
            <a:endParaRPr dirty="0"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spc="-15">
                <a:latin typeface="Calibri"/>
                <a:cs typeface="Calibri"/>
              </a:rPr>
              <a:t>exercise</a:t>
            </a:r>
            <a:endParaRPr dirty="0" sz="2000">
              <a:latin typeface="Calibri"/>
              <a:cs typeface="Calibri"/>
            </a:endParaRPr>
          </a:p>
          <a:p>
            <a:pPr indent="-250190" marL="262890">
              <a:lnSpc>
                <a:spcPct val="100000"/>
              </a:lnSpc>
              <a:buAutoNum type="arabicPeriod" startAt="4"/>
              <a:tabLst>
                <a:tab algn="l" pos="262890"/>
              </a:tabLst>
            </a:pPr>
            <a:r>
              <a:rPr dirty="0" sz="2000" spc="-5">
                <a:latin typeface="Calibri"/>
                <a:cs typeface="Calibri"/>
              </a:rPr>
              <a:t>left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ventricular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wall</a:t>
            </a:r>
            <a:r>
              <a:rPr dirty="0" sz="2000">
                <a:latin typeface="Calibri"/>
                <a:cs typeface="Calibri"/>
              </a:rPr>
              <a:t> thickness &gt;30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mm</a:t>
            </a:r>
            <a:endParaRPr dirty="0" sz="2000">
              <a:latin typeface="Calibri"/>
              <a:cs typeface="Calibri"/>
            </a:endParaRPr>
          </a:p>
        </p:txBody>
      </p:sp>
      <p:sp>
        <p:nvSpPr>
          <p:cNvPr id="1048739" name="object 10"/>
          <p:cNvSpPr/>
          <p:nvPr/>
        </p:nvSpPr>
        <p:spPr>
          <a:xfrm>
            <a:off x="0" y="4600955"/>
            <a:ext cx="1014094" cy="2018030"/>
          </a:xfrm>
          <a:custGeom>
            <a:avLst/>
            <a:ah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740" name="object 11"/>
          <p:cNvSpPr txBox="1"/>
          <p:nvPr/>
        </p:nvSpPr>
        <p:spPr>
          <a:xfrm>
            <a:off x="1014094" y="3200400"/>
            <a:ext cx="4599090" cy="3883114"/>
          </a:xfrm>
          <a:prstGeom prst="rect"/>
        </p:spPr>
        <p:txBody>
          <a:bodyPr bIns="0" lIns="0" rIns="0" rtlCol="0" tIns="121920" vert="horz" wrap="square">
            <a:spAutoFit/>
          </a:bodyPr>
          <a:p>
            <a:pPr indent="-229235" marL="363220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algn="l" pos="363220"/>
                <a:tab algn="l" pos="363855"/>
              </a:tabLst>
            </a:pPr>
            <a:r>
              <a:rPr b="1" dirty="0" sz="2000" spc="-5">
                <a:latin typeface="Calibri"/>
                <a:cs typeface="Calibri"/>
              </a:rPr>
              <a:t>Clinical</a:t>
            </a:r>
            <a:r>
              <a:rPr b="1" dirty="0" sz="2000" spc="-40">
                <a:latin typeface="Calibri"/>
                <a:cs typeface="Calibri"/>
              </a:rPr>
              <a:t> </a:t>
            </a:r>
            <a:r>
              <a:rPr b="1" dirty="0" sz="2000" spc="-15">
                <a:latin typeface="Calibri"/>
                <a:cs typeface="Calibri"/>
              </a:rPr>
              <a:t>features</a:t>
            </a:r>
            <a:r>
              <a:rPr b="1" dirty="0" sz="2000">
                <a:latin typeface="Calibri"/>
                <a:cs typeface="Calibri"/>
              </a:rPr>
              <a:t> :</a:t>
            </a:r>
            <a:endParaRPr dirty="0" sz="2000">
              <a:latin typeface="Calibri"/>
              <a:cs typeface="Calibri"/>
            </a:endParaRPr>
          </a:p>
          <a:p>
            <a:pPr indent="-300355" marL="312420">
              <a:lnSpc>
                <a:spcPct val="100000"/>
              </a:lnSpc>
              <a:spcBef>
                <a:spcPts val="1030"/>
              </a:spcBef>
              <a:buAutoNum type="arabicPeriod"/>
              <a:tabLst>
                <a:tab algn="l" pos="313055"/>
              </a:tabLst>
            </a:pPr>
            <a:r>
              <a:rPr dirty="0" sz="2400" spc="-20">
                <a:latin typeface="Calibri"/>
                <a:cs typeface="Calibri"/>
              </a:rPr>
              <a:t>may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 smtClean="0">
                <a:latin typeface="Calibri"/>
                <a:cs typeface="Calibri"/>
              </a:rPr>
              <a:t>asymptomatic</a:t>
            </a:r>
            <a:r>
              <a:rPr dirty="0" sz="2400" lang="en-US" spc="-10" smtClean="0">
                <a:latin typeface="Calibri"/>
                <a:cs typeface="Calibri"/>
              </a:rPr>
              <a:t> </a:t>
            </a:r>
            <a:r>
              <a:rPr dirty="0" sz="1400" lang="en-US" spc="-10" smtClean="0">
                <a:latin typeface="Calibri"/>
                <a:cs typeface="Calibri"/>
              </a:rPr>
              <a:t>(non </a:t>
            </a:r>
            <a:r>
              <a:rPr dirty="0" sz="1400" lang="en-US" spc="-10" err="1" smtClean="0">
                <a:latin typeface="Calibri"/>
                <a:cs typeface="Calibri"/>
              </a:rPr>
              <a:t>obustructive</a:t>
            </a:r>
            <a:r>
              <a:rPr dirty="0" sz="1400" lang="en-US" spc="-10" smtClean="0">
                <a:latin typeface="Calibri"/>
                <a:cs typeface="Calibri"/>
              </a:rPr>
              <a:t>)</a:t>
            </a:r>
            <a:endParaRPr dirty="0" sz="1400">
              <a:latin typeface="Calibri"/>
              <a:cs typeface="Calibri"/>
            </a:endParaRPr>
          </a:p>
          <a:p>
            <a:pPr indent="-300355" marL="312420">
              <a:lnSpc>
                <a:spcPct val="100000"/>
              </a:lnSpc>
              <a:buAutoNum type="arabicPeriod"/>
              <a:tabLst>
                <a:tab algn="l" pos="313055"/>
              </a:tabLst>
            </a:pPr>
            <a:r>
              <a:rPr dirty="0" sz="2400" spc="-10">
                <a:latin typeface="Calibri"/>
                <a:cs typeface="Calibri"/>
              </a:rPr>
              <a:t>Chest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pain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or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5" smtClean="0">
                <a:latin typeface="Calibri"/>
                <a:cs typeface="Calibri"/>
              </a:rPr>
              <a:t>syncope</a:t>
            </a:r>
            <a:endParaRPr dirty="0" sz="2400" lang="en-US" spc="-15" smtClean="0">
              <a:latin typeface="Calibri"/>
              <a:cs typeface="Calibri"/>
            </a:endParaRPr>
          </a:p>
          <a:p>
            <a:pPr indent="-300355" marL="312420">
              <a:lnSpc>
                <a:spcPct val="100000"/>
              </a:lnSpc>
              <a:buAutoNum type="arabicPeriod"/>
              <a:tabLst>
                <a:tab algn="l" pos="313055"/>
              </a:tabLst>
            </a:pPr>
            <a:r>
              <a:rPr dirty="0" sz="2400" lang="en-US" spc="-15" err="1" smtClean="0">
                <a:latin typeface="Calibri"/>
                <a:cs typeface="Calibri"/>
              </a:rPr>
              <a:t>Excertionl</a:t>
            </a:r>
            <a:r>
              <a:rPr dirty="0" sz="2400" lang="en-US" spc="-15" smtClean="0">
                <a:latin typeface="Calibri"/>
                <a:cs typeface="Calibri"/>
              </a:rPr>
              <a:t> dyspnea</a:t>
            </a:r>
            <a:endParaRPr dirty="0" sz="2400">
              <a:latin typeface="Calibri"/>
              <a:cs typeface="Calibri"/>
            </a:endParaRPr>
          </a:p>
          <a:p>
            <a:pPr indent="-300355" marL="312420">
              <a:lnSpc>
                <a:spcPct val="100000"/>
              </a:lnSpc>
              <a:buAutoNum type="arabicPeriod"/>
              <a:tabLst>
                <a:tab algn="l" pos="313055"/>
              </a:tabLst>
            </a:pPr>
            <a:r>
              <a:rPr dirty="0" sz="2400" spc="-20">
                <a:latin typeface="Calibri"/>
                <a:cs typeface="Calibri"/>
              </a:rPr>
              <a:t>Pansystolic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murmur</a:t>
            </a:r>
            <a:endParaRPr dirty="0" sz="2400">
              <a:latin typeface="Calibri"/>
              <a:cs typeface="Calibri"/>
            </a:endParaRPr>
          </a:p>
          <a:p>
            <a:pPr indent="-300355" marL="312420">
              <a:lnSpc>
                <a:spcPct val="100000"/>
              </a:lnSpc>
              <a:spcBef>
                <a:spcPts val="5"/>
              </a:spcBef>
              <a:buAutoNum type="arabicPeriod"/>
              <a:tabLst>
                <a:tab algn="l" pos="313055"/>
              </a:tabLst>
            </a:pPr>
            <a:r>
              <a:rPr dirty="0" sz="2400" spc="-5">
                <a:latin typeface="Calibri"/>
                <a:cs typeface="Calibri"/>
              </a:rPr>
              <a:t>Arrhythmias</a:t>
            </a:r>
            <a:endParaRPr dirty="0" sz="2400">
              <a:latin typeface="Calibri"/>
              <a:cs typeface="Calibri"/>
            </a:endParaRPr>
          </a:p>
          <a:p>
            <a:pPr indent="-300355" marL="312420">
              <a:lnSpc>
                <a:spcPct val="100000"/>
              </a:lnSpc>
              <a:buAutoNum type="arabicPeriod"/>
              <a:tabLst>
                <a:tab algn="l" pos="313055"/>
              </a:tabLst>
            </a:pPr>
            <a:r>
              <a:rPr dirty="0" sz="2400" spc="-5">
                <a:latin typeface="Calibri"/>
                <a:cs typeface="Calibri"/>
              </a:rPr>
              <a:t>Heart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5" smtClean="0">
                <a:latin typeface="Calibri"/>
                <a:cs typeface="Calibri"/>
              </a:rPr>
              <a:t>failure</a:t>
            </a:r>
            <a:endParaRPr dirty="0" sz="2400" lang="en-US" spc="-15" smtClean="0">
              <a:latin typeface="Calibri"/>
              <a:cs typeface="Calibri"/>
            </a:endParaRPr>
          </a:p>
          <a:p>
            <a:pPr indent="-300355" marL="312420">
              <a:lnSpc>
                <a:spcPct val="100000"/>
              </a:lnSpc>
              <a:buAutoNum type="arabicPeriod"/>
              <a:tabLst>
                <a:tab algn="l" pos="313055"/>
              </a:tabLst>
            </a:pPr>
            <a:r>
              <a:rPr dirty="0" sz="2400" lang="en-US" spc="-15" smtClean="0">
                <a:latin typeface="Calibri"/>
                <a:cs typeface="Calibri"/>
              </a:rPr>
              <a:t>Sudden cardiac death</a:t>
            </a:r>
          </a:p>
          <a:p>
            <a:pPr indent="-300355" marL="312420">
              <a:lnSpc>
                <a:spcPct val="100000"/>
              </a:lnSpc>
              <a:buAutoNum type="arabicPeriod"/>
              <a:tabLst>
                <a:tab algn="l" pos="313055"/>
              </a:tabLst>
            </a:pPr>
            <a:r>
              <a:rPr dirty="0" sz="2400" lang="en-US" spc="-15" smtClean="0">
                <a:latin typeface="Calibri"/>
                <a:cs typeface="Calibri"/>
              </a:rPr>
              <a:t>S4 gallop</a:t>
            </a:r>
          </a:p>
          <a:p>
            <a:pPr indent="-300355" marL="312420">
              <a:lnSpc>
                <a:spcPct val="100000"/>
              </a:lnSpc>
              <a:buAutoNum type="arabicPeriod"/>
              <a:tabLst>
                <a:tab algn="l" pos="313055"/>
              </a:tabLst>
            </a:pPr>
            <a:endParaRPr dirty="0"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object 2"/>
          <p:cNvSpPr txBox="1"/>
          <p:nvPr/>
        </p:nvSpPr>
        <p:spPr>
          <a:xfrm>
            <a:off x="951077" y="1392173"/>
            <a:ext cx="132715" cy="3911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048742" name="object 3"/>
          <p:cNvSpPr txBox="1"/>
          <p:nvPr/>
        </p:nvSpPr>
        <p:spPr>
          <a:xfrm>
            <a:off x="1192110" y="1418082"/>
            <a:ext cx="3677920" cy="37211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775"/>
              </a:lnSpc>
            </a:pPr>
            <a:r>
              <a:rPr b="1" dirty="0" sz="2400" spc="-20">
                <a:latin typeface="Calibri"/>
                <a:cs typeface="Calibri"/>
              </a:rPr>
              <a:t>Effect </a:t>
            </a:r>
            <a:r>
              <a:rPr b="1" dirty="0" sz="2400">
                <a:latin typeface="Calibri"/>
                <a:cs typeface="Calibri"/>
              </a:rPr>
              <a:t>of</a:t>
            </a:r>
            <a:r>
              <a:rPr b="1" dirty="0" sz="2400" spc="-10">
                <a:latin typeface="Calibri"/>
                <a:cs typeface="Calibri"/>
              </a:rPr>
              <a:t> pregnancy</a:t>
            </a:r>
            <a:r>
              <a:rPr b="1" dirty="0" sz="2400" spc="-20">
                <a:latin typeface="Calibri"/>
                <a:cs typeface="Calibri"/>
              </a:rPr>
              <a:t> </a:t>
            </a:r>
            <a:r>
              <a:rPr b="1" dirty="0" sz="2400">
                <a:latin typeface="Calibri"/>
                <a:cs typeface="Calibri"/>
              </a:rPr>
              <a:t>on</a:t>
            </a:r>
            <a:r>
              <a:rPr b="1" dirty="0" sz="2400" spc="-20">
                <a:latin typeface="Calibri"/>
                <a:cs typeface="Calibri"/>
              </a:rPr>
              <a:t> </a:t>
            </a:r>
            <a:r>
              <a:rPr b="1" dirty="0" sz="2400">
                <a:latin typeface="Calibri"/>
                <a:cs typeface="Calibri"/>
              </a:rPr>
              <a:t>HCM</a:t>
            </a:r>
            <a:r>
              <a:rPr b="1" dirty="0" sz="2400" spc="-10">
                <a:latin typeface="Calibri"/>
                <a:cs typeface="Calibri"/>
              </a:rPr>
              <a:t> </a:t>
            </a:r>
            <a:r>
              <a:rPr b="1" dirty="0" sz="240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743" name="object 4"/>
          <p:cNvSpPr txBox="1"/>
          <p:nvPr/>
        </p:nvSpPr>
        <p:spPr>
          <a:xfrm>
            <a:off x="1676400" y="1790192"/>
            <a:ext cx="9580245" cy="2921635"/>
          </a:xfrm>
          <a:prstGeom prst="rect"/>
        </p:spPr>
        <p:txBody>
          <a:bodyPr bIns="0" lIns="0" rIns="0" rtlCol="0" tIns="48895" vert="horz" wrap="square">
            <a:spAutoFit/>
          </a:bodyPr>
          <a:p>
            <a:pPr indent="-228600" marL="241300" marR="5080">
              <a:lnSpc>
                <a:spcPct val="90000"/>
              </a:lnSpc>
              <a:spcBef>
                <a:spcPts val="385"/>
              </a:spcBef>
              <a:buFont typeface="Arial MT"/>
              <a:buChar char="•"/>
              <a:tabLst>
                <a:tab algn="l" pos="241300"/>
              </a:tabLst>
            </a:pPr>
            <a:r>
              <a:rPr dirty="0" sz="2400" spc="-10">
                <a:latin typeface="Calibri"/>
                <a:cs typeface="Calibri"/>
              </a:rPr>
              <a:t>Mostly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b="1" dirty="0" sz="2400" spc="-10">
                <a:solidFill>
                  <a:srgbClr val="FF0000"/>
                </a:solidFill>
                <a:latin typeface="Calibri"/>
                <a:cs typeface="Calibri"/>
              </a:rPr>
              <a:t>well</a:t>
            </a:r>
            <a:r>
              <a:rPr b="1" dirty="0" sz="24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400" spc="-20">
                <a:solidFill>
                  <a:srgbClr val="FF0000"/>
                </a:solidFill>
                <a:latin typeface="Calibri"/>
                <a:cs typeface="Calibri"/>
              </a:rPr>
              <a:t>tolerated</a:t>
            </a:r>
            <a:r>
              <a:rPr b="1" dirty="0" sz="2400">
                <a:solidFill>
                  <a:srgbClr val="FF0000"/>
                </a:solidFill>
                <a:latin typeface="Calibri"/>
                <a:cs typeface="Calibri"/>
              </a:rPr>
              <a:t> in</a:t>
            </a:r>
            <a:r>
              <a:rPr b="1" dirty="0" sz="2400" spc="-10">
                <a:solidFill>
                  <a:srgbClr val="FF0000"/>
                </a:solidFill>
                <a:latin typeface="Calibri"/>
                <a:cs typeface="Calibri"/>
              </a:rPr>
              <a:t> pregnancy</a:t>
            </a:r>
            <a:r>
              <a:rPr b="1" dirty="0" sz="24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12121"/>
                </a:solidFill>
                <a:latin typeface="Cambria"/>
                <a:cs typeface="Cambria"/>
              </a:rPr>
              <a:t>but</a:t>
            </a:r>
            <a:r>
              <a:rPr dirty="0" sz="2400" spc="15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-5">
                <a:solidFill>
                  <a:srgbClr val="212121"/>
                </a:solidFill>
                <a:latin typeface="Cambria"/>
                <a:cs typeface="Cambria"/>
              </a:rPr>
              <a:t>those</a:t>
            </a:r>
            <a:r>
              <a:rPr dirty="0" sz="2400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-5">
                <a:solidFill>
                  <a:srgbClr val="212121"/>
                </a:solidFill>
                <a:latin typeface="Cambria"/>
                <a:cs typeface="Cambria"/>
              </a:rPr>
              <a:t>with</a:t>
            </a:r>
            <a:r>
              <a:rPr dirty="0" sz="2400" spc="-15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-5">
                <a:solidFill>
                  <a:srgbClr val="212121"/>
                </a:solidFill>
                <a:latin typeface="Cambria"/>
                <a:cs typeface="Cambria"/>
              </a:rPr>
              <a:t>prior </a:t>
            </a:r>
            <a:r>
              <a:rPr dirty="0" sz="2400" spc="-10">
                <a:solidFill>
                  <a:srgbClr val="212121"/>
                </a:solidFill>
                <a:latin typeface="Cambria"/>
                <a:cs typeface="Cambria"/>
              </a:rPr>
              <a:t>symptoms</a:t>
            </a:r>
            <a:r>
              <a:rPr dirty="0" sz="2400" spc="25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2121"/>
                </a:solidFill>
                <a:latin typeface="Cambria"/>
                <a:cs typeface="Cambria"/>
              </a:rPr>
              <a:t>or </a:t>
            </a:r>
            <a:r>
              <a:rPr dirty="0" sz="2400" spc="5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12121"/>
                </a:solidFill>
                <a:latin typeface="Cambria"/>
                <a:cs typeface="Cambria"/>
              </a:rPr>
              <a:t>arrhythmias</a:t>
            </a:r>
            <a:r>
              <a:rPr dirty="0" sz="2400" spc="-15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-5">
                <a:solidFill>
                  <a:srgbClr val="212121"/>
                </a:solidFill>
                <a:latin typeface="Cambria"/>
                <a:cs typeface="Cambria"/>
              </a:rPr>
              <a:t>tend</a:t>
            </a:r>
            <a:r>
              <a:rPr dirty="0" sz="2400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-15">
                <a:solidFill>
                  <a:srgbClr val="212121"/>
                </a:solidFill>
                <a:latin typeface="Cambria"/>
                <a:cs typeface="Cambria"/>
              </a:rPr>
              <a:t>to</a:t>
            </a:r>
            <a:r>
              <a:rPr dirty="0" sz="2400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-30">
                <a:solidFill>
                  <a:srgbClr val="212121"/>
                </a:solidFill>
                <a:latin typeface="Cambria"/>
                <a:cs typeface="Cambria"/>
              </a:rPr>
              <a:t>have</a:t>
            </a:r>
            <a:r>
              <a:rPr dirty="0" sz="2400">
                <a:solidFill>
                  <a:srgbClr val="212121"/>
                </a:solidFill>
                <a:latin typeface="Cambria"/>
                <a:cs typeface="Cambria"/>
              </a:rPr>
              <a:t> a</a:t>
            </a:r>
            <a:r>
              <a:rPr dirty="0" sz="2400" spc="5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-5">
                <a:solidFill>
                  <a:srgbClr val="212121"/>
                </a:solidFill>
                <a:latin typeface="Cambria"/>
                <a:cs typeface="Cambria"/>
              </a:rPr>
              <a:t>worsening</a:t>
            </a:r>
            <a:r>
              <a:rPr dirty="0" sz="2400" spc="-25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2121"/>
                </a:solidFill>
                <a:latin typeface="Cambria"/>
                <a:cs typeface="Cambria"/>
              </a:rPr>
              <a:t>of</a:t>
            </a:r>
            <a:r>
              <a:rPr dirty="0" sz="2400" spc="-10">
                <a:solidFill>
                  <a:srgbClr val="212121"/>
                </a:solidFill>
                <a:latin typeface="Cambria"/>
                <a:cs typeface="Cambria"/>
              </a:rPr>
              <a:t> symptoms</a:t>
            </a:r>
            <a:r>
              <a:rPr dirty="0" sz="2400" spc="30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2121"/>
                </a:solidFill>
                <a:latin typeface="Cambria"/>
                <a:cs typeface="Cambria"/>
              </a:rPr>
              <a:t>during</a:t>
            </a:r>
            <a:r>
              <a:rPr dirty="0" sz="2400" spc="-20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-25">
                <a:solidFill>
                  <a:srgbClr val="212121"/>
                </a:solidFill>
                <a:latin typeface="Cambria"/>
                <a:cs typeface="Cambria"/>
              </a:rPr>
              <a:t>pregnancy. </a:t>
            </a:r>
            <a:r>
              <a:rPr dirty="0" sz="2400" spc="-20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2121"/>
                </a:solidFill>
                <a:latin typeface="Cambria"/>
                <a:cs typeface="Cambria"/>
              </a:rPr>
              <a:t>The</a:t>
            </a:r>
            <a:r>
              <a:rPr dirty="0" sz="2400" spc="5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-5">
                <a:solidFill>
                  <a:srgbClr val="212121"/>
                </a:solidFill>
                <a:latin typeface="Cambria"/>
                <a:cs typeface="Cambria"/>
              </a:rPr>
              <a:t>majority </a:t>
            </a:r>
            <a:r>
              <a:rPr dirty="0" sz="2400">
                <a:solidFill>
                  <a:srgbClr val="212121"/>
                </a:solidFill>
                <a:latin typeface="Cambria"/>
                <a:cs typeface="Cambria"/>
              </a:rPr>
              <a:t>of</a:t>
            </a:r>
            <a:r>
              <a:rPr dirty="0" sz="2400" spc="-5">
                <a:solidFill>
                  <a:srgbClr val="212121"/>
                </a:solidFill>
                <a:latin typeface="Cambria"/>
                <a:cs typeface="Cambria"/>
              </a:rPr>
              <a:t> these</a:t>
            </a:r>
            <a:r>
              <a:rPr dirty="0" sz="2400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-5">
                <a:solidFill>
                  <a:srgbClr val="212121"/>
                </a:solidFill>
                <a:latin typeface="Cambria"/>
                <a:cs typeface="Cambria"/>
              </a:rPr>
              <a:t>patients, </a:t>
            </a:r>
            <a:r>
              <a:rPr dirty="0" sz="2400" spc="-50">
                <a:solidFill>
                  <a:srgbClr val="212121"/>
                </a:solidFill>
                <a:latin typeface="Cambria"/>
                <a:cs typeface="Cambria"/>
              </a:rPr>
              <a:t>however,</a:t>
            </a:r>
            <a:r>
              <a:rPr dirty="0" sz="2400" spc="5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>
                <a:solidFill>
                  <a:srgbClr val="212121"/>
                </a:solidFill>
                <a:latin typeface="Cambria"/>
                <a:cs typeface="Cambria"/>
              </a:rPr>
              <a:t>can</a:t>
            </a:r>
            <a:r>
              <a:rPr dirty="0" sz="2400" spc="5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-5">
                <a:solidFill>
                  <a:srgbClr val="212121"/>
                </a:solidFill>
                <a:latin typeface="Cambria"/>
                <a:cs typeface="Cambria"/>
              </a:rPr>
              <a:t>be</a:t>
            </a:r>
            <a:r>
              <a:rPr dirty="0" sz="2400" spc="5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-5">
                <a:solidFill>
                  <a:srgbClr val="212121"/>
                </a:solidFill>
                <a:latin typeface="Cambria"/>
                <a:cs typeface="Cambria"/>
              </a:rPr>
              <a:t>managed</a:t>
            </a:r>
            <a:r>
              <a:rPr dirty="0" sz="2400" spc="5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-10">
                <a:solidFill>
                  <a:srgbClr val="212121"/>
                </a:solidFill>
                <a:latin typeface="Cambria"/>
                <a:cs typeface="Cambria"/>
              </a:rPr>
              <a:t>medically</a:t>
            </a:r>
            <a:r>
              <a:rPr dirty="0" sz="2400" spc="20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-5">
                <a:solidFill>
                  <a:srgbClr val="212121"/>
                </a:solidFill>
                <a:latin typeface="Cambria"/>
                <a:cs typeface="Cambria"/>
              </a:rPr>
              <a:t>with </a:t>
            </a:r>
            <a:r>
              <a:rPr dirty="0" sz="2400" spc="-515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2400" spc="-5">
                <a:solidFill>
                  <a:srgbClr val="212121"/>
                </a:solidFill>
                <a:latin typeface="Cambria"/>
                <a:cs typeface="Cambria"/>
              </a:rPr>
              <a:t>good</a:t>
            </a:r>
            <a:r>
              <a:rPr dirty="0" sz="2400">
                <a:solidFill>
                  <a:srgbClr val="212121"/>
                </a:solidFill>
                <a:latin typeface="Cambria"/>
                <a:cs typeface="Cambria"/>
              </a:rPr>
              <a:t> effect.</a:t>
            </a:r>
            <a:endParaRPr dirty="0" sz="2400">
              <a:latin typeface="Cambria"/>
              <a:cs typeface="Cambria"/>
            </a:endParaRPr>
          </a:p>
          <a:p>
            <a:pPr indent="-228600" marL="241300">
              <a:lnSpc>
                <a:spcPct val="100000"/>
              </a:lnSpc>
              <a:spcBef>
                <a:spcPts val="290"/>
              </a:spcBef>
              <a:buFont typeface="Arial MT"/>
              <a:buChar char="•"/>
              <a:tabLst>
                <a:tab algn="l" pos="241300"/>
              </a:tabLst>
            </a:pPr>
            <a:r>
              <a:rPr b="1" dirty="0" sz="2400" spc="-15">
                <a:solidFill>
                  <a:srgbClr val="FF0000"/>
                </a:solidFill>
                <a:latin typeface="Calibri"/>
                <a:cs typeface="Calibri"/>
              </a:rPr>
              <a:t>β-blockers</a:t>
            </a:r>
            <a:r>
              <a:rPr b="1" dirty="0" sz="24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Calibri"/>
                <a:cs typeface="Calibri"/>
              </a:rPr>
              <a:t>should</a:t>
            </a:r>
            <a:r>
              <a:rPr dirty="0" sz="24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continued</a:t>
            </a:r>
            <a:r>
              <a:rPr dirty="0" sz="2400" spc="-5">
                <a:solidFill>
                  <a:srgbClr val="FF0000"/>
                </a:solidFill>
                <a:latin typeface="Calibri"/>
                <a:cs typeface="Calibri"/>
              </a:rPr>
              <a:t> or </a:t>
            </a:r>
            <a:r>
              <a:rPr dirty="0" sz="2400" spc="-15">
                <a:solidFill>
                  <a:srgbClr val="FF0000"/>
                </a:solidFill>
                <a:latin typeface="Calibri"/>
                <a:cs typeface="Calibri"/>
              </a:rPr>
              <a:t>started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2400" spc="-5">
                <a:solidFill>
                  <a:srgbClr val="FF0000"/>
                </a:solidFill>
                <a:latin typeface="Calibri"/>
                <a:cs typeface="Calibri"/>
              </a:rPr>
              <a:t> pregnancy</a:t>
            </a:r>
            <a:endParaRPr dirty="0" sz="2400">
              <a:latin typeface="Calibri"/>
              <a:cs typeface="Calibri"/>
            </a:endParaRPr>
          </a:p>
          <a:p>
            <a:pPr indent="-228600" marL="241300">
              <a:lnSpc>
                <a:spcPct val="100000"/>
              </a:lnSpc>
              <a:spcBef>
                <a:spcPts val="310"/>
              </a:spcBef>
              <a:buFont typeface="Arial MT"/>
              <a:buChar char="•"/>
              <a:tabLst>
                <a:tab algn="l" pos="241300"/>
              </a:tabLst>
            </a:pPr>
            <a:r>
              <a:rPr dirty="0" sz="2400" spc="-10">
                <a:latin typeface="Calibri"/>
                <a:cs typeface="Calibri"/>
              </a:rPr>
              <a:t>Care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 </a:t>
            </a:r>
            <a:r>
              <a:rPr dirty="0" sz="2400" spc="-10">
                <a:latin typeface="Calibri"/>
                <a:cs typeface="Calibri"/>
              </a:rPr>
              <a:t>required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dirty="0" sz="2400" spc="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4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regional</a:t>
            </a:r>
            <a:r>
              <a:rPr dirty="0" sz="24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4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anesthesia/analgesia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FF0000"/>
                </a:solidFill>
                <a:latin typeface="Calibri"/>
                <a:cs typeface="Calibri"/>
              </a:rPr>
              <a:t>to avoid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hypotension</a:t>
            </a:r>
            <a:endParaRPr dirty="0" sz="2400">
              <a:latin typeface="Calibri"/>
              <a:cs typeface="Calibri"/>
            </a:endParaRPr>
          </a:p>
          <a:p>
            <a:pPr indent="-228600" marL="241300">
              <a:lnSpc>
                <a:spcPts val="2735"/>
              </a:lnSpc>
              <a:spcBef>
                <a:spcPts val="315"/>
              </a:spcBef>
              <a:buFont typeface="Arial MT"/>
              <a:buChar char="•"/>
              <a:tabLst>
                <a:tab algn="l" pos="241300"/>
              </a:tabLst>
            </a:pPr>
            <a:r>
              <a:rPr dirty="0" sz="2400" spc="-20">
                <a:latin typeface="Calibri"/>
                <a:cs typeface="Calibri"/>
              </a:rPr>
              <a:t>Any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hypovolemia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will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have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same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effect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hypotension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">
                <a:latin typeface="Calibri"/>
                <a:cs typeface="Calibri"/>
              </a:rPr>
              <a:t> should</a:t>
            </a:r>
            <a:r>
              <a:rPr dirty="0" sz="240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</a:t>
            </a:r>
            <a:endParaRPr dirty="0"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dirty="0" sz="2400" spc="-10">
                <a:latin typeface="Calibri"/>
                <a:cs typeface="Calibri"/>
              </a:rPr>
              <a:t>rapidly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adequately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corrected</a:t>
            </a:r>
            <a:endParaRPr dirty="0" sz="2400">
              <a:latin typeface="Calibri"/>
              <a:cs typeface="Calibri"/>
            </a:endParaRPr>
          </a:p>
        </p:txBody>
      </p:sp>
      <p:sp>
        <p:nvSpPr>
          <p:cNvPr id="1048744" name="object 5"/>
          <p:cNvSpPr/>
          <p:nvPr/>
        </p:nvSpPr>
        <p:spPr>
          <a:xfrm>
            <a:off x="10918952" y="713231"/>
            <a:ext cx="1273175" cy="2533015"/>
          </a:xfrm>
          <a:custGeom>
            <a:avLst/>
            <a:ah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745" name="object 6"/>
          <p:cNvSpPr/>
          <p:nvPr/>
        </p:nvSpPr>
        <p:spPr>
          <a:xfrm>
            <a:off x="0" y="4600955"/>
            <a:ext cx="1014094" cy="2018030"/>
          </a:xfrm>
          <a:custGeom>
            <a:avLst/>
            <a:ah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pic>
        <p:nvPicPr>
          <p:cNvPr id="2097168" name="object 7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7901940" y="4767483"/>
            <a:ext cx="3930396" cy="1866489"/>
          </a:xfrm>
          <a:prstGeom prst="rect"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object 2"/>
          <p:cNvGrpSpPr/>
          <p:nvPr/>
        </p:nvGrpSpPr>
        <p:grpSpPr>
          <a:xfrm>
            <a:off x="878890" y="353758"/>
            <a:ext cx="8417510" cy="738377"/>
            <a:chOff x="723900" y="498347"/>
            <a:chExt cx="6194298" cy="738377"/>
          </a:xfrm>
        </p:grpSpPr>
        <p:pic>
          <p:nvPicPr>
            <p:cNvPr id="2097169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723900" y="498347"/>
              <a:ext cx="6194298" cy="738377"/>
            </a:xfrm>
            <a:prstGeom prst="rect"/>
          </p:spPr>
        </p:pic>
        <p:sp>
          <p:nvSpPr>
            <p:cNvPr id="1048746" name="object 4"/>
            <p:cNvSpPr/>
            <p:nvPr/>
          </p:nvSpPr>
          <p:spPr>
            <a:xfrm>
              <a:off x="734910" y="508635"/>
              <a:ext cx="6139180" cy="683260"/>
            </a:xfrm>
            <a:custGeom>
              <a:avLst/>
              <a:ahLst/>
              <a:rect l="l" t="t" r="r" b="b"/>
              <a:pathLst>
                <a:path w="6139180" h="683260">
                  <a:moveTo>
                    <a:pt x="6138671" y="0"/>
                  </a:moveTo>
                  <a:lnTo>
                    <a:pt x="0" y="0"/>
                  </a:lnTo>
                  <a:lnTo>
                    <a:pt x="0" y="682751"/>
                  </a:lnTo>
                  <a:lnTo>
                    <a:pt x="6138671" y="682751"/>
                  </a:lnTo>
                  <a:lnTo>
                    <a:pt x="613867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747" name="object 6"/>
          <p:cNvSpPr txBox="1">
            <a:spLocks noGrp="1"/>
          </p:cNvSpPr>
          <p:nvPr>
            <p:ph type="title"/>
          </p:nvPr>
        </p:nvSpPr>
        <p:spPr>
          <a:xfrm>
            <a:off x="930442" y="375094"/>
            <a:ext cx="8269428" cy="690574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 sz="4400" spc="-40" err="1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Peripartum</a:t>
            </a:r>
            <a:r>
              <a:rPr b="0" dirty="0" sz="4400" spc="-12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 </a:t>
            </a:r>
            <a:r>
              <a:rPr b="0" dirty="0" sz="4400" spc="-65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cardiomyopathy</a:t>
            </a:r>
            <a:r>
              <a:rPr b="0" dirty="0" sz="4400" lang="en-US" spc="-65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(PPCM)</a:t>
            </a:r>
            <a:endParaRPr dirty="0" sz="440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typeface="Calibri Light"/>
              <a:cs typeface="Calibri Light"/>
            </a:endParaRPr>
          </a:p>
        </p:txBody>
      </p:sp>
      <p:sp>
        <p:nvSpPr>
          <p:cNvPr id="1048748" name="object 7"/>
          <p:cNvSpPr/>
          <p:nvPr/>
        </p:nvSpPr>
        <p:spPr>
          <a:xfrm>
            <a:off x="3712845" y="1765045"/>
            <a:ext cx="6977380" cy="311150"/>
          </a:xfrm>
          <a:custGeom>
            <a:avLst/>
            <a:ahLst/>
            <a:rect l="l" t="t" r="r" b="b"/>
            <a:pathLst>
              <a:path w="6977380" h="311150">
                <a:moveTo>
                  <a:pt x="6976872" y="0"/>
                </a:moveTo>
                <a:lnTo>
                  <a:pt x="6976872" y="0"/>
                </a:lnTo>
                <a:lnTo>
                  <a:pt x="0" y="0"/>
                </a:lnTo>
                <a:lnTo>
                  <a:pt x="0" y="310896"/>
                </a:lnTo>
                <a:lnTo>
                  <a:pt x="6976872" y="310896"/>
                </a:lnTo>
                <a:lnTo>
                  <a:pt x="697687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bIns="0" lIns="0" rIns="0" rtlCol="0" tIns="0" wrap="square"/>
          <a:p/>
        </p:txBody>
      </p:sp>
      <p:sp>
        <p:nvSpPr>
          <p:cNvPr id="1048749" name="object 8"/>
          <p:cNvSpPr txBox="1"/>
          <p:nvPr/>
        </p:nvSpPr>
        <p:spPr>
          <a:xfrm>
            <a:off x="780084" y="1742058"/>
            <a:ext cx="114935" cy="3308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48750" name="object 9"/>
          <p:cNvSpPr txBox="1"/>
          <p:nvPr/>
        </p:nvSpPr>
        <p:spPr>
          <a:xfrm>
            <a:off x="1021422" y="1765045"/>
            <a:ext cx="9668510" cy="311150"/>
          </a:xfrm>
          <a:prstGeom prst="rect"/>
        </p:spPr>
        <p:txBody>
          <a:bodyPr bIns="0" lIns="0" rIns="0" rtlCol="0" tIns="0" vert="horz" wrap="square">
            <a:spAutoFit/>
          </a:bodyPr>
          <a:p>
            <a:pPr marL="56515">
              <a:lnSpc>
                <a:spcPts val="2325"/>
              </a:lnSpc>
            </a:pPr>
            <a:r>
              <a:rPr dirty="0" sz="2000" spc="-20">
                <a:latin typeface="Calibri"/>
                <a:cs typeface="Calibri"/>
              </a:rPr>
              <a:t>rare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condition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defined </a:t>
            </a:r>
            <a:r>
              <a:rPr dirty="0" sz="2000">
                <a:latin typeface="Calibri"/>
                <a:cs typeface="Calibri"/>
              </a:rPr>
              <a:t>as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development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 heart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failure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b="1" dirty="0" sz="2000" spc="-15">
                <a:latin typeface="Calibri"/>
                <a:cs typeface="Calibri"/>
              </a:rPr>
              <a:t>at</a:t>
            </a:r>
            <a:r>
              <a:rPr b="1" dirty="0" sz="2000" spc="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the</a:t>
            </a:r>
            <a:r>
              <a:rPr b="1" dirty="0" sz="2000" spc="-5">
                <a:latin typeface="Calibri"/>
                <a:cs typeface="Calibri"/>
              </a:rPr>
              <a:t> end</a:t>
            </a:r>
            <a:r>
              <a:rPr b="1" dirty="0" sz="2000">
                <a:latin typeface="Calibri"/>
                <a:cs typeface="Calibri"/>
              </a:rPr>
              <a:t> of</a:t>
            </a:r>
            <a:r>
              <a:rPr b="1" dirty="0" sz="2000" spc="5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pregnancy</a:t>
            </a:r>
            <a:r>
              <a:rPr b="1"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in</a:t>
            </a:r>
            <a:r>
              <a:rPr b="1" dirty="0" sz="2000" spc="-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751" name="object 10"/>
          <p:cNvSpPr txBox="1"/>
          <p:nvPr/>
        </p:nvSpPr>
        <p:spPr>
          <a:xfrm>
            <a:off x="1021422" y="2075942"/>
            <a:ext cx="2759075" cy="27432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035"/>
              </a:lnSpc>
            </a:pPr>
            <a:r>
              <a:rPr b="1" dirty="0" sz="2000" spc="-5">
                <a:latin typeface="Calibri"/>
                <a:cs typeface="Calibri"/>
              </a:rPr>
              <a:t>months</a:t>
            </a:r>
            <a:r>
              <a:rPr b="1" dirty="0" sz="2000" spc="-40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following</a:t>
            </a:r>
            <a:r>
              <a:rPr b="1" dirty="0" sz="2000" spc="-40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delivery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752" name="object 11"/>
          <p:cNvSpPr txBox="1"/>
          <p:nvPr/>
        </p:nvSpPr>
        <p:spPr>
          <a:xfrm>
            <a:off x="816660" y="2972688"/>
            <a:ext cx="4791710" cy="2880275"/>
          </a:xfrm>
          <a:prstGeom prst="rect"/>
        </p:spPr>
        <p:txBody>
          <a:bodyPr bIns="0" lIns="0" rIns="0" rtlCol="0" tIns="58419" vert="horz" wrap="square">
            <a:spAutoFit/>
          </a:bodyPr>
          <a:p>
            <a:pPr indent="-229235" marL="241300">
              <a:lnSpc>
                <a:spcPct val="100000"/>
              </a:lnSpc>
              <a:spcBef>
                <a:spcPts val="459"/>
              </a:spcBef>
              <a:buFont typeface="Arial MT"/>
              <a:buChar char="•"/>
              <a:tabLst>
                <a:tab algn="l" pos="241300"/>
                <a:tab algn="l" pos="241935"/>
              </a:tabLst>
            </a:pPr>
            <a:r>
              <a:rPr b="1" dirty="0" sz="2000">
                <a:latin typeface="Calibri"/>
                <a:cs typeface="Calibri"/>
              </a:rPr>
              <a:t>Risk</a:t>
            </a:r>
            <a:r>
              <a:rPr b="1" dirty="0" sz="2000" spc="409">
                <a:latin typeface="Calibri"/>
                <a:cs typeface="Calibri"/>
              </a:rPr>
              <a:t> </a:t>
            </a:r>
            <a:r>
              <a:rPr b="1" dirty="0" sz="2000" spc="-15">
                <a:latin typeface="Calibri"/>
                <a:cs typeface="Calibri"/>
              </a:rPr>
              <a:t>factors</a:t>
            </a:r>
            <a:r>
              <a:rPr b="1" dirty="0" sz="2000" spc="-2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:</a:t>
            </a:r>
            <a:endParaRPr dirty="0" sz="2000">
              <a:latin typeface="Calibri"/>
              <a:cs typeface="Calibri"/>
            </a:endParaRPr>
          </a:p>
          <a:p>
            <a:pPr indent="-229235" lvl="1" marL="412115">
              <a:lnSpc>
                <a:spcPct val="100000"/>
              </a:lnSpc>
              <a:spcBef>
                <a:spcPts val="359"/>
              </a:spcBef>
              <a:buFont typeface="Arial MT"/>
              <a:buChar char="•"/>
              <a:tabLst>
                <a:tab algn="l" pos="412115"/>
                <a:tab algn="l" pos="412750"/>
              </a:tabLst>
            </a:pPr>
            <a:r>
              <a:rPr dirty="0" sz="2000" spc="-5" smtClean="0">
                <a:solidFill>
                  <a:srgbClr val="FF0000"/>
                </a:solidFill>
                <a:latin typeface="Calibri"/>
                <a:cs typeface="Calibri"/>
              </a:rPr>
              <a:t>Multiple pregnancy</a:t>
            </a:r>
            <a:endParaRPr dirty="0" sz="2000" lang="en-US" spc="-5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indent="-229235" lvl="1" marL="412115">
              <a:lnSpc>
                <a:spcPct val="100000"/>
              </a:lnSpc>
              <a:spcBef>
                <a:spcPts val="359"/>
              </a:spcBef>
              <a:buFont typeface="Arial MT"/>
              <a:buChar char="•"/>
              <a:tabLst>
                <a:tab algn="l" pos="412115"/>
                <a:tab algn="l" pos="412750"/>
              </a:tabLst>
            </a:pPr>
            <a:r>
              <a:rPr dirty="0" sz="2000" lang="en-US" spc="-5" smtClean="0">
                <a:solidFill>
                  <a:srgbClr val="FF0000"/>
                </a:solidFill>
                <a:latin typeface="Calibri"/>
                <a:cs typeface="Calibri"/>
              </a:rPr>
              <a:t>Age &gt; 30</a:t>
            </a:r>
            <a:endParaRPr dirty="0" sz="2000" lang="en-US">
              <a:latin typeface="Calibri"/>
              <a:cs typeface="Calibri"/>
            </a:endParaRPr>
          </a:p>
          <a:p>
            <a:pPr indent="-229235" lvl="1" marL="412115">
              <a:lnSpc>
                <a:spcPct val="100000"/>
              </a:lnSpc>
              <a:spcBef>
                <a:spcPts val="359"/>
              </a:spcBef>
              <a:buFont typeface="Arial MT"/>
              <a:buChar char="•"/>
              <a:tabLst>
                <a:tab algn="l" pos="412115"/>
                <a:tab algn="l" pos="412750"/>
              </a:tabLst>
            </a:pPr>
            <a:r>
              <a:rPr dirty="0" sz="2000" spc="-35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 err="1" smtClean="0">
                <a:solidFill>
                  <a:srgbClr val="FF0000"/>
                </a:solidFill>
                <a:latin typeface="Calibri"/>
                <a:cs typeface="Calibri"/>
              </a:rPr>
              <a:t>Multiparity</a:t>
            </a:r>
            <a:endParaRPr dirty="0" sz="2000" lang="en-US" spc="-5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indent="-229235" lvl="1" marL="412115">
              <a:lnSpc>
                <a:spcPct val="100000"/>
              </a:lnSpc>
              <a:spcBef>
                <a:spcPts val="359"/>
              </a:spcBef>
              <a:buFont typeface="Arial MT"/>
              <a:buChar char="•"/>
              <a:tabLst>
                <a:tab algn="l" pos="412115"/>
                <a:tab algn="l" pos="412750"/>
              </a:tabLst>
            </a:pPr>
            <a:r>
              <a:rPr dirty="0" sz="2000" lang="en-US" spc="-5" smtClean="0">
                <a:solidFill>
                  <a:srgbClr val="FF0000"/>
                </a:solidFill>
                <a:latin typeface="Calibri"/>
                <a:cs typeface="Calibri"/>
              </a:rPr>
              <a:t>Previous PPCM</a:t>
            </a:r>
            <a:endParaRPr dirty="0" sz="2000">
              <a:latin typeface="Calibri"/>
              <a:cs typeface="Calibri"/>
            </a:endParaRPr>
          </a:p>
          <a:p>
            <a:pPr indent="-229235" lvl="1" marL="412115">
              <a:lnSpc>
                <a:spcPct val="100000"/>
              </a:lnSpc>
              <a:spcBef>
                <a:spcPts val="359"/>
              </a:spcBef>
              <a:buFont typeface="Arial MT"/>
              <a:buChar char="•"/>
              <a:tabLst>
                <a:tab algn="l" pos="412115"/>
                <a:tab algn="l" pos="412750"/>
              </a:tabLst>
            </a:pPr>
            <a:r>
              <a:rPr dirty="0" sz="2000" spc="-2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Advanced</a:t>
            </a:r>
            <a:r>
              <a:rPr dirty="0" sz="20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maternal</a:t>
            </a:r>
            <a:r>
              <a:rPr dirty="0" sz="20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age</a:t>
            </a:r>
            <a:endParaRPr dirty="0" sz="2000">
              <a:latin typeface="Calibri"/>
              <a:cs typeface="Calibri"/>
            </a:endParaRPr>
          </a:p>
          <a:p>
            <a:pPr indent="-229235" lvl="1" marL="41211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algn="l" pos="412115"/>
                <a:tab algn="l" pos="412750"/>
              </a:tabLst>
            </a:pPr>
            <a:r>
              <a:rPr dirty="0" sz="2000" spc="-2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Pregnancy</a:t>
            </a:r>
            <a:r>
              <a:rPr dirty="0" sz="20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complicated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hypertension</a:t>
            </a:r>
            <a:endParaRPr dirty="0" sz="2000">
              <a:latin typeface="Calibri"/>
              <a:cs typeface="Calibri"/>
            </a:endParaRPr>
          </a:p>
          <a:p>
            <a:pPr indent="-229235" lvl="1" marL="412115">
              <a:lnSpc>
                <a:spcPct val="100000"/>
              </a:lnSpc>
              <a:spcBef>
                <a:spcPts val="360"/>
              </a:spcBef>
              <a:buFont typeface="Arial MT"/>
              <a:buChar char="•"/>
              <a:tabLst>
                <a:tab algn="l" pos="412115"/>
                <a:tab algn="l" pos="412750"/>
              </a:tabLst>
            </a:pPr>
            <a:r>
              <a:rPr dirty="0" sz="2000" spc="-35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Afro-Caribbean</a:t>
            </a: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race</a:t>
            </a:r>
            <a:endParaRPr dirty="0" sz="2000">
              <a:latin typeface="Calibri"/>
              <a:cs typeface="Calibri"/>
            </a:endParaRPr>
          </a:p>
        </p:txBody>
      </p:sp>
      <p:sp>
        <p:nvSpPr>
          <p:cNvPr id="1048753" name="object 12"/>
          <p:cNvSpPr/>
          <p:nvPr/>
        </p:nvSpPr>
        <p:spPr>
          <a:xfrm>
            <a:off x="10918952" y="713231"/>
            <a:ext cx="1273175" cy="2533015"/>
          </a:xfrm>
          <a:custGeom>
            <a:avLst/>
            <a:ah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754" name="object 13"/>
          <p:cNvSpPr/>
          <p:nvPr/>
        </p:nvSpPr>
        <p:spPr>
          <a:xfrm>
            <a:off x="0" y="4600955"/>
            <a:ext cx="1014094" cy="2018030"/>
          </a:xfrm>
          <a:custGeom>
            <a:avLst/>
            <a:ah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755" name="object 14"/>
          <p:cNvSpPr txBox="1"/>
          <p:nvPr/>
        </p:nvSpPr>
        <p:spPr>
          <a:xfrm>
            <a:off x="5910453" y="2771648"/>
            <a:ext cx="5671947" cy="3847337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endParaRPr dirty="0" sz="2000">
              <a:latin typeface="Wingdings"/>
              <a:cs typeface="Wingdings"/>
            </a:endParaRPr>
          </a:p>
        </p:txBody>
      </p:sp>
      <p:sp>
        <p:nvSpPr>
          <p:cNvPr id="1048756" name="Rectangle 19"/>
          <p:cNvSpPr/>
          <p:nvPr/>
        </p:nvSpPr>
        <p:spPr>
          <a:xfrm>
            <a:off x="5698426" y="2972688"/>
            <a:ext cx="6096000" cy="3170099"/>
          </a:xfrm>
          <a:prstGeom prst="rect"/>
        </p:spPr>
        <p:txBody>
          <a:bodyPr>
            <a:spAutoFit/>
          </a:bodyPr>
          <a:p>
            <a:r>
              <a:rPr b="1" dirty="0" sz="2000" lang="en-US" smtClean="0">
                <a:solidFill>
                  <a:srgbClr val="1A1C1C"/>
                </a:solidFill>
                <a:latin typeface="Lato"/>
              </a:rPr>
              <a:t>Clinical features:</a:t>
            </a:r>
          </a:p>
          <a:p>
            <a:endParaRPr b="1" dirty="0" i="0" lang="en-US" smtClean="0">
              <a:solidFill>
                <a:srgbClr val="1A1C1C"/>
              </a:solidFill>
              <a:effectLst/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b="1" dirty="0" i="0" lang="en-US" smtClean="0">
                <a:solidFill>
                  <a:srgbClr val="1A1C1C"/>
                </a:solidFill>
                <a:effectLst/>
                <a:latin typeface="Lato"/>
              </a:rPr>
              <a:t>Symptom onset</a:t>
            </a:r>
            <a:endParaRPr b="0" dirty="0" i="0" lang="en-US" smtClean="0">
              <a:solidFill>
                <a:srgbClr val="1A1C1C"/>
              </a:solidFill>
              <a:effectLst/>
              <a:latin typeface="Lato"/>
            </a:endParaRPr>
          </a:p>
          <a:p>
            <a:pPr indent="-285750" lvl="1" marL="742950">
              <a:buFont typeface="Arial" panose="020B0604020202020204" pitchFamily="34" charset="0"/>
              <a:buChar char="•"/>
            </a:pPr>
            <a:r>
              <a:rPr b="0" dirty="0" i="0" lang="en-US" smtClean="0">
                <a:solidFill>
                  <a:srgbClr val="1A1C1C"/>
                </a:solidFill>
                <a:effectLst/>
                <a:latin typeface="Lato"/>
              </a:rPr>
              <a:t>Most common in the first month after delivery</a:t>
            </a:r>
          </a:p>
          <a:p>
            <a:pPr indent="-285750" lvl="1" marL="742950">
              <a:buFont typeface="Arial" panose="020B0604020202020204" pitchFamily="34" charset="0"/>
              <a:buChar char="•"/>
            </a:pPr>
            <a:r>
              <a:rPr b="0" dirty="0" i="0" lang="en-US" smtClean="0">
                <a:solidFill>
                  <a:srgbClr val="1A1C1C"/>
                </a:solidFill>
                <a:effectLst/>
                <a:latin typeface="Lato"/>
              </a:rPr>
              <a:t>Can occur during </a:t>
            </a:r>
            <a:r>
              <a:rPr b="0" dirty="0" i="0" lang="en-US" smtClean="0">
                <a:solidFill>
                  <a:srgbClr val="1A1C1C"/>
                </a:solidFill>
                <a:effectLst/>
                <a:latin typeface="Lato"/>
                <a:hlinkClick r:id="rId2"/>
              </a:rPr>
              <a:t>pregnancy</a:t>
            </a:r>
            <a:r>
              <a:rPr b="0" dirty="0" i="0" lang="en-US" smtClean="0">
                <a:solidFill>
                  <a:srgbClr val="1A1C1C"/>
                </a:solidFill>
                <a:effectLst/>
                <a:latin typeface="Lato"/>
              </a:rPr>
              <a:t>, usually in the </a:t>
            </a:r>
            <a:r>
              <a:rPr b="0" dirty="0" i="0" lang="en-US" smtClean="0">
                <a:solidFill>
                  <a:srgbClr val="1A1C1C"/>
                </a:solidFill>
                <a:effectLst/>
                <a:latin typeface="Lato"/>
                <a:hlinkClick r:id="rId3"/>
              </a:rPr>
              <a:t>3</a:t>
            </a:r>
            <a:r>
              <a:rPr baseline="30000" b="0" dirty="0" i="0" lang="en-US" smtClean="0">
                <a:solidFill>
                  <a:srgbClr val="1A1C1C"/>
                </a:solidFill>
                <a:effectLst/>
                <a:latin typeface="Lato"/>
                <a:hlinkClick r:id="rId3"/>
              </a:rPr>
              <a:t>rd</a:t>
            </a:r>
            <a:r>
              <a:rPr b="0" dirty="0" i="0" lang="en-US" smtClean="0">
                <a:solidFill>
                  <a:srgbClr val="1A1C1C"/>
                </a:solidFill>
                <a:effectLst/>
                <a:latin typeface="Lato"/>
                <a:hlinkClick r:id="rId3"/>
              </a:rPr>
              <a:t> trimester</a:t>
            </a:r>
            <a:endParaRPr b="0" dirty="0" i="0" lang="en-US" smtClean="0">
              <a:solidFill>
                <a:srgbClr val="1A1C1C"/>
              </a:solidFill>
              <a:effectLst/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b="1" dirty="0" i="0" lang="en-US" smtClean="0">
                <a:solidFill>
                  <a:srgbClr val="1A1C1C"/>
                </a:solidFill>
                <a:effectLst/>
                <a:latin typeface="Lato"/>
              </a:rPr>
              <a:t>Common manifestation</a:t>
            </a:r>
            <a:r>
              <a:rPr b="0" dirty="0" i="0" lang="en-US" smtClean="0">
                <a:solidFill>
                  <a:srgbClr val="1A1C1C"/>
                </a:solidFill>
                <a:effectLst/>
                <a:latin typeface="Lato"/>
              </a:rPr>
              <a:t>: </a:t>
            </a:r>
            <a:r>
              <a:rPr b="0" dirty="0" i="0" lang="en-US" smtClean="0">
                <a:solidFill>
                  <a:srgbClr val="1A1C1C"/>
                </a:solidFill>
                <a:effectLst/>
                <a:latin typeface="Lato"/>
                <a:hlinkClick r:id="rId4"/>
              </a:rPr>
              <a:t>signs and symptoms of heart failure</a:t>
            </a:r>
            <a:r>
              <a:rPr b="0" dirty="0" i="0" lang="en-US" smtClean="0">
                <a:solidFill>
                  <a:srgbClr val="1A1C1C"/>
                </a:solidFill>
                <a:effectLst/>
                <a:latin typeface="Lato"/>
              </a:rPr>
              <a:t>  </a:t>
            </a:r>
            <a:r>
              <a:rPr baseline="30000" b="0" dirty="0" i="0" lang="en-US" smtClean="0">
                <a:solidFill>
                  <a:srgbClr val="1A1C1C"/>
                </a:solidFill>
                <a:effectLst/>
                <a:latin typeface="Lato"/>
              </a:rPr>
              <a:t>[2][4]</a:t>
            </a:r>
            <a:endParaRPr b="0" dirty="0" i="0" lang="en-US" smtClean="0">
              <a:solidFill>
                <a:srgbClr val="1A1C1C"/>
              </a:solidFill>
              <a:effectLst/>
              <a:latin typeface="La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b="1" dirty="0" i="0" lang="en-US" smtClean="0">
                <a:solidFill>
                  <a:srgbClr val="1A1C1C"/>
                </a:solidFill>
                <a:effectLst/>
                <a:latin typeface="Lato"/>
              </a:rPr>
              <a:t>Less common presentations</a:t>
            </a:r>
            <a:r>
              <a:rPr b="0" dirty="0" i="0" lang="en-US" smtClean="0">
                <a:solidFill>
                  <a:srgbClr val="1A1C1C"/>
                </a:solidFill>
                <a:effectLst/>
                <a:latin typeface="Lato"/>
              </a:rPr>
              <a:t> </a:t>
            </a:r>
          </a:p>
          <a:p>
            <a:pPr indent="-285750" lvl="1" marL="742950">
              <a:buFont typeface="Arial" panose="020B0604020202020204" pitchFamily="34" charset="0"/>
              <a:buChar char="•"/>
            </a:pPr>
            <a:r>
              <a:rPr b="0" dirty="0" i="0" lang="en-US" smtClean="0">
                <a:solidFill>
                  <a:srgbClr val="1A1C1C"/>
                </a:solidFill>
                <a:effectLst/>
                <a:latin typeface="Lato"/>
                <a:hlinkClick r:id="rId5"/>
              </a:rPr>
              <a:t>Cardiogenic shock</a:t>
            </a:r>
            <a:endParaRPr b="0" dirty="0" i="0" lang="en-US" smtClean="0">
              <a:solidFill>
                <a:srgbClr val="1A1C1C"/>
              </a:solidFill>
              <a:effectLst/>
              <a:latin typeface="Lato"/>
            </a:endParaRPr>
          </a:p>
          <a:p>
            <a:pPr indent="-285750" lvl="1" marL="742950">
              <a:buFont typeface="Arial" panose="020B0604020202020204" pitchFamily="34" charset="0"/>
              <a:buChar char="•"/>
            </a:pPr>
            <a:r>
              <a:rPr b="0" dirty="0" i="0" lang="en-US" smtClean="0">
                <a:solidFill>
                  <a:srgbClr val="1A1C1C"/>
                </a:solidFill>
                <a:effectLst/>
                <a:latin typeface="Lato"/>
                <a:hlinkClick r:id="rId6"/>
              </a:rPr>
              <a:t>Thromboembolic event</a:t>
            </a:r>
            <a:r>
              <a:rPr b="0" dirty="0" i="0" lang="en-US" smtClean="0">
                <a:solidFill>
                  <a:srgbClr val="1A1C1C"/>
                </a:solidFill>
                <a:effectLst/>
                <a:latin typeface="Lato"/>
              </a:rPr>
              <a:t>  </a:t>
            </a:r>
            <a:r>
              <a:rPr baseline="30000" b="0" dirty="0" i="0" lang="en-US" smtClean="0">
                <a:solidFill>
                  <a:srgbClr val="1A1C1C"/>
                </a:solidFill>
                <a:effectLst/>
                <a:latin typeface="Lato"/>
              </a:rPr>
              <a:t>[3][4]</a:t>
            </a:r>
            <a:endParaRPr b="0" dirty="0" i="0" lang="en-US">
              <a:solidFill>
                <a:srgbClr val="1A1C1C"/>
              </a:solidFill>
              <a:effectLst/>
              <a:latin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object 2"/>
          <p:cNvSpPr txBox="1"/>
          <p:nvPr/>
        </p:nvSpPr>
        <p:spPr>
          <a:xfrm>
            <a:off x="876147" y="542031"/>
            <a:ext cx="149860" cy="45212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Arial MT"/>
                <a:cs typeface="Arial MT"/>
              </a:rPr>
              <a:t>•</a:t>
            </a:r>
            <a:endParaRPr dirty="0" sz="2800">
              <a:latin typeface="Arial MT"/>
              <a:cs typeface="Arial MT"/>
            </a:endParaRPr>
          </a:p>
        </p:txBody>
      </p:sp>
      <p:sp>
        <p:nvSpPr>
          <p:cNvPr id="1048758" name="object 3"/>
          <p:cNvSpPr txBox="1"/>
          <p:nvPr/>
        </p:nvSpPr>
        <p:spPr>
          <a:xfrm>
            <a:off x="1192110" y="559811"/>
            <a:ext cx="1375410" cy="43434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3240"/>
              </a:lnSpc>
            </a:pPr>
            <a:r>
              <a:rPr b="1" dirty="0" sz="2800" spc="-10">
                <a:latin typeface="Calibri"/>
                <a:cs typeface="Calibri"/>
              </a:rPr>
              <a:t>Etiology</a:t>
            </a:r>
            <a:r>
              <a:rPr b="1" dirty="0" sz="2800" spc="-75">
                <a:latin typeface="Calibri"/>
                <a:cs typeface="Calibri"/>
              </a:rPr>
              <a:t> </a:t>
            </a:r>
            <a:r>
              <a:rPr b="1" dirty="0" sz="2800" spc="-5">
                <a:latin typeface="Calibri"/>
                <a:cs typeface="Calibri"/>
              </a:rPr>
              <a:t>:</a:t>
            </a:r>
            <a:endParaRPr dirty="0" sz="2800">
              <a:latin typeface="Calibri"/>
              <a:cs typeface="Calibri"/>
            </a:endParaRPr>
          </a:p>
        </p:txBody>
      </p:sp>
      <p:sp>
        <p:nvSpPr>
          <p:cNvPr id="1048759" name="object 4"/>
          <p:cNvSpPr txBox="1"/>
          <p:nvPr/>
        </p:nvSpPr>
        <p:spPr>
          <a:xfrm>
            <a:off x="1501850" y="1112389"/>
            <a:ext cx="7950519" cy="2744982"/>
          </a:xfrm>
          <a:prstGeom prst="rect"/>
        </p:spPr>
        <p:txBody>
          <a:bodyPr bIns="0" lIns="0" rIns="0" rtlCol="0" tIns="46355" vert="horz" wrap="square">
            <a:spAutoFit/>
          </a:bodyPr>
          <a:p>
            <a:pPr indent="-285750" marL="285750">
              <a:buFont typeface="Arial" panose="020B0604020202020204" pitchFamily="34" charset="0"/>
              <a:buChar char="•"/>
            </a:pPr>
            <a:r>
              <a:rPr b="1" dirty="0" lang="en-US"/>
              <a:t>Idiopathic</a:t>
            </a:r>
            <a:r>
              <a:rPr dirty="0" lang="en-US"/>
              <a:t>: The pathophysiology of PPCM is thought to be</a:t>
            </a:r>
            <a:r>
              <a:rPr dirty="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 multifactorial</a:t>
            </a:r>
            <a:r>
              <a:rPr dirty="0" lang="en-US"/>
              <a:t>, involving hormonal, metabolic, oxidative, and </a:t>
            </a:r>
            <a:r>
              <a:rPr dirty="0" lang="en-US" err="1"/>
              <a:t>angiogenic</a:t>
            </a:r>
            <a:r>
              <a:rPr dirty="0" lang="en-US"/>
              <a:t> imbalances. </a:t>
            </a:r>
            <a:endParaRPr dirty="0" lang="en-US" smtClean="0"/>
          </a:p>
          <a:p>
            <a:pPr indent="-285750" marL="285750">
              <a:buFont typeface="Arial" panose="020B0604020202020204" pitchFamily="34" charset="0"/>
              <a:buChar char="•"/>
            </a:pPr>
            <a:endParaRPr b="1" dirty="0" lang="en-US"/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b="1" dirty="0" lang="en-US" smtClean="0"/>
              <a:t>Possible </a:t>
            </a:r>
            <a:r>
              <a:rPr b="1" dirty="0" lang="en-US"/>
              <a:t>contributing factors</a:t>
            </a:r>
            <a:endParaRPr dirty="0" lang="en-US"/>
          </a:p>
          <a:p>
            <a:pPr indent="-285750" lvl="1" marL="742950">
              <a:buFont typeface="Arial" panose="020B0604020202020204" pitchFamily="34" charset="0"/>
              <a:buChar char="•"/>
            </a:pPr>
            <a:r>
              <a:rPr dirty="0" lang="en-US"/>
              <a:t>Genetic predisposition</a:t>
            </a:r>
          </a:p>
          <a:p>
            <a:pPr indent="-285750" lvl="1" marL="742950">
              <a:buFont typeface="Arial" panose="020B0604020202020204" pitchFamily="34" charset="0"/>
              <a:buChar char="•"/>
            </a:pPr>
            <a:r>
              <a:rPr dirty="0" lang="en-US"/>
              <a:t>Viral infections</a:t>
            </a:r>
          </a:p>
          <a:p>
            <a:pPr indent="-285750" lvl="1" marL="742950">
              <a:buFont typeface="Arial" panose="020B0604020202020204" pitchFamily="34" charset="0"/>
              <a:buChar char="•"/>
            </a:pPr>
            <a:r>
              <a:rPr dirty="0" lang="en-US"/>
              <a:t>Autoimmune processes</a:t>
            </a:r>
          </a:p>
          <a:p>
            <a:pPr indent="-285750" lvl="1" marL="742950">
              <a:buFont typeface="Arial" panose="020B0604020202020204" pitchFamily="34" charset="0"/>
              <a:buChar char="•"/>
            </a:pPr>
            <a:r>
              <a:rPr dirty="0" lang="en-US"/>
              <a:t>Nutritional deficiencies</a:t>
            </a:r>
          </a:p>
          <a:p>
            <a:pPr marL="12700">
              <a:lnSpc>
                <a:spcPct val="100000"/>
              </a:lnSpc>
              <a:spcBef>
                <a:spcPts val="365"/>
              </a:spcBef>
              <a:tabLst>
                <a:tab algn="l" pos="241300"/>
              </a:tabLst>
            </a:pPr>
            <a:endParaRPr dirty="0" sz="2800">
              <a:latin typeface="Calibri"/>
              <a:cs typeface="Calibri"/>
            </a:endParaRPr>
          </a:p>
        </p:txBody>
      </p:sp>
      <p:sp>
        <p:nvSpPr>
          <p:cNvPr id="1048760" name="object 5"/>
          <p:cNvSpPr txBox="1"/>
          <p:nvPr/>
        </p:nvSpPr>
        <p:spPr>
          <a:xfrm>
            <a:off x="938211" y="3548633"/>
            <a:ext cx="149860" cy="45212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Arial MT"/>
                <a:cs typeface="Arial MT"/>
              </a:rPr>
              <a:t>•</a:t>
            </a:r>
            <a:endParaRPr dirty="0" sz="2800">
              <a:latin typeface="Arial MT"/>
              <a:cs typeface="Arial MT"/>
            </a:endParaRPr>
          </a:p>
        </p:txBody>
      </p:sp>
      <p:sp>
        <p:nvSpPr>
          <p:cNvPr id="1048761" name="object 6"/>
          <p:cNvSpPr txBox="1"/>
          <p:nvPr/>
        </p:nvSpPr>
        <p:spPr>
          <a:xfrm>
            <a:off x="1192110" y="3508438"/>
            <a:ext cx="1597660" cy="43434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3245"/>
              </a:lnSpc>
            </a:pPr>
            <a:r>
              <a:rPr b="1" dirty="0" sz="2800" spc="-10">
                <a:latin typeface="Calibri"/>
                <a:cs typeface="Calibri"/>
              </a:rPr>
              <a:t>Diagnosis</a:t>
            </a:r>
            <a:r>
              <a:rPr b="1" dirty="0" sz="2800" spc="-40">
                <a:latin typeface="Calibri"/>
                <a:cs typeface="Calibri"/>
              </a:rPr>
              <a:t> </a:t>
            </a:r>
            <a:r>
              <a:rPr b="1" dirty="0" sz="2800" spc="-5">
                <a:latin typeface="Calibri"/>
                <a:cs typeface="Calibri"/>
              </a:rPr>
              <a:t>:</a:t>
            </a:r>
            <a:endParaRPr dirty="0" sz="2800">
              <a:latin typeface="Calibri"/>
              <a:cs typeface="Calibri"/>
            </a:endParaRPr>
          </a:p>
        </p:txBody>
      </p:sp>
      <p:sp>
        <p:nvSpPr>
          <p:cNvPr id="1048762" name="object 7"/>
          <p:cNvSpPr txBox="1"/>
          <p:nvPr/>
        </p:nvSpPr>
        <p:spPr>
          <a:xfrm>
            <a:off x="1282318" y="4005578"/>
            <a:ext cx="5919281" cy="2553263"/>
          </a:xfrm>
          <a:prstGeom prst="rect"/>
        </p:spPr>
        <p:txBody>
          <a:bodyPr bIns="0" lIns="0" rIns="0" rtlCol="0" tIns="59690" vert="horz" wrap="square">
            <a:spAutoFit/>
          </a:bodyPr>
          <a:p>
            <a:pPr indent="-285750" marL="285750">
              <a:buFont typeface="Arial" panose="020B0604020202020204" pitchFamily="34" charset="0"/>
              <a:buChar char="•"/>
            </a:pPr>
            <a:r>
              <a:rPr dirty="0" sz="2400" lang="en-US"/>
              <a:t>PPCM is a diagnosis of exclusion</a:t>
            </a:r>
            <a:r>
              <a:rPr dirty="0" sz="2400" lang="en-US" smtClean="0"/>
              <a:t>.</a:t>
            </a:r>
            <a:endParaRPr dirty="0" lang="en-US" smtClean="0"/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sz="2000" lang="en-US" smtClean="0"/>
              <a:t>All </a:t>
            </a:r>
            <a:r>
              <a:rPr dirty="0" sz="2000" lang="en-US"/>
              <a:t>of the following </a:t>
            </a:r>
            <a:r>
              <a:rPr dirty="0" sz="2400" lang="en-US"/>
              <a:t>criteria must be fulfilled </a:t>
            </a:r>
            <a:r>
              <a:rPr dirty="0" sz="2000" lang="en-US"/>
              <a:t>to confirm a diagnosis of PPCM:</a:t>
            </a:r>
          </a:p>
          <a:p>
            <a:pPr indent="-342900" marL="342900">
              <a:buFont typeface="+mj-lt"/>
              <a:buAutoNum type="arabicPeriod"/>
            </a:pPr>
            <a:r>
              <a:rPr dirty="0" lang="en-US"/>
              <a:t>New-onset </a:t>
            </a:r>
            <a:r>
              <a:rPr dirty="0" lang="en-US">
                <a:hlinkClick r:id="rId1"/>
              </a:rPr>
              <a:t>systolic heart failure</a:t>
            </a:r>
            <a:r>
              <a:rPr dirty="0" lang="en-US"/>
              <a:t> in the months following or preceding delivery</a:t>
            </a:r>
          </a:p>
          <a:p>
            <a:pPr indent="-342900" marL="342900">
              <a:buFont typeface="+mj-lt"/>
              <a:buAutoNum type="arabicPeriod"/>
            </a:pPr>
            <a:r>
              <a:rPr dirty="0" lang="en-US"/>
              <a:t>Absence of other discernible </a:t>
            </a:r>
            <a:r>
              <a:rPr dirty="0" lang="en-US">
                <a:hlinkClick r:id="rId2"/>
              </a:rPr>
              <a:t>causes of heart failure</a:t>
            </a:r>
            <a:endParaRPr dirty="0" lang="en-US"/>
          </a:p>
          <a:p>
            <a:pPr indent="-342900" marL="342900">
              <a:buFont typeface="+mj-lt"/>
              <a:buAutoNum type="arabicPeriod"/>
            </a:pPr>
            <a:r>
              <a:rPr dirty="0" lang="en-US"/>
              <a:t>Absence of preexisting </a:t>
            </a:r>
            <a:r>
              <a:rPr dirty="0" lang="en-US">
                <a:hlinkClick r:id="rId3"/>
              </a:rPr>
              <a:t>heart</a:t>
            </a:r>
            <a:r>
              <a:rPr dirty="0" lang="en-US"/>
              <a:t> disease</a:t>
            </a:r>
          </a:p>
          <a:p>
            <a:pPr indent="-342900" marL="342900">
              <a:buFont typeface="+mj-lt"/>
              <a:buAutoNum type="arabicPeriod"/>
            </a:pPr>
            <a:r>
              <a:rPr dirty="0" lang="en-US"/>
              <a:t>LVEF &lt; 45</a:t>
            </a:r>
            <a:r>
              <a:rPr dirty="0" lang="en-US" smtClean="0"/>
              <a:t>%</a:t>
            </a:r>
            <a:endParaRPr dirty="0" lang="en-US"/>
          </a:p>
        </p:txBody>
      </p:sp>
      <p:sp>
        <p:nvSpPr>
          <p:cNvPr id="1048763" name="object 8"/>
          <p:cNvSpPr/>
          <p:nvPr/>
        </p:nvSpPr>
        <p:spPr>
          <a:xfrm>
            <a:off x="10918952" y="713231"/>
            <a:ext cx="1273175" cy="2533015"/>
          </a:xfrm>
          <a:custGeom>
            <a:avLst/>
            <a:ah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764" name="object 9"/>
          <p:cNvSpPr/>
          <p:nvPr/>
        </p:nvSpPr>
        <p:spPr>
          <a:xfrm>
            <a:off x="0" y="4600955"/>
            <a:ext cx="1014094" cy="2018030"/>
          </a:xfrm>
          <a:custGeom>
            <a:avLst/>
            <a:ah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765" name="TextBox 9"/>
          <p:cNvSpPr txBox="1"/>
          <p:nvPr/>
        </p:nvSpPr>
        <p:spPr>
          <a:xfrm>
            <a:off x="7543800" y="3857371"/>
            <a:ext cx="4114800" cy="2372188"/>
          </a:xfrm>
          <a:prstGeom prst="rect"/>
          <a:noFill/>
        </p:spPr>
        <p:txBody>
          <a:bodyPr rtlCol="0" wrap="square">
            <a:spAutoFit/>
          </a:bodyPr>
          <a:p>
            <a:pPr indent="-228600" marL="241300" marR="5080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algn="l" pos="241300"/>
              </a:tabLst>
            </a:pPr>
            <a:r>
              <a:rPr dirty="0" sz="2000" lang="en-US" spc="-5" smtClean="0">
                <a:cs typeface="Calibri"/>
              </a:rPr>
              <a:t>Diagnosis</a:t>
            </a:r>
            <a:r>
              <a:rPr dirty="0" sz="2000" lang="en-US" spc="20" smtClean="0">
                <a:cs typeface="Calibri"/>
              </a:rPr>
              <a:t> </a:t>
            </a:r>
            <a:r>
              <a:rPr dirty="0" sz="2000" lang="en-US" spc="-10">
                <a:cs typeface="Calibri"/>
              </a:rPr>
              <a:t>often</a:t>
            </a:r>
            <a:r>
              <a:rPr dirty="0" sz="2000" lang="en-US">
                <a:cs typeface="Calibri"/>
              </a:rPr>
              <a:t> </a:t>
            </a:r>
            <a:r>
              <a:rPr dirty="0" sz="2000" lang="en-US" spc="-15">
                <a:cs typeface="Calibri"/>
              </a:rPr>
              <a:t>requires</a:t>
            </a:r>
            <a:r>
              <a:rPr dirty="0" sz="2000" lang="en-US" spc="20">
                <a:cs typeface="Calibri"/>
              </a:rPr>
              <a:t> </a:t>
            </a:r>
            <a:r>
              <a:rPr b="1" dirty="0" sz="2000" lang="en-US" spc="-15">
                <a:solidFill>
                  <a:srgbClr val="FF0000"/>
                </a:solidFill>
                <a:cs typeface="Calibri"/>
              </a:rPr>
              <a:t>echocardiography</a:t>
            </a:r>
            <a:r>
              <a:rPr b="1" dirty="0" sz="2000" lang="en-US" spc="40">
                <a:solidFill>
                  <a:srgbClr val="FF0000"/>
                </a:solidFill>
                <a:cs typeface="Calibri"/>
              </a:rPr>
              <a:t> </a:t>
            </a:r>
            <a:r>
              <a:rPr b="1" dirty="0" sz="2000" lang="en-US" spc="-5">
                <a:cs typeface="Calibri"/>
              </a:rPr>
              <a:t>,</a:t>
            </a:r>
            <a:r>
              <a:rPr b="1" dirty="0" sz="2000" lang="en-US" spc="5">
                <a:cs typeface="Calibri"/>
              </a:rPr>
              <a:t> </a:t>
            </a:r>
            <a:r>
              <a:rPr dirty="0" sz="2000" lang="en-US" spc="-5">
                <a:cs typeface="Calibri"/>
              </a:rPr>
              <a:t>which</a:t>
            </a:r>
            <a:r>
              <a:rPr dirty="0" sz="2000" lang="en-US" spc="15">
                <a:cs typeface="Calibri"/>
              </a:rPr>
              <a:t> </a:t>
            </a:r>
            <a:r>
              <a:rPr dirty="0" sz="2000" lang="en-US" spc="-15">
                <a:cs typeface="Calibri"/>
              </a:rPr>
              <a:t>shows</a:t>
            </a:r>
            <a:r>
              <a:rPr dirty="0" sz="2000" lang="en-US" spc="20">
                <a:cs typeface="Calibri"/>
              </a:rPr>
              <a:t> </a:t>
            </a:r>
            <a:r>
              <a:rPr dirty="0" sz="2000" lang="en-US" spc="-5">
                <a:cs typeface="Calibri"/>
              </a:rPr>
              <a:t>the</a:t>
            </a:r>
            <a:r>
              <a:rPr dirty="0" sz="2000" lang="en-US" spc="10">
                <a:cs typeface="Calibri"/>
              </a:rPr>
              <a:t> </a:t>
            </a:r>
            <a:r>
              <a:rPr b="1" dirty="0" sz="2000" lang="en-US" spc="-5">
                <a:solidFill>
                  <a:srgbClr val="FF0000"/>
                </a:solidFill>
                <a:cs typeface="Calibri"/>
              </a:rPr>
              <a:t>heart</a:t>
            </a:r>
            <a:r>
              <a:rPr b="1" dirty="0" sz="2000" lang="en-US" spc="25">
                <a:solidFill>
                  <a:srgbClr val="FF0000"/>
                </a:solidFill>
                <a:cs typeface="Calibri"/>
              </a:rPr>
              <a:t> </a:t>
            </a:r>
            <a:r>
              <a:rPr dirty="0" sz="2000" lang="en-US" spc="-5">
                <a:solidFill>
                  <a:srgbClr val="FF0000"/>
                </a:solidFill>
                <a:cs typeface="Calibri"/>
              </a:rPr>
              <a:t>is </a:t>
            </a:r>
            <a:r>
              <a:rPr dirty="0" sz="2000" lang="en-US" spc="-615">
                <a:solidFill>
                  <a:srgbClr val="FF0000"/>
                </a:solidFill>
                <a:cs typeface="Calibri"/>
              </a:rPr>
              <a:t> </a:t>
            </a:r>
            <a:r>
              <a:rPr dirty="0" sz="2000" lang="en-US" spc="-15">
                <a:solidFill>
                  <a:srgbClr val="FF0000"/>
                </a:solidFill>
                <a:cs typeface="Calibri"/>
              </a:rPr>
              <a:t>enlarged</a:t>
            </a:r>
            <a:r>
              <a:rPr dirty="0" sz="2000" lang="en-US">
                <a:solidFill>
                  <a:srgbClr val="FF0000"/>
                </a:solidFill>
                <a:cs typeface="Calibri"/>
              </a:rPr>
              <a:t> </a:t>
            </a:r>
            <a:r>
              <a:rPr dirty="0" sz="2000" lang="en-US" spc="-5">
                <a:solidFill>
                  <a:srgbClr val="FF0000"/>
                </a:solidFill>
                <a:cs typeface="Calibri"/>
              </a:rPr>
              <a:t>with </a:t>
            </a:r>
            <a:r>
              <a:rPr dirty="0" sz="2000" lang="en-US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global</a:t>
            </a:r>
            <a:r>
              <a:rPr dirty="0" sz="2000" lang="en-US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 </a:t>
            </a:r>
            <a:r>
              <a:rPr dirty="0" sz="2000" lang="en-US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cs typeface="Calibri"/>
              </a:rPr>
              <a:t>dilation</a:t>
            </a:r>
            <a:r>
              <a:rPr dirty="0" sz="2000" lang="en-US" spc="20">
                <a:solidFill>
                  <a:srgbClr val="FF0000"/>
                </a:solidFill>
                <a:cs typeface="Calibri"/>
              </a:rPr>
              <a:t> </a:t>
            </a:r>
            <a:r>
              <a:rPr dirty="0" sz="2000" lang="en-US" spc="-5">
                <a:solidFill>
                  <a:srgbClr val="FF0000"/>
                </a:solidFill>
                <a:cs typeface="Calibri"/>
              </a:rPr>
              <a:t>of all</a:t>
            </a:r>
            <a:r>
              <a:rPr dirty="0" sz="2000" lang="en-US" spc="-10">
                <a:solidFill>
                  <a:srgbClr val="FF0000"/>
                </a:solidFill>
                <a:cs typeface="Calibri"/>
              </a:rPr>
              <a:t> </a:t>
            </a:r>
            <a:r>
              <a:rPr dirty="0" sz="2000" lang="en-US" spc="-20">
                <a:solidFill>
                  <a:srgbClr val="FF0000"/>
                </a:solidFill>
                <a:cs typeface="Calibri"/>
              </a:rPr>
              <a:t>four</a:t>
            </a:r>
            <a:r>
              <a:rPr dirty="0" sz="2000" lang="en-US" spc="5">
                <a:solidFill>
                  <a:srgbClr val="FF0000"/>
                </a:solidFill>
                <a:cs typeface="Calibri"/>
              </a:rPr>
              <a:t> </a:t>
            </a:r>
            <a:r>
              <a:rPr dirty="0" sz="2000" lang="en-US" spc="-10">
                <a:solidFill>
                  <a:srgbClr val="FF0000"/>
                </a:solidFill>
                <a:cs typeface="Calibri"/>
              </a:rPr>
              <a:t>chambers</a:t>
            </a:r>
            <a:r>
              <a:rPr dirty="0" sz="2000" lang="en-US" spc="20">
                <a:solidFill>
                  <a:srgbClr val="FF0000"/>
                </a:solidFill>
                <a:cs typeface="Calibri"/>
              </a:rPr>
              <a:t> </a:t>
            </a:r>
            <a:r>
              <a:rPr dirty="0" sz="2000" lang="en-US" spc="-5">
                <a:solidFill>
                  <a:srgbClr val="FF0000"/>
                </a:solidFill>
                <a:cs typeface="Calibri"/>
              </a:rPr>
              <a:t>and</a:t>
            </a:r>
            <a:r>
              <a:rPr dirty="0" sz="2000" lang="en-US" spc="15">
                <a:solidFill>
                  <a:srgbClr val="FF0000"/>
                </a:solidFill>
                <a:cs typeface="Calibri"/>
              </a:rPr>
              <a:t> </a:t>
            </a:r>
            <a:r>
              <a:rPr dirty="0" sz="2000" lang="en-US" spc="-15">
                <a:solidFill>
                  <a:srgbClr val="FF0000"/>
                </a:solidFill>
                <a:cs typeface="Calibri"/>
              </a:rPr>
              <a:t>markedly </a:t>
            </a:r>
            <a:r>
              <a:rPr dirty="0" sz="2000" lang="en-US" spc="-10">
                <a:solidFill>
                  <a:srgbClr val="FF0000"/>
                </a:solidFill>
                <a:cs typeface="Calibri"/>
              </a:rPr>
              <a:t> reduced</a:t>
            </a:r>
            <a:r>
              <a:rPr dirty="0" sz="2000" lang="en-US" spc="15">
                <a:solidFill>
                  <a:srgbClr val="FF0000"/>
                </a:solidFill>
                <a:cs typeface="Calibri"/>
              </a:rPr>
              <a:t> </a:t>
            </a:r>
            <a:r>
              <a:rPr dirty="0" sz="2000" lang="en-US" spc="-15">
                <a:solidFill>
                  <a:srgbClr val="FF0000"/>
                </a:solidFill>
                <a:cs typeface="Calibri"/>
              </a:rPr>
              <a:t>left</a:t>
            </a:r>
            <a:r>
              <a:rPr dirty="0" sz="2000" lang="en-US" spc="-5">
                <a:solidFill>
                  <a:srgbClr val="FF0000"/>
                </a:solidFill>
                <a:cs typeface="Calibri"/>
              </a:rPr>
              <a:t> </a:t>
            </a:r>
            <a:r>
              <a:rPr dirty="0" sz="2000" lang="en-US" spc="-10">
                <a:solidFill>
                  <a:srgbClr val="FF0000"/>
                </a:solidFill>
                <a:cs typeface="Calibri"/>
              </a:rPr>
              <a:t>ventricular</a:t>
            </a:r>
            <a:r>
              <a:rPr dirty="0" sz="2000" lang="en-US" spc="15">
                <a:solidFill>
                  <a:srgbClr val="FF0000"/>
                </a:solidFill>
                <a:cs typeface="Calibri"/>
              </a:rPr>
              <a:t> </a:t>
            </a:r>
            <a:r>
              <a:rPr dirty="0" sz="2000" lang="en-US" spc="-10">
                <a:solidFill>
                  <a:srgbClr val="FF0000"/>
                </a:solidFill>
                <a:cs typeface="Calibri"/>
              </a:rPr>
              <a:t>function.</a:t>
            </a:r>
            <a:endParaRPr dirty="0" sz="2000" lang="en-US"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6" name="object 9"/>
          <p:cNvSpPr/>
          <p:nvPr/>
        </p:nvSpPr>
        <p:spPr>
          <a:xfrm>
            <a:off x="0" y="4600955"/>
            <a:ext cx="1014094" cy="2018030"/>
          </a:xfrm>
          <a:custGeom>
            <a:avLst/>
            <a:ah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767" name="object 8"/>
          <p:cNvSpPr/>
          <p:nvPr/>
        </p:nvSpPr>
        <p:spPr>
          <a:xfrm>
            <a:off x="10918952" y="713231"/>
            <a:ext cx="1273175" cy="2533015"/>
          </a:xfrm>
          <a:custGeom>
            <a:avLst/>
            <a:ah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768" name="TextBox 5"/>
          <p:cNvSpPr txBox="1"/>
          <p:nvPr/>
        </p:nvSpPr>
        <p:spPr>
          <a:xfrm>
            <a:off x="1295400" y="481584"/>
            <a:ext cx="4038600" cy="566308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8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Acute decompensated PPCM</a:t>
            </a:r>
            <a:r>
              <a:rPr b="1" dirty="0" sz="20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b="1" dirty="0" sz="2000" lang="en-US" smtClean="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endParaRPr b="1" dirty="0" lang="en-US" smtClean="0"/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b="1" dirty="0" lang="en-US" smtClean="0"/>
              <a:t>Urgent </a:t>
            </a:r>
            <a:r>
              <a:rPr b="1" dirty="0" lang="en-US"/>
              <a:t>consults</a:t>
            </a:r>
            <a:r>
              <a:rPr dirty="0" lang="en-US"/>
              <a:t>: critical care, cardiology, and obstetrics</a:t>
            </a: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b="1" dirty="0" lang="en-US"/>
              <a:t>Urgent stabilization</a:t>
            </a:r>
            <a:r>
              <a:rPr dirty="0" lang="en-US"/>
              <a:t> </a:t>
            </a:r>
          </a:p>
          <a:p>
            <a:pPr indent="-285750" lvl="1" marL="742950">
              <a:buFont typeface="Arial" panose="020B0604020202020204" pitchFamily="34" charset="0"/>
              <a:buChar char="•"/>
            </a:pPr>
            <a:r>
              <a:rPr dirty="0" lang="en-US"/>
              <a:t>Initiate </a:t>
            </a:r>
            <a:r>
              <a:rPr dirty="0" lang="en-US">
                <a:hlinkClick r:id="rId1"/>
              </a:rPr>
              <a:t>management of acute heart failure</a:t>
            </a:r>
            <a:r>
              <a:rPr dirty="0" lang="en-US"/>
              <a:t>.</a:t>
            </a:r>
          </a:p>
          <a:p>
            <a:pPr indent="-285750" lvl="1" marL="742950">
              <a:buFont typeface="Arial" panose="020B0604020202020204" pitchFamily="34" charset="0"/>
              <a:buChar char="•"/>
            </a:pPr>
            <a:r>
              <a:rPr dirty="0" lang="en-US"/>
              <a:t>Ensure medications are safe for use in </a:t>
            </a:r>
            <a:r>
              <a:rPr dirty="0" lang="en-US">
                <a:hlinkClick r:id="rId2"/>
              </a:rPr>
              <a:t>pregnancy</a:t>
            </a:r>
            <a:r>
              <a:rPr dirty="0" lang="en-US"/>
              <a:t> or </a:t>
            </a:r>
            <a:r>
              <a:rPr dirty="0" lang="en-US" smtClean="0"/>
              <a:t>lactation.</a:t>
            </a:r>
            <a:endParaRPr dirty="0" lang="en-US"/>
          </a:p>
          <a:p>
            <a:pPr indent="-285750" lvl="1" marL="742950">
              <a:buFont typeface="Arial" panose="020B0604020202020204" pitchFamily="34" charset="0"/>
              <a:buChar char="•"/>
            </a:pPr>
            <a:r>
              <a:rPr dirty="0" lang="en-US"/>
              <a:t>No response to </a:t>
            </a:r>
            <a:r>
              <a:rPr dirty="0" lang="en-US">
                <a:hlinkClick r:id="rId3"/>
              </a:rPr>
              <a:t>inotropes</a:t>
            </a:r>
            <a:r>
              <a:rPr dirty="0" lang="en-US"/>
              <a:t>: Consider </a:t>
            </a:r>
            <a:r>
              <a:rPr dirty="0" lang="en-US">
                <a:hlinkClick r:id="rId4"/>
              </a:rPr>
              <a:t>mechanical circulatory support</a:t>
            </a:r>
            <a:r>
              <a:rPr dirty="0" lang="en-US"/>
              <a:t>.</a:t>
            </a:r>
          </a:p>
          <a:p>
            <a:pPr indent="-285750" lvl="1" marL="742950">
              <a:buFont typeface="Arial" panose="020B0604020202020204" pitchFamily="34" charset="0"/>
              <a:buChar char="•"/>
            </a:pPr>
            <a:r>
              <a:rPr dirty="0" lang="en-US"/>
              <a:t>Identify and treat associated complications. </a:t>
            </a:r>
          </a:p>
          <a:p>
            <a:pPr indent="-285750" lvl="1" marL="742950">
              <a:buFont typeface="Arial" panose="020B0604020202020204" pitchFamily="34" charset="0"/>
              <a:buChar char="•"/>
            </a:pPr>
            <a:r>
              <a:rPr dirty="0" lang="en-US"/>
              <a:t>Hemodynamically unstable despite optimal medical therapy: Consider urgent </a:t>
            </a:r>
            <a:r>
              <a:rPr dirty="0" lang="en-US">
                <a:hlinkClick r:id="rId5"/>
              </a:rPr>
              <a:t>cesarean delivery</a:t>
            </a:r>
            <a:r>
              <a:rPr dirty="0" lang="en-US"/>
              <a:t>.</a:t>
            </a:r>
          </a:p>
        </p:txBody>
      </p:sp>
      <p:sp>
        <p:nvSpPr>
          <p:cNvPr id="1048769" name="TextBox 6"/>
          <p:cNvSpPr txBox="1"/>
          <p:nvPr/>
        </p:nvSpPr>
        <p:spPr>
          <a:xfrm>
            <a:off x="6248400" y="481584"/>
            <a:ext cx="4267200" cy="2769989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400" lang="en-US" smtClean="0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Hemodynamically </a:t>
            </a:r>
            <a:r>
              <a:rPr b="1" dirty="0" sz="2400" lang="en-US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rPr>
              <a:t>stable patients </a:t>
            </a:r>
            <a:endParaRPr b="1" dirty="0" sz="2400" lang="en-US" smtClean="0"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</a:endParaRPr>
          </a:p>
          <a:p>
            <a:endParaRPr b="1" dirty="0" lang="en-US" smtClean="0"/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lang="en-US" smtClean="0"/>
              <a:t>Management </a:t>
            </a:r>
            <a:r>
              <a:rPr dirty="0" lang="en-US"/>
              <a:t>is similar to that in </a:t>
            </a:r>
            <a:r>
              <a:rPr dirty="0" lang="en-US" err="1"/>
              <a:t>nonpregnant</a:t>
            </a:r>
            <a:r>
              <a:rPr dirty="0" lang="en-US"/>
              <a:t> </a:t>
            </a:r>
            <a:r>
              <a:rPr dirty="0" lang="en-US" smtClean="0"/>
              <a:t>patients</a:t>
            </a:r>
          </a:p>
          <a:p>
            <a:endParaRPr dirty="0" lang="en-US"/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lang="en-US"/>
              <a:t>Ensure medications are safe for use in </a:t>
            </a:r>
            <a:r>
              <a:rPr dirty="0" lang="en-US">
                <a:hlinkClick r:id="rId2"/>
              </a:rPr>
              <a:t>pregnancy</a:t>
            </a:r>
            <a:r>
              <a:rPr dirty="0" lang="en-US"/>
              <a:t> or lactation </a:t>
            </a:r>
            <a:r>
              <a:rPr dirty="0" lang="en-US" smtClean="0"/>
              <a:t>.</a:t>
            </a:r>
            <a:endParaRPr dirty="0" lang="en-US"/>
          </a:p>
          <a:p>
            <a:endParaRPr dirty="0" lang="en-US"/>
          </a:p>
        </p:txBody>
      </p:sp>
      <p:sp>
        <p:nvSpPr>
          <p:cNvPr id="1048770" name="TextBox 7"/>
          <p:cNvSpPr txBox="1"/>
          <p:nvPr/>
        </p:nvSpPr>
        <p:spPr>
          <a:xfrm>
            <a:off x="6156960" y="3159240"/>
            <a:ext cx="4937760" cy="1661993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400" lang="en-US"/>
              <a:t>Anticoagulation in PPCM </a:t>
            </a:r>
            <a:endParaRPr b="1" dirty="0" sz="2400" lang="en-US" smtClean="0"/>
          </a:p>
          <a:p>
            <a:r>
              <a:rPr dirty="0" sz="2000" lang="en-US" smtClean="0"/>
              <a:t>      Indications</a:t>
            </a:r>
            <a:r>
              <a:rPr dirty="0" sz="2000" lang="en-US"/>
              <a:t> </a:t>
            </a:r>
            <a:r>
              <a:rPr dirty="0" sz="2000" lang="en-US" smtClean="0"/>
              <a:t>: </a:t>
            </a:r>
            <a:endParaRPr dirty="0" sz="2000" lang="en-US"/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sz="2000" lang="en-US" smtClean="0"/>
              <a:t> Confirmed</a:t>
            </a:r>
            <a:r>
              <a:rPr dirty="0" sz="2000" lang="en-US"/>
              <a:t> </a:t>
            </a:r>
            <a:r>
              <a:rPr dirty="0" sz="2000" lang="en-US">
                <a:hlinkClick r:id="rId6"/>
              </a:rPr>
              <a:t>thromboembolic event</a:t>
            </a:r>
            <a:endParaRPr dirty="0" sz="2000" lang="en-US"/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sz="2000" lang="en-US" smtClean="0"/>
              <a:t> LVEF</a:t>
            </a:r>
            <a:r>
              <a:rPr dirty="0" sz="2000" lang="en-US"/>
              <a:t> ≤ </a:t>
            </a:r>
            <a:r>
              <a:rPr dirty="0" sz="1600" lang="en-US"/>
              <a:t>30–35% </a:t>
            </a:r>
          </a:p>
          <a:p>
            <a:endParaRPr dirty="0" lang="en-US"/>
          </a:p>
        </p:txBody>
      </p:sp>
      <p:sp>
        <p:nvSpPr>
          <p:cNvPr id="1048771" name="object 3"/>
          <p:cNvSpPr txBox="1"/>
          <p:nvPr/>
        </p:nvSpPr>
        <p:spPr>
          <a:xfrm>
            <a:off x="545147" y="179129"/>
            <a:ext cx="1969453" cy="302455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320"/>
              </a:lnSpc>
            </a:pPr>
            <a:r>
              <a:rPr b="1" dirty="0" sz="2400" spc="-10">
                <a:latin typeface="Calibri"/>
                <a:cs typeface="Calibri"/>
              </a:rPr>
              <a:t>Management</a:t>
            </a:r>
            <a:r>
              <a:rPr b="1" dirty="0" sz="2400" spc="-40">
                <a:latin typeface="Calibri"/>
                <a:cs typeface="Calibri"/>
              </a:rPr>
              <a:t> </a:t>
            </a:r>
            <a:r>
              <a:rPr b="1" dirty="0" sz="2400">
                <a:latin typeface="Calibri"/>
                <a:cs typeface="Calibri"/>
              </a:rPr>
              <a:t>:</a:t>
            </a:r>
            <a:endParaRPr dirty="0" sz="2400">
              <a:latin typeface="Calibri"/>
              <a:cs typeface="Calibri"/>
            </a:endParaRPr>
          </a:p>
        </p:txBody>
      </p:sp>
      <p:sp>
        <p:nvSpPr>
          <p:cNvPr id="1048772" name="TextBox 9"/>
          <p:cNvSpPr txBox="1"/>
          <p:nvPr/>
        </p:nvSpPr>
        <p:spPr>
          <a:xfrm>
            <a:off x="6248400" y="4681919"/>
            <a:ext cx="4441952" cy="2123658"/>
          </a:xfrm>
          <a:prstGeom prst="rect"/>
          <a:noFill/>
        </p:spPr>
        <p:txBody>
          <a:bodyPr rtlCol="0" wrap="square">
            <a:spAutoFit/>
          </a:bodyPr>
          <a:p>
            <a:r>
              <a:rPr b="1" dirty="0" sz="2400" lang="en-US" smtClean="0"/>
              <a:t>Delivery </a:t>
            </a: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b="1" dirty="0" lang="en-US" smtClean="0"/>
              <a:t>Acute </a:t>
            </a:r>
            <a:r>
              <a:rPr b="1" dirty="0" lang="en-US"/>
              <a:t>decompensated PPCM</a:t>
            </a:r>
            <a:r>
              <a:rPr dirty="0" lang="en-US"/>
              <a:t> (despite optimal medical therapy): Consider urgent </a:t>
            </a:r>
            <a:r>
              <a:rPr dirty="0" lang="en-US">
                <a:hlinkClick r:id="rId5"/>
              </a:rPr>
              <a:t>cesarean delivery</a:t>
            </a:r>
            <a:r>
              <a:rPr dirty="0" lang="en-US"/>
              <a:t>.</a:t>
            </a: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b="1" dirty="0" lang="en-US"/>
              <a:t>Stable PPCM</a:t>
            </a:r>
            <a:r>
              <a:rPr dirty="0" lang="en-US"/>
              <a:t>: vaginal delivery at term, if feasible 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3" name="Rectangle 8"/>
          <p:cNvSpPr>
            <a:spLocks noChangeArrowheads="1"/>
          </p:cNvSpPr>
          <p:nvPr/>
        </p:nvSpPr>
        <p:spPr bwMode="auto">
          <a:xfrm>
            <a:off x="1676400" y="773782"/>
            <a:ext cx="9525000" cy="4944927"/>
          </a:xfrm>
          <a:prstGeom prst="rect"/>
          <a:solidFill>
            <a:srgbClr val="FFFFFF"/>
          </a:solidFill>
          <a:ln>
            <a:noFill/>
          </a:ln>
          <a:effectLst/>
        </p:spPr>
        <p:txBody>
          <a:bodyPr anchor="ctr" anchorCtr="0" bIns="25392" compatLnSpc="1" lIns="0" numCol="1" rIns="0" tIns="25392" vert="horz" wrap="square">
            <a:prstTxWarp prst="textNoShape"/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defTabSz="914400" eaLnBrk="0" fontAlgn="base" hangingPunct="0" latinLnBrk="0" lv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altLang="en-US" baseline="0" b="1" cap="none" dirty="0" sz="2400" i="0" kumimoji="0" lang="en-US" normalizeH="0" strike="noStrike" u="none" smtClean="0">
                <a:ln>
                  <a:noFill/>
                </a:ln>
                <a:solidFill>
                  <a:srgbClr val="1A1C1C"/>
                </a:solidFill>
                <a:effectLst/>
                <a:latin typeface="Lato"/>
              </a:rPr>
              <a:t>                      </a:t>
            </a:r>
            <a:r>
              <a:rPr altLang="en-US" baseline="0" b="1" cap="none" dirty="0" sz="240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Acute management checklist</a:t>
            </a:r>
          </a:p>
          <a:p>
            <a:pPr algn="l" defTabSz="914400" eaLnBrk="0" fontAlgn="base" hangingPunct="0" latinLnBrk="0" lv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endParaRPr altLang="en-US" baseline="0" b="1" cap="none" dirty="0" sz="2400" i="0" kumimoji="0" lang="en-US" normalizeH="0" strike="noStrike" u="none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Lato"/>
            </a:endParaRPr>
          </a:p>
          <a:p>
            <a:pPr algn="l" defTabSz="914400" eaLnBrk="0" fontAlgn="base" hangingPunct="0" indent="-285750" latinLnBrk="0" lvl="0" marL="28575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Urgently consult cardiology, obstetrics, neonatology, and intensive care.</a:t>
            </a:r>
          </a:p>
          <a:p>
            <a:pPr algn="l" defTabSz="914400" eaLnBrk="0" fontAlgn="base" hangingPunct="0" indent="-285750" latinLnBrk="0" lvl="0" marL="28575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Confirm 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  <a:hlinkClick r:id="rId1"/>
              </a:rPr>
              <a:t>systolic heart failure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 (</a:t>
            </a:r>
            <a:r>
              <a:rPr altLang="en-US" baseline="0" b="0" cap="none" dirty="0" i="0" kumimoji="0" lang="en-US" normalizeH="0" err="1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  <a:hlinkClick r:id="rId2"/>
              </a:rPr>
              <a:t>HFrEF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) on 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  <a:hlinkClick r:id="rId3"/>
              </a:rPr>
              <a:t>echocardiography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.</a:t>
            </a:r>
          </a:p>
          <a:p>
            <a:pPr algn="l" defTabSz="914400" eaLnBrk="0" fontAlgn="base" hangingPunct="0" indent="-285750" latinLnBrk="0" lvl="0" marL="28575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Obtain 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  <a:hlinkClick r:id="rId4"/>
              </a:rPr>
              <a:t>BMP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, 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  <a:hlinkClick r:id="rId5"/>
              </a:rPr>
              <a:t>electrolytes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, 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  <a:hlinkClick r:id="rId6"/>
              </a:rPr>
              <a:t>CXR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, 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  <a:hlinkClick r:id="rId7"/>
              </a:rPr>
              <a:t>ECG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, 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  <a:hlinkClick r:id="rId8"/>
              </a:rPr>
              <a:t>cardiac biomarkers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.</a:t>
            </a:r>
          </a:p>
          <a:p>
            <a:pPr algn="l" defTabSz="914400" eaLnBrk="0" fontAlgn="base" hangingPunct="0" indent="-285750" latinLnBrk="0" lvl="0" marL="28575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Initiate 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  <a:hlinkClick r:id="rId9"/>
              </a:rPr>
              <a:t>management of acute heart failure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 (ensure appropriate 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  <a:hlinkClick r:id="rId10"/>
              </a:rPr>
              <a:t>use of heart failure medications during pregnancy and lactation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).</a:t>
            </a:r>
          </a:p>
          <a:p>
            <a:pPr algn="l" defTabSz="914400" eaLnBrk="0" fontAlgn="base" hangingPunct="0" indent="-285750" latinLnBrk="0" lvl="1" marL="74295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Persistent hemodynamic instability despite optimal medical therapy</a:t>
            </a:r>
          </a:p>
          <a:p>
            <a:pPr algn="l" defTabSz="914400" eaLnBrk="0" fontAlgn="base" hangingPunct="0" indent="-285750" latinLnBrk="0" lvl="2" marL="120015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Consider urgent delivery.</a:t>
            </a:r>
          </a:p>
          <a:p>
            <a:pPr algn="l" defTabSz="914400" eaLnBrk="0" fontAlgn="base" hangingPunct="0" indent="-285750" latinLnBrk="0" lvl="2" marL="120015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Consider delaying 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  <a:hlinkClick r:id="rId11"/>
              </a:rPr>
              <a:t>breastfeeding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 until clinically stable.</a:t>
            </a:r>
          </a:p>
          <a:p>
            <a:pPr algn="l" defTabSz="914400" eaLnBrk="0" fontAlgn="base" hangingPunct="0" indent="-285750" latinLnBrk="0" lvl="1" marL="74295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Patient has been stabilized</a:t>
            </a:r>
          </a:p>
          <a:p>
            <a:pPr algn="l" defTabSz="914400" eaLnBrk="0" fontAlgn="base" hangingPunct="0" indent="-285750" latinLnBrk="0" lvl="2" marL="120015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Initiate medications for 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  <a:hlinkClick r:id="rId12"/>
              </a:rPr>
              <a:t>treatment of heart failure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.</a:t>
            </a:r>
          </a:p>
          <a:p>
            <a:pPr algn="l" defTabSz="914400" eaLnBrk="0" fontAlgn="base" hangingPunct="0" indent="-285750" latinLnBrk="0" lvl="2" marL="120015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Co-manage with cardiology and obstetrics.</a:t>
            </a:r>
          </a:p>
          <a:p>
            <a:pPr algn="l" defTabSz="914400" eaLnBrk="0" fontAlgn="base" hangingPunct="0" indent="-285750" latinLnBrk="0" lvl="0" marL="28575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Consider 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  <a:hlinkClick r:id="rId13"/>
              </a:rPr>
              <a:t>anticoagulation for PPCM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.</a:t>
            </a:r>
          </a:p>
          <a:p>
            <a:pPr algn="l" defTabSz="914400" eaLnBrk="0" fontAlgn="base" hangingPunct="0" indent="-285750" latinLnBrk="0" lvl="0" marL="28575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</a:pP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Evaluate for potential underlying 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  <a:hlinkClick r:id="rId14"/>
              </a:rPr>
              <a:t>causes of heart failure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 (e.g., 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  <a:hlinkClick r:id="rId15"/>
              </a:rPr>
              <a:t>preeclampsia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, 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  <a:hlinkClick r:id="rId16"/>
              </a:rPr>
              <a:t>thyroid</a:t>
            </a:r>
            <a:r>
              <a:rPr altLang="en-US" baseline="0" b="0" cap="none" dirty="0" i="0" kumimoji="0" lang="en-US" normalizeH="0" strike="noStrike" u="none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ato"/>
              </a:rPr>
              <a:t> abnormalities).</a:t>
            </a: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altLang="en-US" baseline="0" b="0" cap="none" dirty="0" sz="1800" i="0" kumimoji="0" lang="en-US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774" name="object 9"/>
          <p:cNvSpPr/>
          <p:nvPr/>
        </p:nvSpPr>
        <p:spPr>
          <a:xfrm>
            <a:off x="0" y="4600955"/>
            <a:ext cx="1014094" cy="2018030"/>
          </a:xfrm>
          <a:custGeom>
            <a:avLst/>
            <a:ah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775" name="object 8"/>
          <p:cNvSpPr/>
          <p:nvPr/>
        </p:nvSpPr>
        <p:spPr>
          <a:xfrm>
            <a:off x="10918952" y="713231"/>
            <a:ext cx="1273175" cy="2533015"/>
          </a:xfrm>
          <a:custGeom>
            <a:avLst/>
            <a:ah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pic>
        <p:nvPicPr>
          <p:cNvPr id="2097170" name="HTMLCheckbox6"/>
          <p:cNvPicPr preferRelativeResize="0">
            <a:picLocks noChangeArrowheads="1" noChangeShapeType="1"/>
          </p:cNvPicPr>
          <p:nvPr/>
        </p:nvPicPr>
        <p:blipFill>
          <a:blip xmlns:r="http://schemas.openxmlformats.org/officeDocument/2006/relationships" r:embed="rId17"/>
          <a:srcRect/>
          <a:stretch>
            <a:fillRect/>
          </a:stretch>
        </p:blipFill>
        <p:spPr bwMode="auto">
          <a:xfrm>
            <a:off x="152400" y="152400"/>
            <a:ext cx="1371600" cy="304800"/>
          </a:xfrm>
          <a:prstGeom prst="rect"/>
          <a:noFill/>
          <a:ln w="9525">
            <a:miter lim="800000"/>
            <a:headEnd/>
            <a:tailEnd/>
          </a:ln>
          <a:effectLst/>
        </p:spPr>
      </p:pic>
      <p:pic>
        <p:nvPicPr>
          <p:cNvPr id="2097171" name="HTMLCheckbox7"/>
          <p:cNvPicPr preferRelativeResize="0">
            <a:picLocks noChangeArrowheads="1" noChangeShapeType="1"/>
          </p:cNvPicPr>
          <p:nvPr/>
        </p:nvPicPr>
        <p:blipFill>
          <a:blip xmlns:r="http://schemas.openxmlformats.org/officeDocument/2006/relationships" r:embed="rId18"/>
          <a:srcRect/>
          <a:stretch>
            <a:fillRect/>
          </a:stretch>
        </p:blipFill>
        <p:spPr bwMode="auto">
          <a:xfrm>
            <a:off x="152400" y="152400"/>
            <a:ext cx="1371600" cy="304800"/>
          </a:xfrm>
          <a:prstGeom prst="rect"/>
          <a:noFill/>
          <a:ln w="9525">
            <a:miter lim="800000"/>
            <a:headEnd/>
            <a:tailEnd/>
          </a:ln>
          <a:effectLst/>
        </p:spPr>
      </p:pic>
      <p:pic>
        <p:nvPicPr>
          <p:cNvPr id="2097172" name="HTMLCheckbox8"/>
          <p:cNvPicPr preferRelativeResize="0">
            <a:picLocks noChangeArrowheads="1" noChangeShapeType="1"/>
          </p:cNvPicPr>
          <p:nvPr/>
        </p:nvPicPr>
        <p:blipFill>
          <a:blip xmlns:r="http://schemas.openxmlformats.org/officeDocument/2006/relationships" r:embed="rId19"/>
          <a:srcRect/>
          <a:stretch>
            <a:fillRect/>
          </a:stretch>
        </p:blipFill>
        <p:spPr bwMode="auto">
          <a:xfrm>
            <a:off x="152400" y="152400"/>
            <a:ext cx="1371600" cy="304800"/>
          </a:xfrm>
          <a:prstGeom prst="rect"/>
          <a:noFill/>
          <a:ln w="9525">
            <a:miter lim="800000"/>
            <a:headEnd/>
            <a:tailEnd/>
          </a:ln>
          <a:effectLst/>
        </p:spPr>
      </p:pic>
      <p:pic>
        <p:nvPicPr>
          <p:cNvPr id="2097173" name="HTMLCheckbox9"/>
          <p:cNvPicPr preferRelativeResize="0">
            <a:picLocks noChangeArrowheads="1" noChangeShapeType="1"/>
          </p:cNvPicPr>
          <p:nvPr/>
        </p:nvPicPr>
        <p:blipFill>
          <a:blip xmlns:r="http://schemas.openxmlformats.org/officeDocument/2006/relationships" r:embed="rId20"/>
          <a:srcRect/>
          <a:stretch>
            <a:fillRect/>
          </a:stretch>
        </p:blipFill>
        <p:spPr bwMode="auto">
          <a:xfrm>
            <a:off x="152400" y="152400"/>
            <a:ext cx="1371600" cy="304800"/>
          </a:xfrm>
          <a:prstGeom prst="rect"/>
          <a:noFill/>
          <a:ln w="9525">
            <a:miter lim="800000"/>
            <a:headEnd/>
            <a:tailEnd/>
          </a:ln>
          <a:effectLst/>
        </p:spPr>
      </p:pic>
      <p:pic>
        <p:nvPicPr>
          <p:cNvPr id="2097174" name="HTMLCheckbox10"/>
          <p:cNvPicPr preferRelativeResize="0">
            <a:picLocks noChangeArrowheads="1" noChangeShapeType="1"/>
          </p:cNvPicPr>
          <p:nvPr/>
        </p:nvPicPr>
        <p:blipFill>
          <a:blip xmlns:r="http://schemas.openxmlformats.org/officeDocument/2006/relationships" r:embed="rId20"/>
          <a:srcRect/>
          <a:stretch>
            <a:fillRect/>
          </a:stretch>
        </p:blipFill>
        <p:spPr bwMode="auto">
          <a:xfrm>
            <a:off x="152400" y="152400"/>
            <a:ext cx="1371600" cy="304800"/>
          </a:xfrm>
          <a:prstGeom prst="rect"/>
          <a:noFill/>
          <a:ln w="9525">
            <a:miter lim="800000"/>
            <a:headEnd/>
            <a:tailEnd/>
          </a:ln>
          <a:effectLst/>
        </p:spPr>
      </p:pic>
      <p:pic>
        <p:nvPicPr>
          <p:cNvPr id="2097175" name="HTMLCheckbox11"/>
          <p:cNvPicPr preferRelativeResize="0">
            <a:picLocks noChangeArrowheads="1" noChangeShapeType="1"/>
          </p:cNvPicPr>
          <p:nvPr/>
        </p:nvPicPr>
        <p:blipFill>
          <a:blip xmlns:r="http://schemas.openxmlformats.org/officeDocument/2006/relationships" r:embed="rId21"/>
          <a:srcRect/>
          <a:stretch>
            <a:fillRect/>
          </a:stretch>
        </p:blipFill>
        <p:spPr bwMode="auto">
          <a:xfrm>
            <a:off x="152400" y="152400"/>
            <a:ext cx="1371600" cy="304800"/>
          </a:xfrm>
          <a:prstGeom prst="rect"/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6" name="object 2"/>
          <p:cNvSpPr txBox="1"/>
          <p:nvPr/>
        </p:nvSpPr>
        <p:spPr>
          <a:xfrm>
            <a:off x="951077" y="840486"/>
            <a:ext cx="114935" cy="3308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48777" name="object 3"/>
          <p:cNvSpPr txBox="1"/>
          <p:nvPr/>
        </p:nvSpPr>
        <p:spPr>
          <a:xfrm>
            <a:off x="1164385" y="838950"/>
            <a:ext cx="1539240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320"/>
              </a:lnSpc>
            </a:pPr>
            <a:r>
              <a:rPr b="1" dirty="0" sz="2000" spc="-10">
                <a:latin typeface="Calibri"/>
                <a:cs typeface="Calibri"/>
              </a:rPr>
              <a:t>Management</a:t>
            </a:r>
            <a:r>
              <a:rPr b="1" dirty="0" sz="2000" spc="-4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:</a:t>
            </a:r>
            <a:endParaRPr dirty="0" sz="2000">
              <a:latin typeface="Calibri"/>
              <a:cs typeface="Calibri"/>
            </a:endParaRPr>
          </a:p>
        </p:txBody>
      </p:sp>
      <p:sp>
        <p:nvSpPr>
          <p:cNvPr id="1048778" name="object 4"/>
          <p:cNvSpPr txBox="1"/>
          <p:nvPr/>
        </p:nvSpPr>
        <p:spPr>
          <a:xfrm>
            <a:off x="1865502" y="1160221"/>
            <a:ext cx="7389495" cy="225234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28600" marL="2413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dirty="0" sz="2000" spc="-5">
                <a:latin typeface="Calibri"/>
                <a:cs typeface="Calibri"/>
              </a:rPr>
              <a:t>Elective </a:t>
            </a:r>
            <a:r>
              <a:rPr b="1" dirty="0" sz="20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delivery</a:t>
            </a:r>
            <a:r>
              <a:rPr b="1"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if</a:t>
            </a:r>
            <a:r>
              <a:rPr dirty="0" sz="2000" spc="-10">
                <a:latin typeface="Calibri"/>
                <a:cs typeface="Calibri"/>
              </a:rPr>
              <a:t> antenatal.</a:t>
            </a:r>
            <a:endParaRPr dirty="0" sz="2000">
              <a:latin typeface="Calibri"/>
              <a:cs typeface="Calibri"/>
            </a:endParaRPr>
          </a:p>
          <a:p>
            <a:pPr indent="-228600" marL="2413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b="1" dirty="0" sz="2000" spc="-5">
                <a:latin typeface="Calibri"/>
                <a:cs typeface="Calibri"/>
              </a:rPr>
              <a:t>Thromboprophylaxis</a:t>
            </a:r>
            <a:r>
              <a:rPr dirty="0" sz="2000" spc="-5">
                <a:latin typeface="Calibri"/>
                <a:cs typeface="Calibri"/>
              </a:rPr>
              <a:t>.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Anticoagulants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mandatory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severe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cases</a:t>
            </a:r>
            <a:r>
              <a:rPr dirty="0" sz="2000">
                <a:latin typeface="Calibri"/>
                <a:cs typeface="Calibri"/>
              </a:rPr>
              <a:t> .</a:t>
            </a:r>
          </a:p>
          <a:p>
            <a:pPr indent="-228600" marL="2413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dirty="0" sz="2000" spc="-10">
                <a:latin typeface="Calibri"/>
                <a:cs typeface="Calibri"/>
              </a:rPr>
              <a:t>treatment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for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heart</a:t>
            </a:r>
            <a:r>
              <a:rPr b="1" dirty="0" sz="2000" spc="-15">
                <a:latin typeface="Calibri"/>
                <a:cs typeface="Calibri"/>
              </a:rPr>
              <a:t> </a:t>
            </a:r>
            <a:r>
              <a:rPr b="1" dirty="0" sz="2000" spc="-10">
                <a:latin typeface="Calibri"/>
                <a:cs typeface="Calibri"/>
              </a:rPr>
              <a:t>failure</a:t>
            </a:r>
            <a:r>
              <a:rPr b="1" dirty="0" sz="2000" spc="-5">
                <a:latin typeface="Calibri"/>
                <a:cs typeface="Calibri"/>
              </a:rPr>
              <a:t> (</a:t>
            </a:r>
            <a:r>
              <a:rPr dirty="0" sz="2000" spc="-5">
                <a:latin typeface="Calibri"/>
                <a:cs typeface="Calibri"/>
              </a:rPr>
              <a:t>diuretics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, </a:t>
            </a:r>
            <a:r>
              <a:rPr dirty="0" sz="2000" spc="-15">
                <a:latin typeface="Calibri"/>
                <a:cs typeface="Calibri"/>
              </a:rPr>
              <a:t>vasodilators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, </a:t>
            </a:r>
            <a:r>
              <a:rPr dirty="0" sz="2000" spc="-10">
                <a:latin typeface="Calibri"/>
                <a:cs typeface="Calibri"/>
              </a:rPr>
              <a:t>digoxin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,</a:t>
            </a:r>
            <a:r>
              <a:rPr dirty="0" sz="2000" spc="-5">
                <a:latin typeface="Calibri"/>
                <a:cs typeface="Calibri"/>
              </a:rPr>
              <a:t> …..)</a:t>
            </a:r>
            <a:endParaRPr dirty="0" sz="2000">
              <a:latin typeface="Calibri"/>
              <a:cs typeface="Calibri"/>
            </a:endParaRPr>
          </a:p>
          <a:p>
            <a:pPr indent="-228600" marL="2413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dirty="0" sz="2000" spc="-5">
                <a:latin typeface="Calibri"/>
                <a:cs typeface="Calibri"/>
              </a:rPr>
              <a:t>Immunosuppressive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therapy </a:t>
            </a:r>
            <a:r>
              <a:rPr dirty="0" sz="2000">
                <a:latin typeface="Wingdings"/>
                <a:cs typeface="Wingdings"/>
              </a:rPr>
              <a:t>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if the cause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myocarditis</a:t>
            </a:r>
            <a:endParaRPr dirty="0" sz="2000">
              <a:latin typeface="Calibri"/>
              <a:cs typeface="Calibri"/>
            </a:endParaRPr>
          </a:p>
          <a:p>
            <a:pPr indent="-228600" marL="2413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dirty="0" sz="2000" spc="-10">
                <a:latin typeface="Calibri"/>
                <a:cs typeface="Calibri"/>
              </a:rPr>
              <a:t>Bromocriptine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Wingdings"/>
                <a:cs typeface="Wingdings"/>
              </a:rPr>
              <a:t></a:t>
            </a:r>
            <a:r>
              <a:rPr dirty="0" sz="2000" spc="-55">
                <a:latin typeface="Times New Roman"/>
                <a:cs typeface="Times New Roman"/>
              </a:rPr>
              <a:t> </a:t>
            </a:r>
            <a:r>
              <a:rPr dirty="0" sz="2000">
                <a:latin typeface="Calibri"/>
                <a:cs typeface="Calibri"/>
              </a:rPr>
              <a:t>if the cause </a:t>
            </a:r>
            <a:r>
              <a:rPr dirty="0" sz="2000" spc="-5">
                <a:latin typeface="Calibri"/>
                <a:cs typeface="Calibri"/>
              </a:rPr>
              <a:t>is </a:t>
            </a:r>
            <a:r>
              <a:rPr dirty="0" sz="20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prolactin</a:t>
            </a:r>
            <a:endParaRPr dirty="0" sz="2000">
              <a:latin typeface="Calibri"/>
              <a:cs typeface="Calibri"/>
            </a:endParaRPr>
          </a:p>
          <a:p>
            <a:pPr indent="-228600" marL="241300">
              <a:lnSpc>
                <a:spcPct val="100000"/>
              </a:lnSpc>
              <a:spcBef>
                <a:spcPts val="120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dirty="0" sz="2000" spc="-10">
                <a:latin typeface="Calibri"/>
                <a:cs typeface="Calibri"/>
              </a:rPr>
              <a:t>intra-aortic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balloon pumps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left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ventricular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assist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devices</a:t>
            </a:r>
            <a:endParaRPr dirty="0" sz="2000">
              <a:latin typeface="Calibri"/>
              <a:cs typeface="Calibri"/>
            </a:endParaRPr>
          </a:p>
          <a:p>
            <a:pPr indent="-228600" marL="241300">
              <a:lnSpc>
                <a:spcPct val="100000"/>
              </a:lnSpc>
              <a:spcBef>
                <a:spcPts val="125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b="1" dirty="0" sz="2000" spc="-10">
                <a:latin typeface="Calibri"/>
                <a:cs typeface="Calibri"/>
              </a:rPr>
              <a:t>Cardiac</a:t>
            </a:r>
            <a:r>
              <a:rPr b="1" dirty="0" sz="2000">
                <a:latin typeface="Calibri"/>
                <a:cs typeface="Calibri"/>
              </a:rPr>
              <a:t> </a:t>
            </a:r>
            <a:r>
              <a:rPr b="1" dirty="0" sz="2000" spc="-10">
                <a:latin typeface="Calibri"/>
                <a:cs typeface="Calibri"/>
              </a:rPr>
              <a:t>transplantation</a:t>
            </a:r>
            <a:r>
              <a:rPr b="1"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last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option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available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.</a:t>
            </a:r>
          </a:p>
        </p:txBody>
      </p:sp>
      <p:sp>
        <p:nvSpPr>
          <p:cNvPr id="1048779" name="object 5"/>
          <p:cNvSpPr txBox="1"/>
          <p:nvPr/>
        </p:nvSpPr>
        <p:spPr>
          <a:xfrm>
            <a:off x="951077" y="3721353"/>
            <a:ext cx="114935" cy="33083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48780" name="object 6"/>
          <p:cNvSpPr txBox="1"/>
          <p:nvPr/>
        </p:nvSpPr>
        <p:spPr>
          <a:xfrm>
            <a:off x="1192110" y="3743959"/>
            <a:ext cx="1157605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b="1" dirty="0" sz="2000" spc="-5">
                <a:latin typeface="Calibri"/>
                <a:cs typeface="Calibri"/>
              </a:rPr>
              <a:t>Prognosis</a:t>
            </a:r>
            <a:r>
              <a:rPr b="1" dirty="0" sz="2000" spc="-9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781" name="object 7"/>
          <p:cNvSpPr txBox="1"/>
          <p:nvPr/>
        </p:nvSpPr>
        <p:spPr>
          <a:xfrm>
            <a:off x="1487868" y="4267200"/>
            <a:ext cx="10061575" cy="196720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85750" marL="285750">
              <a:buFont typeface="Arial" panose="020B0604020202020204" pitchFamily="34" charset="0"/>
              <a:buChar char="•"/>
            </a:pPr>
            <a:r>
              <a:rPr dirty="0" lang="en-US"/>
              <a:t>Higher rate of clinical and </a:t>
            </a:r>
            <a:r>
              <a:rPr dirty="0" lang="en-US">
                <a:hlinkClick r:id="rId1"/>
              </a:rPr>
              <a:t>myocardial</a:t>
            </a:r>
            <a:r>
              <a:rPr dirty="0" lang="en-US"/>
              <a:t> function recovery compared to other forms of </a:t>
            </a:r>
            <a:r>
              <a:rPr dirty="0" lang="en-US" err="1">
                <a:hlinkClick r:id="rId2"/>
              </a:rPr>
              <a:t>HFrEF</a:t>
            </a:r>
            <a:endParaRPr dirty="0" lang="en-US"/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lang="en-US"/>
              <a:t>Good response to optimal medical therapy (LVEF recovery can occur within 3–6 months of diagnosis)</a:t>
            </a: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lang="en-US"/>
              <a:t>Complete recovery less likely in patients with LVEF &lt; 30%</a:t>
            </a:r>
          </a:p>
          <a:p>
            <a:pPr indent="-285750" marL="285750">
              <a:buFont typeface="Arial" panose="020B0604020202020204" pitchFamily="34" charset="0"/>
              <a:buChar char="•"/>
            </a:pPr>
            <a:r>
              <a:rPr dirty="0" lang="en-US"/>
              <a:t>Significant risk of recurrence for all patients in subsequent </a:t>
            </a:r>
            <a:r>
              <a:rPr dirty="0" lang="en-US" smtClean="0">
                <a:hlinkClick r:id="rId3"/>
              </a:rPr>
              <a:t>pregnancies</a:t>
            </a:r>
            <a:endParaRPr dirty="0" lang="en-US" smtClean="0"/>
          </a:p>
          <a:p>
            <a:pPr indent="-285750" marL="285750">
              <a:buFont typeface="Arial" panose="020B0604020202020204" pitchFamily="34" charset="0"/>
              <a:buChar char="•"/>
            </a:pPr>
            <a:endParaRPr dirty="0" lang="en-US"/>
          </a:p>
          <a:p>
            <a:pPr indent="-228600" marL="241300" marR="5080">
              <a:lnSpc>
                <a:spcPct val="80000"/>
              </a:lnSpc>
              <a:spcBef>
                <a:spcPts val="600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dirty="0" sz="2000" spc="-20" smtClean="0">
                <a:solidFill>
                  <a:srgbClr val="FF0000"/>
                </a:solidFill>
                <a:latin typeface="Calibri"/>
                <a:cs typeface="Calibri"/>
              </a:rPr>
              <a:t>Women</a:t>
            </a:r>
            <a:r>
              <a:rPr dirty="0" sz="2000" spc="-15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should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advised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against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further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pregnancy</a:t>
            </a: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dirty="0" sz="20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left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ventricular</a:t>
            </a:r>
            <a:r>
              <a:rPr dirty="0" sz="20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size</a:t>
            </a:r>
            <a:r>
              <a:rPr dirty="0" sz="20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function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does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not </a:t>
            </a:r>
            <a:r>
              <a:rPr dirty="0" sz="2000" spc="-43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return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normal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 risk</a:t>
            </a:r>
            <a:r>
              <a:rPr dirty="0" sz="20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recurrence,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worsening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heart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failure</a:t>
            </a:r>
            <a:r>
              <a:rPr dirty="0" sz="20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b="1" dirty="0" sz="2000" spc="5">
                <a:solidFill>
                  <a:srgbClr val="FF0000"/>
                </a:solidFill>
                <a:latin typeface="Calibri"/>
                <a:cs typeface="Calibri"/>
              </a:rPr>
              <a:t>50%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death</a:t>
            </a:r>
            <a:r>
              <a:rPr dirty="0" sz="20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b="1" dirty="0" sz="2000">
                <a:solidFill>
                  <a:srgbClr val="FF0000"/>
                </a:solidFill>
                <a:latin typeface="Calibri"/>
                <a:cs typeface="Calibri"/>
              </a:rPr>
              <a:t>25%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dirty="0" sz="2000">
              <a:latin typeface="Calibri"/>
              <a:cs typeface="Calibri"/>
            </a:endParaRPr>
          </a:p>
        </p:txBody>
      </p:sp>
      <p:sp>
        <p:nvSpPr>
          <p:cNvPr id="1048782" name="object 8"/>
          <p:cNvSpPr/>
          <p:nvPr/>
        </p:nvSpPr>
        <p:spPr>
          <a:xfrm>
            <a:off x="10918952" y="713231"/>
            <a:ext cx="1273175" cy="2533015"/>
          </a:xfrm>
          <a:custGeom>
            <a:avLst/>
            <a:ah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783" name="object 9"/>
          <p:cNvSpPr/>
          <p:nvPr/>
        </p:nvSpPr>
        <p:spPr>
          <a:xfrm>
            <a:off x="0" y="4600955"/>
            <a:ext cx="1014094" cy="2018030"/>
          </a:xfrm>
          <a:custGeom>
            <a:avLst/>
            <a:ah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object 2"/>
          <p:cNvSpPr/>
          <p:nvPr/>
        </p:nvSpPr>
        <p:spPr>
          <a:xfrm>
            <a:off x="0" y="0"/>
            <a:ext cx="972819" cy="1935480"/>
          </a:xfrm>
          <a:custGeom>
            <a:avLst/>
            <a:ahLst/>
            <a:rect l="l" t="t" r="r" b="b"/>
            <a:pathLst>
              <a:path w="972819" h="1935480">
                <a:moveTo>
                  <a:pt x="972705" y="1321562"/>
                </a:moveTo>
                <a:lnTo>
                  <a:pt x="795185" y="1144028"/>
                </a:lnTo>
                <a:lnTo>
                  <a:pt x="972312" y="967740"/>
                </a:lnTo>
                <a:lnTo>
                  <a:pt x="0" y="0"/>
                </a:lnTo>
                <a:lnTo>
                  <a:pt x="0" y="1935480"/>
                </a:lnTo>
                <a:lnTo>
                  <a:pt x="445681" y="1491894"/>
                </a:lnTo>
                <a:lnTo>
                  <a:pt x="624027" y="1670177"/>
                </a:lnTo>
                <a:lnTo>
                  <a:pt x="972705" y="1321562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679" name="object 3"/>
          <p:cNvSpPr txBox="1">
            <a:spLocks noGrp="1"/>
          </p:cNvSpPr>
          <p:nvPr>
            <p:ph type="title"/>
          </p:nvPr>
        </p:nvSpPr>
        <p:spPr>
          <a:xfrm>
            <a:off x="722172" y="549097"/>
            <a:ext cx="7317105" cy="7747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 sz="3600" spc="-10">
                <a:latin typeface="Calibri Light"/>
                <a:cs typeface="Calibri Light"/>
              </a:rPr>
              <a:t>Cardiovascular</a:t>
            </a:r>
            <a:r>
              <a:rPr b="0" dirty="0" sz="3600">
                <a:latin typeface="Calibri Light"/>
                <a:cs typeface="Calibri Light"/>
              </a:rPr>
              <a:t> </a:t>
            </a:r>
            <a:r>
              <a:rPr b="0" dirty="0" sz="3600" spc="-10">
                <a:latin typeface="Calibri Light"/>
                <a:cs typeface="Calibri Light"/>
              </a:rPr>
              <a:t>adaptation</a:t>
            </a:r>
            <a:r>
              <a:rPr b="0" dirty="0" sz="3600" spc="35">
                <a:latin typeface="Calibri Light"/>
                <a:cs typeface="Calibri Light"/>
              </a:rPr>
              <a:t> </a:t>
            </a:r>
            <a:r>
              <a:rPr b="0" dirty="0" sz="3600" spc="-20">
                <a:latin typeface="Calibri Light"/>
                <a:cs typeface="Calibri Light"/>
              </a:rPr>
              <a:t>to</a:t>
            </a:r>
            <a:r>
              <a:rPr b="0" dirty="0" sz="3600" spc="-15">
                <a:latin typeface="Calibri Light"/>
                <a:cs typeface="Calibri Light"/>
              </a:rPr>
              <a:t> </a:t>
            </a:r>
            <a:r>
              <a:rPr b="0" dirty="0" sz="3600" spc="-10">
                <a:latin typeface="Calibri Light"/>
                <a:cs typeface="Calibri Light"/>
              </a:rPr>
              <a:t>pregnancy</a:t>
            </a:r>
            <a:endParaRPr sz="3600">
              <a:latin typeface="Calibri Light"/>
              <a:cs typeface="Calibri Light"/>
            </a:endParaRPr>
          </a:p>
        </p:txBody>
      </p:sp>
      <p:pic>
        <p:nvPicPr>
          <p:cNvPr id="2097155" name="object 4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580388" y="1778507"/>
            <a:ext cx="9535667" cy="4725924"/>
          </a:xfrm>
          <a:prstGeom prst="rect"/>
        </p:spPr>
      </p:pic>
      <p:sp>
        <p:nvSpPr>
          <p:cNvPr id="1048680" name="object 5"/>
          <p:cNvSpPr/>
          <p:nvPr/>
        </p:nvSpPr>
        <p:spPr>
          <a:xfrm>
            <a:off x="11177905" y="4600955"/>
            <a:ext cx="1014094" cy="2018030"/>
          </a:xfrm>
          <a:custGeom>
            <a:avLst/>
            <a:ahLst/>
            <a:rect l="l" t="t" r="r" b="b"/>
            <a:pathLst>
              <a:path w="1014095" h="2018029">
                <a:moveTo>
                  <a:pt x="1014095" y="0"/>
                </a:moveTo>
                <a:lnTo>
                  <a:pt x="635" y="1008888"/>
                </a:lnTo>
                <a:lnTo>
                  <a:pt x="181559" y="1189012"/>
                </a:lnTo>
                <a:lnTo>
                  <a:pt x="0" y="1370545"/>
                </a:lnTo>
                <a:lnTo>
                  <a:pt x="343408" y="1713890"/>
                </a:lnTo>
                <a:lnTo>
                  <a:pt x="525678" y="1531581"/>
                </a:lnTo>
                <a:lnTo>
                  <a:pt x="1014095" y="2017776"/>
                </a:lnTo>
                <a:lnTo>
                  <a:pt x="1014095" y="0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object 2"/>
          <p:cNvSpPr/>
          <p:nvPr/>
        </p:nvSpPr>
        <p:spPr>
          <a:xfrm>
            <a:off x="945769" y="486791"/>
            <a:ext cx="4906010" cy="620395"/>
          </a:xfrm>
          <a:custGeom>
            <a:avLst/>
            <a:ahLst/>
            <a:rect l="l" t="t" r="r" b="b"/>
            <a:pathLst>
              <a:path w="4906010" h="620394">
                <a:moveTo>
                  <a:pt x="4905756" y="0"/>
                </a:moveTo>
                <a:lnTo>
                  <a:pt x="0" y="0"/>
                </a:lnTo>
                <a:lnTo>
                  <a:pt x="0" y="620267"/>
                </a:lnTo>
                <a:lnTo>
                  <a:pt x="4905756" y="620267"/>
                </a:lnTo>
                <a:lnTo>
                  <a:pt x="4905756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bIns="0" lIns="0" rIns="0" rtlCol="0" tIns="0" wrap="square"/>
          <a:p/>
        </p:txBody>
      </p:sp>
      <p:sp>
        <p:nvSpPr>
          <p:cNvPr id="1048785" name="object 3"/>
          <p:cNvSpPr txBox="1">
            <a:spLocks noGrp="1"/>
          </p:cNvSpPr>
          <p:nvPr>
            <p:ph type="title"/>
          </p:nvPr>
        </p:nvSpPr>
        <p:spPr>
          <a:xfrm>
            <a:off x="933094" y="453009"/>
            <a:ext cx="4935855" cy="63500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dirty="0" sz="4000" spc="-35">
                <a:latin typeface="Calibri Light"/>
                <a:cs typeface="Calibri Light"/>
              </a:rPr>
              <a:t>Pulmonary</a:t>
            </a:r>
            <a:r>
              <a:rPr b="0" dirty="0" sz="4000" spc="-155">
                <a:latin typeface="Calibri Light"/>
                <a:cs typeface="Calibri Light"/>
              </a:rPr>
              <a:t> </a:t>
            </a:r>
            <a:r>
              <a:rPr b="0" dirty="0" sz="4000" spc="-40">
                <a:latin typeface="Calibri Light"/>
                <a:cs typeface="Calibri Light"/>
              </a:rPr>
              <a:t>hypertension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1048786" name="object 4"/>
          <p:cNvSpPr/>
          <p:nvPr/>
        </p:nvSpPr>
        <p:spPr>
          <a:xfrm>
            <a:off x="0" y="0"/>
            <a:ext cx="2834640" cy="1485265"/>
          </a:xfrm>
          <a:custGeom>
            <a:avLst/>
            <a:ah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0" y="257683"/>
                </a:lnTo>
                <a:lnTo>
                  <a:pt x="518972" y="752919"/>
                </a:lnTo>
                <a:lnTo>
                  <a:pt x="273050" y="998855"/>
                </a:lnTo>
                <a:lnTo>
                  <a:pt x="759167" y="1485011"/>
                </a:lnTo>
                <a:lnTo>
                  <a:pt x="1016482" y="1227670"/>
                </a:lnTo>
                <a:lnTo>
                  <a:pt x="1282319" y="1481328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787" name="object 5"/>
          <p:cNvSpPr/>
          <p:nvPr/>
        </p:nvSpPr>
        <p:spPr>
          <a:xfrm>
            <a:off x="10520172" y="0"/>
            <a:ext cx="1671955" cy="1567815"/>
          </a:xfrm>
          <a:custGeom>
            <a:avLst/>
            <a:ahLst/>
            <a:rect l="l" t="t" r="r" b="b"/>
            <a:pathLst>
              <a:path w="1671954" h="1567815">
                <a:moveTo>
                  <a:pt x="1671828" y="0"/>
                </a:moveTo>
                <a:lnTo>
                  <a:pt x="275463" y="0"/>
                </a:lnTo>
                <a:lnTo>
                  <a:pt x="0" y="275475"/>
                </a:lnTo>
                <a:lnTo>
                  <a:pt x="234683" y="510171"/>
                </a:lnTo>
                <a:lnTo>
                  <a:pt x="0" y="744855"/>
                </a:lnTo>
                <a:lnTo>
                  <a:pt x="456311" y="1201166"/>
                </a:lnTo>
                <a:lnTo>
                  <a:pt x="690994" y="966482"/>
                </a:lnTo>
                <a:lnTo>
                  <a:pt x="1292352" y="1567815"/>
                </a:lnTo>
                <a:lnTo>
                  <a:pt x="1671828" y="1188339"/>
                </a:lnTo>
                <a:lnTo>
                  <a:pt x="1671828" y="0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788" name="object 6"/>
          <p:cNvSpPr txBox="1"/>
          <p:nvPr/>
        </p:nvSpPr>
        <p:spPr>
          <a:xfrm>
            <a:off x="550570" y="1604010"/>
            <a:ext cx="109855" cy="31496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latin typeface="Arial MT"/>
                <a:cs typeface="Arial MT"/>
              </a:rPr>
              <a:t>•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048789" name="object 7"/>
          <p:cNvSpPr txBox="1"/>
          <p:nvPr/>
        </p:nvSpPr>
        <p:spPr>
          <a:xfrm>
            <a:off x="791857" y="1626870"/>
            <a:ext cx="3014980" cy="29464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195"/>
              </a:lnSpc>
            </a:pPr>
            <a:r>
              <a:rPr b="1" dirty="0" sz="1900" spc="-5">
                <a:latin typeface="Calibri"/>
                <a:cs typeface="Calibri"/>
              </a:rPr>
              <a:t>Pulmonary</a:t>
            </a:r>
            <a:r>
              <a:rPr b="1" dirty="0" sz="1900" spc="5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hypertension</a:t>
            </a:r>
            <a:r>
              <a:rPr b="1" dirty="0" sz="1900" spc="3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(PH)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48790" name="object 8"/>
          <p:cNvSpPr txBox="1"/>
          <p:nvPr/>
        </p:nvSpPr>
        <p:spPr>
          <a:xfrm>
            <a:off x="3794252" y="1604010"/>
            <a:ext cx="2805430" cy="31496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latin typeface="Calibri"/>
                <a:cs typeface="Calibri"/>
              </a:rPr>
              <a:t>is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defined </a:t>
            </a:r>
            <a:r>
              <a:rPr dirty="0" sz="1900">
                <a:latin typeface="Calibri"/>
                <a:cs typeface="Calibri"/>
              </a:rPr>
              <a:t>as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40">
                <a:latin typeface="Calibri"/>
                <a:cs typeface="Calibri"/>
              </a:rPr>
              <a:t>mPAP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of</a:t>
            </a:r>
            <a:r>
              <a:rPr dirty="0" sz="1900" spc="-20">
                <a:latin typeface="Calibri"/>
                <a:cs typeface="Calibri"/>
              </a:rPr>
              <a:t> </a:t>
            </a:r>
            <a:r>
              <a:rPr dirty="0" sz="1900" spc="-5">
                <a:latin typeface="Arial MT"/>
                <a:cs typeface="Arial MT"/>
              </a:rPr>
              <a:t>≥</a:t>
            </a:r>
            <a:r>
              <a:rPr dirty="0" sz="1900" spc="-10">
                <a:latin typeface="Arial MT"/>
                <a:cs typeface="Arial MT"/>
              </a:rPr>
              <a:t> </a:t>
            </a:r>
            <a:r>
              <a:rPr dirty="0" sz="1900" spc="-5">
                <a:latin typeface="Arial MT"/>
                <a:cs typeface="Arial MT"/>
              </a:rPr>
              <a:t>25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048791" name="object 9"/>
          <p:cNvSpPr txBox="1"/>
          <p:nvPr/>
        </p:nvSpPr>
        <p:spPr>
          <a:xfrm>
            <a:off x="779170" y="1872233"/>
            <a:ext cx="4669790" cy="31496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latin typeface="Arial MT"/>
                <a:cs typeface="Arial MT"/>
              </a:rPr>
              <a:t>mmHg</a:t>
            </a:r>
            <a:r>
              <a:rPr dirty="0" sz="1900">
                <a:latin typeface="Arial MT"/>
                <a:cs typeface="Arial MT"/>
              </a:rPr>
              <a:t> </a:t>
            </a:r>
            <a:r>
              <a:rPr dirty="0" sz="1900" spc="-5">
                <a:latin typeface="Arial MT"/>
                <a:cs typeface="Arial MT"/>
              </a:rPr>
              <a:t>at</a:t>
            </a:r>
            <a:r>
              <a:rPr dirty="0" sz="1900" spc="-10">
                <a:latin typeface="Arial MT"/>
                <a:cs typeface="Arial MT"/>
              </a:rPr>
              <a:t> </a:t>
            </a:r>
            <a:r>
              <a:rPr dirty="0" sz="1900" spc="-5">
                <a:latin typeface="Arial MT"/>
                <a:cs typeface="Arial MT"/>
              </a:rPr>
              <a:t>rest</a:t>
            </a:r>
            <a:r>
              <a:rPr dirty="0" sz="1900" spc="5">
                <a:latin typeface="Arial MT"/>
                <a:cs typeface="Arial MT"/>
              </a:rPr>
              <a:t> </a:t>
            </a:r>
            <a:r>
              <a:rPr dirty="0" sz="1900" spc="-5">
                <a:latin typeface="Arial MT"/>
                <a:cs typeface="Arial MT"/>
              </a:rPr>
              <a:t>or</a:t>
            </a:r>
            <a:r>
              <a:rPr dirty="0" sz="1900" spc="15">
                <a:latin typeface="Arial MT"/>
                <a:cs typeface="Arial MT"/>
              </a:rPr>
              <a:t> </a:t>
            </a:r>
            <a:r>
              <a:rPr dirty="0" sz="1900" spc="-5">
                <a:latin typeface="Arial MT"/>
                <a:cs typeface="Arial MT"/>
              </a:rPr>
              <a:t>≥</a:t>
            </a:r>
            <a:r>
              <a:rPr dirty="0" sz="1900" spc="-15">
                <a:latin typeface="Arial MT"/>
                <a:cs typeface="Arial MT"/>
              </a:rPr>
              <a:t> </a:t>
            </a:r>
            <a:r>
              <a:rPr dirty="0" sz="1900" spc="-5">
                <a:latin typeface="Arial MT"/>
                <a:cs typeface="Arial MT"/>
              </a:rPr>
              <a:t>30</a:t>
            </a:r>
            <a:r>
              <a:rPr dirty="0" sz="1900" spc="5">
                <a:latin typeface="Arial MT"/>
                <a:cs typeface="Arial MT"/>
              </a:rPr>
              <a:t> </a:t>
            </a:r>
            <a:r>
              <a:rPr dirty="0" sz="1900" spc="-5">
                <a:latin typeface="Arial MT"/>
                <a:cs typeface="Arial MT"/>
              </a:rPr>
              <a:t>mmHg</a:t>
            </a:r>
            <a:r>
              <a:rPr dirty="0" sz="1900" spc="15">
                <a:latin typeface="Arial MT"/>
                <a:cs typeface="Arial MT"/>
              </a:rPr>
              <a:t> </a:t>
            </a:r>
            <a:r>
              <a:rPr dirty="0" sz="1900" spc="-10">
                <a:latin typeface="Arial MT"/>
                <a:cs typeface="Arial MT"/>
              </a:rPr>
              <a:t>upon</a:t>
            </a:r>
            <a:r>
              <a:rPr dirty="0" sz="1900" spc="20">
                <a:latin typeface="Arial MT"/>
                <a:cs typeface="Arial MT"/>
              </a:rPr>
              <a:t> </a:t>
            </a:r>
            <a:r>
              <a:rPr dirty="0" sz="1900" spc="-5">
                <a:latin typeface="Arial MT"/>
                <a:cs typeface="Arial MT"/>
              </a:rPr>
              <a:t>exertion.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048792" name="object 10"/>
          <p:cNvSpPr txBox="1"/>
          <p:nvPr/>
        </p:nvSpPr>
        <p:spPr>
          <a:xfrm>
            <a:off x="550570" y="2251710"/>
            <a:ext cx="6097270" cy="122301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indent="-228600" marL="241300">
              <a:lnSpc>
                <a:spcPts val="2165"/>
              </a:lnSpc>
              <a:spcBef>
                <a:spcPts val="95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dirty="0" sz="1900" spc="-25">
                <a:latin typeface="Calibri"/>
                <a:cs typeface="Calibri"/>
              </a:rPr>
              <a:t>Women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with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pulmonary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hypertension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from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whatever</a:t>
            </a:r>
            <a:r>
              <a:rPr dirty="0" sz="1900" spc="3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cause</a:t>
            </a:r>
            <a:endParaRPr sz="1900">
              <a:latin typeface="Calibri"/>
              <a:cs typeface="Calibri"/>
            </a:endParaRPr>
          </a:p>
          <a:p>
            <a:pPr marL="241300">
              <a:lnSpc>
                <a:spcPts val="2165"/>
              </a:lnSpc>
            </a:pPr>
            <a:r>
              <a:rPr dirty="0" sz="1900" spc="-10">
                <a:latin typeface="Calibri"/>
                <a:cs typeface="Calibri"/>
              </a:rPr>
              <a:t>are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dirty="0" sz="19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FF0000"/>
                </a:solidFill>
                <a:latin typeface="Calibri"/>
                <a:cs typeface="Calibri"/>
              </a:rPr>
              <a:t>increased</a:t>
            </a:r>
            <a:r>
              <a:rPr dirty="0" sz="19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FF0000"/>
                </a:solidFill>
                <a:latin typeface="Calibri"/>
                <a:cs typeface="Calibri"/>
              </a:rPr>
              <a:t>risk</a:t>
            </a:r>
            <a:r>
              <a:rPr dirty="0" sz="19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FF0000"/>
                </a:solidFill>
                <a:latin typeface="Calibri"/>
                <a:cs typeface="Calibri"/>
              </a:rPr>
              <a:t>during</a:t>
            </a:r>
            <a:r>
              <a:rPr dirty="0" sz="19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20">
                <a:solidFill>
                  <a:srgbClr val="FF0000"/>
                </a:solidFill>
                <a:latin typeface="Calibri"/>
                <a:cs typeface="Calibri"/>
              </a:rPr>
              <a:t>pregnancy</a:t>
            </a:r>
            <a:r>
              <a:rPr dirty="0" sz="1900" spc="-20"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  <a:p>
            <a:pPr indent="-228600" marL="241300" marR="41910">
              <a:lnSpc>
                <a:spcPts val="2050"/>
              </a:lnSpc>
              <a:spcBef>
                <a:spcPts val="1030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dirty="0" sz="1900" spc="-10">
                <a:latin typeface="Calibri"/>
                <a:cs typeface="Calibri"/>
              </a:rPr>
              <a:t>The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0000"/>
                </a:solidFill>
                <a:latin typeface="Calibri"/>
                <a:cs typeface="Calibri"/>
              </a:rPr>
              <a:t>maternal</a:t>
            </a:r>
            <a:r>
              <a:rPr dirty="0" sz="19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0000"/>
                </a:solidFill>
                <a:latin typeface="Calibri"/>
                <a:cs typeface="Calibri"/>
              </a:rPr>
              <a:t>mortality</a:t>
            </a:r>
            <a:r>
              <a:rPr dirty="0" sz="1900" spc="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25">
                <a:solidFill>
                  <a:srgbClr val="FF0000"/>
                </a:solidFill>
                <a:latin typeface="Calibri"/>
                <a:cs typeface="Calibri"/>
              </a:rPr>
              <a:t>rate</a:t>
            </a:r>
            <a:r>
              <a:rPr dirty="0" sz="19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FF0000"/>
                </a:solidFill>
                <a:latin typeface="Calibri"/>
                <a:cs typeface="Calibri"/>
              </a:rPr>
              <a:t>was</a:t>
            </a:r>
            <a:r>
              <a:rPr dirty="0" sz="19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FF0000"/>
                </a:solidFill>
                <a:latin typeface="Calibri"/>
                <a:cs typeface="Calibri"/>
              </a:rPr>
              <a:t>40%,</a:t>
            </a:r>
            <a:r>
              <a:rPr dirty="0" sz="19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but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more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recent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data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suggest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this </a:t>
            </a:r>
            <a:r>
              <a:rPr dirty="0" sz="1900" spc="-15">
                <a:latin typeface="Calibri"/>
                <a:cs typeface="Calibri"/>
              </a:rPr>
              <a:t>may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have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0000"/>
                </a:solidFill>
                <a:latin typeface="Calibri"/>
                <a:cs typeface="Calibri"/>
              </a:rPr>
              <a:t>fallen</a:t>
            </a:r>
            <a:r>
              <a:rPr dirty="0" sz="19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15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1900" spc="-5">
                <a:solidFill>
                  <a:srgbClr val="FF0000"/>
                </a:solidFill>
                <a:latin typeface="Calibri"/>
                <a:cs typeface="Calibri"/>
              </a:rPr>
              <a:t> about</a:t>
            </a:r>
            <a:r>
              <a:rPr dirty="0" sz="19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FF0000"/>
                </a:solidFill>
                <a:latin typeface="Calibri"/>
                <a:cs typeface="Calibri"/>
              </a:rPr>
              <a:t>10%–25%.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48793" name="object 11"/>
          <p:cNvSpPr txBox="1"/>
          <p:nvPr/>
        </p:nvSpPr>
        <p:spPr>
          <a:xfrm>
            <a:off x="550570" y="3547364"/>
            <a:ext cx="109855" cy="31496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00" spc="-5">
                <a:latin typeface="Arial MT"/>
                <a:cs typeface="Arial MT"/>
              </a:rPr>
              <a:t>•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048794" name="object 12"/>
          <p:cNvSpPr txBox="1"/>
          <p:nvPr/>
        </p:nvSpPr>
        <p:spPr>
          <a:xfrm>
            <a:off x="791857" y="3569970"/>
            <a:ext cx="2053589" cy="29464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200"/>
              </a:lnSpc>
            </a:pPr>
            <a:r>
              <a:rPr dirty="0" sz="1900" spc="-4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Two</a:t>
            </a:r>
            <a:r>
              <a:rPr dirty="0" sz="1900" spc="-2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900" spc="-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subgroups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exist: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48795" name="object 13"/>
          <p:cNvSpPr txBox="1"/>
          <p:nvPr/>
        </p:nvSpPr>
        <p:spPr>
          <a:xfrm>
            <a:off x="1007770" y="3871976"/>
            <a:ext cx="5667375" cy="1682114"/>
          </a:xfrm>
          <a:prstGeom prst="rect"/>
        </p:spPr>
        <p:txBody>
          <a:bodyPr bIns="0" lIns="0" rIns="0" rtlCol="0" tIns="41275" vert="horz" wrap="square">
            <a:spAutoFit/>
          </a:bodyPr>
          <a:p>
            <a:pPr marL="12700" marR="62230">
              <a:lnSpc>
                <a:spcPct val="90000"/>
              </a:lnSpc>
              <a:spcBef>
                <a:spcPts val="325"/>
              </a:spcBef>
              <a:buClr>
                <a:srgbClr val="000000"/>
              </a:buClr>
              <a:buAutoNum type="romanUcPeriod"/>
              <a:tabLst>
                <a:tab algn="l" pos="201930"/>
              </a:tabLst>
            </a:pPr>
            <a:r>
              <a:rPr dirty="0" sz="1900" spc="-5">
                <a:solidFill>
                  <a:srgbClr val="FF0000"/>
                </a:solidFill>
                <a:latin typeface="Calibri"/>
                <a:cs typeface="Calibri"/>
              </a:rPr>
              <a:t>Some patients </a:t>
            </a:r>
            <a:r>
              <a:rPr dirty="0" sz="1900" spc="-20">
                <a:solidFill>
                  <a:srgbClr val="FF0000"/>
                </a:solidFill>
                <a:latin typeface="Calibri"/>
                <a:cs typeface="Calibri"/>
              </a:rPr>
              <a:t>have</a:t>
            </a:r>
            <a:r>
              <a:rPr dirty="0" sz="1900" spc="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dirty="0" sz="1900" spc="-10">
                <a:solidFill>
                  <a:srgbClr val="FF0000"/>
                </a:solidFill>
                <a:latin typeface="Calibri"/>
                <a:cs typeface="Calibri"/>
              </a:rPr>
              <a:t>positive</a:t>
            </a:r>
            <a:r>
              <a:rPr dirty="0" sz="1900" spc="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FF0000"/>
                </a:solidFill>
                <a:latin typeface="Calibri"/>
                <a:cs typeface="Calibri"/>
              </a:rPr>
              <a:t>pulmonary</a:t>
            </a:r>
            <a:r>
              <a:rPr dirty="0" sz="19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0000"/>
                </a:solidFill>
                <a:latin typeface="Calibri"/>
                <a:cs typeface="Calibri"/>
              </a:rPr>
              <a:t>vasodilator </a:t>
            </a:r>
            <a:r>
              <a:rPr dirty="0" sz="19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response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and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may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be </a:t>
            </a:r>
            <a:r>
              <a:rPr dirty="0" sz="1900" spc="-10">
                <a:latin typeface="Calibri"/>
                <a:cs typeface="Calibri"/>
              </a:rPr>
              <a:t>treated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with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calcium </a:t>
            </a:r>
            <a:r>
              <a:rPr dirty="0" sz="1900" spc="-15">
                <a:latin typeface="Calibri"/>
                <a:cs typeface="Calibri"/>
              </a:rPr>
              <a:t>antagonists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to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lower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their</a:t>
            </a:r>
            <a:r>
              <a:rPr dirty="0" sz="1900" spc="1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pulmonary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pressures.</a:t>
            </a:r>
            <a:endParaRPr sz="1900">
              <a:latin typeface="Calibri"/>
              <a:cs typeface="Calibri"/>
            </a:endParaRPr>
          </a:p>
          <a:p>
            <a:pPr marL="12700" marR="5080">
              <a:lnSpc>
                <a:spcPts val="2050"/>
              </a:lnSpc>
              <a:spcBef>
                <a:spcPts val="535"/>
              </a:spcBef>
              <a:buClr>
                <a:srgbClr val="000000"/>
              </a:buClr>
              <a:buAutoNum type="romanUcPeriod"/>
              <a:tabLst>
                <a:tab algn="l" pos="263525"/>
              </a:tabLst>
            </a:pPr>
            <a:r>
              <a:rPr dirty="0" sz="1900" spc="-10">
                <a:solidFill>
                  <a:srgbClr val="FF0000"/>
                </a:solidFill>
                <a:latin typeface="Calibri"/>
                <a:cs typeface="Calibri"/>
              </a:rPr>
              <a:t>Some</a:t>
            </a:r>
            <a:r>
              <a:rPr dirty="0" sz="19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FF0000"/>
                </a:solidFill>
                <a:latin typeface="Calibri"/>
                <a:cs typeface="Calibri"/>
              </a:rPr>
              <a:t>other</a:t>
            </a:r>
            <a:r>
              <a:rPr dirty="0" sz="19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0000"/>
                </a:solidFill>
                <a:latin typeface="Calibri"/>
                <a:cs typeface="Calibri"/>
              </a:rPr>
              <a:t>women</a:t>
            </a:r>
            <a:r>
              <a:rPr dirty="0" sz="19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0000"/>
                </a:solidFill>
                <a:latin typeface="Calibri"/>
                <a:cs typeface="Calibri"/>
              </a:rPr>
              <a:t>show</a:t>
            </a:r>
            <a:r>
              <a:rPr dirty="0" sz="19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dirty="0" sz="1900" spc="-20">
                <a:solidFill>
                  <a:srgbClr val="FF0000"/>
                </a:solidFill>
                <a:latin typeface="Calibri"/>
                <a:cs typeface="Calibri"/>
              </a:rPr>
              <a:t>fixed</a:t>
            </a:r>
            <a:r>
              <a:rPr dirty="0" sz="19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10">
                <a:solidFill>
                  <a:srgbClr val="FF0000"/>
                </a:solidFill>
                <a:latin typeface="Calibri"/>
                <a:cs typeface="Calibri"/>
              </a:rPr>
              <a:t>PVR</a:t>
            </a:r>
            <a:r>
              <a:rPr dirty="0" sz="19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and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those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should </a:t>
            </a:r>
            <a:r>
              <a:rPr dirty="0" sz="1900" spc="-4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be</a:t>
            </a:r>
            <a:r>
              <a:rPr dirty="0" sz="190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actively</a:t>
            </a:r>
            <a:r>
              <a:rPr dirty="0" sz="1900" spc="20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advised</a:t>
            </a:r>
            <a:r>
              <a:rPr dirty="0" sz="1900" spc="25">
                <a:latin typeface="Calibri"/>
                <a:cs typeface="Calibri"/>
              </a:rPr>
              <a:t> </a:t>
            </a:r>
            <a:r>
              <a:rPr dirty="0" sz="1900" spc="-15">
                <a:latin typeface="Calibri"/>
                <a:cs typeface="Calibri"/>
              </a:rPr>
              <a:t>against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pregnancy</a:t>
            </a:r>
            <a:r>
              <a:rPr dirty="0" sz="1900" spc="15">
                <a:latin typeface="Calibri"/>
                <a:cs typeface="Calibri"/>
              </a:rPr>
              <a:t> </a:t>
            </a:r>
            <a:r>
              <a:rPr dirty="0" sz="1900" spc="-5">
                <a:latin typeface="Calibri"/>
                <a:cs typeface="Calibri"/>
              </a:rPr>
              <a:t>and</a:t>
            </a:r>
            <a:r>
              <a:rPr dirty="0" sz="1900" spc="5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adequate 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contraception’s</a:t>
            </a:r>
            <a:r>
              <a:rPr dirty="0" sz="1900" spc="30">
                <a:latin typeface="Calibri"/>
                <a:cs typeface="Calibri"/>
              </a:rPr>
              <a:t> </a:t>
            </a:r>
            <a:r>
              <a:rPr dirty="0" sz="1900" spc="-10">
                <a:latin typeface="Calibri"/>
                <a:cs typeface="Calibri"/>
              </a:rPr>
              <a:t>recommended.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48796" name="object 14"/>
          <p:cNvSpPr/>
          <p:nvPr/>
        </p:nvSpPr>
        <p:spPr>
          <a:xfrm>
            <a:off x="8115300" y="6115811"/>
            <a:ext cx="1866900" cy="742315"/>
          </a:xfrm>
          <a:custGeom>
            <a:avLst/>
            <a:ahLst/>
            <a:rect l="l" t="t" r="r" b="b"/>
            <a:pathLst>
              <a:path w="1866900" h="742315">
                <a:moveTo>
                  <a:pt x="1866900" y="742188"/>
                </a:moveTo>
                <a:lnTo>
                  <a:pt x="1459230" y="336804"/>
                </a:lnTo>
                <a:lnTo>
                  <a:pt x="1273124" y="521868"/>
                </a:lnTo>
                <a:lnTo>
                  <a:pt x="747522" y="0"/>
                </a:lnTo>
                <a:lnTo>
                  <a:pt x="0" y="742188"/>
                </a:lnTo>
                <a:lnTo>
                  <a:pt x="1051560" y="742188"/>
                </a:lnTo>
                <a:lnTo>
                  <a:pt x="1495044" y="742188"/>
                </a:lnTo>
                <a:lnTo>
                  <a:pt x="1866900" y="742188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797" name="object 15"/>
          <p:cNvSpPr txBox="1"/>
          <p:nvPr/>
        </p:nvSpPr>
        <p:spPr>
          <a:xfrm>
            <a:off x="7029957" y="1514462"/>
            <a:ext cx="4532630" cy="4024629"/>
          </a:xfrm>
          <a:prstGeom prst="rect"/>
        </p:spPr>
        <p:txBody>
          <a:bodyPr bIns="0" lIns="0" rIns="0" rtlCol="0" tIns="46990" vert="horz" wrap="square">
            <a:spAutoFit/>
          </a:bodyPr>
          <a:p>
            <a:pPr indent="-228600" marL="241300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b="1" dirty="0" sz="1700">
                <a:solidFill>
                  <a:srgbClr val="FF0000"/>
                </a:solidFill>
                <a:latin typeface="Arial"/>
                <a:cs typeface="Arial"/>
              </a:rPr>
              <a:t>Signs</a:t>
            </a:r>
            <a:r>
              <a:rPr b="1" dirty="0" sz="17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 sz="1700" spc="-5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b="1" dirty="0" sz="1700" spc="-2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dirty="0" sz="1700" spc="-5">
                <a:solidFill>
                  <a:srgbClr val="FF0000"/>
                </a:solidFill>
                <a:latin typeface="Arial"/>
                <a:cs typeface="Arial"/>
              </a:rPr>
              <a:t>symptoms:</a:t>
            </a:r>
            <a:endParaRPr sz="1700">
              <a:latin typeface="Arial"/>
              <a:cs typeface="Arial"/>
            </a:endParaRPr>
          </a:p>
          <a:p>
            <a:pPr indent="-140335" lvl="1" marL="838200">
              <a:lnSpc>
                <a:spcPct val="100000"/>
              </a:lnSpc>
              <a:spcBef>
                <a:spcPts val="285"/>
              </a:spcBef>
              <a:buChar char="-"/>
              <a:tabLst>
                <a:tab algn="l" pos="838835"/>
              </a:tabLst>
            </a:pPr>
            <a:r>
              <a:rPr dirty="0" sz="1800" spc="-10">
                <a:latin typeface="Arial MT"/>
                <a:cs typeface="Arial MT"/>
              </a:rPr>
              <a:t>Dyspnea</a:t>
            </a:r>
            <a:endParaRPr sz="1800">
              <a:latin typeface="Arial MT"/>
              <a:cs typeface="Arial MT"/>
            </a:endParaRPr>
          </a:p>
          <a:p>
            <a:pPr indent="-140335" lvl="1" marL="838200">
              <a:lnSpc>
                <a:spcPct val="100000"/>
              </a:lnSpc>
              <a:spcBef>
                <a:spcPts val="290"/>
              </a:spcBef>
              <a:buChar char="-"/>
              <a:tabLst>
                <a:tab algn="l" pos="838835"/>
              </a:tabLst>
            </a:pPr>
            <a:r>
              <a:rPr dirty="0" sz="1800" spc="-5">
                <a:latin typeface="Arial MT"/>
                <a:cs typeface="Arial MT"/>
              </a:rPr>
              <a:t>Palpitations</a:t>
            </a:r>
            <a:endParaRPr sz="1800">
              <a:latin typeface="Arial MT"/>
              <a:cs typeface="Arial MT"/>
            </a:endParaRPr>
          </a:p>
          <a:p>
            <a:pPr indent="-140335" lvl="1" marL="838200">
              <a:lnSpc>
                <a:spcPct val="100000"/>
              </a:lnSpc>
              <a:spcBef>
                <a:spcPts val="275"/>
              </a:spcBef>
              <a:buChar char="-"/>
              <a:tabLst>
                <a:tab algn="l" pos="838835"/>
              </a:tabLst>
            </a:pPr>
            <a:r>
              <a:rPr dirty="0" sz="1800" spc="-5">
                <a:latin typeface="Arial MT"/>
                <a:cs typeface="Arial MT"/>
              </a:rPr>
              <a:t>Chest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Pain</a:t>
            </a:r>
            <a:endParaRPr sz="1800">
              <a:latin typeface="Arial MT"/>
              <a:cs typeface="Arial MT"/>
            </a:endParaRPr>
          </a:p>
          <a:p>
            <a:pPr indent="-140335" lvl="1" marL="838200">
              <a:lnSpc>
                <a:spcPct val="100000"/>
              </a:lnSpc>
              <a:spcBef>
                <a:spcPts val="290"/>
              </a:spcBef>
              <a:buChar char="-"/>
              <a:tabLst>
                <a:tab algn="l" pos="838835"/>
              </a:tabLst>
            </a:pPr>
            <a:r>
              <a:rPr dirty="0" sz="1800" spc="-10">
                <a:latin typeface="Arial MT"/>
                <a:cs typeface="Arial MT"/>
              </a:rPr>
              <a:t>Syncope</a:t>
            </a:r>
            <a:endParaRPr sz="1800">
              <a:latin typeface="Arial MT"/>
              <a:cs typeface="Arial MT"/>
            </a:endParaRPr>
          </a:p>
          <a:p>
            <a:pPr marL="1384300">
              <a:lnSpc>
                <a:spcPct val="100000"/>
              </a:lnSpc>
              <a:spcBef>
                <a:spcPts val="285"/>
              </a:spcBef>
              <a:tabLst>
                <a:tab algn="l" pos="1612900"/>
              </a:tabLst>
            </a:pPr>
            <a:r>
              <a:rPr dirty="0" sz="1800">
                <a:latin typeface="Arial MT"/>
                <a:cs typeface="Arial MT"/>
              </a:rPr>
              <a:t>-	</a:t>
            </a:r>
            <a:r>
              <a:rPr dirty="0" sz="1800" spc="-15">
                <a:latin typeface="Arial MT"/>
                <a:cs typeface="Arial MT"/>
              </a:rPr>
              <a:t>Lower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limb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edema</a:t>
            </a:r>
            <a:endParaRPr sz="1800">
              <a:latin typeface="Arial MT"/>
              <a:cs typeface="Arial MT"/>
            </a:endParaRPr>
          </a:p>
          <a:p>
            <a:pPr indent="-228600" marL="241300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b="1" dirty="0" sz="1700" spc="-5">
                <a:solidFill>
                  <a:srgbClr val="FF0000"/>
                </a:solidFill>
                <a:latin typeface="Arial"/>
                <a:cs typeface="Arial"/>
              </a:rPr>
              <a:t>Causes:</a:t>
            </a:r>
            <a:endParaRPr sz="1700">
              <a:latin typeface="Arial"/>
              <a:cs typeface="Arial"/>
            </a:endParaRPr>
          </a:p>
          <a:p>
            <a:pPr indent="-203200" marL="901065">
              <a:lnSpc>
                <a:spcPct val="100000"/>
              </a:lnSpc>
              <a:spcBef>
                <a:spcPts val="280"/>
              </a:spcBef>
              <a:buAutoNum type="romanUcPeriod"/>
              <a:tabLst>
                <a:tab algn="l" pos="901700"/>
              </a:tabLst>
            </a:pPr>
            <a:r>
              <a:rPr dirty="0" sz="1800" spc="-45">
                <a:latin typeface="Arial MT"/>
                <a:cs typeface="Arial MT"/>
              </a:rPr>
              <a:t>PAH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(Idiopathic)</a:t>
            </a:r>
            <a:endParaRPr sz="1800">
              <a:latin typeface="Arial MT"/>
              <a:cs typeface="Arial MT"/>
            </a:endParaRPr>
          </a:p>
          <a:p>
            <a:pPr indent="-266700" marL="965200">
              <a:lnSpc>
                <a:spcPct val="100000"/>
              </a:lnSpc>
              <a:spcBef>
                <a:spcPts val="280"/>
              </a:spcBef>
              <a:buAutoNum type="romanUcPeriod"/>
              <a:tabLst>
                <a:tab algn="l" pos="965200"/>
              </a:tabLst>
            </a:pPr>
            <a:r>
              <a:rPr dirty="0" sz="1800" spc="-5">
                <a:latin typeface="Arial MT"/>
                <a:cs typeface="Arial MT"/>
              </a:rPr>
              <a:t>Left-sided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heart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failure</a:t>
            </a:r>
            <a:endParaRPr sz="1800">
              <a:latin typeface="Arial MT"/>
              <a:cs typeface="Arial MT"/>
            </a:endParaRPr>
          </a:p>
          <a:p>
            <a:pPr indent="-330835" marL="1028700">
              <a:lnSpc>
                <a:spcPct val="100000"/>
              </a:lnSpc>
              <a:spcBef>
                <a:spcPts val="290"/>
              </a:spcBef>
              <a:buAutoNum type="romanUcPeriod"/>
              <a:tabLst>
                <a:tab algn="l" pos="1029335"/>
              </a:tabLst>
            </a:pPr>
            <a:r>
              <a:rPr dirty="0" sz="1800" spc="-5">
                <a:latin typeface="Arial MT"/>
                <a:cs typeface="Arial MT"/>
              </a:rPr>
              <a:t>Lung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diseases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&amp;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hypoxemia</a:t>
            </a:r>
            <a:endParaRPr sz="1800">
              <a:latin typeface="Arial MT"/>
              <a:cs typeface="Arial MT"/>
            </a:endParaRPr>
          </a:p>
          <a:p>
            <a:pPr indent="-342900" marL="1041400">
              <a:lnSpc>
                <a:spcPct val="100000"/>
              </a:lnSpc>
              <a:spcBef>
                <a:spcPts val="285"/>
              </a:spcBef>
              <a:buAutoNum type="romanUcPeriod"/>
              <a:tabLst>
                <a:tab algn="l" pos="1041400"/>
              </a:tabLst>
            </a:pPr>
            <a:r>
              <a:rPr dirty="0" sz="1800" spc="-5">
                <a:latin typeface="Arial MT"/>
                <a:cs typeface="Arial MT"/>
              </a:rPr>
              <a:t>Chronic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VTE</a:t>
            </a:r>
            <a:endParaRPr sz="1800">
              <a:latin typeface="Arial MT"/>
              <a:cs typeface="Arial MT"/>
            </a:endParaRPr>
          </a:p>
          <a:p>
            <a:pPr indent="-279400" marL="977265">
              <a:lnSpc>
                <a:spcPts val="2030"/>
              </a:lnSpc>
              <a:spcBef>
                <a:spcPts val="280"/>
              </a:spcBef>
              <a:buAutoNum type="romanUcPeriod"/>
              <a:tabLst>
                <a:tab algn="l" pos="977900"/>
              </a:tabLst>
            </a:pPr>
            <a:r>
              <a:rPr dirty="0" sz="1800" spc="-5">
                <a:latin typeface="Arial MT"/>
                <a:cs typeface="Arial MT"/>
              </a:rPr>
              <a:t>Others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(connective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tissue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diseases</a:t>
            </a:r>
            <a:endParaRPr sz="1800">
              <a:latin typeface="Arial MT"/>
              <a:cs typeface="Arial MT"/>
            </a:endParaRPr>
          </a:p>
          <a:p>
            <a:pPr marL="698500">
              <a:lnSpc>
                <a:spcPts val="2030"/>
              </a:lnSpc>
            </a:pPr>
            <a:r>
              <a:rPr dirty="0" sz="1800" spc="-10">
                <a:latin typeface="Arial MT"/>
                <a:cs typeface="Arial MT"/>
              </a:rPr>
              <a:t>and congenital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heart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5">
                <a:latin typeface="Arial MT"/>
                <a:cs typeface="Arial MT"/>
              </a:rPr>
              <a:t>diseases)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8" name="object 2"/>
          <p:cNvSpPr txBox="1">
            <a:spLocks noGrp="1"/>
          </p:cNvSpPr>
          <p:nvPr>
            <p:ph type="title"/>
          </p:nvPr>
        </p:nvSpPr>
        <p:spPr>
          <a:xfrm>
            <a:off x="1832229" y="689864"/>
            <a:ext cx="244983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 sz="3600" spc="-40">
                <a:latin typeface="Calibri Light"/>
                <a:cs typeface="Calibri Light"/>
              </a:rPr>
              <a:t>Management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048799" name="object 3"/>
          <p:cNvSpPr/>
          <p:nvPr/>
        </p:nvSpPr>
        <p:spPr>
          <a:xfrm>
            <a:off x="0" y="0"/>
            <a:ext cx="2834640" cy="1485265"/>
          </a:xfrm>
          <a:custGeom>
            <a:avLst/>
            <a:ah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0" y="257683"/>
                </a:lnTo>
                <a:lnTo>
                  <a:pt x="518972" y="752919"/>
                </a:lnTo>
                <a:lnTo>
                  <a:pt x="273050" y="998855"/>
                </a:lnTo>
                <a:lnTo>
                  <a:pt x="759167" y="1485011"/>
                </a:lnTo>
                <a:lnTo>
                  <a:pt x="1016482" y="1227670"/>
                </a:lnTo>
                <a:lnTo>
                  <a:pt x="1282319" y="1481328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800" name="object 4"/>
          <p:cNvSpPr/>
          <p:nvPr/>
        </p:nvSpPr>
        <p:spPr>
          <a:xfrm>
            <a:off x="10520172" y="0"/>
            <a:ext cx="1671955" cy="1567815"/>
          </a:xfrm>
          <a:custGeom>
            <a:avLst/>
            <a:ahLst/>
            <a:rect l="l" t="t" r="r" b="b"/>
            <a:pathLst>
              <a:path w="1671954" h="1567815">
                <a:moveTo>
                  <a:pt x="1671828" y="0"/>
                </a:moveTo>
                <a:lnTo>
                  <a:pt x="275463" y="0"/>
                </a:lnTo>
                <a:lnTo>
                  <a:pt x="0" y="275475"/>
                </a:lnTo>
                <a:lnTo>
                  <a:pt x="234683" y="510171"/>
                </a:lnTo>
                <a:lnTo>
                  <a:pt x="0" y="744855"/>
                </a:lnTo>
                <a:lnTo>
                  <a:pt x="456311" y="1201166"/>
                </a:lnTo>
                <a:lnTo>
                  <a:pt x="690994" y="966482"/>
                </a:lnTo>
                <a:lnTo>
                  <a:pt x="1292352" y="1567815"/>
                </a:lnTo>
                <a:lnTo>
                  <a:pt x="1671828" y="1188339"/>
                </a:lnTo>
                <a:lnTo>
                  <a:pt x="1671828" y="0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801" name="object 5"/>
          <p:cNvSpPr/>
          <p:nvPr/>
        </p:nvSpPr>
        <p:spPr>
          <a:xfrm>
            <a:off x="7056247" y="1580006"/>
            <a:ext cx="3164205" cy="280670"/>
          </a:xfrm>
          <a:custGeom>
            <a:avLst/>
            <a:ahLst/>
            <a:rect l="l" t="t" r="r" b="b"/>
            <a:pathLst>
              <a:path w="3164204" h="280669">
                <a:moveTo>
                  <a:pt x="3163824" y="0"/>
                </a:moveTo>
                <a:lnTo>
                  <a:pt x="1181100" y="0"/>
                </a:lnTo>
                <a:lnTo>
                  <a:pt x="1129284" y="0"/>
                </a:lnTo>
                <a:lnTo>
                  <a:pt x="0" y="0"/>
                </a:lnTo>
                <a:lnTo>
                  <a:pt x="0" y="280416"/>
                </a:lnTo>
                <a:lnTo>
                  <a:pt x="1129284" y="280416"/>
                </a:lnTo>
                <a:lnTo>
                  <a:pt x="1181100" y="280416"/>
                </a:lnTo>
                <a:lnTo>
                  <a:pt x="3163824" y="280416"/>
                </a:lnTo>
                <a:lnTo>
                  <a:pt x="316382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bIns="0" lIns="0" rIns="0" rtlCol="0" tIns="0" wrap="square"/>
          <a:p/>
        </p:txBody>
      </p:sp>
      <p:sp>
        <p:nvSpPr>
          <p:cNvPr id="1048802" name="object 6"/>
          <p:cNvSpPr txBox="1"/>
          <p:nvPr/>
        </p:nvSpPr>
        <p:spPr>
          <a:xfrm>
            <a:off x="1324102" y="1457960"/>
            <a:ext cx="9083675" cy="1022350"/>
          </a:xfrm>
          <a:prstGeom prst="rect"/>
        </p:spPr>
        <p:txBody>
          <a:bodyPr bIns="0" lIns="0" rIns="0" rtlCol="0" tIns="113030" vert="horz" wrap="square">
            <a:spAutoFit/>
          </a:bodyPr>
          <a:p>
            <a:pPr indent="-228600" marL="241300">
              <a:lnSpc>
                <a:spcPct val="100000"/>
              </a:lnSpc>
              <a:spcBef>
                <a:spcPts val="890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dirty="0" sz="1800">
                <a:latin typeface="Calibri"/>
                <a:cs typeface="Calibri"/>
              </a:rPr>
              <a:t>If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women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with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pulmonary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hypertension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become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pregnant,</a:t>
            </a:r>
            <a:r>
              <a:rPr dirty="0" sz="1800" spc="50">
                <a:latin typeface="Calibri"/>
                <a:cs typeface="Calibri"/>
              </a:rPr>
              <a:t> </a:t>
            </a:r>
            <a:r>
              <a:rPr b="1" dirty="0" sz="18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termination</a:t>
            </a:r>
            <a:r>
              <a:rPr b="1"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should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considered.</a:t>
            </a:r>
            <a:endParaRPr sz="1800">
              <a:latin typeface="Calibri"/>
              <a:cs typeface="Calibri"/>
            </a:endParaRPr>
          </a:p>
          <a:p>
            <a:pPr indent="-228600" marL="241300">
              <a:lnSpc>
                <a:spcPts val="2050"/>
              </a:lnSpc>
              <a:spcBef>
                <a:spcPts val="790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dirty="0" sz="1800" spc="-20">
                <a:latin typeface="Calibri"/>
                <a:cs typeface="Calibri"/>
              </a:rPr>
              <a:t>Termination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itself</a:t>
            </a:r>
            <a:r>
              <a:rPr dirty="0" sz="1800">
                <a:latin typeface="Calibri"/>
                <a:cs typeface="Calibri"/>
              </a:rPr>
              <a:t> is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associated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with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maternal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mortality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up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 7%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but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this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is</a:t>
            </a:r>
            <a:r>
              <a:rPr dirty="0" sz="1800">
                <a:latin typeface="Calibri"/>
                <a:cs typeface="Calibri"/>
              </a:rPr>
              <a:t> less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5">
                <a:latin typeface="Calibri"/>
                <a:cs typeface="Calibri"/>
              </a:rPr>
              <a:t>risk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ts val="2050"/>
              </a:lnSpc>
            </a:pPr>
            <a:r>
              <a:rPr dirty="0" sz="1800" spc="-10">
                <a:latin typeface="Calibri"/>
                <a:cs typeface="Calibri"/>
              </a:rPr>
              <a:t>associated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with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such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 </a:t>
            </a:r>
            <a:r>
              <a:rPr dirty="0" sz="1800" spc="-5">
                <a:latin typeface="Calibri"/>
                <a:cs typeface="Calibri"/>
              </a:rPr>
              <a:t>pregnancy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allowed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progress.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03" name="object 7"/>
          <p:cNvSpPr txBox="1"/>
          <p:nvPr/>
        </p:nvSpPr>
        <p:spPr>
          <a:xfrm>
            <a:off x="1565275" y="2575179"/>
            <a:ext cx="3467100" cy="29464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195"/>
              </a:lnSpc>
            </a:pPr>
            <a:r>
              <a:rPr b="1" dirty="0" sz="1900" spc="-10">
                <a:latin typeface="Calibri"/>
                <a:cs typeface="Calibri"/>
              </a:rPr>
              <a:t>Principles</a:t>
            </a:r>
            <a:r>
              <a:rPr b="1" dirty="0" sz="1900" spc="2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of</a:t>
            </a:r>
            <a:r>
              <a:rPr b="1" dirty="0" sz="1900" spc="15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management</a:t>
            </a:r>
            <a:r>
              <a:rPr b="1" dirty="0" sz="1900" spc="2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include: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48804" name="object 8"/>
          <p:cNvSpPr txBox="1"/>
          <p:nvPr/>
        </p:nvSpPr>
        <p:spPr>
          <a:xfrm>
            <a:off x="1324102" y="2447460"/>
            <a:ext cx="6313170" cy="2656205"/>
          </a:xfrm>
          <a:prstGeom prst="rect"/>
        </p:spPr>
        <p:txBody>
          <a:bodyPr bIns="0" lIns="0" rIns="0" rtlCol="0" tIns="116839" vert="horz" wrap="square">
            <a:spAutoFit/>
          </a:bodyPr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900" spc="-5">
                <a:latin typeface="Arial MT"/>
                <a:cs typeface="Arial MT"/>
              </a:rPr>
              <a:t>•</a:t>
            </a:r>
            <a:endParaRPr sz="1900">
              <a:latin typeface="Arial MT"/>
              <a:cs typeface="Arial MT"/>
            </a:endParaRPr>
          </a:p>
          <a:p>
            <a:pPr indent="-228600" marL="241300">
              <a:lnSpc>
                <a:spcPct val="100000"/>
              </a:lnSpc>
              <a:spcBef>
                <a:spcPts val="785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b="1" dirty="0" sz="18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Antenatal</a:t>
            </a:r>
            <a:r>
              <a:rPr b="1" dirty="0" sz="1800" spc="-7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18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Care: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90"/>
              </a:spcBef>
            </a:pPr>
            <a:r>
              <a:rPr b="1" dirty="0" sz="1800">
                <a:latin typeface="Calibri"/>
                <a:cs typeface="Calibri"/>
              </a:rPr>
              <a:t>I:</a:t>
            </a:r>
            <a:r>
              <a:rPr b="1" dirty="0" sz="1800" spc="-15">
                <a:latin typeface="Calibri"/>
                <a:cs typeface="Calibri"/>
              </a:rPr>
              <a:t> </a:t>
            </a:r>
            <a:r>
              <a:rPr b="1" dirty="0" sz="1800" spc="-20">
                <a:latin typeface="Calibri"/>
                <a:cs typeface="Calibri"/>
              </a:rPr>
              <a:t>PAH-targeted</a:t>
            </a:r>
            <a:r>
              <a:rPr b="1" dirty="0" sz="1800" spc="-30">
                <a:latin typeface="Calibri"/>
                <a:cs typeface="Calibri"/>
              </a:rPr>
              <a:t> </a:t>
            </a:r>
            <a:r>
              <a:rPr b="1" dirty="0" sz="1800" spc="-10">
                <a:latin typeface="Calibri"/>
                <a:cs typeface="Calibri"/>
              </a:rPr>
              <a:t>therapies:</a:t>
            </a:r>
            <a:endParaRPr sz="1800">
              <a:latin typeface="Calibri"/>
              <a:cs typeface="Calibri"/>
            </a:endParaRPr>
          </a:p>
          <a:p>
            <a:pPr marL="292735">
              <a:lnSpc>
                <a:spcPct val="100000"/>
              </a:lnSpc>
              <a:spcBef>
                <a:spcPts val="285"/>
              </a:spcBef>
            </a:pPr>
            <a:r>
              <a:rPr dirty="0" sz="1800" spc="-10">
                <a:latin typeface="Calibri"/>
                <a:cs typeface="Calibri"/>
              </a:rPr>
              <a:t>-Phosphodiesterase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inhibitors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(sildenafil,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tadalafil).</a:t>
            </a:r>
            <a:endParaRPr sz="1800">
              <a:latin typeface="Calibri"/>
              <a:cs typeface="Calibri"/>
            </a:endParaRPr>
          </a:p>
          <a:p>
            <a:pPr marL="292735">
              <a:lnSpc>
                <a:spcPct val="100000"/>
              </a:lnSpc>
              <a:spcBef>
                <a:spcPts val="275"/>
              </a:spcBef>
            </a:pPr>
            <a:r>
              <a:rPr dirty="0" sz="1800" spc="-10">
                <a:latin typeface="Calibri"/>
                <a:cs typeface="Calibri"/>
              </a:rPr>
              <a:t>-Prostanoid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analogues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(epoprostenol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&amp;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iloprost)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nitric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oxide.</a:t>
            </a:r>
            <a:endParaRPr sz="1800">
              <a:latin typeface="Calibri"/>
              <a:cs typeface="Calibri"/>
            </a:endParaRPr>
          </a:p>
          <a:p>
            <a:pPr marL="292735">
              <a:lnSpc>
                <a:spcPct val="100000"/>
              </a:lnSpc>
              <a:spcBef>
                <a:spcPts val="295"/>
              </a:spcBef>
            </a:pPr>
            <a:r>
              <a:rPr dirty="0" sz="1800" spc="-5">
                <a:latin typeface="Calibri"/>
                <a:cs typeface="Calibri"/>
              </a:rPr>
              <a:t>-Endothelin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receptor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antagonists</a:t>
            </a:r>
            <a:r>
              <a:rPr dirty="0" sz="1800" spc="-5">
                <a:latin typeface="Calibri"/>
                <a:cs typeface="Calibri"/>
              </a:rPr>
              <a:t> (bosentan,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ambrisentan).</a:t>
            </a:r>
            <a:endParaRPr sz="1800">
              <a:latin typeface="Calibri"/>
              <a:cs typeface="Calibri"/>
            </a:endParaRPr>
          </a:p>
          <a:p>
            <a:pPr marL="241300" marR="2582545">
              <a:lnSpc>
                <a:spcPct val="112799"/>
              </a:lnSpc>
              <a:spcBef>
                <a:spcPts val="10"/>
              </a:spcBef>
            </a:pPr>
            <a:r>
              <a:rPr b="1" dirty="0" sz="1800">
                <a:latin typeface="Calibri"/>
                <a:cs typeface="Calibri"/>
              </a:rPr>
              <a:t>II:</a:t>
            </a:r>
            <a:r>
              <a:rPr b="1" dirty="0" sz="1800" spc="385">
                <a:latin typeface="Calibri"/>
                <a:cs typeface="Calibri"/>
              </a:rPr>
              <a:t> </a:t>
            </a:r>
            <a:r>
              <a:rPr b="1" dirty="0" sz="1800" spc="-10">
                <a:latin typeface="Calibri"/>
                <a:cs typeface="Calibri"/>
              </a:rPr>
              <a:t>Thromboprophylaxis</a:t>
            </a:r>
            <a:r>
              <a:rPr b="1" dirty="0" sz="1800" spc="-25">
                <a:latin typeface="Calibri"/>
                <a:cs typeface="Calibri"/>
              </a:rPr>
              <a:t> </a:t>
            </a:r>
            <a:r>
              <a:rPr b="1" dirty="0" sz="1800" spc="-5">
                <a:latin typeface="Calibri"/>
                <a:cs typeface="Calibri"/>
              </a:rPr>
              <a:t>with</a:t>
            </a:r>
            <a:r>
              <a:rPr b="1" dirty="0" sz="1800" spc="-60">
                <a:latin typeface="Calibri"/>
                <a:cs typeface="Calibri"/>
              </a:rPr>
              <a:t> </a:t>
            </a:r>
            <a:r>
              <a:rPr b="1" dirty="0" sz="1800" spc="-5">
                <a:latin typeface="Calibri"/>
                <a:cs typeface="Calibri"/>
              </a:rPr>
              <a:t>LMWH. </a:t>
            </a:r>
            <a:r>
              <a:rPr b="1" dirty="0" sz="1800" spc="-390">
                <a:latin typeface="Calibri"/>
                <a:cs typeface="Calibri"/>
              </a:rPr>
              <a:t> </a:t>
            </a:r>
            <a:r>
              <a:rPr b="1" dirty="0" sz="1800">
                <a:latin typeface="Calibri"/>
                <a:cs typeface="Calibri"/>
              </a:rPr>
              <a:t>III:</a:t>
            </a:r>
            <a:r>
              <a:rPr b="1" dirty="0" sz="1800" spc="-15">
                <a:latin typeface="Calibri"/>
                <a:cs typeface="Calibri"/>
              </a:rPr>
              <a:t> </a:t>
            </a:r>
            <a:r>
              <a:rPr b="1" dirty="0" sz="1800" spc="-5">
                <a:latin typeface="Calibri"/>
                <a:cs typeface="Calibri"/>
              </a:rPr>
              <a:t>Timely</a:t>
            </a:r>
            <a:r>
              <a:rPr b="1" dirty="0" sz="1800" spc="-25">
                <a:latin typeface="Calibri"/>
                <a:cs typeface="Calibri"/>
              </a:rPr>
              <a:t> </a:t>
            </a:r>
            <a:r>
              <a:rPr b="1" dirty="0" sz="1800" spc="-5">
                <a:latin typeface="Calibri"/>
                <a:cs typeface="Calibri"/>
              </a:rPr>
              <a:t>admission.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05" name="object 9"/>
          <p:cNvSpPr/>
          <p:nvPr/>
        </p:nvSpPr>
        <p:spPr>
          <a:xfrm>
            <a:off x="8115300" y="6115811"/>
            <a:ext cx="1866900" cy="742315"/>
          </a:xfrm>
          <a:custGeom>
            <a:avLst/>
            <a:ahLst/>
            <a:rect l="l" t="t" r="r" b="b"/>
            <a:pathLst>
              <a:path w="1866900" h="742315">
                <a:moveTo>
                  <a:pt x="1866900" y="742188"/>
                </a:moveTo>
                <a:lnTo>
                  <a:pt x="1459230" y="336804"/>
                </a:lnTo>
                <a:lnTo>
                  <a:pt x="1273124" y="521868"/>
                </a:lnTo>
                <a:lnTo>
                  <a:pt x="747522" y="0"/>
                </a:lnTo>
                <a:lnTo>
                  <a:pt x="0" y="742188"/>
                </a:lnTo>
                <a:lnTo>
                  <a:pt x="1051560" y="742188"/>
                </a:lnTo>
                <a:lnTo>
                  <a:pt x="1495044" y="742188"/>
                </a:lnTo>
                <a:lnTo>
                  <a:pt x="1866900" y="742188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806" name="object 10"/>
          <p:cNvSpPr txBox="1"/>
          <p:nvPr/>
        </p:nvSpPr>
        <p:spPr>
          <a:xfrm>
            <a:off x="7673085" y="2840228"/>
            <a:ext cx="3764915" cy="249491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Peripartum</a:t>
            </a:r>
            <a:r>
              <a:rPr b="1" dirty="0" sz="1800" spc="-6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18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Care: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-Planning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elective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delivery.</a:t>
            </a:r>
            <a:endParaRPr sz="1800">
              <a:latin typeface="Calibri"/>
              <a:cs typeface="Calibri"/>
            </a:endParaRPr>
          </a:p>
          <a:p>
            <a:pPr marL="241300" marR="351155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-Management </a:t>
            </a:r>
            <a:r>
              <a:rPr dirty="0" sz="1800" spc="-5">
                <a:latin typeface="Calibri"/>
                <a:cs typeface="Calibri"/>
              </a:rPr>
              <a:t>in </a:t>
            </a:r>
            <a:r>
              <a:rPr dirty="0" sz="1800">
                <a:latin typeface="Calibri"/>
                <a:cs typeface="Calibri"/>
              </a:rPr>
              <a:t>an </a:t>
            </a:r>
            <a:r>
              <a:rPr dirty="0" sz="1800" spc="-10">
                <a:latin typeface="Calibri"/>
                <a:cs typeface="Calibri"/>
              </a:rPr>
              <a:t>intensive care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environment.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-Avoiding hypovolaemia.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-Avoiding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acidosis.</a:t>
            </a:r>
            <a:endParaRPr sz="18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-Avoiding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thromboembolism.</a:t>
            </a:r>
            <a:endParaRPr sz="1800">
              <a:latin typeface="Calibri"/>
              <a:cs typeface="Calibri"/>
            </a:endParaRPr>
          </a:p>
          <a:p>
            <a:pPr marL="220979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-Avoiding</a:t>
            </a:r>
            <a:r>
              <a:rPr dirty="0" sz="1800">
                <a:latin typeface="Calibri"/>
                <a:cs typeface="Calibri"/>
              </a:rPr>
              <a:t> pulmonary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artery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catheters.</a:t>
            </a:r>
            <a:endParaRPr sz="1800">
              <a:latin typeface="Calibri"/>
              <a:cs typeface="Calibri"/>
            </a:endParaRPr>
          </a:p>
          <a:p>
            <a:pPr marL="220979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-Avoiding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systemic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vasodilation.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7" name="object 2"/>
          <p:cNvSpPr txBox="1">
            <a:spLocks noGrp="1"/>
          </p:cNvSpPr>
          <p:nvPr>
            <p:ph type="title"/>
          </p:nvPr>
        </p:nvSpPr>
        <p:spPr>
          <a:xfrm>
            <a:off x="762139" y="729615"/>
            <a:ext cx="4439920" cy="559435"/>
          </a:xfrm>
          <a:prstGeom prst="rect"/>
          <a:solidFill>
            <a:srgbClr val="C0C0C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4180"/>
              </a:lnSpc>
            </a:pPr>
            <a:r>
              <a:rPr b="0" dirty="0" sz="3600" spc="-40">
                <a:latin typeface="Calibri Light"/>
                <a:cs typeface="Calibri Light"/>
              </a:rPr>
              <a:t>Congenital</a:t>
            </a:r>
            <a:r>
              <a:rPr b="0" dirty="0" sz="3600" spc="-80">
                <a:latin typeface="Calibri Light"/>
                <a:cs typeface="Calibri Light"/>
              </a:rPr>
              <a:t> </a:t>
            </a:r>
            <a:r>
              <a:rPr b="0" dirty="0" sz="3600" spc="-20">
                <a:latin typeface="Calibri Light"/>
                <a:cs typeface="Calibri Light"/>
              </a:rPr>
              <a:t>heart</a:t>
            </a:r>
            <a:r>
              <a:rPr b="0" dirty="0" sz="3600" spc="-85">
                <a:latin typeface="Calibri Light"/>
                <a:cs typeface="Calibri Light"/>
              </a:rPr>
              <a:t> </a:t>
            </a:r>
            <a:r>
              <a:rPr b="0" dirty="0" sz="3600" spc="-25">
                <a:latin typeface="Calibri Light"/>
                <a:cs typeface="Calibri Light"/>
              </a:rPr>
              <a:t>disease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048808" name="object 3"/>
          <p:cNvSpPr/>
          <p:nvPr/>
        </p:nvSpPr>
        <p:spPr>
          <a:xfrm>
            <a:off x="8217789" y="2145664"/>
            <a:ext cx="1736089" cy="248920"/>
          </a:xfrm>
          <a:custGeom>
            <a:avLst/>
            <a:ahLst/>
            <a:rect l="l" t="t" r="r" b="b"/>
            <a:pathLst>
              <a:path w="1736090" h="248919">
                <a:moveTo>
                  <a:pt x="1735835" y="0"/>
                </a:moveTo>
                <a:lnTo>
                  <a:pt x="0" y="0"/>
                </a:lnTo>
                <a:lnTo>
                  <a:pt x="0" y="248412"/>
                </a:lnTo>
                <a:lnTo>
                  <a:pt x="1735835" y="248412"/>
                </a:lnTo>
                <a:lnTo>
                  <a:pt x="173583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bIns="0" lIns="0" rIns="0" rtlCol="0" tIns="0" wrap="square"/>
          <a:p/>
        </p:txBody>
      </p:sp>
      <p:sp>
        <p:nvSpPr>
          <p:cNvPr id="1048809" name="object 4"/>
          <p:cNvSpPr txBox="1"/>
          <p:nvPr/>
        </p:nvSpPr>
        <p:spPr>
          <a:xfrm>
            <a:off x="722172" y="1677060"/>
            <a:ext cx="10475595" cy="717550"/>
          </a:xfrm>
          <a:prstGeom prst="rect"/>
        </p:spPr>
        <p:txBody>
          <a:bodyPr bIns="0" lIns="0" rIns="0" rtlCol="0" tIns="114935" vert="horz" wrap="square">
            <a:spAutoFit/>
          </a:bodyPr>
          <a:p>
            <a:pPr indent="-229235" marL="241300">
              <a:lnSpc>
                <a:spcPct val="100000"/>
              </a:lnSpc>
              <a:spcBef>
                <a:spcPts val="905"/>
              </a:spcBef>
              <a:buFont typeface="Arial MT"/>
              <a:buChar char="•"/>
              <a:tabLst>
                <a:tab algn="l" pos="241300"/>
                <a:tab algn="l" pos="241935"/>
              </a:tabLst>
            </a:pP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incidence</a:t>
            </a:r>
            <a:r>
              <a:rPr dirty="0" sz="1600" spc="-5">
                <a:latin typeface="Calibri"/>
                <a:cs typeface="Calibri"/>
              </a:rPr>
              <a:t> of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congenital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heart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disease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 spc="-10">
                <a:latin typeface="Calibri"/>
                <a:cs typeface="Calibri"/>
              </a:rPr>
              <a:t> pregnancy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is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increasing.</a:t>
            </a:r>
            <a:endParaRPr sz="1600">
              <a:latin typeface="Calibri"/>
              <a:cs typeface="Calibri"/>
            </a:endParaRPr>
          </a:p>
          <a:p>
            <a:pPr indent="-229235" marL="241300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algn="l" pos="241300"/>
                <a:tab algn="l" pos="241935"/>
              </a:tabLst>
            </a:pPr>
            <a:r>
              <a:rPr dirty="0" sz="1600" spc="-5">
                <a:latin typeface="Calibri"/>
                <a:cs typeface="Calibri"/>
              </a:rPr>
              <a:t>The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most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common</a:t>
            </a:r>
            <a:r>
              <a:rPr dirty="0" sz="1600" spc="3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congenital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heart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diseases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in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pregnancy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5">
                <a:latin typeface="Calibri"/>
                <a:cs typeface="Calibri"/>
              </a:rPr>
              <a:t>are</a:t>
            </a:r>
            <a:r>
              <a:rPr dirty="0" sz="1600" spc="1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patent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ductus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arteriosus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(PDA),</a:t>
            </a:r>
            <a:r>
              <a:rPr dirty="0" sz="1600" spc="2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ASD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and </a:t>
            </a:r>
            <a:r>
              <a:rPr dirty="0" sz="1600" spc="-10">
                <a:latin typeface="Calibri"/>
                <a:cs typeface="Calibri"/>
              </a:rPr>
              <a:t>VSD).</a:t>
            </a:r>
            <a:r>
              <a:rPr dirty="0" sz="1600" spc="50">
                <a:latin typeface="Calibri"/>
                <a:cs typeface="Calibri"/>
              </a:rPr>
              <a:t> </a:t>
            </a:r>
            <a:r>
              <a:rPr dirty="0" sz="1600" spc="-30">
                <a:latin typeface="Calibri"/>
                <a:cs typeface="Calibri"/>
              </a:rPr>
              <a:t>Together</a:t>
            </a:r>
            <a:r>
              <a:rPr dirty="0" sz="1600" spc="2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these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48810" name="object 5"/>
          <p:cNvSpPr txBox="1"/>
          <p:nvPr/>
        </p:nvSpPr>
        <p:spPr>
          <a:xfrm>
            <a:off x="722172" y="2240559"/>
            <a:ext cx="10160635" cy="941069"/>
          </a:xfrm>
          <a:prstGeom prst="rect"/>
        </p:spPr>
        <p:txBody>
          <a:bodyPr bIns="0" lIns="0" rIns="0" rtlCol="0" tIns="116840" vert="horz" wrap="square">
            <a:spAutoFit/>
          </a:bodyPr>
          <a:p>
            <a:pPr marL="241300">
              <a:lnSpc>
                <a:spcPct val="100000"/>
              </a:lnSpc>
              <a:spcBef>
                <a:spcPts val="920"/>
              </a:spcBef>
            </a:pPr>
            <a:r>
              <a:rPr dirty="0" sz="1600" spc="-10">
                <a:latin typeface="Calibri"/>
                <a:cs typeface="Calibri"/>
              </a:rPr>
              <a:t>account </a:t>
            </a:r>
            <a:r>
              <a:rPr dirty="0" sz="1600" spc="-15">
                <a:latin typeface="Calibri"/>
                <a:cs typeface="Calibri"/>
              </a:rPr>
              <a:t>for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about</a:t>
            </a:r>
            <a:r>
              <a:rPr dirty="0" sz="160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60%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of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cases.</a:t>
            </a:r>
            <a:endParaRPr sz="1600">
              <a:latin typeface="Calibri"/>
              <a:cs typeface="Calibri"/>
            </a:endParaRPr>
          </a:p>
          <a:p>
            <a:pPr indent="-229235" marL="241300" marR="5080">
              <a:lnSpc>
                <a:spcPts val="1730"/>
              </a:lnSpc>
              <a:spcBef>
                <a:spcPts val="1035"/>
              </a:spcBef>
              <a:buFont typeface="Arial MT"/>
              <a:buChar char="•"/>
              <a:tabLst>
                <a:tab algn="l" pos="241300"/>
                <a:tab algn="l" pos="241935"/>
              </a:tabLst>
            </a:pP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Simple</a:t>
            </a:r>
            <a:r>
              <a:rPr dirty="0" sz="1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acyanotic</a:t>
            </a:r>
            <a:r>
              <a:rPr dirty="0" sz="1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defects</a:t>
            </a:r>
            <a:r>
              <a:rPr dirty="0" sz="16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uncomplicated</a:t>
            </a: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left-to-right</a:t>
            </a: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shunts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pose</a:t>
            </a:r>
            <a:r>
              <a:rPr dirty="0" sz="1600" spc="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little</a:t>
            </a:r>
            <a:r>
              <a:rPr dirty="0" sz="16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problem,</a:t>
            </a:r>
            <a:r>
              <a:rPr dirty="0" sz="1600" spc="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women</a:t>
            </a:r>
            <a:r>
              <a:rPr dirty="0" sz="1600" spc="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dirty="0" sz="1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0000"/>
                </a:solidFill>
                <a:latin typeface="Calibri"/>
                <a:cs typeface="Calibri"/>
              </a:rPr>
              <a:t>defects</a:t>
            </a:r>
            <a:r>
              <a:rPr dirty="0" sz="16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minimal </a:t>
            </a:r>
            <a:r>
              <a:rPr dirty="0" sz="1600" spc="-3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hemodynamic</a:t>
            </a:r>
            <a:r>
              <a:rPr dirty="0" sz="1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significance</a:t>
            </a:r>
            <a:r>
              <a:rPr dirty="0" sz="16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dirty="0" sz="16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well</a:t>
            </a:r>
            <a:r>
              <a:rPr dirty="0" sz="16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600" spc="-20">
                <a:solidFill>
                  <a:srgbClr val="FF0000"/>
                </a:solidFill>
                <a:latin typeface="Calibri"/>
                <a:cs typeface="Calibri"/>
              </a:rPr>
              <a:t>pregnancy.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48811" name="object 6"/>
          <p:cNvSpPr txBox="1"/>
          <p:nvPr/>
        </p:nvSpPr>
        <p:spPr>
          <a:xfrm>
            <a:off x="722172" y="3258439"/>
            <a:ext cx="96520" cy="26924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048812" name="object 7"/>
          <p:cNvSpPr txBox="1"/>
          <p:nvPr/>
        </p:nvSpPr>
        <p:spPr>
          <a:xfrm>
            <a:off x="963510" y="3277996"/>
            <a:ext cx="1278890" cy="24892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1860"/>
              </a:lnSpc>
            </a:pPr>
            <a:r>
              <a:rPr b="1" dirty="0" sz="1600" spc="-5">
                <a:latin typeface="Calibri"/>
                <a:cs typeface="Calibri"/>
              </a:rPr>
              <a:t>Most</a:t>
            </a:r>
            <a:r>
              <a:rPr b="1" dirty="0" sz="1600" spc="-50">
                <a:latin typeface="Calibri"/>
                <a:cs typeface="Calibri"/>
              </a:rPr>
              <a:t> </a:t>
            </a:r>
            <a:r>
              <a:rPr b="1" dirty="0" sz="1600" spc="-10">
                <a:latin typeface="Calibri"/>
                <a:cs typeface="Calibri"/>
              </a:rPr>
              <a:t>common: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48813" name="object 8"/>
          <p:cNvSpPr txBox="1"/>
          <p:nvPr/>
        </p:nvSpPr>
        <p:spPr>
          <a:xfrm>
            <a:off x="1179677" y="3503193"/>
            <a:ext cx="2726690" cy="2571115"/>
          </a:xfrm>
          <a:prstGeom prst="rect"/>
        </p:spPr>
        <p:txBody>
          <a:bodyPr bIns="0" lIns="0" rIns="0" rtlCol="0" tIns="50800" vert="horz" wrap="square">
            <a:spAutoFit/>
          </a:bodyPr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b="1" dirty="0" sz="1600" spc="-20">
                <a:latin typeface="Calibri"/>
                <a:cs typeface="Calibri"/>
              </a:rPr>
              <a:t>-Patent</a:t>
            </a:r>
            <a:r>
              <a:rPr b="1" dirty="0" sz="1600" spc="-5">
                <a:latin typeface="Calibri"/>
                <a:cs typeface="Calibri"/>
              </a:rPr>
              <a:t> </a:t>
            </a:r>
            <a:r>
              <a:rPr b="1" dirty="0" sz="1600" spc="-10">
                <a:latin typeface="Calibri"/>
                <a:cs typeface="Calibri"/>
              </a:rPr>
              <a:t>Ductus</a:t>
            </a:r>
            <a:r>
              <a:rPr b="1" dirty="0" sz="1600" spc="20">
                <a:latin typeface="Calibri"/>
                <a:cs typeface="Calibri"/>
              </a:rPr>
              <a:t> </a:t>
            </a:r>
            <a:r>
              <a:rPr b="1" dirty="0" sz="1600" spc="-10">
                <a:latin typeface="Calibri"/>
                <a:cs typeface="Calibri"/>
              </a:rPr>
              <a:t>Arteriosus: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b="1" dirty="0" sz="1600" spc="-10">
                <a:latin typeface="Calibri"/>
                <a:cs typeface="Calibri"/>
              </a:rPr>
              <a:t>-Atrial</a:t>
            </a:r>
            <a:r>
              <a:rPr b="1" dirty="0" sz="1600" spc="-25">
                <a:latin typeface="Calibri"/>
                <a:cs typeface="Calibri"/>
              </a:rPr>
              <a:t> </a:t>
            </a:r>
            <a:r>
              <a:rPr b="1" dirty="0" sz="1600" spc="-10">
                <a:latin typeface="Calibri"/>
                <a:cs typeface="Calibri"/>
              </a:rPr>
              <a:t>Septal </a:t>
            </a:r>
            <a:r>
              <a:rPr b="1" dirty="0" sz="1600" spc="-15">
                <a:latin typeface="Calibri"/>
                <a:cs typeface="Calibri"/>
              </a:rPr>
              <a:t>Defect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b="1" dirty="0" sz="1600" spc="-15">
                <a:latin typeface="Calibri"/>
                <a:cs typeface="Calibri"/>
              </a:rPr>
              <a:t>-Ventricular</a:t>
            </a:r>
            <a:r>
              <a:rPr b="1" dirty="0" sz="1600" spc="-5">
                <a:latin typeface="Calibri"/>
                <a:cs typeface="Calibri"/>
              </a:rPr>
              <a:t> </a:t>
            </a:r>
            <a:r>
              <a:rPr b="1" dirty="0" sz="1600" spc="-10">
                <a:latin typeface="Calibri"/>
                <a:cs typeface="Calibri"/>
              </a:rPr>
              <a:t>Septal</a:t>
            </a:r>
            <a:r>
              <a:rPr b="1" dirty="0" sz="1600" spc="5">
                <a:latin typeface="Calibri"/>
                <a:cs typeface="Calibri"/>
              </a:rPr>
              <a:t> </a:t>
            </a:r>
            <a:r>
              <a:rPr b="1" dirty="0" sz="1600" spc="-15">
                <a:latin typeface="Calibri"/>
                <a:cs typeface="Calibri"/>
              </a:rPr>
              <a:t>Defect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b="1" dirty="0" sz="1600" spc="-10">
                <a:latin typeface="Calibri"/>
                <a:cs typeface="Calibri"/>
              </a:rPr>
              <a:t>-Congenital</a:t>
            </a:r>
            <a:r>
              <a:rPr b="1" dirty="0" sz="1600" spc="-20">
                <a:latin typeface="Calibri"/>
                <a:cs typeface="Calibri"/>
              </a:rPr>
              <a:t> </a:t>
            </a:r>
            <a:r>
              <a:rPr b="1" dirty="0" sz="1600" spc="-5">
                <a:latin typeface="Calibri"/>
                <a:cs typeface="Calibri"/>
              </a:rPr>
              <a:t>Aortic</a:t>
            </a:r>
            <a:r>
              <a:rPr b="1" dirty="0" sz="1600" spc="-20">
                <a:latin typeface="Calibri"/>
                <a:cs typeface="Calibri"/>
              </a:rPr>
              <a:t> </a:t>
            </a:r>
            <a:r>
              <a:rPr b="1" dirty="0" sz="1600" spc="-10">
                <a:latin typeface="Calibri"/>
                <a:cs typeface="Calibri"/>
              </a:rPr>
              <a:t>Stenosis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b="1" dirty="0" sz="1600" spc="-10">
                <a:latin typeface="Calibri"/>
                <a:cs typeface="Calibri"/>
              </a:rPr>
              <a:t>-Coarctation</a:t>
            </a:r>
            <a:r>
              <a:rPr b="1" dirty="0" sz="1600" spc="-20">
                <a:latin typeface="Calibri"/>
                <a:cs typeface="Calibri"/>
              </a:rPr>
              <a:t> </a:t>
            </a:r>
            <a:r>
              <a:rPr b="1" dirty="0" sz="1600" spc="-5">
                <a:latin typeface="Calibri"/>
                <a:cs typeface="Calibri"/>
              </a:rPr>
              <a:t>of</a:t>
            </a:r>
            <a:r>
              <a:rPr b="1" dirty="0" sz="1600" spc="5">
                <a:latin typeface="Calibri"/>
                <a:cs typeface="Calibri"/>
              </a:rPr>
              <a:t> </a:t>
            </a:r>
            <a:r>
              <a:rPr b="1" dirty="0" sz="1600" spc="-10">
                <a:latin typeface="Calibri"/>
                <a:cs typeface="Calibri"/>
              </a:rPr>
              <a:t>the</a:t>
            </a:r>
            <a:r>
              <a:rPr b="1" dirty="0" sz="1600">
                <a:latin typeface="Calibri"/>
                <a:cs typeface="Calibri"/>
              </a:rPr>
              <a:t> </a:t>
            </a:r>
            <a:r>
              <a:rPr b="1" dirty="0" sz="1600" spc="-10">
                <a:latin typeface="Calibri"/>
                <a:cs typeface="Calibri"/>
              </a:rPr>
              <a:t>Aorta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b="1" dirty="0" sz="1600" spc="-20">
                <a:latin typeface="Calibri"/>
                <a:cs typeface="Calibri"/>
              </a:rPr>
              <a:t>-Marfan’s</a:t>
            </a:r>
            <a:r>
              <a:rPr b="1" dirty="0" sz="1600" spc="5">
                <a:latin typeface="Calibri"/>
                <a:cs typeface="Calibri"/>
              </a:rPr>
              <a:t> </a:t>
            </a:r>
            <a:r>
              <a:rPr b="1" dirty="0" sz="1600" spc="-15">
                <a:latin typeface="Calibri"/>
                <a:cs typeface="Calibri"/>
              </a:rPr>
              <a:t>Syndrome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b="1" dirty="0" sz="1600" spc="-10">
                <a:latin typeface="Calibri"/>
                <a:cs typeface="Calibri"/>
              </a:rPr>
              <a:t>-Cyanotic</a:t>
            </a:r>
            <a:r>
              <a:rPr b="1" dirty="0" sz="1600">
                <a:latin typeface="Calibri"/>
                <a:cs typeface="Calibri"/>
              </a:rPr>
              <a:t> </a:t>
            </a:r>
            <a:r>
              <a:rPr b="1" dirty="0" sz="1600" spc="-5">
                <a:latin typeface="Calibri"/>
                <a:cs typeface="Calibri"/>
              </a:rPr>
              <a:t>Heart Diseases:</a:t>
            </a:r>
            <a:endParaRPr sz="1600">
              <a:latin typeface="Calibri"/>
              <a:cs typeface="Calibri"/>
            </a:endParaRPr>
          </a:p>
          <a:p>
            <a:pPr indent="-229235" marL="1155700">
              <a:lnSpc>
                <a:spcPct val="100000"/>
              </a:lnSpc>
              <a:spcBef>
                <a:spcPts val="300"/>
              </a:spcBef>
              <a:buFont typeface="Courier New"/>
              <a:buChar char="o"/>
              <a:tabLst>
                <a:tab algn="l" pos="1156335"/>
              </a:tabLst>
            </a:pPr>
            <a:r>
              <a:rPr b="1" dirty="0" sz="1600" spc="-5">
                <a:latin typeface="Calibri"/>
                <a:cs typeface="Calibri"/>
              </a:rPr>
              <a:t>Pulmonary</a:t>
            </a:r>
            <a:r>
              <a:rPr b="1" dirty="0" sz="1600" spc="-35">
                <a:latin typeface="Calibri"/>
                <a:cs typeface="Calibri"/>
              </a:rPr>
              <a:t> </a:t>
            </a:r>
            <a:r>
              <a:rPr b="1" dirty="0" sz="1600" spc="-15">
                <a:latin typeface="Calibri"/>
                <a:cs typeface="Calibri"/>
              </a:rPr>
              <a:t>Atresia</a:t>
            </a:r>
            <a:endParaRPr sz="1600">
              <a:latin typeface="Calibri"/>
              <a:cs typeface="Calibri"/>
            </a:endParaRPr>
          </a:p>
          <a:p>
            <a:pPr indent="-229235" marL="1155700">
              <a:lnSpc>
                <a:spcPct val="100000"/>
              </a:lnSpc>
              <a:spcBef>
                <a:spcPts val="315"/>
              </a:spcBef>
              <a:buFont typeface="Courier New"/>
              <a:buChar char="o"/>
              <a:tabLst>
                <a:tab algn="l" pos="1156335"/>
              </a:tabLst>
            </a:pPr>
            <a:r>
              <a:rPr b="1" dirty="0" sz="1600" spc="-25">
                <a:latin typeface="Calibri"/>
                <a:cs typeface="Calibri"/>
              </a:rPr>
              <a:t>Tetralogy</a:t>
            </a:r>
            <a:r>
              <a:rPr b="1" dirty="0" sz="1600" spc="-20">
                <a:latin typeface="Calibri"/>
                <a:cs typeface="Calibri"/>
              </a:rPr>
              <a:t> </a:t>
            </a:r>
            <a:r>
              <a:rPr b="1" dirty="0" sz="1600" spc="-5">
                <a:latin typeface="Calibri"/>
                <a:cs typeface="Calibri"/>
              </a:rPr>
              <a:t>of</a:t>
            </a:r>
            <a:r>
              <a:rPr b="1" dirty="0" sz="1600" spc="-15">
                <a:latin typeface="Calibri"/>
                <a:cs typeface="Calibri"/>
              </a:rPr>
              <a:t> </a:t>
            </a:r>
            <a:r>
              <a:rPr b="1" dirty="0" sz="1600" spc="-10">
                <a:latin typeface="Calibri"/>
                <a:cs typeface="Calibri"/>
              </a:rPr>
              <a:t>Fallot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48814" name="object 9"/>
          <p:cNvSpPr/>
          <p:nvPr/>
        </p:nvSpPr>
        <p:spPr>
          <a:xfrm>
            <a:off x="10918952" y="713231"/>
            <a:ext cx="1273175" cy="2533015"/>
          </a:xfrm>
          <a:custGeom>
            <a:avLst/>
            <a:ah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815" name="object 10"/>
          <p:cNvSpPr/>
          <p:nvPr/>
        </p:nvSpPr>
        <p:spPr>
          <a:xfrm>
            <a:off x="0" y="4600955"/>
            <a:ext cx="1014094" cy="2018030"/>
          </a:xfrm>
          <a:custGeom>
            <a:avLst/>
            <a:ah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object 2"/>
          <p:cNvSpPr txBox="1"/>
          <p:nvPr/>
        </p:nvSpPr>
        <p:spPr>
          <a:xfrm>
            <a:off x="722172" y="913257"/>
            <a:ext cx="101600" cy="28511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latin typeface="Arial MT"/>
                <a:cs typeface="Arial MT"/>
              </a:rPr>
              <a:t>•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048817" name="object 3"/>
          <p:cNvSpPr txBox="1"/>
          <p:nvPr/>
        </p:nvSpPr>
        <p:spPr>
          <a:xfrm>
            <a:off x="963510" y="934974"/>
            <a:ext cx="2248535" cy="26416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1975"/>
              </a:lnSpc>
            </a:pPr>
            <a:r>
              <a:rPr b="1" dirty="0" sz="1700" spc="-20">
                <a:latin typeface="Calibri"/>
                <a:cs typeface="Calibri"/>
              </a:rPr>
              <a:t>Patent</a:t>
            </a:r>
            <a:r>
              <a:rPr b="1" dirty="0" sz="1700" spc="-45">
                <a:latin typeface="Calibri"/>
                <a:cs typeface="Calibri"/>
              </a:rPr>
              <a:t> </a:t>
            </a:r>
            <a:r>
              <a:rPr b="1" dirty="0" sz="1700" spc="-5">
                <a:latin typeface="Calibri"/>
                <a:cs typeface="Calibri"/>
              </a:rPr>
              <a:t>ductus</a:t>
            </a:r>
            <a:r>
              <a:rPr b="1" dirty="0" sz="1700" spc="-20">
                <a:latin typeface="Calibri"/>
                <a:cs typeface="Calibri"/>
              </a:rPr>
              <a:t> </a:t>
            </a:r>
            <a:r>
              <a:rPr b="1" dirty="0" sz="1700" spc="-5">
                <a:latin typeface="Calibri"/>
                <a:cs typeface="Calibri"/>
              </a:rPr>
              <a:t>arteriosus</a:t>
            </a:r>
            <a:r>
              <a:rPr dirty="0" sz="1700" spc="-5">
                <a:latin typeface="Calibri"/>
                <a:cs typeface="Calibri"/>
              </a:rPr>
              <a:t>: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48818" name="object 4"/>
          <p:cNvSpPr txBox="1"/>
          <p:nvPr/>
        </p:nvSpPr>
        <p:spPr>
          <a:xfrm>
            <a:off x="1228445" y="1184528"/>
            <a:ext cx="7943215" cy="55499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5">
                <a:latin typeface="Calibri"/>
                <a:cs typeface="Calibri"/>
              </a:rPr>
              <a:t>-</a:t>
            </a:r>
            <a:r>
              <a:rPr dirty="0" sz="1700" spc="-5">
                <a:solidFill>
                  <a:srgbClr val="FF0000"/>
                </a:solidFill>
                <a:latin typeface="Calibri"/>
                <a:cs typeface="Calibri"/>
              </a:rPr>
              <a:t>Corrected</a:t>
            </a:r>
            <a:r>
              <a:rPr dirty="0" sz="17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cases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pose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no </a:t>
            </a:r>
            <a:r>
              <a:rPr dirty="0" sz="1700" spc="-5">
                <a:solidFill>
                  <a:srgbClr val="FF0000"/>
                </a:solidFill>
                <a:latin typeface="Calibri"/>
                <a:cs typeface="Calibri"/>
              </a:rPr>
              <a:t>problems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 in</a:t>
            </a:r>
            <a:r>
              <a:rPr dirty="0" sz="17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FF0000"/>
                </a:solidFill>
                <a:latin typeface="Calibri"/>
                <a:cs typeface="Calibri"/>
              </a:rPr>
              <a:t>pregnancy</a:t>
            </a:r>
            <a:r>
              <a:rPr dirty="0" sz="1700" spc="-4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do not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require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antibiotic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prophylaxis.</a:t>
            </a:r>
            <a:endParaRPr dirty="0"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1700" spc="-5">
                <a:latin typeface="Calibri"/>
                <a:cs typeface="Calibri"/>
              </a:rPr>
              <a:t>-</a:t>
            </a:r>
            <a:r>
              <a:rPr dirty="0" sz="1700" spc="-5">
                <a:solidFill>
                  <a:srgbClr val="FF0000"/>
                </a:solidFill>
                <a:latin typeface="Calibri"/>
                <a:cs typeface="Calibri"/>
              </a:rPr>
              <a:t>Uncorrected</a:t>
            </a:r>
            <a:r>
              <a:rPr dirty="0" sz="17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cases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usually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do well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but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are</a:t>
            </a:r>
            <a:r>
              <a:rPr dirty="0" sz="1700" spc="-5">
                <a:latin typeface="Calibri"/>
                <a:cs typeface="Calibri"/>
              </a:rPr>
              <a:t> at</a:t>
            </a:r>
            <a:r>
              <a:rPr dirty="0" sz="1700" spc="15"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risk</a:t>
            </a:r>
            <a:r>
              <a:rPr dirty="0" sz="17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7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FF0000"/>
                </a:solidFill>
                <a:latin typeface="Calibri"/>
                <a:cs typeface="Calibri"/>
              </a:rPr>
              <a:t>congestive</a:t>
            </a:r>
            <a:r>
              <a:rPr dirty="0" sz="17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FF0000"/>
                </a:solidFill>
                <a:latin typeface="Calibri"/>
                <a:cs typeface="Calibri"/>
              </a:rPr>
              <a:t>cardiac</a:t>
            </a:r>
            <a:r>
              <a:rPr dirty="0" sz="17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0000"/>
                </a:solidFill>
                <a:latin typeface="Calibri"/>
                <a:cs typeface="Calibri"/>
              </a:rPr>
              <a:t>failure.</a:t>
            </a:r>
            <a:endParaRPr dirty="0" sz="1700">
              <a:latin typeface="Calibri"/>
              <a:cs typeface="Calibri"/>
            </a:endParaRPr>
          </a:p>
        </p:txBody>
      </p:sp>
      <p:sp>
        <p:nvSpPr>
          <p:cNvPr id="1048819" name="object 5"/>
          <p:cNvSpPr txBox="1"/>
          <p:nvPr/>
        </p:nvSpPr>
        <p:spPr>
          <a:xfrm>
            <a:off x="722172" y="1789938"/>
            <a:ext cx="101600" cy="28511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latin typeface="Arial MT"/>
                <a:cs typeface="Arial MT"/>
              </a:rPr>
              <a:t>•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048820" name="object 6"/>
          <p:cNvSpPr txBox="1"/>
          <p:nvPr/>
        </p:nvSpPr>
        <p:spPr>
          <a:xfrm>
            <a:off x="963510" y="1811273"/>
            <a:ext cx="1756410" cy="26416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1975"/>
              </a:lnSpc>
            </a:pPr>
            <a:r>
              <a:rPr b="1" dirty="0" sz="1700" spc="-10">
                <a:latin typeface="Calibri"/>
                <a:cs typeface="Calibri"/>
              </a:rPr>
              <a:t>Atrial</a:t>
            </a:r>
            <a:r>
              <a:rPr b="1" dirty="0" sz="1700" spc="-60">
                <a:latin typeface="Calibri"/>
                <a:cs typeface="Calibri"/>
              </a:rPr>
              <a:t> </a:t>
            </a:r>
            <a:r>
              <a:rPr b="1" dirty="0" sz="1700" spc="-5">
                <a:latin typeface="Calibri"/>
                <a:cs typeface="Calibri"/>
              </a:rPr>
              <a:t>septal</a:t>
            </a:r>
            <a:r>
              <a:rPr b="1" dirty="0" sz="1700" spc="-60">
                <a:latin typeface="Calibri"/>
                <a:cs typeface="Calibri"/>
              </a:rPr>
              <a:t> </a:t>
            </a:r>
            <a:r>
              <a:rPr b="1" dirty="0" sz="1700" spc="-10">
                <a:latin typeface="Calibri"/>
                <a:cs typeface="Calibri"/>
              </a:rPr>
              <a:t>defect: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48821" name="object 7"/>
          <p:cNvSpPr txBox="1"/>
          <p:nvPr/>
        </p:nvSpPr>
        <p:spPr>
          <a:xfrm>
            <a:off x="1179677" y="2059686"/>
            <a:ext cx="9949180" cy="103505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latin typeface="Calibri"/>
                <a:cs typeface="Calibri"/>
              </a:rPr>
              <a:t>-Usually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well</a:t>
            </a:r>
            <a:r>
              <a:rPr dirty="0" sz="17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0000"/>
                </a:solidFill>
                <a:latin typeface="Calibri"/>
                <a:cs typeface="Calibri"/>
              </a:rPr>
              <a:t>tolerated </a:t>
            </a:r>
            <a:r>
              <a:rPr dirty="0" sz="1700">
                <a:latin typeface="Calibri"/>
                <a:cs typeface="Calibri"/>
              </a:rPr>
              <a:t>in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 spc="-15">
                <a:latin typeface="Calibri"/>
                <a:cs typeface="Calibri"/>
              </a:rPr>
              <a:t>pregnancy.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700" spc="-10">
                <a:latin typeface="Calibri"/>
                <a:cs typeface="Calibri"/>
              </a:rPr>
              <a:t>-Potential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risk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of</a:t>
            </a:r>
            <a:r>
              <a:rPr dirty="0" sz="1700" spc="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paradoxical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embolism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but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risk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is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 spc="-30">
                <a:latin typeface="Calibri"/>
                <a:cs typeface="Calibri"/>
              </a:rPr>
              <a:t>low.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ts val="1630"/>
              </a:lnSpc>
              <a:spcBef>
                <a:spcPts val="490"/>
              </a:spcBef>
            </a:pPr>
            <a:r>
              <a:rPr dirty="0" sz="1700" spc="-20">
                <a:latin typeface="Calibri"/>
                <a:cs typeface="Calibri"/>
              </a:rPr>
              <a:t>-Women</a:t>
            </a:r>
            <a:r>
              <a:rPr dirty="0" sz="1700" spc="10">
                <a:latin typeface="Calibri"/>
                <a:cs typeface="Calibri"/>
              </a:rPr>
              <a:t> </a:t>
            </a:r>
            <a:r>
              <a:rPr dirty="0" sz="1700" spc="-15">
                <a:latin typeface="Calibri"/>
                <a:cs typeface="Calibri"/>
              </a:rPr>
              <a:t>may</a:t>
            </a:r>
            <a:r>
              <a:rPr dirty="0" sz="1700" spc="3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become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hypotensive </a:t>
            </a:r>
            <a:r>
              <a:rPr dirty="0" sz="1700">
                <a:latin typeface="Calibri"/>
                <a:cs typeface="Calibri"/>
              </a:rPr>
              <a:t>if</a:t>
            </a:r>
            <a:r>
              <a:rPr dirty="0" sz="1700" spc="1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there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is</a:t>
            </a:r>
            <a:r>
              <a:rPr dirty="0" sz="1700" spc="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 </a:t>
            </a:r>
            <a:r>
              <a:rPr dirty="0" sz="1700" spc="-5">
                <a:latin typeface="Calibri"/>
                <a:cs typeface="Calibri"/>
              </a:rPr>
              <a:t>increase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</a:t>
            </a:r>
            <a:r>
              <a:rPr dirty="0" sz="1700" spc="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 </a:t>
            </a:r>
            <a:r>
              <a:rPr dirty="0" sz="1700" spc="-5">
                <a:latin typeface="Calibri"/>
                <a:cs typeface="Calibri"/>
              </a:rPr>
              <a:t>left-to-right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shunt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following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blood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loss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at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 spc="-15">
                <a:latin typeface="Calibri"/>
                <a:cs typeface="Calibri"/>
              </a:rPr>
              <a:t>delivery. </a:t>
            </a:r>
            <a:r>
              <a:rPr dirty="0" sz="1700" spc="-37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This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causes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 </a:t>
            </a:r>
            <a:r>
              <a:rPr dirty="0" sz="1700" spc="-10">
                <a:latin typeface="Calibri"/>
                <a:cs typeface="Calibri"/>
              </a:rPr>
              <a:t>drop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left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ventricular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output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coronary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blood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flow.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48822" name="object 8"/>
          <p:cNvSpPr txBox="1"/>
          <p:nvPr/>
        </p:nvSpPr>
        <p:spPr>
          <a:xfrm>
            <a:off x="722172" y="3143504"/>
            <a:ext cx="101600" cy="28511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latin typeface="Arial MT"/>
                <a:cs typeface="Arial MT"/>
              </a:rPr>
              <a:t>•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048823" name="object 9"/>
          <p:cNvSpPr txBox="1"/>
          <p:nvPr/>
        </p:nvSpPr>
        <p:spPr>
          <a:xfrm>
            <a:off x="963510" y="3164585"/>
            <a:ext cx="2252980" cy="26416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1980"/>
              </a:lnSpc>
            </a:pPr>
            <a:r>
              <a:rPr b="1" dirty="0" sz="1700" spc="-15">
                <a:latin typeface="Calibri"/>
                <a:cs typeface="Calibri"/>
              </a:rPr>
              <a:t>Ventricular</a:t>
            </a:r>
            <a:r>
              <a:rPr b="1" dirty="0" sz="1700" spc="-45">
                <a:latin typeface="Calibri"/>
                <a:cs typeface="Calibri"/>
              </a:rPr>
              <a:t> </a:t>
            </a:r>
            <a:r>
              <a:rPr b="1" dirty="0" sz="1700" spc="-5">
                <a:latin typeface="Calibri"/>
                <a:cs typeface="Calibri"/>
              </a:rPr>
              <a:t>septal</a:t>
            </a:r>
            <a:r>
              <a:rPr b="1" dirty="0" sz="1700" spc="-40">
                <a:latin typeface="Calibri"/>
                <a:cs typeface="Calibri"/>
              </a:rPr>
              <a:t> </a:t>
            </a:r>
            <a:r>
              <a:rPr b="1" dirty="0" sz="1700" spc="-10">
                <a:latin typeface="Calibri"/>
                <a:cs typeface="Calibri"/>
              </a:rPr>
              <a:t>defect: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48824" name="object 10"/>
          <p:cNvSpPr txBox="1"/>
          <p:nvPr/>
        </p:nvSpPr>
        <p:spPr>
          <a:xfrm>
            <a:off x="1228445" y="3414776"/>
            <a:ext cx="7456805" cy="28511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>
                <a:latin typeface="Calibri"/>
                <a:cs typeface="Calibri"/>
              </a:rPr>
              <a:t>-Usually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well</a:t>
            </a:r>
            <a:r>
              <a:rPr dirty="0" sz="17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0000"/>
                </a:solidFill>
                <a:latin typeface="Calibri"/>
                <a:cs typeface="Calibri"/>
              </a:rPr>
              <a:t>tolerated</a:t>
            </a:r>
            <a:r>
              <a:rPr dirty="0" sz="17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</a:t>
            </a:r>
            <a:r>
              <a:rPr dirty="0" sz="1700" spc="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pregnancy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unless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5">
                <a:latin typeface="Calibri"/>
                <a:cs typeface="Calibri"/>
              </a:rPr>
              <a:t> woman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has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Eisenmenger’s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syndrome.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48825" name="object 11"/>
          <p:cNvSpPr txBox="1"/>
          <p:nvPr/>
        </p:nvSpPr>
        <p:spPr>
          <a:xfrm>
            <a:off x="722172" y="3748532"/>
            <a:ext cx="101600" cy="28511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>
                <a:latin typeface="Arial MT"/>
                <a:cs typeface="Arial MT"/>
              </a:rPr>
              <a:t>•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048826" name="object 12"/>
          <p:cNvSpPr txBox="1"/>
          <p:nvPr/>
        </p:nvSpPr>
        <p:spPr>
          <a:xfrm>
            <a:off x="963510" y="3769614"/>
            <a:ext cx="2216785" cy="26416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1980"/>
              </a:lnSpc>
            </a:pPr>
            <a:r>
              <a:rPr b="1" dirty="0" sz="1700" spc="-10">
                <a:latin typeface="Calibri"/>
                <a:cs typeface="Calibri"/>
              </a:rPr>
              <a:t>Coarctation</a:t>
            </a:r>
            <a:r>
              <a:rPr b="1" dirty="0" sz="1700" spc="-35">
                <a:latin typeface="Calibri"/>
                <a:cs typeface="Calibri"/>
              </a:rPr>
              <a:t> </a:t>
            </a:r>
            <a:r>
              <a:rPr b="1" dirty="0" sz="1700">
                <a:latin typeface="Calibri"/>
                <a:cs typeface="Calibri"/>
              </a:rPr>
              <a:t>of</a:t>
            </a:r>
            <a:r>
              <a:rPr b="1" dirty="0" sz="1700" spc="-15">
                <a:latin typeface="Calibri"/>
                <a:cs typeface="Calibri"/>
              </a:rPr>
              <a:t> </a:t>
            </a:r>
            <a:r>
              <a:rPr b="1" dirty="0" sz="1700" spc="-5">
                <a:latin typeface="Calibri"/>
                <a:cs typeface="Calibri"/>
              </a:rPr>
              <a:t>the</a:t>
            </a:r>
            <a:r>
              <a:rPr b="1" dirty="0" sz="1700" spc="-30">
                <a:latin typeface="Calibri"/>
                <a:cs typeface="Calibri"/>
              </a:rPr>
              <a:t> </a:t>
            </a:r>
            <a:r>
              <a:rPr b="1" dirty="0" sz="1700" spc="-5">
                <a:latin typeface="Calibri"/>
                <a:cs typeface="Calibri"/>
              </a:rPr>
              <a:t>aorta: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48827" name="object 13"/>
          <p:cNvSpPr txBox="1"/>
          <p:nvPr/>
        </p:nvSpPr>
        <p:spPr>
          <a:xfrm>
            <a:off x="1179677" y="4019803"/>
            <a:ext cx="10125710" cy="192722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5">
                <a:latin typeface="Calibri"/>
                <a:cs typeface="Calibri"/>
              </a:rPr>
              <a:t>-If</a:t>
            </a:r>
            <a:r>
              <a:rPr dirty="0" sz="1700" spc="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diagnosed,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this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is</a:t>
            </a:r>
            <a:r>
              <a:rPr dirty="0" sz="1700" spc="20"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FF0000"/>
                </a:solidFill>
                <a:latin typeface="Calibri"/>
                <a:cs typeface="Calibri"/>
              </a:rPr>
              <a:t>usually</a:t>
            </a:r>
            <a:r>
              <a:rPr dirty="0" sz="17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FF0000"/>
                </a:solidFill>
                <a:latin typeface="Calibri"/>
                <a:cs typeface="Calibri"/>
              </a:rPr>
              <a:t>corrected</a:t>
            </a:r>
            <a:r>
              <a:rPr dirty="0" sz="17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prior</a:t>
            </a:r>
            <a:r>
              <a:rPr dirty="0" sz="1700" spc="-5">
                <a:solidFill>
                  <a:srgbClr val="FF0000"/>
                </a:solidFill>
                <a:latin typeface="Calibri"/>
                <a:cs typeface="Calibri"/>
              </a:rPr>
              <a:t> to</a:t>
            </a:r>
            <a:r>
              <a:rPr dirty="0" sz="17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FF0000"/>
                </a:solidFill>
                <a:latin typeface="Calibri"/>
                <a:cs typeface="Calibri"/>
              </a:rPr>
              <a:t>pregnancy </a:t>
            </a:r>
            <a:r>
              <a:rPr dirty="0" sz="1700">
                <a:latin typeface="Calibri"/>
                <a:cs typeface="Calibri"/>
              </a:rPr>
              <a:t>but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residual </a:t>
            </a:r>
            <a:r>
              <a:rPr dirty="0" sz="1700" spc="-10">
                <a:latin typeface="Calibri"/>
                <a:cs typeface="Calibri"/>
              </a:rPr>
              <a:t>coarctation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is not </a:t>
            </a:r>
            <a:r>
              <a:rPr dirty="0" sz="1700" spc="-5">
                <a:latin typeface="Calibri"/>
                <a:cs typeface="Calibri"/>
              </a:rPr>
              <a:t>uncommon.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  <a:spcBef>
                <a:spcPts val="85"/>
              </a:spcBef>
            </a:pPr>
            <a:r>
              <a:rPr dirty="0" sz="1700" spc="-5">
                <a:latin typeface="Calibri"/>
                <a:cs typeface="Calibri"/>
              </a:rPr>
              <a:t>-The</a:t>
            </a:r>
            <a:r>
              <a:rPr dirty="0" sz="1700" spc="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risks</a:t>
            </a:r>
            <a:r>
              <a:rPr dirty="0" sz="1700">
                <a:latin typeface="Calibri"/>
                <a:cs typeface="Calibri"/>
              </a:rPr>
              <a:t> with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uncorrected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coarctation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are</a:t>
            </a:r>
            <a:r>
              <a:rPr dirty="0" sz="1700" spc="25"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angina</a:t>
            </a:r>
            <a:r>
              <a:rPr dirty="0" sz="1700">
                <a:latin typeface="Calibri"/>
                <a:cs typeface="Calibri"/>
              </a:rPr>
              <a:t>,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FF0000"/>
                </a:solidFill>
                <a:latin typeface="Calibri"/>
                <a:cs typeface="Calibri"/>
              </a:rPr>
              <a:t>hypertensio</a:t>
            </a:r>
            <a:r>
              <a:rPr dirty="0" sz="1700" spc="-5">
                <a:latin typeface="Calibri"/>
                <a:cs typeface="Calibri"/>
              </a:rPr>
              <a:t>n</a:t>
            </a:r>
            <a:r>
              <a:rPr dirty="0" sz="1700" spc="-4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and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10">
                <a:solidFill>
                  <a:srgbClr val="FF0000"/>
                </a:solidFill>
                <a:latin typeface="Calibri"/>
                <a:cs typeface="Calibri"/>
              </a:rPr>
              <a:t>congestive</a:t>
            </a:r>
            <a:r>
              <a:rPr dirty="0" sz="17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heart</a:t>
            </a:r>
            <a:r>
              <a:rPr dirty="0" sz="17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FF0000"/>
                </a:solidFill>
                <a:latin typeface="Calibri"/>
                <a:cs typeface="Calibri"/>
              </a:rPr>
              <a:t>failure</a:t>
            </a:r>
            <a:r>
              <a:rPr dirty="0" sz="1700" spc="-5">
                <a:latin typeface="Calibri"/>
                <a:cs typeface="Calibri"/>
              </a:rPr>
              <a:t>.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There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is also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ts val="1835"/>
              </a:lnSpc>
            </a:pPr>
            <a:r>
              <a:rPr dirty="0" sz="1700">
                <a:latin typeface="Calibri"/>
                <a:cs typeface="Calibri"/>
              </a:rPr>
              <a:t>association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with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aortic</a:t>
            </a:r>
            <a:r>
              <a:rPr dirty="0" sz="17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FF0000"/>
                </a:solidFill>
                <a:latin typeface="Calibri"/>
                <a:cs typeface="Calibri"/>
              </a:rPr>
              <a:t>rupture</a:t>
            </a:r>
            <a:r>
              <a:rPr dirty="0" sz="17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7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aortic</a:t>
            </a:r>
            <a:r>
              <a:rPr dirty="0" sz="17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dissection</a:t>
            </a:r>
            <a:r>
              <a:rPr dirty="0" sz="1700"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  <a:p>
            <a:pPr algn="just" marL="12700" marR="5080">
              <a:lnSpc>
                <a:spcPct val="80000"/>
              </a:lnSpc>
              <a:spcBef>
                <a:spcPts val="509"/>
              </a:spcBef>
            </a:pPr>
            <a:r>
              <a:rPr dirty="0" sz="1700" spc="-5">
                <a:latin typeface="Calibri"/>
                <a:cs typeface="Calibri"/>
              </a:rPr>
              <a:t>-It </a:t>
            </a:r>
            <a:r>
              <a:rPr dirty="0" sz="1700">
                <a:latin typeface="Calibri"/>
                <a:cs typeface="Calibri"/>
              </a:rPr>
              <a:t>is </a:t>
            </a:r>
            <a:r>
              <a:rPr dirty="0" sz="1700" spc="-5">
                <a:latin typeface="Calibri"/>
                <a:cs typeface="Calibri"/>
              </a:rPr>
              <a:t>important to </a:t>
            </a:r>
            <a:r>
              <a:rPr dirty="0" sz="1700">
                <a:latin typeface="Calibri"/>
                <a:cs typeface="Calibri"/>
              </a:rPr>
              <a:t>document the </a:t>
            </a:r>
            <a:r>
              <a:rPr dirty="0" sz="1700" spc="-10">
                <a:latin typeface="Calibri"/>
                <a:cs typeface="Calibri"/>
              </a:rPr>
              <a:t>form </a:t>
            </a:r>
            <a:r>
              <a:rPr dirty="0" sz="1700" spc="-5">
                <a:latin typeface="Calibri"/>
                <a:cs typeface="Calibri"/>
              </a:rPr>
              <a:t>of surgical repair </a:t>
            </a:r>
            <a:r>
              <a:rPr dirty="0" sz="1700" spc="-10">
                <a:latin typeface="Calibri"/>
                <a:cs typeface="Calibri"/>
              </a:rPr>
              <a:t>undertaken </a:t>
            </a:r>
            <a:r>
              <a:rPr dirty="0" sz="1700" spc="-5">
                <a:latin typeface="Calibri"/>
                <a:cs typeface="Calibri"/>
              </a:rPr>
              <a:t>(stent, subclavian </a:t>
            </a:r>
            <a:r>
              <a:rPr dirty="0" sz="1700">
                <a:latin typeface="Calibri"/>
                <a:cs typeface="Calibri"/>
              </a:rPr>
              <a:t>flap, </a:t>
            </a:r>
            <a:r>
              <a:rPr dirty="0" sz="1700" spc="-5">
                <a:latin typeface="Calibri"/>
                <a:cs typeface="Calibri"/>
              </a:rPr>
              <a:t>excision </a:t>
            </a:r>
            <a:r>
              <a:rPr dirty="0" sz="1700">
                <a:latin typeface="Calibri"/>
                <a:cs typeface="Calibri"/>
              </a:rPr>
              <a:t>with end-to-end </a:t>
            </a:r>
            <a:r>
              <a:rPr dirty="0" sz="1700" spc="-37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anastomosis) and </a:t>
            </a:r>
            <a:r>
              <a:rPr dirty="0" sz="1700">
                <a:latin typeface="Calibri"/>
                <a:cs typeface="Calibri"/>
              </a:rPr>
              <a:t>also </a:t>
            </a:r>
            <a:r>
              <a:rPr dirty="0" sz="1700" spc="-5">
                <a:latin typeface="Calibri"/>
                <a:cs typeface="Calibri"/>
              </a:rPr>
              <a:t>to perform </a:t>
            </a:r>
            <a:r>
              <a:rPr dirty="0" sz="1700">
                <a:latin typeface="Calibri"/>
                <a:cs typeface="Calibri"/>
              </a:rPr>
              <a:t>an </a:t>
            </a:r>
            <a:r>
              <a:rPr dirty="0" sz="1700" spc="-5">
                <a:latin typeface="Calibri"/>
                <a:cs typeface="Calibri"/>
              </a:rPr>
              <a:t>MRI, </a:t>
            </a:r>
            <a:r>
              <a:rPr dirty="0" sz="1700" spc="-15">
                <a:latin typeface="Calibri"/>
                <a:cs typeface="Calibri"/>
              </a:rPr>
              <a:t>preferably </a:t>
            </a:r>
            <a:r>
              <a:rPr dirty="0" sz="1700">
                <a:latin typeface="Calibri"/>
                <a:cs typeface="Calibri"/>
              </a:rPr>
              <a:t>prior </a:t>
            </a:r>
            <a:r>
              <a:rPr dirty="0" sz="1700" spc="-5">
                <a:latin typeface="Calibri"/>
                <a:cs typeface="Calibri"/>
              </a:rPr>
              <a:t>to </a:t>
            </a:r>
            <a:r>
              <a:rPr dirty="0" sz="1700" spc="-15">
                <a:latin typeface="Calibri"/>
                <a:cs typeface="Calibri"/>
              </a:rPr>
              <a:t>pregnancy, </a:t>
            </a:r>
            <a:r>
              <a:rPr dirty="0" sz="1700" spc="-5">
                <a:latin typeface="Calibri"/>
                <a:cs typeface="Calibri"/>
              </a:rPr>
              <a:t>to </a:t>
            </a:r>
            <a:r>
              <a:rPr dirty="0" sz="1700" spc="-10">
                <a:latin typeface="Calibri"/>
                <a:cs typeface="Calibri"/>
              </a:rPr>
              <a:t>exclude any </a:t>
            </a:r>
            <a:r>
              <a:rPr dirty="0" sz="1700" spc="-5">
                <a:latin typeface="Calibri"/>
                <a:cs typeface="Calibri"/>
              </a:rPr>
              <a:t>aneurysms or post-stenotic </a:t>
            </a:r>
            <a:r>
              <a:rPr dirty="0" sz="170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dilatation</a:t>
            </a:r>
            <a:r>
              <a:rPr dirty="0" sz="1700" spc="-5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around</a:t>
            </a:r>
            <a:r>
              <a:rPr dirty="0" sz="1700" spc="-4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site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 spc="-5">
                <a:latin typeface="Calibri"/>
                <a:cs typeface="Calibri"/>
              </a:rPr>
              <a:t>of</a:t>
            </a:r>
            <a:r>
              <a:rPr dirty="0" sz="1700" spc="15">
                <a:latin typeface="Calibri"/>
                <a:cs typeface="Calibri"/>
              </a:rPr>
              <a:t> </a:t>
            </a:r>
            <a:r>
              <a:rPr dirty="0" sz="1700" spc="-30">
                <a:latin typeface="Calibri"/>
                <a:cs typeface="Calibri"/>
              </a:rPr>
              <a:t>repair.</a:t>
            </a:r>
            <a:endParaRPr sz="1700">
              <a:latin typeface="Calibri"/>
              <a:cs typeface="Calibri"/>
            </a:endParaRPr>
          </a:p>
          <a:p>
            <a:pPr algn="just" marL="12700" marR="173355">
              <a:lnSpc>
                <a:spcPct val="80000"/>
              </a:lnSpc>
              <a:spcBef>
                <a:spcPts val="500"/>
              </a:spcBef>
            </a:pPr>
            <a:r>
              <a:rPr dirty="0" sz="1700" spc="-5">
                <a:latin typeface="Calibri"/>
                <a:cs typeface="Calibri"/>
              </a:rPr>
              <a:t>-The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risk </a:t>
            </a:r>
            <a:r>
              <a:rPr dirty="0" sz="1700" spc="-5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aortic dissection </a:t>
            </a:r>
            <a:r>
              <a:rPr dirty="0" sz="1700" spc="-15">
                <a:solidFill>
                  <a:srgbClr val="FF0000"/>
                </a:solidFill>
                <a:latin typeface="Calibri"/>
                <a:cs typeface="Calibri"/>
              </a:rPr>
              <a:t>may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be </a:t>
            </a:r>
            <a:r>
              <a:rPr dirty="0" sz="1700" spc="-5">
                <a:solidFill>
                  <a:srgbClr val="FF0000"/>
                </a:solidFill>
                <a:latin typeface="Calibri"/>
                <a:cs typeface="Calibri"/>
              </a:rPr>
              <a:t>minimized </a:t>
            </a:r>
            <a:r>
              <a:rPr dirty="0" sz="1700" spc="-10">
                <a:solidFill>
                  <a:srgbClr val="FF0000"/>
                </a:solidFill>
                <a:latin typeface="Calibri"/>
                <a:cs typeface="Calibri"/>
              </a:rPr>
              <a:t>by </a:t>
            </a:r>
            <a:r>
              <a:rPr dirty="0" sz="1700" spc="-5">
                <a:solidFill>
                  <a:srgbClr val="FF0000"/>
                </a:solidFill>
                <a:latin typeface="Calibri"/>
                <a:cs typeface="Calibri"/>
              </a:rPr>
              <a:t>strict </a:t>
            </a:r>
            <a:r>
              <a:rPr dirty="0" sz="1700" spc="-10">
                <a:solidFill>
                  <a:srgbClr val="FF0000"/>
                </a:solidFill>
                <a:latin typeface="Calibri"/>
                <a:cs typeface="Calibri"/>
              </a:rPr>
              <a:t>control </a:t>
            </a:r>
            <a:r>
              <a:rPr dirty="0" sz="1700" spc="-5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the blood </a:t>
            </a:r>
            <a:r>
              <a:rPr dirty="0" sz="1700" spc="-10">
                <a:solidFill>
                  <a:srgbClr val="FF0000"/>
                </a:solidFill>
                <a:latin typeface="Calibri"/>
                <a:cs typeface="Calibri"/>
              </a:rPr>
              <a:t>pressure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dirty="0" sz="1700" spc="-5">
                <a:solidFill>
                  <a:srgbClr val="FF0000"/>
                </a:solidFill>
                <a:latin typeface="Calibri"/>
                <a:cs typeface="Calibri"/>
              </a:rPr>
              <a:t>β-blockade to </a:t>
            </a:r>
            <a:r>
              <a:rPr dirty="0" sz="1700">
                <a:solidFill>
                  <a:srgbClr val="FF0000"/>
                </a:solidFill>
                <a:latin typeface="Calibri"/>
                <a:cs typeface="Calibri"/>
              </a:rPr>
              <a:t>decrease </a:t>
            </a:r>
            <a:r>
              <a:rPr dirty="0" sz="1700" spc="-37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spc="-5">
                <a:solidFill>
                  <a:srgbClr val="FF0000"/>
                </a:solidFill>
                <a:latin typeface="Calibri"/>
                <a:cs typeface="Calibri"/>
              </a:rPr>
              <a:t>cardiac</a:t>
            </a:r>
            <a:r>
              <a:rPr dirty="0" sz="17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700" spc="-15">
                <a:solidFill>
                  <a:srgbClr val="FF0000"/>
                </a:solidFill>
                <a:latin typeface="Calibri"/>
                <a:cs typeface="Calibri"/>
              </a:rPr>
              <a:t>contractility.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048828" name="object 14"/>
          <p:cNvSpPr/>
          <p:nvPr/>
        </p:nvSpPr>
        <p:spPr>
          <a:xfrm>
            <a:off x="10918952" y="713231"/>
            <a:ext cx="1273175" cy="2533015"/>
          </a:xfrm>
          <a:custGeom>
            <a:avLst/>
            <a:ah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829" name="object 15"/>
          <p:cNvSpPr/>
          <p:nvPr/>
        </p:nvSpPr>
        <p:spPr>
          <a:xfrm>
            <a:off x="0" y="4600955"/>
            <a:ext cx="1014094" cy="2018030"/>
          </a:xfrm>
          <a:custGeom>
            <a:avLst/>
            <a:ah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0" name="object 2"/>
          <p:cNvSpPr txBox="1">
            <a:spLocks noGrp="1"/>
          </p:cNvSpPr>
          <p:nvPr>
            <p:ph type="title"/>
          </p:nvPr>
        </p:nvSpPr>
        <p:spPr>
          <a:xfrm>
            <a:off x="734910" y="577215"/>
            <a:ext cx="3504565" cy="559435"/>
          </a:xfrm>
          <a:prstGeom prst="rect"/>
          <a:solidFill>
            <a:srgbClr val="C0C0C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4175"/>
              </a:lnSpc>
            </a:pPr>
            <a:r>
              <a:rPr b="0" dirty="0" sz="3600" spc="-65">
                <a:latin typeface="Calibri Light"/>
                <a:cs typeface="Calibri Light"/>
              </a:rPr>
              <a:t>Marfan</a:t>
            </a:r>
            <a:r>
              <a:rPr b="0" dirty="0" sz="3600" i="1" spc="-65">
                <a:latin typeface="Calibri Light"/>
                <a:cs typeface="Calibri Light"/>
              </a:rPr>
              <a:t>’</a:t>
            </a:r>
            <a:r>
              <a:rPr b="0" dirty="0" sz="3600" spc="-65">
                <a:latin typeface="Calibri Light"/>
                <a:cs typeface="Calibri Light"/>
              </a:rPr>
              <a:t>s</a:t>
            </a:r>
            <a:r>
              <a:rPr b="0" dirty="0" sz="3600" spc="-114">
                <a:latin typeface="Calibri Light"/>
                <a:cs typeface="Calibri Light"/>
              </a:rPr>
              <a:t> </a:t>
            </a:r>
            <a:r>
              <a:rPr b="0" dirty="0" sz="3600" spc="-45">
                <a:latin typeface="Calibri Light"/>
                <a:cs typeface="Calibri Light"/>
              </a:rPr>
              <a:t>Syndrome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048831" name="object 3"/>
          <p:cNvSpPr txBox="1"/>
          <p:nvPr/>
        </p:nvSpPr>
        <p:spPr>
          <a:xfrm>
            <a:off x="722172" y="1426845"/>
            <a:ext cx="10279380" cy="519430"/>
          </a:xfrm>
          <a:prstGeom prst="rect"/>
        </p:spPr>
        <p:txBody>
          <a:bodyPr bIns="0" lIns="0" rIns="0" rtlCol="0" tIns="67310" vert="horz" wrap="square">
            <a:spAutoFit/>
          </a:bodyPr>
          <a:p>
            <a:pPr indent="-229235" marL="241300" marR="5080">
              <a:lnSpc>
                <a:spcPct val="80000"/>
              </a:lnSpc>
              <a:spcBef>
                <a:spcPts val="530"/>
              </a:spcBef>
              <a:buFont typeface="Arial MT"/>
              <a:buChar char="•"/>
              <a:tabLst>
                <a:tab algn="l" pos="241300"/>
                <a:tab algn="l" pos="241935"/>
              </a:tabLst>
            </a:pP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It’s</a:t>
            </a:r>
            <a:r>
              <a:rPr dirty="0" sz="1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dirty="0" sz="1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autosomal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dominant</a:t>
            </a:r>
            <a:r>
              <a:rPr dirty="0" sz="18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connective</a:t>
            </a:r>
            <a:r>
              <a:rPr dirty="0" sz="18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tissue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disorder</a:t>
            </a:r>
            <a:r>
              <a:rPr dirty="0" sz="18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that</a:t>
            </a:r>
            <a:r>
              <a:rPr dirty="0" sz="18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may</a:t>
            </a:r>
            <a:r>
              <a:rPr dirty="0" sz="1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lead</a:t>
            </a:r>
            <a:r>
              <a:rPr dirty="0" sz="18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1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various</a:t>
            </a:r>
            <a:r>
              <a:rPr dirty="0" sz="1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CVS</a:t>
            </a:r>
            <a:r>
              <a:rPr dirty="0" sz="18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abnormalities</a:t>
            </a:r>
            <a:r>
              <a:rPr dirty="0" sz="18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20">
                <a:solidFill>
                  <a:srgbClr val="FF0000"/>
                </a:solidFill>
                <a:latin typeface="Calibri"/>
                <a:cs typeface="Calibri"/>
              </a:rPr>
              <a:t>like</a:t>
            </a:r>
            <a:r>
              <a:rPr dirty="0" sz="1800" spc="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mitral </a:t>
            </a:r>
            <a:r>
              <a:rPr dirty="0" sz="1800" spc="-3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valve prolapse</a:t>
            </a:r>
            <a:r>
              <a:rPr dirty="0" sz="18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aortic</a:t>
            </a:r>
            <a:r>
              <a:rPr dirty="0" sz="18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regurgitation,</a:t>
            </a:r>
            <a:r>
              <a:rPr dirty="0" sz="1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aortic</a:t>
            </a:r>
            <a:r>
              <a:rPr dirty="0" sz="18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root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dilation</a:t>
            </a:r>
            <a:r>
              <a:rPr dirty="0" sz="18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8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aortic</a:t>
            </a:r>
            <a:r>
              <a:rPr dirty="0" sz="18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rupture</a:t>
            </a:r>
            <a:r>
              <a:rPr dirty="0" sz="18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z="18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dissection.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32" name="object 4"/>
          <p:cNvSpPr txBox="1"/>
          <p:nvPr/>
        </p:nvSpPr>
        <p:spPr>
          <a:xfrm>
            <a:off x="963510" y="2013711"/>
            <a:ext cx="8273415" cy="28067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090"/>
              </a:lnSpc>
            </a:pPr>
            <a:r>
              <a:rPr dirty="0" sz="1800" spc="-10">
                <a:latin typeface="Calibri"/>
                <a:cs typeface="Calibri"/>
              </a:rPr>
              <a:t>Pregnancy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increases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risk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aortic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rupture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dissection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with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MMR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around</a:t>
            </a:r>
            <a:r>
              <a:rPr dirty="0" sz="1800" spc="4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50%.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33" name="object 5"/>
          <p:cNvSpPr txBox="1"/>
          <p:nvPr/>
        </p:nvSpPr>
        <p:spPr>
          <a:xfrm>
            <a:off x="722172" y="1919498"/>
            <a:ext cx="10604500" cy="4052570"/>
          </a:xfrm>
          <a:prstGeom prst="rect"/>
        </p:spPr>
        <p:txBody>
          <a:bodyPr bIns="0" lIns="0" rIns="0" rtlCol="0" tIns="85090" vert="horz" wrap="square">
            <a:spAutoFit/>
          </a:bodyPr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dirty="0" sz="180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  <a:p>
            <a:pPr indent="-229235" marL="241300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algn="l" pos="241300"/>
                <a:tab algn="l" pos="241935"/>
              </a:tabLst>
            </a:pPr>
            <a:r>
              <a:rPr b="1" dirty="0" sz="1800" spc="-10">
                <a:latin typeface="Calibri"/>
                <a:cs typeface="Calibri"/>
              </a:rPr>
              <a:t>Predictors</a:t>
            </a:r>
            <a:r>
              <a:rPr b="1" dirty="0" sz="1800" spc="-15">
                <a:latin typeface="Calibri"/>
                <a:cs typeface="Calibri"/>
              </a:rPr>
              <a:t> </a:t>
            </a:r>
            <a:r>
              <a:rPr b="1" dirty="0" sz="1800" spc="-10">
                <a:latin typeface="Calibri"/>
                <a:cs typeface="Calibri"/>
              </a:rPr>
              <a:t>for</a:t>
            </a:r>
            <a:r>
              <a:rPr b="1" dirty="0" sz="1800" spc="-25">
                <a:latin typeface="Calibri"/>
                <a:cs typeface="Calibri"/>
              </a:rPr>
              <a:t> </a:t>
            </a:r>
            <a:r>
              <a:rPr b="1" dirty="0" sz="1800" spc="-5">
                <a:latin typeface="Calibri"/>
                <a:cs typeface="Calibri"/>
              </a:rPr>
              <a:t>dissection</a:t>
            </a:r>
            <a:r>
              <a:rPr b="1" dirty="0" sz="1800" spc="-40">
                <a:latin typeface="Calibri"/>
                <a:cs typeface="Calibri"/>
              </a:rPr>
              <a:t> </a:t>
            </a:r>
            <a:r>
              <a:rPr b="1" dirty="0" sz="1800">
                <a:latin typeface="Calibri"/>
                <a:cs typeface="Calibri"/>
              </a:rPr>
              <a:t>and</a:t>
            </a:r>
            <a:r>
              <a:rPr b="1" dirty="0" sz="1800" spc="-10">
                <a:latin typeface="Calibri"/>
                <a:cs typeface="Calibri"/>
              </a:rPr>
              <a:t> rupture</a:t>
            </a:r>
            <a:r>
              <a:rPr b="1" dirty="0" sz="1800" spc="-20">
                <a:latin typeface="Calibri"/>
                <a:cs typeface="Calibri"/>
              </a:rPr>
              <a:t> </a:t>
            </a:r>
            <a:r>
              <a:rPr b="1" dirty="0" sz="1800">
                <a:latin typeface="Calibri"/>
                <a:cs typeface="Calibri"/>
              </a:rPr>
              <a:t>include: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5"/>
              </a:spcBef>
            </a:pPr>
            <a:r>
              <a:rPr dirty="0" sz="1800" spc="-10">
                <a:latin typeface="Calibri"/>
                <a:cs typeface="Calibri"/>
              </a:rPr>
              <a:t>-Pre-existing</a:t>
            </a:r>
            <a:r>
              <a:rPr dirty="0" sz="1800" spc="-5">
                <a:latin typeface="Calibri"/>
                <a:cs typeface="Calibri"/>
              </a:rPr>
              <a:t> or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progressive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aortic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root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dilatation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(10%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risk </a:t>
            </a:r>
            <a:r>
              <a:rPr dirty="0" sz="1800">
                <a:latin typeface="Calibri"/>
                <a:cs typeface="Calibri"/>
              </a:rPr>
              <a:t>if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root</a:t>
            </a:r>
            <a:r>
              <a:rPr dirty="0" sz="1800" spc="5">
                <a:latin typeface="Calibri"/>
                <a:cs typeface="Calibri"/>
              </a:rPr>
              <a:t> &gt;4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cm).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70"/>
              </a:spcBef>
            </a:pPr>
            <a:r>
              <a:rPr dirty="0" sz="1800" spc="-10">
                <a:latin typeface="Calibri"/>
                <a:cs typeface="Calibri"/>
              </a:rPr>
              <a:t>-Positive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family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history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dissection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or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aortic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rupture</a:t>
            </a:r>
            <a:endParaRPr sz="1800">
              <a:latin typeface="Calibri"/>
              <a:cs typeface="Calibri"/>
            </a:endParaRPr>
          </a:p>
          <a:p>
            <a:pPr indent="-229235" marL="241300" marR="5080">
              <a:lnSpc>
                <a:spcPts val="1730"/>
              </a:lnSpc>
              <a:spcBef>
                <a:spcPts val="980"/>
              </a:spcBef>
              <a:buFont typeface="Arial MT"/>
              <a:buChar char="•"/>
              <a:tabLst>
                <a:tab algn="l" pos="241300"/>
                <a:tab algn="l" pos="241935"/>
              </a:tabLst>
            </a:pPr>
            <a:r>
              <a:rPr b="1" dirty="0" sz="1800" spc="-10">
                <a:latin typeface="Calibri"/>
                <a:cs typeface="Calibri"/>
              </a:rPr>
              <a:t>Echocardiogram</a:t>
            </a:r>
            <a:r>
              <a:rPr b="1" dirty="0" sz="1800" spc="-25">
                <a:latin typeface="Calibri"/>
                <a:cs typeface="Calibri"/>
              </a:rPr>
              <a:t> </a:t>
            </a:r>
            <a:r>
              <a:rPr b="1" dirty="0" sz="1800">
                <a:latin typeface="Calibri"/>
                <a:cs typeface="Calibri"/>
              </a:rPr>
              <a:t>is</a:t>
            </a:r>
            <a:r>
              <a:rPr b="1" dirty="0" sz="1800" spc="-10">
                <a:latin typeface="Calibri"/>
                <a:cs typeface="Calibri"/>
              </a:rPr>
              <a:t> </a:t>
            </a:r>
            <a:r>
              <a:rPr b="1" dirty="0" sz="1800">
                <a:latin typeface="Calibri"/>
                <a:cs typeface="Calibri"/>
              </a:rPr>
              <a:t>the</a:t>
            </a:r>
            <a:r>
              <a:rPr b="1" dirty="0" sz="1800" spc="-5">
                <a:latin typeface="Calibri"/>
                <a:cs typeface="Calibri"/>
              </a:rPr>
              <a:t> principle</a:t>
            </a:r>
            <a:r>
              <a:rPr b="1" dirty="0" sz="1800" spc="-10">
                <a:latin typeface="Calibri"/>
                <a:cs typeface="Calibri"/>
              </a:rPr>
              <a:t> </a:t>
            </a:r>
            <a:r>
              <a:rPr b="1" dirty="0" sz="1800" spc="-15">
                <a:latin typeface="Calibri"/>
                <a:cs typeface="Calibri"/>
              </a:rPr>
              <a:t>investigation</a:t>
            </a:r>
            <a:r>
              <a:rPr dirty="0" sz="1800" spc="-15">
                <a:latin typeface="Calibri"/>
                <a:cs typeface="Calibri"/>
              </a:rPr>
              <a:t>.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It </a:t>
            </a:r>
            <a:r>
              <a:rPr dirty="0" sz="1800" spc="-5">
                <a:latin typeface="Calibri"/>
                <a:cs typeface="Calibri"/>
              </a:rPr>
              <a:t>helps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determine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size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aortic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root,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</a:t>
            </a:r>
            <a:r>
              <a:rPr dirty="0" sz="1800" spc="-5">
                <a:latin typeface="Calibri"/>
                <a:cs typeface="Calibri"/>
              </a:rPr>
              <a:t> be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performed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serially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throughout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pregnancy,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especially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women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who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enter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with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aortic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root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dilation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25">
                <a:latin typeface="Calibri"/>
                <a:cs typeface="Calibri"/>
              </a:rPr>
              <a:t>&gt;4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cm.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Those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with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 dilation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 </a:t>
            </a:r>
            <a:r>
              <a:rPr dirty="0" sz="1800" spc="5">
                <a:latin typeface="Calibri"/>
                <a:cs typeface="Calibri"/>
              </a:rPr>
              <a:t>&lt;4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cm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lower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risk of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aortic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rupture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dissection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risk 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adverse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cardiac </a:t>
            </a:r>
            <a:r>
              <a:rPr dirty="0" sz="1800" spc="-39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events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(of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~1%).</a:t>
            </a:r>
            <a:endParaRPr sz="1800">
              <a:latin typeface="Calibri"/>
              <a:cs typeface="Calibri"/>
            </a:endParaRPr>
          </a:p>
          <a:p>
            <a:pPr indent="-229235" marL="241300">
              <a:lnSpc>
                <a:spcPct val="100000"/>
              </a:lnSpc>
              <a:spcBef>
                <a:spcPts val="590"/>
              </a:spcBef>
              <a:buFont typeface="Arial MT"/>
              <a:buChar char="•"/>
              <a:tabLst>
                <a:tab algn="l" pos="241300"/>
                <a:tab algn="l" pos="241935"/>
              </a:tabLst>
            </a:pPr>
            <a:r>
              <a:rPr b="1" dirty="0" sz="18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Obstetric</a:t>
            </a:r>
            <a:r>
              <a:rPr b="1" dirty="0" sz="1800" spc="-3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18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complications</a:t>
            </a:r>
            <a:r>
              <a:rPr b="1" dirty="0" sz="1800" spc="-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18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described</a:t>
            </a:r>
            <a:r>
              <a:rPr b="1" dirty="0" sz="1800" spc="-4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180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</a:t>
            </a:r>
            <a:r>
              <a:rPr b="1" dirty="0" sz="18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women</a:t>
            </a:r>
            <a:r>
              <a:rPr b="1" dirty="0" sz="1800" spc="-3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18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 </a:t>
            </a:r>
            <a:r>
              <a:rPr b="1" dirty="0" sz="1800" spc="-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Marfan’s: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"/>
              </a:spcBef>
            </a:pPr>
            <a:r>
              <a:rPr b="1" dirty="0" sz="1800" spc="-5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Miscarriage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70"/>
              </a:spcBef>
            </a:pP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-Preterm</a:t>
            </a:r>
            <a:r>
              <a:rPr dirty="0" sz="18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labour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70"/>
              </a:spcBef>
            </a:pP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-Cervical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weakness/insufficiency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0"/>
              </a:spcBef>
            </a:pP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-Uterine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inversion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75"/>
              </a:spcBef>
            </a:pP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-PPH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34" name="object 6"/>
          <p:cNvSpPr/>
          <p:nvPr/>
        </p:nvSpPr>
        <p:spPr>
          <a:xfrm>
            <a:off x="10918952" y="713231"/>
            <a:ext cx="1273175" cy="2533015"/>
          </a:xfrm>
          <a:custGeom>
            <a:avLst/>
            <a:ah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835" name="object 7"/>
          <p:cNvSpPr/>
          <p:nvPr/>
        </p:nvSpPr>
        <p:spPr>
          <a:xfrm>
            <a:off x="0" y="4600955"/>
            <a:ext cx="1014094" cy="2018030"/>
          </a:xfrm>
          <a:custGeom>
            <a:avLst/>
            <a:ah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pic>
        <p:nvPicPr>
          <p:cNvPr id="2097176" name="object 8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8593835" y="4171188"/>
            <a:ext cx="3372612" cy="2532888"/>
          </a:xfrm>
          <a:prstGeom prst="rect"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6" name="object 2"/>
          <p:cNvSpPr txBox="1">
            <a:spLocks noGrp="1"/>
          </p:cNvSpPr>
          <p:nvPr>
            <p:ph type="title"/>
          </p:nvPr>
        </p:nvSpPr>
        <p:spPr>
          <a:xfrm>
            <a:off x="722172" y="180847"/>
            <a:ext cx="2426335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 sz="3600" spc="-40">
                <a:latin typeface="Calibri Light"/>
                <a:cs typeface="Calibri Light"/>
              </a:rPr>
              <a:t>management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048837" name="object 3"/>
          <p:cNvSpPr txBox="1"/>
          <p:nvPr/>
        </p:nvSpPr>
        <p:spPr>
          <a:xfrm>
            <a:off x="585927" y="834618"/>
            <a:ext cx="10949305" cy="2610485"/>
          </a:xfrm>
          <a:prstGeom prst="rect"/>
        </p:spPr>
        <p:txBody>
          <a:bodyPr bIns="0" lIns="0" rIns="0" rtlCol="0" tIns="78105" vert="horz" wrap="square">
            <a:spAutoFit/>
          </a:bodyPr>
          <a:p>
            <a:pPr indent="-285115" marL="297180">
              <a:lnSpc>
                <a:spcPct val="100000"/>
              </a:lnSpc>
              <a:spcBef>
                <a:spcPts val="615"/>
              </a:spcBef>
              <a:buClr>
                <a:srgbClr val="000000"/>
              </a:buClr>
              <a:buFont typeface="Arial MT"/>
              <a:buChar char="•"/>
              <a:tabLst>
                <a:tab algn="l" pos="297180"/>
                <a:tab algn="l" pos="297815"/>
              </a:tabLst>
            </a:pPr>
            <a:r>
              <a:rPr b="1" dirty="0" sz="2000" spc="-10">
                <a:solidFill>
                  <a:srgbClr val="FF0000"/>
                </a:solidFill>
                <a:latin typeface="Calibri"/>
                <a:cs typeface="Calibri"/>
              </a:rPr>
              <a:t>Pregnancy</a:t>
            </a:r>
            <a:r>
              <a:rPr b="1" dirty="0" sz="20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b="1" dirty="0" sz="2000" spc="-10">
                <a:solidFill>
                  <a:srgbClr val="FF0000"/>
                </a:solidFill>
                <a:latin typeface="Calibri"/>
                <a:cs typeface="Calibri"/>
              </a:rPr>
              <a:t>contraindicated</a:t>
            </a:r>
            <a:r>
              <a:rPr b="1" dirty="0" sz="20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>
                <a:solidFill>
                  <a:srgbClr val="FF0000"/>
                </a:solidFill>
                <a:latin typeface="Calibri"/>
                <a:cs typeface="Calibri"/>
              </a:rPr>
              <a:t>if the</a:t>
            </a:r>
            <a:r>
              <a:rPr b="1"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 spc="-5">
                <a:solidFill>
                  <a:srgbClr val="FF0000"/>
                </a:solidFill>
                <a:latin typeface="Calibri"/>
                <a:cs typeface="Calibri"/>
              </a:rPr>
              <a:t>aortic</a:t>
            </a:r>
            <a:r>
              <a:rPr b="1"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 spc="-10">
                <a:solidFill>
                  <a:srgbClr val="FF0000"/>
                </a:solidFill>
                <a:latin typeface="Calibri"/>
                <a:cs typeface="Calibri"/>
              </a:rPr>
              <a:t>root</a:t>
            </a:r>
            <a:r>
              <a:rPr b="1"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b="1"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>
                <a:solidFill>
                  <a:srgbClr val="FF0000"/>
                </a:solidFill>
                <a:latin typeface="Calibri"/>
                <a:cs typeface="Calibri"/>
              </a:rPr>
              <a:t>&gt;4–4.5</a:t>
            </a:r>
            <a:r>
              <a:rPr b="1"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>
                <a:solidFill>
                  <a:srgbClr val="FF0000"/>
                </a:solidFill>
                <a:latin typeface="Calibri"/>
                <a:cs typeface="Calibri"/>
              </a:rPr>
              <a:t>cm</a:t>
            </a:r>
            <a:r>
              <a:rPr dirty="0" sz="200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indent="-228600" marL="240665" marR="5080">
              <a:lnSpc>
                <a:spcPts val="1920"/>
              </a:lnSpc>
              <a:spcBef>
                <a:spcPts val="980"/>
              </a:spcBef>
              <a:buFont typeface="Arial MT"/>
              <a:buChar char="•"/>
              <a:tabLst>
                <a:tab algn="l" pos="297180"/>
                <a:tab algn="l" pos="297815"/>
              </a:tabLst>
            </a:pPr>
            <a:r>
              <a:rPr dirty="0"/>
              <a:t>	</a:t>
            </a:r>
            <a:r>
              <a:rPr dirty="0" sz="2000" spc="-15">
                <a:latin typeface="Calibri"/>
                <a:cs typeface="Calibri"/>
              </a:rPr>
              <a:t>Patients</a:t>
            </a:r>
            <a:r>
              <a:rPr dirty="0" sz="2000" spc="4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at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high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risk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(and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particularly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if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root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5">
                <a:latin typeface="Calibri"/>
                <a:cs typeface="Calibri"/>
              </a:rPr>
              <a:t>&gt;4.5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cm)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should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offered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aortic</a:t>
            </a:r>
            <a:r>
              <a:rPr dirty="0" sz="20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root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replacement</a:t>
            </a:r>
            <a:r>
              <a:rPr dirty="0" sz="20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prior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dirty="0" sz="2000" spc="-43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pregnancy</a:t>
            </a:r>
            <a:r>
              <a:rPr dirty="0" sz="2000" spc="-15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indent="-228600" marL="240665" marR="135255">
              <a:lnSpc>
                <a:spcPct val="80100"/>
              </a:lnSpc>
              <a:spcBef>
                <a:spcPts val="1019"/>
              </a:spcBef>
              <a:buFont typeface="Arial MT"/>
              <a:buChar char="•"/>
              <a:tabLst>
                <a:tab algn="l" pos="297180"/>
                <a:tab algn="l" pos="297815"/>
              </a:tabLst>
            </a:pPr>
            <a:r>
              <a:rPr dirty="0"/>
              <a:t>	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β-blockers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have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been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shown </a:t>
            </a:r>
            <a:r>
              <a:rPr dirty="0" sz="2000" spc="-10">
                <a:latin typeface="Calibri"/>
                <a:cs typeface="Calibri"/>
              </a:rPr>
              <a:t>to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reduce </a:t>
            </a:r>
            <a:r>
              <a:rPr dirty="0" sz="200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sz="20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 spc="-2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rate</a:t>
            </a:r>
            <a:r>
              <a:rPr dirty="0" sz="2000" spc="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sz="2000" spc="-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aortic</a:t>
            </a:r>
            <a:r>
              <a:rPr dirty="0" sz="2000" spc="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dilatation</a:t>
            </a:r>
            <a:r>
              <a:rPr dirty="0" sz="2000" spc="2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 the</a:t>
            </a:r>
            <a:r>
              <a:rPr dirty="0" sz="20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risk</a:t>
            </a:r>
            <a:r>
              <a:rPr dirty="0" sz="2000" spc="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</a:t>
            </a:r>
            <a:r>
              <a:rPr dirty="0" sz="2000" spc="-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complications</a:t>
            </a:r>
            <a:r>
              <a:rPr dirty="0" sz="2000">
                <a:latin typeface="Calibri"/>
                <a:cs typeface="Calibri"/>
              </a:rPr>
              <a:t> in 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patients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with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Marfan’s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syndrome.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They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should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continued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or </a:t>
            </a:r>
            <a:r>
              <a:rPr dirty="0" sz="2000" spc="-15">
                <a:latin typeface="Calibri"/>
                <a:cs typeface="Calibri"/>
              </a:rPr>
              <a:t>started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pregnant</a:t>
            </a:r>
            <a:r>
              <a:rPr dirty="0" sz="2000" spc="-10">
                <a:latin typeface="Calibri"/>
                <a:cs typeface="Calibri"/>
              </a:rPr>
              <a:t> patients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with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aortic </a:t>
            </a:r>
            <a:r>
              <a:rPr dirty="0" sz="2000" spc="-4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dilatation.</a:t>
            </a:r>
            <a:endParaRPr sz="2000">
              <a:latin typeface="Calibri"/>
              <a:cs typeface="Calibri"/>
            </a:endParaRPr>
          </a:p>
          <a:p>
            <a:pPr indent="-285115" marL="297180">
              <a:lnSpc>
                <a:spcPct val="100000"/>
              </a:lnSpc>
              <a:spcBef>
                <a:spcPts val="515"/>
              </a:spcBef>
              <a:buFont typeface="Arial MT"/>
              <a:buChar char="•"/>
              <a:tabLst>
                <a:tab algn="l" pos="297180"/>
                <a:tab algn="l" pos="297815"/>
              </a:tabLst>
            </a:pP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Regular echocardiograms</a:t>
            </a: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should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carried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out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assess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aortic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root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diameter.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48838" name="object 4"/>
          <p:cNvSpPr txBox="1"/>
          <p:nvPr/>
        </p:nvSpPr>
        <p:spPr>
          <a:xfrm>
            <a:off x="827074" y="3137026"/>
            <a:ext cx="2764790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dirty="0" sz="2000" spc="-5">
                <a:latin typeface="Calibri"/>
                <a:cs typeface="Calibri"/>
              </a:rPr>
              <a:t>Elective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caesarean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section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839" name="object 5"/>
          <p:cNvSpPr txBox="1"/>
          <p:nvPr/>
        </p:nvSpPr>
        <p:spPr>
          <a:xfrm>
            <a:off x="3579367" y="3114294"/>
            <a:ext cx="8093075" cy="3308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(CS)</a:t>
            </a:r>
            <a:r>
              <a:rPr dirty="0" sz="2000" spc="-5">
                <a:latin typeface="Calibri"/>
                <a:cs typeface="Calibri"/>
              </a:rPr>
              <a:t> is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usually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recommended </a:t>
            </a:r>
            <a:r>
              <a:rPr dirty="0" sz="2000" spc="-15">
                <a:latin typeface="Calibri"/>
                <a:cs typeface="Calibri"/>
              </a:rPr>
              <a:t>for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women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with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aortic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roots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showing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progressive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840" name="object 6"/>
          <p:cNvSpPr txBox="1"/>
          <p:nvPr/>
        </p:nvSpPr>
        <p:spPr>
          <a:xfrm>
            <a:off x="814527" y="3357829"/>
            <a:ext cx="2560955" cy="33147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latin typeface="Calibri"/>
                <a:cs typeface="Calibri"/>
              </a:rPr>
              <a:t>enlargement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&gt;4.5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cm.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841" name="object 7"/>
          <p:cNvSpPr txBox="1"/>
          <p:nvPr/>
        </p:nvSpPr>
        <p:spPr>
          <a:xfrm>
            <a:off x="585927" y="4100576"/>
            <a:ext cx="114935" cy="33083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48842" name="object 8"/>
          <p:cNvSpPr txBox="1"/>
          <p:nvPr/>
        </p:nvSpPr>
        <p:spPr>
          <a:xfrm>
            <a:off x="827074" y="4123054"/>
            <a:ext cx="5113655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b="1" dirty="0" sz="20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Genetic </a:t>
            </a:r>
            <a:r>
              <a:rPr b="1" dirty="0" sz="200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counseling</a:t>
            </a:r>
            <a:r>
              <a:rPr b="1" dirty="0" sz="2000" spc="-3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2000" spc="-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b="1" dirty="0" sz="200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20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congenital</a:t>
            </a:r>
            <a:r>
              <a:rPr b="1" dirty="0" sz="2000" spc="-2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200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heart disease 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843" name="object 9"/>
          <p:cNvSpPr txBox="1"/>
          <p:nvPr/>
        </p:nvSpPr>
        <p:spPr>
          <a:xfrm>
            <a:off x="814527" y="4408423"/>
            <a:ext cx="10605135" cy="2047239"/>
          </a:xfrm>
          <a:prstGeom prst="rect"/>
        </p:spPr>
        <p:txBody>
          <a:bodyPr bIns="0" lIns="0" rIns="0" rtlCol="0" tIns="74295" vert="horz" wrap="square">
            <a:spAutoFit/>
          </a:bodyPr>
          <a:p>
            <a:pPr marL="12700" marR="5080">
              <a:lnSpc>
                <a:spcPct val="80000"/>
              </a:lnSpc>
              <a:spcBef>
                <a:spcPts val="585"/>
              </a:spcBef>
            </a:pPr>
            <a:r>
              <a:rPr dirty="0" sz="2000" spc="-5">
                <a:latin typeface="Calibri"/>
                <a:cs typeface="Calibri"/>
              </a:rPr>
              <a:t>-The risk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fetus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having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congenital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heart </a:t>
            </a:r>
            <a:r>
              <a:rPr dirty="0" sz="2000" spc="-10">
                <a:latin typeface="Calibri"/>
                <a:cs typeface="Calibri"/>
              </a:rPr>
              <a:t>defect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is</a:t>
            </a:r>
            <a:r>
              <a:rPr dirty="0" sz="2000" spc="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higher</a:t>
            </a:r>
            <a:r>
              <a:rPr dirty="0" sz="20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if</a:t>
            </a:r>
            <a:r>
              <a:rPr dirty="0" sz="2000" spc="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the</a:t>
            </a:r>
            <a:r>
              <a:rPr dirty="0" sz="2000" spc="-1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mother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rather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than the</a:t>
            </a:r>
            <a:r>
              <a:rPr dirty="0" sz="2000" spc="-10">
                <a:latin typeface="Calibri"/>
                <a:cs typeface="Calibri"/>
              </a:rPr>
              <a:t> father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has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congenital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heart disease.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000">
                <a:latin typeface="Calibri"/>
                <a:cs typeface="Calibri"/>
              </a:rPr>
              <a:t>- </a:t>
            </a:r>
            <a:r>
              <a:rPr dirty="0" sz="2000" spc="-10">
                <a:latin typeface="Calibri"/>
                <a:cs typeface="Calibri"/>
              </a:rPr>
              <a:t>Overall,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risk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about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2%–5%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(double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risk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general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population).</a:t>
            </a:r>
            <a:endParaRPr sz="2000">
              <a:latin typeface="Calibri"/>
              <a:cs typeface="Calibri"/>
            </a:endParaRPr>
          </a:p>
          <a:p>
            <a:pPr indent="-56515" marL="68580" marR="4178300">
              <a:lnSpc>
                <a:spcPts val="1920"/>
              </a:lnSpc>
              <a:spcBef>
                <a:spcPts val="490"/>
              </a:spcBef>
            </a:pPr>
            <a:r>
              <a:rPr dirty="0" sz="2000" spc="-5">
                <a:latin typeface="Calibri"/>
                <a:cs typeface="Calibri"/>
              </a:rPr>
              <a:t>-In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women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with</a:t>
            </a:r>
            <a:r>
              <a:rPr dirty="0" sz="2000">
                <a:latin typeface="Calibri"/>
                <a:cs typeface="Calibri"/>
              </a:rPr>
              <a:t> 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ASD</a:t>
            </a:r>
            <a:r>
              <a:rPr dirty="0" sz="2000" spc="-15">
                <a:latin typeface="Calibri"/>
                <a:cs typeface="Calibri"/>
              </a:rPr>
              <a:t>,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risk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 the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fetus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about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5%–10%; </a:t>
            </a:r>
            <a:r>
              <a:rPr dirty="0" sz="2000" spc="-434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for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aortic</a:t>
            </a:r>
            <a:r>
              <a:rPr dirty="0" sz="20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stenosis</a:t>
            </a:r>
            <a:r>
              <a:rPr dirty="0" sz="2000" spc="-10">
                <a:latin typeface="Calibri"/>
                <a:cs typeface="Calibri"/>
              </a:rPr>
              <a:t>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 </a:t>
            </a:r>
            <a:r>
              <a:rPr dirty="0" sz="2000" spc="-5">
                <a:latin typeface="Calibri"/>
                <a:cs typeface="Calibri"/>
              </a:rPr>
              <a:t>risk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highest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18%–20%).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000">
                <a:latin typeface="Calibri"/>
                <a:cs typeface="Calibri"/>
              </a:rPr>
              <a:t>-Both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Marfan’s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5">
                <a:latin typeface="Calibri"/>
                <a:cs typeface="Calibri"/>
              </a:rPr>
              <a:t>hypertrophic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cardiomyopathy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have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autosomal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dominant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inheritance.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sz="2000" spc="-20">
                <a:latin typeface="Calibri"/>
                <a:cs typeface="Calibri"/>
              </a:rPr>
              <a:t>-Women </a:t>
            </a:r>
            <a:r>
              <a:rPr dirty="0" sz="2000" spc="-5">
                <a:latin typeface="Calibri"/>
                <a:cs typeface="Calibri"/>
              </a:rPr>
              <a:t>with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congenital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heart</a:t>
            </a:r>
            <a:r>
              <a:rPr dirty="0" sz="2000">
                <a:latin typeface="Calibri"/>
                <a:cs typeface="Calibri"/>
              </a:rPr>
              <a:t> disease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should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referred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for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detailed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fetal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cardiac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ultrasound.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844" name="object 10"/>
          <p:cNvSpPr/>
          <p:nvPr/>
        </p:nvSpPr>
        <p:spPr>
          <a:xfrm>
            <a:off x="10918952" y="713231"/>
            <a:ext cx="1273175" cy="2533015"/>
          </a:xfrm>
          <a:custGeom>
            <a:avLst/>
            <a:ah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845" name="object 11"/>
          <p:cNvSpPr/>
          <p:nvPr/>
        </p:nvSpPr>
        <p:spPr>
          <a:xfrm>
            <a:off x="0" y="4600955"/>
            <a:ext cx="1014094" cy="2018030"/>
          </a:xfrm>
          <a:custGeom>
            <a:avLst/>
            <a:ah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object 2"/>
          <p:cNvSpPr txBox="1">
            <a:spLocks noGrp="1"/>
          </p:cNvSpPr>
          <p:nvPr>
            <p:ph type="title"/>
          </p:nvPr>
        </p:nvSpPr>
        <p:spPr>
          <a:xfrm>
            <a:off x="734910" y="543687"/>
            <a:ext cx="4554855" cy="620395"/>
          </a:xfrm>
          <a:prstGeom prst="rect"/>
          <a:solidFill>
            <a:srgbClr val="C0C0C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4630"/>
              </a:lnSpc>
            </a:pPr>
            <a:r>
              <a:rPr b="0" dirty="0" sz="4000" spc="-25">
                <a:latin typeface="Calibri Light"/>
                <a:cs typeface="Calibri Light"/>
              </a:rPr>
              <a:t>Dissection</a:t>
            </a:r>
            <a:r>
              <a:rPr b="0" dirty="0" sz="4000" spc="-100">
                <a:latin typeface="Calibri Light"/>
                <a:cs typeface="Calibri Light"/>
              </a:rPr>
              <a:t> </a:t>
            </a:r>
            <a:r>
              <a:rPr b="0" dirty="0" sz="4000" spc="-15">
                <a:latin typeface="Calibri Light"/>
                <a:cs typeface="Calibri Light"/>
              </a:rPr>
              <a:t>of</a:t>
            </a:r>
            <a:r>
              <a:rPr b="0" dirty="0" sz="4000" spc="-55">
                <a:latin typeface="Calibri Light"/>
                <a:cs typeface="Calibri Light"/>
              </a:rPr>
              <a:t> </a:t>
            </a:r>
            <a:r>
              <a:rPr b="0" dirty="0" sz="4000" spc="-15">
                <a:latin typeface="Calibri Light"/>
                <a:cs typeface="Calibri Light"/>
              </a:rPr>
              <a:t>the</a:t>
            </a:r>
            <a:r>
              <a:rPr b="0" dirty="0" sz="4000" spc="-95">
                <a:latin typeface="Calibri Light"/>
                <a:cs typeface="Calibri Light"/>
              </a:rPr>
              <a:t> </a:t>
            </a:r>
            <a:r>
              <a:rPr b="0" dirty="0" sz="4000" spc="-30">
                <a:latin typeface="Calibri Light"/>
                <a:cs typeface="Calibri Light"/>
              </a:rPr>
              <a:t>aorta</a:t>
            </a:r>
            <a:endParaRPr sz="4000">
              <a:latin typeface="Calibri Light"/>
              <a:cs typeface="Calibri Light"/>
            </a:endParaRPr>
          </a:p>
        </p:txBody>
      </p:sp>
      <p:sp>
        <p:nvSpPr>
          <p:cNvPr id="1048853" name="object 3"/>
          <p:cNvSpPr/>
          <p:nvPr/>
        </p:nvSpPr>
        <p:spPr>
          <a:xfrm>
            <a:off x="1478661" y="2521839"/>
            <a:ext cx="913130" cy="280670"/>
          </a:xfrm>
          <a:custGeom>
            <a:avLst/>
            <a:ahLst/>
            <a:rect l="l" t="t" r="r" b="b"/>
            <a:pathLst>
              <a:path w="913130" h="280669">
                <a:moveTo>
                  <a:pt x="912876" y="0"/>
                </a:moveTo>
                <a:lnTo>
                  <a:pt x="0" y="0"/>
                </a:lnTo>
                <a:lnTo>
                  <a:pt x="0" y="280415"/>
                </a:lnTo>
                <a:lnTo>
                  <a:pt x="912876" y="280415"/>
                </a:lnTo>
                <a:lnTo>
                  <a:pt x="91287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bIns="0" lIns="0" rIns="0" rtlCol="0" tIns="0" wrap="square"/>
          <a:p/>
        </p:txBody>
      </p:sp>
      <p:sp>
        <p:nvSpPr>
          <p:cNvPr id="1048854" name="object 4"/>
          <p:cNvSpPr/>
          <p:nvPr/>
        </p:nvSpPr>
        <p:spPr>
          <a:xfrm>
            <a:off x="1262214" y="4074807"/>
            <a:ext cx="1096010" cy="280670"/>
          </a:xfrm>
          <a:custGeom>
            <a:avLst/>
            <a:ahLst/>
            <a:rect l="l" t="t" r="r" b="b"/>
            <a:pathLst>
              <a:path w="1096010" h="280670">
                <a:moveTo>
                  <a:pt x="690372" y="0"/>
                </a:moveTo>
                <a:lnTo>
                  <a:pt x="0" y="0"/>
                </a:lnTo>
                <a:lnTo>
                  <a:pt x="0" y="280403"/>
                </a:lnTo>
                <a:lnTo>
                  <a:pt x="690372" y="280403"/>
                </a:lnTo>
                <a:lnTo>
                  <a:pt x="690372" y="0"/>
                </a:lnTo>
                <a:close/>
              </a:path>
              <a:path w="1096010" h="280670">
                <a:moveTo>
                  <a:pt x="1095794" y="0"/>
                </a:moveTo>
                <a:lnTo>
                  <a:pt x="760514" y="0"/>
                </a:lnTo>
                <a:lnTo>
                  <a:pt x="690410" y="0"/>
                </a:lnTo>
                <a:lnTo>
                  <a:pt x="690410" y="280403"/>
                </a:lnTo>
                <a:lnTo>
                  <a:pt x="760514" y="280403"/>
                </a:lnTo>
                <a:lnTo>
                  <a:pt x="1095794" y="280403"/>
                </a:lnTo>
                <a:lnTo>
                  <a:pt x="109579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bIns="0" lIns="0" rIns="0" rtlCol="0" tIns="0" wrap="square"/>
          <a:p/>
        </p:txBody>
      </p:sp>
      <p:sp>
        <p:nvSpPr>
          <p:cNvPr id="1048855" name="object 5"/>
          <p:cNvSpPr/>
          <p:nvPr/>
        </p:nvSpPr>
        <p:spPr>
          <a:xfrm>
            <a:off x="1262214" y="4877942"/>
            <a:ext cx="4404360" cy="280670"/>
          </a:xfrm>
          <a:custGeom>
            <a:avLst/>
            <a:ahLst/>
            <a:rect l="l" t="t" r="r" b="b"/>
            <a:pathLst>
              <a:path w="4404360" h="280670">
                <a:moveTo>
                  <a:pt x="4404360" y="0"/>
                </a:moveTo>
                <a:lnTo>
                  <a:pt x="0" y="0"/>
                </a:lnTo>
                <a:lnTo>
                  <a:pt x="0" y="280416"/>
                </a:lnTo>
                <a:lnTo>
                  <a:pt x="4404360" y="280416"/>
                </a:lnTo>
                <a:lnTo>
                  <a:pt x="440436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bIns="0" lIns="0" rIns="0" rtlCol="0" tIns="0" wrap="square"/>
          <a:p/>
        </p:txBody>
      </p:sp>
      <p:sp>
        <p:nvSpPr>
          <p:cNvPr id="1048856" name="object 6"/>
          <p:cNvSpPr txBox="1"/>
          <p:nvPr/>
        </p:nvSpPr>
        <p:spPr>
          <a:xfrm>
            <a:off x="722172" y="1322323"/>
            <a:ext cx="4743450" cy="922019"/>
          </a:xfrm>
          <a:prstGeom prst="rect"/>
        </p:spPr>
        <p:txBody>
          <a:bodyPr bIns="0" lIns="0" rIns="0" rtlCol="0" tIns="43815" vert="horz" wrap="square">
            <a:spAutoFit/>
          </a:bodyPr>
          <a:p>
            <a:pPr indent="-229235" marL="241300" marR="5080">
              <a:lnSpc>
                <a:spcPts val="1939"/>
              </a:lnSpc>
              <a:spcBef>
                <a:spcPts val="345"/>
              </a:spcBef>
              <a:buFont typeface="Arial MT"/>
              <a:buChar char="•"/>
              <a:tabLst>
                <a:tab algn="l" pos="241300"/>
                <a:tab algn="l" pos="241935"/>
              </a:tabLst>
            </a:pPr>
            <a:r>
              <a:rPr dirty="0" sz="1800" spc="-10">
                <a:latin typeface="Calibri"/>
                <a:cs typeface="Calibri"/>
              </a:rPr>
              <a:t>Pregnancy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increases</a:t>
            </a:r>
            <a:r>
              <a:rPr dirty="0" sz="1800">
                <a:latin typeface="Calibri"/>
                <a:cs typeface="Calibri"/>
              </a:rPr>
              <a:t> the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risk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aortic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dissection,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which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is</a:t>
            </a:r>
            <a:r>
              <a:rPr dirty="0" sz="1800">
                <a:latin typeface="Calibri"/>
                <a:cs typeface="Calibri"/>
              </a:rPr>
              <a:t> a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common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cause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death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pregnancy.</a:t>
            </a:r>
            <a:endParaRPr sz="1800">
              <a:latin typeface="Calibri"/>
              <a:cs typeface="Calibri"/>
            </a:endParaRPr>
          </a:p>
          <a:p>
            <a:pPr indent="-229235" marL="2413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algn="l" pos="241300"/>
                <a:tab algn="l" pos="241935"/>
              </a:tabLst>
            </a:pPr>
            <a:r>
              <a:rPr b="1" dirty="0" sz="1800" spc="-5">
                <a:latin typeface="Calibri"/>
                <a:cs typeface="Calibri"/>
              </a:rPr>
              <a:t>Clinical</a:t>
            </a:r>
            <a:r>
              <a:rPr b="1" dirty="0" sz="1800" spc="-75">
                <a:latin typeface="Calibri"/>
                <a:cs typeface="Calibri"/>
              </a:rPr>
              <a:t> </a:t>
            </a:r>
            <a:r>
              <a:rPr b="1" dirty="0" sz="1800" spc="-10">
                <a:latin typeface="Calibri"/>
                <a:cs typeface="Calibri"/>
              </a:rPr>
              <a:t>features: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57" name="object 7"/>
          <p:cNvSpPr txBox="1"/>
          <p:nvPr/>
        </p:nvSpPr>
        <p:spPr>
          <a:xfrm>
            <a:off x="1179677" y="2253741"/>
            <a:ext cx="2510790" cy="29972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87020" marL="29908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algn="l" pos="299720"/>
              </a:tabLst>
            </a:pPr>
            <a:r>
              <a:rPr dirty="0" sz="1800" spc="-10">
                <a:solidFill>
                  <a:srgbClr val="0070C0"/>
                </a:solidFill>
                <a:latin typeface="Calibri"/>
                <a:cs typeface="Calibri"/>
              </a:rPr>
              <a:t>Acute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70C0"/>
                </a:solidFill>
                <a:latin typeface="Calibri"/>
                <a:cs typeface="Calibri"/>
              </a:rPr>
              <a:t>severe</a:t>
            </a:r>
            <a:r>
              <a:rPr dirty="0" sz="1800" spc="-2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70C0"/>
                </a:solidFill>
                <a:latin typeface="Calibri"/>
                <a:cs typeface="Calibri"/>
              </a:rPr>
              <a:t>chest</a:t>
            </a:r>
            <a:r>
              <a:rPr dirty="0" sz="1800" spc="-5">
                <a:solidFill>
                  <a:srgbClr val="0070C0"/>
                </a:solidFill>
                <a:latin typeface="Calibri"/>
                <a:cs typeface="Calibri"/>
              </a:rPr>
              <a:t> pain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58" name="object 8"/>
          <p:cNvSpPr txBox="1"/>
          <p:nvPr/>
        </p:nvSpPr>
        <p:spPr>
          <a:xfrm>
            <a:off x="3731133" y="2274951"/>
            <a:ext cx="1917700" cy="28067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095"/>
              </a:lnSpc>
            </a:pPr>
            <a:r>
              <a:rPr dirty="0" sz="1800" spc="-5">
                <a:solidFill>
                  <a:srgbClr val="0070C0"/>
                </a:solidFill>
                <a:latin typeface="Calibri"/>
                <a:cs typeface="Calibri"/>
              </a:rPr>
              <a:t>described</a:t>
            </a:r>
            <a:r>
              <a:rPr dirty="0" sz="1800" spc="-2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as</a:t>
            </a:r>
            <a:r>
              <a:rPr dirty="0" sz="1800" spc="-2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70C0"/>
                </a:solidFill>
                <a:latin typeface="Calibri"/>
                <a:cs typeface="Calibri"/>
              </a:rPr>
              <a:t>ripping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59" name="object 9"/>
          <p:cNvSpPr txBox="1"/>
          <p:nvPr/>
        </p:nvSpPr>
        <p:spPr>
          <a:xfrm>
            <a:off x="722172" y="2464053"/>
            <a:ext cx="4846320" cy="2383790"/>
          </a:xfrm>
          <a:prstGeom prst="rect"/>
        </p:spPr>
        <p:txBody>
          <a:bodyPr bIns="0" lIns="0" rIns="0" rtlCol="0" tIns="48895" vert="horz" wrap="square">
            <a:spAutoFit/>
          </a:bodyPr>
          <a:p>
            <a:pPr marL="756285">
              <a:lnSpc>
                <a:spcPct val="100000"/>
              </a:lnSpc>
              <a:spcBef>
                <a:spcPts val="385"/>
              </a:spcBef>
            </a:pPr>
            <a:r>
              <a:rPr dirty="0" sz="1800" spc="-5">
                <a:solidFill>
                  <a:srgbClr val="0070C0"/>
                </a:solidFill>
                <a:latin typeface="Calibri"/>
                <a:cs typeface="Calibri"/>
              </a:rPr>
              <a:t>or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70C0"/>
                </a:solidFill>
                <a:latin typeface="Calibri"/>
                <a:cs typeface="Calibri"/>
              </a:rPr>
              <a:t>tearing,</a:t>
            </a:r>
            <a:r>
              <a:rPr dirty="0" sz="1800" spc="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70C0"/>
                </a:solidFill>
                <a:latin typeface="Calibri"/>
                <a:cs typeface="Calibri"/>
              </a:rPr>
              <a:t>with</a:t>
            </a:r>
            <a:r>
              <a:rPr dirty="0" sz="1800" spc="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70C0"/>
                </a:solidFill>
                <a:latin typeface="Calibri"/>
                <a:cs typeface="Calibri"/>
              </a:rPr>
              <a:t>interscapular</a:t>
            </a:r>
            <a:r>
              <a:rPr dirty="0" sz="1800" spc="2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70C0"/>
                </a:solidFill>
                <a:latin typeface="Calibri"/>
                <a:cs typeface="Calibri"/>
              </a:rPr>
              <a:t>radiation,</a:t>
            </a:r>
            <a:endParaRPr sz="1800">
              <a:latin typeface="Calibri"/>
              <a:cs typeface="Calibri"/>
            </a:endParaRPr>
          </a:p>
          <a:p>
            <a:pPr indent="-287020" marL="756285">
              <a:lnSpc>
                <a:spcPct val="100000"/>
              </a:lnSpc>
              <a:spcBef>
                <a:spcPts val="290"/>
              </a:spcBef>
              <a:buFont typeface="Wingdings"/>
              <a:buChar char=""/>
              <a:tabLst>
                <a:tab algn="l" pos="756920"/>
              </a:tabLst>
            </a:pPr>
            <a:r>
              <a:rPr dirty="0" sz="1800" spc="-5">
                <a:solidFill>
                  <a:srgbClr val="0070C0"/>
                </a:solidFill>
                <a:latin typeface="Calibri"/>
                <a:cs typeface="Calibri"/>
              </a:rPr>
              <a:t>jaw</a:t>
            </a:r>
            <a:r>
              <a:rPr dirty="0" sz="1800" spc="-4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70C0"/>
                </a:solidFill>
                <a:latin typeface="Calibri"/>
                <a:cs typeface="Calibri"/>
              </a:rPr>
              <a:t>pain</a:t>
            </a:r>
            <a:endParaRPr sz="1800">
              <a:latin typeface="Calibri"/>
              <a:cs typeface="Calibri"/>
            </a:endParaRPr>
          </a:p>
          <a:p>
            <a:pPr indent="-287020" marL="756285" marR="377190">
              <a:lnSpc>
                <a:spcPts val="1939"/>
              </a:lnSpc>
              <a:spcBef>
                <a:spcPts val="535"/>
              </a:spcBef>
              <a:buFont typeface="Wingdings"/>
              <a:buChar char=""/>
              <a:tabLst>
                <a:tab algn="l" pos="756920"/>
              </a:tabLst>
            </a:pPr>
            <a:r>
              <a:rPr dirty="0" sz="1800" spc="-15">
                <a:solidFill>
                  <a:srgbClr val="0070C0"/>
                </a:solidFill>
                <a:latin typeface="Calibri"/>
                <a:cs typeface="Calibri"/>
              </a:rPr>
              <a:t>systolic</a:t>
            </a:r>
            <a:r>
              <a:rPr dirty="0" sz="1800" spc="-10">
                <a:solidFill>
                  <a:srgbClr val="0070C0"/>
                </a:solidFill>
                <a:latin typeface="Calibri"/>
                <a:cs typeface="Calibri"/>
              </a:rPr>
              <a:t> hypertension</a:t>
            </a:r>
            <a:r>
              <a:rPr dirty="0" sz="1800" spc="1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70C0"/>
                </a:solidFill>
                <a:latin typeface="Calibri"/>
                <a:cs typeface="Calibri"/>
              </a:rPr>
              <a:t>and/or</a:t>
            </a:r>
            <a:r>
              <a:rPr dirty="0" sz="1800" spc="1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70C0"/>
                </a:solidFill>
                <a:latin typeface="Calibri"/>
                <a:cs typeface="Calibri"/>
              </a:rPr>
              <a:t>differential </a:t>
            </a:r>
            <a:r>
              <a:rPr dirty="0" sz="1800" spc="-39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0070C0"/>
                </a:solidFill>
                <a:latin typeface="Calibri"/>
                <a:cs typeface="Calibri"/>
              </a:rPr>
              <a:t>blood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70C0"/>
                </a:solidFill>
                <a:latin typeface="Calibri"/>
                <a:cs typeface="Calibri"/>
              </a:rPr>
              <a:t>pressures</a:t>
            </a:r>
            <a:r>
              <a:rPr dirty="0" sz="1800" spc="-5">
                <a:solidFill>
                  <a:srgbClr val="0070C0"/>
                </a:solidFill>
                <a:latin typeface="Calibri"/>
                <a:cs typeface="Calibri"/>
              </a:rPr>
              <a:t> in</a:t>
            </a:r>
            <a:r>
              <a:rPr dirty="0" sz="1800" spc="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each</a:t>
            </a:r>
            <a:r>
              <a:rPr dirty="0" sz="1800" spc="15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70C0"/>
                </a:solidFill>
                <a:latin typeface="Calibri"/>
                <a:cs typeface="Calibri"/>
              </a:rPr>
              <a:t>arm.</a:t>
            </a:r>
            <a:endParaRPr sz="1800">
              <a:latin typeface="Calibri"/>
              <a:cs typeface="Calibri"/>
            </a:endParaRPr>
          </a:p>
          <a:p>
            <a:pPr indent="-229235" marL="241300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algn="l" pos="241300"/>
                <a:tab algn="l" pos="241935"/>
              </a:tabLst>
            </a:pPr>
            <a:r>
              <a:rPr b="1" dirty="0" sz="1800" spc="-5">
                <a:latin typeface="Calibri"/>
                <a:cs typeface="Calibri"/>
              </a:rPr>
              <a:t>Diagnosis:</a:t>
            </a:r>
            <a:endParaRPr sz="1800">
              <a:latin typeface="Calibri"/>
              <a:cs typeface="Calibri"/>
            </a:endParaRPr>
          </a:p>
          <a:p>
            <a:pPr marL="469900" marR="5080">
              <a:lnSpc>
                <a:spcPts val="1939"/>
              </a:lnSpc>
              <a:spcBef>
                <a:spcPts val="535"/>
              </a:spcBef>
            </a:pPr>
            <a:r>
              <a:rPr dirty="0" sz="1800" spc="-5">
                <a:latin typeface="Calibri"/>
                <a:cs typeface="Calibri"/>
              </a:rPr>
              <a:t>-Chest </a:t>
            </a:r>
            <a:r>
              <a:rPr dirty="0" sz="1800" spc="-15">
                <a:latin typeface="Calibri"/>
                <a:cs typeface="Calibri"/>
              </a:rPr>
              <a:t>X-ray</a:t>
            </a:r>
            <a:r>
              <a:rPr dirty="0" sz="1800" spc="-5">
                <a:latin typeface="Calibri"/>
                <a:cs typeface="Calibri"/>
              </a:rPr>
              <a:t> is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mandatory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may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show 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mediastinal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 widening</a:t>
            </a:r>
            <a:r>
              <a:rPr dirty="0" sz="180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</a:t>
            </a:r>
            <a:r>
              <a:rPr dirty="0" sz="1800" spc="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80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but</a:t>
            </a:r>
            <a:r>
              <a:rPr dirty="0" sz="1800" spc="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80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dirty="0" sz="18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8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normal</a:t>
            </a:r>
            <a:r>
              <a:rPr dirty="0" sz="180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8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chest</a:t>
            </a:r>
            <a:r>
              <a:rPr dirty="0" sz="1800" spc="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800" spc="-2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X-ray </a:t>
            </a:r>
            <a:r>
              <a:rPr dirty="0" sz="1800" spc="-395">
                <a:latin typeface="Calibri"/>
                <a:cs typeface="Calibri"/>
              </a:rPr>
              <a:t> </a:t>
            </a:r>
            <a:r>
              <a:rPr dirty="0" sz="18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does not</a:t>
            </a:r>
            <a:r>
              <a:rPr dirty="0" sz="1800" spc="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800" spc="-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exclude</a:t>
            </a:r>
            <a:r>
              <a:rPr dirty="0" sz="18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80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dirty="0" sz="1800" spc="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80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diagnosis</a:t>
            </a:r>
            <a:r>
              <a:rPr dirty="0" sz="180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60" name="object 10"/>
          <p:cNvSpPr txBox="1"/>
          <p:nvPr/>
        </p:nvSpPr>
        <p:spPr>
          <a:xfrm>
            <a:off x="1179677" y="4857115"/>
            <a:ext cx="95885" cy="29972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61" name="object 11"/>
          <p:cNvSpPr txBox="1"/>
          <p:nvPr/>
        </p:nvSpPr>
        <p:spPr>
          <a:xfrm>
            <a:off x="1262214" y="4877942"/>
            <a:ext cx="4404360" cy="280670"/>
          </a:xfrm>
          <a:prstGeom prst="rect"/>
        </p:spPr>
        <p:txBody>
          <a:bodyPr bIns="0" lIns="0" rIns="0" rtlCol="0" tIns="0" vert="horz" wrap="square">
            <a:spAutoFit/>
          </a:bodyPr>
          <a:p>
            <a:pPr>
              <a:lnSpc>
                <a:spcPts val="2095"/>
              </a:lnSpc>
            </a:pPr>
            <a:r>
              <a:rPr dirty="0" sz="1800" spc="-5">
                <a:latin typeface="Calibri"/>
                <a:cs typeface="Calibri"/>
              </a:rPr>
              <a:t>Diagnosis </a:t>
            </a:r>
            <a:r>
              <a:rPr dirty="0" sz="1800" spc="-15">
                <a:latin typeface="Calibri"/>
                <a:cs typeface="Calibri"/>
              </a:rPr>
              <a:t>may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confirmed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with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transthoracic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62" name="object 12"/>
          <p:cNvSpPr txBox="1"/>
          <p:nvPr/>
        </p:nvSpPr>
        <p:spPr>
          <a:xfrm>
            <a:off x="1192110" y="5158359"/>
            <a:ext cx="1644650" cy="247015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1830"/>
              </a:lnSpc>
            </a:pPr>
            <a:r>
              <a:rPr dirty="0" sz="1800" spc="-5">
                <a:latin typeface="Calibri"/>
                <a:cs typeface="Calibri"/>
              </a:rPr>
              <a:t>or </a:t>
            </a:r>
            <a:r>
              <a:rPr dirty="0" sz="1800" spc="-20">
                <a:latin typeface="Calibri"/>
                <a:cs typeface="Calibri"/>
              </a:rPr>
              <a:t>TOE,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5">
                <a:latin typeface="Calibri"/>
                <a:cs typeface="Calibri"/>
              </a:rPr>
              <a:t>CT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MRI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63" name="object 13"/>
          <p:cNvSpPr/>
          <p:nvPr/>
        </p:nvSpPr>
        <p:spPr>
          <a:xfrm>
            <a:off x="10918952" y="713231"/>
            <a:ext cx="1273175" cy="2533015"/>
          </a:xfrm>
          <a:custGeom>
            <a:avLst/>
            <a:ah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864" name="object 14"/>
          <p:cNvSpPr/>
          <p:nvPr/>
        </p:nvSpPr>
        <p:spPr>
          <a:xfrm>
            <a:off x="0" y="4600955"/>
            <a:ext cx="1014094" cy="2018030"/>
          </a:xfrm>
          <a:custGeom>
            <a:avLst/>
            <a:ah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865" name="object 15"/>
          <p:cNvSpPr txBox="1"/>
          <p:nvPr/>
        </p:nvSpPr>
        <p:spPr>
          <a:xfrm>
            <a:off x="6542658" y="1793875"/>
            <a:ext cx="4091304" cy="19462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1800" spc="-5">
                <a:latin typeface="Calibri"/>
                <a:cs typeface="Calibri"/>
              </a:rPr>
              <a:t>Risk</a:t>
            </a:r>
            <a:r>
              <a:rPr b="1" dirty="0" sz="1800" spc="-45">
                <a:latin typeface="Calibri"/>
                <a:cs typeface="Calibri"/>
              </a:rPr>
              <a:t> </a:t>
            </a:r>
            <a:r>
              <a:rPr b="1" dirty="0" sz="1800" spc="-10">
                <a:latin typeface="Calibri"/>
                <a:cs typeface="Calibri"/>
              </a:rPr>
              <a:t>factors: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dirty="0" sz="1800" spc="-20">
                <a:latin typeface="Calibri"/>
                <a:cs typeface="Calibri"/>
              </a:rPr>
              <a:t>-Marfan’s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syndrome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-Loeys–Dietz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syndrome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dirty="0" sz="1800" spc="-20">
                <a:latin typeface="Calibri"/>
                <a:cs typeface="Calibri"/>
              </a:rPr>
              <a:t>-Turner’s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syndrome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-Ehlers–Danlos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syndrome</a:t>
            </a:r>
            <a:r>
              <a:rPr dirty="0" sz="1800" spc="-5">
                <a:latin typeface="Calibri"/>
                <a:cs typeface="Calibri"/>
              </a:rPr>
              <a:t> (EDS)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type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IV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dirty="0" sz="1800" spc="-10">
                <a:latin typeface="Calibri"/>
                <a:cs typeface="Calibri"/>
              </a:rPr>
              <a:t>-Coarctation</a:t>
            </a:r>
            <a:r>
              <a:rPr dirty="0" sz="1800" spc="-5">
                <a:latin typeface="Calibri"/>
                <a:cs typeface="Calibri"/>
              </a:rPr>
              <a:t> of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aorta</a:t>
            </a:r>
            <a:endParaRPr sz="1800">
              <a:latin typeface="Calibri"/>
              <a:cs typeface="Calibri"/>
            </a:endParaRPr>
          </a:p>
          <a:p>
            <a:pPr marL="521334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-Bicuspid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aortic</a:t>
            </a:r>
            <a:r>
              <a:rPr dirty="0" sz="1800" spc="-10">
                <a:latin typeface="Calibri"/>
                <a:cs typeface="Calibri"/>
              </a:rPr>
              <a:t> valve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866" name="object 16"/>
          <p:cNvSpPr txBox="1"/>
          <p:nvPr/>
        </p:nvSpPr>
        <p:spPr>
          <a:xfrm>
            <a:off x="6554343" y="4558410"/>
            <a:ext cx="2484755" cy="28067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 marL="635">
              <a:lnSpc>
                <a:spcPts val="2095"/>
              </a:lnSpc>
            </a:pPr>
            <a:r>
              <a:rPr b="1" dirty="0" sz="18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Expeditious</a:t>
            </a:r>
            <a:r>
              <a:rPr b="1" dirty="0" sz="1800" spc="-5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18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delivery</a:t>
            </a:r>
            <a:r>
              <a:rPr b="1" dirty="0" sz="1800" spc="-3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18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by</a:t>
            </a:r>
            <a:r>
              <a:rPr b="1" dirty="0" sz="1800" spc="-5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18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object 2"/>
          <p:cNvSpPr txBox="1">
            <a:spLocks noGrp="1"/>
          </p:cNvSpPr>
          <p:nvPr>
            <p:ph type="title"/>
          </p:nvPr>
        </p:nvSpPr>
        <p:spPr>
          <a:xfrm>
            <a:off x="1092809" y="698753"/>
            <a:ext cx="372237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 sz="3600" spc="-20">
                <a:latin typeface="Calibri Light"/>
                <a:cs typeface="Calibri Light"/>
              </a:rPr>
              <a:t>Planning</a:t>
            </a:r>
            <a:r>
              <a:rPr b="0" dirty="0" sz="3600" spc="-114">
                <a:latin typeface="Calibri Light"/>
                <a:cs typeface="Calibri Light"/>
              </a:rPr>
              <a:t> </a:t>
            </a:r>
            <a:r>
              <a:rPr b="0" dirty="0" sz="3600" spc="-40">
                <a:latin typeface="Calibri Light"/>
                <a:cs typeface="Calibri Light"/>
              </a:rPr>
              <a:t>for</a:t>
            </a:r>
            <a:r>
              <a:rPr b="0" dirty="0" sz="3600" spc="-95">
                <a:latin typeface="Calibri Light"/>
                <a:cs typeface="Calibri Light"/>
              </a:rPr>
              <a:t> </a:t>
            </a:r>
            <a:r>
              <a:rPr b="0" dirty="0" sz="3600" spc="-25">
                <a:latin typeface="Calibri Light"/>
                <a:cs typeface="Calibri Light"/>
              </a:rPr>
              <a:t>delivery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048868" name="object 3"/>
          <p:cNvSpPr txBox="1"/>
          <p:nvPr/>
        </p:nvSpPr>
        <p:spPr>
          <a:xfrm>
            <a:off x="722172" y="1628648"/>
            <a:ext cx="10142220" cy="2422525"/>
          </a:xfrm>
          <a:prstGeom prst="rect"/>
        </p:spPr>
        <p:txBody>
          <a:bodyPr bIns="0" lIns="0" rIns="0" rtlCol="0" tIns="47625" vert="horz" wrap="square">
            <a:spAutoFit/>
          </a:bodyPr>
          <a:p>
            <a:pPr indent="-229235" marL="241300" marR="41275">
              <a:lnSpc>
                <a:spcPts val="2160"/>
              </a:lnSpc>
              <a:spcBef>
                <a:spcPts val="375"/>
              </a:spcBef>
              <a:buFont typeface="Arial MT"/>
              <a:buChar char="•"/>
              <a:tabLst>
                <a:tab algn="l" pos="241300"/>
                <a:tab algn="l" pos="241935"/>
              </a:tabLst>
            </a:pPr>
            <a:r>
              <a:rPr dirty="0" sz="2000" spc="-10">
                <a:latin typeface="Calibri"/>
                <a:cs typeface="Calibri"/>
              </a:rPr>
              <a:t>Most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women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with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cardiac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disease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are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able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5">
                <a:latin typeface="Calibri"/>
                <a:cs typeface="Calibri"/>
              </a:rPr>
              <a:t>should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encouraged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have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normal vaginal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deliveries.</a:t>
            </a:r>
            <a:endParaRPr sz="2000">
              <a:latin typeface="Calibri"/>
              <a:cs typeface="Calibri"/>
            </a:endParaRPr>
          </a:p>
          <a:p>
            <a:pPr indent="-229235" marL="241300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algn="l" pos="241300"/>
                <a:tab algn="l" pos="241935"/>
              </a:tabLst>
            </a:pP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Each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case</a:t>
            </a:r>
            <a:r>
              <a:rPr dirty="0" sz="20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should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assessed</a:t>
            </a:r>
            <a:r>
              <a:rPr dirty="0" sz="2000" spc="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individually</a:t>
            </a:r>
            <a:r>
              <a:rPr dirty="0" sz="20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taking</a:t>
            </a:r>
            <a:r>
              <a:rPr dirty="0" sz="20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into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account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past</a:t>
            </a:r>
            <a:r>
              <a:rPr dirty="0" sz="20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medical</a:t>
            </a:r>
            <a:r>
              <a:rPr dirty="0" sz="20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obstetric</a:t>
            </a:r>
            <a:r>
              <a:rPr dirty="0" sz="2000" spc="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history</a:t>
            </a:r>
            <a:r>
              <a:rPr dirty="0" sz="2000" spc="-2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indent="-229235" marL="241300">
              <a:lnSpc>
                <a:spcPct val="100000"/>
              </a:lnSpc>
              <a:spcBef>
                <a:spcPts val="765"/>
              </a:spcBef>
              <a:buFont typeface="Arial MT"/>
              <a:buChar char="•"/>
              <a:tabLst>
                <a:tab algn="l" pos="241300"/>
                <a:tab algn="l" pos="241935"/>
              </a:tabLst>
            </a:pPr>
            <a:r>
              <a:rPr dirty="0" sz="20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This</a:t>
            </a:r>
            <a:r>
              <a:rPr dirty="0" sz="2000" spc="-3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0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includes: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54"/>
              </a:spcBef>
            </a:pPr>
            <a:r>
              <a:rPr dirty="0" sz="2000">
                <a:latin typeface="Calibri"/>
                <a:cs typeface="Calibri"/>
              </a:rPr>
              <a:t>-Planned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mode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place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delivery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65"/>
              </a:spcBef>
            </a:pPr>
            <a:r>
              <a:rPr dirty="0" sz="2000">
                <a:latin typeface="Calibri"/>
                <a:cs typeface="Calibri"/>
              </a:rPr>
              <a:t>-Induction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10">
                <a:latin typeface="Calibri"/>
                <a:cs typeface="Calibri"/>
              </a:rPr>
              <a:t> augmentation</a:t>
            </a:r>
            <a:r>
              <a:rPr dirty="0" sz="2000" spc="-5">
                <a:latin typeface="Calibri"/>
                <a:cs typeface="Calibri"/>
              </a:rPr>
              <a:t> of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labour</a:t>
            </a:r>
            <a:endParaRPr sz="20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265"/>
              </a:spcBef>
            </a:pPr>
            <a:r>
              <a:rPr dirty="0" sz="2000" spc="-5">
                <a:latin typeface="Calibri"/>
                <a:cs typeface="Calibri"/>
              </a:rPr>
              <a:t>-Guidance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regarding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I.V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fluids</a:t>
            </a:r>
            <a:r>
              <a:rPr dirty="0" sz="2000">
                <a:latin typeface="Calibri"/>
                <a:cs typeface="Calibri"/>
              </a:rPr>
              <a:t> and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anticoagulation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869" name="object 4"/>
          <p:cNvSpPr txBox="1"/>
          <p:nvPr/>
        </p:nvSpPr>
        <p:spPr>
          <a:xfrm>
            <a:off x="722172" y="4120641"/>
            <a:ext cx="114935" cy="33083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48870" name="object 5"/>
          <p:cNvSpPr txBox="1"/>
          <p:nvPr/>
        </p:nvSpPr>
        <p:spPr>
          <a:xfrm>
            <a:off x="963510" y="4143247"/>
            <a:ext cx="5084445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b="1" dirty="0" sz="20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Cardiac</a:t>
            </a:r>
            <a:r>
              <a:rPr b="1" dirty="0" sz="2000" spc="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20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indications</a:t>
            </a:r>
            <a:r>
              <a:rPr b="1" dirty="0" sz="2000" spc="-2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2000" spc="-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</a:t>
            </a:r>
            <a:r>
              <a:rPr b="1" dirty="0" sz="2000" spc="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20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elective</a:t>
            </a:r>
            <a:r>
              <a:rPr b="1" dirty="0" sz="2000" spc="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20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CS</a:t>
            </a:r>
            <a:r>
              <a:rPr b="1" dirty="0" sz="2000" spc="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20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</a:t>
            </a:r>
            <a:r>
              <a:rPr b="1" dirty="0" sz="2000" spc="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20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limited</a:t>
            </a:r>
            <a:r>
              <a:rPr b="1" dirty="0" sz="2000" spc="-2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20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871" name="object 6"/>
          <p:cNvSpPr txBox="1"/>
          <p:nvPr/>
        </p:nvSpPr>
        <p:spPr>
          <a:xfrm>
            <a:off x="1236065" y="4426912"/>
            <a:ext cx="9065895" cy="700405"/>
          </a:xfrm>
          <a:prstGeom prst="rect"/>
        </p:spPr>
        <p:txBody>
          <a:bodyPr bIns="0" lIns="0" rIns="0" rtlCol="0" tIns="45085" vert="horz" wrap="square">
            <a:spAutoFit/>
          </a:bodyPr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dirty="0" sz="2000" spc="-10">
                <a:latin typeface="Calibri"/>
                <a:cs typeface="Calibri"/>
              </a:rPr>
              <a:t>-Dilated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expanding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aortic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root </a:t>
            </a:r>
            <a:r>
              <a:rPr dirty="0" sz="2000">
                <a:latin typeface="Calibri"/>
                <a:cs typeface="Calibri"/>
              </a:rPr>
              <a:t>(&gt;5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cm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</a:t>
            </a:r>
            <a:r>
              <a:rPr dirty="0" sz="2000">
                <a:latin typeface="Calibri"/>
                <a:cs typeface="Calibri"/>
              </a:rPr>
              <a:t> bicuspid</a:t>
            </a:r>
            <a:r>
              <a:rPr dirty="0" sz="2000" spc="-10">
                <a:latin typeface="Calibri"/>
                <a:cs typeface="Calibri"/>
              </a:rPr>
              <a:t> valve,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&gt;4.5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cm </a:t>
            </a:r>
            <a:r>
              <a:rPr dirty="0" sz="2000" spc="-5">
                <a:latin typeface="Calibri"/>
                <a:cs typeface="Calibri"/>
              </a:rPr>
              <a:t>in Marfan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syndrome)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dirty="0" sz="2000" spc="-10">
                <a:latin typeface="Calibri"/>
                <a:cs typeface="Calibri"/>
              </a:rPr>
              <a:t>-Severely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impaired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left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(systemic)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ventricular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function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872" name="object 7"/>
          <p:cNvSpPr/>
          <p:nvPr/>
        </p:nvSpPr>
        <p:spPr>
          <a:xfrm>
            <a:off x="10918952" y="713231"/>
            <a:ext cx="1273175" cy="2533015"/>
          </a:xfrm>
          <a:custGeom>
            <a:avLst/>
            <a:ah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873" name="object 8"/>
          <p:cNvSpPr/>
          <p:nvPr/>
        </p:nvSpPr>
        <p:spPr>
          <a:xfrm>
            <a:off x="0" y="4600955"/>
            <a:ext cx="1014094" cy="2018030"/>
          </a:xfrm>
          <a:custGeom>
            <a:avLst/>
            <a:ah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object 2"/>
          <p:cNvGrpSpPr/>
          <p:nvPr/>
        </p:nvGrpSpPr>
        <p:grpSpPr>
          <a:xfrm>
            <a:off x="271272" y="1325880"/>
            <a:ext cx="11596370" cy="5166360"/>
            <a:chOff x="271272" y="1325880"/>
            <a:chExt cx="11596370" cy="5166360"/>
          </a:xfrm>
        </p:grpSpPr>
        <p:pic>
          <p:nvPicPr>
            <p:cNvPr id="2097177" name="object 3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313944" y="1382268"/>
              <a:ext cx="11477244" cy="5109972"/>
            </a:xfrm>
            <a:prstGeom prst="rect"/>
          </p:spPr>
        </p:pic>
        <p:pic>
          <p:nvPicPr>
            <p:cNvPr id="2097178" name="object 4"/>
            <p:cNvPicPr>
              <a:picLocks/>
            </p:cNvPicPr>
            <p:nvPr/>
          </p:nvPicPr>
          <p:blipFill>
            <a:blip xmlns:r="http://schemas.openxmlformats.org/officeDocument/2006/relationships" r:embed="rId2" cstate="print"/>
            <a:stretch>
              <a:fillRect/>
            </a:stretch>
          </p:blipFill>
          <p:spPr>
            <a:xfrm>
              <a:off x="271272" y="1325880"/>
              <a:ext cx="11596116" cy="4248912"/>
            </a:xfrm>
            <a:prstGeom prst="rect"/>
          </p:spPr>
        </p:pic>
        <p:sp>
          <p:nvSpPr>
            <p:cNvPr id="1048874" name="object 5"/>
            <p:cNvSpPr/>
            <p:nvPr/>
          </p:nvSpPr>
          <p:spPr>
            <a:xfrm>
              <a:off x="373380" y="1421892"/>
              <a:ext cx="11363325" cy="4997450"/>
            </a:xfrm>
            <a:custGeom>
              <a:avLst/>
              <a:ahLst/>
              <a:rect l="l" t="t" r="r" b="b"/>
              <a:pathLst>
                <a:path w="11363325" h="4997450">
                  <a:moveTo>
                    <a:pt x="11362944" y="0"/>
                  </a:moveTo>
                  <a:lnTo>
                    <a:pt x="0" y="0"/>
                  </a:lnTo>
                  <a:lnTo>
                    <a:pt x="0" y="4997196"/>
                  </a:lnTo>
                  <a:lnTo>
                    <a:pt x="11362944" y="4997196"/>
                  </a:lnTo>
                  <a:lnTo>
                    <a:pt x="11362944" y="0"/>
                  </a:lnTo>
                  <a:close/>
                </a:path>
              </a:pathLst>
            </a:custGeom>
            <a:solidFill>
              <a:srgbClr val="AFABAB"/>
            </a:solidFill>
          </p:spPr>
          <p:txBody>
            <a:bodyPr bIns="0" lIns="0" rIns="0" rtlCol="0" tIns="0" wrap="square"/>
            <a:p/>
          </p:txBody>
        </p:sp>
      </p:grpSp>
      <p:sp>
        <p:nvSpPr>
          <p:cNvPr id="1048875" name="object 6"/>
          <p:cNvSpPr txBox="1"/>
          <p:nvPr/>
        </p:nvSpPr>
        <p:spPr>
          <a:xfrm>
            <a:off x="451815" y="1310792"/>
            <a:ext cx="11172190" cy="4043679"/>
          </a:xfrm>
          <a:prstGeom prst="rect"/>
        </p:spPr>
        <p:txBody>
          <a:bodyPr bIns="0" lIns="0" rIns="0" rtlCol="0" tIns="111760" vert="horz" wrap="square">
            <a:spAutoFit/>
          </a:bodyPr>
          <a:p>
            <a:pPr indent="-228600" marL="241300">
              <a:lnSpc>
                <a:spcPct val="100000"/>
              </a:lnSpc>
              <a:spcBef>
                <a:spcPts val="880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b="1" dirty="0" sz="1900" spc="-5">
                <a:latin typeface="Calibri"/>
                <a:cs typeface="Calibri"/>
              </a:rPr>
              <a:t>Common </a:t>
            </a:r>
            <a:r>
              <a:rPr b="1" dirty="0" sz="1900">
                <a:latin typeface="Calibri"/>
                <a:cs typeface="Calibri"/>
              </a:rPr>
              <a:t>in </a:t>
            </a:r>
            <a:r>
              <a:rPr b="1" dirty="0" sz="1900" spc="-10">
                <a:latin typeface="Calibri"/>
                <a:cs typeface="Calibri"/>
              </a:rPr>
              <a:t>pregnancy</a:t>
            </a:r>
            <a:r>
              <a:rPr b="1" dirty="0" sz="1900" spc="2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and</a:t>
            </a:r>
            <a:r>
              <a:rPr b="1" dirty="0" sz="1900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mostly</a:t>
            </a:r>
            <a:r>
              <a:rPr b="1" dirty="0" sz="1900" spc="1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benign.</a:t>
            </a:r>
            <a:endParaRPr sz="1900">
              <a:latin typeface="Calibri"/>
              <a:cs typeface="Calibri"/>
            </a:endParaRPr>
          </a:p>
          <a:p>
            <a:pPr indent="-228600" marL="241300">
              <a:lnSpc>
                <a:spcPct val="100000"/>
              </a:lnSpc>
              <a:spcBef>
                <a:spcPts val="780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b="1" dirty="0" sz="1900" spc="-5">
                <a:latin typeface="Calibri"/>
                <a:cs typeface="Calibri"/>
              </a:rPr>
              <a:t>Pulmonary</a:t>
            </a:r>
            <a:r>
              <a:rPr b="1" dirty="0" sz="1900" spc="20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hypertension</a:t>
            </a:r>
            <a:r>
              <a:rPr b="1" dirty="0" sz="1900" spc="4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and</a:t>
            </a:r>
            <a:r>
              <a:rPr b="1" dirty="0" sz="1900" spc="5">
                <a:latin typeface="Calibri"/>
                <a:cs typeface="Calibri"/>
              </a:rPr>
              <a:t> </a:t>
            </a:r>
            <a:r>
              <a:rPr b="1" dirty="0" sz="1900" spc="-15">
                <a:latin typeface="Calibri"/>
                <a:cs typeface="Calibri"/>
              </a:rPr>
              <a:t>fixed</a:t>
            </a:r>
            <a:r>
              <a:rPr b="1" dirty="0" sz="1900" spc="5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PVR</a:t>
            </a:r>
            <a:r>
              <a:rPr b="1" dirty="0" sz="1900" spc="15">
                <a:latin typeface="Calibri"/>
                <a:cs typeface="Calibri"/>
              </a:rPr>
              <a:t> </a:t>
            </a:r>
            <a:r>
              <a:rPr b="1" dirty="0" sz="1900" spc="-15">
                <a:latin typeface="Calibri"/>
                <a:cs typeface="Calibri"/>
              </a:rPr>
              <a:t>are</a:t>
            </a:r>
            <a:r>
              <a:rPr b="1" dirty="0" sz="1900" spc="5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dangerous</a:t>
            </a:r>
            <a:r>
              <a:rPr b="1" dirty="0" sz="1900" spc="4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and</a:t>
            </a:r>
            <a:r>
              <a:rPr b="1" dirty="0" sz="1900" spc="5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often</a:t>
            </a:r>
            <a:r>
              <a:rPr b="1" dirty="0" sz="1900" spc="25">
                <a:latin typeface="Calibri"/>
                <a:cs typeface="Calibri"/>
              </a:rPr>
              <a:t> </a:t>
            </a:r>
            <a:r>
              <a:rPr b="1" dirty="0" sz="1900" spc="-20">
                <a:latin typeface="Calibri"/>
                <a:cs typeface="Calibri"/>
              </a:rPr>
              <a:t>fatal</a:t>
            </a:r>
            <a:r>
              <a:rPr b="1" dirty="0" sz="1900" spc="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in </a:t>
            </a:r>
            <a:r>
              <a:rPr b="1" dirty="0" sz="1900" spc="-20">
                <a:latin typeface="Calibri"/>
                <a:cs typeface="Calibri"/>
              </a:rPr>
              <a:t>pregnancy.</a:t>
            </a:r>
            <a:endParaRPr sz="1900">
              <a:latin typeface="Calibri"/>
              <a:cs typeface="Calibri"/>
            </a:endParaRPr>
          </a:p>
          <a:p>
            <a:pPr indent="-228600" marL="241300">
              <a:lnSpc>
                <a:spcPts val="2165"/>
              </a:lnSpc>
              <a:spcBef>
                <a:spcPts val="765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b="1" dirty="0" sz="1900" spc="-5">
                <a:latin typeface="Calibri"/>
                <a:cs typeface="Calibri"/>
              </a:rPr>
              <a:t>Other</a:t>
            </a:r>
            <a:r>
              <a:rPr b="1" dirty="0" sz="1900" spc="20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contraindications</a:t>
            </a:r>
            <a:r>
              <a:rPr b="1" dirty="0" sz="1900" spc="40">
                <a:latin typeface="Calibri"/>
                <a:cs typeface="Calibri"/>
              </a:rPr>
              <a:t> </a:t>
            </a:r>
            <a:r>
              <a:rPr b="1" dirty="0" sz="1900" spc="-15">
                <a:latin typeface="Calibri"/>
                <a:cs typeface="Calibri"/>
              </a:rPr>
              <a:t>to</a:t>
            </a:r>
            <a:r>
              <a:rPr b="1" dirty="0" sz="1900" spc="20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pregnancy</a:t>
            </a:r>
            <a:r>
              <a:rPr b="1" dirty="0" sz="1900" spc="3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include</a:t>
            </a:r>
            <a:r>
              <a:rPr b="1" dirty="0" sz="1900" spc="1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a</a:t>
            </a:r>
            <a:r>
              <a:rPr b="1" dirty="0" sz="1900" spc="10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dilated</a:t>
            </a:r>
            <a:r>
              <a:rPr b="1" dirty="0" sz="190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aortic</a:t>
            </a:r>
            <a:r>
              <a:rPr b="1" dirty="0" sz="1900" spc="25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root</a:t>
            </a:r>
            <a:r>
              <a:rPr b="1" dirty="0" sz="1900" spc="25">
                <a:latin typeface="Calibri"/>
                <a:cs typeface="Calibri"/>
              </a:rPr>
              <a:t> </a:t>
            </a:r>
            <a:r>
              <a:rPr b="1" dirty="0" sz="1900">
                <a:latin typeface="Calibri"/>
                <a:cs typeface="Calibri"/>
              </a:rPr>
              <a:t>&gt;4.5 </a:t>
            </a:r>
            <a:r>
              <a:rPr b="1" dirty="0" sz="1900" spc="-5">
                <a:latin typeface="Calibri"/>
                <a:cs typeface="Calibri"/>
              </a:rPr>
              <a:t>cm,</a:t>
            </a:r>
            <a:r>
              <a:rPr b="1" dirty="0" sz="1900" spc="10">
                <a:latin typeface="Calibri"/>
                <a:cs typeface="Calibri"/>
              </a:rPr>
              <a:t> </a:t>
            </a:r>
            <a:r>
              <a:rPr b="1" dirty="0" sz="1900" spc="-15">
                <a:latin typeface="Calibri"/>
                <a:cs typeface="Calibri"/>
              </a:rPr>
              <a:t>severe</a:t>
            </a:r>
            <a:r>
              <a:rPr b="1" dirty="0" sz="1900" spc="2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left</a:t>
            </a:r>
            <a:r>
              <a:rPr b="1" dirty="0" sz="190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heart</a:t>
            </a:r>
            <a:r>
              <a:rPr b="1" dirty="0" sz="1900" spc="2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obstruction</a:t>
            </a:r>
            <a:r>
              <a:rPr b="1" dirty="0" sz="1900" spc="55">
                <a:latin typeface="Calibri"/>
                <a:cs typeface="Calibri"/>
              </a:rPr>
              <a:t> </a:t>
            </a:r>
            <a:r>
              <a:rPr b="1" dirty="0" sz="1900" spc="-15">
                <a:latin typeface="Calibri"/>
                <a:cs typeface="Calibri"/>
              </a:rPr>
              <a:t>from</a:t>
            </a:r>
            <a:endParaRPr sz="1900">
              <a:latin typeface="Calibri"/>
              <a:cs typeface="Calibri"/>
            </a:endParaRPr>
          </a:p>
          <a:p>
            <a:pPr marL="241300">
              <a:lnSpc>
                <a:spcPts val="2165"/>
              </a:lnSpc>
            </a:pPr>
            <a:r>
              <a:rPr b="1" dirty="0" sz="1900" spc="-10">
                <a:latin typeface="Calibri"/>
                <a:cs typeface="Calibri"/>
              </a:rPr>
              <a:t>critical</a:t>
            </a:r>
            <a:r>
              <a:rPr b="1" dirty="0" sz="1900" spc="5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mitral</a:t>
            </a:r>
            <a:r>
              <a:rPr b="1" dirty="0" sz="190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or</a:t>
            </a:r>
            <a:r>
              <a:rPr b="1" dirty="0" sz="1900" spc="1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aortic</a:t>
            </a:r>
            <a:r>
              <a:rPr b="1" dirty="0" sz="1900" spc="15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stenosis</a:t>
            </a:r>
            <a:r>
              <a:rPr b="1" dirty="0" sz="1900" spc="3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and</a:t>
            </a:r>
            <a:r>
              <a:rPr b="1" dirty="0" sz="1900" spc="10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severe</a:t>
            </a:r>
            <a:r>
              <a:rPr b="1" dirty="0" sz="1900" spc="2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impairment</a:t>
            </a:r>
            <a:r>
              <a:rPr b="1" dirty="0" sz="1900" spc="1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of</a:t>
            </a:r>
            <a:r>
              <a:rPr b="1" dirty="0" sz="1900" spc="1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left</a:t>
            </a:r>
            <a:r>
              <a:rPr b="1" dirty="0" sz="190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ventricular</a:t>
            </a:r>
            <a:r>
              <a:rPr b="1" dirty="0" sz="1900" spc="10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function.</a:t>
            </a:r>
            <a:endParaRPr sz="1900">
              <a:latin typeface="Calibri"/>
              <a:cs typeface="Calibri"/>
            </a:endParaRPr>
          </a:p>
          <a:p>
            <a:pPr indent="-228600" marL="241300" marR="5080">
              <a:lnSpc>
                <a:spcPts val="2050"/>
              </a:lnSpc>
              <a:spcBef>
                <a:spcPts val="1030"/>
              </a:spcBef>
              <a:buFont typeface="Arial MT"/>
              <a:buChar char="•"/>
              <a:tabLst>
                <a:tab algn="l" pos="294005"/>
                <a:tab algn="l" pos="294640"/>
              </a:tabLst>
            </a:pPr>
            <a:r>
              <a:rPr dirty="0"/>
              <a:t>	</a:t>
            </a:r>
            <a:r>
              <a:rPr b="1" dirty="0" sz="1900" spc="-15">
                <a:latin typeface="Calibri"/>
                <a:cs typeface="Calibri"/>
              </a:rPr>
              <a:t>Any</a:t>
            </a:r>
            <a:r>
              <a:rPr b="1" dirty="0" sz="1900" spc="5">
                <a:latin typeface="Calibri"/>
                <a:cs typeface="Calibri"/>
              </a:rPr>
              <a:t> </a:t>
            </a:r>
            <a:r>
              <a:rPr b="1" dirty="0" sz="1900" spc="-15">
                <a:latin typeface="Calibri"/>
                <a:cs typeface="Calibri"/>
              </a:rPr>
              <a:t>strategy</a:t>
            </a:r>
            <a:r>
              <a:rPr b="1" dirty="0" sz="1900" spc="20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for</a:t>
            </a:r>
            <a:r>
              <a:rPr b="1" dirty="0" sz="1900" spc="-5">
                <a:latin typeface="Calibri"/>
                <a:cs typeface="Calibri"/>
              </a:rPr>
              <a:t> anticoagulation</a:t>
            </a:r>
            <a:r>
              <a:rPr b="1" dirty="0" sz="1900" spc="25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for</a:t>
            </a:r>
            <a:r>
              <a:rPr b="1" dirty="0" sz="1900" spc="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a </a:t>
            </a:r>
            <a:r>
              <a:rPr b="1" dirty="0" sz="1900" spc="-10">
                <a:latin typeface="Calibri"/>
                <a:cs typeface="Calibri"/>
              </a:rPr>
              <a:t>pregnant</a:t>
            </a:r>
            <a:r>
              <a:rPr b="1" dirty="0" sz="1900" spc="3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woman</a:t>
            </a:r>
            <a:r>
              <a:rPr b="1" dirty="0" sz="190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with</a:t>
            </a:r>
            <a:r>
              <a:rPr b="1" dirty="0" sz="1900" spc="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a</a:t>
            </a:r>
            <a:r>
              <a:rPr b="1" dirty="0" sz="1900" spc="5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mechanical</a:t>
            </a:r>
            <a:r>
              <a:rPr b="1" dirty="0" sz="1900" spc="3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heart</a:t>
            </a:r>
            <a:r>
              <a:rPr b="1" dirty="0" sz="1900" spc="10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valve</a:t>
            </a:r>
            <a:r>
              <a:rPr b="1" dirty="0" sz="1900" spc="-5">
                <a:latin typeface="Calibri"/>
                <a:cs typeface="Calibri"/>
              </a:rPr>
              <a:t> is </a:t>
            </a:r>
            <a:r>
              <a:rPr b="1" dirty="0" sz="1900" spc="-10">
                <a:latin typeface="Calibri"/>
                <a:cs typeface="Calibri"/>
              </a:rPr>
              <a:t>associated</a:t>
            </a:r>
            <a:r>
              <a:rPr b="1" dirty="0" sz="1900" spc="3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with</a:t>
            </a:r>
            <a:r>
              <a:rPr b="1" dirty="0" sz="1900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risks </a:t>
            </a:r>
            <a:r>
              <a:rPr b="1" dirty="0" sz="1900" spc="-415">
                <a:latin typeface="Calibri"/>
                <a:cs typeface="Calibri"/>
              </a:rPr>
              <a:t> </a:t>
            </a:r>
            <a:r>
              <a:rPr b="1" dirty="0" sz="1900" spc="-15">
                <a:latin typeface="Calibri"/>
                <a:cs typeface="Calibri"/>
              </a:rPr>
              <a:t>to</a:t>
            </a:r>
            <a:r>
              <a:rPr b="1" dirty="0" sz="190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the</a:t>
            </a:r>
            <a:r>
              <a:rPr b="1" dirty="0" sz="1900" spc="2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mother</a:t>
            </a:r>
            <a:r>
              <a:rPr b="1" dirty="0" sz="1900" spc="15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and/or</a:t>
            </a:r>
            <a:r>
              <a:rPr b="1" dirty="0" sz="1900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fetus.</a:t>
            </a:r>
            <a:r>
              <a:rPr b="1" dirty="0" sz="1900" spc="30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Careful,</a:t>
            </a:r>
            <a:r>
              <a:rPr b="1" dirty="0" sz="1900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informed</a:t>
            </a:r>
            <a:r>
              <a:rPr b="1" dirty="0" sz="190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and</a:t>
            </a:r>
            <a:r>
              <a:rPr b="1" dirty="0" sz="1900" spc="2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balanced</a:t>
            </a:r>
            <a:r>
              <a:rPr b="1" dirty="0" sz="1900" spc="20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pre-pregnancy</a:t>
            </a:r>
            <a:r>
              <a:rPr b="1" dirty="0" sz="1900" spc="5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counseling</a:t>
            </a:r>
            <a:r>
              <a:rPr b="1" dirty="0" sz="1900" spc="3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is </a:t>
            </a:r>
            <a:r>
              <a:rPr b="1" dirty="0" sz="1900" spc="-10">
                <a:latin typeface="Calibri"/>
                <a:cs typeface="Calibri"/>
              </a:rPr>
              <a:t>vital.</a:t>
            </a:r>
            <a:endParaRPr sz="1900">
              <a:latin typeface="Calibri"/>
              <a:cs typeface="Calibri"/>
            </a:endParaRPr>
          </a:p>
          <a:p>
            <a:pPr indent="-228600" marL="241300" marR="255270">
              <a:lnSpc>
                <a:spcPts val="2050"/>
              </a:lnSpc>
              <a:spcBef>
                <a:spcPts val="1015"/>
              </a:spcBef>
              <a:buFont typeface="Arial MT"/>
              <a:buChar char="•"/>
              <a:tabLst>
                <a:tab algn="l" pos="294005"/>
                <a:tab algn="l" pos="294640"/>
              </a:tabLst>
            </a:pPr>
            <a:r>
              <a:rPr dirty="0"/>
              <a:t>	</a:t>
            </a:r>
            <a:r>
              <a:rPr b="1" dirty="0" sz="1900" spc="-10">
                <a:latin typeface="Calibri"/>
                <a:cs typeface="Calibri"/>
              </a:rPr>
              <a:t>Peripartum</a:t>
            </a:r>
            <a:r>
              <a:rPr b="1" dirty="0" sz="1900" spc="40">
                <a:latin typeface="Calibri"/>
                <a:cs typeface="Calibri"/>
              </a:rPr>
              <a:t> </a:t>
            </a:r>
            <a:r>
              <a:rPr b="1" dirty="0" sz="1900" spc="-15">
                <a:latin typeface="Calibri"/>
                <a:cs typeface="Calibri"/>
              </a:rPr>
              <a:t>cardiomyopathy</a:t>
            </a:r>
            <a:r>
              <a:rPr b="1" dirty="0" sz="1900" spc="5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should</a:t>
            </a:r>
            <a:r>
              <a:rPr b="1" dirty="0" sz="1900" spc="3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be</a:t>
            </a:r>
            <a:r>
              <a:rPr b="1" dirty="0" sz="1900" spc="20">
                <a:latin typeface="Calibri"/>
                <a:cs typeface="Calibri"/>
              </a:rPr>
              <a:t> </a:t>
            </a:r>
            <a:r>
              <a:rPr b="1" dirty="0" sz="1900" spc="-15">
                <a:latin typeface="Calibri"/>
                <a:cs typeface="Calibri"/>
              </a:rPr>
              <a:t>treated</a:t>
            </a:r>
            <a:r>
              <a:rPr b="1" dirty="0" sz="1900" spc="3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with</a:t>
            </a:r>
            <a:r>
              <a:rPr b="1" dirty="0" sz="1900" spc="5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conventional</a:t>
            </a:r>
            <a:r>
              <a:rPr b="1" dirty="0" sz="1900" spc="2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heart</a:t>
            </a:r>
            <a:r>
              <a:rPr b="1" dirty="0" sz="1900" spc="25">
                <a:latin typeface="Calibri"/>
                <a:cs typeface="Calibri"/>
              </a:rPr>
              <a:t> </a:t>
            </a:r>
            <a:r>
              <a:rPr b="1" dirty="0" sz="1900" spc="-15">
                <a:latin typeface="Calibri"/>
                <a:cs typeface="Calibri"/>
              </a:rPr>
              <a:t>failure</a:t>
            </a:r>
            <a:r>
              <a:rPr b="1" dirty="0" sz="1900" spc="15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therapy</a:t>
            </a:r>
            <a:r>
              <a:rPr b="1" dirty="0" sz="1900" spc="3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(including</a:t>
            </a:r>
            <a:r>
              <a:rPr b="1" dirty="0" sz="1900" spc="75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thrombo </a:t>
            </a:r>
            <a:r>
              <a:rPr b="1" dirty="0" sz="1900" spc="-415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prophylaxis),</a:t>
            </a:r>
            <a:r>
              <a:rPr b="1" dirty="0" sz="1900">
                <a:latin typeface="Calibri"/>
                <a:cs typeface="Calibri"/>
              </a:rPr>
              <a:t> </a:t>
            </a:r>
            <a:r>
              <a:rPr b="1" dirty="0" sz="19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</a:t>
            </a:r>
            <a:r>
              <a:rPr b="1" dirty="0" sz="1900" spc="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19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r>
              <a:rPr b="1" dirty="0" sz="1900" spc="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1900" spc="-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exception</a:t>
            </a:r>
            <a:r>
              <a:rPr b="1" dirty="0" sz="1900" spc="3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19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that</a:t>
            </a:r>
            <a:r>
              <a:rPr b="1" dirty="0" sz="1900" spc="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1900" spc="-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ACE</a:t>
            </a:r>
            <a:r>
              <a:rPr b="1" dirty="0" sz="1900" spc="-2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19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inhibitors</a:t>
            </a:r>
            <a:r>
              <a:rPr b="1" dirty="0" sz="1900" spc="2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1900" spc="-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are</a:t>
            </a:r>
            <a:r>
              <a:rPr b="1" dirty="0" sz="190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19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withheld</a:t>
            </a:r>
            <a:r>
              <a:rPr b="1" dirty="0" sz="1900" spc="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19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until</a:t>
            </a:r>
            <a:r>
              <a:rPr b="1" dirty="0" sz="1900" spc="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1900" spc="-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after</a:t>
            </a:r>
            <a:r>
              <a:rPr b="1" dirty="0" sz="19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1900" spc="-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delivery.</a:t>
            </a:r>
            <a:endParaRPr sz="1900">
              <a:latin typeface="Calibri"/>
              <a:cs typeface="Calibri"/>
            </a:endParaRPr>
          </a:p>
          <a:p>
            <a:pPr indent="-228600" marL="241300" marR="160655">
              <a:lnSpc>
                <a:spcPts val="2050"/>
              </a:lnSpc>
              <a:spcBef>
                <a:spcPts val="1000"/>
              </a:spcBef>
              <a:buFont typeface="Arial MT"/>
              <a:buChar char="•"/>
              <a:tabLst>
                <a:tab algn="l" pos="294005"/>
                <a:tab algn="l" pos="294640"/>
              </a:tabLst>
            </a:pPr>
            <a:r>
              <a:rPr dirty="0"/>
              <a:t>	</a:t>
            </a:r>
            <a:r>
              <a:rPr b="1" dirty="0" sz="1900" spc="-20">
                <a:latin typeface="Calibri"/>
                <a:cs typeface="Calibri"/>
              </a:rPr>
              <a:t>Women</a:t>
            </a:r>
            <a:r>
              <a:rPr b="1" dirty="0" sz="1900" spc="3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with</a:t>
            </a:r>
            <a:r>
              <a:rPr b="1" dirty="0" sz="1900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significant</a:t>
            </a:r>
            <a:r>
              <a:rPr b="1" dirty="0" sz="1900" spc="1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heart</a:t>
            </a:r>
            <a:r>
              <a:rPr b="1" dirty="0" sz="1900" spc="2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disease</a:t>
            </a:r>
            <a:r>
              <a:rPr b="1" dirty="0" sz="1900" spc="3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need</a:t>
            </a:r>
            <a:r>
              <a:rPr b="1" dirty="0" sz="1900" spc="1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multidisciplinary</a:t>
            </a:r>
            <a:r>
              <a:rPr b="1" dirty="0" sz="1900" spc="10">
                <a:latin typeface="Calibri"/>
                <a:cs typeface="Calibri"/>
              </a:rPr>
              <a:t> </a:t>
            </a:r>
            <a:r>
              <a:rPr b="1" dirty="0" sz="1900" spc="-15">
                <a:latin typeface="Calibri"/>
                <a:cs typeface="Calibri"/>
              </a:rPr>
              <a:t>care</a:t>
            </a:r>
            <a:r>
              <a:rPr b="1" dirty="0" sz="1900" spc="3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in</a:t>
            </a:r>
            <a:r>
              <a:rPr b="1" dirty="0" sz="1900" spc="1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a</a:t>
            </a:r>
            <a:r>
              <a:rPr b="1" dirty="0" sz="1900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specialist</a:t>
            </a:r>
            <a:r>
              <a:rPr b="1" dirty="0" sz="1900" spc="30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centre</a:t>
            </a:r>
            <a:r>
              <a:rPr b="1" dirty="0" sz="1900" spc="25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by</a:t>
            </a:r>
            <a:r>
              <a:rPr b="1" dirty="0" sz="1900" spc="15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obstetricians, </a:t>
            </a:r>
            <a:r>
              <a:rPr b="1" dirty="0" sz="1900" spc="-5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cardiologists</a:t>
            </a:r>
            <a:r>
              <a:rPr b="1" dirty="0" sz="1900" spc="3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and</a:t>
            </a:r>
            <a:r>
              <a:rPr b="1" dirty="0" sz="1900" spc="10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anesthetists</a:t>
            </a:r>
            <a:r>
              <a:rPr b="1" dirty="0" sz="1900" spc="5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with</a:t>
            </a:r>
            <a:r>
              <a:rPr b="1" dirty="0" sz="1900" spc="1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expertise</a:t>
            </a:r>
            <a:r>
              <a:rPr b="1" dirty="0" sz="1900" spc="1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in</a:t>
            </a:r>
            <a:r>
              <a:rPr b="1" dirty="0" sz="1900" spc="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the</a:t>
            </a:r>
            <a:r>
              <a:rPr b="1" dirty="0" sz="1900" spc="30">
                <a:latin typeface="Calibri"/>
                <a:cs typeface="Calibri"/>
              </a:rPr>
              <a:t> </a:t>
            </a:r>
            <a:r>
              <a:rPr b="1" dirty="0" sz="1900" spc="-15">
                <a:latin typeface="Calibri"/>
                <a:cs typeface="Calibri"/>
              </a:rPr>
              <a:t>care</a:t>
            </a:r>
            <a:r>
              <a:rPr b="1" dirty="0" sz="1900" spc="3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of</a:t>
            </a:r>
            <a:r>
              <a:rPr b="1" dirty="0" sz="190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heart</a:t>
            </a:r>
            <a:r>
              <a:rPr b="1" dirty="0" sz="1900" spc="2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disease</a:t>
            </a:r>
            <a:r>
              <a:rPr b="1" dirty="0" sz="1900" spc="3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in</a:t>
            </a:r>
            <a:r>
              <a:rPr b="1" dirty="0" sz="1900" spc="10">
                <a:latin typeface="Calibri"/>
                <a:cs typeface="Calibri"/>
              </a:rPr>
              <a:t> </a:t>
            </a:r>
            <a:r>
              <a:rPr b="1" dirty="0" sz="1900" spc="-20">
                <a:latin typeface="Calibri"/>
                <a:cs typeface="Calibri"/>
              </a:rPr>
              <a:t>pregnancy.</a:t>
            </a:r>
            <a:r>
              <a:rPr b="1" dirty="0" sz="1900" spc="60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Agreed</a:t>
            </a:r>
            <a:r>
              <a:rPr b="1" dirty="0" sz="1900" spc="10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management </a:t>
            </a:r>
            <a:r>
              <a:rPr b="1" dirty="0" sz="1900" spc="-41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plans</a:t>
            </a:r>
            <a:r>
              <a:rPr b="1" dirty="0" sz="190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should</a:t>
            </a:r>
            <a:r>
              <a:rPr b="1" dirty="0" sz="1900" spc="2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be</a:t>
            </a:r>
            <a:r>
              <a:rPr b="1" dirty="0" sz="1900" spc="5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carefully</a:t>
            </a:r>
            <a:r>
              <a:rPr b="1" dirty="0" sz="1900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documented.</a:t>
            </a:r>
            <a:endParaRPr sz="1900">
              <a:latin typeface="Calibri"/>
              <a:cs typeface="Calibri"/>
            </a:endParaRPr>
          </a:p>
          <a:p>
            <a:pPr indent="-228600" marL="241300">
              <a:lnSpc>
                <a:spcPct val="100000"/>
              </a:lnSpc>
              <a:spcBef>
                <a:spcPts val="745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b="1" dirty="0" sz="1900" spc="-5">
                <a:latin typeface="Calibri"/>
                <a:cs typeface="Calibri"/>
              </a:rPr>
              <a:t>If</a:t>
            </a:r>
            <a:r>
              <a:rPr b="1" dirty="0" sz="1900" spc="5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pregnancy</a:t>
            </a:r>
            <a:r>
              <a:rPr b="1" dirty="0" sz="1900" spc="3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is</a:t>
            </a:r>
            <a:r>
              <a:rPr b="1" dirty="0" sz="1900" spc="10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contraindicated,</a:t>
            </a:r>
            <a:r>
              <a:rPr b="1" dirty="0" sz="1900" spc="2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then</a:t>
            </a:r>
            <a:r>
              <a:rPr b="1" dirty="0" sz="1900" spc="25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appropriate</a:t>
            </a:r>
            <a:r>
              <a:rPr b="1" dirty="0" sz="1900" spc="35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contraceptive</a:t>
            </a:r>
            <a:r>
              <a:rPr b="1" dirty="0" sz="1900" spc="3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advice</a:t>
            </a:r>
            <a:r>
              <a:rPr b="1" dirty="0" sz="1900" spc="5">
                <a:latin typeface="Calibri"/>
                <a:cs typeface="Calibri"/>
              </a:rPr>
              <a:t> </a:t>
            </a:r>
            <a:r>
              <a:rPr b="1" dirty="0" sz="1900" spc="-5">
                <a:latin typeface="Calibri"/>
                <a:cs typeface="Calibri"/>
              </a:rPr>
              <a:t>is</a:t>
            </a:r>
            <a:r>
              <a:rPr b="1" dirty="0" sz="1900" spc="10">
                <a:latin typeface="Calibri"/>
                <a:cs typeface="Calibri"/>
              </a:rPr>
              <a:t> </a:t>
            </a:r>
            <a:r>
              <a:rPr b="1" dirty="0" sz="1900" spc="-10">
                <a:latin typeface="Calibri"/>
                <a:cs typeface="Calibri"/>
              </a:rPr>
              <a:t>paramount.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48876" name="object 7"/>
          <p:cNvSpPr txBox="1">
            <a:spLocks noGrp="1"/>
          </p:cNvSpPr>
          <p:nvPr>
            <p:ph type="title"/>
          </p:nvPr>
        </p:nvSpPr>
        <p:spPr>
          <a:xfrm>
            <a:off x="2292095" y="591312"/>
            <a:ext cx="6969759" cy="492759"/>
          </a:xfrm>
          <a:prstGeom prst="rect"/>
          <a:solidFill>
            <a:srgbClr val="AFABAB"/>
          </a:solidFill>
          <a:ln w="9525">
            <a:solidFill>
              <a:srgbClr val="C55A11"/>
            </a:solidFill>
          </a:ln>
        </p:spPr>
        <p:txBody>
          <a:bodyPr bIns="0" lIns="0" rIns="0" rtlCol="0" tIns="25400" vert="horz" wrap="square">
            <a:spAutoFit/>
          </a:bodyPr>
          <a:p>
            <a:pPr algn="ctr">
              <a:lnSpc>
                <a:spcPct val="100000"/>
              </a:lnSpc>
              <a:spcBef>
                <a:spcPts val="200"/>
              </a:spcBef>
            </a:pPr>
            <a:r>
              <a:rPr dirty="0" sz="2600" spc="-10">
                <a:latin typeface="Calibri"/>
                <a:cs typeface="Calibri"/>
              </a:rPr>
              <a:t>Points</a:t>
            </a:r>
            <a:r>
              <a:rPr dirty="0" sz="2600" spc="-35">
                <a:latin typeface="Calibri"/>
                <a:cs typeface="Calibri"/>
              </a:rPr>
              <a:t> </a:t>
            </a:r>
            <a:r>
              <a:rPr dirty="0" sz="2600" spc="-15">
                <a:latin typeface="Calibri"/>
                <a:cs typeface="Calibri"/>
              </a:rPr>
              <a:t>to</a:t>
            </a:r>
            <a:r>
              <a:rPr dirty="0" sz="2600" spc="-30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remember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7" name="object 2"/>
          <p:cNvSpPr txBox="1">
            <a:spLocks noGrp="1"/>
          </p:cNvSpPr>
          <p:nvPr>
            <p:ph type="title"/>
          </p:nvPr>
        </p:nvSpPr>
        <p:spPr>
          <a:xfrm>
            <a:off x="827024" y="2303221"/>
            <a:ext cx="10516235" cy="1843405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ts val="10035"/>
              </a:lnSpc>
              <a:spcBef>
                <a:spcPts val="95"/>
              </a:spcBef>
            </a:pPr>
            <a:r>
              <a:rPr dirty="0" sz="8800">
                <a:solidFill>
                  <a:srgbClr val="002060"/>
                </a:solidFill>
                <a:latin typeface="Calibri"/>
                <a:cs typeface="Calibri"/>
              </a:rPr>
              <a:t>Ischemic</a:t>
            </a:r>
            <a:r>
              <a:rPr dirty="0" sz="88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8800">
                <a:solidFill>
                  <a:srgbClr val="002060"/>
                </a:solidFill>
                <a:latin typeface="Calibri"/>
                <a:cs typeface="Calibri"/>
              </a:rPr>
              <a:t>heart</a:t>
            </a:r>
            <a:r>
              <a:rPr dirty="0" sz="8800" spc="2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8800">
                <a:solidFill>
                  <a:srgbClr val="002060"/>
                </a:solidFill>
                <a:latin typeface="Calibri"/>
                <a:cs typeface="Calibri"/>
              </a:rPr>
              <a:t>disease</a:t>
            </a:r>
            <a:endParaRPr sz="8800">
              <a:latin typeface="Calibri"/>
              <a:cs typeface="Calibri"/>
            </a:endParaRPr>
          </a:p>
          <a:p>
            <a:pPr algn="r" marR="226695">
              <a:lnSpc>
                <a:spcPts val="4275"/>
              </a:lnSpc>
            </a:pPr>
            <a:r>
              <a:rPr dirty="0" sz="4000" spc="-5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dirty="0" sz="400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4000" spc="-15">
                <a:solidFill>
                  <a:srgbClr val="002060"/>
                </a:solidFill>
                <a:latin typeface="Calibri"/>
                <a:cs typeface="Calibri"/>
              </a:rPr>
              <a:t>pregnancy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object 2"/>
          <p:cNvSpPr txBox="1">
            <a:spLocks noGrp="1"/>
          </p:cNvSpPr>
          <p:nvPr>
            <p:ph type="title"/>
          </p:nvPr>
        </p:nvSpPr>
        <p:spPr>
          <a:xfrm>
            <a:off x="722172" y="546049"/>
            <a:ext cx="4636135" cy="77469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 sz="3600" spc="-40">
                <a:latin typeface="Calibri Light"/>
                <a:cs typeface="Calibri Light"/>
              </a:rPr>
              <a:t>Prepregnancy</a:t>
            </a:r>
            <a:r>
              <a:rPr b="0" dirty="0" sz="3600" spc="-85">
                <a:latin typeface="Calibri Light"/>
                <a:cs typeface="Calibri Light"/>
              </a:rPr>
              <a:t> </a:t>
            </a:r>
            <a:r>
              <a:rPr b="0" dirty="0" sz="3600" spc="-30">
                <a:latin typeface="Calibri Light"/>
                <a:cs typeface="Calibri Light"/>
              </a:rPr>
              <a:t>counselling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048682" name="object 3"/>
          <p:cNvSpPr txBox="1"/>
          <p:nvPr/>
        </p:nvSpPr>
        <p:spPr>
          <a:xfrm>
            <a:off x="722172" y="1673707"/>
            <a:ext cx="10518140" cy="2806065"/>
          </a:xfrm>
          <a:prstGeom prst="rect"/>
        </p:spPr>
        <p:txBody>
          <a:bodyPr bIns="0" lIns="0" rIns="0" rtlCol="0" tIns="108585" vert="horz" wrap="square">
            <a:spAutoFit/>
          </a:bodyPr>
          <a:p>
            <a:pPr indent="-229235" marL="241300">
              <a:lnSpc>
                <a:spcPct val="100000"/>
              </a:lnSpc>
              <a:spcBef>
                <a:spcPts val="855"/>
              </a:spcBef>
              <a:buFont typeface="Arial MT"/>
              <a:buChar char="•"/>
              <a:tabLst>
                <a:tab algn="l" pos="241300"/>
                <a:tab algn="l" pos="241935"/>
              </a:tabLst>
            </a:pPr>
            <a:r>
              <a:rPr dirty="0" sz="2000" spc="-10">
                <a:latin typeface="Calibri"/>
                <a:cs typeface="Calibri"/>
              </a:rPr>
              <a:t>Most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women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with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heart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disease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will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aware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of </a:t>
            </a:r>
            <a:r>
              <a:rPr dirty="0" sz="2000">
                <a:latin typeface="Calibri"/>
                <a:cs typeface="Calibri"/>
              </a:rPr>
              <a:t>their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condition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prior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</a:t>
            </a:r>
            <a:r>
              <a:rPr dirty="0" sz="2000" spc="-5">
                <a:latin typeface="Calibri"/>
                <a:cs typeface="Calibri"/>
              </a:rPr>
              <a:t> becoming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pregnant</a:t>
            </a:r>
            <a:endParaRPr sz="2000">
              <a:latin typeface="Calibri"/>
              <a:cs typeface="Calibri"/>
            </a:endParaRPr>
          </a:p>
          <a:p>
            <a:pPr indent="-285750" marL="297815">
              <a:lnSpc>
                <a:spcPts val="2280"/>
              </a:lnSpc>
              <a:spcBef>
                <a:spcPts val="755"/>
              </a:spcBef>
              <a:buFont typeface="Arial MT"/>
              <a:buChar char="•"/>
              <a:tabLst>
                <a:tab algn="l" pos="297815"/>
                <a:tab algn="l" pos="298450"/>
              </a:tabLst>
            </a:pPr>
            <a:r>
              <a:rPr dirty="0" sz="2000" spc="-20">
                <a:latin typeface="Calibri"/>
                <a:cs typeface="Calibri"/>
              </a:rPr>
              <a:t>Ideally,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these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women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should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fully</a:t>
            </a:r>
            <a:r>
              <a:rPr dirty="0" sz="20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assessed</a:t>
            </a:r>
            <a:r>
              <a:rPr dirty="0" sz="2000" spc="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by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dirty="0" sz="20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obstetrician</a:t>
            </a:r>
            <a:r>
              <a:rPr dirty="0" sz="2000" spc="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cardiologist</a:t>
            </a:r>
            <a:r>
              <a:rPr dirty="0" sz="20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before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embarking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ts val="2280"/>
              </a:lnSpc>
            </a:pPr>
            <a:r>
              <a:rPr dirty="0" sz="2000">
                <a:latin typeface="Calibri"/>
                <a:cs typeface="Calibri"/>
              </a:rPr>
              <a:t>on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pregnancy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-10">
                <a:latin typeface="Calibri"/>
                <a:cs typeface="Calibri"/>
              </a:rPr>
              <a:t> maternal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fetal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risks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carefully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explained.</a:t>
            </a:r>
            <a:endParaRPr sz="2000">
              <a:latin typeface="Calibri"/>
              <a:cs typeface="Calibri"/>
            </a:endParaRPr>
          </a:p>
          <a:p>
            <a:pPr indent="-285750" marL="29781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algn="l" pos="297815"/>
                <a:tab algn="l" pos="298450"/>
              </a:tabLst>
            </a:pPr>
            <a:r>
              <a:rPr dirty="0" sz="2000">
                <a:latin typeface="Calibri"/>
                <a:cs typeface="Calibri"/>
              </a:rPr>
              <a:t>A plan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to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optimize</a:t>
            </a:r>
            <a:r>
              <a:rPr dirty="0" sz="2000" spc="-5">
                <a:latin typeface="Calibri"/>
                <a:cs typeface="Calibri"/>
              </a:rPr>
              <a:t> medication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should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made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indent="-229235" marL="241300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algn="l" pos="241300"/>
                <a:tab algn="l" pos="241935"/>
              </a:tabLst>
            </a:pPr>
            <a:r>
              <a:rPr dirty="0" sz="2000">
                <a:latin typeface="Calibri"/>
                <a:cs typeface="Calibri"/>
              </a:rPr>
              <a:t>if </a:t>
            </a:r>
            <a:r>
              <a:rPr dirty="0" sz="2000" spc="-5">
                <a:latin typeface="Calibri"/>
                <a:cs typeface="Calibri"/>
              </a:rPr>
              <a:t>there</a:t>
            </a:r>
            <a:r>
              <a:rPr dirty="0" sz="2000">
                <a:latin typeface="Calibri"/>
                <a:cs typeface="Calibri"/>
              </a:rPr>
              <a:t> is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">
                <a:latin typeface="Calibri"/>
                <a:cs typeface="Calibri"/>
              </a:rPr>
              <a:t> possibility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that</a:t>
            </a:r>
            <a:r>
              <a:rPr dirty="0" sz="2000">
                <a:latin typeface="Calibri"/>
                <a:cs typeface="Calibri"/>
              </a:rPr>
              <a:t> 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heart </a:t>
            </a:r>
            <a:r>
              <a:rPr dirty="0" sz="2000">
                <a:latin typeface="Calibri"/>
                <a:cs typeface="Calibri"/>
              </a:rPr>
              <a:t>disease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will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require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surgical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correction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indent="-229235" marL="241300">
              <a:lnSpc>
                <a:spcPct val="100000"/>
              </a:lnSpc>
              <a:spcBef>
                <a:spcPts val="760"/>
              </a:spcBef>
              <a:buFont typeface="Arial MT"/>
              <a:buChar char="•"/>
              <a:tabLst>
                <a:tab algn="l" pos="241300"/>
                <a:tab algn="l" pos="241935"/>
              </a:tabLst>
            </a:pPr>
            <a:r>
              <a:rPr dirty="0" sz="2000">
                <a:latin typeface="Calibri"/>
                <a:cs typeface="Calibri"/>
              </a:rPr>
              <a:t>it </a:t>
            </a:r>
            <a:r>
              <a:rPr dirty="0" sz="2000" spc="-5">
                <a:latin typeface="Calibri"/>
                <a:cs typeface="Calibri"/>
              </a:rPr>
              <a:t>is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recommended that</a:t>
            </a:r>
            <a:r>
              <a:rPr dirty="0" sz="2000">
                <a:latin typeface="Calibri"/>
                <a:cs typeface="Calibri"/>
              </a:rPr>
              <a:t> this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should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undertaken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before</a:t>
            </a:r>
            <a:r>
              <a:rPr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pregnancy.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83" name="object 4"/>
          <p:cNvSpPr/>
          <p:nvPr/>
        </p:nvSpPr>
        <p:spPr>
          <a:xfrm>
            <a:off x="10918952" y="713231"/>
            <a:ext cx="1273175" cy="2533015"/>
          </a:xfrm>
          <a:custGeom>
            <a:avLst/>
            <a:ah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684" name="object 5"/>
          <p:cNvSpPr/>
          <p:nvPr/>
        </p:nvSpPr>
        <p:spPr>
          <a:xfrm>
            <a:off x="0" y="4600955"/>
            <a:ext cx="1014094" cy="2018030"/>
          </a:xfrm>
          <a:custGeom>
            <a:avLst/>
            <a:ah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8" name="object 2"/>
          <p:cNvSpPr/>
          <p:nvPr/>
        </p:nvSpPr>
        <p:spPr>
          <a:xfrm>
            <a:off x="0" y="0"/>
            <a:ext cx="2834640" cy="1485265"/>
          </a:xfrm>
          <a:custGeom>
            <a:avLst/>
            <a:ah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0" y="257683"/>
                </a:lnTo>
                <a:lnTo>
                  <a:pt x="518972" y="752919"/>
                </a:lnTo>
                <a:lnTo>
                  <a:pt x="273050" y="998855"/>
                </a:lnTo>
                <a:lnTo>
                  <a:pt x="759167" y="1485011"/>
                </a:lnTo>
                <a:lnTo>
                  <a:pt x="1016482" y="1227670"/>
                </a:lnTo>
                <a:lnTo>
                  <a:pt x="1282319" y="1481328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879" name="object 3"/>
          <p:cNvSpPr/>
          <p:nvPr/>
        </p:nvSpPr>
        <p:spPr>
          <a:xfrm>
            <a:off x="10520172" y="0"/>
            <a:ext cx="1671955" cy="1567815"/>
          </a:xfrm>
          <a:custGeom>
            <a:avLst/>
            <a:ahLst/>
            <a:rect l="l" t="t" r="r" b="b"/>
            <a:pathLst>
              <a:path w="1671954" h="1567815">
                <a:moveTo>
                  <a:pt x="1671828" y="0"/>
                </a:moveTo>
                <a:lnTo>
                  <a:pt x="275463" y="0"/>
                </a:lnTo>
                <a:lnTo>
                  <a:pt x="0" y="275475"/>
                </a:lnTo>
                <a:lnTo>
                  <a:pt x="234683" y="510171"/>
                </a:lnTo>
                <a:lnTo>
                  <a:pt x="0" y="744855"/>
                </a:lnTo>
                <a:lnTo>
                  <a:pt x="456311" y="1201166"/>
                </a:lnTo>
                <a:lnTo>
                  <a:pt x="690994" y="966482"/>
                </a:lnTo>
                <a:lnTo>
                  <a:pt x="1292352" y="1567815"/>
                </a:lnTo>
                <a:lnTo>
                  <a:pt x="1671828" y="1188339"/>
                </a:lnTo>
                <a:lnTo>
                  <a:pt x="1671828" y="0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880" name="object 4"/>
          <p:cNvSpPr txBox="1"/>
          <p:nvPr/>
        </p:nvSpPr>
        <p:spPr>
          <a:xfrm>
            <a:off x="1552702" y="1745107"/>
            <a:ext cx="2174240" cy="3911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28600" marL="2413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algn="l" pos="241300"/>
              </a:tabLst>
            </a:pPr>
            <a:r>
              <a:rPr b="1" dirty="0" sz="2400">
                <a:latin typeface="Calibri"/>
                <a:cs typeface="Calibri"/>
              </a:rPr>
              <a:t>1</a:t>
            </a:r>
            <a:r>
              <a:rPr b="1" dirty="0" sz="2400" spc="-50">
                <a:latin typeface="Calibri"/>
                <a:cs typeface="Calibri"/>
              </a:rPr>
              <a:t> </a:t>
            </a:r>
            <a:r>
              <a:rPr b="1" dirty="0" sz="2400">
                <a:latin typeface="Calibri"/>
                <a:cs typeface="Calibri"/>
              </a:rPr>
              <a:t>in</a:t>
            </a:r>
            <a:r>
              <a:rPr b="1" dirty="0" sz="2400" spc="-45">
                <a:latin typeface="Calibri"/>
                <a:cs typeface="Calibri"/>
              </a:rPr>
              <a:t> </a:t>
            </a:r>
            <a:r>
              <a:rPr b="1" dirty="0" sz="2400" spc="-5">
                <a:latin typeface="Calibri"/>
                <a:cs typeface="Calibri"/>
              </a:rPr>
              <a:t>10–15,000.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881" name="object 5"/>
          <p:cNvSpPr txBox="1"/>
          <p:nvPr/>
        </p:nvSpPr>
        <p:spPr>
          <a:xfrm>
            <a:off x="1793875" y="2176398"/>
            <a:ext cx="1610360" cy="37211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775"/>
              </a:lnSpc>
            </a:pPr>
            <a:r>
              <a:rPr b="1" dirty="0" sz="2400">
                <a:latin typeface="Calibri"/>
                <a:cs typeface="Calibri"/>
              </a:rPr>
              <a:t>Risk</a:t>
            </a:r>
            <a:r>
              <a:rPr b="1" dirty="0" sz="2400" spc="-45">
                <a:latin typeface="Calibri"/>
                <a:cs typeface="Calibri"/>
              </a:rPr>
              <a:t> </a:t>
            </a:r>
            <a:r>
              <a:rPr b="1" dirty="0" sz="2400" spc="-15">
                <a:latin typeface="Calibri"/>
                <a:cs typeface="Calibri"/>
              </a:rPr>
              <a:t>factors</a:t>
            </a:r>
            <a:r>
              <a:rPr b="1" dirty="0" sz="2400" spc="-50">
                <a:latin typeface="Calibri"/>
                <a:cs typeface="Calibri"/>
              </a:rPr>
              <a:t> </a:t>
            </a:r>
            <a:r>
              <a:rPr b="1" dirty="0" sz="240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882" name="object 6"/>
          <p:cNvSpPr txBox="1"/>
          <p:nvPr/>
        </p:nvSpPr>
        <p:spPr>
          <a:xfrm>
            <a:off x="1793875" y="2581782"/>
            <a:ext cx="760095" cy="37211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775"/>
              </a:lnSpc>
            </a:pPr>
            <a:r>
              <a:rPr b="1" dirty="0" sz="2400">
                <a:latin typeface="Calibri"/>
                <a:cs typeface="Calibri"/>
              </a:rPr>
              <a:t>pari</a:t>
            </a:r>
            <a:r>
              <a:rPr b="1" dirty="0" sz="2400" spc="-10">
                <a:latin typeface="Calibri"/>
                <a:cs typeface="Calibri"/>
              </a:rPr>
              <a:t>t</a:t>
            </a:r>
            <a:r>
              <a:rPr b="1" dirty="0" sz="2400"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883" name="object 7"/>
          <p:cNvSpPr txBox="1"/>
          <p:nvPr/>
        </p:nvSpPr>
        <p:spPr>
          <a:xfrm>
            <a:off x="1793875" y="2987167"/>
            <a:ext cx="734695" cy="37211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 marL="68580">
              <a:lnSpc>
                <a:spcPts val="2780"/>
              </a:lnSpc>
            </a:pPr>
            <a:r>
              <a:rPr b="1" dirty="0" sz="2400" spc="-10">
                <a:latin typeface="Calibri"/>
                <a:cs typeface="Calibri"/>
              </a:rPr>
              <a:t>age: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884" name="object 8"/>
          <p:cNvSpPr txBox="1"/>
          <p:nvPr/>
        </p:nvSpPr>
        <p:spPr>
          <a:xfrm>
            <a:off x="1552702" y="2110866"/>
            <a:ext cx="7870190" cy="1242060"/>
          </a:xfrm>
          <a:prstGeom prst="rect"/>
        </p:spPr>
        <p:txBody>
          <a:bodyPr bIns="0" lIns="0" rIns="0" rtlCol="0" tIns="52069" vert="horz" wrap="square">
            <a:spAutoFit/>
          </a:bodyPr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240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240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  <a:p>
            <a:pPr indent="-963930" marL="975994">
              <a:lnSpc>
                <a:spcPct val="100000"/>
              </a:lnSpc>
              <a:spcBef>
                <a:spcPts val="310"/>
              </a:spcBef>
              <a:buFont typeface="Arial MT"/>
              <a:buChar char="•"/>
              <a:tabLst>
                <a:tab algn="l" pos="975994"/>
                <a:tab algn="l" pos="976630"/>
              </a:tabLst>
            </a:pPr>
            <a:r>
              <a:rPr b="1" dirty="0" sz="2400" spc="-10">
                <a:latin typeface="Calibri"/>
                <a:cs typeface="Calibri"/>
              </a:rPr>
              <a:t>Most</a:t>
            </a:r>
            <a:r>
              <a:rPr b="1" dirty="0" sz="2400" spc="-15">
                <a:latin typeface="Calibri"/>
                <a:cs typeface="Calibri"/>
              </a:rPr>
              <a:t> </a:t>
            </a:r>
            <a:r>
              <a:rPr b="1" dirty="0" sz="2400" spc="-10">
                <a:latin typeface="Calibri"/>
                <a:cs typeface="Calibri"/>
              </a:rPr>
              <a:t>pregnant</a:t>
            </a:r>
            <a:r>
              <a:rPr b="1" dirty="0" sz="2400" spc="-5">
                <a:latin typeface="Calibri"/>
                <a:cs typeface="Calibri"/>
              </a:rPr>
              <a:t> women</a:t>
            </a:r>
            <a:r>
              <a:rPr b="1" dirty="0" sz="2400" spc="-25">
                <a:latin typeface="Calibri"/>
                <a:cs typeface="Calibri"/>
              </a:rPr>
              <a:t> </a:t>
            </a:r>
            <a:r>
              <a:rPr b="1" dirty="0" sz="2400" spc="-5">
                <a:latin typeface="Calibri"/>
                <a:cs typeface="Calibri"/>
              </a:rPr>
              <a:t>with </a:t>
            </a:r>
            <a:r>
              <a:rPr b="1" dirty="0" sz="2400" spc="-10">
                <a:latin typeface="Calibri"/>
                <a:cs typeface="Calibri"/>
              </a:rPr>
              <a:t>myocardial</a:t>
            </a:r>
            <a:r>
              <a:rPr b="1" dirty="0" sz="2400" spc="-40">
                <a:latin typeface="Calibri"/>
                <a:cs typeface="Calibri"/>
              </a:rPr>
              <a:t> </a:t>
            </a:r>
            <a:r>
              <a:rPr b="1" dirty="0" sz="2400" spc="-15">
                <a:latin typeface="Calibri"/>
                <a:cs typeface="Calibri"/>
              </a:rPr>
              <a:t>infarction</a:t>
            </a:r>
            <a:r>
              <a:rPr b="1" dirty="0" sz="2400" spc="-10">
                <a:latin typeface="Calibri"/>
                <a:cs typeface="Calibri"/>
              </a:rPr>
              <a:t> (MI)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885" name="object 9"/>
          <p:cNvSpPr txBox="1"/>
          <p:nvPr/>
        </p:nvSpPr>
        <p:spPr>
          <a:xfrm>
            <a:off x="1781301" y="3290696"/>
            <a:ext cx="1786255" cy="3911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2400" spc="-10">
                <a:latin typeface="Calibri"/>
                <a:cs typeface="Calibri"/>
              </a:rPr>
              <a:t>are</a:t>
            </a:r>
            <a:r>
              <a:rPr b="1" dirty="0" sz="2400" spc="-60">
                <a:latin typeface="Calibri"/>
                <a:cs typeface="Calibri"/>
              </a:rPr>
              <a:t> </a:t>
            </a:r>
            <a:r>
              <a:rPr b="1" dirty="0" sz="2400">
                <a:latin typeface="Calibri"/>
                <a:cs typeface="Calibri"/>
              </a:rPr>
              <a:t>&gt;40</a:t>
            </a:r>
            <a:r>
              <a:rPr b="1" dirty="0" sz="2400" spc="-50">
                <a:latin typeface="Calibri"/>
                <a:cs typeface="Calibri"/>
              </a:rPr>
              <a:t> </a:t>
            </a:r>
            <a:r>
              <a:rPr b="1" dirty="0" sz="2400" spc="-10">
                <a:latin typeface="Calibri"/>
                <a:cs typeface="Calibri"/>
              </a:rPr>
              <a:t>years.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886" name="object 10"/>
          <p:cNvSpPr txBox="1"/>
          <p:nvPr/>
        </p:nvSpPr>
        <p:spPr>
          <a:xfrm>
            <a:off x="1552702" y="3696080"/>
            <a:ext cx="132715" cy="3911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048887" name="object 11"/>
          <p:cNvSpPr txBox="1"/>
          <p:nvPr/>
        </p:nvSpPr>
        <p:spPr>
          <a:xfrm>
            <a:off x="1793875" y="3721734"/>
            <a:ext cx="1031875" cy="37211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 marL="68580">
              <a:lnSpc>
                <a:spcPts val="2780"/>
              </a:lnSpc>
            </a:pPr>
            <a:r>
              <a:rPr b="1" dirty="0" sz="2400" spc="-5">
                <a:latin typeface="Calibri"/>
                <a:cs typeface="Calibri"/>
              </a:rPr>
              <a:t>timing: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888" name="object 12"/>
          <p:cNvSpPr txBox="1"/>
          <p:nvPr/>
        </p:nvSpPr>
        <p:spPr>
          <a:xfrm>
            <a:off x="2813430" y="3696080"/>
            <a:ext cx="6198235" cy="3911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2400">
                <a:latin typeface="Calibri"/>
                <a:cs typeface="Calibri"/>
              </a:rPr>
              <a:t>peak</a:t>
            </a:r>
            <a:r>
              <a:rPr b="1" dirty="0" sz="2400" spc="-10">
                <a:latin typeface="Calibri"/>
                <a:cs typeface="Calibri"/>
              </a:rPr>
              <a:t> </a:t>
            </a:r>
            <a:r>
              <a:rPr b="1" dirty="0" sz="2400" spc="-5">
                <a:latin typeface="Calibri"/>
                <a:cs typeface="Calibri"/>
              </a:rPr>
              <a:t>incidence</a:t>
            </a:r>
            <a:r>
              <a:rPr b="1" dirty="0" sz="2400" spc="-20">
                <a:latin typeface="Calibri"/>
                <a:cs typeface="Calibri"/>
              </a:rPr>
              <a:t> </a:t>
            </a:r>
            <a:r>
              <a:rPr b="1" dirty="0" sz="2400">
                <a:latin typeface="Calibri"/>
                <a:cs typeface="Calibri"/>
              </a:rPr>
              <a:t>is</a:t>
            </a:r>
            <a:r>
              <a:rPr b="1" dirty="0" sz="2400" spc="-5">
                <a:latin typeface="Calibri"/>
                <a:cs typeface="Calibri"/>
              </a:rPr>
              <a:t> </a:t>
            </a:r>
            <a:r>
              <a:rPr b="1" dirty="0" sz="2400">
                <a:latin typeface="Calibri"/>
                <a:cs typeface="Calibri"/>
              </a:rPr>
              <a:t>in</a:t>
            </a:r>
            <a:r>
              <a:rPr b="1" dirty="0" sz="2400" spc="-15">
                <a:latin typeface="Calibri"/>
                <a:cs typeface="Calibri"/>
              </a:rPr>
              <a:t> </a:t>
            </a:r>
            <a:r>
              <a:rPr b="1" dirty="0" sz="2400" spc="-5">
                <a:latin typeface="Calibri"/>
                <a:cs typeface="Calibri"/>
              </a:rPr>
              <a:t>the</a:t>
            </a:r>
            <a:r>
              <a:rPr b="1" dirty="0" sz="2400">
                <a:latin typeface="Calibri"/>
                <a:cs typeface="Calibri"/>
              </a:rPr>
              <a:t> </a:t>
            </a:r>
            <a:r>
              <a:rPr b="1" dirty="0" sz="2400" spc="-10">
                <a:latin typeface="Calibri"/>
                <a:cs typeface="Calibri"/>
              </a:rPr>
              <a:t>third</a:t>
            </a:r>
            <a:r>
              <a:rPr b="1" dirty="0" sz="2400" spc="-5">
                <a:latin typeface="Calibri"/>
                <a:cs typeface="Calibri"/>
              </a:rPr>
              <a:t> </a:t>
            </a:r>
            <a:r>
              <a:rPr b="1" dirty="0" sz="2400" spc="-25">
                <a:latin typeface="Calibri"/>
                <a:cs typeface="Calibri"/>
              </a:rPr>
              <a:t>trimester,</a:t>
            </a:r>
            <a:r>
              <a:rPr b="1" dirty="0" sz="2400" spc="-5">
                <a:latin typeface="Calibri"/>
                <a:cs typeface="Calibri"/>
              </a:rPr>
              <a:t> </a:t>
            </a:r>
            <a:r>
              <a:rPr b="1" dirty="0" sz="2400">
                <a:latin typeface="Calibri"/>
                <a:cs typeface="Calibri"/>
              </a:rPr>
              <a:t>in</a:t>
            </a:r>
            <a:r>
              <a:rPr b="1" dirty="0" sz="2400" spc="-5">
                <a:latin typeface="Calibri"/>
                <a:cs typeface="Calibri"/>
              </a:rPr>
              <a:t> </a:t>
            </a:r>
            <a:r>
              <a:rPr b="1" dirty="0" sz="2400" spc="-10">
                <a:latin typeface="Calibri"/>
                <a:cs typeface="Calibri"/>
              </a:rPr>
              <a:t>parous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889" name="object 13"/>
          <p:cNvSpPr txBox="1"/>
          <p:nvPr/>
        </p:nvSpPr>
        <p:spPr>
          <a:xfrm>
            <a:off x="1781301" y="4025265"/>
            <a:ext cx="3561715" cy="3911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 sz="2400" spc="-5">
                <a:latin typeface="Calibri"/>
                <a:cs typeface="Calibri"/>
              </a:rPr>
              <a:t>women</a:t>
            </a:r>
            <a:r>
              <a:rPr b="1" dirty="0" sz="2400" spc="-40">
                <a:latin typeface="Calibri"/>
                <a:cs typeface="Calibri"/>
              </a:rPr>
              <a:t> </a:t>
            </a:r>
            <a:r>
              <a:rPr b="1" dirty="0" sz="2400">
                <a:latin typeface="Calibri"/>
                <a:cs typeface="Calibri"/>
              </a:rPr>
              <a:t>older</a:t>
            </a:r>
            <a:r>
              <a:rPr b="1" dirty="0" sz="2400" spc="-35">
                <a:latin typeface="Calibri"/>
                <a:cs typeface="Calibri"/>
              </a:rPr>
              <a:t> </a:t>
            </a:r>
            <a:r>
              <a:rPr b="1" dirty="0" sz="2400" spc="-5">
                <a:latin typeface="Calibri"/>
                <a:cs typeface="Calibri"/>
              </a:rPr>
              <a:t>than</a:t>
            </a:r>
            <a:r>
              <a:rPr b="1" dirty="0" sz="2400" spc="-10">
                <a:latin typeface="Calibri"/>
                <a:cs typeface="Calibri"/>
              </a:rPr>
              <a:t> </a:t>
            </a:r>
            <a:r>
              <a:rPr b="1" dirty="0" sz="2400" spc="-5">
                <a:latin typeface="Calibri"/>
                <a:cs typeface="Calibri"/>
              </a:rPr>
              <a:t>35</a:t>
            </a:r>
            <a:r>
              <a:rPr b="1" dirty="0" sz="2400" spc="-35">
                <a:latin typeface="Calibri"/>
                <a:cs typeface="Calibri"/>
              </a:rPr>
              <a:t> </a:t>
            </a:r>
            <a:r>
              <a:rPr b="1" dirty="0" sz="2400" spc="-10">
                <a:latin typeface="Calibri"/>
                <a:cs typeface="Calibri"/>
              </a:rPr>
              <a:t>years.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890" name="object 14"/>
          <p:cNvSpPr/>
          <p:nvPr/>
        </p:nvSpPr>
        <p:spPr>
          <a:xfrm>
            <a:off x="8115300" y="6115811"/>
            <a:ext cx="1866900" cy="742315"/>
          </a:xfrm>
          <a:custGeom>
            <a:avLst/>
            <a:ahLst/>
            <a:rect l="l" t="t" r="r" b="b"/>
            <a:pathLst>
              <a:path w="1866900" h="742315">
                <a:moveTo>
                  <a:pt x="1866900" y="742188"/>
                </a:moveTo>
                <a:lnTo>
                  <a:pt x="1459230" y="336804"/>
                </a:lnTo>
                <a:lnTo>
                  <a:pt x="1273124" y="521868"/>
                </a:lnTo>
                <a:lnTo>
                  <a:pt x="747522" y="0"/>
                </a:lnTo>
                <a:lnTo>
                  <a:pt x="0" y="742188"/>
                </a:lnTo>
                <a:lnTo>
                  <a:pt x="1051560" y="742188"/>
                </a:lnTo>
                <a:lnTo>
                  <a:pt x="1495044" y="742188"/>
                </a:lnTo>
                <a:lnTo>
                  <a:pt x="1866900" y="742188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object 2"/>
          <p:cNvSpPr/>
          <p:nvPr/>
        </p:nvSpPr>
        <p:spPr>
          <a:xfrm>
            <a:off x="0" y="0"/>
            <a:ext cx="2834640" cy="1485265"/>
          </a:xfrm>
          <a:custGeom>
            <a:avLst/>
            <a:ah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0" y="257683"/>
                </a:lnTo>
                <a:lnTo>
                  <a:pt x="518972" y="752919"/>
                </a:lnTo>
                <a:lnTo>
                  <a:pt x="273050" y="998855"/>
                </a:lnTo>
                <a:lnTo>
                  <a:pt x="759167" y="1485011"/>
                </a:lnTo>
                <a:lnTo>
                  <a:pt x="1016482" y="1227670"/>
                </a:lnTo>
                <a:lnTo>
                  <a:pt x="1282319" y="1481328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892" name="object 3"/>
          <p:cNvSpPr/>
          <p:nvPr/>
        </p:nvSpPr>
        <p:spPr>
          <a:xfrm>
            <a:off x="10520172" y="0"/>
            <a:ext cx="1671955" cy="1567815"/>
          </a:xfrm>
          <a:custGeom>
            <a:avLst/>
            <a:ahLst/>
            <a:rect l="l" t="t" r="r" b="b"/>
            <a:pathLst>
              <a:path w="1671954" h="1567815">
                <a:moveTo>
                  <a:pt x="1671828" y="0"/>
                </a:moveTo>
                <a:lnTo>
                  <a:pt x="275463" y="0"/>
                </a:lnTo>
                <a:lnTo>
                  <a:pt x="0" y="275475"/>
                </a:lnTo>
                <a:lnTo>
                  <a:pt x="234683" y="510171"/>
                </a:lnTo>
                <a:lnTo>
                  <a:pt x="0" y="744855"/>
                </a:lnTo>
                <a:lnTo>
                  <a:pt x="456311" y="1201166"/>
                </a:lnTo>
                <a:lnTo>
                  <a:pt x="690994" y="966482"/>
                </a:lnTo>
                <a:lnTo>
                  <a:pt x="1292352" y="1567815"/>
                </a:lnTo>
                <a:lnTo>
                  <a:pt x="1671828" y="1188339"/>
                </a:lnTo>
                <a:lnTo>
                  <a:pt x="1671828" y="0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893" name="object 4"/>
          <p:cNvSpPr txBox="1"/>
          <p:nvPr/>
        </p:nvSpPr>
        <p:spPr>
          <a:xfrm>
            <a:off x="886053" y="1741297"/>
            <a:ext cx="1881505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b="1" dirty="0" sz="2000" spc="-10">
                <a:latin typeface="Calibri"/>
                <a:cs typeface="Calibri"/>
              </a:rPr>
              <a:t>Pathophysiology</a:t>
            </a:r>
            <a:r>
              <a:rPr b="1" dirty="0" sz="2000" spc="-7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894" name="object 5"/>
          <p:cNvSpPr txBox="1"/>
          <p:nvPr/>
        </p:nvSpPr>
        <p:spPr>
          <a:xfrm>
            <a:off x="644753" y="1672945"/>
            <a:ext cx="5655310" cy="727075"/>
          </a:xfrm>
          <a:prstGeom prst="rect"/>
        </p:spPr>
        <p:txBody>
          <a:bodyPr bIns="0" lIns="0" rIns="0" rtlCol="0" tIns="58419" vert="horz" wrap="square">
            <a:spAutoFit/>
          </a:bodyPr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indent="-285115" marL="29718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 MT"/>
              <a:buChar char="•"/>
              <a:tabLst>
                <a:tab algn="l" pos="297180"/>
                <a:tab algn="l" pos="297815"/>
              </a:tabLst>
            </a:pPr>
            <a:r>
              <a:rPr b="1" dirty="0" sz="2000" spc="-10">
                <a:solidFill>
                  <a:srgbClr val="FF0000"/>
                </a:solidFill>
                <a:latin typeface="Calibri"/>
                <a:cs typeface="Calibri"/>
              </a:rPr>
              <a:t>Atherosclerotic</a:t>
            </a:r>
            <a:r>
              <a:rPr b="1" dirty="0" sz="20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diseases appears</a:t>
            </a:r>
            <a:r>
              <a:rPr b="1" dirty="0" sz="2000" spc="15">
                <a:latin typeface="Calibri"/>
                <a:cs typeface="Calibri"/>
              </a:rPr>
              <a:t> </a:t>
            </a:r>
            <a:r>
              <a:rPr b="1" dirty="0" sz="2000" spc="-15">
                <a:latin typeface="Calibri"/>
                <a:cs typeface="Calibri"/>
              </a:rPr>
              <a:t>to</a:t>
            </a:r>
            <a:r>
              <a:rPr b="1" dirty="0" sz="2000" spc="-1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be</a:t>
            </a:r>
            <a:r>
              <a:rPr b="1" dirty="0" sz="2000" spc="1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the</a:t>
            </a:r>
            <a:r>
              <a:rPr b="1" dirty="0" sz="2000" spc="1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primary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895" name="object 6"/>
          <p:cNvSpPr txBox="1"/>
          <p:nvPr/>
        </p:nvSpPr>
        <p:spPr>
          <a:xfrm>
            <a:off x="644753" y="2298293"/>
            <a:ext cx="6169660" cy="2174875"/>
          </a:xfrm>
          <a:prstGeom prst="rect"/>
        </p:spPr>
        <p:txBody>
          <a:bodyPr bIns="0" lIns="0" rIns="0" rtlCol="0" tIns="58419" vert="horz" wrap="square">
            <a:spAutoFit/>
          </a:bodyPr>
          <a:p>
            <a:pPr algn="just" marL="12700">
              <a:lnSpc>
                <a:spcPct val="100000"/>
              </a:lnSpc>
              <a:spcBef>
                <a:spcPts val="459"/>
              </a:spcBef>
            </a:pPr>
            <a:r>
              <a:rPr b="1" dirty="0" sz="2000" spc="-5">
                <a:latin typeface="Calibri"/>
                <a:cs typeface="Calibri"/>
              </a:rPr>
              <a:t>cause </a:t>
            </a:r>
            <a:r>
              <a:rPr b="1" dirty="0" sz="2000">
                <a:latin typeface="Calibri"/>
                <a:cs typeface="Calibri"/>
              </a:rPr>
              <a:t>of</a:t>
            </a:r>
            <a:r>
              <a:rPr b="1" dirty="0" sz="2000" spc="5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MI,</a:t>
            </a:r>
            <a:r>
              <a:rPr b="1" dirty="0" sz="2000" spc="-10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accounts</a:t>
            </a:r>
            <a:r>
              <a:rPr b="1" dirty="0" sz="2000" spc="-10">
                <a:latin typeface="Calibri"/>
                <a:cs typeface="Calibri"/>
              </a:rPr>
              <a:t> </a:t>
            </a:r>
            <a:r>
              <a:rPr b="1" dirty="0" sz="2000" spc="-15">
                <a:latin typeface="Calibri"/>
                <a:cs typeface="Calibri"/>
              </a:rPr>
              <a:t>for</a:t>
            </a:r>
            <a:r>
              <a:rPr b="1" dirty="0" sz="2000" spc="-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43%</a:t>
            </a:r>
            <a:r>
              <a:rPr b="1" dirty="0" sz="2000" spc="-2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of</a:t>
            </a:r>
            <a:r>
              <a:rPr b="1" dirty="0" sz="2000" spc="5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MI</a:t>
            </a:r>
            <a:r>
              <a:rPr b="1" dirty="0" sz="2000" spc="5">
                <a:latin typeface="Calibri"/>
                <a:cs typeface="Calibri"/>
              </a:rPr>
              <a:t> </a:t>
            </a:r>
            <a:r>
              <a:rPr b="1" dirty="0" sz="2000" spc="-10">
                <a:latin typeface="Calibri"/>
                <a:cs typeface="Calibri"/>
              </a:rPr>
              <a:t>pregnant </a:t>
            </a:r>
            <a:r>
              <a:rPr b="1" dirty="0" sz="2000" spc="-5">
                <a:latin typeface="Calibri"/>
                <a:cs typeface="Calibri"/>
              </a:rPr>
              <a:t>patients.</a:t>
            </a:r>
            <a:endParaRPr sz="2000">
              <a:latin typeface="Calibri"/>
              <a:cs typeface="Calibri"/>
            </a:endParaRPr>
          </a:p>
          <a:p>
            <a:pPr algn="just" marL="12700" marR="64135">
              <a:lnSpc>
                <a:spcPts val="2160"/>
              </a:lnSpc>
              <a:spcBef>
                <a:spcPts val="630"/>
              </a:spcBef>
              <a:buFont typeface="Arial MT"/>
              <a:buChar char="•"/>
              <a:tabLst>
                <a:tab algn="l" pos="241300"/>
              </a:tabLst>
            </a:pPr>
            <a:r>
              <a:rPr b="1" dirty="0" sz="2000" spc="-5">
                <a:latin typeface="Calibri"/>
                <a:cs typeface="Calibri"/>
              </a:rPr>
              <a:t>Other </a:t>
            </a:r>
            <a:r>
              <a:rPr b="1" dirty="0" sz="2000" spc="-10">
                <a:latin typeface="Calibri"/>
                <a:cs typeface="Calibri"/>
              </a:rPr>
              <a:t>Potential </a:t>
            </a:r>
            <a:r>
              <a:rPr b="1" dirty="0" sz="2000" spc="-5">
                <a:latin typeface="Calibri"/>
                <a:cs typeface="Calibri"/>
              </a:rPr>
              <a:t>causes </a:t>
            </a:r>
            <a:r>
              <a:rPr b="1" dirty="0" sz="2000" spc="-10">
                <a:latin typeface="Calibri"/>
                <a:cs typeface="Calibri"/>
              </a:rPr>
              <a:t>are</a:t>
            </a:r>
            <a:r>
              <a:rPr b="1" dirty="0" sz="2000" spc="-1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b="1" dirty="0" sz="2000" spc="-5">
                <a:solidFill>
                  <a:srgbClr val="FF0000"/>
                </a:solidFill>
                <a:latin typeface="Calibri"/>
                <a:cs typeface="Calibri"/>
              </a:rPr>
              <a:t>thrombosis, coronary artery </a:t>
            </a:r>
            <a:r>
              <a:rPr b="1" dirty="0" sz="2000" spc="-4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>
                <a:solidFill>
                  <a:srgbClr val="FF0000"/>
                </a:solidFill>
                <a:latin typeface="Calibri"/>
                <a:cs typeface="Calibri"/>
              </a:rPr>
              <a:t>spasm, dissection, </a:t>
            </a:r>
            <a:r>
              <a:rPr b="1" dirty="0" sz="2000" spc="-5">
                <a:solidFill>
                  <a:srgbClr val="FF0000"/>
                </a:solidFill>
                <a:latin typeface="Calibri"/>
                <a:cs typeface="Calibri"/>
              </a:rPr>
              <a:t>Pre-eclampsia, vasculitis </a:t>
            </a:r>
            <a:r>
              <a:rPr b="1" dirty="0" sz="2000" spc="-15">
                <a:solidFill>
                  <a:srgbClr val="FF0000"/>
                </a:solidFill>
                <a:latin typeface="Calibri"/>
                <a:cs typeface="Calibri"/>
              </a:rPr>
              <a:t>like kawazaki, </a:t>
            </a:r>
            <a:r>
              <a:rPr b="1" dirty="0" sz="2000" spc="-4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 spc="-10">
                <a:solidFill>
                  <a:srgbClr val="FF0000"/>
                </a:solidFill>
                <a:latin typeface="Calibri"/>
                <a:cs typeface="Calibri"/>
              </a:rPr>
              <a:t>collagen </a:t>
            </a:r>
            <a:r>
              <a:rPr b="1" dirty="0" sz="2000" spc="-5">
                <a:solidFill>
                  <a:srgbClr val="FF0000"/>
                </a:solidFill>
                <a:latin typeface="Calibri"/>
                <a:cs typeface="Calibri"/>
              </a:rPr>
              <a:t>vascular</a:t>
            </a:r>
            <a:r>
              <a:rPr b="1"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 spc="-5">
                <a:solidFill>
                  <a:srgbClr val="FF0000"/>
                </a:solidFill>
                <a:latin typeface="Calibri"/>
                <a:cs typeface="Calibri"/>
              </a:rPr>
              <a:t>disease.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570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b="1" dirty="0" sz="2000" spc="-10">
                <a:latin typeface="Calibri"/>
                <a:cs typeface="Calibri"/>
              </a:rPr>
              <a:t>Patients </a:t>
            </a:r>
            <a:r>
              <a:rPr b="1" dirty="0" sz="2000" spc="-15">
                <a:latin typeface="Calibri"/>
                <a:cs typeface="Calibri"/>
              </a:rPr>
              <a:t>at </a:t>
            </a:r>
            <a:r>
              <a:rPr b="1" dirty="0" sz="2000">
                <a:latin typeface="Calibri"/>
                <a:cs typeface="Calibri"/>
              </a:rPr>
              <a:t>high </a:t>
            </a:r>
            <a:r>
              <a:rPr b="1" dirty="0" sz="2000" spc="-5">
                <a:latin typeface="Calibri"/>
                <a:cs typeface="Calibri"/>
              </a:rPr>
              <a:t>risk </a:t>
            </a:r>
            <a:r>
              <a:rPr b="1" dirty="0" sz="2000" spc="-10">
                <a:latin typeface="Calibri"/>
                <a:cs typeface="Calibri"/>
              </a:rPr>
              <a:t>for </a:t>
            </a:r>
            <a:r>
              <a:rPr b="1" dirty="0" sz="2000">
                <a:latin typeface="Calibri"/>
                <a:cs typeface="Calibri"/>
              </a:rPr>
              <a:t>CAD should be </a:t>
            </a:r>
            <a:r>
              <a:rPr b="1" dirty="0" sz="2000" spc="-5">
                <a:latin typeface="Calibri"/>
                <a:cs typeface="Calibri"/>
              </a:rPr>
              <a:t>screened </a:t>
            </a:r>
            <a:r>
              <a:rPr b="1" dirty="0" sz="2000" spc="5">
                <a:latin typeface="Calibri"/>
                <a:cs typeface="Calibri"/>
              </a:rPr>
              <a:t>non- </a:t>
            </a:r>
            <a:r>
              <a:rPr b="1" dirty="0" sz="2000" spc="10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lnvasivly </a:t>
            </a:r>
            <a:r>
              <a:rPr b="1" dirty="0" sz="2000" spc="-15">
                <a:latin typeface="Calibri"/>
                <a:cs typeface="Calibri"/>
              </a:rPr>
              <a:t>before </a:t>
            </a:r>
            <a:r>
              <a:rPr b="1" dirty="0" sz="2000">
                <a:latin typeface="Calibri"/>
                <a:cs typeface="Calibri"/>
              </a:rPr>
              <a:t>becoming </a:t>
            </a:r>
            <a:r>
              <a:rPr b="1" dirty="0" sz="2000" spc="-10">
                <a:latin typeface="Calibri"/>
                <a:cs typeface="Calibri"/>
              </a:rPr>
              <a:t>pregnant, </a:t>
            </a:r>
            <a:r>
              <a:rPr b="1" dirty="0" sz="2000">
                <a:latin typeface="Calibri"/>
                <a:cs typeface="Calibri"/>
              </a:rPr>
              <a:t>and </a:t>
            </a:r>
            <a:r>
              <a:rPr b="1" dirty="0" sz="2000" spc="-5">
                <a:latin typeface="Calibri"/>
                <a:cs typeface="Calibri"/>
              </a:rPr>
              <a:t>adequate </a:t>
            </a:r>
            <a:r>
              <a:rPr b="1" dirty="0" sz="2000" spc="-10">
                <a:latin typeface="Calibri"/>
                <a:cs typeface="Calibri"/>
              </a:rPr>
              <a:t>control </a:t>
            </a:r>
            <a:r>
              <a:rPr b="1" dirty="0" sz="2000" spc="-44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of</a:t>
            </a:r>
            <a:r>
              <a:rPr b="1" dirty="0" sz="2000" spc="-5">
                <a:latin typeface="Calibri"/>
                <a:cs typeface="Calibri"/>
              </a:rPr>
              <a:t> DM</a:t>
            </a:r>
            <a:r>
              <a:rPr b="1" dirty="0" sz="2000">
                <a:latin typeface="Calibri"/>
                <a:cs typeface="Calibri"/>
              </a:rPr>
              <a:t> and </a:t>
            </a:r>
            <a:r>
              <a:rPr b="1" dirty="0" sz="2000" spc="-5">
                <a:latin typeface="Calibri"/>
                <a:cs typeface="Calibri"/>
              </a:rPr>
              <a:t>HTN</a:t>
            </a:r>
            <a:r>
              <a:rPr b="1" dirty="0" sz="2000" spc="-2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as </a:t>
            </a:r>
            <a:r>
              <a:rPr b="1" dirty="0" sz="2000" spc="-5">
                <a:latin typeface="Calibri"/>
                <a:cs typeface="Calibri"/>
              </a:rPr>
              <a:t>risk</a:t>
            </a:r>
            <a:r>
              <a:rPr b="1" dirty="0" sz="2000" spc="-15">
                <a:latin typeface="Calibri"/>
                <a:cs typeface="Calibri"/>
              </a:rPr>
              <a:t> factors</a:t>
            </a:r>
            <a:r>
              <a:rPr b="1" dirty="0" sz="2000">
                <a:latin typeface="Calibri"/>
                <a:cs typeface="Calibri"/>
              </a:rPr>
              <a:t> is</a:t>
            </a:r>
            <a:r>
              <a:rPr b="1" dirty="0" sz="2000" spc="-1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a </a:t>
            </a:r>
            <a:r>
              <a:rPr b="1" dirty="0" sz="2000" spc="-40">
                <a:latin typeface="Calibri"/>
                <a:cs typeface="Calibri"/>
              </a:rPr>
              <a:t>MUST.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896" name="object 7"/>
          <p:cNvSpPr/>
          <p:nvPr/>
        </p:nvSpPr>
        <p:spPr>
          <a:xfrm>
            <a:off x="8115300" y="6115811"/>
            <a:ext cx="1866900" cy="742315"/>
          </a:xfrm>
          <a:custGeom>
            <a:avLst/>
            <a:ahLst/>
            <a:rect l="l" t="t" r="r" b="b"/>
            <a:pathLst>
              <a:path w="1866900" h="742315">
                <a:moveTo>
                  <a:pt x="1866900" y="742188"/>
                </a:moveTo>
                <a:lnTo>
                  <a:pt x="1459230" y="336804"/>
                </a:lnTo>
                <a:lnTo>
                  <a:pt x="1273124" y="521868"/>
                </a:lnTo>
                <a:lnTo>
                  <a:pt x="747522" y="0"/>
                </a:lnTo>
                <a:lnTo>
                  <a:pt x="0" y="742188"/>
                </a:lnTo>
                <a:lnTo>
                  <a:pt x="1051560" y="742188"/>
                </a:lnTo>
                <a:lnTo>
                  <a:pt x="1495044" y="742188"/>
                </a:lnTo>
                <a:lnTo>
                  <a:pt x="1866900" y="742188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897" name="object 8"/>
          <p:cNvSpPr txBox="1"/>
          <p:nvPr/>
        </p:nvSpPr>
        <p:spPr>
          <a:xfrm>
            <a:off x="7332726" y="1308861"/>
            <a:ext cx="149860" cy="45212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Arial MT"/>
                <a:cs typeface="Arial MT"/>
              </a:rPr>
              <a:t>•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1048898" name="object 9"/>
          <p:cNvSpPr txBox="1">
            <a:spLocks noGrp="1"/>
          </p:cNvSpPr>
          <p:nvPr>
            <p:ph type="title"/>
          </p:nvPr>
        </p:nvSpPr>
        <p:spPr>
          <a:xfrm>
            <a:off x="7573136" y="1336421"/>
            <a:ext cx="1515745" cy="43434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 marL="635">
              <a:lnSpc>
                <a:spcPts val="3240"/>
              </a:lnSpc>
            </a:pPr>
            <a:r>
              <a:rPr dirty="0" sz="2800" spc="-10">
                <a:latin typeface="Calibri"/>
                <a:cs typeface="Calibri"/>
              </a:rPr>
              <a:t>Diag</a:t>
            </a:r>
            <a:r>
              <a:rPr dirty="0" sz="2800" spc="-15">
                <a:latin typeface="Calibri"/>
                <a:cs typeface="Calibri"/>
              </a:rPr>
              <a:t>n</a:t>
            </a:r>
            <a:r>
              <a:rPr dirty="0" sz="2800" spc="-5">
                <a:latin typeface="Calibri"/>
                <a:cs typeface="Calibri"/>
              </a:rPr>
              <a:t>osis: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48899" name="object 10"/>
          <p:cNvSpPr txBox="1"/>
          <p:nvPr/>
        </p:nvSpPr>
        <p:spPr>
          <a:xfrm>
            <a:off x="7332726" y="1740154"/>
            <a:ext cx="3459479" cy="2305685"/>
          </a:xfrm>
          <a:prstGeom prst="rect"/>
        </p:spPr>
        <p:txBody>
          <a:bodyPr bIns="0" lIns="0" rIns="0" rtlCol="0" tIns="102235" vert="horz" wrap="square">
            <a:spAutoFit/>
          </a:bodyPr>
          <a:p>
            <a:pPr indent="-228600" marL="241300">
              <a:lnSpc>
                <a:spcPct val="100000"/>
              </a:lnSpc>
              <a:spcBef>
                <a:spcPts val="805"/>
              </a:spcBef>
              <a:buFont typeface="Arial MT"/>
              <a:buChar char="•"/>
              <a:tabLst>
                <a:tab algn="l" pos="241300"/>
              </a:tabLst>
            </a:pPr>
            <a:r>
              <a:rPr b="1" dirty="0" sz="2400" spc="-20">
                <a:latin typeface="Calibri"/>
                <a:cs typeface="Calibri"/>
              </a:rPr>
              <a:t>ECG</a:t>
            </a:r>
            <a:endParaRPr sz="2400">
              <a:latin typeface="Calibri"/>
              <a:cs typeface="Calibri"/>
            </a:endParaRPr>
          </a:p>
          <a:p>
            <a:pPr indent="-228600" marL="2413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algn="l" pos="241300"/>
              </a:tabLst>
            </a:pPr>
            <a:r>
              <a:rPr b="1" dirty="0" sz="2400" spc="-10">
                <a:latin typeface="Calibri"/>
                <a:cs typeface="Calibri"/>
              </a:rPr>
              <a:t>Cardiac</a:t>
            </a:r>
            <a:r>
              <a:rPr b="1" dirty="0" sz="2400" spc="-35">
                <a:latin typeface="Calibri"/>
                <a:cs typeface="Calibri"/>
              </a:rPr>
              <a:t> </a:t>
            </a:r>
            <a:r>
              <a:rPr b="1" dirty="0" sz="2400" spc="-5">
                <a:latin typeface="Calibri"/>
                <a:cs typeface="Calibri"/>
              </a:rPr>
              <a:t>enzymes</a:t>
            </a:r>
            <a:endParaRPr sz="2400">
              <a:latin typeface="Calibri"/>
              <a:cs typeface="Calibri"/>
            </a:endParaRPr>
          </a:p>
          <a:p>
            <a:pPr indent="-228600" marL="2413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algn="l" pos="241300"/>
              </a:tabLst>
            </a:pPr>
            <a:r>
              <a:rPr b="1" dirty="0" sz="2400" spc="-10">
                <a:latin typeface="Calibri"/>
                <a:cs typeface="Calibri"/>
              </a:rPr>
              <a:t>Echo</a:t>
            </a:r>
            <a:endParaRPr sz="2400">
              <a:latin typeface="Calibri"/>
              <a:cs typeface="Calibri"/>
            </a:endParaRPr>
          </a:p>
          <a:p>
            <a:pPr indent="-228600" marL="241300">
              <a:lnSpc>
                <a:spcPct val="100000"/>
              </a:lnSpc>
              <a:spcBef>
                <a:spcPts val="720"/>
              </a:spcBef>
              <a:buFont typeface="Arial MT"/>
              <a:buChar char="•"/>
              <a:tabLst>
                <a:tab algn="l" pos="241300"/>
              </a:tabLst>
            </a:pPr>
            <a:r>
              <a:rPr b="1" dirty="0" sz="2400" spc="-5">
                <a:latin typeface="Calibri"/>
                <a:cs typeface="Calibri"/>
              </a:rPr>
              <a:t>Coronary</a:t>
            </a:r>
            <a:r>
              <a:rPr b="1" dirty="0" sz="2400" spc="-55">
                <a:latin typeface="Calibri"/>
                <a:cs typeface="Calibri"/>
              </a:rPr>
              <a:t> </a:t>
            </a:r>
            <a:r>
              <a:rPr b="1" dirty="0" sz="2400" spc="-10">
                <a:latin typeface="Calibri"/>
                <a:cs typeface="Calibri"/>
              </a:rPr>
              <a:t>angiography</a:t>
            </a:r>
            <a:endParaRPr sz="2400">
              <a:latin typeface="Calibri"/>
              <a:cs typeface="Calibri"/>
            </a:endParaRPr>
          </a:p>
          <a:p>
            <a:pPr indent="-228600" marL="241300">
              <a:lnSpc>
                <a:spcPct val="100000"/>
              </a:lnSpc>
              <a:spcBef>
                <a:spcPts val="710"/>
              </a:spcBef>
              <a:buFont typeface="Arial MT"/>
              <a:buChar char="•"/>
              <a:tabLst>
                <a:tab algn="l" pos="241300"/>
              </a:tabLst>
            </a:pPr>
            <a:r>
              <a:rPr b="1" dirty="0" sz="2400" spc="-5">
                <a:latin typeface="Calibri"/>
                <a:cs typeface="Calibri"/>
              </a:rPr>
              <a:t>Submaximal</a:t>
            </a:r>
            <a:r>
              <a:rPr b="1" dirty="0" sz="2400" spc="-50">
                <a:latin typeface="Calibri"/>
                <a:cs typeface="Calibri"/>
              </a:rPr>
              <a:t> </a:t>
            </a:r>
            <a:r>
              <a:rPr b="1" dirty="0" sz="2400" spc="-20">
                <a:latin typeface="Calibri"/>
                <a:cs typeface="Calibri"/>
              </a:rPr>
              <a:t>exercise</a:t>
            </a:r>
            <a:r>
              <a:rPr b="1" dirty="0" sz="2400" spc="-45">
                <a:latin typeface="Calibri"/>
                <a:cs typeface="Calibri"/>
              </a:rPr>
              <a:t> </a:t>
            </a:r>
            <a:r>
              <a:rPr b="1" dirty="0" sz="2400" spc="-20">
                <a:latin typeface="Calibri"/>
                <a:cs typeface="Calibri"/>
              </a:rPr>
              <a:t>ECG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0" name="object 2"/>
          <p:cNvSpPr/>
          <p:nvPr/>
        </p:nvSpPr>
        <p:spPr>
          <a:xfrm>
            <a:off x="10741152" y="0"/>
            <a:ext cx="1451610" cy="1869439"/>
          </a:xfrm>
          <a:custGeom>
            <a:avLst/>
            <a:ahLst/>
            <a:rect l="l" t="t" r="r" b="b"/>
            <a:pathLst>
              <a:path w="1451609" h="1869439">
                <a:moveTo>
                  <a:pt x="1451356" y="0"/>
                </a:moveTo>
                <a:lnTo>
                  <a:pt x="541909" y="0"/>
                </a:lnTo>
                <a:lnTo>
                  <a:pt x="0" y="541909"/>
                </a:lnTo>
                <a:lnTo>
                  <a:pt x="773785" y="1315707"/>
                </a:lnTo>
                <a:lnTo>
                  <a:pt x="563880" y="1525524"/>
                </a:lnTo>
                <a:lnTo>
                  <a:pt x="907288" y="1868932"/>
                </a:lnTo>
                <a:lnTo>
                  <a:pt x="1117155" y="1659064"/>
                </a:lnTo>
                <a:lnTo>
                  <a:pt x="1327023" y="1868932"/>
                </a:lnTo>
                <a:lnTo>
                  <a:pt x="1451356" y="1744599"/>
                </a:lnTo>
                <a:lnTo>
                  <a:pt x="1451356" y="0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901" name="object 3"/>
          <p:cNvSpPr/>
          <p:nvPr/>
        </p:nvSpPr>
        <p:spPr>
          <a:xfrm>
            <a:off x="1344168" y="5721096"/>
            <a:ext cx="2261870" cy="1137285"/>
          </a:xfrm>
          <a:custGeom>
            <a:avLst/>
            <a:ahLst/>
            <a:rect l="l" t="t" r="r" b="b"/>
            <a:pathLst>
              <a:path w="2261870" h="1137284">
                <a:moveTo>
                  <a:pt x="2261616" y="1136904"/>
                </a:moveTo>
                <a:lnTo>
                  <a:pt x="1966823" y="840536"/>
                </a:lnTo>
                <a:lnTo>
                  <a:pt x="2172081" y="635254"/>
                </a:lnTo>
                <a:lnTo>
                  <a:pt x="1715770" y="178904"/>
                </a:lnTo>
                <a:lnTo>
                  <a:pt x="1511693" y="382943"/>
                </a:lnTo>
                <a:lnTo>
                  <a:pt x="1130808" y="0"/>
                </a:lnTo>
                <a:lnTo>
                  <a:pt x="0" y="1136904"/>
                </a:lnTo>
                <a:lnTo>
                  <a:pt x="2261616" y="1136904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902" name="object 4"/>
          <p:cNvSpPr txBox="1"/>
          <p:nvPr/>
        </p:nvSpPr>
        <p:spPr>
          <a:xfrm>
            <a:off x="611530" y="1046607"/>
            <a:ext cx="4655820" cy="37211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775"/>
              </a:lnSpc>
            </a:pPr>
            <a:r>
              <a:rPr b="1" dirty="0" sz="2400" spc="-10">
                <a:latin typeface="Calibri"/>
                <a:cs typeface="Calibri"/>
              </a:rPr>
              <a:t>percutaneous</a:t>
            </a:r>
            <a:r>
              <a:rPr b="1" dirty="0" sz="2400">
                <a:latin typeface="Calibri"/>
                <a:cs typeface="Calibri"/>
              </a:rPr>
              <a:t> </a:t>
            </a:r>
            <a:r>
              <a:rPr b="1" dirty="0" sz="2400" spc="-10">
                <a:latin typeface="Calibri"/>
                <a:cs typeface="Calibri"/>
              </a:rPr>
              <a:t>transluminal</a:t>
            </a:r>
            <a:r>
              <a:rPr b="1" dirty="0" sz="2400" spc="-5">
                <a:latin typeface="Calibri"/>
                <a:cs typeface="Calibri"/>
              </a:rPr>
              <a:t> coronary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03" name="object 5"/>
          <p:cNvSpPr txBox="1"/>
          <p:nvPr/>
        </p:nvSpPr>
        <p:spPr>
          <a:xfrm>
            <a:off x="611530" y="1418463"/>
            <a:ext cx="2376805" cy="36576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725"/>
              </a:lnSpc>
            </a:pPr>
            <a:r>
              <a:rPr b="1" dirty="0" sz="2400" spc="-5">
                <a:latin typeface="Calibri"/>
                <a:cs typeface="Calibri"/>
              </a:rPr>
              <a:t>angioplasty</a:t>
            </a:r>
            <a:r>
              <a:rPr b="1" dirty="0" sz="2400" spc="-40">
                <a:latin typeface="Calibri"/>
                <a:cs typeface="Calibri"/>
              </a:rPr>
              <a:t> </a:t>
            </a:r>
            <a:r>
              <a:rPr b="1" dirty="0" sz="2400" spc="-20">
                <a:latin typeface="Calibri"/>
                <a:cs typeface="Calibri"/>
              </a:rPr>
              <a:t>(PTCA)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04" name="object 6"/>
          <p:cNvSpPr txBox="1"/>
          <p:nvPr/>
        </p:nvSpPr>
        <p:spPr>
          <a:xfrm>
            <a:off x="599033" y="1828291"/>
            <a:ext cx="5647690" cy="185483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342900" marL="355600" marR="508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algn="l" pos="355600"/>
              </a:tabLst>
            </a:pPr>
            <a:r>
              <a:rPr b="1" dirty="0" sz="2400" spc="-5">
                <a:solidFill>
                  <a:srgbClr val="203864"/>
                </a:solidFill>
                <a:latin typeface="Calibri"/>
                <a:cs typeface="Calibri"/>
              </a:rPr>
              <a:t>Although</a:t>
            </a:r>
            <a:r>
              <a:rPr b="1" dirty="0" sz="2400" spc="-1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b="1" dirty="0" sz="2400" spc="-5">
                <a:solidFill>
                  <a:srgbClr val="203864"/>
                </a:solidFill>
                <a:latin typeface="Calibri"/>
                <a:cs typeface="Calibri"/>
              </a:rPr>
              <a:t>the</a:t>
            </a:r>
            <a:r>
              <a:rPr b="1" dirty="0" sz="240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b="1" dirty="0" sz="2400" spc="-10">
                <a:solidFill>
                  <a:srgbClr val="203864"/>
                </a:solidFill>
                <a:latin typeface="Calibri"/>
                <a:cs typeface="Calibri"/>
              </a:rPr>
              <a:t>past</a:t>
            </a:r>
            <a:r>
              <a:rPr b="1" dirty="0" sz="2400" spc="-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b="1" dirty="0" sz="2400" spc="-15">
                <a:solidFill>
                  <a:srgbClr val="203864"/>
                </a:solidFill>
                <a:latin typeface="Calibri"/>
                <a:cs typeface="Calibri"/>
              </a:rPr>
              <a:t>fetal</a:t>
            </a:r>
            <a:r>
              <a:rPr b="1" dirty="0" sz="2400">
                <a:solidFill>
                  <a:srgbClr val="203864"/>
                </a:solidFill>
                <a:latin typeface="Calibri"/>
                <a:cs typeface="Calibri"/>
              </a:rPr>
              <a:t> and</a:t>
            </a:r>
            <a:r>
              <a:rPr b="1" dirty="0" sz="2400" spc="-10">
                <a:solidFill>
                  <a:srgbClr val="203864"/>
                </a:solidFill>
                <a:latin typeface="Calibri"/>
                <a:cs typeface="Calibri"/>
              </a:rPr>
              <a:t> maternal </a:t>
            </a:r>
            <a:r>
              <a:rPr b="1" dirty="0" sz="2400" spc="-5">
                <a:solidFill>
                  <a:srgbClr val="203864"/>
                </a:solidFill>
                <a:latin typeface="Calibri"/>
                <a:cs typeface="Calibri"/>
              </a:rPr>
              <a:t> mortality </a:t>
            </a:r>
            <a:r>
              <a:rPr b="1" dirty="0" sz="2400" spc="-20">
                <a:solidFill>
                  <a:srgbClr val="203864"/>
                </a:solidFill>
                <a:latin typeface="Calibri"/>
                <a:cs typeface="Calibri"/>
              </a:rPr>
              <a:t>rates, </a:t>
            </a:r>
            <a:r>
              <a:rPr b="1" dirty="0" sz="2400">
                <a:solidFill>
                  <a:srgbClr val="203864"/>
                </a:solidFill>
                <a:latin typeface="Calibri"/>
                <a:cs typeface="Calibri"/>
              </a:rPr>
              <a:t>it </a:t>
            </a:r>
            <a:r>
              <a:rPr b="1" dirty="0" sz="2400" spc="-10">
                <a:solidFill>
                  <a:srgbClr val="203864"/>
                </a:solidFill>
                <a:latin typeface="Calibri"/>
                <a:cs typeface="Calibri"/>
              </a:rPr>
              <a:t>still </a:t>
            </a:r>
            <a:r>
              <a:rPr b="1" dirty="0" sz="2400">
                <a:solidFill>
                  <a:srgbClr val="203864"/>
                </a:solidFill>
                <a:latin typeface="Calibri"/>
                <a:cs typeface="Calibri"/>
              </a:rPr>
              <a:t>used </a:t>
            </a:r>
            <a:r>
              <a:rPr b="1" dirty="0" sz="2400" spc="-5">
                <a:solidFill>
                  <a:srgbClr val="203864"/>
                </a:solidFill>
                <a:latin typeface="Calibri"/>
                <a:cs typeface="Calibri"/>
              </a:rPr>
              <a:t>but only when </a:t>
            </a:r>
            <a:r>
              <a:rPr b="1" dirty="0" sz="2400" spc="-53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b="1" dirty="0" sz="2400" spc="-10">
                <a:solidFill>
                  <a:srgbClr val="203864"/>
                </a:solidFill>
                <a:latin typeface="Calibri"/>
                <a:cs typeface="Calibri"/>
              </a:rPr>
              <a:t>absolutely</a:t>
            </a:r>
            <a:r>
              <a:rPr b="1" dirty="0" sz="2400" spc="-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b="1" dirty="0" sz="2400" spc="-15">
                <a:solidFill>
                  <a:srgbClr val="203864"/>
                </a:solidFill>
                <a:latin typeface="Calibri"/>
                <a:cs typeface="Calibri"/>
              </a:rPr>
              <a:t>necessary,</a:t>
            </a:r>
            <a:r>
              <a:rPr b="1" dirty="0" sz="2400" spc="-10">
                <a:solidFill>
                  <a:srgbClr val="203864"/>
                </a:solidFill>
                <a:latin typeface="Calibri"/>
                <a:cs typeface="Calibri"/>
              </a:rPr>
              <a:t> avoiding</a:t>
            </a:r>
            <a:r>
              <a:rPr b="1" dirty="0" sz="2400" spc="-5">
                <a:solidFill>
                  <a:srgbClr val="203864"/>
                </a:solidFill>
                <a:latin typeface="Calibri"/>
                <a:cs typeface="Calibri"/>
              </a:rPr>
              <a:t> the</a:t>
            </a:r>
            <a:r>
              <a:rPr b="1" dirty="0" sz="2400" spc="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b="1" dirty="0" sz="2400" spc="-5">
                <a:solidFill>
                  <a:srgbClr val="203864"/>
                </a:solidFill>
                <a:latin typeface="Calibri"/>
                <a:cs typeface="Calibri"/>
              </a:rPr>
              <a:t>time </a:t>
            </a:r>
            <a:r>
              <a:rPr b="1" dirty="0" sz="240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b="1" dirty="0" sz="2400" spc="-5">
                <a:solidFill>
                  <a:srgbClr val="203864"/>
                </a:solidFill>
                <a:latin typeface="Calibri"/>
                <a:cs typeface="Calibri"/>
              </a:rPr>
              <a:t>when</a:t>
            </a:r>
            <a:r>
              <a:rPr b="1" dirty="0" sz="2400" spc="-1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b="1" dirty="0" sz="2400" spc="-5">
                <a:solidFill>
                  <a:srgbClr val="203864"/>
                </a:solidFill>
                <a:latin typeface="Calibri"/>
                <a:cs typeface="Calibri"/>
              </a:rPr>
              <a:t>the</a:t>
            </a:r>
            <a:r>
              <a:rPr b="1" dirty="0" sz="240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b="1" dirty="0" sz="2400" spc="-15">
                <a:solidFill>
                  <a:srgbClr val="203864"/>
                </a:solidFill>
                <a:latin typeface="Calibri"/>
                <a:cs typeface="Calibri"/>
              </a:rPr>
              <a:t>fetus</a:t>
            </a:r>
            <a:r>
              <a:rPr b="1" dirty="0" sz="2400" spc="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b="1" dirty="0" sz="2400">
                <a:solidFill>
                  <a:srgbClr val="203864"/>
                </a:solidFill>
                <a:latin typeface="Calibri"/>
                <a:cs typeface="Calibri"/>
              </a:rPr>
              <a:t>is</a:t>
            </a:r>
            <a:r>
              <a:rPr b="1" dirty="0" sz="2400" spc="-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b="1" dirty="0" sz="2400" spc="-10">
                <a:solidFill>
                  <a:srgbClr val="203864"/>
                </a:solidFill>
                <a:latin typeface="Calibri"/>
                <a:cs typeface="Calibri"/>
              </a:rPr>
              <a:t>most</a:t>
            </a:r>
            <a:r>
              <a:rPr b="1" dirty="0" sz="2400" spc="-25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b="1" dirty="0" sz="2400" spc="-5">
                <a:solidFill>
                  <a:srgbClr val="203864"/>
                </a:solidFill>
                <a:latin typeface="Calibri"/>
                <a:cs typeface="Calibri"/>
              </a:rPr>
              <a:t>susceptible</a:t>
            </a:r>
            <a:r>
              <a:rPr b="1" dirty="0" sz="2400" spc="20">
                <a:solidFill>
                  <a:srgbClr val="203864"/>
                </a:solidFill>
                <a:latin typeface="Calibri"/>
                <a:cs typeface="Calibri"/>
              </a:rPr>
              <a:t> </a:t>
            </a:r>
            <a:r>
              <a:rPr b="1" dirty="0" sz="2400" spc="-15">
                <a:solidFill>
                  <a:srgbClr val="203864"/>
                </a:solidFill>
                <a:latin typeface="Calibri"/>
                <a:cs typeface="Calibri"/>
              </a:rPr>
              <a:t>to </a:t>
            </a:r>
            <a:r>
              <a:rPr b="1" dirty="0" sz="2400" spc="-10">
                <a:solidFill>
                  <a:srgbClr val="203864"/>
                </a:solidFill>
                <a:latin typeface="Calibri"/>
                <a:cs typeface="Calibri"/>
              </a:rPr>
              <a:t> radiation</a:t>
            </a:r>
            <a:r>
              <a:rPr b="1" dirty="0" sz="2400" spc="-5">
                <a:solidFill>
                  <a:srgbClr val="203864"/>
                </a:solidFill>
                <a:latin typeface="Calibri"/>
                <a:cs typeface="Calibri"/>
              </a:rPr>
              <a:t> (8–15</a:t>
            </a:r>
            <a:r>
              <a:rPr b="1" dirty="0" sz="2400" spc="-10">
                <a:solidFill>
                  <a:srgbClr val="203864"/>
                </a:solidFill>
                <a:latin typeface="Calibri"/>
                <a:cs typeface="Calibri"/>
              </a:rPr>
              <a:t> weeks).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05" name="object 7"/>
          <p:cNvSpPr txBox="1"/>
          <p:nvPr/>
        </p:nvSpPr>
        <p:spPr>
          <a:xfrm>
            <a:off x="7060438" y="681101"/>
            <a:ext cx="2691765" cy="434340"/>
          </a:xfrm>
          <a:prstGeom prst="rect"/>
          <a:solidFill>
            <a:srgbClr val="FFFF00"/>
          </a:solidFill>
        </p:spPr>
        <p:txBody>
          <a:bodyPr bIns="0" lIns="0" rIns="0" rtlCol="0" tIns="34925" vert="horz" wrap="square">
            <a:spAutoFit/>
          </a:bodyPr>
          <a:p>
            <a:pPr marL="635">
              <a:lnSpc>
                <a:spcPct val="100000"/>
              </a:lnSpc>
              <a:spcBef>
                <a:spcPts val="275"/>
              </a:spcBef>
            </a:pPr>
            <a:r>
              <a:rPr b="1" dirty="0" sz="2400" spc="-5">
                <a:latin typeface="Calibri"/>
                <a:cs typeface="Calibri"/>
              </a:rPr>
              <a:t>thrombolytic</a:t>
            </a:r>
            <a:r>
              <a:rPr b="1" dirty="0" sz="2400" spc="-25">
                <a:latin typeface="Calibri"/>
                <a:cs typeface="Calibri"/>
              </a:rPr>
              <a:t> </a:t>
            </a:r>
            <a:r>
              <a:rPr b="1" dirty="0" sz="2400" spc="-15">
                <a:latin typeface="Calibri"/>
                <a:cs typeface="Calibri"/>
              </a:rPr>
              <a:t>therapy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06" name="object 8"/>
          <p:cNvSpPr txBox="1"/>
          <p:nvPr/>
        </p:nvSpPr>
        <p:spPr>
          <a:xfrm>
            <a:off x="6967855" y="1158951"/>
            <a:ext cx="4283710" cy="112331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342900" marL="355600" marR="508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algn="l" pos="355600"/>
              </a:tabLst>
            </a:pPr>
            <a:r>
              <a:rPr b="1" dirty="0" sz="2400">
                <a:solidFill>
                  <a:srgbClr val="002060"/>
                </a:solidFill>
                <a:latin typeface="Calibri"/>
                <a:cs typeface="Calibri"/>
              </a:rPr>
              <a:t>Not </a:t>
            </a:r>
            <a:r>
              <a:rPr b="1" dirty="0" sz="2400" spc="-15">
                <a:solidFill>
                  <a:srgbClr val="002060"/>
                </a:solidFill>
                <a:latin typeface="Calibri"/>
                <a:cs typeface="Calibri"/>
              </a:rPr>
              <a:t>teratogenic, </a:t>
            </a:r>
            <a:r>
              <a:rPr b="1" dirty="0" sz="2400" spc="-10">
                <a:solidFill>
                  <a:srgbClr val="002060"/>
                </a:solidFill>
                <a:latin typeface="Calibri"/>
                <a:cs typeface="Calibri"/>
              </a:rPr>
              <a:t>there are risks </a:t>
            </a:r>
            <a:r>
              <a:rPr b="1" dirty="0" sz="2400" spc="-5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dirty="0" sz="240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b="1" dirty="0" sz="2400" spc="-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dirty="0" sz="2400" spc="-20">
                <a:solidFill>
                  <a:srgbClr val="002060"/>
                </a:solidFill>
                <a:latin typeface="Calibri"/>
                <a:cs typeface="Calibri"/>
              </a:rPr>
              <a:t>fetal</a:t>
            </a:r>
            <a:r>
              <a:rPr b="1" dirty="0" sz="2400">
                <a:solidFill>
                  <a:srgbClr val="002060"/>
                </a:solidFill>
                <a:latin typeface="Calibri"/>
                <a:cs typeface="Calibri"/>
              </a:rPr>
              <a:t> and</a:t>
            </a:r>
            <a:r>
              <a:rPr b="1" dirty="0" sz="2400" spc="-15">
                <a:solidFill>
                  <a:srgbClr val="002060"/>
                </a:solidFill>
                <a:latin typeface="Calibri"/>
                <a:cs typeface="Calibri"/>
              </a:rPr>
              <a:t> maternal </a:t>
            </a:r>
            <a:r>
              <a:rPr b="1" dirty="0" sz="2400" spc="-1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dirty="0" sz="2400" spc="-5">
                <a:solidFill>
                  <a:srgbClr val="002060"/>
                </a:solidFill>
                <a:latin typeface="Calibri"/>
                <a:cs typeface="Calibri"/>
              </a:rPr>
              <a:t>hemorrhage.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07" name="object 9"/>
          <p:cNvSpPr txBox="1"/>
          <p:nvPr/>
        </p:nvSpPr>
        <p:spPr>
          <a:xfrm>
            <a:off x="6967855" y="2774645"/>
            <a:ext cx="4426585" cy="193167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algn="just" indent="-342900" marL="355600" marR="508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algn="l" pos="355600"/>
              </a:tabLst>
            </a:pPr>
            <a:r>
              <a:rPr b="1" dirty="0" sz="2400" spc="-5">
                <a:solidFill>
                  <a:srgbClr val="FF0000"/>
                </a:solidFill>
                <a:latin typeface="Calibri"/>
                <a:cs typeface="Calibri"/>
              </a:rPr>
              <a:t>Aspirin</a:t>
            </a:r>
            <a:r>
              <a:rPr b="1" dirty="0" sz="24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40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b="1" dirty="0" sz="2400" spc="-2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dirty="0" sz="2400" spc="-5">
                <a:solidFill>
                  <a:srgbClr val="FF0000"/>
                </a:solidFill>
                <a:latin typeface="Calibri"/>
                <a:cs typeface="Calibri"/>
              </a:rPr>
              <a:t>clopidogrel</a:t>
            </a:r>
            <a:r>
              <a:rPr b="1" dirty="0" sz="24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400" spc="-5">
                <a:solidFill>
                  <a:srgbClr val="002060"/>
                </a:solidFill>
                <a:latin typeface="Calibri"/>
                <a:cs typeface="Calibri"/>
              </a:rPr>
              <a:t>could</a:t>
            </a:r>
            <a:r>
              <a:rPr b="1" dirty="0" sz="2400" spc="-4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dirty="0" sz="2400">
                <a:solidFill>
                  <a:srgbClr val="002060"/>
                </a:solidFill>
                <a:latin typeface="Calibri"/>
                <a:cs typeface="Calibri"/>
              </a:rPr>
              <a:t>be </a:t>
            </a:r>
            <a:r>
              <a:rPr b="1" dirty="0" sz="2400" spc="-53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dirty="0" sz="2400">
                <a:solidFill>
                  <a:srgbClr val="002060"/>
                </a:solidFill>
                <a:latin typeface="Calibri"/>
                <a:cs typeface="Calibri"/>
              </a:rPr>
              <a:t>usen in </a:t>
            </a:r>
            <a:r>
              <a:rPr b="1" dirty="0" sz="2400" spc="-10">
                <a:solidFill>
                  <a:srgbClr val="002060"/>
                </a:solidFill>
                <a:latin typeface="Calibri"/>
                <a:cs typeface="Calibri"/>
              </a:rPr>
              <a:t>acute management </a:t>
            </a:r>
            <a:r>
              <a:rPr b="1" dirty="0" sz="2400">
                <a:solidFill>
                  <a:srgbClr val="002060"/>
                </a:solidFill>
                <a:latin typeface="Calibri"/>
                <a:cs typeface="Calibri"/>
              </a:rPr>
              <a:t>and </a:t>
            </a:r>
            <a:r>
              <a:rPr b="1" dirty="0" sz="2400" spc="5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b="1" dirty="0" sz="2400" spc="-15">
                <a:solidFill>
                  <a:srgbClr val="002060"/>
                </a:solidFill>
                <a:latin typeface="Calibri"/>
                <a:cs typeface="Calibri"/>
              </a:rPr>
              <a:t>prophylacticaly.</a:t>
            </a:r>
            <a:endParaRPr sz="2400">
              <a:latin typeface="Calibri"/>
              <a:cs typeface="Calibri"/>
            </a:endParaRPr>
          </a:p>
          <a:p>
            <a:pPr algn="just" indent="-342900" marL="355600" marR="194310">
              <a:lnSpc>
                <a:spcPct val="100000"/>
              </a:lnSpc>
              <a:spcBef>
                <a:spcPts val="605"/>
              </a:spcBef>
              <a:buFont typeface="Wingdings"/>
              <a:buChar char=""/>
              <a:tabLst>
                <a:tab algn="l" pos="355600"/>
              </a:tabLst>
            </a:pPr>
            <a:r>
              <a:rPr b="1" dirty="0" sz="2400" spc="-10">
                <a:solidFill>
                  <a:srgbClr val="FF0000"/>
                </a:solidFill>
                <a:latin typeface="Calibri"/>
                <a:cs typeface="Calibri"/>
              </a:rPr>
              <a:t>Statins </a:t>
            </a:r>
            <a:r>
              <a:rPr b="1" dirty="0" sz="2400">
                <a:solidFill>
                  <a:srgbClr val="FF0000"/>
                </a:solidFill>
                <a:latin typeface="Calibri"/>
                <a:cs typeface="Calibri"/>
              </a:rPr>
              <a:t>should </a:t>
            </a:r>
            <a:r>
              <a:rPr b="1" dirty="0" sz="2400" spc="-5">
                <a:solidFill>
                  <a:srgbClr val="FF0000"/>
                </a:solidFill>
                <a:latin typeface="Calibri"/>
                <a:cs typeface="Calibri"/>
              </a:rPr>
              <a:t>be </a:t>
            </a:r>
            <a:r>
              <a:rPr b="1" dirty="0" sz="2400" spc="-10">
                <a:solidFill>
                  <a:srgbClr val="FF0000"/>
                </a:solidFill>
                <a:latin typeface="Calibri"/>
                <a:cs typeface="Calibri"/>
              </a:rPr>
              <a:t>discontinued </a:t>
            </a:r>
            <a:r>
              <a:rPr b="1" dirty="0" sz="2400" spc="-5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400" spc="-5">
                <a:solidFill>
                  <a:srgbClr val="FF0000"/>
                </a:solidFill>
                <a:latin typeface="Calibri"/>
                <a:cs typeface="Calibri"/>
              </a:rPr>
              <a:t>prior</a:t>
            </a:r>
            <a:r>
              <a:rPr b="1" dirty="0" sz="2400" spc="-15">
                <a:solidFill>
                  <a:srgbClr val="FF0000"/>
                </a:solidFill>
                <a:latin typeface="Calibri"/>
                <a:cs typeface="Calibri"/>
              </a:rPr>
              <a:t> to</a:t>
            </a:r>
            <a:r>
              <a:rPr b="1" dirty="0" sz="24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400" spc="-10">
                <a:solidFill>
                  <a:srgbClr val="FF0000"/>
                </a:solidFill>
                <a:latin typeface="Calibri"/>
                <a:cs typeface="Calibri"/>
              </a:rPr>
              <a:t>pregnancy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object 2"/>
          <p:cNvSpPr/>
          <p:nvPr/>
        </p:nvSpPr>
        <p:spPr>
          <a:xfrm>
            <a:off x="0" y="0"/>
            <a:ext cx="2834640" cy="1485265"/>
          </a:xfrm>
          <a:custGeom>
            <a:avLst/>
            <a:ah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0" y="257683"/>
                </a:lnTo>
                <a:lnTo>
                  <a:pt x="518972" y="752919"/>
                </a:lnTo>
                <a:lnTo>
                  <a:pt x="273050" y="998855"/>
                </a:lnTo>
                <a:lnTo>
                  <a:pt x="759167" y="1485011"/>
                </a:lnTo>
                <a:lnTo>
                  <a:pt x="1016482" y="1227670"/>
                </a:lnTo>
                <a:lnTo>
                  <a:pt x="1282319" y="1481328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909" name="object 3"/>
          <p:cNvSpPr/>
          <p:nvPr/>
        </p:nvSpPr>
        <p:spPr>
          <a:xfrm>
            <a:off x="10520172" y="0"/>
            <a:ext cx="1671955" cy="1567815"/>
          </a:xfrm>
          <a:custGeom>
            <a:avLst/>
            <a:ahLst/>
            <a:rect l="l" t="t" r="r" b="b"/>
            <a:pathLst>
              <a:path w="1671954" h="1567815">
                <a:moveTo>
                  <a:pt x="1671828" y="0"/>
                </a:moveTo>
                <a:lnTo>
                  <a:pt x="275463" y="0"/>
                </a:lnTo>
                <a:lnTo>
                  <a:pt x="0" y="275475"/>
                </a:lnTo>
                <a:lnTo>
                  <a:pt x="234683" y="510171"/>
                </a:lnTo>
                <a:lnTo>
                  <a:pt x="0" y="744855"/>
                </a:lnTo>
                <a:lnTo>
                  <a:pt x="456311" y="1201166"/>
                </a:lnTo>
                <a:lnTo>
                  <a:pt x="690994" y="966482"/>
                </a:lnTo>
                <a:lnTo>
                  <a:pt x="1292352" y="1567815"/>
                </a:lnTo>
                <a:lnTo>
                  <a:pt x="1671828" y="1188339"/>
                </a:lnTo>
                <a:lnTo>
                  <a:pt x="1671828" y="0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910" name="object 4"/>
          <p:cNvSpPr/>
          <p:nvPr/>
        </p:nvSpPr>
        <p:spPr>
          <a:xfrm>
            <a:off x="1491869" y="4565650"/>
            <a:ext cx="9204960" cy="311150"/>
          </a:xfrm>
          <a:custGeom>
            <a:avLst/>
            <a:ahLst/>
            <a:rect l="l" t="t" r="r" b="b"/>
            <a:pathLst>
              <a:path w="9204960" h="311150">
                <a:moveTo>
                  <a:pt x="9204960" y="0"/>
                </a:moveTo>
                <a:lnTo>
                  <a:pt x="0" y="0"/>
                </a:lnTo>
                <a:lnTo>
                  <a:pt x="0" y="310895"/>
                </a:lnTo>
                <a:lnTo>
                  <a:pt x="9204960" y="310895"/>
                </a:lnTo>
                <a:lnTo>
                  <a:pt x="920496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bIns="0" lIns="0" rIns="0" rtlCol="0" tIns="0" wrap="square"/>
          <a:p/>
        </p:txBody>
      </p:sp>
      <p:sp>
        <p:nvSpPr>
          <p:cNvPr id="1048911" name="object 5"/>
          <p:cNvSpPr txBox="1"/>
          <p:nvPr/>
        </p:nvSpPr>
        <p:spPr>
          <a:xfrm>
            <a:off x="1250696" y="2165350"/>
            <a:ext cx="9512935" cy="3308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28600" marL="2413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b="1" dirty="0" sz="2000" spc="-5">
                <a:latin typeface="Calibri"/>
                <a:cs typeface="Calibri"/>
              </a:rPr>
              <a:t>They result </a:t>
            </a:r>
            <a:r>
              <a:rPr b="1" dirty="0" sz="2000">
                <a:latin typeface="Calibri"/>
                <a:cs typeface="Calibri"/>
              </a:rPr>
              <a:t>in</a:t>
            </a:r>
            <a:r>
              <a:rPr b="1" dirty="0" sz="2000" spc="5">
                <a:latin typeface="Calibri"/>
                <a:cs typeface="Calibri"/>
              </a:rPr>
              <a:t> </a:t>
            </a:r>
            <a:r>
              <a:rPr b="1" dirty="0" sz="200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b="1" dirty="0" sz="20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>
                <a:solidFill>
                  <a:srgbClr val="FF0000"/>
                </a:solidFill>
                <a:latin typeface="Calibri"/>
                <a:cs typeface="Calibri"/>
              </a:rPr>
              <a:t>inability</a:t>
            </a:r>
            <a:r>
              <a:rPr b="1" dirty="0" sz="20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 spc="-15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b="1" dirty="0" sz="2000" spc="-5">
                <a:solidFill>
                  <a:srgbClr val="FF0000"/>
                </a:solidFill>
                <a:latin typeface="Calibri"/>
                <a:cs typeface="Calibri"/>
              </a:rPr>
              <a:t> increase</a:t>
            </a:r>
            <a:r>
              <a:rPr b="1" dirty="0" sz="2000" spc="-10">
                <a:solidFill>
                  <a:srgbClr val="FF0000"/>
                </a:solidFill>
                <a:latin typeface="Calibri"/>
                <a:cs typeface="Calibri"/>
              </a:rPr>
              <a:t> cardiac</a:t>
            </a:r>
            <a:r>
              <a:rPr b="1"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>
                <a:solidFill>
                  <a:srgbClr val="FF0000"/>
                </a:solidFill>
                <a:latin typeface="Calibri"/>
                <a:cs typeface="Calibri"/>
              </a:rPr>
              <a:t>output</a:t>
            </a:r>
            <a:r>
              <a:rPr b="1" dirty="0" sz="2000" spc="-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 spc="-15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b="1" dirty="0" sz="2000" spc="-5">
                <a:solidFill>
                  <a:srgbClr val="FF0000"/>
                </a:solidFill>
                <a:latin typeface="Calibri"/>
                <a:cs typeface="Calibri"/>
              </a:rPr>
              <a:t> meet </a:t>
            </a:r>
            <a:r>
              <a:rPr b="1" dirty="0" sz="200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b="1"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>
                <a:solidFill>
                  <a:srgbClr val="FF0000"/>
                </a:solidFill>
                <a:latin typeface="Calibri"/>
                <a:cs typeface="Calibri"/>
              </a:rPr>
              <a:t>demands</a:t>
            </a:r>
            <a:r>
              <a:rPr b="1"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b="1" dirty="0" sz="20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 spc="-20">
                <a:solidFill>
                  <a:srgbClr val="FF0000"/>
                </a:solidFill>
                <a:latin typeface="Calibri"/>
                <a:cs typeface="Calibri"/>
              </a:rPr>
              <a:t>pregnancy.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912" name="object 6"/>
          <p:cNvSpPr txBox="1"/>
          <p:nvPr/>
        </p:nvSpPr>
        <p:spPr>
          <a:xfrm>
            <a:off x="1250696" y="2866389"/>
            <a:ext cx="114935" cy="3308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48913" name="object 7"/>
          <p:cNvSpPr txBox="1"/>
          <p:nvPr/>
        </p:nvSpPr>
        <p:spPr>
          <a:xfrm>
            <a:off x="1548257" y="2889250"/>
            <a:ext cx="4267200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b="1" dirty="0" sz="2000">
                <a:latin typeface="Calibri"/>
                <a:cs typeface="Calibri"/>
              </a:rPr>
              <a:t>Aortic</a:t>
            </a:r>
            <a:r>
              <a:rPr b="1" dirty="0" sz="2000" spc="-10">
                <a:latin typeface="Calibri"/>
                <a:cs typeface="Calibri"/>
              </a:rPr>
              <a:t> stenosis</a:t>
            </a:r>
            <a:r>
              <a:rPr b="1" dirty="0" sz="2000" spc="-2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(AS) is</a:t>
            </a:r>
            <a:r>
              <a:rPr b="1" dirty="0" sz="2000" spc="-1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usually</a:t>
            </a:r>
            <a:r>
              <a:rPr b="1" dirty="0" sz="2000" spc="-25">
                <a:latin typeface="Calibri"/>
                <a:cs typeface="Calibri"/>
              </a:rPr>
              <a:t> </a:t>
            </a:r>
            <a:r>
              <a:rPr b="1" dirty="0" sz="2000" spc="-10">
                <a:latin typeface="Calibri"/>
                <a:cs typeface="Calibri"/>
              </a:rPr>
              <a:t>congenital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914" name="object 8"/>
          <p:cNvSpPr txBox="1"/>
          <p:nvPr/>
        </p:nvSpPr>
        <p:spPr>
          <a:xfrm>
            <a:off x="5803519" y="2866389"/>
            <a:ext cx="424815" cy="3308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 sz="200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915" name="object 9"/>
          <p:cNvSpPr txBox="1"/>
          <p:nvPr/>
        </p:nvSpPr>
        <p:spPr>
          <a:xfrm>
            <a:off x="6271133" y="2889250"/>
            <a:ext cx="4473575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 marL="635">
              <a:lnSpc>
                <a:spcPts val="2325"/>
              </a:lnSpc>
            </a:pPr>
            <a:r>
              <a:rPr b="1" dirty="0" sz="2000" spc="-10">
                <a:latin typeface="Calibri"/>
                <a:cs typeface="Calibri"/>
              </a:rPr>
              <a:t>mitral</a:t>
            </a:r>
            <a:r>
              <a:rPr b="1" dirty="0" sz="2000" spc="-30">
                <a:latin typeface="Calibri"/>
                <a:cs typeface="Calibri"/>
              </a:rPr>
              <a:t> </a:t>
            </a:r>
            <a:r>
              <a:rPr b="1" dirty="0" sz="2000" spc="-10">
                <a:latin typeface="Calibri"/>
                <a:cs typeface="Calibri"/>
              </a:rPr>
              <a:t>stenosis</a:t>
            </a:r>
            <a:r>
              <a:rPr b="1" dirty="0" sz="2000" spc="-3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usually</a:t>
            </a:r>
            <a:r>
              <a:rPr b="1" dirty="0" sz="2000" spc="-25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rheumatic</a:t>
            </a:r>
            <a:r>
              <a:rPr b="1" dirty="0" sz="2000" spc="-2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in</a:t>
            </a:r>
            <a:r>
              <a:rPr b="1" dirty="0" sz="2000" spc="-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origin.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916" name="object 10"/>
          <p:cNvSpPr txBox="1"/>
          <p:nvPr/>
        </p:nvSpPr>
        <p:spPr>
          <a:xfrm>
            <a:off x="1250696" y="3567810"/>
            <a:ext cx="8929370" cy="605155"/>
          </a:xfrm>
          <a:prstGeom prst="rect"/>
        </p:spPr>
        <p:txBody>
          <a:bodyPr bIns="0" lIns="0" rIns="0" rtlCol="0" tIns="47625" vert="horz" wrap="square">
            <a:spAutoFit/>
          </a:bodyPr>
          <a:p>
            <a:pPr marL="12700" marR="5080">
              <a:lnSpc>
                <a:spcPts val="2160"/>
              </a:lnSpc>
              <a:spcBef>
                <a:spcPts val="375"/>
              </a:spcBef>
              <a:buFont typeface="Arial MT"/>
              <a:buChar char="•"/>
              <a:tabLst>
                <a:tab algn="l" pos="297180"/>
                <a:tab algn="l" pos="297815"/>
              </a:tabLst>
            </a:pPr>
            <a:r>
              <a:rPr b="1" dirty="0" sz="2000">
                <a:latin typeface="Calibri"/>
                <a:cs typeface="Calibri"/>
              </a:rPr>
              <a:t>the</a:t>
            </a:r>
            <a:r>
              <a:rPr b="1" dirty="0" sz="2000" spc="5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acquired</a:t>
            </a:r>
            <a:r>
              <a:rPr b="1" dirty="0" sz="2000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heart</a:t>
            </a:r>
            <a:r>
              <a:rPr b="1" dirty="0" sz="2000">
                <a:latin typeface="Calibri"/>
                <a:cs typeface="Calibri"/>
              </a:rPr>
              <a:t> disease</a:t>
            </a:r>
            <a:r>
              <a:rPr b="1" dirty="0" sz="2000" spc="-10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most</a:t>
            </a:r>
            <a:r>
              <a:rPr b="1" dirty="0" sz="2000" spc="-25">
                <a:latin typeface="Calibri"/>
                <a:cs typeface="Calibri"/>
              </a:rPr>
              <a:t> </a:t>
            </a:r>
            <a:r>
              <a:rPr b="1" dirty="0" sz="2000" spc="-15">
                <a:latin typeface="Calibri"/>
                <a:cs typeface="Calibri"/>
              </a:rPr>
              <a:t>likely</a:t>
            </a:r>
            <a:r>
              <a:rPr b="1" dirty="0" sz="2000">
                <a:latin typeface="Calibri"/>
                <a:cs typeface="Calibri"/>
              </a:rPr>
              <a:t> </a:t>
            </a:r>
            <a:r>
              <a:rPr b="1" dirty="0" sz="2000" spc="-15">
                <a:latin typeface="Calibri"/>
                <a:cs typeface="Calibri"/>
              </a:rPr>
              <a:t>to</a:t>
            </a:r>
            <a:r>
              <a:rPr b="1" dirty="0" sz="2000" spc="-5">
                <a:latin typeface="Calibri"/>
                <a:cs typeface="Calibri"/>
              </a:rPr>
              <a:t> </a:t>
            </a:r>
            <a:r>
              <a:rPr b="1" dirty="0" sz="2000" spc="-15">
                <a:latin typeface="Calibri"/>
                <a:cs typeface="Calibri"/>
              </a:rPr>
              <a:t>affect</a:t>
            </a:r>
            <a:r>
              <a:rPr b="1" dirty="0" sz="2000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women wishing</a:t>
            </a:r>
            <a:r>
              <a:rPr b="1" dirty="0" sz="2000" spc="-15">
                <a:latin typeface="Calibri"/>
                <a:cs typeface="Calibri"/>
              </a:rPr>
              <a:t> to</a:t>
            </a:r>
            <a:r>
              <a:rPr b="1" dirty="0" sz="2000" spc="-5">
                <a:latin typeface="Calibri"/>
                <a:cs typeface="Calibri"/>
              </a:rPr>
              <a:t> </a:t>
            </a:r>
            <a:r>
              <a:rPr b="1" dirty="0" sz="2000" spc="-15">
                <a:latin typeface="Calibri"/>
                <a:cs typeface="Calibri"/>
              </a:rPr>
              <a:t>have</a:t>
            </a:r>
            <a:r>
              <a:rPr b="1" dirty="0" sz="2000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children</a:t>
            </a:r>
            <a:r>
              <a:rPr b="1" dirty="0" sz="2000" spc="-1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is </a:t>
            </a:r>
            <a:r>
              <a:rPr b="1" dirty="0" sz="2000" spc="-434">
                <a:latin typeface="Calibri"/>
                <a:cs typeface="Calibri"/>
              </a:rPr>
              <a:t> </a:t>
            </a:r>
            <a:r>
              <a:rPr b="1" dirty="0" sz="2000" spc="-5">
                <a:solidFill>
                  <a:srgbClr val="FF0000"/>
                </a:solidFill>
                <a:latin typeface="Calibri"/>
                <a:cs typeface="Calibri"/>
              </a:rPr>
              <a:t>rheumatic</a:t>
            </a:r>
            <a:r>
              <a:rPr b="1" dirty="0" sz="20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>
                <a:solidFill>
                  <a:srgbClr val="FF0000"/>
                </a:solidFill>
                <a:latin typeface="Calibri"/>
                <a:cs typeface="Calibri"/>
              </a:rPr>
              <a:t>heart disease.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917" name="object 11"/>
          <p:cNvSpPr txBox="1"/>
          <p:nvPr/>
        </p:nvSpPr>
        <p:spPr>
          <a:xfrm>
            <a:off x="1250696" y="4543171"/>
            <a:ext cx="114935" cy="33083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48918" name="object 12"/>
          <p:cNvSpPr txBox="1"/>
          <p:nvPr/>
        </p:nvSpPr>
        <p:spPr>
          <a:xfrm>
            <a:off x="1491869" y="4565650"/>
            <a:ext cx="9204960" cy="311150"/>
          </a:xfrm>
          <a:prstGeom prst="rect"/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b="1" dirty="0" sz="2000" spc="-10">
                <a:latin typeface="Calibri"/>
                <a:cs typeface="Calibri"/>
              </a:rPr>
              <a:t>severe</a:t>
            </a:r>
            <a:r>
              <a:rPr b="1" dirty="0" sz="2000" spc="35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left</a:t>
            </a:r>
            <a:r>
              <a:rPr b="1" dirty="0" sz="2000" spc="-1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heart</a:t>
            </a:r>
            <a:r>
              <a:rPr b="1" dirty="0" sz="2000" spc="10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obstruction</a:t>
            </a:r>
            <a:r>
              <a:rPr b="1" dirty="0" sz="2000" spc="-35">
                <a:latin typeface="Calibri"/>
                <a:cs typeface="Calibri"/>
              </a:rPr>
              <a:t> </a:t>
            </a:r>
            <a:r>
              <a:rPr b="1" dirty="0" sz="2000" spc="-10">
                <a:latin typeface="Calibri"/>
                <a:cs typeface="Calibri"/>
              </a:rPr>
              <a:t>from</a:t>
            </a:r>
            <a:r>
              <a:rPr b="1" dirty="0" sz="2000" spc="10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critical</a:t>
            </a:r>
            <a:r>
              <a:rPr b="1" dirty="0" sz="2000" spc="-15">
                <a:latin typeface="Calibri"/>
                <a:cs typeface="Calibri"/>
              </a:rPr>
              <a:t> </a:t>
            </a:r>
            <a:r>
              <a:rPr b="1" dirty="0" sz="2000" spc="-10">
                <a:latin typeface="Calibri"/>
                <a:cs typeface="Calibri"/>
              </a:rPr>
              <a:t>mitral</a:t>
            </a:r>
            <a:r>
              <a:rPr b="1" dirty="0" sz="2000" spc="-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or </a:t>
            </a:r>
            <a:r>
              <a:rPr b="1" dirty="0" sz="2000" spc="-5">
                <a:latin typeface="Calibri"/>
                <a:cs typeface="Calibri"/>
              </a:rPr>
              <a:t>aortic</a:t>
            </a:r>
            <a:r>
              <a:rPr b="1" dirty="0" sz="2000" spc="5">
                <a:latin typeface="Calibri"/>
                <a:cs typeface="Calibri"/>
              </a:rPr>
              <a:t> </a:t>
            </a:r>
            <a:r>
              <a:rPr b="1" dirty="0" sz="2000" spc="-10">
                <a:latin typeface="Calibri"/>
                <a:cs typeface="Calibri"/>
              </a:rPr>
              <a:t>stenosis</a:t>
            </a:r>
            <a:r>
              <a:rPr b="1" dirty="0" sz="2000" spc="-2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Is</a:t>
            </a:r>
            <a:r>
              <a:rPr b="1" dirty="0" sz="2000" spc="10">
                <a:latin typeface="Calibri"/>
                <a:cs typeface="Calibri"/>
              </a:rPr>
              <a:t> </a:t>
            </a:r>
            <a:r>
              <a:rPr b="1" dirty="0" sz="2000" spc="-10">
                <a:latin typeface="Calibri"/>
                <a:cs typeface="Calibri"/>
              </a:rPr>
              <a:t>contraindication</a:t>
            </a:r>
            <a:r>
              <a:rPr b="1" dirty="0" sz="2000" spc="-3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of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919" name="object 13"/>
          <p:cNvSpPr txBox="1"/>
          <p:nvPr/>
        </p:nvSpPr>
        <p:spPr>
          <a:xfrm>
            <a:off x="1263294" y="4876546"/>
            <a:ext cx="1152525" cy="27432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039"/>
              </a:lnSpc>
            </a:pPr>
            <a:r>
              <a:rPr b="1" dirty="0" sz="2000">
                <a:latin typeface="Calibri"/>
                <a:cs typeface="Calibri"/>
              </a:rPr>
              <a:t>p</a:t>
            </a:r>
            <a:r>
              <a:rPr b="1" dirty="0" sz="2000" spc="-30">
                <a:latin typeface="Calibri"/>
                <a:cs typeface="Calibri"/>
              </a:rPr>
              <a:t>r</a:t>
            </a:r>
            <a:r>
              <a:rPr b="1" dirty="0" sz="2000" spc="-5">
                <a:latin typeface="Calibri"/>
                <a:cs typeface="Calibri"/>
              </a:rPr>
              <a:t>egn</a:t>
            </a:r>
            <a:r>
              <a:rPr b="1" dirty="0" sz="2000" spc="-10">
                <a:latin typeface="Calibri"/>
                <a:cs typeface="Calibri"/>
              </a:rPr>
              <a:t>a</a:t>
            </a:r>
            <a:r>
              <a:rPr b="1" dirty="0" sz="2000">
                <a:latin typeface="Calibri"/>
                <a:cs typeface="Calibri"/>
              </a:rPr>
              <a:t>nc</a:t>
            </a:r>
            <a:r>
              <a:rPr b="1" dirty="0" sz="2000" spc="-120">
                <a:latin typeface="Calibri"/>
                <a:cs typeface="Calibri"/>
              </a:rPr>
              <a:t>y</a:t>
            </a:r>
            <a:r>
              <a:rPr b="1" dirty="0" sz="200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920" name="object 14"/>
          <p:cNvSpPr/>
          <p:nvPr/>
        </p:nvSpPr>
        <p:spPr>
          <a:xfrm>
            <a:off x="8115300" y="6115811"/>
            <a:ext cx="1866900" cy="742315"/>
          </a:xfrm>
          <a:custGeom>
            <a:avLst/>
            <a:ahLst/>
            <a:rect l="l" t="t" r="r" b="b"/>
            <a:pathLst>
              <a:path w="1866900" h="742315">
                <a:moveTo>
                  <a:pt x="1866900" y="742188"/>
                </a:moveTo>
                <a:lnTo>
                  <a:pt x="1459230" y="336804"/>
                </a:lnTo>
                <a:lnTo>
                  <a:pt x="1273124" y="521868"/>
                </a:lnTo>
                <a:lnTo>
                  <a:pt x="747522" y="0"/>
                </a:lnTo>
                <a:lnTo>
                  <a:pt x="0" y="742188"/>
                </a:lnTo>
                <a:lnTo>
                  <a:pt x="1051560" y="742188"/>
                </a:lnTo>
                <a:lnTo>
                  <a:pt x="1495044" y="742188"/>
                </a:lnTo>
                <a:lnTo>
                  <a:pt x="1866900" y="742188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921" name="object 15"/>
          <p:cNvSpPr txBox="1">
            <a:spLocks noGrp="1"/>
          </p:cNvSpPr>
          <p:nvPr>
            <p:ph type="title"/>
          </p:nvPr>
        </p:nvSpPr>
        <p:spPr>
          <a:xfrm>
            <a:off x="2507107" y="360679"/>
            <a:ext cx="5433060" cy="9398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45">
                <a:latin typeface="Calibri"/>
                <a:cs typeface="Calibri"/>
              </a:rPr>
              <a:t>Valvular</a:t>
            </a:r>
            <a:r>
              <a:rPr dirty="0" sz="6000" spc="-70">
                <a:latin typeface="Calibri"/>
                <a:cs typeface="Calibri"/>
              </a:rPr>
              <a:t> </a:t>
            </a:r>
            <a:r>
              <a:rPr dirty="0" sz="6000">
                <a:latin typeface="Calibri"/>
                <a:cs typeface="Calibri"/>
              </a:rPr>
              <a:t>diseases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2" name="object 2"/>
          <p:cNvSpPr/>
          <p:nvPr/>
        </p:nvSpPr>
        <p:spPr>
          <a:xfrm>
            <a:off x="0" y="2532887"/>
            <a:ext cx="1275715" cy="2359025"/>
          </a:xfrm>
          <a:custGeom>
            <a:avLst/>
            <a:ahLst/>
            <a:rect l="l" t="t" r="r" b="b"/>
            <a:pathLst>
              <a:path w="1275715" h="2359025">
                <a:moveTo>
                  <a:pt x="789432" y="795528"/>
                </a:moveTo>
                <a:lnTo>
                  <a:pt x="570966" y="575398"/>
                </a:lnTo>
                <a:lnTo>
                  <a:pt x="709866" y="436499"/>
                </a:lnTo>
                <a:lnTo>
                  <a:pt x="395033" y="121666"/>
                </a:lnTo>
                <a:lnTo>
                  <a:pt x="257352" y="259346"/>
                </a:lnTo>
                <a:lnTo>
                  <a:pt x="0" y="0"/>
                </a:lnTo>
                <a:lnTo>
                  <a:pt x="0" y="1591056"/>
                </a:lnTo>
                <a:lnTo>
                  <a:pt x="789432" y="795528"/>
                </a:lnTo>
                <a:close/>
              </a:path>
              <a:path w="1275715" h="2359025">
                <a:moveTo>
                  <a:pt x="1275715" y="1909699"/>
                </a:moveTo>
                <a:lnTo>
                  <a:pt x="826490" y="1460500"/>
                </a:lnTo>
                <a:lnTo>
                  <a:pt x="377253" y="1909699"/>
                </a:lnTo>
                <a:lnTo>
                  <a:pt x="826490" y="2359025"/>
                </a:lnTo>
                <a:lnTo>
                  <a:pt x="887577" y="2297925"/>
                </a:lnTo>
                <a:lnTo>
                  <a:pt x="948690" y="2359025"/>
                </a:lnTo>
                <a:lnTo>
                  <a:pt x="1107338" y="2200402"/>
                </a:lnTo>
                <a:lnTo>
                  <a:pt x="1046213" y="2139251"/>
                </a:lnTo>
                <a:lnTo>
                  <a:pt x="1275715" y="1909699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923" name="object 3"/>
          <p:cNvSpPr/>
          <p:nvPr/>
        </p:nvSpPr>
        <p:spPr>
          <a:xfrm>
            <a:off x="10100043" y="4766182"/>
            <a:ext cx="2092325" cy="2092325"/>
          </a:xfrm>
          <a:custGeom>
            <a:avLst/>
            <a:ahLst/>
            <a:rect l="l" t="t" r="r" b="b"/>
            <a:pathLst>
              <a:path w="2092325" h="2092325">
                <a:moveTo>
                  <a:pt x="2091956" y="0"/>
                </a:moveTo>
                <a:lnTo>
                  <a:pt x="1559433" y="532498"/>
                </a:lnTo>
                <a:lnTo>
                  <a:pt x="1366913" y="339979"/>
                </a:lnTo>
                <a:lnTo>
                  <a:pt x="771918" y="935062"/>
                </a:lnTo>
                <a:lnTo>
                  <a:pt x="964361" y="1127531"/>
                </a:lnTo>
                <a:lnTo>
                  <a:pt x="0" y="2091817"/>
                </a:lnTo>
                <a:lnTo>
                  <a:pt x="2091080" y="2091817"/>
                </a:lnTo>
                <a:lnTo>
                  <a:pt x="2091956" y="1818970"/>
                </a:lnTo>
                <a:lnTo>
                  <a:pt x="2091956" y="0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924" name="object 4"/>
          <p:cNvSpPr txBox="1"/>
          <p:nvPr/>
        </p:nvSpPr>
        <p:spPr>
          <a:xfrm>
            <a:off x="1969770" y="1366265"/>
            <a:ext cx="2522855" cy="3911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28600" marL="2413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algn="l" pos="241300"/>
              </a:tabLst>
            </a:pPr>
            <a:r>
              <a:rPr b="1" dirty="0" sz="24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MITRAL</a:t>
            </a:r>
            <a:r>
              <a:rPr b="1" dirty="0" sz="2400" spc="-6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b="1" dirty="0" sz="24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STENOSIS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25" name="object 5"/>
          <p:cNvSpPr txBox="1"/>
          <p:nvPr/>
        </p:nvSpPr>
        <p:spPr>
          <a:xfrm>
            <a:off x="1969770" y="1831339"/>
            <a:ext cx="4210685" cy="3308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28600" marL="24130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"/>
              <a:tabLst>
                <a:tab algn="l" pos="241300"/>
              </a:tabLst>
            </a:pPr>
            <a:r>
              <a:rPr b="1" dirty="0" sz="2000" spc="-5">
                <a:latin typeface="Calibri"/>
                <a:cs typeface="Calibri"/>
              </a:rPr>
              <a:t>For</a:t>
            </a:r>
            <a:r>
              <a:rPr b="1" dirty="0" sz="2000" spc="-3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those</a:t>
            </a:r>
            <a:r>
              <a:rPr b="1" dirty="0" sz="2000" spc="-25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with</a:t>
            </a:r>
            <a:r>
              <a:rPr b="1" dirty="0" sz="2000" spc="-3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known</a:t>
            </a:r>
            <a:r>
              <a:rPr b="1" dirty="0" sz="2000" spc="-20">
                <a:latin typeface="Calibri"/>
                <a:cs typeface="Calibri"/>
              </a:rPr>
              <a:t> </a:t>
            </a:r>
            <a:r>
              <a:rPr b="1" dirty="0" sz="2000" spc="-10">
                <a:latin typeface="Calibri"/>
                <a:cs typeface="Calibri"/>
              </a:rPr>
              <a:t>mitral</a:t>
            </a:r>
            <a:r>
              <a:rPr b="1" dirty="0" sz="2000" spc="-35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stenosis,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926" name="object 6"/>
          <p:cNvSpPr txBox="1"/>
          <p:nvPr/>
        </p:nvSpPr>
        <p:spPr>
          <a:xfrm>
            <a:off x="6221984" y="1854200"/>
            <a:ext cx="4272280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 marL="635">
              <a:lnSpc>
                <a:spcPts val="2325"/>
              </a:lnSpc>
            </a:pPr>
            <a:r>
              <a:rPr b="1" dirty="0" sz="2000">
                <a:latin typeface="Calibri"/>
                <a:cs typeface="Calibri"/>
              </a:rPr>
              <a:t>40%</a:t>
            </a:r>
            <a:r>
              <a:rPr b="1" dirty="0" sz="2000" spc="-20">
                <a:latin typeface="Calibri"/>
                <a:cs typeface="Calibri"/>
              </a:rPr>
              <a:t> </a:t>
            </a:r>
            <a:r>
              <a:rPr b="1" dirty="0" sz="2000" spc="-10">
                <a:latin typeface="Calibri"/>
                <a:cs typeface="Calibri"/>
              </a:rPr>
              <a:t>experience</a:t>
            </a:r>
            <a:r>
              <a:rPr b="1" dirty="0" sz="2000" spc="-5">
                <a:latin typeface="Calibri"/>
                <a:cs typeface="Calibri"/>
              </a:rPr>
              <a:t> worsening</a:t>
            </a:r>
            <a:r>
              <a:rPr b="1" dirty="0" sz="2000" spc="-20">
                <a:latin typeface="Calibri"/>
                <a:cs typeface="Calibri"/>
              </a:rPr>
              <a:t> </a:t>
            </a:r>
            <a:r>
              <a:rPr b="1" dirty="0" sz="2000" spc="-10">
                <a:latin typeface="Calibri"/>
                <a:cs typeface="Calibri"/>
              </a:rPr>
              <a:t>symptoms </a:t>
            </a:r>
            <a:r>
              <a:rPr b="1" dirty="0" sz="2000">
                <a:latin typeface="Calibri"/>
                <a:cs typeface="Calibri"/>
              </a:rPr>
              <a:t>in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927" name="object 7"/>
          <p:cNvSpPr txBox="1"/>
          <p:nvPr/>
        </p:nvSpPr>
        <p:spPr>
          <a:xfrm>
            <a:off x="2210816" y="2128520"/>
            <a:ext cx="1562100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b="1" dirty="0" sz="2000">
                <a:latin typeface="Calibri"/>
                <a:cs typeface="Calibri"/>
              </a:rPr>
              <a:t>the</a:t>
            </a:r>
            <a:r>
              <a:rPr b="1" dirty="0" sz="2000" spc="-20">
                <a:latin typeface="Calibri"/>
                <a:cs typeface="Calibri"/>
              </a:rPr>
              <a:t> pregnancy.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928" name="object 8"/>
          <p:cNvSpPr txBox="1"/>
          <p:nvPr/>
        </p:nvSpPr>
        <p:spPr>
          <a:xfrm>
            <a:off x="1969770" y="2507995"/>
            <a:ext cx="8334375" cy="605155"/>
          </a:xfrm>
          <a:prstGeom prst="rect"/>
        </p:spPr>
        <p:txBody>
          <a:bodyPr bIns="0" lIns="0" rIns="0" rtlCol="0" tIns="47625" vert="horz" wrap="square">
            <a:spAutoFit/>
          </a:bodyPr>
          <a:p>
            <a:pPr indent="-228600" marL="241300" marR="5080">
              <a:lnSpc>
                <a:spcPts val="2160"/>
              </a:lnSpc>
              <a:spcBef>
                <a:spcPts val="375"/>
              </a:spcBef>
              <a:buSzPct val="95000"/>
              <a:buFont typeface="Wingdings"/>
              <a:buChar char=""/>
              <a:tabLst>
                <a:tab algn="l" pos="241300"/>
              </a:tabLst>
            </a:pPr>
            <a:r>
              <a:rPr b="1" dirty="0" sz="2000" spc="-15">
                <a:latin typeface="Calibri"/>
                <a:cs typeface="Calibri"/>
              </a:rPr>
              <a:t>May </a:t>
            </a:r>
            <a:r>
              <a:rPr b="1" dirty="0" sz="2000">
                <a:latin typeface="Calibri"/>
                <a:cs typeface="Calibri"/>
              </a:rPr>
              <a:t>be </a:t>
            </a:r>
            <a:r>
              <a:rPr b="1" dirty="0" sz="2000" spc="-10">
                <a:latin typeface="Calibri"/>
                <a:cs typeface="Calibri"/>
              </a:rPr>
              <a:t>asymptomatic,</a:t>
            </a:r>
            <a:r>
              <a:rPr b="1" dirty="0" sz="2000" spc="-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Dyspnea, orthopnea, </a:t>
            </a:r>
            <a:r>
              <a:rPr b="1" dirty="0" sz="2000" spc="-10">
                <a:latin typeface="Calibri"/>
                <a:cs typeface="Calibri"/>
              </a:rPr>
              <a:t>paroxysmal </a:t>
            </a:r>
            <a:r>
              <a:rPr b="1" dirty="0" sz="2000">
                <a:latin typeface="Calibri"/>
                <a:cs typeface="Calibri"/>
              </a:rPr>
              <a:t>nocturnal dyspnea, </a:t>
            </a:r>
            <a:r>
              <a:rPr b="1" dirty="0" sz="2000" spc="-440">
                <a:latin typeface="Calibri"/>
                <a:cs typeface="Calibri"/>
              </a:rPr>
              <a:t> </a:t>
            </a:r>
            <a:r>
              <a:rPr b="1" dirty="0" sz="2000" spc="-15">
                <a:latin typeface="Calibri"/>
                <a:cs typeface="Calibri"/>
              </a:rPr>
              <a:t>tachycardia, </a:t>
            </a:r>
            <a:r>
              <a:rPr b="1" dirty="0" sz="2000" spc="-5">
                <a:latin typeface="Calibri"/>
                <a:cs typeface="Calibri"/>
              </a:rPr>
              <a:t>cough.(</a:t>
            </a:r>
            <a:r>
              <a:rPr b="1" dirty="0" sz="2000" spc="-5">
                <a:solidFill>
                  <a:srgbClr val="FF0000"/>
                </a:solidFill>
                <a:latin typeface="Calibri"/>
                <a:cs typeface="Calibri"/>
              </a:rPr>
              <a:t>Pulmonary</a:t>
            </a:r>
            <a:r>
              <a:rPr b="1" dirty="0" sz="20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>
                <a:solidFill>
                  <a:srgbClr val="FF0000"/>
                </a:solidFill>
                <a:latin typeface="Calibri"/>
                <a:cs typeface="Calibri"/>
              </a:rPr>
              <a:t>edema</a:t>
            </a:r>
            <a:r>
              <a:rPr b="1" dirty="0" sz="200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929" name="object 9"/>
          <p:cNvSpPr txBox="1"/>
          <p:nvPr/>
        </p:nvSpPr>
        <p:spPr>
          <a:xfrm>
            <a:off x="1969770" y="3182823"/>
            <a:ext cx="4498975" cy="331470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28600" marL="24130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"/>
              <a:tabLst>
                <a:tab algn="l" pos="241300"/>
              </a:tabLst>
            </a:pPr>
            <a:r>
              <a:rPr b="1" dirty="0" sz="2000" spc="-5">
                <a:latin typeface="Calibri"/>
                <a:cs typeface="Calibri"/>
              </a:rPr>
              <a:t>Diagnosis</a:t>
            </a:r>
            <a:r>
              <a:rPr b="1" dirty="0" sz="2000" spc="-2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And</a:t>
            </a:r>
            <a:r>
              <a:rPr b="1" dirty="0" sz="2000" spc="-15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assessment</a:t>
            </a:r>
            <a:r>
              <a:rPr b="1" dirty="0" sz="2000" spc="-2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of</a:t>
            </a:r>
            <a:r>
              <a:rPr b="1" dirty="0" sz="2000" spc="-10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severity by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930" name="object 10"/>
          <p:cNvSpPr txBox="1"/>
          <p:nvPr/>
        </p:nvSpPr>
        <p:spPr>
          <a:xfrm>
            <a:off x="6513068" y="3205988"/>
            <a:ext cx="599440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 marL="635">
              <a:lnSpc>
                <a:spcPts val="2325"/>
              </a:lnSpc>
            </a:pPr>
            <a:r>
              <a:rPr b="1" dirty="0" sz="2000" spc="-35">
                <a:latin typeface="Calibri"/>
                <a:cs typeface="Calibri"/>
              </a:rPr>
              <a:t>E</a:t>
            </a:r>
            <a:r>
              <a:rPr b="1" dirty="0" sz="2000" spc="-5">
                <a:latin typeface="Calibri"/>
                <a:cs typeface="Calibri"/>
              </a:rPr>
              <a:t>C</a:t>
            </a:r>
            <a:r>
              <a:rPr b="1" dirty="0" sz="2000" spc="-15">
                <a:latin typeface="Calibri"/>
                <a:cs typeface="Calibri"/>
              </a:rPr>
              <a:t>H</a:t>
            </a:r>
            <a:r>
              <a:rPr b="1" dirty="0" sz="200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931" name="object 11"/>
          <p:cNvSpPr txBox="1"/>
          <p:nvPr/>
        </p:nvSpPr>
        <p:spPr>
          <a:xfrm>
            <a:off x="1969770" y="3584194"/>
            <a:ext cx="7941945" cy="605155"/>
          </a:xfrm>
          <a:prstGeom prst="rect"/>
        </p:spPr>
        <p:txBody>
          <a:bodyPr bIns="0" lIns="0" rIns="0" rtlCol="0" tIns="47625" vert="horz" wrap="square">
            <a:spAutoFit/>
          </a:bodyPr>
          <a:p>
            <a:pPr indent="-228600" marL="241300" marR="5080">
              <a:lnSpc>
                <a:spcPts val="2160"/>
              </a:lnSpc>
              <a:spcBef>
                <a:spcPts val="375"/>
              </a:spcBef>
              <a:buSzPct val="95000"/>
              <a:buFont typeface="Wingdings"/>
              <a:buChar char=""/>
              <a:tabLst>
                <a:tab algn="l" pos="241300"/>
              </a:tabLst>
            </a:pPr>
            <a:r>
              <a:rPr b="1" dirty="0" sz="200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b="1"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 spc="-5">
                <a:solidFill>
                  <a:srgbClr val="FF0000"/>
                </a:solidFill>
                <a:latin typeface="Calibri"/>
                <a:cs typeface="Calibri"/>
              </a:rPr>
              <a:t>aim </a:t>
            </a:r>
            <a:r>
              <a:rPr b="1" dirty="0" sz="200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b="1" dirty="0" sz="2000" spc="-10">
                <a:solidFill>
                  <a:srgbClr val="FF0000"/>
                </a:solidFill>
                <a:latin typeface="Calibri"/>
                <a:cs typeface="Calibri"/>
              </a:rPr>
              <a:t>treatment</a:t>
            </a:r>
            <a:r>
              <a:rPr b="1" dirty="0" sz="20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b="1" dirty="0" sz="2000" spc="-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 spc="-10">
                <a:solidFill>
                  <a:srgbClr val="FF0000"/>
                </a:solidFill>
                <a:latin typeface="Calibri"/>
                <a:cs typeface="Calibri"/>
              </a:rPr>
              <a:t>to:</a:t>
            </a:r>
            <a:r>
              <a:rPr b="1" dirty="0" sz="20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 spc="-5">
                <a:solidFill>
                  <a:srgbClr val="FF0000"/>
                </a:solidFill>
                <a:latin typeface="Calibri"/>
                <a:cs typeface="Calibri"/>
              </a:rPr>
              <a:t>reduce </a:t>
            </a:r>
            <a:r>
              <a:rPr b="1" dirty="0" sz="200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b="1"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 spc="-5">
                <a:solidFill>
                  <a:srgbClr val="FF0000"/>
                </a:solidFill>
                <a:latin typeface="Calibri"/>
                <a:cs typeface="Calibri"/>
              </a:rPr>
              <a:t>heart</a:t>
            </a:r>
            <a:r>
              <a:rPr b="1"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 spc="-20">
                <a:solidFill>
                  <a:srgbClr val="FF0000"/>
                </a:solidFill>
                <a:latin typeface="Calibri"/>
                <a:cs typeface="Calibri"/>
              </a:rPr>
              <a:t>rate</a:t>
            </a:r>
            <a:r>
              <a:rPr b="1" dirty="0" sz="2000" spc="-20">
                <a:latin typeface="Calibri"/>
                <a:cs typeface="Calibri"/>
              </a:rPr>
              <a:t>(Atrial</a:t>
            </a:r>
            <a:r>
              <a:rPr b="1" dirty="0" sz="2000" spc="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fib)</a:t>
            </a:r>
            <a:r>
              <a:rPr b="1" dirty="0" sz="2000" spc="-1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and </a:t>
            </a:r>
            <a:r>
              <a:rPr b="1" dirty="0" sz="2000" spc="-5">
                <a:solidFill>
                  <a:srgbClr val="FF0000"/>
                </a:solidFill>
                <a:latin typeface="Calibri"/>
                <a:cs typeface="Calibri"/>
              </a:rPr>
              <a:t>decrease </a:t>
            </a:r>
            <a:r>
              <a:rPr b="1" dirty="0" sz="2000" spc="-44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>
                <a:solidFill>
                  <a:srgbClr val="FF0000"/>
                </a:solidFill>
                <a:latin typeface="Calibri"/>
                <a:cs typeface="Calibri"/>
              </a:rPr>
              <a:t>blood</a:t>
            </a:r>
            <a:r>
              <a:rPr b="1" dirty="0" sz="2000" spc="-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b="1" dirty="0" sz="2000" spc="-5">
                <a:solidFill>
                  <a:srgbClr val="FF0000"/>
                </a:solidFill>
                <a:latin typeface="Calibri"/>
                <a:cs typeface="Calibri"/>
              </a:rPr>
              <a:t>volume</a:t>
            </a:r>
            <a:r>
              <a:rPr b="1" dirty="0" sz="2000" spc="-5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932" name="object 12"/>
          <p:cNvSpPr txBox="1"/>
          <p:nvPr/>
        </p:nvSpPr>
        <p:spPr>
          <a:xfrm>
            <a:off x="1969770" y="4260850"/>
            <a:ext cx="800100" cy="33083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85115" marL="29718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algn="l" pos="297815"/>
              </a:tabLst>
            </a:pPr>
            <a:r>
              <a:rPr b="1" dirty="0" sz="2000">
                <a:latin typeface="Calibri"/>
                <a:cs typeface="Calibri"/>
              </a:rPr>
              <a:t>MX</a:t>
            </a:r>
            <a:r>
              <a:rPr b="1" dirty="0" sz="2000" spc="-9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933" name="object 13"/>
          <p:cNvSpPr txBox="1"/>
          <p:nvPr/>
        </p:nvSpPr>
        <p:spPr>
          <a:xfrm>
            <a:off x="2814320" y="4283455"/>
            <a:ext cx="6118225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b="1" dirty="0" sz="2000" spc="-10">
                <a:latin typeface="Calibri"/>
                <a:cs typeface="Calibri"/>
              </a:rPr>
              <a:t>b-blocker </a:t>
            </a:r>
            <a:r>
              <a:rPr b="1" dirty="0" sz="2000">
                <a:latin typeface="Calibri"/>
                <a:cs typeface="Calibri"/>
              </a:rPr>
              <a:t>and </a:t>
            </a:r>
            <a:r>
              <a:rPr b="1" dirty="0" sz="2000" spc="-5">
                <a:latin typeface="Calibri"/>
                <a:cs typeface="Calibri"/>
              </a:rPr>
              <a:t>diuretic</a:t>
            </a:r>
            <a:r>
              <a:rPr b="1" dirty="0" sz="2000" spc="-10">
                <a:latin typeface="Calibri"/>
                <a:cs typeface="Calibri"/>
              </a:rPr>
              <a:t> therapy</a:t>
            </a:r>
            <a:r>
              <a:rPr b="1" dirty="0" sz="2000" spc="-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and </a:t>
            </a:r>
            <a:r>
              <a:rPr b="1" dirty="0" sz="2000" spc="-5">
                <a:latin typeface="Calibri"/>
                <a:cs typeface="Calibri"/>
              </a:rPr>
              <a:t>avoiding</a:t>
            </a:r>
            <a:r>
              <a:rPr b="1" dirty="0" sz="2000" spc="-15">
                <a:latin typeface="Calibri"/>
                <a:cs typeface="Calibri"/>
              </a:rPr>
              <a:t> excess</a:t>
            </a:r>
            <a:r>
              <a:rPr b="1" dirty="0" sz="2000" spc="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Iv</a:t>
            </a:r>
            <a:r>
              <a:rPr b="1" dirty="0" sz="2000" spc="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fluid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934" name="object 14"/>
          <p:cNvSpPr txBox="1"/>
          <p:nvPr/>
        </p:nvSpPr>
        <p:spPr>
          <a:xfrm>
            <a:off x="1969770" y="4661357"/>
            <a:ext cx="8234680" cy="880744"/>
          </a:xfrm>
          <a:prstGeom prst="rect"/>
        </p:spPr>
        <p:txBody>
          <a:bodyPr bIns="0" lIns="0" rIns="0" rtlCol="0" tIns="43180" vert="horz" wrap="square">
            <a:spAutoFit/>
          </a:bodyPr>
          <a:p>
            <a:pPr indent="-228600" marL="241300" marR="5080">
              <a:lnSpc>
                <a:spcPct val="90100"/>
              </a:lnSpc>
              <a:spcBef>
                <a:spcPts val="340"/>
              </a:spcBef>
              <a:buSzPct val="95000"/>
              <a:buFont typeface="Wingdings"/>
              <a:buChar char=""/>
              <a:tabLst>
                <a:tab algn="l" pos="241300"/>
              </a:tabLst>
            </a:pPr>
            <a:r>
              <a:rPr b="1" dirty="0" sz="2000">
                <a:latin typeface="Calibri"/>
                <a:cs typeface="Calibri"/>
              </a:rPr>
              <a:t>Balloon</a:t>
            </a:r>
            <a:r>
              <a:rPr b="1" dirty="0" sz="2000" spc="-10">
                <a:latin typeface="Calibri"/>
                <a:cs typeface="Calibri"/>
              </a:rPr>
              <a:t> </a:t>
            </a:r>
            <a:r>
              <a:rPr b="1" dirty="0" sz="2000" spc="-15">
                <a:latin typeface="Calibri"/>
                <a:cs typeface="Calibri"/>
              </a:rPr>
              <a:t>mitral</a:t>
            </a:r>
            <a:r>
              <a:rPr b="1" dirty="0" sz="2000" spc="-10">
                <a:latin typeface="Calibri"/>
                <a:cs typeface="Calibri"/>
              </a:rPr>
              <a:t> </a:t>
            </a:r>
            <a:r>
              <a:rPr b="1" dirty="0" sz="2000" spc="-15">
                <a:latin typeface="Calibri"/>
                <a:cs typeface="Calibri"/>
              </a:rPr>
              <a:t>valvotomy </a:t>
            </a:r>
            <a:r>
              <a:rPr b="1" dirty="0" sz="2000">
                <a:latin typeface="Calibri"/>
                <a:cs typeface="Calibri"/>
              </a:rPr>
              <a:t>or</a:t>
            </a:r>
            <a:r>
              <a:rPr b="1" dirty="0" sz="2000" spc="10">
                <a:latin typeface="Calibri"/>
                <a:cs typeface="Calibri"/>
              </a:rPr>
              <a:t> </a:t>
            </a:r>
            <a:r>
              <a:rPr b="1" dirty="0" sz="2000" spc="-15">
                <a:latin typeface="Calibri"/>
                <a:cs typeface="Calibri"/>
              </a:rPr>
              <a:t>valve</a:t>
            </a:r>
            <a:r>
              <a:rPr b="1" dirty="0" sz="2000" spc="10">
                <a:latin typeface="Calibri"/>
                <a:cs typeface="Calibri"/>
              </a:rPr>
              <a:t> </a:t>
            </a:r>
            <a:r>
              <a:rPr b="1" dirty="0" sz="2000" spc="-10">
                <a:latin typeface="Calibri"/>
                <a:cs typeface="Calibri"/>
              </a:rPr>
              <a:t>replacement</a:t>
            </a:r>
            <a:r>
              <a:rPr b="1" dirty="0" sz="2000">
                <a:latin typeface="Calibri"/>
                <a:cs typeface="Calibri"/>
              </a:rPr>
              <a:t> </a:t>
            </a:r>
            <a:r>
              <a:rPr b="1" dirty="0" sz="2000" spc="-10">
                <a:latin typeface="Calibri"/>
                <a:cs typeface="Calibri"/>
              </a:rPr>
              <a:t>surgery</a:t>
            </a:r>
            <a:r>
              <a:rPr b="1" dirty="0" sz="2000" spc="10">
                <a:latin typeface="Calibri"/>
                <a:cs typeface="Calibri"/>
              </a:rPr>
              <a:t> </a:t>
            </a:r>
            <a:r>
              <a:rPr b="1" dirty="0" sz="2000" spc="-15">
                <a:latin typeface="Calibri"/>
                <a:cs typeface="Calibri"/>
              </a:rPr>
              <a:t>are</a:t>
            </a:r>
            <a:r>
              <a:rPr b="1" dirty="0" sz="2000" spc="2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the </a:t>
            </a:r>
            <a:r>
              <a:rPr b="1" dirty="0" sz="2000" spc="-10">
                <a:latin typeface="Calibri"/>
                <a:cs typeface="Calibri"/>
              </a:rPr>
              <a:t>treatment </a:t>
            </a:r>
            <a:r>
              <a:rPr b="1" dirty="0" sz="2000">
                <a:latin typeface="Calibri"/>
                <a:cs typeface="Calibri"/>
              </a:rPr>
              <a:t>of </a:t>
            </a:r>
            <a:r>
              <a:rPr b="1" dirty="0" sz="2000" spc="-434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choice </a:t>
            </a:r>
            <a:r>
              <a:rPr b="1" dirty="0" sz="2000" spc="-10">
                <a:latin typeface="Calibri"/>
                <a:cs typeface="Calibri"/>
              </a:rPr>
              <a:t>after </a:t>
            </a:r>
            <a:r>
              <a:rPr b="1" dirty="0" sz="2000" spc="-5">
                <a:latin typeface="Calibri"/>
                <a:cs typeface="Calibri"/>
              </a:rPr>
              <a:t>delivery </a:t>
            </a:r>
            <a:r>
              <a:rPr b="1" dirty="0" sz="2000">
                <a:latin typeface="Calibri"/>
                <a:cs typeface="Calibri"/>
              </a:rPr>
              <a:t>or </a:t>
            </a:r>
            <a:r>
              <a:rPr b="1" dirty="0" sz="2000" spc="-15">
                <a:latin typeface="Calibri"/>
                <a:cs typeface="Calibri"/>
              </a:rPr>
              <a:t>before </a:t>
            </a:r>
            <a:r>
              <a:rPr b="1" dirty="0" sz="2000" spc="-5">
                <a:latin typeface="Calibri"/>
                <a:cs typeface="Calibri"/>
              </a:rPr>
              <a:t>pregnancy </a:t>
            </a:r>
            <a:r>
              <a:rPr b="1" dirty="0" sz="2000">
                <a:latin typeface="Calibri"/>
                <a:cs typeface="Calibri"/>
              </a:rPr>
              <a:t>, but </a:t>
            </a:r>
            <a:r>
              <a:rPr b="1" dirty="0" sz="2000" spc="-5">
                <a:latin typeface="Calibri"/>
                <a:cs typeface="Calibri"/>
              </a:rPr>
              <a:t>can </a:t>
            </a:r>
            <a:r>
              <a:rPr b="1" dirty="0" sz="2000">
                <a:latin typeface="Calibri"/>
                <a:cs typeface="Calibri"/>
              </a:rPr>
              <a:t>be </a:t>
            </a:r>
            <a:r>
              <a:rPr b="1" dirty="0" sz="2000" spc="-5">
                <a:latin typeface="Calibri"/>
                <a:cs typeface="Calibri"/>
              </a:rPr>
              <a:t>considered in </a:t>
            </a:r>
            <a:r>
              <a:rPr b="1" dirty="0" sz="2000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pregnancy</a:t>
            </a:r>
            <a:r>
              <a:rPr b="1" dirty="0" sz="2000" spc="-1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depending</a:t>
            </a:r>
            <a:r>
              <a:rPr b="1" dirty="0" sz="2000" spc="-2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on</a:t>
            </a:r>
            <a:r>
              <a:rPr b="1" dirty="0" sz="2000" spc="-15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the</a:t>
            </a:r>
            <a:r>
              <a:rPr b="1" dirty="0" sz="2000" spc="-5">
                <a:latin typeface="Calibri"/>
                <a:cs typeface="Calibri"/>
              </a:rPr>
              <a:t> clinical</a:t>
            </a:r>
            <a:r>
              <a:rPr b="1" dirty="0" sz="2000" spc="-4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condition</a:t>
            </a:r>
            <a:r>
              <a:rPr b="1" dirty="0" sz="2000" spc="-40">
                <a:latin typeface="Calibri"/>
                <a:cs typeface="Calibri"/>
              </a:rPr>
              <a:t> </a:t>
            </a:r>
            <a:r>
              <a:rPr b="1" dirty="0" sz="2000">
                <a:latin typeface="Calibri"/>
                <a:cs typeface="Calibri"/>
              </a:rPr>
              <a:t>and</a:t>
            </a:r>
            <a:r>
              <a:rPr b="1" dirty="0" sz="2000" spc="-10">
                <a:latin typeface="Calibri"/>
                <a:cs typeface="Calibri"/>
              </a:rPr>
              <a:t> gestation.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object 2"/>
          <p:cNvSpPr txBox="1">
            <a:spLocks noGrp="1"/>
          </p:cNvSpPr>
          <p:nvPr>
            <p:ph type="title"/>
          </p:nvPr>
        </p:nvSpPr>
        <p:spPr>
          <a:xfrm>
            <a:off x="1261999" y="1069289"/>
            <a:ext cx="3216275" cy="5746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 sz="3600" spc="-35">
                <a:latin typeface="Calibri Light"/>
                <a:cs typeface="Calibri Light"/>
              </a:rPr>
              <a:t>AORTIC</a:t>
            </a:r>
            <a:r>
              <a:rPr b="0" dirty="0" sz="3600" spc="-140">
                <a:latin typeface="Calibri Light"/>
                <a:cs typeface="Calibri Light"/>
              </a:rPr>
              <a:t> </a:t>
            </a:r>
            <a:r>
              <a:rPr b="0" dirty="0" sz="3600" spc="-30">
                <a:latin typeface="Calibri Light"/>
                <a:cs typeface="Calibri Light"/>
              </a:rPr>
              <a:t>STENOSIS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048936" name="object 3"/>
          <p:cNvSpPr/>
          <p:nvPr/>
        </p:nvSpPr>
        <p:spPr>
          <a:xfrm>
            <a:off x="0" y="0"/>
            <a:ext cx="2834640" cy="1485265"/>
          </a:xfrm>
          <a:custGeom>
            <a:avLst/>
            <a:ah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0" y="257683"/>
                </a:lnTo>
                <a:lnTo>
                  <a:pt x="518972" y="752919"/>
                </a:lnTo>
                <a:lnTo>
                  <a:pt x="273050" y="998855"/>
                </a:lnTo>
                <a:lnTo>
                  <a:pt x="759167" y="1485011"/>
                </a:lnTo>
                <a:lnTo>
                  <a:pt x="1016482" y="1227670"/>
                </a:lnTo>
                <a:lnTo>
                  <a:pt x="1282319" y="1481328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937" name="object 4"/>
          <p:cNvSpPr/>
          <p:nvPr/>
        </p:nvSpPr>
        <p:spPr>
          <a:xfrm>
            <a:off x="10520172" y="0"/>
            <a:ext cx="1671955" cy="1567815"/>
          </a:xfrm>
          <a:custGeom>
            <a:avLst/>
            <a:ahLst/>
            <a:rect l="l" t="t" r="r" b="b"/>
            <a:pathLst>
              <a:path w="1671954" h="1567815">
                <a:moveTo>
                  <a:pt x="1671828" y="0"/>
                </a:moveTo>
                <a:lnTo>
                  <a:pt x="275463" y="0"/>
                </a:lnTo>
                <a:lnTo>
                  <a:pt x="0" y="275475"/>
                </a:lnTo>
                <a:lnTo>
                  <a:pt x="234683" y="510171"/>
                </a:lnTo>
                <a:lnTo>
                  <a:pt x="0" y="744855"/>
                </a:lnTo>
                <a:lnTo>
                  <a:pt x="456311" y="1201166"/>
                </a:lnTo>
                <a:lnTo>
                  <a:pt x="690994" y="966482"/>
                </a:lnTo>
                <a:lnTo>
                  <a:pt x="1292352" y="1567815"/>
                </a:lnTo>
                <a:lnTo>
                  <a:pt x="1671828" y="1188339"/>
                </a:lnTo>
                <a:lnTo>
                  <a:pt x="1671828" y="0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938" name="object 5"/>
          <p:cNvSpPr txBox="1"/>
          <p:nvPr/>
        </p:nvSpPr>
        <p:spPr>
          <a:xfrm>
            <a:off x="1261999" y="2059051"/>
            <a:ext cx="1800860" cy="3911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29235" marL="2413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algn="l" pos="241935"/>
              </a:tabLst>
            </a:pPr>
            <a:r>
              <a:rPr dirty="0" sz="2400" spc="-5">
                <a:latin typeface="Calibri"/>
                <a:cs typeface="Calibri"/>
              </a:rPr>
              <a:t>Pregnancy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39" name="object 6"/>
          <p:cNvSpPr txBox="1"/>
          <p:nvPr/>
        </p:nvSpPr>
        <p:spPr>
          <a:xfrm>
            <a:off x="3117214" y="2084958"/>
            <a:ext cx="6202680" cy="35052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760"/>
              </a:lnSpc>
            </a:pPr>
            <a:r>
              <a:rPr dirty="0" sz="2400" spc="-5">
                <a:latin typeface="Calibri"/>
                <a:cs typeface="Calibri"/>
              </a:rPr>
              <a:t>usually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well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tolerated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women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isolated</a:t>
            </a:r>
            <a:r>
              <a:rPr dirty="0" sz="2400">
                <a:latin typeface="Calibri"/>
                <a:cs typeface="Calibri"/>
              </a:rPr>
              <a:t> and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40" name="object 7"/>
          <p:cNvSpPr txBox="1"/>
          <p:nvPr/>
        </p:nvSpPr>
        <p:spPr>
          <a:xfrm>
            <a:off x="1503299" y="2435479"/>
            <a:ext cx="2754630" cy="35052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610"/>
              </a:lnSpc>
            </a:pPr>
            <a:r>
              <a:rPr dirty="0" sz="2400">
                <a:latin typeface="Calibri"/>
                <a:cs typeface="Calibri"/>
              </a:rPr>
              <a:t>mild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moderate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41" name="object 8"/>
          <p:cNvSpPr txBox="1"/>
          <p:nvPr/>
        </p:nvSpPr>
        <p:spPr>
          <a:xfrm>
            <a:off x="4232909" y="2388234"/>
            <a:ext cx="5045710" cy="3911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,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normal</a:t>
            </a:r>
            <a:r>
              <a:rPr dirty="0" sz="2400" spc="-20">
                <a:latin typeface="Calibri"/>
                <a:cs typeface="Calibri"/>
              </a:rPr>
              <a:t> exercise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capacity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10">
                <a:latin typeface="Calibri"/>
                <a:cs typeface="Calibri"/>
              </a:rPr>
              <a:t> good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42" name="object 9"/>
          <p:cNvSpPr txBox="1"/>
          <p:nvPr/>
        </p:nvSpPr>
        <p:spPr>
          <a:xfrm>
            <a:off x="1261999" y="2625389"/>
            <a:ext cx="7894955" cy="1725930"/>
          </a:xfrm>
          <a:prstGeom prst="rect"/>
        </p:spPr>
        <p:txBody>
          <a:bodyPr bIns="0" lIns="0" rIns="0" rtlCol="0" tIns="104775" vert="horz" wrap="square">
            <a:spAutoFit/>
          </a:bodyPr>
          <a:p>
            <a:pPr marL="241300">
              <a:lnSpc>
                <a:spcPct val="100000"/>
              </a:lnSpc>
              <a:spcBef>
                <a:spcPts val="825"/>
              </a:spcBef>
            </a:pPr>
            <a:r>
              <a:rPr dirty="0" sz="2400" spc="-5">
                <a:latin typeface="Calibri"/>
                <a:cs typeface="Calibri"/>
              </a:rPr>
              <a:t>ventricular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function.</a:t>
            </a:r>
            <a:endParaRPr sz="2400">
              <a:latin typeface="Calibri"/>
              <a:cs typeface="Calibri"/>
            </a:endParaRPr>
          </a:p>
          <a:p>
            <a:pPr indent="-229235" marL="241300" marR="5080">
              <a:lnSpc>
                <a:spcPts val="2590"/>
              </a:lnSpc>
              <a:spcBef>
                <a:spcPts val="1050"/>
              </a:spcBef>
              <a:buFont typeface="Arial MT"/>
              <a:buChar char="•"/>
              <a:tabLst>
                <a:tab algn="l" pos="241935"/>
              </a:tabLst>
            </a:pPr>
            <a:r>
              <a:rPr dirty="0" sz="2400" spc="-35">
                <a:latin typeface="Calibri"/>
                <a:cs typeface="Calibri"/>
              </a:rPr>
              <a:t>However,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5">
                <a:latin typeface="Calibri"/>
                <a:cs typeface="Calibri"/>
              </a:rPr>
              <a:t>risk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maternal</a:t>
            </a:r>
            <a:r>
              <a:rPr dirty="0" sz="24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death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 in</a:t>
            </a:r>
            <a:r>
              <a:rPr dirty="0" sz="2400" spc="-5">
                <a:solidFill>
                  <a:srgbClr val="FF0000"/>
                </a:solidFill>
                <a:latin typeface="Calibri"/>
                <a:cs typeface="Calibri"/>
              </a:rPr>
              <a:t> those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dirty="0" sz="2400" spc="-15">
                <a:solidFill>
                  <a:srgbClr val="FF0000"/>
                </a:solidFill>
                <a:latin typeface="Calibri"/>
                <a:cs typeface="Calibri"/>
              </a:rPr>
              <a:t> severe</a:t>
            </a:r>
            <a:r>
              <a:rPr dirty="0" sz="24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dirty="0" sz="2400" spc="-5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reported</a:t>
            </a:r>
            <a:r>
              <a:rPr dirty="0" sz="24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as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Calibri"/>
                <a:cs typeface="Calibri"/>
              </a:rPr>
              <a:t>17%,</a:t>
            </a:r>
            <a:r>
              <a:rPr dirty="0" sz="24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dirty="0" sz="24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0000"/>
                </a:solidFill>
                <a:latin typeface="Calibri"/>
                <a:cs typeface="Calibri"/>
              </a:rPr>
              <a:t>fetal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Calibri"/>
                <a:cs typeface="Calibri"/>
              </a:rPr>
              <a:t>mortality</a:t>
            </a:r>
            <a:r>
              <a:rPr dirty="0" sz="24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Calibri"/>
                <a:cs typeface="Calibri"/>
              </a:rPr>
              <a:t>30%.</a:t>
            </a:r>
            <a:endParaRPr sz="2400">
              <a:latin typeface="Calibri"/>
              <a:cs typeface="Calibri"/>
            </a:endParaRPr>
          </a:p>
          <a:p>
            <a:pPr indent="-229235" marL="2413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algn="l" pos="241935"/>
              </a:tabLst>
            </a:pPr>
            <a:r>
              <a:rPr b="1" dirty="0" sz="2400" spc="-5">
                <a:latin typeface="Calibri"/>
                <a:cs typeface="Calibri"/>
              </a:rPr>
              <a:t>Managemen</a:t>
            </a:r>
            <a:r>
              <a:rPr dirty="0" sz="2400" spc="-5">
                <a:latin typeface="Calibri"/>
                <a:cs typeface="Calibri"/>
              </a:rPr>
              <a:t>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">
                <a:latin typeface="Calibri"/>
                <a:cs typeface="Calibri"/>
              </a:rPr>
              <a:t> same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of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mitral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stenosis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43" name="object 10"/>
          <p:cNvSpPr txBox="1"/>
          <p:nvPr/>
        </p:nvSpPr>
        <p:spPr>
          <a:xfrm>
            <a:off x="1261999" y="4415790"/>
            <a:ext cx="8254365" cy="3911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97815" marL="30988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algn="l" pos="309880"/>
                <a:tab algn="l" pos="310515"/>
              </a:tabLst>
            </a:pPr>
            <a:r>
              <a:rPr dirty="0" sz="2400">
                <a:latin typeface="Calibri"/>
                <a:cs typeface="Calibri"/>
              </a:rPr>
              <a:t>If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woman’s</a:t>
            </a:r>
            <a:r>
              <a:rPr dirty="0" sz="2400" spc="-10">
                <a:latin typeface="Calibri"/>
                <a:cs typeface="Calibri"/>
              </a:rPr>
              <a:t> condition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deteriorates </a:t>
            </a:r>
            <a:r>
              <a:rPr dirty="0" sz="2400" spc="-2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before</a:t>
            </a:r>
            <a:r>
              <a:rPr dirty="0" sz="2400" spc="1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dirty="0" sz="2400" spc="-5" u="heavy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delivery</a:t>
            </a:r>
            <a:r>
              <a:rPr dirty="0" sz="24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feasible,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44" name="object 11"/>
          <p:cNvSpPr txBox="1"/>
          <p:nvPr/>
        </p:nvSpPr>
        <p:spPr>
          <a:xfrm>
            <a:off x="1503299" y="4770246"/>
            <a:ext cx="8031480" cy="35052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760"/>
              </a:lnSpc>
            </a:pPr>
            <a:r>
              <a:rPr dirty="0" sz="2400" spc="-10">
                <a:latin typeface="Calibri"/>
                <a:cs typeface="Calibri"/>
              </a:rPr>
              <a:t>surgical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intervention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such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balloon or </a:t>
            </a:r>
            <a:r>
              <a:rPr dirty="0" sz="2400" spc="-10">
                <a:latin typeface="Calibri"/>
                <a:cs typeface="Calibri"/>
              </a:rPr>
              <a:t>surgical </a:t>
            </a:r>
            <a:r>
              <a:rPr dirty="0" sz="2400">
                <a:latin typeface="Calibri"/>
                <a:cs typeface="Calibri"/>
              </a:rPr>
              <a:t>aortic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valvotomy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45" name="object 12"/>
          <p:cNvSpPr txBox="1"/>
          <p:nvPr/>
        </p:nvSpPr>
        <p:spPr>
          <a:xfrm>
            <a:off x="1503299" y="5120766"/>
            <a:ext cx="2245360" cy="35052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615"/>
              </a:lnSpc>
            </a:pPr>
            <a:r>
              <a:rPr dirty="0" sz="2400" spc="-10">
                <a:latin typeface="Calibri"/>
                <a:cs typeface="Calibri"/>
              </a:rPr>
              <a:t>can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considered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46" name="object 13"/>
          <p:cNvSpPr txBox="1"/>
          <p:nvPr/>
        </p:nvSpPr>
        <p:spPr>
          <a:xfrm>
            <a:off x="3735704" y="5074158"/>
            <a:ext cx="5765165" cy="3911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, </a:t>
            </a:r>
            <a:r>
              <a:rPr dirty="0" sz="2400" spc="-5">
                <a:latin typeface="Calibri"/>
                <a:cs typeface="Calibri"/>
              </a:rPr>
              <a:t>although </a:t>
            </a:r>
            <a:r>
              <a:rPr dirty="0" sz="2400" spc="-10">
                <a:latin typeface="Calibri"/>
                <a:cs typeface="Calibri"/>
              </a:rPr>
              <a:t>there</a:t>
            </a:r>
            <a:r>
              <a:rPr dirty="0" sz="2400">
                <a:latin typeface="Calibri"/>
                <a:cs typeface="Calibri"/>
              </a:rPr>
              <a:t> is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less</a:t>
            </a:r>
            <a:r>
              <a:rPr dirty="0" sz="2400" spc="-5">
                <a:latin typeface="Calibri"/>
                <a:cs typeface="Calibri"/>
              </a:rPr>
              <a:t> experience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r>
              <a:rPr dirty="0" sz="2400" spc="-5">
                <a:latin typeface="Calibri"/>
                <a:cs typeface="Calibri"/>
              </a:rPr>
              <a:t> success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47" name="object 14"/>
          <p:cNvSpPr txBox="1"/>
          <p:nvPr/>
        </p:nvSpPr>
        <p:spPr>
          <a:xfrm>
            <a:off x="1490852" y="5403291"/>
            <a:ext cx="3153410" cy="3911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than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mitral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stenosis.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48" name="object 15"/>
          <p:cNvSpPr/>
          <p:nvPr/>
        </p:nvSpPr>
        <p:spPr>
          <a:xfrm>
            <a:off x="8115300" y="6115811"/>
            <a:ext cx="1866900" cy="742315"/>
          </a:xfrm>
          <a:custGeom>
            <a:avLst/>
            <a:ahLst/>
            <a:rect l="l" t="t" r="r" b="b"/>
            <a:pathLst>
              <a:path w="1866900" h="742315">
                <a:moveTo>
                  <a:pt x="1866900" y="742188"/>
                </a:moveTo>
                <a:lnTo>
                  <a:pt x="1459230" y="336804"/>
                </a:lnTo>
                <a:lnTo>
                  <a:pt x="1273124" y="521868"/>
                </a:lnTo>
                <a:lnTo>
                  <a:pt x="747522" y="0"/>
                </a:lnTo>
                <a:lnTo>
                  <a:pt x="0" y="742188"/>
                </a:lnTo>
                <a:lnTo>
                  <a:pt x="1051560" y="742188"/>
                </a:lnTo>
                <a:lnTo>
                  <a:pt x="1495044" y="742188"/>
                </a:lnTo>
                <a:lnTo>
                  <a:pt x="1866900" y="742188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9" name="object 2"/>
          <p:cNvSpPr txBox="1">
            <a:spLocks noGrp="1"/>
          </p:cNvSpPr>
          <p:nvPr>
            <p:ph type="title"/>
          </p:nvPr>
        </p:nvSpPr>
        <p:spPr>
          <a:xfrm>
            <a:off x="1293367" y="691134"/>
            <a:ext cx="3159760" cy="57404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 sz="3600" spc="-30">
                <a:latin typeface="Calibri Light"/>
                <a:cs typeface="Calibri Light"/>
              </a:rPr>
              <a:t>ARTIFICIAL</a:t>
            </a:r>
            <a:r>
              <a:rPr b="0" dirty="0" sz="3600" spc="-165">
                <a:latin typeface="Calibri Light"/>
                <a:cs typeface="Calibri Light"/>
              </a:rPr>
              <a:t> </a:t>
            </a:r>
            <a:r>
              <a:rPr b="0" dirty="0" sz="3600" spc="-105">
                <a:latin typeface="Calibri Light"/>
                <a:cs typeface="Calibri Light"/>
              </a:rPr>
              <a:t>VALVE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048950" name="object 3"/>
          <p:cNvSpPr/>
          <p:nvPr/>
        </p:nvSpPr>
        <p:spPr>
          <a:xfrm>
            <a:off x="-1181" y="0"/>
            <a:ext cx="1671955" cy="1567815"/>
          </a:xfrm>
          <a:custGeom>
            <a:avLst/>
            <a:ahLst/>
            <a:rect l="l" t="t" r="r" b="b"/>
            <a:pathLst>
              <a:path w="1671955" h="1567815">
                <a:moveTo>
                  <a:pt x="1671866" y="275475"/>
                </a:moveTo>
                <a:lnTo>
                  <a:pt x="1396403" y="0"/>
                </a:lnTo>
                <a:lnTo>
                  <a:pt x="0" y="0"/>
                </a:lnTo>
                <a:lnTo>
                  <a:pt x="0" y="1188339"/>
                </a:lnTo>
                <a:lnTo>
                  <a:pt x="379514" y="1567815"/>
                </a:lnTo>
                <a:lnTo>
                  <a:pt x="980821" y="966508"/>
                </a:lnTo>
                <a:lnTo>
                  <a:pt x="1215504" y="1201166"/>
                </a:lnTo>
                <a:lnTo>
                  <a:pt x="1671866" y="744855"/>
                </a:lnTo>
                <a:lnTo>
                  <a:pt x="1437157" y="510184"/>
                </a:lnTo>
                <a:lnTo>
                  <a:pt x="1671866" y="27547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951" name="object 4"/>
          <p:cNvSpPr/>
          <p:nvPr/>
        </p:nvSpPr>
        <p:spPr>
          <a:xfrm>
            <a:off x="9357360" y="0"/>
            <a:ext cx="2834640" cy="1485265"/>
          </a:xfrm>
          <a:custGeom>
            <a:avLst/>
            <a:ah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789317" y="753224"/>
                </a:lnTo>
                <a:lnTo>
                  <a:pt x="543687" y="998855"/>
                </a:lnTo>
                <a:lnTo>
                  <a:pt x="1029843" y="1485011"/>
                </a:lnTo>
                <a:lnTo>
                  <a:pt x="1286852" y="1228001"/>
                </a:lnTo>
                <a:lnTo>
                  <a:pt x="1552321" y="1481328"/>
                </a:lnTo>
                <a:lnTo>
                  <a:pt x="2834640" y="257683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952" name="object 5"/>
          <p:cNvSpPr txBox="1"/>
          <p:nvPr/>
        </p:nvSpPr>
        <p:spPr>
          <a:xfrm>
            <a:off x="1293367" y="1632331"/>
            <a:ext cx="114935" cy="3308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48953" name="object 6"/>
          <p:cNvSpPr txBox="1"/>
          <p:nvPr/>
        </p:nvSpPr>
        <p:spPr>
          <a:xfrm>
            <a:off x="1534413" y="1655191"/>
            <a:ext cx="2667000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b="1" dirty="0" sz="2000" spc="-5">
                <a:latin typeface="Calibri"/>
                <a:cs typeface="Calibri"/>
              </a:rPr>
              <a:t>two</a:t>
            </a:r>
            <a:r>
              <a:rPr b="1" dirty="0" sz="2000" spc="-35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main</a:t>
            </a:r>
            <a:r>
              <a:rPr b="1" dirty="0" sz="2000" spc="-35">
                <a:latin typeface="Calibri"/>
                <a:cs typeface="Calibri"/>
              </a:rPr>
              <a:t> </a:t>
            </a:r>
            <a:r>
              <a:rPr b="1" dirty="0" sz="2000" spc="-5">
                <a:latin typeface="Calibri"/>
                <a:cs typeface="Calibri"/>
              </a:rPr>
              <a:t>considerations: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954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bIns="0" lIns="0" rIns="0" rtlCol="0" tIns="108585" vert="horz" wrap="square">
            <a:spAutoFit/>
          </a:bodyPr>
          <a:p>
            <a:pPr indent="-228600" marL="241300">
              <a:lnSpc>
                <a:spcPct val="100000"/>
              </a:lnSpc>
              <a:spcBef>
                <a:spcPts val="855"/>
              </a:spcBef>
              <a:buChar char="•"/>
              <a:tabLst>
                <a:tab algn="l" pos="240665"/>
                <a:tab algn="l" pos="241300"/>
              </a:tabLst>
            </a:pPr>
            <a:r>
              <a:rPr dirty="0" spc="-790">
                <a:latin typeface="Arial MT"/>
                <a:cs typeface="Arial MT"/>
              </a:rPr>
              <a:t>■</a:t>
            </a:r>
            <a:r>
              <a:rPr dirty="0" spc="-100">
                <a:latin typeface="Arial MT"/>
                <a:cs typeface="Arial MT"/>
              </a:rPr>
              <a:t> </a:t>
            </a:r>
            <a:r>
              <a:rPr dirty="0">
                <a:solidFill>
                  <a:srgbClr val="FF0000"/>
                </a:solidFill>
              </a:rPr>
              <a:t>Mec</a:t>
            </a:r>
            <a:r>
              <a:rPr dirty="0" spc="5">
                <a:solidFill>
                  <a:srgbClr val="FF0000"/>
                </a:solidFill>
              </a:rPr>
              <a:t>h</a:t>
            </a:r>
            <a:r>
              <a:rPr dirty="0">
                <a:solidFill>
                  <a:srgbClr val="FF0000"/>
                </a:solidFill>
              </a:rPr>
              <a:t>ani</a:t>
            </a:r>
            <a:r>
              <a:rPr dirty="0" spc="-10">
                <a:solidFill>
                  <a:srgbClr val="FF0000"/>
                </a:solidFill>
              </a:rPr>
              <a:t>c</a:t>
            </a:r>
            <a:r>
              <a:rPr dirty="0">
                <a:solidFill>
                  <a:srgbClr val="FF0000"/>
                </a:solidFill>
              </a:rPr>
              <a:t>al</a:t>
            </a:r>
            <a:r>
              <a:rPr dirty="0" spc="-15">
                <a:solidFill>
                  <a:srgbClr val="FF0000"/>
                </a:solidFill>
              </a:rPr>
              <a:t> </a:t>
            </a:r>
            <a:r>
              <a:rPr dirty="0" spc="-5">
                <a:solidFill>
                  <a:srgbClr val="FF0000"/>
                </a:solidFill>
              </a:rPr>
              <a:t>hear</a:t>
            </a:r>
            <a:r>
              <a:rPr dirty="0">
                <a:solidFill>
                  <a:srgbClr val="FF0000"/>
                </a:solidFill>
              </a:rPr>
              <a:t>t</a:t>
            </a:r>
            <a:r>
              <a:rPr dirty="0" spc="-5">
                <a:solidFill>
                  <a:srgbClr val="FF0000"/>
                </a:solidFill>
              </a:rPr>
              <a:t> </a:t>
            </a:r>
            <a:r>
              <a:rPr dirty="0" spc="-30">
                <a:solidFill>
                  <a:srgbClr val="FF0000"/>
                </a:solidFill>
              </a:rPr>
              <a:t>v</a:t>
            </a:r>
            <a:r>
              <a:rPr dirty="0">
                <a:solidFill>
                  <a:srgbClr val="FF0000"/>
                </a:solidFill>
              </a:rPr>
              <a:t>al</a:t>
            </a:r>
            <a:r>
              <a:rPr dirty="0" spc="-35">
                <a:solidFill>
                  <a:srgbClr val="FF0000"/>
                </a:solidFill>
              </a:rPr>
              <a:t>v</a:t>
            </a:r>
            <a:r>
              <a:rPr dirty="0">
                <a:solidFill>
                  <a:srgbClr val="FF0000"/>
                </a:solidFill>
              </a:rPr>
              <a:t>es</a:t>
            </a:r>
            <a:r>
              <a:rPr dirty="0" spc="15">
                <a:solidFill>
                  <a:srgbClr val="FF0000"/>
                </a:solidFill>
              </a:rPr>
              <a:t> </a:t>
            </a:r>
            <a:r>
              <a:rPr dirty="0" spc="-30"/>
              <a:t>r</a:t>
            </a:r>
            <a:r>
              <a:rPr dirty="0"/>
              <a:t>equi</a:t>
            </a:r>
            <a:r>
              <a:rPr dirty="0" spc="-30"/>
              <a:t>r</a:t>
            </a:r>
            <a:r>
              <a:rPr dirty="0"/>
              <a:t>e</a:t>
            </a:r>
            <a:r>
              <a:rPr dirty="0" spc="-5"/>
              <a:t> </a:t>
            </a:r>
            <a:r>
              <a:rPr dirty="0" u="heavy">
                <a:uFill>
                  <a:solidFill>
                    <a:srgbClr val="000000"/>
                  </a:solidFill>
                </a:uFill>
              </a:rPr>
              <a:t>l</a:t>
            </a:r>
            <a:r>
              <a:rPr dirty="0" spc="-10" u="heavy">
                <a:uFill>
                  <a:solidFill>
                    <a:srgbClr val="000000"/>
                  </a:solidFill>
                </a:uFill>
              </a:rPr>
              <a:t>i</a:t>
            </a:r>
            <a:r>
              <a:rPr dirty="0" spc="-50" u="heavy">
                <a:uFill>
                  <a:solidFill>
                    <a:srgbClr val="000000"/>
                  </a:solidFill>
                </a:uFill>
              </a:rPr>
              <a:t>f</a:t>
            </a:r>
            <a:r>
              <a:rPr dirty="0" u="heavy">
                <a:uFill>
                  <a:solidFill>
                    <a:srgbClr val="000000"/>
                  </a:solidFill>
                </a:uFill>
              </a:rPr>
              <a:t>e</a:t>
            </a:r>
            <a:r>
              <a:rPr dirty="0" spc="-5" u="heavy">
                <a:uFill>
                  <a:solidFill>
                    <a:srgbClr val="000000"/>
                  </a:solidFill>
                </a:uFill>
              </a:rPr>
              <a:t>lon</a:t>
            </a:r>
            <a:r>
              <a:rPr dirty="0" u="heavy">
                <a:uFill>
                  <a:solidFill>
                    <a:srgbClr val="000000"/>
                  </a:solidFill>
                </a:uFill>
              </a:rPr>
              <a:t>g</a:t>
            </a:r>
            <a:r>
              <a:rPr dirty="0" spc="5" u="heavy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0000"/>
                  </a:solidFill>
                </a:uFill>
              </a:rPr>
              <a:t>a</a:t>
            </a:r>
            <a:r>
              <a:rPr dirty="0" spc="-20" u="heavy">
                <a:uFill>
                  <a:solidFill>
                    <a:srgbClr val="000000"/>
                  </a:solidFill>
                </a:uFill>
              </a:rPr>
              <a:t>n</a:t>
            </a:r>
            <a:r>
              <a:rPr dirty="0" u="heavy">
                <a:uFill>
                  <a:solidFill>
                    <a:srgbClr val="000000"/>
                  </a:solidFill>
                </a:uFill>
              </a:rPr>
              <a:t>ti</a:t>
            </a:r>
            <a:r>
              <a:rPr dirty="0" spc="-15" u="heavy">
                <a:uFill>
                  <a:solidFill>
                    <a:srgbClr val="000000"/>
                  </a:solidFill>
                </a:uFill>
              </a:rPr>
              <a:t>c</a:t>
            </a:r>
            <a:r>
              <a:rPr dirty="0" spc="-5" u="heavy">
                <a:uFill>
                  <a:solidFill>
                    <a:srgbClr val="000000"/>
                  </a:solidFill>
                </a:uFill>
              </a:rPr>
              <a:t>oag</a:t>
            </a:r>
            <a:r>
              <a:rPr dirty="0" spc="5" u="heavy">
                <a:uFill>
                  <a:solidFill>
                    <a:srgbClr val="000000"/>
                  </a:solidFill>
                </a:uFill>
              </a:rPr>
              <a:t>u</a:t>
            </a:r>
            <a:r>
              <a:rPr dirty="0" u="heavy">
                <a:uFill>
                  <a:solidFill>
                    <a:srgbClr val="000000"/>
                  </a:solidFill>
                </a:uFill>
              </a:rPr>
              <a:t>l</a:t>
            </a:r>
            <a:r>
              <a:rPr dirty="0" spc="-30" u="heavy">
                <a:uFill>
                  <a:solidFill>
                    <a:srgbClr val="000000"/>
                  </a:solidFill>
                </a:uFill>
              </a:rPr>
              <a:t>a</a:t>
            </a:r>
            <a:r>
              <a:rPr dirty="0" u="heavy">
                <a:uFill>
                  <a:solidFill>
                    <a:srgbClr val="000000"/>
                  </a:solidFill>
                </a:uFill>
              </a:rPr>
              <a:t>ti</a:t>
            </a:r>
            <a:r>
              <a:rPr dirty="0" spc="-5" u="heavy">
                <a:uFill>
                  <a:solidFill>
                    <a:srgbClr val="000000"/>
                  </a:solidFill>
                </a:uFill>
              </a:rPr>
              <a:t>o</a:t>
            </a:r>
            <a:r>
              <a:rPr dirty="0" u="heavy">
                <a:uFill>
                  <a:solidFill>
                    <a:srgbClr val="000000"/>
                  </a:solidFill>
                </a:uFill>
              </a:rPr>
              <a:t>n</a:t>
            </a:r>
            <a:r>
              <a:rPr dirty="0"/>
              <a:t>.</a:t>
            </a:r>
          </a:p>
          <a:p>
            <a:pPr indent="-228600" marL="241300" marR="183515">
              <a:lnSpc>
                <a:spcPct val="89800"/>
              </a:lnSpc>
              <a:spcBef>
                <a:spcPts val="1000"/>
              </a:spcBef>
              <a:buChar char="•"/>
              <a:tabLst>
                <a:tab algn="l" pos="240665"/>
                <a:tab algn="l" pos="241300"/>
              </a:tabLst>
            </a:pPr>
            <a:r>
              <a:rPr dirty="0" spc="-790">
                <a:latin typeface="Arial MT"/>
                <a:cs typeface="Arial MT"/>
              </a:rPr>
              <a:t>■</a:t>
            </a:r>
            <a:r>
              <a:rPr dirty="0" spc="-100">
                <a:latin typeface="Arial MT"/>
                <a:cs typeface="Arial MT"/>
              </a:rPr>
              <a:t> </a:t>
            </a:r>
            <a:r>
              <a:rPr dirty="0" spc="-10">
                <a:solidFill>
                  <a:srgbClr val="FF0000"/>
                </a:solidFill>
              </a:rPr>
              <a:t>Grafted-tissue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 spc="-5">
                <a:solidFill>
                  <a:srgbClr val="FF0000"/>
                </a:solidFill>
              </a:rPr>
              <a:t>heart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dirty="0" spc="-10">
                <a:solidFill>
                  <a:srgbClr val="FF0000"/>
                </a:solidFill>
              </a:rPr>
              <a:t>valves</a:t>
            </a:r>
            <a:r>
              <a:rPr dirty="0" spc="20">
                <a:solidFill>
                  <a:srgbClr val="FF0000"/>
                </a:solidFill>
              </a:rPr>
              <a:t> </a:t>
            </a:r>
            <a:r>
              <a:rPr dirty="0" spc="-10"/>
              <a:t>(from</a:t>
            </a:r>
            <a:r>
              <a:rPr dirty="0"/>
              <a:t> pigs</a:t>
            </a:r>
            <a:r>
              <a:rPr dirty="0" spc="-15"/>
              <a:t> </a:t>
            </a:r>
            <a:r>
              <a:rPr dirty="0" spc="-5"/>
              <a:t>or</a:t>
            </a:r>
            <a:r>
              <a:rPr dirty="0"/>
              <a:t> humans)</a:t>
            </a:r>
            <a:r>
              <a:rPr dirty="0" spc="-10"/>
              <a:t> </a:t>
            </a:r>
            <a:r>
              <a:rPr dirty="0" spc="-20"/>
              <a:t>have </a:t>
            </a:r>
            <a:r>
              <a:rPr dirty="0" spc="-434"/>
              <a:t> </a:t>
            </a:r>
            <a:r>
              <a:rPr dirty="0"/>
              <a:t>the </a:t>
            </a:r>
            <a:r>
              <a:rPr dirty="0" spc="-10"/>
              <a:t>advantage </a:t>
            </a:r>
            <a:r>
              <a:rPr dirty="0" spc="-5"/>
              <a:t>that anti-coagulation </a:t>
            </a:r>
            <a:r>
              <a:rPr dirty="0"/>
              <a:t>is </a:t>
            </a:r>
            <a:r>
              <a:rPr dirty="0" spc="-5"/>
              <a:t>not usually </a:t>
            </a:r>
            <a:r>
              <a:rPr dirty="0"/>
              <a:t> </a:t>
            </a:r>
            <a:r>
              <a:rPr dirty="0" spc="-10"/>
              <a:t>required</a:t>
            </a:r>
            <a:r>
              <a:rPr b="1" dirty="0" spc="-10">
                <a:latin typeface="Calibri"/>
                <a:cs typeface="Calibri"/>
              </a:rPr>
              <a:t>.</a:t>
            </a:r>
          </a:p>
          <a:p>
            <a:pPr>
              <a:lnSpc>
                <a:spcPct val="100000"/>
              </a:lnSpc>
              <a:buFont typeface="Arial MT"/>
              <a:buChar char="•"/>
            </a:pPr>
            <a:endParaRPr b="1" dirty="0" spc="-10">
              <a:latin typeface="Calibri"/>
              <a:cs typeface="Calibri"/>
            </a:endParaRPr>
          </a:p>
          <a:p>
            <a:pPr indent="-228600" marL="241300">
              <a:lnSpc>
                <a:spcPct val="100000"/>
              </a:lnSpc>
              <a:spcBef>
                <a:spcPts val="1470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b="1" dirty="0">
                <a:latin typeface="Calibri"/>
                <a:cs typeface="Calibri"/>
              </a:rPr>
              <a:t>MX</a:t>
            </a:r>
            <a:r>
              <a:rPr b="1" dirty="0" spc="-5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:</a:t>
            </a:r>
          </a:p>
          <a:p>
            <a:pPr indent="-228600" marL="241300" marR="374650">
              <a:lnSpc>
                <a:spcPct val="90000"/>
              </a:lnSpc>
              <a:spcBef>
                <a:spcPts val="1010"/>
              </a:spcBef>
              <a:buFont typeface="Arial MT"/>
              <a:buChar char="•"/>
              <a:tabLst>
                <a:tab algn="l" pos="240665"/>
                <a:tab algn="l" pos="241300"/>
              </a:tabLst>
            </a:pPr>
            <a:r>
              <a:rPr dirty="0" spc="-5"/>
              <a:t>Continuation of </a:t>
            </a:r>
            <a:r>
              <a:rPr dirty="0" spc="-10"/>
              <a:t>warfarin </a:t>
            </a:r>
            <a:r>
              <a:rPr dirty="0" spc="-20"/>
              <a:t>affords </a:t>
            </a:r>
            <a:r>
              <a:rPr dirty="0"/>
              <a:t>the mother the </a:t>
            </a:r>
            <a:r>
              <a:rPr dirty="0" spc="-10"/>
              <a:t>lowest </a:t>
            </a:r>
            <a:r>
              <a:rPr dirty="0" spc="-440"/>
              <a:t> </a:t>
            </a:r>
            <a:r>
              <a:rPr dirty="0" spc="-5"/>
              <a:t>risk </a:t>
            </a:r>
            <a:r>
              <a:rPr dirty="0"/>
              <a:t>of </a:t>
            </a:r>
            <a:r>
              <a:rPr dirty="0" spc="-5"/>
              <a:t>thrombosis, whereas </a:t>
            </a:r>
            <a:r>
              <a:rPr dirty="0" spc="-15"/>
              <a:t>for </a:t>
            </a:r>
            <a:r>
              <a:rPr dirty="0"/>
              <a:t>the </a:t>
            </a:r>
            <a:r>
              <a:rPr dirty="0" spc="-10"/>
              <a:t>fetus, warfarin </a:t>
            </a:r>
            <a:r>
              <a:rPr dirty="0"/>
              <a:t>is </a:t>
            </a:r>
            <a:r>
              <a:rPr dirty="0" spc="5"/>
              <a:t> </a:t>
            </a:r>
            <a:r>
              <a:rPr dirty="0" spc="-10"/>
              <a:t>associated</a:t>
            </a:r>
            <a:r>
              <a:rPr dirty="0" spc="25"/>
              <a:t> </a:t>
            </a:r>
            <a:r>
              <a:rPr dirty="0" spc="-5"/>
              <a:t>with</a:t>
            </a:r>
            <a:r>
              <a:rPr dirty="0"/>
              <a:t> an </a:t>
            </a:r>
            <a:r>
              <a:rPr dirty="0" spc="-5"/>
              <a:t>increased</a:t>
            </a:r>
            <a:r>
              <a:rPr dirty="0"/>
              <a:t> </a:t>
            </a:r>
            <a:r>
              <a:rPr dirty="0" spc="-5"/>
              <a:t>risk</a:t>
            </a:r>
            <a:r>
              <a:rPr dirty="0" spc="10"/>
              <a:t> </a:t>
            </a:r>
            <a:r>
              <a:rPr dirty="0" spc="-5"/>
              <a:t>of</a:t>
            </a:r>
            <a:r>
              <a:rPr dirty="0" spc="-10"/>
              <a:t> teratogenesis, </a:t>
            </a:r>
            <a:r>
              <a:rPr dirty="0" spc="-5"/>
              <a:t> miscarriage,</a:t>
            </a:r>
            <a:r>
              <a:rPr dirty="0" spc="10"/>
              <a:t> </a:t>
            </a:r>
            <a:r>
              <a:rPr dirty="0" spc="-5"/>
              <a:t>stillbirth</a:t>
            </a:r>
            <a:r>
              <a:rPr dirty="0" spc="30"/>
              <a:t> </a:t>
            </a:r>
            <a:r>
              <a:rPr dirty="0"/>
              <a:t>and</a:t>
            </a:r>
            <a:r>
              <a:rPr dirty="0" spc="-5"/>
              <a:t> </a:t>
            </a:r>
            <a:r>
              <a:rPr dirty="0" spc="-10"/>
              <a:t>intracerebral</a:t>
            </a:r>
            <a:r>
              <a:rPr dirty="0" spc="10"/>
              <a:t> </a:t>
            </a:r>
            <a:r>
              <a:rPr dirty="0" spc="-5"/>
              <a:t>bleeding</a:t>
            </a:r>
          </a:p>
        </p:txBody>
      </p:sp>
      <p:sp>
        <p:nvSpPr>
          <p:cNvPr id="1048955" name="object 8"/>
          <p:cNvSpPr/>
          <p:nvPr/>
        </p:nvSpPr>
        <p:spPr>
          <a:xfrm>
            <a:off x="7604760" y="6115811"/>
            <a:ext cx="1865630" cy="742315"/>
          </a:xfrm>
          <a:custGeom>
            <a:avLst/>
            <a:ahLst/>
            <a:rect l="l" t="t" r="r" b="b"/>
            <a:pathLst>
              <a:path w="1865629" h="742315">
                <a:moveTo>
                  <a:pt x="1865376" y="742188"/>
                </a:moveTo>
                <a:lnTo>
                  <a:pt x="1118616" y="0"/>
                </a:lnTo>
                <a:lnTo>
                  <a:pt x="593090" y="522300"/>
                </a:lnTo>
                <a:lnTo>
                  <a:pt x="406908" y="336804"/>
                </a:lnTo>
                <a:lnTo>
                  <a:pt x="0" y="742188"/>
                </a:lnTo>
                <a:lnTo>
                  <a:pt x="371856" y="742188"/>
                </a:lnTo>
                <a:lnTo>
                  <a:pt x="813816" y="742188"/>
                </a:lnTo>
                <a:lnTo>
                  <a:pt x="1865376" y="742188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6" name="object 2"/>
          <p:cNvSpPr/>
          <p:nvPr/>
        </p:nvSpPr>
        <p:spPr>
          <a:xfrm>
            <a:off x="0" y="0"/>
            <a:ext cx="2834640" cy="1485265"/>
          </a:xfrm>
          <a:custGeom>
            <a:avLst/>
            <a:ah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0" y="257683"/>
                </a:lnTo>
                <a:lnTo>
                  <a:pt x="518972" y="752919"/>
                </a:lnTo>
                <a:lnTo>
                  <a:pt x="273050" y="998855"/>
                </a:lnTo>
                <a:lnTo>
                  <a:pt x="759167" y="1485011"/>
                </a:lnTo>
                <a:lnTo>
                  <a:pt x="1016482" y="1227670"/>
                </a:lnTo>
                <a:lnTo>
                  <a:pt x="1282319" y="1481328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957" name="object 3"/>
          <p:cNvSpPr/>
          <p:nvPr/>
        </p:nvSpPr>
        <p:spPr>
          <a:xfrm>
            <a:off x="10520172" y="0"/>
            <a:ext cx="1671955" cy="1567815"/>
          </a:xfrm>
          <a:custGeom>
            <a:avLst/>
            <a:ahLst/>
            <a:rect l="l" t="t" r="r" b="b"/>
            <a:pathLst>
              <a:path w="1671954" h="1567815">
                <a:moveTo>
                  <a:pt x="1671828" y="0"/>
                </a:moveTo>
                <a:lnTo>
                  <a:pt x="275463" y="0"/>
                </a:lnTo>
                <a:lnTo>
                  <a:pt x="0" y="275475"/>
                </a:lnTo>
                <a:lnTo>
                  <a:pt x="234683" y="510171"/>
                </a:lnTo>
                <a:lnTo>
                  <a:pt x="0" y="744855"/>
                </a:lnTo>
                <a:lnTo>
                  <a:pt x="456311" y="1201166"/>
                </a:lnTo>
                <a:lnTo>
                  <a:pt x="690994" y="966482"/>
                </a:lnTo>
                <a:lnTo>
                  <a:pt x="1292352" y="1567815"/>
                </a:lnTo>
                <a:lnTo>
                  <a:pt x="1671828" y="1188339"/>
                </a:lnTo>
                <a:lnTo>
                  <a:pt x="1671828" y="0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958" name="object 4"/>
          <p:cNvSpPr txBox="1"/>
          <p:nvPr/>
        </p:nvSpPr>
        <p:spPr>
          <a:xfrm>
            <a:off x="2146554" y="2229358"/>
            <a:ext cx="5965825" cy="836294"/>
          </a:xfrm>
          <a:prstGeom prst="rect"/>
        </p:spPr>
        <p:txBody>
          <a:bodyPr bIns="0" lIns="0" rIns="0" rtlCol="0" tIns="52069" vert="horz" wrap="square">
            <a:spAutoFit/>
          </a:bodyPr>
          <a:p>
            <a:pPr indent="-228600" marL="241300">
              <a:lnSpc>
                <a:spcPct val="100000"/>
              </a:lnSpc>
              <a:spcBef>
                <a:spcPts val="409"/>
              </a:spcBef>
              <a:buFont typeface="Arial MT"/>
              <a:buChar char="•"/>
              <a:tabLst>
                <a:tab algn="l" pos="241300"/>
              </a:tabLst>
            </a:pPr>
            <a:r>
              <a:rPr dirty="0" sz="2400" spc="-20">
                <a:solidFill>
                  <a:srgbClr val="FF0000"/>
                </a:solidFill>
                <a:latin typeface="Calibri"/>
                <a:cs typeface="Calibri"/>
              </a:rPr>
              <a:t>DX</a:t>
            </a:r>
            <a:r>
              <a:rPr dirty="0" sz="24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dirty="0" sz="2400" spc="-15">
                <a:solidFill>
                  <a:srgbClr val="FF0000"/>
                </a:solidFill>
                <a:latin typeface="Calibri"/>
                <a:cs typeface="Calibri"/>
              </a:rPr>
              <a:t> ECG</a:t>
            </a:r>
            <a:r>
              <a:rPr dirty="0" sz="24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and/or</a:t>
            </a:r>
            <a:r>
              <a:rPr dirty="0" sz="24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Calibri"/>
                <a:cs typeface="Calibri"/>
              </a:rPr>
              <a:t>24-Hour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Holter</a:t>
            </a:r>
            <a:r>
              <a:rPr dirty="0" sz="24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FF0000"/>
                </a:solidFill>
                <a:latin typeface="Calibri"/>
                <a:cs typeface="Calibri"/>
              </a:rPr>
              <a:t>monitoring</a:t>
            </a:r>
            <a:endParaRPr sz="2400">
              <a:latin typeface="Calibri"/>
              <a:cs typeface="Calibri"/>
            </a:endParaRPr>
          </a:p>
          <a:p>
            <a:pPr indent="-228600" marL="241300">
              <a:lnSpc>
                <a:spcPct val="100000"/>
              </a:lnSpc>
              <a:spcBef>
                <a:spcPts val="310"/>
              </a:spcBef>
              <a:buFont typeface="Arial MT"/>
              <a:buChar char="•"/>
              <a:tabLst>
                <a:tab algn="l" pos="241300"/>
              </a:tabLst>
            </a:pPr>
            <a:r>
              <a:rPr dirty="0" sz="2400" spc="-5">
                <a:latin typeface="Calibri"/>
                <a:cs typeface="Calibri"/>
              </a:rPr>
              <a:t>Sinus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tachycardia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may </a:t>
            </a:r>
            <a:r>
              <a:rPr dirty="0" sz="2400" spc="-5">
                <a:latin typeface="Calibri"/>
                <a:cs typeface="Calibri"/>
              </a:rPr>
              <a:t>be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normal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pregnancy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59" name="object 5"/>
          <p:cNvSpPr txBox="1"/>
          <p:nvPr/>
        </p:nvSpPr>
        <p:spPr>
          <a:xfrm>
            <a:off x="2146554" y="3079750"/>
            <a:ext cx="132715" cy="39116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 MT"/>
                <a:cs typeface="Arial MT"/>
              </a:rPr>
              <a:t>•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048960" name="object 6"/>
          <p:cNvSpPr txBox="1"/>
          <p:nvPr/>
        </p:nvSpPr>
        <p:spPr>
          <a:xfrm>
            <a:off x="2387600" y="3105657"/>
            <a:ext cx="7303134" cy="37211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775"/>
              </a:lnSpc>
            </a:pPr>
            <a:r>
              <a:rPr dirty="0" sz="2400" spc="-20">
                <a:latin typeface="Calibri"/>
                <a:cs typeface="Calibri"/>
              </a:rPr>
              <a:t>Paroxysmal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SVT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the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commonest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arrhythmia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5">
                <a:latin typeface="Calibri"/>
                <a:cs typeface="Calibri"/>
              </a:rPr>
              <a:t> pregnancy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61" name="object 7"/>
          <p:cNvSpPr txBox="1"/>
          <p:nvPr/>
        </p:nvSpPr>
        <p:spPr>
          <a:xfrm>
            <a:off x="2146554" y="3484829"/>
            <a:ext cx="7790180" cy="145605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indent="-228600" marL="241300">
              <a:lnSpc>
                <a:spcPts val="2735"/>
              </a:lnSpc>
              <a:spcBef>
                <a:spcPts val="100"/>
              </a:spcBef>
              <a:buFont typeface="Arial MT"/>
              <a:buChar char="•"/>
              <a:tabLst>
                <a:tab algn="l" pos="241300"/>
              </a:tabLst>
            </a:pP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Atrial</a:t>
            </a:r>
            <a:r>
              <a:rPr dirty="0" sz="2400" spc="-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0000"/>
                </a:solidFill>
                <a:latin typeface="Calibri"/>
                <a:cs typeface="Calibri"/>
              </a:rPr>
              <a:t>flutter</a:t>
            </a:r>
            <a:r>
              <a:rPr dirty="0" sz="24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and </a:t>
            </a:r>
            <a:r>
              <a:rPr dirty="0" sz="2400" spc="-5">
                <a:solidFill>
                  <a:srgbClr val="FF0000"/>
                </a:solidFill>
                <a:latin typeface="Calibri"/>
                <a:cs typeface="Calibri"/>
              </a:rPr>
              <a:t>fibrillation</a:t>
            </a:r>
            <a:r>
              <a:rPr dirty="0" sz="2400" spc="-15">
                <a:solidFill>
                  <a:srgbClr val="FF0000"/>
                </a:solidFill>
                <a:latin typeface="Calibri"/>
                <a:cs typeface="Calibri"/>
              </a:rPr>
              <a:t> are</a:t>
            </a:r>
            <a:r>
              <a:rPr dirty="0" sz="24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0000"/>
                </a:solidFill>
                <a:latin typeface="Calibri"/>
                <a:cs typeface="Calibri"/>
              </a:rPr>
              <a:t>rare</a:t>
            </a:r>
            <a:r>
              <a:rPr dirty="0" sz="24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but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may</a:t>
            </a:r>
            <a:r>
              <a:rPr dirty="0" sz="2400" spc="-5">
                <a:latin typeface="Calibri"/>
                <a:cs typeface="Calibri"/>
              </a:rPr>
              <a:t> be </a:t>
            </a:r>
            <a:r>
              <a:rPr dirty="0" sz="2400" spc="-15">
                <a:latin typeface="Calibri"/>
                <a:cs typeface="Calibri"/>
              </a:rPr>
              <a:t>encountered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35"/>
              </a:lnSpc>
            </a:pP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mitral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valve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disease, </a:t>
            </a:r>
            <a:r>
              <a:rPr dirty="0" sz="2400" spc="-10">
                <a:latin typeface="Calibri"/>
                <a:cs typeface="Calibri"/>
              </a:rPr>
              <a:t>congenital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heart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disease or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sepsis.</a:t>
            </a:r>
            <a:endParaRPr sz="2400">
              <a:latin typeface="Calibri"/>
              <a:cs typeface="Calibri"/>
            </a:endParaRPr>
          </a:p>
          <a:p>
            <a:pPr indent="-228600" marL="241300" marR="365125">
              <a:lnSpc>
                <a:spcPts val="2590"/>
              </a:lnSpc>
              <a:spcBef>
                <a:spcPts val="640"/>
              </a:spcBef>
              <a:buFont typeface="Arial MT"/>
              <a:buChar char="•"/>
              <a:tabLst>
                <a:tab algn="l" pos="241300"/>
              </a:tabLst>
            </a:pPr>
            <a:r>
              <a:rPr dirty="0" sz="2400" spc="-10">
                <a:latin typeface="Calibri"/>
                <a:cs typeface="Calibri"/>
              </a:rPr>
              <a:t>Atrial </a:t>
            </a:r>
            <a:r>
              <a:rPr dirty="0" sz="2400">
                <a:latin typeface="Calibri"/>
                <a:cs typeface="Calibri"/>
              </a:rPr>
              <a:t>and </a:t>
            </a:r>
            <a:r>
              <a:rPr dirty="0" sz="2400" spc="-5">
                <a:latin typeface="Calibri"/>
                <a:cs typeface="Calibri"/>
              </a:rPr>
              <a:t>ventricular </a:t>
            </a:r>
            <a:r>
              <a:rPr dirty="0" sz="2400" spc="-10">
                <a:latin typeface="Calibri"/>
                <a:cs typeface="Calibri"/>
              </a:rPr>
              <a:t>premature beats </a:t>
            </a:r>
            <a:r>
              <a:rPr dirty="0" sz="2400" spc="-15">
                <a:latin typeface="Calibri"/>
                <a:cs typeface="Calibri"/>
              </a:rPr>
              <a:t>are </a:t>
            </a:r>
            <a:r>
              <a:rPr dirty="0" sz="2400" spc="-10">
                <a:latin typeface="Calibri"/>
                <a:cs typeface="Calibri"/>
              </a:rPr>
              <a:t>common </a:t>
            </a:r>
            <a:r>
              <a:rPr dirty="0" sz="2400">
                <a:latin typeface="Calibri"/>
                <a:cs typeface="Calibri"/>
              </a:rPr>
              <a:t>in </a:t>
            </a:r>
            <a:r>
              <a:rPr dirty="0" sz="2400" spc="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pregnancy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,</a:t>
            </a:r>
            <a:r>
              <a:rPr dirty="0" sz="2400" spc="-5">
                <a:latin typeface="Calibri"/>
                <a:cs typeface="Calibri"/>
              </a:rPr>
              <a:t> no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adverse </a:t>
            </a:r>
            <a:r>
              <a:rPr dirty="0" sz="2400" spc="-15">
                <a:latin typeface="Calibri"/>
                <a:cs typeface="Calibri"/>
              </a:rPr>
              <a:t>effects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on</a:t>
            </a:r>
            <a:r>
              <a:rPr dirty="0" sz="2400">
                <a:latin typeface="Calibri"/>
                <a:cs typeface="Calibri"/>
              </a:rPr>
              <a:t> the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mother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or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fetus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62" name="object 8"/>
          <p:cNvSpPr txBox="1"/>
          <p:nvPr/>
        </p:nvSpPr>
        <p:spPr>
          <a:xfrm>
            <a:off x="2387600" y="4903978"/>
            <a:ext cx="3969385" cy="37211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780"/>
              </a:lnSpc>
            </a:pPr>
            <a:r>
              <a:rPr dirty="0" sz="2400" spc="-10">
                <a:latin typeface="Calibri"/>
                <a:cs typeface="Calibri"/>
              </a:rPr>
              <a:t>require</a:t>
            </a:r>
            <a:r>
              <a:rPr dirty="0" sz="2400" spc="-1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no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further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investigation.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48963" name="object 9"/>
          <p:cNvSpPr/>
          <p:nvPr/>
        </p:nvSpPr>
        <p:spPr>
          <a:xfrm>
            <a:off x="8115300" y="6115811"/>
            <a:ext cx="1866900" cy="742315"/>
          </a:xfrm>
          <a:custGeom>
            <a:avLst/>
            <a:ahLst/>
            <a:rect l="l" t="t" r="r" b="b"/>
            <a:pathLst>
              <a:path w="1866900" h="742315">
                <a:moveTo>
                  <a:pt x="1866900" y="742188"/>
                </a:moveTo>
                <a:lnTo>
                  <a:pt x="1459230" y="336804"/>
                </a:lnTo>
                <a:lnTo>
                  <a:pt x="1273124" y="521868"/>
                </a:lnTo>
                <a:lnTo>
                  <a:pt x="747522" y="0"/>
                </a:lnTo>
                <a:lnTo>
                  <a:pt x="0" y="742188"/>
                </a:lnTo>
                <a:lnTo>
                  <a:pt x="1051560" y="742188"/>
                </a:lnTo>
                <a:lnTo>
                  <a:pt x="1495044" y="742188"/>
                </a:lnTo>
                <a:lnTo>
                  <a:pt x="1866900" y="742188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964" name="object 10"/>
          <p:cNvSpPr txBox="1">
            <a:spLocks noGrp="1"/>
          </p:cNvSpPr>
          <p:nvPr>
            <p:ph type="title"/>
          </p:nvPr>
        </p:nvSpPr>
        <p:spPr>
          <a:xfrm>
            <a:off x="2082545" y="437845"/>
            <a:ext cx="5680075" cy="148907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600">
                <a:latin typeface="Calibri"/>
                <a:cs typeface="Calibri"/>
              </a:rPr>
              <a:t>Ar</a:t>
            </a:r>
            <a:r>
              <a:rPr dirty="0" sz="9600" spc="25">
                <a:latin typeface="Calibri"/>
                <a:cs typeface="Calibri"/>
              </a:rPr>
              <a:t>r</a:t>
            </a:r>
            <a:r>
              <a:rPr dirty="0" sz="9600" spc="40">
                <a:latin typeface="Calibri"/>
                <a:cs typeface="Calibri"/>
              </a:rPr>
              <a:t>y</a:t>
            </a:r>
            <a:r>
              <a:rPr dirty="0" sz="9600" spc="5">
                <a:latin typeface="Calibri"/>
                <a:cs typeface="Calibri"/>
              </a:rPr>
              <a:t>thmias</a:t>
            </a:r>
            <a:endParaRPr sz="9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5" name="object 2"/>
          <p:cNvSpPr/>
          <p:nvPr/>
        </p:nvSpPr>
        <p:spPr>
          <a:xfrm>
            <a:off x="1192110" y="3458209"/>
            <a:ext cx="8883650" cy="434340"/>
          </a:xfrm>
          <a:custGeom>
            <a:avLst/>
            <a:ahLst/>
            <a:rect l="l" t="t" r="r" b="b"/>
            <a:pathLst>
              <a:path w="8883650" h="434339">
                <a:moveTo>
                  <a:pt x="1888236" y="0"/>
                </a:moveTo>
                <a:lnTo>
                  <a:pt x="0" y="0"/>
                </a:lnTo>
                <a:lnTo>
                  <a:pt x="0" y="434340"/>
                </a:lnTo>
                <a:lnTo>
                  <a:pt x="1888236" y="434340"/>
                </a:lnTo>
                <a:lnTo>
                  <a:pt x="1888236" y="0"/>
                </a:lnTo>
                <a:close/>
              </a:path>
              <a:path w="8883650" h="434339">
                <a:moveTo>
                  <a:pt x="8883421" y="0"/>
                </a:moveTo>
                <a:lnTo>
                  <a:pt x="1996478" y="0"/>
                </a:lnTo>
                <a:lnTo>
                  <a:pt x="1888274" y="0"/>
                </a:lnTo>
                <a:lnTo>
                  <a:pt x="1888274" y="434340"/>
                </a:lnTo>
                <a:lnTo>
                  <a:pt x="1996478" y="434340"/>
                </a:lnTo>
                <a:lnTo>
                  <a:pt x="8883421" y="434340"/>
                </a:lnTo>
                <a:lnTo>
                  <a:pt x="888342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bIns="0" lIns="0" rIns="0" rtlCol="0" tIns="0" wrap="square"/>
          <a:p/>
        </p:txBody>
      </p:sp>
      <p:sp>
        <p:nvSpPr>
          <p:cNvPr id="1048966" name="object 3"/>
          <p:cNvSpPr txBox="1"/>
          <p:nvPr/>
        </p:nvSpPr>
        <p:spPr>
          <a:xfrm>
            <a:off x="722172" y="1247673"/>
            <a:ext cx="10494010" cy="2174875"/>
          </a:xfrm>
          <a:prstGeom prst="rect"/>
        </p:spPr>
        <p:txBody>
          <a:bodyPr bIns="0" lIns="0" rIns="0" rtlCol="0" tIns="46355" vert="horz" wrap="square">
            <a:spAutoFit/>
          </a:bodyPr>
          <a:p>
            <a:pPr indent="-229235" marL="241300">
              <a:lnSpc>
                <a:spcPct val="100000"/>
              </a:lnSpc>
              <a:spcBef>
                <a:spcPts val="365"/>
              </a:spcBef>
              <a:buFont typeface="Arial MT"/>
              <a:buChar char="•"/>
              <a:tabLst>
                <a:tab algn="l" pos="241935"/>
              </a:tabLst>
            </a:pPr>
            <a:r>
              <a:rPr b="1" dirty="0" sz="2800" spc="-15">
                <a:latin typeface="Calibri"/>
                <a:cs typeface="Calibri"/>
              </a:rPr>
              <a:t>MANAGEMENT</a:t>
            </a:r>
            <a:endParaRPr sz="2800">
              <a:latin typeface="Calibri"/>
              <a:cs typeface="Calibri"/>
            </a:endParaRPr>
          </a:p>
          <a:p>
            <a:pPr indent="-229235" marL="241300" marR="709930">
              <a:lnSpc>
                <a:spcPts val="3020"/>
              </a:lnSpc>
              <a:spcBef>
                <a:spcPts val="645"/>
              </a:spcBef>
              <a:buFont typeface="Wingdings"/>
              <a:buChar char=""/>
              <a:tabLst>
                <a:tab algn="l" pos="469900"/>
                <a:tab algn="l" pos="470534"/>
              </a:tabLst>
            </a:pPr>
            <a:r>
              <a:rPr dirty="0" sz="2800" spc="-20">
                <a:solidFill>
                  <a:srgbClr val="FF0000"/>
                </a:solidFill>
                <a:latin typeface="Calibri"/>
                <a:cs typeface="Calibri"/>
              </a:rPr>
              <a:t>Thyroid</a:t>
            </a:r>
            <a:r>
              <a:rPr dirty="0" sz="28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status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must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tested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FF0000"/>
                </a:solidFill>
                <a:latin typeface="Calibri"/>
                <a:cs typeface="Calibri"/>
              </a:rPr>
              <a:t>echo</a:t>
            </a:r>
            <a:r>
              <a:rPr dirty="0" sz="28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performed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to</a:t>
            </a:r>
            <a:r>
              <a:rPr dirty="0" sz="2800" spc="-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exclude </a:t>
            </a:r>
            <a:r>
              <a:rPr dirty="0" sz="2800" spc="-61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structural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heart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disease.</a:t>
            </a:r>
            <a:endParaRPr sz="2800">
              <a:latin typeface="Calibri"/>
              <a:cs typeface="Calibri"/>
            </a:endParaRPr>
          </a:p>
          <a:p>
            <a:pPr indent="-229235" marL="241300" marR="5080">
              <a:lnSpc>
                <a:spcPts val="3020"/>
              </a:lnSpc>
              <a:spcBef>
                <a:spcPts val="610"/>
              </a:spcBef>
              <a:buFont typeface="Wingdings"/>
              <a:buChar char=""/>
              <a:tabLst>
                <a:tab algn="l" pos="550545"/>
                <a:tab algn="l" pos="551180"/>
              </a:tabLst>
            </a:pPr>
            <a:r>
              <a:rPr dirty="0" sz="2800" spc="-35">
                <a:latin typeface="Calibri"/>
                <a:cs typeface="Calibri"/>
              </a:rPr>
              <a:t>Treatment</a:t>
            </a:r>
            <a:r>
              <a:rPr dirty="0" sz="2800" spc="-5">
                <a:latin typeface="Calibri"/>
                <a:cs typeface="Calibri"/>
              </a:rPr>
              <a:t> is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only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required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for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0000"/>
                </a:solidFill>
                <a:latin typeface="Calibri"/>
                <a:cs typeface="Calibri"/>
              </a:rPr>
              <a:t>life-threatening</a:t>
            </a:r>
            <a:r>
              <a:rPr dirty="0" sz="28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Calibri"/>
                <a:cs typeface="Calibri"/>
              </a:rPr>
              <a:t>arrhythmias</a:t>
            </a:r>
            <a:r>
              <a:rPr dirty="0" sz="2800" spc="-10">
                <a:latin typeface="Calibri"/>
                <a:cs typeface="Calibri"/>
              </a:rPr>
              <a:t>,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atrial 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fibrillation/flutter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60">
                <a:latin typeface="Calibri"/>
                <a:cs typeface="Calibri"/>
              </a:rPr>
              <a:t>SVTs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that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are</a:t>
            </a:r>
            <a:r>
              <a:rPr dirty="0" sz="2800" spc="20"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0000"/>
                </a:solidFill>
                <a:latin typeface="Calibri"/>
                <a:cs typeface="Calibri"/>
              </a:rPr>
              <a:t>frequent,</a:t>
            </a:r>
            <a:r>
              <a:rPr dirty="0" sz="2800" spc="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25">
                <a:solidFill>
                  <a:srgbClr val="FF0000"/>
                </a:solidFill>
                <a:latin typeface="Calibri"/>
                <a:cs typeface="Calibri"/>
              </a:rPr>
              <a:t>persistent</a:t>
            </a:r>
            <a:r>
              <a:rPr dirty="0" sz="2800" spc="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z="28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800" spc="-15">
                <a:solidFill>
                  <a:srgbClr val="FF0000"/>
                </a:solidFill>
                <a:latin typeface="Calibri"/>
                <a:cs typeface="Calibri"/>
              </a:rPr>
              <a:t>symptomatic</a:t>
            </a:r>
            <a:r>
              <a:rPr dirty="0" sz="2800" spc="-15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48967" name="object 4"/>
          <p:cNvSpPr txBox="1"/>
          <p:nvPr/>
        </p:nvSpPr>
        <p:spPr>
          <a:xfrm>
            <a:off x="722172" y="3430904"/>
            <a:ext cx="342265" cy="45212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Wingdings"/>
                <a:cs typeface="Wingdings"/>
              </a:rPr>
              <a:t>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1048968" name="object 5"/>
          <p:cNvSpPr txBox="1"/>
          <p:nvPr/>
        </p:nvSpPr>
        <p:spPr>
          <a:xfrm>
            <a:off x="963510" y="3458209"/>
            <a:ext cx="9112250" cy="434340"/>
          </a:xfrm>
          <a:prstGeom prst="rect"/>
        </p:spPr>
        <p:txBody>
          <a:bodyPr bIns="0" lIns="0" rIns="0" rtlCol="0" tIns="0" vert="horz" wrap="square">
            <a:spAutoFit/>
          </a:bodyPr>
          <a:p>
            <a:pPr marL="228600">
              <a:lnSpc>
                <a:spcPts val="3240"/>
              </a:lnSpc>
            </a:pPr>
            <a:r>
              <a:rPr dirty="0" sz="2800" spc="-5">
                <a:latin typeface="Calibri"/>
                <a:cs typeface="Calibri"/>
              </a:rPr>
              <a:t>Adenosine,</a:t>
            </a:r>
            <a:r>
              <a:rPr dirty="0" sz="2800" spc="4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β-blockers,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verapamil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And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Flecainide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Or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electrical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48969" name="object 6"/>
          <p:cNvSpPr txBox="1"/>
          <p:nvPr/>
        </p:nvSpPr>
        <p:spPr>
          <a:xfrm>
            <a:off x="963510" y="3892550"/>
            <a:ext cx="2037080" cy="384175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845"/>
              </a:lnSpc>
            </a:pPr>
            <a:r>
              <a:rPr dirty="0" sz="2800" spc="-20">
                <a:latin typeface="Calibri"/>
                <a:cs typeface="Calibri"/>
              </a:rPr>
              <a:t>cardioversion.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48970" name="object 7"/>
          <p:cNvSpPr txBox="1"/>
          <p:nvPr/>
        </p:nvSpPr>
        <p:spPr>
          <a:xfrm>
            <a:off x="722172" y="4735829"/>
            <a:ext cx="342265" cy="452120"/>
          </a:xfrm>
          <a:prstGeom prst="rect"/>
        </p:spPr>
        <p:txBody>
          <a:bodyPr bIns="0" lIns="0" rIns="0" rtlCol="0" tIns="12065" vert="horz" wrap="square">
            <a:sp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Wingdings"/>
                <a:cs typeface="Wingdings"/>
              </a:rPr>
              <a:t></a:t>
            </a:r>
            <a:endParaRPr sz="2800">
              <a:latin typeface="Wingdings"/>
              <a:cs typeface="Wingdings"/>
            </a:endParaRPr>
          </a:p>
        </p:txBody>
      </p:sp>
      <p:sp>
        <p:nvSpPr>
          <p:cNvPr id="1048971" name="object 8"/>
          <p:cNvSpPr txBox="1"/>
          <p:nvPr/>
        </p:nvSpPr>
        <p:spPr>
          <a:xfrm>
            <a:off x="1192110" y="4762753"/>
            <a:ext cx="6405880" cy="434340"/>
          </a:xfrm>
          <a:prstGeom prst="rect"/>
          <a:solidFill>
            <a:srgbClr val="FF00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3245"/>
              </a:lnSpc>
            </a:pPr>
            <a:r>
              <a:rPr dirty="0" sz="2800" spc="-10">
                <a:latin typeface="Calibri"/>
                <a:cs typeface="Calibri"/>
              </a:rPr>
              <a:t>Amiodaron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must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be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avoided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if</a:t>
            </a:r>
            <a:r>
              <a:rPr dirty="0" sz="2800" spc="-10">
                <a:latin typeface="Calibri"/>
                <a:cs typeface="Calibri"/>
              </a:rPr>
              <a:t> possible.****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48972" name="object 9"/>
          <p:cNvSpPr/>
          <p:nvPr/>
        </p:nvSpPr>
        <p:spPr>
          <a:xfrm>
            <a:off x="10918952" y="713231"/>
            <a:ext cx="1273175" cy="2533015"/>
          </a:xfrm>
          <a:custGeom>
            <a:avLst/>
            <a:ah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973" name="object 10"/>
          <p:cNvSpPr/>
          <p:nvPr/>
        </p:nvSpPr>
        <p:spPr>
          <a:xfrm>
            <a:off x="0" y="4600955"/>
            <a:ext cx="1014094" cy="2018030"/>
          </a:xfrm>
          <a:custGeom>
            <a:avLst/>
            <a:ah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1313688" y="1109472"/>
            <a:ext cx="9659112" cy="38017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567360" y="227542"/>
            <a:ext cx="5199317" cy="5610189"/>
          </a:xfrm>
          <a:prstGeom prst="rect"/>
        </p:spPr>
      </p:pic>
      <p:sp>
        <p:nvSpPr>
          <p:cNvPr id="1048659" name=""/>
          <p:cNvSpPr txBox="1"/>
          <p:nvPr/>
        </p:nvSpPr>
        <p:spPr>
          <a:xfrm>
            <a:off x="6950078" y="1052016"/>
            <a:ext cx="4000000" cy="5463540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0</a:t>
            </a:r>
            <a:r>
              <a:rPr sz="2800" lang="en-US">
                <a:solidFill>
                  <a:srgbClr val="000000"/>
                </a:solidFill>
              </a:rPr>
              <a:t>6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p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nan</a:t>
            </a:r>
            <a:r>
              <a:rPr sz="2800" lang="en-US">
                <a:solidFill>
                  <a:srgbClr val="000000"/>
                </a:solidFill>
              </a:rPr>
              <a:t>t </a:t>
            </a:r>
            <a:r>
              <a:rPr sz="2800" lang="en-US">
                <a:solidFill>
                  <a:srgbClr val="000000"/>
                </a:solidFill>
              </a:rPr>
              <a:t>w</a:t>
            </a:r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ar-EG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erage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2</a:t>
            </a:r>
            <a:r>
              <a:rPr sz="2800" lang="en-US">
                <a:solidFill>
                  <a:srgbClr val="000000"/>
                </a:solidFill>
              </a:rPr>
              <a:t>9</a:t>
            </a:r>
            <a:endParaRPr sz="2800" lang="ar-EG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C</a:t>
            </a:r>
            <a:r>
              <a:rPr sz="2800" lang="en-US">
                <a:solidFill>
                  <a:srgbClr val="000000"/>
                </a:solidFill>
              </a:rPr>
              <a:t>U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ission </a:t>
            </a:r>
            <a:r>
              <a:rPr sz="2800" lang="en-US">
                <a:solidFill>
                  <a:srgbClr val="000000"/>
                </a:solidFill>
              </a:rPr>
              <a:t>8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8</a:t>
            </a:r>
            <a:r>
              <a:rPr sz="2800" lang="en-US">
                <a:solidFill>
                  <a:srgbClr val="000000"/>
                </a:solidFill>
              </a:rPr>
              <a:t>%</a:t>
            </a:r>
            <a:endParaRPr sz="2800" lang="ar-EG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v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b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9</a:t>
            </a:r>
            <a:r>
              <a:rPr sz="2800" lang="en-US">
                <a:solidFill>
                  <a:srgbClr val="000000"/>
                </a:solidFill>
              </a:rPr>
              <a:t>8</a:t>
            </a:r>
            <a:r>
              <a:rPr sz="2800" lang="en-US">
                <a:solidFill>
                  <a:srgbClr val="000000"/>
                </a:solidFill>
              </a:rPr>
              <a:t>%</a:t>
            </a:r>
            <a:endParaRPr sz="2800" lang="ar-EG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o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l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t</a:t>
            </a:r>
            <a:r>
              <a:rPr sz="2800" lang="en-US">
                <a:solidFill>
                  <a:srgbClr val="000000"/>
                </a:solidFill>
              </a:rPr>
              <a:t>h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(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i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g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s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n</a:t>
            </a:r>
            <a:r>
              <a:rPr sz="2800" lang="en-US">
                <a:solidFill>
                  <a:srgbClr val="000000"/>
                </a:solidFill>
              </a:rPr>
              <a:t>rome </a:t>
            </a:r>
            <a:r>
              <a:rPr sz="2800" lang="en-US">
                <a:solidFill>
                  <a:srgbClr val="000000"/>
                </a:solidFill>
              </a:rPr>
              <a:t>)</a:t>
            </a:r>
            <a:endParaRPr sz="2800" lang="ar-EG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2</a:t>
            </a:r>
            <a:r>
              <a:rPr sz="2800" lang="en-US">
                <a:solidFill>
                  <a:srgbClr val="000000"/>
                </a:solidFill>
              </a:rPr>
              <a:t>%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3</a:t>
            </a:r>
            <a:r>
              <a:rPr sz="2800" lang="en-US">
                <a:solidFill>
                  <a:srgbClr val="000000"/>
                </a:solidFill>
              </a:rPr>
              <a:t>0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m</a:t>
            </a:r>
            <a:r>
              <a:rPr sz="2800" lang="en-US">
                <a:solidFill>
                  <a:srgbClr val="000000"/>
                </a:solidFill>
              </a:rPr>
              <a:t>tted </a:t>
            </a:r>
            <a:endParaRPr sz="2800" lang="ar-EG">
              <a:solidFill>
                <a:srgbClr val="000000"/>
              </a:solidFill>
            </a:endParaRPr>
          </a:p>
          <a:p>
            <a:r>
              <a:rPr sz="2800" lang="en-US">
                <a:solidFill>
                  <a:srgbClr val="000000"/>
                </a:solidFill>
              </a:rPr>
              <a:t>4</a:t>
            </a:r>
            <a:r>
              <a:rPr sz="2800" lang="en-US">
                <a:solidFill>
                  <a:srgbClr val="000000"/>
                </a:solidFill>
              </a:rPr>
              <a:t>.</a:t>
            </a:r>
            <a:r>
              <a:rPr sz="2800" lang="en-US">
                <a:solidFill>
                  <a:srgbClr val="000000"/>
                </a:solidFill>
              </a:rPr>
              <a:t>4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9</a:t>
            </a:r>
            <a:r>
              <a:rPr sz="2800" lang="en-US">
                <a:solidFill>
                  <a:srgbClr val="000000"/>
                </a:solidFill>
              </a:rPr>
              <a:t>0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d</a:t>
            </a:r>
            <a:r>
              <a:rPr sz="2800" lang="en-US">
                <a:solidFill>
                  <a:srgbClr val="000000"/>
                </a:solidFill>
              </a:rPr>
              <a:t>a</a:t>
            </a:r>
            <a:r>
              <a:rPr sz="2800" lang="en-US">
                <a:solidFill>
                  <a:srgbClr val="000000"/>
                </a:solidFill>
              </a:rPr>
              <a:t>y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r</a:t>
            </a:r>
            <a:r>
              <a:rPr sz="2800" lang="en-US">
                <a:solidFill>
                  <a:srgbClr val="000000"/>
                </a:solidFill>
              </a:rPr>
              <a:t>e</a:t>
            </a:r>
            <a:r>
              <a:rPr sz="2800" lang="en-US">
                <a:solidFill>
                  <a:srgbClr val="000000"/>
                </a:solidFill>
              </a:rPr>
              <a:t>admitted </a:t>
            </a:r>
            <a:r>
              <a:rPr sz="2800" lang="en-US">
                <a:solidFill>
                  <a:srgbClr val="000000"/>
                </a:solidFill>
              </a:rPr>
              <a:t> </a:t>
            </a:r>
            <a:r>
              <a:rPr sz="2800" lang="en-US">
                <a:solidFill>
                  <a:srgbClr val="000000"/>
                </a:solidFill>
              </a:rPr>
              <a:t> </a:t>
            </a:r>
            <a:endParaRPr sz="2800" lang="ar-EG">
              <a:solidFill>
                <a:srgbClr val="000000"/>
              </a:solidFill>
            </a:endParaRPr>
          </a:p>
          <a:p>
            <a:endParaRPr sz="2800" lang="ar-EG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object 2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>
          <a:xfrm>
            <a:off x="3048000" y="2457450"/>
            <a:ext cx="6096000" cy="268605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object 2"/>
          <p:cNvSpPr/>
          <p:nvPr/>
        </p:nvSpPr>
        <p:spPr>
          <a:xfrm>
            <a:off x="-1181" y="0"/>
            <a:ext cx="1671955" cy="1567815"/>
          </a:xfrm>
          <a:custGeom>
            <a:avLst/>
            <a:ahLst/>
            <a:rect l="l" t="t" r="r" b="b"/>
            <a:pathLst>
              <a:path w="1671955" h="1567815">
                <a:moveTo>
                  <a:pt x="1671866" y="275475"/>
                </a:moveTo>
                <a:lnTo>
                  <a:pt x="1396403" y="0"/>
                </a:lnTo>
                <a:lnTo>
                  <a:pt x="0" y="0"/>
                </a:lnTo>
                <a:lnTo>
                  <a:pt x="0" y="1188339"/>
                </a:lnTo>
                <a:lnTo>
                  <a:pt x="379514" y="1567815"/>
                </a:lnTo>
                <a:lnTo>
                  <a:pt x="980821" y="966508"/>
                </a:lnTo>
                <a:lnTo>
                  <a:pt x="1215504" y="1201166"/>
                </a:lnTo>
                <a:lnTo>
                  <a:pt x="1671866" y="744855"/>
                </a:lnTo>
                <a:lnTo>
                  <a:pt x="1437157" y="510184"/>
                </a:lnTo>
                <a:lnTo>
                  <a:pt x="1671866" y="27547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652" name="object 3"/>
          <p:cNvSpPr/>
          <p:nvPr/>
        </p:nvSpPr>
        <p:spPr>
          <a:xfrm>
            <a:off x="9357360" y="0"/>
            <a:ext cx="2834640" cy="1485265"/>
          </a:xfrm>
          <a:custGeom>
            <a:avLst/>
            <a:ahLst/>
            <a:rect l="l" t="t" r="r" b="b"/>
            <a:pathLst>
              <a:path w="2834640" h="1485265">
                <a:moveTo>
                  <a:pt x="2834640" y="0"/>
                </a:moveTo>
                <a:lnTo>
                  <a:pt x="0" y="0"/>
                </a:lnTo>
                <a:lnTo>
                  <a:pt x="789317" y="753224"/>
                </a:lnTo>
                <a:lnTo>
                  <a:pt x="543687" y="998855"/>
                </a:lnTo>
                <a:lnTo>
                  <a:pt x="1029843" y="1485011"/>
                </a:lnTo>
                <a:lnTo>
                  <a:pt x="1286852" y="1228001"/>
                </a:lnTo>
                <a:lnTo>
                  <a:pt x="1552321" y="1481328"/>
                </a:lnTo>
                <a:lnTo>
                  <a:pt x="2834640" y="257683"/>
                </a:lnTo>
                <a:lnTo>
                  <a:pt x="2834640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grpSp>
        <p:nvGrpSpPr>
          <p:cNvPr id="67" name="object 4"/>
          <p:cNvGrpSpPr/>
          <p:nvPr/>
        </p:nvGrpSpPr>
        <p:grpSpPr>
          <a:xfrm>
            <a:off x="1726692" y="643127"/>
            <a:ext cx="8738870" cy="6215380"/>
            <a:chOff x="1726692" y="643127"/>
            <a:chExt cx="8738870" cy="6215380"/>
          </a:xfrm>
        </p:grpSpPr>
        <p:sp>
          <p:nvSpPr>
            <p:cNvPr id="1048653" name="object 5"/>
            <p:cNvSpPr/>
            <p:nvPr/>
          </p:nvSpPr>
          <p:spPr>
            <a:xfrm>
              <a:off x="7976616" y="6115812"/>
              <a:ext cx="1493520" cy="742315"/>
            </a:xfrm>
            <a:custGeom>
              <a:avLst/>
              <a:ahLst/>
              <a:rect l="l" t="t" r="r" b="b"/>
              <a:pathLst>
                <a:path w="1493520" h="742315">
                  <a:moveTo>
                    <a:pt x="746759" y="0"/>
                  </a:moveTo>
                  <a:lnTo>
                    <a:pt x="0" y="742187"/>
                  </a:lnTo>
                  <a:lnTo>
                    <a:pt x="1493519" y="742187"/>
                  </a:lnTo>
                  <a:lnTo>
                    <a:pt x="746759" y="0"/>
                  </a:lnTo>
                  <a:close/>
                </a:path>
              </a:pathLst>
            </a:custGeom>
            <a:solidFill>
              <a:srgbClr val="4472C4">
                <a:alpha val="30198"/>
              </a:srgbClr>
            </a:solidFill>
          </p:spPr>
          <p:txBody>
            <a:bodyPr bIns="0" lIns="0" rIns="0" rtlCol="0" tIns="0" wrap="square"/>
            <a:p/>
          </p:txBody>
        </p:sp>
        <p:pic>
          <p:nvPicPr>
            <p:cNvPr id="2097152" name="object 6"/>
            <p:cNvPicPr>
              <a:picLocks/>
            </p:cNvPicPr>
            <p:nvPr/>
          </p:nvPicPr>
          <p:blipFill>
            <a:blip xmlns:r="http://schemas.openxmlformats.org/officeDocument/2006/relationships" r:embed="rId1" cstate="print"/>
            <a:stretch>
              <a:fillRect/>
            </a:stretch>
          </p:blipFill>
          <p:spPr>
            <a:xfrm>
              <a:off x="1726692" y="643127"/>
              <a:ext cx="8738616" cy="5571744"/>
            </a:xfrm>
            <a:prstGeom prst="rect"/>
          </p:spPr>
        </p:pic>
        <p:sp>
          <p:nvSpPr>
            <p:cNvPr id="1048654" name="object 7"/>
            <p:cNvSpPr/>
            <p:nvPr/>
          </p:nvSpPr>
          <p:spPr>
            <a:xfrm>
              <a:off x="7604760" y="6452616"/>
              <a:ext cx="814069" cy="405765"/>
            </a:xfrm>
            <a:custGeom>
              <a:avLst/>
              <a:ahLst/>
              <a:rect l="l" t="t" r="r" b="b"/>
              <a:pathLst>
                <a:path w="814070" h="405765">
                  <a:moveTo>
                    <a:pt x="406908" y="0"/>
                  </a:moveTo>
                  <a:lnTo>
                    <a:pt x="0" y="405384"/>
                  </a:lnTo>
                  <a:lnTo>
                    <a:pt x="813816" y="405384"/>
                  </a:lnTo>
                  <a:lnTo>
                    <a:pt x="406908" y="0"/>
                  </a:lnTo>
                  <a:close/>
                </a:path>
              </a:pathLst>
            </a:custGeom>
            <a:solidFill>
              <a:srgbClr val="4472C4">
                <a:alpha val="30198"/>
              </a:srgbClr>
            </a:solidFill>
          </p:spPr>
          <p:txBody>
            <a:bodyPr bIns="0" lIns="0" rIns="0" rtlCol="0" tIns="0" wrap="square"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object 2"/>
          <p:cNvSpPr txBox="1">
            <a:spLocks noGrp="1"/>
          </p:cNvSpPr>
          <p:nvPr>
            <p:ph type="title"/>
          </p:nvPr>
        </p:nvSpPr>
        <p:spPr>
          <a:xfrm>
            <a:off x="722172" y="546049"/>
            <a:ext cx="4267835" cy="77469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 sz="3600" spc="-45">
                <a:latin typeface="Calibri Light"/>
                <a:cs typeface="Calibri Light"/>
              </a:rPr>
              <a:t>Antenatal</a:t>
            </a:r>
            <a:r>
              <a:rPr b="0" dirty="0" sz="3600" spc="-95">
                <a:latin typeface="Calibri Light"/>
                <a:cs typeface="Calibri Light"/>
              </a:rPr>
              <a:t> </a:t>
            </a:r>
            <a:r>
              <a:rPr b="0" dirty="0" sz="3600" spc="-40">
                <a:latin typeface="Calibri Light"/>
                <a:cs typeface="Calibri Light"/>
              </a:rPr>
              <a:t>management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048630" name="object 3"/>
          <p:cNvSpPr/>
          <p:nvPr/>
        </p:nvSpPr>
        <p:spPr>
          <a:xfrm>
            <a:off x="1019898" y="3819016"/>
            <a:ext cx="10019030" cy="311150"/>
          </a:xfrm>
          <a:custGeom>
            <a:avLst/>
            <a:ahLst/>
            <a:rect l="l" t="t" r="r" b="b"/>
            <a:pathLst>
              <a:path w="10019030" h="311150">
                <a:moveTo>
                  <a:pt x="10018776" y="0"/>
                </a:moveTo>
                <a:lnTo>
                  <a:pt x="0" y="0"/>
                </a:lnTo>
                <a:lnTo>
                  <a:pt x="0" y="310895"/>
                </a:lnTo>
                <a:lnTo>
                  <a:pt x="10018776" y="310895"/>
                </a:lnTo>
                <a:lnTo>
                  <a:pt x="1001877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bIns="0" lIns="0" rIns="0" rtlCol="0" tIns="0" wrap="square"/>
          <a:p/>
        </p:txBody>
      </p:sp>
      <p:sp>
        <p:nvSpPr>
          <p:cNvPr id="1048631" name="object 4"/>
          <p:cNvSpPr txBox="1"/>
          <p:nvPr/>
        </p:nvSpPr>
        <p:spPr>
          <a:xfrm>
            <a:off x="722172" y="1769110"/>
            <a:ext cx="10220960" cy="445135"/>
          </a:xfrm>
          <a:prstGeom prst="rect"/>
        </p:spPr>
        <p:txBody>
          <a:bodyPr bIns="0" lIns="0" rIns="0" rtlCol="0" tIns="13335" vert="horz" wrap="square">
            <a:spAutoFit/>
          </a:bodyPr>
          <a:p>
            <a:pPr indent="-229235" marL="2413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algn="l" pos="241300"/>
                <a:tab algn="l" pos="241935"/>
              </a:tabLst>
            </a:pPr>
            <a:r>
              <a:rPr dirty="0" sz="2000" spc="-5">
                <a:latin typeface="Calibri"/>
                <a:cs typeface="Calibri"/>
              </a:rPr>
              <a:t>Experienced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physicians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obstetricians</a:t>
            </a:r>
            <a:r>
              <a:rPr dirty="0" sz="2000" spc="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should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manage</a:t>
            </a:r>
            <a:r>
              <a:rPr dirty="0" sz="2000" spc="-5">
                <a:latin typeface="Calibri"/>
                <a:cs typeface="Calibri"/>
              </a:rPr>
              <a:t> pregnant </a:t>
            </a:r>
            <a:r>
              <a:rPr dirty="0" sz="2000" spc="-10">
                <a:latin typeface="Calibri"/>
                <a:cs typeface="Calibri"/>
              </a:rPr>
              <a:t>women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with</a:t>
            </a:r>
            <a:r>
              <a:rPr dirty="0" sz="2000" spc="47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significant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heart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32" name="object 5"/>
          <p:cNvSpPr txBox="1"/>
          <p:nvPr/>
        </p:nvSpPr>
        <p:spPr>
          <a:xfrm>
            <a:off x="951077" y="2043430"/>
            <a:ext cx="1748789" cy="445134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latin typeface="Calibri"/>
                <a:cs typeface="Calibri"/>
              </a:rPr>
              <a:t>disease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joint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33" name="object 6"/>
          <p:cNvSpPr txBox="1"/>
          <p:nvPr/>
        </p:nvSpPr>
        <p:spPr>
          <a:xfrm>
            <a:off x="2743580" y="2066417"/>
            <a:ext cx="2388235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dirty="0" sz="2000" spc="-10">
                <a:latin typeface="Calibri"/>
                <a:cs typeface="Calibri"/>
              </a:rPr>
              <a:t>obstetric/cardiac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clinic.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34" name="object 7"/>
          <p:cNvSpPr txBox="1"/>
          <p:nvPr/>
        </p:nvSpPr>
        <p:spPr>
          <a:xfrm>
            <a:off x="722172" y="2346574"/>
            <a:ext cx="10614660" cy="1513203"/>
          </a:xfrm>
          <a:prstGeom prst="rect"/>
        </p:spPr>
        <p:txBody>
          <a:bodyPr bIns="0" lIns="0" rIns="0" rtlCol="0" tIns="110489" vert="horz" wrap="square">
            <a:spAutoFit/>
          </a:bodyPr>
          <a:p>
            <a:pPr indent="-285750" marL="297815">
              <a:lnSpc>
                <a:spcPct val="100000"/>
              </a:lnSpc>
              <a:spcBef>
                <a:spcPts val="869"/>
              </a:spcBef>
              <a:buFont typeface="Arial MT"/>
              <a:buChar char="•"/>
              <a:tabLst>
                <a:tab algn="l" pos="297815"/>
                <a:tab algn="l" pos="298450"/>
              </a:tabLst>
            </a:pPr>
            <a:r>
              <a:rPr dirty="0" sz="2000" spc="-5">
                <a:latin typeface="Calibri"/>
                <a:cs typeface="Calibri"/>
              </a:rPr>
              <a:t>Continuity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0">
                <a:latin typeface="Calibri"/>
                <a:cs typeface="Calibri"/>
              </a:rPr>
              <a:t> care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makes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detection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subtle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changes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 </a:t>
            </a:r>
            <a:r>
              <a:rPr dirty="0" sz="2000" spc="-10">
                <a:latin typeface="Calibri"/>
                <a:cs typeface="Calibri"/>
              </a:rPr>
              <a:t>maternal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wellbeing </a:t>
            </a:r>
            <a:r>
              <a:rPr dirty="0" sz="2000" spc="-10">
                <a:latin typeface="Calibri"/>
                <a:cs typeface="Calibri"/>
              </a:rPr>
              <a:t>more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likely.</a:t>
            </a:r>
            <a:endParaRPr sz="2000">
              <a:latin typeface="Calibri"/>
              <a:cs typeface="Calibri"/>
            </a:endParaRPr>
          </a:p>
          <a:p>
            <a:pPr indent="-229235" marL="241300" marR="5080">
              <a:lnSpc>
                <a:spcPts val="2160"/>
              </a:lnSpc>
              <a:spcBef>
                <a:spcPts val="1045"/>
              </a:spcBef>
              <a:buFont typeface="Arial MT"/>
              <a:buChar char="•"/>
              <a:tabLst>
                <a:tab algn="l" pos="297815"/>
                <a:tab algn="l" pos="298450"/>
              </a:tabLst>
            </a:pPr>
            <a:r>
              <a:rPr dirty="0"/>
              <a:t>	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trying</a:t>
            </a:r>
            <a:r>
              <a:rPr dirty="0" sz="2000" spc="-15">
                <a:latin typeface="Calibri"/>
                <a:cs typeface="Calibri"/>
              </a:rPr>
              <a:t> to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distinguish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between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‘normal’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symptoms</a:t>
            </a:r>
            <a:r>
              <a:rPr dirty="0" sz="2000" spc="-5">
                <a:latin typeface="Calibri"/>
                <a:cs typeface="Calibri"/>
              </a:rPr>
              <a:t> of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pregnancy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 </a:t>
            </a:r>
            <a:r>
              <a:rPr dirty="0" sz="2000" spc="-5">
                <a:latin typeface="Calibri"/>
                <a:cs typeface="Calibri"/>
              </a:rPr>
              <a:t>impending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cardiac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failure,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 </a:t>
            </a:r>
            <a:r>
              <a:rPr dirty="0" sz="2000" spc="-434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important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to</a:t>
            </a:r>
            <a:r>
              <a:rPr dirty="0" sz="2000">
                <a:latin typeface="Calibri"/>
                <a:cs typeface="Calibri"/>
              </a:rPr>
              <a:t> ask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pregnant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woman</a:t>
            </a:r>
            <a:r>
              <a:rPr dirty="0" sz="2000">
                <a:latin typeface="Calibri"/>
                <a:cs typeface="Calibri"/>
              </a:rPr>
              <a:t> if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she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has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noted any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breathlessness,</a:t>
            </a:r>
            <a:r>
              <a:rPr dirty="0" sz="2000" spc="3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particularly</a:t>
            </a:r>
            <a:r>
              <a:rPr dirty="0" sz="2000" spc="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night,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any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change</a:t>
            </a:r>
            <a:r>
              <a:rPr dirty="0" sz="2000" spc="-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her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heart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0000"/>
                </a:solidFill>
                <a:latin typeface="Calibri"/>
                <a:cs typeface="Calibri"/>
              </a:rPr>
              <a:t>rate</a:t>
            </a:r>
            <a:r>
              <a:rPr dirty="0" sz="20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rhythm,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any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increased</a:t>
            </a:r>
            <a:r>
              <a:rPr dirty="0" sz="20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tiredness</a:t>
            </a:r>
            <a:r>
              <a:rPr dirty="0" sz="20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5">
                <a:solidFill>
                  <a:srgbClr val="FF0000"/>
                </a:solidFill>
                <a:latin typeface="Calibri"/>
                <a:cs typeface="Calibri"/>
              </a:rPr>
              <a:t>reduction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FF0000"/>
                </a:solidFill>
                <a:latin typeface="Calibri"/>
                <a:cs typeface="Calibri"/>
              </a:rPr>
              <a:t>exercise</a:t>
            </a:r>
            <a:r>
              <a:rPr dirty="0" sz="20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0000"/>
                </a:solidFill>
                <a:latin typeface="Calibri"/>
                <a:cs typeface="Calibri"/>
              </a:rPr>
              <a:t>tolerance</a:t>
            </a:r>
            <a:r>
              <a:rPr dirty="0" sz="2000" spc="5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35" name="object 8"/>
          <p:cNvSpPr txBox="1"/>
          <p:nvPr/>
        </p:nvSpPr>
        <p:spPr>
          <a:xfrm>
            <a:off x="722172" y="3796106"/>
            <a:ext cx="114935" cy="445134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48636" name="object 9"/>
          <p:cNvSpPr txBox="1"/>
          <p:nvPr/>
        </p:nvSpPr>
        <p:spPr>
          <a:xfrm>
            <a:off x="1019898" y="3819016"/>
            <a:ext cx="10019030" cy="311150"/>
          </a:xfrm>
          <a:prstGeom prst="rect"/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dirty="0" sz="2000" spc="-5">
                <a:latin typeface="Calibri"/>
                <a:cs typeface="Calibri"/>
              </a:rPr>
              <a:t>Routine</a:t>
            </a:r>
            <a:r>
              <a:rPr dirty="0" sz="2000" spc="-10">
                <a:latin typeface="Calibri"/>
                <a:cs typeface="Calibri"/>
              </a:rPr>
              <a:t> physical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examination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should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include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pulse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rate,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blood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pressure,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jugular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venous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pressure,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37" name="object 10"/>
          <p:cNvSpPr txBox="1"/>
          <p:nvPr/>
        </p:nvSpPr>
        <p:spPr>
          <a:xfrm>
            <a:off x="963510" y="4129913"/>
            <a:ext cx="7678420" cy="27432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039"/>
              </a:lnSpc>
            </a:pPr>
            <a:r>
              <a:rPr dirty="0" sz="2000" spc="-5">
                <a:latin typeface="Calibri"/>
                <a:cs typeface="Calibri"/>
              </a:rPr>
              <a:t>heart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sounds, </a:t>
            </a:r>
            <a:r>
              <a:rPr dirty="0" sz="2000">
                <a:latin typeface="Calibri"/>
                <a:cs typeface="Calibri"/>
              </a:rPr>
              <a:t>ankle and</a:t>
            </a:r>
            <a:r>
              <a:rPr dirty="0" sz="2000" spc="-10">
                <a:latin typeface="Calibri"/>
                <a:cs typeface="Calibri"/>
              </a:rPr>
              <a:t> sacral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oedema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presence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 </a:t>
            </a:r>
            <a:r>
              <a:rPr dirty="0" sz="2000" spc="-5">
                <a:latin typeface="Calibri"/>
                <a:cs typeface="Calibri"/>
              </a:rPr>
              <a:t>basal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crepitations.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38" name="object 11"/>
          <p:cNvSpPr/>
          <p:nvPr/>
        </p:nvSpPr>
        <p:spPr>
          <a:xfrm>
            <a:off x="10918952" y="713231"/>
            <a:ext cx="1273175" cy="2533015"/>
          </a:xfrm>
          <a:custGeom>
            <a:avLst/>
            <a:ahLst/>
            <a:rect l="l" t="t" r="r" b="b"/>
            <a:pathLst>
              <a:path w="1273175" h="2533015">
                <a:moveTo>
                  <a:pt x="1273048" y="0"/>
                </a:moveTo>
                <a:lnTo>
                  <a:pt x="508" y="1266444"/>
                </a:lnTo>
                <a:lnTo>
                  <a:pt x="232321" y="1497164"/>
                </a:lnTo>
                <a:lnTo>
                  <a:pt x="0" y="1729486"/>
                </a:lnTo>
                <a:lnTo>
                  <a:pt x="456311" y="2185797"/>
                </a:lnTo>
                <a:lnTo>
                  <a:pt x="689762" y="1952409"/>
                </a:lnTo>
                <a:lnTo>
                  <a:pt x="1273048" y="2532888"/>
                </a:lnTo>
                <a:lnTo>
                  <a:pt x="1273048" y="0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639" name="object 12"/>
          <p:cNvSpPr/>
          <p:nvPr/>
        </p:nvSpPr>
        <p:spPr>
          <a:xfrm>
            <a:off x="0" y="4600955"/>
            <a:ext cx="1014094" cy="2018030"/>
          </a:xfrm>
          <a:custGeom>
            <a:avLst/>
            <a:ahLst/>
            <a:rect l="l" t="t" r="r" b="b"/>
            <a:pathLst>
              <a:path w="1014094" h="2018029">
                <a:moveTo>
                  <a:pt x="1014056" y="1370545"/>
                </a:moveTo>
                <a:lnTo>
                  <a:pt x="832510" y="1189012"/>
                </a:lnTo>
                <a:lnTo>
                  <a:pt x="1013460" y="1008888"/>
                </a:lnTo>
                <a:lnTo>
                  <a:pt x="0" y="0"/>
                </a:lnTo>
                <a:lnTo>
                  <a:pt x="0" y="2017776"/>
                </a:lnTo>
                <a:lnTo>
                  <a:pt x="488391" y="1531594"/>
                </a:lnTo>
                <a:lnTo>
                  <a:pt x="670699" y="1713890"/>
                </a:lnTo>
                <a:lnTo>
                  <a:pt x="1014056" y="1370545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object 2"/>
          <p:cNvSpPr txBox="1">
            <a:spLocks noGrp="1"/>
          </p:cNvSpPr>
          <p:nvPr>
            <p:ph type="title"/>
          </p:nvPr>
        </p:nvSpPr>
        <p:spPr>
          <a:xfrm>
            <a:off x="1167180" y="793241"/>
            <a:ext cx="4337050" cy="7747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dirty="0" sz="3600" spc="-20">
                <a:latin typeface="Calibri Light"/>
                <a:cs typeface="Calibri Light"/>
              </a:rPr>
              <a:t>Antenatal</a:t>
            </a:r>
            <a:r>
              <a:rPr b="0" dirty="0" sz="3600" spc="-40">
                <a:latin typeface="Calibri Light"/>
                <a:cs typeface="Calibri Light"/>
              </a:rPr>
              <a:t> </a:t>
            </a:r>
            <a:r>
              <a:rPr b="0" dirty="0" sz="3600" spc="-15">
                <a:latin typeface="Calibri Light"/>
                <a:cs typeface="Calibri Light"/>
              </a:rPr>
              <a:t>management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048587" name="object 3"/>
          <p:cNvSpPr/>
          <p:nvPr/>
        </p:nvSpPr>
        <p:spPr>
          <a:xfrm>
            <a:off x="0" y="0"/>
            <a:ext cx="1451610" cy="1869439"/>
          </a:xfrm>
          <a:custGeom>
            <a:avLst/>
            <a:ahLst/>
            <a:rect l="l" t="t" r="r" b="b"/>
            <a:pathLst>
              <a:path w="1451610" h="1869439">
                <a:moveTo>
                  <a:pt x="1451356" y="541909"/>
                </a:moveTo>
                <a:lnTo>
                  <a:pt x="909447" y="0"/>
                </a:lnTo>
                <a:lnTo>
                  <a:pt x="0" y="0"/>
                </a:lnTo>
                <a:lnTo>
                  <a:pt x="0" y="1744599"/>
                </a:lnTo>
                <a:lnTo>
                  <a:pt x="124383" y="1868932"/>
                </a:lnTo>
                <a:lnTo>
                  <a:pt x="334238" y="1659077"/>
                </a:lnTo>
                <a:lnTo>
                  <a:pt x="544068" y="1868932"/>
                </a:lnTo>
                <a:lnTo>
                  <a:pt x="887425" y="1525524"/>
                </a:lnTo>
                <a:lnTo>
                  <a:pt x="677570" y="1315720"/>
                </a:lnTo>
                <a:lnTo>
                  <a:pt x="1451356" y="541909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588" name="object 4"/>
          <p:cNvSpPr txBox="1"/>
          <p:nvPr/>
        </p:nvSpPr>
        <p:spPr>
          <a:xfrm>
            <a:off x="1405508" y="1689354"/>
            <a:ext cx="9347835" cy="1585595"/>
          </a:xfrm>
          <a:prstGeom prst="rect"/>
        </p:spPr>
        <p:txBody>
          <a:bodyPr bIns="0" lIns="0" rIns="0" rtlCol="0" tIns="113030" vert="horz" wrap="square">
            <a:spAutoFit/>
          </a:bodyPr>
          <a:p>
            <a:pPr indent="-228600" marL="241300">
              <a:lnSpc>
                <a:spcPct val="100000"/>
              </a:lnSpc>
              <a:spcBef>
                <a:spcPts val="890"/>
              </a:spcBef>
              <a:buFont typeface="Wingdings"/>
              <a:buChar char=""/>
              <a:tabLst>
                <a:tab algn="l" pos="241300"/>
              </a:tabLst>
            </a:pPr>
            <a:r>
              <a:rPr dirty="0" sz="1800" spc="-10">
                <a:latin typeface="Calibri"/>
                <a:cs typeface="Calibri"/>
              </a:rPr>
              <a:t>Most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women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will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remain well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during</a:t>
            </a:r>
            <a:r>
              <a:rPr dirty="0" sz="18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antenatal</a:t>
            </a:r>
            <a:r>
              <a:rPr dirty="0" sz="1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period</a:t>
            </a:r>
            <a:r>
              <a:rPr dirty="0" sz="1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dirty="0" sz="1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outpatient</a:t>
            </a:r>
            <a:endParaRPr sz="1800">
              <a:latin typeface="Calibri"/>
              <a:cs typeface="Calibri"/>
            </a:endParaRPr>
          </a:p>
          <a:p>
            <a:pPr indent="-228600" marL="240665" marR="191135">
              <a:lnSpc>
                <a:spcPts val="1939"/>
              </a:lnSpc>
              <a:spcBef>
                <a:spcPts val="1040"/>
              </a:spcBef>
              <a:buFont typeface="Wingdings"/>
              <a:buChar char=""/>
              <a:tabLst>
                <a:tab algn="l" pos="241300"/>
              </a:tabLst>
            </a:pPr>
            <a:r>
              <a:rPr dirty="0" sz="1800" spc="-5">
                <a:latin typeface="Calibri"/>
                <a:cs typeface="Calibri"/>
              </a:rPr>
              <a:t>management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usually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possible,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although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women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should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advised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have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low</a:t>
            </a:r>
            <a:r>
              <a:rPr dirty="0" sz="18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threshold</a:t>
            </a:r>
            <a:r>
              <a:rPr dirty="0" sz="18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5">
                <a:solidFill>
                  <a:srgbClr val="FF0000"/>
                </a:solidFill>
                <a:latin typeface="Calibri"/>
                <a:cs typeface="Calibri"/>
              </a:rPr>
              <a:t>for </a:t>
            </a:r>
            <a:r>
              <a:rPr dirty="0" sz="1800" spc="-39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reducing</a:t>
            </a:r>
            <a:r>
              <a:rPr dirty="0" sz="1800" spc="2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their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normal</a:t>
            </a:r>
            <a:r>
              <a:rPr dirty="0" sz="1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physical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activities</a:t>
            </a:r>
            <a:r>
              <a:rPr dirty="0" sz="18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indent="-228600" marL="241300">
              <a:lnSpc>
                <a:spcPct val="100000"/>
              </a:lnSpc>
              <a:spcBef>
                <a:spcPts val="755"/>
              </a:spcBef>
              <a:buFont typeface="Wingdings"/>
              <a:buChar char=""/>
              <a:tabLst>
                <a:tab algn="l" pos="241300"/>
              </a:tabLst>
            </a:pPr>
            <a:r>
              <a:rPr dirty="0" sz="1800" spc="-15">
                <a:latin typeface="Calibri"/>
                <a:cs typeface="Calibri"/>
              </a:rPr>
              <a:t>Echocardiography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non-invasive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useful</a:t>
            </a:r>
            <a:r>
              <a:rPr dirty="0" sz="1800">
                <a:latin typeface="Calibri"/>
                <a:cs typeface="Calibri"/>
              </a:rPr>
              <a:t> in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its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ability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serially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assess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function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valves,</a:t>
            </a:r>
            <a:r>
              <a:rPr dirty="0" sz="1800">
                <a:latin typeface="Calibri"/>
                <a:cs typeface="Calibri"/>
              </a:rPr>
              <a:t> and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589" name="object 5"/>
          <p:cNvSpPr txBox="1"/>
          <p:nvPr/>
        </p:nvSpPr>
        <p:spPr>
          <a:xfrm>
            <a:off x="1634108" y="3031693"/>
            <a:ext cx="255904" cy="39369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590" name="object 6"/>
          <p:cNvSpPr txBox="1"/>
          <p:nvPr/>
        </p:nvSpPr>
        <p:spPr>
          <a:xfrm>
            <a:off x="1928622" y="3053207"/>
            <a:ext cx="6621780" cy="28067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095"/>
              </a:lnSpc>
            </a:pPr>
            <a:r>
              <a:rPr dirty="0" sz="1800" spc="-10">
                <a:latin typeface="Calibri"/>
                <a:cs typeface="Calibri"/>
              </a:rPr>
              <a:t>echocardiogram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booking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visit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 </a:t>
            </a:r>
            <a:r>
              <a:rPr dirty="0" sz="1800" spc="-5">
                <a:latin typeface="Calibri"/>
                <a:cs typeface="Calibri"/>
              </a:rPr>
              <a:t>at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around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28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weeks’ </a:t>
            </a:r>
            <a:r>
              <a:rPr dirty="0" sz="1800" spc="-10">
                <a:latin typeface="Calibri"/>
                <a:cs typeface="Calibri"/>
              </a:rPr>
              <a:t>gestation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591" name="object 7"/>
          <p:cNvSpPr txBox="1"/>
          <p:nvPr/>
        </p:nvSpPr>
        <p:spPr>
          <a:xfrm>
            <a:off x="8538718" y="3031693"/>
            <a:ext cx="1925955" cy="39369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is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usual.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Any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signs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592" name="object 8"/>
          <p:cNvSpPr txBox="1"/>
          <p:nvPr/>
        </p:nvSpPr>
        <p:spPr>
          <a:xfrm>
            <a:off x="1405508" y="3279140"/>
            <a:ext cx="9364980" cy="2179955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240665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deteriorating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cardiac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status</a:t>
            </a:r>
            <a:r>
              <a:rPr dirty="0" sz="1800" spc="-5">
                <a:latin typeface="Calibri"/>
                <a:cs typeface="Calibri"/>
              </a:rPr>
              <a:t> should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carefully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investigated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treated.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Calibri"/>
              <a:cs typeface="Calibri"/>
            </a:endParaRPr>
          </a:p>
          <a:p>
            <a:pPr indent="-228600" marL="240665" marR="348615">
              <a:lnSpc>
                <a:spcPts val="1939"/>
              </a:lnSpc>
              <a:buFont typeface="Wingdings"/>
              <a:buChar char=""/>
              <a:tabLst>
                <a:tab algn="l" pos="241300"/>
              </a:tabLst>
            </a:pP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Anticoagulation</a:t>
            </a:r>
            <a:r>
              <a:rPr dirty="0" sz="1800" spc="1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dirty="0" sz="1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essential</a:t>
            </a:r>
            <a:r>
              <a:rPr dirty="0" sz="1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patients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with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congenital</a:t>
            </a:r>
            <a:r>
              <a:rPr dirty="0" sz="1800" spc="3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heart disease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who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have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pulmonary 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hypertension</a:t>
            </a:r>
            <a:r>
              <a:rPr dirty="0" sz="18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(PH)</a:t>
            </a:r>
            <a:r>
              <a:rPr dirty="0" sz="1800" spc="3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dirty="0" sz="18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artificial</a:t>
            </a:r>
            <a:r>
              <a:rPr dirty="0" sz="1800" spc="2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FF0000"/>
                </a:solidFill>
                <a:latin typeface="Calibri"/>
                <a:cs typeface="Calibri"/>
              </a:rPr>
              <a:t>valve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 replacements</a:t>
            </a:r>
            <a:r>
              <a:rPr dirty="0" sz="1800" spc="-5">
                <a:latin typeface="Calibri"/>
                <a:cs typeface="Calibri"/>
              </a:rPr>
              <a:t>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those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or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risk</a:t>
            </a:r>
            <a:r>
              <a:rPr dirty="0" sz="180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dirty="0" sz="1800" spc="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atrial</a:t>
            </a:r>
            <a:r>
              <a:rPr dirty="0" sz="1800" spc="1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800" spc="-5">
                <a:solidFill>
                  <a:srgbClr val="FF0000"/>
                </a:solidFill>
                <a:latin typeface="Calibri"/>
                <a:cs typeface="Calibri"/>
              </a:rPr>
              <a:t>fibrillation</a:t>
            </a:r>
            <a:r>
              <a:rPr dirty="0" sz="1800" spc="-5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indent="-280670" marL="292735">
              <a:lnSpc>
                <a:spcPts val="2055"/>
              </a:lnSpc>
              <a:spcBef>
                <a:spcPts val="755"/>
              </a:spcBef>
              <a:buFont typeface="Wingdings"/>
              <a:buChar char=""/>
              <a:tabLst>
                <a:tab algn="l" pos="292735"/>
                <a:tab algn="l" pos="293370"/>
              </a:tabLst>
            </a:pPr>
            <a:r>
              <a:rPr dirty="0" sz="1800" spc="-5">
                <a:latin typeface="Calibri"/>
                <a:cs typeface="Calibri"/>
              </a:rPr>
              <a:t>The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use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of anticoagulants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during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pregnancy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is</a:t>
            </a:r>
            <a:r>
              <a:rPr dirty="0" sz="1800">
                <a:latin typeface="Calibri"/>
                <a:cs typeface="Calibri"/>
              </a:rPr>
              <a:t> a</a:t>
            </a:r>
            <a:r>
              <a:rPr dirty="0" sz="1800" spc="45">
                <a:latin typeface="Calibri"/>
                <a:cs typeface="Calibri"/>
              </a:rPr>
              <a:t> </a:t>
            </a:r>
            <a:r>
              <a:rPr dirty="0" sz="1800" spc="-10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complicated</a:t>
            </a:r>
            <a:r>
              <a:rPr dirty="0" sz="1800" spc="2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800" spc="-5" u="heavy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issue</a:t>
            </a:r>
            <a:r>
              <a:rPr dirty="0" sz="1800" spc="-5">
                <a:latin typeface="Calibri"/>
                <a:cs typeface="Calibri"/>
              </a:rPr>
              <a:t> because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warfarin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teratogenic</a:t>
            </a:r>
            <a:endParaRPr sz="1800">
              <a:latin typeface="Calibri"/>
              <a:cs typeface="Calibri"/>
            </a:endParaRPr>
          </a:p>
          <a:p>
            <a:pPr marL="240665">
              <a:lnSpc>
                <a:spcPts val="2055"/>
              </a:lnSpc>
            </a:pPr>
            <a:r>
              <a:rPr dirty="0" sz="1800" spc="-5">
                <a:latin typeface="Calibri"/>
                <a:cs typeface="Calibri"/>
              </a:rPr>
              <a:t>if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used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15">
                <a:latin typeface="Calibri"/>
                <a:cs typeface="Calibri"/>
              </a:rPr>
              <a:t>first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trimester,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is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linked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with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fetal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intracranial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hemorrhage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third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trimester.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593" name="object 9"/>
          <p:cNvSpPr txBox="1"/>
          <p:nvPr/>
        </p:nvSpPr>
        <p:spPr>
          <a:xfrm>
            <a:off x="1405508" y="5268214"/>
            <a:ext cx="130175" cy="39369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Wingdings"/>
                <a:cs typeface="Wingdings"/>
              </a:rPr>
              <a:t>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048594" name="object 10"/>
          <p:cNvSpPr txBox="1"/>
          <p:nvPr/>
        </p:nvSpPr>
        <p:spPr>
          <a:xfrm>
            <a:off x="1698498" y="5288915"/>
            <a:ext cx="2955290" cy="28067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095"/>
              </a:lnSpc>
            </a:pPr>
            <a:r>
              <a:rPr dirty="0" sz="1800" spc="-10">
                <a:latin typeface="Calibri"/>
                <a:cs typeface="Calibri"/>
              </a:rPr>
              <a:t>Low-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molecular-weight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heparin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595" name="object 11"/>
          <p:cNvSpPr txBox="1"/>
          <p:nvPr/>
        </p:nvSpPr>
        <p:spPr>
          <a:xfrm>
            <a:off x="4641341" y="5268214"/>
            <a:ext cx="5892800" cy="393699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Calibri"/>
                <a:cs typeface="Calibri"/>
              </a:rPr>
              <a:t>is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often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used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alternative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to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warfarin,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especially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in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first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596" name="object 12"/>
          <p:cNvSpPr txBox="1"/>
          <p:nvPr/>
        </p:nvSpPr>
        <p:spPr>
          <a:xfrm>
            <a:off x="1634108" y="5515152"/>
            <a:ext cx="5695315" cy="393700"/>
          </a:xfrm>
          <a:prstGeom prst="rect"/>
        </p:spPr>
        <p:txBody>
          <a:bodyPr bIns="0" lIns="0" rIns="0" rtlCol="0" tIns="12700" vert="horz" wrap="square">
            <a:spAutoFit/>
          </a:bodyPr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third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trimester,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can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be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titrated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using</a:t>
            </a:r>
            <a:r>
              <a:rPr dirty="0" sz="180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factor</a:t>
            </a:r>
            <a:r>
              <a:rPr dirty="0" sz="1800" spc="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Xa</a:t>
            </a:r>
            <a:r>
              <a:rPr dirty="0" sz="1800" spc="10">
                <a:latin typeface="Calibri"/>
                <a:cs typeface="Calibri"/>
              </a:rPr>
              <a:t> </a:t>
            </a:r>
            <a:r>
              <a:rPr dirty="0" sz="1800" spc="-5">
                <a:latin typeface="Calibri"/>
                <a:cs typeface="Calibri"/>
              </a:rPr>
              <a:t>levels.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48597" name="object 13"/>
          <p:cNvSpPr/>
          <p:nvPr/>
        </p:nvSpPr>
        <p:spPr>
          <a:xfrm>
            <a:off x="8602980" y="5721096"/>
            <a:ext cx="2263140" cy="1137285"/>
          </a:xfrm>
          <a:custGeom>
            <a:avLst/>
            <a:ahLst/>
            <a:rect l="l" t="t" r="r" b="b"/>
            <a:pathLst>
              <a:path w="2263140" h="1137284">
                <a:moveTo>
                  <a:pt x="2263140" y="1136904"/>
                </a:moveTo>
                <a:lnTo>
                  <a:pt x="1131570" y="0"/>
                </a:lnTo>
                <a:lnTo>
                  <a:pt x="741807" y="391604"/>
                </a:lnTo>
                <a:lnTo>
                  <a:pt x="529082" y="178904"/>
                </a:lnTo>
                <a:lnTo>
                  <a:pt x="72771" y="635254"/>
                </a:lnTo>
                <a:lnTo>
                  <a:pt x="286524" y="849033"/>
                </a:lnTo>
                <a:lnTo>
                  <a:pt x="0" y="1136904"/>
                </a:lnTo>
                <a:lnTo>
                  <a:pt x="2263140" y="1136904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object 2"/>
          <p:cNvSpPr txBox="1"/>
          <p:nvPr/>
        </p:nvSpPr>
        <p:spPr>
          <a:xfrm>
            <a:off x="722172" y="666115"/>
            <a:ext cx="2995930" cy="1071245"/>
          </a:xfrm>
          <a:prstGeom prst="rect"/>
        </p:spPr>
        <p:txBody>
          <a:bodyPr bIns="0" lIns="0" rIns="0" rtlCol="0" tIns="72390" vert="horz" wrap="square">
            <a:spAutoFit/>
          </a:bodyPr>
          <a:p>
            <a:pPr marL="12700" marR="5080">
              <a:lnSpc>
                <a:spcPts val="3910"/>
              </a:lnSpc>
              <a:spcBef>
                <a:spcPts val="570"/>
              </a:spcBef>
            </a:pPr>
            <a:r>
              <a:rPr dirty="0" sz="3600" spc="-25">
                <a:latin typeface="Calibri Light"/>
                <a:cs typeface="Calibri Light"/>
              </a:rPr>
              <a:t>High-risk</a:t>
            </a:r>
            <a:r>
              <a:rPr dirty="0" sz="3600" spc="-140">
                <a:latin typeface="Calibri Light"/>
                <a:cs typeface="Calibri Light"/>
              </a:rPr>
              <a:t> </a:t>
            </a:r>
            <a:r>
              <a:rPr dirty="0" sz="3600" spc="-35">
                <a:latin typeface="Calibri Light"/>
                <a:cs typeface="Calibri Light"/>
              </a:rPr>
              <a:t>cardiac </a:t>
            </a:r>
            <a:r>
              <a:rPr dirty="0" sz="3600" spc="-800">
                <a:latin typeface="Calibri Light"/>
                <a:cs typeface="Calibri Light"/>
              </a:rPr>
              <a:t> </a:t>
            </a:r>
            <a:r>
              <a:rPr dirty="0" sz="3600" spc="-30">
                <a:latin typeface="Calibri Light"/>
                <a:cs typeface="Calibri Light"/>
              </a:rPr>
              <a:t>conditions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048599" name="object 3"/>
          <p:cNvSpPr/>
          <p:nvPr/>
        </p:nvSpPr>
        <p:spPr>
          <a:xfrm>
            <a:off x="0" y="0"/>
            <a:ext cx="1451610" cy="1869439"/>
          </a:xfrm>
          <a:custGeom>
            <a:avLst/>
            <a:ahLst/>
            <a:rect l="l" t="t" r="r" b="b"/>
            <a:pathLst>
              <a:path w="1451610" h="1869439">
                <a:moveTo>
                  <a:pt x="1451356" y="541909"/>
                </a:moveTo>
                <a:lnTo>
                  <a:pt x="909447" y="0"/>
                </a:lnTo>
                <a:lnTo>
                  <a:pt x="0" y="0"/>
                </a:lnTo>
                <a:lnTo>
                  <a:pt x="0" y="1744599"/>
                </a:lnTo>
                <a:lnTo>
                  <a:pt x="124383" y="1868932"/>
                </a:lnTo>
                <a:lnTo>
                  <a:pt x="334238" y="1659077"/>
                </a:lnTo>
                <a:lnTo>
                  <a:pt x="544068" y="1868932"/>
                </a:lnTo>
                <a:lnTo>
                  <a:pt x="887425" y="1525524"/>
                </a:lnTo>
                <a:lnTo>
                  <a:pt x="677570" y="1315720"/>
                </a:lnTo>
                <a:lnTo>
                  <a:pt x="1451356" y="541909"/>
                </a:lnTo>
                <a:close/>
              </a:path>
            </a:pathLst>
          </a:custGeom>
          <a:solidFill>
            <a:srgbClr val="4472C4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600" name="object 4"/>
          <p:cNvSpPr/>
          <p:nvPr/>
        </p:nvSpPr>
        <p:spPr>
          <a:xfrm>
            <a:off x="822109" y="2182367"/>
            <a:ext cx="5681980" cy="311150"/>
          </a:xfrm>
          <a:custGeom>
            <a:avLst/>
            <a:ahLst/>
            <a:rect l="l" t="t" r="r" b="b"/>
            <a:pathLst>
              <a:path w="5681980" h="311150">
                <a:moveTo>
                  <a:pt x="5681421" y="0"/>
                </a:moveTo>
                <a:lnTo>
                  <a:pt x="4157434" y="0"/>
                </a:lnTo>
                <a:lnTo>
                  <a:pt x="3898392" y="0"/>
                </a:lnTo>
                <a:lnTo>
                  <a:pt x="0" y="0"/>
                </a:lnTo>
                <a:lnTo>
                  <a:pt x="0" y="310896"/>
                </a:lnTo>
                <a:lnTo>
                  <a:pt x="3898354" y="310896"/>
                </a:lnTo>
                <a:lnTo>
                  <a:pt x="4157434" y="310896"/>
                </a:lnTo>
                <a:lnTo>
                  <a:pt x="5681421" y="310896"/>
                </a:lnTo>
                <a:lnTo>
                  <a:pt x="568142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bIns="0" lIns="0" rIns="0" rtlCol="0" tIns="0" wrap="square"/>
          <a:p/>
        </p:txBody>
      </p:sp>
      <p:sp>
        <p:nvSpPr>
          <p:cNvPr id="1048601" name="object 5"/>
          <p:cNvSpPr/>
          <p:nvPr/>
        </p:nvSpPr>
        <p:spPr>
          <a:xfrm>
            <a:off x="822109" y="3660647"/>
            <a:ext cx="5323840" cy="311150"/>
          </a:xfrm>
          <a:custGeom>
            <a:avLst/>
            <a:ahLst/>
            <a:rect l="l" t="t" r="r" b="b"/>
            <a:pathLst>
              <a:path w="5323840" h="311150">
                <a:moveTo>
                  <a:pt x="4078173" y="0"/>
                </a:moveTo>
                <a:lnTo>
                  <a:pt x="3892296" y="0"/>
                </a:lnTo>
                <a:lnTo>
                  <a:pt x="0" y="0"/>
                </a:lnTo>
                <a:lnTo>
                  <a:pt x="0" y="310896"/>
                </a:lnTo>
                <a:lnTo>
                  <a:pt x="3892258" y="310896"/>
                </a:lnTo>
                <a:lnTo>
                  <a:pt x="4078173" y="310896"/>
                </a:lnTo>
                <a:lnTo>
                  <a:pt x="4078173" y="0"/>
                </a:lnTo>
                <a:close/>
              </a:path>
              <a:path w="5323840" h="311150">
                <a:moveTo>
                  <a:pt x="5323294" y="0"/>
                </a:moveTo>
                <a:lnTo>
                  <a:pt x="4078186" y="0"/>
                </a:lnTo>
                <a:lnTo>
                  <a:pt x="4078186" y="310896"/>
                </a:lnTo>
                <a:lnTo>
                  <a:pt x="5323294" y="310896"/>
                </a:lnTo>
                <a:lnTo>
                  <a:pt x="532329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bIns="0" lIns="0" rIns="0" rtlCol="0" tIns="0" wrap="square"/>
          <a:p/>
        </p:txBody>
      </p:sp>
      <p:sp>
        <p:nvSpPr>
          <p:cNvPr id="1048602" name="object 6"/>
          <p:cNvSpPr txBox="1"/>
          <p:nvPr/>
        </p:nvSpPr>
        <p:spPr>
          <a:xfrm>
            <a:off x="580745" y="2159635"/>
            <a:ext cx="114935" cy="445134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48603" name="object 7"/>
          <p:cNvSpPr txBox="1"/>
          <p:nvPr/>
        </p:nvSpPr>
        <p:spPr>
          <a:xfrm>
            <a:off x="822109" y="2182367"/>
            <a:ext cx="5681980" cy="311150"/>
          </a:xfrm>
          <a:prstGeom prst="rect"/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dirty="0" sz="2000" spc="-15">
                <a:latin typeface="Calibri"/>
                <a:cs typeface="Calibri"/>
              </a:rPr>
              <a:t>Systemic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ventricular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dysfunction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(EF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&lt;30%,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NYHA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Class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04" name="object 8"/>
          <p:cNvSpPr txBox="1"/>
          <p:nvPr/>
        </p:nvSpPr>
        <p:spPr>
          <a:xfrm>
            <a:off x="822109" y="2493264"/>
            <a:ext cx="738505" cy="27432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035"/>
              </a:lnSpc>
            </a:pPr>
            <a:r>
              <a:rPr dirty="0" sz="2000" spc="-5">
                <a:latin typeface="Calibri"/>
                <a:cs typeface="Calibri"/>
              </a:rPr>
              <a:t>III–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IV).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05" name="object 9"/>
          <p:cNvSpPr txBox="1"/>
          <p:nvPr/>
        </p:nvSpPr>
        <p:spPr>
          <a:xfrm>
            <a:off x="580745" y="2737840"/>
            <a:ext cx="114935" cy="1598930"/>
          </a:xfrm>
          <a:prstGeom prst="rect"/>
        </p:spPr>
        <p:txBody>
          <a:bodyPr bIns="0" lIns="0" rIns="0" rtlCol="0" tIns="109855" vert="horz" wrap="square">
            <a:spAutoFit/>
          </a:bodyPr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48606" name="object 10"/>
          <p:cNvSpPr txBox="1"/>
          <p:nvPr/>
        </p:nvSpPr>
        <p:spPr>
          <a:xfrm>
            <a:off x="822109" y="2857500"/>
            <a:ext cx="2617470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dirty="0" sz="2000" spc="-5">
                <a:latin typeface="Calibri"/>
                <a:cs typeface="Calibri"/>
              </a:rPr>
              <a:t>Pulmonary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hypertension.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07" name="object 11"/>
          <p:cNvSpPr txBox="1"/>
          <p:nvPr/>
        </p:nvSpPr>
        <p:spPr>
          <a:xfrm>
            <a:off x="822109" y="3259835"/>
            <a:ext cx="3517900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dirty="0" sz="2000" spc="-5">
                <a:latin typeface="Calibri"/>
                <a:cs typeface="Calibri"/>
              </a:rPr>
              <a:t>Cyanotic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congenital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heart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disease.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08" name="object 12"/>
          <p:cNvSpPr txBox="1"/>
          <p:nvPr/>
        </p:nvSpPr>
        <p:spPr>
          <a:xfrm>
            <a:off x="822109" y="3660647"/>
            <a:ext cx="5323840" cy="311150"/>
          </a:xfrm>
          <a:prstGeom prst="rect"/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dirty="0" sz="2000">
                <a:latin typeface="Calibri"/>
                <a:cs typeface="Calibri"/>
              </a:rPr>
              <a:t>Aortic </a:t>
            </a:r>
            <a:r>
              <a:rPr dirty="0" sz="2000" spc="-5">
                <a:latin typeface="Calibri"/>
                <a:cs typeface="Calibri"/>
              </a:rPr>
              <a:t>pathology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(dilated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aortic</a:t>
            </a:r>
            <a:r>
              <a:rPr dirty="0" sz="2000" spc="1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root</a:t>
            </a:r>
            <a:r>
              <a:rPr dirty="0" sz="2000">
                <a:latin typeface="Calibri"/>
                <a:cs typeface="Calibri"/>
              </a:rPr>
              <a:t> &gt;4 cm, </a:t>
            </a:r>
            <a:r>
              <a:rPr dirty="0" sz="2000" spc="-5">
                <a:latin typeface="Calibri"/>
                <a:cs typeface="Calibri"/>
              </a:rPr>
              <a:t>Marfan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09" name="object 13"/>
          <p:cNvSpPr txBox="1"/>
          <p:nvPr/>
        </p:nvSpPr>
        <p:spPr>
          <a:xfrm>
            <a:off x="822109" y="3971544"/>
            <a:ext cx="1167765" cy="254001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039"/>
              </a:lnSpc>
            </a:pPr>
            <a:r>
              <a:rPr dirty="0" sz="2000" spc="-45">
                <a:latin typeface="Calibri"/>
                <a:cs typeface="Calibri"/>
              </a:rPr>
              <a:t>s</a:t>
            </a:r>
            <a:r>
              <a:rPr dirty="0" sz="2000">
                <a:latin typeface="Calibri"/>
                <a:cs typeface="Calibri"/>
              </a:rPr>
              <a:t>y</a:t>
            </a:r>
            <a:r>
              <a:rPr dirty="0" sz="2000" spc="5">
                <a:latin typeface="Calibri"/>
                <a:cs typeface="Calibri"/>
              </a:rPr>
              <a:t>n</a:t>
            </a:r>
            <a:r>
              <a:rPr dirty="0" sz="2000" spc="-5">
                <a:latin typeface="Calibri"/>
                <a:cs typeface="Calibri"/>
              </a:rPr>
              <a:t>d</a:t>
            </a:r>
            <a:r>
              <a:rPr dirty="0" sz="2000" spc="-40">
                <a:latin typeface="Calibri"/>
                <a:cs typeface="Calibri"/>
              </a:rPr>
              <a:t>r</a:t>
            </a:r>
            <a:r>
              <a:rPr dirty="0" sz="2000" spc="-5">
                <a:latin typeface="Calibri"/>
                <a:cs typeface="Calibri"/>
              </a:rPr>
              <a:t>om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 spc="-5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10" name="object 14"/>
          <p:cNvSpPr txBox="1"/>
          <p:nvPr/>
        </p:nvSpPr>
        <p:spPr>
          <a:xfrm>
            <a:off x="580745" y="4216374"/>
            <a:ext cx="114935" cy="2129790"/>
          </a:xfrm>
          <a:prstGeom prst="rect"/>
        </p:spPr>
        <p:txBody>
          <a:bodyPr bIns="0" lIns="0" rIns="0" rtlCol="0" tIns="109855" vert="horz" wrap="square">
            <a:spAutoFit/>
          </a:bodyPr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48611" name="object 15"/>
          <p:cNvSpPr txBox="1"/>
          <p:nvPr/>
        </p:nvSpPr>
        <p:spPr>
          <a:xfrm>
            <a:off x="822109" y="4335779"/>
            <a:ext cx="2402205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dirty="0" sz="2000">
                <a:latin typeface="Calibri"/>
                <a:cs typeface="Calibri"/>
              </a:rPr>
              <a:t>Ischemic </a:t>
            </a:r>
            <a:r>
              <a:rPr dirty="0" sz="2000" spc="-5">
                <a:latin typeface="Calibri"/>
                <a:cs typeface="Calibri"/>
              </a:rPr>
              <a:t>heart disease.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12" name="object 16"/>
          <p:cNvSpPr txBox="1"/>
          <p:nvPr/>
        </p:nvSpPr>
        <p:spPr>
          <a:xfrm>
            <a:off x="822109" y="4738115"/>
            <a:ext cx="5489575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dirty="0" sz="2000" spc="-10">
                <a:latin typeface="Calibri"/>
                <a:cs typeface="Calibri"/>
              </a:rPr>
              <a:t>Left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heart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obstructive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lesions</a:t>
            </a:r>
            <a:r>
              <a:rPr dirty="0" sz="2000" spc="2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(aortic,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mitral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stenosis).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13" name="object 17"/>
          <p:cNvSpPr txBox="1"/>
          <p:nvPr/>
        </p:nvSpPr>
        <p:spPr>
          <a:xfrm>
            <a:off x="822109" y="5138928"/>
            <a:ext cx="3213100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325"/>
              </a:lnSpc>
            </a:pPr>
            <a:r>
              <a:rPr dirty="0" sz="2000" spc="-10">
                <a:latin typeface="Calibri"/>
                <a:cs typeface="Calibri"/>
              </a:rPr>
              <a:t>Prosthetic</a:t>
            </a:r>
            <a:r>
              <a:rPr dirty="0" sz="2000" spc="1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heart </a:t>
            </a:r>
            <a:r>
              <a:rPr dirty="0" sz="2000" spc="-10">
                <a:latin typeface="Calibri"/>
                <a:cs typeface="Calibri"/>
              </a:rPr>
              <a:t>valves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(metal).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14" name="object 18"/>
          <p:cNvSpPr txBox="1"/>
          <p:nvPr/>
        </p:nvSpPr>
        <p:spPr>
          <a:xfrm>
            <a:off x="822109" y="5542775"/>
            <a:ext cx="3888104" cy="311150"/>
          </a:xfrm>
          <a:prstGeom prst="rect"/>
          <a:solidFill>
            <a:srgbClr val="FFFF00"/>
          </a:solidFill>
        </p:spPr>
        <p:txBody>
          <a:bodyPr bIns="0" lIns="0" rIns="0" rtlCol="0" tIns="0" vert="horz" wrap="square">
            <a:spAutoFit/>
          </a:bodyPr>
          <a:p>
            <a:pPr>
              <a:lnSpc>
                <a:spcPts val="2330"/>
              </a:lnSpc>
            </a:pPr>
            <a:r>
              <a:rPr dirty="0" sz="2000" spc="-10">
                <a:latin typeface="Calibri"/>
                <a:cs typeface="Calibri"/>
              </a:rPr>
              <a:t>Previous </a:t>
            </a:r>
            <a:r>
              <a:rPr dirty="0" sz="2000" spc="-5">
                <a:latin typeface="Calibri"/>
                <a:cs typeface="Calibri"/>
              </a:rPr>
              <a:t>peripartum</a:t>
            </a:r>
            <a:r>
              <a:rPr dirty="0" sz="2000" spc="-20">
                <a:latin typeface="Calibri"/>
                <a:cs typeface="Calibri"/>
              </a:rPr>
              <a:t> cardiomyopathy.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15" name="object 19"/>
          <p:cNvSpPr/>
          <p:nvPr/>
        </p:nvSpPr>
        <p:spPr>
          <a:xfrm>
            <a:off x="8602980" y="5721096"/>
            <a:ext cx="2263140" cy="1137285"/>
          </a:xfrm>
          <a:custGeom>
            <a:avLst/>
            <a:ahLst/>
            <a:rect l="l" t="t" r="r" b="b"/>
            <a:pathLst>
              <a:path w="2263140" h="1137284">
                <a:moveTo>
                  <a:pt x="2263140" y="1136904"/>
                </a:moveTo>
                <a:lnTo>
                  <a:pt x="1131570" y="0"/>
                </a:lnTo>
                <a:lnTo>
                  <a:pt x="741807" y="391604"/>
                </a:lnTo>
                <a:lnTo>
                  <a:pt x="529082" y="178904"/>
                </a:lnTo>
                <a:lnTo>
                  <a:pt x="72771" y="635254"/>
                </a:lnTo>
                <a:lnTo>
                  <a:pt x="286524" y="849033"/>
                </a:lnTo>
                <a:lnTo>
                  <a:pt x="0" y="1136904"/>
                </a:lnTo>
                <a:lnTo>
                  <a:pt x="2263140" y="1136904"/>
                </a:lnTo>
                <a:close/>
              </a:path>
            </a:pathLst>
          </a:custGeom>
          <a:solidFill>
            <a:srgbClr val="FFC000">
              <a:alpha val="30198"/>
            </a:srgbClr>
          </a:solidFill>
        </p:spPr>
        <p:txBody>
          <a:bodyPr bIns="0" lIns="0" rIns="0" rtlCol="0" tIns="0" wrap="square"/>
          <a:p/>
        </p:txBody>
      </p:sp>
      <p:sp>
        <p:nvSpPr>
          <p:cNvPr id="1048616" name="object 20"/>
          <p:cNvSpPr txBox="1">
            <a:spLocks noGrp="1"/>
          </p:cNvSpPr>
          <p:nvPr>
            <p:ph type="title"/>
          </p:nvPr>
        </p:nvSpPr>
        <p:spPr>
          <a:xfrm>
            <a:off x="7110221" y="592963"/>
            <a:ext cx="3990975" cy="1071245"/>
          </a:xfrm>
          <a:prstGeom prst="rect"/>
        </p:spPr>
        <p:txBody>
          <a:bodyPr bIns="0" lIns="0" rIns="0" rtlCol="0" tIns="72390" vert="horz" wrap="square">
            <a:spAutoFit/>
          </a:bodyPr>
          <a:p>
            <a:pPr marL="12700" marR="5080">
              <a:lnSpc>
                <a:spcPts val="3910"/>
              </a:lnSpc>
              <a:spcBef>
                <a:spcPts val="570"/>
              </a:spcBef>
            </a:pPr>
            <a:r>
              <a:rPr b="0" dirty="0" sz="3600" spc="-45">
                <a:latin typeface="Calibri Light"/>
                <a:cs typeface="Calibri Light"/>
              </a:rPr>
              <a:t>Fetal</a:t>
            </a:r>
            <a:r>
              <a:rPr b="0" dirty="0" sz="3600" spc="-85">
                <a:latin typeface="Calibri Light"/>
                <a:cs typeface="Calibri Light"/>
              </a:rPr>
              <a:t> </a:t>
            </a:r>
            <a:r>
              <a:rPr b="0" dirty="0" sz="3600" spc="-25">
                <a:latin typeface="Calibri Light"/>
                <a:cs typeface="Calibri Light"/>
              </a:rPr>
              <a:t>risks</a:t>
            </a:r>
            <a:r>
              <a:rPr b="0" dirty="0" sz="3600" spc="-105">
                <a:latin typeface="Calibri Light"/>
                <a:cs typeface="Calibri Light"/>
              </a:rPr>
              <a:t> </a:t>
            </a:r>
            <a:r>
              <a:rPr b="0" dirty="0" sz="3600" spc="-10">
                <a:latin typeface="Calibri Light"/>
                <a:cs typeface="Calibri Light"/>
              </a:rPr>
              <a:t>of</a:t>
            </a:r>
            <a:r>
              <a:rPr b="0" dirty="0" sz="3600" spc="-60">
                <a:latin typeface="Calibri Light"/>
                <a:cs typeface="Calibri Light"/>
              </a:rPr>
              <a:t> </a:t>
            </a:r>
            <a:r>
              <a:rPr b="0" dirty="0" sz="3600" spc="-40">
                <a:latin typeface="Calibri Light"/>
                <a:cs typeface="Calibri Light"/>
              </a:rPr>
              <a:t>maternal </a:t>
            </a:r>
            <a:r>
              <a:rPr b="0" dirty="0" sz="3600" spc="-800">
                <a:latin typeface="Calibri Light"/>
                <a:cs typeface="Calibri Light"/>
              </a:rPr>
              <a:t> </a:t>
            </a:r>
            <a:r>
              <a:rPr b="0" dirty="0" sz="3600" spc="-35">
                <a:latin typeface="Calibri Light"/>
                <a:cs typeface="Calibri Light"/>
              </a:rPr>
              <a:t>cardiac</a:t>
            </a:r>
            <a:r>
              <a:rPr b="0" dirty="0" sz="3600" spc="-95">
                <a:latin typeface="Calibri Light"/>
                <a:cs typeface="Calibri Light"/>
              </a:rPr>
              <a:t> </a:t>
            </a:r>
            <a:r>
              <a:rPr b="0" dirty="0" sz="3600" spc="-25">
                <a:latin typeface="Calibri Light"/>
                <a:cs typeface="Calibri Light"/>
              </a:rPr>
              <a:t>disease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1048617" name="object 21"/>
          <p:cNvSpPr/>
          <p:nvPr/>
        </p:nvSpPr>
        <p:spPr>
          <a:xfrm>
            <a:off x="7483982" y="2347214"/>
            <a:ext cx="3051175" cy="311150"/>
          </a:xfrm>
          <a:custGeom>
            <a:avLst/>
            <a:ahLst/>
            <a:rect l="l" t="t" r="r" b="b"/>
            <a:pathLst>
              <a:path w="3051175" h="311150">
                <a:moveTo>
                  <a:pt x="3051048" y="0"/>
                </a:moveTo>
                <a:lnTo>
                  <a:pt x="0" y="0"/>
                </a:lnTo>
                <a:lnTo>
                  <a:pt x="0" y="310896"/>
                </a:lnTo>
                <a:lnTo>
                  <a:pt x="3051048" y="310896"/>
                </a:lnTo>
                <a:lnTo>
                  <a:pt x="3051048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bIns="0" lIns="0" rIns="0" rtlCol="0" tIns="0" wrap="square"/>
          <a:p/>
        </p:txBody>
      </p:sp>
      <p:sp>
        <p:nvSpPr>
          <p:cNvPr id="1048618" name="object 22"/>
          <p:cNvSpPr/>
          <p:nvPr/>
        </p:nvSpPr>
        <p:spPr>
          <a:xfrm>
            <a:off x="7483983" y="4226305"/>
            <a:ext cx="3569335" cy="585470"/>
          </a:xfrm>
          <a:custGeom>
            <a:avLst/>
            <a:ahLst/>
            <a:rect l="l" t="t" r="r" b="b"/>
            <a:pathLst>
              <a:path w="3569334" h="585470">
                <a:moveTo>
                  <a:pt x="3569195" y="274332"/>
                </a:moveTo>
                <a:lnTo>
                  <a:pt x="2633472" y="274332"/>
                </a:lnTo>
                <a:lnTo>
                  <a:pt x="2633472" y="0"/>
                </a:lnTo>
                <a:lnTo>
                  <a:pt x="0" y="0"/>
                </a:lnTo>
                <a:lnTo>
                  <a:pt x="0" y="274332"/>
                </a:lnTo>
                <a:lnTo>
                  <a:pt x="0" y="310896"/>
                </a:lnTo>
                <a:lnTo>
                  <a:pt x="0" y="585216"/>
                </a:lnTo>
                <a:lnTo>
                  <a:pt x="3569195" y="585216"/>
                </a:lnTo>
                <a:lnTo>
                  <a:pt x="3569195" y="274332"/>
                </a:lnTo>
                <a:close/>
              </a:path>
            </a:pathLst>
          </a:custGeom>
          <a:solidFill>
            <a:srgbClr val="00FFFF"/>
          </a:solidFill>
        </p:spPr>
        <p:txBody>
          <a:bodyPr bIns="0" lIns="0" rIns="0" rtlCol="0" tIns="0" wrap="square"/>
          <a:p/>
        </p:txBody>
      </p:sp>
      <p:sp>
        <p:nvSpPr>
          <p:cNvPr id="1048619" name="object 23"/>
          <p:cNvSpPr txBox="1"/>
          <p:nvPr/>
        </p:nvSpPr>
        <p:spPr>
          <a:xfrm>
            <a:off x="7243698" y="2323922"/>
            <a:ext cx="114935" cy="445134"/>
          </a:xfrm>
          <a:prstGeom prst="rect"/>
        </p:spPr>
        <p:txBody>
          <a:bodyPr bIns="0" lIns="0" rIns="0" rtlCol="0" tIns="13335" vert="horz" wrap="square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48620" name="object 24"/>
          <p:cNvSpPr txBox="1"/>
          <p:nvPr/>
        </p:nvSpPr>
        <p:spPr>
          <a:xfrm>
            <a:off x="7483982" y="2347214"/>
            <a:ext cx="3051175" cy="311150"/>
          </a:xfrm>
          <a:prstGeom prst="rect"/>
        </p:spPr>
        <p:txBody>
          <a:bodyPr bIns="0" lIns="0" rIns="0" rtlCol="0" tIns="0" vert="horz" wrap="square">
            <a:spAutoFit/>
          </a:bodyPr>
          <a:p>
            <a:pPr marL="635">
              <a:lnSpc>
                <a:spcPts val="2325"/>
              </a:lnSpc>
            </a:pPr>
            <a:r>
              <a:rPr dirty="0" sz="2000" spc="-5">
                <a:latin typeface="Calibri"/>
                <a:cs typeface="Calibri"/>
              </a:rPr>
              <a:t>Recurrence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(congenital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heart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21" name="object 25"/>
          <p:cNvSpPr txBox="1"/>
          <p:nvPr/>
        </p:nvSpPr>
        <p:spPr>
          <a:xfrm>
            <a:off x="7483982" y="2658110"/>
            <a:ext cx="919480" cy="274320"/>
          </a:xfrm>
          <a:prstGeom prst="rect"/>
          <a:solidFill>
            <a:srgbClr val="00FFFF"/>
          </a:solidFill>
        </p:spPr>
        <p:txBody>
          <a:bodyPr bIns="0" lIns="0" rIns="0" rtlCol="0" tIns="0" vert="horz" wrap="square">
            <a:spAutoFit/>
          </a:bodyPr>
          <a:p>
            <a:pPr marL="635">
              <a:lnSpc>
                <a:spcPts val="2035"/>
              </a:lnSpc>
            </a:pPr>
            <a:r>
              <a:rPr dirty="0" sz="2000" spc="-5">
                <a:latin typeface="Calibri"/>
                <a:cs typeface="Calibri"/>
              </a:rPr>
              <a:t>d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5">
                <a:latin typeface="Calibri"/>
                <a:cs typeface="Calibri"/>
              </a:rPr>
              <a:t>s</a:t>
            </a:r>
            <a:r>
              <a:rPr dirty="0" sz="2000" spc="-10">
                <a:latin typeface="Calibri"/>
                <a:cs typeface="Calibri"/>
              </a:rPr>
              <a:t>e</a:t>
            </a:r>
            <a:r>
              <a:rPr dirty="0" sz="2000">
                <a:latin typeface="Calibri"/>
                <a:cs typeface="Calibri"/>
              </a:rPr>
              <a:t>ase).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22" name="object 26"/>
          <p:cNvSpPr txBox="1"/>
          <p:nvPr/>
        </p:nvSpPr>
        <p:spPr>
          <a:xfrm>
            <a:off x="7243698" y="2902686"/>
            <a:ext cx="114935" cy="2127250"/>
          </a:xfrm>
          <a:prstGeom prst="rect"/>
        </p:spPr>
        <p:txBody>
          <a:bodyPr bIns="0" lIns="0" rIns="0" rtlCol="0" tIns="109855" vert="horz" wrap="square">
            <a:spAutoFit/>
          </a:bodyPr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200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048623" name="object 27"/>
          <p:cNvSpPr txBox="1"/>
          <p:nvPr/>
        </p:nvSpPr>
        <p:spPr>
          <a:xfrm>
            <a:off x="7483982" y="3022345"/>
            <a:ext cx="3479800" cy="311150"/>
          </a:xfrm>
          <a:prstGeom prst="rect"/>
          <a:solidFill>
            <a:srgbClr val="00FFFF"/>
          </a:solidFill>
        </p:spPr>
        <p:txBody>
          <a:bodyPr bIns="0" lIns="0" rIns="0" rtlCol="0" tIns="0" vert="horz" wrap="square">
            <a:spAutoFit/>
          </a:bodyPr>
          <a:p>
            <a:pPr marL="635">
              <a:lnSpc>
                <a:spcPts val="2325"/>
              </a:lnSpc>
            </a:pPr>
            <a:r>
              <a:rPr dirty="0" sz="2000" spc="-5">
                <a:latin typeface="Calibri"/>
                <a:cs typeface="Calibri"/>
              </a:rPr>
              <a:t>Maternal cyanosis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(fetal</a:t>
            </a:r>
            <a:r>
              <a:rPr dirty="0" sz="200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hypoxia).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24" name="object 28"/>
          <p:cNvSpPr txBox="1"/>
          <p:nvPr/>
        </p:nvSpPr>
        <p:spPr>
          <a:xfrm>
            <a:off x="7483982" y="3424682"/>
            <a:ext cx="2382520" cy="311150"/>
          </a:xfrm>
          <a:prstGeom prst="rect"/>
          <a:solidFill>
            <a:srgbClr val="00FFFF"/>
          </a:solidFill>
        </p:spPr>
        <p:txBody>
          <a:bodyPr bIns="0" lIns="0" rIns="0" rtlCol="0" tIns="0" vert="horz" wrap="square">
            <a:spAutoFit/>
          </a:bodyPr>
          <a:p>
            <a:pPr marL="635">
              <a:lnSpc>
                <a:spcPts val="2325"/>
              </a:lnSpc>
            </a:pPr>
            <a:r>
              <a:rPr dirty="0" sz="2000" spc="-10">
                <a:latin typeface="Calibri"/>
                <a:cs typeface="Calibri"/>
              </a:rPr>
              <a:t>Iatrogenic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prematurity.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25" name="object 29"/>
          <p:cNvSpPr txBox="1"/>
          <p:nvPr/>
        </p:nvSpPr>
        <p:spPr>
          <a:xfrm>
            <a:off x="7483982" y="3825494"/>
            <a:ext cx="492759" cy="311150"/>
          </a:xfrm>
          <a:prstGeom prst="rect"/>
          <a:solidFill>
            <a:srgbClr val="00FFFF"/>
          </a:solidFill>
        </p:spPr>
        <p:txBody>
          <a:bodyPr bIns="0" lIns="0" rIns="0" rtlCol="0" tIns="0" vert="horz" wrap="square">
            <a:spAutoFit/>
          </a:bodyPr>
          <a:p>
            <a:pPr marL="635">
              <a:lnSpc>
                <a:spcPts val="2325"/>
              </a:lnSpc>
            </a:pPr>
            <a:r>
              <a:rPr dirty="0" sz="2000" spc="-10">
                <a:latin typeface="Calibri"/>
                <a:cs typeface="Calibri"/>
              </a:rPr>
              <a:t>F</a:t>
            </a:r>
            <a:r>
              <a:rPr dirty="0" sz="2000">
                <a:latin typeface="Calibri"/>
                <a:cs typeface="Calibri"/>
              </a:rPr>
              <a:t>G</a:t>
            </a:r>
            <a:r>
              <a:rPr dirty="0" sz="2000" spc="10">
                <a:latin typeface="Calibri"/>
                <a:cs typeface="Calibri"/>
              </a:rPr>
              <a:t>R</a:t>
            </a:r>
            <a:r>
              <a:rPr dirty="0" sz="200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26" name="object 30"/>
          <p:cNvSpPr txBox="1"/>
          <p:nvPr/>
        </p:nvSpPr>
        <p:spPr>
          <a:xfrm>
            <a:off x="7483982" y="4226305"/>
            <a:ext cx="2633980" cy="311150"/>
          </a:xfrm>
          <a:prstGeom prst="rect"/>
        </p:spPr>
        <p:txBody>
          <a:bodyPr bIns="0" lIns="0" rIns="0" rtlCol="0" tIns="0" vert="horz" wrap="square">
            <a:spAutoFit/>
          </a:bodyPr>
          <a:p>
            <a:pPr marL="635">
              <a:lnSpc>
                <a:spcPts val="2330"/>
              </a:lnSpc>
            </a:pPr>
            <a:r>
              <a:rPr dirty="0" sz="2000" spc="-20">
                <a:latin typeface="Calibri"/>
                <a:cs typeface="Calibri"/>
              </a:rPr>
              <a:t>Effects</a:t>
            </a:r>
            <a:r>
              <a:rPr dirty="0" sz="2000" spc="-5">
                <a:latin typeface="Calibri"/>
                <a:cs typeface="Calibri"/>
              </a:rPr>
              <a:t> of</a:t>
            </a:r>
            <a:r>
              <a:rPr dirty="0" sz="2000" spc="-10">
                <a:latin typeface="Calibri"/>
                <a:cs typeface="Calibri"/>
              </a:rPr>
              <a:t> maternal</a:t>
            </a:r>
            <a:r>
              <a:rPr dirty="0" sz="2000" spc="20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drugs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27" name="object 31"/>
          <p:cNvSpPr txBox="1"/>
          <p:nvPr/>
        </p:nvSpPr>
        <p:spPr>
          <a:xfrm>
            <a:off x="7483982" y="4537202"/>
            <a:ext cx="3569335" cy="274320"/>
          </a:xfrm>
          <a:prstGeom prst="rect"/>
        </p:spPr>
        <p:txBody>
          <a:bodyPr bIns="0" lIns="0" rIns="0" rtlCol="0" tIns="0" vert="horz" wrap="square">
            <a:spAutoFit/>
          </a:bodyPr>
          <a:p>
            <a:pPr marL="635">
              <a:lnSpc>
                <a:spcPts val="2039"/>
              </a:lnSpc>
            </a:pPr>
            <a:r>
              <a:rPr dirty="0" sz="2000" spc="-10">
                <a:latin typeface="Calibri"/>
                <a:cs typeface="Calibri"/>
              </a:rPr>
              <a:t>(teratogenesis,</a:t>
            </a:r>
            <a:r>
              <a:rPr dirty="0" sz="2000" spc="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growth restriction,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48628" name="object 32"/>
          <p:cNvSpPr txBox="1"/>
          <p:nvPr/>
        </p:nvSpPr>
        <p:spPr>
          <a:xfrm>
            <a:off x="7483982" y="4811521"/>
            <a:ext cx="1062990" cy="277495"/>
          </a:xfrm>
          <a:prstGeom prst="rect"/>
          <a:solidFill>
            <a:srgbClr val="00FFFF"/>
          </a:solidFill>
        </p:spPr>
        <p:txBody>
          <a:bodyPr bIns="0" lIns="0" rIns="0" rtlCol="0" tIns="0" vert="horz" wrap="square">
            <a:spAutoFit/>
          </a:bodyPr>
          <a:p>
            <a:pPr marL="635">
              <a:lnSpc>
                <a:spcPts val="2065"/>
              </a:lnSpc>
            </a:pPr>
            <a:r>
              <a:rPr dirty="0" sz="2000" spc="-20">
                <a:latin typeface="Calibri"/>
                <a:cs typeface="Calibri"/>
              </a:rPr>
              <a:t>fetal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5">
                <a:latin typeface="Calibri"/>
                <a:cs typeface="Calibri"/>
              </a:rPr>
              <a:t>loss).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Cardiac problems in  pregnancy</dc:title>
  <dc:creator>21051182G</dc:creator>
  <cp:lastModifiedBy>HP</cp:lastModifiedBy>
  <dcterms:created xsi:type="dcterms:W3CDTF">٢٠٢٤-١٠-٠٩T٠٠:٤١:٥٦Z</dcterms:created>
  <dcterms:modified xsi:type="dcterms:W3CDTF">٢٠٢٤-١٠-٠٩T١٩:٣١:٣٣Z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2024-10-09T00:00:00Z</vt:filetime>
  </property>
  <property fmtid="{D5CDD505-2E9C-101B-9397-08002B2CF9AE}" pid="3" name="LastSaved">
    <vt:filetime>2024-10-09T00:00:00Z</vt:filetime>
  </property>
</Properties>
</file>