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80" r:id="rId3"/>
    <p:sldId id="281" r:id="rId4"/>
    <p:sldId id="285" r:id="rId5"/>
    <p:sldId id="282" r:id="rId6"/>
    <p:sldId id="283" r:id="rId7"/>
    <p:sldId id="310" r:id="rId8"/>
    <p:sldId id="286" r:id="rId9"/>
    <p:sldId id="304" r:id="rId10"/>
    <p:sldId id="287" r:id="rId11"/>
    <p:sldId id="308" r:id="rId12"/>
    <p:sldId id="309" r:id="rId13"/>
    <p:sldId id="311" r:id="rId14"/>
    <p:sldId id="312" r:id="rId15"/>
    <p:sldId id="313" r:id="rId16"/>
    <p:sldId id="314" r:id="rId17"/>
    <p:sldId id="315" r:id="rId18"/>
    <p:sldId id="316" r:id="rId19"/>
    <p:sldId id="317" r:id="rId20"/>
    <p:sldId id="318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CC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506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J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35FFC036-58EC-4534-BE44-1590E3DA1E26}" type="datetimeFigureOut">
              <a:rPr lang="ar-JO" smtClean="0"/>
              <a:pPr/>
              <a:t>15/08/1441</a:t>
            </a:fld>
            <a:endParaRPr lang="ar-J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J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J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J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9B3C541A-53D5-4BBF-A750-0102692D62C3}" type="slidenum">
              <a:rPr lang="ar-JO" smtClean="0"/>
              <a:pPr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437988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3C541A-53D5-4BBF-A750-0102692D62C3}" type="slidenum">
              <a:rPr lang="ar-JO" smtClean="0"/>
              <a:pPr/>
              <a:t>1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360885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3C541A-53D5-4BBF-A750-0102692D62C3}" type="slidenum">
              <a:rPr lang="ar-JO" smtClean="0"/>
              <a:pPr/>
              <a:t>7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693825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3C541A-53D5-4BBF-A750-0102692D62C3}" type="slidenum">
              <a:rPr lang="ar-JO" smtClean="0"/>
              <a:pPr/>
              <a:t>20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050089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39149-9F21-40EE-9B48-3E0F79E848A7}" type="datetime1">
              <a:rPr lang="en-US" smtClean="0"/>
              <a:t>4/8/2020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Pro.Dr. Hala Elmazar/ lab 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C9CA2-DE50-4165-9D7B-D094C1BC6C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221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EEAA6-D9D2-49B8-B612-D35A832C4553}" type="datetime1">
              <a:rPr lang="en-US" smtClean="0"/>
              <a:t>4/8/2020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Pro.Dr. Hala Elmazar/ lab 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C9CA2-DE50-4165-9D7B-D094C1BC6C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321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A10DC-0F08-49B3-BD10-E9E469769312}" type="datetime1">
              <a:rPr lang="en-US" smtClean="0"/>
              <a:t>4/8/2020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Pro.Dr. Hala Elmazar/ lab 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C9CA2-DE50-4165-9D7B-D094C1BC6C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658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C685-4E04-48B5-A835-25FB45A7920C}" type="datetime1">
              <a:rPr lang="en-US" smtClean="0"/>
              <a:t>4/8/2020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Pro.Dr. Hala Elmazar/ lab 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C9CA2-DE50-4165-9D7B-D094C1BC6C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160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3EBF0-5EA2-4EB2-A805-6C378767CAE2}" type="datetime1">
              <a:rPr lang="en-US" smtClean="0"/>
              <a:t>4/8/2020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Pro.Dr. Hala Elmazar/ lab 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C9CA2-DE50-4165-9D7B-D094C1BC6C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568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4FC40-BB93-48E3-89A2-93B0EA688778}" type="datetime1">
              <a:rPr lang="en-US" smtClean="0"/>
              <a:t>4/8/2020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Pro.Dr. Hala Elmazar/ lab 2020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C9CA2-DE50-4165-9D7B-D094C1BC6C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713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D8317-83E8-4DA7-809F-A1F38DF39483}" type="datetime1">
              <a:rPr lang="en-US" smtClean="0"/>
              <a:t>4/8/2020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Pro.Dr. Hala Elmazar/ lab 2020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C9CA2-DE50-4165-9D7B-D094C1BC6C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666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A1FFA-4A63-4D97-989C-B50010AC9CD4}" type="datetime1">
              <a:rPr lang="en-US" smtClean="0"/>
              <a:t>4/8/2020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Pro.Dr. Hala Elmazar/ lab 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C9CA2-DE50-4165-9D7B-D094C1BC6C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872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26A8E-33B2-48DF-A2F9-AA5ECAE679F4}" type="datetime1">
              <a:rPr lang="en-US" smtClean="0"/>
              <a:t>4/8/2020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Pro.Dr. Hala Elmazar/ lab 2020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C9CA2-DE50-4165-9D7B-D094C1BC6C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12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1A072-4590-4B0D-A4B4-C2C56DFC825A}" type="datetime1">
              <a:rPr lang="en-US" smtClean="0"/>
              <a:t>4/8/2020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Pro.Dr. Hala Elmazar/ lab 2020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C9CA2-DE50-4165-9D7B-D094C1BC6C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855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92C4C-1A8D-43DD-8936-17D35F4C91F4}" type="datetime1">
              <a:rPr lang="en-US" smtClean="0"/>
              <a:t>4/8/2020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Pro.Dr. Hala Elmazar/ lab 2020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C9CA2-DE50-4165-9D7B-D094C1BC6C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105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9E580F-DD1B-4448-A8C2-06BA2797CCE3}" type="datetime1">
              <a:rPr lang="en-US" smtClean="0"/>
              <a:t>4/8/2020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 smtClean="0"/>
              <a:t>Pro.Dr. Hala Elmazar/ lab 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2C9CA2-DE50-4165-9D7B-D094C1BC6C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946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microsoft.com/office/2007/relationships/hdphoto" Target="../media/hdphoto12.wdp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6" Type="http://schemas.openxmlformats.org/officeDocument/2006/relationships/image" Target="../media/image17.png"/><Relationship Id="rId5" Type="http://schemas.microsoft.com/office/2007/relationships/hdphoto" Target="../media/hdphoto11.wdp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4" Type="http://schemas.microsoft.com/office/2007/relationships/hdphoto" Target="../media/hdphoto18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4" Type="http://schemas.microsoft.com/office/2007/relationships/hdphoto" Target="../media/hdphoto19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microsoft.com/office/2007/relationships/hdphoto" Target="../media/hdphoto8.wdp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microsoft.com/office/2007/relationships/hdphoto" Target="../media/hdphoto10.wdp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8856984" cy="1786519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 smtClean="0"/>
              <a:t>Introduction to GIT &amp; RS  Practical slides</a:t>
            </a:r>
            <a:br>
              <a:rPr lang="en-US" sz="3600" b="1" dirty="0" smtClean="0"/>
            </a:br>
            <a:r>
              <a:rPr lang="en-US" sz="3600" b="1" dirty="0"/>
              <a:t> </a:t>
            </a:r>
            <a:r>
              <a:rPr lang="en-US" sz="3600" b="1" dirty="0" smtClean="0"/>
              <a:t>                                 </a:t>
            </a:r>
            <a:r>
              <a:rPr lang="en-US" sz="3200" b="1" dirty="0" smtClean="0"/>
              <a:t>2020</a:t>
            </a:r>
            <a:br>
              <a:rPr lang="en-US" sz="3200" b="1" dirty="0" smtClean="0"/>
            </a:br>
            <a:r>
              <a:rPr lang="en-US" sz="3200" b="1" dirty="0" smtClean="0"/>
              <a:t>                   Professor Dr. Hala El- </a:t>
            </a:r>
            <a:r>
              <a:rPr lang="en-US" sz="3200" b="1" dirty="0" err="1" smtClean="0"/>
              <a:t>mazar</a:t>
            </a:r>
            <a:endParaRPr lang="en-US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C9CA2-DE50-4165-9D7B-D094C1BC6C46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Pro.Dr. Hala Elmazar/ lab 2020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3507" y="273876"/>
            <a:ext cx="1072989" cy="10668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624" y="2114564"/>
            <a:ext cx="3017782" cy="38347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4088" y="2114564"/>
            <a:ext cx="2808312" cy="383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25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54"/>
    </mc:Choice>
    <mc:Fallback xmlns="">
      <p:transition spd="slow" advTm="11754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44624"/>
            <a:ext cx="8507288" cy="720080"/>
          </a:xfrm>
        </p:spPr>
        <p:txBody>
          <a:bodyPr>
            <a:noAutofit/>
          </a:bodyPr>
          <a:lstStyle/>
          <a:p>
            <a:r>
              <a:rPr lang="en-US" u="sng" dirty="0" smtClean="0"/>
              <a:t>Submandibular salivary gland</a:t>
            </a:r>
            <a:endParaRPr lang="en-US" u="sng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Pro.Dr. Hala Elmazar/ lab 2020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C9CA2-DE50-4165-9D7B-D094C1BC6C46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" name="Picture 2" descr="http://img.webmd.com/dtmcms/live/webmd/consumer_assets/site_images/media/medical/hw/h9991831_001.jpg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7884368" y="71414"/>
            <a:ext cx="1152128" cy="1053330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2267744" y="5517232"/>
            <a:ext cx="50043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Serous </a:t>
            </a:r>
            <a:r>
              <a:rPr lang="en-US" sz="2400" b="1" dirty="0" err="1"/>
              <a:t>demilune</a:t>
            </a:r>
            <a:r>
              <a:rPr lang="en-US" sz="2400" b="1" dirty="0"/>
              <a:t> (</a:t>
            </a:r>
            <a:r>
              <a:rPr lang="en-US" sz="2400" b="1" dirty="0" err="1"/>
              <a:t>Cresent</a:t>
            </a:r>
            <a:r>
              <a:rPr lang="en-US" sz="2400" b="1" dirty="0"/>
              <a:t> of </a:t>
            </a:r>
            <a:r>
              <a:rPr lang="en-US" sz="2400" b="1" dirty="0" err="1" smtClean="0"/>
              <a:t>Gianuzzi</a:t>
            </a:r>
            <a:r>
              <a:rPr lang="en-US" b="1" dirty="0" smtClean="0"/>
              <a:t>)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2843808" y="764704"/>
            <a:ext cx="33572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Mixed </a:t>
            </a:r>
            <a:r>
              <a:rPr lang="en-US" sz="2400" b="1" dirty="0" err="1" smtClean="0"/>
              <a:t>muco</a:t>
            </a:r>
            <a:r>
              <a:rPr lang="en-US" sz="2400" b="1" dirty="0" smtClean="0"/>
              <a:t>-serous </a:t>
            </a:r>
            <a:r>
              <a:rPr lang="en-US" sz="2400" b="1" dirty="0" err="1" smtClean="0"/>
              <a:t>acini</a:t>
            </a:r>
            <a:endParaRPr lang="en-US" sz="2400" b="1" dirty="0"/>
          </a:p>
        </p:txBody>
      </p:sp>
      <p:pic>
        <p:nvPicPr>
          <p:cNvPr id="3078" name="Picture 6" descr="http://medpics.ucsd.edu/images/hist_640/LPH/hist_lph_021_00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26369"/>
            <a:ext cx="7416824" cy="407483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Straight Arrow Connector 26"/>
          <p:cNvCxnSpPr/>
          <p:nvPr/>
        </p:nvCxnSpPr>
        <p:spPr>
          <a:xfrm flipH="1" flipV="1">
            <a:off x="2843808" y="3897052"/>
            <a:ext cx="1224137" cy="154817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1331640" y="2924944"/>
            <a:ext cx="2121401" cy="1512168"/>
          </a:xfrm>
          <a:prstGeom prst="ellipse">
            <a:avLst/>
          </a:prstGeom>
          <a:noFill/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http://www.lab.anhb.uwa.edu.au/mb140/addons/quiz/Q104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226060"/>
            <a:ext cx="3456384" cy="3219164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 flipH="1">
            <a:off x="8305391" y="2226060"/>
            <a:ext cx="659097" cy="626876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85060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151"/>
    </mc:Choice>
    <mc:Fallback xmlns="">
      <p:transition spd="slow" advTm="61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  <p:extLst mod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4678" y="285728"/>
            <a:ext cx="2286016" cy="71438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3200" b="1" dirty="0" smtClean="0"/>
              <a:t>Esophagus</a:t>
            </a:r>
            <a:endParaRPr lang="ar-JO" sz="3200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Pro.Dr. Hala Elmazar/ lab 2020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88224" y="6356350"/>
            <a:ext cx="2133600" cy="365125"/>
          </a:xfrm>
        </p:spPr>
        <p:txBody>
          <a:bodyPr/>
          <a:lstStyle/>
          <a:p>
            <a:fld id="{462C9CA2-DE50-4165-9D7B-D094C1BC6C46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41986" name="Picture 2" descr="http://www.sciencephoto.com/image/309796/large/P5100065-LM_of_a_cross-section_through_the_human_oesophagus-SPL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785918" y="1357298"/>
            <a:ext cx="5286412" cy="45720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cxnSp>
        <p:nvCxnSpPr>
          <p:cNvPr id="9" name="Straight Arrow Connector 8"/>
          <p:cNvCxnSpPr/>
          <p:nvPr/>
        </p:nvCxnSpPr>
        <p:spPr>
          <a:xfrm rot="10800000" flipV="1">
            <a:off x="5715008" y="1428736"/>
            <a:ext cx="1500198" cy="114300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286644" y="1071546"/>
            <a:ext cx="1205778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b="1" dirty="0" err="1" smtClean="0"/>
              <a:t>Musculosa</a:t>
            </a:r>
            <a:endParaRPr lang="ar-JO" b="1" dirty="0"/>
          </a:p>
        </p:txBody>
      </p:sp>
      <p:cxnSp>
        <p:nvCxnSpPr>
          <p:cNvPr id="13" name="Straight Arrow Connector 12"/>
          <p:cNvCxnSpPr/>
          <p:nvPr/>
        </p:nvCxnSpPr>
        <p:spPr>
          <a:xfrm rot="10800000" flipV="1">
            <a:off x="5954972" y="3286124"/>
            <a:ext cx="1857388" cy="14287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572396" y="3000372"/>
            <a:ext cx="1275156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b="1" dirty="0" err="1" smtClean="0"/>
              <a:t>Submucosa</a:t>
            </a:r>
            <a:endParaRPr lang="ar-JO" b="1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428728" y="2357430"/>
            <a:ext cx="2071702" cy="92869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00034" y="1928802"/>
            <a:ext cx="100013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 smtClean="0"/>
              <a:t>Mucosa</a:t>
            </a:r>
            <a:endParaRPr lang="ar-JO" b="1" dirty="0"/>
          </a:p>
        </p:txBody>
      </p:sp>
    </p:spTree>
    <p:extLst>
      <p:ext uri="{BB962C8B-B14F-4D97-AF65-F5344CB8AC3E}">
        <p14:creationId xmlns:p14="http://schemas.microsoft.com/office/powerpoint/2010/main" val="216123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36"/>
    </mc:Choice>
    <mc:Fallback xmlns="">
      <p:transition spd="slow" advTm="29036"/>
    </mc:Fallback>
  </mc:AlternateContent>
  <p:timing>
    <p:tnLst>
      <p:par>
        <p:cTn id="1" dur="indefinite" restart="never" nodeType="tmRoot"/>
      </p:par>
    </p:tnLst>
  </p:timing>
  <p:extLst mod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7904" y="562670"/>
            <a:ext cx="2016224" cy="922114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3200" b="1" dirty="0" smtClean="0"/>
              <a:t>Pancreas</a:t>
            </a:r>
            <a:endParaRPr lang="en-US" sz="3200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Pro.Dr. Hala Elmazar/ lab 2020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C9CA2-DE50-4165-9D7B-D094C1BC6C46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1026" name="Picture 2" descr="http://medcell.med.yale.edu/histology/endocrine_systems_lab/images/quiz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628801"/>
            <a:ext cx="6624736" cy="475252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1043608" y="1628800"/>
            <a:ext cx="1152128" cy="50405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95536" y="1259468"/>
            <a:ext cx="1956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 Exocrine pancreas</a:t>
            </a:r>
            <a:endParaRPr lang="en-US" b="1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619672" y="3861048"/>
            <a:ext cx="2016224" cy="648072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5496" y="3501008"/>
            <a:ext cx="2072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Islets of Langerhans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3515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26"/>
    </mc:Choice>
    <mc:Fallback xmlns="">
      <p:transition spd="slow" advTm="34826"/>
    </mc:Fallback>
  </mc:AlternateContent>
  <p:timing>
    <p:tnLst>
      <p:par>
        <p:cTn id="1" dur="indefinite" restart="never" nodeType="tmRoot"/>
      </p:par>
    </p:tnLst>
  </p:timing>
  <p:extLst mod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u="sng" dirty="0" smtClean="0"/>
              <a:t>Trachea &amp; Esophagus</a:t>
            </a:r>
            <a:endParaRPr lang="en-US" sz="3200" b="1" u="sng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Pro.Dr. Hala Elmazar/ lab 2020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98020-FCCF-4C24-8867-F2F5530EE847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12776"/>
            <a:ext cx="6552727" cy="482453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11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77"/>
    </mc:Choice>
    <mc:Fallback xmlns="">
      <p:transition spd="slow" advTm="30577"/>
    </mc:Fallback>
  </mc:AlternateContent>
  <p:timing>
    <p:tnLst>
      <p:par>
        <p:cTn id="1" dur="indefinite" restart="never" nodeType="tmRoot"/>
      </p:par>
    </p:tnLst>
  </p:timing>
  <p:extLst mod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928694"/>
          </a:xfrm>
        </p:spPr>
        <p:txBody>
          <a:bodyPr>
            <a:normAutofit/>
          </a:bodyPr>
          <a:lstStyle/>
          <a:p>
            <a:r>
              <a:rPr lang="en-US" sz="3200" b="1" u="sng" dirty="0" smtClean="0"/>
              <a:t>Cross section in trachea</a:t>
            </a:r>
            <a:endParaRPr lang="ar-JO" sz="3200" b="1" u="sn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Pro.Dr. Hala Elmazar/ lab 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98020-FCCF-4C24-8867-F2F5530EE847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644008" y="1772816"/>
            <a:ext cx="714380" cy="1008112"/>
          </a:xfrm>
          <a:prstGeom prst="rect">
            <a:avLst/>
          </a:prstGeom>
          <a:solidFill>
            <a:srgbClr val="FFF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12" name="TextBox 11"/>
          <p:cNvSpPr txBox="1"/>
          <p:nvPr/>
        </p:nvSpPr>
        <p:spPr>
          <a:xfrm>
            <a:off x="357158" y="1268760"/>
            <a:ext cx="236898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 smtClean="0"/>
              <a:t>Respiratory epithelium</a:t>
            </a:r>
            <a:endParaRPr lang="ar-JO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99601" y="2420888"/>
            <a:ext cx="1652119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b="1" dirty="0" smtClean="0"/>
              <a:t>Tracheal glands</a:t>
            </a:r>
            <a:endParaRPr lang="ar-JO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142844" y="3789040"/>
            <a:ext cx="2793201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b="1" dirty="0" smtClean="0"/>
              <a:t>Tracheal (hyaline) cartilage</a:t>
            </a:r>
            <a:endParaRPr lang="ar-JO" b="1" dirty="0"/>
          </a:p>
        </p:txBody>
      </p:sp>
      <p:grpSp>
        <p:nvGrpSpPr>
          <p:cNvPr id="37" name="Group 36"/>
          <p:cNvGrpSpPr/>
          <p:nvPr/>
        </p:nvGrpSpPr>
        <p:grpSpPr>
          <a:xfrm>
            <a:off x="2051720" y="1196752"/>
            <a:ext cx="6382364" cy="4824536"/>
            <a:chOff x="2051720" y="1196752"/>
            <a:chExt cx="6382364" cy="4824536"/>
          </a:xfrm>
        </p:grpSpPr>
        <p:grpSp>
          <p:nvGrpSpPr>
            <p:cNvPr id="31" name="Group 30"/>
            <p:cNvGrpSpPr/>
            <p:nvPr/>
          </p:nvGrpSpPr>
          <p:grpSpPr>
            <a:xfrm>
              <a:off x="2051720" y="1196752"/>
              <a:ext cx="6382364" cy="4824536"/>
              <a:chOff x="2051720" y="1196752"/>
              <a:chExt cx="6382364" cy="4824536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2699792" y="1196752"/>
                <a:ext cx="5734292" cy="4824536"/>
                <a:chOff x="2726140" y="1196752"/>
                <a:chExt cx="5734292" cy="4824536"/>
              </a:xfrm>
            </p:grpSpPr>
            <p:pic>
              <p:nvPicPr>
                <p:cNvPr id="5122" name="Picture 2" descr="http://eugraph.com/histology/resp/respimag/trach40.jpg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sharpenSoften amount="50000"/>
                          </a14:imgEffect>
                          <a14:imgEffect>
                            <a14:colorTemperature colorTemp="5300"/>
                          </a14:imgEffect>
                          <a14:imgEffect>
                            <a14:brightnessContrast contras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36045" y="1196752"/>
                  <a:ext cx="5524387" cy="4824536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17" name="Straight Arrow Connector 16"/>
                <p:cNvCxnSpPr>
                  <a:stCxn id="12" idx="3"/>
                </p:cNvCxnSpPr>
                <p:nvPr/>
              </p:nvCxnSpPr>
              <p:spPr>
                <a:xfrm>
                  <a:off x="2726140" y="1453426"/>
                  <a:ext cx="1413812" cy="391398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8" name="Straight Arrow Connector 27"/>
              <p:cNvCxnSpPr>
                <a:stCxn id="16" idx="3"/>
              </p:cNvCxnSpPr>
              <p:nvPr/>
            </p:nvCxnSpPr>
            <p:spPr>
              <a:xfrm>
                <a:off x="2051720" y="2605554"/>
                <a:ext cx="2056517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3" name="Straight Arrow Connector 32"/>
            <p:cNvCxnSpPr/>
            <p:nvPr/>
          </p:nvCxnSpPr>
          <p:spPr>
            <a:xfrm flipV="1">
              <a:off x="2339752" y="4158372"/>
              <a:ext cx="1440160" cy="26712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" name="Straight Arrow Connector 8"/>
          <p:cNvCxnSpPr/>
          <p:nvPr/>
        </p:nvCxnSpPr>
        <p:spPr>
          <a:xfrm>
            <a:off x="2339752" y="5013176"/>
            <a:ext cx="1224136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043608" y="4869160"/>
            <a:ext cx="1177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Adventitia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0802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89"/>
    </mc:Choice>
    <mc:Fallback xmlns="">
      <p:transition spd="slow" advTm="34089"/>
    </mc:Fallback>
  </mc:AlternateContent>
  <p:timing>
    <p:tnLst>
      <p:par>
        <p:cTn id="1" dur="indefinite" restart="never" nodeType="tmRoot"/>
      </p:par>
    </p:tnLst>
  </p:timing>
  <p:extLst mod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762"/>
            <a:ext cx="8229600" cy="642942"/>
          </a:xfrm>
        </p:spPr>
        <p:txBody>
          <a:bodyPr/>
          <a:lstStyle/>
          <a:p>
            <a:r>
              <a:rPr lang="en-US" sz="3200" b="1" u="sng" dirty="0" smtClean="0"/>
              <a:t>Respiratory epithelium</a:t>
            </a:r>
            <a:endParaRPr lang="ar-JO" sz="3200" b="1" u="sn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Pro.Dr. Hala Elmazar/ lab 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98020-FCCF-4C24-8867-F2F5530EE847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763688" y="5572140"/>
            <a:ext cx="5904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Pseudo stratified columnar ciliated with goblet cells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158460" y="1201396"/>
            <a:ext cx="1613340" cy="139369"/>
          </a:xfrm>
          <a:prstGeom prst="rect">
            <a:avLst/>
          </a:prstGeom>
          <a:solidFill>
            <a:schemeClr val="bg1"/>
          </a:solidFill>
          <a:ln>
            <a:solidFill>
              <a:srgbClr val="FFF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2" name="Picture 6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568" y="904221"/>
            <a:ext cx="6400800" cy="454100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713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73"/>
    </mc:Choice>
    <mc:Fallback xmlns="">
      <p:transition spd="slow" advTm="18273"/>
    </mc:Fallback>
  </mc:AlternateContent>
  <p:timing>
    <p:tnLst>
      <p:par>
        <p:cTn id="1" dur="indefinite" restart="never" nodeType="tmRoot"/>
      </p:par>
    </p:tnLst>
  </p:timing>
  <p:extLst mod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u="sng" dirty="0" smtClean="0"/>
              <a:t>Bronchus</a:t>
            </a:r>
            <a:endParaRPr lang="ar-JO" sz="3200" b="1" u="sng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Pro.Dr. Hala Elmazar/ lab 2020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98020-FCCF-4C24-8867-F2F5530EE847}" type="slidenum">
              <a:rPr lang="en-US" smtClean="0"/>
              <a:pPr/>
              <a:t>16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19036" y="1268760"/>
            <a:ext cx="6837340" cy="4662850"/>
            <a:chOff x="1119036" y="1268760"/>
            <a:chExt cx="6837340" cy="4662850"/>
          </a:xfrm>
        </p:grpSpPr>
        <p:pic>
          <p:nvPicPr>
            <p:cNvPr id="29698" name="Picture 2" descr="http://www.lab.anhb.uwa.edu.au/mb140/addons/quiz/Q314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8834" y="1268760"/>
              <a:ext cx="5667542" cy="466285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cxnSp>
          <p:nvCxnSpPr>
            <p:cNvPr id="8" name="Straight Arrow Connector 7"/>
            <p:cNvCxnSpPr/>
            <p:nvPr/>
          </p:nvCxnSpPr>
          <p:spPr>
            <a:xfrm>
              <a:off x="1119036" y="2883525"/>
              <a:ext cx="2999062" cy="1955046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/>
          <p:cNvSpPr txBox="1"/>
          <p:nvPr/>
        </p:nvSpPr>
        <p:spPr>
          <a:xfrm>
            <a:off x="179512" y="1988840"/>
            <a:ext cx="18274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Cartilage plates</a:t>
            </a:r>
            <a:endParaRPr lang="en-US" sz="2000" b="1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119036" y="2883525"/>
            <a:ext cx="1508748" cy="514886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33210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338"/>
    </mc:Choice>
    <mc:Fallback xmlns="">
      <p:transition spd="slow" advTm="423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928694"/>
          </a:xfrm>
        </p:spPr>
        <p:txBody>
          <a:bodyPr>
            <a:normAutofit/>
          </a:bodyPr>
          <a:lstStyle/>
          <a:p>
            <a:r>
              <a:rPr lang="en-US" sz="3200" b="1" u="sng" dirty="0" smtClean="0"/>
              <a:t>Bronchiole</a:t>
            </a:r>
            <a:endParaRPr lang="ar-JO" sz="3200" b="1" u="sng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Pro.Dr. Hala Elmazar/ lab 2020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98020-FCCF-4C24-8867-F2F5530EE847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1406" y="3140968"/>
            <a:ext cx="2116349" cy="1015663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b="1" dirty="0" smtClean="0"/>
              <a:t>Layer of circularly </a:t>
            </a:r>
          </a:p>
          <a:p>
            <a:r>
              <a:rPr lang="en-US" sz="2000" b="1" dirty="0" smtClean="0"/>
              <a:t>arranged</a:t>
            </a:r>
          </a:p>
          <a:p>
            <a:r>
              <a:rPr lang="en-US" sz="2000" b="1" dirty="0" smtClean="0"/>
              <a:t> smooth muscle</a:t>
            </a:r>
            <a:endParaRPr lang="ar-JO" sz="2000" b="1" dirty="0"/>
          </a:p>
        </p:txBody>
      </p:sp>
      <p:pic>
        <p:nvPicPr>
          <p:cNvPr id="3076" name="Picture 4" descr="http://www.lab.anhb.uwa.edu.au/mb140/big/lun12he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052736"/>
            <a:ext cx="5029199" cy="475252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>
            <a:off x="1917964" y="3576436"/>
            <a:ext cx="1285884" cy="42862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37310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691"/>
    </mc:Choice>
    <mc:Fallback xmlns="">
      <p:transition spd="slow" advTm="34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928694"/>
          </a:xfrm>
        </p:spPr>
        <p:txBody>
          <a:bodyPr>
            <a:normAutofit/>
          </a:bodyPr>
          <a:lstStyle/>
          <a:p>
            <a:r>
              <a:rPr lang="en-US" sz="3200" b="1" u="sng" dirty="0" smtClean="0"/>
              <a:t>Lung  </a:t>
            </a:r>
            <a:endParaRPr lang="ar-JO" sz="3200" b="1" u="sng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Pro.Dr. Hala Elmazar/ lab 2020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98020-FCCF-4C24-8867-F2F5530EE847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6" name="Picture 2" descr="#118 Lung, Human H&amp;E 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980729"/>
            <a:ext cx="5904656" cy="496855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32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13"/>
    </mc:Choice>
    <mc:Fallback xmlns="">
      <p:transition spd="slow" advTm="12313"/>
    </mc:Fallback>
  </mc:AlternateContent>
  <p:timing>
    <p:tnLst>
      <p:par>
        <p:cTn id="1" dur="indefinite" restart="never" nodeType="tmRoot"/>
      </p:par>
    </p:tnLst>
  </p:timing>
  <p:extLst mod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u="sng" dirty="0" smtClean="0"/>
              <a:t>Alveolar type II </a:t>
            </a:r>
            <a:r>
              <a:rPr lang="en-US" sz="3200" b="1" u="sng" dirty="0" err="1" smtClean="0"/>
              <a:t>pneumocyte</a:t>
            </a:r>
            <a:endParaRPr lang="ar-JO" sz="3200" b="1" u="sng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Pro.Dr. Hala Elmazar/ lab 2020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98020-FCCF-4C24-8867-F2F5530EE847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36866" name="Picture 2" descr="http://www.lab.anhb.uwa.edu.au/mb140/addons/quiz/Q098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907704" y="1220660"/>
            <a:ext cx="5307502" cy="44229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5726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29"/>
    </mc:Choice>
    <mc:Fallback xmlns="">
      <p:transition spd="slow" advTm="22529"/>
    </mc:Fallback>
  </mc:AlternateContent>
  <p:timing>
    <p:tnLst>
      <p:par>
        <p:cTn id="1" dur="indefinite" restart="never" nodeType="tmRoot"/>
      </p:par>
    </p:tnLst>
  </p:timing>
  <p:extLst mod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edu.icc.u-tokai.ac.jp/cos/3year/system/histology/histology/atlas/Gastrointestinal-system2/lip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988840"/>
            <a:ext cx="6696744" cy="302433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27784" y="5435932"/>
            <a:ext cx="57724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Keratinized  stratified squamous </a:t>
            </a:r>
            <a:r>
              <a:rPr lang="en-US" sz="2400" b="1" dirty="0" err="1" smtClean="0"/>
              <a:t>epith</a:t>
            </a:r>
            <a:r>
              <a:rPr lang="en-US" sz="2400" b="1" dirty="0" smtClean="0"/>
              <a:t> (skin</a:t>
            </a:r>
            <a:r>
              <a:rPr lang="en-US" b="1" dirty="0" smtClean="0"/>
              <a:t>)</a:t>
            </a:r>
            <a:endParaRPr lang="en-US" b="1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850106"/>
          </a:xfrm>
        </p:spPr>
        <p:txBody>
          <a:bodyPr/>
          <a:lstStyle/>
          <a:p>
            <a:r>
              <a:rPr lang="en-US" u="sng" dirty="0" smtClean="0"/>
              <a:t>Lip</a:t>
            </a:r>
            <a:endParaRPr lang="en-US" u="sng" dirty="0"/>
          </a:p>
        </p:txBody>
      </p:sp>
      <p:sp>
        <p:nvSpPr>
          <p:cNvPr id="8" name="TextBox 7"/>
          <p:cNvSpPr txBox="1"/>
          <p:nvPr/>
        </p:nvSpPr>
        <p:spPr>
          <a:xfrm>
            <a:off x="2411760" y="1455167"/>
            <a:ext cx="6048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     Non- keratinized stratified squamous </a:t>
            </a:r>
            <a:r>
              <a:rPr lang="en-US" sz="2400" b="1" dirty="0" err="1" smtClean="0"/>
              <a:t>epith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5148066" y="1916832"/>
            <a:ext cx="432046" cy="43204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4067944" y="4869160"/>
            <a:ext cx="288032" cy="57606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192080" y="3284984"/>
            <a:ext cx="1955984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b="1" dirty="0" smtClean="0"/>
              <a:t>Orbicularis </a:t>
            </a:r>
            <a:r>
              <a:rPr lang="en-US" b="1" dirty="0" err="1" smtClean="0"/>
              <a:t>oris</a:t>
            </a:r>
            <a:r>
              <a:rPr lang="en-US" b="1" dirty="0" smtClean="0"/>
              <a:t> ms</a:t>
            </a:r>
            <a:endParaRPr lang="ar-JO" b="1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Pro.Dr. Hala Elmazar/ lab 2020</a:t>
            </a:r>
            <a:endParaRPr lang="en-US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C9CA2-DE50-4165-9D7B-D094C1BC6C46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5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54"/>
    </mc:Choice>
    <mc:Fallback xmlns="">
      <p:transition spd="slow" advTm="35554"/>
    </mc:Fallback>
  </mc:AlternateContent>
  <p:timing>
    <p:tnLst>
      <p:par>
        <p:cTn id="1" dur="indefinite" restart="never" nodeType="tmRoot"/>
      </p:par>
    </p:tnLst>
  </p:timing>
  <p:extLst mod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593752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7200" dirty="0" smtClean="0"/>
          </a:p>
          <a:p>
            <a:pPr marL="0" indent="0">
              <a:buNone/>
            </a:pPr>
            <a:r>
              <a:rPr lang="en-US" sz="7200" b="1" dirty="0">
                <a:solidFill>
                  <a:srgbClr val="0070C0"/>
                </a:solidFill>
              </a:rPr>
              <a:t> </a:t>
            </a:r>
            <a:r>
              <a:rPr lang="en-US" sz="7200" b="1" dirty="0" smtClean="0">
                <a:solidFill>
                  <a:srgbClr val="0070C0"/>
                </a:solidFill>
              </a:rPr>
              <a:t>        Thank you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Pro.Dr. Hala Elmazar/ lab 2020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2052" name="Picture 4" descr="http://images.clipartpanda.com/happy-face-clipart-y4T9gyjiE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450" y="2780928"/>
            <a:ext cx="3714750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14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94"/>
    </mc:Choice>
    <mc:Fallback xmlns="">
      <p:transition spd="slow" advTm="4594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/>
          <a:lstStyle/>
          <a:p>
            <a:r>
              <a:rPr lang="en-US" u="sng" dirty="0" smtClean="0"/>
              <a:t>Lingual papillae (1)</a:t>
            </a:r>
            <a:endParaRPr lang="en-US" u="sng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Pro.Dr. Hala Elmazar/ lab 2020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C9CA2-DE50-4165-9D7B-D094C1BC6C46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2050" name="Picture 2" descr="https://embryology.med.unsw.edu.au/embryology/images/thumb/1/1a/Tongue_histology_05.jpg/600px-Tongue_histology_05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890" y="1845915"/>
            <a:ext cx="4931638" cy="374332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59832" y="5837202"/>
            <a:ext cx="34797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Circumvallate papillae</a:t>
            </a:r>
            <a:endParaRPr lang="en-US" sz="2800" b="1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483768" y="2420888"/>
            <a:ext cx="1080120" cy="115212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907704" y="1979548"/>
            <a:ext cx="1190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Taste buds</a:t>
            </a:r>
            <a:endParaRPr lang="en-US" b="1" dirty="0"/>
          </a:p>
        </p:txBody>
      </p:sp>
      <p:sp>
        <p:nvSpPr>
          <p:cNvPr id="12" name="Rectangle 11"/>
          <p:cNvSpPr/>
          <p:nvPr/>
        </p:nvSpPr>
        <p:spPr>
          <a:xfrm>
            <a:off x="7236296" y="3286725"/>
            <a:ext cx="16599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Von-</a:t>
            </a:r>
            <a:r>
              <a:rPr lang="en-US" b="1" dirty="0" err="1"/>
              <a:t>Ebner’s</a:t>
            </a:r>
            <a:r>
              <a:rPr lang="en-US" b="1" dirty="0"/>
              <a:t> serous glands </a:t>
            </a:r>
            <a:endParaRPr lang="ar-JO" b="1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6588224" y="3933056"/>
            <a:ext cx="864096" cy="50579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69674" y="1115452"/>
            <a:ext cx="7834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Epithelium covering  lingual papillae : non keratinized stratified squamous </a:t>
            </a:r>
            <a:r>
              <a:rPr lang="en-US" b="1" dirty="0" err="1" smtClean="0"/>
              <a:t>epith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" name="Oval 1"/>
          <p:cNvSpPr/>
          <p:nvPr/>
        </p:nvSpPr>
        <p:spPr>
          <a:xfrm>
            <a:off x="5292080" y="4256221"/>
            <a:ext cx="1512168" cy="1116995"/>
          </a:xfrm>
          <a:prstGeom prst="ellipse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https://o.quizlet.com/i/WTOEw5p8OmIonu_prB06Ew_m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4725144"/>
            <a:ext cx="2520279" cy="190636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708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085"/>
    </mc:Choice>
    <mc:Fallback xmlns="">
      <p:transition spd="slow" advTm="780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  <p:extLst mod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936104"/>
          </a:xfrm>
        </p:spPr>
        <p:txBody>
          <a:bodyPr/>
          <a:lstStyle/>
          <a:p>
            <a:r>
              <a:rPr lang="en-US" u="sng" dirty="0" smtClean="0"/>
              <a:t>Lingual papillae (2)</a:t>
            </a:r>
            <a:endParaRPr lang="en-US" u="sng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Pro.Dr. Hala Elmazar/ lab 2020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C9CA2-DE50-4165-9D7B-D094C1BC6C46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6" name="Picture 2" descr="http://histology-world.com/photoalbum/albums/userpics/hrd1_h4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412776"/>
            <a:ext cx="5472608" cy="374441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860032" y="1484784"/>
            <a:ext cx="2376264" cy="2880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131840" y="5445224"/>
            <a:ext cx="29812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Fungiform papillae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03698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746"/>
    </mc:Choice>
    <mc:Fallback xmlns="">
      <p:transition spd="slow" advTm="35746"/>
    </mc:Fallback>
  </mc:AlternateContent>
  <p:timing>
    <p:tnLst>
      <p:par>
        <p:cTn id="1" dur="indefinite" restart="never" nodeType="tmRoot"/>
      </p:par>
    </p:tnLst>
  </p:timing>
  <p:extLst mod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936104"/>
          </a:xfrm>
        </p:spPr>
        <p:txBody>
          <a:bodyPr/>
          <a:lstStyle/>
          <a:p>
            <a:r>
              <a:rPr lang="en-US" u="sng" dirty="0" smtClean="0"/>
              <a:t>Lingual papillae (3)</a:t>
            </a:r>
            <a:endParaRPr lang="en-US" u="sng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Pro.Dr. Hala Elmazar/ lab 2020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C9CA2-DE50-4165-9D7B-D094C1BC6C46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3074" name="Picture 2" descr="https://bcrc.bio.umass.edu/courses/fall2013/biol/biol523/sites/default/files/foliate_papilla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700808"/>
            <a:ext cx="6120680" cy="374332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59832" y="5723964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Foliate papillae</a:t>
            </a:r>
            <a:endParaRPr lang="en-US" sz="2800" b="1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267744" y="1556792"/>
            <a:ext cx="864096" cy="86409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691680" y="1196752"/>
            <a:ext cx="1190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Taste buds</a:t>
            </a:r>
            <a:endParaRPr lang="en-US" b="1" dirty="0"/>
          </a:p>
        </p:txBody>
      </p:sp>
      <p:sp>
        <p:nvSpPr>
          <p:cNvPr id="10" name="Oval 9"/>
          <p:cNvSpPr/>
          <p:nvPr/>
        </p:nvSpPr>
        <p:spPr>
          <a:xfrm>
            <a:off x="2882647" y="2996952"/>
            <a:ext cx="2121401" cy="972979"/>
          </a:xfrm>
          <a:prstGeom prst="ellipse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1619672" y="3284984"/>
            <a:ext cx="1296144" cy="1756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496" y="2996952"/>
            <a:ext cx="16987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Lingual salivary </a:t>
            </a:r>
          </a:p>
          <a:p>
            <a:r>
              <a:rPr lang="en-US" b="1" dirty="0" smtClean="0"/>
              <a:t>gland</a:t>
            </a:r>
            <a:endParaRPr lang="en-US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89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455"/>
    </mc:Choice>
    <mc:Fallback xmlns="">
      <p:transition spd="slow" advTm="39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  <p:extLst mod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92088"/>
          </a:xfrm>
        </p:spPr>
        <p:txBody>
          <a:bodyPr>
            <a:normAutofit/>
          </a:bodyPr>
          <a:lstStyle/>
          <a:p>
            <a:r>
              <a:rPr lang="en-US" u="sng" dirty="0" smtClean="0"/>
              <a:t>Lingual papillae(4) </a:t>
            </a:r>
            <a:endParaRPr lang="en-US" u="sng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Pro.Dr. Hala Elmazar/ lab 2020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C9CA2-DE50-4165-9D7B-D094C1BC6C46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4098" name="Picture 2" descr="http://www.siumed.edu/%7Edking2/erg/images/GI064b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061939"/>
            <a:ext cx="6408712" cy="381533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419872" y="2276872"/>
            <a:ext cx="1512168" cy="5040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 rot="6278219" flipV="1">
            <a:off x="5314258" y="1832081"/>
            <a:ext cx="137951" cy="1561707"/>
          </a:xfrm>
          <a:prstGeom prst="downArrow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 rot="4071040">
            <a:off x="3067706" y="2016283"/>
            <a:ext cx="159311" cy="1212593"/>
          </a:xfrm>
          <a:prstGeom prst="downArrow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563888" y="5877272"/>
            <a:ext cx="2602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Filiform</a:t>
            </a:r>
            <a:r>
              <a:rPr lang="en-US" sz="2800" b="1" dirty="0" smtClean="0"/>
              <a:t> papillae</a:t>
            </a:r>
            <a:endParaRPr lang="en-US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259632" y="1268760"/>
            <a:ext cx="64413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Epithelium covering: keratinized stratified squamous </a:t>
            </a:r>
            <a:r>
              <a:rPr lang="en-US" sz="2000" b="1" dirty="0" err="1" smtClean="0"/>
              <a:t>epith</a:t>
            </a:r>
            <a:r>
              <a:rPr lang="en-US" sz="2000" b="1" dirty="0" smtClean="0"/>
              <a:t> </a:t>
            </a:r>
            <a:endParaRPr lang="en-US" sz="2000" b="1" dirty="0"/>
          </a:p>
        </p:txBody>
      </p:sp>
      <p:sp>
        <p:nvSpPr>
          <p:cNvPr id="2" name="Rectangle 1"/>
          <p:cNvSpPr/>
          <p:nvPr/>
        </p:nvSpPr>
        <p:spPr>
          <a:xfrm>
            <a:off x="2771800" y="5013176"/>
            <a:ext cx="1152128" cy="144016"/>
          </a:xfrm>
          <a:prstGeom prst="rect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76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74"/>
    </mc:Choice>
    <mc:Fallback xmlns="">
      <p:transition spd="slow" advTm="36074"/>
    </mc:Fallback>
  </mc:AlternateContent>
  <p:timing>
    <p:tnLst>
      <p:par>
        <p:cTn id="1" dur="indefinite" restart="never" nodeType="tmRoot"/>
      </p:par>
    </p:tnLst>
  </p:timing>
  <p:extLst mod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0430" y="560390"/>
            <a:ext cx="2000264" cy="654032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3200" b="1" dirty="0" smtClean="0"/>
              <a:t>Taste buds</a:t>
            </a:r>
            <a:endParaRPr lang="ar-JO" sz="3200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Pro.Dr. Hala Elmazar/ lab 2020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C9CA2-DE50-4165-9D7B-D094C1BC6C46}" type="slidenum">
              <a:rPr lang="en-US" smtClean="0"/>
              <a:pPr/>
              <a:t>7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1691680" y="1444696"/>
            <a:ext cx="6111560" cy="4000528"/>
            <a:chOff x="1691680" y="1444696"/>
            <a:chExt cx="6111560" cy="4000528"/>
          </a:xfrm>
        </p:grpSpPr>
        <p:pic>
          <p:nvPicPr>
            <p:cNvPr id="41988" name="Picture 4" descr="http://histologylab.ccnmtl.columbia.edu/assets/images/116%20tongue%20-%20taste%20pore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59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1680" y="1444696"/>
              <a:ext cx="5572164" cy="400052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cxnSp>
          <p:nvCxnSpPr>
            <p:cNvPr id="12" name="Straight Arrow Connector 11"/>
            <p:cNvCxnSpPr/>
            <p:nvPr/>
          </p:nvCxnSpPr>
          <p:spPr>
            <a:xfrm rot="10800000" flipV="1">
              <a:off x="6660232" y="2420888"/>
              <a:ext cx="1143008" cy="71438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Straight Arrow Connector 13"/>
          <p:cNvCxnSpPr/>
          <p:nvPr/>
        </p:nvCxnSpPr>
        <p:spPr>
          <a:xfrm flipH="1">
            <a:off x="5588662" y="2420888"/>
            <a:ext cx="2214578" cy="142876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608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23"/>
    </mc:Choice>
    <mc:Fallback xmlns="">
      <p:transition spd="slow" advTm="22423"/>
    </mc:Fallback>
  </mc:AlternateContent>
  <p:timing>
    <p:tnLst>
      <p:par>
        <p:cTn id="1" dur="indefinite" restart="never" nodeType="tmRoot"/>
      </p:par>
    </p:tnLst>
  </p:timing>
  <p:extLst mod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92088"/>
          </a:xfrm>
        </p:spPr>
        <p:txBody>
          <a:bodyPr>
            <a:normAutofit/>
          </a:bodyPr>
          <a:lstStyle/>
          <a:p>
            <a:r>
              <a:rPr lang="en-US" u="sng" dirty="0" smtClean="0"/>
              <a:t>Parotid salivary gland</a:t>
            </a:r>
            <a:endParaRPr lang="en-US" u="sng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Pro.Dr. Hala Elmazar/ lab 2020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C9CA2-DE50-4165-9D7B-D094C1BC6C46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8" name="Picture 7" descr="http://www.lab.anhb.uwa.edu.au/mb140/Big/par10he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115616" y="1124744"/>
            <a:ext cx="6840760" cy="4392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14" name="Straight Arrow Connector 13"/>
          <p:cNvCxnSpPr/>
          <p:nvPr/>
        </p:nvCxnSpPr>
        <p:spPr>
          <a:xfrm flipH="1">
            <a:off x="5805474" y="2420888"/>
            <a:ext cx="2448272" cy="43204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596336" y="2051556"/>
            <a:ext cx="1324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Serous </a:t>
            </a:r>
            <a:r>
              <a:rPr lang="en-US" b="1" dirty="0" err="1" smtClean="0"/>
              <a:t>acini</a:t>
            </a:r>
            <a:endParaRPr lang="en-US" b="1" dirty="0"/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3124200" y="4509120"/>
            <a:ext cx="943744" cy="1008112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275856" y="557994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Striated ducts</a:t>
            </a:r>
            <a:endParaRPr lang="en-US" b="1" dirty="0"/>
          </a:p>
        </p:txBody>
      </p:sp>
      <p:pic>
        <p:nvPicPr>
          <p:cNvPr id="32" name="Picture 2" descr="http://img.webmd.com/dtmcms/live/webmd/consumer_assets/site_images/media/medical/hw/h9991831_001.jpg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7317642" y="71414"/>
            <a:ext cx="1718854" cy="1053330"/>
          </a:xfrm>
          <a:prstGeom prst="rect">
            <a:avLst/>
          </a:prstGeom>
          <a:noFill/>
        </p:spPr>
      </p:pic>
      <p:pic>
        <p:nvPicPr>
          <p:cNvPr id="1026" name="Picture 2" descr="http://www.lab.anhb.uwa.edu.au/mb140/addons/quiz/Q105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320988"/>
            <a:ext cx="2736304" cy="226825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Arrow Connector 16"/>
          <p:cNvCxnSpPr>
            <a:stCxn id="13" idx="2"/>
          </p:cNvCxnSpPr>
          <p:nvPr/>
        </p:nvCxnSpPr>
        <p:spPr>
          <a:xfrm flipH="1">
            <a:off x="7308304" y="2420888"/>
            <a:ext cx="950425" cy="1286852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949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993"/>
    </mc:Choice>
    <mc:Fallback xmlns="">
      <p:transition spd="slow" advTm="44993"/>
    </mc:Fallback>
  </mc:AlternateContent>
  <p:timing>
    <p:tnLst>
      <p:par>
        <p:cTn id="1" dur="indefinite" restart="never" nodeType="tmRoot"/>
      </p:par>
    </p:tnLst>
  </p:timing>
  <p:extLst mod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22114"/>
          </a:xfrm>
        </p:spPr>
        <p:txBody>
          <a:bodyPr>
            <a:normAutofit/>
          </a:bodyPr>
          <a:lstStyle/>
          <a:p>
            <a:r>
              <a:rPr lang="en-US" u="sng" dirty="0" smtClean="0"/>
              <a:t>Sublingual salivary gland</a:t>
            </a:r>
            <a:endParaRPr lang="en-US" u="sng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Pro.Dr. Hala Elmazar/ lab 2020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C9CA2-DE50-4165-9D7B-D094C1BC6C46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987824" y="5949280"/>
            <a:ext cx="1864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Mucous </a:t>
            </a:r>
            <a:r>
              <a:rPr lang="en-US" sz="2400" b="1" dirty="0" err="1" smtClean="0"/>
              <a:t>acini</a:t>
            </a:r>
            <a:endParaRPr lang="en-US" sz="2400" b="1" dirty="0"/>
          </a:p>
        </p:txBody>
      </p:sp>
      <p:pic>
        <p:nvPicPr>
          <p:cNvPr id="3076" name="Picture 4" descr="http://www.lab.anhb.uwa.edu.au/mb140/addons/quiz/Q06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saturation sat="66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87151"/>
            <a:ext cx="6840760" cy="453008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www.lab.anhb.uwa.edu.au/mb140/addons/quiz/Q10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996952"/>
            <a:ext cx="2932468" cy="252028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Arrow Connector 15"/>
          <p:cNvCxnSpPr/>
          <p:nvPr/>
        </p:nvCxnSpPr>
        <p:spPr>
          <a:xfrm flipH="1" flipV="1">
            <a:off x="4143685" y="4257094"/>
            <a:ext cx="784622" cy="202673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4928307" y="4869160"/>
            <a:ext cx="1371885" cy="141466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64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280"/>
    </mc:Choice>
    <mc:Fallback xmlns="">
      <p:transition spd="slow" advTm="46280"/>
    </mc:Fallback>
  </mc:AlternateContent>
  <p:timing>
    <p:tnLst>
      <p:par>
        <p:cTn id="1" dur="indefinite" restart="never" nodeType="tmRoot"/>
      </p:par>
    </p:tnLst>
  </p:timing>
  <p:extLst mod="1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3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1874</TotalTime>
  <Words>325</Words>
  <Application>Microsoft Office PowerPoint</Application>
  <PresentationFormat>On-screen Show (4:3)</PresentationFormat>
  <Paragraphs>97</Paragraphs>
  <Slides>20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Introduction to GIT &amp; RS  Practical slides                                   2020                    Professor Dr. Hala El- mazar</vt:lpstr>
      <vt:lpstr>Lip</vt:lpstr>
      <vt:lpstr>Lingual papillae (1)</vt:lpstr>
      <vt:lpstr>Lingual papillae (2)</vt:lpstr>
      <vt:lpstr>Lingual papillae (3)</vt:lpstr>
      <vt:lpstr>Lingual papillae(4) </vt:lpstr>
      <vt:lpstr>Taste buds</vt:lpstr>
      <vt:lpstr>Parotid salivary gland</vt:lpstr>
      <vt:lpstr>Sublingual salivary gland</vt:lpstr>
      <vt:lpstr>Submandibular salivary gland</vt:lpstr>
      <vt:lpstr>Esophagus</vt:lpstr>
      <vt:lpstr>Pancreas</vt:lpstr>
      <vt:lpstr>Trachea &amp; Esophagus</vt:lpstr>
      <vt:lpstr>Cross section in trachea</vt:lpstr>
      <vt:lpstr>Respiratory epithelium</vt:lpstr>
      <vt:lpstr>Bronchus</vt:lpstr>
      <vt:lpstr>Bronchiole</vt:lpstr>
      <vt:lpstr>Lung  </vt:lpstr>
      <vt:lpstr>Alveolar type II pneumocyte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lion</dc:creator>
  <cp:lastModifiedBy>lion</cp:lastModifiedBy>
  <cp:revision>203</cp:revision>
  <dcterms:created xsi:type="dcterms:W3CDTF">2014-03-25T09:21:17Z</dcterms:created>
  <dcterms:modified xsi:type="dcterms:W3CDTF">2020-04-08T20:55:19Z</dcterms:modified>
</cp:coreProperties>
</file>