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71" r:id="rId3"/>
    <p:sldId id="258" r:id="rId4"/>
    <p:sldId id="259" r:id="rId5"/>
    <p:sldId id="273" r:id="rId6"/>
    <p:sldId id="265" r:id="rId7"/>
    <p:sldId id="257" r:id="rId8"/>
    <p:sldId id="260" r:id="rId9"/>
    <p:sldId id="261" r:id="rId10"/>
    <p:sldId id="274" r:id="rId11"/>
    <p:sldId id="264" r:id="rId12"/>
    <p:sldId id="263" r:id="rId13"/>
    <p:sldId id="266" r:id="rId14"/>
    <p:sldId id="262" r:id="rId15"/>
    <p:sldId id="267" r:id="rId16"/>
    <p:sldId id="268" r:id="rId17"/>
    <p:sldId id="272" r:id="rId18"/>
    <p:sldId id="276" r:id="rId19"/>
    <p:sldId id="270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tableStyles" Target="tableStyle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presProps" Target="pres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39171D-EBE4-42BF-B0D6-7DA788F4CDD6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1953D-CF08-4856-95FB-56C8E7BE57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986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 /><Relationship Id="rId1" Type="http://schemas.openxmlformats.org/officeDocument/2006/relationships/notesMaster" Target="../notesMasters/notesMaster1.xml" 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 /><Relationship Id="rId1" Type="http://schemas.openxmlformats.org/officeDocument/2006/relationships/notesMaster" Target="../notesMasters/notesMaster1.xml" 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1953D-CF08-4856-95FB-56C8E7BE576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1953D-CF08-4856-95FB-56C8E7BE576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EA0FD-AF98-4993-B73C-D20BECB73AA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1953D-CF08-4856-95FB-56C8E7BE576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1953D-CF08-4856-95FB-56C8E7BE576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/>
              <a:t>Algortim developed by EAST, easterm association for the surgery of trauma</a:t>
            </a:r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AED8F85-141D-4484-8D20-BF5699C32EB1}" type="slidenum">
              <a:rPr lang="en-US">
                <a:latin typeface="Calibri" pitchFamily="34" charset="0"/>
              </a:rPr>
              <a:pPr/>
              <a:t>16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1953D-CF08-4856-95FB-56C8E7BE576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446EF87-A9B8-4A81-81C9-2799547110D3}" type="slidenum">
              <a:rPr lang="en-US">
                <a:latin typeface="Times New Roman" pitchFamily="18" charset="0"/>
              </a:rPr>
              <a:pPr/>
              <a:t>19</a:t>
            </a:fld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1953D-CF08-4856-95FB-56C8E7BE576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0FF22CB-58DE-41E1-B55D-777CA3E50869}" type="slidenum">
              <a:rPr lang="en-US">
                <a:latin typeface="Calibri" pitchFamily="34" charset="0"/>
              </a:rPr>
              <a:pPr/>
              <a:t>3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1AD6619-4FDC-42F0-AE0B-CBBE09079267}" type="slidenum">
              <a:rPr lang="en-US">
                <a:latin typeface="Calibri" pitchFamily="34" charset="0"/>
              </a:rPr>
              <a:pPr/>
              <a:t>4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1953D-CF08-4856-95FB-56C8E7BE576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1953D-CF08-4856-95FB-56C8E7BE576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1953D-CF08-4856-95FB-56C8E7BE576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1953D-CF08-4856-95FB-56C8E7BE576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F584213-F504-4B28-A6B6-48F7CEEC95FD}" type="slidenum">
              <a:rPr lang="en-US">
                <a:latin typeface="Times New Roman" pitchFamily="18" charset="0"/>
              </a:rPr>
              <a:pPr/>
              <a:t>11</a:t>
            </a:fld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3.xml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14.xml" /><Relationship Id="rId1" Type="http://schemas.openxmlformats.org/officeDocument/2006/relationships/slideLayout" Target="../slideLayouts/slideLayout6.xml" 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notesSlide" Target="../notesSlides/notesSlide15.xml" /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b="1" dirty="0"/>
              <a:t>Surgery and spleen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22625"/>
            <a:ext cx="6172200" cy="1600200"/>
          </a:xfrm>
        </p:spPr>
        <p:txBody>
          <a:bodyPr>
            <a:normAutofit lnSpcReduction="10000"/>
          </a:bodyPr>
          <a:lstStyle/>
          <a:p>
            <a:r>
              <a:rPr lang="en-US" b="1" dirty="0" err="1">
                <a:solidFill>
                  <a:schemeClr val="tx1"/>
                </a:solidFill>
                <a:latin typeface="+mj-lt"/>
              </a:rPr>
              <a:t>Dr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 Mahmoud Al-Awaysheh</a:t>
            </a:r>
            <a:br>
              <a:rPr lang="en-US" b="1" dirty="0">
                <a:solidFill>
                  <a:schemeClr val="tx1"/>
                </a:solidFill>
                <a:latin typeface="+mj-lt"/>
              </a:rPr>
            </a:br>
            <a:r>
              <a:rPr lang="en-US" b="1" dirty="0">
                <a:solidFill>
                  <a:schemeClr val="tx1"/>
                </a:solidFill>
                <a:latin typeface="+mj-lt"/>
              </a:rPr>
              <a:t>General &amp; colorectal Surgeon</a:t>
            </a:r>
          </a:p>
          <a:p>
            <a:r>
              <a:rPr lang="en-US" b="1" dirty="0">
                <a:solidFill>
                  <a:schemeClr val="tx1"/>
                </a:solidFill>
                <a:latin typeface="+mj-lt"/>
              </a:rPr>
              <a:t>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00B050"/>
                </a:solidFill>
              </a:rPr>
              <a:t>Infiltrative diseases</a:t>
            </a:r>
          </a:p>
          <a:p>
            <a:r>
              <a:rPr lang="en-US" dirty="0"/>
              <a:t>Myeloid metaplasia</a:t>
            </a:r>
          </a:p>
          <a:p>
            <a:r>
              <a:rPr lang="en-US" dirty="0" err="1"/>
              <a:t>Sarcoidosis</a:t>
            </a:r>
            <a:endParaRPr lang="en-US" dirty="0"/>
          </a:p>
          <a:p>
            <a:r>
              <a:rPr lang="en-US" dirty="0" err="1"/>
              <a:t>Gaucher's</a:t>
            </a:r>
            <a:r>
              <a:rPr lang="en-US" dirty="0"/>
              <a:t> disease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When is surgery to spleen</a:t>
            </a:r>
            <a:br>
              <a:rPr lang="en-US" dirty="0"/>
            </a:br>
            <a:r>
              <a:rPr lang="en-US" dirty="0"/>
              <a:t>considered?</a:t>
            </a:r>
          </a:p>
        </p:txBody>
      </p:sp>
    </p:spTree>
    <p:extLst>
      <p:ext uri="{BB962C8B-B14F-4D97-AF65-F5344CB8AC3E}">
        <p14:creationId xmlns:p14="http://schemas.microsoft.com/office/powerpoint/2010/main" val="1611385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When is surgery to spleen</a:t>
            </a:r>
            <a:br>
              <a:rPr lang="en-US" dirty="0"/>
            </a:br>
            <a:r>
              <a:rPr lang="en-US" dirty="0"/>
              <a:t>considered?</a:t>
            </a:r>
            <a:endParaRPr lang="en-US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800" dirty="0">
                <a:solidFill>
                  <a:srgbClr val="00B050"/>
                </a:solidFill>
              </a:rPr>
              <a:t>Infectious diseases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sz="2800" dirty="0">
                <a:solidFill>
                  <a:srgbClr val="FF0000"/>
                </a:solidFill>
              </a:rPr>
              <a:t>Splenic Abscess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/>
              <a:t>Uncommon, but fatal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/>
              <a:t>Most are secondary in etiology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Bacterial </a:t>
            </a:r>
            <a:r>
              <a:rPr lang="en-US" sz="2400" dirty="0" err="1"/>
              <a:t>endocarditis</a:t>
            </a:r>
            <a:endParaRPr lang="en-US" sz="2400" dirty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err="1"/>
              <a:t>Intrabdominal</a:t>
            </a:r>
            <a:r>
              <a:rPr lang="en-US" sz="2400" dirty="0"/>
              <a:t> infections (</a:t>
            </a:r>
            <a:r>
              <a:rPr lang="en-US" sz="2400" dirty="0" err="1"/>
              <a:t>pyelo</a:t>
            </a:r>
            <a:r>
              <a:rPr lang="en-US" sz="2400" dirty="0"/>
              <a:t>-, etc)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Infected </a:t>
            </a:r>
            <a:r>
              <a:rPr lang="en-US" sz="2400" dirty="0" err="1"/>
              <a:t>splenic</a:t>
            </a:r>
            <a:r>
              <a:rPr lang="en-US" sz="2400" dirty="0"/>
              <a:t> hematoma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Infected </a:t>
            </a:r>
            <a:r>
              <a:rPr lang="en-US" sz="2400" dirty="0" err="1"/>
              <a:t>splenic</a:t>
            </a:r>
            <a:r>
              <a:rPr lang="en-US" sz="2400" dirty="0"/>
              <a:t> infarctions (</a:t>
            </a:r>
            <a:r>
              <a:rPr lang="en-US" sz="2400" dirty="0" err="1"/>
              <a:t>embolizations</a:t>
            </a:r>
            <a:r>
              <a:rPr lang="en-US" sz="2400" dirty="0"/>
              <a:t>, ischemia, etc)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err="1"/>
              <a:t>Dx</a:t>
            </a:r>
            <a:r>
              <a:rPr lang="en-US" sz="2400" dirty="0"/>
              <a:t> by CT scan + IV contrast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u="sng" dirty="0"/>
              <a:t>Staphylococcus &amp; Streptococcus </a:t>
            </a:r>
            <a:r>
              <a:rPr lang="en-US" sz="2400" dirty="0"/>
              <a:t>most common </a:t>
            </a:r>
            <a:r>
              <a:rPr lang="en-US" sz="2400" dirty="0" err="1"/>
              <a:t>organisims</a:t>
            </a:r>
            <a:endParaRPr lang="en-US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err="1"/>
              <a:t>E.coli</a:t>
            </a:r>
            <a:r>
              <a:rPr lang="en-US" sz="2400" dirty="0"/>
              <a:t>, Salmonella, anaerobes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Tx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b="1" i="1" dirty="0" err="1"/>
              <a:t>Splenectomy</a:t>
            </a:r>
            <a:r>
              <a:rPr lang="en-US" sz="2400" b="1" i="1" dirty="0"/>
              <a:t> + IV </a:t>
            </a:r>
            <a:r>
              <a:rPr lang="en-US" sz="2400" b="1" i="1" dirty="0" err="1"/>
              <a:t>Abx</a:t>
            </a:r>
            <a:endParaRPr lang="en-US" sz="2400" b="1" i="1" dirty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err="1"/>
              <a:t>Percutaneous</a:t>
            </a:r>
            <a:r>
              <a:rPr lang="en-US" sz="2400" dirty="0"/>
              <a:t> drainage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When is surgery to spleen</a:t>
            </a:r>
            <a:br>
              <a:rPr lang="en-US" dirty="0"/>
            </a:br>
            <a:r>
              <a:rPr lang="en-US" dirty="0"/>
              <a:t>considered?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err="1">
                <a:solidFill>
                  <a:srgbClr val="00B050"/>
                </a:solidFill>
              </a:rPr>
              <a:t>Spleenic</a:t>
            </a:r>
            <a:r>
              <a:rPr lang="en-US" dirty="0">
                <a:solidFill>
                  <a:srgbClr val="00B050"/>
                </a:solidFill>
              </a:rPr>
              <a:t> cysts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Primary (True)</a:t>
            </a:r>
          </a:p>
          <a:p>
            <a:pPr lvl="2"/>
            <a:r>
              <a:rPr lang="en-US" sz="3200" dirty="0"/>
              <a:t>Parasitic (</a:t>
            </a:r>
            <a:r>
              <a:rPr lang="en-US" sz="3200" i="1" dirty="0" err="1"/>
              <a:t>Echinococcus</a:t>
            </a:r>
            <a:r>
              <a:rPr lang="en-US" sz="3200" i="1" dirty="0"/>
              <a:t>  </a:t>
            </a:r>
            <a:r>
              <a:rPr lang="en-US" sz="3200" i="1" dirty="0" err="1"/>
              <a:t>granulosus</a:t>
            </a:r>
            <a:r>
              <a:rPr lang="en-US" sz="3200" i="1" dirty="0"/>
              <a:t> </a:t>
            </a:r>
            <a:r>
              <a:rPr lang="en-US" sz="3200" dirty="0"/>
              <a:t>most common)</a:t>
            </a:r>
          </a:p>
          <a:p>
            <a:pPr lvl="2"/>
            <a:r>
              <a:rPr lang="en-US" sz="3200" dirty="0"/>
              <a:t>Congenital (10% of all cysts)</a:t>
            </a:r>
          </a:p>
          <a:p>
            <a:pPr lvl="2"/>
            <a:r>
              <a:rPr lang="en-US" sz="3200" dirty="0" err="1"/>
              <a:t>Neoplastic</a:t>
            </a:r>
            <a:endParaRPr lang="en-US" sz="3200" dirty="0"/>
          </a:p>
          <a:p>
            <a:pPr lvl="3"/>
            <a:r>
              <a:rPr lang="en-US" sz="2800" dirty="0"/>
              <a:t>Include </a:t>
            </a:r>
            <a:r>
              <a:rPr lang="en-US" sz="2800" dirty="0" err="1"/>
              <a:t>endodermoid</a:t>
            </a:r>
            <a:r>
              <a:rPr lang="en-US" sz="2800" dirty="0"/>
              <a:t>, </a:t>
            </a:r>
            <a:r>
              <a:rPr lang="en-US" sz="2800" dirty="0" err="1"/>
              <a:t>dermoid</a:t>
            </a:r>
            <a:r>
              <a:rPr lang="en-US" sz="2800" dirty="0"/>
              <a:t>, </a:t>
            </a:r>
            <a:r>
              <a:rPr lang="en-US" sz="2800" dirty="0" err="1"/>
              <a:t>epidermoid</a:t>
            </a:r>
            <a:endParaRPr lang="en-US" sz="2800" dirty="0"/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Pseudocysts</a:t>
            </a:r>
            <a:r>
              <a:rPr lang="en-US" dirty="0"/>
              <a:t>  (75% of all cysts)</a:t>
            </a:r>
          </a:p>
          <a:p>
            <a:pPr lvl="2"/>
            <a:r>
              <a:rPr lang="en-US" dirty="0"/>
              <a:t>Post-traumatic – patients often cannot recall specific traumatic even</a:t>
            </a:r>
          </a:p>
          <a:p>
            <a:pPr lvl="2"/>
            <a:r>
              <a:rPr lang="en-US" dirty="0"/>
              <a:t>May be related to silent </a:t>
            </a:r>
            <a:r>
              <a:rPr lang="en-US" dirty="0" err="1"/>
              <a:t>splenic</a:t>
            </a:r>
            <a:r>
              <a:rPr lang="en-US" dirty="0"/>
              <a:t> infarct</a:t>
            </a:r>
          </a:p>
          <a:p>
            <a:pPr>
              <a:buNone/>
            </a:pP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63353" cy="9906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Cysts of the Spleen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4222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Risk of Cyst rupture is 25% if &gt;5cm</a:t>
            </a:r>
          </a:p>
          <a:p>
            <a:r>
              <a:rPr lang="en-US" dirty="0"/>
              <a:t>CA 19-9 and CEA may be elevated </a:t>
            </a:r>
          </a:p>
          <a:p>
            <a:r>
              <a:rPr lang="en-US" dirty="0"/>
              <a:t>Treatment</a:t>
            </a:r>
          </a:p>
          <a:p>
            <a:pPr lvl="1"/>
            <a:r>
              <a:rPr lang="en-US" dirty="0"/>
              <a:t>Aspiration may be considered, but risk of bleeding and </a:t>
            </a:r>
            <a:r>
              <a:rPr lang="en-US" dirty="0" err="1"/>
              <a:t>recurrance</a:t>
            </a:r>
            <a:r>
              <a:rPr lang="en-US" dirty="0"/>
              <a:t> – spread of malignant cells if present</a:t>
            </a:r>
          </a:p>
          <a:p>
            <a:pPr lvl="1"/>
            <a:r>
              <a:rPr lang="en-US" dirty="0"/>
              <a:t>Partial </a:t>
            </a:r>
            <a:r>
              <a:rPr lang="en-US" dirty="0" err="1"/>
              <a:t>splenectomy</a:t>
            </a:r>
            <a:r>
              <a:rPr lang="en-US" dirty="0"/>
              <a:t> or fenestration if certain </a:t>
            </a:r>
            <a:r>
              <a:rPr lang="en-US" dirty="0" err="1"/>
              <a:t>pseudocyst</a:t>
            </a:r>
            <a:endParaRPr lang="en-US" dirty="0"/>
          </a:p>
          <a:p>
            <a:pPr lvl="1"/>
            <a:r>
              <a:rPr lang="en-US" dirty="0"/>
              <a:t>Precautions as for liver cysts if parasitic</a:t>
            </a:r>
          </a:p>
          <a:p>
            <a:pPr lvl="1"/>
            <a:r>
              <a:rPr lang="en-US" dirty="0"/>
              <a:t>Total </a:t>
            </a:r>
            <a:r>
              <a:rPr lang="en-US" dirty="0" err="1"/>
              <a:t>splenectomy</a:t>
            </a:r>
            <a:r>
              <a:rPr lang="en-US" dirty="0"/>
              <a:t> is the most common treatment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2301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When is surgery to spleen</a:t>
            </a:r>
            <a:br>
              <a:rPr lang="en-US" dirty="0"/>
            </a:br>
            <a:r>
              <a:rPr lang="en-US" dirty="0"/>
              <a:t>considered?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00B050"/>
                </a:solidFill>
              </a:rPr>
              <a:t> Tumors 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Primary </a:t>
            </a:r>
            <a:r>
              <a:rPr lang="en-US" sz="2400" dirty="0"/>
              <a:t>(</a:t>
            </a:r>
            <a:r>
              <a:rPr lang="en-US" sz="2400" i="1" dirty="0" err="1"/>
              <a:t>Hemangioma</a:t>
            </a:r>
            <a:r>
              <a:rPr lang="en-US" sz="2400" i="1" dirty="0"/>
              <a:t>, </a:t>
            </a:r>
            <a:r>
              <a:rPr lang="en-US" sz="2400" i="1" dirty="0" err="1"/>
              <a:t>Hamartoma</a:t>
            </a:r>
            <a:r>
              <a:rPr lang="en-US" sz="2400" i="1" dirty="0"/>
              <a:t>, </a:t>
            </a:r>
            <a:r>
              <a:rPr lang="en-US" sz="2400" i="1" dirty="0" err="1"/>
              <a:t>Lymphangioma</a:t>
            </a:r>
            <a:r>
              <a:rPr lang="en-US" dirty="0"/>
              <a:t>, </a:t>
            </a:r>
            <a:r>
              <a:rPr lang="en-US" sz="2400" i="1" dirty="0" err="1"/>
              <a:t>Angiosarcomas</a:t>
            </a:r>
            <a:r>
              <a:rPr lang="en-US" sz="2400" i="1" dirty="0"/>
              <a:t>, malignant fibrous </a:t>
            </a:r>
            <a:r>
              <a:rPr lang="en-US" sz="2400" i="1" dirty="0" err="1"/>
              <a:t>histiocytomas</a:t>
            </a:r>
            <a:r>
              <a:rPr lang="en-US" sz="2400" i="1" dirty="0"/>
              <a:t>, and </a:t>
            </a:r>
            <a:r>
              <a:rPr lang="en-US" sz="2400" i="1" dirty="0" err="1"/>
              <a:t>plasmacytomas</a:t>
            </a:r>
            <a:r>
              <a:rPr lang="en-US" sz="2400" i="1" dirty="0"/>
              <a:t>)</a:t>
            </a:r>
          </a:p>
          <a:p>
            <a:r>
              <a:rPr lang="en-US" dirty="0"/>
              <a:t>Metastatic </a:t>
            </a:r>
            <a:r>
              <a:rPr lang="en-US" sz="2400" i="1" dirty="0"/>
              <a:t>(Lung, stomach, pancreas, breast, melanoma, and colon)</a:t>
            </a:r>
          </a:p>
          <a:p>
            <a:r>
              <a:rPr lang="en-US" dirty="0"/>
              <a:t>Lymphoma </a:t>
            </a:r>
            <a:r>
              <a:rPr lang="en-US" sz="2400" i="1" dirty="0"/>
              <a:t>(Hodgkin's or Non-Hodgkin's lymphoma)</a:t>
            </a:r>
          </a:p>
          <a:p>
            <a:r>
              <a:rPr lang="en-US" dirty="0" err="1"/>
              <a:t>Leukemias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When is surgery to spleen</a:t>
            </a:r>
            <a:br>
              <a:rPr lang="en-US" dirty="0"/>
            </a:br>
            <a:r>
              <a:rPr lang="en-US" dirty="0"/>
              <a:t>considered?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00B050"/>
                </a:solidFill>
              </a:rPr>
              <a:t>Trauma</a:t>
            </a:r>
          </a:p>
          <a:p>
            <a:pPr>
              <a:buNone/>
            </a:pP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438400"/>
            <a:ext cx="8337550" cy="411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/>
              <a:t>Summary: Management of </a:t>
            </a:r>
            <a:r>
              <a:rPr lang="en-US" sz="4000" dirty="0" err="1"/>
              <a:t>Splenic</a:t>
            </a:r>
            <a:r>
              <a:rPr lang="en-US" sz="4000" dirty="0"/>
              <a:t> Trauma</a:t>
            </a:r>
          </a:p>
        </p:txBody>
      </p:sp>
      <p:pic>
        <p:nvPicPr>
          <p:cNvPr id="47107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1676400"/>
            <a:ext cx="6997700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1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1524000"/>
            <a:ext cx="6553200" cy="4876800"/>
          </a:xfrm>
          <a:prstGeom prst="rect">
            <a:avLst/>
          </a:prstGeom>
          <a:noFill/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When is surgery to spleen</a:t>
            </a:r>
            <a:br>
              <a:rPr lang="en-US" dirty="0"/>
            </a:br>
            <a:r>
              <a:rPr lang="en-US" dirty="0"/>
              <a:t>considered?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/>
              <a:t>Atelectasis</a:t>
            </a:r>
            <a:r>
              <a:rPr lang="en-US" dirty="0"/>
              <a:t> : is the most common complication</a:t>
            </a:r>
          </a:p>
          <a:p>
            <a:r>
              <a:rPr lang="en-US" u="sng" dirty="0"/>
              <a:t>Injury to surrounding structures </a:t>
            </a:r>
            <a:r>
              <a:rPr lang="en-US" dirty="0"/>
              <a:t>(gastric wall, tail of the pancreas)</a:t>
            </a:r>
          </a:p>
          <a:p>
            <a:r>
              <a:rPr lang="en-US" u="sng" dirty="0"/>
              <a:t>Postoperative hemorrhage</a:t>
            </a:r>
          </a:p>
          <a:p>
            <a:r>
              <a:rPr lang="en-US" u="sng" dirty="0" err="1"/>
              <a:t>Subphrenic</a:t>
            </a:r>
            <a:r>
              <a:rPr lang="en-US" u="sng" dirty="0"/>
              <a:t> abscess</a:t>
            </a:r>
          </a:p>
          <a:p>
            <a:r>
              <a:rPr lang="en-US" u="sng" dirty="0"/>
              <a:t>Thrombocytosis</a:t>
            </a:r>
            <a:r>
              <a:rPr lang="en-US" dirty="0"/>
              <a:t> is common. If the platelet count exceeds 1 million, anticoagulation may be required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 </a:t>
            </a:r>
            <a:r>
              <a:rPr lang="en-US" dirty="0" err="1"/>
              <a:t>splenectomy</a:t>
            </a:r>
            <a:r>
              <a:rPr lang="en-US" dirty="0"/>
              <a:t> complications</a:t>
            </a:r>
          </a:p>
        </p:txBody>
      </p:sp>
    </p:spTree>
    <p:extLst>
      <p:ext uri="{BB962C8B-B14F-4D97-AF65-F5344CB8AC3E}">
        <p14:creationId xmlns:p14="http://schemas.microsoft.com/office/powerpoint/2010/main" val="38234755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b="0" i="1">
                <a:effectLst>
                  <a:outerShdw blurRad="38100" dist="38100" dir="2700000" algn="tl">
                    <a:srgbClr val="C0C0C0"/>
                  </a:outerShdw>
                </a:effectLst>
              </a:rPr>
              <a:t>Splenectomy Complications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solidFill>
                  <a:srgbClr val="FF0000"/>
                </a:solidFill>
              </a:rPr>
              <a:t>OPSI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/>
              <a:t>Incidence </a:t>
            </a:r>
            <a:r>
              <a:rPr lang="en-US" sz="2000" dirty="0">
                <a:cs typeface="Times New Roman" charset="0"/>
              </a:rPr>
              <a:t>≈</a:t>
            </a:r>
            <a:r>
              <a:rPr lang="en-US" sz="2000" dirty="0"/>
              <a:t>1% (up to 5%); </a:t>
            </a:r>
            <a:r>
              <a:rPr lang="en-US" sz="2000" dirty="0">
                <a:solidFill>
                  <a:srgbClr val="FF0000"/>
                </a:solidFill>
              </a:rPr>
              <a:t>50% Mortality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/>
              <a:t>Encapsulated gram-positive bacteria = Streptococcus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/>
              <a:t>Risk factors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200" dirty="0"/>
              <a:t>Children &lt; 15 </a:t>
            </a:r>
            <a:r>
              <a:rPr lang="en-US" sz="2200" dirty="0" err="1"/>
              <a:t>yrs</a:t>
            </a:r>
            <a:r>
              <a:rPr lang="en-US" sz="2200" dirty="0"/>
              <a:t> old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200" dirty="0" err="1"/>
              <a:t>Immunosupression</a:t>
            </a:r>
            <a:endParaRPr lang="en-US" sz="2200" dirty="0"/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200" dirty="0"/>
              <a:t>Hematologic </a:t>
            </a:r>
            <a:r>
              <a:rPr lang="en-US" sz="2200" dirty="0" err="1"/>
              <a:t>dz</a:t>
            </a:r>
            <a:r>
              <a:rPr lang="en-US" sz="2200" dirty="0"/>
              <a:t> (</a:t>
            </a:r>
            <a:r>
              <a:rPr lang="en-US" sz="2200" b="1" i="1" dirty="0"/>
              <a:t>thalassemia</a:t>
            </a:r>
            <a:r>
              <a:rPr lang="en-US" sz="2200" dirty="0"/>
              <a:t>, SCD, </a:t>
            </a:r>
            <a:r>
              <a:rPr lang="en-US" sz="2200" dirty="0" err="1"/>
              <a:t>etc</a:t>
            </a:r>
            <a:r>
              <a:rPr lang="en-US" sz="2200" dirty="0"/>
              <a:t>)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200" dirty="0"/>
              <a:t>Highest within the first 2 </a:t>
            </a:r>
            <a:r>
              <a:rPr lang="en-US" sz="2200" dirty="0" err="1"/>
              <a:t>yrs</a:t>
            </a:r>
            <a:r>
              <a:rPr lang="en-US" sz="2200" dirty="0"/>
              <a:t> post </a:t>
            </a:r>
            <a:r>
              <a:rPr lang="en-US" sz="2200" dirty="0" err="1"/>
              <a:t>splenectomy</a:t>
            </a:r>
            <a:endParaRPr lang="en-US" sz="2200" dirty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b="1" i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Pnemococcus</a:t>
            </a:r>
            <a:r>
              <a:rPr lang="en-US" sz="20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000" b="1" i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H.influenza</a:t>
            </a:r>
            <a:r>
              <a:rPr lang="en-US" sz="20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000" b="1" i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meningococcus</a:t>
            </a:r>
            <a:r>
              <a:rPr lang="en-US" sz="2000" dirty="0"/>
              <a:t> 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1900" dirty="0">
                <a:solidFill>
                  <a:srgbClr val="FF0000"/>
                </a:solidFill>
              </a:rPr>
              <a:t>vaccination 7-14 days prior to </a:t>
            </a:r>
            <a:r>
              <a:rPr lang="en-US" sz="1900" dirty="0" err="1">
                <a:solidFill>
                  <a:srgbClr val="FF0000"/>
                </a:solidFill>
              </a:rPr>
              <a:t>splenectomy</a:t>
            </a:r>
            <a:endParaRPr lang="en-US" sz="1900" dirty="0">
              <a:solidFill>
                <a:srgbClr val="FF0000"/>
              </a:solidFill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err="1"/>
              <a:t>Pneumovax</a:t>
            </a:r>
            <a:r>
              <a:rPr lang="en-US" sz="2000" dirty="0"/>
              <a:t> booster Q5yrs and annual </a:t>
            </a:r>
            <a:r>
              <a:rPr lang="en-US" sz="2000" dirty="0" err="1"/>
              <a:t>H.influenza</a:t>
            </a:r>
            <a:r>
              <a:rPr lang="en-US" sz="2000" dirty="0"/>
              <a:t> immunizations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err="1"/>
              <a:t>Abx</a:t>
            </a:r>
            <a:r>
              <a:rPr lang="en-US" sz="2000" dirty="0"/>
              <a:t> prophylaxis for children x2 </a:t>
            </a:r>
            <a:r>
              <a:rPr lang="en-US" sz="2000" dirty="0" err="1"/>
              <a:t>yrs</a:t>
            </a:r>
            <a:r>
              <a:rPr lang="en-US" sz="2000" dirty="0"/>
              <a:t> post </a:t>
            </a:r>
            <a:r>
              <a:rPr lang="en-US" sz="2000" dirty="0" err="1"/>
              <a:t>splenectomy</a:t>
            </a:r>
            <a:endParaRPr lang="en-US" sz="2000" dirty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/>
              <a:t>Lower incidence of OPSI in adults (</a:t>
            </a:r>
            <a:r>
              <a:rPr lang="en-US" sz="2000" dirty="0" err="1"/>
              <a:t>vs</a:t>
            </a:r>
            <a:r>
              <a:rPr lang="en-US" sz="2000" dirty="0"/>
              <a:t> children) and after trauma </a:t>
            </a:r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Know the anatomy of spleen and its relations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Know the goals and indications of surgery in spleen disorders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Be familiar with the spleen disorders which may require surgery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Know about post </a:t>
            </a:r>
            <a:r>
              <a:rPr lang="en-US" dirty="0" err="1"/>
              <a:t>splenectomy</a:t>
            </a:r>
            <a:r>
              <a:rPr lang="en-US" dirty="0"/>
              <a:t> complication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Differentiate </a:t>
            </a:r>
            <a:r>
              <a:rPr lang="en-US" dirty="0" err="1"/>
              <a:t>Hypersplenism</a:t>
            </a:r>
            <a:r>
              <a:rPr lang="en-US" dirty="0"/>
              <a:t> from splenomegaly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Thank you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919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Anatomy:</a:t>
            </a:r>
          </a:p>
        </p:txBody>
      </p:sp>
      <p:sp>
        <p:nvSpPr>
          <p:cNvPr id="307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Normal size: 12x7 cm, 3-4 cm thick, ~150 gm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Parietal peritoneum adherent except at </a:t>
            </a:r>
            <a:r>
              <a:rPr lang="en-US" dirty="0" err="1"/>
              <a:t>hilum</a:t>
            </a: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Peritoneal extensions- 4 ligaments: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dirty="0" err="1"/>
              <a:t>splenocolic</a:t>
            </a:r>
            <a:r>
              <a:rPr lang="en-US" dirty="0"/>
              <a:t>, </a:t>
            </a:r>
            <a:r>
              <a:rPr lang="en-US" dirty="0" err="1"/>
              <a:t>splenophrenic</a:t>
            </a:r>
            <a:r>
              <a:rPr lang="en-US" dirty="0"/>
              <a:t>- relatively </a:t>
            </a:r>
            <a:r>
              <a:rPr lang="en-US" dirty="0" err="1"/>
              <a:t>avascular</a:t>
            </a:r>
            <a:endParaRPr lang="en-US" dirty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dirty="0" err="1"/>
              <a:t>Splenorenal</a:t>
            </a:r>
            <a:r>
              <a:rPr lang="en-US" dirty="0"/>
              <a:t>: </a:t>
            </a:r>
            <a:r>
              <a:rPr lang="en-US" dirty="0" err="1"/>
              <a:t>splenic</a:t>
            </a:r>
            <a:r>
              <a:rPr lang="en-US" dirty="0"/>
              <a:t> vessels, tail of pancreas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dirty="0" err="1"/>
              <a:t>Gastrosplenic</a:t>
            </a:r>
            <a:r>
              <a:rPr lang="en-US" dirty="0"/>
              <a:t> ligaments: short gastric vessels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Anatomy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Splenic</a:t>
            </a:r>
            <a:r>
              <a:rPr lang="en-US" dirty="0">
                <a:solidFill>
                  <a:srgbClr val="FF0000"/>
                </a:solidFill>
              </a:rPr>
              <a:t> artery</a:t>
            </a:r>
            <a:r>
              <a:rPr lang="en-US" dirty="0"/>
              <a:t>: off celiac trunk, multiple </a:t>
            </a:r>
            <a:r>
              <a:rPr lang="en-US" dirty="0" err="1"/>
              <a:t>panreatic</a:t>
            </a:r>
            <a:r>
              <a:rPr lang="en-US" dirty="0"/>
              <a:t> branches, short </a:t>
            </a:r>
            <a:r>
              <a:rPr lang="en-US" dirty="0" err="1"/>
              <a:t>gastrics</a:t>
            </a:r>
            <a:r>
              <a:rPr lang="en-US" dirty="0"/>
              <a:t>, left </a:t>
            </a:r>
            <a:r>
              <a:rPr lang="en-US" dirty="0" err="1"/>
              <a:t>gastroepiplioc</a:t>
            </a:r>
            <a:r>
              <a:rPr lang="en-US" dirty="0"/>
              <a:t>, terminal </a:t>
            </a:r>
            <a:r>
              <a:rPr lang="en-US" dirty="0" err="1"/>
              <a:t>splenic</a:t>
            </a:r>
            <a:r>
              <a:rPr lang="en-US" dirty="0"/>
              <a:t> branches-&gt; segmental branches-&gt; 2</a:t>
            </a:r>
            <a:r>
              <a:rPr lang="en-US" baseline="30000" dirty="0"/>
              <a:t>nd</a:t>
            </a:r>
            <a:r>
              <a:rPr lang="en-US" dirty="0"/>
              <a:t>, 3</a:t>
            </a:r>
            <a:r>
              <a:rPr lang="en-US" baseline="30000" dirty="0"/>
              <a:t>rd</a:t>
            </a:r>
            <a:r>
              <a:rPr lang="en-US" dirty="0"/>
              <a:t> order vessels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 err="1">
                <a:solidFill>
                  <a:srgbClr val="FF0000"/>
                </a:solidFill>
              </a:rPr>
              <a:t>Splenic</a:t>
            </a:r>
            <a:r>
              <a:rPr lang="en-US" dirty="0">
                <a:solidFill>
                  <a:srgbClr val="FF0000"/>
                </a:solidFill>
              </a:rPr>
              <a:t> vein</a:t>
            </a:r>
            <a:r>
              <a:rPr lang="en-US" dirty="0"/>
              <a:t>: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dirty="0"/>
              <a:t>Inferior to artery , posterior to pancreatic tail, body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dirty="0"/>
              <a:t>Joins SMV behind pancreatic neck-&gt; portal vein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Hypersplenism</a:t>
            </a:r>
            <a:r>
              <a:rPr lang="en-US" dirty="0"/>
              <a:t> &amp; Splenomegaly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Hypersplenism</a:t>
            </a:r>
            <a:r>
              <a:rPr lang="en-US" dirty="0"/>
              <a:t> refers to the exaggerated destruction or sequestration of circulating red blood cells, white blood cells, or platelets by the spleen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splenomegaly</a:t>
            </a:r>
            <a:r>
              <a:rPr lang="en-US" dirty="0"/>
              <a:t> refers only to physical enlargement of the spleen.</a:t>
            </a:r>
          </a:p>
        </p:txBody>
      </p:sp>
    </p:spTree>
    <p:extLst>
      <p:ext uri="{BB962C8B-B14F-4D97-AF65-F5344CB8AC3E}">
        <p14:creationId xmlns:p14="http://schemas.microsoft.com/office/powerpoint/2010/main" val="2640472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of </a:t>
            </a:r>
            <a:r>
              <a:rPr lang="en-US" dirty="0" err="1"/>
              <a:t>splenectomy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Cure or palliation </a:t>
            </a:r>
            <a:r>
              <a:rPr lang="en-US" dirty="0"/>
              <a:t>of particular disease causing </a:t>
            </a:r>
            <a:r>
              <a:rPr lang="en-US" dirty="0" err="1"/>
              <a:t>splenomegaly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Palliation from </a:t>
            </a:r>
            <a:r>
              <a:rPr lang="en-US" dirty="0" err="1">
                <a:solidFill>
                  <a:srgbClr val="FF0000"/>
                </a:solidFill>
              </a:rPr>
              <a:t>hypersplenism</a:t>
            </a:r>
            <a:r>
              <a:rPr lang="en-US" dirty="0"/>
              <a:t> causing refractory </a:t>
            </a:r>
            <a:r>
              <a:rPr lang="en-US" dirty="0" err="1"/>
              <a:t>cytopenias</a:t>
            </a:r>
            <a:r>
              <a:rPr lang="en-US" dirty="0"/>
              <a:t> that require frequent transfusion</a:t>
            </a:r>
          </a:p>
          <a:p>
            <a:pPr>
              <a:buNone/>
            </a:pPr>
            <a:r>
              <a:rPr lang="en-US" dirty="0"/>
              <a:t>3.  Relief from </a:t>
            </a:r>
            <a:r>
              <a:rPr lang="en-US" dirty="0">
                <a:solidFill>
                  <a:srgbClr val="FF0000"/>
                </a:solidFill>
              </a:rPr>
              <a:t>symptomatic</a:t>
            </a:r>
            <a:r>
              <a:rPr lang="en-US" dirty="0"/>
              <a:t> </a:t>
            </a:r>
            <a:r>
              <a:rPr lang="en-US" dirty="0" err="1"/>
              <a:t>splenomegaly</a:t>
            </a:r>
            <a:endParaRPr lang="en-US" dirty="0"/>
          </a:p>
          <a:p>
            <a:pPr>
              <a:buNone/>
            </a:pPr>
            <a:r>
              <a:rPr lang="en-US" dirty="0"/>
              <a:t>4.  </a:t>
            </a:r>
            <a:r>
              <a:rPr lang="en-US" dirty="0">
                <a:solidFill>
                  <a:srgbClr val="FF0000"/>
                </a:solidFill>
              </a:rPr>
              <a:t>Diagnosis </a:t>
            </a:r>
            <a:r>
              <a:rPr lang="en-US" dirty="0"/>
              <a:t>of </a:t>
            </a:r>
            <a:r>
              <a:rPr lang="en-US" dirty="0" err="1"/>
              <a:t>splenic</a:t>
            </a:r>
            <a:r>
              <a:rPr lang="en-US" dirty="0"/>
              <a:t> pathology</a:t>
            </a:r>
          </a:p>
          <a:p>
            <a:pPr>
              <a:buNone/>
            </a:pPr>
            <a:r>
              <a:rPr lang="en-US" dirty="0"/>
              <a:t>5.  Control of </a:t>
            </a:r>
            <a:r>
              <a:rPr lang="en-US" dirty="0" err="1"/>
              <a:t>splenic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hemorrhage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When is surgery to spleen</a:t>
            </a:r>
            <a:br>
              <a:rPr lang="en-US" dirty="0"/>
            </a:br>
            <a:r>
              <a:rPr lang="en-US" dirty="0"/>
              <a:t>considered?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00B050"/>
                </a:solidFill>
              </a:rPr>
              <a:t>Hematopoietic disorders</a:t>
            </a:r>
          </a:p>
          <a:p>
            <a:pPr>
              <a:buFont typeface="Arial" charset="0"/>
              <a:buChar char="•"/>
            </a:pPr>
            <a:r>
              <a:rPr lang="en-US" i="1" u="sng" dirty="0"/>
              <a:t>Hereditary</a:t>
            </a:r>
            <a:r>
              <a:rPr lang="en-US" i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i="1" u="sng" dirty="0"/>
              <a:t>Spherocytosis (HS)</a:t>
            </a:r>
          </a:p>
          <a:p>
            <a:pPr>
              <a:buFont typeface="Arial" charset="0"/>
              <a:buChar char="•"/>
            </a:pPr>
            <a:r>
              <a:rPr lang="en-US" i="1" dirty="0" err="1"/>
              <a:t>Enz</a:t>
            </a:r>
            <a:r>
              <a:rPr lang="en-US" i="1" dirty="0"/>
              <a:t>. </a:t>
            </a:r>
            <a:r>
              <a:rPr lang="en-US" i="1" dirty="0" err="1"/>
              <a:t>deffeciency</a:t>
            </a:r>
            <a:r>
              <a:rPr lang="en-US" i="1" dirty="0"/>
              <a:t> (G6PD, Pyruvate kinase Deficiency)</a:t>
            </a:r>
          </a:p>
          <a:p>
            <a:pPr>
              <a:buFont typeface="Arial" charset="0"/>
              <a:buChar char="•"/>
            </a:pPr>
            <a:r>
              <a:rPr lang="en-US" i="1" dirty="0"/>
              <a:t>Sickle Cell Disease</a:t>
            </a:r>
          </a:p>
          <a:p>
            <a:pPr>
              <a:buFont typeface="Arial" charset="0"/>
              <a:buChar char="•"/>
            </a:pPr>
            <a:r>
              <a:rPr lang="en-US" i="1" dirty="0"/>
              <a:t>Thalassemia major</a:t>
            </a:r>
          </a:p>
          <a:p>
            <a:pPr>
              <a:buFont typeface="Arial" charset="0"/>
              <a:buChar char="•"/>
            </a:pPr>
            <a:r>
              <a:rPr lang="en-US" dirty="0"/>
              <a:t>Hereditary </a:t>
            </a:r>
            <a:r>
              <a:rPr lang="en-US" dirty="0" err="1"/>
              <a:t>elliptocytosis</a:t>
            </a: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/>
              <a:t>Congenital </a:t>
            </a:r>
            <a:r>
              <a:rPr lang="en-US" dirty="0" err="1"/>
              <a:t>erythropoietic</a:t>
            </a:r>
            <a:r>
              <a:rPr lang="en-US" dirty="0"/>
              <a:t> porphyria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When is surgery to spleen</a:t>
            </a:r>
            <a:br>
              <a:rPr lang="en-US" dirty="0"/>
            </a:br>
            <a:r>
              <a:rPr lang="en-US" dirty="0"/>
              <a:t>considered?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i="1" dirty="0">
                <a:solidFill>
                  <a:srgbClr val="00B050"/>
                </a:solidFill>
              </a:rPr>
              <a:t>Immune disorders</a:t>
            </a:r>
          </a:p>
          <a:p>
            <a:pPr>
              <a:buFont typeface="Arial" charset="0"/>
              <a:buChar char="•"/>
            </a:pPr>
            <a:r>
              <a:rPr lang="en-US" i="1" dirty="0"/>
              <a:t>Idiopathic autoimmune hemolytic anemia</a:t>
            </a:r>
          </a:p>
          <a:p>
            <a:pPr>
              <a:buFont typeface="Arial" charset="0"/>
              <a:buChar char="•"/>
            </a:pPr>
            <a:r>
              <a:rPr lang="en-US" i="1" u="sng" dirty="0"/>
              <a:t>Idiopathic thrombocytopenic </a:t>
            </a:r>
            <a:r>
              <a:rPr lang="en-US" i="1" u="sng" dirty="0" err="1"/>
              <a:t>purpura</a:t>
            </a:r>
            <a:r>
              <a:rPr lang="en-US" i="1" u="sng" dirty="0"/>
              <a:t> (ITP)</a:t>
            </a:r>
          </a:p>
          <a:p>
            <a:pPr>
              <a:buFont typeface="Arial" charset="0"/>
              <a:buChar char="•"/>
            </a:pPr>
            <a:r>
              <a:rPr lang="en-US" i="1" dirty="0"/>
              <a:t>Thrombotic thrombocytopenic </a:t>
            </a:r>
            <a:r>
              <a:rPr lang="en-US" i="1" dirty="0" err="1"/>
              <a:t>purpura</a:t>
            </a:r>
            <a:r>
              <a:rPr lang="en-US" i="1" dirty="0"/>
              <a:t> (TTP)</a:t>
            </a:r>
          </a:p>
          <a:p>
            <a:pPr>
              <a:buFont typeface="Arial" charset="0"/>
              <a:buChar char="•"/>
            </a:pPr>
            <a:r>
              <a:rPr lang="en-US" i="1" dirty="0" err="1"/>
              <a:t>Felty's</a:t>
            </a:r>
            <a:r>
              <a:rPr lang="en-US" i="1" dirty="0"/>
              <a:t> syndrome</a:t>
            </a:r>
          </a:p>
          <a:p>
            <a:pPr>
              <a:buFont typeface="Arial" charset="0"/>
              <a:buChar char="•"/>
            </a:pPr>
            <a:endParaRPr lang="en-US" i="1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When is surgery to spleen</a:t>
            </a:r>
            <a:br>
              <a:rPr lang="en-US" dirty="0"/>
            </a:br>
            <a:r>
              <a:rPr lang="en-US" dirty="0"/>
              <a:t>considered?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00B050"/>
                </a:solidFill>
              </a:rPr>
              <a:t>Disorders of splenic blood flow</a:t>
            </a:r>
          </a:p>
          <a:p>
            <a:r>
              <a:rPr lang="en-US" dirty="0"/>
              <a:t>Portal hypertension</a:t>
            </a:r>
          </a:p>
          <a:p>
            <a:r>
              <a:rPr lang="en-US" dirty="0"/>
              <a:t>Splenic vein thrombosis</a:t>
            </a:r>
          </a:p>
          <a:p>
            <a:r>
              <a:rPr lang="en-US" dirty="0"/>
              <a:t>Splenic artery aneurysm</a:t>
            </a:r>
          </a:p>
          <a:p>
            <a:endParaRPr lang="en-US" dirty="0"/>
          </a:p>
          <a:p>
            <a:pPr lvl="0">
              <a:buFont typeface="Wingdings" pitchFamily="2" charset="2"/>
              <a:buChar char="Ø"/>
            </a:pPr>
            <a:r>
              <a:rPr lang="en-US" dirty="0">
                <a:solidFill>
                  <a:srgbClr val="00B050"/>
                </a:solidFill>
              </a:rPr>
              <a:t>Primary splenic disorders</a:t>
            </a:r>
          </a:p>
          <a:p>
            <a:r>
              <a:rPr lang="en-US" dirty="0">
                <a:solidFill>
                  <a:prstClr val="black"/>
                </a:solidFill>
              </a:rPr>
              <a:t>Very rare, usually a diagnosis of exclusion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720</Words>
  <Application>Microsoft Office PowerPoint</Application>
  <PresentationFormat>عرض على الشاشة (4:3)</PresentationFormat>
  <Paragraphs>143</Paragraphs>
  <Slides>20</Slides>
  <Notes>16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20</vt:i4>
      </vt:variant>
    </vt:vector>
  </HeadingPairs>
  <TitlesOfParts>
    <vt:vector size="21" baseType="lpstr">
      <vt:lpstr>Office Theme</vt:lpstr>
      <vt:lpstr>Surgery and spleen</vt:lpstr>
      <vt:lpstr>Objectives</vt:lpstr>
      <vt:lpstr>Anatomy:</vt:lpstr>
      <vt:lpstr>Anatomy</vt:lpstr>
      <vt:lpstr>Hypersplenism &amp; Splenomegaly</vt:lpstr>
      <vt:lpstr>Goals of splenectomy</vt:lpstr>
      <vt:lpstr>When is surgery to spleen considered?</vt:lpstr>
      <vt:lpstr>When is surgery to spleen considered?</vt:lpstr>
      <vt:lpstr>When is surgery to spleen considered?</vt:lpstr>
      <vt:lpstr>When is surgery to spleen considered?</vt:lpstr>
      <vt:lpstr>When is surgery to spleen considered?</vt:lpstr>
      <vt:lpstr>When is surgery to spleen considered?</vt:lpstr>
      <vt:lpstr>Cysts of the Spleen</vt:lpstr>
      <vt:lpstr>When is surgery to spleen considered?</vt:lpstr>
      <vt:lpstr>When is surgery to spleen considered?</vt:lpstr>
      <vt:lpstr>Summary: Management of Splenic Trauma</vt:lpstr>
      <vt:lpstr>When is surgery to spleen considered?</vt:lpstr>
      <vt:lpstr>Post splenectomy complications</vt:lpstr>
      <vt:lpstr>Splenectomy Complications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Surgery and spleen</dc:title>
  <dc:creator>Eyyad</dc:creator>
  <cp:lastModifiedBy>962782233568</cp:lastModifiedBy>
  <cp:revision>10</cp:revision>
  <dcterms:created xsi:type="dcterms:W3CDTF">2006-08-16T00:00:00Z</dcterms:created>
  <dcterms:modified xsi:type="dcterms:W3CDTF">2022-04-17T06:35:39Z</dcterms:modified>
</cp:coreProperties>
</file>