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9"/>
  </p:notesMasterIdLst>
  <p:sldIdLst>
    <p:sldId id="334" r:id="rId2"/>
    <p:sldId id="257" r:id="rId3"/>
    <p:sldId id="289" r:id="rId4"/>
    <p:sldId id="290" r:id="rId5"/>
    <p:sldId id="332" r:id="rId6"/>
    <p:sldId id="292" r:id="rId7"/>
    <p:sldId id="293" r:id="rId8"/>
    <p:sldId id="294" r:id="rId9"/>
    <p:sldId id="295" r:id="rId10"/>
    <p:sldId id="258" r:id="rId11"/>
    <p:sldId id="259" r:id="rId12"/>
    <p:sldId id="260" r:id="rId13"/>
    <p:sldId id="261" r:id="rId14"/>
    <p:sldId id="325" r:id="rId15"/>
    <p:sldId id="297" r:id="rId16"/>
    <p:sldId id="298" r:id="rId17"/>
    <p:sldId id="299" r:id="rId18"/>
    <p:sldId id="300" r:id="rId19"/>
    <p:sldId id="301" r:id="rId20"/>
    <p:sldId id="310" r:id="rId21"/>
    <p:sldId id="311" r:id="rId22"/>
    <p:sldId id="312" r:id="rId23"/>
    <p:sldId id="313" r:id="rId24"/>
    <p:sldId id="319" r:id="rId25"/>
    <p:sldId id="322" r:id="rId26"/>
    <p:sldId id="320" r:id="rId27"/>
    <p:sldId id="321" r:id="rId28"/>
    <p:sldId id="302" r:id="rId29"/>
    <p:sldId id="327" r:id="rId30"/>
    <p:sldId id="303" r:id="rId31"/>
    <p:sldId id="315" r:id="rId32"/>
    <p:sldId id="304" r:id="rId33"/>
    <p:sldId id="316" r:id="rId34"/>
    <p:sldId id="305" r:id="rId35"/>
    <p:sldId id="262" r:id="rId36"/>
    <p:sldId id="263" r:id="rId37"/>
    <p:sldId id="264" r:id="rId38"/>
    <p:sldId id="265" r:id="rId39"/>
    <p:sldId id="266" r:id="rId40"/>
    <p:sldId id="267" r:id="rId41"/>
    <p:sldId id="268" r:id="rId42"/>
    <p:sldId id="331" r:id="rId43"/>
    <p:sldId id="323" r:id="rId44"/>
    <p:sldId id="269" r:id="rId45"/>
    <p:sldId id="270" r:id="rId46"/>
    <p:sldId id="324" r:id="rId47"/>
    <p:sldId id="306" r:id="rId48"/>
    <p:sldId id="307" r:id="rId49"/>
    <p:sldId id="326" r:id="rId50"/>
    <p:sldId id="272" r:id="rId51"/>
    <p:sldId id="308" r:id="rId52"/>
    <p:sldId id="309" r:id="rId53"/>
    <p:sldId id="274" r:id="rId54"/>
    <p:sldId id="275" r:id="rId55"/>
    <p:sldId id="281" r:id="rId56"/>
    <p:sldId id="282" r:id="rId57"/>
    <p:sldId id="283" r:id="rId58"/>
    <p:sldId id="284" r:id="rId59"/>
    <p:sldId id="285" r:id="rId60"/>
    <p:sldId id="328" r:id="rId61"/>
    <p:sldId id="286" r:id="rId62"/>
    <p:sldId id="287" r:id="rId63"/>
    <p:sldId id="333" r:id="rId64"/>
    <p:sldId id="329" r:id="rId65"/>
    <p:sldId id="318" r:id="rId66"/>
    <p:sldId id="330" r:id="rId67"/>
    <p:sldId id="288" r:id="rId68"/>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0" autoAdjust="0"/>
    <p:restoredTop sz="94619" autoAdjust="0"/>
  </p:normalViewPr>
  <p:slideViewPr>
    <p:cSldViewPr>
      <p:cViewPr varScale="1">
        <p:scale>
          <a:sx n="73" d="100"/>
          <a:sy n="73" d="100"/>
        </p:scale>
        <p:origin x="-12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CA" alt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CA"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CA" alt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DFC64789-68F9-4BE4-A288-BB8EAFB5AD5B}"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D110DFF-469A-496F-B97E-B0CA24CC9744}" type="slidenum">
              <a:rPr lang="en-CA" altLang="en-US" smtClean="0">
                <a:latin typeface="Arial" panose="020B0604020202020204" pitchFamily="34" charset="0"/>
              </a:rPr>
              <a:pPr/>
              <a:t>4</a:t>
            </a:fld>
            <a:endParaRPr lang="en-CA" altLang="en-US" smtClean="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buFontTx/>
              <a:buChar char="•"/>
            </a:pPr>
            <a:r>
              <a:rPr lang="en-US" altLang="en-US" smtClean="0"/>
              <a:t>The iron is conserved for reuse, whereas carbon monoxide is excreted through the lungs and can be measured in the patient's breath to quantify bilirubin production.</a:t>
            </a:r>
            <a:endParaRPr lang="en-CA"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16 w 5184"/>
                  <a:gd name="T3" fmla="*/ 3159 h 3159"/>
                  <a:gd name="T4" fmla="*/ 521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0 w 556"/>
                  <a:gd name="T5" fmla="*/ 3159 h 3159"/>
                  <a:gd name="T6" fmla="*/ 56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en-US"/>
            </a:p>
          </p:txBody>
        </p:sp>
        <p:sp>
          <p:nvSpPr>
            <p:cNvPr id="7" name="Freeform 7"/>
            <p:cNvSpPr>
              <a:spLocks/>
            </p:cNvSpPr>
            <p:nvPr/>
          </p:nvSpPr>
          <p:spPr bwMode="ltGray">
            <a:xfrm>
              <a:off x="767" y="1155"/>
              <a:ext cx="252" cy="12"/>
            </a:xfrm>
            <a:custGeom>
              <a:avLst/>
              <a:gdLst>
                <a:gd name="T0" fmla="*/ 253 w 251"/>
                <a:gd name="T1" fmla="*/ 0 h 12"/>
                <a:gd name="T2" fmla="*/ 0 w 251"/>
                <a:gd name="T3" fmla="*/ 0 h 12"/>
                <a:gd name="T4" fmla="*/ 0 w 251"/>
                <a:gd name="T5" fmla="*/ 12 h 12"/>
                <a:gd name="T6" fmla="*/ 253 w 251"/>
                <a:gd name="T7" fmla="*/ 12 h 12"/>
                <a:gd name="T8" fmla="*/ 253 w 251"/>
                <a:gd name="T9" fmla="*/ 0 h 12"/>
                <a:gd name="T10" fmla="*/ 25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491 w 251"/>
                <a:gd name="T5" fmla="*/ 12 h 12"/>
                <a:gd name="T6" fmla="*/ 4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754 w 4724"/>
                  <a:gd name="T1" fmla="*/ 0 h 12"/>
                  <a:gd name="T2" fmla="*/ 0 w 4724"/>
                  <a:gd name="T3" fmla="*/ 0 h 12"/>
                  <a:gd name="T4" fmla="*/ 0 w 4724"/>
                  <a:gd name="T5" fmla="*/ 12 h 12"/>
                  <a:gd name="T6" fmla="*/ 4754 w 4724"/>
                  <a:gd name="T7" fmla="*/ 12 h 12"/>
                  <a:gd name="T8" fmla="*/ 4754 w 4724"/>
                  <a:gd name="T9" fmla="*/ 0 h 12"/>
                  <a:gd name="T10" fmla="*/ 47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en-US"/>
              </a:p>
            </p:txBody>
          </p:sp>
        </p:grpSp>
      </p:grpSp>
      <p:sp>
        <p:nvSpPr>
          <p:cNvPr id="69648"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CA" altLang="en-US" noProof="0" smtClean="0"/>
              <a:t>Click to edit Master title style</a:t>
            </a:r>
          </a:p>
        </p:txBody>
      </p:sp>
      <p:sp>
        <p:nvSpPr>
          <p:cNvPr id="69649" name="Rectangle 17"/>
          <p:cNvSpPr>
            <a:spLocks noGrp="1" noChangeArrowheads="1"/>
          </p:cNvSpPr>
          <p:nvPr>
            <p:ph type="subTitle" sz="quarter" idx="1"/>
          </p:nvPr>
        </p:nvSpPr>
        <p:spPr>
          <a:xfrm>
            <a:off x="1066800" y="3886200"/>
            <a:ext cx="6400800" cy="1752600"/>
          </a:xfrm>
        </p:spPr>
        <p:txBody>
          <a:bodyPr/>
          <a:lstStyle>
            <a:lvl1pPr marL="0" indent="0">
              <a:buFont typeface="Wingdings" panose="05000000000000000000" pitchFamily="2" charset="2"/>
              <a:buNone/>
              <a:defRPr/>
            </a:lvl1pPr>
          </a:lstStyle>
          <a:p>
            <a:pPr lvl="0"/>
            <a:r>
              <a:rPr lang="en-CA" altLang="en-US" noProof="0" smtClean="0"/>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CA" alt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CA" altLang="en-US"/>
          </a:p>
        </p:txBody>
      </p:sp>
      <p:sp>
        <p:nvSpPr>
          <p:cNvPr id="20" name="Rectangle 20"/>
          <p:cNvSpPr>
            <a:spLocks noGrp="1" noChangeArrowheads="1"/>
          </p:cNvSpPr>
          <p:nvPr>
            <p:ph type="sldNum" sz="quarter" idx="12"/>
          </p:nvPr>
        </p:nvSpPr>
        <p:spPr/>
        <p:txBody>
          <a:bodyPr/>
          <a:lstStyle>
            <a:lvl1pPr>
              <a:defRPr/>
            </a:lvl1pPr>
          </a:lstStyle>
          <a:p>
            <a:pPr>
              <a:defRPr/>
            </a:pPr>
            <a:fld id="{39A77BA5-1A17-4D89-9C6A-4BF104C6F248}" type="slidenum">
              <a:rPr lang="en-CA" altLang="en-US"/>
              <a:pPr>
                <a:defRPr/>
              </a:pPr>
              <a:t>‹#›</a:t>
            </a:fld>
            <a:endParaRPr lang="en-CA" altLang="en-US"/>
          </a:p>
        </p:txBody>
      </p:sp>
    </p:spTree>
    <p:extLst>
      <p:ext uri="{BB962C8B-B14F-4D97-AF65-F5344CB8AC3E}">
        <p14:creationId xmlns:p14="http://schemas.microsoft.com/office/powerpoint/2010/main" xmlns="" val="272614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19"/>
          <p:cNvSpPr>
            <a:spLocks noGrp="1" noChangeArrowheads="1"/>
          </p:cNvSpPr>
          <p:nvPr>
            <p:ph type="sldNum" sz="quarter" idx="12"/>
          </p:nvPr>
        </p:nvSpPr>
        <p:spPr>
          <a:ln/>
        </p:spPr>
        <p:txBody>
          <a:bodyPr/>
          <a:lstStyle>
            <a:lvl1pPr>
              <a:defRPr/>
            </a:lvl1pPr>
          </a:lstStyle>
          <a:p>
            <a:pPr>
              <a:defRPr/>
            </a:pPr>
            <a:fld id="{C2F6ABBF-955E-449E-822B-2B6F11E6DA9B}" type="slidenum">
              <a:rPr lang="en-CA" altLang="en-US"/>
              <a:pPr>
                <a:defRPr/>
              </a:pPr>
              <a:t>‹#›</a:t>
            </a:fld>
            <a:endParaRPr lang="en-CA" altLang="en-US"/>
          </a:p>
        </p:txBody>
      </p:sp>
    </p:spTree>
    <p:extLst>
      <p:ext uri="{BB962C8B-B14F-4D97-AF65-F5344CB8AC3E}">
        <p14:creationId xmlns:p14="http://schemas.microsoft.com/office/powerpoint/2010/main" xmlns="" val="353516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19"/>
          <p:cNvSpPr>
            <a:spLocks noGrp="1" noChangeArrowheads="1"/>
          </p:cNvSpPr>
          <p:nvPr>
            <p:ph type="sldNum" sz="quarter" idx="12"/>
          </p:nvPr>
        </p:nvSpPr>
        <p:spPr>
          <a:ln/>
        </p:spPr>
        <p:txBody>
          <a:bodyPr/>
          <a:lstStyle>
            <a:lvl1pPr>
              <a:defRPr/>
            </a:lvl1pPr>
          </a:lstStyle>
          <a:p>
            <a:pPr>
              <a:defRPr/>
            </a:pPr>
            <a:fld id="{AD062CA0-A85F-4D25-81ED-875B01849E7B}" type="slidenum">
              <a:rPr lang="en-CA" altLang="en-US"/>
              <a:pPr>
                <a:defRPr/>
              </a:pPr>
              <a:t>‹#›</a:t>
            </a:fld>
            <a:endParaRPr lang="en-CA" altLang="en-US"/>
          </a:p>
        </p:txBody>
      </p:sp>
    </p:spTree>
    <p:extLst>
      <p:ext uri="{BB962C8B-B14F-4D97-AF65-F5344CB8AC3E}">
        <p14:creationId xmlns:p14="http://schemas.microsoft.com/office/powerpoint/2010/main" xmlns="" val="7174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19"/>
          <p:cNvSpPr>
            <a:spLocks noGrp="1" noChangeArrowheads="1"/>
          </p:cNvSpPr>
          <p:nvPr>
            <p:ph type="sldNum" sz="quarter" idx="12"/>
          </p:nvPr>
        </p:nvSpPr>
        <p:spPr>
          <a:ln/>
        </p:spPr>
        <p:txBody>
          <a:bodyPr/>
          <a:lstStyle>
            <a:lvl1pPr>
              <a:defRPr/>
            </a:lvl1pPr>
          </a:lstStyle>
          <a:p>
            <a:pPr>
              <a:defRPr/>
            </a:pPr>
            <a:fld id="{F0C4F275-3637-46A8-B2A7-E920264F6D17}" type="slidenum">
              <a:rPr lang="en-CA" altLang="en-US"/>
              <a:pPr>
                <a:defRPr/>
              </a:pPr>
              <a:t>‹#›</a:t>
            </a:fld>
            <a:endParaRPr lang="en-CA" altLang="en-US"/>
          </a:p>
        </p:txBody>
      </p:sp>
    </p:spTree>
    <p:extLst>
      <p:ext uri="{BB962C8B-B14F-4D97-AF65-F5344CB8AC3E}">
        <p14:creationId xmlns:p14="http://schemas.microsoft.com/office/powerpoint/2010/main" xmlns="" val="5256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19"/>
          <p:cNvSpPr>
            <a:spLocks noGrp="1" noChangeArrowheads="1"/>
          </p:cNvSpPr>
          <p:nvPr>
            <p:ph type="sldNum" sz="quarter" idx="12"/>
          </p:nvPr>
        </p:nvSpPr>
        <p:spPr>
          <a:ln/>
        </p:spPr>
        <p:txBody>
          <a:bodyPr/>
          <a:lstStyle>
            <a:lvl1pPr>
              <a:defRPr/>
            </a:lvl1pPr>
          </a:lstStyle>
          <a:p>
            <a:pPr>
              <a:defRPr/>
            </a:pPr>
            <a:fld id="{FE8B9FC8-6A54-442D-AA35-B23F4070CCE5}" type="slidenum">
              <a:rPr lang="en-CA" altLang="en-US"/>
              <a:pPr>
                <a:defRPr/>
              </a:pPr>
              <a:t>‹#›</a:t>
            </a:fld>
            <a:endParaRPr lang="en-CA" altLang="en-US"/>
          </a:p>
        </p:txBody>
      </p:sp>
    </p:spTree>
    <p:extLst>
      <p:ext uri="{BB962C8B-B14F-4D97-AF65-F5344CB8AC3E}">
        <p14:creationId xmlns:p14="http://schemas.microsoft.com/office/powerpoint/2010/main" xmlns="" val="1797416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19"/>
          <p:cNvSpPr>
            <a:spLocks noGrp="1" noChangeArrowheads="1"/>
          </p:cNvSpPr>
          <p:nvPr>
            <p:ph type="sldNum" sz="quarter" idx="12"/>
          </p:nvPr>
        </p:nvSpPr>
        <p:spPr>
          <a:ln/>
        </p:spPr>
        <p:txBody>
          <a:bodyPr/>
          <a:lstStyle>
            <a:lvl1pPr>
              <a:defRPr/>
            </a:lvl1pPr>
          </a:lstStyle>
          <a:p>
            <a:pPr>
              <a:defRPr/>
            </a:pPr>
            <a:fld id="{EE852318-E7CB-4AD8-BEC2-440E04B6C7AB}" type="slidenum">
              <a:rPr lang="en-CA" altLang="en-US"/>
              <a:pPr>
                <a:defRPr/>
              </a:pPr>
              <a:t>‹#›</a:t>
            </a:fld>
            <a:endParaRPr lang="en-CA" altLang="en-US"/>
          </a:p>
        </p:txBody>
      </p:sp>
    </p:spTree>
    <p:extLst>
      <p:ext uri="{BB962C8B-B14F-4D97-AF65-F5344CB8AC3E}">
        <p14:creationId xmlns:p14="http://schemas.microsoft.com/office/powerpoint/2010/main" xmlns="" val="411817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19"/>
          <p:cNvSpPr>
            <a:spLocks noGrp="1" noChangeArrowheads="1"/>
          </p:cNvSpPr>
          <p:nvPr>
            <p:ph type="sldNum" sz="quarter" idx="12"/>
          </p:nvPr>
        </p:nvSpPr>
        <p:spPr>
          <a:ln/>
        </p:spPr>
        <p:txBody>
          <a:bodyPr/>
          <a:lstStyle>
            <a:lvl1pPr>
              <a:defRPr/>
            </a:lvl1pPr>
          </a:lstStyle>
          <a:p>
            <a:pPr>
              <a:defRPr/>
            </a:pPr>
            <a:fld id="{63636B1C-DADA-4D42-BDCB-DD91B480D68C}" type="slidenum">
              <a:rPr lang="en-CA" altLang="en-US"/>
              <a:pPr>
                <a:defRPr/>
              </a:pPr>
              <a:t>‹#›</a:t>
            </a:fld>
            <a:endParaRPr lang="en-CA" altLang="en-US"/>
          </a:p>
        </p:txBody>
      </p:sp>
    </p:spTree>
    <p:extLst>
      <p:ext uri="{BB962C8B-B14F-4D97-AF65-F5344CB8AC3E}">
        <p14:creationId xmlns:p14="http://schemas.microsoft.com/office/powerpoint/2010/main" xmlns="" val="49716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CA" alt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CA" altLang="en-US"/>
          </a:p>
        </p:txBody>
      </p:sp>
      <p:sp>
        <p:nvSpPr>
          <p:cNvPr id="9" name="Rectangle 19"/>
          <p:cNvSpPr>
            <a:spLocks noGrp="1" noChangeArrowheads="1"/>
          </p:cNvSpPr>
          <p:nvPr>
            <p:ph type="sldNum" sz="quarter" idx="12"/>
          </p:nvPr>
        </p:nvSpPr>
        <p:spPr>
          <a:ln/>
        </p:spPr>
        <p:txBody>
          <a:bodyPr/>
          <a:lstStyle>
            <a:lvl1pPr>
              <a:defRPr/>
            </a:lvl1pPr>
          </a:lstStyle>
          <a:p>
            <a:pPr>
              <a:defRPr/>
            </a:pPr>
            <a:fld id="{D02328A7-1DB4-40D2-9887-32D20BFC020B}" type="slidenum">
              <a:rPr lang="en-CA" altLang="en-US"/>
              <a:pPr>
                <a:defRPr/>
              </a:pPr>
              <a:t>‹#›</a:t>
            </a:fld>
            <a:endParaRPr lang="en-CA" altLang="en-US"/>
          </a:p>
        </p:txBody>
      </p:sp>
    </p:spTree>
    <p:extLst>
      <p:ext uri="{BB962C8B-B14F-4D97-AF65-F5344CB8AC3E}">
        <p14:creationId xmlns:p14="http://schemas.microsoft.com/office/powerpoint/2010/main" xmlns="" val="311645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CA" alt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CA" altLang="en-US"/>
          </a:p>
        </p:txBody>
      </p:sp>
      <p:sp>
        <p:nvSpPr>
          <p:cNvPr id="5" name="Rectangle 19"/>
          <p:cNvSpPr>
            <a:spLocks noGrp="1" noChangeArrowheads="1"/>
          </p:cNvSpPr>
          <p:nvPr>
            <p:ph type="sldNum" sz="quarter" idx="12"/>
          </p:nvPr>
        </p:nvSpPr>
        <p:spPr>
          <a:ln/>
        </p:spPr>
        <p:txBody>
          <a:bodyPr/>
          <a:lstStyle>
            <a:lvl1pPr>
              <a:defRPr/>
            </a:lvl1pPr>
          </a:lstStyle>
          <a:p>
            <a:pPr>
              <a:defRPr/>
            </a:pPr>
            <a:fld id="{AB03081B-FB41-47A4-8744-E5FAA5E34047}" type="slidenum">
              <a:rPr lang="en-CA" altLang="en-US"/>
              <a:pPr>
                <a:defRPr/>
              </a:pPr>
              <a:t>‹#›</a:t>
            </a:fld>
            <a:endParaRPr lang="en-CA" altLang="en-US"/>
          </a:p>
        </p:txBody>
      </p:sp>
    </p:spTree>
    <p:extLst>
      <p:ext uri="{BB962C8B-B14F-4D97-AF65-F5344CB8AC3E}">
        <p14:creationId xmlns:p14="http://schemas.microsoft.com/office/powerpoint/2010/main" xmlns="" val="239871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CA" alt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CA" altLang="en-US"/>
          </a:p>
        </p:txBody>
      </p:sp>
      <p:sp>
        <p:nvSpPr>
          <p:cNvPr id="4" name="Rectangle 19"/>
          <p:cNvSpPr>
            <a:spLocks noGrp="1" noChangeArrowheads="1"/>
          </p:cNvSpPr>
          <p:nvPr>
            <p:ph type="sldNum" sz="quarter" idx="12"/>
          </p:nvPr>
        </p:nvSpPr>
        <p:spPr>
          <a:ln/>
        </p:spPr>
        <p:txBody>
          <a:bodyPr/>
          <a:lstStyle>
            <a:lvl1pPr>
              <a:defRPr/>
            </a:lvl1pPr>
          </a:lstStyle>
          <a:p>
            <a:pPr>
              <a:defRPr/>
            </a:pPr>
            <a:fld id="{0F7F792E-C42C-4E85-B0B9-E6EC1B67C4DD}" type="slidenum">
              <a:rPr lang="en-CA" altLang="en-US"/>
              <a:pPr>
                <a:defRPr/>
              </a:pPr>
              <a:t>‹#›</a:t>
            </a:fld>
            <a:endParaRPr lang="en-CA" altLang="en-US"/>
          </a:p>
        </p:txBody>
      </p:sp>
    </p:spTree>
    <p:extLst>
      <p:ext uri="{BB962C8B-B14F-4D97-AF65-F5344CB8AC3E}">
        <p14:creationId xmlns:p14="http://schemas.microsoft.com/office/powerpoint/2010/main" xmlns="" val="9402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19"/>
          <p:cNvSpPr>
            <a:spLocks noGrp="1" noChangeArrowheads="1"/>
          </p:cNvSpPr>
          <p:nvPr>
            <p:ph type="sldNum" sz="quarter" idx="12"/>
          </p:nvPr>
        </p:nvSpPr>
        <p:spPr>
          <a:ln/>
        </p:spPr>
        <p:txBody>
          <a:bodyPr/>
          <a:lstStyle>
            <a:lvl1pPr>
              <a:defRPr/>
            </a:lvl1pPr>
          </a:lstStyle>
          <a:p>
            <a:pPr>
              <a:defRPr/>
            </a:pPr>
            <a:fld id="{9FD858D5-2C66-4112-815D-5CE86D4F4C67}" type="slidenum">
              <a:rPr lang="en-CA" altLang="en-US"/>
              <a:pPr>
                <a:defRPr/>
              </a:pPr>
              <a:t>‹#›</a:t>
            </a:fld>
            <a:endParaRPr lang="en-CA" altLang="en-US"/>
          </a:p>
        </p:txBody>
      </p:sp>
    </p:spTree>
    <p:extLst>
      <p:ext uri="{BB962C8B-B14F-4D97-AF65-F5344CB8AC3E}">
        <p14:creationId xmlns:p14="http://schemas.microsoft.com/office/powerpoint/2010/main" xmlns="" val="74882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19"/>
          <p:cNvSpPr>
            <a:spLocks noGrp="1" noChangeArrowheads="1"/>
          </p:cNvSpPr>
          <p:nvPr>
            <p:ph type="sldNum" sz="quarter" idx="12"/>
          </p:nvPr>
        </p:nvSpPr>
        <p:spPr>
          <a:ln/>
        </p:spPr>
        <p:txBody>
          <a:bodyPr/>
          <a:lstStyle>
            <a:lvl1pPr>
              <a:defRPr/>
            </a:lvl1pPr>
          </a:lstStyle>
          <a:p>
            <a:pPr>
              <a:defRPr/>
            </a:pPr>
            <a:fld id="{17E572BC-AE59-4E9E-BE88-D566E4ACA757}" type="slidenum">
              <a:rPr lang="en-CA" altLang="en-US"/>
              <a:pPr>
                <a:defRPr/>
              </a:pPr>
              <a:t>‹#›</a:t>
            </a:fld>
            <a:endParaRPr lang="en-CA" altLang="en-US"/>
          </a:p>
        </p:txBody>
      </p:sp>
    </p:spTree>
    <p:extLst>
      <p:ext uri="{BB962C8B-B14F-4D97-AF65-F5344CB8AC3E}">
        <p14:creationId xmlns:p14="http://schemas.microsoft.com/office/powerpoint/2010/main" xmlns="" val="404850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16 w 5184"/>
                <a:gd name="T3" fmla="*/ 3159 h 3159"/>
                <a:gd name="T4" fmla="*/ 521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0 w 556"/>
                <a:gd name="T5" fmla="*/ 3159 h 3159"/>
                <a:gd name="T6" fmla="*/ 56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7" name="Freeform 8"/>
              <p:cNvSpPr>
                <a:spLocks/>
              </p:cNvSpPr>
              <p:nvPr/>
            </p:nvSpPr>
            <p:spPr bwMode="ltGray">
              <a:xfrm>
                <a:off x="1019" y="1155"/>
                <a:ext cx="4739" cy="12"/>
              </a:xfrm>
              <a:custGeom>
                <a:avLst/>
                <a:gdLst>
                  <a:gd name="T0" fmla="*/ 4754 w 4724"/>
                  <a:gd name="T1" fmla="*/ 0 h 12"/>
                  <a:gd name="T2" fmla="*/ 0 w 4724"/>
                  <a:gd name="T3" fmla="*/ 0 h 12"/>
                  <a:gd name="T4" fmla="*/ 0 w 4724"/>
                  <a:gd name="T5" fmla="*/ 12 h 12"/>
                  <a:gd name="T6" fmla="*/ 4754 w 4724"/>
                  <a:gd name="T7" fmla="*/ 12 h 12"/>
                  <a:gd name="T8" fmla="*/ 4754 w 4724"/>
                  <a:gd name="T9" fmla="*/ 0 h 12"/>
                  <a:gd name="T10" fmla="*/ 47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19"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en-US"/>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491 w 251"/>
                  <a:gd name="T5" fmla="*/ 12 h 12"/>
                  <a:gd name="T6" fmla="*/ 4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2" name="Freeform 13"/>
              <p:cNvSpPr>
                <a:spLocks/>
              </p:cNvSpPr>
              <p:nvPr/>
            </p:nvSpPr>
            <p:spPr bwMode="ltGray">
              <a:xfrm>
                <a:off x="767" y="1155"/>
                <a:ext cx="252" cy="12"/>
              </a:xfrm>
              <a:custGeom>
                <a:avLst/>
                <a:gdLst>
                  <a:gd name="T0" fmla="*/ 253 w 251"/>
                  <a:gd name="T1" fmla="*/ 0 h 12"/>
                  <a:gd name="T2" fmla="*/ 0 w 251"/>
                  <a:gd name="T3" fmla="*/ 0 h 12"/>
                  <a:gd name="T4" fmla="*/ 0 w 251"/>
                  <a:gd name="T5" fmla="*/ 12 h 12"/>
                  <a:gd name="T6" fmla="*/ 253 w 251"/>
                  <a:gd name="T7" fmla="*/ 12 h 12"/>
                  <a:gd name="T8" fmla="*/ 253 w 251"/>
                  <a:gd name="T9" fmla="*/ 0 h 12"/>
                  <a:gd name="T10" fmla="*/ 25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22"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en-US"/>
              </a:p>
            </p:txBody>
          </p:sp>
        </p:grpSp>
      </p:grpSp>
      <p:sp>
        <p:nvSpPr>
          <p:cNvPr id="68623"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68624"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68625"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CA" altLang="en-US"/>
          </a:p>
        </p:txBody>
      </p:sp>
      <p:sp>
        <p:nvSpPr>
          <p:cNvPr id="68626"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CA" altLang="en-US"/>
          </a:p>
        </p:txBody>
      </p:sp>
      <p:sp>
        <p:nvSpPr>
          <p:cNvPr id="68627"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DCB8581F-CB3F-4EEE-9594-16121C36F88C}" type="slidenum">
              <a:rPr lang="en-CA" altLang="en-US"/>
              <a:pPr>
                <a:defRPr/>
              </a:pPr>
              <a:t>‹#›</a:t>
            </a:fld>
            <a:endParaRPr lang="en-CA" altLang="en-US"/>
          </a:p>
        </p:txBody>
      </p:sp>
    </p:spTree>
  </p:cSld>
  <p:clrMap bg1="dk2" tx1="lt1" bg2="dk1" tx2="lt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Parvoviridae" TargetMode="External"/><Relationship Id="rId3" Type="http://schemas.openxmlformats.org/officeDocument/2006/relationships/hyperlink" Target="https://en.wikipedia.org/wiki/Toxoplasmosis" TargetMode="External"/><Relationship Id="rId7" Type="http://schemas.openxmlformats.org/officeDocument/2006/relationships/hyperlink" Target="https://en.wikipedia.org/wiki/Syphilis" TargetMode="External"/><Relationship Id="rId2" Type="http://schemas.openxmlformats.org/officeDocument/2006/relationships/hyperlink" Target="https://en.wikipedia.org/wiki/Vertically_transmitted_infection" TargetMode="External"/><Relationship Id="rId1" Type="http://schemas.openxmlformats.org/officeDocument/2006/relationships/slideLayout" Target="../slideLayouts/slideLayout2.xml"/><Relationship Id="rId6" Type="http://schemas.openxmlformats.org/officeDocument/2006/relationships/hyperlink" Target="https://en.wikipedia.org/wiki/Herpes_simplex" TargetMode="External"/><Relationship Id="rId11" Type="http://schemas.openxmlformats.org/officeDocument/2006/relationships/hyperlink" Target="https://en.wikipedia.org/wiki/Zika_virus" TargetMode="External"/><Relationship Id="rId5" Type="http://schemas.openxmlformats.org/officeDocument/2006/relationships/hyperlink" Target="https://en.wikipedia.org/wiki/Cytomegalovirus" TargetMode="External"/><Relationship Id="rId10" Type="http://schemas.openxmlformats.org/officeDocument/2006/relationships/hyperlink" Target="https://en.wikipedia.org/wiki/TORCH_syndrome" TargetMode="External"/><Relationship Id="rId4" Type="http://schemas.openxmlformats.org/officeDocument/2006/relationships/hyperlink" Target="https://en.wikipedia.org/wiki/Rubella" TargetMode="External"/><Relationship Id="rId9" Type="http://schemas.openxmlformats.org/officeDocument/2006/relationships/hyperlink" Target="https://en.wikipedia.org/wiki/Varicella_zoster_viru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medicine.medscape.com/article/975276-overview"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hyperlink" Target="http://www.ncbi.nlm.nih.gov/entrez/query.fcgi?cmd=Retrieve&amp;db=PubMed&amp;list_uids=1306646&amp;dopt=Abstrac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1357290" y="3643314"/>
            <a:ext cx="6400800" cy="1752600"/>
          </a:xfrm>
        </p:spPr>
        <p:txBody>
          <a:bodyPr/>
          <a:lstStyle/>
          <a:p>
            <a:pPr algn="ctr"/>
            <a:r>
              <a:rPr lang="ar-JO" dirty="0" smtClean="0"/>
              <a:t>تبييض : عامر </a:t>
            </a:r>
            <a:r>
              <a:rPr lang="ar-JO" dirty="0" err="1" smtClean="0"/>
              <a:t>العجالين</a:t>
            </a:r>
            <a:endParaRPr lang="ar-JO" dirty="0"/>
          </a:p>
        </p:txBody>
      </p:sp>
      <p:sp>
        <p:nvSpPr>
          <p:cNvPr id="4" name="Rectangle 2"/>
          <p:cNvSpPr>
            <a:spLocks noGrp="1" noChangeArrowheads="1"/>
          </p:cNvSpPr>
          <p:nvPr>
            <p:ph type="ctrTitle" sz="quarter"/>
          </p:nvPr>
        </p:nvSpPr>
        <p:spPr/>
        <p:txBody>
          <a:bodyPr lIns="92075" tIns="46038" rIns="92075" bIns="46038"/>
          <a:lstStyle/>
          <a:p>
            <a:pPr eaLnBrk="1" hangingPunct="1">
              <a:defRPr/>
            </a:pPr>
            <a:r>
              <a:rPr lang="en-CA" altLang="en-US" sz="4800" dirty="0" smtClean="0"/>
              <a:t>   Hyperbilirubin</a:t>
            </a:r>
            <a:r>
              <a:rPr lang="en-US" altLang="en-US" sz="4800" dirty="0" smtClean="0"/>
              <a:t>a</a:t>
            </a:r>
            <a:r>
              <a:rPr lang="en-CA" altLang="en-US" sz="4800" dirty="0" smtClean="0"/>
              <a:t>emia</a:t>
            </a:r>
          </a:p>
        </p:txBody>
      </p:sp>
      <p:pic>
        <p:nvPicPr>
          <p:cNvPr id="5" name="Picture 4" descr="13412199_1802209396678398_7266792316639849479_o.png"/>
          <p:cNvPicPr>
            <a:picLocks noChangeAspect="1"/>
          </p:cNvPicPr>
          <p:nvPr/>
        </p:nvPicPr>
        <p:blipFill>
          <a:blip r:embed="rId2" cstate="print"/>
          <a:stretch>
            <a:fillRect/>
          </a:stretch>
        </p:blipFill>
        <p:spPr>
          <a:xfrm>
            <a:off x="2928926" y="4286256"/>
            <a:ext cx="3286148" cy="24288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42988" y="260350"/>
            <a:ext cx="7543800" cy="1368425"/>
          </a:xfrm>
        </p:spPr>
        <p:txBody>
          <a:bodyPr lIns="92075" tIns="46038" rIns="92075" bIns="46038" anchor="b"/>
          <a:lstStyle/>
          <a:p>
            <a:pPr eaLnBrk="1" hangingPunct="1">
              <a:defRPr/>
            </a:pPr>
            <a:r>
              <a:rPr lang="en-CA" altLang="en-US" sz="4000" smtClean="0"/>
              <a:t>       </a:t>
            </a:r>
            <a:r>
              <a:rPr lang="en-CA" altLang="en-US" sz="3200" smtClean="0"/>
              <a:t>The Bilirubin “Life Cycle”</a:t>
            </a:r>
            <a:r>
              <a:rPr lang="en-CA" altLang="en-US" sz="4000" smtClean="0"/>
              <a:t/>
            </a:r>
            <a:br>
              <a:rPr lang="en-CA" altLang="en-US" sz="4000" smtClean="0"/>
            </a:br>
            <a:r>
              <a:rPr lang="en-CA" altLang="en-US" sz="4000" smtClean="0"/>
              <a:t>                </a:t>
            </a:r>
            <a:r>
              <a:rPr lang="en-CA" altLang="en-US" sz="2800" i="1" u="sng" smtClean="0">
                <a:solidFill>
                  <a:srgbClr val="FFFF00"/>
                </a:solidFill>
              </a:rPr>
              <a:t>Summary</a:t>
            </a:r>
          </a:p>
        </p:txBody>
      </p:sp>
      <p:sp>
        <p:nvSpPr>
          <p:cNvPr id="4099" name="Rectangle 3"/>
          <p:cNvSpPr>
            <a:spLocks noGrp="1" noChangeArrowheads="1"/>
          </p:cNvSpPr>
          <p:nvPr>
            <p:ph type="body" idx="1"/>
          </p:nvPr>
        </p:nvSpPr>
        <p:spPr>
          <a:xfrm>
            <a:off x="1042988" y="1989138"/>
            <a:ext cx="7543800" cy="4114800"/>
          </a:xfrm>
        </p:spPr>
        <p:txBody>
          <a:bodyPr lIns="92075" tIns="46038" rIns="92075" bIns="46038"/>
          <a:lstStyle/>
          <a:p>
            <a:pPr eaLnBrk="1" hangingPunct="1">
              <a:lnSpc>
                <a:spcPct val="90000"/>
              </a:lnSpc>
              <a:defRPr/>
            </a:pPr>
            <a:r>
              <a:rPr lang="en-CA" altLang="en-US" sz="2000" smtClean="0"/>
              <a:t>Bilirubin is the </a:t>
            </a:r>
            <a:r>
              <a:rPr lang="en-CA" altLang="en-US" sz="2000" smtClean="0">
                <a:solidFill>
                  <a:srgbClr val="FFFF00"/>
                </a:solidFill>
              </a:rPr>
              <a:t>end product</a:t>
            </a:r>
            <a:r>
              <a:rPr lang="en-CA" altLang="en-US" sz="2000" smtClean="0"/>
              <a:t> of h</a:t>
            </a:r>
            <a:r>
              <a:rPr lang="en-US" altLang="en-US" sz="2000" smtClean="0"/>
              <a:t>a</a:t>
            </a:r>
            <a:r>
              <a:rPr lang="en-CA" altLang="en-US" sz="2000" smtClean="0"/>
              <a:t>emoglobin breakdown</a:t>
            </a:r>
          </a:p>
          <a:p>
            <a:pPr eaLnBrk="1" hangingPunct="1">
              <a:lnSpc>
                <a:spcPct val="90000"/>
              </a:lnSpc>
              <a:buFont typeface="Wingdings" panose="05000000000000000000" pitchFamily="2" charset="2"/>
              <a:buNone/>
              <a:defRPr/>
            </a:pPr>
            <a:endParaRPr lang="en-CA" altLang="en-US" sz="2000" smtClean="0"/>
          </a:p>
          <a:p>
            <a:pPr eaLnBrk="1" hangingPunct="1">
              <a:lnSpc>
                <a:spcPct val="90000"/>
              </a:lnSpc>
              <a:defRPr/>
            </a:pPr>
            <a:r>
              <a:rPr lang="en-CA" altLang="en-US" sz="2000" smtClean="0"/>
              <a:t>Bilirubin is formed from </a:t>
            </a:r>
            <a:r>
              <a:rPr lang="en-CA" altLang="en-US" sz="2000" smtClean="0">
                <a:solidFill>
                  <a:srgbClr val="FFFF00"/>
                </a:solidFill>
              </a:rPr>
              <a:t>non-toxic biliverdin</a:t>
            </a:r>
            <a:r>
              <a:rPr lang="en-CA" altLang="en-US" sz="2000" smtClean="0"/>
              <a:t> </a:t>
            </a:r>
          </a:p>
          <a:p>
            <a:pPr eaLnBrk="1" hangingPunct="1">
              <a:lnSpc>
                <a:spcPct val="90000"/>
              </a:lnSpc>
              <a:buFont typeface="Wingdings" panose="05000000000000000000" pitchFamily="2" charset="2"/>
              <a:buNone/>
              <a:defRPr/>
            </a:pPr>
            <a:endParaRPr lang="en-CA" altLang="en-US" sz="2000" smtClean="0"/>
          </a:p>
          <a:p>
            <a:pPr eaLnBrk="1" hangingPunct="1">
              <a:lnSpc>
                <a:spcPct val="90000"/>
              </a:lnSpc>
              <a:defRPr/>
            </a:pPr>
            <a:r>
              <a:rPr lang="en-CA" altLang="en-US" sz="2000" smtClean="0"/>
              <a:t>Bilirubin is released into the circulation in the </a:t>
            </a:r>
            <a:r>
              <a:rPr lang="en-CA" altLang="en-US" sz="2000" smtClean="0">
                <a:solidFill>
                  <a:srgbClr val="FFFF00"/>
                </a:solidFill>
              </a:rPr>
              <a:t>unconjugated </a:t>
            </a:r>
            <a:r>
              <a:rPr lang="en-CA" altLang="en-US" sz="2000" smtClean="0"/>
              <a:t>form</a:t>
            </a:r>
          </a:p>
          <a:p>
            <a:pPr eaLnBrk="1" hangingPunct="1">
              <a:lnSpc>
                <a:spcPct val="90000"/>
              </a:lnSpc>
              <a:buFont typeface="Wingdings" panose="05000000000000000000" pitchFamily="2" charset="2"/>
              <a:buNone/>
              <a:defRPr/>
            </a:pPr>
            <a:endParaRPr lang="en-CA" altLang="en-US" sz="2000" smtClean="0"/>
          </a:p>
          <a:p>
            <a:pPr eaLnBrk="1" hangingPunct="1">
              <a:lnSpc>
                <a:spcPct val="90000"/>
              </a:lnSpc>
              <a:defRPr/>
            </a:pPr>
            <a:r>
              <a:rPr lang="en-CA" altLang="en-US" sz="2000" smtClean="0"/>
              <a:t>Unconjugated bilirubin </a:t>
            </a:r>
            <a:r>
              <a:rPr lang="en-CA" altLang="en-US" sz="2000" smtClean="0">
                <a:solidFill>
                  <a:srgbClr val="FFFF00"/>
                </a:solidFill>
              </a:rPr>
              <a:t>binds with albumin</a:t>
            </a:r>
            <a:r>
              <a:rPr lang="en-CA" altLang="en-US" sz="2000" smtClean="0"/>
              <a:t> and is transported to the liver</a:t>
            </a:r>
          </a:p>
          <a:p>
            <a:pPr lvl="1" eaLnBrk="1" hangingPunct="1">
              <a:lnSpc>
                <a:spcPct val="90000"/>
              </a:lnSpc>
              <a:defRPr/>
            </a:pPr>
            <a:r>
              <a:rPr lang="en-CA" altLang="en-US" sz="1800" i="1" smtClean="0"/>
              <a:t>Many medications </a:t>
            </a:r>
            <a:r>
              <a:rPr lang="en-CA" altLang="en-US" sz="1800" i="1" smtClean="0">
                <a:solidFill>
                  <a:srgbClr val="FFFF00"/>
                </a:solidFill>
              </a:rPr>
              <a:t>compete</a:t>
            </a:r>
            <a:r>
              <a:rPr lang="en-CA" altLang="en-US" sz="1800" i="1" smtClean="0"/>
              <a:t> with bilirubin for these albumin binding sites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042988" y="1989138"/>
            <a:ext cx="7543800" cy="4114800"/>
          </a:xfrm>
        </p:spPr>
        <p:txBody>
          <a:bodyPr lIns="92075" tIns="46038" rIns="92075" bIns="46038"/>
          <a:lstStyle/>
          <a:p>
            <a:pPr eaLnBrk="1" hangingPunct="1">
              <a:lnSpc>
                <a:spcPct val="90000"/>
              </a:lnSpc>
              <a:defRPr/>
            </a:pPr>
            <a:r>
              <a:rPr lang="en-CA" altLang="en-US" sz="2000" smtClean="0"/>
              <a:t>Uptake of bilirubin by hepatocytes requires </a:t>
            </a:r>
            <a:r>
              <a:rPr lang="en-CA" altLang="en-US" sz="2000" smtClean="0">
                <a:solidFill>
                  <a:srgbClr val="FFFF00"/>
                </a:solidFill>
              </a:rPr>
              <a:t>intracellular proteins</a:t>
            </a:r>
            <a:r>
              <a:rPr lang="en-CA" altLang="en-US" sz="2000" smtClean="0"/>
              <a:t> known as </a:t>
            </a:r>
            <a:r>
              <a:rPr lang="en-CA" altLang="en-US" sz="2000" smtClean="0">
                <a:solidFill>
                  <a:srgbClr val="FFFF00"/>
                </a:solidFill>
              </a:rPr>
              <a:t>“Ligandins”</a:t>
            </a:r>
          </a:p>
          <a:p>
            <a:pPr eaLnBrk="1" hangingPunct="1">
              <a:lnSpc>
                <a:spcPct val="90000"/>
              </a:lnSpc>
              <a:buFont typeface="Wingdings" panose="05000000000000000000" pitchFamily="2" charset="2"/>
              <a:buNone/>
              <a:defRPr/>
            </a:pPr>
            <a:endParaRPr lang="en-CA" altLang="en-US" sz="2000" smtClean="0">
              <a:solidFill>
                <a:srgbClr val="FFFF00"/>
              </a:solidFill>
            </a:endParaRPr>
          </a:p>
          <a:p>
            <a:pPr eaLnBrk="1" hangingPunct="1">
              <a:lnSpc>
                <a:spcPct val="90000"/>
              </a:lnSpc>
              <a:defRPr/>
            </a:pPr>
            <a:r>
              <a:rPr lang="en-CA" altLang="en-US" sz="2000" smtClean="0"/>
              <a:t>Bilirubin is converted to its conjugated form via </a:t>
            </a:r>
            <a:r>
              <a:rPr lang="en-CA" altLang="en-US" sz="2000" smtClean="0">
                <a:solidFill>
                  <a:srgbClr val="FFFF00"/>
                </a:solidFill>
              </a:rPr>
              <a:t>glucuronidation</a:t>
            </a:r>
          </a:p>
          <a:p>
            <a:pPr eaLnBrk="1" hangingPunct="1">
              <a:lnSpc>
                <a:spcPct val="90000"/>
              </a:lnSpc>
              <a:buFont typeface="Wingdings" panose="05000000000000000000" pitchFamily="2" charset="2"/>
              <a:buNone/>
              <a:defRPr/>
            </a:pPr>
            <a:endParaRPr lang="en-CA" altLang="en-US" sz="2000" smtClean="0">
              <a:solidFill>
                <a:srgbClr val="FFFF00"/>
              </a:solidFill>
            </a:endParaRPr>
          </a:p>
          <a:p>
            <a:pPr eaLnBrk="1" hangingPunct="1">
              <a:lnSpc>
                <a:spcPct val="90000"/>
              </a:lnSpc>
              <a:defRPr/>
            </a:pPr>
            <a:r>
              <a:rPr lang="en-CA" altLang="en-US" sz="2000" smtClean="0"/>
              <a:t>The conjugated form is then </a:t>
            </a:r>
            <a:r>
              <a:rPr lang="en-CA" altLang="en-US" sz="2000" smtClean="0">
                <a:solidFill>
                  <a:srgbClr val="FFFF00"/>
                </a:solidFill>
              </a:rPr>
              <a:t>excreted</a:t>
            </a:r>
            <a:r>
              <a:rPr lang="en-CA" altLang="en-US" sz="2000" smtClean="0"/>
              <a:t> into the GI tract and eliminated from the body via the stool</a:t>
            </a:r>
          </a:p>
          <a:p>
            <a:pPr eaLnBrk="1" hangingPunct="1">
              <a:lnSpc>
                <a:spcPct val="90000"/>
              </a:lnSpc>
              <a:buFont typeface="Wingdings" panose="05000000000000000000" pitchFamily="2" charset="2"/>
              <a:buNone/>
              <a:defRPr/>
            </a:pPr>
            <a:endParaRPr lang="en-CA" altLang="en-US" sz="2000" smtClean="0"/>
          </a:p>
          <a:p>
            <a:pPr eaLnBrk="1" hangingPunct="1">
              <a:lnSpc>
                <a:spcPct val="90000"/>
              </a:lnSpc>
              <a:defRPr/>
            </a:pPr>
            <a:r>
              <a:rPr lang="en-CA" altLang="en-US" sz="2000" smtClean="0"/>
              <a:t>Reabsorption of </a:t>
            </a:r>
            <a:r>
              <a:rPr lang="en-CA" altLang="en-US" sz="2000" smtClean="0">
                <a:solidFill>
                  <a:srgbClr val="FFFF00"/>
                </a:solidFill>
              </a:rPr>
              <a:t>stercobilin</a:t>
            </a:r>
            <a:r>
              <a:rPr lang="en-CA" altLang="en-US" sz="2000" smtClean="0"/>
              <a:t> can occur from the GI tract via the </a:t>
            </a:r>
            <a:r>
              <a:rPr lang="en-CA" altLang="en-US" sz="2000" smtClean="0">
                <a:solidFill>
                  <a:srgbClr val="FFFF00"/>
                </a:solidFill>
              </a:rPr>
              <a:t>enterohepatic circulation</a:t>
            </a:r>
          </a:p>
        </p:txBody>
      </p:sp>
      <p:sp>
        <p:nvSpPr>
          <p:cNvPr id="5126" name="Rectangle 6"/>
          <p:cNvSpPr>
            <a:spLocks noGrp="1" noChangeArrowheads="1"/>
          </p:cNvSpPr>
          <p:nvPr>
            <p:ph type="title"/>
          </p:nvPr>
        </p:nvSpPr>
        <p:spPr/>
        <p:txBody>
          <a:bodyPr/>
          <a:lstStyle/>
          <a:p>
            <a:pPr eaLnBrk="1" hangingPunct="1">
              <a:defRPr/>
            </a:pPr>
            <a:r>
              <a:rPr lang="en-CA" altLang="en-US" sz="3200" smtClean="0"/>
              <a:t>        The Bilirubin “LifeCycle”</a:t>
            </a:r>
            <a:br>
              <a:rPr lang="en-CA" altLang="en-US" sz="3200" smtClean="0"/>
            </a:br>
            <a:r>
              <a:rPr lang="en-CA" altLang="en-US" sz="3200" smtClean="0"/>
              <a:t>                   </a:t>
            </a:r>
            <a:r>
              <a:rPr lang="en-CA" altLang="en-US" sz="2800" i="1" u="sng" smtClean="0">
                <a:solidFill>
                  <a:srgbClr val="FFFF00"/>
                </a:solidFill>
              </a:rPr>
              <a:t>Summary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971550" y="2060575"/>
            <a:ext cx="7543800" cy="4321175"/>
          </a:xfrm>
        </p:spPr>
        <p:txBody>
          <a:bodyPr lIns="92075" tIns="46038" rIns="92075" bIns="46038"/>
          <a:lstStyle/>
          <a:p>
            <a:pPr eaLnBrk="1" hangingPunct="1">
              <a:lnSpc>
                <a:spcPct val="90000"/>
              </a:lnSpc>
              <a:defRPr/>
            </a:pPr>
            <a:r>
              <a:rPr lang="en-CA" altLang="en-US" sz="2000" smtClean="0"/>
              <a:t>High initial </a:t>
            </a:r>
            <a:r>
              <a:rPr lang="en-CA" altLang="en-US" sz="2000" smtClean="0">
                <a:solidFill>
                  <a:srgbClr val="FFFF00"/>
                </a:solidFill>
              </a:rPr>
              <a:t>haematocrit </a:t>
            </a:r>
            <a:r>
              <a:rPr lang="en-CA" altLang="en-US" sz="2000" smtClean="0"/>
              <a:t>and </a:t>
            </a:r>
            <a:r>
              <a:rPr lang="en-CA" altLang="en-US" sz="2000" smtClean="0">
                <a:solidFill>
                  <a:srgbClr val="FFFF00"/>
                </a:solidFill>
              </a:rPr>
              <a:t>decreased red blood cell survival</a:t>
            </a:r>
            <a:endParaRPr lang="en-CA" altLang="en-US" sz="2000" smtClean="0"/>
          </a:p>
          <a:p>
            <a:pPr lvl="1" eaLnBrk="1" hangingPunct="1">
              <a:lnSpc>
                <a:spcPct val="90000"/>
              </a:lnSpc>
              <a:defRPr/>
            </a:pPr>
            <a:r>
              <a:rPr lang="en-CA" altLang="en-US" sz="2000" smtClean="0"/>
              <a:t> t1/2 of adult RBC’s is 120 days, of HbF containing RBC’s is 90 d.</a:t>
            </a:r>
          </a:p>
          <a:p>
            <a:pPr lvl="1" eaLnBrk="1" hangingPunct="1">
              <a:lnSpc>
                <a:spcPct val="90000"/>
              </a:lnSpc>
              <a:buFontTx/>
              <a:buNone/>
              <a:defRPr/>
            </a:pPr>
            <a:endParaRPr lang="en-CA" altLang="en-US" sz="2000" smtClean="0"/>
          </a:p>
          <a:p>
            <a:pPr eaLnBrk="1" hangingPunct="1">
              <a:lnSpc>
                <a:spcPct val="90000"/>
              </a:lnSpc>
              <a:defRPr/>
            </a:pPr>
            <a:r>
              <a:rPr lang="en-CA" altLang="en-US" sz="2000" smtClean="0"/>
              <a:t>Frequent occurrence of </a:t>
            </a:r>
            <a:r>
              <a:rPr lang="en-CA" altLang="en-US" sz="2000" smtClean="0">
                <a:solidFill>
                  <a:srgbClr val="FFFF00"/>
                </a:solidFill>
              </a:rPr>
              <a:t>haematomas</a:t>
            </a:r>
            <a:r>
              <a:rPr lang="en-CA" altLang="en-US" sz="2000" smtClean="0"/>
              <a:t> (e.g. cephalhaematoma) and </a:t>
            </a:r>
            <a:r>
              <a:rPr lang="en-CA" altLang="en-US" sz="2000" smtClean="0">
                <a:solidFill>
                  <a:srgbClr val="FFFF00"/>
                </a:solidFill>
              </a:rPr>
              <a:t>bruising</a:t>
            </a:r>
          </a:p>
          <a:p>
            <a:pPr eaLnBrk="1" hangingPunct="1">
              <a:lnSpc>
                <a:spcPct val="90000"/>
              </a:lnSpc>
              <a:buFont typeface="Wingdings" panose="05000000000000000000" pitchFamily="2" charset="2"/>
              <a:buNone/>
              <a:defRPr/>
            </a:pPr>
            <a:endParaRPr lang="en-CA" altLang="en-US" sz="2000" smtClean="0">
              <a:solidFill>
                <a:srgbClr val="FFFF00"/>
              </a:solidFill>
            </a:endParaRPr>
          </a:p>
          <a:p>
            <a:pPr eaLnBrk="1" hangingPunct="1">
              <a:lnSpc>
                <a:spcPct val="90000"/>
              </a:lnSpc>
              <a:defRPr/>
            </a:pPr>
            <a:r>
              <a:rPr lang="en-CA" altLang="en-US" sz="2000" smtClean="0"/>
              <a:t>The newborn liver Metabolism in utero occurs via the </a:t>
            </a:r>
            <a:r>
              <a:rPr lang="en-CA" altLang="en-US" sz="2000" smtClean="0">
                <a:solidFill>
                  <a:srgbClr val="FFFF00"/>
                </a:solidFill>
              </a:rPr>
              <a:t>placenta and maternal liver</a:t>
            </a:r>
          </a:p>
          <a:p>
            <a:pPr lvl="1" eaLnBrk="1" hangingPunct="1">
              <a:lnSpc>
                <a:spcPct val="90000"/>
              </a:lnSpc>
              <a:buFontTx/>
              <a:buNone/>
              <a:defRPr/>
            </a:pPr>
            <a:r>
              <a:rPr lang="en-CA" altLang="en-US" sz="2000" smtClean="0"/>
              <a:t>     </a:t>
            </a:r>
          </a:p>
          <a:p>
            <a:pPr lvl="1" eaLnBrk="1" hangingPunct="1">
              <a:lnSpc>
                <a:spcPct val="90000"/>
              </a:lnSpc>
              <a:buFontTx/>
              <a:buNone/>
              <a:defRPr/>
            </a:pPr>
            <a:r>
              <a:rPr lang="en-CA" altLang="en-US" sz="2000" smtClean="0"/>
              <a:t>                 At birth there is a </a:t>
            </a:r>
            <a:r>
              <a:rPr lang="en-CA" altLang="en-US" sz="2000" smtClean="0">
                <a:solidFill>
                  <a:srgbClr val="FFFF00"/>
                </a:solidFill>
              </a:rPr>
              <a:t>sudden increased</a:t>
            </a:r>
            <a:r>
              <a:rPr lang="en-CA" altLang="en-US" sz="2000" smtClean="0"/>
              <a:t> bilirubin load</a:t>
            </a:r>
          </a:p>
          <a:p>
            <a:pPr lvl="1" eaLnBrk="1" hangingPunct="1">
              <a:lnSpc>
                <a:spcPct val="90000"/>
              </a:lnSpc>
              <a:buFontTx/>
              <a:buNone/>
              <a:defRPr/>
            </a:pPr>
            <a:endParaRPr lang="en-CA" altLang="en-US" sz="2000" smtClean="0"/>
          </a:p>
          <a:p>
            <a:pPr eaLnBrk="1" hangingPunct="1">
              <a:lnSpc>
                <a:spcPct val="90000"/>
              </a:lnSpc>
              <a:defRPr/>
            </a:pPr>
            <a:r>
              <a:rPr lang="en-CA" altLang="en-US" sz="2000" b="1" smtClean="0">
                <a:solidFill>
                  <a:srgbClr val="FFFF00"/>
                </a:solidFill>
              </a:rPr>
              <a:t>Decreased ligandin</a:t>
            </a:r>
            <a:r>
              <a:rPr lang="en-CA" altLang="en-US" sz="2000" smtClean="0"/>
              <a:t> concentration</a:t>
            </a:r>
          </a:p>
        </p:txBody>
      </p:sp>
      <p:sp>
        <p:nvSpPr>
          <p:cNvPr id="6149" name="Rectangle 5"/>
          <p:cNvSpPr>
            <a:spLocks noGrp="1" noChangeArrowheads="1"/>
          </p:cNvSpPr>
          <p:nvPr>
            <p:ph type="title"/>
          </p:nvPr>
        </p:nvSpPr>
        <p:spPr>
          <a:xfrm>
            <a:off x="1042988" y="260350"/>
            <a:ext cx="7543800" cy="1431925"/>
          </a:xfrm>
        </p:spPr>
        <p:txBody>
          <a:bodyPr/>
          <a:lstStyle/>
          <a:p>
            <a:pPr eaLnBrk="1" hangingPunct="1">
              <a:defRPr/>
            </a:pPr>
            <a:r>
              <a:rPr lang="en-CA" altLang="en-US" smtClean="0"/>
              <a:t>   Neonatal Risk Factors</a:t>
            </a:r>
          </a:p>
        </p:txBody>
      </p:sp>
      <p:sp>
        <p:nvSpPr>
          <p:cNvPr id="14340" name="AutoShape 6"/>
          <p:cNvSpPr>
            <a:spLocks noChangeArrowheads="1"/>
          </p:cNvSpPr>
          <p:nvPr/>
        </p:nvSpPr>
        <p:spPr bwMode="auto">
          <a:xfrm>
            <a:off x="1547813" y="5157788"/>
            <a:ext cx="1079500" cy="433387"/>
          </a:xfrm>
          <a:custGeom>
            <a:avLst/>
            <a:gdLst>
              <a:gd name="T0" fmla="*/ 40462509 w 21600"/>
              <a:gd name="T1" fmla="*/ 0 h 21600"/>
              <a:gd name="T2" fmla="*/ 0 w 21600"/>
              <a:gd name="T3" fmla="*/ 4347795 h 21600"/>
              <a:gd name="T4" fmla="*/ 40462509 w 21600"/>
              <a:gd name="T5" fmla="*/ 8695569 h 21600"/>
              <a:gd name="T6" fmla="*/ 53950012 w 21600"/>
              <a:gd name="T7" fmla="*/ 434779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42988" y="333375"/>
            <a:ext cx="7543800" cy="1431925"/>
          </a:xfrm>
        </p:spPr>
        <p:txBody>
          <a:bodyPr/>
          <a:lstStyle/>
          <a:p>
            <a:pPr eaLnBrk="1" hangingPunct="1">
              <a:defRPr/>
            </a:pPr>
            <a:r>
              <a:rPr lang="en-CA" altLang="en-US" smtClean="0"/>
              <a:t>   Neonatal Risk Factors</a:t>
            </a:r>
          </a:p>
        </p:txBody>
      </p:sp>
      <p:sp>
        <p:nvSpPr>
          <p:cNvPr id="7171" name="Rectangle 3"/>
          <p:cNvSpPr>
            <a:spLocks noGrp="1" noChangeArrowheads="1"/>
          </p:cNvSpPr>
          <p:nvPr>
            <p:ph type="body" idx="1"/>
          </p:nvPr>
        </p:nvSpPr>
        <p:spPr/>
        <p:txBody>
          <a:bodyPr/>
          <a:lstStyle/>
          <a:p>
            <a:pPr eaLnBrk="1" hangingPunct="1">
              <a:lnSpc>
                <a:spcPct val="90000"/>
              </a:lnSpc>
              <a:defRPr/>
            </a:pPr>
            <a:r>
              <a:rPr lang="en-CA" altLang="en-US" sz="2000" dirty="0" smtClean="0">
                <a:solidFill>
                  <a:srgbClr val="FFFF00"/>
                </a:solidFill>
              </a:rPr>
              <a:t>Decreased</a:t>
            </a:r>
            <a:r>
              <a:rPr lang="en-CA" altLang="en-US" sz="2000" dirty="0" smtClean="0"/>
              <a:t> activity of the </a:t>
            </a:r>
            <a:r>
              <a:rPr lang="en-CA" altLang="en-US" sz="2000" dirty="0" err="1" smtClean="0">
                <a:solidFill>
                  <a:srgbClr val="FFFF00"/>
                </a:solidFill>
              </a:rPr>
              <a:t>glucuronidation</a:t>
            </a:r>
            <a:r>
              <a:rPr lang="en-CA" altLang="en-US" sz="2000" dirty="0" smtClean="0">
                <a:solidFill>
                  <a:srgbClr val="FFFF00"/>
                </a:solidFill>
              </a:rPr>
              <a:t> pathway</a:t>
            </a:r>
          </a:p>
          <a:p>
            <a:pPr eaLnBrk="1" hangingPunct="1">
              <a:lnSpc>
                <a:spcPct val="90000"/>
              </a:lnSpc>
              <a:buFont typeface="Wingdings" panose="05000000000000000000" pitchFamily="2" charset="2"/>
              <a:buNone/>
              <a:defRPr/>
            </a:pPr>
            <a:endParaRPr lang="en-CA" altLang="en-US" sz="2000" dirty="0" smtClean="0">
              <a:solidFill>
                <a:srgbClr val="FFFF00"/>
              </a:solidFill>
            </a:endParaRPr>
          </a:p>
          <a:p>
            <a:pPr eaLnBrk="1" hangingPunct="1">
              <a:lnSpc>
                <a:spcPct val="90000"/>
              </a:lnSpc>
              <a:defRPr/>
            </a:pPr>
            <a:r>
              <a:rPr lang="en-CA" altLang="en-US" sz="2000" dirty="0" smtClean="0">
                <a:solidFill>
                  <a:srgbClr val="FFFF00"/>
                </a:solidFill>
              </a:rPr>
              <a:t>Increased</a:t>
            </a:r>
            <a:r>
              <a:rPr lang="en-CA" altLang="en-US" sz="2000" dirty="0" smtClean="0"/>
              <a:t> enterohepatic circulation</a:t>
            </a:r>
          </a:p>
          <a:p>
            <a:pPr eaLnBrk="1" hangingPunct="1">
              <a:lnSpc>
                <a:spcPct val="90000"/>
              </a:lnSpc>
              <a:buFont typeface="Wingdings" panose="05000000000000000000" pitchFamily="2" charset="2"/>
              <a:buNone/>
              <a:defRPr/>
            </a:pPr>
            <a:endParaRPr lang="en-CA" altLang="en-US" sz="2000" dirty="0" smtClean="0"/>
          </a:p>
          <a:p>
            <a:pPr eaLnBrk="1" hangingPunct="1">
              <a:lnSpc>
                <a:spcPct val="90000"/>
              </a:lnSpc>
              <a:defRPr/>
            </a:pPr>
            <a:r>
              <a:rPr lang="en-CA" altLang="en-US" sz="2000" dirty="0" smtClean="0"/>
              <a:t>Relative </a:t>
            </a:r>
            <a:r>
              <a:rPr lang="en-CA" altLang="en-US" sz="2000" dirty="0" smtClean="0">
                <a:solidFill>
                  <a:srgbClr val="FFFF00"/>
                </a:solidFill>
              </a:rPr>
              <a:t>dehydration</a:t>
            </a:r>
            <a:r>
              <a:rPr lang="en-CA" altLang="en-US" sz="2000" dirty="0" smtClean="0"/>
              <a:t> in the first few days concentrates the bilirubin</a:t>
            </a:r>
          </a:p>
          <a:p>
            <a:pPr eaLnBrk="1" hangingPunct="1">
              <a:lnSpc>
                <a:spcPct val="90000"/>
              </a:lnSpc>
              <a:buFont typeface="Wingdings" panose="05000000000000000000" pitchFamily="2" charset="2"/>
              <a:buNone/>
              <a:defRPr/>
            </a:pPr>
            <a:endParaRPr lang="en-CA" altLang="en-US" sz="2000" dirty="0" smtClean="0"/>
          </a:p>
          <a:p>
            <a:pPr eaLnBrk="1" hangingPunct="1">
              <a:lnSpc>
                <a:spcPct val="90000"/>
              </a:lnSpc>
              <a:defRPr/>
            </a:pPr>
            <a:r>
              <a:rPr lang="en-CA" altLang="en-US" sz="2000" dirty="0" smtClean="0"/>
              <a:t>Relative </a:t>
            </a:r>
            <a:r>
              <a:rPr lang="en-CA" altLang="en-US" sz="2000" dirty="0" smtClean="0">
                <a:solidFill>
                  <a:srgbClr val="FFFF00"/>
                </a:solidFill>
              </a:rPr>
              <a:t>calorie deprivation</a:t>
            </a:r>
            <a:r>
              <a:rPr lang="en-CA" altLang="en-US" sz="2000" dirty="0" smtClean="0"/>
              <a:t> in the first few days decreases </a:t>
            </a:r>
            <a:r>
              <a:rPr lang="en-CA" altLang="en-US" sz="2000" dirty="0" err="1" smtClean="0"/>
              <a:t>glucuronidation</a:t>
            </a:r>
            <a:endParaRPr lang="en-CA" altLang="en-US" sz="2000" dirty="0" smtClean="0"/>
          </a:p>
          <a:p>
            <a:pPr eaLnBrk="1" hangingPunct="1">
              <a:lnSpc>
                <a:spcPct val="90000"/>
              </a:lnSpc>
              <a:buFont typeface="Wingdings" panose="05000000000000000000" pitchFamily="2" charset="2"/>
              <a:buNone/>
              <a:defRPr/>
            </a:pPr>
            <a:endParaRPr lang="en-CA" altLang="en-US" sz="2000" dirty="0" smtClean="0"/>
          </a:p>
          <a:p>
            <a:pPr lvl="1" eaLnBrk="1" hangingPunct="1">
              <a:lnSpc>
                <a:spcPct val="90000"/>
              </a:lnSpc>
              <a:defRPr/>
            </a:pPr>
            <a:r>
              <a:rPr lang="en-CA" altLang="en-US" sz="1800" i="1" dirty="0" smtClean="0"/>
              <a:t>These last 2 factors more marked in breast fed </a:t>
            </a:r>
            <a:r>
              <a:rPr lang="en-US" altLang="en-US" sz="1800" i="1" dirty="0"/>
              <a:t> </a:t>
            </a:r>
            <a:r>
              <a:rPr lang="en-US" altLang="en-US" sz="1800" i="1" dirty="0" smtClean="0"/>
              <a:t>jaundice</a:t>
            </a:r>
            <a:r>
              <a:rPr lang="en-CA" altLang="en-US" sz="1800" i="1" dirty="0" smtClean="0"/>
              <a:t>.</a:t>
            </a:r>
          </a:p>
        </p:txBody>
      </p:sp>
      <p:sp>
        <p:nvSpPr>
          <p:cNvPr id="2" name="Rectangle 1"/>
          <p:cNvSpPr/>
          <p:nvPr/>
        </p:nvSpPr>
        <p:spPr>
          <a:xfrm>
            <a:off x="755576" y="5589240"/>
            <a:ext cx="576064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true breast milk jaundice the causes are : 1-high level of fatty acid in the milk</a:t>
            </a:r>
          </a:p>
          <a:p>
            <a:pPr algn="ctr"/>
            <a:r>
              <a:rPr lang="en-US" dirty="0" smtClean="0"/>
              <a:t>2-high beta </a:t>
            </a:r>
            <a:r>
              <a:rPr lang="en-US" dirty="0" err="1" smtClean="0"/>
              <a:t>glucoronidase</a:t>
            </a:r>
            <a:r>
              <a:rPr lang="en-US" dirty="0" smtClean="0"/>
              <a:t> content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066800" y="495300"/>
            <a:ext cx="7543800" cy="1146175"/>
          </a:xfrm>
        </p:spPr>
        <p:txBody>
          <a:bodyPr lIns="92075" tIns="46038" rIns="92075" bIns="46038" anchor="b"/>
          <a:lstStyle/>
          <a:p>
            <a:pPr eaLnBrk="1" hangingPunct="1">
              <a:defRPr/>
            </a:pPr>
            <a:r>
              <a:rPr lang="en-CA" altLang="en-US" sz="4000" dirty="0" smtClean="0"/>
              <a:t>Neonatal Risk Factors </a:t>
            </a:r>
            <a:br>
              <a:rPr lang="en-CA" altLang="en-US" sz="4000" dirty="0" smtClean="0"/>
            </a:br>
            <a:r>
              <a:rPr lang="en-CA" altLang="en-US" sz="4000" dirty="0" smtClean="0"/>
              <a:t>    </a:t>
            </a:r>
            <a:r>
              <a:rPr lang="en-CA" altLang="en-US" sz="3200" dirty="0" smtClean="0">
                <a:solidFill>
                  <a:srgbClr val="FFFF00"/>
                </a:solidFill>
              </a:rPr>
              <a:t>Binding Site Competitors </a:t>
            </a:r>
            <a:r>
              <a:rPr lang="ar-JO" altLang="en-US" sz="3200" dirty="0" smtClean="0">
                <a:solidFill>
                  <a:srgbClr val="FFFF00"/>
                </a:solidFill>
              </a:rPr>
              <a:t>مهم</a:t>
            </a:r>
            <a:endParaRPr lang="en-CA" altLang="en-US" sz="3200" dirty="0" smtClean="0">
              <a:solidFill>
                <a:srgbClr val="FFFF00"/>
              </a:solidFill>
            </a:endParaRPr>
          </a:p>
        </p:txBody>
      </p:sp>
      <p:sp>
        <p:nvSpPr>
          <p:cNvPr id="92163" name="Rectangle 3"/>
          <p:cNvSpPr>
            <a:spLocks noGrp="1" noChangeArrowheads="1"/>
          </p:cNvSpPr>
          <p:nvPr>
            <p:ph type="body" sz="half" idx="1"/>
          </p:nvPr>
        </p:nvSpPr>
        <p:spPr>
          <a:xfrm>
            <a:off x="1066800" y="2590800"/>
            <a:ext cx="3698875" cy="3505200"/>
          </a:xfrm>
        </p:spPr>
        <p:txBody>
          <a:bodyPr lIns="92075" tIns="46038" rIns="92075" bIns="46038"/>
          <a:lstStyle/>
          <a:p>
            <a:pPr eaLnBrk="1" hangingPunct="1">
              <a:defRPr/>
            </a:pPr>
            <a:r>
              <a:rPr lang="en-CA" altLang="en-US" sz="2800" smtClean="0"/>
              <a:t>Sulfonamides</a:t>
            </a:r>
          </a:p>
          <a:p>
            <a:pPr eaLnBrk="1" hangingPunct="1">
              <a:defRPr/>
            </a:pPr>
            <a:r>
              <a:rPr lang="en-CA" altLang="en-US" sz="2800" smtClean="0"/>
              <a:t>Oxacillin</a:t>
            </a:r>
          </a:p>
          <a:p>
            <a:pPr eaLnBrk="1" hangingPunct="1">
              <a:defRPr/>
            </a:pPr>
            <a:r>
              <a:rPr lang="en-CA" altLang="en-US" sz="2800" smtClean="0"/>
              <a:t>Diazepam</a:t>
            </a:r>
          </a:p>
          <a:p>
            <a:pPr eaLnBrk="1" hangingPunct="1">
              <a:defRPr/>
            </a:pPr>
            <a:r>
              <a:rPr lang="en-CA" altLang="en-US" sz="2800" smtClean="0"/>
              <a:t>Cefonicid</a:t>
            </a:r>
          </a:p>
        </p:txBody>
      </p:sp>
      <p:sp>
        <p:nvSpPr>
          <p:cNvPr id="92164" name="Rectangle 4"/>
          <p:cNvSpPr>
            <a:spLocks noGrp="1" noChangeArrowheads="1"/>
          </p:cNvSpPr>
          <p:nvPr>
            <p:ph type="body" sz="half" idx="2"/>
          </p:nvPr>
        </p:nvSpPr>
        <p:spPr>
          <a:xfrm>
            <a:off x="4911725" y="2590800"/>
            <a:ext cx="3698875" cy="3505200"/>
          </a:xfrm>
        </p:spPr>
        <p:txBody>
          <a:bodyPr lIns="92075" tIns="46038" rIns="92075" bIns="46038"/>
          <a:lstStyle/>
          <a:p>
            <a:pPr eaLnBrk="1" hangingPunct="1">
              <a:defRPr/>
            </a:pPr>
            <a:r>
              <a:rPr lang="en-CA" altLang="en-US" sz="2800" smtClean="0"/>
              <a:t>Cefotetan</a:t>
            </a:r>
          </a:p>
          <a:p>
            <a:pPr eaLnBrk="1" hangingPunct="1">
              <a:defRPr/>
            </a:pPr>
            <a:r>
              <a:rPr lang="en-CA" altLang="en-US" sz="2800" smtClean="0"/>
              <a:t>Ceftriaxone</a:t>
            </a:r>
          </a:p>
          <a:p>
            <a:pPr eaLnBrk="1" hangingPunct="1">
              <a:defRPr/>
            </a:pPr>
            <a:r>
              <a:rPr lang="en-CA" altLang="en-US" sz="2800" smtClean="0"/>
              <a:t>Cefmetazole</a:t>
            </a:r>
          </a:p>
          <a:p>
            <a:pPr eaLnBrk="1" hangingPunct="1">
              <a:defRPr/>
            </a:pPr>
            <a:r>
              <a:rPr lang="en-CA" altLang="en-US" sz="2800" smtClean="0"/>
              <a:t>Moxalactam</a:t>
            </a:r>
          </a:p>
        </p:txBody>
      </p:sp>
      <p:sp>
        <p:nvSpPr>
          <p:cNvPr id="16389" name="Text Box 5"/>
          <p:cNvSpPr txBox="1">
            <a:spLocks noChangeArrowheads="1"/>
          </p:cNvSpPr>
          <p:nvPr/>
        </p:nvSpPr>
        <p:spPr bwMode="auto">
          <a:xfrm>
            <a:off x="990600" y="5181600"/>
            <a:ext cx="75438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50000"/>
              </a:spcBef>
              <a:buClrTx/>
              <a:buSzTx/>
              <a:buFontTx/>
              <a:buNone/>
            </a:pPr>
            <a:r>
              <a:rPr lang="en-US" altLang="en-US" sz="2400">
                <a:latin typeface="Arial" panose="020B0604020202020204" pitchFamily="34" charset="0"/>
              </a:rPr>
              <a:t>Avoid all these agents in the neonatal period, especially if jaundiced, they may </a:t>
            </a:r>
            <a:r>
              <a:rPr lang="en-US" altLang="en-US" sz="2000" i="1">
                <a:solidFill>
                  <a:srgbClr val="FFFF00"/>
                </a:solidFill>
                <a:latin typeface="Arial" panose="020B0604020202020204" pitchFamily="34" charset="0"/>
              </a:rPr>
              <a:t>displace bilirubin from albumin binding sites</a:t>
            </a:r>
            <a:r>
              <a:rPr lang="en-US" altLang="en-US" sz="2400">
                <a:latin typeface="Arial" panose="020B0604020202020204" pitchFamily="34" charset="0"/>
              </a:rPr>
              <a:t> and precipitate </a:t>
            </a:r>
            <a:r>
              <a:rPr lang="en-US" altLang="en-US" sz="2400" b="1">
                <a:latin typeface="Arial" panose="020B0604020202020204" pitchFamily="34" charset="0"/>
              </a:rPr>
              <a:t>kernicterus</a:t>
            </a:r>
            <a:endParaRPr lang="en-CA" altLang="en-US" sz="2400" b="1">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42988" y="333375"/>
            <a:ext cx="7543800" cy="1431925"/>
          </a:xfrm>
        </p:spPr>
        <p:txBody>
          <a:bodyPr/>
          <a:lstStyle/>
          <a:p>
            <a:pPr eaLnBrk="1" hangingPunct="1">
              <a:defRPr/>
            </a:pPr>
            <a:r>
              <a:rPr lang="en-US" altLang="en-US" sz="3200" dirty="0" smtClean="0"/>
              <a:t>  Diagnosis of </a:t>
            </a:r>
            <a:r>
              <a:rPr lang="en-CA" altLang="en-US" sz="3200" dirty="0" smtClean="0"/>
              <a:t>Hyperbilirubin</a:t>
            </a:r>
            <a:r>
              <a:rPr lang="en-US" altLang="en-US" sz="3200" dirty="0" smtClean="0"/>
              <a:t>a</a:t>
            </a:r>
            <a:r>
              <a:rPr lang="en-CA" altLang="en-US" sz="3200" dirty="0" smtClean="0"/>
              <a:t>emia</a:t>
            </a:r>
            <a:r>
              <a:rPr lang="en-US" altLang="en-US" sz="3200" dirty="0" smtClean="0"/>
              <a:t> </a:t>
            </a:r>
            <a:br>
              <a:rPr lang="en-US" altLang="en-US" sz="3200" dirty="0" smtClean="0"/>
            </a:br>
            <a:r>
              <a:rPr lang="en-US" altLang="en-US" sz="3200" dirty="0" smtClean="0"/>
              <a:t>                        </a:t>
            </a:r>
            <a:r>
              <a:rPr lang="en-US" altLang="en-US" sz="2800" i="1" u="sng" dirty="0" smtClean="0">
                <a:solidFill>
                  <a:srgbClr val="FFFF00"/>
                </a:solidFill>
              </a:rPr>
              <a:t>History</a:t>
            </a:r>
            <a:r>
              <a:rPr lang="en-US" altLang="en-US" sz="3200" dirty="0" smtClean="0"/>
              <a:t/>
            </a:r>
            <a:br>
              <a:rPr lang="en-US" altLang="en-US" sz="3200" dirty="0" smtClean="0"/>
            </a:br>
            <a:endParaRPr lang="en-CA" altLang="en-US" sz="3200" dirty="0" smtClean="0"/>
          </a:p>
        </p:txBody>
      </p:sp>
      <p:sp>
        <p:nvSpPr>
          <p:cNvPr id="49155" name="Rectangle 3"/>
          <p:cNvSpPr>
            <a:spLocks noGrp="1" noChangeArrowheads="1"/>
          </p:cNvSpPr>
          <p:nvPr>
            <p:ph type="body" idx="1"/>
          </p:nvPr>
        </p:nvSpPr>
        <p:spPr>
          <a:xfrm>
            <a:off x="899592" y="1337295"/>
            <a:ext cx="7543800" cy="4679950"/>
          </a:xfrm>
        </p:spPr>
        <p:txBody>
          <a:bodyPr/>
          <a:lstStyle/>
          <a:p>
            <a:pPr eaLnBrk="1" hangingPunct="1">
              <a:lnSpc>
                <a:spcPct val="80000"/>
              </a:lnSpc>
              <a:defRPr/>
            </a:pPr>
            <a:r>
              <a:rPr lang="en-US" altLang="en-US" sz="2000" dirty="0" smtClean="0">
                <a:solidFill>
                  <a:srgbClr val="FFFF00"/>
                </a:solidFill>
              </a:rPr>
              <a:t>Presentation </a:t>
            </a:r>
            <a:r>
              <a:rPr lang="en-US" altLang="en-US" sz="2000" dirty="0" smtClean="0"/>
              <a:t>and </a:t>
            </a:r>
            <a:r>
              <a:rPr lang="en-US" altLang="en-US" sz="2000" dirty="0" smtClean="0">
                <a:solidFill>
                  <a:srgbClr val="FFFF00"/>
                </a:solidFill>
              </a:rPr>
              <a:t>duration </a:t>
            </a:r>
            <a:r>
              <a:rPr lang="en-US" altLang="en-US" sz="2000" dirty="0" smtClean="0"/>
              <a:t>of neonatal jaundice</a:t>
            </a:r>
          </a:p>
          <a:p>
            <a:pPr eaLnBrk="1" hangingPunct="1">
              <a:lnSpc>
                <a:spcPct val="80000"/>
              </a:lnSpc>
              <a:buFont typeface="Wingdings" panose="05000000000000000000" pitchFamily="2" charset="2"/>
              <a:buNone/>
              <a:defRPr/>
            </a:pPr>
            <a:endParaRPr lang="en-US" altLang="en-US" sz="2000" dirty="0" smtClean="0"/>
          </a:p>
          <a:p>
            <a:pPr lvl="1" eaLnBrk="1" hangingPunct="1">
              <a:lnSpc>
                <a:spcPct val="80000"/>
              </a:lnSpc>
              <a:defRPr/>
            </a:pPr>
            <a:r>
              <a:rPr lang="en-US" altLang="en-US" sz="2000" dirty="0" smtClean="0"/>
              <a:t>Typically, presentation is on the </a:t>
            </a:r>
            <a:r>
              <a:rPr lang="en-US" altLang="en-US" sz="2000" dirty="0" smtClean="0">
                <a:solidFill>
                  <a:srgbClr val="FFFF00"/>
                </a:solidFill>
              </a:rPr>
              <a:t>second or third</a:t>
            </a:r>
            <a:r>
              <a:rPr lang="en-US" altLang="en-US" sz="2000" dirty="0" smtClean="0"/>
              <a:t> day of life (physiological jaundice). </a:t>
            </a:r>
          </a:p>
          <a:p>
            <a:pPr lvl="2" eaLnBrk="1" hangingPunct="1">
              <a:lnSpc>
                <a:spcPct val="80000"/>
              </a:lnSpc>
              <a:buFont typeface="Wingdings" panose="05000000000000000000" pitchFamily="2" charset="2"/>
              <a:buNone/>
              <a:defRPr/>
            </a:pPr>
            <a:endParaRPr lang="en-US" altLang="en-US" sz="2000" dirty="0" smtClean="0"/>
          </a:p>
          <a:p>
            <a:pPr lvl="1" eaLnBrk="1" hangingPunct="1">
              <a:lnSpc>
                <a:spcPct val="80000"/>
              </a:lnSpc>
              <a:defRPr/>
            </a:pPr>
            <a:r>
              <a:rPr lang="en-US" altLang="en-US" sz="2000" dirty="0" smtClean="0"/>
              <a:t>Jaundice that is visible during the first </a:t>
            </a:r>
            <a:r>
              <a:rPr lang="en-US" altLang="en-US" sz="2000" dirty="0" smtClean="0">
                <a:solidFill>
                  <a:srgbClr val="FFFF00"/>
                </a:solidFill>
              </a:rPr>
              <a:t>24 hours</a:t>
            </a:r>
            <a:r>
              <a:rPr lang="en-US" altLang="en-US" sz="2000" dirty="0" smtClean="0"/>
              <a:t> of life is likely to be</a:t>
            </a:r>
            <a:r>
              <a:rPr lang="en-US" altLang="en-US" sz="2000" dirty="0" smtClean="0">
                <a:solidFill>
                  <a:srgbClr val="FFFF00"/>
                </a:solidFill>
              </a:rPr>
              <a:t> pathological.</a:t>
            </a:r>
          </a:p>
          <a:p>
            <a:pPr eaLnBrk="1" hangingPunct="1">
              <a:lnSpc>
                <a:spcPct val="80000"/>
              </a:lnSpc>
              <a:buFont typeface="Wingdings" panose="05000000000000000000" pitchFamily="2" charset="2"/>
              <a:buNone/>
              <a:defRPr/>
            </a:pPr>
            <a:endParaRPr lang="en-US" altLang="en-US" sz="2000" dirty="0" smtClean="0">
              <a:solidFill>
                <a:srgbClr val="FFFF00"/>
              </a:solidFill>
            </a:endParaRPr>
          </a:p>
          <a:p>
            <a:pPr lvl="1" eaLnBrk="1" hangingPunct="1">
              <a:lnSpc>
                <a:spcPct val="80000"/>
              </a:lnSpc>
              <a:defRPr/>
            </a:pPr>
            <a:r>
              <a:rPr lang="en-US" altLang="en-US" sz="2000" dirty="0" smtClean="0"/>
              <a:t>Infants who present with jaundice </a:t>
            </a:r>
            <a:r>
              <a:rPr lang="en-US" altLang="en-US" sz="2000" dirty="0" smtClean="0">
                <a:solidFill>
                  <a:srgbClr val="FFFF00"/>
                </a:solidFill>
              </a:rPr>
              <a:t>after 3-4 days</a:t>
            </a:r>
            <a:r>
              <a:rPr lang="en-US" altLang="en-US" sz="2000" dirty="0" smtClean="0"/>
              <a:t> of life may also require </a:t>
            </a:r>
            <a:r>
              <a:rPr lang="en-US" altLang="en-US" sz="2000" dirty="0" smtClean="0">
                <a:solidFill>
                  <a:srgbClr val="FFFF00"/>
                </a:solidFill>
              </a:rPr>
              <a:t>closer monitoring</a:t>
            </a:r>
            <a:r>
              <a:rPr lang="en-US" altLang="en-US" sz="2000" dirty="0" smtClean="0"/>
              <a:t>.(if it comes with diarrhea, vomiting and malnutrition signs is </a:t>
            </a:r>
            <a:r>
              <a:rPr lang="en-US" altLang="en-US" sz="2000" dirty="0" err="1" smtClean="0"/>
              <a:t>galctosemia</a:t>
            </a:r>
            <a:r>
              <a:rPr lang="en-US" altLang="en-US" sz="2000" dirty="0" smtClean="0"/>
              <a:t> until prove another diagnosis)</a:t>
            </a:r>
          </a:p>
          <a:p>
            <a:pPr lvl="1" eaLnBrk="1" hangingPunct="1">
              <a:lnSpc>
                <a:spcPct val="80000"/>
              </a:lnSpc>
              <a:defRPr/>
            </a:pPr>
            <a:r>
              <a:rPr lang="en-US" altLang="en-US" sz="2000" dirty="0" smtClean="0"/>
              <a:t>In infants with </a:t>
            </a:r>
            <a:r>
              <a:rPr lang="en-US" altLang="en-US" sz="2000" dirty="0" smtClean="0">
                <a:solidFill>
                  <a:srgbClr val="FFFF00"/>
                </a:solidFill>
              </a:rPr>
              <a:t>severe jaundice</a:t>
            </a:r>
            <a:r>
              <a:rPr lang="en-US" altLang="en-US" sz="2000" dirty="0" smtClean="0"/>
              <a:t> or jaundice that continues </a:t>
            </a:r>
            <a:r>
              <a:rPr lang="en-US" altLang="en-US" sz="2000" dirty="0" smtClean="0">
                <a:solidFill>
                  <a:srgbClr val="FFFF00"/>
                </a:solidFill>
              </a:rPr>
              <a:t>beyond the first 1-2 weeks</a:t>
            </a:r>
            <a:r>
              <a:rPr lang="en-US" altLang="en-US" sz="2000" dirty="0" smtClean="0"/>
              <a:t> of life:</a:t>
            </a:r>
          </a:p>
          <a:p>
            <a:pPr eaLnBrk="1" hangingPunct="1">
              <a:lnSpc>
                <a:spcPct val="80000"/>
              </a:lnSpc>
              <a:buFont typeface="Wingdings" panose="05000000000000000000" pitchFamily="2" charset="2"/>
              <a:buNone/>
              <a:defRPr/>
            </a:pPr>
            <a:r>
              <a:rPr lang="en-US" altLang="en-US" sz="2000" dirty="0" smtClean="0"/>
              <a:t>    </a:t>
            </a:r>
          </a:p>
          <a:p>
            <a:pPr eaLnBrk="1" hangingPunct="1">
              <a:lnSpc>
                <a:spcPct val="80000"/>
              </a:lnSpc>
              <a:buFont typeface="Wingdings" panose="05000000000000000000" pitchFamily="2" charset="2"/>
              <a:buNone/>
              <a:defRPr/>
            </a:pPr>
            <a:r>
              <a:rPr lang="en-US" altLang="en-US" sz="2000" dirty="0" smtClean="0"/>
              <a:t>               the results of the newborn metabolic screen should be    </a:t>
            </a:r>
          </a:p>
          <a:p>
            <a:pPr eaLnBrk="1" hangingPunct="1">
              <a:lnSpc>
                <a:spcPct val="80000"/>
              </a:lnSpc>
              <a:buFont typeface="Wingdings" panose="05000000000000000000" pitchFamily="2" charset="2"/>
              <a:buNone/>
              <a:defRPr/>
            </a:pPr>
            <a:r>
              <a:rPr lang="en-US" altLang="en-US" sz="2000" dirty="0" smtClean="0"/>
              <a:t>               checked for </a:t>
            </a:r>
            <a:r>
              <a:rPr lang="en-US" altLang="en-US" sz="1800" u="sng" dirty="0" err="1" smtClean="0">
                <a:solidFill>
                  <a:srgbClr val="FFFF00"/>
                </a:solidFill>
              </a:rPr>
              <a:t>galactosemia</a:t>
            </a:r>
            <a:r>
              <a:rPr lang="en-US" altLang="en-US" sz="1800" dirty="0" smtClean="0">
                <a:solidFill>
                  <a:srgbClr val="FFFF00"/>
                </a:solidFill>
              </a:rPr>
              <a:t> </a:t>
            </a:r>
            <a:r>
              <a:rPr lang="en-US" altLang="en-US" sz="1800" dirty="0" smtClean="0"/>
              <a:t>and</a:t>
            </a:r>
            <a:r>
              <a:rPr lang="en-US" altLang="en-US" sz="1800" dirty="0" smtClean="0">
                <a:solidFill>
                  <a:srgbClr val="FFFF00"/>
                </a:solidFill>
              </a:rPr>
              <a:t> </a:t>
            </a:r>
            <a:r>
              <a:rPr lang="en-US" altLang="en-US" sz="1800" u="sng" dirty="0" smtClean="0">
                <a:solidFill>
                  <a:srgbClr val="FF0000"/>
                </a:solidFill>
              </a:rPr>
              <a:t>congenital hypothyroidism (read about it) </a:t>
            </a:r>
            <a:r>
              <a:rPr lang="en-US" altLang="en-US" sz="1800" u="sng" dirty="0" smtClean="0">
                <a:solidFill>
                  <a:srgbClr val="FFFF00"/>
                </a:solidFill>
              </a:rPr>
              <a:t>to prevent bad complications</a:t>
            </a:r>
          </a:p>
        </p:txBody>
      </p:sp>
      <p:sp>
        <p:nvSpPr>
          <p:cNvPr id="17412" name="AutoShape 4"/>
          <p:cNvSpPr>
            <a:spLocks noChangeArrowheads="1"/>
          </p:cNvSpPr>
          <p:nvPr/>
        </p:nvSpPr>
        <p:spPr bwMode="auto">
          <a:xfrm>
            <a:off x="1331640" y="5589240"/>
            <a:ext cx="760412" cy="288925"/>
          </a:xfrm>
          <a:custGeom>
            <a:avLst/>
            <a:gdLst>
              <a:gd name="T0" fmla="*/ 20077306 w 21600"/>
              <a:gd name="T1" fmla="*/ 0 h 21600"/>
              <a:gd name="T2" fmla="*/ 0 w 21600"/>
              <a:gd name="T3" fmla="*/ 1932360 h 21600"/>
              <a:gd name="T4" fmla="*/ 20077306 w 21600"/>
              <a:gd name="T5" fmla="*/ 3864706 h 21600"/>
              <a:gd name="T6" fmla="*/ 26769741 w 21600"/>
              <a:gd name="T7" fmla="*/ 193236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1025828" y="1268760"/>
            <a:ext cx="7543800" cy="4114800"/>
          </a:xfrm>
        </p:spPr>
        <p:txBody>
          <a:bodyPr/>
          <a:lstStyle/>
          <a:p>
            <a:pPr eaLnBrk="1" hangingPunct="1">
              <a:lnSpc>
                <a:spcPct val="90000"/>
              </a:lnSpc>
              <a:defRPr/>
            </a:pPr>
            <a:r>
              <a:rPr lang="en-US" altLang="en-US" sz="2000" dirty="0" smtClean="0"/>
              <a:t>Family history</a:t>
            </a:r>
          </a:p>
          <a:p>
            <a:pPr eaLnBrk="1" hangingPunct="1">
              <a:lnSpc>
                <a:spcPct val="90000"/>
              </a:lnSpc>
              <a:buFont typeface="Wingdings" panose="05000000000000000000" pitchFamily="2" charset="2"/>
              <a:buNone/>
              <a:defRPr/>
            </a:pPr>
            <a:endParaRPr lang="en-CA" altLang="en-US" sz="2000" dirty="0" smtClean="0"/>
          </a:p>
          <a:p>
            <a:pPr lvl="1" eaLnBrk="1" hangingPunct="1">
              <a:lnSpc>
                <a:spcPct val="90000"/>
              </a:lnSpc>
              <a:defRPr/>
            </a:pPr>
            <a:r>
              <a:rPr lang="en-US" altLang="en-US" sz="2000" dirty="0" smtClean="0">
                <a:solidFill>
                  <a:srgbClr val="FFFF00"/>
                </a:solidFill>
              </a:rPr>
              <a:t>Previous sibling</a:t>
            </a:r>
            <a:r>
              <a:rPr lang="en-US" altLang="en-US" sz="2000" dirty="0" smtClean="0"/>
              <a:t> with jaundice in the neonatal period, particularly if the jaundice required </a:t>
            </a:r>
            <a:r>
              <a:rPr lang="en-US" altLang="en-US" sz="2000" dirty="0" smtClean="0">
                <a:solidFill>
                  <a:srgbClr val="FFFF00"/>
                </a:solidFill>
              </a:rPr>
              <a:t>treatment</a:t>
            </a:r>
            <a:r>
              <a:rPr lang="en-US" altLang="en-US" sz="2000" dirty="0" smtClean="0"/>
              <a:t> </a:t>
            </a:r>
          </a:p>
          <a:p>
            <a:pPr lvl="1" eaLnBrk="1" hangingPunct="1">
              <a:lnSpc>
                <a:spcPct val="90000"/>
              </a:lnSpc>
              <a:buFontTx/>
              <a:buNone/>
              <a:defRPr/>
            </a:pPr>
            <a:endParaRPr lang="en-US" altLang="en-US" sz="2000" dirty="0" smtClean="0"/>
          </a:p>
          <a:p>
            <a:pPr lvl="1" eaLnBrk="1" hangingPunct="1">
              <a:lnSpc>
                <a:spcPct val="90000"/>
              </a:lnSpc>
              <a:defRPr/>
            </a:pPr>
            <a:r>
              <a:rPr lang="en-US" altLang="en-US" sz="2000" dirty="0" smtClean="0"/>
              <a:t>Other family members with jaundice or known family history of </a:t>
            </a:r>
            <a:r>
              <a:rPr lang="en-US" altLang="en-US" sz="2000" dirty="0" smtClean="0">
                <a:solidFill>
                  <a:srgbClr val="FFFF00"/>
                </a:solidFill>
              </a:rPr>
              <a:t>Gilbert syndrome </a:t>
            </a:r>
          </a:p>
          <a:p>
            <a:pPr lvl="1" eaLnBrk="1" hangingPunct="1">
              <a:lnSpc>
                <a:spcPct val="90000"/>
              </a:lnSpc>
              <a:buFontTx/>
              <a:buNone/>
              <a:defRPr/>
            </a:pPr>
            <a:endParaRPr lang="en-US" altLang="en-US" sz="2000" dirty="0" smtClean="0">
              <a:solidFill>
                <a:srgbClr val="FFFF00"/>
              </a:solidFill>
            </a:endParaRPr>
          </a:p>
          <a:p>
            <a:pPr lvl="1" eaLnBrk="1" hangingPunct="1">
              <a:lnSpc>
                <a:spcPct val="90000"/>
              </a:lnSpc>
              <a:defRPr/>
            </a:pPr>
            <a:r>
              <a:rPr lang="en-US" altLang="en-US" sz="2000" dirty="0" smtClean="0">
                <a:solidFill>
                  <a:srgbClr val="FFFF00"/>
                </a:solidFill>
              </a:rPr>
              <a:t>Anemia, splenectomy, or bile stones</a:t>
            </a:r>
            <a:r>
              <a:rPr lang="en-US" altLang="en-US" sz="2000" dirty="0" smtClean="0"/>
              <a:t> in family members or known heredity for hemolytic disorders </a:t>
            </a:r>
            <a:endParaRPr lang="ar-JO" altLang="en-US" sz="2000" dirty="0" smtClean="0"/>
          </a:p>
          <a:p>
            <a:pPr lvl="1" algn="r" rtl="1" eaLnBrk="1" hangingPunct="1">
              <a:lnSpc>
                <a:spcPct val="90000"/>
              </a:lnSpc>
              <a:defRPr/>
            </a:pPr>
            <a:r>
              <a:rPr lang="ar-JO" altLang="en-US" sz="2000" dirty="0" smtClean="0"/>
              <a:t>ممكن نستفيد من ال</a:t>
            </a:r>
            <a:r>
              <a:rPr lang="en-US" altLang="en-US" sz="2000" dirty="0" smtClean="0"/>
              <a:t>blood film </a:t>
            </a:r>
            <a:r>
              <a:rPr lang="ar-JO" altLang="en-US" sz="2000" dirty="0" smtClean="0"/>
              <a:t> حتى نقدر نحدد ال </a:t>
            </a:r>
            <a:r>
              <a:rPr lang="en-US" altLang="en-US" sz="2000" dirty="0" err="1" smtClean="0"/>
              <a:t>retic</a:t>
            </a:r>
            <a:r>
              <a:rPr lang="en-US" altLang="en-US" sz="2000" dirty="0" smtClean="0"/>
              <a:t> count</a:t>
            </a:r>
            <a:r>
              <a:rPr lang="ar-JO" altLang="en-US" sz="2000" dirty="0" smtClean="0"/>
              <a:t> (عمر 1 يوم الطبيعي يكون 7% ،، على عمر 7 ايام يصير 1% ،، اذا ارتفع معناته في </a:t>
            </a:r>
            <a:r>
              <a:rPr lang="en-US" altLang="en-US" sz="2000" dirty="0" smtClean="0"/>
              <a:t>hemolysis</a:t>
            </a:r>
            <a:r>
              <a:rPr lang="ar-JO" altLang="en-US" sz="2000" dirty="0" smtClean="0"/>
              <a:t>)</a:t>
            </a:r>
            <a:endParaRPr lang="en-US" altLang="en-US" sz="2000" dirty="0" smtClean="0"/>
          </a:p>
          <a:p>
            <a:pPr lvl="1" eaLnBrk="1" hangingPunct="1">
              <a:lnSpc>
                <a:spcPct val="90000"/>
              </a:lnSpc>
              <a:buFontTx/>
              <a:buNone/>
              <a:defRPr/>
            </a:pPr>
            <a:endParaRPr lang="en-US" altLang="en-US" sz="2000" dirty="0" smtClean="0"/>
          </a:p>
          <a:p>
            <a:pPr lvl="1" eaLnBrk="1" hangingPunct="1">
              <a:lnSpc>
                <a:spcPct val="90000"/>
              </a:lnSpc>
              <a:defRPr/>
            </a:pPr>
            <a:r>
              <a:rPr lang="en-US" altLang="en-US" sz="2000" dirty="0" smtClean="0"/>
              <a:t>Liver disease</a:t>
            </a:r>
          </a:p>
          <a:p>
            <a:pPr lvl="1" algn="r" rtl="1" eaLnBrk="1" hangingPunct="1">
              <a:lnSpc>
                <a:spcPct val="90000"/>
              </a:lnSpc>
              <a:defRPr/>
            </a:pPr>
            <a:r>
              <a:rPr lang="ar-JO" altLang="en-US" sz="2000" dirty="0"/>
              <a:t>حكى كثير معلومات خارج الموضوع </a:t>
            </a:r>
            <a:r>
              <a:rPr lang="ar-JO" altLang="en-US" sz="2000" dirty="0" smtClean="0"/>
              <a:t>عن </a:t>
            </a:r>
            <a:r>
              <a:rPr lang="en-US" altLang="en-US" sz="2000" dirty="0" smtClean="0"/>
              <a:t>G6PD ,Gilbert syndrome</a:t>
            </a:r>
            <a:r>
              <a:rPr lang="ar-JO" altLang="en-US" sz="2000" dirty="0" smtClean="0"/>
              <a:t> الدقيقة 52 من الريكورد ،،،، اوا قرا عنهم </a:t>
            </a:r>
          </a:p>
        </p:txBody>
      </p:sp>
      <p:sp>
        <p:nvSpPr>
          <p:cNvPr id="50186" name="Rectangle 10"/>
          <p:cNvSpPr>
            <a:spLocks noGrp="1" noChangeArrowheads="1"/>
          </p:cNvSpPr>
          <p:nvPr>
            <p:ph type="title"/>
          </p:nvPr>
        </p:nvSpPr>
        <p:spPr>
          <a:xfrm>
            <a:off x="1042988" y="333375"/>
            <a:ext cx="7543800" cy="1431925"/>
          </a:xfrm>
        </p:spPr>
        <p:txBody>
          <a:bodyPr/>
          <a:lstStyle/>
          <a:p>
            <a:pPr eaLnBrk="1" hangingPunct="1">
              <a:defRPr/>
            </a:pPr>
            <a:r>
              <a:rPr lang="en-US" altLang="en-US" sz="3200" smtClean="0"/>
              <a:t>  Diagnosis of </a:t>
            </a:r>
            <a:r>
              <a:rPr lang="en-CA" altLang="en-US" sz="3200" smtClean="0"/>
              <a:t>Hyperbilirubin</a:t>
            </a:r>
            <a:r>
              <a:rPr lang="en-US" altLang="en-US" sz="3200" smtClean="0"/>
              <a:t>a</a:t>
            </a:r>
            <a:r>
              <a:rPr lang="en-CA" altLang="en-US" sz="3200" smtClean="0"/>
              <a:t>emia</a:t>
            </a:r>
            <a:r>
              <a:rPr lang="en-US" altLang="en-US" sz="3200" smtClean="0"/>
              <a:t> </a:t>
            </a:r>
            <a:br>
              <a:rPr lang="en-US" altLang="en-US" sz="3200" smtClean="0"/>
            </a:br>
            <a:r>
              <a:rPr lang="en-US" altLang="en-US" sz="3200" smtClean="0"/>
              <a:t>                       </a:t>
            </a:r>
            <a:r>
              <a:rPr lang="en-US" altLang="en-US" sz="3200" i="1" u="sng" smtClean="0">
                <a:solidFill>
                  <a:srgbClr val="FFFF00"/>
                </a:solidFill>
              </a:rPr>
              <a:t>History</a:t>
            </a:r>
            <a:r>
              <a:rPr lang="en-US" altLang="en-US" sz="3200" smtClean="0"/>
              <a:t/>
            </a:r>
            <a:br>
              <a:rPr lang="en-US" altLang="en-US" sz="3200" smtClean="0"/>
            </a:br>
            <a:endParaRPr lang="en-CA" altLang="en-US" sz="32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1042988" y="1989138"/>
            <a:ext cx="7543800" cy="4114800"/>
          </a:xfrm>
        </p:spPr>
        <p:txBody>
          <a:bodyPr/>
          <a:lstStyle/>
          <a:p>
            <a:pPr eaLnBrk="1" hangingPunct="1">
              <a:defRPr/>
            </a:pPr>
            <a:r>
              <a:rPr lang="en-US" altLang="en-US" sz="2000" dirty="0" smtClean="0"/>
              <a:t>History of </a:t>
            </a:r>
            <a:r>
              <a:rPr lang="en-US" altLang="en-US" sz="2000" dirty="0" smtClean="0">
                <a:solidFill>
                  <a:srgbClr val="FFFF00"/>
                </a:solidFill>
              </a:rPr>
              <a:t>pregnancy</a:t>
            </a:r>
            <a:r>
              <a:rPr lang="en-US" altLang="en-US" sz="2000" dirty="0" smtClean="0"/>
              <a:t> and </a:t>
            </a:r>
            <a:r>
              <a:rPr lang="en-US" altLang="en-US" sz="2000" dirty="0" smtClean="0">
                <a:solidFill>
                  <a:srgbClr val="FFFF00"/>
                </a:solidFill>
              </a:rPr>
              <a:t>delivery</a:t>
            </a:r>
          </a:p>
          <a:p>
            <a:pPr eaLnBrk="1" hangingPunct="1">
              <a:buFont typeface="Wingdings" panose="05000000000000000000" pitchFamily="2" charset="2"/>
              <a:buNone/>
              <a:defRPr/>
            </a:pPr>
            <a:endParaRPr lang="en-CA" altLang="en-US" sz="2000" dirty="0" smtClean="0"/>
          </a:p>
          <a:p>
            <a:pPr lvl="1" eaLnBrk="1" hangingPunct="1">
              <a:defRPr/>
            </a:pPr>
            <a:r>
              <a:rPr lang="en-US" altLang="en-US" sz="2000" dirty="0" smtClean="0"/>
              <a:t>Maternal illness suggestive of </a:t>
            </a:r>
            <a:r>
              <a:rPr lang="en-US" altLang="en-US" sz="2000" dirty="0" smtClean="0">
                <a:solidFill>
                  <a:srgbClr val="FFFF00"/>
                </a:solidFill>
              </a:rPr>
              <a:t>viral or other infection … </a:t>
            </a:r>
            <a:r>
              <a:rPr lang="en-US" altLang="en-US" sz="1050" i="1" dirty="0" smtClean="0">
                <a:solidFill>
                  <a:srgbClr val="FFFF00"/>
                </a:solidFill>
              </a:rPr>
              <a:t>(</a:t>
            </a:r>
            <a:r>
              <a:rPr lang="en-US" sz="1200" b="1" i="1" dirty="0">
                <a:effectLst/>
              </a:rPr>
              <a:t>TORCH syndrome</a:t>
            </a:r>
            <a:r>
              <a:rPr lang="en-US" sz="1200" i="1" dirty="0">
                <a:effectLst/>
              </a:rPr>
              <a:t> is a cluster of symptoms caused by </a:t>
            </a:r>
            <a:r>
              <a:rPr lang="en-US" sz="1200" i="1" dirty="0">
                <a:effectLst/>
                <a:hlinkClick r:id="rId2" tooltip="Vertically transmitted infection"/>
              </a:rPr>
              <a:t>congenital infection</a:t>
            </a:r>
            <a:r>
              <a:rPr lang="en-US" sz="1200" i="1" dirty="0">
                <a:effectLst/>
              </a:rPr>
              <a:t> with </a:t>
            </a:r>
            <a:r>
              <a:rPr lang="en-US" sz="1200" i="1" dirty="0">
                <a:effectLst/>
                <a:hlinkClick r:id="rId3" tooltip="Toxoplasmosis"/>
              </a:rPr>
              <a:t>toxoplasmosis</a:t>
            </a:r>
            <a:r>
              <a:rPr lang="en-US" sz="1200" i="1" dirty="0">
                <a:effectLst/>
              </a:rPr>
              <a:t>, </a:t>
            </a:r>
            <a:r>
              <a:rPr lang="en-US" sz="1200" i="1" dirty="0">
                <a:effectLst/>
                <a:hlinkClick r:id="rId4" tooltip="Rubella"/>
              </a:rPr>
              <a:t>rubella</a:t>
            </a:r>
            <a:r>
              <a:rPr lang="en-US" sz="1200" i="1" dirty="0">
                <a:effectLst/>
              </a:rPr>
              <a:t>, </a:t>
            </a:r>
            <a:r>
              <a:rPr lang="en-US" sz="1200" i="1" dirty="0">
                <a:effectLst/>
                <a:hlinkClick r:id="rId5" tooltip="Cytomegalovirus"/>
              </a:rPr>
              <a:t>cytomegalovirus</a:t>
            </a:r>
            <a:r>
              <a:rPr lang="en-US" sz="1200" i="1" dirty="0">
                <a:effectLst/>
              </a:rPr>
              <a:t>, </a:t>
            </a:r>
            <a:r>
              <a:rPr lang="en-US" sz="1200" i="1" dirty="0">
                <a:effectLst/>
                <a:hlinkClick r:id="rId6" tooltip="Herpes simplex"/>
              </a:rPr>
              <a:t>herpes simplex</a:t>
            </a:r>
            <a:r>
              <a:rPr lang="en-US" sz="1200" i="1" dirty="0">
                <a:effectLst/>
              </a:rPr>
              <a:t>, and other organisms including </a:t>
            </a:r>
            <a:r>
              <a:rPr lang="en-US" sz="1200" i="1" dirty="0">
                <a:effectLst/>
                <a:hlinkClick r:id="rId7" tooltip="Syphilis"/>
              </a:rPr>
              <a:t>syphilis</a:t>
            </a:r>
            <a:r>
              <a:rPr lang="en-US" sz="1200" i="1" dirty="0">
                <a:effectLst/>
              </a:rPr>
              <a:t>, </a:t>
            </a:r>
            <a:r>
              <a:rPr lang="en-US" sz="1200" i="1" dirty="0">
                <a:effectLst/>
                <a:hlinkClick r:id="rId8" tooltip="Parvoviridae"/>
              </a:rPr>
              <a:t>parvovirus</a:t>
            </a:r>
            <a:r>
              <a:rPr lang="en-US" sz="1200" i="1" dirty="0">
                <a:effectLst/>
              </a:rPr>
              <a:t>, and </a:t>
            </a:r>
            <a:r>
              <a:rPr lang="en-US" sz="1200" i="1" dirty="0">
                <a:effectLst/>
                <a:hlinkClick r:id="rId9" tooltip="Varicella zoster virus"/>
              </a:rPr>
              <a:t>Varicella zoster</a:t>
            </a:r>
            <a:r>
              <a:rPr lang="en-US" sz="1200" i="1" dirty="0">
                <a:effectLst/>
              </a:rPr>
              <a:t>.</a:t>
            </a:r>
            <a:r>
              <a:rPr lang="en-US" sz="1200" i="1" baseline="30000" dirty="0">
                <a:effectLst/>
                <a:hlinkClick r:id="rId10"/>
              </a:rPr>
              <a:t>[1]</a:t>
            </a:r>
            <a:r>
              <a:rPr lang="en-US" sz="1200" i="1" dirty="0">
                <a:effectLst/>
              </a:rPr>
              <a:t> </a:t>
            </a:r>
            <a:r>
              <a:rPr lang="en-US" sz="1200" i="1" dirty="0" err="1">
                <a:effectLst/>
                <a:hlinkClick r:id="rId11" tooltip="Zika virus"/>
              </a:rPr>
              <a:t>Zika</a:t>
            </a:r>
            <a:r>
              <a:rPr lang="en-US" sz="1200" i="1" dirty="0">
                <a:effectLst/>
                <a:hlinkClick r:id="rId11" tooltip="Zika virus"/>
              </a:rPr>
              <a:t> virus</a:t>
            </a:r>
            <a:r>
              <a:rPr lang="en-US" sz="1200" i="1" dirty="0">
                <a:effectLst/>
              </a:rPr>
              <a:t> is considered the most recent member of TORCH </a:t>
            </a:r>
            <a:r>
              <a:rPr lang="en-US" sz="1200" i="1" dirty="0" smtClean="0">
                <a:effectLst/>
              </a:rPr>
              <a:t>infections)</a:t>
            </a:r>
            <a:endParaRPr lang="en-US" altLang="en-US" sz="1050" i="1" dirty="0" smtClean="0">
              <a:solidFill>
                <a:srgbClr val="FFFF00"/>
              </a:solidFill>
            </a:endParaRPr>
          </a:p>
          <a:p>
            <a:pPr lvl="1" eaLnBrk="1" hangingPunct="1">
              <a:defRPr/>
            </a:pPr>
            <a:r>
              <a:rPr lang="en-US" altLang="en-US" sz="2000" dirty="0" smtClean="0"/>
              <a:t>Maternal drug intake </a:t>
            </a:r>
          </a:p>
          <a:p>
            <a:pPr lvl="1" eaLnBrk="1" hangingPunct="1">
              <a:defRPr/>
            </a:pPr>
            <a:r>
              <a:rPr lang="en-US" altLang="en-US" sz="2000" dirty="0" smtClean="0">
                <a:solidFill>
                  <a:srgbClr val="FFFF00"/>
                </a:solidFill>
              </a:rPr>
              <a:t>Delayed</a:t>
            </a:r>
            <a:r>
              <a:rPr lang="en-US" altLang="en-US" sz="2000" dirty="0" smtClean="0"/>
              <a:t> cord clamping (cause polycythemia)</a:t>
            </a:r>
          </a:p>
          <a:p>
            <a:pPr lvl="1" eaLnBrk="1" hangingPunct="1">
              <a:defRPr/>
            </a:pPr>
            <a:r>
              <a:rPr lang="en-US" altLang="en-US" sz="2000" dirty="0" smtClean="0">
                <a:solidFill>
                  <a:srgbClr val="FFFF00"/>
                </a:solidFill>
              </a:rPr>
              <a:t>Birth trauma</a:t>
            </a:r>
            <a:r>
              <a:rPr lang="en-US" altLang="en-US" sz="2000" dirty="0" smtClean="0"/>
              <a:t> with </a:t>
            </a:r>
            <a:r>
              <a:rPr lang="en-US" altLang="en-US" sz="2000" dirty="0" smtClean="0">
                <a:solidFill>
                  <a:srgbClr val="FFFF00"/>
                </a:solidFill>
              </a:rPr>
              <a:t>bruising</a:t>
            </a:r>
            <a:endParaRPr lang="en-CA" altLang="en-US" sz="2000" dirty="0" smtClean="0">
              <a:solidFill>
                <a:srgbClr val="FFFF00"/>
              </a:solidFill>
            </a:endParaRPr>
          </a:p>
          <a:p>
            <a:pPr eaLnBrk="1" hangingPunct="1">
              <a:defRPr/>
            </a:pPr>
            <a:endParaRPr lang="en-CA" altLang="en-US" sz="2000" dirty="0" smtClean="0"/>
          </a:p>
          <a:p>
            <a:pPr eaLnBrk="1" hangingPunct="1">
              <a:defRPr/>
            </a:pPr>
            <a:endParaRPr lang="en-CA" altLang="en-US" sz="2000" dirty="0" smtClean="0"/>
          </a:p>
          <a:p>
            <a:pPr eaLnBrk="1" hangingPunct="1">
              <a:defRPr/>
            </a:pPr>
            <a:endParaRPr lang="en-CA" altLang="en-US" sz="2000" dirty="0" smtClean="0"/>
          </a:p>
        </p:txBody>
      </p:sp>
      <p:sp>
        <p:nvSpPr>
          <p:cNvPr id="51204" name="Rectangle 4"/>
          <p:cNvSpPr>
            <a:spLocks noGrp="1" noChangeArrowheads="1"/>
          </p:cNvSpPr>
          <p:nvPr>
            <p:ph type="title"/>
          </p:nvPr>
        </p:nvSpPr>
        <p:spPr>
          <a:xfrm>
            <a:off x="1042988" y="333375"/>
            <a:ext cx="7543800" cy="1431925"/>
          </a:xfrm>
        </p:spPr>
        <p:txBody>
          <a:bodyPr/>
          <a:lstStyle/>
          <a:p>
            <a:pPr eaLnBrk="1" hangingPunct="1">
              <a:defRPr/>
            </a:pPr>
            <a:r>
              <a:rPr lang="en-US" altLang="en-US" sz="3200" smtClean="0"/>
              <a:t>  Diagnosis of </a:t>
            </a:r>
            <a:r>
              <a:rPr lang="en-CA" altLang="en-US" sz="3200" smtClean="0"/>
              <a:t>Hyperbilirubin</a:t>
            </a:r>
            <a:r>
              <a:rPr lang="en-US" altLang="en-US" sz="3200" smtClean="0"/>
              <a:t>a</a:t>
            </a:r>
            <a:r>
              <a:rPr lang="en-CA" altLang="en-US" sz="3200" smtClean="0"/>
              <a:t>emia</a:t>
            </a:r>
            <a:r>
              <a:rPr lang="en-US" altLang="en-US" sz="3200" smtClean="0"/>
              <a:t> </a:t>
            </a:r>
            <a:br>
              <a:rPr lang="en-US" altLang="en-US" sz="3200" smtClean="0"/>
            </a:br>
            <a:r>
              <a:rPr lang="en-US" altLang="en-US" sz="3200" smtClean="0"/>
              <a:t>                        </a:t>
            </a:r>
            <a:r>
              <a:rPr lang="en-US" altLang="en-US" sz="3200" i="1" u="sng" smtClean="0">
                <a:solidFill>
                  <a:srgbClr val="FFFF00"/>
                </a:solidFill>
              </a:rPr>
              <a:t>History</a:t>
            </a:r>
            <a:r>
              <a:rPr lang="en-US" altLang="en-US" sz="3200" smtClean="0"/>
              <a:t/>
            </a:r>
            <a:br>
              <a:rPr lang="en-US" altLang="en-US" sz="3200" smtClean="0"/>
            </a:br>
            <a:endParaRPr lang="en-CA" altLang="en-US" sz="32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1042988" y="1989138"/>
            <a:ext cx="7543800" cy="4114800"/>
          </a:xfrm>
        </p:spPr>
        <p:txBody>
          <a:bodyPr/>
          <a:lstStyle/>
          <a:p>
            <a:pPr eaLnBrk="1" hangingPunct="1">
              <a:defRPr/>
            </a:pPr>
            <a:r>
              <a:rPr lang="en-US" altLang="en-US" sz="2000" smtClean="0"/>
              <a:t>Postnatal history</a:t>
            </a:r>
          </a:p>
          <a:p>
            <a:pPr lvl="1" eaLnBrk="1" hangingPunct="1">
              <a:defRPr/>
            </a:pPr>
            <a:r>
              <a:rPr lang="en-US" altLang="en-US" sz="2000" smtClean="0"/>
              <a:t>Loss of</a:t>
            </a:r>
            <a:r>
              <a:rPr lang="en-US" altLang="en-US" sz="2000" smtClean="0">
                <a:solidFill>
                  <a:srgbClr val="FFFF00"/>
                </a:solidFill>
              </a:rPr>
              <a:t> stool color</a:t>
            </a:r>
            <a:r>
              <a:rPr lang="en-US" altLang="en-US" sz="2000" smtClean="0"/>
              <a:t> </a:t>
            </a:r>
          </a:p>
          <a:p>
            <a:pPr lvl="1" eaLnBrk="1" hangingPunct="1">
              <a:defRPr/>
            </a:pPr>
            <a:r>
              <a:rPr lang="en-US" altLang="en-US" sz="2000" smtClean="0"/>
              <a:t>Breast feeding </a:t>
            </a:r>
          </a:p>
          <a:p>
            <a:pPr lvl="1" eaLnBrk="1" hangingPunct="1">
              <a:defRPr/>
            </a:pPr>
            <a:r>
              <a:rPr lang="en-US" altLang="en-US" sz="2000" smtClean="0"/>
              <a:t>Greater than average </a:t>
            </a:r>
            <a:r>
              <a:rPr lang="en-US" altLang="en-US" sz="2000" smtClean="0">
                <a:solidFill>
                  <a:srgbClr val="FFFF00"/>
                </a:solidFill>
              </a:rPr>
              <a:t>weight loss </a:t>
            </a:r>
          </a:p>
          <a:p>
            <a:pPr lvl="1" eaLnBrk="1" hangingPunct="1">
              <a:defRPr/>
            </a:pPr>
            <a:r>
              <a:rPr lang="en-US" altLang="en-US" sz="2000" smtClean="0"/>
              <a:t>Symptoms or signs of </a:t>
            </a:r>
            <a:r>
              <a:rPr lang="en-US" altLang="en-US" sz="2000" smtClean="0">
                <a:solidFill>
                  <a:srgbClr val="FFFF00"/>
                </a:solidFill>
              </a:rPr>
              <a:t>hypothyroidism</a:t>
            </a:r>
            <a:r>
              <a:rPr lang="en-US" altLang="en-US" sz="2000" smtClean="0"/>
              <a:t> </a:t>
            </a:r>
          </a:p>
          <a:p>
            <a:pPr lvl="1" eaLnBrk="1" hangingPunct="1">
              <a:defRPr/>
            </a:pPr>
            <a:r>
              <a:rPr lang="en-US" altLang="en-US" sz="2000" smtClean="0"/>
              <a:t>Symptoms or signs of metabolic disease (eg, </a:t>
            </a:r>
            <a:r>
              <a:rPr lang="en-US" altLang="en-US" sz="2000" smtClean="0">
                <a:solidFill>
                  <a:srgbClr val="FFFF00"/>
                </a:solidFill>
              </a:rPr>
              <a:t>galactosemia)</a:t>
            </a:r>
            <a:r>
              <a:rPr lang="en-US" altLang="en-US" sz="2000" smtClean="0"/>
              <a:t> </a:t>
            </a:r>
          </a:p>
          <a:p>
            <a:pPr lvl="1" eaLnBrk="1" hangingPunct="1">
              <a:defRPr/>
            </a:pPr>
            <a:r>
              <a:rPr lang="en-US" altLang="en-US" sz="2000" smtClean="0"/>
              <a:t>Exposure to </a:t>
            </a:r>
            <a:r>
              <a:rPr lang="en-US" altLang="en-US" sz="2000" smtClean="0">
                <a:solidFill>
                  <a:srgbClr val="FFFF00"/>
                </a:solidFill>
              </a:rPr>
              <a:t>total parental nutrition</a:t>
            </a:r>
            <a:endParaRPr lang="en-CA" altLang="en-US" sz="2000" smtClean="0">
              <a:solidFill>
                <a:srgbClr val="FFFF00"/>
              </a:solidFill>
            </a:endParaRPr>
          </a:p>
        </p:txBody>
      </p:sp>
      <p:sp>
        <p:nvSpPr>
          <p:cNvPr id="52228" name="Rectangle 4"/>
          <p:cNvSpPr>
            <a:spLocks noGrp="1" noChangeArrowheads="1"/>
          </p:cNvSpPr>
          <p:nvPr>
            <p:ph type="title"/>
          </p:nvPr>
        </p:nvSpPr>
        <p:spPr/>
        <p:txBody>
          <a:bodyPr/>
          <a:lstStyle/>
          <a:p>
            <a:pPr eaLnBrk="1" hangingPunct="1">
              <a:defRPr/>
            </a:pPr>
            <a:r>
              <a:rPr lang="en-US" altLang="en-US" sz="3200" smtClean="0"/>
              <a:t>  Diagnosis of </a:t>
            </a:r>
            <a:r>
              <a:rPr lang="en-CA" altLang="en-US" sz="3200" smtClean="0"/>
              <a:t>Hyperbilirubin</a:t>
            </a:r>
            <a:r>
              <a:rPr lang="en-US" altLang="en-US" sz="3200" smtClean="0"/>
              <a:t>a</a:t>
            </a:r>
            <a:r>
              <a:rPr lang="en-CA" altLang="en-US" sz="3200" smtClean="0"/>
              <a:t>emia</a:t>
            </a:r>
            <a:r>
              <a:rPr lang="en-US" altLang="en-US" sz="3200" smtClean="0"/>
              <a:t> </a:t>
            </a:r>
            <a:br>
              <a:rPr lang="en-US" altLang="en-US" sz="3200" smtClean="0"/>
            </a:br>
            <a:r>
              <a:rPr lang="en-US" altLang="en-US" sz="3200" smtClean="0"/>
              <a:t>                        </a:t>
            </a:r>
            <a:r>
              <a:rPr lang="en-US" altLang="en-US" sz="3200" i="1" u="sng" smtClean="0">
                <a:solidFill>
                  <a:srgbClr val="FFFF00"/>
                </a:solidFill>
              </a:rPr>
              <a:t>History</a:t>
            </a:r>
            <a:r>
              <a:rPr lang="en-US" altLang="en-US" sz="3200" smtClean="0"/>
              <a:t/>
            </a:r>
            <a:br>
              <a:rPr lang="en-US" altLang="en-US" sz="3200" smtClean="0"/>
            </a:br>
            <a:endParaRPr lang="en-CA" altLang="en-US" sz="32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42988" y="333375"/>
            <a:ext cx="7543800" cy="1431925"/>
          </a:xfrm>
        </p:spPr>
        <p:txBody>
          <a:bodyPr/>
          <a:lstStyle/>
          <a:p>
            <a:pPr eaLnBrk="1" hangingPunct="1">
              <a:defRPr/>
            </a:pPr>
            <a:r>
              <a:rPr lang="en-US" altLang="en-US" sz="3200" smtClean="0"/>
              <a:t>  Diagnosis of </a:t>
            </a:r>
            <a:r>
              <a:rPr lang="en-CA" altLang="en-US" sz="3200" smtClean="0"/>
              <a:t>Hyperbilirubin</a:t>
            </a:r>
            <a:r>
              <a:rPr lang="en-US" altLang="en-US" sz="3200" smtClean="0"/>
              <a:t>a</a:t>
            </a:r>
            <a:r>
              <a:rPr lang="en-CA" altLang="en-US" sz="3200" smtClean="0"/>
              <a:t>emia</a:t>
            </a:r>
            <a:r>
              <a:rPr lang="en-US" altLang="en-US" sz="3200" smtClean="0"/>
              <a:t>   </a:t>
            </a:r>
            <a:br>
              <a:rPr lang="en-US" altLang="en-US" sz="3200" smtClean="0"/>
            </a:br>
            <a:r>
              <a:rPr lang="en-US" altLang="en-US" sz="3200" smtClean="0"/>
              <a:t>               </a:t>
            </a:r>
            <a:r>
              <a:rPr lang="en-US" altLang="en-US" sz="3200" i="1" u="sng" smtClean="0">
                <a:solidFill>
                  <a:srgbClr val="FFFF00"/>
                </a:solidFill>
              </a:rPr>
              <a:t>Physical examination</a:t>
            </a:r>
            <a:endParaRPr lang="en-CA" altLang="en-US" sz="3200" i="1" u="sng" smtClean="0">
              <a:solidFill>
                <a:srgbClr val="FFFF00"/>
              </a:solidFill>
            </a:endParaRPr>
          </a:p>
        </p:txBody>
      </p:sp>
      <p:sp>
        <p:nvSpPr>
          <p:cNvPr id="53251" name="Rectangle 3"/>
          <p:cNvSpPr>
            <a:spLocks noGrp="1" noChangeArrowheads="1"/>
          </p:cNvSpPr>
          <p:nvPr>
            <p:ph type="body" idx="1"/>
          </p:nvPr>
        </p:nvSpPr>
        <p:spPr>
          <a:xfrm>
            <a:off x="1042988" y="1989138"/>
            <a:ext cx="7543800" cy="4114800"/>
          </a:xfrm>
        </p:spPr>
        <p:txBody>
          <a:bodyPr/>
          <a:lstStyle/>
          <a:p>
            <a:pPr eaLnBrk="1" hangingPunct="1">
              <a:lnSpc>
                <a:spcPct val="80000"/>
              </a:lnSpc>
              <a:defRPr/>
            </a:pPr>
            <a:r>
              <a:rPr lang="en-US" altLang="en-US" sz="2000" dirty="0" smtClean="0"/>
              <a:t>In most infants</a:t>
            </a:r>
            <a:r>
              <a:rPr lang="en-CA" altLang="en-US" sz="2000" dirty="0" smtClean="0"/>
              <a:t> </a:t>
            </a:r>
            <a:r>
              <a:rPr lang="en-US" altLang="en-US" sz="2000" dirty="0" smtClean="0"/>
              <a:t>color is the </a:t>
            </a:r>
            <a:r>
              <a:rPr lang="en-US" altLang="en-US" sz="2000" dirty="0" smtClean="0">
                <a:solidFill>
                  <a:srgbClr val="FFFF00"/>
                </a:solidFill>
              </a:rPr>
              <a:t>only finding</a:t>
            </a:r>
            <a:r>
              <a:rPr lang="en-US" altLang="en-US" sz="2000" dirty="0" smtClean="0"/>
              <a:t> on physical examination. </a:t>
            </a:r>
          </a:p>
          <a:p>
            <a:pPr eaLnBrk="1" hangingPunct="1">
              <a:lnSpc>
                <a:spcPct val="80000"/>
              </a:lnSpc>
              <a:buFont typeface="Wingdings" panose="05000000000000000000" pitchFamily="2" charset="2"/>
              <a:buNone/>
              <a:defRPr/>
            </a:pPr>
            <a:endParaRPr lang="en-US" altLang="en-US" sz="2000" dirty="0" smtClean="0"/>
          </a:p>
          <a:p>
            <a:pPr eaLnBrk="1" hangingPunct="1">
              <a:lnSpc>
                <a:spcPct val="80000"/>
              </a:lnSpc>
              <a:defRPr/>
            </a:pPr>
            <a:r>
              <a:rPr lang="en-US" altLang="en-US" sz="2000" dirty="0" smtClean="0"/>
              <a:t>More intense jaundice may be associated with neurologic findings : </a:t>
            </a:r>
          </a:p>
          <a:p>
            <a:pPr lvl="2" eaLnBrk="1" hangingPunct="1">
              <a:lnSpc>
                <a:spcPct val="80000"/>
              </a:lnSpc>
              <a:defRPr/>
            </a:pPr>
            <a:r>
              <a:rPr lang="en-US" altLang="en-US" sz="2000" dirty="0" smtClean="0">
                <a:solidFill>
                  <a:srgbClr val="FFFF00"/>
                </a:solidFill>
              </a:rPr>
              <a:t>drowsiness</a:t>
            </a:r>
            <a:endParaRPr lang="en-US" altLang="en-US" sz="2000" dirty="0" smtClean="0"/>
          </a:p>
          <a:p>
            <a:pPr lvl="2" eaLnBrk="1" hangingPunct="1">
              <a:lnSpc>
                <a:spcPct val="80000"/>
              </a:lnSpc>
              <a:defRPr/>
            </a:pPr>
            <a:r>
              <a:rPr lang="en-US" altLang="en-US" sz="2000" dirty="0" smtClean="0"/>
              <a:t>changes in </a:t>
            </a:r>
            <a:r>
              <a:rPr lang="en-US" altLang="en-US" sz="2000" dirty="0" smtClean="0">
                <a:solidFill>
                  <a:srgbClr val="FFFF00"/>
                </a:solidFill>
              </a:rPr>
              <a:t>muscle tone</a:t>
            </a:r>
            <a:endParaRPr lang="en-US" altLang="en-US" sz="2000" dirty="0" smtClean="0"/>
          </a:p>
          <a:p>
            <a:pPr lvl="2" eaLnBrk="1" hangingPunct="1">
              <a:lnSpc>
                <a:spcPct val="80000"/>
              </a:lnSpc>
              <a:defRPr/>
            </a:pPr>
            <a:r>
              <a:rPr lang="en-US" altLang="en-US" sz="2000" dirty="0" smtClean="0">
                <a:solidFill>
                  <a:srgbClr val="FFFF00"/>
                </a:solidFill>
              </a:rPr>
              <a:t>seizures</a:t>
            </a:r>
          </a:p>
          <a:p>
            <a:pPr lvl="2" eaLnBrk="1" hangingPunct="1">
              <a:lnSpc>
                <a:spcPct val="80000"/>
              </a:lnSpc>
              <a:defRPr/>
            </a:pPr>
            <a:r>
              <a:rPr lang="en-US" altLang="en-US" sz="2000" dirty="0" smtClean="0"/>
              <a:t>altered cry characteristics</a:t>
            </a:r>
          </a:p>
          <a:p>
            <a:pPr lvl="2" eaLnBrk="1" hangingPunct="1">
              <a:lnSpc>
                <a:spcPct val="80000"/>
              </a:lnSpc>
              <a:buFont typeface="Wingdings" panose="05000000000000000000" pitchFamily="2" charset="2"/>
              <a:buNone/>
              <a:defRPr/>
            </a:pPr>
            <a:endParaRPr lang="en-US" altLang="en-US" sz="2000" dirty="0" smtClean="0"/>
          </a:p>
          <a:p>
            <a:pPr lvl="2" eaLnBrk="1" hangingPunct="1">
              <a:lnSpc>
                <a:spcPct val="80000"/>
              </a:lnSpc>
              <a:buFont typeface="Wingdings" panose="05000000000000000000" pitchFamily="2" charset="2"/>
              <a:buNone/>
              <a:defRPr/>
            </a:pPr>
            <a:r>
              <a:rPr lang="en-US" altLang="en-US" sz="2000" dirty="0" smtClean="0"/>
              <a:t>   </a:t>
            </a:r>
            <a:r>
              <a:rPr lang="en-US" altLang="en-US" sz="1800" dirty="0" smtClean="0"/>
              <a:t>in a significantly jaundiced infant these are </a:t>
            </a:r>
            <a:r>
              <a:rPr lang="en-US" altLang="en-US" sz="1800" dirty="0" smtClean="0">
                <a:solidFill>
                  <a:srgbClr val="FFFF00"/>
                </a:solidFill>
              </a:rPr>
              <a:t>danger signs</a:t>
            </a:r>
            <a:r>
              <a:rPr lang="en-US" altLang="en-US" sz="1800" dirty="0" smtClean="0"/>
              <a:t> and  require </a:t>
            </a:r>
            <a:r>
              <a:rPr lang="en-US" altLang="en-US" sz="1800" dirty="0" smtClean="0">
                <a:solidFill>
                  <a:srgbClr val="FFFF00"/>
                </a:solidFill>
              </a:rPr>
              <a:t>immediate attention</a:t>
            </a:r>
            <a:r>
              <a:rPr lang="en-US" altLang="en-US" sz="1800" dirty="0" smtClean="0"/>
              <a:t> to prevent </a:t>
            </a:r>
            <a:r>
              <a:rPr lang="en-US" altLang="en-US" sz="1800" dirty="0" smtClean="0">
                <a:solidFill>
                  <a:srgbClr val="FFFF00"/>
                </a:solidFill>
              </a:rPr>
              <a:t>kernicterus</a:t>
            </a:r>
            <a:r>
              <a:rPr lang="en-US" altLang="en-US" sz="2000" dirty="0" smtClean="0">
                <a:solidFill>
                  <a:srgbClr val="FFFF00"/>
                </a:solidFill>
              </a:rPr>
              <a:t>. Start exchange transfusion</a:t>
            </a:r>
          </a:p>
          <a:p>
            <a:pPr eaLnBrk="1" hangingPunct="1">
              <a:lnSpc>
                <a:spcPct val="80000"/>
              </a:lnSpc>
              <a:buFont typeface="Wingdings" panose="05000000000000000000" pitchFamily="2" charset="2"/>
              <a:buNone/>
              <a:defRPr/>
            </a:pPr>
            <a:r>
              <a:rPr lang="en-US" altLang="en-US" sz="2000" dirty="0" smtClean="0"/>
              <a:t> </a:t>
            </a:r>
            <a:endParaRPr lang="en-CA" altLang="en-US" sz="2000" dirty="0" smtClean="0"/>
          </a:p>
          <a:p>
            <a:pPr eaLnBrk="1" hangingPunct="1">
              <a:lnSpc>
                <a:spcPct val="80000"/>
              </a:lnSpc>
              <a:buFont typeface="Wingdings" panose="05000000000000000000" pitchFamily="2" charset="2"/>
              <a:buNone/>
              <a:defRPr/>
            </a:pPr>
            <a:endParaRPr lang="en-US" altLang="en-US" sz="2000" b="1" dirty="0" smtClean="0"/>
          </a:p>
          <a:p>
            <a:pPr eaLnBrk="1" hangingPunct="1">
              <a:lnSpc>
                <a:spcPct val="80000"/>
              </a:lnSpc>
              <a:buFont typeface="Wingdings" panose="05000000000000000000" pitchFamily="2" charset="2"/>
              <a:buNone/>
              <a:defRPr/>
            </a:pPr>
            <a:endParaRPr lang="en-US" altLang="en-US" sz="2000" dirty="0" smtClean="0"/>
          </a:p>
        </p:txBody>
      </p:sp>
      <p:sp>
        <p:nvSpPr>
          <p:cNvPr id="21508" name="AutoShape 6"/>
          <p:cNvSpPr>
            <a:spLocks noChangeArrowheads="1"/>
          </p:cNvSpPr>
          <p:nvPr/>
        </p:nvSpPr>
        <p:spPr bwMode="auto">
          <a:xfrm>
            <a:off x="1258888" y="5084763"/>
            <a:ext cx="831850" cy="287337"/>
          </a:xfrm>
          <a:custGeom>
            <a:avLst/>
            <a:gdLst>
              <a:gd name="T0" fmla="*/ 24026909 w 21600"/>
              <a:gd name="T1" fmla="*/ 0 h 21600"/>
              <a:gd name="T2" fmla="*/ 0 w 21600"/>
              <a:gd name="T3" fmla="*/ 1911177 h 21600"/>
              <a:gd name="T4" fmla="*/ 24026909 w 21600"/>
              <a:gd name="T5" fmla="*/ 3822340 h 21600"/>
              <a:gd name="T6" fmla="*/ 32035853 w 21600"/>
              <a:gd name="T7" fmla="*/ 191117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lIns="92075" tIns="46038" rIns="92075" bIns="46038"/>
          <a:lstStyle/>
          <a:p>
            <a:pPr eaLnBrk="1" hangingPunct="1">
              <a:defRPr/>
            </a:pPr>
            <a:r>
              <a:rPr lang="en-CA" altLang="en-US" sz="4800" dirty="0" smtClean="0"/>
              <a:t>   Hyperbilirubin</a:t>
            </a:r>
            <a:r>
              <a:rPr lang="en-US" altLang="en-US" sz="4800" dirty="0" smtClean="0"/>
              <a:t>a</a:t>
            </a:r>
            <a:r>
              <a:rPr lang="en-CA" altLang="en-US" sz="4800" dirty="0" smtClean="0"/>
              <a:t>emia</a:t>
            </a:r>
          </a:p>
        </p:txBody>
      </p:sp>
      <p:sp>
        <p:nvSpPr>
          <p:cNvPr id="3075" name="Rectangle 3"/>
          <p:cNvSpPr>
            <a:spLocks noGrp="1" noChangeArrowheads="1"/>
          </p:cNvSpPr>
          <p:nvPr>
            <p:ph type="subTitle" idx="1"/>
          </p:nvPr>
        </p:nvSpPr>
        <p:spPr>
          <a:xfrm>
            <a:off x="899592" y="3657600"/>
            <a:ext cx="8244408" cy="1355576"/>
          </a:xfrm>
        </p:spPr>
        <p:txBody>
          <a:bodyPr lIns="92075" tIns="46038" rIns="92075" bIns="46038"/>
          <a:lstStyle/>
          <a:p>
            <a:pPr eaLnBrk="1" hangingPunct="1">
              <a:lnSpc>
                <a:spcPct val="80000"/>
              </a:lnSpc>
              <a:defRPr/>
            </a:pPr>
            <a:r>
              <a:rPr lang="en-US" altLang="en-US" sz="2400" dirty="0" smtClean="0">
                <a:solidFill>
                  <a:schemeClr val="folHlink"/>
                </a:solidFill>
              </a:rPr>
              <a:t>The most common cause of direct hyperbilirubinemia in neonates is biliary atresia (after 8 weeks its irreversible (leads to liver cirrhosis) so the diagnosis is top emergency)</a:t>
            </a:r>
          </a:p>
          <a:p>
            <a:pPr eaLnBrk="1" hangingPunct="1">
              <a:lnSpc>
                <a:spcPct val="80000"/>
              </a:lnSpc>
              <a:defRPr/>
            </a:pPr>
            <a:r>
              <a:rPr lang="en-US" altLang="en-US" sz="2400" i="1" dirty="0">
                <a:solidFill>
                  <a:schemeClr val="folHlink"/>
                </a:solidFill>
              </a:rPr>
              <a:t>We treat it by Kasai </a:t>
            </a:r>
            <a:r>
              <a:rPr lang="en-US" altLang="en-US" sz="2400" i="1" dirty="0" smtClean="0">
                <a:solidFill>
                  <a:schemeClr val="folHlink"/>
                </a:solidFill>
              </a:rPr>
              <a:t>procedure</a:t>
            </a:r>
          </a:p>
          <a:p>
            <a:pPr eaLnBrk="1" hangingPunct="1">
              <a:lnSpc>
                <a:spcPct val="80000"/>
              </a:lnSpc>
              <a:defRPr/>
            </a:pPr>
            <a:endParaRPr lang="en-CA" altLang="en-US" sz="1800" i="1" dirty="0" smtClean="0"/>
          </a:p>
        </p:txBody>
      </p:sp>
      <p:sp>
        <p:nvSpPr>
          <p:cNvPr id="2" name="TextBox 1"/>
          <p:cNvSpPr txBox="1"/>
          <p:nvPr/>
        </p:nvSpPr>
        <p:spPr>
          <a:xfrm>
            <a:off x="1066800" y="5157192"/>
            <a:ext cx="8036239" cy="923330"/>
          </a:xfrm>
          <a:prstGeom prst="rect">
            <a:avLst/>
          </a:prstGeom>
          <a:noFill/>
        </p:spPr>
        <p:txBody>
          <a:bodyPr wrap="none" rtlCol="0">
            <a:spAutoFit/>
          </a:bodyPr>
          <a:lstStyle/>
          <a:p>
            <a:r>
              <a:rPr lang="en-US" dirty="0" smtClean="0"/>
              <a:t>The leading cause of kernicterus is indirect hyperbilirubinemia so in neonates</a:t>
            </a:r>
          </a:p>
          <a:p>
            <a:r>
              <a:rPr lang="en-US" dirty="0" smtClean="0"/>
              <a:t>its more Important than direct </a:t>
            </a:r>
            <a:r>
              <a:rPr lang="en-US" dirty="0" err="1" smtClean="0"/>
              <a:t>hyperbili</a:t>
            </a:r>
            <a:r>
              <a:rPr lang="en-US" dirty="0" smtClean="0"/>
              <a:t>. </a:t>
            </a:r>
          </a:p>
          <a:p>
            <a:r>
              <a:rPr lang="en-US" dirty="0" smtClean="0"/>
              <a:t>Because conjugated bilirubin </a:t>
            </a:r>
            <a:r>
              <a:rPr lang="en-US" dirty="0" err="1" smtClean="0"/>
              <a:t>Can'nt</a:t>
            </a:r>
            <a:r>
              <a:rPr lang="en-US" dirty="0" smtClean="0"/>
              <a:t> Cross BBB.</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1042988" y="1989138"/>
            <a:ext cx="7543800" cy="4114800"/>
          </a:xfrm>
        </p:spPr>
        <p:txBody>
          <a:bodyPr/>
          <a:lstStyle/>
          <a:p>
            <a:pPr eaLnBrk="1" hangingPunct="1">
              <a:defRPr/>
            </a:pPr>
            <a:r>
              <a:rPr lang="en-US" altLang="en-US" sz="2000" dirty="0" smtClean="0"/>
              <a:t>Neonatal jaundice with , </a:t>
            </a:r>
            <a:r>
              <a:rPr lang="en-US" altLang="en-US" sz="2000" dirty="0" smtClean="0">
                <a:solidFill>
                  <a:srgbClr val="FFFF00"/>
                </a:solidFill>
              </a:rPr>
              <a:t>Hepatosplenomegaly, </a:t>
            </a:r>
            <a:r>
              <a:rPr lang="en-US" altLang="en-US" sz="2000" dirty="0" err="1" smtClean="0">
                <a:solidFill>
                  <a:srgbClr val="FFFF00"/>
                </a:solidFill>
              </a:rPr>
              <a:t>petechiae</a:t>
            </a:r>
            <a:r>
              <a:rPr lang="en-US" altLang="en-US" sz="2000" dirty="0" smtClean="0">
                <a:solidFill>
                  <a:srgbClr val="FFFF00"/>
                </a:solidFill>
              </a:rPr>
              <a:t>, and microcephaly</a:t>
            </a:r>
            <a:r>
              <a:rPr lang="en-US" altLang="en-US" sz="2000" dirty="0" smtClean="0"/>
              <a:t> may be associated with :</a:t>
            </a:r>
          </a:p>
          <a:p>
            <a:pPr lvl="2" eaLnBrk="1" hangingPunct="1">
              <a:defRPr/>
            </a:pPr>
            <a:r>
              <a:rPr lang="en-US" altLang="en-US" sz="1600" dirty="0" smtClean="0"/>
              <a:t> </a:t>
            </a:r>
            <a:r>
              <a:rPr lang="en-US" altLang="en-US" sz="1600" i="1" dirty="0" smtClean="0"/>
              <a:t>hemolytic anemia</a:t>
            </a:r>
          </a:p>
          <a:p>
            <a:pPr lvl="2" eaLnBrk="1" hangingPunct="1">
              <a:defRPr/>
            </a:pPr>
            <a:r>
              <a:rPr lang="en-US" altLang="en-US" sz="1600" i="1" dirty="0" smtClean="0">
                <a:solidFill>
                  <a:srgbClr val="FFFF00"/>
                </a:solidFill>
              </a:rPr>
              <a:t> </a:t>
            </a:r>
            <a:r>
              <a:rPr lang="en-US" altLang="en-US" sz="1600" i="1" dirty="0" smtClean="0"/>
              <a:t>sepsis</a:t>
            </a:r>
          </a:p>
          <a:p>
            <a:pPr lvl="2" eaLnBrk="1" hangingPunct="1">
              <a:defRPr/>
            </a:pPr>
            <a:r>
              <a:rPr lang="en-US" altLang="en-US" sz="1600" i="1" dirty="0" smtClean="0">
                <a:solidFill>
                  <a:srgbClr val="FFFF00"/>
                </a:solidFill>
              </a:rPr>
              <a:t> </a:t>
            </a:r>
            <a:r>
              <a:rPr lang="en-US" altLang="en-US" sz="1600" i="1" dirty="0" smtClean="0"/>
              <a:t>congenital infection</a:t>
            </a:r>
          </a:p>
          <a:p>
            <a:pPr lvl="2" eaLnBrk="1" hangingPunct="1">
              <a:buFont typeface="Wingdings" panose="05000000000000000000" pitchFamily="2" charset="2"/>
              <a:buNone/>
              <a:defRPr/>
            </a:pPr>
            <a:endParaRPr lang="en-US" altLang="en-US" sz="1600" i="1" dirty="0" smtClean="0"/>
          </a:p>
          <a:p>
            <a:pPr lvl="2" eaLnBrk="1" hangingPunct="1">
              <a:buFont typeface="Wingdings" panose="05000000000000000000" pitchFamily="2" charset="2"/>
              <a:buNone/>
              <a:defRPr/>
            </a:pPr>
            <a:endParaRPr lang="en-US" altLang="en-US" sz="1600" dirty="0" smtClean="0"/>
          </a:p>
          <a:p>
            <a:pPr eaLnBrk="1" hangingPunct="1">
              <a:defRPr/>
            </a:pPr>
            <a:r>
              <a:rPr lang="en-US" altLang="en-US" sz="2000" dirty="0" smtClean="0"/>
              <a:t>infant's </a:t>
            </a:r>
            <a:r>
              <a:rPr lang="en-US" altLang="en-US" sz="2000" dirty="0" smtClean="0">
                <a:solidFill>
                  <a:srgbClr val="FFFF00"/>
                </a:solidFill>
              </a:rPr>
              <a:t>weight curve</a:t>
            </a:r>
            <a:r>
              <a:rPr lang="en-US" altLang="en-US" sz="2000" dirty="0" smtClean="0"/>
              <a:t> should be evaluated</a:t>
            </a:r>
          </a:p>
        </p:txBody>
      </p:sp>
      <p:sp>
        <p:nvSpPr>
          <p:cNvPr id="71684" name="Rectangle 4"/>
          <p:cNvSpPr>
            <a:spLocks noGrp="1" noChangeArrowheads="1"/>
          </p:cNvSpPr>
          <p:nvPr>
            <p:ph type="title"/>
          </p:nvPr>
        </p:nvSpPr>
        <p:spPr/>
        <p:txBody>
          <a:bodyPr/>
          <a:lstStyle/>
          <a:p>
            <a:pPr eaLnBrk="1" hangingPunct="1">
              <a:defRPr/>
            </a:pPr>
            <a:r>
              <a:rPr lang="en-US" altLang="en-US" sz="3200" smtClean="0"/>
              <a:t>  Diagnosis of </a:t>
            </a:r>
            <a:r>
              <a:rPr lang="en-CA" altLang="en-US" sz="3200" smtClean="0"/>
              <a:t>Hyperbilirubin</a:t>
            </a:r>
            <a:r>
              <a:rPr lang="en-US" altLang="en-US" sz="3200" smtClean="0"/>
              <a:t>a</a:t>
            </a:r>
            <a:r>
              <a:rPr lang="en-CA" altLang="en-US" sz="3200" smtClean="0"/>
              <a:t>emia</a:t>
            </a:r>
            <a:r>
              <a:rPr lang="en-US" altLang="en-US" sz="3200" smtClean="0"/>
              <a:t>   </a:t>
            </a:r>
            <a:br>
              <a:rPr lang="en-US" altLang="en-US" sz="3200" smtClean="0"/>
            </a:br>
            <a:r>
              <a:rPr lang="en-US" altLang="en-US" sz="3200" smtClean="0"/>
              <a:t>             </a:t>
            </a:r>
            <a:r>
              <a:rPr lang="en-US" altLang="en-US" sz="3200" i="1" u="sng" smtClean="0">
                <a:solidFill>
                  <a:srgbClr val="FFFF00"/>
                </a:solidFill>
              </a:rPr>
              <a:t>Physical examination</a:t>
            </a:r>
            <a:endParaRPr lang="en-CA" altLang="en-US" sz="3200" i="1" u="sng" smtClean="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lIns="92075" tIns="46038" rIns="92075" bIns="46038" anchor="b"/>
          <a:lstStyle/>
          <a:p>
            <a:pPr eaLnBrk="1" hangingPunct="1">
              <a:defRPr/>
            </a:pPr>
            <a:r>
              <a:rPr lang="en-US" altLang="en-US" sz="3200" smtClean="0"/>
              <a:t>  Diagnosis of </a:t>
            </a:r>
            <a:r>
              <a:rPr lang="en-CA" altLang="en-US" sz="3200" smtClean="0"/>
              <a:t>Hyperbilirubin</a:t>
            </a:r>
            <a:r>
              <a:rPr lang="en-US" altLang="en-US" sz="3200" smtClean="0"/>
              <a:t>a</a:t>
            </a:r>
            <a:r>
              <a:rPr lang="en-CA" altLang="en-US" sz="3200" smtClean="0"/>
              <a:t>emia</a:t>
            </a:r>
            <a:r>
              <a:rPr lang="en-US" altLang="en-US" sz="3200" smtClean="0"/>
              <a:t>      </a:t>
            </a:r>
            <a:br>
              <a:rPr lang="en-US" altLang="en-US" sz="3200" smtClean="0"/>
            </a:br>
            <a:r>
              <a:rPr lang="en-US" altLang="en-US" sz="3200" smtClean="0"/>
              <a:t>                </a:t>
            </a:r>
            <a:r>
              <a:rPr lang="en-CA" altLang="en-US" sz="3200" i="1" u="sng" smtClean="0">
                <a:solidFill>
                  <a:srgbClr val="FFFF00"/>
                </a:solidFill>
              </a:rPr>
              <a:t>Bilirubin Screening</a:t>
            </a:r>
          </a:p>
        </p:txBody>
      </p:sp>
      <p:sp>
        <p:nvSpPr>
          <p:cNvPr id="72707" name="Rectangle 3"/>
          <p:cNvSpPr>
            <a:spLocks noGrp="1" noChangeArrowheads="1"/>
          </p:cNvSpPr>
          <p:nvPr>
            <p:ph type="body" idx="1"/>
          </p:nvPr>
        </p:nvSpPr>
        <p:spPr>
          <a:xfrm>
            <a:off x="1042988" y="1989138"/>
            <a:ext cx="7543800" cy="4114800"/>
          </a:xfrm>
        </p:spPr>
        <p:txBody>
          <a:bodyPr lIns="92075" tIns="46038" rIns="92075" bIns="46038"/>
          <a:lstStyle/>
          <a:p>
            <a:pPr eaLnBrk="1" hangingPunct="1">
              <a:defRPr/>
            </a:pPr>
            <a:r>
              <a:rPr lang="en-CA" altLang="en-US" sz="2000" dirty="0" smtClean="0"/>
              <a:t>Visible jaundice at about </a:t>
            </a:r>
            <a:r>
              <a:rPr lang="en-CA" altLang="en-US" sz="2000" dirty="0" smtClean="0">
                <a:solidFill>
                  <a:srgbClr val="FFFF00"/>
                </a:solidFill>
              </a:rPr>
              <a:t>5 mg/dl</a:t>
            </a:r>
          </a:p>
          <a:p>
            <a:pPr eaLnBrk="1" hangingPunct="1">
              <a:buFont typeface="Wingdings" panose="05000000000000000000" pitchFamily="2" charset="2"/>
              <a:buNone/>
              <a:defRPr/>
            </a:pPr>
            <a:endParaRPr lang="en-CA" altLang="en-US" sz="2000" dirty="0" smtClean="0">
              <a:solidFill>
                <a:srgbClr val="FFFF00"/>
              </a:solidFill>
            </a:endParaRPr>
          </a:p>
          <a:p>
            <a:pPr eaLnBrk="1" hangingPunct="1">
              <a:defRPr/>
            </a:pPr>
            <a:r>
              <a:rPr lang="en-CA" altLang="en-US" sz="2000" dirty="0" smtClean="0">
                <a:solidFill>
                  <a:srgbClr val="FFFF00"/>
                </a:solidFill>
              </a:rPr>
              <a:t>TCB </a:t>
            </a:r>
            <a:r>
              <a:rPr lang="en-CA" altLang="en-US" sz="2000" dirty="0" smtClean="0"/>
              <a:t>Monitors (transcutaneous </a:t>
            </a:r>
            <a:r>
              <a:rPr lang="en-CA" altLang="en-US" sz="2000" dirty="0" err="1" smtClean="0"/>
              <a:t>bilirubinometers</a:t>
            </a:r>
            <a:r>
              <a:rPr lang="en-CA" altLang="en-US" sz="2000" dirty="0" smtClean="0"/>
              <a:t>)</a:t>
            </a:r>
          </a:p>
          <a:p>
            <a:pPr lvl="1" eaLnBrk="1" hangingPunct="1">
              <a:defRPr/>
            </a:pPr>
            <a:r>
              <a:rPr lang="en-CA" altLang="en-US" sz="1800" dirty="0" smtClean="0"/>
              <a:t>Non invasive</a:t>
            </a:r>
          </a:p>
          <a:p>
            <a:pPr lvl="1" eaLnBrk="1" hangingPunct="1">
              <a:defRPr/>
            </a:pPr>
            <a:r>
              <a:rPr lang="en-CA" altLang="en-US" sz="1800" dirty="0" smtClean="0"/>
              <a:t>Actual levels usually </a:t>
            </a:r>
            <a:r>
              <a:rPr lang="en-CA" altLang="en-US" sz="1800" dirty="0" smtClean="0">
                <a:solidFill>
                  <a:srgbClr val="FFFF00"/>
                </a:solidFill>
              </a:rPr>
              <a:t>less than TCB</a:t>
            </a:r>
          </a:p>
          <a:p>
            <a:pPr lvl="1" eaLnBrk="1" hangingPunct="1">
              <a:buFontTx/>
              <a:buNone/>
              <a:defRPr/>
            </a:pPr>
            <a:endParaRPr lang="en-CA" altLang="en-US" sz="1800" dirty="0" smtClean="0">
              <a:solidFill>
                <a:srgbClr val="FFFF00"/>
              </a:solidFill>
            </a:endParaRPr>
          </a:p>
          <a:p>
            <a:pPr eaLnBrk="1" hangingPunct="1">
              <a:defRPr/>
            </a:pPr>
            <a:r>
              <a:rPr lang="en-CA" altLang="en-US" sz="2000" dirty="0" err="1" smtClean="0"/>
              <a:t>Heelstick</a:t>
            </a:r>
            <a:r>
              <a:rPr lang="en-CA" altLang="en-US" sz="2000" dirty="0" smtClean="0"/>
              <a:t> vs. venous serum levels</a:t>
            </a:r>
          </a:p>
          <a:p>
            <a:pPr lvl="1" eaLnBrk="1" hangingPunct="1">
              <a:defRPr/>
            </a:pPr>
            <a:r>
              <a:rPr lang="en-CA" altLang="en-US" sz="1800" dirty="0" smtClean="0">
                <a:solidFill>
                  <a:srgbClr val="FFFF00"/>
                </a:solidFill>
              </a:rPr>
              <a:t>Correlate well</a:t>
            </a:r>
            <a:r>
              <a:rPr lang="en-CA" altLang="en-US" sz="1800" dirty="0" smtClean="0"/>
              <a:t> with levels </a:t>
            </a:r>
            <a:r>
              <a:rPr lang="en-CA" altLang="en-US" sz="1800" dirty="0" smtClean="0">
                <a:solidFill>
                  <a:srgbClr val="FFFF00"/>
                </a:solidFill>
              </a:rPr>
              <a:t>&lt; 10 mg/dl</a:t>
            </a:r>
          </a:p>
          <a:p>
            <a:pPr lvl="1" eaLnBrk="1" hangingPunct="1">
              <a:defRPr/>
            </a:pPr>
            <a:r>
              <a:rPr lang="en-CA" altLang="en-US" sz="1800" dirty="0" smtClean="0"/>
              <a:t>Heel sticks run about </a:t>
            </a:r>
            <a:r>
              <a:rPr lang="en-CA" altLang="en-US" sz="1800" dirty="0" smtClean="0">
                <a:solidFill>
                  <a:srgbClr val="FFFF00"/>
                </a:solidFill>
              </a:rPr>
              <a:t>1 mg higher</a:t>
            </a:r>
            <a:r>
              <a:rPr lang="en-CA" altLang="en-US" sz="1800" dirty="0" smtClean="0"/>
              <a:t> when levels &gt; </a:t>
            </a:r>
            <a:r>
              <a:rPr lang="en-CA" altLang="en-US" sz="1800" dirty="0" smtClean="0">
                <a:solidFill>
                  <a:srgbClr val="FFFF00"/>
                </a:solidFill>
              </a:rPr>
              <a:t>10 mg/dl</a:t>
            </a:r>
            <a:endParaRPr lang="ar-JO" altLang="en-US" sz="1800" dirty="0" smtClean="0">
              <a:solidFill>
                <a:srgbClr val="FFFF00"/>
              </a:solidFill>
            </a:endParaRPr>
          </a:p>
          <a:p>
            <a:pPr lvl="1" eaLnBrk="1" hangingPunct="1">
              <a:defRPr/>
            </a:pPr>
            <a:r>
              <a:rPr lang="en-US" altLang="en-US" sz="1800" dirty="0" err="1" smtClean="0">
                <a:solidFill>
                  <a:srgbClr val="FFFF00"/>
                </a:solidFill>
              </a:rPr>
              <a:t>Heelstick</a:t>
            </a:r>
            <a:r>
              <a:rPr lang="en-US" altLang="en-US" sz="1800" dirty="0" smtClean="0">
                <a:solidFill>
                  <a:srgbClr val="FFFF00"/>
                </a:solidFill>
              </a:rPr>
              <a:t> is accurate when the level is below 10mg/dl ,, when the level is higher the reading is </a:t>
            </a:r>
            <a:r>
              <a:rPr lang="en-US" altLang="en-US" sz="1800" dirty="0" err="1" smtClean="0">
                <a:solidFill>
                  <a:srgbClr val="FFFF00"/>
                </a:solidFill>
              </a:rPr>
              <a:t>inaccuarte</a:t>
            </a:r>
            <a:endParaRPr lang="en-CA" altLang="en-US" sz="1800" dirty="0" smtClean="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lIns="92075" tIns="46038" rIns="92075" bIns="46038" anchor="b"/>
          <a:lstStyle/>
          <a:p>
            <a:pPr eaLnBrk="1" hangingPunct="1">
              <a:defRPr/>
            </a:pPr>
            <a:r>
              <a:rPr lang="en-US" altLang="en-US" sz="3200" dirty="0" smtClean="0"/>
              <a:t>   Diagnosis of </a:t>
            </a:r>
            <a:r>
              <a:rPr lang="en-CA" altLang="en-US" sz="3200" dirty="0" smtClean="0"/>
              <a:t>Hyperbilirubin</a:t>
            </a:r>
            <a:r>
              <a:rPr lang="en-US" altLang="en-US" sz="3200" dirty="0" smtClean="0"/>
              <a:t>a</a:t>
            </a:r>
            <a:r>
              <a:rPr lang="en-CA" altLang="en-US" sz="3200" dirty="0" smtClean="0"/>
              <a:t>emia</a:t>
            </a:r>
            <a:r>
              <a:rPr lang="en-US" altLang="en-US" sz="3200" dirty="0" smtClean="0"/>
              <a:t>       </a:t>
            </a:r>
            <a:br>
              <a:rPr lang="en-US" altLang="en-US" sz="3200" dirty="0" smtClean="0"/>
            </a:br>
            <a:r>
              <a:rPr lang="en-US" altLang="en-US" sz="3200" dirty="0" smtClean="0"/>
              <a:t>                </a:t>
            </a:r>
            <a:r>
              <a:rPr lang="en-CA" altLang="en-US" sz="3200" i="1" u="sng" dirty="0" smtClean="0">
                <a:solidFill>
                  <a:srgbClr val="FFFF00"/>
                </a:solidFill>
              </a:rPr>
              <a:t>When To Work Up </a:t>
            </a:r>
            <a:r>
              <a:rPr lang="ar-JO" altLang="en-US" sz="3200" i="1" u="sng" dirty="0" smtClean="0">
                <a:solidFill>
                  <a:srgbClr val="FFFF00"/>
                </a:solidFill>
              </a:rPr>
              <a:t>مهم</a:t>
            </a:r>
            <a:endParaRPr lang="en-CA" altLang="en-US" sz="3200" i="1" u="sng" dirty="0" smtClean="0">
              <a:solidFill>
                <a:srgbClr val="FFFF00"/>
              </a:solidFill>
            </a:endParaRPr>
          </a:p>
        </p:txBody>
      </p:sp>
      <p:sp>
        <p:nvSpPr>
          <p:cNvPr id="73731" name="Rectangle 3"/>
          <p:cNvSpPr>
            <a:spLocks noGrp="1" noChangeArrowheads="1"/>
          </p:cNvSpPr>
          <p:nvPr>
            <p:ph type="body" idx="1"/>
          </p:nvPr>
        </p:nvSpPr>
        <p:spPr>
          <a:xfrm>
            <a:off x="1042988" y="1989138"/>
            <a:ext cx="7543800" cy="4114800"/>
          </a:xfrm>
        </p:spPr>
        <p:txBody>
          <a:bodyPr lIns="92075" tIns="46038" rIns="92075" bIns="46038"/>
          <a:lstStyle/>
          <a:p>
            <a:pPr eaLnBrk="1" hangingPunct="1">
              <a:defRPr/>
            </a:pPr>
            <a:r>
              <a:rPr lang="en-CA" altLang="en-US" sz="2000" dirty="0" smtClean="0"/>
              <a:t>Conjugated </a:t>
            </a:r>
            <a:r>
              <a:rPr lang="en-CA" altLang="en-US" sz="2000" dirty="0" err="1" smtClean="0"/>
              <a:t>hyperbilirubin</a:t>
            </a:r>
            <a:r>
              <a:rPr lang="en-US" altLang="en-US" sz="2000" dirty="0" smtClean="0"/>
              <a:t>a</a:t>
            </a:r>
            <a:r>
              <a:rPr lang="en-CA" altLang="en-US" sz="2000" dirty="0" smtClean="0"/>
              <a:t>emia</a:t>
            </a:r>
            <a:r>
              <a:rPr lang="en-US" altLang="en-US" sz="2000" dirty="0" smtClean="0"/>
              <a:t>;</a:t>
            </a:r>
            <a:r>
              <a:rPr lang="en-CA" altLang="en-US" sz="2000" dirty="0" smtClean="0"/>
              <a:t> </a:t>
            </a:r>
            <a:r>
              <a:rPr lang="en-CA" altLang="en-US" sz="2000" dirty="0" smtClean="0">
                <a:solidFill>
                  <a:srgbClr val="FFFF00"/>
                </a:solidFill>
              </a:rPr>
              <a:t>any time</a:t>
            </a:r>
          </a:p>
          <a:p>
            <a:pPr eaLnBrk="1" hangingPunct="1">
              <a:buFont typeface="Wingdings" panose="05000000000000000000" pitchFamily="2" charset="2"/>
              <a:buNone/>
              <a:defRPr/>
            </a:pPr>
            <a:endParaRPr lang="en-CA" altLang="en-US" sz="2000" dirty="0" smtClean="0">
              <a:solidFill>
                <a:srgbClr val="FFFF00"/>
              </a:solidFill>
            </a:endParaRPr>
          </a:p>
          <a:p>
            <a:pPr eaLnBrk="1" hangingPunct="1">
              <a:defRPr/>
            </a:pPr>
            <a:r>
              <a:rPr lang="en-CA" altLang="en-US" sz="2000" dirty="0" smtClean="0"/>
              <a:t>Cord bilirubin (if obtained) </a:t>
            </a:r>
            <a:r>
              <a:rPr lang="en-CA" altLang="en-US" sz="2000" dirty="0" smtClean="0">
                <a:solidFill>
                  <a:srgbClr val="FFFF00"/>
                </a:solidFill>
              </a:rPr>
              <a:t>&gt; 70 </a:t>
            </a:r>
            <a:r>
              <a:rPr lang="en-CA" altLang="en-US" sz="2000" dirty="0" err="1" smtClean="0">
                <a:solidFill>
                  <a:srgbClr val="FFFF00"/>
                </a:solidFill>
                <a:latin typeface="Symbol" panose="05050102010706020507" pitchFamily="18" charset="2"/>
              </a:rPr>
              <a:t>m</a:t>
            </a:r>
            <a:r>
              <a:rPr lang="en-CA" altLang="en-US" sz="2000" dirty="0" err="1" smtClean="0">
                <a:solidFill>
                  <a:srgbClr val="FFFF00"/>
                </a:solidFill>
              </a:rPr>
              <a:t>mol</a:t>
            </a:r>
            <a:r>
              <a:rPr lang="en-CA" altLang="en-US" sz="2000" dirty="0" smtClean="0">
                <a:solidFill>
                  <a:srgbClr val="FFFF00"/>
                </a:solidFill>
              </a:rPr>
              <a:t>/l = hemolysis</a:t>
            </a:r>
          </a:p>
          <a:p>
            <a:pPr eaLnBrk="1" hangingPunct="1">
              <a:buFont typeface="Wingdings" panose="05000000000000000000" pitchFamily="2" charset="2"/>
              <a:buNone/>
              <a:defRPr/>
            </a:pPr>
            <a:endParaRPr lang="en-CA" altLang="en-US" sz="2000" dirty="0" smtClean="0">
              <a:solidFill>
                <a:srgbClr val="FFFF00"/>
              </a:solidFill>
            </a:endParaRPr>
          </a:p>
          <a:p>
            <a:pPr eaLnBrk="1" hangingPunct="1">
              <a:defRPr/>
            </a:pPr>
            <a:r>
              <a:rPr lang="en-CA" altLang="en-US" sz="2000" dirty="0" smtClean="0"/>
              <a:t>Total bilirubin &gt; </a:t>
            </a:r>
            <a:r>
              <a:rPr lang="en-CA" altLang="en-US" sz="2000" dirty="0" smtClean="0">
                <a:solidFill>
                  <a:srgbClr val="FFFF00"/>
                </a:solidFill>
              </a:rPr>
              <a:t>170 </a:t>
            </a:r>
            <a:r>
              <a:rPr lang="en-CA" altLang="en-US" sz="2000" dirty="0" err="1" smtClean="0">
                <a:solidFill>
                  <a:srgbClr val="FFFF00"/>
                </a:solidFill>
                <a:latin typeface="Symbol" panose="05050102010706020507" pitchFamily="18" charset="2"/>
              </a:rPr>
              <a:t>m</a:t>
            </a:r>
            <a:r>
              <a:rPr lang="en-CA" altLang="en-US" sz="2000" dirty="0" err="1" smtClean="0">
                <a:solidFill>
                  <a:srgbClr val="FFFF00"/>
                </a:solidFill>
              </a:rPr>
              <a:t>mol</a:t>
            </a:r>
            <a:r>
              <a:rPr lang="en-CA" altLang="en-US" sz="2000" dirty="0" smtClean="0">
                <a:solidFill>
                  <a:srgbClr val="FFFF00"/>
                </a:solidFill>
              </a:rPr>
              <a:t>/l at or before 24 hours of life</a:t>
            </a:r>
          </a:p>
          <a:p>
            <a:pPr eaLnBrk="1" hangingPunct="1">
              <a:buFont typeface="Wingdings" panose="05000000000000000000" pitchFamily="2" charset="2"/>
              <a:buNone/>
              <a:defRPr/>
            </a:pPr>
            <a:endParaRPr lang="en-CA" altLang="en-US" sz="2000" dirty="0" smtClean="0">
              <a:solidFill>
                <a:srgbClr val="FFFF00"/>
              </a:solidFill>
            </a:endParaRPr>
          </a:p>
          <a:p>
            <a:pPr eaLnBrk="1" hangingPunct="1">
              <a:defRPr/>
            </a:pPr>
            <a:r>
              <a:rPr lang="en-CA" altLang="en-US" sz="2000" dirty="0" smtClean="0"/>
              <a:t>An increase of </a:t>
            </a:r>
            <a:r>
              <a:rPr lang="en-CA" altLang="en-US" sz="2000" dirty="0" smtClean="0">
                <a:solidFill>
                  <a:srgbClr val="FFFF00"/>
                </a:solidFill>
              </a:rPr>
              <a:t>&gt; 85 </a:t>
            </a:r>
            <a:r>
              <a:rPr lang="en-CA" altLang="en-US" sz="2000" dirty="0" err="1" smtClean="0">
                <a:solidFill>
                  <a:srgbClr val="FFFF00"/>
                </a:solidFill>
                <a:latin typeface="Symbol" panose="05050102010706020507" pitchFamily="18" charset="2"/>
              </a:rPr>
              <a:t>m</a:t>
            </a:r>
            <a:r>
              <a:rPr lang="en-CA" altLang="en-US" sz="2000" dirty="0" err="1" smtClean="0">
                <a:solidFill>
                  <a:srgbClr val="FFFF00"/>
                </a:solidFill>
              </a:rPr>
              <a:t>mol</a:t>
            </a:r>
            <a:r>
              <a:rPr lang="en-CA" altLang="en-US" sz="2000" dirty="0" smtClean="0">
                <a:solidFill>
                  <a:srgbClr val="FFFF00"/>
                </a:solidFill>
              </a:rPr>
              <a:t>/l/day or 0.5 per hour = hemolysis</a:t>
            </a:r>
          </a:p>
          <a:p>
            <a:pPr eaLnBrk="1" hangingPunct="1">
              <a:buFont typeface="Wingdings" panose="05000000000000000000" pitchFamily="2" charset="2"/>
              <a:buNone/>
              <a:defRPr/>
            </a:pPr>
            <a:endParaRPr lang="en-CA" altLang="en-US" sz="2000" dirty="0" smtClean="0">
              <a:solidFill>
                <a:srgbClr val="FFFF00"/>
              </a:solidFill>
            </a:endParaRPr>
          </a:p>
          <a:p>
            <a:pPr eaLnBrk="1" hangingPunct="1">
              <a:defRPr/>
            </a:pPr>
            <a:r>
              <a:rPr lang="en-CA" altLang="en-US" sz="2000" dirty="0" smtClean="0"/>
              <a:t>A total bilirubin </a:t>
            </a:r>
            <a:r>
              <a:rPr lang="en-CA" altLang="en-US" sz="2000" dirty="0" smtClean="0">
                <a:solidFill>
                  <a:srgbClr val="FFFF00"/>
                </a:solidFill>
              </a:rPr>
              <a:t>&gt; 250 </a:t>
            </a:r>
            <a:r>
              <a:rPr lang="en-CA" altLang="en-US" sz="2000" dirty="0" err="1" smtClean="0">
                <a:solidFill>
                  <a:srgbClr val="FFFF00"/>
                </a:solidFill>
                <a:latin typeface="Symbol" panose="05050102010706020507" pitchFamily="18" charset="2"/>
              </a:rPr>
              <a:t>m</a:t>
            </a:r>
            <a:r>
              <a:rPr lang="en-CA" altLang="en-US" sz="2000" dirty="0" err="1" smtClean="0">
                <a:solidFill>
                  <a:srgbClr val="FFFF00"/>
                </a:solidFill>
              </a:rPr>
              <a:t>mol</a:t>
            </a:r>
            <a:r>
              <a:rPr lang="en-CA" altLang="en-US" sz="2000" dirty="0" smtClean="0">
                <a:solidFill>
                  <a:srgbClr val="FFFF00"/>
                </a:solidFill>
              </a:rPr>
              <a:t>/l in any infant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lIns="92075" tIns="46038" rIns="92075" bIns="46038" anchor="b"/>
          <a:lstStyle/>
          <a:p>
            <a:pPr eaLnBrk="1" hangingPunct="1">
              <a:defRPr/>
            </a:pPr>
            <a:r>
              <a:rPr lang="en-US" altLang="en-US" sz="3200" smtClean="0"/>
              <a:t>   Diagnosis of </a:t>
            </a:r>
            <a:r>
              <a:rPr lang="en-CA" altLang="en-US" sz="3200" smtClean="0"/>
              <a:t>Hyperbilirubin</a:t>
            </a:r>
            <a:r>
              <a:rPr lang="en-US" altLang="en-US" sz="3200" smtClean="0"/>
              <a:t>a</a:t>
            </a:r>
            <a:r>
              <a:rPr lang="en-CA" altLang="en-US" sz="3200" smtClean="0"/>
              <a:t>emia</a:t>
            </a:r>
            <a:r>
              <a:rPr lang="en-US" altLang="en-US" sz="3200" smtClean="0"/>
              <a:t>    </a:t>
            </a:r>
            <a:br>
              <a:rPr lang="en-US" altLang="en-US" sz="3200" smtClean="0"/>
            </a:br>
            <a:r>
              <a:rPr lang="en-US" altLang="en-US" sz="3200" smtClean="0"/>
              <a:t>              </a:t>
            </a:r>
            <a:r>
              <a:rPr lang="en-CA" altLang="en-US" sz="3200" i="1" u="sng" smtClean="0">
                <a:solidFill>
                  <a:srgbClr val="FFFF00"/>
                </a:solidFill>
              </a:rPr>
              <a:t>The Initial Work Up</a:t>
            </a:r>
          </a:p>
        </p:txBody>
      </p:sp>
      <p:sp>
        <p:nvSpPr>
          <p:cNvPr id="74755" name="Rectangle 3"/>
          <p:cNvSpPr>
            <a:spLocks noGrp="1" noChangeArrowheads="1"/>
          </p:cNvSpPr>
          <p:nvPr>
            <p:ph type="body" idx="1"/>
          </p:nvPr>
        </p:nvSpPr>
        <p:spPr>
          <a:xfrm>
            <a:off x="1187450" y="2133600"/>
            <a:ext cx="7194550" cy="3949700"/>
          </a:xfrm>
        </p:spPr>
        <p:txBody>
          <a:bodyPr lIns="92075" tIns="46038" rIns="92075" bIns="46038"/>
          <a:lstStyle/>
          <a:p>
            <a:pPr eaLnBrk="1" hangingPunct="1">
              <a:defRPr/>
            </a:pPr>
            <a:r>
              <a:rPr lang="en-CA" altLang="en-US" smtClean="0"/>
              <a:t>A full history and physical exam , Attention to :</a:t>
            </a:r>
          </a:p>
          <a:p>
            <a:pPr lvl="1" eaLnBrk="1" hangingPunct="1">
              <a:defRPr/>
            </a:pPr>
            <a:r>
              <a:rPr lang="en-CA" altLang="en-US" smtClean="0"/>
              <a:t> birth weight</a:t>
            </a:r>
          </a:p>
          <a:p>
            <a:pPr lvl="1" eaLnBrk="1" hangingPunct="1">
              <a:defRPr/>
            </a:pPr>
            <a:r>
              <a:rPr lang="en-CA" altLang="en-US" smtClean="0"/>
              <a:t> discharge weight</a:t>
            </a:r>
          </a:p>
          <a:p>
            <a:pPr lvl="1" eaLnBrk="1" hangingPunct="1">
              <a:defRPr/>
            </a:pPr>
            <a:r>
              <a:rPr lang="en-CA" altLang="en-US" smtClean="0"/>
              <a:t> weight on admission</a:t>
            </a:r>
          </a:p>
          <a:p>
            <a:pPr lvl="1" eaLnBrk="1" hangingPunct="1">
              <a:defRPr/>
            </a:pPr>
            <a:r>
              <a:rPr lang="en-CA" altLang="en-US" smtClean="0"/>
              <a:t> feeding history </a:t>
            </a:r>
          </a:p>
          <a:p>
            <a:pPr lvl="1" eaLnBrk="1" hangingPunct="1">
              <a:defRPr/>
            </a:pPr>
            <a:r>
              <a:rPr lang="en-CA" altLang="en-US" smtClean="0"/>
              <a:t> state of hydration</a:t>
            </a:r>
          </a:p>
          <a:p>
            <a:pPr lvl="1" eaLnBrk="1" hangingPunct="1">
              <a:buFontTx/>
              <a:buNone/>
              <a:defRPr/>
            </a:pPr>
            <a:endParaRPr lang="en-CA" alt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179512" y="2060848"/>
            <a:ext cx="7543800" cy="4114800"/>
          </a:xfrm>
        </p:spPr>
        <p:txBody>
          <a:bodyPr/>
          <a:lstStyle/>
          <a:p>
            <a:pPr eaLnBrk="1" hangingPunct="1">
              <a:lnSpc>
                <a:spcPct val="90000"/>
              </a:lnSpc>
              <a:defRPr/>
            </a:pPr>
            <a:r>
              <a:rPr lang="en-CA" altLang="en-US" dirty="0" smtClean="0"/>
              <a:t>Total and direct bilirubin </a:t>
            </a:r>
          </a:p>
          <a:p>
            <a:pPr eaLnBrk="1" hangingPunct="1">
              <a:lnSpc>
                <a:spcPct val="90000"/>
              </a:lnSpc>
              <a:defRPr/>
            </a:pPr>
            <a:r>
              <a:rPr lang="en-CA" altLang="en-US" dirty="0" smtClean="0"/>
              <a:t>CBC </a:t>
            </a:r>
          </a:p>
          <a:p>
            <a:pPr eaLnBrk="1" hangingPunct="1">
              <a:lnSpc>
                <a:spcPct val="90000"/>
              </a:lnSpc>
              <a:defRPr/>
            </a:pPr>
            <a:r>
              <a:rPr lang="en-US" altLang="en-US" dirty="0" smtClean="0">
                <a:solidFill>
                  <a:srgbClr val="FFFF00"/>
                </a:solidFill>
              </a:rPr>
              <a:t>Blood</a:t>
            </a:r>
            <a:r>
              <a:rPr lang="en-US" altLang="en-US" dirty="0" smtClean="0"/>
              <a:t> </a:t>
            </a:r>
            <a:r>
              <a:rPr lang="en-US" altLang="en-US" dirty="0" smtClean="0">
                <a:solidFill>
                  <a:srgbClr val="FFFF00"/>
                </a:solidFill>
              </a:rPr>
              <a:t>type</a:t>
            </a:r>
            <a:r>
              <a:rPr lang="en-US" altLang="en-US" dirty="0" smtClean="0"/>
              <a:t> and </a:t>
            </a:r>
            <a:r>
              <a:rPr lang="en-US" altLang="en-US" dirty="0" smtClean="0">
                <a:solidFill>
                  <a:srgbClr val="FFFF00"/>
                </a:solidFill>
              </a:rPr>
              <a:t>Rh determination</a:t>
            </a:r>
            <a:r>
              <a:rPr lang="en-US" altLang="en-US" dirty="0" smtClean="0"/>
              <a:t> in mother and infant </a:t>
            </a:r>
          </a:p>
          <a:p>
            <a:pPr eaLnBrk="1" hangingPunct="1">
              <a:lnSpc>
                <a:spcPct val="90000"/>
              </a:lnSpc>
              <a:defRPr/>
            </a:pPr>
            <a:r>
              <a:rPr lang="en-US" altLang="en-US" dirty="0" smtClean="0"/>
              <a:t>Direct </a:t>
            </a:r>
            <a:r>
              <a:rPr lang="en-US" altLang="en-US" dirty="0" err="1" smtClean="0"/>
              <a:t>antiglobulin</a:t>
            </a:r>
            <a:r>
              <a:rPr lang="en-US" altLang="en-US" dirty="0" smtClean="0"/>
              <a:t> test (DAT) in the infant </a:t>
            </a:r>
            <a:r>
              <a:rPr lang="en-US" altLang="en-US" dirty="0" smtClean="0">
                <a:solidFill>
                  <a:srgbClr val="FFFF00"/>
                </a:solidFill>
              </a:rPr>
              <a:t>(direct Coombs test) its needed to give IV/IG</a:t>
            </a:r>
          </a:p>
          <a:p>
            <a:pPr eaLnBrk="1" hangingPunct="1">
              <a:lnSpc>
                <a:spcPct val="90000"/>
              </a:lnSpc>
              <a:defRPr/>
            </a:pPr>
            <a:r>
              <a:rPr lang="en-US" altLang="en-US" dirty="0" smtClean="0"/>
              <a:t>Hemoglobin and hematocrit value</a:t>
            </a:r>
          </a:p>
          <a:p>
            <a:pPr eaLnBrk="1" hangingPunct="1">
              <a:lnSpc>
                <a:spcPct val="90000"/>
              </a:lnSpc>
              <a:defRPr/>
            </a:pPr>
            <a:r>
              <a:rPr lang="en-US" altLang="en-US" dirty="0" smtClean="0"/>
              <a:t>Serum albumin levels</a:t>
            </a:r>
            <a:endParaRPr lang="en-CA" altLang="en-US" dirty="0" smtClean="0"/>
          </a:p>
          <a:p>
            <a:pPr eaLnBrk="1" hangingPunct="1">
              <a:lnSpc>
                <a:spcPct val="90000"/>
              </a:lnSpc>
              <a:defRPr/>
            </a:pPr>
            <a:endParaRPr lang="en-CA" altLang="en-US" dirty="0" smtClean="0"/>
          </a:p>
        </p:txBody>
      </p:sp>
      <p:sp>
        <p:nvSpPr>
          <p:cNvPr id="83972" name="Rectangle 4"/>
          <p:cNvSpPr>
            <a:spLocks noGrp="1" noChangeArrowheads="1"/>
          </p:cNvSpPr>
          <p:nvPr>
            <p:ph type="title"/>
          </p:nvPr>
        </p:nvSpPr>
        <p:spPr/>
        <p:txBody>
          <a:bodyPr/>
          <a:lstStyle/>
          <a:p>
            <a:pPr eaLnBrk="1" hangingPunct="1">
              <a:defRPr/>
            </a:pPr>
            <a:r>
              <a:rPr lang="en-US" altLang="en-US" sz="3200" smtClean="0"/>
              <a:t>   Diagnosis of </a:t>
            </a:r>
            <a:r>
              <a:rPr lang="en-CA" altLang="en-US" sz="3200" smtClean="0"/>
              <a:t>Hyperbilirubin</a:t>
            </a:r>
            <a:r>
              <a:rPr lang="en-US" altLang="en-US" sz="3200" smtClean="0"/>
              <a:t>a</a:t>
            </a:r>
            <a:r>
              <a:rPr lang="en-CA" altLang="en-US" sz="3200" smtClean="0"/>
              <a:t>emia</a:t>
            </a:r>
            <a:r>
              <a:rPr lang="en-US" altLang="en-US" sz="3200" smtClean="0"/>
              <a:t>    </a:t>
            </a:r>
            <a:br>
              <a:rPr lang="en-US" altLang="en-US" sz="3200" smtClean="0"/>
            </a:br>
            <a:r>
              <a:rPr lang="en-US" altLang="en-US" sz="3200" smtClean="0"/>
              <a:t>              </a:t>
            </a:r>
            <a:r>
              <a:rPr lang="en-CA" altLang="en-US" sz="3200" i="1" u="sng" smtClean="0">
                <a:solidFill>
                  <a:srgbClr val="FFFF00"/>
                </a:solidFill>
              </a:rPr>
              <a:t>The Initial Work Up</a:t>
            </a:r>
          </a:p>
        </p:txBody>
      </p:sp>
      <p:sp>
        <p:nvSpPr>
          <p:cNvPr id="2" name="Rectangle 1"/>
          <p:cNvSpPr/>
          <p:nvPr/>
        </p:nvSpPr>
        <p:spPr>
          <a:xfrm>
            <a:off x="5160598" y="636476"/>
            <a:ext cx="3960440"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Direct coombs test :</a:t>
            </a:r>
          </a:p>
          <a:p>
            <a:pPr algn="ctr"/>
            <a:r>
              <a:rPr lang="en-US" dirty="0" smtClean="0"/>
              <a:t>1-Rh strongly positive</a:t>
            </a:r>
          </a:p>
          <a:p>
            <a:pPr algn="ctr"/>
            <a:r>
              <a:rPr lang="en-US" dirty="0" smtClean="0"/>
              <a:t>2-mixed Rh and ABO incompatibility is moderately positive</a:t>
            </a:r>
          </a:p>
          <a:p>
            <a:pPr algn="ctr"/>
            <a:r>
              <a:rPr lang="en-US" dirty="0" smtClean="0"/>
              <a:t>3-ABO alone is slightly positive or negative</a:t>
            </a:r>
          </a:p>
          <a:p>
            <a:pPr algn="ctr"/>
            <a:r>
              <a:rPr lang="en-US" dirty="0" smtClean="0"/>
              <a:t>4-G6PD negative</a:t>
            </a:r>
          </a:p>
          <a:p>
            <a:pPr algn="ctr"/>
            <a:r>
              <a:rPr lang="en-US" dirty="0" smtClean="0">
                <a:solidFill>
                  <a:srgbClr val="FF0000"/>
                </a:solidFill>
              </a:rPr>
              <a:t>Pure Rh is more antigenic than ABO or mixed incompatibility</a:t>
            </a:r>
            <a:endParaRPr lang="en-US"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lIns="92075" tIns="46038" rIns="92075" bIns="46038" anchor="b"/>
          <a:lstStyle/>
          <a:p>
            <a:pPr eaLnBrk="1" hangingPunct="1">
              <a:defRPr/>
            </a:pPr>
            <a:r>
              <a:rPr lang="en-US" altLang="en-US" sz="3200" smtClean="0"/>
              <a:t>  Diagnosis of </a:t>
            </a:r>
            <a:r>
              <a:rPr lang="en-CA" altLang="en-US" sz="3200" smtClean="0"/>
              <a:t>Hyperbilirubin</a:t>
            </a:r>
            <a:r>
              <a:rPr lang="en-US" altLang="en-US" sz="3200" smtClean="0"/>
              <a:t>a</a:t>
            </a:r>
            <a:r>
              <a:rPr lang="en-CA" altLang="en-US" sz="3200" smtClean="0"/>
              <a:t>emia</a:t>
            </a:r>
            <a:r>
              <a:rPr lang="en-US" altLang="en-US" sz="3200" smtClean="0"/>
              <a:t>  </a:t>
            </a:r>
            <a:br>
              <a:rPr lang="en-US" altLang="en-US" sz="3200" smtClean="0"/>
            </a:br>
            <a:r>
              <a:rPr lang="en-US" altLang="en-US" sz="3200" smtClean="0"/>
              <a:t>        </a:t>
            </a:r>
            <a:r>
              <a:rPr lang="en-CA" altLang="en-US" sz="3200" i="1" u="sng" smtClean="0">
                <a:solidFill>
                  <a:srgbClr val="FFFF00"/>
                </a:solidFill>
              </a:rPr>
              <a:t>Blood Group Incompatibility</a:t>
            </a:r>
          </a:p>
        </p:txBody>
      </p:sp>
      <p:sp>
        <p:nvSpPr>
          <p:cNvPr id="87043" name="Rectangle 3"/>
          <p:cNvSpPr>
            <a:spLocks noGrp="1" noChangeArrowheads="1"/>
          </p:cNvSpPr>
          <p:nvPr>
            <p:ph type="body" idx="1"/>
          </p:nvPr>
        </p:nvSpPr>
        <p:spPr>
          <a:xfrm>
            <a:off x="1187450" y="2060575"/>
            <a:ext cx="7194550" cy="4017963"/>
          </a:xfrm>
        </p:spPr>
        <p:txBody>
          <a:bodyPr lIns="92075" tIns="46038" rIns="92075" bIns="46038"/>
          <a:lstStyle/>
          <a:p>
            <a:pPr eaLnBrk="1" hangingPunct="1">
              <a:lnSpc>
                <a:spcPct val="90000"/>
              </a:lnSpc>
              <a:defRPr/>
            </a:pPr>
            <a:r>
              <a:rPr lang="en-CA" altLang="en-US" sz="2400" smtClean="0">
                <a:solidFill>
                  <a:srgbClr val="FFFF00"/>
                </a:solidFill>
              </a:rPr>
              <a:t>Blood group type</a:t>
            </a:r>
            <a:r>
              <a:rPr lang="en-CA" altLang="en-US" sz="2400" smtClean="0"/>
              <a:t> and </a:t>
            </a:r>
            <a:r>
              <a:rPr lang="en-CA" altLang="en-US" sz="2400" smtClean="0">
                <a:solidFill>
                  <a:srgbClr val="FFFF00"/>
                </a:solidFill>
              </a:rPr>
              <a:t>Coombs test</a:t>
            </a:r>
            <a:r>
              <a:rPr lang="en-CA" altLang="en-US" sz="2400" smtClean="0"/>
              <a:t> on infant if :</a:t>
            </a:r>
          </a:p>
          <a:p>
            <a:pPr lvl="1" eaLnBrk="1" hangingPunct="1">
              <a:lnSpc>
                <a:spcPct val="90000"/>
              </a:lnSpc>
              <a:defRPr/>
            </a:pPr>
            <a:r>
              <a:rPr lang="en-CA" altLang="en-US" sz="1800" smtClean="0"/>
              <a:t>There is a set up for blood group incompatibility : if the </a:t>
            </a:r>
            <a:r>
              <a:rPr lang="en-CA" altLang="en-US" sz="1800" i="1" u="sng" smtClean="0">
                <a:solidFill>
                  <a:srgbClr val="FFFF00"/>
                </a:solidFill>
              </a:rPr>
              <a:t>mom O and baby A or B</a:t>
            </a:r>
          </a:p>
          <a:p>
            <a:pPr lvl="3" eaLnBrk="1" hangingPunct="1">
              <a:lnSpc>
                <a:spcPct val="90000"/>
              </a:lnSpc>
              <a:defRPr/>
            </a:pPr>
            <a:r>
              <a:rPr lang="en-CA" altLang="en-US" sz="1600" smtClean="0"/>
              <a:t>significant an</a:t>
            </a:r>
            <a:r>
              <a:rPr lang="en-US" altLang="en-US" sz="1600" smtClean="0"/>
              <a:t>a</a:t>
            </a:r>
            <a:r>
              <a:rPr lang="en-CA" altLang="en-US" sz="1600" smtClean="0"/>
              <a:t>emia </a:t>
            </a:r>
          </a:p>
          <a:p>
            <a:pPr lvl="3" eaLnBrk="1" hangingPunct="1">
              <a:lnSpc>
                <a:spcPct val="90000"/>
              </a:lnSpc>
              <a:defRPr/>
            </a:pPr>
            <a:r>
              <a:rPr lang="en-CA" altLang="en-US" sz="1600" smtClean="0"/>
              <a:t>Reticulocytosis</a:t>
            </a:r>
          </a:p>
          <a:p>
            <a:pPr lvl="1" eaLnBrk="1" hangingPunct="1">
              <a:lnSpc>
                <a:spcPct val="90000"/>
              </a:lnSpc>
              <a:buFontTx/>
              <a:buNone/>
              <a:defRPr/>
            </a:pPr>
            <a:endParaRPr lang="en-CA" altLang="en-US" sz="2400" smtClean="0"/>
          </a:p>
          <a:p>
            <a:pPr eaLnBrk="1" hangingPunct="1">
              <a:lnSpc>
                <a:spcPct val="90000"/>
              </a:lnSpc>
              <a:defRPr/>
            </a:pPr>
            <a:r>
              <a:rPr lang="en-CA" altLang="en-US" sz="2400" smtClean="0"/>
              <a:t>The Direct Coombs test :</a:t>
            </a:r>
          </a:p>
          <a:p>
            <a:pPr lvl="1" eaLnBrk="1" hangingPunct="1">
              <a:lnSpc>
                <a:spcPct val="90000"/>
              </a:lnSpc>
              <a:defRPr/>
            </a:pPr>
            <a:r>
              <a:rPr lang="en-CA" altLang="en-US" sz="1800" smtClean="0"/>
              <a:t>Reliable predictor of Rh</a:t>
            </a:r>
            <a:r>
              <a:rPr lang="en-US" altLang="en-US" sz="1800" smtClean="0"/>
              <a:t>esus ( if the </a:t>
            </a:r>
            <a:r>
              <a:rPr lang="en-US" altLang="en-US" sz="1800" i="1" u="sng" smtClean="0">
                <a:solidFill>
                  <a:srgbClr val="FFFF00"/>
                </a:solidFill>
              </a:rPr>
              <a:t>mom –ve and baby +ve</a:t>
            </a:r>
            <a:r>
              <a:rPr lang="en-US" altLang="en-US" sz="1800" smtClean="0"/>
              <a:t> )</a:t>
            </a:r>
            <a:r>
              <a:rPr lang="en-CA" altLang="en-US" sz="1800" smtClean="0"/>
              <a:t> and minor blood group incompatibility</a:t>
            </a:r>
          </a:p>
          <a:p>
            <a:pPr lvl="1" eaLnBrk="1" hangingPunct="1">
              <a:lnSpc>
                <a:spcPct val="90000"/>
              </a:lnSpc>
              <a:defRPr/>
            </a:pPr>
            <a:r>
              <a:rPr lang="en-CA" altLang="en-US" sz="1800" smtClean="0"/>
              <a:t>Poor test in ABO incompatibility due to the relative lack of </a:t>
            </a:r>
            <a:r>
              <a:rPr lang="en-CA" altLang="en-US" sz="1800" smtClean="0">
                <a:solidFill>
                  <a:srgbClr val="FFFF00"/>
                </a:solidFill>
              </a:rPr>
              <a:t>type specific antigen</a:t>
            </a:r>
            <a:r>
              <a:rPr lang="en-CA" altLang="en-US" sz="1800" smtClean="0"/>
              <a:t> on the surface of </a:t>
            </a:r>
            <a:r>
              <a:rPr lang="en-CA" altLang="en-US" sz="1800" smtClean="0">
                <a:solidFill>
                  <a:srgbClr val="FFFF00"/>
                </a:solidFill>
              </a:rPr>
              <a:t>neonatal RBC’s</a:t>
            </a:r>
            <a:r>
              <a:rPr lang="en-US" altLang="en-US" sz="1800" smtClean="0">
                <a:solidFill>
                  <a:srgbClr val="FFFF00"/>
                </a:solidFill>
              </a:rPr>
              <a:t>, therefore often negative.</a:t>
            </a:r>
            <a:endParaRPr lang="en-CA" altLang="en-US" sz="1800" smtClean="0">
              <a:solidFill>
                <a:srgbClr val="FFFF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altLang="en-US" sz="3200" smtClean="0"/>
              <a:t>Diagnosis of </a:t>
            </a:r>
            <a:r>
              <a:rPr lang="en-CA" altLang="en-US" sz="3200" smtClean="0"/>
              <a:t>Hyperbilirubin</a:t>
            </a:r>
            <a:r>
              <a:rPr lang="en-US" altLang="en-US" sz="3200" smtClean="0"/>
              <a:t>a</a:t>
            </a:r>
            <a:r>
              <a:rPr lang="en-CA" altLang="en-US" sz="3200" smtClean="0"/>
              <a:t>emia</a:t>
            </a:r>
          </a:p>
        </p:txBody>
      </p:sp>
      <p:sp>
        <p:nvSpPr>
          <p:cNvPr id="84995" name="Rectangle 3"/>
          <p:cNvSpPr>
            <a:spLocks noGrp="1" noChangeArrowheads="1"/>
          </p:cNvSpPr>
          <p:nvPr>
            <p:ph type="body" idx="1"/>
          </p:nvPr>
        </p:nvSpPr>
        <p:spPr/>
        <p:txBody>
          <a:bodyPr/>
          <a:lstStyle/>
          <a:p>
            <a:pPr lvl="1" eaLnBrk="1" hangingPunct="1">
              <a:lnSpc>
                <a:spcPct val="80000"/>
              </a:lnSpc>
              <a:defRPr/>
            </a:pPr>
            <a:r>
              <a:rPr lang="en-US" altLang="en-US" sz="2000" smtClean="0">
                <a:solidFill>
                  <a:srgbClr val="FFFF00"/>
                </a:solidFill>
              </a:rPr>
              <a:t>Peripheral blood film</a:t>
            </a:r>
            <a:r>
              <a:rPr lang="en-US" altLang="en-US" sz="2000" smtClean="0"/>
              <a:t> for erythrocyte morphology </a:t>
            </a:r>
          </a:p>
          <a:p>
            <a:pPr lvl="1" eaLnBrk="1" hangingPunct="1">
              <a:lnSpc>
                <a:spcPct val="80000"/>
              </a:lnSpc>
              <a:defRPr/>
            </a:pPr>
            <a:r>
              <a:rPr lang="en-US" altLang="en-US" sz="2000" smtClean="0"/>
              <a:t>Reticulocyte count </a:t>
            </a:r>
          </a:p>
          <a:p>
            <a:pPr lvl="1" eaLnBrk="1" hangingPunct="1">
              <a:lnSpc>
                <a:spcPct val="80000"/>
              </a:lnSpc>
              <a:defRPr/>
            </a:pPr>
            <a:r>
              <a:rPr lang="en-US" altLang="en-US" sz="2000" smtClean="0"/>
              <a:t>Conjugated bilirubin levels </a:t>
            </a:r>
          </a:p>
          <a:p>
            <a:pPr lvl="1" eaLnBrk="1" hangingPunct="1">
              <a:lnSpc>
                <a:spcPct val="80000"/>
              </a:lnSpc>
              <a:defRPr/>
            </a:pPr>
            <a:r>
              <a:rPr lang="en-US" altLang="en-US" sz="2000" smtClean="0"/>
              <a:t>Liver function tests: </a:t>
            </a:r>
          </a:p>
          <a:p>
            <a:pPr lvl="3" eaLnBrk="1" hangingPunct="1">
              <a:lnSpc>
                <a:spcPct val="80000"/>
              </a:lnSpc>
              <a:defRPr/>
            </a:pPr>
            <a:r>
              <a:rPr lang="en-US" altLang="en-US" sz="1600" smtClean="0"/>
              <a:t>Aspartate aminotransferase (ASAT or SGOT) and alanine aminotransferase (ALAT or SGPT) levels are elevated in </a:t>
            </a:r>
            <a:r>
              <a:rPr lang="en-US" altLang="en-US" sz="1600" smtClean="0">
                <a:solidFill>
                  <a:srgbClr val="FFFF00"/>
                </a:solidFill>
              </a:rPr>
              <a:t>hepatocellular disease</a:t>
            </a:r>
            <a:r>
              <a:rPr lang="en-US" altLang="en-US" sz="1600" smtClean="0"/>
              <a:t>.</a:t>
            </a:r>
          </a:p>
          <a:p>
            <a:pPr lvl="3" eaLnBrk="1" hangingPunct="1">
              <a:lnSpc>
                <a:spcPct val="80000"/>
              </a:lnSpc>
              <a:defRPr/>
            </a:pPr>
            <a:r>
              <a:rPr lang="en-US" altLang="en-US" sz="1600" smtClean="0"/>
              <a:t> Alkaline phosphatase and γ -glutamyltransferase (GGT) levels are often elevated in </a:t>
            </a:r>
            <a:r>
              <a:rPr lang="en-US" altLang="en-US" sz="1600" smtClean="0">
                <a:solidFill>
                  <a:srgbClr val="FFFF00"/>
                </a:solidFill>
              </a:rPr>
              <a:t>cholestatic disease</a:t>
            </a:r>
            <a:r>
              <a:rPr lang="en-US" altLang="en-US" sz="1600" smtClean="0"/>
              <a:t>. </a:t>
            </a:r>
          </a:p>
          <a:p>
            <a:pPr lvl="1" eaLnBrk="1" hangingPunct="1">
              <a:lnSpc>
                <a:spcPct val="80000"/>
              </a:lnSpc>
              <a:defRPr/>
            </a:pPr>
            <a:r>
              <a:rPr lang="en-US" altLang="en-US" sz="2000" smtClean="0"/>
              <a:t>Ultrasonography: Ultrasonography of the liver and bile ducts is warranted in infants with laboratory or clinical signs of cholestatic disease</a:t>
            </a:r>
            <a:r>
              <a:rPr lang="en-CA" altLang="en-US" sz="2000" smtClean="0"/>
              <a:t> </a:t>
            </a:r>
            <a:r>
              <a:rPr lang="en-US" altLang="en-US" sz="2000" smtClean="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altLang="en-US" sz="3200" smtClean="0"/>
              <a:t>Diagnosis of </a:t>
            </a:r>
            <a:r>
              <a:rPr lang="en-CA" altLang="en-US" sz="3200" smtClean="0"/>
              <a:t>Hyperbilirubin</a:t>
            </a:r>
            <a:r>
              <a:rPr lang="en-US" altLang="en-US" sz="3200" smtClean="0"/>
              <a:t>a</a:t>
            </a:r>
            <a:r>
              <a:rPr lang="en-CA" altLang="en-US" sz="3200" smtClean="0"/>
              <a:t>emia</a:t>
            </a:r>
          </a:p>
        </p:txBody>
      </p:sp>
      <p:sp>
        <p:nvSpPr>
          <p:cNvPr id="86019" name="Rectangle 3"/>
          <p:cNvSpPr>
            <a:spLocks noGrp="1" noChangeArrowheads="1"/>
          </p:cNvSpPr>
          <p:nvPr>
            <p:ph type="body" idx="1"/>
          </p:nvPr>
        </p:nvSpPr>
        <p:spPr/>
        <p:txBody>
          <a:bodyPr/>
          <a:lstStyle/>
          <a:p>
            <a:pPr lvl="1" eaLnBrk="1" hangingPunct="1">
              <a:lnSpc>
                <a:spcPct val="90000"/>
              </a:lnSpc>
              <a:defRPr/>
            </a:pPr>
            <a:r>
              <a:rPr lang="en-US" altLang="en-US" sz="2000" smtClean="0"/>
              <a:t>Tests for viral and/or parasitic infection: These may be indicated in infants with </a:t>
            </a:r>
          </a:p>
          <a:p>
            <a:pPr lvl="4" eaLnBrk="1" hangingPunct="1">
              <a:lnSpc>
                <a:spcPct val="90000"/>
              </a:lnSpc>
              <a:defRPr/>
            </a:pPr>
            <a:r>
              <a:rPr lang="en-US" altLang="en-US" sz="1600" smtClean="0"/>
              <a:t>Hepatosplenomegaly</a:t>
            </a:r>
          </a:p>
          <a:p>
            <a:pPr lvl="4" eaLnBrk="1" hangingPunct="1">
              <a:lnSpc>
                <a:spcPct val="90000"/>
              </a:lnSpc>
              <a:defRPr/>
            </a:pPr>
            <a:r>
              <a:rPr lang="en-US" altLang="en-US" sz="1600" smtClean="0"/>
              <a:t> petechiae</a:t>
            </a:r>
          </a:p>
          <a:p>
            <a:pPr lvl="4" eaLnBrk="1" hangingPunct="1">
              <a:lnSpc>
                <a:spcPct val="90000"/>
              </a:lnSpc>
              <a:defRPr/>
            </a:pPr>
            <a:r>
              <a:rPr lang="en-US" altLang="en-US" sz="1600" smtClean="0"/>
              <a:t>Thrombocytopenia</a:t>
            </a:r>
          </a:p>
          <a:p>
            <a:pPr lvl="1" eaLnBrk="1" hangingPunct="1">
              <a:lnSpc>
                <a:spcPct val="90000"/>
              </a:lnSpc>
              <a:defRPr/>
            </a:pPr>
            <a:r>
              <a:rPr lang="en-US" altLang="en-US" sz="2000" smtClean="0"/>
              <a:t>Reducing substance in urine: This is a useful screening test for </a:t>
            </a:r>
            <a:r>
              <a:rPr lang="en-US" altLang="en-US" sz="2000" smtClean="0">
                <a:solidFill>
                  <a:srgbClr val="FFFF00"/>
                </a:solidFill>
              </a:rPr>
              <a:t>galactosemia</a:t>
            </a:r>
            <a:r>
              <a:rPr lang="en-US" altLang="en-US" sz="2000" smtClean="0"/>
              <a:t> </a:t>
            </a:r>
          </a:p>
          <a:p>
            <a:pPr lvl="1" eaLnBrk="1" hangingPunct="1">
              <a:lnSpc>
                <a:spcPct val="90000"/>
              </a:lnSpc>
              <a:defRPr/>
            </a:pPr>
            <a:r>
              <a:rPr lang="en-US" altLang="en-US" sz="2000" smtClean="0"/>
              <a:t>Blood gas measurements: The risk of bilirubin CNS toxicity is increased in acidosis. </a:t>
            </a:r>
          </a:p>
          <a:p>
            <a:pPr lvl="1" eaLnBrk="1" hangingPunct="1">
              <a:lnSpc>
                <a:spcPct val="90000"/>
              </a:lnSpc>
              <a:defRPr/>
            </a:pPr>
            <a:r>
              <a:rPr lang="en-US" altLang="en-US" sz="2000" smtClean="0"/>
              <a:t>Thyroid function tests</a:t>
            </a:r>
            <a:endParaRPr lang="en-CA" altLang="en-US" sz="2000" smtClean="0"/>
          </a:p>
          <a:p>
            <a:pPr eaLnBrk="1" hangingPunct="1">
              <a:lnSpc>
                <a:spcPct val="90000"/>
              </a:lnSpc>
              <a:defRPr/>
            </a:pPr>
            <a:endParaRPr lang="en-CA" altLang="en-US" sz="2000" smtClean="0"/>
          </a:p>
          <a:p>
            <a:pPr eaLnBrk="1" hangingPunct="1">
              <a:lnSpc>
                <a:spcPct val="90000"/>
              </a:lnSpc>
              <a:defRPr/>
            </a:pPr>
            <a:endParaRPr lang="en-CA" altLang="en-US" sz="20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p:txBody>
          <a:bodyPr/>
          <a:lstStyle/>
          <a:p>
            <a:pPr eaLnBrk="1" hangingPunct="1">
              <a:defRPr/>
            </a:pPr>
            <a:r>
              <a:rPr lang="en-CA" altLang="en-US" smtClean="0"/>
              <a:t>    Physiologic jaundice </a:t>
            </a:r>
          </a:p>
        </p:txBody>
      </p:sp>
      <p:sp>
        <p:nvSpPr>
          <p:cNvPr id="54277" name="Rectangle 5"/>
          <p:cNvSpPr>
            <a:spLocks noGrp="1" noChangeArrowheads="1"/>
          </p:cNvSpPr>
          <p:nvPr>
            <p:ph type="subTitle" idx="1"/>
          </p:nvPr>
        </p:nvSpPr>
        <p:spPr/>
        <p:txBody>
          <a:bodyPr/>
          <a:lstStyle/>
          <a:p>
            <a:pPr eaLnBrk="1" hangingPunct="1">
              <a:defRPr/>
            </a:pPr>
            <a:endParaRPr lang="en-US"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CA" altLang="en-US" smtClean="0"/>
              <a:t>Physiologic jaundice</a:t>
            </a:r>
          </a:p>
        </p:txBody>
      </p:sp>
      <p:sp>
        <p:nvSpPr>
          <p:cNvPr id="95235" name="Rectangle 3"/>
          <p:cNvSpPr>
            <a:spLocks noGrp="1" noChangeArrowheads="1"/>
          </p:cNvSpPr>
          <p:nvPr>
            <p:ph type="body" idx="1"/>
          </p:nvPr>
        </p:nvSpPr>
        <p:spPr>
          <a:xfrm>
            <a:off x="1042988" y="1989138"/>
            <a:ext cx="7543800" cy="4114800"/>
          </a:xfrm>
        </p:spPr>
        <p:txBody>
          <a:bodyPr/>
          <a:lstStyle/>
          <a:p>
            <a:pPr eaLnBrk="1" hangingPunct="1">
              <a:defRPr/>
            </a:pPr>
            <a:r>
              <a:rPr lang="en-US" altLang="en-US" sz="2000" smtClean="0"/>
              <a:t>Neonatal physiologic jaundice results from simultaneous occurrence of the following 2 phenomena: </a:t>
            </a:r>
            <a:endParaRPr lang="en-CA" altLang="en-US" sz="2000" smtClean="0"/>
          </a:p>
          <a:p>
            <a:pPr lvl="2" eaLnBrk="1" hangingPunct="1">
              <a:defRPr/>
            </a:pPr>
            <a:r>
              <a:rPr lang="en-US" altLang="en-US" sz="1800" smtClean="0">
                <a:solidFill>
                  <a:srgbClr val="FFFF00"/>
                </a:solidFill>
              </a:rPr>
              <a:t>Bilirubin production</a:t>
            </a:r>
            <a:r>
              <a:rPr lang="en-US" altLang="en-US" sz="1800" smtClean="0"/>
              <a:t> is elevated because of increased breakdown of fetal erythrocytes. This is the result of the shortened lifespan of fetal erythrocytes </a:t>
            </a:r>
          </a:p>
          <a:p>
            <a:pPr lvl="2" eaLnBrk="1" hangingPunct="1">
              <a:defRPr/>
            </a:pPr>
            <a:r>
              <a:rPr lang="en-US" altLang="en-US" sz="1800" smtClean="0">
                <a:solidFill>
                  <a:srgbClr val="FFFF00"/>
                </a:solidFill>
              </a:rPr>
              <a:t>Hepatic excretory capacity</a:t>
            </a:r>
            <a:r>
              <a:rPr lang="en-US" altLang="en-US" sz="1800" smtClean="0"/>
              <a:t> is low both because of :</a:t>
            </a:r>
          </a:p>
          <a:p>
            <a:pPr lvl="4" eaLnBrk="1" hangingPunct="1">
              <a:defRPr/>
            </a:pPr>
            <a:r>
              <a:rPr lang="en-US" altLang="en-US" sz="1600" smtClean="0"/>
              <a:t>low concentrations of the </a:t>
            </a:r>
            <a:r>
              <a:rPr lang="en-US" altLang="en-US" sz="1600" smtClean="0">
                <a:solidFill>
                  <a:srgbClr val="FFFF00"/>
                </a:solidFill>
              </a:rPr>
              <a:t>binding protein ligandin</a:t>
            </a:r>
            <a:r>
              <a:rPr lang="en-US" altLang="en-US" sz="1600" smtClean="0"/>
              <a:t> in the hepatocytes </a:t>
            </a:r>
          </a:p>
          <a:p>
            <a:pPr lvl="4" eaLnBrk="1" hangingPunct="1">
              <a:defRPr/>
            </a:pPr>
            <a:r>
              <a:rPr lang="en-US" altLang="en-US" sz="1600" smtClean="0"/>
              <a:t>low activity of </a:t>
            </a:r>
            <a:r>
              <a:rPr lang="en-US" altLang="en-US" sz="1600" smtClean="0">
                <a:solidFill>
                  <a:srgbClr val="FFFF00"/>
                </a:solidFill>
              </a:rPr>
              <a:t>glucuronyl transferase</a:t>
            </a:r>
            <a:r>
              <a:rPr lang="en-US" altLang="en-US" sz="1600" smtClean="0"/>
              <a:t>, the enzyme responsible for binding bilirubin to glucuronic acid, thus making bilirubin water soluble (conjugation).</a:t>
            </a:r>
            <a:endParaRPr lang="en-CA" altLang="en-US" sz="1600" smtClean="0"/>
          </a:p>
          <a:p>
            <a:pPr eaLnBrk="1" hangingPunct="1">
              <a:defRPr/>
            </a:pPr>
            <a:endParaRPr lang="en-CA" altLang="en-US" sz="20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580112" y="260648"/>
            <a:ext cx="3600400" cy="1431925"/>
          </a:xfrm>
        </p:spPr>
        <p:txBody>
          <a:bodyPr/>
          <a:lstStyle/>
          <a:p>
            <a:pPr eaLnBrk="1" hangingPunct="1">
              <a:defRPr/>
            </a:pPr>
            <a:r>
              <a:rPr lang="en-US" altLang="en-US" dirty="0" smtClean="0"/>
              <a:t>           Background</a:t>
            </a:r>
            <a:br>
              <a:rPr lang="en-US" altLang="en-US" dirty="0" smtClean="0"/>
            </a:br>
            <a:endParaRPr lang="en-CA" altLang="en-US" dirty="0" smtClean="0"/>
          </a:p>
        </p:txBody>
      </p:sp>
      <p:sp>
        <p:nvSpPr>
          <p:cNvPr id="35843" name="Rectangle 3"/>
          <p:cNvSpPr>
            <a:spLocks noGrp="1" noChangeArrowheads="1"/>
          </p:cNvSpPr>
          <p:nvPr>
            <p:ph type="body" idx="1"/>
          </p:nvPr>
        </p:nvSpPr>
        <p:spPr/>
        <p:txBody>
          <a:bodyPr/>
          <a:lstStyle/>
          <a:p>
            <a:pPr eaLnBrk="1" hangingPunct="1">
              <a:defRPr/>
            </a:pPr>
            <a:r>
              <a:rPr lang="en-US" altLang="en-US" sz="2000" dirty="0" smtClean="0"/>
              <a:t>Jaundice is the most common condition that requires </a:t>
            </a:r>
            <a:r>
              <a:rPr lang="en-US" altLang="en-US" sz="2000" b="1" dirty="0" smtClean="0">
                <a:solidFill>
                  <a:srgbClr val="FFFF00"/>
                </a:solidFill>
              </a:rPr>
              <a:t>medical attention</a:t>
            </a:r>
            <a:r>
              <a:rPr lang="en-US" altLang="en-US" sz="2000" dirty="0" smtClean="0"/>
              <a:t> in newborns.</a:t>
            </a:r>
          </a:p>
          <a:p>
            <a:pPr lvl="2" eaLnBrk="1" hangingPunct="1">
              <a:defRPr/>
            </a:pPr>
            <a:r>
              <a:rPr lang="en-CA" altLang="en-US" sz="1800" dirty="0" smtClean="0"/>
              <a:t>Jaundice is observed during the </a:t>
            </a:r>
            <a:r>
              <a:rPr lang="en-CA" altLang="en-US" sz="1800" dirty="0" smtClean="0">
                <a:solidFill>
                  <a:srgbClr val="FFFF00"/>
                </a:solidFill>
              </a:rPr>
              <a:t>1st </a:t>
            </a:r>
            <a:r>
              <a:rPr lang="en-CA" altLang="en-US" sz="1800" dirty="0" err="1" smtClean="0">
                <a:solidFill>
                  <a:srgbClr val="FFFF00"/>
                </a:solidFill>
              </a:rPr>
              <a:t>wk</a:t>
            </a:r>
            <a:r>
              <a:rPr lang="en-CA" altLang="en-US" sz="2000" dirty="0" smtClean="0"/>
              <a:t> </a:t>
            </a:r>
          </a:p>
          <a:p>
            <a:pPr lvl="3" eaLnBrk="1" hangingPunct="1">
              <a:defRPr/>
            </a:pPr>
            <a:r>
              <a:rPr lang="en-CA" altLang="en-US" sz="1600" dirty="0" smtClean="0"/>
              <a:t>60% of</a:t>
            </a:r>
            <a:r>
              <a:rPr lang="en-CA" altLang="en-US" sz="1600" dirty="0" smtClean="0">
                <a:solidFill>
                  <a:srgbClr val="FFFF00"/>
                </a:solidFill>
              </a:rPr>
              <a:t> term</a:t>
            </a:r>
            <a:r>
              <a:rPr lang="en-CA" altLang="en-US" sz="1600" dirty="0" smtClean="0"/>
              <a:t> infants  </a:t>
            </a:r>
          </a:p>
          <a:p>
            <a:pPr lvl="3" eaLnBrk="1" hangingPunct="1">
              <a:defRPr/>
            </a:pPr>
            <a:r>
              <a:rPr lang="en-CA" altLang="en-US" sz="1600" dirty="0" smtClean="0"/>
              <a:t>80% of </a:t>
            </a:r>
            <a:r>
              <a:rPr lang="en-CA" altLang="en-US" sz="1600" dirty="0" smtClean="0">
                <a:solidFill>
                  <a:srgbClr val="FFFF00"/>
                </a:solidFill>
              </a:rPr>
              <a:t>preterm</a:t>
            </a:r>
            <a:r>
              <a:rPr lang="en-CA" altLang="en-US" sz="1600" dirty="0" smtClean="0"/>
              <a:t> infants </a:t>
            </a:r>
            <a:r>
              <a:rPr lang="en-US" altLang="en-US" sz="1600" dirty="0" smtClean="0"/>
              <a:t> </a:t>
            </a:r>
          </a:p>
          <a:p>
            <a:pPr eaLnBrk="1" hangingPunct="1">
              <a:defRPr/>
            </a:pPr>
            <a:r>
              <a:rPr lang="en-US" altLang="en-US" sz="2000" dirty="0" smtClean="0"/>
              <a:t>The yellow coloration of the skin and sclera (</a:t>
            </a:r>
            <a:r>
              <a:rPr lang="en-CA" altLang="en-US" sz="1600" b="1" i="1" dirty="0" smtClean="0">
                <a:solidFill>
                  <a:srgbClr val="FFFF00"/>
                </a:solidFill>
              </a:rPr>
              <a:t>icterus)</a:t>
            </a:r>
            <a:r>
              <a:rPr lang="en-CA" altLang="en-US" dirty="0" smtClean="0"/>
              <a:t> </a:t>
            </a:r>
            <a:r>
              <a:rPr lang="en-US" altLang="en-US" sz="2000" dirty="0" smtClean="0"/>
              <a:t>is the result of accumulation of </a:t>
            </a:r>
            <a:r>
              <a:rPr lang="en-US" altLang="en-US" sz="2000" b="1" dirty="0" smtClean="0">
                <a:solidFill>
                  <a:srgbClr val="FFFF00"/>
                </a:solidFill>
              </a:rPr>
              <a:t>unconjugated bilirubin</a:t>
            </a:r>
            <a:r>
              <a:rPr lang="en-US" altLang="en-US" sz="2000" b="1" dirty="0" smtClean="0"/>
              <a:t>. </a:t>
            </a:r>
          </a:p>
          <a:p>
            <a:pPr eaLnBrk="1" hangingPunct="1">
              <a:defRPr/>
            </a:pPr>
            <a:r>
              <a:rPr lang="en-US" altLang="en-US" sz="2000" dirty="0" smtClean="0"/>
              <a:t>In most infants:</a:t>
            </a:r>
          </a:p>
          <a:p>
            <a:pPr lvl="1" eaLnBrk="1" hangingPunct="1">
              <a:defRPr/>
            </a:pPr>
            <a:r>
              <a:rPr lang="en-US" altLang="en-US" sz="1800" dirty="0" smtClean="0"/>
              <a:t>unconjugated hyperbilirubinemia reflects a </a:t>
            </a:r>
            <a:r>
              <a:rPr lang="en-US" altLang="en-US" sz="1800" b="1" dirty="0" smtClean="0">
                <a:solidFill>
                  <a:srgbClr val="FFFF00"/>
                </a:solidFill>
              </a:rPr>
              <a:t>normal transitional</a:t>
            </a:r>
            <a:r>
              <a:rPr lang="en-US" altLang="en-US" sz="1800" dirty="0" smtClean="0"/>
              <a:t> phenomenon. </a:t>
            </a:r>
          </a:p>
          <a:p>
            <a:pPr eaLnBrk="1" hangingPunct="1">
              <a:defRPr/>
            </a:pPr>
            <a:r>
              <a:rPr lang="en-US" altLang="en-US" sz="2000" dirty="0" smtClean="0"/>
              <a:t>unconjugated bilirubin is </a:t>
            </a:r>
            <a:r>
              <a:rPr lang="en-US" altLang="en-US" sz="2000" dirty="0" smtClean="0">
                <a:solidFill>
                  <a:srgbClr val="FFFF00"/>
                </a:solidFill>
              </a:rPr>
              <a:t>neurotoxic </a:t>
            </a:r>
            <a:r>
              <a:rPr lang="en-US" altLang="en-US" sz="2000" dirty="0" smtClean="0"/>
              <a:t>(</a:t>
            </a:r>
            <a:r>
              <a:rPr lang="en-US" altLang="en-US" sz="2000" dirty="0" smtClean="0">
                <a:hlinkClick r:id="rId2"/>
              </a:rPr>
              <a:t>kernicterus</a:t>
            </a:r>
            <a:r>
              <a:rPr lang="en-US" altLang="en-US" sz="2000" dirty="0" smtClean="0"/>
              <a:t>). </a:t>
            </a:r>
            <a:endParaRPr lang="en-CA" altLang="en-US" sz="2000" dirty="0" smtClean="0"/>
          </a:p>
        </p:txBody>
      </p:sp>
      <p:sp>
        <p:nvSpPr>
          <p:cNvPr id="2" name="Rectangle 1"/>
          <p:cNvSpPr/>
          <p:nvPr/>
        </p:nvSpPr>
        <p:spPr>
          <a:xfrm>
            <a:off x="152400" y="93664"/>
            <a:ext cx="5355704" cy="1887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The most common cause of indirect </a:t>
            </a:r>
            <a:r>
              <a:rPr lang="en-US" dirty="0" err="1" smtClean="0">
                <a:solidFill>
                  <a:srgbClr val="FF0000"/>
                </a:solidFill>
              </a:rPr>
              <a:t>hyperbili</a:t>
            </a:r>
            <a:r>
              <a:rPr lang="en-US" dirty="0" smtClean="0">
                <a:solidFill>
                  <a:srgbClr val="FF0000"/>
                </a:solidFill>
              </a:rPr>
              <a:t>. Is physiological jaundice.</a:t>
            </a:r>
          </a:p>
          <a:p>
            <a:pPr algn="ctr"/>
            <a:r>
              <a:rPr lang="en-US" dirty="0" smtClean="0">
                <a:solidFill>
                  <a:srgbClr val="FF0000"/>
                </a:solidFill>
              </a:rPr>
              <a:t>And the most common pathological cause is ABO incompatibility . So the most important question to mother is blood group</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CA" altLang="en-US" sz="3200" smtClean="0"/>
              <a:t>           physiologic jaundice </a:t>
            </a:r>
            <a:br>
              <a:rPr lang="en-CA" altLang="en-US" sz="3200" smtClean="0"/>
            </a:br>
            <a:r>
              <a:rPr lang="en-CA" altLang="en-US" sz="3200" smtClean="0"/>
              <a:t>               </a:t>
            </a:r>
            <a:r>
              <a:rPr lang="en-CA" altLang="en-US" sz="3200" i="1" u="sng" smtClean="0">
                <a:solidFill>
                  <a:srgbClr val="FFFF00"/>
                </a:solidFill>
              </a:rPr>
              <a:t>TERM NEONATE</a:t>
            </a:r>
            <a:r>
              <a:rPr lang="en-CA" altLang="en-US" sz="3200" smtClean="0"/>
              <a:t> </a:t>
            </a:r>
            <a:br>
              <a:rPr lang="en-CA" altLang="en-US" sz="3200" smtClean="0"/>
            </a:br>
            <a:endParaRPr lang="en-CA" altLang="en-US" sz="3200" smtClean="0"/>
          </a:p>
        </p:txBody>
      </p:sp>
      <p:sp>
        <p:nvSpPr>
          <p:cNvPr id="56323" name="Rectangle 3"/>
          <p:cNvSpPr>
            <a:spLocks noGrp="1" noChangeArrowheads="1"/>
          </p:cNvSpPr>
          <p:nvPr>
            <p:ph type="body" idx="1"/>
          </p:nvPr>
        </p:nvSpPr>
        <p:spPr>
          <a:xfrm>
            <a:off x="971550" y="1916113"/>
            <a:ext cx="7543800" cy="4114800"/>
          </a:xfrm>
        </p:spPr>
        <p:txBody>
          <a:bodyPr/>
          <a:lstStyle/>
          <a:p>
            <a:pPr eaLnBrk="1" hangingPunct="1">
              <a:lnSpc>
                <a:spcPct val="80000"/>
              </a:lnSpc>
              <a:defRPr/>
            </a:pPr>
            <a:r>
              <a:rPr lang="en-CA" altLang="en-US" sz="2000" dirty="0" smtClean="0"/>
              <a:t>characterized by a </a:t>
            </a:r>
            <a:r>
              <a:rPr lang="en-CA" altLang="en-US" sz="2000" dirty="0" smtClean="0">
                <a:solidFill>
                  <a:srgbClr val="FFFF00"/>
                </a:solidFill>
              </a:rPr>
              <a:t>progressive rise in TSB</a:t>
            </a:r>
            <a:r>
              <a:rPr lang="en-CA" altLang="en-US" sz="2000" dirty="0" smtClean="0"/>
              <a:t> </a:t>
            </a:r>
            <a:r>
              <a:rPr lang="en-CA" altLang="en-US" sz="2000" dirty="0" smtClean="0">
                <a:solidFill>
                  <a:srgbClr val="FFFF00"/>
                </a:solidFill>
              </a:rPr>
              <a:t>concentration</a:t>
            </a:r>
            <a:r>
              <a:rPr lang="en-CA" altLang="en-US" sz="2000" dirty="0" smtClean="0"/>
              <a:t> from approximately </a:t>
            </a:r>
            <a:r>
              <a:rPr lang="en-CA" altLang="en-US" sz="2000" dirty="0" smtClean="0">
                <a:solidFill>
                  <a:srgbClr val="FFFF00"/>
                </a:solidFill>
              </a:rPr>
              <a:t>2 mg/</a:t>
            </a:r>
            <a:r>
              <a:rPr lang="en-CA" altLang="en-US" sz="2000" dirty="0" err="1" smtClean="0">
                <a:solidFill>
                  <a:srgbClr val="FFFF00"/>
                </a:solidFill>
              </a:rPr>
              <a:t>dL</a:t>
            </a:r>
            <a:r>
              <a:rPr lang="en-CA" altLang="en-US" sz="2000" dirty="0" smtClean="0"/>
              <a:t> (34 </a:t>
            </a:r>
            <a:r>
              <a:rPr lang="en-CA" altLang="en-US" sz="2000" dirty="0" err="1" smtClean="0"/>
              <a:t>μmol</a:t>
            </a:r>
            <a:r>
              <a:rPr lang="en-CA" altLang="en-US" sz="2000" dirty="0" smtClean="0"/>
              <a:t>/L) in </a:t>
            </a:r>
            <a:r>
              <a:rPr lang="en-CA" altLang="en-US" sz="2000" dirty="0" smtClean="0">
                <a:solidFill>
                  <a:srgbClr val="FFFF00"/>
                </a:solidFill>
              </a:rPr>
              <a:t>cord blood</a:t>
            </a:r>
            <a:r>
              <a:rPr lang="en-CA" altLang="en-US" sz="2000" dirty="0" smtClean="0"/>
              <a:t> to a mean peak of :</a:t>
            </a:r>
          </a:p>
          <a:p>
            <a:pPr lvl="1" eaLnBrk="1" hangingPunct="1">
              <a:lnSpc>
                <a:spcPct val="80000"/>
              </a:lnSpc>
              <a:defRPr/>
            </a:pPr>
            <a:r>
              <a:rPr lang="en-CA" altLang="en-US" sz="1800" dirty="0" smtClean="0"/>
              <a:t>5 to 6 mg/</a:t>
            </a:r>
            <a:r>
              <a:rPr lang="en-CA" altLang="en-US" sz="1800" dirty="0" err="1" smtClean="0"/>
              <a:t>dL</a:t>
            </a:r>
            <a:r>
              <a:rPr lang="en-CA" altLang="en-US" sz="1800" dirty="0" smtClean="0"/>
              <a:t> (86 to 103 </a:t>
            </a:r>
            <a:r>
              <a:rPr lang="en-CA" altLang="en-US" sz="1800" dirty="0" err="1" smtClean="0"/>
              <a:t>μmol</a:t>
            </a:r>
            <a:r>
              <a:rPr lang="en-CA" altLang="en-US" sz="1800" dirty="0" smtClean="0"/>
              <a:t>/L) between </a:t>
            </a:r>
            <a:r>
              <a:rPr lang="en-CA" altLang="en-US" sz="1800" dirty="0" smtClean="0">
                <a:solidFill>
                  <a:srgbClr val="FFFF00"/>
                </a:solidFill>
              </a:rPr>
              <a:t>48 and 120</a:t>
            </a:r>
            <a:r>
              <a:rPr lang="en-CA" altLang="en-US" sz="1800" dirty="0" smtClean="0"/>
              <a:t> hours of age </a:t>
            </a:r>
          </a:p>
          <a:p>
            <a:pPr lvl="1" eaLnBrk="1" hangingPunct="1">
              <a:lnSpc>
                <a:spcPct val="80000"/>
              </a:lnSpc>
              <a:defRPr/>
            </a:pPr>
            <a:r>
              <a:rPr lang="en-CA" altLang="en-US" sz="1800" dirty="0" smtClean="0"/>
              <a:t>most infants presenting at </a:t>
            </a:r>
            <a:r>
              <a:rPr lang="en-CA" altLang="en-US" sz="1800" dirty="0" smtClean="0">
                <a:solidFill>
                  <a:srgbClr val="FFFF00"/>
                </a:solidFill>
              </a:rPr>
              <a:t>72 to 96 hours</a:t>
            </a:r>
            <a:r>
              <a:rPr lang="en-CA" altLang="en-US" sz="1800" dirty="0" smtClean="0"/>
              <a:t> of age</a:t>
            </a:r>
          </a:p>
          <a:p>
            <a:pPr lvl="1" eaLnBrk="1" hangingPunct="1">
              <a:lnSpc>
                <a:spcPct val="80000"/>
              </a:lnSpc>
              <a:defRPr/>
            </a:pPr>
            <a:r>
              <a:rPr lang="en-CA" altLang="en-US" sz="1800" dirty="0" smtClean="0"/>
              <a:t>10 to 14 mg/</a:t>
            </a:r>
            <a:r>
              <a:rPr lang="en-CA" altLang="en-US" sz="1800" dirty="0" err="1" smtClean="0"/>
              <a:t>dL</a:t>
            </a:r>
            <a:r>
              <a:rPr lang="en-CA" altLang="en-US" sz="1800" dirty="0" smtClean="0"/>
              <a:t> (171 to 239 </a:t>
            </a:r>
            <a:r>
              <a:rPr lang="en-CA" altLang="en-US" sz="1800" dirty="0" err="1" smtClean="0"/>
              <a:t>μmol</a:t>
            </a:r>
            <a:r>
              <a:rPr lang="en-CA" altLang="en-US" sz="1800" dirty="0" smtClean="0"/>
              <a:t>/L) between </a:t>
            </a:r>
            <a:r>
              <a:rPr lang="en-CA" altLang="en-US" sz="1800" dirty="0" smtClean="0">
                <a:solidFill>
                  <a:srgbClr val="FFFF00"/>
                </a:solidFill>
              </a:rPr>
              <a:t>72 and 120 hours</a:t>
            </a:r>
            <a:r>
              <a:rPr lang="en-CA" altLang="en-US" sz="1800" dirty="0" smtClean="0"/>
              <a:t> of age.</a:t>
            </a:r>
            <a:r>
              <a:rPr lang="en-CA" altLang="en-US" sz="2000" dirty="0" smtClean="0"/>
              <a:t> </a:t>
            </a:r>
          </a:p>
          <a:p>
            <a:pPr lvl="1" eaLnBrk="1" hangingPunct="1">
              <a:lnSpc>
                <a:spcPct val="80000"/>
              </a:lnSpc>
              <a:buFontTx/>
              <a:buNone/>
              <a:defRPr/>
            </a:pPr>
            <a:endParaRPr lang="en-CA" altLang="en-US" sz="2000" dirty="0" smtClean="0"/>
          </a:p>
          <a:p>
            <a:pPr eaLnBrk="1" hangingPunct="1">
              <a:lnSpc>
                <a:spcPct val="80000"/>
              </a:lnSpc>
              <a:defRPr/>
            </a:pPr>
            <a:r>
              <a:rPr lang="en-CA" altLang="en-US" sz="2000" dirty="0" smtClean="0"/>
              <a:t>This is followed by a </a:t>
            </a:r>
            <a:r>
              <a:rPr lang="en-CA" altLang="en-US" sz="2000" dirty="0" smtClean="0">
                <a:solidFill>
                  <a:srgbClr val="FFFF00"/>
                </a:solidFill>
              </a:rPr>
              <a:t>rapid decline</a:t>
            </a:r>
            <a:r>
              <a:rPr lang="en-CA" altLang="en-US" sz="2000" dirty="0" smtClean="0"/>
              <a:t> to approximately 3 mg/</a:t>
            </a:r>
            <a:r>
              <a:rPr lang="en-CA" altLang="en-US" sz="2000" dirty="0" err="1" smtClean="0"/>
              <a:t>dL</a:t>
            </a:r>
            <a:r>
              <a:rPr lang="en-CA" altLang="en-US" sz="2000" dirty="0" smtClean="0"/>
              <a:t> (51 </a:t>
            </a:r>
            <a:r>
              <a:rPr lang="en-CA" altLang="en-US" sz="2000" dirty="0" err="1" smtClean="0"/>
              <a:t>μmol</a:t>
            </a:r>
            <a:r>
              <a:rPr lang="en-CA" altLang="en-US" sz="2000" dirty="0" smtClean="0"/>
              <a:t>/L) by the </a:t>
            </a:r>
            <a:r>
              <a:rPr lang="en-CA" altLang="en-US" sz="2000" dirty="0" smtClean="0">
                <a:solidFill>
                  <a:srgbClr val="FFFF00"/>
                </a:solidFill>
              </a:rPr>
              <a:t>5-7 day</a:t>
            </a:r>
            <a:r>
              <a:rPr lang="en-CA" altLang="en-US" sz="2000" dirty="0" smtClean="0"/>
              <a:t> of life. </a:t>
            </a:r>
          </a:p>
          <a:p>
            <a:pPr eaLnBrk="1" hangingPunct="1">
              <a:lnSpc>
                <a:spcPct val="80000"/>
              </a:lnSpc>
              <a:buFont typeface="Wingdings" panose="05000000000000000000" pitchFamily="2" charset="2"/>
              <a:buNone/>
              <a:defRPr/>
            </a:pPr>
            <a:endParaRPr lang="en-CA" altLang="en-US" sz="2000" dirty="0" smtClean="0"/>
          </a:p>
          <a:p>
            <a:pPr eaLnBrk="1" hangingPunct="1">
              <a:lnSpc>
                <a:spcPct val="80000"/>
              </a:lnSpc>
              <a:buFont typeface="Wingdings" panose="05000000000000000000" pitchFamily="2" charset="2"/>
              <a:buNone/>
              <a:defRPr/>
            </a:pPr>
            <a:r>
              <a:rPr lang="en-US" altLang="en-US" sz="2000" dirty="0" smtClean="0"/>
              <a:t>Physiological jaundice occur only one time.</a:t>
            </a:r>
            <a:endParaRPr lang="en-CA" altLang="en-US" sz="20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1042988" y="1989138"/>
            <a:ext cx="7543800" cy="4114800"/>
          </a:xfrm>
        </p:spPr>
        <p:txBody>
          <a:bodyPr/>
          <a:lstStyle/>
          <a:p>
            <a:pPr eaLnBrk="1" hangingPunct="1">
              <a:defRPr/>
            </a:pPr>
            <a:r>
              <a:rPr lang="en-CA" altLang="en-US" sz="2400" smtClean="0"/>
              <a:t>results from : </a:t>
            </a:r>
          </a:p>
          <a:p>
            <a:pPr lvl="1" eaLnBrk="1" hangingPunct="1">
              <a:defRPr/>
            </a:pPr>
            <a:r>
              <a:rPr lang="en-CA" altLang="en-US" sz="2400" smtClean="0"/>
              <a:t>Six fold increase in the </a:t>
            </a:r>
            <a:r>
              <a:rPr lang="en-CA" altLang="en-US" sz="2400" smtClean="0">
                <a:solidFill>
                  <a:srgbClr val="FFFF00"/>
                </a:solidFill>
              </a:rPr>
              <a:t>load of bilirubin</a:t>
            </a:r>
          </a:p>
          <a:p>
            <a:pPr lvl="1" eaLnBrk="1" hangingPunct="1">
              <a:buFontTx/>
              <a:buNone/>
              <a:defRPr/>
            </a:pPr>
            <a:endParaRPr lang="en-CA" altLang="en-US" sz="2400" smtClean="0">
              <a:solidFill>
                <a:srgbClr val="FFFF00"/>
              </a:solidFill>
            </a:endParaRPr>
          </a:p>
          <a:p>
            <a:pPr lvl="1" eaLnBrk="1" hangingPunct="1">
              <a:defRPr/>
            </a:pPr>
            <a:r>
              <a:rPr lang="en-CA" altLang="en-US" sz="2400" smtClean="0">
                <a:solidFill>
                  <a:srgbClr val="FFFF00"/>
                </a:solidFill>
              </a:rPr>
              <a:t>marked deficiency</a:t>
            </a:r>
            <a:r>
              <a:rPr lang="en-CA" altLang="en-US" sz="2400" smtClean="0"/>
              <a:t> in UGT activity</a:t>
            </a:r>
          </a:p>
          <a:p>
            <a:pPr lvl="1" eaLnBrk="1" hangingPunct="1">
              <a:buFontTx/>
              <a:buNone/>
              <a:defRPr/>
            </a:pPr>
            <a:endParaRPr lang="en-CA" altLang="en-US" sz="2400" smtClean="0"/>
          </a:p>
          <a:p>
            <a:pPr lvl="1" eaLnBrk="1" hangingPunct="1">
              <a:defRPr/>
            </a:pPr>
            <a:r>
              <a:rPr lang="en-CA" altLang="en-US" sz="2400" smtClean="0">
                <a:solidFill>
                  <a:srgbClr val="FFFF00"/>
                </a:solidFill>
              </a:rPr>
              <a:t>Hepatic uptake </a:t>
            </a:r>
            <a:r>
              <a:rPr lang="en-CA" altLang="en-US" sz="2400" smtClean="0"/>
              <a:t>and</a:t>
            </a:r>
            <a:r>
              <a:rPr lang="en-CA" altLang="en-US" sz="2400" smtClean="0">
                <a:solidFill>
                  <a:srgbClr val="FFFF00"/>
                </a:solidFill>
              </a:rPr>
              <a:t> excretion</a:t>
            </a:r>
            <a:r>
              <a:rPr lang="en-CA" altLang="en-US" sz="2400" smtClean="0"/>
              <a:t> of bilirubin are also deficient during this period </a:t>
            </a:r>
          </a:p>
          <a:p>
            <a:pPr eaLnBrk="1" hangingPunct="1">
              <a:defRPr/>
            </a:pPr>
            <a:endParaRPr lang="en-CA" altLang="en-US" sz="2400" smtClean="0"/>
          </a:p>
        </p:txBody>
      </p:sp>
      <p:sp>
        <p:nvSpPr>
          <p:cNvPr id="76804" name="Rectangle 4"/>
          <p:cNvSpPr>
            <a:spLocks noGrp="1" noChangeArrowheads="1"/>
          </p:cNvSpPr>
          <p:nvPr>
            <p:ph type="title"/>
          </p:nvPr>
        </p:nvSpPr>
        <p:spPr/>
        <p:txBody>
          <a:bodyPr/>
          <a:lstStyle/>
          <a:p>
            <a:pPr eaLnBrk="1" hangingPunct="1">
              <a:defRPr/>
            </a:pPr>
            <a:r>
              <a:rPr lang="en-CA" altLang="en-US" sz="3200" smtClean="0"/>
              <a:t>           Physiologic jaundice </a:t>
            </a:r>
            <a:br>
              <a:rPr lang="en-CA" altLang="en-US" sz="3200" smtClean="0"/>
            </a:br>
            <a:r>
              <a:rPr lang="en-CA" altLang="en-US" sz="3200" smtClean="0"/>
              <a:t>               </a:t>
            </a:r>
            <a:r>
              <a:rPr lang="en-CA" altLang="en-US" sz="3200" i="1" u="sng" smtClean="0">
                <a:solidFill>
                  <a:srgbClr val="FFFF00"/>
                </a:solidFill>
              </a:rPr>
              <a:t>TERM NEONATE</a:t>
            </a:r>
            <a:r>
              <a:rPr lang="en-CA" altLang="en-US" sz="3200" smtClean="0">
                <a:solidFill>
                  <a:srgbClr val="FFFF00"/>
                </a:solidFill>
              </a:rPr>
              <a:t> </a:t>
            </a:r>
            <a:br>
              <a:rPr lang="en-CA" altLang="en-US" sz="3200" smtClean="0">
                <a:solidFill>
                  <a:srgbClr val="FFFF00"/>
                </a:solidFill>
              </a:rPr>
            </a:br>
            <a:endParaRPr lang="en-CA" altLang="en-US" sz="3200" smtClean="0">
              <a:solidFill>
                <a:srgbClr val="FFFF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1042988" y="1916113"/>
            <a:ext cx="7885112" cy="4525962"/>
          </a:xfrm>
        </p:spPr>
        <p:txBody>
          <a:bodyPr/>
          <a:lstStyle/>
          <a:p>
            <a:pPr eaLnBrk="1" hangingPunct="1">
              <a:defRPr/>
            </a:pPr>
            <a:r>
              <a:rPr lang="en-CA" altLang="en-US" sz="2400" smtClean="0"/>
              <a:t>in premature neonates is </a:t>
            </a:r>
            <a:r>
              <a:rPr lang="en-CA" altLang="en-US" sz="2400" smtClean="0">
                <a:solidFill>
                  <a:srgbClr val="FFFF00"/>
                </a:solidFill>
              </a:rPr>
              <a:t>more severe</a:t>
            </a:r>
            <a:r>
              <a:rPr lang="en-CA" altLang="en-US" sz="2400" smtClean="0"/>
              <a:t> than in full-term neonates</a:t>
            </a:r>
          </a:p>
          <a:p>
            <a:pPr eaLnBrk="1" hangingPunct="1">
              <a:buFont typeface="Wingdings" panose="05000000000000000000" pitchFamily="2" charset="2"/>
              <a:buNone/>
              <a:defRPr/>
            </a:pPr>
            <a:endParaRPr lang="en-CA" altLang="en-US" sz="2400" smtClean="0"/>
          </a:p>
          <a:p>
            <a:pPr eaLnBrk="1" hangingPunct="1">
              <a:defRPr/>
            </a:pPr>
            <a:r>
              <a:rPr lang="en-CA" altLang="en-US" sz="2400" smtClean="0"/>
              <a:t>mean peak TSB concentrations reaching </a:t>
            </a:r>
            <a:r>
              <a:rPr lang="en-CA" altLang="en-US" sz="2400" smtClean="0">
                <a:solidFill>
                  <a:srgbClr val="FFFF00"/>
                </a:solidFill>
              </a:rPr>
              <a:t>10 to 12 mg/dL</a:t>
            </a:r>
            <a:r>
              <a:rPr lang="en-CA" altLang="en-US" sz="2400" smtClean="0"/>
              <a:t> (171 to 205 μmol/L) by the </a:t>
            </a:r>
            <a:r>
              <a:rPr lang="en-CA" altLang="en-US" sz="2400" smtClean="0">
                <a:solidFill>
                  <a:srgbClr val="FFFF00"/>
                </a:solidFill>
              </a:rPr>
              <a:t>fifth day</a:t>
            </a:r>
            <a:r>
              <a:rPr lang="en-CA" altLang="en-US" sz="2400" smtClean="0"/>
              <a:t> of life.</a:t>
            </a:r>
          </a:p>
          <a:p>
            <a:pPr eaLnBrk="1" hangingPunct="1">
              <a:buFont typeface="Wingdings" panose="05000000000000000000" pitchFamily="2" charset="2"/>
              <a:buNone/>
              <a:defRPr/>
            </a:pPr>
            <a:endParaRPr lang="en-CA" altLang="en-US" sz="2400" smtClean="0"/>
          </a:p>
          <a:p>
            <a:pPr lvl="1" eaLnBrk="1" hangingPunct="1">
              <a:defRPr/>
            </a:pPr>
            <a:r>
              <a:rPr lang="en-CA" altLang="en-US" sz="2400" smtClean="0">
                <a:solidFill>
                  <a:srgbClr val="FFFF00"/>
                </a:solidFill>
              </a:rPr>
              <a:t>This delay</a:t>
            </a:r>
            <a:r>
              <a:rPr lang="en-CA" altLang="en-US" sz="2400" smtClean="0"/>
              <a:t> in reaching the maximum concentration as compared with the full-term neonates primarily reflects the </a:t>
            </a:r>
            <a:r>
              <a:rPr lang="en-CA" altLang="en-US" sz="2400" smtClean="0">
                <a:solidFill>
                  <a:srgbClr val="FFFF00"/>
                </a:solidFill>
              </a:rPr>
              <a:t>delay in maturation of hepatic UGT activity. </a:t>
            </a:r>
          </a:p>
          <a:p>
            <a:pPr eaLnBrk="1" hangingPunct="1">
              <a:buFont typeface="Wingdings" panose="05000000000000000000" pitchFamily="2" charset="2"/>
              <a:buNone/>
              <a:defRPr/>
            </a:pPr>
            <a:endParaRPr lang="en-CA" altLang="en-US" sz="2400" smtClean="0">
              <a:solidFill>
                <a:srgbClr val="FFFF00"/>
              </a:solidFill>
            </a:endParaRPr>
          </a:p>
          <a:p>
            <a:pPr eaLnBrk="1" hangingPunct="1">
              <a:buFont typeface="Wingdings" panose="05000000000000000000" pitchFamily="2" charset="2"/>
              <a:buNone/>
              <a:defRPr/>
            </a:pPr>
            <a:endParaRPr lang="en-CA" altLang="en-US" sz="2400" smtClean="0"/>
          </a:p>
        </p:txBody>
      </p:sp>
      <p:sp>
        <p:nvSpPr>
          <p:cNvPr id="57350" name="Rectangle 6"/>
          <p:cNvSpPr>
            <a:spLocks noGrp="1" noChangeArrowheads="1"/>
          </p:cNvSpPr>
          <p:nvPr>
            <p:ph type="title"/>
          </p:nvPr>
        </p:nvSpPr>
        <p:spPr/>
        <p:txBody>
          <a:bodyPr/>
          <a:lstStyle/>
          <a:p>
            <a:pPr eaLnBrk="1" hangingPunct="1">
              <a:defRPr/>
            </a:pPr>
            <a:r>
              <a:rPr lang="en-CA" altLang="en-US" sz="3200" smtClean="0"/>
              <a:t>               Physiologic jaundice </a:t>
            </a:r>
            <a:br>
              <a:rPr lang="en-CA" altLang="en-US" sz="3200" smtClean="0"/>
            </a:br>
            <a:r>
              <a:rPr lang="en-CA" altLang="en-US" sz="3200" smtClean="0"/>
              <a:t>               </a:t>
            </a:r>
            <a:r>
              <a:rPr lang="en-CA" altLang="en-US" sz="3200" i="1" u="sng" smtClean="0">
                <a:solidFill>
                  <a:srgbClr val="FFFF00"/>
                </a:solidFill>
              </a:rPr>
              <a:t>PRETERM NEONATE</a:t>
            </a:r>
            <a:r>
              <a:rPr lang="en-CA" altLang="en-US" sz="3200" smtClean="0"/>
              <a:t> </a:t>
            </a:r>
            <a:br>
              <a:rPr lang="en-CA" altLang="en-US" sz="3200" smtClean="0"/>
            </a:br>
            <a:endParaRPr lang="en-CA" altLang="en-US" sz="32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042988" y="1989138"/>
            <a:ext cx="7543800" cy="4114800"/>
          </a:xfrm>
        </p:spPr>
        <p:txBody>
          <a:bodyPr/>
          <a:lstStyle/>
          <a:p>
            <a:pPr eaLnBrk="1" hangingPunct="1">
              <a:lnSpc>
                <a:spcPct val="90000"/>
              </a:lnSpc>
              <a:defRPr/>
            </a:pPr>
            <a:r>
              <a:rPr lang="en-CA" altLang="en-US" sz="2400" dirty="0" smtClean="0">
                <a:solidFill>
                  <a:srgbClr val="FF0000"/>
                </a:solidFill>
              </a:rPr>
              <a:t>Because mean peak unconjugated bilirubin concentrations of 10 to 12 mg/</a:t>
            </a:r>
            <a:r>
              <a:rPr lang="en-CA" altLang="en-US" sz="2400" dirty="0" err="1" smtClean="0">
                <a:solidFill>
                  <a:srgbClr val="FF0000"/>
                </a:solidFill>
              </a:rPr>
              <a:t>dL</a:t>
            </a:r>
            <a:r>
              <a:rPr lang="en-CA" altLang="en-US" sz="2400" dirty="0" smtClean="0">
                <a:solidFill>
                  <a:srgbClr val="FF0000"/>
                </a:solidFill>
              </a:rPr>
              <a:t> (171 to 205 </a:t>
            </a:r>
            <a:r>
              <a:rPr lang="en-CA" altLang="en-US" sz="2400" dirty="0" err="1" smtClean="0">
                <a:solidFill>
                  <a:srgbClr val="FF0000"/>
                </a:solidFill>
              </a:rPr>
              <a:t>μmol</a:t>
            </a:r>
            <a:r>
              <a:rPr lang="en-CA" altLang="en-US" sz="2400" dirty="0" smtClean="0">
                <a:solidFill>
                  <a:srgbClr val="FF0000"/>
                </a:solidFill>
              </a:rPr>
              <a:t>/L) may be associated with </a:t>
            </a:r>
            <a:r>
              <a:rPr lang="en-CA" altLang="en-US" sz="2000" b="1" i="1" u="sng" dirty="0" smtClean="0">
                <a:solidFill>
                  <a:srgbClr val="FF0000"/>
                </a:solidFill>
              </a:rPr>
              <a:t>acute bilirubin encephalopathy or kernicterus</a:t>
            </a:r>
            <a:r>
              <a:rPr lang="en-CA" altLang="en-US" sz="2400" u="sng" dirty="0" smtClean="0">
                <a:solidFill>
                  <a:srgbClr val="FF0000"/>
                </a:solidFill>
              </a:rPr>
              <a:t> </a:t>
            </a:r>
          </a:p>
          <a:p>
            <a:pPr eaLnBrk="1" hangingPunct="1">
              <a:lnSpc>
                <a:spcPct val="90000"/>
              </a:lnSpc>
              <a:buFont typeface="Wingdings" panose="05000000000000000000" pitchFamily="2" charset="2"/>
              <a:buNone/>
              <a:defRPr/>
            </a:pPr>
            <a:endParaRPr lang="en-CA" altLang="en-US" sz="2400" u="sng" dirty="0" smtClean="0">
              <a:solidFill>
                <a:srgbClr val="FFFF00"/>
              </a:solidFill>
            </a:endParaRPr>
          </a:p>
          <a:p>
            <a:pPr eaLnBrk="1" hangingPunct="1">
              <a:lnSpc>
                <a:spcPct val="90000"/>
              </a:lnSpc>
              <a:buFont typeface="Wingdings" panose="05000000000000000000" pitchFamily="2" charset="2"/>
              <a:buNone/>
              <a:defRPr/>
            </a:pPr>
            <a:r>
              <a:rPr lang="en-CA" altLang="en-US" sz="2400" dirty="0" smtClean="0"/>
              <a:t>                 all degrees of visible jaundice in </a:t>
            </a:r>
            <a:r>
              <a:rPr lang="en-CA" altLang="en-US" sz="2000" b="1" i="1" u="sng" dirty="0" smtClean="0">
                <a:solidFill>
                  <a:srgbClr val="FFFF00"/>
                </a:solidFill>
              </a:rPr>
              <a:t>premature neonates</a:t>
            </a:r>
            <a:r>
              <a:rPr lang="en-CA" altLang="en-US" sz="2400" dirty="0" smtClean="0"/>
              <a:t> should be monitored closely and investigated fully</a:t>
            </a:r>
          </a:p>
        </p:txBody>
      </p:sp>
      <p:sp>
        <p:nvSpPr>
          <p:cNvPr id="35843" name="AutoShape 4"/>
          <p:cNvSpPr>
            <a:spLocks noChangeArrowheads="1"/>
          </p:cNvSpPr>
          <p:nvPr/>
        </p:nvSpPr>
        <p:spPr bwMode="auto">
          <a:xfrm>
            <a:off x="1508125" y="3789363"/>
            <a:ext cx="976313" cy="360362"/>
          </a:xfrm>
          <a:custGeom>
            <a:avLst/>
            <a:gdLst>
              <a:gd name="T0" fmla="*/ 33096785 w 21600"/>
              <a:gd name="T1" fmla="*/ 0 h 21600"/>
              <a:gd name="T2" fmla="*/ 0 w 21600"/>
              <a:gd name="T3" fmla="*/ 3006036 h 21600"/>
              <a:gd name="T4" fmla="*/ 33096785 w 21600"/>
              <a:gd name="T5" fmla="*/ 6012073 h 21600"/>
              <a:gd name="T6" fmla="*/ 44129031 w 21600"/>
              <a:gd name="T7" fmla="*/ 300603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7829" name="Rectangle 5"/>
          <p:cNvSpPr>
            <a:spLocks noGrp="1" noChangeArrowheads="1"/>
          </p:cNvSpPr>
          <p:nvPr>
            <p:ph type="title"/>
          </p:nvPr>
        </p:nvSpPr>
        <p:spPr/>
        <p:txBody>
          <a:bodyPr/>
          <a:lstStyle/>
          <a:p>
            <a:pPr eaLnBrk="1" hangingPunct="1">
              <a:defRPr/>
            </a:pPr>
            <a:r>
              <a:rPr lang="en-CA" altLang="en-US" sz="3200" smtClean="0"/>
              <a:t>               Physiologic jaundice </a:t>
            </a:r>
            <a:br>
              <a:rPr lang="en-CA" altLang="en-US" sz="3200" smtClean="0"/>
            </a:br>
            <a:r>
              <a:rPr lang="en-CA" altLang="en-US" sz="3200" smtClean="0"/>
              <a:t>               </a:t>
            </a:r>
            <a:r>
              <a:rPr lang="en-CA" altLang="en-US" sz="3200" i="1" u="sng" smtClean="0">
                <a:solidFill>
                  <a:srgbClr val="FFFF00"/>
                </a:solidFill>
              </a:rPr>
              <a:t>PRETERM NEONATE</a:t>
            </a:r>
            <a:r>
              <a:rPr lang="en-CA" altLang="en-US" sz="3200" smtClean="0"/>
              <a:t> </a:t>
            </a:r>
            <a:br>
              <a:rPr lang="en-CA" altLang="en-US" sz="3200" smtClean="0"/>
            </a:br>
            <a:endParaRPr lang="en-CA" altLang="en-US" sz="32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ctrTitle"/>
          </p:nvPr>
        </p:nvSpPr>
        <p:spPr/>
        <p:txBody>
          <a:bodyPr/>
          <a:lstStyle/>
          <a:p>
            <a:pPr eaLnBrk="1" hangingPunct="1">
              <a:defRPr/>
            </a:pPr>
            <a:r>
              <a:rPr lang="en-CA" altLang="en-US" smtClean="0"/>
              <a:t>          PATHOLOGIC   </a:t>
            </a:r>
            <a:br>
              <a:rPr lang="en-CA" altLang="en-US" smtClean="0"/>
            </a:br>
            <a:r>
              <a:rPr lang="en-CA" altLang="en-US" smtClean="0"/>
              <a:t> HYPERBILIRUBINEMIA </a:t>
            </a:r>
          </a:p>
        </p:txBody>
      </p:sp>
      <p:sp>
        <p:nvSpPr>
          <p:cNvPr id="58373" name="Rectangle 5"/>
          <p:cNvSpPr>
            <a:spLocks noGrp="1" noChangeArrowheads="1"/>
          </p:cNvSpPr>
          <p:nvPr>
            <p:ph type="subTitle" idx="1"/>
          </p:nvPr>
        </p:nvSpPr>
        <p:spPr/>
        <p:txBody>
          <a:bodyPr/>
          <a:lstStyle/>
          <a:p>
            <a:pPr eaLnBrk="1" hangingPunct="1">
              <a:defRPr/>
            </a:pPr>
            <a:endParaRPr lang="en-US" alt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42988" y="333375"/>
            <a:ext cx="7543800" cy="1079500"/>
          </a:xfrm>
        </p:spPr>
        <p:txBody>
          <a:bodyPr lIns="92075" tIns="46038" rIns="92075" bIns="46038" anchor="b"/>
          <a:lstStyle/>
          <a:p>
            <a:pPr eaLnBrk="1" hangingPunct="1">
              <a:defRPr/>
            </a:pPr>
            <a:r>
              <a:rPr lang="en-CA" altLang="en-US" sz="3200" smtClean="0"/>
              <a:t>    Conjugated Hyperbilirubinemia</a:t>
            </a:r>
          </a:p>
        </p:txBody>
      </p:sp>
      <p:sp>
        <p:nvSpPr>
          <p:cNvPr id="8195" name="Rectangle 3"/>
          <p:cNvSpPr>
            <a:spLocks noGrp="1" noChangeArrowheads="1"/>
          </p:cNvSpPr>
          <p:nvPr>
            <p:ph type="body" idx="1"/>
          </p:nvPr>
        </p:nvSpPr>
        <p:spPr>
          <a:xfrm>
            <a:off x="1042988" y="1989138"/>
            <a:ext cx="7543800" cy="4114800"/>
          </a:xfrm>
        </p:spPr>
        <p:txBody>
          <a:bodyPr lIns="92075" tIns="46038" rIns="92075" bIns="46038"/>
          <a:lstStyle/>
          <a:p>
            <a:pPr eaLnBrk="1" hangingPunct="1">
              <a:lnSpc>
                <a:spcPct val="90000"/>
              </a:lnSpc>
              <a:defRPr/>
            </a:pPr>
            <a:r>
              <a:rPr lang="en-CA" altLang="en-US" sz="2400" dirty="0" smtClean="0"/>
              <a:t>Direct fraction </a:t>
            </a:r>
            <a:r>
              <a:rPr lang="en-CA" altLang="en-US" sz="2400" dirty="0" smtClean="0">
                <a:solidFill>
                  <a:srgbClr val="FFFF00"/>
                </a:solidFill>
              </a:rPr>
              <a:t>&gt; 20%</a:t>
            </a:r>
            <a:r>
              <a:rPr lang="en-CA" altLang="en-US" sz="2400" dirty="0" smtClean="0"/>
              <a:t> of the total bilirubin level</a:t>
            </a:r>
          </a:p>
          <a:p>
            <a:pPr eaLnBrk="1" hangingPunct="1">
              <a:lnSpc>
                <a:spcPct val="90000"/>
              </a:lnSpc>
              <a:buFont typeface="Wingdings" panose="05000000000000000000" pitchFamily="2" charset="2"/>
              <a:buNone/>
              <a:defRPr/>
            </a:pPr>
            <a:endParaRPr lang="en-CA" altLang="en-US" sz="2400" dirty="0" smtClean="0"/>
          </a:p>
          <a:p>
            <a:pPr eaLnBrk="1" hangingPunct="1">
              <a:lnSpc>
                <a:spcPct val="90000"/>
              </a:lnSpc>
              <a:defRPr/>
            </a:pPr>
            <a:r>
              <a:rPr lang="en-CA" altLang="en-US" sz="2400" dirty="0" smtClean="0">
                <a:solidFill>
                  <a:srgbClr val="FFFF00"/>
                </a:solidFill>
              </a:rPr>
              <a:t>Always </a:t>
            </a:r>
            <a:r>
              <a:rPr lang="en-CA" altLang="en-US" sz="2400" dirty="0" smtClean="0"/>
              <a:t>pathologic</a:t>
            </a:r>
          </a:p>
          <a:p>
            <a:pPr eaLnBrk="1" hangingPunct="1">
              <a:lnSpc>
                <a:spcPct val="90000"/>
              </a:lnSpc>
              <a:buFont typeface="Wingdings" panose="05000000000000000000" pitchFamily="2" charset="2"/>
              <a:buNone/>
              <a:defRPr/>
            </a:pPr>
            <a:endParaRPr lang="en-CA" altLang="en-US" sz="2400" dirty="0" smtClean="0"/>
          </a:p>
          <a:p>
            <a:pPr eaLnBrk="1" hangingPunct="1">
              <a:lnSpc>
                <a:spcPct val="90000"/>
              </a:lnSpc>
              <a:defRPr/>
            </a:pPr>
            <a:r>
              <a:rPr lang="en-CA" altLang="en-US" sz="2400" dirty="0" smtClean="0"/>
              <a:t>Phototherapy </a:t>
            </a:r>
            <a:r>
              <a:rPr lang="en-CA" altLang="en-US" sz="2400" dirty="0" smtClean="0">
                <a:solidFill>
                  <a:srgbClr val="FFFF00"/>
                </a:solidFill>
              </a:rPr>
              <a:t>ineffective</a:t>
            </a:r>
            <a:r>
              <a:rPr lang="en-CA" altLang="en-US" sz="2400" dirty="0" smtClean="0"/>
              <a:t>, and in fact will stimulated melanin formation leading to the </a:t>
            </a:r>
            <a:r>
              <a:rPr lang="en-CA" altLang="en-US" sz="2400" dirty="0" smtClean="0">
                <a:solidFill>
                  <a:srgbClr val="FFFF00"/>
                </a:solidFill>
              </a:rPr>
              <a:t>bronze baby syndrome</a:t>
            </a:r>
            <a:endParaRPr lang="en-CA" altLang="en-US" sz="2400" dirty="0" smtClean="0"/>
          </a:p>
          <a:p>
            <a:pPr eaLnBrk="1" hangingPunct="1">
              <a:lnSpc>
                <a:spcPct val="90000"/>
              </a:lnSpc>
              <a:buFont typeface="Wingdings" panose="05000000000000000000" pitchFamily="2" charset="2"/>
              <a:buNone/>
              <a:defRPr/>
            </a:pPr>
            <a:r>
              <a:rPr lang="en-US" altLang="en-US" sz="2400" dirty="0" smtClean="0"/>
              <a:t>Phototherapy convert indirect </a:t>
            </a:r>
            <a:r>
              <a:rPr lang="en-US" altLang="en-US" sz="2400" dirty="0" err="1" smtClean="0"/>
              <a:t>billi</a:t>
            </a:r>
            <a:r>
              <a:rPr lang="en-US" altLang="en-US" sz="2400" dirty="0" smtClean="0"/>
              <a:t> to direct bilirubin</a:t>
            </a:r>
          </a:p>
          <a:p>
            <a:pPr eaLnBrk="1" hangingPunct="1">
              <a:lnSpc>
                <a:spcPct val="90000"/>
              </a:lnSpc>
              <a:buFont typeface="Wingdings" panose="05000000000000000000" pitchFamily="2" charset="2"/>
              <a:buNone/>
              <a:defRPr/>
            </a:pPr>
            <a:r>
              <a:rPr lang="en-US" altLang="en-US" sz="2400" dirty="0" smtClean="0"/>
              <a:t>Exchange transfusion is ineffective too.</a:t>
            </a:r>
            <a:endParaRPr lang="en-CA" altLang="en-US" sz="24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71550" y="404813"/>
            <a:ext cx="7416800" cy="1066800"/>
          </a:xfrm>
        </p:spPr>
        <p:txBody>
          <a:bodyPr lIns="92075" tIns="46038" rIns="92075" bIns="46038" anchor="b"/>
          <a:lstStyle/>
          <a:p>
            <a:pPr eaLnBrk="1" hangingPunct="1">
              <a:defRPr/>
            </a:pPr>
            <a:r>
              <a:rPr lang="en-CA" altLang="en-US" sz="3200" dirty="0" smtClean="0"/>
              <a:t>    Conjugated Hyperbilirubinemia</a:t>
            </a:r>
            <a:br>
              <a:rPr lang="en-CA" altLang="en-US" sz="3200" dirty="0" smtClean="0"/>
            </a:br>
            <a:r>
              <a:rPr lang="en-CA" altLang="en-US" sz="3200" dirty="0" smtClean="0"/>
              <a:t>            </a:t>
            </a:r>
            <a:r>
              <a:rPr lang="en-CA" altLang="en-US" sz="3200" i="1" u="sng" dirty="0" smtClean="0">
                <a:solidFill>
                  <a:srgbClr val="FFFF00"/>
                </a:solidFill>
              </a:rPr>
              <a:t>Differential Diagnosis </a:t>
            </a:r>
            <a:r>
              <a:rPr lang="ar-JO" altLang="en-US" sz="3200" i="1" u="sng" dirty="0" smtClean="0">
                <a:solidFill>
                  <a:srgbClr val="FFFF00"/>
                </a:solidFill>
              </a:rPr>
              <a:t>اعرف الي بالاصفر</a:t>
            </a:r>
            <a:endParaRPr lang="en-CA" altLang="en-US" sz="3200" i="1" u="sng" dirty="0" smtClean="0">
              <a:solidFill>
                <a:srgbClr val="FFFF00"/>
              </a:solidFill>
            </a:endParaRPr>
          </a:p>
        </p:txBody>
      </p:sp>
      <p:sp>
        <p:nvSpPr>
          <p:cNvPr id="9219" name="Rectangle 3"/>
          <p:cNvSpPr>
            <a:spLocks noGrp="1" noChangeArrowheads="1"/>
          </p:cNvSpPr>
          <p:nvPr>
            <p:ph type="body" sz="half" idx="1"/>
          </p:nvPr>
        </p:nvSpPr>
        <p:spPr>
          <a:xfrm>
            <a:off x="1066800" y="1981200"/>
            <a:ext cx="3698875" cy="4114800"/>
          </a:xfrm>
        </p:spPr>
        <p:txBody>
          <a:bodyPr lIns="92075" tIns="46038" rIns="92075" bIns="46038"/>
          <a:lstStyle/>
          <a:p>
            <a:pPr eaLnBrk="1" hangingPunct="1">
              <a:defRPr/>
            </a:pPr>
            <a:r>
              <a:rPr lang="en-CA" altLang="en-US" sz="2800" smtClean="0">
                <a:solidFill>
                  <a:srgbClr val="FFFF00"/>
                </a:solidFill>
              </a:rPr>
              <a:t>Biliary atresia</a:t>
            </a:r>
          </a:p>
          <a:p>
            <a:pPr eaLnBrk="1" hangingPunct="1">
              <a:defRPr/>
            </a:pPr>
            <a:r>
              <a:rPr lang="en-CA" altLang="en-US" sz="2800" smtClean="0">
                <a:solidFill>
                  <a:srgbClr val="FFFF00"/>
                </a:solidFill>
              </a:rPr>
              <a:t>Choledochal cysts</a:t>
            </a:r>
          </a:p>
          <a:p>
            <a:pPr eaLnBrk="1" hangingPunct="1">
              <a:defRPr/>
            </a:pPr>
            <a:r>
              <a:rPr lang="en-CA" altLang="en-US" sz="2800" smtClean="0">
                <a:solidFill>
                  <a:srgbClr val="FFFF00"/>
                </a:solidFill>
              </a:rPr>
              <a:t>Choledocholithiasis</a:t>
            </a:r>
          </a:p>
          <a:p>
            <a:pPr eaLnBrk="1" hangingPunct="1">
              <a:defRPr/>
            </a:pPr>
            <a:r>
              <a:rPr lang="en-CA" altLang="en-US" sz="2800" smtClean="0"/>
              <a:t>Bile duct plugs, perforation, or  compression</a:t>
            </a:r>
          </a:p>
          <a:p>
            <a:pPr eaLnBrk="1" hangingPunct="1">
              <a:defRPr/>
            </a:pPr>
            <a:r>
              <a:rPr lang="en-CA" altLang="en-US" sz="2800" smtClean="0">
                <a:solidFill>
                  <a:srgbClr val="FFFF00"/>
                </a:solidFill>
              </a:rPr>
              <a:t>Galactosemia</a:t>
            </a:r>
          </a:p>
          <a:p>
            <a:pPr eaLnBrk="1" hangingPunct="1">
              <a:defRPr/>
            </a:pPr>
            <a:r>
              <a:rPr lang="en-CA" altLang="en-US" sz="2800" smtClean="0"/>
              <a:t>Fructosemia</a:t>
            </a:r>
          </a:p>
        </p:txBody>
      </p:sp>
      <p:sp>
        <p:nvSpPr>
          <p:cNvPr id="9220" name="Rectangle 4"/>
          <p:cNvSpPr>
            <a:spLocks noGrp="1" noChangeArrowheads="1"/>
          </p:cNvSpPr>
          <p:nvPr>
            <p:ph type="body" sz="half" idx="2"/>
          </p:nvPr>
        </p:nvSpPr>
        <p:spPr>
          <a:xfrm>
            <a:off x="4911725" y="1981200"/>
            <a:ext cx="3698875" cy="4114800"/>
          </a:xfrm>
        </p:spPr>
        <p:txBody>
          <a:bodyPr lIns="92075" tIns="46038" rIns="92075" bIns="46038"/>
          <a:lstStyle/>
          <a:p>
            <a:pPr eaLnBrk="1" hangingPunct="1">
              <a:defRPr/>
            </a:pPr>
            <a:r>
              <a:rPr lang="en-CA" altLang="en-US" sz="2800" smtClean="0"/>
              <a:t>Glycogen storage disease type IV</a:t>
            </a:r>
          </a:p>
          <a:p>
            <a:pPr eaLnBrk="1" hangingPunct="1">
              <a:defRPr/>
            </a:pPr>
            <a:r>
              <a:rPr lang="en-CA" altLang="en-US" sz="2800" smtClean="0"/>
              <a:t>Tyrosinemia</a:t>
            </a:r>
          </a:p>
          <a:p>
            <a:pPr eaLnBrk="1" hangingPunct="1">
              <a:defRPr/>
            </a:pPr>
            <a:r>
              <a:rPr lang="en-CA" altLang="en-US" sz="2800" smtClean="0"/>
              <a:t>Niemann-Pick</a:t>
            </a:r>
          </a:p>
          <a:p>
            <a:pPr eaLnBrk="1" hangingPunct="1">
              <a:defRPr/>
            </a:pPr>
            <a:r>
              <a:rPr lang="en-CA" altLang="en-US" sz="2800" smtClean="0"/>
              <a:t>Gaucher disease</a:t>
            </a:r>
          </a:p>
          <a:p>
            <a:pPr eaLnBrk="1" hangingPunct="1">
              <a:defRPr/>
            </a:pPr>
            <a:r>
              <a:rPr lang="en-CA" altLang="en-US" sz="2800" smtClean="0"/>
              <a:t>Wolmann Disease</a:t>
            </a:r>
          </a:p>
          <a:p>
            <a:pPr eaLnBrk="1" hangingPunct="1">
              <a:defRPr/>
            </a:pPr>
            <a:r>
              <a:rPr lang="en-CA" altLang="en-US" sz="2800" smtClean="0"/>
              <a:t>Cholesterol ester storage disease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1066800" y="1981200"/>
            <a:ext cx="3698875" cy="4114800"/>
          </a:xfrm>
        </p:spPr>
        <p:txBody>
          <a:bodyPr lIns="92075" tIns="46038" rIns="92075" bIns="46038"/>
          <a:lstStyle/>
          <a:p>
            <a:pPr eaLnBrk="1" hangingPunct="1">
              <a:defRPr/>
            </a:pPr>
            <a:r>
              <a:rPr lang="en-CA" altLang="en-US" sz="2800" smtClean="0">
                <a:solidFill>
                  <a:srgbClr val="FFFF00"/>
                </a:solidFill>
              </a:rPr>
              <a:t>Trisomy 18</a:t>
            </a:r>
          </a:p>
          <a:p>
            <a:pPr eaLnBrk="1" hangingPunct="1">
              <a:defRPr/>
            </a:pPr>
            <a:r>
              <a:rPr lang="en-CA" altLang="en-US" sz="2800" smtClean="0">
                <a:solidFill>
                  <a:srgbClr val="FFFF00"/>
                </a:solidFill>
              </a:rPr>
              <a:t>Down syndrome</a:t>
            </a:r>
          </a:p>
          <a:p>
            <a:pPr eaLnBrk="1" hangingPunct="1">
              <a:defRPr/>
            </a:pPr>
            <a:r>
              <a:rPr lang="en-CA" altLang="en-US" sz="2800" smtClean="0"/>
              <a:t>Alpha1 antitrypsin deficiency</a:t>
            </a:r>
          </a:p>
          <a:p>
            <a:pPr eaLnBrk="1" hangingPunct="1">
              <a:defRPr/>
            </a:pPr>
            <a:r>
              <a:rPr lang="en-CA" altLang="en-US" sz="2800" smtClean="0"/>
              <a:t>Hypopituitarism</a:t>
            </a:r>
          </a:p>
          <a:p>
            <a:pPr eaLnBrk="1" hangingPunct="1">
              <a:defRPr/>
            </a:pPr>
            <a:r>
              <a:rPr lang="en-CA" altLang="en-US" sz="2800" smtClean="0">
                <a:solidFill>
                  <a:srgbClr val="FFFF00"/>
                </a:solidFill>
              </a:rPr>
              <a:t>Cystic fibrosis</a:t>
            </a:r>
          </a:p>
          <a:p>
            <a:pPr eaLnBrk="1" hangingPunct="1">
              <a:defRPr/>
            </a:pPr>
            <a:r>
              <a:rPr lang="en-CA" altLang="en-US" sz="2800" smtClean="0"/>
              <a:t>Zellweger syndrome</a:t>
            </a:r>
          </a:p>
        </p:txBody>
      </p:sp>
      <p:sp>
        <p:nvSpPr>
          <p:cNvPr id="10244" name="Rectangle 4"/>
          <p:cNvSpPr>
            <a:spLocks noGrp="1" noChangeArrowheads="1"/>
          </p:cNvSpPr>
          <p:nvPr>
            <p:ph type="body" sz="half" idx="2"/>
          </p:nvPr>
        </p:nvSpPr>
        <p:spPr>
          <a:xfrm>
            <a:off x="4911725" y="1981200"/>
            <a:ext cx="3698875" cy="4114800"/>
          </a:xfrm>
        </p:spPr>
        <p:txBody>
          <a:bodyPr lIns="92075" tIns="46038" rIns="92075" bIns="46038"/>
          <a:lstStyle/>
          <a:p>
            <a:pPr eaLnBrk="1" hangingPunct="1">
              <a:defRPr/>
            </a:pPr>
            <a:r>
              <a:rPr lang="en-CA" altLang="en-US" sz="2800" smtClean="0"/>
              <a:t>Familial hepatosteatosis</a:t>
            </a:r>
          </a:p>
          <a:p>
            <a:pPr eaLnBrk="1" hangingPunct="1">
              <a:defRPr/>
            </a:pPr>
            <a:r>
              <a:rPr lang="en-CA" altLang="en-US" sz="2800" smtClean="0"/>
              <a:t>Persistent intrahepatic cholestasis</a:t>
            </a:r>
          </a:p>
          <a:p>
            <a:pPr eaLnBrk="1" hangingPunct="1">
              <a:defRPr/>
            </a:pPr>
            <a:r>
              <a:rPr lang="en-CA" altLang="en-US" sz="2800" smtClean="0"/>
              <a:t>Drug induced cholestasis</a:t>
            </a:r>
          </a:p>
          <a:p>
            <a:pPr eaLnBrk="1" hangingPunct="1">
              <a:defRPr/>
            </a:pPr>
            <a:r>
              <a:rPr lang="en-CA" altLang="en-US" sz="2800" smtClean="0">
                <a:solidFill>
                  <a:srgbClr val="FFFF00"/>
                </a:solidFill>
              </a:rPr>
              <a:t>TPN hepatitis</a:t>
            </a:r>
          </a:p>
        </p:txBody>
      </p:sp>
      <p:sp>
        <p:nvSpPr>
          <p:cNvPr id="10246" name="Rectangle 6"/>
          <p:cNvSpPr>
            <a:spLocks noGrp="1" noChangeArrowheads="1"/>
          </p:cNvSpPr>
          <p:nvPr>
            <p:ph type="title"/>
          </p:nvPr>
        </p:nvSpPr>
        <p:spPr>
          <a:xfrm>
            <a:off x="1042988" y="333375"/>
            <a:ext cx="7543800" cy="1431925"/>
          </a:xfrm>
        </p:spPr>
        <p:txBody>
          <a:bodyPr/>
          <a:lstStyle/>
          <a:p>
            <a:pPr eaLnBrk="1" hangingPunct="1">
              <a:defRPr/>
            </a:pPr>
            <a:r>
              <a:rPr lang="en-CA" altLang="en-US" sz="3200" smtClean="0"/>
              <a:t>    Conjugated Hyperbilirubinemia</a:t>
            </a:r>
            <a:br>
              <a:rPr lang="en-CA" altLang="en-US" sz="3200" smtClean="0"/>
            </a:br>
            <a:r>
              <a:rPr lang="en-CA" altLang="en-US" sz="3200" smtClean="0"/>
              <a:t>            </a:t>
            </a:r>
            <a:r>
              <a:rPr lang="en-CA" altLang="en-US" sz="3200" i="1" u="sng" smtClean="0">
                <a:solidFill>
                  <a:srgbClr val="FFFF00"/>
                </a:solidFill>
              </a:rPr>
              <a:t>Differential Diagnosis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1066800" y="1981200"/>
            <a:ext cx="3698875" cy="4114800"/>
          </a:xfrm>
        </p:spPr>
        <p:txBody>
          <a:bodyPr lIns="92075" tIns="46038" rIns="92075" bIns="46038"/>
          <a:lstStyle/>
          <a:p>
            <a:pPr eaLnBrk="1" hangingPunct="1">
              <a:defRPr/>
            </a:pPr>
            <a:r>
              <a:rPr lang="en-CA" altLang="en-US" sz="2800" b="1" smtClean="0"/>
              <a:t>Infections</a:t>
            </a:r>
            <a:r>
              <a:rPr lang="en-CA" altLang="en-US" sz="2800" smtClean="0"/>
              <a:t> </a:t>
            </a:r>
          </a:p>
          <a:p>
            <a:pPr lvl="2" eaLnBrk="1" hangingPunct="1">
              <a:defRPr/>
            </a:pPr>
            <a:r>
              <a:rPr lang="en-CA" altLang="en-US" sz="2000" smtClean="0"/>
              <a:t>Hepatitis B and C</a:t>
            </a:r>
          </a:p>
          <a:p>
            <a:pPr lvl="2" eaLnBrk="1" hangingPunct="1">
              <a:defRPr/>
            </a:pPr>
            <a:r>
              <a:rPr lang="en-CA" altLang="en-US" sz="2000" smtClean="0"/>
              <a:t>Syphilis</a:t>
            </a:r>
          </a:p>
          <a:p>
            <a:pPr lvl="2" eaLnBrk="1" hangingPunct="1">
              <a:defRPr/>
            </a:pPr>
            <a:r>
              <a:rPr lang="en-CA" altLang="en-US" sz="2000" smtClean="0"/>
              <a:t>Toxoplasmosis</a:t>
            </a:r>
          </a:p>
          <a:p>
            <a:pPr lvl="2" eaLnBrk="1" hangingPunct="1">
              <a:defRPr/>
            </a:pPr>
            <a:r>
              <a:rPr lang="en-CA" altLang="en-US" sz="2000" smtClean="0"/>
              <a:t>Rubella</a:t>
            </a:r>
          </a:p>
          <a:p>
            <a:pPr lvl="2" eaLnBrk="1" hangingPunct="1">
              <a:defRPr/>
            </a:pPr>
            <a:r>
              <a:rPr lang="en-CA" altLang="en-US" sz="2000" smtClean="0"/>
              <a:t>CMV</a:t>
            </a:r>
          </a:p>
          <a:p>
            <a:pPr lvl="2" eaLnBrk="1" hangingPunct="1">
              <a:defRPr/>
            </a:pPr>
            <a:r>
              <a:rPr lang="en-CA" altLang="en-US" sz="2000" smtClean="0"/>
              <a:t>HSV</a:t>
            </a:r>
          </a:p>
        </p:txBody>
      </p:sp>
      <p:sp>
        <p:nvSpPr>
          <p:cNvPr id="11268" name="Rectangle 4"/>
          <p:cNvSpPr>
            <a:spLocks noGrp="1" noChangeArrowheads="1"/>
          </p:cNvSpPr>
          <p:nvPr>
            <p:ph type="body" sz="half" idx="2"/>
          </p:nvPr>
        </p:nvSpPr>
        <p:spPr>
          <a:xfrm>
            <a:off x="4911725" y="1981200"/>
            <a:ext cx="3698875" cy="4114800"/>
          </a:xfrm>
        </p:spPr>
        <p:txBody>
          <a:bodyPr lIns="92075" tIns="46038" rIns="92075" bIns="46038"/>
          <a:lstStyle/>
          <a:p>
            <a:pPr eaLnBrk="1" hangingPunct="1">
              <a:defRPr/>
            </a:pPr>
            <a:endParaRPr lang="en-CA" altLang="en-US" sz="2800" smtClean="0"/>
          </a:p>
          <a:p>
            <a:pPr lvl="2" eaLnBrk="1" hangingPunct="1">
              <a:defRPr/>
            </a:pPr>
            <a:r>
              <a:rPr lang="en-CA" altLang="en-US" sz="2000" smtClean="0"/>
              <a:t>Varicella</a:t>
            </a:r>
          </a:p>
          <a:p>
            <a:pPr lvl="2" eaLnBrk="1" hangingPunct="1">
              <a:defRPr/>
            </a:pPr>
            <a:r>
              <a:rPr lang="en-CA" altLang="en-US" sz="2000" smtClean="0"/>
              <a:t>Echovirus</a:t>
            </a:r>
          </a:p>
          <a:p>
            <a:pPr lvl="2" eaLnBrk="1" hangingPunct="1">
              <a:defRPr/>
            </a:pPr>
            <a:r>
              <a:rPr lang="en-CA" altLang="en-US" sz="2000" smtClean="0"/>
              <a:t>Coxsackie</a:t>
            </a:r>
          </a:p>
          <a:p>
            <a:pPr lvl="2" eaLnBrk="1" hangingPunct="1">
              <a:defRPr/>
            </a:pPr>
            <a:r>
              <a:rPr lang="en-CA" altLang="en-US" sz="2000" smtClean="0"/>
              <a:t>Leptospirosis</a:t>
            </a:r>
          </a:p>
          <a:p>
            <a:pPr lvl="2" eaLnBrk="1" hangingPunct="1">
              <a:defRPr/>
            </a:pPr>
            <a:r>
              <a:rPr lang="en-CA" altLang="en-US" sz="2000" smtClean="0"/>
              <a:t>Tuberculosis</a:t>
            </a:r>
          </a:p>
          <a:p>
            <a:pPr lvl="2" eaLnBrk="1" hangingPunct="1">
              <a:defRPr/>
            </a:pPr>
            <a:r>
              <a:rPr lang="en-CA" altLang="en-US" sz="2000" smtClean="0"/>
              <a:t>Bacterial sepsis</a:t>
            </a:r>
          </a:p>
        </p:txBody>
      </p:sp>
      <p:sp>
        <p:nvSpPr>
          <p:cNvPr id="11270" name="Rectangle 6"/>
          <p:cNvSpPr>
            <a:spLocks noGrp="1" noChangeArrowheads="1"/>
          </p:cNvSpPr>
          <p:nvPr>
            <p:ph type="title"/>
          </p:nvPr>
        </p:nvSpPr>
        <p:spPr/>
        <p:txBody>
          <a:bodyPr lIns="92075" tIns="46038" rIns="92075" bIns="46038" anchor="b"/>
          <a:lstStyle/>
          <a:p>
            <a:pPr eaLnBrk="1" hangingPunct="1">
              <a:defRPr/>
            </a:pPr>
            <a:r>
              <a:rPr lang="en-CA" altLang="en-US" sz="3200" smtClean="0"/>
              <a:t>    Conjugated Hyperbilirubinemia</a:t>
            </a:r>
            <a:br>
              <a:rPr lang="en-CA" altLang="en-US" sz="3200" smtClean="0"/>
            </a:br>
            <a:r>
              <a:rPr lang="en-CA" altLang="en-US" sz="3200" smtClean="0"/>
              <a:t>            </a:t>
            </a:r>
            <a:r>
              <a:rPr lang="en-CA" altLang="en-US" sz="3200" i="1" u="sng" smtClean="0">
                <a:solidFill>
                  <a:srgbClr val="FFFF00"/>
                </a:solidFill>
              </a:rPr>
              <a:t>Differential Diagnosis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42988" y="333375"/>
            <a:ext cx="7543800" cy="1079500"/>
          </a:xfrm>
        </p:spPr>
        <p:txBody>
          <a:bodyPr lIns="92075" tIns="46038" rIns="92075" bIns="46038" anchor="b"/>
          <a:lstStyle/>
          <a:p>
            <a:pPr eaLnBrk="1" hangingPunct="1">
              <a:defRPr/>
            </a:pPr>
            <a:r>
              <a:rPr lang="en-CA" altLang="en-US" sz="3200" smtClean="0"/>
              <a:t>  Unconjugated Hyperbilirubinemia</a:t>
            </a:r>
          </a:p>
        </p:txBody>
      </p:sp>
      <p:sp>
        <p:nvSpPr>
          <p:cNvPr id="12291" name="Rectangle 3"/>
          <p:cNvSpPr>
            <a:spLocks noGrp="1" noChangeArrowheads="1"/>
          </p:cNvSpPr>
          <p:nvPr>
            <p:ph type="body" idx="1"/>
          </p:nvPr>
        </p:nvSpPr>
        <p:spPr>
          <a:xfrm>
            <a:off x="1042988" y="1989138"/>
            <a:ext cx="7543800" cy="4114800"/>
          </a:xfrm>
        </p:spPr>
        <p:txBody>
          <a:bodyPr lIns="92075" tIns="46038" rIns="92075" bIns="46038"/>
          <a:lstStyle/>
          <a:p>
            <a:pPr eaLnBrk="1" hangingPunct="1">
              <a:defRPr/>
            </a:pPr>
            <a:r>
              <a:rPr lang="en-CA" altLang="en-US" sz="2400" dirty="0" smtClean="0"/>
              <a:t>By far </a:t>
            </a:r>
            <a:r>
              <a:rPr lang="en-CA" altLang="en-US" sz="2400" dirty="0" smtClean="0">
                <a:solidFill>
                  <a:srgbClr val="FFFF00"/>
                </a:solidFill>
              </a:rPr>
              <a:t>more common</a:t>
            </a:r>
          </a:p>
          <a:p>
            <a:pPr eaLnBrk="1" hangingPunct="1">
              <a:defRPr/>
            </a:pPr>
            <a:r>
              <a:rPr lang="en-CA" altLang="en-US" sz="2400" dirty="0" smtClean="0"/>
              <a:t>Usually </a:t>
            </a:r>
            <a:r>
              <a:rPr lang="en-CA" altLang="en-US" sz="2400" dirty="0" smtClean="0">
                <a:solidFill>
                  <a:srgbClr val="FFFF00"/>
                </a:solidFill>
              </a:rPr>
              <a:t>physiologic</a:t>
            </a:r>
          </a:p>
          <a:p>
            <a:pPr eaLnBrk="1" hangingPunct="1">
              <a:defRPr/>
            </a:pPr>
            <a:r>
              <a:rPr lang="en-CA" altLang="en-US" sz="2400" dirty="0" smtClean="0"/>
              <a:t>Pathologic etiology considered when:</a:t>
            </a:r>
          </a:p>
          <a:p>
            <a:pPr lvl="1" eaLnBrk="1" hangingPunct="1">
              <a:defRPr/>
            </a:pPr>
            <a:r>
              <a:rPr lang="en-CA" altLang="en-US" sz="2000" dirty="0" smtClean="0"/>
              <a:t>Clinical jaundice in the </a:t>
            </a:r>
            <a:r>
              <a:rPr lang="en-CA" altLang="en-US" sz="2000" dirty="0" smtClean="0">
                <a:solidFill>
                  <a:srgbClr val="FFFF00"/>
                </a:solidFill>
              </a:rPr>
              <a:t>first 24 hours</a:t>
            </a:r>
          </a:p>
          <a:p>
            <a:pPr lvl="1" eaLnBrk="1" hangingPunct="1">
              <a:defRPr/>
            </a:pPr>
            <a:r>
              <a:rPr lang="en-CA" altLang="en-US" sz="2000" dirty="0" smtClean="0"/>
              <a:t>Rapid rise in level </a:t>
            </a:r>
            <a:r>
              <a:rPr lang="en-CA" altLang="en-US" sz="2000" dirty="0" smtClean="0">
                <a:solidFill>
                  <a:srgbClr val="FFFF00"/>
                </a:solidFill>
              </a:rPr>
              <a:t>(&gt; 85 </a:t>
            </a:r>
            <a:r>
              <a:rPr lang="en-CA" altLang="en-US" sz="2000" dirty="0" err="1" smtClean="0">
                <a:solidFill>
                  <a:srgbClr val="FFFF00"/>
                </a:solidFill>
                <a:latin typeface="Symbol" panose="05050102010706020507" pitchFamily="18" charset="2"/>
              </a:rPr>
              <a:t>m</a:t>
            </a:r>
            <a:r>
              <a:rPr lang="en-CA" altLang="en-US" sz="2000" dirty="0" err="1" smtClean="0">
                <a:solidFill>
                  <a:srgbClr val="FFFF00"/>
                </a:solidFill>
              </a:rPr>
              <a:t>mol</a:t>
            </a:r>
            <a:r>
              <a:rPr lang="en-CA" altLang="en-US" sz="2000" dirty="0" smtClean="0">
                <a:solidFill>
                  <a:srgbClr val="FFFF00"/>
                </a:solidFill>
              </a:rPr>
              <a:t>/L/day</a:t>
            </a:r>
            <a:r>
              <a:rPr lang="en-CA" altLang="en-US" sz="2000" dirty="0" smtClean="0"/>
              <a:t>)</a:t>
            </a:r>
          </a:p>
          <a:p>
            <a:pPr lvl="1" eaLnBrk="1" hangingPunct="1">
              <a:defRPr/>
            </a:pPr>
            <a:r>
              <a:rPr lang="en-CA" altLang="en-US" sz="2000" dirty="0" smtClean="0">
                <a:solidFill>
                  <a:srgbClr val="FFFF00"/>
                </a:solidFill>
              </a:rPr>
              <a:t>Prolonged </a:t>
            </a:r>
            <a:r>
              <a:rPr lang="en-CA" altLang="en-US" sz="2000" dirty="0" err="1" smtClean="0">
                <a:solidFill>
                  <a:srgbClr val="FFFF00"/>
                </a:solidFill>
              </a:rPr>
              <a:t>jaundic</a:t>
            </a:r>
            <a:endParaRPr lang="en-CA" altLang="en-US" sz="2000" dirty="0" smtClean="0">
              <a:solidFill>
                <a:srgbClr val="FFFF00"/>
              </a:solidFill>
            </a:endParaRPr>
          </a:p>
          <a:p>
            <a:pPr lvl="3" eaLnBrk="1" hangingPunct="1">
              <a:defRPr/>
            </a:pPr>
            <a:r>
              <a:rPr lang="en-CA" altLang="en-US" sz="1800" dirty="0" smtClean="0"/>
              <a:t> &gt; 1 week term,  &gt; 2 weeks preterm</a:t>
            </a:r>
            <a:r>
              <a:rPr lang="ar-JO" altLang="en-US" sz="1800" dirty="0" smtClean="0"/>
              <a:t> </a:t>
            </a:r>
            <a:r>
              <a:rPr lang="en-US" altLang="en-US" sz="1800" dirty="0" smtClean="0"/>
              <a:t> : 1-hypothyroidism 2-breast milk jaundice , 3-pyloricstenosis</a:t>
            </a:r>
            <a:endParaRPr lang="en-CA" altLang="en-US" sz="1800" dirty="0" smtClean="0"/>
          </a:p>
          <a:p>
            <a:pPr lvl="1" eaLnBrk="1" hangingPunct="1">
              <a:defRPr/>
            </a:pPr>
            <a:r>
              <a:rPr lang="en-CA" altLang="en-US" sz="2000" dirty="0" smtClean="0"/>
              <a:t>Approaching </a:t>
            </a:r>
            <a:r>
              <a:rPr lang="en-CA" altLang="en-US" sz="2000" dirty="0" smtClean="0">
                <a:solidFill>
                  <a:srgbClr val="FFFF00"/>
                </a:solidFill>
              </a:rPr>
              <a:t>threshold</a:t>
            </a:r>
            <a:r>
              <a:rPr lang="en-CA" altLang="en-US" sz="2000" dirty="0" smtClean="0"/>
              <a:t> for therapy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42988" y="188913"/>
            <a:ext cx="7543800" cy="1431925"/>
          </a:xfrm>
        </p:spPr>
        <p:txBody>
          <a:bodyPr/>
          <a:lstStyle/>
          <a:p>
            <a:pPr eaLnBrk="1" hangingPunct="1">
              <a:defRPr/>
            </a:pPr>
            <a:r>
              <a:rPr lang="en-CA" altLang="en-US" sz="3200" smtClean="0"/>
              <a:t/>
            </a:r>
            <a:br>
              <a:rPr lang="en-CA" altLang="en-US" sz="3200" smtClean="0"/>
            </a:br>
            <a:r>
              <a:rPr lang="en-CA" altLang="en-US" sz="3200" smtClean="0"/>
              <a:t>      BILIRUBIN METABOLISM</a:t>
            </a:r>
            <a:r>
              <a:rPr lang="en-CA" altLang="en-US" sz="4000" smtClean="0"/>
              <a:t>      </a:t>
            </a:r>
            <a:br>
              <a:rPr lang="en-CA" altLang="en-US" sz="4000" smtClean="0"/>
            </a:br>
            <a:r>
              <a:rPr lang="en-CA" altLang="en-US" sz="4000" smtClean="0"/>
              <a:t>        </a:t>
            </a:r>
            <a:r>
              <a:rPr lang="en-CA" altLang="en-US" sz="3200" i="1" u="sng" smtClean="0">
                <a:solidFill>
                  <a:srgbClr val="FFFF00"/>
                </a:solidFill>
              </a:rPr>
              <a:t>Bilirubin Production</a:t>
            </a:r>
            <a:r>
              <a:rPr lang="en-CA" altLang="en-US" sz="4000" smtClean="0"/>
              <a:t> </a:t>
            </a:r>
            <a:br>
              <a:rPr lang="en-CA" altLang="en-US" sz="4000" smtClean="0"/>
            </a:br>
            <a:endParaRPr lang="en-CA" altLang="en-US" sz="4000" smtClean="0"/>
          </a:p>
        </p:txBody>
      </p:sp>
      <p:sp>
        <p:nvSpPr>
          <p:cNvPr id="36867" name="Rectangle 3"/>
          <p:cNvSpPr>
            <a:spLocks noGrp="1" noChangeArrowheads="1"/>
          </p:cNvSpPr>
          <p:nvPr>
            <p:ph type="body" sz="half" idx="1"/>
          </p:nvPr>
        </p:nvSpPr>
        <p:spPr>
          <a:xfrm>
            <a:off x="1042988" y="1989138"/>
            <a:ext cx="3702050" cy="4464050"/>
          </a:xfrm>
        </p:spPr>
        <p:txBody>
          <a:bodyPr/>
          <a:lstStyle/>
          <a:p>
            <a:pPr eaLnBrk="1" hangingPunct="1">
              <a:lnSpc>
                <a:spcPct val="80000"/>
              </a:lnSpc>
              <a:defRPr/>
            </a:pPr>
            <a:r>
              <a:rPr lang="en-CA" altLang="en-US" sz="1600" dirty="0" smtClean="0"/>
              <a:t>Lysis of red blood cells (RBCs) releases</a:t>
            </a:r>
            <a:r>
              <a:rPr lang="en-CA" altLang="en-US" sz="1600" dirty="0" smtClean="0">
                <a:solidFill>
                  <a:srgbClr val="FFFF00"/>
                </a:solidFill>
              </a:rPr>
              <a:t> </a:t>
            </a:r>
            <a:r>
              <a:rPr lang="en-CA" altLang="en-US" sz="1600" dirty="0" err="1" smtClean="0">
                <a:solidFill>
                  <a:srgbClr val="FFFF00"/>
                </a:solidFill>
              </a:rPr>
              <a:t>heme</a:t>
            </a:r>
            <a:r>
              <a:rPr lang="en-CA" altLang="en-US" sz="1600" dirty="0" smtClean="0"/>
              <a:t> from hemoglobin</a:t>
            </a:r>
          </a:p>
          <a:p>
            <a:pPr eaLnBrk="1" hangingPunct="1">
              <a:lnSpc>
                <a:spcPct val="80000"/>
              </a:lnSpc>
              <a:buFont typeface="Wingdings" panose="05000000000000000000" pitchFamily="2" charset="2"/>
              <a:buNone/>
              <a:defRPr/>
            </a:pPr>
            <a:endParaRPr lang="en-CA" altLang="en-US" sz="1600" dirty="0" smtClean="0"/>
          </a:p>
          <a:p>
            <a:pPr eaLnBrk="1" hangingPunct="1">
              <a:lnSpc>
                <a:spcPct val="80000"/>
              </a:lnSpc>
              <a:defRPr/>
            </a:pPr>
            <a:r>
              <a:rPr lang="en-CA" altLang="en-US" sz="1600" dirty="0" err="1" smtClean="0"/>
              <a:t>heme</a:t>
            </a:r>
            <a:r>
              <a:rPr lang="en-CA" altLang="en-US" sz="1600" dirty="0" smtClean="0"/>
              <a:t> is then converted to </a:t>
            </a:r>
            <a:r>
              <a:rPr lang="en-CA" altLang="en-US" sz="1600" dirty="0" err="1" smtClean="0">
                <a:solidFill>
                  <a:srgbClr val="FFFF00"/>
                </a:solidFill>
              </a:rPr>
              <a:t>biliverdin</a:t>
            </a:r>
            <a:r>
              <a:rPr lang="en-CA" altLang="en-US" sz="1600" dirty="0" smtClean="0"/>
              <a:t> by </a:t>
            </a:r>
            <a:r>
              <a:rPr lang="en-CA" altLang="en-US" sz="1600" dirty="0" err="1" smtClean="0">
                <a:solidFill>
                  <a:srgbClr val="FFFF00"/>
                </a:solidFill>
              </a:rPr>
              <a:t>Heme</a:t>
            </a:r>
            <a:r>
              <a:rPr lang="en-CA" altLang="en-US" sz="1600" dirty="0" smtClean="0">
                <a:solidFill>
                  <a:srgbClr val="FFFF00"/>
                </a:solidFill>
              </a:rPr>
              <a:t> oxygenase-1</a:t>
            </a:r>
            <a:r>
              <a:rPr lang="en-CA" altLang="en-US" sz="1600" dirty="0" smtClean="0"/>
              <a:t> (HO-1)</a:t>
            </a:r>
          </a:p>
          <a:p>
            <a:pPr eaLnBrk="1" hangingPunct="1">
              <a:lnSpc>
                <a:spcPct val="80000"/>
              </a:lnSpc>
              <a:defRPr/>
            </a:pPr>
            <a:r>
              <a:rPr lang="en-CA" altLang="en-US" sz="1600" dirty="0" smtClean="0"/>
              <a:t>This rate-limiting step produces </a:t>
            </a:r>
            <a:r>
              <a:rPr lang="en-CA" altLang="en-US" sz="1600" dirty="0" smtClean="0">
                <a:solidFill>
                  <a:srgbClr val="FFFF00"/>
                </a:solidFill>
              </a:rPr>
              <a:t>free iron</a:t>
            </a:r>
            <a:r>
              <a:rPr lang="en-CA" altLang="en-US" sz="1600" dirty="0" smtClean="0"/>
              <a:t> and carbon monoxide </a:t>
            </a:r>
            <a:r>
              <a:rPr lang="en-CA" altLang="en-US" sz="1600" dirty="0" smtClean="0">
                <a:solidFill>
                  <a:srgbClr val="FFFF00"/>
                </a:solidFill>
              </a:rPr>
              <a:t>(CO) </a:t>
            </a:r>
          </a:p>
          <a:p>
            <a:pPr eaLnBrk="1" hangingPunct="1">
              <a:lnSpc>
                <a:spcPct val="80000"/>
              </a:lnSpc>
              <a:buFont typeface="Wingdings" panose="05000000000000000000" pitchFamily="2" charset="2"/>
              <a:buNone/>
              <a:defRPr/>
            </a:pPr>
            <a:endParaRPr lang="en-CA" altLang="en-US" sz="1600" dirty="0" smtClean="0">
              <a:solidFill>
                <a:srgbClr val="FFFF00"/>
              </a:solidFill>
            </a:endParaRPr>
          </a:p>
          <a:p>
            <a:pPr eaLnBrk="1" hangingPunct="1">
              <a:lnSpc>
                <a:spcPct val="80000"/>
              </a:lnSpc>
              <a:defRPr/>
            </a:pPr>
            <a:r>
              <a:rPr lang="en-CA" altLang="en-US" sz="1600" dirty="0" err="1" smtClean="0">
                <a:solidFill>
                  <a:srgbClr val="FFFF00"/>
                </a:solidFill>
              </a:rPr>
              <a:t>biliverdin</a:t>
            </a:r>
            <a:r>
              <a:rPr lang="en-CA" altLang="en-US" sz="1600" dirty="0" smtClean="0"/>
              <a:t> is converted to bilirubin by </a:t>
            </a:r>
            <a:r>
              <a:rPr lang="en-CA" altLang="en-US" sz="1600" dirty="0" err="1" smtClean="0"/>
              <a:t>biliverdin</a:t>
            </a:r>
            <a:r>
              <a:rPr lang="en-CA" altLang="en-US" sz="1600" dirty="0" smtClean="0"/>
              <a:t> reductase</a:t>
            </a:r>
          </a:p>
          <a:p>
            <a:pPr eaLnBrk="1" hangingPunct="1">
              <a:lnSpc>
                <a:spcPct val="80000"/>
              </a:lnSpc>
              <a:buFont typeface="Wingdings" panose="05000000000000000000" pitchFamily="2" charset="2"/>
              <a:buNone/>
              <a:defRPr/>
            </a:pPr>
            <a:endParaRPr lang="en-CA" altLang="en-US" sz="1600" dirty="0" smtClean="0"/>
          </a:p>
          <a:p>
            <a:pPr eaLnBrk="1" hangingPunct="1">
              <a:lnSpc>
                <a:spcPct val="80000"/>
              </a:lnSpc>
              <a:buFont typeface="Wingdings" panose="05000000000000000000" pitchFamily="2" charset="2"/>
              <a:buNone/>
              <a:defRPr/>
            </a:pPr>
            <a:endParaRPr lang="en-CA" altLang="en-US" sz="1600" dirty="0" smtClean="0"/>
          </a:p>
          <a:p>
            <a:pPr eaLnBrk="1" hangingPunct="1">
              <a:lnSpc>
                <a:spcPct val="80000"/>
              </a:lnSpc>
              <a:buFont typeface="Wingdings" panose="05000000000000000000" pitchFamily="2" charset="2"/>
              <a:buNone/>
              <a:defRPr/>
            </a:pPr>
            <a:r>
              <a:rPr lang="en-CA" altLang="en-US" sz="1600" b="1" i="1" u="sng" dirty="0" smtClean="0"/>
              <a:t>1 g of hemoglobin forms 34 </a:t>
            </a:r>
            <a:r>
              <a:rPr lang="en-US" altLang="en-US" sz="1600" b="1" i="1" u="sng" dirty="0" smtClean="0"/>
              <a:t>micromole </a:t>
            </a:r>
            <a:r>
              <a:rPr lang="en-CA" altLang="en-US" sz="1600" b="1" i="1" u="sng" dirty="0" smtClean="0"/>
              <a:t>of bilirubin</a:t>
            </a:r>
            <a:r>
              <a:rPr lang="en-CA" altLang="en-US" sz="1600" dirty="0" smtClean="0"/>
              <a:t> </a:t>
            </a:r>
            <a:endParaRPr lang="ar-JO" altLang="en-US" sz="1600" dirty="0" smtClean="0"/>
          </a:p>
          <a:p>
            <a:pPr eaLnBrk="1" hangingPunct="1">
              <a:lnSpc>
                <a:spcPct val="80000"/>
              </a:lnSpc>
              <a:buFont typeface="Wingdings" panose="05000000000000000000" pitchFamily="2" charset="2"/>
              <a:buNone/>
              <a:defRPr/>
            </a:pPr>
            <a:r>
              <a:rPr lang="en-US" altLang="en-US" sz="1600" dirty="0" smtClean="0"/>
              <a:t>In neonates there is high Hemoglobin level and short life span  of RPCs so they will have high level of bilirubin.</a:t>
            </a:r>
            <a:endParaRPr lang="en-CA" altLang="en-US" sz="1600" dirty="0" smtClean="0"/>
          </a:p>
          <a:p>
            <a:pPr eaLnBrk="1" hangingPunct="1">
              <a:lnSpc>
                <a:spcPct val="80000"/>
              </a:lnSpc>
              <a:buFont typeface="Wingdings" panose="05000000000000000000" pitchFamily="2" charset="2"/>
              <a:buNone/>
              <a:defRPr/>
            </a:pPr>
            <a:r>
              <a:rPr lang="en-CA" altLang="en-US" sz="1600" dirty="0" smtClean="0"/>
              <a:t> </a:t>
            </a:r>
          </a:p>
        </p:txBody>
      </p:sp>
      <p:pic>
        <p:nvPicPr>
          <p:cNvPr id="6148" name="Picture 5"/>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4859338" y="1989138"/>
            <a:ext cx="4038600" cy="2759075"/>
          </a:xfrm>
        </p:spPr>
      </p:pic>
      <p:sp>
        <p:nvSpPr>
          <p:cNvPr id="6149" name="Rectangle 6"/>
          <p:cNvSpPr>
            <a:spLocks noChangeArrowheads="1"/>
          </p:cNvSpPr>
          <p:nvPr/>
        </p:nvSpPr>
        <p:spPr bwMode="auto">
          <a:xfrm>
            <a:off x="4787900" y="4783138"/>
            <a:ext cx="4084638"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CA" altLang="en-US" sz="1400" b="1">
                <a:latin typeface="Arial" panose="020B0604020202020204" pitchFamily="34" charset="0"/>
              </a:rPr>
              <a:t>Catabolism of heme to bilirubin by </a:t>
            </a:r>
            <a:r>
              <a:rPr lang="en-CA" altLang="en-US" sz="1400" b="1">
                <a:solidFill>
                  <a:srgbClr val="FFFF00"/>
                </a:solidFill>
                <a:latin typeface="Arial" panose="020B0604020202020204" pitchFamily="34" charset="0"/>
              </a:rPr>
              <a:t>mirosomal</a:t>
            </a:r>
            <a:r>
              <a:rPr lang="en-CA" altLang="en-US" sz="1400" b="1">
                <a:latin typeface="Arial" panose="020B0604020202020204" pitchFamily="34" charset="0"/>
              </a:rPr>
              <a:t> </a:t>
            </a:r>
          </a:p>
          <a:p>
            <a:pPr eaLnBrk="1" hangingPunct="1">
              <a:spcBef>
                <a:spcPct val="0"/>
              </a:spcBef>
              <a:buClrTx/>
              <a:buSzTx/>
              <a:buFontTx/>
              <a:buNone/>
            </a:pPr>
            <a:r>
              <a:rPr lang="en-CA" altLang="en-US" sz="1400" b="1" i="1" u="sng">
                <a:solidFill>
                  <a:srgbClr val="FFFF00"/>
                </a:solidFill>
                <a:latin typeface="Arial" panose="020B0604020202020204" pitchFamily="34" charset="0"/>
              </a:rPr>
              <a:t>heme oxygenase</a:t>
            </a:r>
            <a:r>
              <a:rPr lang="en-CA" altLang="en-US" sz="1400" b="1">
                <a:latin typeface="Arial" panose="020B0604020202020204" pitchFamily="34" charset="0"/>
              </a:rPr>
              <a:t> and biliverdin </a:t>
            </a:r>
            <a:r>
              <a:rPr lang="en-CA" altLang="en-US" sz="1400" b="1" i="1" u="sng">
                <a:solidFill>
                  <a:srgbClr val="FFFF00"/>
                </a:solidFill>
                <a:latin typeface="Arial" panose="020B0604020202020204" pitchFamily="34" charset="0"/>
              </a:rPr>
              <a:t>reductase</a:t>
            </a:r>
            <a:r>
              <a:rPr lang="en-CA" altLang="en-US" sz="1400" b="1">
                <a:latin typeface="Arial" panose="020B0604020202020204" pitchFamily="34"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42988" y="333375"/>
            <a:ext cx="7543800" cy="1431925"/>
          </a:xfrm>
        </p:spPr>
        <p:txBody>
          <a:bodyPr lIns="92075" tIns="46038" rIns="92075" bIns="46038" anchor="b"/>
          <a:lstStyle/>
          <a:p>
            <a:pPr eaLnBrk="1" hangingPunct="1">
              <a:defRPr/>
            </a:pPr>
            <a:r>
              <a:rPr lang="en-CA" altLang="en-US" sz="3200" smtClean="0"/>
              <a:t>  Unconjugated Hyperbilirubinemia   </a:t>
            </a:r>
            <a:br>
              <a:rPr lang="en-CA" altLang="en-US" sz="3200" smtClean="0"/>
            </a:br>
            <a:r>
              <a:rPr lang="en-CA" altLang="en-US" sz="3200" smtClean="0"/>
              <a:t>          </a:t>
            </a:r>
            <a:r>
              <a:rPr lang="en-CA" altLang="en-US" sz="3200" i="1" u="sng" smtClean="0">
                <a:solidFill>
                  <a:srgbClr val="FFFF00"/>
                </a:solidFill>
              </a:rPr>
              <a:t>Differential Diagnosis</a:t>
            </a:r>
          </a:p>
        </p:txBody>
      </p:sp>
      <p:sp>
        <p:nvSpPr>
          <p:cNvPr id="13315" name="Rectangle 3"/>
          <p:cNvSpPr>
            <a:spLocks noGrp="1" noChangeArrowheads="1"/>
          </p:cNvSpPr>
          <p:nvPr>
            <p:ph type="body" idx="4294967295"/>
          </p:nvPr>
        </p:nvSpPr>
        <p:spPr>
          <a:xfrm>
            <a:off x="971550" y="1989138"/>
            <a:ext cx="7258050" cy="4679950"/>
          </a:xfrm>
        </p:spPr>
        <p:txBody>
          <a:bodyPr lIns="92075" tIns="46038" rIns="92075" bIns="46038"/>
          <a:lstStyle/>
          <a:p>
            <a:pPr eaLnBrk="1" hangingPunct="1">
              <a:lnSpc>
                <a:spcPct val="90000"/>
              </a:lnSpc>
              <a:defRPr/>
            </a:pPr>
            <a:r>
              <a:rPr lang="en-CA" altLang="en-US" sz="2400" smtClean="0"/>
              <a:t>Autoimmune hemolytic anemia</a:t>
            </a:r>
          </a:p>
          <a:p>
            <a:pPr lvl="1" eaLnBrk="1" hangingPunct="1">
              <a:lnSpc>
                <a:spcPct val="90000"/>
              </a:lnSpc>
              <a:defRPr/>
            </a:pPr>
            <a:r>
              <a:rPr lang="en-CA" altLang="en-US" sz="2000" smtClean="0">
                <a:solidFill>
                  <a:srgbClr val="FFFF00"/>
                </a:solidFill>
              </a:rPr>
              <a:t>Rh</a:t>
            </a:r>
            <a:r>
              <a:rPr lang="en-CA" altLang="en-US" sz="2000" smtClean="0"/>
              <a:t>, </a:t>
            </a:r>
            <a:r>
              <a:rPr lang="en-CA" altLang="en-US" sz="2000" smtClean="0">
                <a:solidFill>
                  <a:srgbClr val="FFFF00"/>
                </a:solidFill>
              </a:rPr>
              <a:t>ABO</a:t>
            </a:r>
            <a:r>
              <a:rPr lang="en-CA" altLang="en-US" sz="2000" smtClean="0"/>
              <a:t>, minor blood group incompatibility</a:t>
            </a:r>
          </a:p>
          <a:p>
            <a:pPr lvl="1" eaLnBrk="1" hangingPunct="1">
              <a:lnSpc>
                <a:spcPct val="90000"/>
              </a:lnSpc>
              <a:buFontTx/>
              <a:buNone/>
              <a:defRPr/>
            </a:pPr>
            <a:endParaRPr lang="en-CA" altLang="en-US" sz="2000" smtClean="0"/>
          </a:p>
          <a:p>
            <a:pPr eaLnBrk="1" hangingPunct="1">
              <a:lnSpc>
                <a:spcPct val="90000"/>
              </a:lnSpc>
              <a:defRPr/>
            </a:pPr>
            <a:r>
              <a:rPr lang="en-CA" altLang="en-US" sz="2400" smtClean="0"/>
              <a:t>RBC defects</a:t>
            </a:r>
          </a:p>
          <a:p>
            <a:pPr lvl="1" eaLnBrk="1" hangingPunct="1">
              <a:lnSpc>
                <a:spcPct val="90000"/>
              </a:lnSpc>
              <a:defRPr/>
            </a:pPr>
            <a:r>
              <a:rPr lang="en-CA" altLang="en-US" sz="2000" smtClean="0"/>
              <a:t>Spherocytosis, elliptocytosis, G-6-PD deficiency, thalassaemia</a:t>
            </a:r>
          </a:p>
          <a:p>
            <a:pPr lvl="1" eaLnBrk="1" hangingPunct="1">
              <a:lnSpc>
                <a:spcPct val="90000"/>
              </a:lnSpc>
              <a:buFontTx/>
              <a:buNone/>
              <a:defRPr/>
            </a:pPr>
            <a:endParaRPr lang="en-CA" altLang="en-US" sz="2000" smtClean="0"/>
          </a:p>
          <a:p>
            <a:pPr eaLnBrk="1" hangingPunct="1">
              <a:lnSpc>
                <a:spcPct val="90000"/>
              </a:lnSpc>
              <a:defRPr/>
            </a:pPr>
            <a:r>
              <a:rPr lang="en-CA" altLang="en-US" sz="2400" smtClean="0"/>
              <a:t>Hemorrhage</a:t>
            </a:r>
          </a:p>
          <a:p>
            <a:pPr lvl="1" eaLnBrk="1" hangingPunct="1">
              <a:lnSpc>
                <a:spcPct val="90000"/>
              </a:lnSpc>
              <a:defRPr/>
            </a:pPr>
            <a:r>
              <a:rPr lang="en-CA" altLang="en-US" sz="2000" smtClean="0"/>
              <a:t>Cephalhaematoma, birth trauma, clotting disorders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042988" y="1989138"/>
            <a:ext cx="7543800" cy="4114800"/>
          </a:xfrm>
        </p:spPr>
        <p:txBody>
          <a:bodyPr lIns="92075" tIns="46038" rIns="92075" bIns="46038"/>
          <a:lstStyle/>
          <a:p>
            <a:pPr eaLnBrk="1" hangingPunct="1">
              <a:defRPr/>
            </a:pPr>
            <a:r>
              <a:rPr lang="en-CA" altLang="en-US" sz="2400" smtClean="0"/>
              <a:t>Sepsis</a:t>
            </a:r>
          </a:p>
          <a:p>
            <a:pPr eaLnBrk="1" hangingPunct="1">
              <a:defRPr/>
            </a:pPr>
            <a:r>
              <a:rPr lang="en-CA" altLang="en-US" sz="2400" smtClean="0">
                <a:solidFill>
                  <a:srgbClr val="FFFF00"/>
                </a:solidFill>
              </a:rPr>
              <a:t>Maternal diabetes</a:t>
            </a:r>
          </a:p>
          <a:p>
            <a:pPr eaLnBrk="1" hangingPunct="1">
              <a:defRPr/>
            </a:pPr>
            <a:r>
              <a:rPr lang="en-CA" altLang="en-US" sz="2400" smtClean="0"/>
              <a:t>Hypothyroidism</a:t>
            </a:r>
          </a:p>
          <a:p>
            <a:pPr eaLnBrk="1" hangingPunct="1">
              <a:defRPr/>
            </a:pPr>
            <a:r>
              <a:rPr lang="en-CA" altLang="en-US" sz="2400" smtClean="0"/>
              <a:t>Crigler- Najjar (types I &amp; II)</a:t>
            </a:r>
          </a:p>
          <a:p>
            <a:pPr eaLnBrk="1" hangingPunct="1">
              <a:defRPr/>
            </a:pPr>
            <a:r>
              <a:rPr lang="en-CA" altLang="en-US" sz="2400" smtClean="0"/>
              <a:t>Gilberts</a:t>
            </a:r>
          </a:p>
          <a:p>
            <a:pPr eaLnBrk="1" hangingPunct="1">
              <a:defRPr/>
            </a:pPr>
            <a:r>
              <a:rPr lang="en-CA" altLang="en-US" sz="2400" smtClean="0"/>
              <a:t>Upper GI obstruction</a:t>
            </a:r>
          </a:p>
        </p:txBody>
      </p:sp>
      <p:sp>
        <p:nvSpPr>
          <p:cNvPr id="14341" name="Rectangle 5"/>
          <p:cNvSpPr>
            <a:spLocks noGrp="1" noChangeArrowheads="1"/>
          </p:cNvSpPr>
          <p:nvPr>
            <p:ph type="title"/>
          </p:nvPr>
        </p:nvSpPr>
        <p:spPr/>
        <p:txBody>
          <a:bodyPr/>
          <a:lstStyle/>
          <a:p>
            <a:pPr eaLnBrk="1" hangingPunct="1">
              <a:defRPr/>
            </a:pPr>
            <a:r>
              <a:rPr lang="en-CA" altLang="en-US" sz="3200" smtClean="0"/>
              <a:t>  Unconjugated Hyperbilirubinemia   </a:t>
            </a:r>
            <a:br>
              <a:rPr lang="en-CA" altLang="en-US" sz="3200" smtClean="0"/>
            </a:br>
            <a:r>
              <a:rPr lang="en-CA" altLang="en-US" sz="3200" smtClean="0"/>
              <a:t>          </a:t>
            </a:r>
            <a:r>
              <a:rPr lang="en-CA" altLang="en-US" sz="3200" i="1" u="sng" smtClean="0">
                <a:solidFill>
                  <a:srgbClr val="FFFF00"/>
                </a:solidFill>
              </a:rPr>
              <a:t>Differential Diagnosis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n-CA" altLang="en-US" smtClean="0"/>
              <a:t>approach to the diagnosis of neonatal jaundice </a:t>
            </a: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150" y="1916113"/>
            <a:ext cx="5715000" cy="494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ctrTitle"/>
          </p:nvPr>
        </p:nvSpPr>
        <p:spPr/>
        <p:txBody>
          <a:bodyPr/>
          <a:lstStyle/>
          <a:p>
            <a:pPr eaLnBrk="1" hangingPunct="1">
              <a:defRPr/>
            </a:pPr>
            <a:r>
              <a:rPr lang="en-CA" altLang="en-US" sz="3600" smtClean="0"/>
              <a:t>Breast Milk</a:t>
            </a:r>
            <a:r>
              <a:rPr lang="en-CA" altLang="en-US" sz="2800" smtClean="0"/>
              <a:t> </a:t>
            </a:r>
            <a:r>
              <a:rPr lang="en-CA" altLang="en-US" sz="3200" smtClean="0"/>
              <a:t>Jaundice</a:t>
            </a:r>
          </a:p>
        </p:txBody>
      </p:sp>
      <p:sp>
        <p:nvSpPr>
          <p:cNvPr id="88069" name="Rectangle 5"/>
          <p:cNvSpPr>
            <a:spLocks noGrp="1" noChangeArrowheads="1"/>
          </p:cNvSpPr>
          <p:nvPr>
            <p:ph type="subTitle" idx="1"/>
          </p:nvPr>
        </p:nvSpPr>
        <p:spPr/>
        <p:txBody>
          <a:bodyPr/>
          <a:lstStyle/>
          <a:p>
            <a:pPr eaLnBrk="1" hangingPunct="1">
              <a:defRPr/>
            </a:pPr>
            <a:endParaRPr lang="en-US" alt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304800"/>
            <a:ext cx="7543800" cy="1252538"/>
          </a:xfrm>
        </p:spPr>
        <p:txBody>
          <a:bodyPr lIns="92075" tIns="46038" rIns="92075" bIns="46038" anchor="b"/>
          <a:lstStyle/>
          <a:p>
            <a:pPr eaLnBrk="1" hangingPunct="1">
              <a:defRPr/>
            </a:pPr>
            <a:r>
              <a:rPr lang="en-CA" altLang="en-US" sz="2400" smtClean="0"/>
              <a:t/>
            </a:r>
            <a:br>
              <a:rPr lang="en-CA" altLang="en-US" sz="2400" smtClean="0"/>
            </a:br>
            <a:r>
              <a:rPr lang="en-CA" altLang="en-US" sz="2400" smtClean="0"/>
              <a:t>                     </a:t>
            </a:r>
            <a:r>
              <a:rPr lang="en-CA" altLang="en-US" sz="2400" i="1" u="sng" smtClean="0">
                <a:solidFill>
                  <a:srgbClr val="FFFF00"/>
                </a:solidFill>
              </a:rPr>
              <a:t>Breast Feeding Jaundice</a:t>
            </a:r>
          </a:p>
        </p:txBody>
      </p:sp>
      <p:sp>
        <p:nvSpPr>
          <p:cNvPr id="15363" name="Rectangle 3"/>
          <p:cNvSpPr>
            <a:spLocks noGrp="1" noChangeArrowheads="1"/>
          </p:cNvSpPr>
          <p:nvPr>
            <p:ph type="body" idx="1"/>
          </p:nvPr>
        </p:nvSpPr>
        <p:spPr>
          <a:xfrm>
            <a:off x="1042988" y="1989138"/>
            <a:ext cx="7543800" cy="4114800"/>
          </a:xfrm>
        </p:spPr>
        <p:txBody>
          <a:bodyPr lIns="92075" tIns="46038" rIns="92075" bIns="46038"/>
          <a:lstStyle/>
          <a:p>
            <a:pPr eaLnBrk="1" hangingPunct="1">
              <a:lnSpc>
                <a:spcPct val="80000"/>
              </a:lnSpc>
              <a:defRPr/>
            </a:pPr>
            <a:r>
              <a:rPr lang="en-CA" altLang="en-US" sz="2000" dirty="0" smtClean="0"/>
              <a:t>Decreased elimination and increased enterohepatic reabsorption</a:t>
            </a:r>
          </a:p>
          <a:p>
            <a:pPr eaLnBrk="1" hangingPunct="1">
              <a:lnSpc>
                <a:spcPct val="80000"/>
              </a:lnSpc>
              <a:defRPr/>
            </a:pPr>
            <a:r>
              <a:rPr lang="en-CA" altLang="en-US" sz="2000" dirty="0" smtClean="0"/>
              <a:t>associated with </a:t>
            </a:r>
            <a:r>
              <a:rPr lang="en-CA" altLang="en-US" sz="2000" dirty="0" smtClean="0">
                <a:solidFill>
                  <a:srgbClr val="FFFF00"/>
                </a:solidFill>
              </a:rPr>
              <a:t>poor feeding</a:t>
            </a:r>
            <a:r>
              <a:rPr lang="en-CA" altLang="en-US" sz="2000" dirty="0" smtClean="0"/>
              <a:t> practices and not with any change in milk composition. </a:t>
            </a:r>
          </a:p>
          <a:p>
            <a:pPr eaLnBrk="1" hangingPunct="1">
              <a:lnSpc>
                <a:spcPct val="80000"/>
              </a:lnSpc>
              <a:buFont typeface="Wingdings" panose="05000000000000000000" pitchFamily="2" charset="2"/>
              <a:buNone/>
              <a:defRPr/>
            </a:pPr>
            <a:endParaRPr lang="en-CA" altLang="en-US" sz="2000" dirty="0" smtClean="0"/>
          </a:p>
          <a:p>
            <a:pPr lvl="1" eaLnBrk="1" hangingPunct="1">
              <a:lnSpc>
                <a:spcPct val="80000"/>
              </a:lnSpc>
              <a:defRPr/>
            </a:pPr>
            <a:r>
              <a:rPr lang="en-CA" altLang="en-US" sz="1600" i="1" dirty="0" smtClean="0"/>
              <a:t>In contrast, the breast milk jaundice is apparently </a:t>
            </a:r>
            <a:r>
              <a:rPr lang="en-CA" altLang="en-US" sz="1600" i="1" dirty="0" smtClean="0">
                <a:solidFill>
                  <a:srgbClr val="FFFF00"/>
                </a:solidFill>
              </a:rPr>
              <a:t>related to a change in the composition</a:t>
            </a:r>
            <a:r>
              <a:rPr lang="en-CA" altLang="en-US" sz="1600" i="1" dirty="0" smtClean="0"/>
              <a:t> or physical structure of the milk</a:t>
            </a:r>
            <a:r>
              <a:rPr lang="en-CA" altLang="en-US" sz="1800" dirty="0" smtClean="0"/>
              <a:t> </a:t>
            </a:r>
          </a:p>
          <a:p>
            <a:pPr lvl="1" eaLnBrk="1" hangingPunct="1">
              <a:lnSpc>
                <a:spcPct val="80000"/>
              </a:lnSpc>
              <a:buFontTx/>
              <a:buNone/>
              <a:defRPr/>
            </a:pPr>
            <a:endParaRPr lang="en-CA" altLang="en-US" sz="1800" dirty="0" smtClean="0"/>
          </a:p>
          <a:p>
            <a:pPr eaLnBrk="1" hangingPunct="1">
              <a:lnSpc>
                <a:spcPct val="80000"/>
              </a:lnSpc>
              <a:defRPr/>
            </a:pPr>
            <a:r>
              <a:rPr lang="en-CA" altLang="en-US" sz="2000" dirty="0" smtClean="0"/>
              <a:t>Poor initial feeding and lactation</a:t>
            </a:r>
          </a:p>
          <a:p>
            <a:pPr eaLnBrk="1" hangingPunct="1">
              <a:lnSpc>
                <a:spcPct val="80000"/>
              </a:lnSpc>
              <a:defRPr/>
            </a:pPr>
            <a:r>
              <a:rPr lang="en-CA" altLang="en-US" sz="2000" dirty="0" smtClean="0"/>
              <a:t>Relative </a:t>
            </a:r>
            <a:r>
              <a:rPr lang="en-CA" altLang="en-US" sz="2000" dirty="0" smtClean="0">
                <a:solidFill>
                  <a:srgbClr val="FFFF00"/>
                </a:solidFill>
              </a:rPr>
              <a:t>dehydration </a:t>
            </a:r>
            <a:r>
              <a:rPr lang="en-CA" altLang="en-US" sz="2000" dirty="0" smtClean="0"/>
              <a:t>and </a:t>
            </a:r>
            <a:r>
              <a:rPr lang="en-CA" altLang="en-US" sz="2000" dirty="0" smtClean="0">
                <a:solidFill>
                  <a:srgbClr val="FFFF00"/>
                </a:solidFill>
              </a:rPr>
              <a:t>calorie deprivation</a:t>
            </a:r>
          </a:p>
          <a:p>
            <a:pPr eaLnBrk="1" hangingPunct="1">
              <a:lnSpc>
                <a:spcPct val="80000"/>
              </a:lnSpc>
              <a:defRPr/>
            </a:pPr>
            <a:r>
              <a:rPr lang="en-CA" altLang="en-US" sz="2000" dirty="0" smtClean="0"/>
              <a:t>Occurs within the </a:t>
            </a:r>
            <a:r>
              <a:rPr lang="en-CA" altLang="en-US" sz="2000" dirty="0" smtClean="0">
                <a:solidFill>
                  <a:srgbClr val="FFFF00"/>
                </a:solidFill>
              </a:rPr>
              <a:t>first few days of life (1-3 days)</a:t>
            </a:r>
          </a:p>
          <a:p>
            <a:pPr eaLnBrk="1" hangingPunct="1">
              <a:lnSpc>
                <a:spcPct val="80000"/>
              </a:lnSpc>
              <a:defRPr/>
            </a:pPr>
            <a:r>
              <a:rPr lang="en-CA" altLang="en-US" sz="2000" dirty="0" smtClean="0"/>
              <a:t>Treatment should focus on establishing </a:t>
            </a:r>
            <a:r>
              <a:rPr lang="en-CA" altLang="en-US" sz="2000" dirty="0" smtClean="0">
                <a:solidFill>
                  <a:srgbClr val="FFFF00"/>
                </a:solidFill>
              </a:rPr>
              <a:t>adequate lactation(and give formula)</a:t>
            </a:r>
          </a:p>
          <a:p>
            <a:pPr eaLnBrk="1" hangingPunct="1">
              <a:lnSpc>
                <a:spcPct val="80000"/>
              </a:lnSpc>
              <a:defRPr/>
            </a:pPr>
            <a:r>
              <a:rPr lang="en-CA" altLang="en-US" sz="2000" dirty="0" smtClean="0">
                <a:solidFill>
                  <a:srgbClr val="FFFF00"/>
                </a:solidFill>
              </a:rPr>
              <a:t>Usually occurs in prime gravida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304800"/>
            <a:ext cx="7543800" cy="1108075"/>
          </a:xfrm>
        </p:spPr>
        <p:txBody>
          <a:bodyPr lIns="92075" tIns="46038" rIns="92075" bIns="46038" anchor="b"/>
          <a:lstStyle/>
          <a:p>
            <a:pPr eaLnBrk="1" hangingPunct="1">
              <a:defRPr/>
            </a:pPr>
            <a:r>
              <a:rPr lang="en-CA" altLang="en-US" sz="3200" smtClean="0"/>
              <a:t/>
            </a:r>
            <a:br>
              <a:rPr lang="en-CA" altLang="en-US" sz="3200" smtClean="0"/>
            </a:br>
            <a:r>
              <a:rPr lang="en-CA" altLang="en-US" sz="3200" smtClean="0"/>
              <a:t>              </a:t>
            </a:r>
            <a:r>
              <a:rPr lang="en-CA" altLang="en-US" sz="2400" i="1" u="sng" smtClean="0">
                <a:solidFill>
                  <a:srgbClr val="FFFF00"/>
                </a:solidFill>
              </a:rPr>
              <a:t>True Breast Milk Jaundice</a:t>
            </a:r>
          </a:p>
        </p:txBody>
      </p:sp>
      <p:sp>
        <p:nvSpPr>
          <p:cNvPr id="16387" name="Rectangle 3"/>
          <p:cNvSpPr>
            <a:spLocks noGrp="1" noChangeArrowheads="1"/>
          </p:cNvSpPr>
          <p:nvPr>
            <p:ph type="body" idx="1"/>
          </p:nvPr>
        </p:nvSpPr>
        <p:spPr>
          <a:xfrm>
            <a:off x="1042988" y="1989138"/>
            <a:ext cx="7543800" cy="4114800"/>
          </a:xfrm>
        </p:spPr>
        <p:txBody>
          <a:bodyPr lIns="92075" tIns="46038" rIns="92075" bIns="46038"/>
          <a:lstStyle/>
          <a:p>
            <a:pPr eaLnBrk="1" hangingPunct="1">
              <a:lnSpc>
                <a:spcPct val="80000"/>
              </a:lnSpc>
              <a:defRPr/>
            </a:pPr>
            <a:r>
              <a:rPr lang="en-CA" altLang="en-US" sz="2000" smtClean="0"/>
              <a:t>Relatively </a:t>
            </a:r>
            <a:r>
              <a:rPr lang="en-CA" altLang="en-US" sz="2000" smtClean="0">
                <a:solidFill>
                  <a:srgbClr val="FFFF00"/>
                </a:solidFill>
              </a:rPr>
              <a:t>uncommon</a:t>
            </a:r>
          </a:p>
          <a:p>
            <a:pPr eaLnBrk="1" hangingPunct="1">
              <a:lnSpc>
                <a:spcPct val="80000"/>
              </a:lnSpc>
              <a:defRPr/>
            </a:pPr>
            <a:r>
              <a:rPr lang="en-US" altLang="en-US" sz="1800" smtClean="0"/>
              <a:t>β-glucuronidase may play a role by uncoupling bilirubin from its binding to glucuronic acid, thus making it available for reabsorption</a:t>
            </a:r>
            <a:r>
              <a:rPr lang="en-CA" altLang="en-US" sz="1800" smtClean="0"/>
              <a:t> </a:t>
            </a:r>
            <a:endParaRPr lang="en-CA" altLang="en-US" sz="1800" smtClean="0">
              <a:solidFill>
                <a:srgbClr val="FFFF00"/>
              </a:solidFill>
            </a:endParaRPr>
          </a:p>
          <a:p>
            <a:pPr eaLnBrk="1" hangingPunct="1">
              <a:lnSpc>
                <a:spcPct val="80000"/>
              </a:lnSpc>
              <a:defRPr/>
            </a:pPr>
            <a:r>
              <a:rPr lang="en-CA" altLang="en-US" sz="2000" i="1" u="sng" smtClean="0">
                <a:solidFill>
                  <a:srgbClr val="FFFF00"/>
                </a:solidFill>
              </a:rPr>
              <a:t>fatty acids</a:t>
            </a:r>
            <a:r>
              <a:rPr lang="en-CA" altLang="en-US" sz="2000" smtClean="0"/>
              <a:t> in the breast milk interfere with </a:t>
            </a:r>
            <a:r>
              <a:rPr lang="en-CA" altLang="en-US" sz="2000" i="1" smtClean="0">
                <a:solidFill>
                  <a:srgbClr val="FFFF00"/>
                </a:solidFill>
              </a:rPr>
              <a:t>bilirubin uptake</a:t>
            </a:r>
          </a:p>
          <a:p>
            <a:pPr eaLnBrk="1" hangingPunct="1">
              <a:lnSpc>
                <a:spcPct val="80000"/>
              </a:lnSpc>
              <a:buFont typeface="Wingdings" panose="05000000000000000000" pitchFamily="2" charset="2"/>
              <a:buNone/>
              <a:defRPr/>
            </a:pPr>
            <a:endParaRPr lang="en-CA" altLang="en-US" sz="2000" i="1" smtClean="0">
              <a:solidFill>
                <a:srgbClr val="FFFF00"/>
              </a:solidFill>
            </a:endParaRPr>
          </a:p>
          <a:p>
            <a:pPr eaLnBrk="1" hangingPunct="1">
              <a:lnSpc>
                <a:spcPct val="80000"/>
              </a:lnSpc>
              <a:defRPr/>
            </a:pPr>
            <a:r>
              <a:rPr lang="en-CA" altLang="en-US" sz="2000" smtClean="0"/>
              <a:t>Onset usually at about </a:t>
            </a:r>
            <a:r>
              <a:rPr lang="en-CA" altLang="en-US" sz="2000" smtClean="0">
                <a:solidFill>
                  <a:srgbClr val="FFFF00"/>
                </a:solidFill>
              </a:rPr>
              <a:t>one week</a:t>
            </a:r>
            <a:r>
              <a:rPr lang="en-CA" altLang="en-US" sz="2000" smtClean="0"/>
              <a:t> of age</a:t>
            </a:r>
          </a:p>
          <a:p>
            <a:pPr eaLnBrk="1" hangingPunct="1">
              <a:lnSpc>
                <a:spcPct val="80000"/>
              </a:lnSpc>
              <a:buFont typeface="Wingdings" panose="05000000000000000000" pitchFamily="2" charset="2"/>
              <a:buNone/>
              <a:defRPr/>
            </a:pPr>
            <a:endParaRPr lang="en-CA" altLang="en-US" sz="2000" smtClean="0"/>
          </a:p>
          <a:p>
            <a:pPr eaLnBrk="1" hangingPunct="1">
              <a:lnSpc>
                <a:spcPct val="80000"/>
              </a:lnSpc>
              <a:defRPr/>
            </a:pPr>
            <a:r>
              <a:rPr lang="en-CA" altLang="en-US" sz="2000" smtClean="0"/>
              <a:t>By definition, infant should be well </a:t>
            </a:r>
            <a:r>
              <a:rPr lang="en-CA" altLang="en-US" sz="2000" smtClean="0">
                <a:solidFill>
                  <a:srgbClr val="FFFF00"/>
                </a:solidFill>
              </a:rPr>
              <a:t>nourished </a:t>
            </a:r>
            <a:r>
              <a:rPr lang="en-CA" altLang="en-US" sz="2000" smtClean="0"/>
              <a:t>and </a:t>
            </a:r>
            <a:r>
              <a:rPr lang="en-CA" altLang="en-US" sz="2000" smtClean="0">
                <a:solidFill>
                  <a:srgbClr val="FFFF00"/>
                </a:solidFill>
              </a:rPr>
              <a:t>gaining weight</a:t>
            </a:r>
          </a:p>
          <a:p>
            <a:pPr eaLnBrk="1" hangingPunct="1">
              <a:lnSpc>
                <a:spcPct val="80000"/>
              </a:lnSpc>
              <a:buFont typeface="Wingdings" panose="05000000000000000000" pitchFamily="2" charset="2"/>
              <a:buNone/>
              <a:defRPr/>
            </a:pPr>
            <a:endParaRPr lang="en-CA" altLang="en-US" sz="2000" smtClean="0">
              <a:solidFill>
                <a:srgbClr val="FFFF00"/>
              </a:solidFill>
            </a:endParaRPr>
          </a:p>
          <a:p>
            <a:pPr eaLnBrk="1" hangingPunct="1">
              <a:lnSpc>
                <a:spcPct val="80000"/>
              </a:lnSpc>
              <a:defRPr/>
            </a:pPr>
            <a:r>
              <a:rPr lang="en-CA" altLang="en-US" sz="2000" smtClean="0">
                <a:solidFill>
                  <a:srgbClr val="FFFF00"/>
                </a:solidFill>
              </a:rPr>
              <a:t>Brief cessation</a:t>
            </a:r>
            <a:r>
              <a:rPr lang="en-CA" altLang="en-US" sz="2000" smtClean="0"/>
              <a:t> of BM will cause </a:t>
            </a:r>
            <a:r>
              <a:rPr lang="en-CA" altLang="en-US" sz="2000" smtClean="0">
                <a:solidFill>
                  <a:srgbClr val="FFFF00"/>
                </a:solidFill>
              </a:rPr>
              <a:t>dramatic </a:t>
            </a:r>
            <a:r>
              <a:rPr lang="en-CA" altLang="en-US" sz="2000" smtClean="0"/>
              <a:t>fall in levels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ctrTitle"/>
          </p:nvPr>
        </p:nvSpPr>
        <p:spPr/>
        <p:txBody>
          <a:bodyPr/>
          <a:lstStyle/>
          <a:p>
            <a:pPr eaLnBrk="1" hangingPunct="1">
              <a:defRPr/>
            </a:pPr>
            <a:r>
              <a:rPr lang="en-CA" altLang="en-US" sz="4000" smtClean="0"/>
              <a:t>      </a:t>
            </a:r>
            <a:br>
              <a:rPr lang="en-CA" altLang="en-US" sz="4000" smtClean="0"/>
            </a:br>
            <a:r>
              <a:rPr lang="en-CA" altLang="en-US" sz="4000" smtClean="0"/>
              <a:t/>
            </a:r>
            <a:br>
              <a:rPr lang="en-CA" altLang="en-US" sz="4000" smtClean="0"/>
            </a:br>
            <a:r>
              <a:rPr lang="en-CA" altLang="en-US" sz="4000" smtClean="0"/>
              <a:t/>
            </a:r>
            <a:br>
              <a:rPr lang="en-CA" altLang="en-US" sz="4000" smtClean="0"/>
            </a:br>
            <a:r>
              <a:rPr lang="en-CA" altLang="en-US" sz="4000" smtClean="0"/>
              <a:t/>
            </a:r>
            <a:br>
              <a:rPr lang="en-CA" altLang="en-US" sz="4000" smtClean="0"/>
            </a:br>
            <a:r>
              <a:rPr lang="en-CA" altLang="en-US" sz="4000" smtClean="0"/>
              <a:t/>
            </a:r>
            <a:br>
              <a:rPr lang="en-CA" altLang="en-US" sz="4000" smtClean="0"/>
            </a:br>
            <a:endParaRPr lang="en-CA" altLang="en-US" sz="4000" smtClean="0"/>
          </a:p>
        </p:txBody>
      </p:sp>
      <p:sp>
        <p:nvSpPr>
          <p:cNvPr id="90117" name="Rectangle 5"/>
          <p:cNvSpPr>
            <a:spLocks noGrp="1" noChangeArrowheads="1"/>
          </p:cNvSpPr>
          <p:nvPr>
            <p:ph type="subTitle" idx="1"/>
          </p:nvPr>
        </p:nvSpPr>
        <p:spPr>
          <a:xfrm>
            <a:off x="1331913" y="3141663"/>
            <a:ext cx="6400800" cy="1752600"/>
          </a:xfrm>
        </p:spPr>
        <p:txBody>
          <a:bodyPr/>
          <a:lstStyle/>
          <a:p>
            <a:pPr eaLnBrk="1" hangingPunct="1">
              <a:defRPr/>
            </a:pPr>
            <a:r>
              <a:rPr lang="en-CA" altLang="en-US" sz="4000" b="1" smtClean="0"/>
              <a:t>      Isoimmunization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CA" altLang="en-US" smtClean="0"/>
              <a:t>        </a:t>
            </a:r>
          </a:p>
        </p:txBody>
      </p:sp>
      <p:sp>
        <p:nvSpPr>
          <p:cNvPr id="62467"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en-CA" altLang="en-US" sz="2400" smtClean="0"/>
              <a:t> </a:t>
            </a:r>
          </a:p>
          <a:p>
            <a:pPr lvl="1" eaLnBrk="1" hangingPunct="1">
              <a:lnSpc>
                <a:spcPct val="90000"/>
              </a:lnSpc>
              <a:defRPr/>
            </a:pPr>
            <a:r>
              <a:rPr lang="en-CA" altLang="en-US" sz="2000" smtClean="0"/>
              <a:t>RH blood group proteins; are a </a:t>
            </a:r>
            <a:r>
              <a:rPr lang="en-CA" altLang="en-US" sz="2000" smtClean="0">
                <a:solidFill>
                  <a:srgbClr val="FFFF00"/>
                </a:solidFill>
              </a:rPr>
              <a:t>highly antigenic</a:t>
            </a:r>
            <a:r>
              <a:rPr lang="en-CA" altLang="en-US" sz="2000" smtClean="0"/>
              <a:t> causing severe isoimmunization with a high risk of </a:t>
            </a:r>
            <a:r>
              <a:rPr lang="en-CA" altLang="en-US" sz="2000" smtClean="0">
                <a:solidFill>
                  <a:srgbClr val="FFFF00"/>
                </a:solidFill>
              </a:rPr>
              <a:t>fetal hydrops and death</a:t>
            </a:r>
          </a:p>
          <a:p>
            <a:pPr lvl="1" eaLnBrk="1" hangingPunct="1">
              <a:lnSpc>
                <a:spcPct val="90000"/>
              </a:lnSpc>
              <a:defRPr/>
            </a:pPr>
            <a:r>
              <a:rPr lang="en-CA" altLang="en-US" sz="2000" smtClean="0"/>
              <a:t>the D antigen may produce maternal sensitization with a fetomaternal hemorrhage </a:t>
            </a:r>
            <a:r>
              <a:rPr lang="en-CA" altLang="en-US" sz="2000" smtClean="0">
                <a:solidFill>
                  <a:srgbClr val="FFFF00"/>
                </a:solidFill>
              </a:rPr>
              <a:t>as small as 0.1 mL</a:t>
            </a:r>
            <a:r>
              <a:rPr lang="en-CA" altLang="en-US" sz="2000" smtClean="0"/>
              <a:t>.</a:t>
            </a:r>
          </a:p>
          <a:p>
            <a:pPr lvl="1" eaLnBrk="1" hangingPunct="1">
              <a:lnSpc>
                <a:spcPct val="90000"/>
              </a:lnSpc>
              <a:defRPr/>
            </a:pPr>
            <a:r>
              <a:rPr lang="en-CA" altLang="en-US" sz="2000" smtClean="0"/>
              <a:t>Rh hemolytic disease was the </a:t>
            </a:r>
            <a:r>
              <a:rPr lang="en-CA" altLang="en-US" sz="2000" smtClean="0">
                <a:solidFill>
                  <a:srgbClr val="FFFF00"/>
                </a:solidFill>
              </a:rPr>
              <a:t>most common cause of kernicterus. </a:t>
            </a:r>
          </a:p>
          <a:p>
            <a:pPr lvl="1" eaLnBrk="1" hangingPunct="1">
              <a:lnSpc>
                <a:spcPct val="90000"/>
              </a:lnSpc>
              <a:defRPr/>
            </a:pPr>
            <a:r>
              <a:rPr lang="en-CA" altLang="en-US" sz="2000" smtClean="0"/>
              <a:t>maternal prophylaxis with high-titer anti-D immunoglobulin G </a:t>
            </a:r>
            <a:r>
              <a:rPr lang="en-CA" altLang="en-US" sz="2000" smtClean="0">
                <a:solidFill>
                  <a:srgbClr val="FFFF00"/>
                </a:solidFill>
              </a:rPr>
              <a:t>(RhoGAM)</a:t>
            </a:r>
            <a:r>
              <a:rPr lang="en-CA" altLang="en-US" sz="2000" smtClean="0"/>
              <a:t> combined with </a:t>
            </a:r>
            <a:r>
              <a:rPr lang="en-CA" altLang="en-US" sz="2000" smtClean="0">
                <a:solidFill>
                  <a:srgbClr val="FFFF00"/>
                </a:solidFill>
              </a:rPr>
              <a:t>aggressive fetal surveillance and transfusion</a:t>
            </a:r>
            <a:r>
              <a:rPr lang="en-CA" altLang="en-US" sz="2000" smtClean="0"/>
              <a:t> has greatly reduced the incidence and severity of this disease. </a:t>
            </a:r>
          </a:p>
        </p:txBody>
      </p:sp>
      <p:sp>
        <p:nvSpPr>
          <p:cNvPr id="62470" name="Rectangle 6"/>
          <p:cNvSpPr>
            <a:spLocks noChangeArrowheads="1"/>
          </p:cNvSpPr>
          <p:nvPr/>
        </p:nvSpPr>
        <p:spPr bwMode="auto">
          <a:xfrm>
            <a:off x="1187450" y="188913"/>
            <a:ext cx="7559675" cy="1189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buClr>
                <a:schemeClr val="hlink"/>
              </a:buClr>
              <a:buSzPct val="70000"/>
              <a:buFont typeface="Wingdings" panose="05000000000000000000" pitchFamily="2" charset="2"/>
              <a:buNone/>
              <a:defRPr/>
            </a:pPr>
            <a:endParaRPr lang="en-CA" altLang="en-US" sz="3600"/>
          </a:p>
          <a:p>
            <a:pPr eaLnBrk="1" hangingPunct="1">
              <a:lnSpc>
                <a:spcPct val="90000"/>
              </a:lnSpc>
              <a:spcBef>
                <a:spcPct val="20000"/>
              </a:spcBef>
              <a:buClr>
                <a:schemeClr val="hlink"/>
              </a:buClr>
              <a:buSzPct val="70000"/>
              <a:buFont typeface="Wingdings" panose="05000000000000000000" pitchFamily="2" charset="2"/>
              <a:buNone/>
              <a:defRPr/>
            </a:pPr>
            <a:r>
              <a:rPr lang="en-CA" altLang="en-US" sz="3600"/>
              <a:t>             </a:t>
            </a:r>
            <a:r>
              <a:rPr lang="en-CA" altLang="en-US" sz="3600" b="1">
                <a:effectLst>
                  <a:outerShdw blurRad="38100" dist="38100" dir="2700000" algn="tl">
                    <a:srgbClr val="000000"/>
                  </a:outerShdw>
                </a:effectLst>
              </a:rPr>
              <a:t>Rh Isoimmunization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CA" altLang="en-US" smtClean="0"/>
              <a:t/>
            </a:r>
            <a:br>
              <a:rPr lang="en-CA" altLang="en-US" smtClean="0"/>
            </a:br>
            <a:endParaRPr lang="en-CA" altLang="en-US" smtClean="0"/>
          </a:p>
        </p:txBody>
      </p:sp>
      <p:sp>
        <p:nvSpPr>
          <p:cNvPr id="63491"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endParaRPr lang="en-CA" altLang="en-US" sz="2800" dirty="0" smtClean="0"/>
          </a:p>
          <a:p>
            <a:pPr lvl="2" eaLnBrk="1" hangingPunct="1">
              <a:lnSpc>
                <a:spcPct val="80000"/>
              </a:lnSpc>
              <a:defRPr/>
            </a:pPr>
            <a:r>
              <a:rPr lang="en-CA" altLang="en-US" sz="2000" dirty="0" smtClean="0"/>
              <a:t>Neonates with </a:t>
            </a:r>
            <a:r>
              <a:rPr lang="en-CA" altLang="en-US" sz="2000" dirty="0" smtClean="0">
                <a:solidFill>
                  <a:srgbClr val="FFFF00"/>
                </a:solidFill>
              </a:rPr>
              <a:t>group A or B erythrocytes</a:t>
            </a:r>
            <a:r>
              <a:rPr lang="en-CA" altLang="en-US" sz="2000" dirty="0" smtClean="0"/>
              <a:t> may have, hemolysis, and positive Coombs’ tests </a:t>
            </a:r>
          </a:p>
          <a:p>
            <a:pPr lvl="2" eaLnBrk="1" hangingPunct="1">
              <a:lnSpc>
                <a:spcPct val="80000"/>
              </a:lnSpc>
              <a:buFont typeface="Wingdings" panose="05000000000000000000" pitchFamily="2" charset="2"/>
              <a:buNone/>
              <a:defRPr/>
            </a:pPr>
            <a:endParaRPr lang="en-CA" altLang="en-US" sz="2000" dirty="0" smtClean="0"/>
          </a:p>
          <a:p>
            <a:pPr lvl="2" eaLnBrk="1" hangingPunct="1">
              <a:lnSpc>
                <a:spcPct val="80000"/>
              </a:lnSpc>
              <a:defRPr/>
            </a:pPr>
            <a:r>
              <a:rPr lang="en-CA" altLang="en-US" sz="2000" dirty="0" smtClean="0"/>
              <a:t>because of transfer of maternal </a:t>
            </a:r>
            <a:r>
              <a:rPr lang="en-CA" altLang="en-US" sz="2000" dirty="0" smtClean="0">
                <a:solidFill>
                  <a:srgbClr val="FFFF00"/>
                </a:solidFill>
              </a:rPr>
              <a:t>anti-A or anti-B antibody into the fetal circulation. </a:t>
            </a:r>
          </a:p>
          <a:p>
            <a:pPr lvl="2" eaLnBrk="1" hangingPunct="1">
              <a:lnSpc>
                <a:spcPct val="80000"/>
              </a:lnSpc>
              <a:buFont typeface="Wingdings" panose="05000000000000000000" pitchFamily="2" charset="2"/>
              <a:buNone/>
              <a:defRPr/>
            </a:pPr>
            <a:endParaRPr lang="en-CA" altLang="en-US" sz="2000" dirty="0" smtClean="0">
              <a:solidFill>
                <a:srgbClr val="FFFF00"/>
              </a:solidFill>
            </a:endParaRPr>
          </a:p>
          <a:p>
            <a:pPr lvl="2" eaLnBrk="1" hangingPunct="1">
              <a:lnSpc>
                <a:spcPct val="80000"/>
              </a:lnSpc>
              <a:defRPr/>
            </a:pPr>
            <a:r>
              <a:rPr lang="en-CA" altLang="en-US" sz="2000" dirty="0" smtClean="0">
                <a:solidFill>
                  <a:srgbClr val="FF0000"/>
                </a:solidFill>
              </a:rPr>
              <a:t>**The</a:t>
            </a:r>
            <a:r>
              <a:rPr lang="en-CA" altLang="en-US" sz="2000" dirty="0" smtClean="0"/>
              <a:t> disorder may occur in the </a:t>
            </a:r>
            <a:r>
              <a:rPr lang="en-CA" altLang="en-US" sz="2000" dirty="0" smtClean="0">
                <a:solidFill>
                  <a:srgbClr val="FFFF00"/>
                </a:solidFill>
              </a:rPr>
              <a:t>first-born </a:t>
            </a:r>
            <a:r>
              <a:rPr lang="en-CA" altLang="en-US" sz="2000" dirty="0" smtClean="0"/>
              <a:t>without prior sensitization of the mother and is </a:t>
            </a:r>
            <a:r>
              <a:rPr lang="en-CA" altLang="en-US" sz="2000" dirty="0" smtClean="0">
                <a:solidFill>
                  <a:srgbClr val="FFFF00"/>
                </a:solidFill>
              </a:rPr>
              <a:t>generally milder</a:t>
            </a:r>
            <a:r>
              <a:rPr lang="en-CA" altLang="en-US" sz="2000" dirty="0" smtClean="0"/>
              <a:t> and of shorter duration than Rh </a:t>
            </a:r>
            <a:r>
              <a:rPr lang="en-CA" altLang="en-US" sz="2000" dirty="0" err="1" smtClean="0"/>
              <a:t>erythroblastosis</a:t>
            </a:r>
            <a:endParaRPr lang="en-CA" altLang="en-US" sz="2000" dirty="0" smtClean="0"/>
          </a:p>
          <a:p>
            <a:pPr lvl="2" eaLnBrk="1" hangingPunct="1">
              <a:lnSpc>
                <a:spcPct val="80000"/>
              </a:lnSpc>
              <a:buFont typeface="Wingdings" panose="05000000000000000000" pitchFamily="2" charset="2"/>
              <a:buNone/>
              <a:defRPr/>
            </a:pPr>
            <a:r>
              <a:rPr lang="en-CA" altLang="en-US" sz="2000" dirty="0" smtClean="0"/>
              <a:t> </a:t>
            </a:r>
          </a:p>
          <a:p>
            <a:pPr lvl="2" eaLnBrk="1" hangingPunct="1">
              <a:lnSpc>
                <a:spcPct val="80000"/>
              </a:lnSpc>
              <a:defRPr/>
            </a:pPr>
            <a:r>
              <a:rPr lang="en-CA" altLang="en-US" sz="2000" dirty="0" smtClean="0"/>
              <a:t>may also cause </a:t>
            </a:r>
            <a:r>
              <a:rPr lang="en-CA" altLang="en-US" sz="2000" dirty="0" smtClean="0">
                <a:solidFill>
                  <a:srgbClr val="FFFF00"/>
                </a:solidFill>
              </a:rPr>
              <a:t>severe</a:t>
            </a:r>
            <a:r>
              <a:rPr lang="en-CA" altLang="en-US" sz="2000" dirty="0" smtClean="0"/>
              <a:t> hemolysis, jaundice, and kernicterus. </a:t>
            </a:r>
          </a:p>
        </p:txBody>
      </p:sp>
      <p:sp>
        <p:nvSpPr>
          <p:cNvPr id="63492" name="Rectangle 4"/>
          <p:cNvSpPr>
            <a:spLocks noChangeArrowheads="1"/>
          </p:cNvSpPr>
          <p:nvPr/>
        </p:nvSpPr>
        <p:spPr bwMode="auto">
          <a:xfrm>
            <a:off x="3059113" y="415925"/>
            <a:ext cx="5327650" cy="585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lnSpc>
                <a:spcPct val="90000"/>
              </a:lnSpc>
              <a:spcBef>
                <a:spcPct val="20000"/>
              </a:spcBef>
              <a:buClr>
                <a:schemeClr val="hlink"/>
              </a:buClr>
              <a:buSzPct val="70000"/>
              <a:buFont typeface="Wingdings" panose="05000000000000000000" pitchFamily="2" charset="2"/>
              <a:buNone/>
              <a:defRPr/>
            </a:pPr>
            <a:r>
              <a:rPr lang="en-CA" altLang="en-US" sz="3600" b="1">
                <a:effectLst>
                  <a:outerShdw blurRad="38100" dist="38100" dir="2700000" algn="tl">
                    <a:srgbClr val="000000"/>
                  </a:outerShdw>
                </a:effectLst>
              </a:rPr>
              <a:t>ABO Isoimmunization</a:t>
            </a:r>
            <a:r>
              <a:rPr lang="en-CA" altLang="en-US" sz="360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ctrTitle"/>
          </p:nvPr>
        </p:nvSpPr>
        <p:spPr/>
        <p:txBody>
          <a:bodyPr/>
          <a:lstStyle/>
          <a:p>
            <a:pPr eaLnBrk="1" hangingPunct="1">
              <a:defRPr/>
            </a:pPr>
            <a:r>
              <a:rPr lang="en-CA" altLang="en-US" smtClean="0"/>
              <a:t>            Kernicterus</a:t>
            </a:r>
          </a:p>
        </p:txBody>
      </p:sp>
      <p:sp>
        <p:nvSpPr>
          <p:cNvPr id="93189" name="Rectangle 5"/>
          <p:cNvSpPr>
            <a:spLocks noGrp="1" noChangeArrowheads="1"/>
          </p:cNvSpPr>
          <p:nvPr>
            <p:ph type="subTitle" idx="1"/>
          </p:nvPr>
        </p:nvSpPr>
        <p:spPr/>
        <p:txBody>
          <a:bodyPr/>
          <a:lstStyle/>
          <a:p>
            <a:pPr eaLnBrk="1" hangingPunct="1">
              <a:defRPr/>
            </a:pPr>
            <a:endParaRPr lang="en-US" alt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a:xfrm>
            <a:off x="1066800" y="1981200"/>
            <a:ext cx="7825680" cy="4114800"/>
          </a:xfrm>
        </p:spPr>
        <p:txBody>
          <a:bodyPr/>
          <a:lstStyle/>
          <a:p>
            <a:pPr algn="l"/>
            <a:r>
              <a:rPr lang="en-US" sz="2400" dirty="0" smtClean="0"/>
              <a:t>1 gram decrease in hemoglobin should produce 2 gram increase in TSB(total serum bilirubin) </a:t>
            </a:r>
          </a:p>
          <a:p>
            <a:r>
              <a:rPr lang="en-US" sz="2400" dirty="0" smtClean="0"/>
              <a:t>Pt hemoglobin level is 16 and TSB = 10..   after 4 hours </a:t>
            </a:r>
            <a:r>
              <a:rPr lang="en-US" sz="2400" dirty="0" err="1" smtClean="0"/>
              <a:t>hemo.level</a:t>
            </a:r>
            <a:r>
              <a:rPr lang="en-US" sz="2400" dirty="0" smtClean="0"/>
              <a:t> decreased to 15 and TSB increased to 12 so this is typical hemolysis (ABO or Rh incompatibility)</a:t>
            </a:r>
          </a:p>
          <a:p>
            <a:r>
              <a:rPr lang="en-US" sz="2400" dirty="0" smtClean="0"/>
              <a:t>Another </a:t>
            </a:r>
            <a:r>
              <a:rPr lang="en-US" sz="2400" dirty="0" err="1" smtClean="0"/>
              <a:t>pt</a:t>
            </a:r>
            <a:r>
              <a:rPr lang="en-US" sz="2400" dirty="0" smtClean="0"/>
              <a:t> .. </a:t>
            </a:r>
            <a:r>
              <a:rPr lang="en-US" sz="2400" dirty="0" err="1" smtClean="0"/>
              <a:t>Hemo.level</a:t>
            </a:r>
            <a:r>
              <a:rPr lang="en-US" sz="2400" dirty="0" smtClean="0"/>
              <a:t> was 16 and TSB =10 after 4 hours </a:t>
            </a:r>
            <a:r>
              <a:rPr lang="en-US" sz="2400" dirty="0" err="1" smtClean="0"/>
              <a:t>Hemo.level</a:t>
            </a:r>
            <a:r>
              <a:rPr lang="en-US" sz="2400" dirty="0" smtClean="0"/>
              <a:t> decreased to 15 and TSB increased to 11 … in this case the cause is not hemolysis (mostly its physiological jaundice)</a:t>
            </a:r>
            <a:endParaRPr lang="en-US" sz="2400" dirty="0"/>
          </a:p>
        </p:txBody>
      </p:sp>
    </p:spTree>
    <p:extLst>
      <p:ext uri="{BB962C8B-B14F-4D97-AF65-F5344CB8AC3E}">
        <p14:creationId xmlns:p14="http://schemas.microsoft.com/office/powerpoint/2010/main" xmlns="" val="3426239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CA" altLang="en-US" smtClean="0"/>
              <a:t>            Kernicterus</a:t>
            </a:r>
          </a:p>
        </p:txBody>
      </p:sp>
      <p:sp>
        <p:nvSpPr>
          <p:cNvPr id="18435" name="Rectangle 3"/>
          <p:cNvSpPr>
            <a:spLocks noGrp="1" noChangeArrowheads="1"/>
          </p:cNvSpPr>
          <p:nvPr>
            <p:ph type="body" idx="1"/>
          </p:nvPr>
        </p:nvSpPr>
        <p:spPr>
          <a:xfrm>
            <a:off x="971600" y="1412776"/>
            <a:ext cx="7543800" cy="4114800"/>
          </a:xfrm>
        </p:spPr>
        <p:txBody>
          <a:bodyPr/>
          <a:lstStyle/>
          <a:p>
            <a:pPr eaLnBrk="1" hangingPunct="1">
              <a:defRPr/>
            </a:pPr>
            <a:r>
              <a:rPr lang="en-CA" altLang="en-US" sz="2400" dirty="0" smtClean="0"/>
              <a:t>Acute complication of Conj. </a:t>
            </a:r>
            <a:r>
              <a:rPr lang="en-CA" altLang="en-US" sz="2400" dirty="0" err="1" smtClean="0"/>
              <a:t>Hyperbilirubinaemia</a:t>
            </a:r>
            <a:endParaRPr lang="en-CA" altLang="en-US" sz="2400" dirty="0" smtClean="0"/>
          </a:p>
          <a:p>
            <a:pPr eaLnBrk="1" hangingPunct="1">
              <a:buFont typeface="Wingdings" panose="05000000000000000000" pitchFamily="2" charset="2"/>
              <a:buNone/>
              <a:defRPr/>
            </a:pPr>
            <a:endParaRPr lang="en-CA" altLang="en-US" sz="2400" dirty="0" smtClean="0"/>
          </a:p>
          <a:p>
            <a:pPr eaLnBrk="1" hangingPunct="1">
              <a:defRPr/>
            </a:pPr>
            <a:r>
              <a:rPr lang="en-CA" altLang="en-US" sz="2400" dirty="0" smtClean="0"/>
              <a:t>Bilirubin stains and injures </a:t>
            </a:r>
            <a:r>
              <a:rPr lang="en-CA" altLang="en-US" sz="2400" dirty="0" smtClean="0">
                <a:solidFill>
                  <a:srgbClr val="FFFF00"/>
                </a:solidFill>
              </a:rPr>
              <a:t>basal ganglia</a:t>
            </a:r>
          </a:p>
          <a:p>
            <a:pPr lvl="1" eaLnBrk="1" hangingPunct="1">
              <a:defRPr/>
            </a:pPr>
            <a:r>
              <a:rPr lang="en-CA" altLang="en-US" sz="2000" dirty="0" smtClean="0"/>
              <a:t>High pitched cry</a:t>
            </a:r>
          </a:p>
          <a:p>
            <a:pPr lvl="1" eaLnBrk="1" hangingPunct="1">
              <a:defRPr/>
            </a:pPr>
            <a:r>
              <a:rPr lang="en-CA" altLang="en-US" sz="2000" dirty="0" smtClean="0"/>
              <a:t>Neck retraction/ </a:t>
            </a:r>
            <a:r>
              <a:rPr lang="en-CA" altLang="en-US" sz="2000" dirty="0" err="1">
                <a:solidFill>
                  <a:srgbClr val="FFFF00"/>
                </a:solidFill>
              </a:rPr>
              <a:t>opisthotonus</a:t>
            </a:r>
            <a:endParaRPr lang="en-CA" altLang="en-US" sz="2000" dirty="0" smtClean="0">
              <a:solidFill>
                <a:srgbClr val="FFFF00"/>
              </a:solidFill>
            </a:endParaRPr>
          </a:p>
          <a:p>
            <a:pPr lvl="1" eaLnBrk="1" hangingPunct="1">
              <a:defRPr/>
            </a:pPr>
            <a:r>
              <a:rPr lang="en-CA" altLang="en-US" sz="2000" dirty="0" smtClean="0"/>
              <a:t>Lethargy &amp; coma</a:t>
            </a:r>
          </a:p>
          <a:p>
            <a:pPr lvl="1" eaLnBrk="1" hangingPunct="1">
              <a:defRPr/>
            </a:pPr>
            <a:r>
              <a:rPr lang="en-CA" altLang="en-US" sz="2000" dirty="0" smtClean="0"/>
              <a:t>Seizures</a:t>
            </a:r>
          </a:p>
          <a:p>
            <a:pPr lvl="1" eaLnBrk="1" hangingPunct="1">
              <a:defRPr/>
            </a:pPr>
            <a:r>
              <a:rPr lang="en-CA" altLang="en-US" sz="2000" dirty="0" smtClean="0"/>
              <a:t>Death</a:t>
            </a:r>
          </a:p>
        </p:txBody>
      </p:sp>
      <p:sp>
        <p:nvSpPr>
          <p:cNvPr id="2" name="Rectangle 1"/>
          <p:cNvSpPr/>
          <p:nvPr/>
        </p:nvSpPr>
        <p:spPr>
          <a:xfrm>
            <a:off x="3779912" y="3501008"/>
            <a:ext cx="5364088"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Presence of any sign of Kernicterus change the management to exchange transfusion .</a:t>
            </a:r>
          </a:p>
          <a:p>
            <a:pPr algn="ctr"/>
            <a:r>
              <a:rPr lang="en-US" dirty="0" smtClean="0"/>
              <a:t>Neonates are more prone to Kernicterus because : 1-immature BBB (especially premature baby so any jaundice in those is alarming sign and need observation) ,2-premature babies have respiratory distress and metabolic acidosis ,3-hypothermia ,4-low albumin level</a:t>
            </a:r>
          </a:p>
          <a:p>
            <a:pPr algn="ctr"/>
            <a:r>
              <a:rPr lang="en-US" dirty="0" smtClean="0"/>
              <a:t>All these factors increase exchange across BBB</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1066800" y="1981200"/>
            <a:ext cx="7543800" cy="4400550"/>
          </a:xfrm>
        </p:spPr>
        <p:txBody>
          <a:bodyPr/>
          <a:lstStyle/>
          <a:p>
            <a:pPr eaLnBrk="1" hangingPunct="1">
              <a:lnSpc>
                <a:spcPct val="80000"/>
              </a:lnSpc>
              <a:buFont typeface="Wingdings" panose="05000000000000000000" pitchFamily="2" charset="2"/>
              <a:buNone/>
              <a:defRPr/>
            </a:pPr>
            <a:endParaRPr lang="en-CA" altLang="en-US" sz="1200" smtClean="0"/>
          </a:p>
          <a:p>
            <a:pPr eaLnBrk="1" hangingPunct="1">
              <a:lnSpc>
                <a:spcPct val="80000"/>
              </a:lnSpc>
              <a:defRPr/>
            </a:pPr>
            <a:r>
              <a:rPr lang="en-CA" altLang="en-US" sz="1200" b="1" smtClean="0"/>
              <a:t>ACUTE FORM</a:t>
            </a:r>
            <a:r>
              <a:rPr lang="en-CA" altLang="en-US" sz="1200" smtClean="0"/>
              <a:t>  </a:t>
            </a:r>
          </a:p>
          <a:p>
            <a:pPr lvl="2" eaLnBrk="1" hangingPunct="1">
              <a:lnSpc>
                <a:spcPct val="80000"/>
              </a:lnSpc>
              <a:defRPr/>
            </a:pPr>
            <a:r>
              <a:rPr lang="en-CA" altLang="en-US" sz="1200" smtClean="0"/>
              <a:t>Phase 1 (1st 1–2 days): </a:t>
            </a:r>
          </a:p>
          <a:p>
            <a:pPr lvl="3" eaLnBrk="1" hangingPunct="1">
              <a:lnSpc>
                <a:spcPct val="80000"/>
              </a:lnSpc>
              <a:defRPr/>
            </a:pPr>
            <a:r>
              <a:rPr lang="en-CA" altLang="en-US" sz="1200" smtClean="0"/>
              <a:t>poor sucking</a:t>
            </a:r>
          </a:p>
          <a:p>
            <a:pPr lvl="3" eaLnBrk="1" hangingPunct="1">
              <a:lnSpc>
                <a:spcPct val="80000"/>
              </a:lnSpc>
              <a:defRPr/>
            </a:pPr>
            <a:r>
              <a:rPr lang="en-CA" altLang="en-US" sz="1200" smtClean="0"/>
              <a:t> stupor</a:t>
            </a:r>
          </a:p>
          <a:p>
            <a:pPr lvl="3" eaLnBrk="1" hangingPunct="1">
              <a:lnSpc>
                <a:spcPct val="80000"/>
              </a:lnSpc>
              <a:defRPr/>
            </a:pPr>
            <a:r>
              <a:rPr lang="en-CA" altLang="en-US" sz="1200" smtClean="0"/>
              <a:t>hypotonia</a:t>
            </a:r>
          </a:p>
          <a:p>
            <a:pPr lvl="3" eaLnBrk="1" hangingPunct="1">
              <a:lnSpc>
                <a:spcPct val="80000"/>
              </a:lnSpc>
              <a:defRPr/>
            </a:pPr>
            <a:r>
              <a:rPr lang="en-CA" altLang="en-US" sz="1200" smtClean="0"/>
              <a:t>seizures </a:t>
            </a:r>
          </a:p>
          <a:p>
            <a:pPr lvl="2" eaLnBrk="1" hangingPunct="1">
              <a:lnSpc>
                <a:spcPct val="80000"/>
              </a:lnSpc>
              <a:defRPr/>
            </a:pPr>
            <a:r>
              <a:rPr lang="en-CA" altLang="en-US" sz="1200" smtClean="0"/>
              <a:t> Phase 2 (middle of 1st wk): </a:t>
            </a:r>
          </a:p>
          <a:p>
            <a:pPr lvl="3" eaLnBrk="1" hangingPunct="1">
              <a:lnSpc>
                <a:spcPct val="80000"/>
              </a:lnSpc>
              <a:defRPr/>
            </a:pPr>
            <a:r>
              <a:rPr lang="en-CA" altLang="en-US" sz="1200" smtClean="0"/>
              <a:t>hypertonia of extensor muscles</a:t>
            </a:r>
          </a:p>
          <a:p>
            <a:pPr lvl="3" eaLnBrk="1" hangingPunct="1">
              <a:lnSpc>
                <a:spcPct val="80000"/>
              </a:lnSpc>
              <a:defRPr/>
            </a:pPr>
            <a:r>
              <a:rPr lang="en-CA" altLang="en-US" sz="1200" smtClean="0"/>
              <a:t> opisthotonos</a:t>
            </a:r>
          </a:p>
          <a:p>
            <a:pPr lvl="3" eaLnBrk="1" hangingPunct="1">
              <a:lnSpc>
                <a:spcPct val="80000"/>
              </a:lnSpc>
              <a:defRPr/>
            </a:pPr>
            <a:r>
              <a:rPr lang="en-CA" altLang="en-US" sz="1200" smtClean="0"/>
              <a:t> fever </a:t>
            </a:r>
          </a:p>
          <a:p>
            <a:pPr lvl="2" eaLnBrk="1" hangingPunct="1">
              <a:lnSpc>
                <a:spcPct val="80000"/>
              </a:lnSpc>
              <a:defRPr/>
            </a:pPr>
            <a:r>
              <a:rPr lang="en-CA" altLang="en-US" sz="1200" smtClean="0"/>
              <a:t> Phase 3 (after the 1st wk):</a:t>
            </a:r>
          </a:p>
          <a:p>
            <a:pPr lvl="3" eaLnBrk="1" hangingPunct="1">
              <a:lnSpc>
                <a:spcPct val="80000"/>
              </a:lnSpc>
              <a:defRPr/>
            </a:pPr>
            <a:r>
              <a:rPr lang="en-CA" altLang="en-US" sz="1200" smtClean="0"/>
              <a:t> hypertonia</a:t>
            </a:r>
          </a:p>
          <a:p>
            <a:pPr eaLnBrk="1" hangingPunct="1">
              <a:lnSpc>
                <a:spcPct val="80000"/>
              </a:lnSpc>
              <a:defRPr/>
            </a:pPr>
            <a:r>
              <a:rPr lang="en-CA" altLang="en-US" sz="1200" b="1" smtClean="0"/>
              <a:t>CHRONIC FORM</a:t>
            </a:r>
            <a:r>
              <a:rPr lang="en-CA" altLang="en-US" sz="1200" smtClean="0"/>
              <a:t> </a:t>
            </a:r>
          </a:p>
          <a:p>
            <a:pPr lvl="2" eaLnBrk="1" hangingPunct="1">
              <a:lnSpc>
                <a:spcPct val="80000"/>
              </a:lnSpc>
              <a:defRPr/>
            </a:pPr>
            <a:r>
              <a:rPr lang="en-CA" altLang="en-US" sz="1200" smtClean="0"/>
              <a:t> First year: </a:t>
            </a:r>
          </a:p>
          <a:p>
            <a:pPr lvl="3" eaLnBrk="1" hangingPunct="1">
              <a:lnSpc>
                <a:spcPct val="80000"/>
              </a:lnSpc>
              <a:defRPr/>
            </a:pPr>
            <a:r>
              <a:rPr lang="en-CA" altLang="en-US" sz="1200" smtClean="0"/>
              <a:t>Hypotonia</a:t>
            </a:r>
          </a:p>
          <a:p>
            <a:pPr lvl="3" eaLnBrk="1" hangingPunct="1">
              <a:lnSpc>
                <a:spcPct val="80000"/>
              </a:lnSpc>
              <a:defRPr/>
            </a:pPr>
            <a:r>
              <a:rPr lang="en-CA" altLang="en-US" sz="1200" smtClean="0"/>
              <a:t> active deep tendon reflexes</a:t>
            </a:r>
          </a:p>
          <a:p>
            <a:pPr lvl="3" eaLnBrk="1" hangingPunct="1">
              <a:lnSpc>
                <a:spcPct val="80000"/>
              </a:lnSpc>
              <a:defRPr/>
            </a:pPr>
            <a:r>
              <a:rPr lang="en-CA" altLang="en-US" sz="1200" smtClean="0"/>
              <a:t>obligatory tonic neck reflexes</a:t>
            </a:r>
          </a:p>
          <a:p>
            <a:pPr lvl="3" eaLnBrk="1" hangingPunct="1">
              <a:lnSpc>
                <a:spcPct val="80000"/>
              </a:lnSpc>
              <a:defRPr/>
            </a:pPr>
            <a:r>
              <a:rPr lang="en-CA" altLang="en-US" sz="1200" smtClean="0"/>
              <a:t> delayed motor skills  </a:t>
            </a:r>
          </a:p>
          <a:p>
            <a:pPr lvl="2" eaLnBrk="1" hangingPunct="1">
              <a:lnSpc>
                <a:spcPct val="80000"/>
              </a:lnSpc>
              <a:defRPr/>
            </a:pPr>
            <a:r>
              <a:rPr lang="en-CA" altLang="en-US" sz="1200" smtClean="0"/>
              <a:t>After 1st yr: </a:t>
            </a:r>
          </a:p>
          <a:p>
            <a:pPr lvl="3" eaLnBrk="1" hangingPunct="1">
              <a:lnSpc>
                <a:spcPct val="80000"/>
              </a:lnSpc>
              <a:defRPr/>
            </a:pPr>
            <a:r>
              <a:rPr lang="en-CA" altLang="en-US" sz="1200" smtClean="0"/>
              <a:t>movement disorders (choreoathetosis, tremor), upward gaze, sensorineural hearing loss</a:t>
            </a:r>
          </a:p>
        </p:txBody>
      </p:sp>
      <p:sp>
        <p:nvSpPr>
          <p:cNvPr id="65540" name="Rectangle 4"/>
          <p:cNvSpPr>
            <a:spLocks noGrp="1" noChangeArrowheads="1"/>
          </p:cNvSpPr>
          <p:nvPr>
            <p:ph type="title"/>
          </p:nvPr>
        </p:nvSpPr>
        <p:spPr/>
        <p:txBody>
          <a:bodyPr/>
          <a:lstStyle/>
          <a:p>
            <a:pPr eaLnBrk="1" hangingPunct="1">
              <a:defRPr/>
            </a:pPr>
            <a:r>
              <a:rPr lang="en-CA" altLang="en-US" sz="4000" dirty="0" smtClean="0"/>
              <a:t>                </a:t>
            </a:r>
            <a:r>
              <a:rPr lang="en-CA" altLang="en-US" sz="3200" dirty="0" smtClean="0"/>
              <a:t>Kernicterus                     </a:t>
            </a:r>
            <a:br>
              <a:rPr lang="en-CA" altLang="en-US" sz="3200" dirty="0" smtClean="0"/>
            </a:br>
            <a:r>
              <a:rPr lang="en-CA" altLang="en-US" sz="3200" dirty="0" smtClean="0"/>
              <a:t>                </a:t>
            </a:r>
            <a:r>
              <a:rPr lang="en-CA" altLang="en-US" sz="2400" i="1" u="sng" dirty="0" smtClean="0">
                <a:solidFill>
                  <a:srgbClr val="FFFF00"/>
                </a:solidFill>
              </a:rPr>
              <a:t>phases of kernicterus </a:t>
            </a:r>
            <a:r>
              <a:rPr lang="ar-JO" altLang="en-US" sz="2400" i="1" u="sng" dirty="0" smtClean="0">
                <a:solidFill>
                  <a:srgbClr val="FFFF00"/>
                </a:solidFill>
              </a:rPr>
              <a:t>ما ركز عليها</a:t>
            </a:r>
            <a:r>
              <a:rPr lang="en-CA" altLang="en-US" sz="4000" b="0" dirty="0" smtClean="0"/>
              <a:t/>
            </a:r>
            <a:br>
              <a:rPr lang="en-CA" altLang="en-US" sz="4000" b="0" dirty="0" smtClean="0"/>
            </a:br>
            <a:endParaRPr lang="en-CA" altLang="en-US" sz="4000" b="0"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CA" altLang="en-US" sz="3600" smtClean="0"/>
              <a:t>                   Kernicterus</a:t>
            </a:r>
            <a:br>
              <a:rPr lang="en-CA" altLang="en-US" sz="3600" smtClean="0"/>
            </a:br>
            <a:r>
              <a:rPr lang="en-CA" altLang="en-US" sz="3600" smtClean="0"/>
              <a:t>                     </a:t>
            </a:r>
            <a:r>
              <a:rPr lang="en-CA" altLang="en-US" sz="3200" i="1" u="sng" smtClean="0">
                <a:solidFill>
                  <a:srgbClr val="FFFF00"/>
                </a:solidFill>
              </a:rPr>
              <a:t>Outcome</a:t>
            </a:r>
          </a:p>
        </p:txBody>
      </p:sp>
      <p:sp>
        <p:nvSpPr>
          <p:cNvPr id="66563" name="Rectangle 3"/>
          <p:cNvSpPr>
            <a:spLocks noGrp="1" noChangeArrowheads="1"/>
          </p:cNvSpPr>
          <p:nvPr>
            <p:ph type="body" idx="1"/>
          </p:nvPr>
        </p:nvSpPr>
        <p:spPr>
          <a:xfrm>
            <a:off x="1042988" y="1989138"/>
            <a:ext cx="7543800" cy="4114800"/>
          </a:xfrm>
        </p:spPr>
        <p:txBody>
          <a:bodyPr/>
          <a:lstStyle/>
          <a:p>
            <a:pPr eaLnBrk="1" hangingPunct="1">
              <a:defRPr/>
            </a:pPr>
            <a:r>
              <a:rPr lang="en-CA" altLang="en-US" sz="2400" dirty="0" smtClean="0"/>
              <a:t> Long-term survivors often demonstrate  :</a:t>
            </a:r>
          </a:p>
          <a:p>
            <a:pPr eaLnBrk="1" hangingPunct="1">
              <a:buFont typeface="Wingdings" panose="05000000000000000000" pitchFamily="2" charset="2"/>
              <a:buNone/>
              <a:defRPr/>
            </a:pPr>
            <a:endParaRPr lang="en-CA" altLang="en-US" sz="2400" dirty="0" smtClean="0"/>
          </a:p>
          <a:p>
            <a:pPr lvl="1" eaLnBrk="1" hangingPunct="1">
              <a:defRPr/>
            </a:pPr>
            <a:r>
              <a:rPr lang="en-CA" altLang="en-US" sz="2000" dirty="0" err="1" smtClean="0">
                <a:solidFill>
                  <a:srgbClr val="FF0000"/>
                </a:solidFill>
              </a:rPr>
              <a:t>choreoathetoid</a:t>
            </a:r>
            <a:r>
              <a:rPr lang="en-CA" altLang="en-US" sz="2000" dirty="0" smtClean="0">
                <a:solidFill>
                  <a:srgbClr val="FF0000"/>
                </a:solidFill>
              </a:rPr>
              <a:t> cerebral palsy</a:t>
            </a:r>
          </a:p>
          <a:p>
            <a:pPr lvl="1" eaLnBrk="1" hangingPunct="1">
              <a:defRPr/>
            </a:pPr>
            <a:r>
              <a:rPr lang="en-CA" altLang="en-US" sz="2000" dirty="0" smtClean="0"/>
              <a:t> upward </a:t>
            </a:r>
            <a:r>
              <a:rPr lang="en-CA" altLang="en-US" sz="2000" dirty="0" smtClean="0">
                <a:solidFill>
                  <a:srgbClr val="FFFF00"/>
                </a:solidFill>
              </a:rPr>
              <a:t>gaze palsy</a:t>
            </a:r>
            <a:endParaRPr lang="en-CA" altLang="en-US" sz="2000" dirty="0" smtClean="0"/>
          </a:p>
          <a:p>
            <a:pPr lvl="1" eaLnBrk="1" hangingPunct="1">
              <a:defRPr/>
            </a:pPr>
            <a:r>
              <a:rPr lang="en-CA" altLang="en-US" sz="2000" dirty="0" smtClean="0"/>
              <a:t>sensorineural </a:t>
            </a:r>
            <a:r>
              <a:rPr lang="en-CA" altLang="en-US" sz="2000" dirty="0" smtClean="0">
                <a:solidFill>
                  <a:srgbClr val="FFFF00"/>
                </a:solidFill>
              </a:rPr>
              <a:t>hearing loss</a:t>
            </a:r>
            <a:endParaRPr lang="en-CA" altLang="en-US" sz="2000" dirty="0" smtClean="0"/>
          </a:p>
          <a:p>
            <a:pPr lvl="1" eaLnBrk="1" hangingPunct="1">
              <a:defRPr/>
            </a:pPr>
            <a:r>
              <a:rPr lang="en-CA" altLang="en-US" sz="2000" dirty="0" smtClean="0"/>
              <a:t>mental retardation</a:t>
            </a:r>
          </a:p>
          <a:p>
            <a:pPr lvl="1" eaLnBrk="1" hangingPunct="1">
              <a:defRPr/>
            </a:pPr>
            <a:r>
              <a:rPr lang="en-CA" altLang="en-US" sz="2000" dirty="0" smtClean="0"/>
              <a:t> </a:t>
            </a:r>
            <a:r>
              <a:rPr lang="en-CA" altLang="en-US" sz="2000" dirty="0" smtClean="0">
                <a:solidFill>
                  <a:srgbClr val="FFFF00"/>
                </a:solidFill>
              </a:rPr>
              <a:t>dental dysplasia</a:t>
            </a:r>
            <a:r>
              <a:rPr lang="en-CA" altLang="en-US" sz="2000" dirty="0" smtClean="0"/>
              <a:t> during later infancy and childhood. </a:t>
            </a:r>
          </a:p>
          <a:p>
            <a:pPr eaLnBrk="1" hangingPunct="1">
              <a:defRPr/>
            </a:pPr>
            <a:endParaRPr lang="en-CA" altLang="en-US" sz="2000"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71550" y="0"/>
            <a:ext cx="7639050" cy="1371600"/>
          </a:xfrm>
        </p:spPr>
        <p:txBody>
          <a:bodyPr lIns="92075" tIns="46038" rIns="92075" bIns="46038" anchor="b"/>
          <a:lstStyle/>
          <a:p>
            <a:pPr eaLnBrk="1" hangingPunct="1">
              <a:defRPr/>
            </a:pPr>
            <a:r>
              <a:rPr lang="en-CA" altLang="en-US" sz="3200" smtClean="0"/>
              <a:t>                      Kernicterus</a:t>
            </a:r>
            <a:r>
              <a:rPr lang="en-CA" altLang="en-US" smtClean="0"/>
              <a:t> </a:t>
            </a:r>
            <a:br>
              <a:rPr lang="en-CA" altLang="en-US" smtClean="0"/>
            </a:br>
            <a:r>
              <a:rPr lang="en-CA" altLang="en-US" smtClean="0"/>
              <a:t>     </a:t>
            </a:r>
            <a:r>
              <a:rPr lang="en-CA" altLang="en-US" sz="2800" i="1" u="sng" smtClean="0">
                <a:solidFill>
                  <a:srgbClr val="FFFF00"/>
                </a:solidFill>
              </a:rPr>
              <a:t>Vigintophobia (fear of 20 (mg/dl)</a:t>
            </a:r>
          </a:p>
        </p:txBody>
      </p:sp>
      <p:sp>
        <p:nvSpPr>
          <p:cNvPr id="20483" name="Rectangle 3"/>
          <p:cNvSpPr>
            <a:spLocks noGrp="1" noChangeArrowheads="1"/>
          </p:cNvSpPr>
          <p:nvPr>
            <p:ph type="body" idx="1"/>
          </p:nvPr>
        </p:nvSpPr>
        <p:spPr/>
        <p:txBody>
          <a:bodyPr lIns="92075" tIns="46038" rIns="92075" bIns="46038"/>
          <a:lstStyle/>
          <a:p>
            <a:pPr eaLnBrk="1" hangingPunct="1">
              <a:lnSpc>
                <a:spcPct val="90000"/>
              </a:lnSpc>
              <a:defRPr/>
            </a:pPr>
            <a:r>
              <a:rPr lang="en-CA" altLang="en-US" sz="2400" dirty="0" smtClean="0"/>
              <a:t>1952 study of </a:t>
            </a:r>
            <a:r>
              <a:rPr lang="en-CA" altLang="en-US" sz="2400" dirty="0" smtClean="0">
                <a:solidFill>
                  <a:srgbClr val="FFFF00"/>
                </a:solidFill>
              </a:rPr>
              <a:t>Rh incompatible</a:t>
            </a:r>
            <a:r>
              <a:rPr lang="en-CA" altLang="en-US" sz="2400" dirty="0" smtClean="0"/>
              <a:t> infants</a:t>
            </a:r>
          </a:p>
          <a:p>
            <a:pPr lvl="1" eaLnBrk="1" hangingPunct="1">
              <a:lnSpc>
                <a:spcPct val="90000"/>
              </a:lnSpc>
              <a:defRPr/>
            </a:pPr>
            <a:r>
              <a:rPr lang="en-CA" altLang="en-US" sz="1800" dirty="0" smtClean="0">
                <a:solidFill>
                  <a:srgbClr val="FFFF00"/>
                </a:solidFill>
              </a:rPr>
              <a:t>50%</a:t>
            </a:r>
            <a:r>
              <a:rPr lang="en-CA" altLang="en-US" sz="1800" dirty="0" smtClean="0"/>
              <a:t> with bilirubin levels  </a:t>
            </a:r>
            <a:r>
              <a:rPr lang="en-CA" altLang="en-US" sz="1800" dirty="0" smtClean="0">
                <a:solidFill>
                  <a:srgbClr val="FFFF00"/>
                </a:solidFill>
              </a:rPr>
              <a:t>&gt; 500 </a:t>
            </a:r>
            <a:r>
              <a:rPr lang="en-CA" altLang="en-US" sz="1800" dirty="0" err="1" smtClean="0">
                <a:solidFill>
                  <a:srgbClr val="FFFF00"/>
                </a:solidFill>
                <a:latin typeface="Symbol" panose="05050102010706020507" pitchFamily="18" charset="2"/>
              </a:rPr>
              <a:t>m</a:t>
            </a:r>
            <a:r>
              <a:rPr lang="en-CA" altLang="en-US" sz="1800" dirty="0" err="1" smtClean="0">
                <a:solidFill>
                  <a:srgbClr val="FFFF00"/>
                </a:solidFill>
              </a:rPr>
              <a:t>mol</a:t>
            </a:r>
            <a:r>
              <a:rPr lang="en-CA" altLang="en-US" sz="1800" dirty="0" smtClean="0">
                <a:solidFill>
                  <a:srgbClr val="FFFF00"/>
                </a:solidFill>
              </a:rPr>
              <a:t>/l developed kernicterus</a:t>
            </a:r>
          </a:p>
          <a:p>
            <a:pPr lvl="1" eaLnBrk="1" hangingPunct="1">
              <a:lnSpc>
                <a:spcPct val="90000"/>
              </a:lnSpc>
              <a:defRPr/>
            </a:pPr>
            <a:r>
              <a:rPr lang="en-CA" altLang="en-US" sz="1800" dirty="0" smtClean="0"/>
              <a:t>No cases in 200 consecutive infants with bilirubin levels </a:t>
            </a:r>
            <a:r>
              <a:rPr lang="en-CA" altLang="en-US" sz="1800" dirty="0" smtClean="0">
                <a:solidFill>
                  <a:srgbClr val="FFFF00"/>
                </a:solidFill>
              </a:rPr>
              <a:t>&lt; 340 </a:t>
            </a:r>
            <a:r>
              <a:rPr lang="en-CA" altLang="en-US" sz="1800" dirty="0" err="1" smtClean="0">
                <a:solidFill>
                  <a:srgbClr val="FFFF00"/>
                </a:solidFill>
                <a:latin typeface="Symbol" panose="05050102010706020507" pitchFamily="18" charset="2"/>
              </a:rPr>
              <a:t>m</a:t>
            </a:r>
            <a:r>
              <a:rPr lang="en-CA" altLang="en-US" sz="1800" dirty="0" err="1" smtClean="0">
                <a:solidFill>
                  <a:srgbClr val="FFFF00"/>
                </a:solidFill>
              </a:rPr>
              <a:t>mol</a:t>
            </a:r>
            <a:r>
              <a:rPr lang="en-CA" altLang="en-US" sz="1800" dirty="0" smtClean="0">
                <a:solidFill>
                  <a:srgbClr val="FFFF00"/>
                </a:solidFill>
              </a:rPr>
              <a:t>/l (20 mg/dl)</a:t>
            </a:r>
          </a:p>
          <a:p>
            <a:pPr lvl="1" eaLnBrk="1" hangingPunct="1">
              <a:lnSpc>
                <a:spcPct val="90000"/>
              </a:lnSpc>
              <a:buFontTx/>
              <a:buNone/>
              <a:defRPr/>
            </a:pPr>
            <a:endParaRPr lang="en-CA" altLang="en-US" sz="1800" dirty="0" smtClean="0">
              <a:solidFill>
                <a:srgbClr val="FFFF00"/>
              </a:solidFill>
            </a:endParaRPr>
          </a:p>
          <a:p>
            <a:pPr eaLnBrk="1" hangingPunct="1">
              <a:lnSpc>
                <a:spcPct val="90000"/>
              </a:lnSpc>
              <a:defRPr/>
            </a:pPr>
            <a:r>
              <a:rPr lang="en-CA" altLang="en-US" sz="2400" dirty="0" smtClean="0"/>
              <a:t>1959 study on 54 healthy full term infants </a:t>
            </a:r>
            <a:r>
              <a:rPr lang="en-CA" altLang="en-US" sz="2400" dirty="0" smtClean="0">
                <a:solidFill>
                  <a:srgbClr val="FFFF00"/>
                </a:solidFill>
              </a:rPr>
              <a:t>without Rh or ABO</a:t>
            </a:r>
            <a:r>
              <a:rPr lang="en-CA" altLang="en-US" sz="2400" dirty="0" smtClean="0"/>
              <a:t> disease </a:t>
            </a:r>
          </a:p>
          <a:p>
            <a:pPr lvl="1" eaLnBrk="1" hangingPunct="1">
              <a:lnSpc>
                <a:spcPct val="90000"/>
              </a:lnSpc>
              <a:defRPr/>
            </a:pPr>
            <a:r>
              <a:rPr lang="en-CA" altLang="en-US" sz="1800" dirty="0" smtClean="0"/>
              <a:t>19 infants &gt; 425 </a:t>
            </a:r>
            <a:r>
              <a:rPr lang="en-CA" altLang="en-US" sz="1800" dirty="0" err="1" smtClean="0">
                <a:latin typeface="Symbol" panose="05050102010706020507" pitchFamily="18" charset="2"/>
              </a:rPr>
              <a:t>m</a:t>
            </a:r>
            <a:r>
              <a:rPr lang="en-CA" altLang="en-US" sz="1800" dirty="0" err="1" smtClean="0"/>
              <a:t>mol</a:t>
            </a:r>
            <a:r>
              <a:rPr lang="en-CA" altLang="en-US" sz="1800" dirty="0" smtClean="0"/>
              <a:t>/l</a:t>
            </a:r>
          </a:p>
          <a:p>
            <a:pPr lvl="1" eaLnBrk="1" hangingPunct="1">
              <a:lnSpc>
                <a:spcPct val="90000"/>
              </a:lnSpc>
              <a:defRPr/>
            </a:pPr>
            <a:r>
              <a:rPr lang="en-CA" altLang="en-US" sz="1800" dirty="0" smtClean="0"/>
              <a:t>9 infants &gt; 510 </a:t>
            </a:r>
            <a:r>
              <a:rPr lang="en-CA" altLang="en-US" sz="1800" dirty="0" err="1" smtClean="0">
                <a:latin typeface="Symbol" panose="05050102010706020507" pitchFamily="18" charset="2"/>
              </a:rPr>
              <a:t>m</a:t>
            </a:r>
            <a:r>
              <a:rPr lang="en-CA" altLang="en-US" sz="1800" dirty="0" err="1" smtClean="0"/>
              <a:t>mol</a:t>
            </a:r>
            <a:r>
              <a:rPr lang="en-CA" altLang="en-US" sz="1800" dirty="0" smtClean="0"/>
              <a:t>/l</a:t>
            </a:r>
          </a:p>
          <a:p>
            <a:pPr lvl="1" eaLnBrk="1" hangingPunct="1">
              <a:lnSpc>
                <a:spcPct val="90000"/>
              </a:lnSpc>
              <a:defRPr/>
            </a:pPr>
            <a:r>
              <a:rPr lang="en-CA" altLang="en-US" sz="1800" dirty="0" smtClean="0"/>
              <a:t>All with normal N/D exams at 6 months, 1, 2, and 4 years</a:t>
            </a:r>
          </a:p>
          <a:p>
            <a:pPr lvl="1" eaLnBrk="1" hangingPunct="1">
              <a:lnSpc>
                <a:spcPct val="90000"/>
              </a:lnSpc>
              <a:buFontTx/>
              <a:buNone/>
              <a:defRPr/>
            </a:pPr>
            <a:endParaRPr lang="en-US" altLang="en-US" sz="1800" dirty="0" smtClean="0"/>
          </a:p>
          <a:p>
            <a:pPr eaLnBrk="1" hangingPunct="1">
              <a:lnSpc>
                <a:spcPct val="90000"/>
              </a:lnSpc>
              <a:defRPr/>
            </a:pPr>
            <a:r>
              <a:rPr lang="en-US" altLang="en-US" sz="2000" dirty="0" smtClean="0"/>
              <a:t>However kernicterus </a:t>
            </a:r>
            <a:r>
              <a:rPr lang="en-US" altLang="en-US" sz="2000" u="sng" dirty="0" smtClean="0"/>
              <a:t>can</a:t>
            </a:r>
            <a:r>
              <a:rPr lang="en-US" altLang="en-US" sz="2000" dirty="0" smtClean="0"/>
              <a:t> occur in the absence of </a:t>
            </a:r>
            <a:r>
              <a:rPr lang="en-US" altLang="en-US" sz="2000" dirty="0" err="1" smtClean="0"/>
              <a:t>haemolysis</a:t>
            </a:r>
            <a:endParaRPr lang="en-CA" altLang="en-US" sz="2000" dirty="0"/>
          </a:p>
          <a:p>
            <a:pPr eaLnBrk="1" hangingPunct="1">
              <a:lnSpc>
                <a:spcPct val="90000"/>
              </a:lnSpc>
              <a:defRPr/>
            </a:pPr>
            <a:endParaRPr lang="en-CA" altLang="en-US" sz="2000" dirty="0" smtClean="0"/>
          </a:p>
          <a:p>
            <a:pPr algn="r" rtl="1" eaLnBrk="1" hangingPunct="1">
              <a:lnSpc>
                <a:spcPct val="90000"/>
              </a:lnSpc>
              <a:defRPr/>
            </a:pPr>
            <a:r>
              <a:rPr lang="ar-JO" altLang="en-US" sz="2000" dirty="0" smtClean="0"/>
              <a:t>مش مهم كثير ... يقول انه قبل كانوا يعتمدوا على رقم 20 اذا تخطاها تركيز البيلروبين رح يصير </a:t>
            </a:r>
            <a:r>
              <a:rPr lang="en-US" altLang="en-US" sz="2000" dirty="0" smtClean="0"/>
              <a:t>kernicterus</a:t>
            </a:r>
            <a:r>
              <a:rPr lang="ar-JO" altLang="en-US" sz="2000" dirty="0" smtClean="0"/>
              <a:t> ولكن هذا الكلام تم الغاءه</a:t>
            </a:r>
            <a:endParaRPr lang="en-CA" altLang="en-US" sz="2000"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lIns="92075" tIns="46038" rIns="92075" bIns="46038" anchor="b"/>
          <a:lstStyle/>
          <a:p>
            <a:pPr eaLnBrk="1" hangingPunct="1">
              <a:defRPr/>
            </a:pPr>
            <a:r>
              <a:rPr lang="en-CA" altLang="en-US" sz="3200" smtClean="0"/>
              <a:t>                      Kernicterus </a:t>
            </a:r>
            <a:br>
              <a:rPr lang="en-CA" altLang="en-US" sz="3200" smtClean="0"/>
            </a:br>
            <a:r>
              <a:rPr lang="en-CA" altLang="en-US" sz="3200" smtClean="0"/>
              <a:t>                     </a:t>
            </a:r>
            <a:r>
              <a:rPr lang="en-CA" altLang="en-US" sz="2800" i="1" u="sng" smtClean="0">
                <a:solidFill>
                  <a:srgbClr val="FFFF00"/>
                </a:solidFill>
              </a:rPr>
              <a:t>The Dilemma</a:t>
            </a:r>
          </a:p>
        </p:txBody>
      </p:sp>
      <p:sp>
        <p:nvSpPr>
          <p:cNvPr id="21507" name="Rectangle 3"/>
          <p:cNvSpPr>
            <a:spLocks noGrp="1" noChangeArrowheads="1"/>
          </p:cNvSpPr>
          <p:nvPr>
            <p:ph type="body" idx="1"/>
          </p:nvPr>
        </p:nvSpPr>
        <p:spPr>
          <a:xfrm>
            <a:off x="1042988" y="1989138"/>
            <a:ext cx="7543800" cy="4114800"/>
          </a:xfrm>
        </p:spPr>
        <p:txBody>
          <a:bodyPr lIns="92075" tIns="46038" rIns="92075" bIns="46038"/>
          <a:lstStyle/>
          <a:p>
            <a:pPr eaLnBrk="1" hangingPunct="1">
              <a:lnSpc>
                <a:spcPct val="80000"/>
              </a:lnSpc>
              <a:defRPr/>
            </a:pPr>
            <a:r>
              <a:rPr lang="en-CA" altLang="en-US" sz="1800" smtClean="0">
                <a:solidFill>
                  <a:srgbClr val="FFFF00"/>
                </a:solidFill>
              </a:rPr>
              <a:t>Not clear what</a:t>
            </a:r>
            <a:r>
              <a:rPr lang="en-CA" altLang="en-US" sz="1800" smtClean="0"/>
              <a:t> level represents a risk to normal, healthy,  term infants</a:t>
            </a:r>
          </a:p>
          <a:p>
            <a:pPr eaLnBrk="1" hangingPunct="1">
              <a:lnSpc>
                <a:spcPct val="80000"/>
              </a:lnSpc>
              <a:buFont typeface="Wingdings" panose="05000000000000000000" pitchFamily="2" charset="2"/>
              <a:buNone/>
              <a:defRPr/>
            </a:pPr>
            <a:endParaRPr lang="en-CA" altLang="en-US" sz="1800" smtClean="0"/>
          </a:p>
          <a:p>
            <a:pPr eaLnBrk="1" hangingPunct="1">
              <a:lnSpc>
                <a:spcPct val="80000"/>
              </a:lnSpc>
              <a:defRPr/>
            </a:pPr>
            <a:r>
              <a:rPr lang="en-US" altLang="en-US" sz="1800" smtClean="0"/>
              <a:t>Infants with </a:t>
            </a:r>
            <a:r>
              <a:rPr lang="en-CA" altLang="en-US" sz="1800" i="1" smtClean="0">
                <a:solidFill>
                  <a:srgbClr val="FFFF00"/>
                </a:solidFill>
              </a:rPr>
              <a:t>Rh</a:t>
            </a:r>
            <a:r>
              <a:rPr lang="en-US" altLang="en-US" sz="1800" i="1" smtClean="0">
                <a:solidFill>
                  <a:srgbClr val="FFFF00"/>
                </a:solidFill>
              </a:rPr>
              <a:t>esus</a:t>
            </a:r>
            <a:r>
              <a:rPr lang="en-CA" altLang="en-US" sz="1800" i="1" smtClean="0">
                <a:solidFill>
                  <a:srgbClr val="FFFF00"/>
                </a:solidFill>
              </a:rPr>
              <a:t> disease</a:t>
            </a:r>
            <a:r>
              <a:rPr lang="en-CA" altLang="en-US" sz="1800" smtClean="0"/>
              <a:t> clearly at risk </a:t>
            </a:r>
            <a:r>
              <a:rPr lang="en-CA" altLang="en-US" sz="1800" smtClean="0">
                <a:solidFill>
                  <a:srgbClr val="FFFF00"/>
                </a:solidFill>
              </a:rPr>
              <a:t>&gt;  (20 mg/dl)</a:t>
            </a:r>
          </a:p>
          <a:p>
            <a:pPr eaLnBrk="1" hangingPunct="1">
              <a:lnSpc>
                <a:spcPct val="80000"/>
              </a:lnSpc>
              <a:buFont typeface="Wingdings" panose="05000000000000000000" pitchFamily="2" charset="2"/>
              <a:buNone/>
              <a:defRPr/>
            </a:pPr>
            <a:endParaRPr lang="en-CA" altLang="en-US" sz="1800" smtClean="0">
              <a:solidFill>
                <a:srgbClr val="FFFF00"/>
              </a:solidFill>
            </a:endParaRPr>
          </a:p>
          <a:p>
            <a:pPr eaLnBrk="1" hangingPunct="1">
              <a:lnSpc>
                <a:spcPct val="80000"/>
              </a:lnSpc>
              <a:defRPr/>
            </a:pPr>
            <a:r>
              <a:rPr lang="en-CA" altLang="en-US" sz="1800" smtClean="0"/>
              <a:t>ABO probably the </a:t>
            </a:r>
            <a:r>
              <a:rPr lang="en-CA" altLang="en-US" sz="1800" smtClean="0">
                <a:solidFill>
                  <a:srgbClr val="FFFF00"/>
                </a:solidFill>
              </a:rPr>
              <a:t>same risks as</a:t>
            </a:r>
            <a:r>
              <a:rPr lang="en-CA" altLang="en-US" sz="1800" smtClean="0"/>
              <a:t> </a:t>
            </a:r>
            <a:r>
              <a:rPr lang="en-US" altLang="en-US" sz="1800" smtClean="0"/>
              <a:t>those with </a:t>
            </a:r>
            <a:r>
              <a:rPr lang="en-CA" altLang="en-US" sz="1800" smtClean="0"/>
              <a:t>Rh</a:t>
            </a:r>
            <a:r>
              <a:rPr lang="en-US" altLang="en-US" sz="1800" smtClean="0"/>
              <a:t>esus</a:t>
            </a:r>
            <a:r>
              <a:rPr lang="en-CA" altLang="en-US" sz="1800" smtClean="0"/>
              <a:t> disease</a:t>
            </a:r>
          </a:p>
          <a:p>
            <a:pPr eaLnBrk="1" hangingPunct="1">
              <a:lnSpc>
                <a:spcPct val="80000"/>
              </a:lnSpc>
              <a:buFont typeface="Wingdings" panose="05000000000000000000" pitchFamily="2" charset="2"/>
              <a:buNone/>
              <a:defRPr/>
            </a:pPr>
            <a:endParaRPr lang="en-CA" altLang="en-US" sz="1800" smtClean="0"/>
          </a:p>
          <a:p>
            <a:pPr eaLnBrk="1" hangingPunct="1">
              <a:lnSpc>
                <a:spcPct val="80000"/>
              </a:lnSpc>
              <a:defRPr/>
            </a:pPr>
            <a:r>
              <a:rPr lang="en-CA" altLang="en-US" sz="1800" smtClean="0">
                <a:solidFill>
                  <a:srgbClr val="FFFF00"/>
                </a:solidFill>
              </a:rPr>
              <a:t>Prem</a:t>
            </a:r>
            <a:r>
              <a:rPr lang="en-US" altLang="en-US" sz="1800" smtClean="0">
                <a:solidFill>
                  <a:srgbClr val="FFFF00"/>
                </a:solidFill>
              </a:rPr>
              <a:t>ature infants</a:t>
            </a:r>
            <a:r>
              <a:rPr lang="en-US" altLang="en-US" sz="1800" smtClean="0"/>
              <a:t> </a:t>
            </a:r>
            <a:r>
              <a:rPr lang="en-CA" altLang="en-US" sz="1800" smtClean="0"/>
              <a:t>can probably develop kernicterus at levels well </a:t>
            </a:r>
            <a:r>
              <a:rPr lang="en-CA" altLang="en-US" sz="1800" smtClean="0">
                <a:solidFill>
                  <a:srgbClr val="FFFF00"/>
                </a:solidFill>
              </a:rPr>
              <a:t>below 340 </a:t>
            </a:r>
            <a:r>
              <a:rPr lang="en-CA" altLang="en-US" sz="1800" smtClean="0">
                <a:solidFill>
                  <a:srgbClr val="FFFF00"/>
                </a:solidFill>
                <a:latin typeface="Symbol" panose="05050102010706020507" pitchFamily="18" charset="2"/>
              </a:rPr>
              <a:t>m</a:t>
            </a:r>
            <a:r>
              <a:rPr lang="en-CA" altLang="en-US" sz="1800" smtClean="0">
                <a:solidFill>
                  <a:srgbClr val="FFFF00"/>
                </a:solidFill>
              </a:rPr>
              <a:t>mol/l</a:t>
            </a:r>
          </a:p>
          <a:p>
            <a:pPr eaLnBrk="1" hangingPunct="1">
              <a:lnSpc>
                <a:spcPct val="80000"/>
              </a:lnSpc>
              <a:buFont typeface="Wingdings" panose="05000000000000000000" pitchFamily="2" charset="2"/>
              <a:buNone/>
              <a:defRPr/>
            </a:pPr>
            <a:endParaRPr lang="en-CA" altLang="en-US" sz="1800" smtClean="0">
              <a:solidFill>
                <a:srgbClr val="FFFF00"/>
              </a:solidFill>
            </a:endParaRPr>
          </a:p>
          <a:p>
            <a:pPr eaLnBrk="1" hangingPunct="1">
              <a:lnSpc>
                <a:spcPct val="80000"/>
              </a:lnSpc>
              <a:defRPr/>
            </a:pPr>
            <a:r>
              <a:rPr lang="en-CA" altLang="en-US" sz="1800" smtClean="0">
                <a:solidFill>
                  <a:srgbClr val="FFFF00"/>
                </a:solidFill>
              </a:rPr>
              <a:t>Sepsis</a:t>
            </a:r>
            <a:r>
              <a:rPr lang="en-CA" altLang="en-US" sz="1800" smtClean="0"/>
              <a:t> increases risk for any infant </a:t>
            </a:r>
          </a:p>
          <a:p>
            <a:pPr eaLnBrk="1" hangingPunct="1">
              <a:lnSpc>
                <a:spcPct val="80000"/>
              </a:lnSpc>
              <a:buFont typeface="Wingdings" panose="05000000000000000000" pitchFamily="2" charset="2"/>
              <a:buNone/>
              <a:defRPr/>
            </a:pPr>
            <a:endParaRPr lang="en-CA" altLang="en-US" sz="1800" smtClean="0"/>
          </a:p>
          <a:p>
            <a:pPr eaLnBrk="1" hangingPunct="1">
              <a:lnSpc>
                <a:spcPct val="80000"/>
              </a:lnSpc>
              <a:defRPr/>
            </a:pPr>
            <a:r>
              <a:rPr lang="en-CA" altLang="en-US" sz="1800" smtClean="0">
                <a:solidFill>
                  <a:srgbClr val="FFFF00"/>
                </a:solidFill>
              </a:rPr>
              <a:t>Hyperosmolar </a:t>
            </a:r>
            <a:r>
              <a:rPr lang="en-CA" altLang="en-US" sz="1800" smtClean="0"/>
              <a:t>states injure the blood brain barrier and make it more permeable to bilirubin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42988" y="260350"/>
            <a:ext cx="7543800" cy="1252538"/>
          </a:xfrm>
        </p:spPr>
        <p:txBody>
          <a:bodyPr lIns="92075" tIns="46038" rIns="92075" bIns="46038" anchor="b"/>
          <a:lstStyle/>
          <a:p>
            <a:pPr eaLnBrk="1" hangingPunct="1">
              <a:defRPr/>
            </a:pPr>
            <a:r>
              <a:rPr lang="en-CA" altLang="en-US" sz="4000" smtClean="0"/>
              <a:t>           </a:t>
            </a:r>
            <a:r>
              <a:rPr lang="en-CA" altLang="en-US" sz="3200" smtClean="0"/>
              <a:t>Hyperbilirubinemia</a:t>
            </a:r>
            <a:r>
              <a:rPr lang="en-CA" altLang="en-US" sz="4000" smtClean="0"/>
              <a:t> </a:t>
            </a:r>
            <a:br>
              <a:rPr lang="en-CA" altLang="en-US" sz="4000" smtClean="0"/>
            </a:br>
            <a:r>
              <a:rPr lang="en-CA" altLang="en-US" sz="4000" smtClean="0"/>
              <a:t>              </a:t>
            </a:r>
            <a:r>
              <a:rPr lang="en-CA" altLang="en-US" sz="4000" i="1" u="sng" smtClean="0">
                <a:solidFill>
                  <a:srgbClr val="FFFF00"/>
                </a:solidFill>
              </a:rPr>
              <a:t>Treatment</a:t>
            </a:r>
          </a:p>
        </p:txBody>
      </p:sp>
      <p:sp>
        <p:nvSpPr>
          <p:cNvPr id="27651" name="Rectangle 3"/>
          <p:cNvSpPr>
            <a:spLocks noGrp="1" noChangeArrowheads="1"/>
          </p:cNvSpPr>
          <p:nvPr>
            <p:ph type="body" idx="1"/>
          </p:nvPr>
        </p:nvSpPr>
        <p:spPr/>
        <p:txBody>
          <a:bodyPr lIns="92075" tIns="46038" rIns="92075" bIns="46038"/>
          <a:lstStyle/>
          <a:p>
            <a:pPr eaLnBrk="1" hangingPunct="1">
              <a:defRPr/>
            </a:pPr>
            <a:r>
              <a:rPr lang="en-CA" altLang="en-US" sz="2800" smtClean="0"/>
              <a:t>Conjugated</a:t>
            </a:r>
          </a:p>
          <a:p>
            <a:pPr lvl="1" eaLnBrk="1" hangingPunct="1">
              <a:defRPr/>
            </a:pPr>
            <a:r>
              <a:rPr lang="en-CA" altLang="en-US" sz="2000" smtClean="0"/>
              <a:t>Treat underlying illness</a:t>
            </a:r>
          </a:p>
          <a:p>
            <a:pPr lvl="1" eaLnBrk="1" hangingPunct="1">
              <a:defRPr/>
            </a:pPr>
            <a:r>
              <a:rPr lang="en-CA" altLang="en-US" sz="2000" i="1" smtClean="0">
                <a:solidFill>
                  <a:srgbClr val="FFFF00"/>
                </a:solidFill>
              </a:rPr>
              <a:t>Phenobarbital</a:t>
            </a:r>
            <a:r>
              <a:rPr lang="en-CA" altLang="en-US" sz="2000" smtClean="0"/>
              <a:t>, has minor effect</a:t>
            </a:r>
          </a:p>
          <a:p>
            <a:pPr lvl="1" eaLnBrk="1" hangingPunct="1">
              <a:defRPr/>
            </a:pPr>
            <a:r>
              <a:rPr lang="en-CA" altLang="en-US" sz="2000" smtClean="0"/>
              <a:t>Actigall (</a:t>
            </a:r>
            <a:r>
              <a:rPr lang="en-CA" altLang="en-US" sz="2000" i="1" smtClean="0">
                <a:solidFill>
                  <a:srgbClr val="FFFF00"/>
                </a:solidFill>
              </a:rPr>
              <a:t>Ursodeoxycholic acid</a:t>
            </a:r>
            <a:r>
              <a:rPr lang="en-CA" altLang="en-US" sz="2000" smtClean="0"/>
              <a:t> by mouth) appears moderately effective.</a:t>
            </a:r>
          </a:p>
          <a:p>
            <a:pPr eaLnBrk="1" hangingPunct="1">
              <a:defRPr/>
            </a:pPr>
            <a:r>
              <a:rPr lang="en-CA" altLang="en-US" sz="2800" smtClean="0"/>
              <a:t>Unconjugated</a:t>
            </a:r>
          </a:p>
          <a:p>
            <a:pPr lvl="1" eaLnBrk="1" hangingPunct="1">
              <a:defRPr/>
            </a:pPr>
            <a:r>
              <a:rPr lang="en-CA" altLang="en-US" sz="2000" smtClean="0"/>
              <a:t>Benign neglect (With close follow up!)</a:t>
            </a:r>
          </a:p>
          <a:p>
            <a:pPr lvl="1" eaLnBrk="1" hangingPunct="1">
              <a:defRPr/>
            </a:pPr>
            <a:r>
              <a:rPr lang="en-CA" altLang="en-US" sz="2000" smtClean="0"/>
              <a:t>Phototherapy</a:t>
            </a:r>
          </a:p>
          <a:p>
            <a:pPr lvl="1" eaLnBrk="1" hangingPunct="1">
              <a:defRPr/>
            </a:pPr>
            <a:r>
              <a:rPr lang="en-CA" altLang="en-US" sz="2000" smtClean="0"/>
              <a:t>IVIG</a:t>
            </a:r>
          </a:p>
          <a:p>
            <a:pPr lvl="1" eaLnBrk="1" hangingPunct="1">
              <a:defRPr/>
            </a:pPr>
            <a:r>
              <a:rPr lang="en-CA" altLang="en-US" sz="2000" smtClean="0"/>
              <a:t>Exchange transfusion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042988" y="1989138"/>
            <a:ext cx="7543800" cy="4114800"/>
          </a:xfrm>
        </p:spPr>
        <p:txBody>
          <a:bodyPr/>
          <a:lstStyle/>
          <a:p>
            <a:pPr eaLnBrk="1" hangingPunct="1">
              <a:lnSpc>
                <a:spcPct val="90000"/>
              </a:lnSpc>
              <a:defRPr/>
            </a:pPr>
            <a:r>
              <a:rPr lang="en-CA" altLang="en-US" sz="2400" smtClean="0"/>
              <a:t>Breast feeding can be </a:t>
            </a:r>
            <a:r>
              <a:rPr lang="en-CA" altLang="en-US" sz="2400" smtClean="0">
                <a:solidFill>
                  <a:srgbClr val="FFFF00"/>
                </a:solidFill>
              </a:rPr>
              <a:t>continued</a:t>
            </a:r>
            <a:r>
              <a:rPr lang="en-CA" altLang="en-US" sz="2400" smtClean="0"/>
              <a:t> in the majority of infants</a:t>
            </a:r>
          </a:p>
          <a:p>
            <a:pPr eaLnBrk="1" hangingPunct="1">
              <a:lnSpc>
                <a:spcPct val="90000"/>
              </a:lnSpc>
              <a:buFont typeface="Wingdings" panose="05000000000000000000" pitchFamily="2" charset="2"/>
              <a:buNone/>
              <a:defRPr/>
            </a:pPr>
            <a:endParaRPr lang="en-CA" altLang="en-US" sz="2400" smtClean="0"/>
          </a:p>
          <a:p>
            <a:pPr eaLnBrk="1" hangingPunct="1">
              <a:lnSpc>
                <a:spcPct val="90000"/>
              </a:lnSpc>
              <a:defRPr/>
            </a:pPr>
            <a:r>
              <a:rPr lang="en-CA" altLang="en-US" sz="2400" smtClean="0"/>
              <a:t>If there is significant weight loss or poor breast feeding , you may supplement </a:t>
            </a:r>
            <a:r>
              <a:rPr lang="en-CA" altLang="en-US" sz="2400" smtClean="0">
                <a:solidFill>
                  <a:srgbClr val="FFFF00"/>
                </a:solidFill>
              </a:rPr>
              <a:t>with formula</a:t>
            </a:r>
            <a:endParaRPr lang="en-CA" altLang="en-US" sz="2400" smtClean="0"/>
          </a:p>
          <a:p>
            <a:pPr eaLnBrk="1" hangingPunct="1">
              <a:lnSpc>
                <a:spcPct val="90000"/>
              </a:lnSpc>
              <a:buFont typeface="Wingdings" panose="05000000000000000000" pitchFamily="2" charset="2"/>
              <a:buNone/>
              <a:defRPr/>
            </a:pPr>
            <a:endParaRPr lang="en-CA" altLang="en-US" sz="2400" smtClean="0"/>
          </a:p>
          <a:p>
            <a:pPr eaLnBrk="1" hangingPunct="1">
              <a:lnSpc>
                <a:spcPct val="90000"/>
              </a:lnSpc>
              <a:defRPr/>
            </a:pPr>
            <a:r>
              <a:rPr lang="en-CA" altLang="en-US" sz="2400" smtClean="0"/>
              <a:t>If close to exchange level, </a:t>
            </a:r>
            <a:r>
              <a:rPr lang="en-CA" altLang="en-US" sz="2400" i="1" smtClean="0">
                <a:solidFill>
                  <a:srgbClr val="FFFF00"/>
                </a:solidFill>
              </a:rPr>
              <a:t>D/C feeding</a:t>
            </a:r>
            <a:r>
              <a:rPr lang="en-CA" altLang="en-US" sz="2400" smtClean="0"/>
              <a:t> as you may have to insert umbilical lines.</a:t>
            </a:r>
          </a:p>
          <a:p>
            <a:pPr eaLnBrk="1" hangingPunct="1">
              <a:lnSpc>
                <a:spcPct val="90000"/>
              </a:lnSpc>
              <a:defRPr/>
            </a:pPr>
            <a:endParaRPr lang="en-CA" altLang="en-US" sz="2400" smtClean="0"/>
          </a:p>
        </p:txBody>
      </p:sp>
      <p:sp>
        <p:nvSpPr>
          <p:cNvPr id="28677" name="Rectangle 5"/>
          <p:cNvSpPr>
            <a:spLocks noGrp="1" noChangeArrowheads="1"/>
          </p:cNvSpPr>
          <p:nvPr>
            <p:ph type="title"/>
          </p:nvPr>
        </p:nvSpPr>
        <p:spPr/>
        <p:txBody>
          <a:bodyPr/>
          <a:lstStyle/>
          <a:p>
            <a:pPr eaLnBrk="1" hangingPunct="1">
              <a:defRPr/>
            </a:pPr>
            <a:r>
              <a:rPr lang="en-CA" altLang="en-US" sz="3200" smtClean="0"/>
              <a:t>               Hyperbilirubinemia </a:t>
            </a:r>
            <a:br>
              <a:rPr lang="en-CA" altLang="en-US" sz="3200" smtClean="0"/>
            </a:br>
            <a:r>
              <a:rPr lang="en-CA" altLang="en-US" sz="3200" smtClean="0"/>
              <a:t>                     </a:t>
            </a:r>
            <a:r>
              <a:rPr lang="en-CA" altLang="en-US" sz="3200" i="1" u="sng" smtClean="0">
                <a:solidFill>
                  <a:srgbClr val="FFFF00"/>
                </a:solidFill>
              </a:rPr>
              <a:t>Treatment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CA" altLang="en-US" sz="3200" smtClean="0"/>
              <a:t>  </a:t>
            </a:r>
            <a:r>
              <a:rPr lang="en-CA" altLang="en-US" sz="2800" smtClean="0"/>
              <a:t>Conj. Hyperbilirubinemia </a:t>
            </a:r>
            <a:r>
              <a:rPr lang="en-CA" altLang="en-US" sz="2800" smtClean="0">
                <a:solidFill>
                  <a:schemeClr val="tx1"/>
                </a:solidFill>
              </a:rPr>
              <a:t>Treatment</a:t>
            </a:r>
            <a:r>
              <a:rPr lang="en-US" altLang="en-US" sz="3200" smtClean="0"/>
              <a:t>              </a:t>
            </a:r>
            <a:br>
              <a:rPr lang="en-US" altLang="en-US" sz="3200" smtClean="0"/>
            </a:br>
            <a:r>
              <a:rPr lang="en-US" altLang="en-US" sz="3200" smtClean="0"/>
              <a:t>                  </a:t>
            </a:r>
            <a:r>
              <a:rPr lang="en-US" altLang="en-US" sz="3200" i="1" u="sng" smtClean="0">
                <a:solidFill>
                  <a:srgbClr val="FFFF00"/>
                </a:solidFill>
              </a:rPr>
              <a:t>Phototherapy</a:t>
            </a:r>
            <a:endParaRPr lang="en-CA" altLang="en-US" sz="3200" i="1" u="sng" smtClean="0">
              <a:solidFill>
                <a:srgbClr val="FFFF00"/>
              </a:solidFill>
            </a:endParaRPr>
          </a:p>
        </p:txBody>
      </p:sp>
      <p:sp>
        <p:nvSpPr>
          <p:cNvPr id="29699" name="Rectangle 3"/>
          <p:cNvSpPr>
            <a:spLocks noGrp="1" noChangeArrowheads="1"/>
          </p:cNvSpPr>
          <p:nvPr>
            <p:ph type="body" idx="1"/>
          </p:nvPr>
        </p:nvSpPr>
        <p:spPr>
          <a:xfrm>
            <a:off x="1042988" y="1989138"/>
            <a:ext cx="7543800" cy="4114800"/>
          </a:xfrm>
        </p:spPr>
        <p:txBody>
          <a:bodyPr/>
          <a:lstStyle/>
          <a:p>
            <a:pPr eaLnBrk="1" hangingPunct="1">
              <a:defRPr/>
            </a:pPr>
            <a:r>
              <a:rPr lang="en-US" altLang="en-US" sz="2400" smtClean="0"/>
              <a:t>Induces a </a:t>
            </a:r>
            <a:r>
              <a:rPr lang="en-US" altLang="en-US" sz="2400" smtClean="0">
                <a:solidFill>
                  <a:srgbClr val="FFFF00"/>
                </a:solidFill>
              </a:rPr>
              <a:t>conformational </a:t>
            </a:r>
            <a:r>
              <a:rPr lang="en-US" altLang="en-US" sz="2400" smtClean="0"/>
              <a:t>change in the shape of the bilirubin molecule.</a:t>
            </a:r>
          </a:p>
          <a:p>
            <a:pPr eaLnBrk="1" hangingPunct="1">
              <a:buFont typeface="Wingdings" panose="05000000000000000000" pitchFamily="2" charset="2"/>
              <a:buNone/>
              <a:defRPr/>
            </a:pPr>
            <a:endParaRPr lang="en-US" altLang="en-US" sz="2400" smtClean="0"/>
          </a:p>
          <a:p>
            <a:pPr eaLnBrk="1" hangingPunct="1">
              <a:defRPr/>
            </a:pPr>
            <a:r>
              <a:rPr lang="en-US" altLang="en-US" sz="2400" smtClean="0"/>
              <a:t>Leads to </a:t>
            </a:r>
            <a:r>
              <a:rPr lang="en-US" altLang="en-US" sz="2400" smtClean="0">
                <a:solidFill>
                  <a:srgbClr val="FFFF00"/>
                </a:solidFill>
              </a:rPr>
              <a:t>2 carboxyl groups</a:t>
            </a:r>
            <a:r>
              <a:rPr lang="en-US" altLang="en-US" sz="2400" smtClean="0"/>
              <a:t> becoming separated and </a:t>
            </a:r>
            <a:r>
              <a:rPr lang="en-US" altLang="en-US" sz="2400" smtClean="0">
                <a:solidFill>
                  <a:srgbClr val="FFFF00"/>
                </a:solidFill>
              </a:rPr>
              <a:t>thus ionized</a:t>
            </a:r>
          </a:p>
          <a:p>
            <a:pPr eaLnBrk="1" hangingPunct="1">
              <a:buFont typeface="Wingdings" panose="05000000000000000000" pitchFamily="2" charset="2"/>
              <a:buNone/>
              <a:defRPr/>
            </a:pPr>
            <a:endParaRPr lang="en-US" altLang="en-US" sz="2400" smtClean="0">
              <a:solidFill>
                <a:srgbClr val="FFFF00"/>
              </a:solidFill>
            </a:endParaRPr>
          </a:p>
          <a:p>
            <a:pPr eaLnBrk="1" hangingPunct="1">
              <a:defRPr/>
            </a:pPr>
            <a:r>
              <a:rPr lang="en-US" altLang="en-US" sz="2400" smtClean="0"/>
              <a:t>Therefore the bilirubin becomes </a:t>
            </a:r>
            <a:r>
              <a:rPr lang="en-US" altLang="en-US" sz="2400" smtClean="0">
                <a:solidFill>
                  <a:srgbClr val="FFFF00"/>
                </a:solidFill>
              </a:rPr>
              <a:t>water soluble.</a:t>
            </a:r>
          </a:p>
          <a:p>
            <a:pPr eaLnBrk="1" hangingPunct="1">
              <a:buFont typeface="Wingdings" panose="05000000000000000000" pitchFamily="2" charset="2"/>
              <a:buNone/>
              <a:defRPr/>
            </a:pPr>
            <a:endParaRPr lang="en-US" altLang="en-US" sz="2400" smtClean="0">
              <a:solidFill>
                <a:srgbClr val="FFFF00"/>
              </a:solidFill>
            </a:endParaRPr>
          </a:p>
          <a:p>
            <a:pPr eaLnBrk="1" hangingPunct="1">
              <a:defRPr/>
            </a:pPr>
            <a:r>
              <a:rPr lang="en-US" altLang="en-US" sz="2400" smtClean="0"/>
              <a:t>Known as </a:t>
            </a:r>
            <a:r>
              <a:rPr lang="en-US" altLang="en-US" sz="2400" smtClean="0">
                <a:solidFill>
                  <a:srgbClr val="FFFF00"/>
                </a:solidFill>
              </a:rPr>
              <a:t>photo-isomerization</a:t>
            </a:r>
            <a:r>
              <a:rPr lang="en-US" altLang="en-US" sz="2400" smtClean="0"/>
              <a:t>.</a:t>
            </a:r>
            <a:endParaRPr lang="en-CA" altLang="en-US" sz="240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lIns="92075" tIns="46038" rIns="92075" bIns="46038"/>
          <a:lstStyle/>
          <a:p>
            <a:pPr eaLnBrk="1" hangingPunct="1">
              <a:lnSpc>
                <a:spcPct val="90000"/>
              </a:lnSpc>
              <a:defRPr/>
            </a:pPr>
            <a:r>
              <a:rPr lang="en-CA" altLang="en-US" sz="2000" smtClean="0"/>
              <a:t>Start therapy at a bilirubin level which is </a:t>
            </a:r>
            <a:r>
              <a:rPr lang="en-CA" altLang="en-US" sz="2000" smtClean="0">
                <a:solidFill>
                  <a:srgbClr val="FFFF00"/>
                </a:solidFill>
              </a:rPr>
              <a:t>85 </a:t>
            </a:r>
            <a:r>
              <a:rPr lang="en-CA" altLang="en-US" sz="2000" smtClean="0">
                <a:solidFill>
                  <a:srgbClr val="FFFF00"/>
                </a:solidFill>
                <a:latin typeface="Symbol" panose="05050102010706020507" pitchFamily="18" charset="2"/>
              </a:rPr>
              <a:t>m</a:t>
            </a:r>
            <a:r>
              <a:rPr lang="en-CA" altLang="en-US" sz="2000" smtClean="0">
                <a:solidFill>
                  <a:srgbClr val="FFFF00"/>
                </a:solidFill>
              </a:rPr>
              <a:t>mol/l</a:t>
            </a:r>
            <a:endParaRPr lang="en-CA" altLang="en-US" sz="2000" smtClean="0"/>
          </a:p>
          <a:p>
            <a:pPr eaLnBrk="1" hangingPunct="1">
              <a:lnSpc>
                <a:spcPct val="90000"/>
              </a:lnSpc>
              <a:defRPr/>
            </a:pPr>
            <a:endParaRPr lang="en-CA" altLang="en-US" sz="2000" smtClean="0"/>
          </a:p>
          <a:p>
            <a:pPr eaLnBrk="1" hangingPunct="1">
              <a:lnSpc>
                <a:spcPct val="90000"/>
              </a:lnSpc>
              <a:defRPr/>
            </a:pPr>
            <a:r>
              <a:rPr lang="en-CA" altLang="en-US" sz="2000" smtClean="0"/>
              <a:t>The lights should cover the </a:t>
            </a:r>
            <a:r>
              <a:rPr lang="en-CA" altLang="en-US" sz="2000" smtClean="0">
                <a:solidFill>
                  <a:srgbClr val="FFFF00"/>
                </a:solidFill>
              </a:rPr>
              <a:t>entire baby</a:t>
            </a:r>
          </a:p>
          <a:p>
            <a:pPr eaLnBrk="1" hangingPunct="1">
              <a:lnSpc>
                <a:spcPct val="90000"/>
              </a:lnSpc>
              <a:buFont typeface="Wingdings" panose="05000000000000000000" pitchFamily="2" charset="2"/>
              <a:buNone/>
              <a:defRPr/>
            </a:pPr>
            <a:endParaRPr lang="en-CA" altLang="en-US" sz="2000" smtClean="0"/>
          </a:p>
          <a:p>
            <a:pPr eaLnBrk="1" hangingPunct="1">
              <a:lnSpc>
                <a:spcPct val="90000"/>
              </a:lnSpc>
              <a:defRPr/>
            </a:pPr>
            <a:r>
              <a:rPr lang="en-CA" altLang="en-US" sz="2000" smtClean="0"/>
              <a:t>Increase in either</a:t>
            </a:r>
            <a:r>
              <a:rPr lang="en-CA" altLang="en-US" sz="2000" smtClean="0">
                <a:solidFill>
                  <a:srgbClr val="FFFF00"/>
                </a:solidFill>
              </a:rPr>
              <a:t> intensity</a:t>
            </a:r>
            <a:r>
              <a:rPr lang="en-CA" altLang="en-US" sz="2000" smtClean="0"/>
              <a:t> or </a:t>
            </a:r>
            <a:r>
              <a:rPr lang="en-CA" altLang="en-US" sz="2000" smtClean="0">
                <a:solidFill>
                  <a:srgbClr val="FFFF00"/>
                </a:solidFill>
              </a:rPr>
              <a:t>body surface area</a:t>
            </a:r>
            <a:r>
              <a:rPr lang="en-CA" altLang="en-US" sz="2000" smtClean="0"/>
              <a:t> covered will increase effectiveness.</a:t>
            </a:r>
          </a:p>
          <a:p>
            <a:pPr eaLnBrk="1" hangingPunct="1">
              <a:lnSpc>
                <a:spcPct val="90000"/>
              </a:lnSpc>
              <a:buFont typeface="Wingdings" panose="05000000000000000000" pitchFamily="2" charset="2"/>
              <a:buNone/>
              <a:defRPr/>
            </a:pPr>
            <a:endParaRPr lang="en-CA" altLang="en-US" sz="2000" smtClean="0"/>
          </a:p>
          <a:p>
            <a:pPr eaLnBrk="1" hangingPunct="1">
              <a:lnSpc>
                <a:spcPct val="90000"/>
              </a:lnSpc>
              <a:defRPr/>
            </a:pPr>
            <a:r>
              <a:rPr lang="en-CA" altLang="en-US" sz="2000" smtClean="0"/>
              <a:t>Double phototherapy is more effective, especially if all round illumination is provided</a:t>
            </a:r>
          </a:p>
        </p:txBody>
      </p:sp>
      <p:sp>
        <p:nvSpPr>
          <p:cNvPr id="30725" name="Rectangle 5"/>
          <p:cNvSpPr>
            <a:spLocks noGrp="1" noChangeArrowheads="1"/>
          </p:cNvSpPr>
          <p:nvPr>
            <p:ph type="title"/>
          </p:nvPr>
        </p:nvSpPr>
        <p:spPr/>
        <p:txBody>
          <a:bodyPr/>
          <a:lstStyle/>
          <a:p>
            <a:pPr eaLnBrk="1" hangingPunct="1">
              <a:defRPr/>
            </a:pPr>
            <a:r>
              <a:rPr lang="en-CA" altLang="en-US" sz="3200" smtClean="0"/>
              <a:t>   </a:t>
            </a:r>
            <a:r>
              <a:rPr lang="en-CA" altLang="en-US" sz="2800" smtClean="0"/>
              <a:t>Conj. Hyperbilirubinemia Treatment</a:t>
            </a:r>
            <a:r>
              <a:rPr lang="en-US" altLang="en-US" sz="2800" smtClean="0"/>
              <a:t>              </a:t>
            </a:r>
            <a:br>
              <a:rPr lang="en-US" altLang="en-US" sz="2800" smtClean="0"/>
            </a:br>
            <a:r>
              <a:rPr lang="en-US" altLang="en-US" sz="3200" smtClean="0"/>
              <a:t>                  </a:t>
            </a:r>
            <a:r>
              <a:rPr lang="en-US" altLang="en-US" sz="3200" i="1" u="sng" smtClean="0">
                <a:solidFill>
                  <a:srgbClr val="FFFF00"/>
                </a:solidFill>
              </a:rPr>
              <a:t>Phototherapy</a:t>
            </a:r>
            <a:endParaRPr lang="en-CA" altLang="en-US" sz="3200" i="1" u="sng" smtClean="0">
              <a:solidFill>
                <a:srgbClr val="FFFF00"/>
              </a:solidFill>
            </a:endParaRPr>
          </a:p>
        </p:txBody>
      </p:sp>
      <p:sp>
        <p:nvSpPr>
          <p:cNvPr id="2" name="Rectangle 1"/>
          <p:cNvSpPr/>
          <p:nvPr/>
        </p:nvSpPr>
        <p:spPr>
          <a:xfrm>
            <a:off x="4283968" y="4581128"/>
            <a:ext cx="486003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Phototherapy to be effective should be :</a:t>
            </a:r>
          </a:p>
          <a:p>
            <a:pPr algn="ctr"/>
            <a:r>
              <a:rPr lang="en-US" dirty="0" smtClean="0"/>
              <a:t>1-blue light</a:t>
            </a:r>
          </a:p>
          <a:p>
            <a:pPr algn="ctr"/>
            <a:r>
              <a:rPr lang="en-US" dirty="0" smtClean="0"/>
              <a:t>2-wave length 420-450 </a:t>
            </a:r>
            <a:r>
              <a:rPr lang="en-US" dirty="0" err="1" smtClean="0"/>
              <a:t>nM</a:t>
            </a:r>
            <a:endParaRPr lang="en-US" dirty="0" smtClean="0"/>
          </a:p>
          <a:p>
            <a:pPr algn="ctr"/>
            <a:r>
              <a:rPr lang="en-US" dirty="0" smtClean="0"/>
              <a:t>3- less than 40 cm far from baby</a:t>
            </a:r>
          </a:p>
          <a:p>
            <a:pPr algn="ctr"/>
            <a:r>
              <a:rPr lang="en-US" dirty="0" smtClean="0"/>
              <a:t>4-full exposure </a:t>
            </a:r>
          </a:p>
          <a:p>
            <a:pPr algn="ctr"/>
            <a:r>
              <a:rPr lang="en-US" dirty="0" smtClean="0"/>
              <a:t>5-lamp life not more than 10000 hour</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1187450" y="2205038"/>
            <a:ext cx="7194550" cy="3740150"/>
          </a:xfrm>
        </p:spPr>
        <p:txBody>
          <a:bodyPr lIns="92075" tIns="46038" rIns="92075" bIns="46038"/>
          <a:lstStyle/>
          <a:p>
            <a:pPr eaLnBrk="1" hangingPunct="1">
              <a:lnSpc>
                <a:spcPct val="80000"/>
              </a:lnSpc>
              <a:defRPr/>
            </a:pPr>
            <a:r>
              <a:rPr lang="en-CA" altLang="en-US" sz="1800" smtClean="0"/>
              <a:t>There are no </a:t>
            </a:r>
            <a:r>
              <a:rPr lang="en-CA" altLang="en-US" sz="1800" smtClean="0">
                <a:solidFill>
                  <a:srgbClr val="FFFF00"/>
                </a:solidFill>
              </a:rPr>
              <a:t>known long term</a:t>
            </a:r>
            <a:r>
              <a:rPr lang="en-CA" altLang="en-US" sz="1800" smtClean="0"/>
              <a:t> effects from phototherapy</a:t>
            </a:r>
          </a:p>
          <a:p>
            <a:pPr eaLnBrk="1" hangingPunct="1">
              <a:lnSpc>
                <a:spcPct val="80000"/>
              </a:lnSpc>
              <a:buFont typeface="Wingdings" panose="05000000000000000000" pitchFamily="2" charset="2"/>
              <a:buNone/>
              <a:defRPr/>
            </a:pPr>
            <a:endParaRPr lang="en-CA" altLang="en-US" sz="1800" smtClean="0"/>
          </a:p>
          <a:p>
            <a:pPr eaLnBrk="1" hangingPunct="1">
              <a:lnSpc>
                <a:spcPct val="80000"/>
              </a:lnSpc>
              <a:defRPr/>
            </a:pPr>
            <a:r>
              <a:rPr lang="en-CA" altLang="en-US" sz="1800" smtClean="0"/>
              <a:t>Animal studies have demonstrated a risk for </a:t>
            </a:r>
            <a:r>
              <a:rPr lang="en-CA" altLang="en-US" sz="1800" i="1" smtClean="0">
                <a:solidFill>
                  <a:srgbClr val="FFFF00"/>
                </a:solidFill>
              </a:rPr>
              <a:t>retinal damage</a:t>
            </a:r>
          </a:p>
          <a:p>
            <a:pPr lvl="1" eaLnBrk="1" hangingPunct="1">
              <a:lnSpc>
                <a:spcPct val="80000"/>
              </a:lnSpc>
              <a:defRPr/>
            </a:pPr>
            <a:r>
              <a:rPr lang="en-CA" altLang="en-US" sz="1600" smtClean="0"/>
              <a:t>All infants should have their </a:t>
            </a:r>
            <a:r>
              <a:rPr lang="en-CA" altLang="en-US" sz="1600" smtClean="0">
                <a:solidFill>
                  <a:srgbClr val="FFFF00"/>
                </a:solidFill>
              </a:rPr>
              <a:t>eyes covered</a:t>
            </a:r>
            <a:r>
              <a:rPr lang="en-CA" altLang="en-US" sz="1600" smtClean="0"/>
              <a:t> when being treated</a:t>
            </a:r>
          </a:p>
          <a:p>
            <a:pPr lvl="1" eaLnBrk="1" hangingPunct="1">
              <a:lnSpc>
                <a:spcPct val="80000"/>
              </a:lnSpc>
              <a:buFontTx/>
              <a:buNone/>
              <a:defRPr/>
            </a:pPr>
            <a:endParaRPr lang="en-CA" altLang="en-US" sz="1600" smtClean="0"/>
          </a:p>
          <a:p>
            <a:pPr eaLnBrk="1" hangingPunct="1">
              <a:lnSpc>
                <a:spcPct val="80000"/>
              </a:lnSpc>
              <a:defRPr/>
            </a:pPr>
            <a:r>
              <a:rPr lang="en-CA" altLang="en-US" sz="1800" smtClean="0"/>
              <a:t>Minor adverse effects include :</a:t>
            </a:r>
          </a:p>
          <a:p>
            <a:pPr lvl="1" eaLnBrk="1" hangingPunct="1">
              <a:lnSpc>
                <a:spcPct val="80000"/>
              </a:lnSpc>
              <a:defRPr/>
            </a:pPr>
            <a:r>
              <a:rPr lang="en-CA" altLang="en-US" sz="1600" smtClean="0"/>
              <a:t>abdominal distension</a:t>
            </a:r>
          </a:p>
          <a:p>
            <a:pPr lvl="1" eaLnBrk="1" hangingPunct="1">
              <a:lnSpc>
                <a:spcPct val="80000"/>
              </a:lnSpc>
              <a:defRPr/>
            </a:pPr>
            <a:r>
              <a:rPr lang="en-CA" altLang="en-US" sz="1600" smtClean="0"/>
              <a:t>frequent green stools</a:t>
            </a:r>
          </a:p>
          <a:p>
            <a:pPr lvl="1" eaLnBrk="1" hangingPunct="1">
              <a:lnSpc>
                <a:spcPct val="80000"/>
              </a:lnSpc>
              <a:defRPr/>
            </a:pPr>
            <a:r>
              <a:rPr lang="en-CA" altLang="en-US" sz="1600" smtClean="0"/>
              <a:t>decrease serum calcium</a:t>
            </a:r>
          </a:p>
          <a:p>
            <a:pPr lvl="1" eaLnBrk="1" hangingPunct="1">
              <a:lnSpc>
                <a:spcPct val="80000"/>
              </a:lnSpc>
              <a:buFontTx/>
              <a:buNone/>
              <a:defRPr/>
            </a:pPr>
            <a:endParaRPr lang="en-CA" altLang="en-US" sz="1600" smtClean="0"/>
          </a:p>
          <a:p>
            <a:pPr eaLnBrk="1" hangingPunct="1">
              <a:lnSpc>
                <a:spcPct val="80000"/>
              </a:lnSpc>
              <a:defRPr/>
            </a:pPr>
            <a:r>
              <a:rPr lang="en-CA" altLang="en-US" sz="1800" smtClean="0"/>
              <a:t>Eye covers :</a:t>
            </a:r>
          </a:p>
          <a:p>
            <a:pPr lvl="1" eaLnBrk="1" hangingPunct="1">
              <a:lnSpc>
                <a:spcPct val="80000"/>
              </a:lnSpc>
              <a:defRPr/>
            </a:pPr>
            <a:r>
              <a:rPr lang="en-CA" altLang="en-US" sz="1600" smtClean="0"/>
              <a:t>interfere with maternal-infant interaction</a:t>
            </a:r>
          </a:p>
          <a:p>
            <a:pPr lvl="1" eaLnBrk="1" hangingPunct="1">
              <a:lnSpc>
                <a:spcPct val="80000"/>
              </a:lnSpc>
              <a:defRPr/>
            </a:pPr>
            <a:r>
              <a:rPr lang="en-CA" altLang="en-US" sz="1600" smtClean="0"/>
              <a:t>increase risk of </a:t>
            </a:r>
            <a:r>
              <a:rPr lang="en-CA" altLang="en-US" sz="1600" smtClean="0">
                <a:solidFill>
                  <a:srgbClr val="FFFF00"/>
                </a:solidFill>
              </a:rPr>
              <a:t>conjunctivitis.</a:t>
            </a:r>
          </a:p>
        </p:txBody>
      </p:sp>
      <p:sp>
        <p:nvSpPr>
          <p:cNvPr id="31749" name="Rectangle 5"/>
          <p:cNvSpPr>
            <a:spLocks noGrp="1" noChangeArrowheads="1"/>
          </p:cNvSpPr>
          <p:nvPr>
            <p:ph type="title"/>
          </p:nvPr>
        </p:nvSpPr>
        <p:spPr/>
        <p:txBody>
          <a:bodyPr/>
          <a:lstStyle/>
          <a:p>
            <a:pPr eaLnBrk="1" hangingPunct="1">
              <a:defRPr/>
            </a:pPr>
            <a:r>
              <a:rPr lang="en-CA" altLang="en-US" sz="3200" smtClean="0"/>
              <a:t>   </a:t>
            </a:r>
            <a:r>
              <a:rPr lang="en-CA" altLang="en-US" sz="2800" smtClean="0"/>
              <a:t>Conj. Hyperbilirubinemia Treatment</a:t>
            </a:r>
            <a:r>
              <a:rPr lang="en-US" altLang="en-US" sz="3200" smtClean="0"/>
              <a:t>              </a:t>
            </a:r>
            <a:br>
              <a:rPr lang="en-US" altLang="en-US" sz="3200" smtClean="0"/>
            </a:br>
            <a:r>
              <a:rPr lang="en-US" altLang="en-US" sz="3200" smtClean="0"/>
              <a:t>                  </a:t>
            </a:r>
            <a:r>
              <a:rPr lang="en-US" altLang="en-US" sz="3200" i="1" u="sng" smtClean="0">
                <a:solidFill>
                  <a:srgbClr val="FFFF00"/>
                </a:solidFill>
              </a:rPr>
              <a:t>Phototherapy</a:t>
            </a:r>
            <a:endParaRPr lang="en-CA" altLang="en-US" sz="3200" i="1" u="sng" smtClean="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pPr eaLnBrk="1" hangingPunct="1">
              <a:defRPr/>
            </a:pPr>
            <a:r>
              <a:rPr lang="en-CA" altLang="en-US" sz="3200" smtClean="0"/>
              <a:t>       BILIRUBIN METABOLISM </a:t>
            </a:r>
            <a:br>
              <a:rPr lang="en-CA" altLang="en-US" sz="3200" smtClean="0"/>
            </a:br>
            <a:r>
              <a:rPr lang="en-CA" altLang="en-US" sz="3200" smtClean="0"/>
              <a:t>     </a:t>
            </a:r>
            <a:r>
              <a:rPr lang="en-CA" altLang="en-US" sz="2800" i="1" u="sng" smtClean="0">
                <a:solidFill>
                  <a:srgbClr val="FFFF00"/>
                </a:solidFill>
              </a:rPr>
              <a:t>Transport of Bilirubin in Plasma</a:t>
            </a:r>
            <a:r>
              <a:rPr lang="en-CA" altLang="en-US" sz="3200" smtClean="0"/>
              <a:t> </a:t>
            </a:r>
            <a:br>
              <a:rPr lang="en-CA" altLang="en-US" sz="3200" smtClean="0"/>
            </a:br>
            <a:endParaRPr lang="en-CA" altLang="en-US" sz="3200" smtClean="0"/>
          </a:p>
        </p:txBody>
      </p:sp>
      <p:sp>
        <p:nvSpPr>
          <p:cNvPr id="39941" name="Rectangle 5"/>
          <p:cNvSpPr>
            <a:spLocks noGrp="1" noChangeArrowheads="1"/>
          </p:cNvSpPr>
          <p:nvPr>
            <p:ph type="body" sz="half" idx="1"/>
          </p:nvPr>
        </p:nvSpPr>
        <p:spPr>
          <a:xfrm>
            <a:off x="179512" y="1981200"/>
            <a:ext cx="4925888" cy="4760168"/>
          </a:xfrm>
        </p:spPr>
        <p:txBody>
          <a:bodyPr/>
          <a:lstStyle/>
          <a:p>
            <a:pPr eaLnBrk="1" hangingPunct="1">
              <a:lnSpc>
                <a:spcPct val="80000"/>
              </a:lnSpc>
              <a:defRPr/>
            </a:pPr>
            <a:r>
              <a:rPr lang="en-CA" altLang="en-US" sz="1800" dirty="0" smtClean="0">
                <a:solidFill>
                  <a:srgbClr val="FFFF00"/>
                </a:solidFill>
              </a:rPr>
              <a:t>Unconjugated bilirubin</a:t>
            </a:r>
            <a:r>
              <a:rPr lang="en-CA" altLang="en-US" sz="1800" dirty="0" smtClean="0"/>
              <a:t> released into the circulation by the reticuloendothelial cells is rapidly bound to </a:t>
            </a:r>
            <a:r>
              <a:rPr lang="en-CA" altLang="en-US" sz="1800" i="1" dirty="0" smtClean="0">
                <a:solidFill>
                  <a:srgbClr val="FFFF00"/>
                </a:solidFill>
              </a:rPr>
              <a:t>albumin</a:t>
            </a:r>
          </a:p>
          <a:p>
            <a:pPr lvl="1" eaLnBrk="1" hangingPunct="1">
              <a:lnSpc>
                <a:spcPct val="80000"/>
              </a:lnSpc>
              <a:defRPr/>
            </a:pPr>
            <a:r>
              <a:rPr lang="en-CA" altLang="en-US" sz="1600" i="1" dirty="0" smtClean="0">
                <a:solidFill>
                  <a:srgbClr val="FFFF00"/>
                </a:solidFill>
              </a:rPr>
              <a:t>7 to 8 mg/</a:t>
            </a:r>
            <a:r>
              <a:rPr lang="en-CA" altLang="en-US" sz="1600" i="1" dirty="0" err="1" smtClean="0">
                <a:solidFill>
                  <a:srgbClr val="FFFF00"/>
                </a:solidFill>
              </a:rPr>
              <a:t>dL</a:t>
            </a:r>
            <a:r>
              <a:rPr lang="en-CA" altLang="en-US" sz="1600" i="1" dirty="0" smtClean="0"/>
              <a:t> of unconjugated bilirubin can be bound to each      </a:t>
            </a:r>
            <a:r>
              <a:rPr lang="en-CA" altLang="en-US" sz="1600" i="1" dirty="0" smtClean="0">
                <a:solidFill>
                  <a:srgbClr val="FFFF00"/>
                </a:solidFill>
              </a:rPr>
              <a:t>1 gram</a:t>
            </a:r>
            <a:r>
              <a:rPr lang="en-CA" altLang="en-US" sz="1600" i="1" dirty="0" smtClean="0"/>
              <a:t> of albumin</a:t>
            </a:r>
            <a:r>
              <a:rPr lang="en-CA" altLang="en-US" sz="1600" dirty="0" smtClean="0"/>
              <a:t>. </a:t>
            </a:r>
          </a:p>
          <a:p>
            <a:pPr lvl="1" eaLnBrk="1" hangingPunct="1">
              <a:lnSpc>
                <a:spcPct val="80000"/>
              </a:lnSpc>
              <a:buFontTx/>
              <a:buNone/>
              <a:defRPr/>
            </a:pPr>
            <a:endParaRPr lang="en-CA" altLang="en-US" sz="1600" dirty="0" smtClean="0"/>
          </a:p>
          <a:p>
            <a:pPr eaLnBrk="1" hangingPunct="1">
              <a:lnSpc>
                <a:spcPct val="80000"/>
              </a:lnSpc>
              <a:defRPr/>
            </a:pPr>
            <a:r>
              <a:rPr lang="en-US" altLang="en-US" sz="1800" dirty="0" smtClean="0"/>
              <a:t>Binding of bilirubin to albumin increases </a:t>
            </a:r>
            <a:r>
              <a:rPr lang="en-US" altLang="en-US" sz="1800" dirty="0" err="1" smtClean="0">
                <a:solidFill>
                  <a:srgbClr val="FFFF00"/>
                </a:solidFill>
              </a:rPr>
              <a:t>postnatally</a:t>
            </a:r>
            <a:r>
              <a:rPr lang="en-US" altLang="en-US" sz="1800" dirty="0" smtClean="0">
                <a:solidFill>
                  <a:srgbClr val="FFFF00"/>
                </a:solidFill>
              </a:rPr>
              <a:t> with age</a:t>
            </a:r>
            <a:r>
              <a:rPr lang="en-US" altLang="en-US" sz="1800" dirty="0" smtClean="0"/>
              <a:t> and </a:t>
            </a:r>
            <a:r>
              <a:rPr lang="en-US" altLang="en-US" sz="1800" dirty="0" smtClean="0">
                <a:solidFill>
                  <a:srgbClr val="FFFF00"/>
                </a:solidFill>
              </a:rPr>
              <a:t>is reduced in infants who are ill</a:t>
            </a:r>
            <a:r>
              <a:rPr lang="en-US" altLang="en-US" sz="1800" dirty="0" smtClean="0"/>
              <a:t>.</a:t>
            </a:r>
          </a:p>
          <a:p>
            <a:pPr eaLnBrk="1" hangingPunct="1">
              <a:lnSpc>
                <a:spcPct val="80000"/>
              </a:lnSpc>
              <a:buFont typeface="Wingdings" panose="05000000000000000000" pitchFamily="2" charset="2"/>
              <a:buNone/>
              <a:defRPr/>
            </a:pPr>
            <a:endParaRPr lang="en-US" altLang="en-US" sz="1800" dirty="0" smtClean="0"/>
          </a:p>
          <a:p>
            <a:pPr eaLnBrk="1" hangingPunct="1">
              <a:lnSpc>
                <a:spcPct val="80000"/>
              </a:lnSpc>
              <a:defRPr/>
            </a:pPr>
            <a:r>
              <a:rPr lang="en-US" altLang="en-US" sz="1800" dirty="0" smtClean="0"/>
              <a:t>The presence of endogenous and exogenous </a:t>
            </a:r>
            <a:r>
              <a:rPr lang="en-US" altLang="en-US" sz="1800" dirty="0" smtClean="0">
                <a:solidFill>
                  <a:srgbClr val="FFFF00"/>
                </a:solidFill>
              </a:rPr>
              <a:t>binding competitors</a:t>
            </a:r>
            <a:r>
              <a:rPr lang="en-US" altLang="en-US" sz="1800" dirty="0" smtClean="0"/>
              <a:t>, such as certain drugs, and high level of fatty acid which is present in breast milk (although that, breast feeding is not contraindicated in hyperbilirubinemia)… also decreases the binding affinity of albumin for bilirubin</a:t>
            </a:r>
            <a:r>
              <a:rPr lang="en-CA" altLang="en-US" sz="1800" dirty="0" smtClean="0"/>
              <a:t> </a:t>
            </a:r>
            <a:r>
              <a:rPr lang="en-US" altLang="en-US" sz="1800" dirty="0" smtClean="0"/>
              <a:t/>
            </a:r>
            <a:br>
              <a:rPr lang="en-US" altLang="en-US" sz="1800" dirty="0" smtClean="0"/>
            </a:br>
            <a:r>
              <a:rPr lang="en-CA" altLang="en-US" sz="1800" dirty="0" smtClean="0"/>
              <a:t> </a:t>
            </a:r>
          </a:p>
        </p:txBody>
      </p:sp>
      <p:pic>
        <p:nvPicPr>
          <p:cNvPr id="8196" name="Picture 7"/>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5105400" y="1844675"/>
            <a:ext cx="3930650" cy="3529013"/>
          </a:xfrm>
        </p:spPr>
      </p:pic>
      <p:sp>
        <p:nvSpPr>
          <p:cNvPr id="2" name="Rectangle 1"/>
          <p:cNvSpPr/>
          <p:nvPr/>
        </p:nvSpPr>
        <p:spPr>
          <a:xfrm>
            <a:off x="5105400" y="3861048"/>
            <a:ext cx="3930650"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Breast milk doesn’t lead to Kernicterus although TSB can reach high levels.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p:cNvSpPr>
            <a:spLocks noChangeArrowheads="1"/>
          </p:cNvSpPr>
          <p:nvPr/>
        </p:nvSpPr>
        <p:spPr bwMode="auto">
          <a:xfrm>
            <a:off x="1042988" y="333375"/>
            <a:ext cx="7543800"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96262" name="Rectangle 6"/>
          <p:cNvSpPr>
            <a:spLocks noChangeArrowheads="1"/>
          </p:cNvSpPr>
          <p:nvPr/>
        </p:nvSpPr>
        <p:spPr bwMode="auto">
          <a:xfrm>
            <a:off x="1042988" y="333375"/>
            <a:ext cx="7543800"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96263" name="Rectangle 7"/>
          <p:cNvSpPr>
            <a:spLocks noChangeArrowheads="1"/>
          </p:cNvSpPr>
          <p:nvPr/>
        </p:nvSpPr>
        <p:spPr bwMode="auto">
          <a:xfrm>
            <a:off x="1042988" y="333375"/>
            <a:ext cx="7543800"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96264" name="Rectangle 8"/>
          <p:cNvSpPr>
            <a:spLocks noChangeArrowheads="1"/>
          </p:cNvSpPr>
          <p:nvPr/>
        </p:nvSpPr>
        <p:spPr bwMode="auto">
          <a:xfrm>
            <a:off x="1042988" y="333375"/>
            <a:ext cx="7543800"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96265" name="Rectangle 9"/>
          <p:cNvSpPr>
            <a:spLocks noChangeArrowheads="1"/>
          </p:cNvSpPr>
          <p:nvPr/>
        </p:nvSpPr>
        <p:spPr bwMode="auto">
          <a:xfrm>
            <a:off x="1042988" y="333375"/>
            <a:ext cx="7543800"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defRPr/>
            </a:pPr>
            <a:endParaRPr lang="en-US" altLang="en-US" smtClean="0"/>
          </a:p>
        </p:txBody>
      </p:sp>
      <p:sp>
        <p:nvSpPr>
          <p:cNvPr id="63495" name="AutoShape 12" descr="f4-u1"/>
          <p:cNvSpPr>
            <a:spLocks noChangeAspect="1" noChangeArrowheads="1"/>
          </p:cNvSpPr>
          <p:nvPr/>
        </p:nvSpPr>
        <p:spPr bwMode="auto">
          <a:xfrm>
            <a:off x="1714500" y="1228725"/>
            <a:ext cx="5715000"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3496" name="AutoShape 14" descr="f4-u1"/>
          <p:cNvSpPr>
            <a:spLocks noChangeAspect="1" noChangeArrowheads="1"/>
          </p:cNvSpPr>
          <p:nvPr/>
        </p:nvSpPr>
        <p:spPr bwMode="auto">
          <a:xfrm>
            <a:off x="1714500" y="1228725"/>
            <a:ext cx="5715000"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63497" name="Picture 1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550" y="1916113"/>
            <a:ext cx="7488238"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72" name="Rectangle 16"/>
          <p:cNvSpPr>
            <a:spLocks noGrp="1" noChangeArrowheads="1"/>
          </p:cNvSpPr>
          <p:nvPr>
            <p:ph type="title"/>
          </p:nvPr>
        </p:nvSpPr>
        <p:spPr/>
        <p:txBody>
          <a:bodyPr/>
          <a:lstStyle/>
          <a:p>
            <a:pPr eaLnBrk="1" hangingPunct="1">
              <a:defRPr/>
            </a:pPr>
            <a:r>
              <a:rPr lang="en-CA" altLang="en-US" sz="2800" smtClean="0"/>
              <a:t>      Guidelines for phototherapy in hospitalized infants of 35 or more G.A </a:t>
            </a:r>
          </a:p>
        </p:txBody>
      </p:sp>
      <p:sp>
        <p:nvSpPr>
          <p:cNvPr id="2" name="Rectangle 1"/>
          <p:cNvSpPr/>
          <p:nvPr/>
        </p:nvSpPr>
        <p:spPr>
          <a:xfrm>
            <a:off x="251520" y="1736725"/>
            <a:ext cx="2232248" cy="1404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 risk group : 1-Rh 2-Family history 3-G6PD 4-Sepsis</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lIns="92075" tIns="46038" rIns="92075" bIns="46038" anchor="b"/>
          <a:lstStyle/>
          <a:p>
            <a:pPr eaLnBrk="1" hangingPunct="1">
              <a:defRPr/>
            </a:pPr>
            <a:r>
              <a:rPr lang="en-CA" altLang="en-US" sz="3200" smtClean="0"/>
              <a:t>Conj.Hyperbilirubinemia Treatment</a:t>
            </a:r>
            <a:r>
              <a:rPr lang="en-US" altLang="en-US" sz="3600" smtClean="0"/>
              <a:t>  </a:t>
            </a:r>
            <a:br>
              <a:rPr lang="en-US" altLang="en-US" sz="3600" smtClean="0"/>
            </a:br>
            <a:r>
              <a:rPr lang="en-US" altLang="en-US" sz="3600" smtClean="0"/>
              <a:t>                       </a:t>
            </a:r>
            <a:r>
              <a:rPr lang="en-CA" altLang="en-US" i="1" u="sng" smtClean="0">
                <a:solidFill>
                  <a:srgbClr val="FFFF00"/>
                </a:solidFill>
              </a:rPr>
              <a:t>IVIG</a:t>
            </a:r>
          </a:p>
        </p:txBody>
      </p:sp>
      <p:sp>
        <p:nvSpPr>
          <p:cNvPr id="32771" name="Rectangle 3"/>
          <p:cNvSpPr>
            <a:spLocks noGrp="1" noChangeArrowheads="1"/>
          </p:cNvSpPr>
          <p:nvPr>
            <p:ph type="body" idx="1"/>
          </p:nvPr>
        </p:nvSpPr>
        <p:spPr>
          <a:xfrm>
            <a:off x="1187450" y="2205038"/>
            <a:ext cx="7194550" cy="4176712"/>
          </a:xfrm>
        </p:spPr>
        <p:txBody>
          <a:bodyPr lIns="92075" tIns="46038" rIns="92075" bIns="46038"/>
          <a:lstStyle/>
          <a:p>
            <a:pPr eaLnBrk="1" hangingPunct="1">
              <a:lnSpc>
                <a:spcPct val="90000"/>
              </a:lnSpc>
              <a:defRPr/>
            </a:pPr>
            <a:r>
              <a:rPr lang="en-CA" altLang="en-US" sz="2000" smtClean="0">
                <a:hlinkClick r:id="rId2"/>
              </a:rPr>
              <a:t>1992 – Rubo</a:t>
            </a:r>
            <a:r>
              <a:rPr lang="en-US" altLang="en-US" sz="2000" smtClean="0">
                <a:hlinkClick r:id="rId2"/>
              </a:rPr>
              <a:t> J</a:t>
            </a:r>
            <a:r>
              <a:rPr lang="en-CA" altLang="en-US" sz="2000" smtClean="0">
                <a:hlinkClick r:id="rId2"/>
              </a:rPr>
              <a:t>, et al </a:t>
            </a:r>
            <a:r>
              <a:rPr lang="en-CA" altLang="en-US" sz="2000" smtClean="0"/>
              <a:t>prospective randomized trial:</a:t>
            </a:r>
          </a:p>
          <a:p>
            <a:pPr eaLnBrk="1" hangingPunct="1">
              <a:lnSpc>
                <a:spcPct val="90000"/>
              </a:lnSpc>
              <a:buFont typeface="Wingdings" panose="05000000000000000000" pitchFamily="2" charset="2"/>
              <a:buNone/>
              <a:defRPr/>
            </a:pPr>
            <a:endParaRPr lang="en-CA" altLang="en-US" sz="2000" smtClean="0"/>
          </a:p>
          <a:p>
            <a:pPr lvl="1" eaLnBrk="1" hangingPunct="1">
              <a:lnSpc>
                <a:spcPct val="90000"/>
              </a:lnSpc>
              <a:defRPr/>
            </a:pPr>
            <a:r>
              <a:rPr lang="en-CA" altLang="en-US" sz="1800" smtClean="0"/>
              <a:t>32 infants with </a:t>
            </a:r>
            <a:r>
              <a:rPr lang="en-CA" altLang="en-US" sz="1800" smtClean="0">
                <a:solidFill>
                  <a:srgbClr val="FFFF00"/>
                </a:solidFill>
              </a:rPr>
              <a:t>Rh h</a:t>
            </a:r>
            <a:r>
              <a:rPr lang="en-US" altLang="en-US" sz="1800" smtClean="0">
                <a:solidFill>
                  <a:srgbClr val="FFFF00"/>
                </a:solidFill>
              </a:rPr>
              <a:t>a</a:t>
            </a:r>
            <a:r>
              <a:rPr lang="en-CA" altLang="en-US" sz="1800" smtClean="0">
                <a:solidFill>
                  <a:srgbClr val="FFFF00"/>
                </a:solidFill>
              </a:rPr>
              <a:t>emolytic</a:t>
            </a:r>
            <a:r>
              <a:rPr lang="en-CA" altLang="en-US" sz="1800" smtClean="0"/>
              <a:t> disease</a:t>
            </a:r>
          </a:p>
          <a:p>
            <a:pPr lvl="1" eaLnBrk="1" hangingPunct="1">
              <a:lnSpc>
                <a:spcPct val="90000"/>
              </a:lnSpc>
              <a:defRPr/>
            </a:pPr>
            <a:r>
              <a:rPr lang="en-CA" altLang="en-US" sz="1800" smtClean="0"/>
              <a:t>Study group treated with </a:t>
            </a:r>
            <a:r>
              <a:rPr lang="en-CA" altLang="en-US" sz="1800" smtClean="0">
                <a:solidFill>
                  <a:srgbClr val="FFFF00"/>
                </a:solidFill>
              </a:rPr>
              <a:t>500 mg/kg</a:t>
            </a:r>
            <a:r>
              <a:rPr lang="en-CA" altLang="en-US" sz="1800" smtClean="0"/>
              <a:t> as a single dose</a:t>
            </a:r>
          </a:p>
          <a:p>
            <a:pPr lvl="1" eaLnBrk="1" hangingPunct="1">
              <a:lnSpc>
                <a:spcPct val="90000"/>
              </a:lnSpc>
              <a:defRPr/>
            </a:pPr>
            <a:r>
              <a:rPr lang="en-CA" altLang="en-US" sz="1800" smtClean="0"/>
              <a:t>Both groups treated with phototherapy</a:t>
            </a:r>
          </a:p>
          <a:p>
            <a:pPr lvl="2" eaLnBrk="1" hangingPunct="1">
              <a:lnSpc>
                <a:spcPct val="90000"/>
              </a:lnSpc>
              <a:defRPr/>
            </a:pPr>
            <a:r>
              <a:rPr lang="en-CA" altLang="en-US" sz="1600" smtClean="0"/>
              <a:t>11/16 controls required exchange transfusions vs. 2/16 study patients</a:t>
            </a:r>
          </a:p>
          <a:p>
            <a:pPr lvl="2" eaLnBrk="1" hangingPunct="1">
              <a:lnSpc>
                <a:spcPct val="90000"/>
              </a:lnSpc>
              <a:defRPr/>
            </a:pPr>
            <a:r>
              <a:rPr lang="en-CA" altLang="en-US" sz="1600" smtClean="0"/>
              <a:t> No adverse effects in treatment group.</a:t>
            </a:r>
          </a:p>
          <a:p>
            <a:pPr lvl="2" eaLnBrk="1" hangingPunct="1">
              <a:lnSpc>
                <a:spcPct val="90000"/>
              </a:lnSpc>
              <a:buFont typeface="Wingdings" panose="05000000000000000000" pitchFamily="2" charset="2"/>
              <a:buNone/>
              <a:defRPr/>
            </a:pPr>
            <a:endParaRPr lang="en-CA" altLang="en-US" sz="1600" smtClean="0"/>
          </a:p>
          <a:p>
            <a:pPr eaLnBrk="1" hangingPunct="1">
              <a:lnSpc>
                <a:spcPct val="90000"/>
              </a:lnSpc>
              <a:defRPr/>
            </a:pPr>
            <a:r>
              <a:rPr lang="en-CA" altLang="en-US" sz="2000" smtClean="0">
                <a:cs typeface="Times New Roman" panose="02020603050405020304" pitchFamily="18" charset="0"/>
              </a:rPr>
              <a:t>Alpay F, et al. Acta Paediatrica 1999;88(2):</a:t>
            </a:r>
          </a:p>
          <a:p>
            <a:pPr eaLnBrk="1" hangingPunct="1">
              <a:lnSpc>
                <a:spcPct val="90000"/>
              </a:lnSpc>
              <a:buFont typeface="Wingdings" panose="05000000000000000000" pitchFamily="2" charset="2"/>
              <a:buNone/>
              <a:defRPr/>
            </a:pPr>
            <a:endParaRPr lang="en-CA" altLang="en-US" sz="2000" smtClean="0"/>
          </a:p>
          <a:p>
            <a:pPr lvl="1" eaLnBrk="1" hangingPunct="1">
              <a:lnSpc>
                <a:spcPct val="90000"/>
              </a:lnSpc>
              <a:defRPr/>
            </a:pPr>
            <a:r>
              <a:rPr lang="en-CA" altLang="en-US" sz="1800" smtClean="0"/>
              <a:t>Another randomized study, 58 patients per group which also showed benefit in </a:t>
            </a:r>
            <a:r>
              <a:rPr lang="en-CA" altLang="en-US" sz="1800" smtClean="0">
                <a:solidFill>
                  <a:srgbClr val="FFFF00"/>
                </a:solidFill>
              </a:rPr>
              <a:t>h</a:t>
            </a:r>
            <a:r>
              <a:rPr lang="en-US" altLang="en-US" sz="1800" smtClean="0">
                <a:solidFill>
                  <a:srgbClr val="FFFF00"/>
                </a:solidFill>
              </a:rPr>
              <a:t>a</a:t>
            </a:r>
            <a:r>
              <a:rPr lang="en-CA" altLang="en-US" sz="1800" smtClean="0">
                <a:solidFill>
                  <a:srgbClr val="FFFF00"/>
                </a:solidFill>
              </a:rPr>
              <a:t>emolytic disease</a:t>
            </a:r>
            <a:r>
              <a:rPr lang="en-CA" altLang="en-US" sz="1800" smtClean="0"/>
              <a:t> with less exchange transfusion required.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lIns="92075" tIns="46038" rIns="92075" bIns="46038" anchor="b"/>
          <a:lstStyle/>
          <a:p>
            <a:pPr eaLnBrk="1" hangingPunct="1">
              <a:defRPr/>
            </a:pPr>
            <a:r>
              <a:rPr lang="en-CA" altLang="en-US" sz="3200" smtClean="0"/>
              <a:t>Conj.Hyperbilirubinemia Treatment</a:t>
            </a:r>
            <a:r>
              <a:rPr lang="en-US" altLang="en-US" sz="3600" smtClean="0"/>
              <a:t>   </a:t>
            </a:r>
            <a:br>
              <a:rPr lang="en-US" altLang="en-US" sz="3600" smtClean="0"/>
            </a:br>
            <a:r>
              <a:rPr lang="en-US" altLang="en-US" sz="3600" smtClean="0"/>
              <a:t>         </a:t>
            </a:r>
            <a:r>
              <a:rPr lang="en-CA" altLang="en-US" sz="3200" i="1" u="sng" smtClean="0">
                <a:solidFill>
                  <a:srgbClr val="FFFF00"/>
                </a:solidFill>
              </a:rPr>
              <a:t>Exchange Transfusions</a:t>
            </a:r>
          </a:p>
        </p:txBody>
      </p:sp>
      <p:sp>
        <p:nvSpPr>
          <p:cNvPr id="33795" name="Rectangle 3"/>
          <p:cNvSpPr>
            <a:spLocks noGrp="1" noChangeArrowheads="1"/>
          </p:cNvSpPr>
          <p:nvPr>
            <p:ph type="body" idx="1"/>
          </p:nvPr>
        </p:nvSpPr>
        <p:spPr>
          <a:xfrm>
            <a:off x="1066800" y="2051050"/>
            <a:ext cx="7543800" cy="4618038"/>
          </a:xfrm>
        </p:spPr>
        <p:txBody>
          <a:bodyPr lIns="92075" tIns="46038" rIns="92075" bIns="46038"/>
          <a:lstStyle/>
          <a:p>
            <a:pPr eaLnBrk="1" hangingPunct="1">
              <a:lnSpc>
                <a:spcPct val="90000"/>
              </a:lnSpc>
              <a:defRPr/>
            </a:pPr>
            <a:r>
              <a:rPr lang="en-CA" altLang="en-US" sz="2400" dirty="0" smtClean="0"/>
              <a:t>All infants with </a:t>
            </a:r>
            <a:r>
              <a:rPr lang="en-CA" altLang="en-US" sz="2400" dirty="0" smtClean="0">
                <a:solidFill>
                  <a:srgbClr val="FFFF00"/>
                </a:solidFill>
              </a:rPr>
              <a:t>bilirubin </a:t>
            </a:r>
            <a:r>
              <a:rPr lang="en-CA" altLang="en-US" sz="2400" u="sng" dirty="0" smtClean="0">
                <a:solidFill>
                  <a:srgbClr val="FFFF00"/>
                </a:solidFill>
              </a:rPr>
              <a:t>&gt;</a:t>
            </a:r>
            <a:r>
              <a:rPr lang="en-CA" altLang="en-US" sz="2400" dirty="0" smtClean="0">
                <a:solidFill>
                  <a:srgbClr val="FFFF00"/>
                </a:solidFill>
              </a:rPr>
              <a:t> 500 </a:t>
            </a:r>
            <a:r>
              <a:rPr lang="en-CA" altLang="en-US" sz="2400" dirty="0" err="1" smtClean="0">
                <a:solidFill>
                  <a:srgbClr val="FFFF00"/>
                </a:solidFill>
                <a:latin typeface="Symbol" panose="05050102010706020507" pitchFamily="18" charset="2"/>
              </a:rPr>
              <a:t>m</a:t>
            </a:r>
            <a:r>
              <a:rPr lang="en-CA" altLang="en-US" sz="2400" dirty="0" err="1" smtClean="0">
                <a:solidFill>
                  <a:srgbClr val="FFFF00"/>
                </a:solidFill>
              </a:rPr>
              <a:t>mol</a:t>
            </a:r>
            <a:r>
              <a:rPr lang="en-CA" altLang="en-US" sz="2400" dirty="0" smtClean="0">
                <a:solidFill>
                  <a:srgbClr val="FFFF00"/>
                </a:solidFill>
              </a:rPr>
              <a:t>/l</a:t>
            </a:r>
          </a:p>
          <a:p>
            <a:pPr eaLnBrk="1" hangingPunct="1">
              <a:lnSpc>
                <a:spcPct val="90000"/>
              </a:lnSpc>
              <a:defRPr/>
            </a:pPr>
            <a:r>
              <a:rPr lang="en-CA" altLang="en-US" sz="2400" dirty="0" smtClean="0"/>
              <a:t>All infants with </a:t>
            </a:r>
            <a:r>
              <a:rPr lang="en-CA" altLang="en-US" sz="2400" dirty="0" smtClean="0">
                <a:solidFill>
                  <a:srgbClr val="FFFF00"/>
                </a:solidFill>
              </a:rPr>
              <a:t>h</a:t>
            </a:r>
            <a:r>
              <a:rPr lang="en-US" altLang="en-US" sz="2400" dirty="0" smtClean="0">
                <a:solidFill>
                  <a:srgbClr val="FFFF00"/>
                </a:solidFill>
              </a:rPr>
              <a:t>a</a:t>
            </a:r>
            <a:r>
              <a:rPr lang="en-CA" altLang="en-US" sz="2400" dirty="0" err="1" smtClean="0">
                <a:solidFill>
                  <a:srgbClr val="FFFF00"/>
                </a:solidFill>
              </a:rPr>
              <a:t>emolytic</a:t>
            </a:r>
            <a:r>
              <a:rPr lang="en-CA" altLang="en-US" sz="2400" dirty="0" smtClean="0">
                <a:solidFill>
                  <a:srgbClr val="FFFF00"/>
                </a:solidFill>
              </a:rPr>
              <a:t> disease</a:t>
            </a:r>
            <a:r>
              <a:rPr lang="en-CA" altLang="en-US" sz="2400" dirty="0" smtClean="0"/>
              <a:t> and </a:t>
            </a:r>
            <a:r>
              <a:rPr lang="en-CA" altLang="en-US" sz="2400" dirty="0" smtClean="0">
                <a:solidFill>
                  <a:srgbClr val="FFFF00"/>
                </a:solidFill>
              </a:rPr>
              <a:t>bilirubin </a:t>
            </a:r>
            <a:r>
              <a:rPr lang="en-CA" altLang="en-US" sz="2400" u="sng" dirty="0" smtClean="0">
                <a:solidFill>
                  <a:srgbClr val="FFFF00"/>
                </a:solidFill>
              </a:rPr>
              <a:t>&gt;</a:t>
            </a:r>
            <a:r>
              <a:rPr lang="en-CA" altLang="en-US" sz="2400" dirty="0" smtClean="0">
                <a:solidFill>
                  <a:srgbClr val="FFFF00"/>
                </a:solidFill>
              </a:rPr>
              <a:t> 340 </a:t>
            </a:r>
            <a:r>
              <a:rPr lang="en-CA" altLang="en-US" sz="2400" dirty="0" err="1" smtClean="0">
                <a:solidFill>
                  <a:srgbClr val="FFFF00"/>
                </a:solidFill>
                <a:latin typeface="Symbol" panose="05050102010706020507" pitchFamily="18" charset="2"/>
              </a:rPr>
              <a:t>m</a:t>
            </a:r>
            <a:r>
              <a:rPr lang="en-CA" altLang="en-US" sz="2400" dirty="0" err="1" smtClean="0">
                <a:solidFill>
                  <a:srgbClr val="FFFF00"/>
                </a:solidFill>
              </a:rPr>
              <a:t>mol</a:t>
            </a:r>
            <a:r>
              <a:rPr lang="en-CA" altLang="en-US" sz="2400" dirty="0" smtClean="0">
                <a:solidFill>
                  <a:srgbClr val="FFFF00"/>
                </a:solidFill>
              </a:rPr>
              <a:t>/l</a:t>
            </a:r>
          </a:p>
          <a:p>
            <a:pPr eaLnBrk="1" hangingPunct="1">
              <a:lnSpc>
                <a:spcPct val="90000"/>
              </a:lnSpc>
              <a:buFont typeface="Wingdings" panose="05000000000000000000" pitchFamily="2" charset="2"/>
              <a:buNone/>
              <a:defRPr/>
            </a:pPr>
            <a:endParaRPr lang="en-CA" altLang="en-US" sz="2400" dirty="0" smtClean="0">
              <a:solidFill>
                <a:srgbClr val="FFFF00"/>
              </a:solidFill>
            </a:endParaRPr>
          </a:p>
          <a:p>
            <a:pPr eaLnBrk="1" hangingPunct="1">
              <a:lnSpc>
                <a:spcPct val="90000"/>
              </a:lnSpc>
              <a:defRPr/>
            </a:pPr>
            <a:r>
              <a:rPr lang="en-CA" altLang="en-US" sz="2400" dirty="0" smtClean="0"/>
              <a:t>Implement exchange transfusion at </a:t>
            </a:r>
            <a:r>
              <a:rPr lang="en-CA" altLang="en-US" sz="2400" dirty="0" smtClean="0">
                <a:solidFill>
                  <a:srgbClr val="FFFF00"/>
                </a:solidFill>
              </a:rPr>
              <a:t>lower levels w</a:t>
            </a:r>
            <a:r>
              <a:rPr lang="en-US" altLang="en-US" sz="2400" dirty="0" smtClean="0">
                <a:solidFill>
                  <a:srgbClr val="FFFF00"/>
                </a:solidFill>
              </a:rPr>
              <a:t>hen there is</a:t>
            </a:r>
            <a:r>
              <a:rPr lang="en-CA" altLang="en-US" sz="2400" dirty="0" smtClean="0">
                <a:solidFill>
                  <a:srgbClr val="FFFF00"/>
                </a:solidFill>
              </a:rPr>
              <a:t>:</a:t>
            </a:r>
          </a:p>
          <a:p>
            <a:pPr lvl="1" eaLnBrk="1" hangingPunct="1">
              <a:lnSpc>
                <a:spcPct val="90000"/>
              </a:lnSpc>
              <a:defRPr/>
            </a:pPr>
            <a:r>
              <a:rPr lang="en-CA" altLang="en-US" sz="2400" dirty="0" smtClean="0"/>
              <a:t>Rapid rise</a:t>
            </a:r>
          </a:p>
          <a:p>
            <a:pPr lvl="1" eaLnBrk="1" hangingPunct="1">
              <a:lnSpc>
                <a:spcPct val="90000"/>
              </a:lnSpc>
              <a:defRPr/>
            </a:pPr>
            <a:r>
              <a:rPr lang="en-CA" altLang="en-US" sz="2400" dirty="0" smtClean="0"/>
              <a:t>Failed phototherapy</a:t>
            </a:r>
          </a:p>
          <a:p>
            <a:pPr lvl="1" eaLnBrk="1" hangingPunct="1">
              <a:lnSpc>
                <a:spcPct val="90000"/>
              </a:lnSpc>
              <a:defRPr/>
            </a:pPr>
            <a:r>
              <a:rPr lang="en-CA" altLang="en-US" sz="2400" dirty="0" smtClean="0"/>
              <a:t>Prematurity</a:t>
            </a:r>
            <a:endParaRPr lang="en-US" altLang="en-US" sz="2400" dirty="0" smtClean="0"/>
          </a:p>
        </p:txBody>
      </p:sp>
      <p:sp>
        <p:nvSpPr>
          <p:cNvPr id="2" name="Rectangle 1"/>
          <p:cNvSpPr/>
          <p:nvPr/>
        </p:nvSpPr>
        <p:spPr>
          <a:xfrm>
            <a:off x="5940152" y="4149080"/>
            <a:ext cx="28083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شوفو صور لل</a:t>
            </a:r>
            <a:r>
              <a:rPr lang="en-US" dirty="0" smtClean="0"/>
              <a:t> </a:t>
            </a:r>
            <a:endParaRPr lang="ar-JO" dirty="0" smtClean="0"/>
          </a:p>
          <a:p>
            <a:pPr algn="ctr"/>
            <a:r>
              <a:rPr lang="en-US" dirty="0" smtClean="0"/>
              <a:t>anatomy of umbilical cord</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a:xfrm>
            <a:off x="1066800" y="1844824"/>
            <a:ext cx="75438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2400" dirty="0" smtClean="0"/>
              <a:t>لما نوصل جهاز ال</a:t>
            </a:r>
            <a:r>
              <a:rPr lang="en-US" sz="2400" dirty="0" smtClean="0"/>
              <a:t>exchange transfusion</a:t>
            </a:r>
            <a:r>
              <a:rPr lang="ar-JO" sz="2400" dirty="0" smtClean="0"/>
              <a:t> ما نسحب اكثر من 20 مل في كل مرة حتى نمنع ال </a:t>
            </a:r>
            <a:r>
              <a:rPr lang="en-US" sz="2400" dirty="0" smtClean="0"/>
              <a:t>intraventricular hemorrhage due to pressure fluctuation.</a:t>
            </a:r>
          </a:p>
          <a:p>
            <a:pPr algn="ctr" rtl="1"/>
            <a:r>
              <a:rPr lang="ar-JO" sz="2400" dirty="0" smtClean="0"/>
              <a:t>نحتاج نعطي المريض ضعف كمية الدم الموجودة عنده =</a:t>
            </a:r>
            <a:r>
              <a:rPr lang="en-US" sz="2400" dirty="0" smtClean="0"/>
              <a:t>weight*85ml*2</a:t>
            </a:r>
            <a:endParaRPr lang="ar-JO" sz="2400" dirty="0" smtClean="0"/>
          </a:p>
          <a:p>
            <a:pPr algn="ctr" rtl="1"/>
            <a:r>
              <a:rPr lang="ar-JO" sz="2400" dirty="0" smtClean="0">
                <a:solidFill>
                  <a:srgbClr val="FF0000"/>
                </a:solidFill>
              </a:rPr>
              <a:t>طريقة اختيار نوعية الدم المناسبة للمريض :</a:t>
            </a:r>
          </a:p>
          <a:p>
            <a:pPr algn="ctr" rtl="1"/>
            <a:r>
              <a:rPr lang="ar-JO" sz="2400" dirty="0" smtClean="0">
                <a:solidFill>
                  <a:srgbClr val="FF0000"/>
                </a:solidFill>
              </a:rPr>
              <a:t>في حالة ال</a:t>
            </a:r>
            <a:r>
              <a:rPr lang="en-US" sz="2400" dirty="0" smtClean="0">
                <a:solidFill>
                  <a:srgbClr val="FF0000"/>
                </a:solidFill>
              </a:rPr>
              <a:t>abo incompatibility </a:t>
            </a:r>
            <a:r>
              <a:rPr lang="ar-JO" sz="2400" dirty="0" smtClean="0">
                <a:solidFill>
                  <a:srgbClr val="FF0000"/>
                </a:solidFill>
              </a:rPr>
              <a:t>نعطي </a:t>
            </a:r>
            <a:r>
              <a:rPr lang="en-US" sz="2400" dirty="0" smtClean="0">
                <a:solidFill>
                  <a:srgbClr val="FF0000"/>
                </a:solidFill>
              </a:rPr>
              <a:t>blood group </a:t>
            </a:r>
            <a:r>
              <a:rPr lang="ar-JO" sz="2400" dirty="0" smtClean="0">
                <a:solidFill>
                  <a:srgbClr val="FF0000"/>
                </a:solidFill>
              </a:rPr>
              <a:t>تبع الام وال </a:t>
            </a:r>
            <a:r>
              <a:rPr lang="en-US" sz="2400" dirty="0" smtClean="0">
                <a:solidFill>
                  <a:srgbClr val="FF0000"/>
                </a:solidFill>
              </a:rPr>
              <a:t>Rh </a:t>
            </a:r>
            <a:r>
              <a:rPr lang="ar-JO" sz="2400" dirty="0" smtClean="0">
                <a:solidFill>
                  <a:srgbClr val="FF0000"/>
                </a:solidFill>
              </a:rPr>
              <a:t>تبع الطفل</a:t>
            </a:r>
          </a:p>
          <a:p>
            <a:pPr algn="ctr" rtl="1"/>
            <a:r>
              <a:rPr lang="ar-JO" sz="2400" dirty="0" smtClean="0">
                <a:solidFill>
                  <a:srgbClr val="FF0000"/>
                </a:solidFill>
              </a:rPr>
              <a:t>في حالة </a:t>
            </a:r>
            <a:r>
              <a:rPr lang="en-US" sz="2400" dirty="0" smtClean="0">
                <a:solidFill>
                  <a:srgbClr val="FF0000"/>
                </a:solidFill>
              </a:rPr>
              <a:t>Rh incompatibility </a:t>
            </a:r>
            <a:r>
              <a:rPr lang="ar-JO" sz="2400" dirty="0" smtClean="0">
                <a:solidFill>
                  <a:srgbClr val="FF0000"/>
                </a:solidFill>
              </a:rPr>
              <a:t>نعطي </a:t>
            </a:r>
            <a:r>
              <a:rPr lang="en-US" sz="2400" dirty="0" smtClean="0">
                <a:solidFill>
                  <a:srgbClr val="FF0000"/>
                </a:solidFill>
              </a:rPr>
              <a:t>blood group</a:t>
            </a:r>
            <a:r>
              <a:rPr lang="ar-JO" sz="2400" dirty="0" smtClean="0">
                <a:solidFill>
                  <a:srgbClr val="FF0000"/>
                </a:solidFill>
              </a:rPr>
              <a:t> الطفل وال</a:t>
            </a:r>
            <a:r>
              <a:rPr lang="en-US" sz="2400" dirty="0" smtClean="0">
                <a:solidFill>
                  <a:srgbClr val="FF0000"/>
                </a:solidFill>
              </a:rPr>
              <a:t>Rh</a:t>
            </a:r>
            <a:r>
              <a:rPr lang="ar-JO" sz="2400" dirty="0" smtClean="0">
                <a:solidFill>
                  <a:srgbClr val="FF0000"/>
                </a:solidFill>
              </a:rPr>
              <a:t> تبع الام</a:t>
            </a:r>
          </a:p>
          <a:p>
            <a:pPr algn="ctr" rtl="1"/>
            <a:r>
              <a:rPr lang="ar-JO" sz="2400" dirty="0" smtClean="0">
                <a:solidFill>
                  <a:srgbClr val="FF0000"/>
                </a:solidFill>
              </a:rPr>
              <a:t>في حالة </a:t>
            </a:r>
            <a:r>
              <a:rPr lang="en-US" sz="2400" dirty="0" smtClean="0">
                <a:solidFill>
                  <a:srgbClr val="FF0000"/>
                </a:solidFill>
              </a:rPr>
              <a:t>mixed Rh and ABO incompatibility </a:t>
            </a:r>
            <a:r>
              <a:rPr lang="ar-JO" sz="2400" dirty="0" smtClean="0">
                <a:solidFill>
                  <a:srgbClr val="FF0000"/>
                </a:solidFill>
              </a:rPr>
              <a:t>نعطي </a:t>
            </a:r>
            <a:r>
              <a:rPr lang="en-US" sz="2400" dirty="0" smtClean="0">
                <a:solidFill>
                  <a:srgbClr val="FF0000"/>
                </a:solidFill>
              </a:rPr>
              <a:t>blood group </a:t>
            </a:r>
            <a:r>
              <a:rPr lang="ar-JO" sz="2400" dirty="0" smtClean="0">
                <a:solidFill>
                  <a:srgbClr val="FF0000"/>
                </a:solidFill>
              </a:rPr>
              <a:t>الام و</a:t>
            </a:r>
            <a:r>
              <a:rPr lang="en-US" sz="2400" dirty="0" smtClean="0">
                <a:solidFill>
                  <a:srgbClr val="FF0000"/>
                </a:solidFill>
              </a:rPr>
              <a:t>Rh </a:t>
            </a:r>
            <a:r>
              <a:rPr lang="ar-JO" sz="2400" dirty="0" smtClean="0">
                <a:solidFill>
                  <a:srgbClr val="FF0000"/>
                </a:solidFill>
              </a:rPr>
              <a:t>الام</a:t>
            </a:r>
            <a:endParaRPr lang="en-US" sz="2400" dirty="0">
              <a:solidFill>
                <a:srgbClr val="FF0000"/>
              </a:solidFill>
            </a:endParaRPr>
          </a:p>
        </p:txBody>
      </p:sp>
    </p:spTree>
    <p:extLst>
      <p:ext uri="{BB962C8B-B14F-4D97-AF65-F5344CB8AC3E}">
        <p14:creationId xmlns:p14="http://schemas.microsoft.com/office/powerpoint/2010/main" xmlns="" val="2314442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5" descr="f4-u1"/>
          <p:cNvSpPr>
            <a:spLocks noChangeAspect="1" noChangeArrowheads="1"/>
          </p:cNvSpPr>
          <p:nvPr/>
        </p:nvSpPr>
        <p:spPr bwMode="auto">
          <a:xfrm>
            <a:off x="155575" y="46038"/>
            <a:ext cx="5715000" cy="468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6563" name="AutoShape 7" descr="f4-u1"/>
          <p:cNvSpPr>
            <a:spLocks noChangeAspect="1" noChangeArrowheads="1"/>
          </p:cNvSpPr>
          <p:nvPr/>
        </p:nvSpPr>
        <p:spPr bwMode="auto">
          <a:xfrm>
            <a:off x="155575" y="46038"/>
            <a:ext cx="5715000" cy="468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66564" name="Picture 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0113" y="1844675"/>
            <a:ext cx="7920037" cy="482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38" name="Rectangle 10"/>
          <p:cNvSpPr>
            <a:spLocks noGrp="1" noChangeArrowheads="1"/>
          </p:cNvSpPr>
          <p:nvPr>
            <p:ph type="title"/>
          </p:nvPr>
        </p:nvSpPr>
        <p:spPr/>
        <p:txBody>
          <a:bodyPr/>
          <a:lstStyle/>
          <a:p>
            <a:pPr eaLnBrk="1" hangingPunct="1">
              <a:defRPr/>
            </a:pPr>
            <a:r>
              <a:rPr lang="en-CA" altLang="en-US" sz="2800" smtClean="0"/>
              <a:t>Guidelines for exchange transfusion in hospitalized infants of 35 or more G.A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CA" altLang="en-US" smtClean="0"/>
              <a:t>Complications of Exchange Transfusion </a:t>
            </a:r>
          </a:p>
        </p:txBody>
      </p:sp>
      <p:sp>
        <p:nvSpPr>
          <p:cNvPr id="80899" name="Rectangle 3"/>
          <p:cNvSpPr>
            <a:spLocks noGrp="1" noChangeArrowheads="1"/>
          </p:cNvSpPr>
          <p:nvPr>
            <p:ph type="body" idx="1"/>
          </p:nvPr>
        </p:nvSpPr>
        <p:spPr/>
        <p:txBody>
          <a:bodyPr/>
          <a:lstStyle/>
          <a:p>
            <a:pPr eaLnBrk="1" hangingPunct="1">
              <a:lnSpc>
                <a:spcPct val="80000"/>
              </a:lnSpc>
              <a:defRPr/>
            </a:pPr>
            <a:r>
              <a:rPr lang="en-CA" altLang="en-US" sz="2000" smtClean="0"/>
              <a:t>Thrombocytopenia particularly with repeat transfusions   </a:t>
            </a:r>
          </a:p>
          <a:p>
            <a:pPr eaLnBrk="1" hangingPunct="1">
              <a:lnSpc>
                <a:spcPct val="80000"/>
              </a:lnSpc>
              <a:defRPr/>
            </a:pPr>
            <a:r>
              <a:rPr lang="en-CA" altLang="en-US" sz="2000" smtClean="0"/>
              <a:t>Portal vein thrombosis or other thromboembolic complications   </a:t>
            </a:r>
          </a:p>
          <a:p>
            <a:pPr eaLnBrk="1" hangingPunct="1">
              <a:lnSpc>
                <a:spcPct val="80000"/>
              </a:lnSpc>
              <a:defRPr/>
            </a:pPr>
            <a:r>
              <a:rPr lang="en-CA" altLang="en-US" sz="2000" smtClean="0"/>
              <a:t>Umbilical or portal vein perforation   </a:t>
            </a:r>
          </a:p>
          <a:p>
            <a:pPr eaLnBrk="1" hangingPunct="1">
              <a:lnSpc>
                <a:spcPct val="80000"/>
              </a:lnSpc>
              <a:defRPr/>
            </a:pPr>
            <a:r>
              <a:rPr lang="en-CA" altLang="en-US" sz="2000" smtClean="0"/>
              <a:t>Acute necrotizing enterocolitis   </a:t>
            </a:r>
          </a:p>
          <a:p>
            <a:pPr eaLnBrk="1" hangingPunct="1">
              <a:lnSpc>
                <a:spcPct val="80000"/>
              </a:lnSpc>
              <a:defRPr/>
            </a:pPr>
            <a:r>
              <a:rPr lang="en-CA" altLang="en-US" sz="2000" smtClean="0"/>
              <a:t>Arrhythmia, cardiac arrest   </a:t>
            </a:r>
          </a:p>
          <a:p>
            <a:pPr eaLnBrk="1" hangingPunct="1">
              <a:lnSpc>
                <a:spcPct val="80000"/>
              </a:lnSpc>
              <a:defRPr/>
            </a:pPr>
            <a:r>
              <a:rPr lang="en-CA" altLang="en-US" sz="2000" smtClean="0"/>
              <a:t>Hypocalcemia, hypomagnesemia, hypoglycemia   </a:t>
            </a:r>
          </a:p>
          <a:p>
            <a:pPr eaLnBrk="1" hangingPunct="1">
              <a:lnSpc>
                <a:spcPct val="80000"/>
              </a:lnSpc>
              <a:defRPr/>
            </a:pPr>
            <a:r>
              <a:rPr lang="en-CA" altLang="en-US" sz="2000" smtClean="0"/>
              <a:t>Respiratory and metabolic acidosis</a:t>
            </a:r>
          </a:p>
          <a:p>
            <a:pPr eaLnBrk="1" hangingPunct="1">
              <a:lnSpc>
                <a:spcPct val="80000"/>
              </a:lnSpc>
              <a:defRPr/>
            </a:pPr>
            <a:r>
              <a:rPr lang="en-CA" altLang="en-US" sz="2000" smtClean="0"/>
              <a:t>Graft-versus-host disease   </a:t>
            </a:r>
            <a:endParaRPr lang="en-CA" altLang="en-US" sz="2000" b="1" smtClean="0"/>
          </a:p>
          <a:p>
            <a:pPr eaLnBrk="1" hangingPunct="1">
              <a:lnSpc>
                <a:spcPct val="80000"/>
              </a:lnSpc>
              <a:defRPr/>
            </a:pPr>
            <a:r>
              <a:rPr lang="en-CA" altLang="en-US" sz="2000" smtClean="0"/>
              <a:t>Human immunodeficiency virus, hepatitis B and C infections   </a:t>
            </a:r>
          </a:p>
          <a:p>
            <a:pPr eaLnBrk="1" hangingPunct="1">
              <a:lnSpc>
                <a:spcPct val="80000"/>
              </a:lnSpc>
              <a:defRPr/>
            </a:pPr>
            <a:r>
              <a:rPr lang="en-CA" altLang="en-US" sz="2000" smtClean="0"/>
              <a:t> All other potential complications of blood transfusions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8175" y="1916113"/>
            <a:ext cx="5715000" cy="460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75" name="Rectangle 3"/>
          <p:cNvSpPr>
            <a:spLocks noGrp="1" noChangeArrowheads="1"/>
          </p:cNvSpPr>
          <p:nvPr>
            <p:ph type="title"/>
          </p:nvPr>
        </p:nvSpPr>
        <p:spPr/>
        <p:txBody>
          <a:bodyPr/>
          <a:lstStyle/>
          <a:p>
            <a:pPr eaLnBrk="1" hangingPunct="1">
              <a:defRPr/>
            </a:pPr>
            <a:r>
              <a:rPr lang="en-CA" altLang="en-US" sz="3200" smtClean="0"/>
              <a:t>Algorithm for the management of jaundice in the newborn nursery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lIns="92075" tIns="46038" rIns="92075" bIns="46038" anchor="b"/>
          <a:lstStyle/>
          <a:p>
            <a:pPr eaLnBrk="1" hangingPunct="1">
              <a:defRPr/>
            </a:pPr>
            <a:r>
              <a:rPr lang="en-CA" altLang="en-US" smtClean="0"/>
              <a:t>Any Questions?</a:t>
            </a:r>
          </a:p>
        </p:txBody>
      </p:sp>
      <p:graphicFrame>
        <p:nvGraphicFramePr>
          <p:cNvPr id="69635" name="Object 3"/>
          <p:cNvGraphicFramePr>
            <a:graphicFrameLocks/>
          </p:cNvGraphicFramePr>
          <p:nvPr/>
        </p:nvGraphicFramePr>
        <p:xfrm>
          <a:off x="3581400" y="4800600"/>
          <a:ext cx="4038600" cy="1676400"/>
        </p:xfrm>
        <a:graphic>
          <a:graphicData uri="http://schemas.openxmlformats.org/presentationml/2006/ole">
            <p:oleObj spid="_x0000_s69660" name="ClipArt" r:id="rId3" imgW="1054827" imgH="710579" progId="">
              <p:embed/>
            </p:oleObj>
          </a:graphicData>
        </a:graphic>
      </p:graphicFrame>
      <p:graphicFrame>
        <p:nvGraphicFramePr>
          <p:cNvPr id="69636" name="Object 4"/>
          <p:cNvGraphicFramePr>
            <a:graphicFrameLocks/>
          </p:cNvGraphicFramePr>
          <p:nvPr/>
        </p:nvGraphicFramePr>
        <p:xfrm>
          <a:off x="7315200" y="152400"/>
          <a:ext cx="1293813" cy="1219200"/>
        </p:xfrm>
        <a:graphic>
          <a:graphicData uri="http://schemas.openxmlformats.org/presentationml/2006/ole">
            <p:oleObj spid="_x0000_s69661" name="ClipArt" r:id="rId4" imgW="563851" imgH="563851" progId="">
              <p:embed/>
            </p:oleObj>
          </a:graphicData>
        </a:graphic>
      </p:graphicFrame>
      <p:graphicFrame>
        <p:nvGraphicFramePr>
          <p:cNvPr id="69637" name="Object 5"/>
          <p:cNvGraphicFramePr>
            <a:graphicFrameLocks/>
          </p:cNvGraphicFramePr>
          <p:nvPr/>
        </p:nvGraphicFramePr>
        <p:xfrm>
          <a:off x="228600" y="152400"/>
          <a:ext cx="2362200" cy="1219200"/>
        </p:xfrm>
        <a:graphic>
          <a:graphicData uri="http://schemas.openxmlformats.org/presentationml/2006/ole">
            <p:oleObj spid="_x0000_s69662" name="ClipArt" r:id="rId5" imgW="909765" imgH="578209" progId="">
              <p:embed/>
            </p:oleObj>
          </a:graphicData>
        </a:graphic>
      </p:graphicFrame>
      <p:graphicFrame>
        <p:nvGraphicFramePr>
          <p:cNvPr id="69638" name="Object 6"/>
          <p:cNvGraphicFramePr>
            <a:graphicFrameLocks/>
          </p:cNvGraphicFramePr>
          <p:nvPr/>
        </p:nvGraphicFramePr>
        <p:xfrm>
          <a:off x="304800" y="1752600"/>
          <a:ext cx="8837613" cy="2389188"/>
        </p:xfrm>
        <a:graphic>
          <a:graphicData uri="http://schemas.openxmlformats.org/presentationml/2006/ole">
            <p:oleObj spid="_x0000_s69663" name="ClipArt" r:id="rId6" imgW="956777" imgH="869654" progId="">
              <p:embed/>
            </p:oleObj>
          </a:graphicData>
        </a:graphic>
      </p:graphicFrame>
      <p:graphicFrame>
        <p:nvGraphicFramePr>
          <p:cNvPr id="69639" name="Object 7"/>
          <p:cNvGraphicFramePr>
            <a:graphicFrameLocks/>
          </p:cNvGraphicFramePr>
          <p:nvPr/>
        </p:nvGraphicFramePr>
        <p:xfrm>
          <a:off x="838200" y="2895600"/>
          <a:ext cx="2133600" cy="3732213"/>
        </p:xfrm>
        <a:graphic>
          <a:graphicData uri="http://schemas.openxmlformats.org/presentationml/2006/ole">
            <p:oleObj spid="_x0000_s69664" name="ClipArt" r:id="rId7" imgW="258620" imgH="423581" progId="">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pPr eaLnBrk="1" hangingPunct="1">
              <a:defRPr/>
            </a:pPr>
            <a:r>
              <a:rPr lang="en-CA" altLang="en-US" sz="3200" smtClean="0"/>
              <a:t>        BILIRUBIN METABOLISM </a:t>
            </a:r>
            <a:br>
              <a:rPr lang="en-CA" altLang="en-US" sz="3200" smtClean="0"/>
            </a:br>
            <a:r>
              <a:rPr lang="en-CA" altLang="en-US" sz="3200" smtClean="0"/>
              <a:t>       </a:t>
            </a:r>
            <a:r>
              <a:rPr lang="en-CA" altLang="en-US" sz="3200" i="1" u="sng" smtClean="0">
                <a:solidFill>
                  <a:srgbClr val="FFFF00"/>
                </a:solidFill>
              </a:rPr>
              <a:t>Hepatic Uptake of Bilirubin</a:t>
            </a:r>
            <a:r>
              <a:rPr lang="en-CA" altLang="en-US" sz="3200" smtClean="0"/>
              <a:t> </a:t>
            </a:r>
            <a:br>
              <a:rPr lang="en-CA" altLang="en-US" sz="3200" smtClean="0"/>
            </a:br>
            <a:endParaRPr lang="en-CA" altLang="en-US" sz="3200" smtClean="0"/>
          </a:p>
        </p:txBody>
      </p:sp>
      <p:sp>
        <p:nvSpPr>
          <p:cNvPr id="41989" name="Rectangle 5"/>
          <p:cNvSpPr>
            <a:spLocks noGrp="1" noChangeArrowheads="1"/>
          </p:cNvSpPr>
          <p:nvPr>
            <p:ph type="body" sz="half" idx="1"/>
          </p:nvPr>
        </p:nvSpPr>
        <p:spPr>
          <a:xfrm>
            <a:off x="1066800" y="1981200"/>
            <a:ext cx="3702050" cy="4114800"/>
          </a:xfrm>
        </p:spPr>
        <p:txBody>
          <a:bodyPr/>
          <a:lstStyle/>
          <a:p>
            <a:pPr eaLnBrk="1" hangingPunct="1">
              <a:lnSpc>
                <a:spcPct val="80000"/>
              </a:lnSpc>
              <a:defRPr/>
            </a:pPr>
            <a:r>
              <a:rPr lang="en-CA" altLang="en-US" sz="1400" dirty="0" smtClean="0"/>
              <a:t>Bilirubin enters the liver cell by a process of </a:t>
            </a:r>
            <a:r>
              <a:rPr lang="en-CA" altLang="en-US" sz="1400" dirty="0" smtClean="0">
                <a:solidFill>
                  <a:srgbClr val="FFFF00"/>
                </a:solidFill>
              </a:rPr>
              <a:t>carrier-mediated diffusion</a:t>
            </a:r>
            <a:r>
              <a:rPr lang="en-CA" altLang="en-US" sz="1400" dirty="0" smtClean="0"/>
              <a:t>, with </a:t>
            </a:r>
            <a:r>
              <a:rPr lang="en-CA" altLang="en-US" sz="1400" dirty="0" smtClean="0">
                <a:solidFill>
                  <a:srgbClr val="FFFF00"/>
                </a:solidFill>
              </a:rPr>
              <a:t>B-ligandin (Y protein)</a:t>
            </a:r>
            <a:r>
              <a:rPr lang="en-CA" altLang="en-US" sz="1400" dirty="0" smtClean="0"/>
              <a:t> of the liver cell cytoplasm as the major intracellular transport protein.</a:t>
            </a:r>
          </a:p>
          <a:p>
            <a:pPr lvl="1" eaLnBrk="1" hangingPunct="1">
              <a:lnSpc>
                <a:spcPct val="80000"/>
              </a:lnSpc>
              <a:defRPr/>
            </a:pPr>
            <a:r>
              <a:rPr lang="en-CA" altLang="en-US" sz="1400" dirty="0" smtClean="0"/>
              <a:t>Bilirubin </a:t>
            </a:r>
            <a:r>
              <a:rPr lang="en-CA" altLang="en-US" sz="1400" dirty="0" smtClean="0">
                <a:solidFill>
                  <a:srgbClr val="FFFF00"/>
                </a:solidFill>
              </a:rPr>
              <a:t>dissociates</a:t>
            </a:r>
            <a:r>
              <a:rPr lang="en-CA" altLang="en-US" sz="1400" dirty="0" smtClean="0"/>
              <a:t> from circulating albumin before its entry into the liver cell. </a:t>
            </a:r>
          </a:p>
          <a:p>
            <a:pPr eaLnBrk="1" hangingPunct="1">
              <a:lnSpc>
                <a:spcPct val="80000"/>
              </a:lnSpc>
              <a:defRPr/>
            </a:pPr>
            <a:endParaRPr lang="en-US" altLang="en-US" sz="1400" dirty="0" smtClean="0"/>
          </a:p>
          <a:p>
            <a:pPr eaLnBrk="1" hangingPunct="1">
              <a:lnSpc>
                <a:spcPct val="80000"/>
              </a:lnSpc>
              <a:defRPr/>
            </a:pPr>
            <a:r>
              <a:rPr lang="en-US" altLang="en-US" sz="1400" dirty="0" smtClean="0"/>
              <a:t>Ligandin concentrations are </a:t>
            </a:r>
            <a:r>
              <a:rPr lang="en-US" altLang="en-US" sz="1400" dirty="0" smtClean="0">
                <a:solidFill>
                  <a:srgbClr val="FFFF00"/>
                </a:solidFill>
              </a:rPr>
              <a:t>low at birth</a:t>
            </a:r>
            <a:r>
              <a:rPr lang="en-US" altLang="en-US" sz="1400" dirty="0" smtClean="0"/>
              <a:t> but rapidly increase over the first few weeks of life (after 2 weeks). </a:t>
            </a:r>
          </a:p>
          <a:p>
            <a:pPr eaLnBrk="1" hangingPunct="1">
              <a:lnSpc>
                <a:spcPct val="80000"/>
              </a:lnSpc>
              <a:defRPr/>
            </a:pPr>
            <a:r>
              <a:rPr lang="en-US" altLang="en-US" sz="1400" dirty="0" smtClean="0"/>
              <a:t>Uptake of bilirubin into hepatocytes increases with increasing ligandin concentrations</a:t>
            </a:r>
            <a:r>
              <a:rPr lang="en-CA" altLang="en-US" sz="1400" dirty="0" smtClean="0"/>
              <a:t> </a:t>
            </a:r>
            <a:endParaRPr lang="en-US" altLang="en-US" sz="1400" dirty="0" smtClean="0"/>
          </a:p>
          <a:p>
            <a:pPr eaLnBrk="1" hangingPunct="1">
              <a:lnSpc>
                <a:spcPct val="80000"/>
              </a:lnSpc>
              <a:buFont typeface="Wingdings" panose="05000000000000000000" pitchFamily="2" charset="2"/>
              <a:buNone/>
              <a:defRPr/>
            </a:pPr>
            <a:endParaRPr lang="en-US" altLang="en-US" sz="1400" dirty="0" smtClean="0"/>
          </a:p>
          <a:p>
            <a:pPr eaLnBrk="1" hangingPunct="1">
              <a:lnSpc>
                <a:spcPct val="80000"/>
              </a:lnSpc>
              <a:defRPr/>
            </a:pPr>
            <a:r>
              <a:rPr lang="en-US" altLang="en-US" sz="1400" dirty="0" smtClean="0"/>
              <a:t>Ligandin concentrations may be increased by the administration of pharmacologic agents such as </a:t>
            </a:r>
            <a:r>
              <a:rPr lang="en-US" altLang="en-US" sz="1400" dirty="0" smtClean="0">
                <a:solidFill>
                  <a:srgbClr val="FFFF00"/>
                </a:solidFill>
              </a:rPr>
              <a:t>phenobarbital.</a:t>
            </a:r>
            <a:endParaRPr lang="en-CA" altLang="en-US" sz="1400" dirty="0" smtClean="0">
              <a:solidFill>
                <a:srgbClr val="FFFF00"/>
              </a:solidFill>
            </a:endParaRPr>
          </a:p>
        </p:txBody>
      </p:sp>
      <p:pic>
        <p:nvPicPr>
          <p:cNvPr id="9220" name="Picture 7"/>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5441950" y="1844675"/>
            <a:ext cx="3702050" cy="33670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Rectangle 1"/>
          <p:cNvSpPr/>
          <p:nvPr/>
        </p:nvSpPr>
        <p:spPr>
          <a:xfrm>
            <a:off x="5148064" y="4725144"/>
            <a:ext cx="388843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B-Ligandin need ATP so hypoglycemia can cause hyperbilirubinemia (in breast fed </a:t>
            </a:r>
            <a:r>
              <a:rPr lang="en-US" dirty="0" err="1" smtClean="0"/>
              <a:t>hyperbilli</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a:xfrm>
            <a:off x="1042988" y="333375"/>
            <a:ext cx="7543800" cy="1431925"/>
          </a:xfrm>
        </p:spPr>
        <p:txBody>
          <a:bodyPr/>
          <a:lstStyle/>
          <a:p>
            <a:pPr eaLnBrk="1" hangingPunct="1">
              <a:defRPr/>
            </a:pPr>
            <a:r>
              <a:rPr lang="en-CA" altLang="en-US" sz="3600" smtClean="0"/>
              <a:t>  BILIRUBIN METABOLISM </a:t>
            </a:r>
            <a:r>
              <a:rPr lang="en-CA" altLang="en-US" sz="2800" i="1" u="sng" smtClean="0">
                <a:solidFill>
                  <a:srgbClr val="FFFF00"/>
                </a:solidFill>
              </a:rPr>
              <a:t>Conjugation &amp; Excretion of Bilirubin</a:t>
            </a:r>
          </a:p>
        </p:txBody>
      </p:sp>
      <p:sp>
        <p:nvSpPr>
          <p:cNvPr id="44037" name="Rectangle 5"/>
          <p:cNvSpPr>
            <a:spLocks noGrp="1" noChangeArrowheads="1"/>
          </p:cNvSpPr>
          <p:nvPr>
            <p:ph type="body" sz="half" idx="1"/>
          </p:nvPr>
        </p:nvSpPr>
        <p:spPr>
          <a:xfrm>
            <a:off x="1066800" y="1981200"/>
            <a:ext cx="3702050" cy="4114800"/>
          </a:xfrm>
        </p:spPr>
        <p:txBody>
          <a:bodyPr/>
          <a:lstStyle/>
          <a:p>
            <a:pPr eaLnBrk="1" hangingPunct="1">
              <a:defRPr/>
            </a:pPr>
            <a:r>
              <a:rPr lang="en-US" altLang="en-US" sz="1600" smtClean="0"/>
              <a:t>Bilirubin is bound to glucuronic acid </a:t>
            </a:r>
            <a:r>
              <a:rPr lang="en-US" altLang="en-US" sz="1600" smtClean="0">
                <a:solidFill>
                  <a:srgbClr val="FFFF00"/>
                </a:solidFill>
              </a:rPr>
              <a:t>(</a:t>
            </a:r>
            <a:r>
              <a:rPr lang="en-US" altLang="en-US" sz="1600" b="1" i="1" u="sng" smtClean="0">
                <a:solidFill>
                  <a:srgbClr val="FFFF00"/>
                </a:solidFill>
              </a:rPr>
              <a:t>conjugated</a:t>
            </a:r>
            <a:r>
              <a:rPr lang="en-US" altLang="en-US" sz="1600" smtClean="0">
                <a:solidFill>
                  <a:srgbClr val="FFFF00"/>
                </a:solidFill>
              </a:rPr>
              <a:t>)</a:t>
            </a:r>
            <a:r>
              <a:rPr lang="en-US" altLang="en-US" sz="1600" smtClean="0"/>
              <a:t> in the hepatocyte endoplasmic reticulum in a reaction catalyzed by </a:t>
            </a:r>
            <a:r>
              <a:rPr lang="en-US" altLang="en-US" sz="1400" b="1" i="1" u="sng" smtClean="0">
                <a:solidFill>
                  <a:srgbClr val="FFFF00"/>
                </a:solidFill>
              </a:rPr>
              <a:t>uridine diphosphoglucuronyltransferase</a:t>
            </a:r>
            <a:r>
              <a:rPr lang="en-US" altLang="en-US" sz="1600" smtClean="0"/>
              <a:t> </a:t>
            </a:r>
            <a:r>
              <a:rPr lang="en-US" altLang="en-US" sz="1600" b="1" i="1" smtClean="0"/>
              <a:t>(UDPGT).</a:t>
            </a:r>
            <a:r>
              <a:rPr lang="en-US" altLang="en-US" sz="1600" smtClean="0"/>
              <a:t> </a:t>
            </a:r>
          </a:p>
          <a:p>
            <a:pPr eaLnBrk="1" hangingPunct="1">
              <a:defRPr/>
            </a:pPr>
            <a:r>
              <a:rPr lang="en-US" altLang="en-US" sz="1600" smtClean="0"/>
              <a:t>Water-solubility allows conjugated bilirubin to be excreted into bile.</a:t>
            </a:r>
            <a:r>
              <a:rPr lang="en-CA" altLang="en-US" sz="1600" smtClean="0"/>
              <a:t> </a:t>
            </a:r>
          </a:p>
        </p:txBody>
      </p:sp>
      <p:pic>
        <p:nvPicPr>
          <p:cNvPr id="10244" name="Picture 7"/>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5219700" y="1844675"/>
            <a:ext cx="3673475" cy="34385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Rectangle 1"/>
          <p:cNvSpPr/>
          <p:nvPr/>
        </p:nvSpPr>
        <p:spPr>
          <a:xfrm>
            <a:off x="746175" y="4869160"/>
            <a:ext cx="4248100"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 level of UDPGT is the main cause of physiological jaundice</a:t>
            </a:r>
          </a:p>
          <a:p>
            <a:pPr algn="ctr"/>
            <a:r>
              <a:rPr lang="en-US" dirty="0" smtClean="0"/>
              <a:t>Which reach normal level after 7-10 days in full term neonates</a:t>
            </a:r>
          </a:p>
          <a:p>
            <a:pPr algn="ctr"/>
            <a:r>
              <a:rPr lang="en-US" dirty="0" smtClean="0"/>
              <a:t>And after 2 weeks in preterm neonates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1042988" y="333375"/>
            <a:ext cx="7543800" cy="1431925"/>
          </a:xfrm>
        </p:spPr>
        <p:txBody>
          <a:bodyPr/>
          <a:lstStyle/>
          <a:p>
            <a:pPr eaLnBrk="1" hangingPunct="1">
              <a:defRPr/>
            </a:pPr>
            <a:r>
              <a:rPr lang="en-CA" altLang="en-US" sz="3200" smtClean="0"/>
              <a:t>        BILIRUBIN METABOLISM  </a:t>
            </a:r>
            <a:br>
              <a:rPr lang="en-CA" altLang="en-US" sz="3200" smtClean="0"/>
            </a:br>
            <a:r>
              <a:rPr lang="en-CA" altLang="en-US" sz="3200" smtClean="0"/>
              <a:t>  </a:t>
            </a:r>
            <a:r>
              <a:rPr lang="en-CA" altLang="en-US" sz="2800" i="1" u="sng" smtClean="0">
                <a:solidFill>
                  <a:srgbClr val="FFFF00"/>
                </a:solidFill>
              </a:rPr>
              <a:t>Enterohepatic Absorption of Bilirubin </a:t>
            </a:r>
            <a:br>
              <a:rPr lang="en-CA" altLang="en-US" sz="2800" i="1" u="sng" smtClean="0">
                <a:solidFill>
                  <a:srgbClr val="FFFF00"/>
                </a:solidFill>
              </a:rPr>
            </a:br>
            <a:endParaRPr lang="en-CA" altLang="en-US" sz="2800" i="1" u="sng" smtClean="0">
              <a:solidFill>
                <a:srgbClr val="FFFF00"/>
              </a:solidFill>
            </a:endParaRPr>
          </a:p>
        </p:txBody>
      </p:sp>
      <p:sp>
        <p:nvSpPr>
          <p:cNvPr id="46087" name="Rectangle 7"/>
          <p:cNvSpPr>
            <a:spLocks noGrp="1" noChangeArrowheads="1"/>
          </p:cNvSpPr>
          <p:nvPr>
            <p:ph type="body" sz="half" idx="1"/>
          </p:nvPr>
        </p:nvSpPr>
        <p:spPr>
          <a:xfrm>
            <a:off x="1042988" y="1989138"/>
            <a:ext cx="3702050" cy="4114800"/>
          </a:xfrm>
        </p:spPr>
        <p:txBody>
          <a:bodyPr/>
          <a:lstStyle/>
          <a:p>
            <a:pPr eaLnBrk="1" hangingPunct="1">
              <a:lnSpc>
                <a:spcPct val="80000"/>
              </a:lnSpc>
              <a:defRPr/>
            </a:pPr>
            <a:r>
              <a:rPr lang="en-CA" altLang="en-US" sz="1800" smtClean="0"/>
              <a:t>Conjugated bilirubin is </a:t>
            </a:r>
            <a:r>
              <a:rPr lang="en-CA" altLang="en-US" sz="1800" smtClean="0">
                <a:solidFill>
                  <a:srgbClr val="FFFF00"/>
                </a:solidFill>
              </a:rPr>
              <a:t>not absorbed from the intestine</a:t>
            </a:r>
            <a:r>
              <a:rPr lang="en-CA" altLang="en-US" sz="1800" smtClean="0"/>
              <a:t>, whereas unconjugated bilirubin is absorbed</a:t>
            </a:r>
          </a:p>
          <a:p>
            <a:pPr eaLnBrk="1" hangingPunct="1">
              <a:lnSpc>
                <a:spcPct val="80000"/>
              </a:lnSpc>
              <a:buFont typeface="Wingdings" panose="05000000000000000000" pitchFamily="2" charset="2"/>
              <a:buNone/>
              <a:defRPr/>
            </a:pPr>
            <a:endParaRPr lang="en-CA" altLang="en-US" sz="1800" smtClean="0"/>
          </a:p>
          <a:p>
            <a:pPr eaLnBrk="1" hangingPunct="1">
              <a:lnSpc>
                <a:spcPct val="80000"/>
              </a:lnSpc>
              <a:defRPr/>
            </a:pPr>
            <a:r>
              <a:rPr lang="en-CA" altLang="en-US" sz="1800" smtClean="0"/>
              <a:t>Unconjugated bilirubin then may be reabsorbed across the intestinal mucosa to return to the liver </a:t>
            </a:r>
            <a:r>
              <a:rPr lang="en-CA" altLang="en-US" sz="1800" smtClean="0">
                <a:solidFill>
                  <a:srgbClr val="FFFF00"/>
                </a:solidFill>
              </a:rPr>
              <a:t>via the portal circulation.</a:t>
            </a:r>
          </a:p>
        </p:txBody>
      </p:sp>
      <p:pic>
        <p:nvPicPr>
          <p:cNvPr id="11268" name="Picture 8"/>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5191125" y="2006600"/>
            <a:ext cx="3702050" cy="33670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Rectangle 1"/>
          <p:cNvSpPr/>
          <p:nvPr/>
        </p:nvSpPr>
        <p:spPr>
          <a:xfrm>
            <a:off x="395536" y="4365104"/>
            <a:ext cx="8640960" cy="2492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There is 3 types of </a:t>
            </a:r>
            <a:r>
              <a:rPr lang="en-US" dirty="0" err="1" smtClean="0"/>
              <a:t>glucoronidation</a:t>
            </a:r>
            <a:r>
              <a:rPr lang="en-US" dirty="0" smtClean="0"/>
              <a:t> (mono , di and tri) </a:t>
            </a:r>
          </a:p>
          <a:p>
            <a:r>
              <a:rPr lang="en-US" dirty="0" smtClean="0"/>
              <a:t>- Mono and di are unstable forms </a:t>
            </a:r>
          </a:p>
          <a:p>
            <a:r>
              <a:rPr lang="en-US" dirty="0" smtClean="0"/>
              <a:t>- When it reaches the intestine its decoupled into unconjugated bilirubin by beta </a:t>
            </a:r>
            <a:r>
              <a:rPr lang="en-US" dirty="0" err="1" smtClean="0"/>
              <a:t>glucornidase</a:t>
            </a:r>
            <a:r>
              <a:rPr lang="en-US" dirty="0" smtClean="0"/>
              <a:t> enzyme and then reabsorbed again</a:t>
            </a:r>
          </a:p>
          <a:p>
            <a:r>
              <a:rPr lang="en-US" dirty="0" smtClean="0"/>
              <a:t>- Breast milk contains high level of beta </a:t>
            </a:r>
            <a:r>
              <a:rPr lang="en-US" dirty="0" err="1" smtClean="0"/>
              <a:t>glucornidase</a:t>
            </a:r>
            <a:r>
              <a:rPr lang="en-US" dirty="0" smtClean="0"/>
              <a:t> enzyme </a:t>
            </a:r>
          </a:p>
          <a:p>
            <a:r>
              <a:rPr lang="en-US" dirty="0" smtClean="0"/>
              <a:t>- In neonates transient time of the gut is long (6-8 hours while 2-4 hours in adults) so there is enough time for reabsorption of mono and di bilirubin</a:t>
            </a:r>
          </a:p>
          <a:p>
            <a:r>
              <a:rPr lang="en-US" dirty="0" smtClean="0"/>
              <a:t>- And in some cases which delay gut transient time such as pyloric stenosis can lead to jaundice !</a:t>
            </a:r>
            <a:endParaRPr lang="en-US" dirty="0"/>
          </a:p>
        </p:txBody>
      </p:sp>
    </p:spTree>
  </p:cSld>
  <p:clrMapOvr>
    <a:masterClrMapping/>
  </p:clrMapOvr>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Shimmer</Template>
  <TotalTime>4127</TotalTime>
  <Words>3616</Words>
  <Application>Microsoft Office PowerPoint</Application>
  <PresentationFormat>On-screen Show (4:3)</PresentationFormat>
  <Paragraphs>559</Paragraphs>
  <Slides>67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Shimmer</vt:lpstr>
      <vt:lpstr>ClipArt</vt:lpstr>
      <vt:lpstr>   Hyperbilirubinaemia</vt:lpstr>
      <vt:lpstr>   Hyperbilirubinaemia</vt:lpstr>
      <vt:lpstr>           Background </vt:lpstr>
      <vt:lpstr>       BILIRUBIN METABOLISM               Bilirubin Production  </vt:lpstr>
      <vt:lpstr>Slide 5</vt:lpstr>
      <vt:lpstr>       BILIRUBIN METABOLISM       Transport of Bilirubin in Plasma  </vt:lpstr>
      <vt:lpstr>        BILIRUBIN METABOLISM         Hepatic Uptake of Bilirubin  </vt:lpstr>
      <vt:lpstr>  BILIRUBIN METABOLISM Conjugation &amp; Excretion of Bilirubin</vt:lpstr>
      <vt:lpstr>        BILIRUBIN METABOLISM     Enterohepatic Absorption of Bilirubin  </vt:lpstr>
      <vt:lpstr>       The Bilirubin “Life Cycle”                 Summary</vt:lpstr>
      <vt:lpstr>        The Bilirubin “LifeCycle”                    Summary</vt:lpstr>
      <vt:lpstr>   Neonatal Risk Factors</vt:lpstr>
      <vt:lpstr>   Neonatal Risk Factors</vt:lpstr>
      <vt:lpstr>Neonatal Risk Factors      Binding Site Competitors مهم</vt:lpstr>
      <vt:lpstr>  Diagnosis of Hyperbilirubinaemia                          History </vt:lpstr>
      <vt:lpstr>  Diagnosis of Hyperbilirubinaemia                         History </vt:lpstr>
      <vt:lpstr>  Diagnosis of Hyperbilirubinaemia                          History </vt:lpstr>
      <vt:lpstr>  Diagnosis of Hyperbilirubinaemia                          History </vt:lpstr>
      <vt:lpstr>  Diagnosis of Hyperbilirubinaemia                   Physical examination</vt:lpstr>
      <vt:lpstr>  Diagnosis of Hyperbilirubinaemia                 Physical examination</vt:lpstr>
      <vt:lpstr>  Diagnosis of Hyperbilirubinaemia                       Bilirubin Screening</vt:lpstr>
      <vt:lpstr>   Diagnosis of Hyperbilirubinaemia                        When To Work Up مهم</vt:lpstr>
      <vt:lpstr>   Diagnosis of Hyperbilirubinaemia                   The Initial Work Up</vt:lpstr>
      <vt:lpstr>   Diagnosis of Hyperbilirubinaemia                   The Initial Work Up</vt:lpstr>
      <vt:lpstr>  Diagnosis of Hyperbilirubinaemia           Blood Group Incompatibility</vt:lpstr>
      <vt:lpstr>Diagnosis of Hyperbilirubinaemia</vt:lpstr>
      <vt:lpstr>Diagnosis of Hyperbilirubinaemia</vt:lpstr>
      <vt:lpstr>    Physiologic jaundice </vt:lpstr>
      <vt:lpstr>Physiologic jaundice</vt:lpstr>
      <vt:lpstr>           physiologic jaundice                 TERM NEONATE  </vt:lpstr>
      <vt:lpstr>           Physiologic jaundice                 TERM NEONATE  </vt:lpstr>
      <vt:lpstr>               Physiologic jaundice                 PRETERM NEONATE  </vt:lpstr>
      <vt:lpstr>               Physiologic jaundice                 PRETERM NEONATE  </vt:lpstr>
      <vt:lpstr>          PATHOLOGIC     HYPERBILIRUBINEMIA </vt:lpstr>
      <vt:lpstr>    Conjugated Hyperbilirubinemia</vt:lpstr>
      <vt:lpstr>    Conjugated Hyperbilirubinemia             Differential Diagnosis اعرف الي بالاصفر</vt:lpstr>
      <vt:lpstr>    Conjugated Hyperbilirubinemia             Differential Diagnosis</vt:lpstr>
      <vt:lpstr>    Conjugated Hyperbilirubinemia             Differential Diagnosis</vt:lpstr>
      <vt:lpstr>  Unconjugated Hyperbilirubinemia</vt:lpstr>
      <vt:lpstr>  Unconjugated Hyperbilirubinemia              Differential Diagnosis</vt:lpstr>
      <vt:lpstr>  Unconjugated Hyperbilirubinemia              Differential Diagnosis</vt:lpstr>
      <vt:lpstr>approach to the diagnosis of neonatal jaundice </vt:lpstr>
      <vt:lpstr>Breast Milk Jaundice</vt:lpstr>
      <vt:lpstr>                      Breast Feeding Jaundice</vt:lpstr>
      <vt:lpstr>               True Breast Milk Jaundice</vt:lpstr>
      <vt:lpstr>           </vt:lpstr>
      <vt:lpstr>        </vt:lpstr>
      <vt:lpstr> </vt:lpstr>
      <vt:lpstr>            Kernicterus</vt:lpstr>
      <vt:lpstr>            Kernicterus</vt:lpstr>
      <vt:lpstr>                Kernicterus                                      phases of kernicterus ما ركز عليها </vt:lpstr>
      <vt:lpstr>                   Kernicterus                      Outcome</vt:lpstr>
      <vt:lpstr>                      Kernicterus       Vigintophobia (fear of 20 (mg/dl)</vt:lpstr>
      <vt:lpstr>                      Kernicterus                       The Dilemma</vt:lpstr>
      <vt:lpstr>           Hyperbilirubinemia                Treatment</vt:lpstr>
      <vt:lpstr>               Hyperbilirubinemia                       Treatment</vt:lpstr>
      <vt:lpstr>  Conj. Hyperbilirubinemia Treatment                                 Phototherapy</vt:lpstr>
      <vt:lpstr>   Conj. Hyperbilirubinemia Treatment                                 Phototherapy</vt:lpstr>
      <vt:lpstr>   Conj. Hyperbilirubinemia Treatment                                 Phototherapy</vt:lpstr>
      <vt:lpstr>      Guidelines for phototherapy in hospitalized infants of 35 or more G.A </vt:lpstr>
      <vt:lpstr>Conj.Hyperbilirubinemia Treatment                          IVIG</vt:lpstr>
      <vt:lpstr>Conj.Hyperbilirubinemia Treatment             Exchange Transfusions</vt:lpstr>
      <vt:lpstr>Slide 63</vt:lpstr>
      <vt:lpstr>Guidelines for exchange transfusion in hospitalized infants of 35 or more G.A </vt:lpstr>
      <vt:lpstr>Complications of Exchange Transfusion </vt:lpstr>
      <vt:lpstr>Algorithm for the management of jaundice in the newborn nursery </vt:lpstr>
      <vt:lpstr>Any Questions?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amjad</dc:creator>
  <cp:lastModifiedBy>user</cp:lastModifiedBy>
  <cp:revision>57</cp:revision>
  <dcterms:created xsi:type="dcterms:W3CDTF">2010-08-13T23:22:42Z</dcterms:created>
  <dcterms:modified xsi:type="dcterms:W3CDTF">2019-10-24T19:07:42Z</dcterms:modified>
</cp:coreProperties>
</file>