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746" r:id="rId2"/>
    <p:sldMasterId id="2147483758" r:id="rId3"/>
  </p:sldMasterIdLst>
  <p:notesMasterIdLst>
    <p:notesMasterId r:id="rId26"/>
  </p:notesMasterIdLst>
  <p:sldIdLst>
    <p:sldId id="583" r:id="rId4"/>
    <p:sldId id="290" r:id="rId5"/>
    <p:sldId id="267" r:id="rId6"/>
    <p:sldId id="573" r:id="rId7"/>
    <p:sldId id="291" r:id="rId8"/>
    <p:sldId id="294" r:id="rId9"/>
    <p:sldId id="257" r:id="rId10"/>
    <p:sldId id="258" r:id="rId11"/>
    <p:sldId id="726" r:id="rId12"/>
    <p:sldId id="728" r:id="rId13"/>
    <p:sldId id="581" r:id="rId14"/>
    <p:sldId id="281" r:id="rId15"/>
    <p:sldId id="769" r:id="rId16"/>
    <p:sldId id="270" r:id="rId17"/>
    <p:sldId id="271" r:id="rId18"/>
    <p:sldId id="272" r:id="rId19"/>
    <p:sldId id="273" r:id="rId20"/>
    <p:sldId id="770" r:id="rId21"/>
    <p:sldId id="325" r:id="rId22"/>
    <p:sldId id="717" r:id="rId23"/>
    <p:sldId id="326" r:id="rId24"/>
    <p:sldId id="7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5D5BA-1F71-4FA7-801E-3CC04E8B0377}" type="datetimeFigureOut">
              <a:rPr lang="en-US" smtClean="0"/>
              <a:t>23-Mar-19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95B73-F9C1-4B31-B7A3-678FC4D9C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63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E148A7D-CDEC-49D1-AEAD-CF19C87B6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0BB6D5A-8817-40DA-BBA6-D0DBC03F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3933CE6-F433-4EE9-85F4-D896827FC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C59B9-599B-4D43-AD20-35EF3D9355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3A2BC-B7F4-4B79-8F75-109058BE3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76C1D-4944-4038-9FBC-33DA3B41F298}" type="datetimeFigureOut">
              <a:rPr lang="en-US"/>
              <a:pPr>
                <a:defRPr/>
              </a:pPr>
              <a:t>23-Mar-19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9407A-5925-4FE9-87FC-69973B7E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F26F9-6399-47E8-9350-2CDCE703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4A2E-00A2-479A-A0D3-0D040598B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75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693AB-8D72-4C86-9101-CDAEFF24B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7B3AD-867A-4289-B4FB-16FE11D295A7}" type="datetimeFigureOut">
              <a:rPr lang="en-US"/>
              <a:pPr>
                <a:defRPr/>
              </a:pPr>
              <a:t>23-Mar-19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5A4D2-4800-4164-9F68-DE74082B7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55317-7465-4A8E-89A6-8D9E18FF7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01BD4-9D09-4FD4-9B79-E34DB7EFC5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46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F55C0-4023-4BF0-8440-BB5E22DDA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6D1CF-C137-4B54-AEA7-6C690787215D}" type="datetimeFigureOut">
              <a:rPr lang="en-US"/>
              <a:pPr>
                <a:defRPr/>
              </a:pPr>
              <a:t>23-Mar-19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1E1EA-260F-40E2-A47A-B4A7E89D0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C6D8F-B449-47D7-8F70-48DBCE5D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6749D-648E-4B71-A7E7-933506927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266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23-Mar-19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30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23-Mar-19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62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23-Mar-19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76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23-Mar-19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34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23-Mar-19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54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23-Mar-19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23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23-Mar-19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80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23-Mar-19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4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A6943-A77D-4320-BA2A-1848EB3A2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0E84-811B-4851-B407-7DFE2CFBDF86}" type="datetimeFigureOut">
              <a:rPr lang="en-US"/>
              <a:pPr>
                <a:defRPr/>
              </a:pPr>
              <a:t>23-Mar-19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FE664-7ABB-40E2-8ADD-F6957C21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8B4E2-8ECE-4509-BAB1-A3FC22813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615A5-D70D-4FD3-952E-9A7068F2D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657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23-Mar-19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58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23-Mar-19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90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BED3-F4ED-4744-A61D-DBC93BB63C05}" type="datetimeFigureOut">
              <a:rPr lang="en-US" smtClean="0"/>
              <a:t>23-Mar-19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3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144661" indent="0" algn="ctr">
              <a:buNone/>
              <a:defRPr/>
            </a:lvl2pPr>
            <a:lvl3pPr marL="289322" indent="0" algn="ctr">
              <a:buNone/>
              <a:defRPr/>
            </a:lvl3pPr>
            <a:lvl4pPr marL="433983" indent="0" algn="ctr">
              <a:buNone/>
              <a:defRPr/>
            </a:lvl4pPr>
            <a:lvl5pPr marL="578644" indent="0" algn="ctr">
              <a:buNone/>
              <a:defRPr/>
            </a:lvl5pPr>
            <a:lvl6pPr marL="723305" indent="0" algn="ctr">
              <a:buNone/>
              <a:defRPr/>
            </a:lvl6pPr>
            <a:lvl7pPr marL="867966" indent="0" algn="ctr">
              <a:buNone/>
              <a:defRPr/>
            </a:lvl7pPr>
            <a:lvl8pPr marL="1012627" indent="0" algn="ctr">
              <a:buNone/>
              <a:defRPr/>
            </a:lvl8pPr>
            <a:lvl9pPr marL="11572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C89B58-616A-4F99-9156-2AAB06913B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A7DB08-9182-4202-8EA5-0AF5A6BBF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850D52-9E37-4050-B88F-168ED86CC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19C4A-04B1-4C5F-859C-3105AFA9A5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247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7D50DA-3D1C-4A72-B05F-B7CDD1F6CF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5B82AB-0156-4A31-A857-0633FC230D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020074-3670-4299-B221-CB82A5029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EA57C-C668-450C-A782-64815E9636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455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126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633"/>
            </a:lvl1pPr>
            <a:lvl2pPr marL="144661" indent="0">
              <a:buNone/>
              <a:defRPr sz="570"/>
            </a:lvl2pPr>
            <a:lvl3pPr marL="289322" indent="0">
              <a:buNone/>
              <a:defRPr sz="506"/>
            </a:lvl3pPr>
            <a:lvl4pPr marL="433983" indent="0">
              <a:buNone/>
              <a:defRPr sz="443"/>
            </a:lvl4pPr>
            <a:lvl5pPr marL="578644" indent="0">
              <a:buNone/>
              <a:defRPr sz="443"/>
            </a:lvl5pPr>
            <a:lvl6pPr marL="723305" indent="0">
              <a:buNone/>
              <a:defRPr sz="443"/>
            </a:lvl6pPr>
            <a:lvl7pPr marL="867966" indent="0">
              <a:buNone/>
              <a:defRPr sz="443"/>
            </a:lvl7pPr>
            <a:lvl8pPr marL="1012627" indent="0">
              <a:buNone/>
              <a:defRPr sz="443"/>
            </a:lvl8pPr>
            <a:lvl9pPr marL="1157288" indent="0">
              <a:buNone/>
              <a:defRPr sz="4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CCD923-5EB9-4B79-815D-98C9C86F5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7768FD-A25F-4F89-80B9-9AD4F8ECE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F87D9C-BFE4-4CD8-BE5C-C51472B0A8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4DDF5-7621-41A7-A220-A5AAB8746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408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E712FB-AE92-46EF-9E80-47DEEC3EBF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237884-2C41-4CDC-8A83-70297248D3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F5049D-C04C-4794-9E3A-5B2A41ED7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9F5F7-4ED3-4B20-BE1F-E550B6DA23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9691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129373-7974-4A3D-B03E-D17FB9AC7A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1933E5-B4DA-4A0E-A161-1ACE1471E0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00D5066-C185-4F09-9431-C17B466730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A42E5-13B9-4374-BE53-A07FB3EEA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343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4A26D26-D977-45DE-8469-6AB30C8CBA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8C62BD-7722-4E50-A766-9A8FB87F96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D42D56-9725-488C-938E-8BAF25A6C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5DB6F-5354-4DD8-BA73-02CF048B9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69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381B01F-4AFF-4F95-92BB-67E156C919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B1AA12D-C8A6-40A5-BCD9-EB70D12081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C17137-6F50-481A-ABBF-C06298821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2132E-A974-4F97-AB9F-E1BB1BDEB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11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168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D2D89-6F20-4352-AE6D-549CB244E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14995-74DD-47D9-8704-CC004E933A86}" type="datetimeFigureOut">
              <a:rPr lang="en-US"/>
              <a:pPr>
                <a:defRPr/>
              </a:pPr>
              <a:t>23-Mar-19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54B60-42AE-4697-88CE-76C284178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FAAA9-3AB1-4EA3-8ADE-79F8B5690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A2EF5-4472-4CC2-99CD-A5E51F53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124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443"/>
            </a:lvl1pPr>
            <a:lvl2pPr marL="144661" indent="0">
              <a:buNone/>
              <a:defRPr sz="380"/>
            </a:lvl2pPr>
            <a:lvl3pPr marL="289322" indent="0">
              <a:buNone/>
              <a:defRPr sz="316"/>
            </a:lvl3pPr>
            <a:lvl4pPr marL="433983" indent="0">
              <a:buNone/>
              <a:defRPr sz="285"/>
            </a:lvl4pPr>
            <a:lvl5pPr marL="578644" indent="0">
              <a:buNone/>
              <a:defRPr sz="285"/>
            </a:lvl5pPr>
            <a:lvl6pPr marL="723305" indent="0">
              <a:buNone/>
              <a:defRPr sz="285"/>
            </a:lvl6pPr>
            <a:lvl7pPr marL="867966" indent="0">
              <a:buNone/>
              <a:defRPr sz="285"/>
            </a:lvl7pPr>
            <a:lvl8pPr marL="1012627" indent="0">
              <a:buNone/>
              <a:defRPr sz="285"/>
            </a:lvl8pPr>
            <a:lvl9pPr marL="1157288" indent="0">
              <a:buNone/>
              <a:defRPr sz="28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49B43-BA30-405F-A219-0BF9D96E4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DBE569-8E72-4B05-8E5C-2BD6489DE4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A92E20-3676-4DFD-95A1-978A56ABDC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C8803-4EB0-4A12-B040-C9A92D038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7701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013"/>
            </a:lvl1pPr>
            <a:lvl2pPr marL="144661" indent="0">
              <a:buNone/>
              <a:defRPr sz="886"/>
            </a:lvl2pPr>
            <a:lvl3pPr marL="289322" indent="0">
              <a:buNone/>
              <a:defRPr sz="760"/>
            </a:lvl3pPr>
            <a:lvl4pPr marL="433983" indent="0">
              <a:buNone/>
              <a:defRPr sz="633"/>
            </a:lvl4pPr>
            <a:lvl5pPr marL="578644" indent="0">
              <a:buNone/>
              <a:defRPr sz="633"/>
            </a:lvl5pPr>
            <a:lvl6pPr marL="723305" indent="0">
              <a:buNone/>
              <a:defRPr sz="633"/>
            </a:lvl6pPr>
            <a:lvl7pPr marL="867966" indent="0">
              <a:buNone/>
              <a:defRPr sz="633"/>
            </a:lvl7pPr>
            <a:lvl8pPr marL="1012627" indent="0">
              <a:buNone/>
              <a:defRPr sz="633"/>
            </a:lvl8pPr>
            <a:lvl9pPr marL="1157288" indent="0">
              <a:buNone/>
              <a:defRPr sz="6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443"/>
            </a:lvl1pPr>
            <a:lvl2pPr marL="144661" indent="0">
              <a:buNone/>
              <a:defRPr sz="380"/>
            </a:lvl2pPr>
            <a:lvl3pPr marL="289322" indent="0">
              <a:buNone/>
              <a:defRPr sz="316"/>
            </a:lvl3pPr>
            <a:lvl4pPr marL="433983" indent="0">
              <a:buNone/>
              <a:defRPr sz="285"/>
            </a:lvl4pPr>
            <a:lvl5pPr marL="578644" indent="0">
              <a:buNone/>
              <a:defRPr sz="285"/>
            </a:lvl5pPr>
            <a:lvl6pPr marL="723305" indent="0">
              <a:buNone/>
              <a:defRPr sz="285"/>
            </a:lvl6pPr>
            <a:lvl7pPr marL="867966" indent="0">
              <a:buNone/>
              <a:defRPr sz="285"/>
            </a:lvl7pPr>
            <a:lvl8pPr marL="1012627" indent="0">
              <a:buNone/>
              <a:defRPr sz="285"/>
            </a:lvl8pPr>
            <a:lvl9pPr marL="1157288" indent="0">
              <a:buNone/>
              <a:defRPr sz="28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597F78-2763-46B3-A630-29E09A081E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85588A-2698-4F89-B051-BED052287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352C60-AAEE-4A9A-A370-167190A100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9C582-44BF-419C-8FC7-67D1CF9B50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9009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6593FD-7233-4F13-8FB8-4B827BCB7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089191-D261-4A41-89AF-E50BA972E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A07273-0144-49E6-A3FB-86B6009D44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8085F-C2B9-4177-A0BC-3FC53D3469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6759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750A1E-D7BC-471C-A957-71F10177C0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BAFCFA-49AF-493D-B085-F80017B2A4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56AAC8-FDB1-43AB-BA2C-9BC2621F47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E4091-4F6E-4D2F-8269-86286C2E93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943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1B135-0E14-4FF9-9821-E52F836FDF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1CDA40-15F2-4D5A-A5D8-913E06E28D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447402-FBB8-4CD3-9218-FD1C74667E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F0B95-679B-48F3-B81E-FB01FDB30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23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756A96-F854-4396-AA25-42EAD3C6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2B798-E21F-4659-A308-3FB54B891BB9}" type="datetimeFigureOut">
              <a:rPr lang="en-US"/>
              <a:pPr>
                <a:defRPr/>
              </a:pPr>
              <a:t>23-Mar-19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DAFBCF-D3A8-4C0D-88BF-318E629BF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5F9DB7-16A0-4DAB-929E-83625BC6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BE8C3-0CCE-440A-B9FD-30B08A5655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33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37B6A41-D56F-4B1A-A417-57764117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D711F-121E-4DA3-85DB-DED4C9B11511}" type="datetimeFigureOut">
              <a:rPr lang="en-US"/>
              <a:pPr>
                <a:defRPr/>
              </a:pPr>
              <a:t>23-Mar-19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79CB48-B8A2-4EDF-B5BA-1A2A59702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A82BCE-AF97-4CD0-B7F3-52D60911F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538E8-C23E-4367-AF1A-79171D12BA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26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E02EAE6-FAAA-41E5-8FE3-C1208A2FA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E4E8E-1645-40F4-B042-B6262BE871F9}" type="datetimeFigureOut">
              <a:rPr lang="en-US"/>
              <a:pPr>
                <a:defRPr/>
              </a:pPr>
              <a:t>23-Mar-19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0EFEB0A-378A-4569-8E6A-9AC048D11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0ADFE1-7505-4899-B0C1-B9146CBE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37FF4-1026-4B38-9F56-A7FCEBD8EE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37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BC1147-E09D-4BBB-95BA-86F4142B7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39D4-3702-4677-9A23-008F58D75F06}" type="datetimeFigureOut">
              <a:rPr lang="en-US"/>
              <a:pPr>
                <a:defRPr/>
              </a:pPr>
              <a:t>23-Mar-19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BC2A240-6DEA-49C1-AE58-7469EAA50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08F1EC-3E2A-4930-AA17-54E92126A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0A05A-D24A-45A8-96EE-CE6E2826AF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43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0F5AD9-1277-43E0-9202-B346BA1D3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6392A-FE24-4E28-AB9B-151AA526FD25}" type="datetimeFigureOut">
              <a:rPr lang="en-US"/>
              <a:pPr>
                <a:defRPr/>
              </a:pPr>
              <a:t>23-Mar-19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440C1F-08C8-42F5-952A-0D58018BB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B15E25-6E61-49F7-BCB2-DF258988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FA783-A88B-4D1C-AAF7-6E31F8202A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78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4607C0-7368-4E1E-9E76-7D048370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3414-4A20-4217-A3DF-169C3F2F4D8D}" type="datetimeFigureOut">
              <a:rPr lang="en-US"/>
              <a:pPr>
                <a:defRPr/>
              </a:pPr>
              <a:t>23-Mar-19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A1DA0A-18EB-4C3F-AA8D-0CA424EF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717681-2F87-427F-991A-08434248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7759E-815D-495E-9117-833B5BE800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18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>
            <a:extLst>
              <a:ext uri="{FF2B5EF4-FFF2-40B4-BE49-F238E27FC236}">
                <a16:creationId xmlns:a16="http://schemas.microsoft.com/office/drawing/2014/main" id="{74A1AC54-75E6-41F2-971C-07C8B51752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3B8E0073-9D12-4F33-85F1-4F87042CEB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506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3C3978-F263-4EFA-A6C9-AD8DED81EE38}" type="datetimeFigureOut">
              <a:rPr lang="en-US"/>
              <a:pPr>
                <a:defRPr/>
              </a:pPr>
              <a:t>23-Mar-19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506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06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00DB342-4100-4E5E-9E8B-C853B79AD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68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5pPr>
      <a:lvl6pPr marL="192881"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6pPr>
      <a:lvl7pPr marL="385763"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7pPr>
      <a:lvl8pPr marL="578644"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8pPr>
      <a:lvl9pPr marL="771525" algn="ctr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itchFamily="34" charset="0"/>
        </a:defRPr>
      </a:lvl9pPr>
    </p:titleStyle>
    <p:bodyStyle>
      <a:lvl1pPr marL="144661" indent="-14466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13433" indent="-12055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ABED3-F4ED-4744-A61D-DBC93BB63C05}" type="datetimeFigureOut">
              <a:rPr lang="en-US" smtClean="0"/>
              <a:t>23-Mar-19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44E26-5065-4329-8957-66C365C7A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9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35A81A-D1F8-4DF9-B47C-52516E887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85FECF4-E68B-447A-BF94-C96A3636D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2BAA173-8A5E-493B-9BF1-BCFF37DCF6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443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FC40D4-AC09-4B80-967E-12E47CDE03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443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C9F4987-4E7F-449A-AF33-71077704BB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443"/>
            </a:lvl1pPr>
          </a:lstStyle>
          <a:p>
            <a:pPr>
              <a:defRPr/>
            </a:pPr>
            <a:fld id="{207EC088-F30F-4887-A980-82E919C4F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5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5pPr>
      <a:lvl6pPr marL="144661" algn="ctr" rtl="0" fontAlgn="base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6pPr>
      <a:lvl7pPr marL="289322" algn="ctr" rtl="0" fontAlgn="base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7pPr>
      <a:lvl8pPr marL="433983" algn="ctr" rtl="0" fontAlgn="base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8pPr>
      <a:lvl9pPr marL="578644" algn="ctr" rtl="0" fontAlgn="base">
        <a:spcBef>
          <a:spcPct val="0"/>
        </a:spcBef>
        <a:spcAft>
          <a:spcPct val="0"/>
        </a:spcAft>
        <a:defRPr sz="1392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08496" indent="-108496" algn="l" rtl="0" eaLnBrk="0" fontAlgn="base" hangingPunct="0">
        <a:spcBef>
          <a:spcPct val="20000"/>
        </a:spcBef>
        <a:spcAft>
          <a:spcPct val="0"/>
        </a:spcAft>
        <a:buChar char="•"/>
        <a:defRPr sz="1013">
          <a:solidFill>
            <a:schemeClr val="tx1"/>
          </a:solidFill>
          <a:latin typeface="+mn-lt"/>
          <a:ea typeface="+mn-ea"/>
          <a:cs typeface="+mn-cs"/>
        </a:defRPr>
      </a:lvl1pPr>
      <a:lvl2pPr marL="235075" indent="-90413" algn="l" rtl="0" eaLnBrk="0" fontAlgn="base" hangingPunct="0">
        <a:spcBef>
          <a:spcPct val="20000"/>
        </a:spcBef>
        <a:spcAft>
          <a:spcPct val="0"/>
        </a:spcAft>
        <a:buChar char="–"/>
        <a:defRPr sz="886">
          <a:solidFill>
            <a:schemeClr val="tx1"/>
          </a:solidFill>
          <a:latin typeface="+mn-lt"/>
          <a:cs typeface="+mn-cs"/>
        </a:defRPr>
      </a:lvl2pPr>
      <a:lvl3pPr marL="361653" indent="-72331" algn="l" rtl="0" eaLnBrk="0" fontAlgn="base" hangingPunct="0">
        <a:spcBef>
          <a:spcPct val="20000"/>
        </a:spcBef>
        <a:spcAft>
          <a:spcPct val="0"/>
        </a:spcAft>
        <a:buChar char="•"/>
        <a:defRPr sz="760">
          <a:solidFill>
            <a:schemeClr val="tx1"/>
          </a:solidFill>
          <a:latin typeface="+mn-lt"/>
          <a:cs typeface="+mn-cs"/>
        </a:defRPr>
      </a:lvl3pPr>
      <a:lvl4pPr marL="506314" indent="-72331" algn="l" rtl="0" eaLnBrk="0" fontAlgn="base" hangingPunct="0">
        <a:spcBef>
          <a:spcPct val="20000"/>
        </a:spcBef>
        <a:spcAft>
          <a:spcPct val="0"/>
        </a:spcAft>
        <a:buChar char="–"/>
        <a:defRPr sz="633">
          <a:solidFill>
            <a:schemeClr val="tx1"/>
          </a:solidFill>
          <a:latin typeface="+mn-lt"/>
          <a:cs typeface="+mn-cs"/>
        </a:defRPr>
      </a:lvl4pPr>
      <a:lvl5pPr marL="650975" indent="-72331" algn="l" rtl="0" eaLnBrk="0" fontAlgn="base" hangingPunct="0">
        <a:spcBef>
          <a:spcPct val="20000"/>
        </a:spcBef>
        <a:spcAft>
          <a:spcPct val="0"/>
        </a:spcAft>
        <a:buChar char="»"/>
        <a:defRPr sz="633">
          <a:solidFill>
            <a:schemeClr val="tx1"/>
          </a:solidFill>
          <a:latin typeface="+mn-lt"/>
          <a:cs typeface="+mn-cs"/>
        </a:defRPr>
      </a:lvl5pPr>
      <a:lvl6pPr marL="795635" indent="-72331" algn="l" rtl="0" fontAlgn="base">
        <a:spcBef>
          <a:spcPct val="20000"/>
        </a:spcBef>
        <a:spcAft>
          <a:spcPct val="0"/>
        </a:spcAft>
        <a:buChar char="»"/>
        <a:defRPr sz="633">
          <a:solidFill>
            <a:schemeClr val="tx1"/>
          </a:solidFill>
          <a:latin typeface="+mn-lt"/>
          <a:cs typeface="+mn-cs"/>
        </a:defRPr>
      </a:lvl6pPr>
      <a:lvl7pPr marL="940297" indent="-72331" algn="l" rtl="0" fontAlgn="base">
        <a:spcBef>
          <a:spcPct val="20000"/>
        </a:spcBef>
        <a:spcAft>
          <a:spcPct val="0"/>
        </a:spcAft>
        <a:buChar char="»"/>
        <a:defRPr sz="633">
          <a:solidFill>
            <a:schemeClr val="tx1"/>
          </a:solidFill>
          <a:latin typeface="+mn-lt"/>
          <a:cs typeface="+mn-cs"/>
        </a:defRPr>
      </a:lvl7pPr>
      <a:lvl8pPr marL="1084958" indent="-72331" algn="l" rtl="0" fontAlgn="base">
        <a:spcBef>
          <a:spcPct val="20000"/>
        </a:spcBef>
        <a:spcAft>
          <a:spcPct val="0"/>
        </a:spcAft>
        <a:buChar char="»"/>
        <a:defRPr sz="633">
          <a:solidFill>
            <a:schemeClr val="tx1"/>
          </a:solidFill>
          <a:latin typeface="+mn-lt"/>
          <a:cs typeface="+mn-cs"/>
        </a:defRPr>
      </a:lvl8pPr>
      <a:lvl9pPr marL="1229618" indent="-72331" algn="l" rtl="0" fontAlgn="base">
        <a:spcBef>
          <a:spcPct val="20000"/>
        </a:spcBef>
        <a:spcAft>
          <a:spcPct val="0"/>
        </a:spcAft>
        <a:buChar char="»"/>
        <a:defRPr sz="633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:a16="http://schemas.microsoft.com/office/drawing/2014/main" id="{B95847AF-3100-47D8-9DAF-6921C1F02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51" y="31662"/>
            <a:ext cx="8322365" cy="356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579" y="3429001"/>
            <a:ext cx="7578842" cy="3257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rtlCol="1">
            <a:normAutofit fontScale="5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8576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sz="5696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38576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الأستاذ </a:t>
            </a:r>
            <a:r>
              <a:rPr kumimoji="0" lang="ar-SA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يوسف حسين</a:t>
            </a:r>
          </a:p>
          <a:p>
            <a:pPr marL="0" marR="0" lvl="0" indent="0" algn="ctr" defTabSz="38576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2152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38576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6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أستاذ</a:t>
            </a:r>
            <a:r>
              <a:rPr kumimoji="0" lang="ar-EG" sz="6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6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التشريح وعلم الأجنة</a:t>
            </a:r>
            <a:r>
              <a:rPr kumimoji="0" lang="ar-EG" sz="6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6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38576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3628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38576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3628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كلية الطب – </a:t>
            </a:r>
            <a:r>
              <a:rPr kumimoji="0" lang="ar-EG" sz="3628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sz="3628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الزقازيق- مصر</a:t>
            </a:r>
          </a:p>
          <a:p>
            <a:pPr marL="0" marR="0" lvl="0" indent="0" algn="ctr" defTabSz="38576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3628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دكتوراة</a:t>
            </a:r>
            <a:r>
              <a:rPr kumimoji="0" lang="ar-EG" sz="3628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3628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 جامعة كولونيا المانيا</a:t>
            </a:r>
          </a:p>
          <a:p>
            <a:pPr marL="0" marR="0" lvl="0" indent="0" algn="ctr" defTabSz="385763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3628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جروب الفيس </a:t>
            </a:r>
          </a:p>
          <a:p>
            <a:pPr marL="0" marR="0" lvl="0" indent="0" algn="ctr" defTabSz="385763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marR="0" lvl="0" indent="0" algn="ctr" defTabSz="38576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1308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id="{F2D27060-7E36-4419-BF6B-9AFEE87A4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180" y="342052"/>
            <a:ext cx="19812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385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9" name="TextBox 3">
            <a:extLst>
              <a:ext uri="{FF2B5EF4-FFF2-40B4-BE49-F238E27FC236}">
                <a16:creationId xmlns:a16="http://schemas.microsoft.com/office/drawing/2014/main" id="{51CB0AB2-58E8-4FC4-8DD1-E484652C2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135" y="342051"/>
            <a:ext cx="30664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385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211D44-A647-4CD3-B4FA-C014D7DF21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13" t="8116" r="23636" b="60959"/>
          <a:stretch/>
        </p:blipFill>
        <p:spPr>
          <a:xfrm>
            <a:off x="1557355" y="443948"/>
            <a:ext cx="10137463" cy="641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1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胰十二指肠"/>
          <p:cNvPicPr>
            <a:picLocks noChangeAspect="1" noChangeArrowheads="1"/>
          </p:cNvPicPr>
          <p:nvPr/>
        </p:nvPicPr>
        <p:blipFill>
          <a:blip r:embed="rId2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-1"/>
            <a:ext cx="8264814" cy="637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94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" t="9702" r="2947" b="8828"/>
          <a:stretch/>
        </p:blipFill>
        <p:spPr>
          <a:xfrm>
            <a:off x="2448184" y="225778"/>
            <a:ext cx="7318209" cy="645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D4C29D-6707-4C1B-9A44-E6E2DCE092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89" t="5866" r="1420" b="73004"/>
          <a:stretch/>
        </p:blipFill>
        <p:spPr>
          <a:xfrm>
            <a:off x="2299495" y="10306"/>
            <a:ext cx="4686745" cy="2788356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C56AE84-E4E2-476C-B17A-41E44824D57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4003" y="3040700"/>
          <a:ext cx="11006670" cy="374582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33286">
                  <a:extLst>
                    <a:ext uri="{9D8B030D-6E8A-4147-A177-3AD203B41FA5}">
                      <a16:colId xmlns:a16="http://schemas.microsoft.com/office/drawing/2014/main" val="3104885665"/>
                    </a:ext>
                  </a:extLst>
                </a:gridCol>
                <a:gridCol w="3815248">
                  <a:extLst>
                    <a:ext uri="{9D8B030D-6E8A-4147-A177-3AD203B41FA5}">
                      <a16:colId xmlns:a16="http://schemas.microsoft.com/office/drawing/2014/main" val="1697194775"/>
                    </a:ext>
                  </a:extLst>
                </a:gridCol>
                <a:gridCol w="4058136">
                  <a:extLst>
                    <a:ext uri="{9D8B030D-6E8A-4147-A177-3AD203B41FA5}">
                      <a16:colId xmlns:a16="http://schemas.microsoft.com/office/drawing/2014/main" val="2848742804"/>
                    </a:ext>
                  </a:extLst>
                </a:gridCol>
              </a:tblGrid>
              <a:tr h="284788">
                <a:tc>
                  <a:txBody>
                    <a:bodyPr/>
                    <a:lstStyle/>
                    <a:p>
                      <a:pPr marL="691515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</a:tabLs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1515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</a:tabLs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Jejunum </a:t>
                      </a:r>
                      <a:r>
                        <a:rPr lang="ar-SA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الصائم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1515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</a:tabLs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Ileum </a:t>
                      </a:r>
                      <a:r>
                        <a:rPr lang="ar-SA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اللفائفى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236962"/>
                  </a:ext>
                </a:extLst>
              </a:tr>
              <a:tr h="290586">
                <a:tc>
                  <a:txBody>
                    <a:bodyPr/>
                    <a:lstStyle/>
                    <a:p>
                      <a:pPr marL="691515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1- </a:t>
                      </a:r>
                      <a:r>
                        <a:rPr lang="en-US" sz="18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ength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1515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Proximal 2/5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1515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Distal 3/5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428477"/>
                  </a:ext>
                </a:extLst>
              </a:tr>
              <a:tr h="290586">
                <a:tc>
                  <a:txBody>
                    <a:bodyPr/>
                    <a:lstStyle/>
                    <a:p>
                      <a:pPr marL="691515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2- </a:t>
                      </a:r>
                      <a:r>
                        <a:rPr lang="en-US" sz="1800" b="1" u="sng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umen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1515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Wide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1515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Narrow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836609"/>
                  </a:ext>
                </a:extLst>
              </a:tr>
              <a:tr h="443102">
                <a:tc>
                  <a:txBody>
                    <a:bodyPr/>
                    <a:lstStyle/>
                    <a:p>
                      <a:pPr marL="691515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3- </a:t>
                      </a:r>
                      <a:r>
                        <a:rPr lang="en-US" sz="18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ascularity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1515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More vascular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1515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Less vascular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620978"/>
                  </a:ext>
                </a:extLst>
              </a:tr>
              <a:tr h="284788">
                <a:tc>
                  <a:txBody>
                    <a:bodyPr/>
                    <a:lstStyle/>
                    <a:p>
                      <a:pPr marL="691515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4- </a:t>
                      </a:r>
                      <a:r>
                        <a:rPr lang="en-US" sz="18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illi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1515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More and large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1515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Less and small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465187"/>
                  </a:ext>
                </a:extLst>
              </a:tr>
              <a:tr h="290712">
                <a:tc>
                  <a:txBody>
                    <a:bodyPr/>
                    <a:lstStyle/>
                    <a:p>
                      <a:pPr marL="691515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5- </a:t>
                      </a:r>
                      <a:r>
                        <a:rPr lang="en-US" sz="18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ucosa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1515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Thick 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felt as double layers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1515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Thin (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felt as single layer)</a:t>
                      </a: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550142"/>
                  </a:ext>
                </a:extLst>
              </a:tr>
              <a:tr h="443102">
                <a:tc>
                  <a:txBody>
                    <a:bodyPr/>
                    <a:lstStyle/>
                    <a:p>
                      <a:pPr marL="691515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6- </a:t>
                      </a:r>
                      <a:r>
                        <a:rPr lang="en-US" sz="18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ayer’s patches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1515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Absent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1515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275477"/>
                  </a:ext>
                </a:extLst>
              </a:tr>
              <a:tr h="1307358">
                <a:tc>
                  <a:txBody>
                    <a:bodyPr/>
                    <a:lstStyle/>
                    <a:p>
                      <a:pPr marL="691515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7- 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rterial 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rcades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691515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8- 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atty tissue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691515" marR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9- 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indows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1515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1- Simple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691515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2- Less amount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691515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3- Translucent with windows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1515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1- Complex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691515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2- Dense fatty tissue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691515" marR="0" algn="justLow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2885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3- 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windows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581" marR="59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75106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42E7F40-FEC3-4016-B100-B9E5271CF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84" r="55210" b="73004"/>
          <a:stretch/>
        </p:blipFill>
        <p:spPr>
          <a:xfrm>
            <a:off x="7087570" y="298207"/>
            <a:ext cx="4904910" cy="24722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F24333-066F-43B3-9A86-0D2768CF62FE}"/>
              </a:ext>
            </a:extLst>
          </p:cNvPr>
          <p:cNvSpPr/>
          <p:nvPr/>
        </p:nvSpPr>
        <p:spPr>
          <a:xfrm>
            <a:off x="685429" y="2578346"/>
            <a:ext cx="7607437" cy="440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129540" algn="l"/>
                <a:tab pos="129540" algn="l"/>
                <a:tab pos="3429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Differences between the jejunum and ileum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799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39" y="1995055"/>
            <a:ext cx="7323459" cy="36272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36327" y="-180109"/>
            <a:ext cx="5223164" cy="1265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118745" algn="l"/>
                <a:tab pos="342900" algn="l"/>
                <a:tab pos="500380" algn="l"/>
              </a:tabLst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118745" algn="l"/>
                <a:tab pos="342900" algn="l"/>
                <a:tab pos="50038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Meckel’s diverticulum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61"/>
          <a:stretch/>
        </p:blipFill>
        <p:spPr>
          <a:xfrm>
            <a:off x="234661" y="4045095"/>
            <a:ext cx="4614429" cy="2924175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34661" y="259443"/>
            <a:ext cx="437890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9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9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9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9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9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9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9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9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9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3" algn="l"/>
              </a:tabLst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It is the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proximal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 of the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vitello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-intestinal duct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3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3" algn="l"/>
              </a:tabLst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is about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inches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long and present in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2%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people and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feets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above the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ilio-caecal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junction.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3" algn="l"/>
              </a:tabLst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3" algn="l"/>
              </a:tabLst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Its inflammation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resembles the appendicitis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6801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811" y="180583"/>
            <a:ext cx="880985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982" y="0"/>
            <a:ext cx="482138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Parts of the large intestine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128548-5437-4AE9-A85B-A1036FA4644F}"/>
              </a:ext>
            </a:extLst>
          </p:cNvPr>
          <p:cNvSpPr txBox="1"/>
          <p:nvPr/>
        </p:nvSpPr>
        <p:spPr>
          <a:xfrm>
            <a:off x="3048000" y="1245704"/>
            <a:ext cx="2531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Right colic flexure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D075C3-1A39-4EE1-9789-A2634C84A3CB}"/>
              </a:ext>
            </a:extLst>
          </p:cNvPr>
          <p:cNvSpPr txBox="1"/>
          <p:nvPr/>
        </p:nvSpPr>
        <p:spPr>
          <a:xfrm>
            <a:off x="9919252" y="353942"/>
            <a:ext cx="2531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Left colic flexure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F08AB96-AD06-4FF1-8A68-2C94FC9A7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45" y="1654986"/>
            <a:ext cx="2933549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61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61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61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61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61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61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61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61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615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163" algn="l"/>
                <a:tab pos="61595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begins at the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ileocaecal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junction and ends at the anal orifice.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163" algn="l"/>
                <a:tab pos="61595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Length, 1.5 meters long.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648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04" b="11021"/>
          <a:stretch/>
        </p:blipFill>
        <p:spPr>
          <a:xfrm>
            <a:off x="5767202" y="207818"/>
            <a:ext cx="6424798" cy="6442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541" y="74821"/>
            <a:ext cx="610572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 characters of large intestine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DD0716-E45F-41AC-8EDC-43DC3BBF377E}"/>
              </a:ext>
            </a:extLst>
          </p:cNvPr>
          <p:cNvSpPr txBox="1"/>
          <p:nvPr/>
        </p:nvSpPr>
        <p:spPr>
          <a:xfrm>
            <a:off x="0" y="746077"/>
            <a:ext cx="5655733" cy="5744714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marL="457200" marR="0" lvl="0" indent="-457200" algn="justLow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>
                <a:tab pos="22288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Taeniae coli 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longitudinal muscles on the wall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They meet together at the base of the appendix.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Sacculation (Haustrations)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because the length of the taeniae coli is shorter than the true length of large intestine.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9210" marR="0" lvl="0" indent="0" algn="justLow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4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Appendices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epiploicae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72110" marR="0" lvl="0" indent="-342900" algn="justLow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1874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These are peritoneal projections filled with fat, attached to the wall of large intestine (except appendix, caecum and rectum).</a:t>
            </a:r>
          </a:p>
          <a:p>
            <a:pPr marL="29210" marR="0" lvl="0" indent="0" algn="justLow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4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No villi and fixed</a:t>
            </a:r>
          </a:p>
        </p:txBody>
      </p:sp>
    </p:spTree>
    <p:extLst>
      <p:ext uri="{BB962C8B-B14F-4D97-AF65-F5344CB8AC3E}">
        <p14:creationId xmlns:p14="http://schemas.microsoft.com/office/powerpoint/2010/main" val="1649309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7"/>
          <a:stretch/>
        </p:blipFill>
        <p:spPr>
          <a:xfrm>
            <a:off x="3220278" y="-10231"/>
            <a:ext cx="8507896" cy="6726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5673" y="5858755"/>
            <a:ext cx="1080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Lat. 1/3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49542" y="4868969"/>
            <a:ext cx="1648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Med.2/3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785" y="178904"/>
            <a:ext cx="651454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Surface anatomy of Appendix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785" y="891259"/>
            <a:ext cx="423818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Position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R. iliac fossa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Length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about 9 cm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the posteromedial of caecum 2 cm below the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ileocaecal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valve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Surface anatomy: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 point at the junction between the lateral 1/3 and medial 2/3 of a line between the umbilicus and right ASIS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454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8" r="12796"/>
          <a:stretch/>
        </p:blipFill>
        <p:spPr>
          <a:xfrm>
            <a:off x="4227443" y="303185"/>
            <a:ext cx="7964557" cy="62516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0"/>
            <a:ext cx="4651513" cy="419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Inflammation of the appendix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a common because it has a narrow lumen.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Pain of the inflamed appendix is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refereed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the umbilicus (both are supplied by T10 nerve).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Identification of the appendix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at a surgical operation, 3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taenia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coli converge at its base.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75CE96-3661-4845-B51D-0486D234ACCD}"/>
              </a:ext>
            </a:extLst>
          </p:cNvPr>
          <p:cNvSpPr/>
          <p:nvPr/>
        </p:nvSpPr>
        <p:spPr>
          <a:xfrm>
            <a:off x="7855529" y="114653"/>
            <a:ext cx="3924472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Positions of the appendix</a:t>
            </a:r>
          </a:p>
        </p:txBody>
      </p:sp>
    </p:spTree>
    <p:extLst>
      <p:ext uri="{BB962C8B-B14F-4D97-AF65-F5344CB8AC3E}">
        <p14:creationId xmlns:p14="http://schemas.microsoft.com/office/powerpoint/2010/main" val="326643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203" t="50369" r="12170" b="23960"/>
          <a:stretch/>
        </p:blipFill>
        <p:spPr>
          <a:xfrm>
            <a:off x="326571" y="248194"/>
            <a:ext cx="11679899" cy="6126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571" y="248194"/>
            <a:ext cx="3526971" cy="22103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Peritoneum 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  <a:tab pos="129540" algn="l"/>
                <a:tab pos="266065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It is a serous membrane that forms a closed sac inside the abdominal cavity.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16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"/>
          <a:stretch/>
        </p:blipFill>
        <p:spPr>
          <a:xfrm>
            <a:off x="2817222" y="169817"/>
            <a:ext cx="9144000" cy="6688183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BD3166D-F04A-433E-BD78-4D80C8BED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8" y="1055872"/>
            <a:ext cx="2817222" cy="5632311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</a:tabLst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Position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</a:tabLst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in the epigastrium, left hypochondrium and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umbilical regions.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</a:tabLst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Shape:</a:t>
            </a:r>
          </a:p>
          <a:p>
            <a:pPr marL="342900" marR="0" lvl="0" indent="-3429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30175" algn="l"/>
              </a:tabLst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J- shaped. </a:t>
            </a:r>
          </a:p>
          <a:p>
            <a:pPr marL="342900" marR="0" lvl="0" indent="-3429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30175" algn="l"/>
              </a:tabLst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shape and position of the stomach are variable.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</a:tabLst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Size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its mean capacity is 1.5 - 2 liters in adult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DF705B-D4B3-465A-A95D-C33116E26A70}"/>
              </a:ext>
            </a:extLst>
          </p:cNvPr>
          <p:cNvSpPr txBox="1"/>
          <p:nvPr/>
        </p:nvSpPr>
        <p:spPr>
          <a:xfrm>
            <a:off x="9157252" y="2676939"/>
            <a:ext cx="1921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Subcostal plane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B3915A-353F-47A0-B1B0-73CA1E36A7E6}"/>
              </a:ext>
            </a:extLst>
          </p:cNvPr>
          <p:cNvSpPr txBox="1"/>
          <p:nvPr/>
        </p:nvSpPr>
        <p:spPr>
          <a:xfrm>
            <a:off x="9374778" y="4366776"/>
            <a:ext cx="2485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Intertubercular plane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3E01C-CBF7-42C7-ACA9-AB86E8804CB4}"/>
              </a:ext>
            </a:extLst>
          </p:cNvPr>
          <p:cNvSpPr txBox="1"/>
          <p:nvPr/>
        </p:nvSpPr>
        <p:spPr>
          <a:xfrm>
            <a:off x="450574" y="169817"/>
            <a:ext cx="212034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Stomach</a:t>
            </a:r>
          </a:p>
        </p:txBody>
      </p:sp>
    </p:spTree>
    <p:extLst>
      <p:ext uri="{BB962C8B-B14F-4D97-AF65-F5344CB8AC3E}">
        <p14:creationId xmlns:p14="http://schemas.microsoft.com/office/powerpoint/2010/main" val="3572530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35C59C-D4FE-425E-A100-CEB5D1AFC2E7}"/>
              </a:ext>
            </a:extLst>
          </p:cNvPr>
          <p:cNvSpPr/>
          <p:nvPr/>
        </p:nvSpPr>
        <p:spPr>
          <a:xfrm>
            <a:off x="132522" y="0"/>
            <a:ext cx="11900452" cy="659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  <a:tab pos="129540" algn="l"/>
                <a:tab pos="266065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Peritoneum </a:t>
            </a: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3845" algn="l"/>
                <a:tab pos="266065" algn="l"/>
                <a:tab pos="283845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** It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is divided into 2 layers Parietal and Visceral.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3845" algn="l"/>
                <a:tab pos="266065" algn="l"/>
                <a:tab pos="283845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** The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peritoneal cavity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is a potential space between the 2 layers containing a thin film of serous fluid 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83845" algn="l"/>
                <a:tab pos="2286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Ascites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abnormal collection of excess amount of fluid in the peritoneal cavity.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3845" algn="l"/>
                <a:tab pos="266065" algn="l"/>
                <a:tab pos="28384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Functions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;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286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3845" algn="l"/>
                <a:tab pos="2286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1- It contains a thin film of serous fluid which facilitates the movements of the viscera.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286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3845" algn="l"/>
                <a:tab pos="2286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2- It localizes the infection and prevents its spread.</a:t>
            </a:r>
          </a:p>
          <a:p>
            <a:pPr marL="2286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3845" algn="l"/>
                <a:tab pos="2286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3- Peritoneal folds, storage of fat and suspend the abdominal organs.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3845" algn="l"/>
                <a:tab pos="266065" algn="l"/>
                <a:tab pos="28384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**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Sex differences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286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3845" algn="l"/>
                <a:tab pos="266065" algn="l"/>
                <a:tab pos="28384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1-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male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the peritoneum is a completely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closed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sac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286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3845" algn="l"/>
                <a:tab pos="266065" algn="l"/>
                <a:tab pos="28384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2- In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female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it contains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openings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of the lateral ends of the Fallopian tubes.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9017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3845" algn="l"/>
                <a:tab pos="266065" algn="l"/>
                <a:tab pos="283845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** Position of the viscera in relation to the peritoneum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742950" marR="0" lvl="1" indent="-28575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83845" algn="l"/>
                <a:tab pos="266065" algn="l"/>
                <a:tab pos="283845" algn="l"/>
                <a:tab pos="5715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Some of them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completely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enclosed by the peritoneum (small intestine, stomach, liver, spleen, transverse colon and appendix).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742950" marR="0" lvl="1" indent="-28575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83845" algn="l"/>
                <a:tab pos="266065" algn="l"/>
                <a:tab pos="283845" algn="l"/>
                <a:tab pos="5715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Other viscera lie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behind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the peritoneum (kidney, ureter, ascending and descending colon).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742950" marR="0" lvl="1" indent="-28575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83845" algn="l"/>
                <a:tab pos="266065" algn="l"/>
                <a:tab pos="283845" algn="l"/>
                <a:tab pos="5715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Other organs not related to the peritoneum.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796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301" t="22372" r="13933" b="23276"/>
          <a:stretch/>
        </p:blipFill>
        <p:spPr>
          <a:xfrm>
            <a:off x="5499116" y="45977"/>
            <a:ext cx="6692884" cy="6812023"/>
          </a:xfrm>
          <a:prstGeom prst="rect">
            <a:avLst/>
          </a:prstGeom>
        </p:spPr>
      </p:pic>
      <p:sp>
        <p:nvSpPr>
          <p:cNvPr id="5" name="32-Point Star 4"/>
          <p:cNvSpPr/>
          <p:nvPr/>
        </p:nvSpPr>
        <p:spPr>
          <a:xfrm>
            <a:off x="10200877" y="323165"/>
            <a:ext cx="248194" cy="274320"/>
          </a:xfrm>
          <a:prstGeom prst="star32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" y="274320"/>
            <a:ext cx="3762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Sagittal section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73B993-2F6A-4BF3-9022-A43834C0A5B0}"/>
              </a:ext>
            </a:extLst>
          </p:cNvPr>
          <p:cNvSpPr/>
          <p:nvPr/>
        </p:nvSpPr>
        <p:spPr>
          <a:xfrm>
            <a:off x="372534" y="1674691"/>
            <a:ext cx="4516887" cy="353943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  <a:tab pos="129540" algn="l"/>
                <a:tab pos="26606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The peritoneal cavity is divided into two main sacs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  <a:tab pos="129540" algn="l"/>
                <a:tab pos="26606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1- Greater sac.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95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2- Lesser sac,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- The two sacs are connected by an opening called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epiploic foramen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B1FEDA-22EF-490A-A35E-7C2421A0DD26}"/>
              </a:ext>
            </a:extLst>
          </p:cNvPr>
          <p:cNvSpPr txBox="1"/>
          <p:nvPr/>
        </p:nvSpPr>
        <p:spPr>
          <a:xfrm rot="19296126">
            <a:off x="6910248" y="1948562"/>
            <a:ext cx="1604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Greater sac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75503E-0421-4EFC-A316-594C142A5426}"/>
              </a:ext>
            </a:extLst>
          </p:cNvPr>
          <p:cNvSpPr txBox="1"/>
          <p:nvPr/>
        </p:nvSpPr>
        <p:spPr>
          <a:xfrm rot="17496674">
            <a:off x="7767856" y="3536792"/>
            <a:ext cx="1179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Lesser</a:t>
            </a:r>
          </a:p>
        </p:txBody>
      </p:sp>
    </p:spTree>
    <p:extLst>
      <p:ext uri="{BB962C8B-B14F-4D97-AF65-F5344CB8AC3E}">
        <p14:creationId xmlns:p14="http://schemas.microsoft.com/office/powerpoint/2010/main" val="914365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7496" y="2635376"/>
          <a:ext cx="1097012" cy="1587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36866" name="Object 2">
                        <a:extLst>
                          <a:ext uri="{FF2B5EF4-FFF2-40B4-BE49-F238E27FC236}">
                            <a16:creationId xmlns:a16="http://schemas.microsoft.com/office/drawing/2014/main" id="{5BEAF321-CE8B-4EFD-9974-5224A4C8CD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7496" y="2635376"/>
                        <a:ext cx="1097012" cy="1587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95717" y="2683597"/>
          <a:ext cx="1097012" cy="1587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36867" name="Object 3">
                        <a:extLst>
                          <a:ext uri="{FF2B5EF4-FFF2-40B4-BE49-F238E27FC236}">
                            <a16:creationId xmlns:a16="http://schemas.microsoft.com/office/drawing/2014/main" id="{D3B55F9F-14CC-4C1F-9099-44FA0F7FA8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717" y="2683597"/>
                        <a:ext cx="1097012" cy="1587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7E469F78-8BBE-4AF3-975C-D1349B70618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248929" y="2160105"/>
          <a:ext cx="1492020" cy="2159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7E469F78-8BBE-4AF3-975C-D1349B7061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929" y="2160105"/>
                        <a:ext cx="1492020" cy="2159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id="{BB1B67DB-B310-4519-BECC-22BCB095371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485074" y="2597427"/>
          <a:ext cx="1105186" cy="1599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36869" name="Object 5">
                        <a:extLst>
                          <a:ext uri="{FF2B5EF4-FFF2-40B4-BE49-F238E27FC236}">
                            <a16:creationId xmlns:a16="http://schemas.microsoft.com/office/drawing/2014/main" id="{BB1B67DB-B310-4519-BECC-22BCB0953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074" y="2597427"/>
                        <a:ext cx="1105186" cy="15995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:a16="http://schemas.microsoft.com/office/drawing/2014/main" id="{67334DEF-34EF-4363-9A6F-2F92348B8A1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842846" y="148289"/>
          <a:ext cx="4319680" cy="6250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36870" name="Object 6">
                        <a:extLst>
                          <a:ext uri="{FF2B5EF4-FFF2-40B4-BE49-F238E27FC236}">
                            <a16:creationId xmlns:a16="http://schemas.microsoft.com/office/drawing/2014/main" id="{67334DEF-34EF-4363-9A6F-2F92348B8A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846" y="148289"/>
                        <a:ext cx="4319680" cy="62508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>
            <a:extLst>
              <a:ext uri="{FF2B5EF4-FFF2-40B4-BE49-F238E27FC236}">
                <a16:creationId xmlns:a16="http://schemas.microsoft.com/office/drawing/2014/main" id="{8736F3C8-B101-422E-95D6-8E009B9B0B2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523166" y="147117"/>
          <a:ext cx="4319680" cy="625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36871" name="Object 7">
                        <a:extLst>
                          <a:ext uri="{FF2B5EF4-FFF2-40B4-BE49-F238E27FC236}">
                            <a16:creationId xmlns:a16="http://schemas.microsoft.com/office/drawing/2014/main" id="{8736F3C8-B101-422E-95D6-8E009B9B0B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166" y="147117"/>
                        <a:ext cx="4319680" cy="62520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8">
            <a:extLst>
              <a:ext uri="{FF2B5EF4-FFF2-40B4-BE49-F238E27FC236}">
                <a16:creationId xmlns:a16="http://schemas.microsoft.com/office/drawing/2014/main" id="{41807D45-1B01-4BFB-BA03-084B5B5A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069" y="4446148"/>
            <a:ext cx="337542" cy="6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931" tIns="14466" rIns="28931" bIns="1446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28932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382931" y="1590264"/>
            <a:ext cx="3712144" cy="165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8931" tIns="14466" rIns="28931" bIns="14466">
            <a:spAutoFit/>
          </a:bodyPr>
          <a:lstStyle/>
          <a:p>
            <a:pPr marL="0" marR="0" lvl="0" indent="0" algn="l" defTabSz="28932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28932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38" b="1" i="0" u="none" strike="noStrike" kern="1200" cap="none" spc="0" normalizeH="0" baseline="0" noProof="0" dirty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664181" y="3834582"/>
            <a:ext cx="5888570" cy="165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8931" tIns="14466" rIns="28931" bIns="14466">
            <a:spAutoFit/>
          </a:bodyPr>
          <a:lstStyle/>
          <a:p>
            <a:pPr marL="0" marR="0" lvl="0" indent="0" algn="l" defTabSz="28932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</a:t>
            </a:r>
            <a:r>
              <a:rPr kumimoji="0" lang="en-US" sz="3038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28932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38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0" b="7428"/>
          <a:stretch/>
        </p:blipFill>
        <p:spPr>
          <a:xfrm>
            <a:off x="4478667" y="147800"/>
            <a:ext cx="7464166" cy="60831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70" y="328465"/>
            <a:ext cx="4467497" cy="39206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Stomach has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 openings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Cardiac (physiological sphincter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Pyloric (anatomical sphincter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2 borders (lesser &amp; greater curvature)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 surfaces (anterior &amp; posterior),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 parts (fundus, body &amp; pyloric)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Line Callout 1 (No Border) 3"/>
          <p:cNvSpPr/>
          <p:nvPr/>
        </p:nvSpPr>
        <p:spPr>
          <a:xfrm>
            <a:off x="9300754" y="627017"/>
            <a:ext cx="2442754" cy="640080"/>
          </a:xfrm>
          <a:prstGeom prst="callout1">
            <a:avLst>
              <a:gd name="adj1" fmla="val 55485"/>
              <a:gd name="adj2" fmla="val -1381"/>
              <a:gd name="adj3" fmla="val 200255"/>
              <a:gd name="adj4" fmla="val -27103"/>
            </a:avLst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Cardiac notch</a:t>
            </a:r>
          </a:p>
        </p:txBody>
      </p:sp>
    </p:spTree>
    <p:extLst>
      <p:ext uri="{BB962C8B-B14F-4D97-AF65-F5344CB8AC3E}">
        <p14:creationId xmlns:p14="http://schemas.microsoft.com/office/powerpoint/2010/main" val="377208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4D2B8FC-FEC6-4D46-B35D-2D41DAF611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190233"/>
            <a:ext cx="12191999" cy="619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038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038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038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038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038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038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038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038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3038" algn="l"/>
                <a:tab pos="266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3038" algn="l"/>
                <a:tab pos="266700" algn="l"/>
              </a:tabLst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Parts of the stomach</a:t>
            </a:r>
            <a:endParaRPr kumimoji="0" lang="en-US" altLang="en-US" sz="2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038" algn="l"/>
                <a:tab pos="266700" algn="l"/>
              </a:tabLst>
            </a:pP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Fundus:</a:t>
            </a:r>
            <a:endParaRPr kumimoji="0" lang="en-US" altLang="en-US" sz="2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038" algn="l"/>
                <a:tab pos="266700" algn="l"/>
              </a:tabLst>
            </a:pP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- It is the dilated part above the level of the cardiac opening.</a:t>
            </a:r>
            <a:endParaRPr kumimoji="0" lang="en-US" altLang="en-US" sz="2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038" algn="l"/>
                <a:tab pos="266700" algn="l"/>
              </a:tabLst>
            </a:pP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Body,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between the fundus and pylorus.</a:t>
            </a:r>
            <a:endParaRPr kumimoji="0" lang="en-US" altLang="en-US" sz="2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038" algn="l"/>
                <a:tab pos="266700" algn="l"/>
              </a:tabLst>
            </a:pP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Pyloric part, 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 subdivided into 3 parts,</a:t>
            </a:r>
            <a:endParaRPr kumimoji="0" lang="en-US" altLang="en-US" sz="2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038" algn="l"/>
                <a:tab pos="266700" algn="l"/>
              </a:tabLst>
            </a:pP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a- Pyloric antrum 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the proximal dilated part.</a:t>
            </a:r>
            <a:endParaRPr kumimoji="0" lang="en-US" altLang="en-US" sz="2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038" algn="l"/>
                <a:tab pos="266700" algn="l"/>
              </a:tabLst>
            </a:pP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Pyloric canal: 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 the middle constricted part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altLang="en-US" sz="2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038" algn="l"/>
                <a:tab pos="266700" algn="l"/>
              </a:tabLst>
            </a:pP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c- Pyloric sphincter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rgbClr val="0033CC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it is the distal part. It is characterized by:</a:t>
            </a:r>
            <a:endParaRPr kumimoji="0" lang="en-US" altLang="en-US" sz="2800" b="0" i="0" u="none" strike="noStrike" cap="none" normalizeH="0" dirty="0">
              <a:ln>
                <a:noFill/>
              </a:ln>
              <a:solidFill>
                <a:srgbClr val="0033CC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038" algn="l"/>
                <a:tab pos="266700" algn="l"/>
              </a:tabLst>
            </a:pP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Pre-pyloric vein (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vein of Mayo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connecting right gastric and right gastroepiploic veins.</a:t>
            </a: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038" algn="l"/>
                <a:tab pos="266700" algn="l"/>
              </a:tabLst>
            </a:pP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Hard in feeling by the thickness of the pyloric sphincter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rgbClr val="0033CC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7464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rteries of st"/>
          <p:cNvPicPr>
            <a:picLocks noChangeAspect="1" noChangeArrowheads="1"/>
          </p:cNvPicPr>
          <p:nvPr/>
        </p:nvPicPr>
        <p:blipFill>
          <a:blip r:embed="rId2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5" t="10208" r="26122" b="25838"/>
          <a:stretch>
            <a:fillRect/>
          </a:stretch>
        </p:blipFill>
        <p:spPr bwMode="auto">
          <a:xfrm>
            <a:off x="1527796" y="684212"/>
            <a:ext cx="7669212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0"/>
          <p:cNvSpPr>
            <a:spLocks/>
          </p:cNvSpPr>
          <p:nvPr/>
        </p:nvSpPr>
        <p:spPr bwMode="auto">
          <a:xfrm>
            <a:off x="106017" y="3205370"/>
            <a:ext cx="3563938" cy="701675"/>
          </a:xfrm>
          <a:prstGeom prst="callout2">
            <a:avLst>
              <a:gd name="adj1" fmla="val -20230"/>
              <a:gd name="adj2" fmla="val 166702"/>
              <a:gd name="adj3" fmla="val 44005"/>
              <a:gd name="adj4" fmla="val 101268"/>
              <a:gd name="adj5" fmla="val 145503"/>
              <a:gd name="adj6" fmla="val 139751"/>
            </a:avLst>
          </a:prstGeom>
          <a:noFill/>
          <a:ln w="38100">
            <a:solidFill>
              <a:srgbClr val="00FF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Lesser curvature related to Right, left gastric vessels in the lesser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omentum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</a:p>
        </p:txBody>
      </p:sp>
      <p:sp>
        <p:nvSpPr>
          <p:cNvPr id="4" name="AutoShape 10"/>
          <p:cNvSpPr>
            <a:spLocks/>
          </p:cNvSpPr>
          <p:nvPr/>
        </p:nvSpPr>
        <p:spPr bwMode="auto">
          <a:xfrm>
            <a:off x="7344573" y="4594069"/>
            <a:ext cx="4349932" cy="518432"/>
          </a:xfrm>
          <a:prstGeom prst="callout2">
            <a:avLst>
              <a:gd name="adj1" fmla="val -131692"/>
              <a:gd name="adj2" fmla="val 7148"/>
              <a:gd name="adj3" fmla="val 69902"/>
              <a:gd name="adj4" fmla="val 15739"/>
              <a:gd name="adj5" fmla="val 208453"/>
              <a:gd name="adj6" fmla="val -44211"/>
            </a:avLst>
          </a:prstGeom>
          <a:noFill/>
          <a:ln w="38100">
            <a:solidFill>
              <a:srgbClr val="00FF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SimSun" pitchFamily="2" charset="-122"/>
                <a:cs typeface="+mn-cs"/>
              </a:rPr>
              <a:t>Greater curvature related to Right, Left Gastroepiploic vessels in the greater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SimSun" pitchFamily="2" charset="-122"/>
                <a:cs typeface="+mn-cs"/>
              </a:rPr>
              <a:t>omentum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SimSun" pitchFamily="2" charset="-122"/>
                <a:cs typeface="+mn-cs"/>
              </a:rPr>
              <a:t>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395D8E-7091-42F7-AD5A-7B0007ADDA46}"/>
              </a:ext>
            </a:extLst>
          </p:cNvPr>
          <p:cNvSpPr txBox="1"/>
          <p:nvPr/>
        </p:nvSpPr>
        <p:spPr>
          <a:xfrm>
            <a:off x="1192695" y="18940"/>
            <a:ext cx="679836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Relations</a:t>
            </a: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7FA6BAE6-34B9-47D0-9054-58C69AE4727F}"/>
              </a:ext>
            </a:extLst>
          </p:cNvPr>
          <p:cNvSpPr>
            <a:spLocks/>
          </p:cNvSpPr>
          <p:nvPr/>
        </p:nvSpPr>
        <p:spPr bwMode="auto">
          <a:xfrm>
            <a:off x="9519539" y="1861493"/>
            <a:ext cx="2490243" cy="518432"/>
          </a:xfrm>
          <a:prstGeom prst="callout2">
            <a:avLst>
              <a:gd name="adj1" fmla="val -60118"/>
              <a:gd name="adj2" fmla="val -36928"/>
              <a:gd name="adj3" fmla="val 39227"/>
              <a:gd name="adj4" fmla="val 3010"/>
              <a:gd name="adj5" fmla="val 208453"/>
              <a:gd name="adj6" fmla="val -40893"/>
            </a:avLst>
          </a:prstGeom>
          <a:noFill/>
          <a:ln w="38100">
            <a:solidFill>
              <a:srgbClr val="00FF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Spleen</a:t>
            </a:r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FEFC308C-4D91-442F-AA64-A7D7CF8F18C3}"/>
              </a:ext>
            </a:extLst>
          </p:cNvPr>
          <p:cNvSpPr>
            <a:spLocks/>
          </p:cNvSpPr>
          <p:nvPr/>
        </p:nvSpPr>
        <p:spPr bwMode="auto">
          <a:xfrm>
            <a:off x="9701756" y="665271"/>
            <a:ext cx="2308026" cy="518432"/>
          </a:xfrm>
          <a:prstGeom prst="callout2">
            <a:avLst>
              <a:gd name="adj1" fmla="val 52355"/>
              <a:gd name="adj2" fmla="val -100662"/>
              <a:gd name="adj3" fmla="val 39227"/>
              <a:gd name="adj4" fmla="val 3010"/>
              <a:gd name="adj5" fmla="val 124098"/>
              <a:gd name="adj6" fmla="val -180418"/>
            </a:avLst>
          </a:prstGeom>
          <a:noFill/>
          <a:ln w="38100">
            <a:solidFill>
              <a:srgbClr val="00FF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Liver</a:t>
            </a:r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163E5253-ED38-4BCE-B19D-9578201337D2}"/>
              </a:ext>
            </a:extLst>
          </p:cNvPr>
          <p:cNvSpPr>
            <a:spLocks/>
          </p:cNvSpPr>
          <p:nvPr/>
        </p:nvSpPr>
        <p:spPr bwMode="auto">
          <a:xfrm>
            <a:off x="9337321" y="2860697"/>
            <a:ext cx="2672461" cy="518432"/>
          </a:xfrm>
          <a:prstGeom prst="callout2">
            <a:avLst>
              <a:gd name="adj1" fmla="val 185278"/>
              <a:gd name="adj2" fmla="val -151476"/>
              <a:gd name="adj3" fmla="val 39227"/>
              <a:gd name="adj4" fmla="val 3010"/>
              <a:gd name="adj5" fmla="val 218678"/>
              <a:gd name="adj6" fmla="val -153458"/>
            </a:avLst>
          </a:prstGeom>
          <a:noFill/>
          <a:ln w="38100">
            <a:solidFill>
              <a:srgbClr val="00FF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Pancreas</a:t>
            </a: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A5B91FE9-B51C-4307-926F-B8C65ADA8FBF}"/>
              </a:ext>
            </a:extLst>
          </p:cNvPr>
          <p:cNvSpPr>
            <a:spLocks/>
          </p:cNvSpPr>
          <p:nvPr/>
        </p:nvSpPr>
        <p:spPr bwMode="auto">
          <a:xfrm>
            <a:off x="428547" y="1861493"/>
            <a:ext cx="2672461" cy="518432"/>
          </a:xfrm>
          <a:prstGeom prst="callout2">
            <a:avLst>
              <a:gd name="adj1" fmla="val -62674"/>
              <a:gd name="adj2" fmla="val 96959"/>
              <a:gd name="adj3" fmla="val 54564"/>
              <a:gd name="adj4" fmla="val 78384"/>
              <a:gd name="adj5" fmla="val 85755"/>
              <a:gd name="adj6" fmla="val 109854"/>
            </a:avLst>
          </a:prstGeom>
          <a:noFill/>
          <a:ln w="38100">
            <a:solidFill>
              <a:srgbClr val="00FF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Gall bladder</a:t>
            </a: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0CA74E9B-5B17-4720-8189-D2F525FA76B6}"/>
              </a:ext>
            </a:extLst>
          </p:cNvPr>
          <p:cNvSpPr>
            <a:spLocks/>
          </p:cNvSpPr>
          <p:nvPr/>
        </p:nvSpPr>
        <p:spPr bwMode="auto">
          <a:xfrm>
            <a:off x="9075053" y="3806951"/>
            <a:ext cx="2672461" cy="518432"/>
          </a:xfrm>
          <a:prstGeom prst="callout2">
            <a:avLst>
              <a:gd name="adj1" fmla="val 16568"/>
              <a:gd name="adj2" fmla="val -20068"/>
              <a:gd name="adj3" fmla="val 39227"/>
              <a:gd name="adj4" fmla="val 3010"/>
              <a:gd name="adj5" fmla="val 98536"/>
              <a:gd name="adj6" fmla="val -18578"/>
            </a:avLst>
          </a:prstGeom>
          <a:noFill/>
          <a:ln w="38100">
            <a:solidFill>
              <a:srgbClr val="00FFFF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L. Colic flexure</a:t>
            </a:r>
          </a:p>
        </p:txBody>
      </p:sp>
    </p:spTree>
    <p:extLst>
      <p:ext uri="{BB962C8B-B14F-4D97-AF65-F5344CB8AC3E}">
        <p14:creationId xmlns:p14="http://schemas.microsoft.com/office/powerpoint/2010/main" val="94117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651" t="54600" r="17410" b="14973"/>
          <a:stretch/>
        </p:blipFill>
        <p:spPr>
          <a:xfrm>
            <a:off x="1594385" y="150223"/>
            <a:ext cx="10471352" cy="6557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257" y="91440"/>
            <a:ext cx="385354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Stomach bed</a:t>
            </a:r>
          </a:p>
        </p:txBody>
      </p:sp>
    </p:spTree>
    <p:extLst>
      <p:ext uri="{BB962C8B-B14F-4D97-AF65-F5344CB8AC3E}">
        <p14:creationId xmlns:p14="http://schemas.microsoft.com/office/powerpoint/2010/main" val="2804708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31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" y="0"/>
            <a:ext cx="1130427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90844" y="277091"/>
            <a:ext cx="288995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Duodenum</a:t>
            </a:r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FB4306A1-BEAD-4DF3-BB04-4CEA45695474}"/>
              </a:ext>
            </a:extLst>
          </p:cNvPr>
          <p:cNvSpPr/>
          <p:nvPr/>
        </p:nvSpPr>
        <p:spPr>
          <a:xfrm>
            <a:off x="278295" y="4055165"/>
            <a:ext cx="2358887" cy="718665"/>
          </a:xfrm>
          <a:prstGeom prst="borderCallout1">
            <a:avLst>
              <a:gd name="adj1" fmla="val 53782"/>
              <a:gd name="adj2" fmla="val 101575"/>
              <a:gd name="adj3" fmla="val 58210"/>
              <a:gd name="adj4" fmla="val 281674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Subcostal plane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7E05A3F7-3268-4448-81BD-F4B1821049F1}"/>
              </a:ext>
            </a:extLst>
          </p:cNvPr>
          <p:cNvSpPr/>
          <p:nvPr/>
        </p:nvSpPr>
        <p:spPr>
          <a:xfrm>
            <a:off x="8590844" y="1431235"/>
            <a:ext cx="3481887" cy="612648"/>
          </a:xfrm>
          <a:prstGeom prst="borderCallout1">
            <a:avLst>
              <a:gd name="adj1" fmla="val 31729"/>
              <a:gd name="adj2" fmla="val 321"/>
              <a:gd name="adj3" fmla="val 25977"/>
              <a:gd name="adj4" fmla="val -46854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Transpyloric plane</a:t>
            </a:r>
          </a:p>
        </p:txBody>
      </p:sp>
    </p:spTree>
    <p:extLst>
      <p:ext uri="{BB962C8B-B14F-4D97-AF65-F5344CB8AC3E}">
        <p14:creationId xmlns:p14="http://schemas.microsoft.com/office/powerpoint/2010/main" val="615420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CF496C-B9F7-4A6B-BCC9-55A71E86B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538" y="1166842"/>
            <a:ext cx="1159565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9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9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9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9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9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9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9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9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9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9063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Surface anatomy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0" algn="just"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First part (</a:t>
            </a:r>
            <a:r>
              <a:rPr lang="en-US" altLang="en-US" sz="36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 inches)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36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horizontal, on the </a:t>
            </a:r>
            <a:r>
              <a:rPr lang="en-US" altLang="en-US" sz="3600" b="1" dirty="0">
                <a:solidFill>
                  <a:srgbClr val="0033CC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transpyloric plane (L1). </a:t>
            </a:r>
            <a:r>
              <a:rPr lang="en-US" altLang="en-US" sz="36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one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inch to the right of median plane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0" algn="just"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Second </a:t>
            </a:r>
            <a:r>
              <a:rPr lang="en-US" altLang="en-US" sz="36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part (</a:t>
            </a:r>
            <a:r>
              <a:rPr lang="en-US" altLang="en-US" sz="36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 inches)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vertical downwards to the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subcostal plane (L3).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0" algn="just"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Third </a:t>
            </a:r>
            <a:r>
              <a:rPr lang="en-US" altLang="en-US" sz="36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part (</a:t>
            </a:r>
            <a:r>
              <a:rPr lang="en-US" altLang="en-US" sz="36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4 inches)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horizontal to the left on the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subcostal plane (L3).</a:t>
            </a:r>
          </a:p>
          <a:p>
            <a:pPr lvl="0" algn="just"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Fourth </a:t>
            </a:r>
            <a:r>
              <a:rPr lang="en-US" altLang="en-US" sz="36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part (</a:t>
            </a:r>
            <a:r>
              <a:rPr lang="en-US" altLang="en-US" sz="36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1 inch)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upwards for a point opposite L2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8973392"/>
      </p:ext>
    </p:extLst>
  </p:cSld>
  <p:clrMapOvr>
    <a:masterClrMapping/>
  </p:clrMapOvr>
</p:sld>
</file>

<file path=ppt/theme/theme1.xml><?xml version="1.0" encoding="utf-8"?>
<a:theme xmlns:a="http://schemas.openxmlformats.org/drawingml/2006/main" name="13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811</Words>
  <Application>Microsoft Office PowerPoint</Application>
  <PresentationFormat>Widescreen</PresentationFormat>
  <Paragraphs>144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Franklin Gothic Book</vt:lpstr>
      <vt:lpstr>Monotype Corsiva</vt:lpstr>
      <vt:lpstr>Symbol</vt:lpstr>
      <vt:lpstr>Times New Roman</vt:lpstr>
      <vt:lpstr>13_Office Theme</vt:lpstr>
      <vt:lpstr>Office Theme</vt:lpstr>
      <vt:lpstr>3_Default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13</cp:revision>
  <dcterms:created xsi:type="dcterms:W3CDTF">2018-09-15T17:41:42Z</dcterms:created>
  <dcterms:modified xsi:type="dcterms:W3CDTF">2019-03-23T19:25:21Z</dcterms:modified>
</cp:coreProperties>
</file>