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8"/>
  </p:notesMasterIdLst>
  <p:sldIdLst>
    <p:sldId id="270" r:id="rId5"/>
    <p:sldId id="353" r:id="rId6"/>
    <p:sldId id="348" r:id="rId7"/>
    <p:sldId id="373" r:id="rId8"/>
    <p:sldId id="375" r:id="rId9"/>
    <p:sldId id="378" r:id="rId10"/>
    <p:sldId id="358" r:id="rId11"/>
    <p:sldId id="354" r:id="rId12"/>
    <p:sldId id="379" r:id="rId13"/>
    <p:sldId id="356" r:id="rId14"/>
    <p:sldId id="377" r:id="rId15"/>
    <p:sldId id="368" r:id="rId16"/>
    <p:sldId id="383" r:id="rId17"/>
    <p:sldId id="374" r:id="rId18"/>
    <p:sldId id="369" r:id="rId19"/>
    <p:sldId id="360" r:id="rId20"/>
    <p:sldId id="361" r:id="rId21"/>
    <p:sldId id="382" r:id="rId22"/>
    <p:sldId id="381" r:id="rId23"/>
    <p:sldId id="380" r:id="rId24"/>
    <p:sldId id="366" r:id="rId25"/>
    <p:sldId id="365" r:id="rId26"/>
    <p:sldId id="33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viewProps" Target="viewProps.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54" b="1" i="0" u="none" strike="noStrike" baseline="0">
                <a:solidFill>
                  <a:srgbClr val="7F604F"/>
                </a:solidFill>
                <a:latin typeface="Arial"/>
                <a:ea typeface="Arial"/>
                <a:cs typeface="Arial"/>
              </a:defRPr>
            </a:pPr>
            <a:endParaRPr lang="ar-JO"/>
          </a:p>
        </c:rich>
      </c:tx>
      <c:layout>
        <c:manualLayout>
          <c:xMode val="edge"/>
          <c:yMode val="edge"/>
          <c:x val="0.49788135593220373"/>
          <c:y val="1.8867924528301896E-2"/>
        </c:manualLayout>
      </c:layout>
      <c:overlay val="0"/>
      <c:spPr>
        <a:noFill/>
        <a:ln w="24242">
          <a:noFill/>
        </a:ln>
      </c:spPr>
    </c:title>
    <c:autoTitleDeleted val="0"/>
    <c:plotArea>
      <c:layout>
        <c:manualLayout>
          <c:layoutTarget val="inner"/>
          <c:xMode val="edge"/>
          <c:yMode val="edge"/>
          <c:x val="5.1906779661016964E-2"/>
          <c:y val="0.16509433962264167"/>
          <c:w val="0.90677966101694918"/>
          <c:h val="0.53773584905660377"/>
        </c:manualLayout>
      </c:layout>
      <c:barChart>
        <c:barDir val="bar"/>
        <c:grouping val="stacked"/>
        <c:varyColors val="0"/>
        <c:ser>
          <c:idx val="0"/>
          <c:order val="0"/>
          <c:tx>
            <c:strRef>
              <c:f>Sheet1!$B$1</c:f>
              <c:strCache>
                <c:ptCount val="1"/>
                <c:pt idx="0">
                  <c:v>Asymptomatic</c:v>
                </c:pt>
              </c:strCache>
            </c:strRef>
          </c:tx>
          <c:spPr>
            <a:solidFill>
              <a:srgbClr val="000000"/>
            </a:solidFill>
            <a:ln w="3030">
              <a:solidFill>
                <a:srgbClr val="000000"/>
              </a:solidFill>
              <a:prstDash val="solid"/>
            </a:ln>
          </c:spPr>
          <c:invertIfNegative val="0"/>
          <c:cat>
            <c:numRef>
              <c:f>Sheet1!$A$2:$A$2</c:f>
              <c:numCache>
                <c:formatCode>General</c:formatCode>
                <c:ptCount val="1"/>
              </c:numCache>
            </c:numRef>
          </c:cat>
          <c:val>
            <c:numRef>
              <c:f>Sheet1!$B$2:$B$2</c:f>
              <c:numCache>
                <c:formatCode>General</c:formatCode>
                <c:ptCount val="1"/>
                <c:pt idx="0">
                  <c:v>90</c:v>
                </c:pt>
              </c:numCache>
            </c:numRef>
          </c:val>
          <c:extLst>
            <c:ext xmlns:c16="http://schemas.microsoft.com/office/drawing/2014/chart" uri="{C3380CC4-5D6E-409C-BE32-E72D297353CC}">
              <c16:uniqueId val="{00000000-C6D5-40E8-8677-6A7376780735}"/>
            </c:ext>
          </c:extLst>
        </c:ser>
        <c:ser>
          <c:idx val="1"/>
          <c:order val="1"/>
          <c:tx>
            <c:strRef>
              <c:f>Sheet1!$C$1</c:f>
              <c:strCache>
                <c:ptCount val="1"/>
                <c:pt idx="0">
                  <c:v>Minor non-CNS illness</c:v>
                </c:pt>
              </c:strCache>
            </c:strRef>
          </c:tx>
          <c:spPr>
            <a:solidFill>
              <a:srgbClr val="C0C0C0"/>
            </a:solidFill>
            <a:ln w="3030">
              <a:solidFill>
                <a:srgbClr val="000000"/>
              </a:solidFill>
              <a:prstDash val="solid"/>
            </a:ln>
          </c:spPr>
          <c:invertIfNegative val="0"/>
          <c:cat>
            <c:numRef>
              <c:f>Sheet1!$A$2:$A$2</c:f>
              <c:numCache>
                <c:formatCode>General</c:formatCode>
                <c:ptCount val="1"/>
              </c:numCache>
            </c:numRef>
          </c:cat>
          <c:val>
            <c:numRef>
              <c:f>Sheet1!$C$2:$C$2</c:f>
              <c:numCache>
                <c:formatCode>General</c:formatCode>
                <c:ptCount val="1"/>
                <c:pt idx="0">
                  <c:v>7</c:v>
                </c:pt>
              </c:numCache>
            </c:numRef>
          </c:val>
          <c:extLst>
            <c:ext xmlns:c16="http://schemas.microsoft.com/office/drawing/2014/chart" uri="{C3380CC4-5D6E-409C-BE32-E72D297353CC}">
              <c16:uniqueId val="{00000001-C6D5-40E8-8677-6A7376780735}"/>
            </c:ext>
          </c:extLst>
        </c:ser>
        <c:ser>
          <c:idx val="2"/>
          <c:order val="2"/>
          <c:tx>
            <c:strRef>
              <c:f>Sheet1!$D$1</c:f>
              <c:strCache>
                <c:ptCount val="1"/>
                <c:pt idx="0">
                  <c:v>Aseptic menigitis</c:v>
                </c:pt>
              </c:strCache>
            </c:strRef>
          </c:tx>
          <c:spPr>
            <a:solidFill>
              <a:srgbClr val="808080"/>
            </a:solidFill>
            <a:ln w="3030">
              <a:solidFill>
                <a:srgbClr val="000000"/>
              </a:solidFill>
              <a:prstDash val="solid"/>
            </a:ln>
          </c:spPr>
          <c:invertIfNegative val="0"/>
          <c:cat>
            <c:numRef>
              <c:f>Sheet1!$A$2:$A$2</c:f>
              <c:numCache>
                <c:formatCode>General</c:formatCode>
                <c:ptCount val="1"/>
              </c:numCache>
            </c:numRef>
          </c:cat>
          <c:val>
            <c:numRef>
              <c:f>Sheet1!$D$2:$D$2</c:f>
              <c:numCache>
                <c:formatCode>General</c:formatCode>
                <c:ptCount val="1"/>
                <c:pt idx="0">
                  <c:v>2</c:v>
                </c:pt>
              </c:numCache>
            </c:numRef>
          </c:val>
          <c:extLst>
            <c:ext xmlns:c16="http://schemas.microsoft.com/office/drawing/2014/chart" uri="{C3380CC4-5D6E-409C-BE32-E72D297353CC}">
              <c16:uniqueId val="{00000002-C6D5-40E8-8677-6A7376780735}"/>
            </c:ext>
          </c:extLst>
        </c:ser>
        <c:ser>
          <c:idx val="3"/>
          <c:order val="3"/>
          <c:tx>
            <c:strRef>
              <c:f>Sheet1!$E$1</c:f>
              <c:strCache>
                <c:ptCount val="1"/>
                <c:pt idx="0">
                  <c:v>Paralytic</c:v>
                </c:pt>
              </c:strCache>
            </c:strRef>
          </c:tx>
          <c:spPr>
            <a:solidFill>
              <a:srgbClr val="FFFFFF"/>
            </a:solidFill>
            <a:ln w="12121">
              <a:solidFill>
                <a:srgbClr val="000000"/>
              </a:solidFill>
              <a:prstDash val="solid"/>
            </a:ln>
          </c:spPr>
          <c:invertIfNegative val="0"/>
          <c:cat>
            <c:numRef>
              <c:f>Sheet1!$A$2:$A$2</c:f>
              <c:numCache>
                <c:formatCode>General</c:formatCode>
                <c:ptCount val="1"/>
              </c:numCache>
            </c:numRef>
          </c:cat>
          <c:val>
            <c:numRef>
              <c:f>Sheet1!$E$2:$E$2</c:f>
              <c:numCache>
                <c:formatCode>General</c:formatCode>
                <c:ptCount val="1"/>
                <c:pt idx="0">
                  <c:v>1</c:v>
                </c:pt>
              </c:numCache>
            </c:numRef>
          </c:val>
          <c:extLst>
            <c:ext xmlns:c16="http://schemas.microsoft.com/office/drawing/2014/chart" uri="{C3380CC4-5D6E-409C-BE32-E72D297353CC}">
              <c16:uniqueId val="{00000003-C6D5-40E8-8677-6A7376780735}"/>
            </c:ext>
          </c:extLst>
        </c:ser>
        <c:dLbls>
          <c:showLegendKey val="0"/>
          <c:showVal val="0"/>
          <c:showCatName val="0"/>
          <c:showSerName val="0"/>
          <c:showPercent val="0"/>
          <c:showBubbleSize val="0"/>
        </c:dLbls>
        <c:gapWidth val="60"/>
        <c:overlap val="100"/>
        <c:axId val="79561472"/>
        <c:axId val="79563392"/>
      </c:barChart>
      <c:catAx>
        <c:axId val="79561472"/>
        <c:scaling>
          <c:orientation val="maxMin"/>
        </c:scaling>
        <c:delete val="0"/>
        <c:axPos val="l"/>
        <c:title>
          <c:tx>
            <c:rich>
              <a:bodyPr rot="0" vert="horz"/>
              <a:lstStyle/>
              <a:p>
                <a:pPr algn="ctr">
                  <a:defRPr sz="1880" b="1" i="0" u="none" strike="noStrike" baseline="0">
                    <a:solidFill>
                      <a:srgbClr val="000000"/>
                    </a:solidFill>
                    <a:latin typeface="Arial"/>
                    <a:ea typeface="Arial"/>
                    <a:cs typeface="Arial"/>
                  </a:defRPr>
                </a:pPr>
                <a:endParaRPr lang="ar-JO"/>
              </a:p>
            </c:rich>
          </c:tx>
          <c:layout>
            <c:manualLayout>
              <c:xMode val="edge"/>
              <c:yMode val="edge"/>
              <c:x val="1.4830508474576279E-2"/>
              <c:y val="0.37971698113207586"/>
            </c:manualLayout>
          </c:layout>
          <c:overlay val="0"/>
          <c:spPr>
            <a:noFill/>
            <a:ln w="24242">
              <a:noFill/>
            </a:ln>
          </c:spPr>
        </c:title>
        <c:numFmt formatCode="General" sourceLinked="1"/>
        <c:majorTickMark val="none"/>
        <c:minorTickMark val="none"/>
        <c:tickLblPos val="low"/>
        <c:spPr>
          <a:ln w="9091">
            <a:noFill/>
          </a:ln>
        </c:spPr>
        <c:txPr>
          <a:bodyPr rot="0" vert="horz"/>
          <a:lstStyle/>
          <a:p>
            <a:pPr>
              <a:defRPr sz="931" b="1" i="0" u="none" strike="noStrike" baseline="0">
                <a:solidFill>
                  <a:srgbClr val="000000"/>
                </a:solidFill>
                <a:latin typeface="Arial"/>
                <a:ea typeface="Arial"/>
                <a:cs typeface="Arial"/>
              </a:defRPr>
            </a:pPr>
            <a:endParaRPr lang="en-US"/>
          </a:p>
        </c:txPr>
        <c:crossAx val="79563392"/>
        <c:crosses val="autoZero"/>
        <c:auto val="0"/>
        <c:lblAlgn val="ctr"/>
        <c:lblOffset val="100"/>
        <c:tickLblSkip val="1"/>
        <c:tickMarkSkip val="1"/>
        <c:noMultiLvlLbl val="0"/>
      </c:catAx>
      <c:valAx>
        <c:axId val="79563392"/>
        <c:scaling>
          <c:orientation val="minMax"/>
          <c:max val="100"/>
          <c:min val="0"/>
        </c:scaling>
        <c:delete val="0"/>
        <c:axPos val="b"/>
        <c:title>
          <c:tx>
            <c:rich>
              <a:bodyPr/>
              <a:lstStyle/>
              <a:p>
                <a:pPr>
                  <a:defRPr sz="2291" b="1" i="0" u="none" strike="noStrike" baseline="0">
                    <a:solidFill>
                      <a:schemeClr val="tx1"/>
                    </a:solidFill>
                    <a:latin typeface="Arial"/>
                    <a:ea typeface="Arial"/>
                    <a:cs typeface="Arial"/>
                  </a:defRPr>
                </a:pPr>
                <a:r>
                  <a:rPr lang="en-US">
                    <a:solidFill>
                      <a:schemeClr val="tx1"/>
                    </a:solidFill>
                  </a:rPr>
                  <a:t>Percent</a:t>
                </a:r>
              </a:p>
            </c:rich>
          </c:tx>
          <c:layout>
            <c:manualLayout>
              <c:xMode val="edge"/>
              <c:yMode val="edge"/>
              <c:x val="0.43750000000000017"/>
              <c:y val="0.85849056603773588"/>
            </c:manualLayout>
          </c:layout>
          <c:overlay val="0"/>
          <c:spPr>
            <a:noFill/>
            <a:ln w="24242">
              <a:noFill/>
            </a:ln>
          </c:spPr>
        </c:title>
        <c:numFmt formatCode="General" sourceLinked="0"/>
        <c:majorTickMark val="in"/>
        <c:minorTickMark val="none"/>
        <c:tickLblPos val="nextTo"/>
        <c:spPr>
          <a:ln w="36363">
            <a:solidFill>
              <a:srgbClr val="000000"/>
            </a:solidFill>
            <a:prstDash val="solid"/>
          </a:ln>
        </c:spPr>
        <c:txPr>
          <a:bodyPr rot="0" vert="horz"/>
          <a:lstStyle/>
          <a:p>
            <a:pPr>
              <a:defRPr sz="1909" b="1" i="0" u="none" strike="noStrike" baseline="0">
                <a:solidFill>
                  <a:schemeClr val="tx1"/>
                </a:solidFill>
                <a:latin typeface="Arial"/>
                <a:ea typeface="Arial"/>
                <a:cs typeface="Arial"/>
              </a:defRPr>
            </a:pPr>
            <a:endParaRPr lang="en-US"/>
          </a:p>
        </c:txPr>
        <c:crossAx val="79561472"/>
        <c:crosses val="max"/>
        <c:crossBetween val="between"/>
        <c:minorUnit val="0.4"/>
      </c:valAx>
      <c:spPr>
        <a:noFill/>
        <a:ln w="24242">
          <a:noFill/>
        </a:ln>
      </c:spPr>
    </c:plotArea>
    <c:legend>
      <c:legendPos val="r"/>
      <c:legendEntry>
        <c:idx val="0"/>
        <c:txPr>
          <a:bodyPr/>
          <a:lstStyle/>
          <a:p>
            <a:pPr>
              <a:defRPr sz="1756" b="1" i="0" u="none" strike="noStrike" baseline="0">
                <a:solidFill>
                  <a:schemeClr val="tx1"/>
                </a:solidFill>
                <a:latin typeface="Arial"/>
                <a:ea typeface="Arial"/>
                <a:cs typeface="Arial"/>
              </a:defRPr>
            </a:pPr>
            <a:endParaRPr lang="en-US"/>
          </a:p>
        </c:txPr>
      </c:legendEntry>
      <c:legendEntry>
        <c:idx val="1"/>
        <c:txPr>
          <a:bodyPr/>
          <a:lstStyle/>
          <a:p>
            <a:pPr>
              <a:defRPr sz="1756" b="1" i="0" u="none" strike="noStrike" baseline="0">
                <a:solidFill>
                  <a:schemeClr val="tx1"/>
                </a:solidFill>
                <a:latin typeface="Arial"/>
                <a:ea typeface="Arial"/>
                <a:cs typeface="Arial"/>
              </a:defRPr>
            </a:pPr>
            <a:endParaRPr lang="en-US"/>
          </a:p>
        </c:txPr>
      </c:legendEntry>
      <c:legendEntry>
        <c:idx val="2"/>
        <c:txPr>
          <a:bodyPr/>
          <a:lstStyle/>
          <a:p>
            <a:pPr>
              <a:defRPr sz="1756" b="1" i="0" u="none" strike="noStrike" baseline="0">
                <a:solidFill>
                  <a:schemeClr val="tx1"/>
                </a:solidFill>
                <a:latin typeface="Arial"/>
                <a:ea typeface="Arial"/>
                <a:cs typeface="Arial"/>
              </a:defRPr>
            </a:pPr>
            <a:endParaRPr lang="en-US"/>
          </a:p>
        </c:txPr>
      </c:legendEntry>
      <c:legendEntry>
        <c:idx val="3"/>
        <c:txPr>
          <a:bodyPr/>
          <a:lstStyle/>
          <a:p>
            <a:pPr>
              <a:defRPr sz="1756" b="1" i="0" u="none" strike="noStrike" baseline="0">
                <a:solidFill>
                  <a:schemeClr val="tx1"/>
                </a:solidFill>
                <a:latin typeface="Arial"/>
                <a:ea typeface="Arial"/>
                <a:cs typeface="Arial"/>
              </a:defRPr>
            </a:pPr>
            <a:endParaRPr lang="en-US"/>
          </a:p>
        </c:txPr>
      </c:legendEntry>
      <c:layout>
        <c:manualLayout>
          <c:xMode val="edge"/>
          <c:yMode val="edge"/>
          <c:x val="2.6795001772946418E-2"/>
          <c:y val="4.481132075471702E-2"/>
          <c:w val="0.82066264907714026"/>
          <c:h val="0.1863207547169812"/>
        </c:manualLayout>
      </c:layout>
      <c:overlay val="0"/>
      <c:spPr>
        <a:noFill/>
        <a:ln w="24242">
          <a:noFill/>
        </a:ln>
      </c:spPr>
      <c:txPr>
        <a:bodyPr/>
        <a:lstStyle/>
        <a:p>
          <a:pPr>
            <a:defRPr sz="1756"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1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64F941-E6EB-483F-82E5-BB5038F191E4}" type="datetimeFigureOut">
              <a:rPr lang="en-US"/>
              <a:pPr>
                <a:defRPr/>
              </a:pPr>
              <a:t>3/7/2022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97C9235-C240-4938-83A9-B0E60FD1FDB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858EE4A5-B435-4BFE-A727-F0A76452D17E}"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82B87-73C9-4823-AF19-0BC969131761}" type="slidenum">
              <a:rPr lang="en-US"/>
              <a:pPr/>
              <a:t>11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AE348BA4-932D-4CE4-B883-18AB60EBDE1F}"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1FEA7CB1-40CD-4C40-A6B5-8F7A5B5A8D5F}" type="slidenum">
              <a:rPr lang="en-GB" smtClean="0"/>
              <a:pPr>
                <a:defRPr/>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6EEA9573-5A46-4C9E-8A8A-4C324A115EAB}"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93CD8ADE-7E38-4102-81C9-3F054305682E}" type="slidenum">
              <a:rPr lang="en-GB" smtClean="0"/>
              <a:pPr>
                <a:defRPr/>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5C5143CB-7012-426B-B9ED-124FBFA31951}" type="slidenum">
              <a:rPr lang="en-GB" smtClean="0"/>
              <a:pPr>
                <a:defRPr/>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E747FCA4-BB01-4F2F-93E3-E54DD0107860}" type="slidenum">
              <a:rPr lang="en-GB" smtClean="0"/>
              <a:pPr>
                <a:defRPr/>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07FD9921-DD91-43D4-9197-3378E6053BF8}" type="slidenum">
              <a:rPr lang="en-GB" smtClean="0"/>
              <a:pPr>
                <a:defRPr/>
              </a:pPr>
              <a:t>22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677C9B49-6E0A-4BD6-9194-356045100C6F}" type="slidenum">
              <a:rPr lang="en-GB" smtClean="0"/>
              <a:pPr>
                <a:defRPr/>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C497939C-1067-42B2-B7C7-2564A42242E0}"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3FD07F4D-A656-4FDF-92FE-484C078FED06}"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69D51F07-EC42-4966-AC93-A3780D21656F}"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2D789-3BD2-44FA-AE59-44BFF3D526EC}" type="slidenum">
              <a:rPr lang="en-US"/>
              <a:pPr/>
              <a:t>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C38FE3-1EC3-4995-8C5C-2804251A85AE}"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23402AE3-0A8B-490A-8E77-E01728EB3FFB}"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45692F06-335B-4954-B626-D7EA6B58A8DF}"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p>
        </p:txBody>
      </p:sp>
      <p:sp>
        <p:nvSpPr>
          <p:cNvPr id="4" name="Slide Number Placeholder 3"/>
          <p:cNvSpPr>
            <a:spLocks noGrp="1"/>
          </p:cNvSpPr>
          <p:nvPr>
            <p:ph type="sldNum" sz="quarter" idx="5"/>
          </p:nvPr>
        </p:nvSpPr>
        <p:spPr/>
        <p:txBody>
          <a:bodyPr/>
          <a:lstStyle/>
          <a:p>
            <a:pPr>
              <a:defRPr/>
            </a:pPr>
            <a:fld id="{437A7D91-A033-425D-B8ED-FED9E4CCA087}"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43DE43C-D9CA-42C5-9677-179935F1BA98}" type="datetimeFigureOut">
              <a:rPr lang="en-US"/>
              <a:pPr>
                <a:defRPr/>
              </a:pPr>
              <a:t>3/7/2022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6F4EFE-8FB0-4CF9-870D-0D4469B14A8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C5B8886-EEF2-4D9D-8E78-B1BD7357D533}" type="datetimeFigureOut">
              <a:rPr lang="en-US"/>
              <a:pPr>
                <a:defRPr/>
              </a:pPr>
              <a:t>3/7/2022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BD3261-2D53-4752-8A73-EFD5A0775DE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B4DFC8F-D32B-435C-A64D-3719F9DADB6B}" type="datetimeFigureOut">
              <a:rPr lang="en-US"/>
              <a:pPr>
                <a:defRPr/>
              </a:pPr>
              <a:t>3/7/2022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9D9271B-41CA-4848-9038-6B7AB13A649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C1823BE-0B4F-4665-A5C0-FB12C9A9F132}" type="datetimeFigureOut">
              <a:rPr lang="en-US"/>
              <a:pPr>
                <a:defRPr/>
              </a:pPr>
              <a:t>3/7/2022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E48B8A-EA01-40E2-A713-0EFCBF7A5C6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147F14-BFF9-43B0-B52F-76598A738B23}" type="datetimeFigureOut">
              <a:rPr lang="en-US"/>
              <a:pPr>
                <a:defRPr/>
              </a:pPr>
              <a:t>3/7/2022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98A797-D4BC-42E2-907F-AFEC3A59FF0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4D74314-CAC8-4C51-AE1D-2D9B53437C0D}" type="datetimeFigureOut">
              <a:rPr lang="en-US"/>
              <a:pPr>
                <a:defRPr/>
              </a:pPr>
              <a:t>3/7/2022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53FC4DE-8C36-40D0-B07B-61EA03BD8E6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AD9208E3-7AE5-4D72-ADF8-C497CC5105FB}" type="datetimeFigureOut">
              <a:rPr lang="en-US"/>
              <a:pPr>
                <a:defRPr/>
              </a:pPr>
              <a:t>3/7/2022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5F33C18-BA4D-40FE-83F1-4130B591A74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0786526-CE56-496C-AA3E-11213D014395}" type="datetimeFigureOut">
              <a:rPr lang="en-US"/>
              <a:pPr>
                <a:defRPr/>
              </a:pPr>
              <a:t>3/7/2022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8D56AA8-528E-4F97-A4B2-2B1F26AAD1A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AC20B8-CED4-4904-BD54-CA8B3897768C}" type="datetimeFigureOut">
              <a:rPr lang="en-US"/>
              <a:pPr>
                <a:defRPr/>
              </a:pPr>
              <a:t>3/7/2022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6E6109D-956E-4EAE-ABA7-71912FD1CE1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0B4E8B-994D-4012-B1FC-4CCCDE1339C8}" type="datetimeFigureOut">
              <a:rPr lang="en-US"/>
              <a:pPr>
                <a:defRPr/>
              </a:pPr>
              <a:t>3/7/2022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A578DE3-8C24-4E6D-AAC1-9ED785A9F83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92DC8A-D807-436C-BF3C-49809CFF9B64}" type="datetimeFigureOut">
              <a:rPr lang="en-US"/>
              <a:pPr>
                <a:defRPr/>
              </a:pPr>
              <a:t>3/7/2022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0810A56-A952-4E23-96CB-E9F61A5BC96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F3C3084-7EA6-45E1-B0AB-D7555319EB03}" type="datetimeFigureOut">
              <a:rPr lang="en-US"/>
              <a:pPr>
                <a:defRPr/>
              </a:pPr>
              <a:t>3/7/2022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E094CA-C31A-43D0-AB26-578EFFA5FD7E}"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939800"/>
          </a:xfrm>
        </p:spPr>
        <p:txBody>
          <a:bodyPr/>
          <a:lstStyle/>
          <a:p>
            <a:pPr eaLnBrk="1" hangingPunct="1"/>
            <a:r>
              <a:rPr lang="en-GB" sz="3600" dirty="0"/>
              <a:t>PNS MODULE -  3</a:t>
            </a:r>
            <a:r>
              <a:rPr lang="en-GB" sz="3600" baseline="30000" dirty="0"/>
              <a:t>RD</a:t>
            </a:r>
            <a:r>
              <a:rPr lang="en-GB" sz="3600" dirty="0"/>
              <a:t> Year – 2022 -</a:t>
            </a:r>
            <a:r>
              <a:rPr lang="en-GB" sz="3600" dirty="0" err="1"/>
              <a:t>Mutah</a:t>
            </a:r>
            <a:endParaRPr lang="en-GB" sz="3600" dirty="0"/>
          </a:p>
        </p:txBody>
      </p:sp>
      <p:sp>
        <p:nvSpPr>
          <p:cNvPr id="2051" name="Content Placeholder 2"/>
          <p:cNvSpPr>
            <a:spLocks noGrp="1"/>
          </p:cNvSpPr>
          <p:nvPr>
            <p:ph idx="1"/>
          </p:nvPr>
        </p:nvSpPr>
        <p:spPr>
          <a:xfrm>
            <a:off x="500063" y="1143000"/>
            <a:ext cx="8229600" cy="5429250"/>
          </a:xfrm>
        </p:spPr>
        <p:txBody>
          <a:bodyPr/>
          <a:lstStyle/>
          <a:p>
            <a:pPr algn="ctr" eaLnBrk="1" hangingPunct="1">
              <a:buFont typeface="Arial" pitchFamily="34" charset="0"/>
              <a:buNone/>
            </a:pPr>
            <a:endParaRPr lang="en-GB" dirty="0"/>
          </a:p>
          <a:p>
            <a:pPr algn="ctr" eaLnBrk="1" hangingPunct="1">
              <a:buFont typeface="Arial" pitchFamily="34" charset="0"/>
              <a:buNone/>
            </a:pPr>
            <a:endParaRPr lang="en-GB" dirty="0"/>
          </a:p>
          <a:p>
            <a:pPr algn="ctr" eaLnBrk="1" hangingPunct="1">
              <a:buFont typeface="Arial" pitchFamily="34" charset="0"/>
              <a:buNone/>
            </a:pPr>
            <a:endParaRPr lang="en-GB" dirty="0"/>
          </a:p>
          <a:p>
            <a:pPr algn="ctr" eaLnBrk="1" hangingPunct="1">
              <a:buFont typeface="Arial" pitchFamily="34" charset="0"/>
              <a:buNone/>
            </a:pPr>
            <a:r>
              <a:rPr lang="en-GB" dirty="0" err="1"/>
              <a:t>Prof.</a:t>
            </a:r>
            <a:r>
              <a:rPr lang="en-GB" dirty="0"/>
              <a:t> </a:t>
            </a:r>
            <a:r>
              <a:rPr lang="en-GB" dirty="0" err="1"/>
              <a:t>Hamed</a:t>
            </a:r>
            <a:r>
              <a:rPr lang="en-GB" dirty="0"/>
              <a:t> Al-</a:t>
            </a:r>
            <a:r>
              <a:rPr lang="en-GB" dirty="0" err="1"/>
              <a:t>Zoubi</a:t>
            </a:r>
            <a:endParaRPr lang="en-GB" dirty="0"/>
          </a:p>
          <a:p>
            <a:pPr algn="ctr" eaLnBrk="1" hangingPunct="1">
              <a:buFont typeface="Arial" pitchFamily="34" charset="0"/>
              <a:buNone/>
            </a:pPr>
            <a:r>
              <a:rPr lang="en-GB" dirty="0"/>
              <a:t>Microbiology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90537"/>
          </a:xfrm>
        </p:spPr>
        <p:txBody>
          <a:bodyPr/>
          <a:lstStyle/>
          <a:p>
            <a:pPr eaLnBrk="1" hangingPunct="1"/>
            <a:r>
              <a:rPr lang="en-GB" sz="3600"/>
              <a:t>Polioviruses / Clinically</a:t>
            </a:r>
          </a:p>
        </p:txBody>
      </p:sp>
      <p:sp>
        <p:nvSpPr>
          <p:cNvPr id="3" name="Content Placeholder 2"/>
          <p:cNvSpPr>
            <a:spLocks noGrp="1"/>
          </p:cNvSpPr>
          <p:nvPr>
            <p:ph idx="1"/>
          </p:nvPr>
        </p:nvSpPr>
        <p:spPr>
          <a:xfrm>
            <a:off x="500062" y="908050"/>
            <a:ext cx="8643937" cy="5949950"/>
          </a:xfrm>
        </p:spPr>
        <p:txBody>
          <a:bodyPr rtlCol="0">
            <a:normAutofit/>
          </a:bodyPr>
          <a:lstStyle/>
          <a:p>
            <a:pPr eaLnBrk="1" fontAlgn="auto" hangingPunct="1">
              <a:spcAft>
                <a:spcPts val="0"/>
              </a:spcAft>
              <a:defRPr/>
            </a:pPr>
            <a:r>
              <a:rPr lang="en-GB" sz="2800" dirty="0"/>
              <a:t>Incubation period:  10 -14 days</a:t>
            </a:r>
          </a:p>
          <a:p>
            <a:pPr eaLnBrk="1" fontAlgn="auto" hangingPunct="1">
              <a:spcAft>
                <a:spcPts val="0"/>
              </a:spcAft>
              <a:defRPr/>
            </a:pPr>
            <a:endParaRPr lang="en-GB" sz="2800" dirty="0"/>
          </a:p>
          <a:p>
            <a:pPr eaLnBrk="1" fontAlgn="auto" hangingPunct="1">
              <a:spcAft>
                <a:spcPts val="0"/>
              </a:spcAft>
              <a:defRPr/>
            </a:pPr>
            <a:r>
              <a:rPr lang="en-GB" sz="2800" dirty="0"/>
              <a:t>4 possible outcomes:</a:t>
            </a:r>
          </a:p>
          <a:p>
            <a:pPr eaLnBrk="1" fontAlgn="auto" hangingPunct="1">
              <a:spcAft>
                <a:spcPts val="0"/>
              </a:spcAft>
              <a:buFont typeface="Arial" pitchFamily="34" charset="0"/>
              <a:buNone/>
              <a:defRPr/>
            </a:pPr>
            <a:endParaRPr lang="en-GB" sz="2400" dirty="0"/>
          </a:p>
          <a:p>
            <a:pPr marL="514350" indent="-514350" eaLnBrk="1" fontAlgn="auto" hangingPunct="1">
              <a:spcAft>
                <a:spcPts val="0"/>
              </a:spcAft>
              <a:buFont typeface="+mj-lt"/>
              <a:buAutoNum type="arabicPeriod"/>
              <a:defRPr/>
            </a:pPr>
            <a:r>
              <a:rPr lang="en-GB" sz="2800" dirty="0"/>
              <a:t>Asymptomatic infection (~ 90%)</a:t>
            </a:r>
          </a:p>
          <a:p>
            <a:pPr marL="514350" indent="-514350" eaLnBrk="1" fontAlgn="auto" hangingPunct="1">
              <a:spcAft>
                <a:spcPts val="0"/>
              </a:spcAft>
              <a:buFont typeface="+mj-lt"/>
              <a:buAutoNum type="arabicPeriod"/>
              <a:defRPr/>
            </a:pPr>
            <a:r>
              <a:rPr lang="en-GB" sz="2800" dirty="0"/>
              <a:t>Abortive infection (Flu like symptoms) or minor disease</a:t>
            </a:r>
          </a:p>
          <a:p>
            <a:pPr marL="514350" indent="-514350" eaLnBrk="1" fontAlgn="auto" hangingPunct="1">
              <a:spcAft>
                <a:spcPts val="0"/>
              </a:spcAft>
              <a:buFont typeface="+mj-lt"/>
              <a:buAutoNum type="arabicPeriod"/>
              <a:defRPr/>
            </a:pPr>
            <a:r>
              <a:rPr lang="en-GB" sz="2800" dirty="0"/>
              <a:t>Non-paralytic poliomyelitis / central nervous system (</a:t>
            </a:r>
            <a:r>
              <a:rPr lang="en-GB" sz="2800" dirty="0" err="1"/>
              <a:t>e.g</a:t>
            </a:r>
            <a:r>
              <a:rPr lang="en-GB" sz="2800" dirty="0"/>
              <a:t> aseptic meningitis)</a:t>
            </a:r>
          </a:p>
          <a:p>
            <a:pPr marL="514350" indent="-514350" eaLnBrk="1" fontAlgn="auto" hangingPunct="1">
              <a:spcAft>
                <a:spcPts val="0"/>
              </a:spcAft>
              <a:buFont typeface="+mj-lt"/>
              <a:buAutoNum type="arabicPeriod"/>
              <a:defRPr/>
            </a:pPr>
            <a:r>
              <a:rPr lang="en-GB" sz="2800" dirty="0"/>
              <a:t>Paralytic   poliomyelitis 0.1-1% (major disease)</a:t>
            </a:r>
          </a:p>
          <a:p>
            <a:pPr marL="514350" indent="-514350" eaLnBrk="1" fontAlgn="auto" hangingPunct="1">
              <a:spcAft>
                <a:spcPts val="0"/>
              </a:spcAft>
              <a:buFont typeface="+mj-lt"/>
              <a:buAutoNum type="arabicPeriod"/>
              <a:defRPr/>
            </a:pPr>
            <a:endParaRPr lang="en-GB" sz="2800" dirty="0"/>
          </a:p>
          <a:p>
            <a:pPr marL="514350" indent="-514350" eaLnBrk="1" fontAlgn="auto" hangingPunct="1">
              <a:spcAft>
                <a:spcPts val="0"/>
              </a:spcAft>
              <a:buFont typeface="Arial" charset="0"/>
              <a:buNone/>
              <a:defRPr/>
            </a:pPr>
            <a:endParaRPr lang="en-GB"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p:cNvGraphicFramePr>
          <p:nvPr/>
        </p:nvGraphicFramePr>
        <p:xfrm>
          <a:off x="522721" y="1529977"/>
          <a:ext cx="8570479" cy="4806576"/>
        </p:xfrm>
        <a:graphic>
          <a:graphicData uri="http://schemas.openxmlformats.org/drawingml/2006/chart">
            <c:chart xmlns:c="http://schemas.openxmlformats.org/drawingml/2006/chart" xmlns:r="http://schemas.openxmlformats.org/officeDocument/2006/relationships" r:id="rId3"/>
          </a:graphicData>
        </a:graphic>
      </p:graphicFrame>
      <p:sp>
        <p:nvSpPr>
          <p:cNvPr id="7171" name="Rectangle 3"/>
          <p:cNvSpPr>
            <a:spLocks noGrp="1" noChangeArrowheads="1"/>
          </p:cNvSpPr>
          <p:nvPr>
            <p:ph type="body" idx="1"/>
          </p:nvPr>
        </p:nvSpPr>
        <p:spPr>
          <a:xfrm>
            <a:off x="207819" y="605118"/>
            <a:ext cx="8679295" cy="551890"/>
          </a:xfrm>
          <a:noFill/>
          <a:ln/>
        </p:spPr>
        <p:txBody>
          <a:bodyPr lIns="0" tIns="0" rIns="0" bIns="0" anchor="b"/>
          <a:lstStyle/>
          <a:p>
            <a:pPr marL="0" indent="0" algn="ctr" defTabSz="330512">
              <a:lnSpc>
                <a:spcPct val="90000"/>
              </a:lnSpc>
              <a:buClr>
                <a:srgbClr val="808080"/>
              </a:buClr>
              <a:buSzPct val="90000"/>
              <a:buNone/>
            </a:pPr>
            <a:r>
              <a:rPr lang="en-US" sz="3600" dirty="0"/>
              <a:t>Outcomes of Poliovirus Infection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490537"/>
          </a:xfrm>
        </p:spPr>
        <p:txBody>
          <a:bodyPr/>
          <a:lstStyle/>
          <a:p>
            <a:pPr eaLnBrk="1" hangingPunct="1"/>
            <a:r>
              <a:rPr lang="en-GB" sz="3600"/>
              <a:t>Paralytic poliomyelitis </a:t>
            </a:r>
          </a:p>
        </p:txBody>
      </p:sp>
      <p:sp>
        <p:nvSpPr>
          <p:cNvPr id="13315" name="Content Placeholder 2"/>
          <p:cNvSpPr>
            <a:spLocks noGrp="1"/>
          </p:cNvSpPr>
          <p:nvPr>
            <p:ph idx="1"/>
          </p:nvPr>
        </p:nvSpPr>
        <p:spPr>
          <a:xfrm>
            <a:off x="500063" y="908050"/>
            <a:ext cx="8229600" cy="5949950"/>
          </a:xfrm>
        </p:spPr>
        <p:txBody>
          <a:bodyPr/>
          <a:lstStyle/>
          <a:p>
            <a:pPr eaLnBrk="1" hangingPunct="1"/>
            <a:r>
              <a:rPr lang="en-GB" dirty="0">
                <a:solidFill>
                  <a:srgbClr val="FFFF00"/>
                </a:solidFill>
              </a:rPr>
              <a:t>Paralytic poliomyelitis:</a:t>
            </a:r>
          </a:p>
          <a:p>
            <a:pPr eaLnBrk="1" hangingPunct="1"/>
            <a:r>
              <a:rPr lang="en-GB" sz="2400" dirty="0"/>
              <a:t>Secondary to permanent damage of Lower motor neurons / No sensory involvement </a:t>
            </a:r>
          </a:p>
          <a:p>
            <a:pPr eaLnBrk="1" hangingPunct="1"/>
            <a:r>
              <a:rPr lang="en-GB" sz="2400" dirty="0"/>
              <a:t>Flaccid paralysis (weakness, deformity…)</a:t>
            </a:r>
          </a:p>
          <a:p>
            <a:pPr eaLnBrk="1" hangingPunct="1"/>
            <a:r>
              <a:rPr lang="en-GB" sz="2400" dirty="0"/>
              <a:t>Asymmetrical</a:t>
            </a:r>
          </a:p>
          <a:p>
            <a:pPr eaLnBrk="1" hangingPunct="1"/>
            <a:r>
              <a:rPr lang="en-GB" sz="2400" dirty="0"/>
              <a:t>Usually affects the proximal muscles (commonly legs)</a:t>
            </a:r>
          </a:p>
          <a:p>
            <a:pPr eaLnBrk="1" hangingPunct="1"/>
            <a:endParaRPr lang="en-GB" sz="2400" dirty="0"/>
          </a:p>
          <a:p>
            <a:pPr eaLnBrk="1" hangingPunct="1"/>
            <a:r>
              <a:rPr lang="en-GB" sz="2400" dirty="0"/>
              <a:t>Muscle atrophy is generally observed several weeks after the beginning of symptoms.</a:t>
            </a:r>
          </a:p>
          <a:p>
            <a:pPr eaLnBrk="1" hangingPunct="1"/>
            <a:endParaRPr lang="en-GB" sz="2400" dirty="0"/>
          </a:p>
          <a:p>
            <a:pPr eaLnBrk="1" hangingPunct="1"/>
            <a:r>
              <a:rPr lang="en-GB" sz="2400" dirty="0"/>
              <a:t>Recovery may be complete, partial, or absent.</a:t>
            </a:r>
            <a:endParaRPr lang="en-GB" sz="2800"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0826" y="1600200"/>
            <a:ext cx="2822348" cy="4525963"/>
          </a:xfrm>
        </p:spPr>
      </p:pic>
    </p:spTree>
    <p:extLst>
      <p:ext uri="{BB962C8B-B14F-4D97-AF65-F5344CB8AC3E}">
        <p14:creationId xmlns:p14="http://schemas.microsoft.com/office/powerpoint/2010/main" val="179975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490537"/>
          </a:xfrm>
        </p:spPr>
        <p:txBody>
          <a:bodyPr/>
          <a:lstStyle/>
          <a:p>
            <a:pPr eaLnBrk="1" hangingPunct="1"/>
            <a:r>
              <a:rPr lang="en-GB" sz="3600"/>
              <a:t>Paralytic poliomyelitis </a:t>
            </a:r>
          </a:p>
        </p:txBody>
      </p:sp>
      <p:sp>
        <p:nvSpPr>
          <p:cNvPr id="14339" name="Content Placeholder 2"/>
          <p:cNvSpPr>
            <a:spLocks noGrp="1"/>
          </p:cNvSpPr>
          <p:nvPr>
            <p:ph idx="1"/>
          </p:nvPr>
        </p:nvSpPr>
        <p:spPr>
          <a:xfrm>
            <a:off x="500063" y="908050"/>
            <a:ext cx="8229600" cy="5949950"/>
          </a:xfrm>
        </p:spPr>
        <p:txBody>
          <a:bodyPr/>
          <a:lstStyle/>
          <a:p>
            <a:pPr eaLnBrk="1" hangingPunct="1"/>
            <a:endParaRPr lang="en-GB" sz="2400" dirty="0"/>
          </a:p>
          <a:p>
            <a:pPr eaLnBrk="1" hangingPunct="1"/>
            <a:r>
              <a:rPr lang="en-GB" sz="2800" dirty="0"/>
              <a:t>Paralysis develops more frequently in:</a:t>
            </a:r>
          </a:p>
          <a:p>
            <a:pPr eaLnBrk="1" hangingPunct="1"/>
            <a:r>
              <a:rPr lang="en-GB" sz="2800" dirty="0"/>
              <a:t>Adults</a:t>
            </a:r>
          </a:p>
          <a:p>
            <a:pPr eaLnBrk="1" hangingPunct="1"/>
            <a:r>
              <a:rPr lang="en-GB" sz="2800" dirty="0"/>
              <a:t>muscle trauma (injections, exercise),</a:t>
            </a:r>
          </a:p>
          <a:p>
            <a:pPr eaLnBrk="1" hangingPunct="1"/>
            <a:r>
              <a:rPr lang="en-GB" sz="2800" dirty="0"/>
              <a:t>Tonsillectomy</a:t>
            </a:r>
          </a:p>
          <a:p>
            <a:pPr eaLnBrk="1" hangingPunct="1"/>
            <a:r>
              <a:rPr lang="en-GB" sz="2800" dirty="0"/>
              <a:t>Pregnancy (no congenital effect).</a:t>
            </a:r>
          </a:p>
          <a:p>
            <a:pPr eaLnBrk="1" hangingPunct="1"/>
            <a:endParaRPr lang="en-GB" sz="2400" dirty="0"/>
          </a:p>
          <a:p>
            <a:pPr eaLnBrk="1" hangingPunct="1">
              <a:buFont typeface="Arial" pitchFamily="34" charset="0"/>
              <a:buNone/>
            </a:pPr>
            <a:endParaRPr lang="en-GB" sz="2800"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490537"/>
          </a:xfrm>
        </p:spPr>
        <p:txBody>
          <a:bodyPr/>
          <a:lstStyle/>
          <a:p>
            <a:pPr eaLnBrk="1" hangingPunct="1"/>
            <a:r>
              <a:rPr lang="en-GB" sz="3600"/>
              <a:t>Polioviruses / Diagnosis</a:t>
            </a:r>
          </a:p>
        </p:txBody>
      </p:sp>
      <p:sp>
        <p:nvSpPr>
          <p:cNvPr id="3" name="Content Placeholder 2"/>
          <p:cNvSpPr>
            <a:spLocks noGrp="1"/>
          </p:cNvSpPr>
          <p:nvPr>
            <p:ph idx="1"/>
          </p:nvPr>
        </p:nvSpPr>
        <p:spPr>
          <a:xfrm>
            <a:off x="323850" y="908050"/>
            <a:ext cx="8569325" cy="5949950"/>
          </a:xfrm>
        </p:spPr>
        <p:txBody>
          <a:bodyPr rtlCol="0">
            <a:normAutofit lnSpcReduction="10000"/>
          </a:bodyPr>
          <a:lstStyle/>
          <a:p>
            <a:pPr eaLnBrk="1" hangingPunct="1">
              <a:buFont typeface="Arial" charset="0"/>
              <a:buChar char="•"/>
              <a:defRPr/>
            </a:pPr>
            <a:r>
              <a:rPr lang="en-GB" sz="2800" dirty="0"/>
              <a:t>Virus is produced and released into the gut (and throat initially) and can be isolated from the throat or stools for nearly weeks to months following the incubation period (longer in immuno-suppressed)</a:t>
            </a:r>
          </a:p>
          <a:p>
            <a:pPr eaLnBrk="1" hangingPunct="1">
              <a:buFont typeface="Arial" charset="0"/>
              <a:buChar char="•"/>
              <a:defRPr/>
            </a:pPr>
            <a:endParaRPr lang="en-GB" sz="2800" dirty="0"/>
          </a:p>
          <a:p>
            <a:pPr eaLnBrk="1" hangingPunct="1">
              <a:buFont typeface="Arial" charset="0"/>
              <a:buChar char="•"/>
              <a:defRPr/>
            </a:pPr>
            <a:r>
              <a:rPr lang="en-GB" sz="2800" dirty="0"/>
              <a:t>The host's antibody response begins soon after the viremia. </a:t>
            </a:r>
          </a:p>
          <a:p>
            <a:pPr eaLnBrk="1" hangingPunct="1">
              <a:buFont typeface="Arial" charset="0"/>
              <a:buChar char="•"/>
              <a:defRPr/>
            </a:pPr>
            <a:endParaRPr lang="en-GB" sz="2800" dirty="0"/>
          </a:p>
          <a:p>
            <a:pPr eaLnBrk="1" hangingPunct="1">
              <a:buFont typeface="Arial" charset="0"/>
              <a:buChar char="•"/>
              <a:defRPr/>
            </a:pPr>
            <a:r>
              <a:rPr lang="en-GB" sz="2800" dirty="0"/>
              <a:t>Samples: Stool, throat swab or CSF</a:t>
            </a:r>
          </a:p>
          <a:p>
            <a:pPr eaLnBrk="1" hangingPunct="1">
              <a:buFont typeface="Arial" charset="0"/>
              <a:buChar char="•"/>
              <a:defRPr/>
            </a:pPr>
            <a:endParaRPr lang="en-GB" sz="2800" dirty="0"/>
          </a:p>
          <a:p>
            <a:pPr marL="457200" indent="-457200" eaLnBrk="1" hangingPunct="1">
              <a:buFont typeface="+mj-lt"/>
              <a:buAutoNum type="arabicPeriod"/>
              <a:defRPr/>
            </a:pPr>
            <a:r>
              <a:rPr lang="en-GB" sz="2800" dirty="0"/>
              <a:t>Culture: CPE and neutralization assays</a:t>
            </a:r>
          </a:p>
          <a:p>
            <a:pPr marL="457200" indent="-457200" eaLnBrk="1" hangingPunct="1">
              <a:buFont typeface="+mj-lt"/>
              <a:buAutoNum type="arabicPeriod"/>
              <a:defRPr/>
            </a:pPr>
            <a:r>
              <a:rPr lang="en-GB" sz="2800" dirty="0"/>
              <a:t>RT-PCR</a:t>
            </a:r>
          </a:p>
          <a:p>
            <a:pPr marL="457200" indent="-457200" eaLnBrk="1" hangingPunct="1">
              <a:buFont typeface="+mj-lt"/>
              <a:buAutoNum type="arabicPeriod"/>
              <a:defRPr/>
            </a:pPr>
            <a:r>
              <a:rPr lang="en-GB" sz="2800" dirty="0"/>
              <a:t>Serology: not commonly used</a:t>
            </a:r>
          </a:p>
          <a:p>
            <a:pPr eaLnBrk="1" fontAlgn="auto" hangingPunct="1">
              <a:spcAft>
                <a:spcPts val="0"/>
              </a:spcAft>
              <a:buFont typeface="Arial" pitchFamily="34" charset="0"/>
              <a:buNone/>
              <a:defRPr/>
            </a:pPr>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490537"/>
          </a:xfrm>
        </p:spPr>
        <p:txBody>
          <a:bodyPr/>
          <a:lstStyle/>
          <a:p>
            <a:pPr eaLnBrk="1" hangingPunct="1"/>
            <a:r>
              <a:rPr lang="en-GB" sz="3600"/>
              <a:t>Polioviruses / treatment</a:t>
            </a:r>
          </a:p>
        </p:txBody>
      </p:sp>
      <p:sp>
        <p:nvSpPr>
          <p:cNvPr id="3" name="Content Placeholder 2"/>
          <p:cNvSpPr>
            <a:spLocks noGrp="1"/>
          </p:cNvSpPr>
          <p:nvPr>
            <p:ph idx="1"/>
          </p:nvPr>
        </p:nvSpPr>
        <p:spPr>
          <a:xfrm>
            <a:off x="500063" y="908050"/>
            <a:ext cx="8229600" cy="5949950"/>
          </a:xfrm>
        </p:spPr>
        <p:txBody>
          <a:bodyPr rtlCol="0">
            <a:normAutofit lnSpcReduction="10000"/>
          </a:bodyPr>
          <a:lstStyle/>
          <a:p>
            <a:pPr eaLnBrk="1" fontAlgn="auto" hangingPunct="1">
              <a:spcAft>
                <a:spcPts val="0"/>
              </a:spcAft>
              <a:defRPr/>
            </a:pPr>
            <a:r>
              <a:rPr lang="en-GB" sz="2800" dirty="0"/>
              <a:t>No specific antiviral drug (</a:t>
            </a:r>
            <a:r>
              <a:rPr lang="en-GB" sz="2800" dirty="0" err="1"/>
              <a:t>Pleoconaril</a:t>
            </a:r>
            <a:r>
              <a:rPr lang="en-GB" sz="2800" dirty="0"/>
              <a:t>?)</a:t>
            </a:r>
          </a:p>
          <a:p>
            <a:pPr eaLnBrk="1" fontAlgn="auto" hangingPunct="1">
              <a:spcAft>
                <a:spcPts val="0"/>
              </a:spcAft>
              <a:defRPr/>
            </a:pPr>
            <a:endParaRPr lang="en-GB" sz="2800" dirty="0"/>
          </a:p>
          <a:p>
            <a:pPr eaLnBrk="1" fontAlgn="auto" hangingPunct="1">
              <a:spcAft>
                <a:spcPts val="0"/>
              </a:spcAft>
              <a:defRPr/>
            </a:pPr>
            <a:r>
              <a:rPr lang="en-GB" sz="2800" dirty="0"/>
              <a:t>Symptomatic treatment </a:t>
            </a:r>
          </a:p>
          <a:p>
            <a:pPr eaLnBrk="1" fontAlgn="auto" hangingPunct="1">
              <a:spcAft>
                <a:spcPts val="0"/>
              </a:spcAft>
              <a:defRPr/>
            </a:pPr>
            <a:endParaRPr lang="en-GB" sz="2800" dirty="0"/>
          </a:p>
          <a:p>
            <a:pPr eaLnBrk="1" fontAlgn="auto" hangingPunct="1">
              <a:spcAft>
                <a:spcPts val="0"/>
              </a:spcAft>
              <a:buFont typeface="Arial" charset="0"/>
              <a:buNone/>
              <a:defRPr/>
            </a:pPr>
            <a:r>
              <a:rPr lang="en-GB" sz="2800" dirty="0"/>
              <a:t>Surgical / ventilator  / physiotherapy</a:t>
            </a:r>
          </a:p>
          <a:p>
            <a:pPr eaLnBrk="1" fontAlgn="auto" hangingPunct="1">
              <a:spcAft>
                <a:spcPts val="0"/>
              </a:spcAft>
              <a:defRPr/>
            </a:pPr>
            <a:endParaRPr lang="en-GB" sz="2800" dirty="0"/>
          </a:p>
          <a:p>
            <a:pPr eaLnBrk="1" fontAlgn="auto" hangingPunct="1">
              <a:spcAft>
                <a:spcPts val="0"/>
              </a:spcAft>
              <a:defRPr/>
            </a:pPr>
            <a:r>
              <a:rPr lang="en-GB" sz="2800" dirty="0"/>
              <a:t>Prevention is more significant:</a:t>
            </a:r>
          </a:p>
          <a:p>
            <a:pPr eaLnBrk="1" fontAlgn="auto" hangingPunct="1">
              <a:spcAft>
                <a:spcPts val="0"/>
              </a:spcAft>
              <a:buFont typeface="Arial" pitchFamily="34" charset="0"/>
              <a:buNone/>
              <a:defRPr/>
            </a:pPr>
            <a:endParaRPr lang="en-GB" sz="2800" dirty="0"/>
          </a:p>
          <a:p>
            <a:pPr marL="514350" indent="-514350" eaLnBrk="1" fontAlgn="auto" hangingPunct="1">
              <a:spcAft>
                <a:spcPts val="0"/>
              </a:spcAft>
              <a:buFont typeface="+mj-lt"/>
              <a:buAutoNum type="arabicPeriod"/>
              <a:defRPr/>
            </a:pPr>
            <a:r>
              <a:rPr lang="en-GB" sz="2800" dirty="0"/>
              <a:t>Education</a:t>
            </a:r>
          </a:p>
          <a:p>
            <a:pPr marL="514350" indent="-514350" eaLnBrk="1" fontAlgn="auto" hangingPunct="1">
              <a:spcAft>
                <a:spcPts val="0"/>
              </a:spcAft>
              <a:buFont typeface="+mj-lt"/>
              <a:buAutoNum type="arabicPeriod"/>
              <a:defRPr/>
            </a:pPr>
            <a:r>
              <a:rPr lang="en-GB" sz="2800" dirty="0"/>
              <a:t>Surveillance</a:t>
            </a:r>
          </a:p>
          <a:p>
            <a:pPr marL="514350" indent="-514350" eaLnBrk="1" fontAlgn="auto" hangingPunct="1">
              <a:spcAft>
                <a:spcPts val="0"/>
              </a:spcAft>
              <a:buFont typeface="+mj-lt"/>
              <a:buAutoNum type="arabicPeriod"/>
              <a:defRPr/>
            </a:pPr>
            <a:r>
              <a:rPr lang="en-GB" sz="2800" dirty="0"/>
              <a:t>vaccine</a:t>
            </a:r>
          </a:p>
          <a:p>
            <a:pPr eaLnBrk="1" fontAlgn="auto" hangingPunct="1">
              <a:spcAft>
                <a:spcPts val="0"/>
              </a:spcAft>
              <a:buFont typeface="Arial" pitchFamily="34" charset="0"/>
              <a:buNone/>
              <a:defRPr/>
            </a:pPr>
            <a:r>
              <a:rPr lang="en-GB" sz="2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490537"/>
          </a:xfrm>
        </p:spPr>
        <p:txBody>
          <a:bodyPr/>
          <a:lstStyle/>
          <a:p>
            <a:pPr eaLnBrk="1" hangingPunct="1"/>
            <a:r>
              <a:rPr lang="en-GB" sz="3600"/>
              <a:t>Poliovirus vaccine</a:t>
            </a:r>
          </a:p>
        </p:txBody>
      </p:sp>
      <p:sp>
        <p:nvSpPr>
          <p:cNvPr id="17411" name="Content Placeholder 2"/>
          <p:cNvSpPr>
            <a:spLocks noGrp="1"/>
          </p:cNvSpPr>
          <p:nvPr>
            <p:ph idx="1"/>
          </p:nvPr>
        </p:nvSpPr>
        <p:spPr>
          <a:xfrm>
            <a:off x="500063" y="908050"/>
            <a:ext cx="8229600" cy="5949950"/>
          </a:xfrm>
        </p:spPr>
        <p:txBody>
          <a:bodyPr/>
          <a:lstStyle/>
          <a:p>
            <a:pPr marL="0" indent="0" eaLnBrk="1" hangingPunct="1">
              <a:buNone/>
            </a:pPr>
            <a:endParaRPr lang="en-US" sz="2800" dirty="0"/>
          </a:p>
          <a:p>
            <a:pPr marL="0" indent="0" eaLnBrk="1" hangingPunct="1">
              <a:buNone/>
            </a:pPr>
            <a:endParaRPr lang="en-US" sz="2800" dirty="0"/>
          </a:p>
          <a:p>
            <a:pPr marL="0" indent="0" eaLnBrk="1" hangingPunct="1">
              <a:buNone/>
            </a:pPr>
            <a:r>
              <a:rPr lang="en-US" sz="2800" dirty="0"/>
              <a:t> 1- </a:t>
            </a:r>
            <a:r>
              <a:rPr lang="en-US" sz="3600" dirty="0"/>
              <a:t>Live attenuated (OPV, Sabin) </a:t>
            </a:r>
          </a:p>
          <a:p>
            <a:pPr marL="0" indent="0" algn="ctr" eaLnBrk="1" hangingPunct="1">
              <a:buNone/>
            </a:pPr>
            <a:r>
              <a:rPr lang="en-US" sz="3600" dirty="0"/>
              <a:t>AND </a:t>
            </a:r>
          </a:p>
          <a:p>
            <a:pPr marL="0" indent="0" eaLnBrk="1" hangingPunct="1">
              <a:buNone/>
            </a:pPr>
            <a:r>
              <a:rPr lang="en-US" sz="3600" dirty="0"/>
              <a:t>2- Inactivated (IPV, Salk)</a:t>
            </a:r>
          </a:p>
          <a:p>
            <a:pPr eaLnBrk="1" hangingPunct="1">
              <a:buFont typeface="Arial" pitchFamily="34" charset="0"/>
              <a:buNone/>
            </a:pPr>
            <a:endParaRPr lang="en-US" sz="3600" dirty="0"/>
          </a:p>
          <a:p>
            <a:pPr eaLnBrk="1" hangingPunct="1"/>
            <a:r>
              <a:rPr lang="en-US" sz="3600" dirty="0"/>
              <a:t>Trivalent vaccines </a:t>
            </a:r>
          </a:p>
          <a:p>
            <a:pPr eaLnBrk="1" hangingPunct="1"/>
            <a:r>
              <a:rPr lang="en-US" sz="3600" dirty="0"/>
              <a:t>Type Immunity post vaccination</a:t>
            </a:r>
          </a:p>
          <a:p>
            <a:pPr eaLnBrk="1" hangingPunct="1">
              <a:buFont typeface="Arial" pitchFamily="34" charset="0"/>
              <a:buNone/>
            </a:pPr>
            <a:endParaRPr lang="en-US" sz="2800" dirty="0"/>
          </a:p>
          <a:p>
            <a:pPr eaLnBrk="1" hangingPunct="1">
              <a:buFont typeface="Wingdings" pitchFamily="2" charset="2"/>
              <a:buChar char="Ø"/>
            </a:pPr>
            <a:endParaRPr lang="en-US" sz="2800" dirty="0"/>
          </a:p>
          <a:p>
            <a:pPr eaLnBrk="1" hangingPunct="1">
              <a:buFont typeface="Wingdings" pitchFamily="2" charset="2"/>
              <a:buChar char="Ø"/>
            </a:pPr>
            <a:endParaRPr lang="en-US" sz="2800" dirty="0"/>
          </a:p>
          <a:p>
            <a:pPr eaLnBrk="1" hangingPunct="1">
              <a:buFont typeface="Arial" pitchFamily="34" charset="0"/>
              <a:buNone/>
            </a:pPr>
            <a:endParaRPr lang="en-GB"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it-IT" sz="3600" dirty="0"/>
              <a:t>1- Oral Poliovirus Vaccine (OPV) Sabin</a:t>
            </a:r>
            <a:endParaRPr lang="ar-JO" sz="3600" dirty="0"/>
          </a:p>
        </p:txBody>
      </p:sp>
      <p:sp>
        <p:nvSpPr>
          <p:cNvPr id="3" name="Content Placeholder 2"/>
          <p:cNvSpPr>
            <a:spLocks noGrp="1"/>
          </p:cNvSpPr>
          <p:nvPr>
            <p:ph idx="1"/>
          </p:nvPr>
        </p:nvSpPr>
        <p:spPr>
          <a:xfrm>
            <a:off x="323528" y="1124744"/>
            <a:ext cx="9001000" cy="5001419"/>
          </a:xfrm>
        </p:spPr>
        <p:txBody>
          <a:bodyPr/>
          <a:lstStyle/>
          <a:p>
            <a:r>
              <a:rPr lang="en-US" dirty="0"/>
              <a:t> Consists of live attenuated virus of all 3 serotypes</a:t>
            </a:r>
          </a:p>
          <a:p>
            <a:r>
              <a:rPr lang="en-US" dirty="0"/>
              <a:t>Produced by the repeated passage of the virus through nonhuman cells at </a:t>
            </a:r>
            <a:r>
              <a:rPr lang="en-US" dirty="0" err="1"/>
              <a:t>subphysiological</a:t>
            </a:r>
            <a:r>
              <a:rPr lang="en-US" dirty="0"/>
              <a:t> temperatures</a:t>
            </a:r>
          </a:p>
          <a:p>
            <a:r>
              <a:rPr lang="en-US" dirty="0"/>
              <a:t>3 doses</a:t>
            </a:r>
          </a:p>
          <a:p>
            <a:endParaRPr lang="en-US" dirty="0"/>
          </a:p>
          <a:p>
            <a:r>
              <a:rPr lang="en-US" dirty="0"/>
              <a:t> Produces local immunity through the induction of an </a:t>
            </a:r>
            <a:r>
              <a:rPr lang="en-US" dirty="0" err="1"/>
              <a:t>IgA</a:t>
            </a:r>
            <a:r>
              <a:rPr lang="en-US" dirty="0"/>
              <a:t> response as well as systemic immunity.</a:t>
            </a:r>
          </a:p>
          <a:p>
            <a:r>
              <a:rPr lang="en-US" dirty="0"/>
              <a:t>Cheaper</a:t>
            </a:r>
          </a:p>
          <a:p>
            <a:r>
              <a:rPr lang="en-US" dirty="0"/>
              <a:t>Post vaccine poliomyelitis 1: 2.5 million vaccines</a:t>
            </a:r>
          </a:p>
          <a:p>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br>
              <a:rPr lang="en-US" sz="3600" dirty="0"/>
            </a:br>
            <a:r>
              <a:rPr lang="en-US" sz="3600" dirty="0"/>
              <a:t>2- Intramuscular Poliovirus Vaccine (IPV) Salk</a:t>
            </a:r>
            <a:br>
              <a:rPr lang="en-US" dirty="0"/>
            </a:br>
            <a:endParaRPr lang="ar-JO" dirty="0"/>
          </a:p>
        </p:txBody>
      </p:sp>
      <p:sp>
        <p:nvSpPr>
          <p:cNvPr id="3" name="Content Placeholder 2"/>
          <p:cNvSpPr>
            <a:spLocks noGrp="1"/>
          </p:cNvSpPr>
          <p:nvPr>
            <p:ph idx="1"/>
          </p:nvPr>
        </p:nvSpPr>
        <p:spPr>
          <a:xfrm>
            <a:off x="228600" y="1052736"/>
            <a:ext cx="8686800" cy="5443047"/>
          </a:xfrm>
        </p:spPr>
        <p:txBody>
          <a:bodyPr/>
          <a:lstStyle/>
          <a:p>
            <a:endParaRPr lang="en-US" dirty="0"/>
          </a:p>
          <a:p>
            <a:r>
              <a:rPr lang="en-US" dirty="0"/>
              <a:t>Consists of formalin inactivated virus of all 3 poliovirus serotypes</a:t>
            </a:r>
          </a:p>
          <a:p>
            <a:r>
              <a:rPr lang="en-US" dirty="0"/>
              <a:t>3 doses</a:t>
            </a:r>
          </a:p>
          <a:p>
            <a:endParaRPr lang="en-US" dirty="0"/>
          </a:p>
          <a:p>
            <a:r>
              <a:rPr lang="en-US" dirty="0"/>
              <a:t>Produces serum antibodies only: does not induce local immunity and thus will not prevent local infection of the gut.</a:t>
            </a:r>
          </a:p>
          <a:p>
            <a:r>
              <a:rPr lang="en-US" dirty="0"/>
              <a:t>It prevents paralytic poliomyelitis since </a:t>
            </a:r>
            <a:r>
              <a:rPr lang="en-US" dirty="0" err="1"/>
              <a:t>viraemia</a:t>
            </a:r>
            <a:r>
              <a:rPr lang="en-US" dirty="0"/>
              <a:t> is essential for the pathogenesis of the disease.</a:t>
            </a:r>
          </a:p>
          <a:p>
            <a:pPr>
              <a:buNone/>
            </a:pPr>
            <a:r>
              <a:rPr lang="en-US" dirty="0"/>
              <a:t> </a:t>
            </a:r>
            <a:endParaRPr lang="ar-J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939800"/>
          </a:xfrm>
        </p:spPr>
        <p:txBody>
          <a:bodyPr/>
          <a:lstStyle/>
          <a:p>
            <a:pPr eaLnBrk="1" hangingPunct="1"/>
            <a:r>
              <a:rPr lang="en-GB" sz="3600"/>
              <a:t>Enteroviruses</a:t>
            </a:r>
            <a:br>
              <a:rPr lang="en-GB" sz="3600"/>
            </a:br>
            <a:endParaRPr lang="en-GB" sz="3600"/>
          </a:p>
        </p:txBody>
      </p:sp>
      <p:sp>
        <p:nvSpPr>
          <p:cNvPr id="3075" name="Content Placeholder 2"/>
          <p:cNvSpPr>
            <a:spLocks noGrp="1"/>
          </p:cNvSpPr>
          <p:nvPr>
            <p:ph idx="1"/>
          </p:nvPr>
        </p:nvSpPr>
        <p:spPr>
          <a:xfrm>
            <a:off x="426895" y="836712"/>
            <a:ext cx="8229600" cy="5715000"/>
          </a:xfrm>
        </p:spPr>
        <p:txBody>
          <a:bodyPr/>
          <a:lstStyle/>
          <a:p>
            <a:pPr lvl="2" eaLnBrk="1" hangingPunct="1">
              <a:buFont typeface="Arial" pitchFamily="34" charset="0"/>
              <a:buNone/>
            </a:pPr>
            <a:r>
              <a:rPr lang="en-US" altLang="en-US" sz="2800" i="1" dirty="0" err="1">
                <a:latin typeface="Geneva"/>
                <a:cs typeface="Times" pitchFamily="18" charset="0"/>
              </a:rPr>
              <a:t>Picornaviridae</a:t>
            </a:r>
            <a:r>
              <a:rPr lang="en-US" altLang="en-US" sz="2800" dirty="0">
                <a:latin typeface="Geneva"/>
                <a:cs typeface="Times" pitchFamily="18" charset="0"/>
              </a:rPr>
              <a:t> family</a:t>
            </a:r>
          </a:p>
          <a:p>
            <a:pPr lvl="2" eaLnBrk="1" hangingPunct="1">
              <a:buFont typeface="Arial" pitchFamily="34" charset="0"/>
              <a:buNone/>
            </a:pPr>
            <a:endParaRPr lang="en-US" altLang="en-US" dirty="0">
              <a:latin typeface="Geneva"/>
              <a:cs typeface="Times" pitchFamily="18" charset="0"/>
            </a:endParaRPr>
          </a:p>
          <a:p>
            <a:pPr lvl="2" eaLnBrk="1" hangingPunct="1">
              <a:buFont typeface="Arial" pitchFamily="34" charset="0"/>
              <a:buNone/>
            </a:pPr>
            <a:r>
              <a:rPr lang="en-US" altLang="en-US" dirty="0">
                <a:latin typeface="Geneva"/>
                <a:cs typeface="Times" pitchFamily="18" charset="0"/>
              </a:rPr>
              <a:t>	1. </a:t>
            </a:r>
            <a:r>
              <a:rPr lang="en-US" altLang="en-US" i="1" dirty="0" err="1">
                <a:latin typeface="Geneva"/>
                <a:cs typeface="Times" pitchFamily="18" charset="0"/>
              </a:rPr>
              <a:t>Enteroviruses</a:t>
            </a:r>
            <a:endParaRPr lang="en-US" altLang="en-US" i="1" dirty="0">
              <a:latin typeface="Geneva"/>
              <a:cs typeface="Times" pitchFamily="18" charset="0"/>
            </a:endParaRPr>
          </a:p>
          <a:p>
            <a:pPr lvl="2" eaLnBrk="1" hangingPunct="1">
              <a:buFont typeface="Arial" pitchFamily="34" charset="0"/>
              <a:buNone/>
            </a:pPr>
            <a:r>
              <a:rPr lang="en-US" altLang="en-US" i="1" dirty="0">
                <a:latin typeface="Geneva"/>
                <a:cs typeface="Times" pitchFamily="18" charset="0"/>
              </a:rPr>
              <a:t>		</a:t>
            </a:r>
            <a:r>
              <a:rPr lang="en-US" altLang="en-US" dirty="0">
                <a:latin typeface="Geneva"/>
                <a:cs typeface="Times" pitchFamily="18" charset="0"/>
              </a:rPr>
              <a:t>a) Polioviruses  types 1, 2 and 3</a:t>
            </a:r>
          </a:p>
          <a:p>
            <a:pPr lvl="2" eaLnBrk="1" hangingPunct="1">
              <a:buFont typeface="Arial" pitchFamily="34" charset="0"/>
              <a:buNone/>
            </a:pPr>
            <a:r>
              <a:rPr lang="en-US" altLang="en-US" dirty="0">
                <a:latin typeface="Geneva"/>
                <a:cs typeface="Times" pitchFamily="18" charset="0"/>
              </a:rPr>
              <a:t>		b) </a:t>
            </a:r>
            <a:r>
              <a:rPr lang="en-US" altLang="en-US" dirty="0" err="1">
                <a:latin typeface="Geneva"/>
                <a:cs typeface="Times" pitchFamily="18" charset="0"/>
              </a:rPr>
              <a:t>Coxsackieviruses</a:t>
            </a:r>
            <a:r>
              <a:rPr lang="en-US" altLang="en-US" dirty="0">
                <a:latin typeface="Geneva"/>
                <a:cs typeface="Times" pitchFamily="18" charset="0"/>
              </a:rPr>
              <a:t> A1-A24 (no A23), B1-B6</a:t>
            </a:r>
          </a:p>
          <a:p>
            <a:pPr lvl="2" eaLnBrk="1" hangingPunct="1">
              <a:buFont typeface="Arial" pitchFamily="34" charset="0"/>
              <a:buNone/>
            </a:pPr>
            <a:r>
              <a:rPr lang="en-US" altLang="en-US" dirty="0">
                <a:latin typeface="Geneva"/>
                <a:cs typeface="Times" pitchFamily="18" charset="0"/>
              </a:rPr>
              <a:t>		c) Echoviruses 1–34 (no 10 or 28)</a:t>
            </a:r>
          </a:p>
          <a:p>
            <a:pPr lvl="2" eaLnBrk="1" hangingPunct="1">
              <a:buFont typeface="Arial" pitchFamily="34" charset="0"/>
              <a:buNone/>
            </a:pPr>
            <a:r>
              <a:rPr lang="en-US" altLang="en-US" dirty="0">
                <a:latin typeface="Geneva"/>
                <a:cs typeface="Times" pitchFamily="18" charset="0"/>
              </a:rPr>
              <a:t>		d) </a:t>
            </a:r>
            <a:r>
              <a:rPr lang="en-US" altLang="en-US" dirty="0" err="1">
                <a:latin typeface="Geneva"/>
                <a:cs typeface="Times" pitchFamily="18" charset="0"/>
              </a:rPr>
              <a:t>Enteroviruses</a:t>
            </a:r>
            <a:r>
              <a:rPr lang="en-US" altLang="en-US" dirty="0">
                <a:latin typeface="Geneva"/>
                <a:cs typeface="Times" pitchFamily="18" charset="0"/>
              </a:rPr>
              <a:t> 68 -71</a:t>
            </a:r>
          </a:p>
          <a:p>
            <a:pPr lvl="2" eaLnBrk="1" hangingPunct="1">
              <a:buFont typeface="Arial" pitchFamily="34" charset="0"/>
              <a:buNone/>
            </a:pPr>
            <a:r>
              <a:rPr lang="en-US" altLang="en-US" dirty="0">
                <a:latin typeface="Geneva"/>
                <a:cs typeface="Times" pitchFamily="18" charset="0"/>
              </a:rPr>
              <a:t>	2. </a:t>
            </a:r>
            <a:r>
              <a:rPr lang="en-US" altLang="en-US" i="1" dirty="0">
                <a:latin typeface="Geneva"/>
                <a:cs typeface="Times" pitchFamily="18" charset="0"/>
              </a:rPr>
              <a:t>Rhinovirus</a:t>
            </a:r>
          </a:p>
          <a:p>
            <a:pPr lvl="2" eaLnBrk="1" hangingPunct="1"/>
            <a:endParaRPr lang="en-US" altLang="en-US" i="1" dirty="0">
              <a:latin typeface="Geneva"/>
              <a:cs typeface="Times" pitchFamily="18" charset="0"/>
            </a:endParaRPr>
          </a:p>
          <a:p>
            <a:pPr lvl="2" eaLnBrk="1" hangingPunct="1">
              <a:buFont typeface="Arial" pitchFamily="34" charset="0"/>
              <a:buNone/>
            </a:pPr>
            <a:r>
              <a:rPr lang="en-US" altLang="en-US" i="1" dirty="0">
                <a:latin typeface="Geneva"/>
                <a:cs typeface="Times" pitchFamily="18" charset="0"/>
              </a:rPr>
              <a:t>		</a:t>
            </a:r>
            <a:r>
              <a:rPr lang="en-US" altLang="en-US" dirty="0">
                <a:latin typeface="Geneva"/>
                <a:cs typeface="Times" pitchFamily="18" charset="0"/>
              </a:rPr>
              <a:t>a) Rhinoviruses: 100+ serotypes</a:t>
            </a:r>
          </a:p>
          <a:p>
            <a:pPr lvl="2" eaLnBrk="1" hangingPunct="1">
              <a:buFont typeface="Arial" pitchFamily="34" charset="0"/>
              <a:buNone/>
            </a:pPr>
            <a:r>
              <a:rPr lang="en-US" altLang="en-US" dirty="0">
                <a:latin typeface="Geneva"/>
                <a:cs typeface="Times" pitchFamily="18" charset="0"/>
              </a:rPr>
              <a:t>	3. </a:t>
            </a:r>
            <a:r>
              <a:rPr lang="en-US" altLang="en-US" i="1" dirty="0" err="1">
                <a:latin typeface="Geneva"/>
                <a:cs typeface="Times" pitchFamily="18" charset="0"/>
              </a:rPr>
              <a:t>Hepatovirus</a:t>
            </a:r>
            <a:r>
              <a:rPr lang="en-US" altLang="en-US" dirty="0">
                <a:latin typeface="Geneva"/>
                <a:cs typeface="Times" pitchFamily="18" charset="0"/>
              </a:rPr>
              <a:t>	-    Hepatitis A virus</a:t>
            </a:r>
          </a:p>
          <a:p>
            <a:pPr lvl="2" eaLnBrk="1" hangingPunct="1">
              <a:buFont typeface="Arial" pitchFamily="34" charset="0"/>
              <a:buNone/>
            </a:pPr>
            <a:r>
              <a:rPr lang="en-US" altLang="en-US" dirty="0">
                <a:latin typeface="Geneva"/>
                <a:cs typeface="Times" pitchFamily="18" charset="0"/>
              </a:rPr>
              <a:t>    4. </a:t>
            </a:r>
            <a:r>
              <a:rPr lang="en-US" altLang="en-US" i="1" dirty="0" err="1">
                <a:latin typeface="Geneva"/>
                <a:cs typeface="Times" pitchFamily="18" charset="0"/>
              </a:rPr>
              <a:t>Cardiovirus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050" name="Picture 2"/>
          <p:cNvPicPr>
            <a:picLocks noGrp="1" noChangeAspect="1" noChangeArrowheads="1"/>
          </p:cNvPicPr>
          <p:nvPr>
            <p:ph idx="1"/>
          </p:nvPr>
        </p:nvPicPr>
        <p:blipFill>
          <a:blip r:embed="rId2" cstate="print"/>
          <a:srcRect l="21376" t="14951" r="18692" b="13454"/>
          <a:stretch>
            <a:fillRect/>
          </a:stretch>
        </p:blipFill>
        <p:spPr bwMode="auto">
          <a:xfrm>
            <a:off x="0" y="476672"/>
            <a:ext cx="8576000" cy="576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490537"/>
          </a:xfrm>
        </p:spPr>
        <p:txBody>
          <a:bodyPr/>
          <a:lstStyle/>
          <a:p>
            <a:pPr eaLnBrk="1" hangingPunct="1"/>
            <a:r>
              <a:rPr lang="en-GB" sz="3600"/>
              <a:t>Poliovirus eradication map</a:t>
            </a:r>
          </a:p>
        </p:txBody>
      </p:sp>
      <p:pic>
        <p:nvPicPr>
          <p:cNvPr id="20483" name="Picture 2"/>
          <p:cNvPicPr>
            <a:picLocks noGrp="1" noChangeAspect="1" noChangeArrowheads="1"/>
          </p:cNvPicPr>
          <p:nvPr>
            <p:ph idx="1"/>
          </p:nvPr>
        </p:nvPicPr>
        <p:blipFill>
          <a:blip r:embed="rId3" cstate="print"/>
          <a:srcRect l="10104" r="9396"/>
          <a:stretch>
            <a:fillRect/>
          </a:stretch>
        </p:blipFill>
        <p:spPr>
          <a:xfrm>
            <a:off x="1331913" y="1311275"/>
            <a:ext cx="6624637" cy="51435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490537"/>
          </a:xfrm>
        </p:spPr>
        <p:txBody>
          <a:bodyPr/>
          <a:lstStyle/>
          <a:p>
            <a:pPr eaLnBrk="1" hangingPunct="1"/>
            <a:r>
              <a:rPr lang="en-GB" sz="3600"/>
              <a:t>Poliovirus eradication map</a:t>
            </a:r>
          </a:p>
        </p:txBody>
      </p:sp>
      <p:pic>
        <p:nvPicPr>
          <p:cNvPr id="21507" name="Picture 2"/>
          <p:cNvPicPr>
            <a:picLocks noGrp="1" noChangeAspect="1" noChangeArrowheads="1"/>
          </p:cNvPicPr>
          <p:nvPr>
            <p:ph idx="1"/>
          </p:nvPr>
        </p:nvPicPr>
        <p:blipFill>
          <a:blip r:embed="rId3" cstate="print"/>
          <a:srcRect l="9230" r="9396"/>
          <a:stretch>
            <a:fillRect/>
          </a:stretch>
        </p:blipFill>
        <p:spPr>
          <a:xfrm>
            <a:off x="1258888" y="1311275"/>
            <a:ext cx="6697662" cy="51435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561975"/>
          </a:xfrm>
        </p:spPr>
        <p:txBody>
          <a:bodyPr/>
          <a:lstStyle/>
          <a:p>
            <a:pPr eaLnBrk="1" hangingPunct="1"/>
            <a:endParaRPr lang="en-GB" sz="3600"/>
          </a:p>
        </p:txBody>
      </p:sp>
      <p:sp>
        <p:nvSpPr>
          <p:cNvPr id="24579" name="Content Placeholder 2"/>
          <p:cNvSpPr>
            <a:spLocks noGrp="1"/>
          </p:cNvSpPr>
          <p:nvPr>
            <p:ph idx="1"/>
          </p:nvPr>
        </p:nvSpPr>
        <p:spPr>
          <a:xfrm>
            <a:off x="323850" y="836613"/>
            <a:ext cx="8640763" cy="5735637"/>
          </a:xfrm>
        </p:spPr>
        <p:txBody>
          <a:bodyPr/>
          <a:lstStyle/>
          <a:p>
            <a:pPr algn="ctr" eaLnBrk="1" hangingPunct="1">
              <a:buFont typeface="Arial" pitchFamily="34" charset="0"/>
              <a:buNone/>
            </a:pPr>
            <a:endParaRPr lang="en-GB" sz="8000"/>
          </a:p>
          <a:p>
            <a:pPr algn="ctr" eaLnBrk="1" hangingPunct="1">
              <a:buFont typeface="Arial" pitchFamily="34" charset="0"/>
              <a:buNone/>
            </a:pPr>
            <a:r>
              <a:rPr lang="en-GB" sz="8000"/>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490537"/>
          </a:xfrm>
        </p:spPr>
        <p:txBody>
          <a:bodyPr/>
          <a:lstStyle/>
          <a:p>
            <a:pPr eaLnBrk="1" hangingPunct="1"/>
            <a:r>
              <a:rPr lang="en-GB" sz="3600"/>
              <a:t>Polioviruses</a:t>
            </a:r>
          </a:p>
        </p:txBody>
      </p:sp>
      <p:sp>
        <p:nvSpPr>
          <p:cNvPr id="6147" name="Content Placeholder 2"/>
          <p:cNvSpPr>
            <a:spLocks noGrp="1"/>
          </p:cNvSpPr>
          <p:nvPr>
            <p:ph idx="1"/>
          </p:nvPr>
        </p:nvSpPr>
        <p:spPr>
          <a:xfrm>
            <a:off x="500063" y="908050"/>
            <a:ext cx="8229600" cy="5949950"/>
          </a:xfrm>
        </p:spPr>
        <p:txBody>
          <a:bodyPr/>
          <a:lstStyle/>
          <a:p>
            <a:pPr eaLnBrk="1" hangingPunct="1">
              <a:buFont typeface="Arial" pitchFamily="34" charset="0"/>
              <a:buNone/>
            </a:pPr>
            <a:r>
              <a:rPr lang="en-GB" sz="2400"/>
              <a:t>  </a:t>
            </a:r>
          </a:p>
        </p:txBody>
      </p:sp>
      <p:sp>
        <p:nvSpPr>
          <p:cNvPr id="5" name="Rectangle 4"/>
          <p:cNvSpPr/>
          <p:nvPr/>
        </p:nvSpPr>
        <p:spPr>
          <a:xfrm>
            <a:off x="0" y="1196975"/>
            <a:ext cx="3600450" cy="496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149" name="Picture 5"/>
          <p:cNvPicPr>
            <a:picLocks noChangeAspect="1" noChangeArrowheads="1"/>
          </p:cNvPicPr>
          <p:nvPr/>
        </p:nvPicPr>
        <p:blipFill>
          <a:blip r:embed="rId3" cstate="print"/>
          <a:srcRect/>
          <a:stretch>
            <a:fillRect/>
          </a:stretch>
        </p:blipFill>
        <p:spPr bwMode="auto">
          <a:xfrm>
            <a:off x="250825" y="1484313"/>
            <a:ext cx="2963863" cy="4464050"/>
          </a:xfrm>
          <a:prstGeom prst="rect">
            <a:avLst/>
          </a:prstGeom>
          <a:noFill/>
          <a:ln w="9525">
            <a:noFill/>
            <a:miter lim="800000"/>
            <a:headEnd/>
            <a:tailEnd/>
          </a:ln>
        </p:spPr>
      </p:pic>
      <p:sp>
        <p:nvSpPr>
          <p:cNvPr id="8" name="Rectangle 7"/>
          <p:cNvSpPr/>
          <p:nvPr/>
        </p:nvSpPr>
        <p:spPr>
          <a:xfrm>
            <a:off x="3924300" y="1196975"/>
            <a:ext cx="4968875" cy="496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buFont typeface="Arial" pitchFamily="34" charset="0"/>
              <a:buChar char="•"/>
              <a:defRPr/>
            </a:pPr>
            <a:r>
              <a:rPr lang="en-US" sz="2800" dirty="0"/>
              <a:t>It cause poliomyelitis </a:t>
            </a:r>
          </a:p>
          <a:p>
            <a:pPr>
              <a:lnSpc>
                <a:spcPct val="90000"/>
              </a:lnSpc>
              <a:buFont typeface="Arial" pitchFamily="34" charset="0"/>
              <a:buChar char="•"/>
              <a:defRPr/>
            </a:pPr>
            <a:endParaRPr lang="en-US" sz="2800" dirty="0"/>
          </a:p>
          <a:p>
            <a:pPr>
              <a:lnSpc>
                <a:spcPct val="90000"/>
              </a:lnSpc>
              <a:buFont typeface="Arial" pitchFamily="34" charset="0"/>
              <a:buChar char="•"/>
              <a:defRPr/>
            </a:pPr>
            <a:r>
              <a:rPr lang="en-US" sz="2800" dirty="0"/>
              <a:t>Associated with man since ancient times</a:t>
            </a:r>
          </a:p>
          <a:p>
            <a:pPr>
              <a:lnSpc>
                <a:spcPct val="90000"/>
              </a:lnSpc>
              <a:buFont typeface="Arial" pitchFamily="34" charset="0"/>
              <a:buChar char="•"/>
              <a:defRPr/>
            </a:pPr>
            <a:endParaRPr lang="en-US" sz="2800" dirty="0"/>
          </a:p>
          <a:p>
            <a:pPr>
              <a:lnSpc>
                <a:spcPct val="90000"/>
              </a:lnSpc>
              <a:buFont typeface="Arial" pitchFamily="34" charset="0"/>
              <a:buChar char="•"/>
              <a:defRPr/>
            </a:pPr>
            <a:r>
              <a:rPr lang="en-US" sz="2800" dirty="0"/>
              <a:t>Egyptian hieroglyph indicates presence since 1400 BC</a:t>
            </a:r>
          </a:p>
          <a:p>
            <a:pPr>
              <a:lnSpc>
                <a:spcPct val="90000"/>
              </a:lnSpc>
              <a:buFont typeface="Arial" pitchFamily="34" charset="0"/>
              <a:buChar char="•"/>
              <a:defRPr/>
            </a:pPr>
            <a:endParaRPr lang="en-US" sz="2800" dirty="0"/>
          </a:p>
          <a:p>
            <a:pPr>
              <a:lnSpc>
                <a:spcPct val="90000"/>
              </a:lnSpc>
              <a:buFont typeface="Arial" pitchFamily="34" charset="0"/>
              <a:buChar char="•"/>
              <a:defRPr/>
            </a:pPr>
            <a:r>
              <a:rPr lang="en-US" sz="2800" dirty="0"/>
              <a:t>1954 - Salk vaccine</a:t>
            </a:r>
          </a:p>
          <a:p>
            <a:pPr>
              <a:lnSpc>
                <a:spcPct val="90000"/>
              </a:lnSpc>
              <a:buFont typeface="Arial" pitchFamily="34" charset="0"/>
              <a:buChar char="•"/>
              <a:defRPr/>
            </a:pPr>
            <a:endParaRPr lang="en-US" sz="2800" dirty="0"/>
          </a:p>
          <a:p>
            <a:pPr>
              <a:lnSpc>
                <a:spcPct val="90000"/>
              </a:lnSpc>
              <a:buFont typeface="Arial" pitchFamily="34" charset="0"/>
              <a:buChar char="•"/>
              <a:defRPr/>
            </a:pPr>
            <a:r>
              <a:rPr lang="en-US" sz="2800" dirty="0"/>
              <a:t>1960s - Sabin vaccine</a:t>
            </a:r>
          </a:p>
          <a:p>
            <a:pPr algn="ctr">
              <a:buFont typeface="Arial" pitchFamily="34" charset="0"/>
              <a:buChar char="•"/>
              <a:defRPr/>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a:p>
        </p:txBody>
      </p:sp>
      <p:pic>
        <p:nvPicPr>
          <p:cNvPr id="7171" name="Picture 2"/>
          <p:cNvPicPr>
            <a:picLocks noGrp="1" noChangeAspect="1" noChangeArrowheads="1"/>
          </p:cNvPicPr>
          <p:nvPr>
            <p:ph idx="1"/>
          </p:nvPr>
        </p:nvPicPr>
        <p:blipFill>
          <a:blip r:embed="rId3" cstate="print"/>
          <a:srcRect/>
          <a:stretch>
            <a:fillRect/>
          </a:stretch>
        </p:blipFill>
        <p:spPr>
          <a:xfrm>
            <a:off x="1403350" y="1628775"/>
            <a:ext cx="6816725" cy="45354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p:txBody>
          <a:bodyPr/>
          <a:lstStyle/>
          <a:p>
            <a:r>
              <a:rPr lang="en-US"/>
              <a:t>Poliovirus</a:t>
            </a:r>
          </a:p>
        </p:txBody>
      </p:sp>
      <p:sp>
        <p:nvSpPr>
          <p:cNvPr id="4106" name="Rectangle 10"/>
          <p:cNvSpPr>
            <a:spLocks noGrp="1" noChangeArrowheads="1"/>
          </p:cNvSpPr>
          <p:nvPr>
            <p:ph type="body" idx="1"/>
          </p:nvPr>
        </p:nvSpPr>
        <p:spPr/>
        <p:txBody>
          <a:bodyPr/>
          <a:lstStyle/>
          <a:p>
            <a:r>
              <a:rPr lang="en-US" dirty="0" err="1"/>
              <a:t>Enterovirus</a:t>
            </a:r>
            <a:r>
              <a:rPr lang="en-US" dirty="0"/>
              <a:t> (RNA)</a:t>
            </a:r>
          </a:p>
          <a:p>
            <a:r>
              <a:rPr lang="en-US" dirty="0"/>
              <a:t>Three serotypes: 1, 2, 3</a:t>
            </a:r>
          </a:p>
          <a:p>
            <a:r>
              <a:rPr lang="en-US" dirty="0"/>
              <a:t>Minimal heterotypic immunity </a:t>
            </a:r>
            <a:br>
              <a:rPr lang="en-US" dirty="0"/>
            </a:br>
            <a:r>
              <a:rPr lang="en-US" dirty="0"/>
              <a:t>between serotypes</a:t>
            </a:r>
          </a:p>
          <a:p>
            <a:r>
              <a:rPr lang="en-US" dirty="0"/>
              <a:t>Rapidly inactivated by heat, formaldehyde, chlorine, ultraviolet light</a:t>
            </a:r>
          </a:p>
          <a:p>
            <a:r>
              <a:rPr lang="en-US" dirty="0"/>
              <a:t>tolerates in stomach acidity</a:t>
            </a:r>
          </a:p>
          <a:p>
            <a:r>
              <a:rPr lang="en-US" dirty="0"/>
              <a:t>Most poliovirus infections are asymptomatic</a:t>
            </a:r>
          </a:p>
        </p:txBody>
      </p:sp>
      <p:sp>
        <p:nvSpPr>
          <p:cNvPr id="4100" name="Text Box 4"/>
          <p:cNvSpPr txBox="1">
            <a:spLocks noChangeArrowheads="1"/>
          </p:cNvSpPr>
          <p:nvPr/>
        </p:nvSpPr>
        <p:spPr bwMode="auto">
          <a:xfrm>
            <a:off x="457200" y="1318045"/>
            <a:ext cx="8509000" cy="5090272"/>
          </a:xfrm>
          <a:prstGeom prst="rect">
            <a:avLst/>
          </a:prstGeom>
          <a:noFill/>
          <a:ln w="9525">
            <a:noFill/>
            <a:miter lim="800000"/>
            <a:headEnd/>
            <a:tailEnd/>
          </a:ln>
          <a:effectLst/>
        </p:spPr>
        <p:txBody>
          <a:bodyPr lIns="0" tIns="0" rIns="0" bIns="0"/>
          <a:lstStyle/>
          <a:p>
            <a:pPr marL="151010" indent="-151010" defTabSz="330512">
              <a:buClr>
                <a:srgbClr val="FFFF00"/>
              </a:buClr>
              <a:buSzPct val="46000"/>
              <a:buFont typeface="Wingdings" pitchFamily="2" charset="2"/>
              <a:buChar char="l"/>
            </a:pPr>
            <a:endParaRPr lang="ar-JO" b="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a:t>Poliovirus Epidemiology</a:t>
            </a:r>
          </a:p>
        </p:txBody>
      </p:sp>
      <p:sp>
        <p:nvSpPr>
          <p:cNvPr id="8202" name="Rectangle 10"/>
          <p:cNvSpPr>
            <a:spLocks noGrp="1" noChangeArrowheads="1"/>
          </p:cNvSpPr>
          <p:nvPr>
            <p:ph type="body" idx="1"/>
          </p:nvPr>
        </p:nvSpPr>
        <p:spPr>
          <a:xfrm>
            <a:off x="762000" y="1546412"/>
            <a:ext cx="8104909" cy="4639235"/>
          </a:xfrm>
        </p:spPr>
        <p:txBody>
          <a:bodyPr/>
          <a:lstStyle/>
          <a:p>
            <a:pPr>
              <a:lnSpc>
                <a:spcPct val="75000"/>
              </a:lnSpc>
            </a:pPr>
            <a:r>
              <a:rPr lang="en-US" sz="2900" dirty="0"/>
              <a:t>Reservoir		    Human</a:t>
            </a:r>
            <a:br>
              <a:rPr lang="en-US" sz="2900" dirty="0"/>
            </a:br>
            <a:endParaRPr lang="en-US" sz="2900" dirty="0"/>
          </a:p>
          <a:p>
            <a:pPr>
              <a:lnSpc>
                <a:spcPct val="75000"/>
              </a:lnSpc>
            </a:pPr>
            <a:r>
              <a:rPr lang="en-US" sz="2900" dirty="0"/>
              <a:t>Transmission	    Fecal-oral						            Oral-oral possible</a:t>
            </a:r>
            <a:br>
              <a:rPr lang="en-US" sz="2900" dirty="0"/>
            </a:br>
            <a:endParaRPr lang="en-US" sz="2900" dirty="0"/>
          </a:p>
          <a:p>
            <a:pPr>
              <a:lnSpc>
                <a:spcPct val="75000"/>
              </a:lnSpc>
            </a:pPr>
            <a:r>
              <a:rPr lang="en-US" sz="2900" dirty="0"/>
              <a:t>Communicability	    7-10 days before onset</a:t>
            </a:r>
            <a:br>
              <a:rPr lang="en-US" sz="2900" dirty="0"/>
            </a:br>
            <a:r>
              <a:rPr lang="en-US" sz="2900" dirty="0"/>
              <a:t>				    Virus present in stool</a:t>
            </a:r>
            <a:br>
              <a:rPr lang="en-US" sz="2900" dirty="0"/>
            </a:br>
            <a:r>
              <a:rPr lang="en-US" sz="2900" dirty="0"/>
              <a:t>				    3-6 weeks</a:t>
            </a:r>
          </a:p>
        </p:txBody>
      </p:sp>
      <p:sp>
        <p:nvSpPr>
          <p:cNvPr id="8196" name="Text Box 4"/>
          <p:cNvSpPr txBox="1">
            <a:spLocks noChangeArrowheads="1"/>
          </p:cNvSpPr>
          <p:nvPr/>
        </p:nvSpPr>
        <p:spPr bwMode="auto">
          <a:xfrm>
            <a:off x="733136" y="1820956"/>
            <a:ext cx="8509000" cy="5504890"/>
          </a:xfrm>
          <a:prstGeom prst="rect">
            <a:avLst/>
          </a:prstGeom>
          <a:noFill/>
          <a:ln w="9525">
            <a:noFill/>
            <a:miter lim="800000"/>
            <a:headEnd/>
            <a:tailEnd/>
          </a:ln>
          <a:effectLst/>
        </p:spPr>
        <p:txBody>
          <a:bodyPr lIns="0" tIns="0" rIns="0" bIns="0"/>
          <a:lstStyle/>
          <a:p>
            <a:pPr marL="151010" indent="-151010" defTabSz="330512">
              <a:buClr>
                <a:srgbClr val="FFFF00"/>
              </a:buClr>
              <a:buSzPct val="46000"/>
              <a:buFont typeface="Wingdings" pitchFamily="2" charset="2"/>
              <a:buChar char="l"/>
            </a:pPr>
            <a:endParaRPr lang="ar-JO" b="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490537"/>
          </a:xfrm>
        </p:spPr>
        <p:txBody>
          <a:bodyPr/>
          <a:lstStyle/>
          <a:p>
            <a:pPr eaLnBrk="1" hangingPunct="1"/>
            <a:r>
              <a:rPr lang="en-GB" sz="3600"/>
              <a:t>Polioviruses / pathogenesis</a:t>
            </a:r>
          </a:p>
        </p:txBody>
      </p:sp>
      <p:sp>
        <p:nvSpPr>
          <p:cNvPr id="11267" name="Content Placeholder 2"/>
          <p:cNvSpPr>
            <a:spLocks noGrp="1"/>
          </p:cNvSpPr>
          <p:nvPr>
            <p:ph idx="1"/>
          </p:nvPr>
        </p:nvSpPr>
        <p:spPr>
          <a:xfrm>
            <a:off x="500063" y="908050"/>
            <a:ext cx="8229600" cy="5949950"/>
          </a:xfrm>
        </p:spPr>
        <p:txBody>
          <a:bodyPr/>
          <a:lstStyle/>
          <a:p>
            <a:pPr eaLnBrk="1" hangingPunct="1"/>
            <a:r>
              <a:rPr lang="en-US" dirty="0">
                <a:solidFill>
                  <a:srgbClr val="FFFF00"/>
                </a:solidFill>
              </a:rPr>
              <a:t>Steps:</a:t>
            </a:r>
          </a:p>
          <a:p>
            <a:pPr eaLnBrk="1" hangingPunct="1">
              <a:buFont typeface="Calibri" pitchFamily="34" charset="0"/>
              <a:buChar char="↘"/>
            </a:pPr>
            <a:r>
              <a:rPr lang="en-US" dirty="0"/>
              <a:t>Entry into mouth</a:t>
            </a:r>
          </a:p>
          <a:p>
            <a:pPr eaLnBrk="1" hangingPunct="1">
              <a:buFont typeface="Calibri" pitchFamily="34" charset="0"/>
              <a:buChar char="↘"/>
            </a:pPr>
            <a:r>
              <a:rPr lang="en-US" dirty="0"/>
              <a:t>Replication in pharynx, GI tract, local </a:t>
            </a:r>
            <a:r>
              <a:rPr lang="en-US" dirty="0" err="1"/>
              <a:t>lymphatics</a:t>
            </a:r>
            <a:endParaRPr lang="en-US" dirty="0"/>
          </a:p>
          <a:p>
            <a:pPr eaLnBrk="1" hangingPunct="1">
              <a:buNone/>
            </a:pPr>
            <a:r>
              <a:rPr lang="en-US" dirty="0"/>
              <a:t>- Hematologic spread to RES and central nervous system</a:t>
            </a:r>
          </a:p>
          <a:p>
            <a:pPr eaLnBrk="1" hangingPunct="1">
              <a:buNone/>
            </a:pPr>
            <a:r>
              <a:rPr lang="en-US" dirty="0"/>
              <a:t>-Viral spread along nerve fibers (neuromuscular junction)</a:t>
            </a:r>
          </a:p>
          <a:p>
            <a:pPr eaLnBrk="1" hangingPunct="1">
              <a:buFont typeface="Calibri" pitchFamily="34" charset="0"/>
              <a:buChar char="↘"/>
            </a:pPr>
            <a:r>
              <a:rPr lang="en-US" dirty="0"/>
              <a:t>Destruction of motor neurons commonly in the grey matter of anterior horn of spinal cord</a:t>
            </a:r>
          </a:p>
          <a:p>
            <a:pPr eaLnBrk="1" hangingPunct="1"/>
            <a:endParaRPr lang="en-US" sz="2800" dirty="0">
              <a:solidFill>
                <a:srgbClr val="FFFF00"/>
              </a:solidFill>
            </a:endParaRPr>
          </a:p>
          <a:p>
            <a:pPr eaLnBrk="1" hangingPunct="1"/>
            <a:endParaRPr lang="en-US" sz="2800" dirty="0"/>
          </a:p>
          <a:p>
            <a:pPr eaLnBrk="1" hangingPunct="1">
              <a:buFont typeface="Arial" pitchFamily="34" charset="0"/>
              <a:buNone/>
            </a:pP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939800"/>
          </a:xfrm>
        </p:spPr>
        <p:txBody>
          <a:bodyPr/>
          <a:lstStyle/>
          <a:p>
            <a:pPr eaLnBrk="1" hangingPunct="1"/>
            <a:r>
              <a:rPr lang="en-GB" sz="3600"/>
              <a:t>Pathogenesis</a:t>
            </a:r>
          </a:p>
        </p:txBody>
      </p:sp>
      <p:pic>
        <p:nvPicPr>
          <p:cNvPr id="5123" name="Content Placeholder 3"/>
          <p:cNvPicPr>
            <a:picLocks noGrp="1" noChangeAspect="1" noChangeArrowheads="1"/>
          </p:cNvPicPr>
          <p:nvPr>
            <p:ph idx="1"/>
          </p:nvPr>
        </p:nvPicPr>
        <p:blipFill>
          <a:blip r:embed="rId3" cstate="print"/>
          <a:srcRect/>
          <a:stretch>
            <a:fillRect/>
          </a:stretch>
        </p:blipFill>
        <p:spPr>
          <a:xfrm>
            <a:off x="755650" y="1125538"/>
            <a:ext cx="7704138" cy="5435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lstStyle/>
          <a:p>
            <a:endParaRPr lang="ar-JO" dirty="0"/>
          </a:p>
        </p:txBody>
      </p:sp>
      <p:sp>
        <p:nvSpPr>
          <p:cNvPr id="3" name="Content Placeholder 2"/>
          <p:cNvSpPr>
            <a:spLocks noGrp="1"/>
          </p:cNvSpPr>
          <p:nvPr>
            <p:ph idx="1"/>
          </p:nvPr>
        </p:nvSpPr>
        <p:spPr>
          <a:xfrm>
            <a:off x="251520" y="1052736"/>
            <a:ext cx="8892480" cy="5073427"/>
          </a:xfrm>
        </p:spPr>
        <p:txBody>
          <a:bodyPr/>
          <a:lstStyle/>
          <a:p>
            <a:r>
              <a:rPr lang="en-US" dirty="0"/>
              <a:t>Ancient Greek </a:t>
            </a:r>
            <a:r>
              <a:rPr lang="en-US" i="1" dirty="0" err="1"/>
              <a:t>poliós</a:t>
            </a:r>
            <a:r>
              <a:rPr lang="en-US" i="1" dirty="0"/>
              <a:t>, meaning "grey",</a:t>
            </a:r>
          </a:p>
          <a:p>
            <a:pPr>
              <a:buNone/>
            </a:pPr>
            <a:r>
              <a:rPr lang="en-US" i="1" dirty="0" err="1"/>
              <a:t>myelós</a:t>
            </a:r>
            <a:r>
              <a:rPr lang="en-US" i="1" dirty="0"/>
              <a:t> “marrow”, referring to the grey matter of the spinal cord, and </a:t>
            </a:r>
            <a:r>
              <a:rPr lang="en-US" dirty="0"/>
              <a:t>the suffix </a:t>
            </a:r>
            <a:r>
              <a:rPr lang="en-US" i="1" dirty="0"/>
              <a:t>-itis, which denotes inflammation.</a:t>
            </a:r>
          </a:p>
          <a:p>
            <a:pPr>
              <a:buNone/>
            </a:pPr>
            <a:r>
              <a:rPr lang="en-US" i="1" dirty="0"/>
              <a:t> </a:t>
            </a:r>
          </a:p>
          <a:p>
            <a:r>
              <a:rPr lang="en-US" i="1" dirty="0"/>
              <a:t>Inflammation of the </a:t>
            </a:r>
            <a:r>
              <a:rPr lang="en-US" dirty="0"/>
              <a:t>spinal cord’s grey matter, (although a severe infection can extend into the brainstem and even higher structures)</a:t>
            </a:r>
            <a:endParaRPr lang="ar-JO"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7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8AD278-EACD-4E9D-8F7A-819B66ECBBD8}">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3975EC48-DAAC-4CC8-BC6E-5BBEDE15BA39}">
  <ds:schemaRefs>
    <ds:schemaRef ds:uri="http://schemas.microsoft.com/sharepoint/v3/contenttype/forms"/>
  </ds:schemaRefs>
</ds:datastoreItem>
</file>

<file path=customXml/itemProps3.xml><?xml version="1.0" encoding="utf-8"?>
<ds:datastoreItem xmlns:ds="http://schemas.openxmlformats.org/officeDocument/2006/customXml" ds:itemID="{E65724A5-1656-49DF-8064-CC60970F0613}">
  <ds:schemaRefs>
    <ds:schemaRef ds:uri="http://schemas.microsoft.com/office/2006/metadata/contentType"/>
    <ds:schemaRef ds:uri="http://schemas.microsoft.com/office/2006/metadata/properties/metaAttributes"/>
    <ds:schemaRef ds:uri="http://www.w3.org/2000/xmlns/"/>
    <ds:schemaRef ds:uri="http://www.w3.org/2001/XMLSchema"/>
    <ds:schemaRef ds:uri="1f03ce4d-2404-4236-8700-bd01b623a4ab"/>
  </ds:schemaRefs>
</ds:datastoreItem>
</file>

<file path=docProps/app.xml><?xml version="1.0" encoding="utf-8"?>
<Properties xmlns="http://schemas.openxmlformats.org/officeDocument/2006/extended-properties" xmlns:vt="http://schemas.openxmlformats.org/officeDocument/2006/docPropsVTypes">
  <Template/>
  <TotalTime>2558</TotalTime>
  <Words>558</Words>
  <Application>Microsoft Office PowerPoint</Application>
  <PresentationFormat>On-screen Show (4:3)</PresentationFormat>
  <Paragraphs>154</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PNS MODULE -  3RD Year – 2022 -Mutah</vt:lpstr>
      <vt:lpstr>Enteroviruses </vt:lpstr>
      <vt:lpstr>Polioviruses</vt:lpstr>
      <vt:lpstr>PowerPoint Presentation</vt:lpstr>
      <vt:lpstr>Poliovirus</vt:lpstr>
      <vt:lpstr>Poliovirus Epidemiology</vt:lpstr>
      <vt:lpstr>Polioviruses / pathogenesis</vt:lpstr>
      <vt:lpstr>Pathogenesis</vt:lpstr>
      <vt:lpstr>PowerPoint Presentation</vt:lpstr>
      <vt:lpstr>Polioviruses / Clinically</vt:lpstr>
      <vt:lpstr>PowerPoint Presentation</vt:lpstr>
      <vt:lpstr>Paralytic poliomyelitis </vt:lpstr>
      <vt:lpstr>PowerPoint Presentation</vt:lpstr>
      <vt:lpstr>Paralytic poliomyelitis </vt:lpstr>
      <vt:lpstr>Polioviruses / Diagnosis</vt:lpstr>
      <vt:lpstr>Polioviruses / treatment</vt:lpstr>
      <vt:lpstr>Poliovirus vaccine</vt:lpstr>
      <vt:lpstr>1- Oral Poliovirus Vaccine (OPV) Sabin</vt:lpstr>
      <vt:lpstr> 2- Intramuscular Poliovirus Vaccine (IPV) Salk </vt:lpstr>
      <vt:lpstr>PowerPoint Presentation</vt:lpstr>
      <vt:lpstr>Poliovirus eradication map</vt:lpstr>
      <vt:lpstr>Poliovirus eradication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Pneumocustic pneumonia</dc:title>
  <dc:creator>Windows User</dc:creator>
  <cp:lastModifiedBy>Sanabil Hassanat</cp:lastModifiedBy>
  <cp:revision>255</cp:revision>
  <dcterms:created xsi:type="dcterms:W3CDTF">2009-12-14T20:42:40Z</dcterms:created>
  <dcterms:modified xsi:type="dcterms:W3CDTF">2022-03-07T21:55:16Z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