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314" r:id="rId2"/>
    <p:sldId id="313" r:id="rId3"/>
    <p:sldId id="308" r:id="rId4"/>
    <p:sldId id="309" r:id="rId5"/>
    <p:sldId id="311" r:id="rId6"/>
    <p:sldId id="257" r:id="rId7"/>
    <p:sldId id="258" r:id="rId8"/>
    <p:sldId id="312" r:id="rId9"/>
    <p:sldId id="259" r:id="rId10"/>
    <p:sldId id="265" r:id="rId11"/>
    <p:sldId id="266" r:id="rId12"/>
    <p:sldId id="267" r:id="rId13"/>
    <p:sldId id="268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91" r:id="rId28"/>
    <p:sldId id="292" r:id="rId29"/>
    <p:sldId id="295" r:id="rId30"/>
    <p:sldId id="296" r:id="rId31"/>
    <p:sldId id="297" r:id="rId32"/>
    <p:sldId id="298" r:id="rId33"/>
    <p:sldId id="299" r:id="rId34"/>
    <p:sldId id="300" r:id="rId35"/>
    <p:sldId id="315" r:id="rId36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706" autoAdjust="0"/>
    <p:restoredTop sz="94624" autoAdjust="0"/>
  </p:normalViewPr>
  <p:slideViewPr>
    <p:cSldViewPr>
      <p:cViewPr varScale="1">
        <p:scale>
          <a:sx n="74" d="100"/>
          <a:sy n="74" d="100"/>
        </p:scale>
        <p:origin x="978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12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33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21/04/1437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21/04/1437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21/04/1437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21/04/1437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21/04/1437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21/04/1437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21/04/1437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21/04/1437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21/04/1437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21/04/1437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21/04/1437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8ABB09-4A1D-463E-8065-109CC2B7EFAA}" type="datetimeFigureOut">
              <a:rPr lang="ar-SA" smtClean="0"/>
              <a:pPr/>
              <a:t>21/04/1437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7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7.jpeg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gi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1156706967rb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4282" y="0"/>
            <a:ext cx="8380445" cy="62893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95400"/>
            <a:ext cx="7772400" cy="4800600"/>
          </a:xfrm>
        </p:spPr>
        <p:txBody>
          <a:bodyPr/>
          <a:lstStyle/>
          <a:p>
            <a:pPr algn="just" rtl="0">
              <a:buFontTx/>
              <a:buNone/>
            </a:pPr>
            <a:r>
              <a:rPr lang="en-US" altLang="zh-CN" sz="2800" dirty="0"/>
              <a:t>---significance of fertilization:</a:t>
            </a:r>
          </a:p>
          <a:p>
            <a:pPr algn="just" rtl="0">
              <a:buFontTx/>
              <a:buNone/>
            </a:pPr>
            <a:r>
              <a:rPr lang="en-US" altLang="zh-CN" sz="2800" dirty="0"/>
              <a:t>1) a new life begin(initiation of cleavage)</a:t>
            </a:r>
          </a:p>
          <a:p>
            <a:pPr algn="just" rtl="0">
              <a:buFontTx/>
              <a:buNone/>
            </a:pPr>
            <a:r>
              <a:rPr lang="en-US" altLang="zh-CN" sz="2800" dirty="0"/>
              <a:t>2)restoration of the diploid number of chromosomes:  cross-over </a:t>
            </a:r>
          </a:p>
          <a:p>
            <a:pPr algn="just" rtl="0">
              <a:buFontTx/>
              <a:buNone/>
            </a:pPr>
            <a:r>
              <a:rPr lang="en-US" altLang="zh-CN" sz="2800" dirty="0"/>
              <a:t>3) determination of the sex of the new individual: </a:t>
            </a:r>
          </a:p>
          <a:p>
            <a:pPr algn="just" rtl="0"/>
            <a:r>
              <a:rPr lang="en-US" altLang="zh-CN" sz="2800" dirty="0"/>
              <a:t>ova(22+X) + X-bearing spermatozoon = girl</a:t>
            </a:r>
          </a:p>
          <a:p>
            <a:pPr algn="just" rtl="0"/>
            <a:r>
              <a:rPr lang="en-US" altLang="zh-CN" sz="2800" dirty="0"/>
              <a:t>ova(22+X) + Y-bearing spermatozoon = boy</a:t>
            </a:r>
          </a:p>
          <a:p>
            <a:pPr algn="just" rtl="0">
              <a:buFontTx/>
              <a:buNone/>
            </a:pPr>
            <a:r>
              <a:rPr lang="en-US" altLang="zh-CN" sz="2800" dirty="0"/>
              <a:t>*</a:t>
            </a:r>
            <a:r>
              <a:rPr lang="en-US" altLang="zh-CN" sz="2800" dirty="0" err="1"/>
              <a:t>klinefelter</a:t>
            </a:r>
            <a:r>
              <a:rPr lang="en-US" altLang="zh-CN" sz="2800" dirty="0" err="1">
                <a:latin typeface="Times New Roman"/>
              </a:rPr>
              <a:t>’</a:t>
            </a:r>
            <a:r>
              <a:rPr lang="en-US" altLang="zh-CN" sz="2800" dirty="0" err="1"/>
              <a:t>s</a:t>
            </a:r>
            <a:r>
              <a:rPr lang="en-US" altLang="zh-CN" sz="2800" dirty="0"/>
              <a:t> syndrome: 47XXY, 48XXXY</a:t>
            </a:r>
          </a:p>
          <a:p>
            <a:pPr algn="l" rtl="0"/>
            <a:endParaRPr lang="en-US" altLang="zh-CN" sz="2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798513"/>
            <a:ext cx="8382000" cy="762000"/>
          </a:xfrm>
        </p:spPr>
        <p:txBody>
          <a:bodyPr/>
          <a:lstStyle/>
          <a:p>
            <a:r>
              <a:rPr lang="en-US" altLang="zh-CN" sz="2800"/>
              <a:t>2. Blastocyst formation and implantation</a:t>
            </a:r>
            <a:r>
              <a:rPr lang="en-US" altLang="zh-CN"/>
              <a:t> 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>
              <a:buFontTx/>
              <a:buNone/>
            </a:pPr>
            <a:r>
              <a:rPr lang="en-US" altLang="zh-CN"/>
              <a:t>    </a:t>
            </a:r>
          </a:p>
        </p:txBody>
      </p:sp>
      <p:sp>
        <p:nvSpPr>
          <p:cNvPr id="10245" name="Rectangle 5"/>
          <p:cNvSpPr>
            <a:spLocks noChangeArrowheads="1"/>
          </p:cNvSpPr>
          <p:nvPr/>
        </p:nvSpPr>
        <p:spPr bwMode="auto">
          <a:xfrm>
            <a:off x="2776538" y="14525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ar-JO"/>
          </a:p>
        </p:txBody>
      </p:sp>
      <p:pic>
        <p:nvPicPr>
          <p:cNvPr id="6" name="Picture 4" descr="Image-09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8596" y="2071678"/>
            <a:ext cx="8501058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0" y="609600"/>
            <a:ext cx="7772400" cy="2819400"/>
          </a:xfrm>
        </p:spPr>
        <p:txBody>
          <a:bodyPr>
            <a:normAutofit lnSpcReduction="10000"/>
          </a:bodyPr>
          <a:lstStyle/>
          <a:p>
            <a:pPr algn="just" rtl="0">
              <a:lnSpc>
                <a:spcPct val="90000"/>
              </a:lnSpc>
              <a:buFontTx/>
              <a:buNone/>
            </a:pPr>
            <a:r>
              <a:rPr lang="en-US" altLang="zh-CN" sz="2800" dirty="0"/>
              <a:t>1)</a:t>
            </a:r>
            <a:r>
              <a:rPr lang="en-US" altLang="zh-CN" sz="2800" dirty="0">
                <a:latin typeface="Times New Roman"/>
              </a:rPr>
              <a:t>     </a:t>
            </a:r>
            <a:r>
              <a:rPr lang="en-US" altLang="zh-CN" sz="2800" dirty="0"/>
              <a:t> cleavage and </a:t>
            </a:r>
            <a:r>
              <a:rPr lang="en-US" altLang="zh-CN" sz="2800" dirty="0" err="1"/>
              <a:t>blastocyst</a:t>
            </a:r>
            <a:r>
              <a:rPr lang="en-US" altLang="zh-CN" sz="2800" dirty="0"/>
              <a:t> formation</a:t>
            </a:r>
          </a:p>
          <a:p>
            <a:pPr algn="just" rtl="0">
              <a:lnSpc>
                <a:spcPct val="90000"/>
              </a:lnSpc>
              <a:buFontTx/>
              <a:buNone/>
            </a:pPr>
            <a:r>
              <a:rPr lang="en-US" altLang="zh-CN" sz="2800" dirty="0"/>
              <a:t>①cleavage</a:t>
            </a:r>
          </a:p>
          <a:p>
            <a:pPr algn="just" rtl="0">
              <a:lnSpc>
                <a:spcPct val="90000"/>
              </a:lnSpc>
              <a:buFontTx/>
              <a:buNone/>
            </a:pPr>
            <a:r>
              <a:rPr lang="en-US" altLang="zh-CN" sz="2800" dirty="0"/>
              <a:t>---</a:t>
            </a:r>
            <a:r>
              <a:rPr lang="en-US" altLang="zh-CN" sz="2800" dirty="0" err="1"/>
              <a:t>blastomere</a:t>
            </a:r>
            <a:r>
              <a:rPr lang="en-US" altLang="zh-CN" sz="2800" dirty="0"/>
              <a:t>: cells formed by cleavage</a:t>
            </a:r>
          </a:p>
          <a:p>
            <a:pPr algn="just" rtl="0">
              <a:lnSpc>
                <a:spcPct val="90000"/>
              </a:lnSpc>
              <a:buFontTx/>
              <a:buNone/>
            </a:pPr>
            <a:r>
              <a:rPr lang="en-US" altLang="zh-CN" sz="2800" dirty="0"/>
              <a:t>/30h: 2</a:t>
            </a:r>
          </a:p>
          <a:p>
            <a:pPr algn="just" rtl="0">
              <a:lnSpc>
                <a:spcPct val="90000"/>
              </a:lnSpc>
              <a:buFontTx/>
              <a:buNone/>
            </a:pPr>
            <a:r>
              <a:rPr lang="en-US" altLang="zh-CN" sz="2800" dirty="0"/>
              <a:t>/40h: 4</a:t>
            </a:r>
          </a:p>
          <a:p>
            <a:pPr algn="just" rtl="0">
              <a:lnSpc>
                <a:spcPct val="90000"/>
              </a:lnSpc>
              <a:buFontTx/>
              <a:buNone/>
            </a:pPr>
            <a:r>
              <a:rPr lang="en-US" altLang="zh-CN" sz="2800" dirty="0"/>
              <a:t>/72h: 12-16- </a:t>
            </a:r>
            <a:r>
              <a:rPr lang="en-US" altLang="zh-CN" sz="2800" dirty="0" err="1"/>
              <a:t>morula</a:t>
            </a:r>
            <a:endParaRPr lang="en-US" altLang="zh-CN" sz="2800" dirty="0"/>
          </a:p>
          <a:p>
            <a:pPr algn="l" rtl="0">
              <a:lnSpc>
                <a:spcPct val="90000"/>
              </a:lnSpc>
              <a:buFontTx/>
              <a:buNone/>
            </a:pPr>
            <a:endParaRPr lang="en-US" altLang="zh-CN" sz="2800" dirty="0"/>
          </a:p>
        </p:txBody>
      </p:sp>
      <p:pic>
        <p:nvPicPr>
          <p:cNvPr id="36868" name="Picture 4" descr="E:\教学文档\医大图片\光镜及电镜图片（教学）\胚胎学总论\精子成熟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85800" y="3962400"/>
            <a:ext cx="2667000" cy="2286000"/>
          </a:xfrm>
          <a:prstGeom prst="rect">
            <a:avLst/>
          </a:prstGeom>
          <a:noFill/>
        </p:spPr>
      </p:pic>
      <p:pic>
        <p:nvPicPr>
          <p:cNvPr id="36869" name="Picture 5" descr="E:\教学文档\医大图片\光镜及电镜图片（教学）\胚胎学总论\4细胞期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352800" y="3962400"/>
            <a:ext cx="2667000" cy="2286000"/>
          </a:xfrm>
          <a:prstGeom prst="rect">
            <a:avLst/>
          </a:prstGeom>
          <a:noFill/>
        </p:spPr>
      </p:pic>
      <p:pic>
        <p:nvPicPr>
          <p:cNvPr id="36871" name="Picture 7" descr="E:\教学文档\医大图片\光镜及电镜图片（教学）\胚胎学总论\桑椹胚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019800" y="3962400"/>
            <a:ext cx="2743200" cy="22987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3429000"/>
            <a:ext cx="7772400" cy="3124200"/>
          </a:xfrm>
        </p:spPr>
        <p:txBody>
          <a:bodyPr/>
          <a:lstStyle/>
          <a:p>
            <a:pPr algn="just" rtl="0">
              <a:lnSpc>
                <a:spcPct val="90000"/>
              </a:lnSpc>
              <a:buFontTx/>
              <a:buNone/>
            </a:pPr>
            <a:r>
              <a:rPr lang="en-US" altLang="zh-CN" sz="2800" dirty="0"/>
              <a:t>②formation of </a:t>
            </a:r>
            <a:r>
              <a:rPr lang="en-US" altLang="zh-CN" sz="2800" dirty="0" err="1"/>
              <a:t>blastocyst</a:t>
            </a:r>
            <a:r>
              <a:rPr lang="en-US" altLang="zh-CN" sz="2800" dirty="0"/>
              <a:t>: by 5</a:t>
            </a:r>
            <a:r>
              <a:rPr lang="en-US" altLang="zh-CN" sz="2800" baseline="30000" dirty="0"/>
              <a:t>th</a:t>
            </a:r>
            <a:r>
              <a:rPr lang="en-US" altLang="zh-CN" sz="2800" dirty="0"/>
              <a:t> day, </a:t>
            </a:r>
            <a:r>
              <a:rPr lang="en-US" altLang="zh-CN" sz="2800" dirty="0" err="1"/>
              <a:t>blastomere</a:t>
            </a:r>
            <a:r>
              <a:rPr lang="en-US" altLang="zh-CN" sz="2800" dirty="0"/>
              <a:t> reach to 107, small space appear between them</a:t>
            </a:r>
          </a:p>
          <a:p>
            <a:pPr algn="just" rtl="0">
              <a:lnSpc>
                <a:spcPct val="90000"/>
              </a:lnSpc>
              <a:buFontTx/>
              <a:buNone/>
            </a:pPr>
            <a:r>
              <a:rPr lang="en-US" altLang="zh-CN" sz="2800" dirty="0"/>
              <a:t>---</a:t>
            </a:r>
            <a:r>
              <a:rPr lang="en-US" altLang="zh-CN" sz="2800" dirty="0" err="1"/>
              <a:t>blastocoele</a:t>
            </a:r>
            <a:r>
              <a:rPr lang="en-US" altLang="zh-CN" sz="2800" dirty="0"/>
              <a:t>: filled with liquid</a:t>
            </a:r>
          </a:p>
          <a:p>
            <a:pPr algn="just" rtl="0">
              <a:lnSpc>
                <a:spcPct val="90000"/>
              </a:lnSpc>
              <a:buFontTx/>
              <a:buNone/>
            </a:pPr>
            <a:r>
              <a:rPr lang="en-US" altLang="zh-CN" sz="2800" dirty="0"/>
              <a:t>---</a:t>
            </a:r>
            <a:r>
              <a:rPr lang="en-US" altLang="zh-CN" sz="2800" dirty="0" err="1"/>
              <a:t>trophoblast</a:t>
            </a:r>
            <a:endParaRPr lang="en-US" altLang="zh-CN" sz="2800" dirty="0"/>
          </a:p>
          <a:p>
            <a:pPr algn="just" rtl="0">
              <a:lnSpc>
                <a:spcPct val="90000"/>
              </a:lnSpc>
              <a:buFontTx/>
              <a:buNone/>
            </a:pPr>
            <a:r>
              <a:rPr lang="en-US" altLang="zh-CN" sz="2800" dirty="0"/>
              <a:t>---inner cell mass</a:t>
            </a:r>
          </a:p>
          <a:p>
            <a:pPr algn="just" rtl="0">
              <a:lnSpc>
                <a:spcPct val="90000"/>
              </a:lnSpc>
              <a:buFontTx/>
              <a:buNone/>
            </a:pPr>
            <a:r>
              <a:rPr lang="en-US" altLang="zh-CN" sz="2800" dirty="0"/>
              <a:t>---polar </a:t>
            </a:r>
            <a:r>
              <a:rPr lang="en-US" altLang="zh-CN" sz="2800" dirty="0" err="1"/>
              <a:t>trophoblast</a:t>
            </a:r>
            <a:endParaRPr lang="en-US" altLang="zh-CN" sz="2800" dirty="0"/>
          </a:p>
          <a:p>
            <a:pPr algn="l" rtl="0">
              <a:lnSpc>
                <a:spcPct val="90000"/>
              </a:lnSpc>
            </a:pPr>
            <a:endParaRPr lang="en-US" altLang="zh-CN" sz="2800" dirty="0"/>
          </a:p>
        </p:txBody>
      </p:sp>
      <p:pic>
        <p:nvPicPr>
          <p:cNvPr id="5" name="Picture 4" descr="Image-10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85983" y="0"/>
            <a:ext cx="3714777" cy="3429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676400"/>
            <a:ext cx="7772400" cy="2819400"/>
          </a:xfrm>
        </p:spPr>
        <p:txBody>
          <a:bodyPr/>
          <a:lstStyle/>
          <a:p>
            <a:pPr algn="just" rtl="0">
              <a:buFontTx/>
              <a:buNone/>
            </a:pPr>
            <a:r>
              <a:rPr lang="en-US" altLang="zh-CN" dirty="0"/>
              <a:t>    2)</a:t>
            </a:r>
            <a:r>
              <a:rPr lang="en-US" altLang="zh-CN" dirty="0">
                <a:latin typeface="Times New Roman"/>
              </a:rPr>
              <a:t>    </a:t>
            </a:r>
            <a:r>
              <a:rPr lang="en-US" altLang="zh-CN" dirty="0"/>
              <a:t> Implantation</a:t>
            </a:r>
          </a:p>
          <a:p>
            <a:pPr algn="just" rtl="0">
              <a:buFontTx/>
              <a:buNone/>
            </a:pPr>
            <a:r>
              <a:rPr lang="en-US" altLang="zh-CN" dirty="0"/>
              <a:t>---definition: the process by which the </a:t>
            </a:r>
            <a:r>
              <a:rPr lang="en-US" altLang="zh-CN" dirty="0" err="1"/>
              <a:t>blastocyst</a:t>
            </a:r>
            <a:r>
              <a:rPr lang="en-US" altLang="zh-CN" dirty="0"/>
              <a:t> is embedded in </a:t>
            </a:r>
            <a:r>
              <a:rPr lang="en-US" altLang="zh-CN" dirty="0" err="1"/>
              <a:t>endometrium</a:t>
            </a:r>
            <a:endParaRPr lang="en-US" altLang="zh-CN" dirty="0"/>
          </a:p>
          <a:p>
            <a:pPr algn="just" rtl="0">
              <a:buFontTx/>
              <a:buNone/>
            </a:pPr>
            <a:r>
              <a:rPr lang="en-US" altLang="zh-CN" dirty="0"/>
              <a:t>---time: 5</a:t>
            </a:r>
            <a:r>
              <a:rPr lang="en-US" altLang="zh-CN" baseline="30000" dirty="0"/>
              <a:t>th</a:t>
            </a:r>
            <a:r>
              <a:rPr lang="en-US" altLang="zh-CN" dirty="0"/>
              <a:t> </a:t>
            </a:r>
            <a:r>
              <a:rPr lang="en-US" altLang="zh-CN" dirty="0">
                <a:latin typeface="Times New Roman"/>
              </a:rPr>
              <a:t>–</a:t>
            </a:r>
            <a:r>
              <a:rPr lang="en-US" altLang="zh-CN" dirty="0"/>
              <a:t>6</a:t>
            </a:r>
            <a:r>
              <a:rPr lang="en-US" altLang="zh-CN" baseline="30000" dirty="0"/>
              <a:t>th</a:t>
            </a:r>
            <a:r>
              <a:rPr lang="en-US" altLang="zh-CN" dirty="0"/>
              <a:t> day begin; 11</a:t>
            </a:r>
            <a:r>
              <a:rPr lang="en-US" altLang="zh-CN" baseline="30000" dirty="0"/>
              <a:t>th</a:t>
            </a:r>
            <a:r>
              <a:rPr lang="en-US" altLang="zh-CN" dirty="0"/>
              <a:t> </a:t>
            </a:r>
            <a:r>
              <a:rPr lang="en-US" altLang="zh-CN" dirty="0">
                <a:latin typeface="Times New Roman"/>
              </a:rPr>
              <a:t>–</a:t>
            </a:r>
            <a:r>
              <a:rPr lang="en-US" altLang="zh-CN" dirty="0"/>
              <a:t>12</a:t>
            </a:r>
            <a:r>
              <a:rPr lang="en-US" altLang="zh-CN" baseline="30000" dirty="0"/>
              <a:t>th</a:t>
            </a:r>
            <a:r>
              <a:rPr lang="en-US" altLang="zh-CN" dirty="0"/>
              <a:t> day complete</a:t>
            </a:r>
          </a:p>
          <a:p>
            <a:pPr algn="l" rtl="0"/>
            <a:endParaRPr lang="en-US" altLang="zh-CN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533400"/>
            <a:ext cx="8229600" cy="1905000"/>
          </a:xfrm>
        </p:spPr>
        <p:txBody>
          <a:bodyPr>
            <a:normAutofit lnSpcReduction="10000"/>
          </a:bodyPr>
          <a:lstStyle/>
          <a:p>
            <a:pPr algn="just" rtl="0">
              <a:lnSpc>
                <a:spcPct val="90000"/>
              </a:lnSpc>
              <a:buFontTx/>
              <a:buNone/>
            </a:pPr>
            <a:r>
              <a:rPr lang="en-US" altLang="zh-CN" sz="2800" dirty="0"/>
              <a:t> ---processes: </a:t>
            </a:r>
            <a:r>
              <a:rPr lang="en-US" altLang="zh-CN" sz="2800" dirty="0" err="1"/>
              <a:t>zona</a:t>
            </a:r>
            <a:r>
              <a:rPr lang="en-US" altLang="zh-CN" sz="2800" dirty="0"/>
              <a:t> </a:t>
            </a:r>
            <a:r>
              <a:rPr lang="en-US" altLang="zh-CN" sz="2800" dirty="0" err="1"/>
              <a:t>pellucide</a:t>
            </a:r>
            <a:r>
              <a:rPr lang="en-US" altLang="zh-CN" sz="2800" dirty="0"/>
              <a:t> disappear → polar </a:t>
            </a:r>
            <a:r>
              <a:rPr lang="en-US" altLang="zh-CN" sz="2800" dirty="0" err="1"/>
              <a:t>trophoblast</a:t>
            </a:r>
            <a:r>
              <a:rPr lang="en-US" altLang="zh-CN" sz="2800" dirty="0"/>
              <a:t> touch the </a:t>
            </a:r>
            <a:r>
              <a:rPr lang="en-US" altLang="zh-CN" sz="2800" dirty="0" err="1"/>
              <a:t>endometrium→secrete</a:t>
            </a:r>
            <a:r>
              <a:rPr lang="en-US" altLang="zh-CN" sz="2800" dirty="0"/>
              <a:t> </a:t>
            </a:r>
            <a:r>
              <a:rPr lang="en-US" altLang="zh-CN" sz="2800" dirty="0" err="1"/>
              <a:t>proteolytase</a:t>
            </a:r>
            <a:r>
              <a:rPr lang="en-US" altLang="zh-CN" sz="2800" dirty="0"/>
              <a:t> →dissolve the </a:t>
            </a:r>
            <a:r>
              <a:rPr lang="en-US" altLang="zh-CN" sz="2800" dirty="0" err="1"/>
              <a:t>endometrium</a:t>
            </a:r>
            <a:r>
              <a:rPr lang="en-US" altLang="zh-CN" sz="2800" dirty="0"/>
              <a:t> → embedded into </a:t>
            </a:r>
            <a:r>
              <a:rPr lang="en-US" altLang="zh-CN" sz="2800" dirty="0" err="1"/>
              <a:t>endometrium→coagulation</a:t>
            </a:r>
            <a:r>
              <a:rPr lang="en-US" altLang="zh-CN" sz="2800" dirty="0"/>
              <a:t> plug seal the space</a:t>
            </a:r>
          </a:p>
          <a:p>
            <a:pPr algn="l" rtl="0">
              <a:lnSpc>
                <a:spcPct val="90000"/>
              </a:lnSpc>
            </a:pPr>
            <a:endParaRPr lang="en-US" altLang="zh-CN" sz="2800" dirty="0"/>
          </a:p>
        </p:txBody>
      </p:sp>
      <p:pic>
        <p:nvPicPr>
          <p:cNvPr id="4" name="Picture 4" descr="Image-1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714612" y="1974947"/>
            <a:ext cx="5072098" cy="48830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7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609600" y="1143000"/>
            <a:ext cx="7772400" cy="2057400"/>
          </a:xfrm>
        </p:spPr>
        <p:txBody>
          <a:bodyPr/>
          <a:lstStyle/>
          <a:p>
            <a:pPr algn="just" rtl="0">
              <a:buFontTx/>
              <a:buNone/>
            </a:pPr>
            <a:r>
              <a:rPr lang="en-US" altLang="zh-CN" sz="2800" dirty="0"/>
              <a:t>* </a:t>
            </a:r>
            <a:r>
              <a:rPr lang="en-US" altLang="zh-CN" sz="2800" dirty="0" err="1"/>
              <a:t>trophoblast</a:t>
            </a:r>
            <a:r>
              <a:rPr lang="en-US" altLang="zh-CN" sz="2800" dirty="0"/>
              <a:t> become into two layers when </a:t>
            </a:r>
            <a:r>
              <a:rPr lang="en-US" altLang="zh-CN" sz="2800" dirty="0" err="1"/>
              <a:t>blastocyst</a:t>
            </a:r>
            <a:r>
              <a:rPr lang="en-US" altLang="zh-CN" sz="2800" dirty="0"/>
              <a:t> is embedding into </a:t>
            </a:r>
            <a:r>
              <a:rPr lang="en-US" altLang="zh-CN" sz="2800" dirty="0" err="1"/>
              <a:t>endometrium</a:t>
            </a:r>
            <a:endParaRPr lang="en-US" altLang="zh-CN" sz="2800" dirty="0"/>
          </a:p>
          <a:p>
            <a:pPr algn="just" rtl="0"/>
            <a:r>
              <a:rPr lang="en-US" altLang="zh-CN" sz="2800" dirty="0" err="1"/>
              <a:t>syncytiotrophoblast</a:t>
            </a:r>
            <a:endParaRPr lang="en-US" altLang="zh-CN" sz="2800" dirty="0"/>
          </a:p>
          <a:p>
            <a:pPr algn="just" rtl="0"/>
            <a:r>
              <a:rPr lang="en-US" altLang="zh-CN" sz="2800" dirty="0" err="1"/>
              <a:t>cytotrophoblast</a:t>
            </a:r>
            <a:endParaRPr lang="en-US" altLang="zh-CN" sz="2800" dirty="0"/>
          </a:p>
          <a:p>
            <a:pPr algn="l" rtl="0"/>
            <a:endParaRPr lang="en-US" altLang="zh-CN" sz="2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2514600"/>
            <a:ext cx="7772400" cy="3886200"/>
          </a:xfrm>
        </p:spPr>
        <p:txBody>
          <a:bodyPr/>
          <a:lstStyle/>
          <a:p>
            <a:pPr algn="just" rtl="0">
              <a:lnSpc>
                <a:spcPct val="90000"/>
              </a:lnSpc>
              <a:buFontTx/>
              <a:buNone/>
            </a:pPr>
            <a:r>
              <a:rPr lang="en-US" altLang="zh-CN" sz="2800" dirty="0"/>
              <a:t>---place: </a:t>
            </a:r>
          </a:p>
          <a:p>
            <a:pPr algn="just" rtl="0">
              <a:lnSpc>
                <a:spcPct val="90000"/>
              </a:lnSpc>
              <a:buFontTx/>
              <a:buNone/>
            </a:pPr>
            <a:r>
              <a:rPr lang="en-US" altLang="zh-CN" sz="2800" dirty="0"/>
              <a:t>  /posterior wall of </a:t>
            </a:r>
            <a:r>
              <a:rPr lang="en-US" altLang="zh-CN" sz="2800" dirty="0" err="1"/>
              <a:t>fundus</a:t>
            </a:r>
            <a:r>
              <a:rPr lang="en-US" altLang="zh-CN" sz="2800" dirty="0"/>
              <a:t> and body of uterus</a:t>
            </a:r>
          </a:p>
          <a:p>
            <a:pPr algn="just" rtl="0">
              <a:lnSpc>
                <a:spcPct val="90000"/>
              </a:lnSpc>
            </a:pPr>
            <a:r>
              <a:rPr lang="en-US" altLang="zh-CN" sz="2800" dirty="0"/>
              <a:t>  placenta </a:t>
            </a:r>
            <a:r>
              <a:rPr lang="en-US" altLang="zh-CN" sz="2800" dirty="0" err="1"/>
              <a:t>praevia</a:t>
            </a:r>
            <a:endParaRPr lang="en-US" altLang="zh-CN" sz="2800" dirty="0"/>
          </a:p>
          <a:p>
            <a:pPr algn="just" rtl="0">
              <a:lnSpc>
                <a:spcPct val="90000"/>
              </a:lnSpc>
            </a:pPr>
            <a:r>
              <a:rPr lang="en-US" altLang="zh-CN" sz="2800" dirty="0"/>
              <a:t>  ectopic pregnancy</a:t>
            </a:r>
          </a:p>
          <a:p>
            <a:pPr algn="just" rtl="0">
              <a:lnSpc>
                <a:spcPct val="90000"/>
              </a:lnSpc>
              <a:buFontTx/>
              <a:buNone/>
            </a:pPr>
            <a:r>
              <a:rPr lang="en-US" altLang="zh-CN" sz="2800" dirty="0"/>
              <a:t>---</a:t>
            </a:r>
            <a:r>
              <a:rPr lang="en-US" altLang="zh-CN" sz="2800" dirty="0" err="1"/>
              <a:t>decidual</a:t>
            </a:r>
            <a:r>
              <a:rPr lang="en-US" altLang="zh-CN" sz="2800" dirty="0"/>
              <a:t> response of </a:t>
            </a:r>
            <a:r>
              <a:rPr lang="en-US" altLang="zh-CN" sz="2800" dirty="0" err="1"/>
              <a:t>endometrium</a:t>
            </a:r>
            <a:endParaRPr lang="en-US" altLang="zh-CN" sz="2800" dirty="0"/>
          </a:p>
          <a:p>
            <a:pPr algn="just" rtl="0">
              <a:lnSpc>
                <a:spcPct val="90000"/>
              </a:lnSpc>
              <a:buFontTx/>
              <a:buNone/>
            </a:pPr>
            <a:r>
              <a:rPr lang="en-US" altLang="zh-CN" sz="2800" dirty="0"/>
              <a:t>  /</a:t>
            </a:r>
            <a:r>
              <a:rPr lang="en-US" altLang="zh-CN" sz="2800" dirty="0" err="1"/>
              <a:t>stroma</a:t>
            </a:r>
            <a:r>
              <a:rPr lang="en-US" altLang="zh-CN" sz="2800" dirty="0"/>
              <a:t> </a:t>
            </a:r>
            <a:r>
              <a:rPr lang="en-US" altLang="zh-CN" sz="2800" dirty="0" err="1"/>
              <a:t>cell→predecidual</a:t>
            </a:r>
            <a:r>
              <a:rPr lang="en-US" altLang="zh-CN" sz="2800" dirty="0"/>
              <a:t> </a:t>
            </a:r>
            <a:r>
              <a:rPr lang="en-US" altLang="zh-CN" sz="2800" dirty="0" err="1"/>
              <a:t>cell→decidual</a:t>
            </a:r>
            <a:r>
              <a:rPr lang="en-US" altLang="zh-CN" sz="2800" dirty="0"/>
              <a:t> cell(cell become larger and rich in glycogen and lipid droplet)</a:t>
            </a:r>
          </a:p>
          <a:p>
            <a:pPr algn="l" rtl="0">
              <a:lnSpc>
                <a:spcPct val="90000"/>
              </a:lnSpc>
            </a:pPr>
            <a:endParaRPr lang="en-US" altLang="zh-CN" sz="2800" dirty="0"/>
          </a:p>
        </p:txBody>
      </p:sp>
      <p:sp>
        <p:nvSpPr>
          <p:cNvPr id="14341" name="Rectangle 5"/>
          <p:cNvSpPr>
            <a:spLocks noChangeArrowheads="1"/>
          </p:cNvSpPr>
          <p:nvPr/>
        </p:nvSpPr>
        <p:spPr bwMode="auto">
          <a:xfrm>
            <a:off x="3552825" y="22240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ar-JO"/>
          </a:p>
        </p:txBody>
      </p:sp>
      <p:sp>
        <p:nvSpPr>
          <p:cNvPr id="14343" name="Rectangle 7"/>
          <p:cNvSpPr>
            <a:spLocks noChangeArrowheads="1"/>
          </p:cNvSpPr>
          <p:nvPr/>
        </p:nvSpPr>
        <p:spPr bwMode="auto">
          <a:xfrm>
            <a:off x="2724150" y="22002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ar-JO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752600"/>
            <a:ext cx="7772400" cy="4114800"/>
          </a:xfrm>
        </p:spPr>
        <p:txBody>
          <a:bodyPr/>
          <a:lstStyle/>
          <a:p>
            <a:pPr algn="just" rtl="0">
              <a:buFontTx/>
              <a:buNone/>
            </a:pPr>
            <a:r>
              <a:rPr lang="en-US" altLang="zh-CN" sz="2800" dirty="0"/>
              <a:t>/</a:t>
            </a:r>
            <a:r>
              <a:rPr lang="en-US" altLang="zh-CN" sz="2800" dirty="0" err="1"/>
              <a:t>endometrium</a:t>
            </a:r>
            <a:r>
              <a:rPr lang="en-US" altLang="zh-CN" sz="2800" dirty="0"/>
              <a:t> →</a:t>
            </a:r>
            <a:r>
              <a:rPr lang="en-US" altLang="zh-CN" sz="2800" dirty="0" err="1"/>
              <a:t>decidua</a:t>
            </a:r>
            <a:r>
              <a:rPr lang="en-US" altLang="zh-CN" sz="2800" dirty="0"/>
              <a:t>:</a:t>
            </a:r>
          </a:p>
          <a:p>
            <a:pPr algn="just" rtl="0">
              <a:buFontTx/>
              <a:buNone/>
            </a:pPr>
            <a:r>
              <a:rPr lang="en-US" altLang="zh-CN" sz="2800" dirty="0"/>
              <a:t>   -</a:t>
            </a:r>
            <a:r>
              <a:rPr lang="en-US" altLang="zh-CN" sz="2800" dirty="0" err="1"/>
              <a:t>decidua</a:t>
            </a:r>
            <a:r>
              <a:rPr lang="en-US" altLang="zh-CN" sz="2800" dirty="0"/>
              <a:t> </a:t>
            </a:r>
            <a:r>
              <a:rPr lang="en-US" altLang="zh-CN" sz="2800" dirty="0" err="1"/>
              <a:t>basalis</a:t>
            </a:r>
            <a:endParaRPr lang="en-US" altLang="zh-CN" sz="2800" dirty="0"/>
          </a:p>
          <a:p>
            <a:pPr algn="just" rtl="0">
              <a:buFontTx/>
              <a:buNone/>
            </a:pPr>
            <a:r>
              <a:rPr lang="en-US" altLang="zh-CN" sz="2800" dirty="0"/>
              <a:t>   -</a:t>
            </a:r>
            <a:r>
              <a:rPr lang="en-US" altLang="zh-CN" sz="2800" dirty="0" err="1"/>
              <a:t>decidua</a:t>
            </a:r>
            <a:r>
              <a:rPr lang="en-US" altLang="zh-CN" sz="2800" dirty="0"/>
              <a:t> </a:t>
            </a:r>
            <a:r>
              <a:rPr lang="en-US" altLang="zh-CN" sz="2800" dirty="0" err="1"/>
              <a:t>capsularis</a:t>
            </a:r>
            <a:endParaRPr lang="en-US" altLang="zh-CN" sz="2800" dirty="0"/>
          </a:p>
          <a:p>
            <a:pPr algn="just" rtl="0">
              <a:buFontTx/>
              <a:buNone/>
            </a:pPr>
            <a:r>
              <a:rPr lang="en-US" altLang="zh-CN" sz="2800" dirty="0"/>
              <a:t>   -</a:t>
            </a:r>
            <a:r>
              <a:rPr lang="en-US" altLang="zh-CN" sz="2800" dirty="0" err="1"/>
              <a:t>decidua</a:t>
            </a:r>
            <a:r>
              <a:rPr lang="en-US" altLang="zh-CN" sz="2800" dirty="0"/>
              <a:t> </a:t>
            </a:r>
            <a:r>
              <a:rPr lang="en-US" altLang="zh-CN" sz="2800" dirty="0" err="1"/>
              <a:t>parietalis</a:t>
            </a:r>
            <a:endParaRPr lang="en-US" altLang="zh-CN" sz="2800" dirty="0"/>
          </a:p>
          <a:p>
            <a:pPr algn="just" rtl="0">
              <a:buFontTx/>
              <a:buNone/>
            </a:pPr>
            <a:r>
              <a:rPr lang="en-US" altLang="zh-CN" sz="2800" dirty="0"/>
              <a:t>---conditions:</a:t>
            </a:r>
          </a:p>
          <a:p>
            <a:pPr algn="just" rtl="0">
              <a:buFontTx/>
              <a:buNone/>
            </a:pPr>
            <a:r>
              <a:rPr lang="en-US" altLang="zh-CN" sz="2800" dirty="0"/>
              <a:t>  /</a:t>
            </a:r>
            <a:r>
              <a:rPr lang="en-US" altLang="zh-CN" sz="2800" dirty="0" err="1"/>
              <a:t>endometrium</a:t>
            </a:r>
            <a:r>
              <a:rPr lang="en-US" altLang="zh-CN" sz="2800" dirty="0"/>
              <a:t> is in </a:t>
            </a:r>
            <a:r>
              <a:rPr lang="en-US" altLang="zh-CN" sz="2800" dirty="0" err="1"/>
              <a:t>secretory</a:t>
            </a:r>
            <a:r>
              <a:rPr lang="en-US" altLang="zh-CN" sz="2800" dirty="0"/>
              <a:t> phase</a:t>
            </a:r>
          </a:p>
          <a:p>
            <a:pPr algn="just" rtl="0">
              <a:buFontTx/>
              <a:buNone/>
            </a:pPr>
            <a:r>
              <a:rPr lang="en-US" altLang="zh-CN" sz="2800" dirty="0"/>
              <a:t>  /</a:t>
            </a:r>
            <a:r>
              <a:rPr lang="en-US" altLang="zh-CN" sz="2800" dirty="0" err="1"/>
              <a:t>morula</a:t>
            </a:r>
            <a:r>
              <a:rPr lang="en-US" altLang="zh-CN" sz="2800" dirty="0"/>
              <a:t> reach the cavity of uterus on time</a:t>
            </a:r>
          </a:p>
          <a:p>
            <a:pPr algn="just" rtl="0">
              <a:buFontTx/>
              <a:buNone/>
            </a:pPr>
            <a:r>
              <a:rPr lang="en-US" altLang="zh-CN" sz="2800" dirty="0"/>
              <a:t>  /</a:t>
            </a:r>
            <a:r>
              <a:rPr lang="en-US" altLang="zh-CN" sz="2800" dirty="0" err="1"/>
              <a:t>zona</a:t>
            </a:r>
            <a:r>
              <a:rPr lang="en-US" altLang="zh-CN" sz="2800" dirty="0"/>
              <a:t> </a:t>
            </a:r>
            <a:r>
              <a:rPr lang="en-US" altLang="zh-CN" sz="2800" dirty="0" err="1"/>
              <a:t>pellucide</a:t>
            </a:r>
            <a:r>
              <a:rPr lang="en-US" altLang="zh-CN" sz="2800" dirty="0"/>
              <a:t> disappears in time</a:t>
            </a:r>
          </a:p>
          <a:p>
            <a:pPr algn="l" rtl="0"/>
            <a:endParaRPr lang="en-US" altLang="zh-CN" sz="2800" dirty="0"/>
          </a:p>
        </p:txBody>
      </p:sp>
      <p:grpSp>
        <p:nvGrpSpPr>
          <p:cNvPr id="4" name="Group 4"/>
          <p:cNvGrpSpPr>
            <a:grpSpLocks/>
          </p:cNvGrpSpPr>
          <p:nvPr/>
        </p:nvGrpSpPr>
        <p:grpSpPr bwMode="auto">
          <a:xfrm>
            <a:off x="4643438" y="642918"/>
            <a:ext cx="4232275" cy="3162300"/>
            <a:chOff x="5589" y="6731"/>
            <a:chExt cx="3173" cy="2370"/>
          </a:xfrm>
        </p:grpSpPr>
        <p:pic>
          <p:nvPicPr>
            <p:cNvPr id="5" name="Picture 5" descr="Image83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6321" y="6761"/>
              <a:ext cx="1758" cy="23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6" name="Text Box 6"/>
            <p:cNvSpPr txBox="1">
              <a:spLocks noChangeArrowheads="1"/>
            </p:cNvSpPr>
            <p:nvPr/>
          </p:nvSpPr>
          <p:spPr bwMode="auto">
            <a:xfrm>
              <a:off x="7959" y="6731"/>
              <a:ext cx="720" cy="5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r>
                <a:rPr lang="en-US" sz="1000" b="1">
                  <a:latin typeface="Times New Roman" pitchFamily="18" charset="0"/>
                </a:rPr>
                <a:t>Decidua basalis</a:t>
              </a:r>
              <a:endParaRPr lang="en-US"/>
            </a:p>
          </p:txBody>
        </p:sp>
        <p:sp>
          <p:nvSpPr>
            <p:cNvPr id="7" name="Text Box 7"/>
            <p:cNvSpPr txBox="1">
              <a:spLocks noChangeArrowheads="1"/>
            </p:cNvSpPr>
            <p:nvPr/>
          </p:nvSpPr>
          <p:spPr bwMode="auto">
            <a:xfrm>
              <a:off x="8019" y="7226"/>
              <a:ext cx="743" cy="28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r>
                <a:rPr lang="en-US" sz="1000" b="1">
                  <a:latin typeface="Times New Roman" pitchFamily="18" charset="0"/>
                </a:rPr>
                <a:t>Placenta</a:t>
              </a:r>
              <a:endParaRPr lang="en-US"/>
            </a:p>
          </p:txBody>
        </p:sp>
        <p:sp>
          <p:nvSpPr>
            <p:cNvPr id="8" name="Text Box 8"/>
            <p:cNvSpPr txBox="1">
              <a:spLocks noChangeArrowheads="1"/>
            </p:cNvSpPr>
            <p:nvPr/>
          </p:nvSpPr>
          <p:spPr bwMode="auto">
            <a:xfrm>
              <a:off x="5634" y="6866"/>
              <a:ext cx="915" cy="2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r>
                <a:rPr lang="en-US" sz="1000" b="1">
                  <a:latin typeface="Times New Roman" pitchFamily="18" charset="0"/>
                </a:rPr>
                <a:t>Blastocyst</a:t>
              </a:r>
              <a:endParaRPr lang="en-US"/>
            </a:p>
          </p:txBody>
        </p:sp>
        <p:sp>
          <p:nvSpPr>
            <p:cNvPr id="9" name="Text Box 9"/>
            <p:cNvSpPr txBox="1">
              <a:spLocks noChangeArrowheads="1"/>
            </p:cNvSpPr>
            <p:nvPr/>
          </p:nvSpPr>
          <p:spPr bwMode="auto">
            <a:xfrm>
              <a:off x="5589" y="7691"/>
              <a:ext cx="900" cy="5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r>
                <a:rPr lang="en-US" sz="1000" b="1">
                  <a:latin typeface="Times New Roman" pitchFamily="18" charset="0"/>
                </a:rPr>
                <a:t>Decidua capsularis</a:t>
              </a:r>
              <a:endParaRPr lang="en-US"/>
            </a:p>
          </p:txBody>
        </p:sp>
        <p:sp>
          <p:nvSpPr>
            <p:cNvPr id="10" name="Freeform 10"/>
            <p:cNvSpPr>
              <a:spLocks/>
            </p:cNvSpPr>
            <p:nvPr/>
          </p:nvSpPr>
          <p:spPr bwMode="auto">
            <a:xfrm>
              <a:off x="7494" y="8261"/>
              <a:ext cx="351" cy="4"/>
            </a:xfrm>
            <a:custGeom>
              <a:avLst/>
              <a:gdLst>
                <a:gd name="T0" fmla="*/ 0 w 351"/>
                <a:gd name="T1" fmla="*/ 0 h 4"/>
                <a:gd name="T2" fmla="*/ 351 w 351"/>
                <a:gd name="T3" fmla="*/ 4 h 4"/>
                <a:gd name="T4" fmla="*/ 0 60000 65536"/>
                <a:gd name="T5" fmla="*/ 0 60000 65536"/>
                <a:gd name="T6" fmla="*/ 0 w 351"/>
                <a:gd name="T7" fmla="*/ 0 h 4"/>
                <a:gd name="T8" fmla="*/ 351 w 351"/>
                <a:gd name="T9" fmla="*/ 4 h 4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351" h="4">
                  <a:moveTo>
                    <a:pt x="0" y="0"/>
                  </a:moveTo>
                  <a:lnTo>
                    <a:pt x="351" y="4"/>
                  </a:ln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ar-EG"/>
            </a:p>
          </p:txBody>
        </p:sp>
        <p:sp>
          <p:nvSpPr>
            <p:cNvPr id="11" name="Text Box 11"/>
            <p:cNvSpPr txBox="1">
              <a:spLocks noChangeArrowheads="1"/>
            </p:cNvSpPr>
            <p:nvPr/>
          </p:nvSpPr>
          <p:spPr bwMode="auto">
            <a:xfrm>
              <a:off x="7884" y="8036"/>
              <a:ext cx="855" cy="5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r>
                <a:rPr lang="en-US" sz="1000" b="1">
                  <a:latin typeface="Times New Roman" pitchFamily="18" charset="0"/>
                </a:rPr>
                <a:t>Decidua Pareitalis</a:t>
              </a:r>
              <a:endParaRPr lang="en-US"/>
            </a:p>
          </p:txBody>
        </p:sp>
        <p:sp>
          <p:nvSpPr>
            <p:cNvPr id="12" name="Text Box 12"/>
            <p:cNvSpPr txBox="1">
              <a:spLocks noChangeArrowheads="1"/>
            </p:cNvSpPr>
            <p:nvPr/>
          </p:nvSpPr>
          <p:spPr bwMode="auto">
            <a:xfrm>
              <a:off x="5904" y="8261"/>
              <a:ext cx="720" cy="5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r>
                <a:rPr lang="en-US" sz="1000" b="1">
                  <a:latin typeface="Times New Roman" pitchFamily="18" charset="0"/>
                </a:rPr>
                <a:t>Uterine cavity</a:t>
              </a:r>
              <a:endParaRPr lang="en-US"/>
            </a:p>
          </p:txBody>
        </p:sp>
        <p:sp>
          <p:nvSpPr>
            <p:cNvPr id="13" name="Line 13"/>
            <p:cNvSpPr>
              <a:spLocks noChangeShapeType="1"/>
            </p:cNvSpPr>
            <p:nvPr/>
          </p:nvSpPr>
          <p:spPr bwMode="auto">
            <a:xfrm flipH="1">
              <a:off x="6534" y="8021"/>
              <a:ext cx="540" cy="36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ar-JO"/>
            </a:p>
          </p:txBody>
        </p:sp>
      </p:grp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647700"/>
            <a:ext cx="7772400" cy="1066800"/>
          </a:xfrm>
        </p:spPr>
        <p:txBody>
          <a:bodyPr/>
          <a:lstStyle/>
          <a:p>
            <a:pPr rtl="0"/>
            <a:r>
              <a:rPr lang="en-US" altLang="zh-CN" sz="3200" dirty="0"/>
              <a:t>3. Formation and differentiation of </a:t>
            </a:r>
            <a:r>
              <a:rPr lang="en-US" altLang="zh-CN" sz="3200" dirty="0" err="1"/>
              <a:t>trilaminar</a:t>
            </a:r>
            <a:r>
              <a:rPr lang="en-US" altLang="zh-CN" sz="3200" dirty="0"/>
              <a:t> germ disc</a:t>
            </a:r>
            <a:endParaRPr lang="en-US" altLang="zh-CN" dirty="0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752600"/>
            <a:ext cx="7772400" cy="1981200"/>
          </a:xfrm>
        </p:spPr>
        <p:txBody>
          <a:bodyPr>
            <a:normAutofit lnSpcReduction="10000"/>
          </a:bodyPr>
          <a:lstStyle/>
          <a:p>
            <a:pPr algn="just" rtl="0">
              <a:lnSpc>
                <a:spcPct val="90000"/>
              </a:lnSpc>
              <a:buFontTx/>
              <a:buNone/>
            </a:pPr>
            <a:r>
              <a:rPr lang="en-US" altLang="zh-CN" sz="2800" dirty="0"/>
              <a:t>1) formation of endoderm and ectoderm: early of 2 weeks, inner cell mass differentiate into two layers of cells</a:t>
            </a:r>
          </a:p>
          <a:p>
            <a:pPr algn="just" rtl="0">
              <a:lnSpc>
                <a:spcPct val="90000"/>
              </a:lnSpc>
              <a:buFontTx/>
              <a:buNone/>
            </a:pPr>
            <a:r>
              <a:rPr lang="en-US" altLang="zh-CN" sz="2800" dirty="0"/>
              <a:t>---</a:t>
            </a:r>
            <a:r>
              <a:rPr lang="en-US" altLang="zh-CN" sz="2800" dirty="0" err="1"/>
              <a:t>bilaminar</a:t>
            </a:r>
            <a:r>
              <a:rPr lang="en-US" altLang="zh-CN" sz="2800" dirty="0"/>
              <a:t> germ disc: </a:t>
            </a:r>
            <a:r>
              <a:rPr lang="en-US" altLang="zh-CN" sz="2800" dirty="0" err="1"/>
              <a:t>epiblast</a:t>
            </a:r>
            <a:r>
              <a:rPr lang="en-US" altLang="zh-CN" sz="2800" dirty="0"/>
              <a:t>(columnar) +hypoblast(</a:t>
            </a:r>
            <a:r>
              <a:rPr lang="en-US" altLang="zh-CN" sz="2800" dirty="0" err="1"/>
              <a:t>cuboidal</a:t>
            </a:r>
            <a:r>
              <a:rPr lang="en-US" altLang="zh-CN" sz="2800" dirty="0"/>
              <a:t>)</a:t>
            </a:r>
          </a:p>
          <a:p>
            <a:pPr algn="l" rtl="0">
              <a:lnSpc>
                <a:spcPct val="90000"/>
              </a:lnSpc>
            </a:pPr>
            <a:endParaRPr lang="en-US" altLang="zh-CN" sz="2800" dirty="0"/>
          </a:p>
        </p:txBody>
      </p:sp>
      <p:grpSp>
        <p:nvGrpSpPr>
          <p:cNvPr id="5" name="Group 2"/>
          <p:cNvGrpSpPr>
            <a:grpSpLocks/>
          </p:cNvGrpSpPr>
          <p:nvPr/>
        </p:nvGrpSpPr>
        <p:grpSpPr bwMode="auto">
          <a:xfrm>
            <a:off x="2928708" y="3857628"/>
            <a:ext cx="3899120" cy="2705100"/>
            <a:chOff x="3982" y="10121"/>
            <a:chExt cx="3635" cy="2520"/>
          </a:xfrm>
        </p:grpSpPr>
        <p:grpSp>
          <p:nvGrpSpPr>
            <p:cNvPr id="6" name="Group 3"/>
            <p:cNvGrpSpPr>
              <a:grpSpLocks/>
            </p:cNvGrpSpPr>
            <p:nvPr/>
          </p:nvGrpSpPr>
          <p:grpSpPr bwMode="auto">
            <a:xfrm>
              <a:off x="3982" y="10121"/>
              <a:ext cx="3635" cy="2446"/>
              <a:chOff x="1114" y="6221"/>
              <a:chExt cx="3635" cy="2446"/>
            </a:xfrm>
          </p:grpSpPr>
          <p:pic>
            <p:nvPicPr>
              <p:cNvPr id="8" name="Picture 4" descr="Image1"/>
              <p:cNvPicPr>
                <a:picLocks noChangeAspect="1" noChangeArrowheads="1"/>
              </p:cNvPicPr>
              <p:nvPr/>
            </p:nvPicPr>
            <p:blipFill>
              <a:blip r:embed="rId2"/>
              <a:srcRect/>
              <a:stretch>
                <a:fillRect/>
              </a:stretch>
            </p:blipFill>
            <p:spPr bwMode="auto">
              <a:xfrm>
                <a:off x="2544" y="6534"/>
                <a:ext cx="2205" cy="213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9" name="Text Box 5"/>
              <p:cNvSpPr txBox="1">
                <a:spLocks noChangeArrowheads="1"/>
              </p:cNvSpPr>
              <p:nvPr/>
            </p:nvSpPr>
            <p:spPr bwMode="auto">
              <a:xfrm>
                <a:off x="1719" y="6519"/>
                <a:ext cx="1260" cy="36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lIns="0" tIns="0" rIns="0" bIns="0"/>
              <a:lstStyle/>
              <a:p>
                <a:r>
                  <a:rPr lang="en-US" sz="1000" b="1">
                    <a:latin typeface="Times New Roman" pitchFamily="18" charset="0"/>
                  </a:rPr>
                  <a:t>Amniotic cells</a:t>
                </a:r>
                <a:endParaRPr lang="en-US"/>
              </a:p>
            </p:txBody>
          </p:sp>
          <p:sp>
            <p:nvSpPr>
              <p:cNvPr id="10" name="Text Box 6"/>
              <p:cNvSpPr txBox="1">
                <a:spLocks noChangeArrowheads="1"/>
              </p:cNvSpPr>
              <p:nvPr/>
            </p:nvSpPr>
            <p:spPr bwMode="auto">
              <a:xfrm>
                <a:off x="1647" y="6834"/>
                <a:ext cx="1152" cy="36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lIns="0" tIns="0" rIns="0" bIns="0"/>
              <a:lstStyle/>
              <a:p>
                <a:r>
                  <a:rPr lang="en-US" sz="1000" b="1" dirty="0" smtClean="0">
                    <a:latin typeface="Times New Roman" pitchFamily="18" charset="0"/>
                  </a:rPr>
                  <a:t>Ectoderm</a:t>
                </a:r>
                <a:endParaRPr lang="en-US" dirty="0"/>
              </a:p>
            </p:txBody>
          </p:sp>
          <p:sp>
            <p:nvSpPr>
              <p:cNvPr id="11" name="Text Box 7"/>
              <p:cNvSpPr txBox="1">
                <a:spLocks noChangeArrowheads="1"/>
              </p:cNvSpPr>
              <p:nvPr/>
            </p:nvSpPr>
            <p:spPr bwMode="auto">
              <a:xfrm>
                <a:off x="1689" y="7059"/>
                <a:ext cx="958" cy="36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lIns="0" tIns="0" rIns="0" bIns="0"/>
              <a:lstStyle/>
              <a:p>
                <a:r>
                  <a:rPr lang="en-US" sz="1000" b="1" dirty="0">
                    <a:latin typeface="Times New Roman" pitchFamily="18" charset="0"/>
                  </a:rPr>
                  <a:t>Endoderm</a:t>
                </a:r>
                <a:endParaRPr lang="en-US" dirty="0"/>
              </a:p>
            </p:txBody>
          </p:sp>
          <p:sp>
            <p:nvSpPr>
              <p:cNvPr id="12" name="Text Box 8"/>
              <p:cNvSpPr txBox="1">
                <a:spLocks noChangeArrowheads="1"/>
              </p:cNvSpPr>
              <p:nvPr/>
            </p:nvSpPr>
            <p:spPr bwMode="auto">
              <a:xfrm>
                <a:off x="1114" y="7951"/>
                <a:ext cx="1491" cy="36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lIns="0" tIns="0" rIns="0" bIns="0"/>
              <a:lstStyle/>
              <a:p>
                <a:r>
                  <a:rPr lang="en-US" sz="1000" b="1" dirty="0" err="1">
                    <a:latin typeface="Times New Roman" pitchFamily="18" charset="0"/>
                  </a:rPr>
                  <a:t>Cytotrophoblast</a:t>
                </a:r>
                <a:endParaRPr lang="en-US" dirty="0"/>
              </a:p>
            </p:txBody>
          </p:sp>
          <p:sp>
            <p:nvSpPr>
              <p:cNvPr id="13" name="Line 9"/>
              <p:cNvSpPr>
                <a:spLocks noChangeShapeType="1"/>
              </p:cNvSpPr>
              <p:nvPr/>
            </p:nvSpPr>
            <p:spPr bwMode="auto">
              <a:xfrm>
                <a:off x="2724" y="8004"/>
                <a:ext cx="180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ar-JO"/>
              </a:p>
            </p:txBody>
          </p:sp>
          <p:sp>
            <p:nvSpPr>
              <p:cNvPr id="14" name="Text Box 10"/>
              <p:cNvSpPr txBox="1">
                <a:spLocks noChangeArrowheads="1"/>
              </p:cNvSpPr>
              <p:nvPr/>
            </p:nvSpPr>
            <p:spPr bwMode="auto">
              <a:xfrm>
                <a:off x="2799" y="6221"/>
                <a:ext cx="1746" cy="36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lIns="0" tIns="0" rIns="0" bIns="0"/>
              <a:lstStyle/>
              <a:p>
                <a:r>
                  <a:rPr lang="en-US" sz="1000" b="1">
                    <a:latin typeface="Times New Roman" pitchFamily="18" charset="0"/>
                  </a:rPr>
                  <a:t>Syncitiotrophoblast</a:t>
                </a:r>
                <a:endParaRPr lang="en-US"/>
              </a:p>
            </p:txBody>
          </p:sp>
          <p:sp>
            <p:nvSpPr>
              <p:cNvPr id="15" name="Line 11"/>
              <p:cNvSpPr>
                <a:spLocks noChangeShapeType="1"/>
              </p:cNvSpPr>
              <p:nvPr/>
            </p:nvSpPr>
            <p:spPr bwMode="auto">
              <a:xfrm flipV="1">
                <a:off x="3654" y="6431"/>
                <a:ext cx="0" cy="18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ar-JO"/>
              </a:p>
            </p:txBody>
          </p:sp>
        </p:grpSp>
        <p:sp>
          <p:nvSpPr>
            <p:cNvPr id="7" name="Text Box 12"/>
            <p:cNvSpPr txBox="1">
              <a:spLocks noChangeArrowheads="1"/>
            </p:cNvSpPr>
            <p:nvPr/>
          </p:nvSpPr>
          <p:spPr bwMode="auto">
            <a:xfrm>
              <a:off x="4374" y="12341"/>
              <a:ext cx="1353" cy="3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r>
                <a:rPr lang="en-US" sz="1000" b="1">
                  <a:latin typeface="Times New Roman" pitchFamily="18" charset="0"/>
                </a:rPr>
                <a:t>Blastocyst stage</a:t>
              </a:r>
              <a:endParaRPr lang="en-US"/>
            </a:p>
          </p:txBody>
        </p:sp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8458200" cy="1470025"/>
          </a:xfrm>
        </p:spPr>
        <p:txBody>
          <a:bodyPr>
            <a:noAutofit/>
          </a:bodyPr>
          <a:lstStyle/>
          <a:p>
            <a:pPr rtl="0"/>
            <a:r>
              <a:rPr lang="en-US" sz="7200" b="1" dirty="0" smtClean="0"/>
              <a:t>Introduction to embryology</a:t>
            </a:r>
            <a:endParaRPr lang="ar-JO" sz="7200" b="1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1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609600" y="1600200"/>
            <a:ext cx="7772400" cy="4114800"/>
          </a:xfrm>
        </p:spPr>
        <p:txBody>
          <a:bodyPr/>
          <a:lstStyle/>
          <a:p>
            <a:pPr algn="just" rtl="0">
              <a:buFontTx/>
              <a:buNone/>
            </a:pPr>
            <a:r>
              <a:rPr lang="en-US" altLang="zh-CN" dirty="0"/>
              <a:t>---</a:t>
            </a:r>
            <a:r>
              <a:rPr lang="en-US" altLang="zh-CN" dirty="0" err="1"/>
              <a:t>epiblast</a:t>
            </a:r>
            <a:r>
              <a:rPr lang="en-US" altLang="zh-CN" dirty="0"/>
              <a:t>: primary ectoderm</a:t>
            </a:r>
          </a:p>
          <a:p>
            <a:pPr algn="just" rtl="0">
              <a:buFontTx/>
              <a:buNone/>
            </a:pPr>
            <a:r>
              <a:rPr lang="en-US" altLang="zh-CN" dirty="0"/>
              <a:t>/amniotic membrane: </a:t>
            </a:r>
            <a:r>
              <a:rPr lang="en-US" altLang="zh-CN" dirty="0" err="1"/>
              <a:t>amnioblast</a:t>
            </a:r>
            <a:endParaRPr lang="en-US" altLang="zh-CN" dirty="0"/>
          </a:p>
          <a:p>
            <a:pPr algn="just" rtl="0">
              <a:buFontTx/>
              <a:buNone/>
            </a:pPr>
            <a:r>
              <a:rPr lang="en-US" altLang="zh-CN" dirty="0"/>
              <a:t>/amniotic cavity</a:t>
            </a:r>
          </a:p>
          <a:p>
            <a:pPr algn="just" rtl="0">
              <a:buFontTx/>
              <a:buNone/>
            </a:pPr>
            <a:r>
              <a:rPr lang="en-US" altLang="zh-CN" dirty="0"/>
              <a:t>/amniotic fluid</a:t>
            </a:r>
          </a:p>
          <a:p>
            <a:pPr algn="just" rtl="0">
              <a:buFontTx/>
              <a:buNone/>
            </a:pPr>
            <a:r>
              <a:rPr lang="en-US" altLang="zh-CN" dirty="0"/>
              <a:t>/amnion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762000"/>
            <a:ext cx="7772400" cy="4114800"/>
          </a:xfrm>
        </p:spPr>
        <p:txBody>
          <a:bodyPr/>
          <a:lstStyle/>
          <a:p>
            <a:pPr algn="just" rtl="0">
              <a:buFontTx/>
              <a:buNone/>
            </a:pPr>
            <a:r>
              <a:rPr lang="en-US" altLang="zh-CN" dirty="0"/>
              <a:t>---hypoblast: primary endoderm</a:t>
            </a:r>
          </a:p>
          <a:p>
            <a:pPr algn="just" rtl="0">
              <a:buFontTx/>
              <a:buNone/>
            </a:pPr>
            <a:r>
              <a:rPr lang="en-US" altLang="zh-CN" dirty="0"/>
              <a:t>/</a:t>
            </a:r>
            <a:r>
              <a:rPr lang="en-US" altLang="zh-CN" dirty="0" err="1"/>
              <a:t>extraembryonic</a:t>
            </a:r>
            <a:r>
              <a:rPr lang="en-US" altLang="zh-CN" dirty="0"/>
              <a:t> </a:t>
            </a:r>
            <a:r>
              <a:rPr lang="en-US" altLang="zh-CN" dirty="0" err="1"/>
              <a:t>endoderm→exocoelomic</a:t>
            </a:r>
            <a:r>
              <a:rPr lang="en-US" altLang="zh-CN" dirty="0"/>
              <a:t> </a:t>
            </a:r>
            <a:r>
              <a:rPr lang="en-US" altLang="zh-CN" dirty="0" err="1"/>
              <a:t>membrane→primary</a:t>
            </a:r>
            <a:r>
              <a:rPr lang="en-US" altLang="zh-CN" dirty="0"/>
              <a:t> yolk sac → </a:t>
            </a:r>
            <a:r>
              <a:rPr lang="en-US" altLang="zh-CN" dirty="0" err="1"/>
              <a:t>exocoelomic</a:t>
            </a:r>
            <a:r>
              <a:rPr lang="en-US" altLang="zh-CN" dirty="0"/>
              <a:t> vesicle</a:t>
            </a:r>
          </a:p>
          <a:p>
            <a:pPr algn="l" rtl="0"/>
            <a:endParaRPr lang="en-US" altLang="zh-CN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3581400"/>
            <a:ext cx="7772400" cy="3048000"/>
          </a:xfrm>
        </p:spPr>
        <p:txBody>
          <a:bodyPr/>
          <a:lstStyle/>
          <a:p>
            <a:pPr algn="just" rtl="0">
              <a:lnSpc>
                <a:spcPct val="90000"/>
              </a:lnSpc>
              <a:buFontTx/>
              <a:buNone/>
            </a:pPr>
            <a:r>
              <a:rPr lang="en-US" altLang="zh-CN" sz="2800" dirty="0"/>
              <a:t>/</a:t>
            </a:r>
            <a:r>
              <a:rPr lang="en-US" altLang="zh-CN" sz="2800" dirty="0" err="1"/>
              <a:t>extraembryonic</a:t>
            </a:r>
            <a:r>
              <a:rPr lang="en-US" altLang="zh-CN" sz="2800" dirty="0"/>
              <a:t> mesoderm: → </a:t>
            </a:r>
            <a:r>
              <a:rPr lang="en-US" altLang="zh-CN" sz="2800" dirty="0" err="1"/>
              <a:t>extraembryonic</a:t>
            </a:r>
            <a:r>
              <a:rPr lang="en-US" altLang="zh-CN" sz="2800" dirty="0"/>
              <a:t> cavity:  chorionic cavity</a:t>
            </a:r>
          </a:p>
          <a:p>
            <a:pPr algn="just" rtl="0">
              <a:lnSpc>
                <a:spcPct val="90000"/>
              </a:lnSpc>
              <a:buFontTx/>
              <a:buNone/>
            </a:pPr>
            <a:r>
              <a:rPr lang="en-US" altLang="zh-CN" sz="2800" dirty="0"/>
              <a:t>    -visceral layer</a:t>
            </a:r>
          </a:p>
          <a:p>
            <a:pPr algn="just" rtl="0">
              <a:lnSpc>
                <a:spcPct val="90000"/>
              </a:lnSpc>
              <a:buFontTx/>
              <a:buNone/>
            </a:pPr>
            <a:r>
              <a:rPr lang="en-US" altLang="zh-CN" sz="2800" dirty="0"/>
              <a:t>    -parietal layer</a:t>
            </a:r>
          </a:p>
          <a:p>
            <a:pPr algn="just" rtl="0">
              <a:lnSpc>
                <a:spcPct val="90000"/>
              </a:lnSpc>
              <a:buFontTx/>
              <a:buNone/>
            </a:pPr>
            <a:r>
              <a:rPr lang="en-US" altLang="zh-CN" sz="2800" dirty="0"/>
              <a:t>/secondary yolk sac: yolk sac</a:t>
            </a:r>
          </a:p>
          <a:p>
            <a:pPr algn="just" rtl="0">
              <a:lnSpc>
                <a:spcPct val="90000"/>
              </a:lnSpc>
              <a:buFontTx/>
              <a:buNone/>
            </a:pPr>
            <a:r>
              <a:rPr lang="en-US" altLang="zh-CN" sz="2800" dirty="0"/>
              <a:t>---body stalk: formed by </a:t>
            </a:r>
            <a:r>
              <a:rPr lang="en-US" altLang="zh-CN" sz="2800" dirty="0" err="1"/>
              <a:t>extraembryonic</a:t>
            </a:r>
            <a:r>
              <a:rPr lang="en-US" altLang="zh-CN" sz="2800" dirty="0"/>
              <a:t> mesoderm</a:t>
            </a:r>
          </a:p>
          <a:p>
            <a:pPr algn="l" rtl="0">
              <a:lnSpc>
                <a:spcPct val="90000"/>
              </a:lnSpc>
            </a:pPr>
            <a:endParaRPr lang="en-US" altLang="zh-CN" sz="2800" dirty="0"/>
          </a:p>
        </p:txBody>
      </p:sp>
      <p:grpSp>
        <p:nvGrpSpPr>
          <p:cNvPr id="4" name="Group 13"/>
          <p:cNvGrpSpPr>
            <a:grpSpLocks/>
          </p:cNvGrpSpPr>
          <p:nvPr/>
        </p:nvGrpSpPr>
        <p:grpSpPr bwMode="auto">
          <a:xfrm>
            <a:off x="3000364" y="928670"/>
            <a:ext cx="5738850" cy="2605087"/>
            <a:chOff x="2694" y="2602"/>
            <a:chExt cx="5820" cy="2430"/>
          </a:xfrm>
        </p:grpSpPr>
        <p:grpSp>
          <p:nvGrpSpPr>
            <p:cNvPr id="5" name="Group 14"/>
            <p:cNvGrpSpPr>
              <a:grpSpLocks/>
            </p:cNvGrpSpPr>
            <p:nvPr/>
          </p:nvGrpSpPr>
          <p:grpSpPr bwMode="auto">
            <a:xfrm>
              <a:off x="2694" y="2602"/>
              <a:ext cx="4455" cy="2409"/>
              <a:chOff x="4104" y="6221"/>
              <a:chExt cx="4455" cy="2409"/>
            </a:xfrm>
          </p:grpSpPr>
          <p:pic>
            <p:nvPicPr>
              <p:cNvPr id="7" name="Picture 15" descr="Image2"/>
              <p:cNvPicPr>
                <a:picLocks noChangeAspect="1" noChangeArrowheads="1"/>
              </p:cNvPicPr>
              <p:nvPr/>
            </p:nvPicPr>
            <p:blipFill>
              <a:blip r:embed="rId2"/>
              <a:srcRect/>
              <a:stretch>
                <a:fillRect/>
              </a:stretch>
            </p:blipFill>
            <p:spPr bwMode="auto">
              <a:xfrm>
                <a:off x="4914" y="6401"/>
                <a:ext cx="2490" cy="202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8" name="Text Box 16"/>
              <p:cNvSpPr txBox="1">
                <a:spLocks noChangeArrowheads="1"/>
              </p:cNvSpPr>
              <p:nvPr/>
            </p:nvSpPr>
            <p:spPr bwMode="auto">
              <a:xfrm>
                <a:off x="6069" y="6221"/>
                <a:ext cx="900" cy="18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lIns="0" tIns="0" rIns="0" bIns="0"/>
              <a:lstStyle/>
              <a:p>
                <a:r>
                  <a:rPr lang="en-US" sz="1000" b="1">
                    <a:latin typeface="Times New Roman" pitchFamily="18" charset="0"/>
                  </a:rPr>
                  <a:t>Chorion</a:t>
                </a:r>
                <a:endParaRPr lang="en-US"/>
              </a:p>
            </p:txBody>
          </p:sp>
          <p:sp>
            <p:nvSpPr>
              <p:cNvPr id="9" name="Text Box 17"/>
              <p:cNvSpPr txBox="1">
                <a:spLocks noChangeArrowheads="1"/>
              </p:cNvSpPr>
              <p:nvPr/>
            </p:nvSpPr>
            <p:spPr bwMode="auto">
              <a:xfrm>
                <a:off x="6894" y="6356"/>
                <a:ext cx="1260" cy="18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lIns="0" tIns="0" rIns="0" bIns="0"/>
              <a:lstStyle/>
              <a:p>
                <a:r>
                  <a:rPr lang="en-US" sz="1000" b="1">
                    <a:latin typeface="Times New Roman" pitchFamily="18" charset="0"/>
                  </a:rPr>
                  <a:t>Amniotic cells</a:t>
                </a:r>
                <a:endParaRPr lang="en-US"/>
              </a:p>
            </p:txBody>
          </p:sp>
          <p:sp>
            <p:nvSpPr>
              <p:cNvPr id="10" name="Text Box 18"/>
              <p:cNvSpPr txBox="1">
                <a:spLocks noChangeArrowheads="1"/>
              </p:cNvSpPr>
              <p:nvPr/>
            </p:nvSpPr>
            <p:spPr bwMode="auto">
              <a:xfrm>
                <a:off x="7299" y="6806"/>
                <a:ext cx="1260" cy="36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lIns="0" tIns="0" rIns="0" bIns="0"/>
              <a:lstStyle/>
              <a:p>
                <a:r>
                  <a:rPr lang="en-US" sz="1000" b="1">
                    <a:latin typeface="Times New Roman" pitchFamily="18" charset="0"/>
                  </a:rPr>
                  <a:t>2ry mesoderm</a:t>
                </a:r>
                <a:endParaRPr lang="en-US"/>
              </a:p>
            </p:txBody>
          </p:sp>
          <p:sp>
            <p:nvSpPr>
              <p:cNvPr id="11" name="Text Box 19"/>
              <p:cNvSpPr txBox="1">
                <a:spLocks noChangeArrowheads="1"/>
              </p:cNvSpPr>
              <p:nvPr/>
            </p:nvSpPr>
            <p:spPr bwMode="auto">
              <a:xfrm>
                <a:off x="7404" y="7076"/>
                <a:ext cx="900" cy="18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lIns="0" tIns="0" rIns="0" bIns="0"/>
              <a:lstStyle/>
              <a:p>
                <a:r>
                  <a:rPr lang="en-US" sz="1000" b="1" dirty="0">
                    <a:latin typeface="Times New Roman" pitchFamily="18" charset="0"/>
                  </a:rPr>
                  <a:t>Amnion</a:t>
                </a:r>
                <a:endParaRPr lang="en-US" dirty="0"/>
              </a:p>
            </p:txBody>
          </p:sp>
          <p:sp>
            <p:nvSpPr>
              <p:cNvPr id="12" name="Text Box 20"/>
              <p:cNvSpPr txBox="1">
                <a:spLocks noChangeArrowheads="1"/>
              </p:cNvSpPr>
              <p:nvPr/>
            </p:nvSpPr>
            <p:spPr bwMode="auto">
              <a:xfrm>
                <a:off x="7416" y="7361"/>
                <a:ext cx="900" cy="23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lIns="0" tIns="0" rIns="0" bIns="0"/>
              <a:lstStyle/>
              <a:p>
                <a:r>
                  <a:rPr lang="en-US" sz="1000" b="1">
                    <a:latin typeface="Times New Roman" pitchFamily="18" charset="0"/>
                  </a:rPr>
                  <a:t>Embryo</a:t>
                </a:r>
                <a:endParaRPr lang="en-US"/>
              </a:p>
            </p:txBody>
          </p:sp>
          <p:sp>
            <p:nvSpPr>
              <p:cNvPr id="13" name="Text Box 21"/>
              <p:cNvSpPr txBox="1">
                <a:spLocks noChangeArrowheads="1"/>
              </p:cNvSpPr>
              <p:nvPr/>
            </p:nvSpPr>
            <p:spPr bwMode="auto">
              <a:xfrm>
                <a:off x="7254" y="7963"/>
                <a:ext cx="1260" cy="23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lIns="0" tIns="0" rIns="0" bIns="0"/>
              <a:lstStyle/>
              <a:p>
                <a:r>
                  <a:rPr lang="en-US" sz="1000" b="1">
                    <a:latin typeface="Times New Roman" pitchFamily="18" charset="0"/>
                  </a:rPr>
                  <a:t>2ndry yolk sac</a:t>
                </a:r>
                <a:endParaRPr lang="en-US"/>
              </a:p>
            </p:txBody>
          </p:sp>
          <p:sp>
            <p:nvSpPr>
              <p:cNvPr id="14" name="Text Box 22"/>
              <p:cNvSpPr txBox="1">
                <a:spLocks noChangeArrowheads="1"/>
              </p:cNvSpPr>
              <p:nvPr/>
            </p:nvSpPr>
            <p:spPr bwMode="auto">
              <a:xfrm>
                <a:off x="4869" y="7916"/>
                <a:ext cx="900" cy="23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lIns="0" tIns="0" rIns="0" bIns="0"/>
              <a:lstStyle/>
              <a:p>
                <a:r>
                  <a:rPr lang="en-US" sz="1000" b="1" dirty="0" err="1">
                    <a:latin typeface="Times New Roman" pitchFamily="18" charset="0"/>
                  </a:rPr>
                  <a:t>Allantois</a:t>
                </a:r>
                <a:endParaRPr lang="en-US" dirty="0"/>
              </a:p>
            </p:txBody>
          </p:sp>
          <p:sp>
            <p:nvSpPr>
              <p:cNvPr id="15" name="Text Box 23"/>
              <p:cNvSpPr txBox="1">
                <a:spLocks noChangeArrowheads="1"/>
              </p:cNvSpPr>
              <p:nvPr/>
            </p:nvSpPr>
            <p:spPr bwMode="auto">
              <a:xfrm>
                <a:off x="5454" y="8381"/>
                <a:ext cx="1800" cy="24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lIns="0" tIns="0" rIns="0" bIns="0"/>
              <a:lstStyle/>
              <a:p>
                <a:r>
                  <a:rPr lang="en-US" sz="1000" b="1">
                    <a:latin typeface="Times New Roman" pitchFamily="18" charset="0"/>
                  </a:rPr>
                  <a:t>Extraembryo coelom</a:t>
                </a:r>
                <a:endParaRPr lang="en-US"/>
              </a:p>
            </p:txBody>
          </p:sp>
          <p:sp>
            <p:nvSpPr>
              <p:cNvPr id="16" name="Text Box 24"/>
              <p:cNvSpPr txBox="1">
                <a:spLocks noChangeArrowheads="1"/>
              </p:cNvSpPr>
              <p:nvPr/>
            </p:nvSpPr>
            <p:spPr bwMode="auto">
              <a:xfrm>
                <a:off x="4104" y="6551"/>
                <a:ext cx="1080" cy="42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lIns="0" tIns="0" rIns="0" bIns="0"/>
              <a:lstStyle/>
              <a:p>
                <a:r>
                  <a:rPr lang="en-US" sz="1000" b="1">
                    <a:latin typeface="Times New Roman" pitchFamily="18" charset="0"/>
                  </a:rPr>
                  <a:t>Connecting stalk</a:t>
                </a:r>
                <a:endParaRPr lang="en-US"/>
              </a:p>
            </p:txBody>
          </p:sp>
          <p:sp>
            <p:nvSpPr>
              <p:cNvPr id="17" name="Text Box 25"/>
              <p:cNvSpPr txBox="1">
                <a:spLocks noChangeArrowheads="1"/>
              </p:cNvSpPr>
              <p:nvPr/>
            </p:nvSpPr>
            <p:spPr bwMode="auto">
              <a:xfrm>
                <a:off x="4119" y="7061"/>
                <a:ext cx="900" cy="4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lIns="0" tIns="0" rIns="0" bIns="0"/>
              <a:lstStyle/>
              <a:p>
                <a:r>
                  <a:rPr lang="en-US" sz="1000" b="1">
                    <a:latin typeface="Times New Roman" pitchFamily="18" charset="0"/>
                  </a:rPr>
                  <a:t>Chorionic villi</a:t>
                </a:r>
                <a:endParaRPr lang="en-US"/>
              </a:p>
            </p:txBody>
          </p:sp>
        </p:grpSp>
        <p:sp>
          <p:nvSpPr>
            <p:cNvPr id="6" name="Text Box 26"/>
            <p:cNvSpPr txBox="1">
              <a:spLocks noChangeArrowheads="1"/>
            </p:cNvSpPr>
            <p:nvPr/>
          </p:nvSpPr>
          <p:spPr bwMode="auto">
            <a:xfrm>
              <a:off x="6426" y="4732"/>
              <a:ext cx="2088" cy="3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algn="ctr"/>
              <a:r>
                <a:rPr lang="en-US" sz="1000" b="1">
                  <a:latin typeface="Times New Roman" pitchFamily="18" charset="0"/>
                </a:rPr>
                <a:t>Chorionic vesicle stage</a:t>
              </a:r>
              <a:endParaRPr lang="en-US"/>
            </a:p>
          </p:txBody>
        </p:sp>
      </p:grp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533400"/>
            <a:ext cx="7772400" cy="3276600"/>
          </a:xfrm>
        </p:spPr>
        <p:txBody>
          <a:bodyPr/>
          <a:lstStyle/>
          <a:p>
            <a:pPr algn="just" rtl="0">
              <a:buFontTx/>
              <a:buNone/>
            </a:pPr>
            <a:r>
              <a:rPr lang="en-US" altLang="zh-CN" sz="2800" dirty="0"/>
              <a:t>2) formation of mesoderm: early of 3 weeks</a:t>
            </a:r>
          </a:p>
          <a:p>
            <a:pPr algn="just" rtl="0">
              <a:buFontTx/>
              <a:buNone/>
            </a:pPr>
            <a:r>
              <a:rPr lang="en-US" altLang="zh-CN" sz="2800" dirty="0"/>
              <a:t>---primitive streak: cells of </a:t>
            </a:r>
            <a:r>
              <a:rPr lang="en-US" altLang="zh-CN" sz="2800" dirty="0" err="1"/>
              <a:t>epiblast</a:t>
            </a:r>
            <a:r>
              <a:rPr lang="en-US" altLang="zh-CN" sz="2800" dirty="0"/>
              <a:t> proliferate to form a longitudinal arranged cell cord</a:t>
            </a:r>
          </a:p>
          <a:p>
            <a:pPr algn="just" rtl="0">
              <a:buFontTx/>
              <a:buNone/>
            </a:pPr>
            <a:r>
              <a:rPr lang="en-US" altLang="zh-CN" sz="2800" dirty="0"/>
              <a:t>---primitive groove</a:t>
            </a:r>
          </a:p>
          <a:p>
            <a:pPr algn="just" rtl="0">
              <a:buFontTx/>
              <a:buNone/>
            </a:pPr>
            <a:r>
              <a:rPr lang="en-US" altLang="zh-CN" sz="2800" dirty="0"/>
              <a:t>---primitive node</a:t>
            </a:r>
          </a:p>
          <a:p>
            <a:pPr algn="just" rtl="0">
              <a:buFontTx/>
              <a:buNone/>
            </a:pPr>
            <a:r>
              <a:rPr lang="en-US" altLang="zh-CN" sz="2800" dirty="0"/>
              <a:t>---primitive pit</a:t>
            </a:r>
          </a:p>
          <a:p>
            <a:pPr algn="l" rtl="0"/>
            <a:endParaRPr lang="en-US" altLang="zh-CN" sz="2800" dirty="0"/>
          </a:p>
        </p:txBody>
      </p:sp>
      <p:sp>
        <p:nvSpPr>
          <p:cNvPr id="19461" name="Rectangle 5"/>
          <p:cNvSpPr>
            <a:spLocks noChangeArrowheads="1"/>
          </p:cNvSpPr>
          <p:nvPr/>
        </p:nvSpPr>
        <p:spPr bwMode="auto">
          <a:xfrm>
            <a:off x="2486025" y="13144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ar-JO"/>
          </a:p>
        </p:txBody>
      </p:sp>
      <p:pic>
        <p:nvPicPr>
          <p:cNvPr id="15" name="Picture 2" descr="Image-37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14810" y="2000240"/>
            <a:ext cx="4714908" cy="46439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447800"/>
            <a:ext cx="7772400" cy="4114800"/>
          </a:xfrm>
        </p:spPr>
        <p:txBody>
          <a:bodyPr/>
          <a:lstStyle/>
          <a:p>
            <a:pPr algn="just" rtl="0">
              <a:buFontTx/>
              <a:buNone/>
            </a:pPr>
            <a:r>
              <a:rPr lang="en-US" altLang="zh-CN" sz="2800" dirty="0"/>
              <a:t>---mesoderm: </a:t>
            </a:r>
            <a:r>
              <a:rPr lang="en-US" altLang="zh-CN" sz="2800" dirty="0" err="1"/>
              <a:t>intraembryonic</a:t>
            </a:r>
            <a:r>
              <a:rPr lang="en-US" altLang="zh-CN" sz="2800" dirty="0"/>
              <a:t> mesoderm</a:t>
            </a:r>
          </a:p>
          <a:p>
            <a:pPr algn="just" rtl="0">
              <a:buFontTx/>
              <a:buNone/>
            </a:pPr>
            <a:r>
              <a:rPr lang="en-US" altLang="zh-CN" sz="2800" dirty="0"/>
              <a:t>---endoderm: hypoblast cells are replaced by </a:t>
            </a:r>
            <a:r>
              <a:rPr lang="en-US" altLang="zh-CN" sz="2800" dirty="0" err="1"/>
              <a:t>epiblast</a:t>
            </a:r>
            <a:r>
              <a:rPr lang="en-US" altLang="zh-CN" sz="2800" dirty="0"/>
              <a:t> cells</a:t>
            </a:r>
          </a:p>
          <a:p>
            <a:pPr algn="just" rtl="0">
              <a:buFontTx/>
              <a:buNone/>
            </a:pPr>
            <a:r>
              <a:rPr lang="en-US" altLang="zh-CN" sz="2800" dirty="0"/>
              <a:t>---ectoderm: </a:t>
            </a:r>
            <a:r>
              <a:rPr lang="en-US" altLang="zh-CN" sz="2800" dirty="0" err="1"/>
              <a:t>epiblast</a:t>
            </a:r>
            <a:r>
              <a:rPr lang="en-US" altLang="zh-CN" sz="2800" dirty="0"/>
              <a:t> changed the name into ectoderm</a:t>
            </a:r>
          </a:p>
          <a:p>
            <a:pPr algn="just" rtl="0">
              <a:buFontTx/>
              <a:buNone/>
            </a:pPr>
            <a:r>
              <a:rPr lang="en-US" altLang="zh-CN" sz="2800" dirty="0"/>
              <a:t>* </a:t>
            </a:r>
            <a:r>
              <a:rPr lang="en-US" altLang="zh-CN" sz="2800" dirty="0" err="1"/>
              <a:t>trilaminar</a:t>
            </a:r>
            <a:r>
              <a:rPr lang="en-US" altLang="zh-CN" sz="2800" dirty="0"/>
              <a:t> germ disc: endoderm + mesoderm + ectoderm</a:t>
            </a:r>
          </a:p>
          <a:p>
            <a:pPr algn="just" rtl="0">
              <a:buFontTx/>
              <a:buNone/>
            </a:pPr>
            <a:r>
              <a:rPr lang="en-US" altLang="zh-CN" sz="2800" dirty="0"/>
              <a:t>* determination of head and tail of germ disc</a:t>
            </a:r>
          </a:p>
          <a:p>
            <a:pPr algn="l" rtl="0"/>
            <a:endParaRPr lang="en-US" altLang="zh-CN" sz="2800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838200"/>
            <a:ext cx="7924800" cy="1600200"/>
          </a:xfrm>
        </p:spPr>
        <p:txBody>
          <a:bodyPr/>
          <a:lstStyle/>
          <a:p>
            <a:pPr algn="just" rtl="0">
              <a:buFontTx/>
              <a:buNone/>
            </a:pPr>
            <a:r>
              <a:rPr lang="en-US" altLang="zh-CN" sz="2800" dirty="0"/>
              <a:t>---head </a:t>
            </a:r>
            <a:r>
              <a:rPr lang="en-US" altLang="zh-CN" sz="2800" dirty="0" err="1"/>
              <a:t>process→notochordal</a:t>
            </a:r>
            <a:r>
              <a:rPr lang="en-US" altLang="zh-CN" sz="2800" dirty="0"/>
              <a:t> tube → notochord</a:t>
            </a:r>
          </a:p>
          <a:p>
            <a:pPr algn="just" rtl="0">
              <a:buFontTx/>
              <a:buNone/>
            </a:pPr>
            <a:r>
              <a:rPr lang="en-US" altLang="zh-CN" sz="2800" dirty="0"/>
              <a:t>---</a:t>
            </a:r>
            <a:r>
              <a:rPr lang="en-US" altLang="zh-CN" sz="2800" dirty="0" err="1"/>
              <a:t>buccopharyngeal</a:t>
            </a:r>
            <a:r>
              <a:rPr lang="en-US" altLang="zh-CN" sz="2800" dirty="0"/>
              <a:t> membrane</a:t>
            </a:r>
          </a:p>
          <a:p>
            <a:pPr algn="just" rtl="0">
              <a:buFontTx/>
              <a:buNone/>
            </a:pPr>
            <a:r>
              <a:rPr lang="en-US" altLang="zh-CN" sz="2800" dirty="0"/>
              <a:t>---</a:t>
            </a:r>
            <a:r>
              <a:rPr lang="en-US" altLang="zh-CN" sz="2800" dirty="0" err="1"/>
              <a:t>cloacal</a:t>
            </a:r>
            <a:r>
              <a:rPr lang="en-US" altLang="zh-CN" sz="2800" dirty="0"/>
              <a:t> membrane</a:t>
            </a:r>
          </a:p>
          <a:p>
            <a:pPr algn="l" rtl="0"/>
            <a:endParaRPr lang="en-US" altLang="zh-CN" sz="2800" dirty="0"/>
          </a:p>
        </p:txBody>
      </p:sp>
      <p:sp>
        <p:nvSpPr>
          <p:cNvPr id="21509" name="Rectangle 5"/>
          <p:cNvSpPr>
            <a:spLocks noChangeArrowheads="1"/>
          </p:cNvSpPr>
          <p:nvPr/>
        </p:nvSpPr>
        <p:spPr bwMode="auto">
          <a:xfrm>
            <a:off x="2371725" y="20097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ar-JO"/>
          </a:p>
        </p:txBody>
      </p:sp>
      <p:grpSp>
        <p:nvGrpSpPr>
          <p:cNvPr id="5" name="Group 11"/>
          <p:cNvGrpSpPr>
            <a:grpSpLocks/>
          </p:cNvGrpSpPr>
          <p:nvPr/>
        </p:nvGrpSpPr>
        <p:grpSpPr bwMode="auto">
          <a:xfrm>
            <a:off x="785786" y="2667000"/>
            <a:ext cx="4429156" cy="3833834"/>
            <a:chOff x="5664" y="5968"/>
            <a:chExt cx="3405" cy="1991"/>
          </a:xfrm>
        </p:grpSpPr>
        <p:pic>
          <p:nvPicPr>
            <p:cNvPr id="6" name="Picture 12" descr="Image59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6834" y="6024"/>
              <a:ext cx="1140" cy="193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7" name="Text Box 13"/>
            <p:cNvSpPr txBox="1">
              <a:spLocks noChangeArrowheads="1"/>
            </p:cNvSpPr>
            <p:nvPr/>
          </p:nvSpPr>
          <p:spPr bwMode="auto">
            <a:xfrm>
              <a:off x="5964" y="5968"/>
              <a:ext cx="1080" cy="5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r>
                <a:rPr lang="en-US" sz="1000" b="1">
                  <a:latin typeface="Times New Roman" pitchFamily="18" charset="0"/>
                </a:rPr>
                <a:t>Oral membrane</a:t>
              </a:r>
              <a:endParaRPr lang="en-US"/>
            </a:p>
          </p:txBody>
        </p:sp>
        <p:sp>
          <p:nvSpPr>
            <p:cNvPr id="8" name="Text Box 14"/>
            <p:cNvSpPr txBox="1">
              <a:spLocks noChangeArrowheads="1"/>
            </p:cNvSpPr>
            <p:nvPr/>
          </p:nvSpPr>
          <p:spPr bwMode="auto">
            <a:xfrm>
              <a:off x="5934" y="6626"/>
              <a:ext cx="1080" cy="1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r>
                <a:rPr lang="en-US" sz="1000" b="1">
                  <a:latin typeface="Times New Roman" pitchFamily="18" charset="0"/>
                </a:rPr>
                <a:t>Notochord</a:t>
              </a:r>
              <a:endParaRPr lang="en-US"/>
            </a:p>
          </p:txBody>
        </p:sp>
        <p:sp>
          <p:nvSpPr>
            <p:cNvPr id="9" name="Text Box 15"/>
            <p:cNvSpPr txBox="1">
              <a:spLocks noChangeArrowheads="1"/>
            </p:cNvSpPr>
            <p:nvPr/>
          </p:nvSpPr>
          <p:spPr bwMode="auto">
            <a:xfrm>
              <a:off x="5799" y="7211"/>
              <a:ext cx="1440" cy="1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r>
                <a:rPr lang="en-US" sz="1000" b="1">
                  <a:latin typeface="Times New Roman" pitchFamily="18" charset="0"/>
                </a:rPr>
                <a:t>Primitive node</a:t>
              </a:r>
              <a:endParaRPr lang="en-US"/>
            </a:p>
          </p:txBody>
        </p:sp>
        <p:sp>
          <p:nvSpPr>
            <p:cNvPr id="10" name="Text Box 16"/>
            <p:cNvSpPr txBox="1">
              <a:spLocks noChangeArrowheads="1"/>
            </p:cNvSpPr>
            <p:nvPr/>
          </p:nvSpPr>
          <p:spPr bwMode="auto">
            <a:xfrm>
              <a:off x="5664" y="7451"/>
              <a:ext cx="1440" cy="1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r>
                <a:rPr lang="en-US" sz="1000" b="1">
                  <a:latin typeface="Times New Roman" pitchFamily="18" charset="0"/>
                </a:rPr>
                <a:t>Primitive streak</a:t>
              </a:r>
              <a:endParaRPr lang="en-US"/>
            </a:p>
          </p:txBody>
        </p:sp>
        <p:sp>
          <p:nvSpPr>
            <p:cNvPr id="11" name="Line 17"/>
            <p:cNvSpPr>
              <a:spLocks noChangeShapeType="1"/>
            </p:cNvSpPr>
            <p:nvPr/>
          </p:nvSpPr>
          <p:spPr bwMode="auto">
            <a:xfrm>
              <a:off x="7614" y="6941"/>
              <a:ext cx="36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ar-JO"/>
            </a:p>
          </p:txBody>
        </p:sp>
        <p:sp>
          <p:nvSpPr>
            <p:cNvPr id="12" name="Line 18"/>
            <p:cNvSpPr>
              <a:spLocks noChangeShapeType="1"/>
            </p:cNvSpPr>
            <p:nvPr/>
          </p:nvSpPr>
          <p:spPr bwMode="auto">
            <a:xfrm>
              <a:off x="7434" y="6581"/>
              <a:ext cx="540" cy="36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ar-JO"/>
            </a:p>
          </p:txBody>
        </p:sp>
        <p:sp>
          <p:nvSpPr>
            <p:cNvPr id="13" name="Freeform 19"/>
            <p:cNvSpPr>
              <a:spLocks/>
            </p:cNvSpPr>
            <p:nvPr/>
          </p:nvSpPr>
          <p:spPr bwMode="auto">
            <a:xfrm>
              <a:off x="7650" y="6941"/>
              <a:ext cx="309" cy="124"/>
            </a:xfrm>
            <a:custGeom>
              <a:avLst/>
              <a:gdLst>
                <a:gd name="T0" fmla="*/ 0 w 309"/>
                <a:gd name="T1" fmla="*/ 124 h 124"/>
                <a:gd name="T2" fmla="*/ 309 w 309"/>
                <a:gd name="T3" fmla="*/ 0 h 124"/>
                <a:gd name="T4" fmla="*/ 0 60000 65536"/>
                <a:gd name="T5" fmla="*/ 0 60000 65536"/>
                <a:gd name="T6" fmla="*/ 0 w 309"/>
                <a:gd name="T7" fmla="*/ 0 h 124"/>
                <a:gd name="T8" fmla="*/ 309 w 309"/>
                <a:gd name="T9" fmla="*/ 124 h 124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309" h="124">
                  <a:moveTo>
                    <a:pt x="0" y="124"/>
                  </a:moveTo>
                  <a:lnTo>
                    <a:pt x="309" y="0"/>
                  </a:ln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ar-EG"/>
            </a:p>
          </p:txBody>
        </p:sp>
        <p:sp>
          <p:nvSpPr>
            <p:cNvPr id="14" name="Text Box 20"/>
            <p:cNvSpPr txBox="1">
              <a:spLocks noChangeArrowheads="1"/>
            </p:cNvSpPr>
            <p:nvPr/>
          </p:nvSpPr>
          <p:spPr bwMode="auto">
            <a:xfrm>
              <a:off x="7989" y="6806"/>
              <a:ext cx="1080" cy="5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r>
                <a:rPr lang="en-US" sz="1000" b="1">
                  <a:latin typeface="Times New Roman" pitchFamily="18" charset="0"/>
                </a:rPr>
                <a:t>2ndry mesoderm</a:t>
              </a:r>
              <a:endParaRPr lang="en-US"/>
            </a:p>
          </p:txBody>
        </p:sp>
      </p:grp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 rtl="0">
              <a:buFontTx/>
              <a:buNone/>
            </a:pPr>
            <a:r>
              <a:rPr lang="en-US" altLang="zh-CN" sz="2800" dirty="0"/>
              <a:t>3)differentiation of </a:t>
            </a:r>
            <a:r>
              <a:rPr lang="en-US" altLang="zh-CN" sz="2800" dirty="0" err="1"/>
              <a:t>trilaminar</a:t>
            </a:r>
            <a:r>
              <a:rPr lang="en-US" altLang="zh-CN" sz="2800" dirty="0"/>
              <a:t> germ disc: 4</a:t>
            </a:r>
            <a:r>
              <a:rPr lang="en-US" altLang="zh-CN" sz="2800" baseline="30000" dirty="0"/>
              <a:t>th</a:t>
            </a:r>
            <a:r>
              <a:rPr lang="en-US" altLang="zh-CN" sz="2800" dirty="0"/>
              <a:t> </a:t>
            </a:r>
            <a:r>
              <a:rPr lang="en-US" altLang="zh-CN" sz="2800" dirty="0">
                <a:latin typeface="Times New Roman"/>
              </a:rPr>
              <a:t>–</a:t>
            </a:r>
            <a:r>
              <a:rPr lang="en-US" altLang="zh-CN" sz="2800" dirty="0"/>
              <a:t>8</a:t>
            </a:r>
            <a:r>
              <a:rPr lang="en-US" altLang="zh-CN" sz="2800" baseline="30000" dirty="0"/>
              <a:t>th</a:t>
            </a:r>
            <a:r>
              <a:rPr lang="en-US" altLang="zh-CN" sz="2800" dirty="0"/>
              <a:t> weeks</a:t>
            </a:r>
          </a:p>
          <a:p>
            <a:pPr algn="just" rtl="0">
              <a:buFontTx/>
              <a:buNone/>
            </a:pPr>
            <a:r>
              <a:rPr lang="en-US" altLang="zh-CN" sz="2800" dirty="0"/>
              <a:t>---differentiation: same cells which are primordial and </a:t>
            </a:r>
            <a:r>
              <a:rPr lang="en-US" altLang="zh-CN" sz="2800" dirty="0" err="1"/>
              <a:t>inmuture</a:t>
            </a:r>
            <a:r>
              <a:rPr lang="en-US" altLang="zh-CN" sz="2800" dirty="0"/>
              <a:t> differentiate into different cells which have specific structure and function</a:t>
            </a:r>
          </a:p>
          <a:p>
            <a:pPr algn="just" rtl="0">
              <a:buFontTx/>
              <a:buNone/>
            </a:pPr>
            <a:r>
              <a:rPr lang="en-US" altLang="zh-CN" sz="2800" dirty="0"/>
              <a:t>---induction: some tissues effect the differentiation, and determine the differentiating orientation of another tissue</a:t>
            </a:r>
          </a:p>
          <a:p>
            <a:pPr algn="l" rtl="0">
              <a:buFontTx/>
              <a:buNone/>
            </a:pPr>
            <a:endParaRPr lang="en-US" altLang="zh-CN" sz="2800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1295400"/>
            <a:ext cx="3886200" cy="3810000"/>
          </a:xfrm>
        </p:spPr>
        <p:txBody>
          <a:bodyPr/>
          <a:lstStyle/>
          <a:p>
            <a:pPr algn="l"/>
            <a:r>
              <a:rPr lang="en-US" altLang="zh-CN" sz="4000" b="1" dirty="0"/>
              <a:t>4. The development of fetal membrane and placenta</a:t>
            </a:r>
            <a:r>
              <a:rPr lang="en-US" altLang="zh-CN" dirty="0"/>
              <a:t/>
            </a:r>
            <a:br>
              <a:rPr lang="en-US" altLang="zh-CN" dirty="0"/>
            </a:br>
            <a:endParaRPr lang="en-US" altLang="zh-CN" dirty="0"/>
          </a:p>
        </p:txBody>
      </p:sp>
      <p:sp>
        <p:nvSpPr>
          <p:cNvPr id="59395" name="Rectangle 3"/>
          <p:cNvSpPr>
            <a:spLocks noChangeArrowheads="1"/>
          </p:cNvSpPr>
          <p:nvPr/>
        </p:nvSpPr>
        <p:spPr bwMode="auto">
          <a:xfrm>
            <a:off x="3209925" y="12382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ar-JO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762000"/>
            <a:ext cx="3352800" cy="2514600"/>
          </a:xfrm>
        </p:spPr>
        <p:txBody>
          <a:bodyPr/>
          <a:lstStyle/>
          <a:p>
            <a:pPr algn="just" rtl="0">
              <a:lnSpc>
                <a:spcPct val="90000"/>
              </a:lnSpc>
              <a:buFontTx/>
              <a:buNone/>
            </a:pPr>
            <a:r>
              <a:rPr lang="en-US" altLang="zh-CN" dirty="0"/>
              <a:t>1) </a:t>
            </a:r>
            <a:r>
              <a:rPr lang="en-US" altLang="zh-CN" dirty="0" err="1"/>
              <a:t>chorion</a:t>
            </a:r>
            <a:r>
              <a:rPr lang="en-US" altLang="zh-CN" dirty="0"/>
              <a:t>:</a:t>
            </a:r>
          </a:p>
          <a:p>
            <a:pPr algn="just" rtl="0">
              <a:lnSpc>
                <a:spcPct val="90000"/>
              </a:lnSpc>
              <a:buFontTx/>
              <a:buNone/>
            </a:pPr>
            <a:r>
              <a:rPr lang="en-US" altLang="zh-CN" dirty="0"/>
              <a:t>---formed by </a:t>
            </a:r>
            <a:r>
              <a:rPr lang="en-US" altLang="zh-CN" dirty="0" err="1"/>
              <a:t>trophoblast</a:t>
            </a:r>
            <a:r>
              <a:rPr lang="en-US" altLang="zh-CN" dirty="0"/>
              <a:t> and </a:t>
            </a:r>
            <a:r>
              <a:rPr lang="en-US" altLang="zh-CN" dirty="0" err="1"/>
              <a:t>extraembryonic</a:t>
            </a:r>
            <a:r>
              <a:rPr lang="en-US" altLang="zh-CN" dirty="0"/>
              <a:t> mesoderm</a:t>
            </a:r>
          </a:p>
          <a:p>
            <a:pPr algn="l" rtl="0">
              <a:lnSpc>
                <a:spcPct val="90000"/>
              </a:lnSpc>
            </a:pPr>
            <a:endParaRPr lang="en-US" altLang="zh-CN" dirty="0"/>
          </a:p>
        </p:txBody>
      </p:sp>
      <p:pic>
        <p:nvPicPr>
          <p:cNvPr id="71683" name="Picture 3" descr="绒毛膜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90600" y="3505200"/>
            <a:ext cx="3429000" cy="24384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838200" y="914400"/>
            <a:ext cx="7772400" cy="2590800"/>
          </a:xfrm>
        </p:spPr>
        <p:txBody>
          <a:bodyPr/>
          <a:lstStyle/>
          <a:p>
            <a:pPr algn="just" rtl="0">
              <a:lnSpc>
                <a:spcPct val="90000"/>
              </a:lnSpc>
              <a:buFontTx/>
              <a:buNone/>
            </a:pPr>
            <a:r>
              <a:rPr lang="en-US" altLang="zh-CN" sz="2800" dirty="0"/>
              <a:t>2) yolk sac:</a:t>
            </a:r>
          </a:p>
          <a:p>
            <a:pPr algn="just" rtl="0">
              <a:lnSpc>
                <a:spcPct val="90000"/>
              </a:lnSpc>
              <a:buFontTx/>
              <a:buNone/>
            </a:pPr>
            <a:r>
              <a:rPr lang="en-US" altLang="zh-CN" sz="2800" dirty="0"/>
              <a:t>---blood island: primitive blood cell- derived from </a:t>
            </a:r>
            <a:r>
              <a:rPr lang="en-US" altLang="zh-CN" sz="2800" dirty="0" err="1"/>
              <a:t>extraembryonic</a:t>
            </a:r>
            <a:r>
              <a:rPr lang="en-US" altLang="zh-CN" sz="2800" dirty="0"/>
              <a:t> mesoderm on the wall of yolk sac</a:t>
            </a:r>
          </a:p>
          <a:p>
            <a:pPr algn="just" rtl="0">
              <a:lnSpc>
                <a:spcPct val="90000"/>
              </a:lnSpc>
              <a:buFontTx/>
              <a:buNone/>
            </a:pPr>
            <a:r>
              <a:rPr lang="en-US" altLang="zh-CN" sz="2800" dirty="0"/>
              <a:t>---primordial germ cell: derived from endoderm of yolk sac</a:t>
            </a:r>
          </a:p>
          <a:p>
            <a:pPr algn="l" rtl="0">
              <a:lnSpc>
                <a:spcPct val="90000"/>
              </a:lnSpc>
            </a:pPr>
            <a:endParaRPr lang="en-US" altLang="zh-CN" sz="2800" dirty="0"/>
          </a:p>
        </p:txBody>
      </p:sp>
      <p:pic>
        <p:nvPicPr>
          <p:cNvPr id="74755" name="Picture 3" descr="卵黄囊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38200" y="3962400"/>
            <a:ext cx="2590800" cy="2057400"/>
          </a:xfrm>
          <a:prstGeom prst="rect">
            <a:avLst/>
          </a:prstGeom>
          <a:noFill/>
        </p:spPr>
      </p:pic>
      <p:pic>
        <p:nvPicPr>
          <p:cNvPr id="74756" name="Picture 4" descr="卵黄囊I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352800" y="3962400"/>
            <a:ext cx="2705100" cy="2057400"/>
          </a:xfrm>
          <a:prstGeom prst="rect">
            <a:avLst/>
          </a:prstGeom>
          <a:noFill/>
        </p:spPr>
      </p:pic>
      <p:pic>
        <p:nvPicPr>
          <p:cNvPr id="74757" name="Picture 5" descr="卵黄囊II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943600" y="3962400"/>
            <a:ext cx="2438400" cy="20701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642910" y="928670"/>
            <a:ext cx="7129490" cy="4710130"/>
          </a:xfrm>
        </p:spPr>
        <p:txBody>
          <a:bodyPr/>
          <a:lstStyle/>
          <a:p>
            <a:pPr rtl="0"/>
            <a:r>
              <a:rPr lang="en-US" dirty="0" smtClean="0">
                <a:solidFill>
                  <a:schemeClr val="tx1"/>
                </a:solidFill>
              </a:rPr>
              <a:t>Medical  importance of studying embryology:</a:t>
            </a:r>
          </a:p>
          <a:p>
            <a:pPr algn="l" rtl="0">
              <a:buFont typeface="Arial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</a:rPr>
              <a:t>Understand processes of life.</a:t>
            </a:r>
          </a:p>
          <a:p>
            <a:pPr algn="l" rtl="0">
              <a:buFont typeface="Arial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</a:rPr>
              <a:t>Gives a rationale for anatomy.</a:t>
            </a:r>
          </a:p>
          <a:p>
            <a:pPr algn="l" rtl="0">
              <a:buFont typeface="Arial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</a:rPr>
              <a:t>Understand congenital diseases.</a:t>
            </a:r>
          </a:p>
          <a:p>
            <a:pPr algn="l" rtl="0">
              <a:buFont typeface="Arial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</a:rPr>
              <a:t>Emphasis on teratology.</a:t>
            </a:r>
          </a:p>
          <a:p>
            <a:pPr algn="l" rtl="0">
              <a:buFont typeface="Arial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</a:rPr>
              <a:t>Applied aspects.</a:t>
            </a:r>
            <a:endParaRPr lang="ar-JO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685800"/>
            <a:ext cx="7772400" cy="5410200"/>
          </a:xfrm>
        </p:spPr>
        <p:txBody>
          <a:bodyPr>
            <a:normAutofit lnSpcReduction="10000"/>
          </a:bodyPr>
          <a:lstStyle/>
          <a:p>
            <a:pPr algn="just" rtl="0">
              <a:lnSpc>
                <a:spcPct val="90000"/>
              </a:lnSpc>
              <a:buFontTx/>
              <a:buNone/>
            </a:pPr>
            <a:r>
              <a:rPr lang="en-US" altLang="zh-CN" sz="2800" dirty="0"/>
              <a:t>3) amnion: </a:t>
            </a:r>
          </a:p>
          <a:p>
            <a:pPr algn="just" rtl="0">
              <a:lnSpc>
                <a:spcPct val="90000"/>
              </a:lnSpc>
              <a:buFontTx/>
              <a:buNone/>
            </a:pPr>
            <a:r>
              <a:rPr lang="en-US" altLang="zh-CN" sz="2800" dirty="0"/>
              <a:t>---amniotic membrane: </a:t>
            </a:r>
            <a:r>
              <a:rPr lang="en-US" altLang="zh-CN" sz="2800" dirty="0" smtClean="0"/>
              <a:t>amniotic </a:t>
            </a:r>
            <a:r>
              <a:rPr lang="en-US" altLang="zh-CN" sz="2800" dirty="0" err="1"/>
              <a:t>epi</a:t>
            </a:r>
            <a:r>
              <a:rPr lang="en-US" altLang="zh-CN" sz="2800" dirty="0"/>
              <a:t>. + </a:t>
            </a:r>
            <a:r>
              <a:rPr lang="en-US" altLang="zh-CN" sz="2800" dirty="0" err="1"/>
              <a:t>extraembryonic</a:t>
            </a:r>
            <a:r>
              <a:rPr lang="en-US" altLang="zh-CN" sz="2800" dirty="0"/>
              <a:t> mesoderm</a:t>
            </a:r>
          </a:p>
          <a:p>
            <a:pPr algn="just" rtl="0">
              <a:lnSpc>
                <a:spcPct val="90000"/>
              </a:lnSpc>
              <a:buFontTx/>
              <a:buNone/>
            </a:pPr>
            <a:endParaRPr lang="en-US" altLang="zh-CN" sz="2800" dirty="0"/>
          </a:p>
          <a:p>
            <a:pPr algn="just" rtl="0">
              <a:lnSpc>
                <a:spcPct val="90000"/>
              </a:lnSpc>
              <a:buFontTx/>
              <a:buNone/>
            </a:pPr>
            <a:endParaRPr lang="en-US" altLang="zh-CN" sz="2800" dirty="0"/>
          </a:p>
          <a:p>
            <a:pPr algn="just" rtl="0">
              <a:lnSpc>
                <a:spcPct val="90000"/>
              </a:lnSpc>
              <a:buFontTx/>
              <a:buNone/>
            </a:pPr>
            <a:endParaRPr lang="en-US" altLang="zh-CN" sz="2800" dirty="0"/>
          </a:p>
          <a:p>
            <a:pPr algn="just" rtl="0">
              <a:lnSpc>
                <a:spcPct val="90000"/>
              </a:lnSpc>
              <a:buFontTx/>
              <a:buNone/>
            </a:pPr>
            <a:r>
              <a:rPr lang="en-US" altLang="zh-CN" sz="2800" dirty="0"/>
              <a:t>---amniotic fluid: </a:t>
            </a:r>
          </a:p>
          <a:p>
            <a:pPr algn="just" rtl="0">
              <a:lnSpc>
                <a:spcPct val="90000"/>
              </a:lnSpc>
              <a:buFontTx/>
              <a:buNone/>
            </a:pPr>
            <a:r>
              <a:rPr lang="en-US" altLang="zh-CN" sz="2800" dirty="0"/>
              <a:t>/secrete by amniotic </a:t>
            </a:r>
            <a:r>
              <a:rPr lang="en-US" altLang="zh-CN" sz="2800" dirty="0" err="1"/>
              <a:t>epi</a:t>
            </a:r>
            <a:r>
              <a:rPr lang="en-US" altLang="zh-CN" sz="2800" dirty="0"/>
              <a:t>.</a:t>
            </a:r>
          </a:p>
          <a:p>
            <a:pPr algn="just" rtl="0">
              <a:lnSpc>
                <a:spcPct val="90000"/>
              </a:lnSpc>
              <a:buFontTx/>
              <a:buNone/>
            </a:pPr>
            <a:r>
              <a:rPr lang="en-US" altLang="zh-CN" sz="2800" dirty="0"/>
              <a:t>/slight basic fluid: 500-1000ml</a:t>
            </a:r>
          </a:p>
          <a:p>
            <a:pPr algn="just" rtl="0">
              <a:lnSpc>
                <a:spcPct val="90000"/>
              </a:lnSpc>
              <a:buFontTx/>
              <a:buNone/>
            </a:pPr>
            <a:r>
              <a:rPr lang="en-US" altLang="zh-CN" sz="2800" dirty="0"/>
              <a:t>  -</a:t>
            </a:r>
            <a:r>
              <a:rPr lang="en-US" altLang="zh-CN" sz="2800" dirty="0" err="1"/>
              <a:t>polyhydramnios</a:t>
            </a:r>
            <a:r>
              <a:rPr lang="en-US" altLang="zh-CN" sz="2800" dirty="0"/>
              <a:t>: &gt;2000 ml, abnormal digestive system or CNS</a:t>
            </a:r>
          </a:p>
          <a:p>
            <a:pPr algn="just" rtl="0">
              <a:lnSpc>
                <a:spcPct val="90000"/>
              </a:lnSpc>
              <a:buFontTx/>
              <a:buNone/>
            </a:pPr>
            <a:r>
              <a:rPr lang="en-US" altLang="zh-CN" sz="2800" dirty="0"/>
              <a:t>  -</a:t>
            </a:r>
            <a:r>
              <a:rPr lang="en-US" altLang="zh-CN" sz="2800" dirty="0" err="1"/>
              <a:t>oligohydramnios</a:t>
            </a:r>
            <a:r>
              <a:rPr lang="en-US" altLang="zh-CN" sz="2800" dirty="0"/>
              <a:t>: &lt;500 ml, abnormal urinary system</a:t>
            </a:r>
          </a:p>
          <a:p>
            <a:pPr algn="l" rtl="0">
              <a:lnSpc>
                <a:spcPct val="90000"/>
              </a:lnSpc>
            </a:pPr>
            <a:endParaRPr lang="en-US" altLang="zh-CN" sz="2800" dirty="0"/>
          </a:p>
        </p:txBody>
      </p:sp>
      <p:pic>
        <p:nvPicPr>
          <p:cNvPr id="75779" name="Picture 3" descr="绒毛膜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410200" y="1828800"/>
            <a:ext cx="3048000" cy="24384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3124200"/>
            <a:ext cx="7772400" cy="2971800"/>
          </a:xfrm>
        </p:spPr>
        <p:txBody>
          <a:bodyPr/>
          <a:lstStyle/>
          <a:p>
            <a:pPr algn="just" rtl="0">
              <a:buFontTx/>
              <a:buNone/>
            </a:pPr>
            <a:r>
              <a:rPr lang="en-US" altLang="zh-CN" dirty="0"/>
              <a:t>/function: </a:t>
            </a:r>
          </a:p>
          <a:p>
            <a:pPr algn="just" rtl="0">
              <a:buFontTx/>
              <a:buNone/>
            </a:pPr>
            <a:r>
              <a:rPr lang="en-US" altLang="zh-CN" dirty="0"/>
              <a:t> -</a:t>
            </a:r>
            <a:r>
              <a:rPr lang="en-US" altLang="zh-CN" dirty="0" err="1"/>
              <a:t>intraenvironment</a:t>
            </a:r>
            <a:endParaRPr lang="en-US" altLang="zh-CN" dirty="0"/>
          </a:p>
          <a:p>
            <a:pPr algn="just" rtl="0">
              <a:buFontTx/>
              <a:buNone/>
            </a:pPr>
            <a:r>
              <a:rPr lang="en-US" altLang="zh-CN" dirty="0"/>
              <a:t> -protecting</a:t>
            </a:r>
          </a:p>
          <a:p>
            <a:pPr algn="just" rtl="0">
              <a:buFontTx/>
              <a:buNone/>
            </a:pPr>
            <a:r>
              <a:rPr lang="en-US" altLang="zh-CN" dirty="0"/>
              <a:t> -preventing from adherence</a:t>
            </a:r>
          </a:p>
          <a:p>
            <a:pPr algn="just" rtl="0">
              <a:buFontTx/>
              <a:buNone/>
            </a:pPr>
            <a:r>
              <a:rPr lang="en-US" altLang="zh-CN" dirty="0"/>
              <a:t> -wash germ tract</a:t>
            </a:r>
          </a:p>
          <a:p>
            <a:pPr algn="l" rtl="0"/>
            <a:endParaRPr lang="en-US" altLang="zh-CN" dirty="0"/>
          </a:p>
        </p:txBody>
      </p:sp>
      <p:pic>
        <p:nvPicPr>
          <p:cNvPr id="76803" name="Picture 3" descr="卵黄囊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9600" y="990600"/>
            <a:ext cx="2590800" cy="2057400"/>
          </a:xfrm>
          <a:prstGeom prst="rect">
            <a:avLst/>
          </a:prstGeom>
          <a:noFill/>
        </p:spPr>
      </p:pic>
      <p:pic>
        <p:nvPicPr>
          <p:cNvPr id="76804" name="Picture 4" descr="卵黄囊I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200400" y="990600"/>
            <a:ext cx="2705100" cy="2057400"/>
          </a:xfrm>
          <a:prstGeom prst="rect">
            <a:avLst/>
          </a:prstGeom>
          <a:noFill/>
        </p:spPr>
      </p:pic>
      <p:pic>
        <p:nvPicPr>
          <p:cNvPr id="76805" name="Picture 5" descr="卵黄囊II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867400" y="990600"/>
            <a:ext cx="2438400" cy="20701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62000" y="685800"/>
            <a:ext cx="7772400" cy="2438400"/>
          </a:xfrm>
        </p:spPr>
        <p:txBody>
          <a:bodyPr/>
          <a:lstStyle/>
          <a:p>
            <a:pPr algn="just" rtl="0">
              <a:lnSpc>
                <a:spcPct val="90000"/>
              </a:lnSpc>
              <a:buFontTx/>
              <a:buNone/>
            </a:pPr>
            <a:r>
              <a:rPr lang="en-US" altLang="zh-CN" sz="2800" dirty="0"/>
              <a:t>4) </a:t>
            </a:r>
            <a:r>
              <a:rPr lang="en-US" altLang="zh-CN" sz="2800" dirty="0" err="1"/>
              <a:t>allantois</a:t>
            </a:r>
            <a:endParaRPr lang="en-US" altLang="zh-CN" sz="2800" dirty="0"/>
          </a:p>
          <a:p>
            <a:pPr algn="just" rtl="0">
              <a:lnSpc>
                <a:spcPct val="90000"/>
              </a:lnSpc>
              <a:buFontTx/>
              <a:buNone/>
            </a:pPr>
            <a:r>
              <a:rPr lang="en-US" altLang="zh-CN" sz="2800" dirty="0"/>
              <a:t>---</a:t>
            </a:r>
            <a:r>
              <a:rPr lang="en-US" altLang="zh-CN" sz="2800" dirty="0" err="1"/>
              <a:t>allantoic</a:t>
            </a:r>
            <a:r>
              <a:rPr lang="en-US" altLang="zh-CN" sz="2800" dirty="0"/>
              <a:t> A: paired, →umbilical A</a:t>
            </a:r>
          </a:p>
          <a:p>
            <a:pPr algn="just" rtl="0">
              <a:lnSpc>
                <a:spcPct val="90000"/>
              </a:lnSpc>
              <a:buFontTx/>
              <a:buNone/>
            </a:pPr>
            <a:r>
              <a:rPr lang="en-US" altLang="zh-CN" sz="2800" dirty="0"/>
              <a:t>---</a:t>
            </a:r>
            <a:r>
              <a:rPr lang="en-US" altLang="zh-CN" sz="2800" dirty="0" err="1"/>
              <a:t>allantoic</a:t>
            </a:r>
            <a:r>
              <a:rPr lang="en-US" altLang="zh-CN" sz="2800" dirty="0"/>
              <a:t> V: paired</a:t>
            </a:r>
          </a:p>
          <a:p>
            <a:pPr algn="just" rtl="0">
              <a:lnSpc>
                <a:spcPct val="90000"/>
              </a:lnSpc>
            </a:pPr>
            <a:r>
              <a:rPr lang="en-US" altLang="zh-CN" sz="2800" dirty="0"/>
              <a:t>right: degenerate</a:t>
            </a:r>
          </a:p>
          <a:p>
            <a:pPr algn="just" rtl="0">
              <a:lnSpc>
                <a:spcPct val="90000"/>
              </a:lnSpc>
            </a:pPr>
            <a:r>
              <a:rPr lang="en-US" altLang="zh-CN" sz="2800" dirty="0"/>
              <a:t>left: umbilical V</a:t>
            </a:r>
          </a:p>
          <a:p>
            <a:pPr algn="l" rtl="0">
              <a:lnSpc>
                <a:spcPct val="90000"/>
              </a:lnSpc>
            </a:pPr>
            <a:endParaRPr lang="en-US" altLang="zh-CN" sz="2800" dirty="0"/>
          </a:p>
        </p:txBody>
      </p:sp>
      <p:pic>
        <p:nvPicPr>
          <p:cNvPr id="77828" name="Picture 4" descr="尿囊I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105400" y="4114800"/>
            <a:ext cx="3200400" cy="2438400"/>
          </a:xfrm>
          <a:prstGeom prst="rect">
            <a:avLst/>
          </a:prstGeom>
          <a:noFill/>
        </p:spPr>
      </p:pic>
      <p:pic>
        <p:nvPicPr>
          <p:cNvPr id="77829" name="Picture 5" descr="尿囊II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219200" y="4114800"/>
            <a:ext cx="3657600" cy="24384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 rtl="0">
              <a:buFontTx/>
              <a:buNone/>
            </a:pPr>
            <a:r>
              <a:rPr lang="en-US" altLang="zh-CN" dirty="0"/>
              <a:t>5) umbilical cord</a:t>
            </a:r>
          </a:p>
          <a:p>
            <a:pPr algn="just" rtl="0">
              <a:buFontTx/>
              <a:buNone/>
            </a:pPr>
            <a:r>
              <a:rPr lang="en-US" altLang="zh-CN" dirty="0"/>
              <a:t> ---cylindrical structure</a:t>
            </a:r>
          </a:p>
          <a:p>
            <a:pPr algn="just" rtl="0">
              <a:buFontTx/>
              <a:buNone/>
            </a:pPr>
            <a:r>
              <a:rPr lang="en-US" altLang="zh-CN" dirty="0"/>
              <a:t> ---surface: amniotic membrane</a:t>
            </a:r>
          </a:p>
          <a:p>
            <a:pPr algn="just" rtl="0">
              <a:buFontTx/>
              <a:buNone/>
            </a:pPr>
            <a:r>
              <a:rPr lang="en-US" altLang="zh-CN" dirty="0"/>
              <a:t> ---cord: mucous CT, umbilical A,V, yolk sac and </a:t>
            </a:r>
            <a:r>
              <a:rPr lang="en-US" altLang="zh-CN" dirty="0" err="1"/>
              <a:t>allantois</a:t>
            </a:r>
            <a:endParaRPr lang="en-US" altLang="zh-CN" dirty="0"/>
          </a:p>
          <a:p>
            <a:pPr algn="just" rtl="0">
              <a:buFontTx/>
              <a:buNone/>
            </a:pPr>
            <a:r>
              <a:rPr lang="en-US" altLang="zh-CN" dirty="0"/>
              <a:t> ---40-60 cm long, 1.5-2.0 cm in D</a:t>
            </a:r>
          </a:p>
          <a:p>
            <a:pPr algn="just" rtl="0">
              <a:buFontTx/>
              <a:buNone/>
            </a:pPr>
            <a:r>
              <a:rPr lang="en-US" altLang="zh-CN" dirty="0"/>
              <a:t> ---&gt; 80 cm, or &lt; 35 cm</a:t>
            </a:r>
          </a:p>
          <a:p>
            <a:pPr algn="l" rtl="0"/>
            <a:endParaRPr lang="en-US" altLang="zh-CN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0" y="3581400"/>
            <a:ext cx="7772400" cy="2819400"/>
          </a:xfrm>
        </p:spPr>
        <p:txBody>
          <a:bodyPr/>
          <a:lstStyle/>
          <a:p>
            <a:pPr algn="just" rtl="0">
              <a:buFontTx/>
              <a:buNone/>
            </a:pPr>
            <a:r>
              <a:rPr lang="en-US" altLang="zh-CN" sz="2800" dirty="0"/>
              <a:t>6) placenta:</a:t>
            </a:r>
          </a:p>
          <a:p>
            <a:pPr algn="just" rtl="0">
              <a:buFontTx/>
              <a:buNone/>
            </a:pPr>
            <a:r>
              <a:rPr lang="en-US" altLang="zh-CN" sz="2800" dirty="0"/>
              <a:t>---the structure by which exchange of material between fetus and mother takes place</a:t>
            </a:r>
          </a:p>
          <a:p>
            <a:pPr algn="just" rtl="0">
              <a:buFontTx/>
              <a:buNone/>
            </a:pPr>
            <a:r>
              <a:rPr lang="en-US" altLang="zh-CN" sz="2800" dirty="0"/>
              <a:t>---size: round, disc-shaped, 15-20 cm in D, 2.5 cm thickness, 500g in weight</a:t>
            </a:r>
          </a:p>
          <a:p>
            <a:pPr algn="just" rtl="0">
              <a:buFontTx/>
              <a:buNone/>
            </a:pPr>
            <a:endParaRPr lang="en-US" altLang="zh-CN" sz="2800" dirty="0"/>
          </a:p>
          <a:p>
            <a:pPr algn="l" rtl="0"/>
            <a:endParaRPr lang="en-US" altLang="zh-CN" sz="2800" dirty="0"/>
          </a:p>
        </p:txBody>
      </p:sp>
      <p:grpSp>
        <p:nvGrpSpPr>
          <p:cNvPr id="5" name="Group 4"/>
          <p:cNvGrpSpPr>
            <a:grpSpLocks/>
          </p:cNvGrpSpPr>
          <p:nvPr/>
        </p:nvGrpSpPr>
        <p:grpSpPr bwMode="auto">
          <a:xfrm>
            <a:off x="3214678" y="928670"/>
            <a:ext cx="4071938" cy="2849563"/>
            <a:chOff x="5169" y="7166"/>
            <a:chExt cx="3795" cy="2655"/>
          </a:xfrm>
        </p:grpSpPr>
        <p:pic>
          <p:nvPicPr>
            <p:cNvPr id="6" name="Picture 5" descr="Image115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6325" y="7301"/>
              <a:ext cx="1801" cy="25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7" name="Text Box 6"/>
            <p:cNvSpPr txBox="1">
              <a:spLocks noChangeArrowheads="1"/>
            </p:cNvSpPr>
            <p:nvPr/>
          </p:nvSpPr>
          <p:spPr bwMode="auto">
            <a:xfrm>
              <a:off x="5169" y="8366"/>
              <a:ext cx="1230" cy="43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r>
                <a:rPr lang="en-US" sz="900" b="1">
                  <a:latin typeface="Times New Roman" pitchFamily="18" charset="0"/>
                </a:rPr>
                <a:t>Fetus bathed in amnion </a:t>
              </a:r>
              <a:endParaRPr lang="en-US"/>
            </a:p>
          </p:txBody>
        </p:sp>
        <p:sp>
          <p:nvSpPr>
            <p:cNvPr id="8" name="Text Box 7"/>
            <p:cNvSpPr txBox="1">
              <a:spLocks noChangeArrowheads="1"/>
            </p:cNvSpPr>
            <p:nvPr/>
          </p:nvSpPr>
          <p:spPr bwMode="auto">
            <a:xfrm>
              <a:off x="5589" y="7704"/>
              <a:ext cx="720" cy="4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r>
                <a:rPr lang="en-US" sz="900" b="1">
                  <a:latin typeface="Times New Roman" pitchFamily="18" charset="0"/>
                </a:rPr>
                <a:t>Amniotic cavity</a:t>
              </a:r>
              <a:endParaRPr lang="en-US"/>
            </a:p>
          </p:txBody>
        </p:sp>
        <p:sp>
          <p:nvSpPr>
            <p:cNvPr id="9" name="Text Box 8"/>
            <p:cNvSpPr txBox="1">
              <a:spLocks noChangeArrowheads="1"/>
            </p:cNvSpPr>
            <p:nvPr/>
          </p:nvSpPr>
          <p:spPr bwMode="auto">
            <a:xfrm>
              <a:off x="7479" y="7166"/>
              <a:ext cx="1202" cy="1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r>
                <a:rPr lang="en-US" sz="900" b="1">
                  <a:latin typeface="Times New Roman" pitchFamily="18" charset="0"/>
                </a:rPr>
                <a:t>Umbilical cord</a:t>
              </a:r>
              <a:endParaRPr lang="en-US"/>
            </a:p>
          </p:txBody>
        </p:sp>
        <p:sp>
          <p:nvSpPr>
            <p:cNvPr id="10" name="Text Box 9"/>
            <p:cNvSpPr txBox="1">
              <a:spLocks noChangeArrowheads="1"/>
            </p:cNvSpPr>
            <p:nvPr/>
          </p:nvSpPr>
          <p:spPr bwMode="auto">
            <a:xfrm>
              <a:off x="8109" y="7706"/>
              <a:ext cx="720" cy="1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r>
                <a:rPr lang="en-US" sz="900" b="1">
                  <a:latin typeface="Times New Roman" pitchFamily="18" charset="0"/>
                </a:rPr>
                <a:t>Placenta</a:t>
              </a:r>
              <a:endParaRPr lang="en-US"/>
            </a:p>
          </p:txBody>
        </p:sp>
        <p:sp>
          <p:nvSpPr>
            <p:cNvPr id="11" name="Text Box 10"/>
            <p:cNvSpPr txBox="1">
              <a:spLocks noChangeArrowheads="1"/>
            </p:cNvSpPr>
            <p:nvPr/>
          </p:nvSpPr>
          <p:spPr bwMode="auto">
            <a:xfrm>
              <a:off x="8124" y="8021"/>
              <a:ext cx="720" cy="1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r>
                <a:rPr lang="en-US" sz="900" b="1">
                  <a:latin typeface="Times New Roman" pitchFamily="18" charset="0"/>
                </a:rPr>
                <a:t>Yolk sac</a:t>
              </a:r>
              <a:endParaRPr lang="en-US"/>
            </a:p>
          </p:txBody>
        </p:sp>
        <p:sp>
          <p:nvSpPr>
            <p:cNvPr id="12" name="Text Box 11"/>
            <p:cNvSpPr txBox="1">
              <a:spLocks noChangeArrowheads="1"/>
            </p:cNvSpPr>
            <p:nvPr/>
          </p:nvSpPr>
          <p:spPr bwMode="auto">
            <a:xfrm>
              <a:off x="8139" y="8231"/>
              <a:ext cx="735" cy="6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r>
                <a:rPr lang="en-US" sz="900" b="1">
                  <a:latin typeface="Times New Roman" pitchFamily="18" charset="0"/>
                </a:rPr>
                <a:t>Vitello-intestinal duct</a:t>
              </a:r>
              <a:endParaRPr lang="en-US"/>
            </a:p>
          </p:txBody>
        </p:sp>
        <p:sp>
          <p:nvSpPr>
            <p:cNvPr id="13" name="Text Box 12"/>
            <p:cNvSpPr txBox="1">
              <a:spLocks noChangeArrowheads="1"/>
            </p:cNvSpPr>
            <p:nvPr/>
          </p:nvSpPr>
          <p:spPr bwMode="auto">
            <a:xfrm>
              <a:off x="7884" y="8903"/>
              <a:ext cx="1080" cy="6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r>
                <a:rPr lang="en-US" sz="900" b="1">
                  <a:latin typeface="Times New Roman" pitchFamily="18" charset="0"/>
                </a:rPr>
                <a:t>Amniotic covering of the cord</a:t>
              </a:r>
              <a:endParaRPr lang="en-US"/>
            </a:p>
          </p:txBody>
        </p:sp>
      </p:grp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 descr="51d66c84c7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4348" y="-11451"/>
            <a:ext cx="7983565" cy="63868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 rtl="0">
              <a:buNone/>
            </a:pPr>
            <a:r>
              <a:rPr lang="en-US" dirty="0" smtClean="0"/>
              <a:t>Applied aspects:</a:t>
            </a:r>
          </a:p>
          <a:p>
            <a:pPr algn="l" rtl="0"/>
            <a:r>
              <a:rPr lang="en-US" dirty="0" smtClean="0"/>
              <a:t>IVF: in-vitro fertilization and embryo transfer, as an important technique in the treatment of infertility.</a:t>
            </a:r>
          </a:p>
          <a:p>
            <a:pPr algn="l" rtl="0"/>
            <a:r>
              <a:rPr lang="en-US" dirty="0" smtClean="0"/>
              <a:t>Embryonic stem cells.</a:t>
            </a:r>
          </a:p>
          <a:p>
            <a:pPr algn="l" rtl="0"/>
            <a:r>
              <a:rPr lang="en-US" dirty="0" err="1" smtClean="0"/>
              <a:t>Perinatal</a:t>
            </a:r>
            <a:r>
              <a:rPr lang="en-US" dirty="0" smtClean="0"/>
              <a:t> medicine: diagnosis and treatment of diseases during intra-uterine life.</a:t>
            </a:r>
            <a:endParaRPr lang="ar-JO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28596" y="285728"/>
            <a:ext cx="8229600" cy="4525963"/>
          </a:xfrm>
        </p:spPr>
        <p:txBody>
          <a:bodyPr/>
          <a:lstStyle/>
          <a:p>
            <a:pPr algn="l" rtl="0">
              <a:buNone/>
            </a:pPr>
            <a:r>
              <a:rPr lang="en-US" dirty="0" smtClean="0"/>
              <a:t>Basic developmental processes:</a:t>
            </a:r>
          </a:p>
          <a:p>
            <a:pPr algn="l" rtl="0"/>
            <a:r>
              <a:rPr lang="en-US" dirty="0" err="1" smtClean="0"/>
              <a:t>Gametogenesis</a:t>
            </a:r>
            <a:r>
              <a:rPr lang="en-US" dirty="0" smtClean="0"/>
              <a:t> and fertilization.</a:t>
            </a:r>
          </a:p>
          <a:p>
            <a:pPr algn="l" rtl="0"/>
            <a:r>
              <a:rPr lang="en-US" dirty="0" smtClean="0"/>
              <a:t>Main stages: zygote &gt;&gt; </a:t>
            </a:r>
            <a:r>
              <a:rPr lang="en-US" dirty="0" err="1" smtClean="0"/>
              <a:t>morula</a:t>
            </a:r>
            <a:r>
              <a:rPr lang="en-US" dirty="0" smtClean="0"/>
              <a:t> &gt;&gt; blastula &gt;&gt; gastrula &gt;&gt; </a:t>
            </a:r>
            <a:r>
              <a:rPr lang="en-US" dirty="0" err="1" smtClean="0"/>
              <a:t>neurola</a:t>
            </a:r>
            <a:r>
              <a:rPr lang="en-US" dirty="0" smtClean="0"/>
              <a:t> &gt;&gt; organogenesis &gt;&gt; growth and development.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00034" y="214290"/>
            <a:ext cx="7772400" cy="2286000"/>
          </a:xfrm>
        </p:spPr>
        <p:txBody>
          <a:bodyPr>
            <a:normAutofit fontScale="92500" lnSpcReduction="20000"/>
          </a:bodyPr>
          <a:lstStyle/>
          <a:p>
            <a:pPr algn="just" rtl="0">
              <a:lnSpc>
                <a:spcPct val="90000"/>
              </a:lnSpc>
              <a:buFontTx/>
              <a:buNone/>
            </a:pPr>
            <a:r>
              <a:rPr lang="en-US" altLang="zh-CN" sz="2800" dirty="0" smtClean="0"/>
              <a:t>Definition: a </a:t>
            </a:r>
            <a:r>
              <a:rPr lang="en-US" altLang="zh-CN" sz="2800" dirty="0"/>
              <a:t>science which study the processes and regulations of development of human fetus.(from 1 cell(zygote) to (5-7)X10</a:t>
            </a:r>
            <a:r>
              <a:rPr lang="en-US" altLang="zh-CN" sz="2800" baseline="30000" dirty="0"/>
              <a:t>12 </a:t>
            </a:r>
            <a:r>
              <a:rPr lang="en-US" altLang="zh-CN" sz="2800" dirty="0"/>
              <a:t> cells </a:t>
            </a:r>
            <a:r>
              <a:rPr lang="en-US" altLang="zh-CN" sz="2800" dirty="0" smtClean="0"/>
              <a:t>) also embryology includes the study of </a:t>
            </a:r>
            <a:r>
              <a:rPr lang="en-US" altLang="zh-CN" sz="2800" dirty="0" err="1" smtClean="0"/>
              <a:t>gametogenesis</a:t>
            </a:r>
            <a:r>
              <a:rPr lang="en-US" altLang="zh-CN" sz="2800" dirty="0" smtClean="0"/>
              <a:t> (</a:t>
            </a:r>
            <a:r>
              <a:rPr lang="en-US" altLang="zh-CN" sz="2800" dirty="0" err="1" smtClean="0"/>
              <a:t>oogenesis</a:t>
            </a:r>
            <a:r>
              <a:rPr lang="en-US" altLang="zh-CN" sz="2800" dirty="0" smtClean="0"/>
              <a:t> and spermatogenesis).</a:t>
            </a:r>
            <a:endParaRPr lang="en-US" altLang="zh-CN" sz="2800" dirty="0"/>
          </a:p>
          <a:p>
            <a:pPr algn="just" rtl="0">
              <a:lnSpc>
                <a:spcPct val="90000"/>
              </a:lnSpc>
              <a:buFontTx/>
              <a:buNone/>
            </a:pPr>
            <a:r>
              <a:rPr lang="en-US" altLang="zh-CN" sz="2800" dirty="0"/>
              <a:t>---total 38 weeks:</a:t>
            </a:r>
          </a:p>
          <a:p>
            <a:pPr algn="just" rtl="0">
              <a:lnSpc>
                <a:spcPct val="90000"/>
              </a:lnSpc>
            </a:pPr>
            <a:r>
              <a:rPr lang="en-US" altLang="zh-CN" sz="2800" dirty="0"/>
              <a:t>  </a:t>
            </a:r>
            <a:r>
              <a:rPr lang="en-US" altLang="zh-CN" sz="2800" dirty="0" err="1"/>
              <a:t>preembryonic</a:t>
            </a:r>
            <a:r>
              <a:rPr lang="en-US" altLang="zh-CN" sz="2800" dirty="0"/>
              <a:t> period: before 2 weeks</a:t>
            </a:r>
          </a:p>
          <a:p>
            <a:pPr algn="just" rtl="0">
              <a:lnSpc>
                <a:spcPct val="90000"/>
              </a:lnSpc>
              <a:buFontTx/>
              <a:buNone/>
            </a:pPr>
            <a:endParaRPr lang="en-US" altLang="zh-CN" sz="2800" dirty="0"/>
          </a:p>
        </p:txBody>
      </p:sp>
      <p:pic>
        <p:nvPicPr>
          <p:cNvPr id="3077" name="Picture 5" descr="E:\教学文档\医大图片\光镜及电镜图片（教学）\胚胎学总论\胚前期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43000" y="3048000"/>
            <a:ext cx="6680200" cy="30734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552" y="1268760"/>
            <a:ext cx="7772400" cy="3643338"/>
          </a:xfrm>
        </p:spPr>
        <p:txBody>
          <a:bodyPr>
            <a:noAutofit/>
          </a:bodyPr>
          <a:lstStyle/>
          <a:p>
            <a:pPr algn="just" rtl="0"/>
            <a:r>
              <a:rPr lang="en-US" altLang="zh-CN" sz="2400" dirty="0"/>
              <a:t>embryonic period: 3-8 weeks</a:t>
            </a:r>
          </a:p>
          <a:p>
            <a:pPr algn="just" rtl="0"/>
            <a:endParaRPr lang="en-US" altLang="zh-CN" sz="2400" dirty="0"/>
          </a:p>
          <a:p>
            <a:pPr algn="just" rtl="0"/>
            <a:endParaRPr lang="en-US" altLang="zh-CN" sz="2400" dirty="0"/>
          </a:p>
          <a:p>
            <a:pPr algn="just" rtl="0">
              <a:buFontTx/>
              <a:buNone/>
            </a:pPr>
            <a:endParaRPr lang="en-US" altLang="zh-CN" sz="2400" dirty="0"/>
          </a:p>
          <a:p>
            <a:pPr algn="just" rtl="0">
              <a:buFontTx/>
              <a:buNone/>
            </a:pPr>
            <a:endParaRPr lang="en-US" altLang="zh-CN" sz="2400" dirty="0"/>
          </a:p>
          <a:p>
            <a:pPr algn="just" rtl="0"/>
            <a:r>
              <a:rPr lang="en-US" altLang="zh-CN" sz="2400" dirty="0"/>
              <a:t>  fetal period: after 9 weeks </a:t>
            </a:r>
          </a:p>
          <a:p>
            <a:pPr algn="just" rtl="0">
              <a:buFontTx/>
              <a:buNone/>
            </a:pPr>
            <a:r>
              <a:rPr lang="en-US" altLang="zh-CN" sz="2400" dirty="0"/>
              <a:t>*</a:t>
            </a:r>
            <a:r>
              <a:rPr lang="en-US" altLang="zh-CN" sz="2400" dirty="0" err="1"/>
              <a:t>perinatal</a:t>
            </a:r>
            <a:r>
              <a:rPr lang="en-US" altLang="zh-CN" sz="2400" dirty="0"/>
              <a:t> stage: 26 weeks to birth</a:t>
            </a:r>
          </a:p>
          <a:p>
            <a:pPr algn="just" rtl="0">
              <a:buFontTx/>
              <a:buNone/>
            </a:pPr>
            <a:endParaRPr lang="en-US" altLang="zh-CN" sz="2400" dirty="0"/>
          </a:p>
          <a:p>
            <a:pPr algn="just" rtl="0">
              <a:buFontTx/>
              <a:buNone/>
            </a:pPr>
            <a:endParaRPr lang="en-US" altLang="zh-CN" sz="2400" dirty="0"/>
          </a:p>
          <a:p>
            <a:pPr algn="just" rtl="0">
              <a:buFontTx/>
              <a:buNone/>
            </a:pPr>
            <a:endParaRPr lang="en-US" altLang="zh-CN" sz="2400" dirty="0"/>
          </a:p>
          <a:p>
            <a:pPr algn="just" rtl="0">
              <a:buFontTx/>
              <a:buNone/>
            </a:pPr>
            <a:endParaRPr lang="en-US" altLang="zh-CN" sz="2400" dirty="0"/>
          </a:p>
          <a:p>
            <a:pPr algn="just" rtl="0">
              <a:buFontTx/>
              <a:buNone/>
            </a:pPr>
            <a:r>
              <a:rPr lang="en-US" altLang="zh-CN" sz="2400" dirty="0"/>
              <a:t>*Teratology: abnormal development of fetus 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28596" y="285728"/>
            <a:ext cx="8229600" cy="4525963"/>
          </a:xfrm>
        </p:spPr>
        <p:txBody>
          <a:bodyPr>
            <a:normAutofit fontScale="92500"/>
          </a:bodyPr>
          <a:lstStyle/>
          <a:p>
            <a:pPr algn="l" rtl="0">
              <a:buNone/>
            </a:pPr>
            <a:r>
              <a:rPr lang="en-US" dirty="0" smtClean="0"/>
              <a:t>Mechanisms of development:</a:t>
            </a:r>
          </a:p>
          <a:p>
            <a:pPr algn="l" rtl="0"/>
            <a:r>
              <a:rPr lang="en-US" dirty="0" smtClean="0"/>
              <a:t>Cleavage- proliferation</a:t>
            </a:r>
          </a:p>
          <a:p>
            <a:pPr algn="l" rtl="0"/>
            <a:r>
              <a:rPr lang="en-US" dirty="0" smtClean="0"/>
              <a:t>Morphogenetic movement: changes in 3-dimensional form , and movement of groups of cells in relation to each other; such as in </a:t>
            </a:r>
            <a:r>
              <a:rPr lang="en-US" dirty="0" err="1" smtClean="0"/>
              <a:t>gastrulation</a:t>
            </a:r>
            <a:r>
              <a:rPr lang="en-US" dirty="0" smtClean="0"/>
              <a:t> ; cells on outside the embryo move to inside.</a:t>
            </a:r>
          </a:p>
          <a:p>
            <a:pPr algn="l" rtl="0"/>
            <a:r>
              <a:rPr lang="en-US" dirty="0" smtClean="0"/>
              <a:t>Growth: increase in size by cell proliferation </a:t>
            </a:r>
            <a:r>
              <a:rPr lang="en-US" smtClean="0"/>
              <a:t>and enlargement </a:t>
            </a:r>
            <a:r>
              <a:rPr lang="en-US" dirty="0" smtClean="0"/>
              <a:t>of cells and extracellular materials.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CN"/>
              <a:t>1.Fertilization</a:t>
            </a:r>
            <a:br>
              <a:rPr lang="en-US" altLang="zh-CN"/>
            </a:br>
            <a:endParaRPr lang="en-US" altLang="zh-CN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8243918" cy="4114800"/>
          </a:xfrm>
        </p:spPr>
        <p:txBody>
          <a:bodyPr/>
          <a:lstStyle/>
          <a:p>
            <a:pPr algn="just" rtl="0">
              <a:buFontTx/>
              <a:buNone/>
            </a:pPr>
            <a:r>
              <a:rPr lang="en-US" altLang="zh-CN" sz="2800" dirty="0"/>
              <a:t>---definition: the process by which the male and female gametes(sperm and ovum) unite to give rise to zygote</a:t>
            </a:r>
          </a:p>
          <a:p>
            <a:pPr algn="just" rtl="0">
              <a:buFontTx/>
              <a:buNone/>
            </a:pPr>
            <a:r>
              <a:rPr lang="en-US" altLang="zh-CN" sz="2800" dirty="0" smtClean="0"/>
              <a:t>-</a:t>
            </a:r>
            <a:r>
              <a:rPr lang="en-US" altLang="zh-CN" sz="2800" dirty="0"/>
              <a:t>place: in the </a:t>
            </a:r>
            <a:r>
              <a:rPr lang="en-US" altLang="zh-CN" sz="2800" dirty="0" err="1"/>
              <a:t>ampullary</a:t>
            </a:r>
            <a:r>
              <a:rPr lang="en-US" altLang="zh-CN" sz="2800" dirty="0"/>
              <a:t> region of the fallopian tube</a:t>
            </a:r>
          </a:p>
          <a:p>
            <a:pPr algn="l" rtl="0"/>
            <a:endParaRPr lang="en-US" altLang="zh-CN" sz="2800" dirty="0"/>
          </a:p>
        </p:txBody>
      </p:sp>
      <p:sp>
        <p:nvSpPr>
          <p:cNvPr id="4101" name="Rectangle 5"/>
          <p:cNvSpPr>
            <a:spLocks noChangeArrowheads="1"/>
          </p:cNvSpPr>
          <p:nvPr/>
        </p:nvSpPr>
        <p:spPr bwMode="auto">
          <a:xfrm>
            <a:off x="3052763" y="15573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ar-JO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886</TotalTime>
  <Words>1040</Words>
  <Application>Microsoft Office PowerPoint</Application>
  <PresentationFormat>On-screen Show (4:3)</PresentationFormat>
  <Paragraphs>178</Paragraphs>
  <Slides>35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35</vt:i4>
      </vt:variant>
    </vt:vector>
  </HeadingPairs>
  <TitlesOfParts>
    <vt:vector size="40" baseType="lpstr">
      <vt:lpstr>宋体</vt:lpstr>
      <vt:lpstr>Arial</vt:lpstr>
      <vt:lpstr>Calibri</vt:lpstr>
      <vt:lpstr>Times New Roman</vt:lpstr>
      <vt:lpstr>سمة Office</vt:lpstr>
      <vt:lpstr>PowerPoint Presentation</vt:lpstr>
      <vt:lpstr>Introduction to embryology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1.Fertilization </vt:lpstr>
      <vt:lpstr>PowerPoint Presentation</vt:lpstr>
      <vt:lpstr>2. Blastocyst formation and implantation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3. Formation and differentiation of trilaminar germ disc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4. The development of fetal membrane and placenta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الشريحة 1</dc:title>
  <dc:creator>FUJITSU</dc:creator>
  <cp:lastModifiedBy>mohamed</cp:lastModifiedBy>
  <cp:revision>42</cp:revision>
  <dcterms:created xsi:type="dcterms:W3CDTF">2015-12-02T13:15:25Z</dcterms:created>
  <dcterms:modified xsi:type="dcterms:W3CDTF">2016-01-31T17:08:14Z</dcterms:modified>
</cp:coreProperties>
</file>