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9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0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46" r:id="rId1"/>
    <p:sldMasterId id="2147483961" r:id="rId2"/>
    <p:sldMasterId id="2147483995" r:id="rId3"/>
    <p:sldMasterId id="2147484012" r:id="rId4"/>
    <p:sldMasterId id="2147484029" r:id="rId5"/>
    <p:sldMasterId id="2147484046" r:id="rId6"/>
    <p:sldMasterId id="2147484063" r:id="rId7"/>
    <p:sldMasterId id="2147484174" r:id="rId8"/>
    <p:sldMasterId id="2147484191" r:id="rId9"/>
    <p:sldMasterId id="2147484208" r:id="rId10"/>
    <p:sldMasterId id="2147484381" r:id="rId11"/>
  </p:sldMasterIdLst>
  <p:notesMasterIdLst>
    <p:notesMasterId r:id="rId44"/>
  </p:notesMasterIdLst>
  <p:sldIdLst>
    <p:sldId id="294" r:id="rId12"/>
    <p:sldId id="406" r:id="rId13"/>
    <p:sldId id="394" r:id="rId14"/>
    <p:sldId id="374" r:id="rId15"/>
    <p:sldId id="384" r:id="rId16"/>
    <p:sldId id="398" r:id="rId17"/>
    <p:sldId id="376" r:id="rId18"/>
    <p:sldId id="399" r:id="rId19"/>
    <p:sldId id="387" r:id="rId20"/>
    <p:sldId id="379" r:id="rId21"/>
    <p:sldId id="388" r:id="rId22"/>
    <p:sldId id="385" r:id="rId23"/>
    <p:sldId id="389" r:id="rId24"/>
    <p:sldId id="401" r:id="rId25"/>
    <p:sldId id="393" r:id="rId26"/>
    <p:sldId id="377" r:id="rId27"/>
    <p:sldId id="407" r:id="rId28"/>
    <p:sldId id="408" r:id="rId29"/>
    <p:sldId id="413" r:id="rId30"/>
    <p:sldId id="312" r:id="rId31"/>
    <p:sldId id="260" r:id="rId32"/>
    <p:sldId id="261" r:id="rId33"/>
    <p:sldId id="322" r:id="rId34"/>
    <p:sldId id="403" r:id="rId35"/>
    <p:sldId id="409" r:id="rId36"/>
    <p:sldId id="411" r:id="rId37"/>
    <p:sldId id="410" r:id="rId38"/>
    <p:sldId id="315" r:id="rId39"/>
    <p:sldId id="270" r:id="rId40"/>
    <p:sldId id="402" r:id="rId41"/>
    <p:sldId id="272" r:id="rId42"/>
    <p:sldId id="332" r:id="rId43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FF"/>
    <a:srgbClr val="0033CC"/>
    <a:srgbClr val="0000CC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0" autoAdjust="0"/>
    <p:restoredTop sz="90941" autoAdjust="0"/>
  </p:normalViewPr>
  <p:slideViewPr>
    <p:cSldViewPr>
      <p:cViewPr varScale="1">
        <p:scale>
          <a:sx n="79" d="100"/>
          <a:sy n="79" d="100"/>
        </p:scale>
        <p:origin x="16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6154EAF3-82D1-43BB-B4E2-E655283FB049}" type="datetimeFigureOut">
              <a:rPr lang="ar-EG"/>
              <a:pPr>
                <a:defRPr/>
              </a:pPr>
              <a:t>01/07/1442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E5879198-1538-4951-BBF1-0A8580D998CB}" type="slidenum">
              <a:rPr lang="ar-EG" altLang="en-US"/>
              <a:pPr/>
              <a:t>‹#›</a:t>
            </a:fld>
            <a:endParaRPr lang="ar-E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E25B60-FE76-4F7D-AB00-BC2C9F66774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3" tIns="45247" rIns="90493" bIns="45247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7E549E0-D379-4A65-921B-B15DB03B652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3" tIns="45247" rIns="90493" bIns="45247"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A7CD04C-2C1E-4C96-9F04-F96EC44EB0E8}" type="slidenum">
              <a:rPr lang="ar-EG" altLang="en-US"/>
              <a:pPr/>
              <a:t>28</a:t>
            </a:fld>
            <a:endParaRPr lang="ar-EG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51586B1-6F12-4969-91D1-9EE56ABE4585}" type="slidenum">
              <a:rPr lang="ar-EG" altLang="en-US"/>
              <a:pPr/>
              <a:t>29</a:t>
            </a:fld>
            <a:endParaRPr lang="ar-EG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ACD16FE-D911-45E1-BE37-A835B27B1A8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30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3" tIns="45247" rIns="90493" bIns="45247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6514CCD-AA0E-463D-9B12-6F211D36AACD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3" tIns="45247" rIns="90493" bIns="45247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5941E02-0BF2-4C3E-A3AB-CEC2BC52E111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33C866-EE37-4B99-8634-6F374E46B46D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EC69EFF-CBD3-4710-A3D2-88BAE2E6B32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3" tIns="45247" rIns="90493" bIns="45247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2CA5EBD-9BAA-401F-8755-4FF22965FB79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3" tIns="45247" rIns="90493" bIns="45247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F26234B-A659-4F3D-AA9D-7BBAEFC8293C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3" tIns="45247" rIns="90493" bIns="45247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1B60832-B2F2-4CFD-8ADE-D5838109322E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3" tIns="45247" rIns="90493" bIns="45247"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CB31CDE-6737-40B4-86F2-00ECDEDCBA4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BE4DF-468D-4BB5-B09A-0F671AC87F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40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C35AC-0890-4CA2-ADF5-D1153737616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435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E6E6B-BFB8-43C6-8630-62B92C6B9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3927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6E183-3CFC-4353-BD26-138DCA31A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1738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94488-E654-4D64-B714-C6BD21866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4535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EF64B-EF2C-4584-92F9-26B62E222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3254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B9116-F786-4894-AC1A-A3FB7FBB4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7002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CB844-453F-4719-BF53-27F0EE121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0174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74B38-486D-459E-B001-941E236E5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7233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CE213-BA15-41B8-9DAF-649730CD1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3439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1C826-1F0D-4DFB-A818-745876CE5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1867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9CBE8-8367-4214-A54F-8084B8190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38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B923E-F4AE-454A-B6EE-77EDC616E80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7338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DA047-ADEA-46EC-832E-1FB346C3C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3960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A6D45-02A3-47DE-8AFF-5A858CA19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8580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D01D7-0A31-4C12-B674-9FAD9B369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010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EB7D2-7BDC-494C-920E-D13AE0818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3701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E1F9A-A796-4378-9D60-CE0293653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755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DFA1A-1810-4462-A806-564015DA6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312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9822B-3146-4697-B587-21FBF62FB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522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C3F0D-F67B-4D1D-BB3C-515A0F667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2990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3BECA-4AD4-4140-B490-4386CD9FE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8695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114FD-631E-4587-BA11-9265C3736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85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A8BEC-873D-4A59-A89C-9779A3AC959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599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48562-A7B8-4A29-825D-A9507A364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1231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C45C7-66E8-4709-BC2B-4B58CEAC0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9068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67025-AFBF-44CC-B133-9DB57FAB6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3933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AD722-D92C-4E78-BB17-7CA5311B9E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6480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17491-DC88-4422-A44F-E133129C5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8628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0885D-8033-4E0E-BE29-AECCEC62C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8063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C2549-5717-44C8-B20F-4F67297E22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1417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929D0-2C8E-4446-8EBA-CF692164E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5614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7EBC1-8918-4F36-9A53-C6066D576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141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654FB-1F09-4496-8DD4-BD6F64BC2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923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48D7A-8E0D-4C82-B94F-42E6743B818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0384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98302-4292-466C-8384-DB9566058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1851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AC57C-CB23-42E5-834E-6B3E55E20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6350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5D3D5-5405-44D2-976F-2771FD5C7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6666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34817-EFC3-4C05-AF99-6C611F6DF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6056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57073-9C96-4003-A347-0E15F418A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773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2BE7F-6312-45BF-B9D7-0ADACBD93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2500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1A582-1A7B-4606-B8DD-D6B9A9ABB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6848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60421-F564-402B-B186-39DDA2B7E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6535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A83DD-4B00-49B4-91AC-015354230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5345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CD276-BE56-44B2-9DE3-F1254B5704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54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AC374-049D-4E9E-857E-1F658B64843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3528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7AD0A-C0E0-4D8F-9B05-E10437E19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3322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419BA-0EBA-4A5C-B4EA-65E4695A0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8473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E1220-ECA6-4EA3-8DAE-C563C923E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6773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6C39D-FEF3-456F-A558-077B69E38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6364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3245D-3F66-4B2F-A4CE-4B067B0DC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1800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66C92-4C4A-4901-AC8E-0ECEBEB7C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7382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AC6BD-ADA9-4C59-ADC3-6CBC7D4E7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78235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778CC-D69A-4965-9CFC-EDEDFF0860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645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3ECAE-5201-4D47-80C3-BBC8C73DB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4568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BA648-9FCD-4ADA-B152-9B733BDBF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4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F44F8-CC1C-4F3E-928E-DEB49EEDB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136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AF2A0-8C7C-42CE-9256-3D7343D5F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651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CFBD2-2E19-45CC-95C6-F5E1253CA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9029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176D7-40DC-4B9C-92A2-B98B2AEE6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3678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EBAD4-E112-4940-961B-008F51F5F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4331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523BD-557B-4ED6-BCE7-DA280B45CC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3698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8E830-663F-44DD-93AF-03969E1A9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2757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839CA-DAF3-4B46-8739-8F235AED9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762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5CB07-AAE9-4FD2-A67F-1BDA8337B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24889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C0EBB-2814-49E0-81FF-F26BAD3F3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99434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F19DFD9-5D18-4C32-B4EB-C4832E98FB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2952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985D6-72B7-4C3D-9EDE-8D1A5B1CB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480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C1DC73-2079-4C1A-AC7E-BA0BDAC634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1120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26CF77B-E4A3-42AE-A47C-DB461F1DBC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97549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A0EEA23-DE10-4620-9E43-1261150B72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779655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2449C44-FED8-49A1-904E-1A4776C79A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844915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45DB2F5-26EB-4755-B300-B3CA63BE43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44866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812039D-77AF-44BC-B942-748E140BBE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07425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3F0249-DF7C-4DF3-A60D-BE95013AAD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347765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02468CD-D138-4BFE-BEA5-07C8589157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40167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195BE43-0E81-4165-AB64-97A75F0DA9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25149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DC8ECEE-AD0F-46F4-8AF3-1DC45684E1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739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81F77-74D7-4CCF-B721-1746EFC16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1014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4E3B029-60B1-4500-A4E7-BBB11DD39A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7114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592B2-FB78-4D91-935C-C65B3924F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539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BCB93-9EE7-4E32-B6DE-0B5983357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85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0E435-9B45-41D4-B76E-8FA8D1FBBDC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944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A1707-0CF3-4204-9FBA-AAC2FB5CE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925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DAD0A-7BB9-441F-A3F1-46FAFF51F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175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7F0F5-4BF1-4BEE-AC23-58D0158F9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754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71364-CDE2-49CE-85A4-8E73F0362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700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29B0-C579-44D8-8042-E36A311FC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007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F6352-1B73-485E-BE8B-EA1420AC3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632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DDC1C-532E-495C-BF0E-E6EC155BF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560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D100F-0A46-4716-B93D-2866B1897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900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DB1E4-9279-44E2-A571-B16645C22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394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E9782-E674-4312-93C4-B5054D99B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4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F892C-975F-49BE-9851-D44E2BEAEC1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472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8A4FD-3976-44B2-8C7B-B30AB5ABD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040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0466A-B46F-4E56-A451-59087C824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170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381C9-E70B-4ABC-A74D-6E3B2833C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148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22647-0976-4280-ACC0-8248CF93A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38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4031D-DF9F-475B-8FFE-92A517D24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384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BB2B0-AC83-40C5-B396-152B2E51F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59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D7872-AC7A-42A4-BF46-4490357C2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040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A671E-D59C-4819-8B1F-4DB7E7E87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771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30597-823F-4C07-B29E-5F98BF703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83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E2172-8BDC-40C0-A0E3-D5DB46548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92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E6142-66EB-4515-93E7-978775BDBB3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368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8D573-6D7B-4D09-AFC5-E29C5D004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628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CD76D-6949-4518-BCB1-CB796FF6C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2718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5A250-2157-4BD7-9527-B492726CA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343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0E68D-A66F-4C3E-B4EF-AE39BA6C9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05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7F04E-F344-4287-90CC-641AC7C5B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137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57521-EC4D-4A0B-8AD0-7D96F70FB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423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00F12-F5E3-4E60-8EB4-8D00AA242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412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588E5-DBC8-4627-BAB4-384C47CF2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7586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27443-BD64-4327-A7D8-E5546FBCB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3995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052DF-4F76-4146-971D-FA323A7E8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2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D0F0D-5FF8-4118-9CBC-3F868AC2240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571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B8992-785D-48F2-A209-1AF3B2FE8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9350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8F29E-5018-4E49-8CE8-8A840104D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022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CB1B5-4607-4D2C-8BE9-74B54FD81E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614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F7643-77BD-4F3A-B785-613A294EE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809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374C6-0E44-46F5-8DEC-39A1E0EF3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6333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6BB00-3AF4-4ED3-8E67-FA04F5BD5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220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7B9BA-D4B5-4A09-A256-97FC26793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88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BF890-0750-43AF-82E9-822AC9545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571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F81C9-EF48-4AAD-9DF7-413E90946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45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4280D-C359-41FF-90DC-E6AEEA08E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92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85227-0E5A-43C3-9DDC-92B66B0F28A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004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3E4CB-93FE-4227-ABBA-7A81B90B4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220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5ACED-74CE-43FB-AF89-74395D455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956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A00C7-A4A7-460E-B6A9-D8E036709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5080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CD983-34D7-4D5B-8B81-B853D47DE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6527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C6A3E-C010-4837-ABF8-DAA707482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0462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8D20C-3FB9-4A7B-9829-EEF51A468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554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9C7CB-EC87-450C-B464-01588A80FD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0367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C3CC7-BABA-4E33-B589-C33DF367A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5837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CAD88-E7E8-47E3-9239-6D3F58869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2928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2DDED-EC17-4B88-845C-157D7B3ED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72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56261-AA5C-40D3-9DE6-AC5A41E073C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2239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F0C10-F28E-4719-95F2-8735EB219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0075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03F44-5BCD-4D5C-BE45-ADF01F0FE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95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46596-BB66-4CC9-9B80-709C61823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854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859A3-380E-4AEB-A4AC-EBF4D0D24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3644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9B3EF-2A54-420A-8259-70CA42F965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453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078FD-12F0-4448-8E52-6D4BCE2D0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558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0AF0D-FFDF-41AC-89B0-821CB3EF4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3745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A249D-0C8D-4367-8439-DCE05FFBD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6073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A283E-88B8-4552-9CB3-95C450AAC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9999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AC668-0E39-4EE6-8AC2-4F4503B48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00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46950-05B6-47BE-85F5-618A095F482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8776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D5F13-A803-438A-A532-75000FB23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051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0806D-971C-4230-8DBE-C7C7F0B22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8035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45EF5-8E1F-4B2D-BE90-A7A7D6315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9796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11272-5B9C-448F-A469-7FBA81F5B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6756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361ED-F617-489F-ADAE-7FDB8014B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0056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165A3-595C-42F0-B251-ECE8135FB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429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4D59D-5913-4B4E-AD50-9486F7B19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1468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CA9E2-BB15-4972-9E84-ED33F5098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2132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E15BC-8585-49B8-AAAF-A460DB41A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5749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8978D-FCC6-4011-81E9-C1B4FC02C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89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3DC38-B70D-4FDB-900F-CBFCB6047D8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032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62E63-D7D6-4360-B8B5-1326BA0B75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924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476BD-25F4-4912-AF98-8EADFDC73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483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F8DDB-3DFE-4BA4-9AAF-A7EB4DF7A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0575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97ED3-90DB-4BBA-9577-36424BD8B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4705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6921-1C1A-47FC-A197-A4B3E826BF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880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E348B-C2D2-4A14-91F2-8544F2673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6646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6376C-C09B-46DD-831E-BFC871EF6A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1338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3DB0F-10A1-46CD-A06B-F6AFF090C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1609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87A2B-57B1-4BE8-97F2-F988A1CBB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5753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14280-3E72-4E86-8476-9206F4EEB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7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E00254A-32E3-496B-A2A5-EFAE6CCC6024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6" r:id="rId1"/>
    <p:sldLayoutId id="2147485317" r:id="rId2"/>
    <p:sldLayoutId id="2147485318" r:id="rId3"/>
    <p:sldLayoutId id="2147485319" r:id="rId4"/>
    <p:sldLayoutId id="2147485320" r:id="rId5"/>
    <p:sldLayoutId id="2147485321" r:id="rId6"/>
    <p:sldLayoutId id="2147485322" r:id="rId7"/>
    <p:sldLayoutId id="2147485323" r:id="rId8"/>
    <p:sldLayoutId id="2147485324" r:id="rId9"/>
    <p:sldLayoutId id="2147485325" r:id="rId10"/>
    <p:sldLayoutId id="2147485326" r:id="rId11"/>
    <p:sldLayoutId id="2147485327" r:id="rId12"/>
    <p:sldLayoutId id="2147485328" r:id="rId13"/>
    <p:sldLayoutId id="2147485329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10CC660-81CD-4FFE-903D-132DCB1354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8" r:id="rId1"/>
    <p:sldLayoutId id="2147485459" r:id="rId2"/>
    <p:sldLayoutId id="2147485460" r:id="rId3"/>
    <p:sldLayoutId id="2147485461" r:id="rId4"/>
    <p:sldLayoutId id="2147485462" r:id="rId5"/>
    <p:sldLayoutId id="2147485463" r:id="rId6"/>
    <p:sldLayoutId id="2147485464" r:id="rId7"/>
    <p:sldLayoutId id="2147485465" r:id="rId8"/>
    <p:sldLayoutId id="2147485466" r:id="rId9"/>
    <p:sldLayoutId id="2147485467" r:id="rId10"/>
    <p:sldLayoutId id="2147485468" r:id="rId11"/>
    <p:sldLayoutId id="2147485469" r:id="rId12"/>
    <p:sldLayoutId id="2147485470" r:id="rId13"/>
    <p:sldLayoutId id="2147485471" r:id="rId14"/>
    <p:sldLayoutId id="2147485472" r:id="rId15"/>
    <p:sldLayoutId id="214748547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  <a:endParaRPr lang="ar-JO" altLang="en-US" smtClean="0"/>
          </a:p>
        </p:txBody>
      </p:sp>
      <p:sp>
        <p:nvSpPr>
          <p:cNvPr id="1126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  <a:endParaRPr lang="ar-JO" altLang="en-US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794320F-23DE-4010-8130-368E493C563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4" r:id="rId1"/>
    <p:sldLayoutId id="2147485475" r:id="rId2"/>
    <p:sldLayoutId id="2147485476" r:id="rId3"/>
    <p:sldLayoutId id="2147485477" r:id="rId4"/>
    <p:sldLayoutId id="2147485478" r:id="rId5"/>
    <p:sldLayoutId id="2147485479" r:id="rId6"/>
    <p:sldLayoutId id="2147485480" r:id="rId7"/>
    <p:sldLayoutId id="2147485481" r:id="rId8"/>
    <p:sldLayoutId id="2147485482" r:id="rId9"/>
    <p:sldLayoutId id="2147485483" r:id="rId10"/>
    <p:sldLayoutId id="2147485484" r:id="rId11"/>
    <p:sldLayoutId id="2147485485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2CE0EBB-71F4-477B-B3E6-1BD6782C5E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0" r:id="rId1"/>
    <p:sldLayoutId id="2147485331" r:id="rId2"/>
    <p:sldLayoutId id="2147485332" r:id="rId3"/>
    <p:sldLayoutId id="2147485333" r:id="rId4"/>
    <p:sldLayoutId id="2147485334" r:id="rId5"/>
    <p:sldLayoutId id="2147485335" r:id="rId6"/>
    <p:sldLayoutId id="2147485336" r:id="rId7"/>
    <p:sldLayoutId id="2147485337" r:id="rId8"/>
    <p:sldLayoutId id="2147485338" r:id="rId9"/>
    <p:sldLayoutId id="2147485339" r:id="rId10"/>
    <p:sldLayoutId id="2147485340" r:id="rId11"/>
    <p:sldLayoutId id="2147485341" r:id="rId12"/>
    <p:sldLayoutId id="2147485342" r:id="rId13"/>
    <p:sldLayoutId id="2147485343" r:id="rId14"/>
    <p:sldLayoutId id="2147485344" r:id="rId15"/>
    <p:sldLayoutId id="214748534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0A7691F-A7A1-457D-836F-560E5B004A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6" r:id="rId1"/>
    <p:sldLayoutId id="2147485347" r:id="rId2"/>
    <p:sldLayoutId id="2147485348" r:id="rId3"/>
    <p:sldLayoutId id="2147485349" r:id="rId4"/>
    <p:sldLayoutId id="2147485350" r:id="rId5"/>
    <p:sldLayoutId id="2147485351" r:id="rId6"/>
    <p:sldLayoutId id="2147485352" r:id="rId7"/>
    <p:sldLayoutId id="2147485353" r:id="rId8"/>
    <p:sldLayoutId id="2147485354" r:id="rId9"/>
    <p:sldLayoutId id="2147485355" r:id="rId10"/>
    <p:sldLayoutId id="2147485356" r:id="rId11"/>
    <p:sldLayoutId id="2147485357" r:id="rId12"/>
    <p:sldLayoutId id="2147485358" r:id="rId13"/>
    <p:sldLayoutId id="2147485359" r:id="rId14"/>
    <p:sldLayoutId id="2147485360" r:id="rId15"/>
    <p:sldLayoutId id="214748536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96223DE-164F-4468-8DA5-604098483E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2" r:id="rId1"/>
    <p:sldLayoutId id="2147485363" r:id="rId2"/>
    <p:sldLayoutId id="2147485364" r:id="rId3"/>
    <p:sldLayoutId id="2147485365" r:id="rId4"/>
    <p:sldLayoutId id="2147485366" r:id="rId5"/>
    <p:sldLayoutId id="2147485367" r:id="rId6"/>
    <p:sldLayoutId id="2147485368" r:id="rId7"/>
    <p:sldLayoutId id="2147485369" r:id="rId8"/>
    <p:sldLayoutId id="2147485370" r:id="rId9"/>
    <p:sldLayoutId id="2147485371" r:id="rId10"/>
    <p:sldLayoutId id="2147485372" r:id="rId11"/>
    <p:sldLayoutId id="2147485373" r:id="rId12"/>
    <p:sldLayoutId id="2147485374" r:id="rId13"/>
    <p:sldLayoutId id="2147485375" r:id="rId14"/>
    <p:sldLayoutId id="2147485376" r:id="rId15"/>
    <p:sldLayoutId id="214748537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26F72D3-470F-4688-A634-423A4A794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8" r:id="rId1"/>
    <p:sldLayoutId id="2147485379" r:id="rId2"/>
    <p:sldLayoutId id="2147485380" r:id="rId3"/>
    <p:sldLayoutId id="2147485381" r:id="rId4"/>
    <p:sldLayoutId id="2147485382" r:id="rId5"/>
    <p:sldLayoutId id="2147485383" r:id="rId6"/>
    <p:sldLayoutId id="2147485384" r:id="rId7"/>
    <p:sldLayoutId id="2147485385" r:id="rId8"/>
    <p:sldLayoutId id="2147485386" r:id="rId9"/>
    <p:sldLayoutId id="2147485387" r:id="rId10"/>
    <p:sldLayoutId id="2147485388" r:id="rId11"/>
    <p:sldLayoutId id="2147485389" r:id="rId12"/>
    <p:sldLayoutId id="2147485390" r:id="rId13"/>
    <p:sldLayoutId id="2147485391" r:id="rId14"/>
    <p:sldLayoutId id="2147485392" r:id="rId15"/>
    <p:sldLayoutId id="214748539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86B4221-1B68-4635-B0A0-FE16171A22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4" r:id="rId1"/>
    <p:sldLayoutId id="2147485395" r:id="rId2"/>
    <p:sldLayoutId id="2147485396" r:id="rId3"/>
    <p:sldLayoutId id="2147485397" r:id="rId4"/>
    <p:sldLayoutId id="2147485398" r:id="rId5"/>
    <p:sldLayoutId id="2147485399" r:id="rId6"/>
    <p:sldLayoutId id="2147485400" r:id="rId7"/>
    <p:sldLayoutId id="2147485401" r:id="rId8"/>
    <p:sldLayoutId id="2147485402" r:id="rId9"/>
    <p:sldLayoutId id="2147485403" r:id="rId10"/>
    <p:sldLayoutId id="2147485404" r:id="rId11"/>
    <p:sldLayoutId id="2147485405" r:id="rId12"/>
    <p:sldLayoutId id="2147485406" r:id="rId13"/>
    <p:sldLayoutId id="2147485407" r:id="rId14"/>
    <p:sldLayoutId id="2147485408" r:id="rId15"/>
    <p:sldLayoutId id="214748540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265B729-B83A-4018-BFE7-297582F86A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0" r:id="rId1"/>
    <p:sldLayoutId id="2147485411" r:id="rId2"/>
    <p:sldLayoutId id="2147485412" r:id="rId3"/>
    <p:sldLayoutId id="2147485413" r:id="rId4"/>
    <p:sldLayoutId id="2147485414" r:id="rId5"/>
    <p:sldLayoutId id="2147485415" r:id="rId6"/>
    <p:sldLayoutId id="2147485416" r:id="rId7"/>
    <p:sldLayoutId id="2147485417" r:id="rId8"/>
    <p:sldLayoutId id="2147485418" r:id="rId9"/>
    <p:sldLayoutId id="2147485419" r:id="rId10"/>
    <p:sldLayoutId id="2147485420" r:id="rId11"/>
    <p:sldLayoutId id="2147485421" r:id="rId12"/>
    <p:sldLayoutId id="2147485422" r:id="rId13"/>
    <p:sldLayoutId id="2147485423" r:id="rId14"/>
    <p:sldLayoutId id="2147485424" r:id="rId15"/>
    <p:sldLayoutId id="214748542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BC8461C-9420-47FB-BC55-BB3F01AA4D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6" r:id="rId1"/>
    <p:sldLayoutId id="2147485427" r:id="rId2"/>
    <p:sldLayoutId id="2147485428" r:id="rId3"/>
    <p:sldLayoutId id="2147485429" r:id="rId4"/>
    <p:sldLayoutId id="2147485430" r:id="rId5"/>
    <p:sldLayoutId id="2147485431" r:id="rId6"/>
    <p:sldLayoutId id="2147485432" r:id="rId7"/>
    <p:sldLayoutId id="2147485433" r:id="rId8"/>
    <p:sldLayoutId id="2147485434" r:id="rId9"/>
    <p:sldLayoutId id="2147485435" r:id="rId10"/>
    <p:sldLayoutId id="2147485436" r:id="rId11"/>
    <p:sldLayoutId id="2147485437" r:id="rId12"/>
    <p:sldLayoutId id="2147485438" r:id="rId13"/>
    <p:sldLayoutId id="2147485439" r:id="rId14"/>
    <p:sldLayoutId id="2147485440" r:id="rId15"/>
    <p:sldLayoutId id="214748544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27EF8440-DBA6-4E16-AD9C-8EDA729482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2" r:id="rId1"/>
    <p:sldLayoutId id="2147485443" r:id="rId2"/>
    <p:sldLayoutId id="2147485444" r:id="rId3"/>
    <p:sldLayoutId id="2147485445" r:id="rId4"/>
    <p:sldLayoutId id="2147485446" r:id="rId5"/>
    <p:sldLayoutId id="2147485447" r:id="rId6"/>
    <p:sldLayoutId id="2147485448" r:id="rId7"/>
    <p:sldLayoutId id="2147485449" r:id="rId8"/>
    <p:sldLayoutId id="2147485450" r:id="rId9"/>
    <p:sldLayoutId id="2147485451" r:id="rId10"/>
    <p:sldLayoutId id="2147485452" r:id="rId11"/>
    <p:sldLayoutId id="2147485453" r:id="rId12"/>
    <p:sldLayoutId id="2147485454" r:id="rId13"/>
    <p:sldLayoutId id="2147485455" r:id="rId14"/>
    <p:sldLayoutId id="2147485456" r:id="rId15"/>
    <p:sldLayoutId id="214748545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astic_fiber" TargetMode="External"/><Relationship Id="rId2" Type="http://schemas.openxmlformats.org/officeDocument/2006/relationships/hyperlink" Target="http://en.wikipedia.org/wiki/Collagen" TargetMode="External"/><Relationship Id="rId1" Type="http://schemas.openxmlformats.org/officeDocument/2006/relationships/slideLayout" Target="../slideLayouts/slideLayout170.xml"/><Relationship Id="rId4" Type="http://schemas.openxmlformats.org/officeDocument/2006/relationships/hyperlink" Target="http://en.wikipedia.org/wiki/Reticular_fiber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ainz.de/FB/Medizin/Anatomie/workshop/EM/eigeneEM/uniFett1.jp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image" Target="../media/image38.png"/><Relationship Id="rId4" Type="http://schemas.openxmlformats.org/officeDocument/2006/relationships/tags" Target="../tags/tag40.xml"/><Relationship Id="rId9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2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" Target="slide1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5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0.xml"/><Relationship Id="rId15" Type="http://schemas.openxmlformats.org/officeDocument/2006/relationships/slide" Target="slide15.xml"/><Relationship Id="rId10" Type="http://schemas.openxmlformats.org/officeDocument/2006/relationships/slideLayout" Target="../slideLayouts/slideLayout53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00063"/>
            <a:ext cx="868680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</a:t>
            </a:r>
            <a:r>
              <a:rPr lang="en-GB" sz="4000" dirty="0" smtClean="0">
                <a:latin typeface="Arial Black" pitchFamily="34" charset="0"/>
              </a:rPr>
              <a:t>Epithelium</a:t>
            </a:r>
            <a:r>
              <a:rPr lang="en-GB" sz="4000" dirty="0" smtClean="0"/>
              <a:t>              </a:t>
            </a:r>
            <a:r>
              <a:rPr lang="en-GB" sz="4000" dirty="0" smtClean="0">
                <a:latin typeface="Arial Black" pitchFamily="34" charset="0"/>
              </a:rPr>
              <a:t>Connective T.           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33350" y="908050"/>
            <a:ext cx="4495800" cy="5327650"/>
          </a:xfrm>
        </p:spPr>
        <p:txBody>
          <a:bodyPr/>
          <a:lstStyle/>
          <a:p>
            <a:pPr algn="l" rtl="0" eaLnBrk="1" hangingPunct="1"/>
            <a:r>
              <a:rPr lang="en-GB" altLang="en-US" sz="2200" b="1" smtClean="0">
                <a:latin typeface="Arial Black" panose="020B0A04020102020204" pitchFamily="34" charset="0"/>
                <a:cs typeface="Arial" panose="020B0604020202020204" pitchFamily="34" charset="0"/>
              </a:rPr>
              <a:t>Cells: </a:t>
            </a:r>
            <a:r>
              <a:rPr lang="en-GB" altLang="en-US" sz="2200" b="1" smtClean="0">
                <a:cs typeface="Arial" panose="020B0604020202020204" pitchFamily="34" charset="0"/>
              </a:rPr>
              <a:t>closely aggregated, tight by junctional complexes</a:t>
            </a:r>
          </a:p>
          <a:p>
            <a:pPr algn="l" rtl="0" eaLnBrk="1" hangingPunct="1"/>
            <a:r>
              <a:rPr lang="en-GB" altLang="en-US" sz="2200" b="1" smtClean="0">
                <a:latin typeface="Arial Black" panose="020B0A04020102020204" pitchFamily="34" charset="0"/>
                <a:cs typeface="Arial" panose="020B0604020202020204" pitchFamily="34" charset="0"/>
              </a:rPr>
              <a:t>Intercellular substance: </a:t>
            </a:r>
            <a:r>
              <a:rPr lang="en-GB" altLang="en-US" sz="2200" b="1" smtClean="0">
                <a:cs typeface="Arial" panose="020B0604020202020204" pitchFamily="34" charset="0"/>
              </a:rPr>
              <a:t>very little</a:t>
            </a:r>
          </a:p>
          <a:p>
            <a:pPr algn="l" rtl="0" eaLnBrk="1" hangingPunct="1"/>
            <a:r>
              <a:rPr lang="en-GB" altLang="en-US" sz="2200" b="1" smtClean="0">
                <a:latin typeface="Arial Black" panose="020B0A04020102020204" pitchFamily="34" charset="0"/>
                <a:cs typeface="Arial" panose="020B0604020202020204" pitchFamily="34" charset="0"/>
              </a:rPr>
              <a:t>No fibers </a:t>
            </a:r>
            <a:r>
              <a:rPr lang="en-GB" altLang="en-US" sz="2200" b="1" smtClean="0">
                <a:cs typeface="Arial" panose="020B0604020202020204" pitchFamily="34" charset="0"/>
              </a:rPr>
              <a:t>in the ground  substance </a:t>
            </a:r>
          </a:p>
          <a:p>
            <a:pPr algn="l" rtl="0" eaLnBrk="1" hangingPunct="1"/>
            <a:r>
              <a:rPr lang="en-GB" altLang="en-US" sz="2200" b="1" smtClean="0">
                <a:latin typeface="Arial Black" panose="020B0A04020102020204" pitchFamily="34" charset="0"/>
                <a:cs typeface="Arial" panose="020B0604020202020204" pitchFamily="34" charset="0"/>
              </a:rPr>
              <a:t>Blood vessels</a:t>
            </a:r>
            <a:r>
              <a:rPr lang="en-GB" altLang="en-US" sz="2200" b="1" smtClean="0">
                <a:cs typeface="Arial" panose="020B0604020202020204" pitchFamily="34" charset="0"/>
              </a:rPr>
              <a:t>: Avascular </a:t>
            </a:r>
          </a:p>
          <a:p>
            <a:pPr algn="l" rtl="0" eaLnBrk="1" hangingPunct="1"/>
            <a:r>
              <a:rPr lang="en-GB" altLang="en-US" sz="2200" b="1" smtClean="0">
                <a:latin typeface="Arial Black" panose="020B0A04020102020204" pitchFamily="34" charset="0"/>
                <a:cs typeface="Arial" panose="020B0604020202020204" pitchFamily="34" charset="0"/>
              </a:rPr>
              <a:t>Origin: </a:t>
            </a:r>
            <a:r>
              <a:rPr lang="en-GB" altLang="en-US" sz="2200" b="1" smtClean="0">
                <a:cs typeface="Arial" panose="020B0604020202020204" pitchFamily="34" charset="0"/>
              </a:rPr>
              <a:t>ectodermal, endodermal, mesodermal</a:t>
            </a:r>
          </a:p>
          <a:p>
            <a:pPr algn="l" rtl="0" eaLnBrk="1" hangingPunct="1"/>
            <a:r>
              <a:rPr lang="en-GB" altLang="en-US" sz="2200" b="1" smtClean="0">
                <a:latin typeface="Arial Black" panose="020B0A04020102020204" pitchFamily="34" charset="0"/>
                <a:cs typeface="Arial" panose="020B0604020202020204" pitchFamily="34" charset="0"/>
              </a:rPr>
              <a:t>Function: </a:t>
            </a:r>
            <a:r>
              <a:rPr lang="en-GB" altLang="en-US" sz="2200" b="1" smtClean="0">
                <a:cs typeface="Arial" panose="020B0604020202020204" pitchFamily="34" charset="0"/>
              </a:rPr>
              <a:t>covering or secretion (glands)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03775" y="908050"/>
            <a:ext cx="4316413" cy="5256213"/>
          </a:xfrm>
        </p:spPr>
        <p:txBody>
          <a:bodyPr/>
          <a:lstStyle/>
          <a:p>
            <a:pPr algn="l" rtl="0" eaLnBrk="1" hangingPunct="1"/>
            <a:r>
              <a:rPr lang="en-GB" altLang="en-US" sz="2200" b="1" smtClean="0">
                <a:latin typeface="Arial Black" panose="020B0A04020102020204" pitchFamily="34" charset="0"/>
                <a:cs typeface="Arial" panose="020B0604020202020204" pitchFamily="34" charset="0"/>
              </a:rPr>
              <a:t>Cells: </a:t>
            </a:r>
            <a:r>
              <a:rPr lang="en-GB" altLang="en-US" sz="2200" b="1" smtClean="0">
                <a:cs typeface="Arial" panose="020B0604020202020204" pitchFamily="34" charset="0"/>
              </a:rPr>
              <a:t>few, widely separated</a:t>
            </a:r>
          </a:p>
          <a:p>
            <a:pPr algn="l" rtl="0" eaLnBrk="1" hangingPunct="1"/>
            <a:r>
              <a:rPr lang="en-GB" altLang="en-US" sz="2200" b="1" smtClean="0">
                <a:latin typeface="Arial Black" panose="020B0A04020102020204" pitchFamily="34" charset="0"/>
                <a:cs typeface="Arial" panose="020B0604020202020204" pitchFamily="34" charset="0"/>
              </a:rPr>
              <a:t>Intercellular substance: </a:t>
            </a:r>
            <a:r>
              <a:rPr lang="en-GB" altLang="en-US" sz="2200" b="1" smtClean="0">
                <a:cs typeface="Arial" panose="020B0604020202020204" pitchFamily="34" charset="0"/>
              </a:rPr>
              <a:t>abundant</a:t>
            </a:r>
          </a:p>
          <a:p>
            <a:pPr algn="l" rtl="0" eaLnBrk="1" hangingPunct="1"/>
            <a:r>
              <a:rPr lang="en-GB" altLang="en-US" sz="2200" b="1" smtClean="0">
                <a:latin typeface="Arial Black" panose="020B0A04020102020204" pitchFamily="34" charset="0"/>
                <a:cs typeface="Arial" panose="020B0604020202020204" pitchFamily="34" charset="0"/>
              </a:rPr>
              <a:t>fibers </a:t>
            </a:r>
            <a:r>
              <a:rPr lang="en-GB" altLang="en-US" sz="2200" b="1" smtClean="0">
                <a:cs typeface="Arial" panose="020B0604020202020204" pitchFamily="34" charset="0"/>
              </a:rPr>
              <a:t>are present in the ground substance</a:t>
            </a:r>
          </a:p>
          <a:p>
            <a:pPr algn="l" rtl="0" eaLnBrk="1" hangingPunct="1"/>
            <a:r>
              <a:rPr lang="en-GB" altLang="en-US" sz="2200" b="1" smtClean="0">
                <a:latin typeface="Arial Black" panose="020B0A04020102020204" pitchFamily="34" charset="0"/>
                <a:cs typeface="Arial" panose="020B0604020202020204" pitchFamily="34" charset="0"/>
              </a:rPr>
              <a:t>Blood vessels: </a:t>
            </a:r>
            <a:r>
              <a:rPr lang="en-GB" altLang="en-US" sz="2200" b="1" smtClean="0">
                <a:cs typeface="Arial" panose="020B0604020202020204" pitchFamily="34" charset="0"/>
              </a:rPr>
              <a:t>rich </a:t>
            </a:r>
            <a:r>
              <a:rPr lang="en-GB" altLang="en-US" sz="2200" b="1" smtClean="0">
                <a:latin typeface="Arial Black" panose="020B0A04020102020204" pitchFamily="34" charset="0"/>
                <a:cs typeface="Arial" panose="020B0604020202020204" pitchFamily="34" charset="0"/>
              </a:rPr>
              <a:t>Origin: </a:t>
            </a:r>
            <a:r>
              <a:rPr lang="en-GB" altLang="en-US" sz="2200" b="1" smtClean="0">
                <a:cs typeface="Arial" panose="020B0604020202020204" pitchFamily="34" charset="0"/>
              </a:rPr>
              <a:t>mesodermal</a:t>
            </a:r>
          </a:p>
          <a:p>
            <a:pPr algn="l" rtl="0" eaLnBrk="1" hangingPunct="1"/>
            <a:r>
              <a:rPr lang="en-GB" altLang="en-US" sz="2200" b="1" smtClean="0">
                <a:latin typeface="Arial Black" panose="020B0A04020102020204" pitchFamily="34" charset="0"/>
                <a:cs typeface="Arial" panose="020B0604020202020204" pitchFamily="34" charset="0"/>
              </a:rPr>
              <a:t>Function: </a:t>
            </a:r>
            <a:r>
              <a:rPr lang="en-GB" altLang="en-US" sz="2200" b="1" smtClean="0">
                <a:cs typeface="Arial" panose="020B0604020202020204" pitchFamily="34" charset="0"/>
              </a:rPr>
              <a:t>support, defence and  nutrition</a:t>
            </a:r>
          </a:p>
        </p:txBody>
      </p:sp>
      <p:pic>
        <p:nvPicPr>
          <p:cNvPr id="24581" name="Picture 4" descr="stratsqu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13063" r="15239" b="43962"/>
          <a:stretch>
            <a:fillRect/>
          </a:stretch>
        </p:blipFill>
        <p:spPr bwMode="auto">
          <a:xfrm>
            <a:off x="1692275" y="4724400"/>
            <a:ext cx="29511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 descr="Loose (areolar) connective tissue: underlies basement membranes. Black lines label the cell nuclei (blue blob), broad collagen fibre (purple) and elastic f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3"/>
          <a:stretch>
            <a:fillRect/>
          </a:stretch>
        </p:blipFill>
        <p:spPr bwMode="auto">
          <a:xfrm>
            <a:off x="5364163" y="4437063"/>
            <a:ext cx="36718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اليرموكـ\Desktop\CT image\Collagen_biosynthesis_(en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478088"/>
            <a:ext cx="3343275" cy="2189162"/>
          </a:xfrm>
          <a:noFill/>
        </p:spPr>
      </p:pic>
      <p:pic>
        <p:nvPicPr>
          <p:cNvPr id="33795" name="Picture 3" descr="C:\Users\اليرموكـ\Desktop\CT image\Figure-1-Representation-of-collagen-molecules-in-a-quarter-staggered-array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24400"/>
            <a:ext cx="4038600" cy="1830388"/>
          </a:xfrm>
          <a:noFill/>
        </p:spPr>
      </p:pic>
      <p:pic>
        <p:nvPicPr>
          <p:cNvPr id="33796" name="Picture 4" descr="C:\Users\اليرموكـ\Desktop\CT image\download.g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988" y="115888"/>
            <a:ext cx="4176713" cy="2189162"/>
          </a:xfrm>
          <a:noFill/>
        </p:spPr>
      </p:pic>
      <p:pic>
        <p:nvPicPr>
          <p:cNvPr id="33797" name="Picture 6" descr="C:\Users\اليرموكـ\Desktop\CT image\20802oo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88913"/>
            <a:ext cx="4765675" cy="3311525"/>
          </a:xfrm>
          <a:noFill/>
        </p:spPr>
      </p:pic>
      <p:pic>
        <p:nvPicPr>
          <p:cNvPr id="33798" name="Picture 8" descr="C:\Users\اليرموكـ\Desktop\CT image\em_05_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3735388"/>
            <a:ext cx="2346325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9" descr="C:\Users\اليرموكـ\Desktop\CT image\normal_11lungte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646488"/>
            <a:ext cx="2449513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  <a:latin typeface="Arial Black" panose="020B0A04020102020204" pitchFamily="34" charset="0"/>
              </a:rPr>
              <a:t>Assembly of collagen fiber bundles </a:t>
            </a:r>
          </a:p>
        </p:txBody>
      </p:sp>
      <p:pic>
        <p:nvPicPr>
          <p:cNvPr id="34819" name="Picture 5" descr="slide15"/>
          <p:cNvPicPr>
            <a:picLocks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263" y="1268413"/>
            <a:ext cx="8575675" cy="5178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036050" cy="563563"/>
          </a:xfrm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Arial Black" pitchFamily="34" charset="0"/>
              </a:rPr>
              <a:t>Major Collagen Fiber Types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(out of  at least 20)</a:t>
            </a:r>
            <a:br>
              <a:rPr lang="en-US" altLang="en-US" sz="2000" b="1" dirty="0" smtClean="0">
                <a:solidFill>
                  <a:schemeClr val="tx1"/>
                </a:solidFill>
              </a:rPr>
            </a:br>
            <a:r>
              <a:rPr lang="en-GB" sz="25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According to the chemical composition of collagen </a:t>
            </a:r>
            <a:r>
              <a:rPr lang="en-GB" sz="25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molecules</a:t>
            </a:r>
            <a:endParaRPr lang="en-GB" sz="25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771" name="Group 291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381000" y="1039813"/>
          <a:ext cx="8382000" cy="5576887"/>
        </p:xfrm>
        <a:graphic>
          <a:graphicData uri="http://schemas.openxmlformats.org/drawingml/2006/table">
            <a:tbl>
              <a:tblPr/>
              <a:tblGrid>
                <a:gridCol w="2341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1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Collagen Type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Tissues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Function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0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Fibril-forming collagens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(these are visible)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(most abundant)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Skin, tendon, bone, dentin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Resistance to tension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II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Cartilage, vitreous of eye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Resistance to pressure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III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(reticulin)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Skin, muscle, blood vessels, liver, etc.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Structural framework and stability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Network-forming collagens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IV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 basement membranes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Support and filtration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08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ibril-</a:t>
                      </a: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ssociated </a:t>
                      </a: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ollagens with </a:t>
                      </a: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nterrupted </a:t>
                      </a: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riple helices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(FACIT)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VI, IX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Assoc. w/ type I and II fibrils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Fibril-fibril / fibril-ECM binding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10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Anchoring filament collagens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24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VII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Epithelia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12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Epidermis to basal lamina</a:t>
                      </a:r>
                    </a:p>
                  </a:txBody>
                  <a:tcPr marT="45709" marB="4570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  <a:latin typeface="Arial Black" panose="020B0A04020102020204" pitchFamily="34" charset="0"/>
              </a:rPr>
              <a:t>Reticular (Reticulin) Fibers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43463" y="981075"/>
            <a:ext cx="42672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Form a delicate supporting framework 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for highly cellular tissues (endocrine glands, lymph nodes, liver, bone marrow, spleen, smooth muscle).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Composed mainly of Type III collagen, 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with a carbohydrate moiety that reduces Ag+ to metallic sliver </a:t>
            </a: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= argyrophilic.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Special stain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: silver impregnation to visualize.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Thinner than type I collagen     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(Type III fibrils are 30-40 nm diameter; type I fibrils are ~200 nm diameter)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made by </a:t>
            </a:r>
            <a:r>
              <a:rPr lang="en-US" alt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reticular cells</a:t>
            </a: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(specialized fibroblasts) and vascular smooth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muscle cells</a:t>
            </a:r>
            <a:endParaRPr lang="en-US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6868" name="Picture 9" descr=" reticular fibers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4392613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6" descr="reticular tiss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981075"/>
            <a:ext cx="439896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وان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772400" cy="865187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0000"/>
                </a:solidFill>
                <a:latin typeface="Arial Black" panose="020B0A04020102020204" pitchFamily="34" charset="0"/>
              </a:rPr>
              <a:t>Elastic Fibers</a:t>
            </a:r>
            <a:endParaRPr lang="ar-JO" altLang="en-US" smtClean="0"/>
          </a:p>
        </p:txBody>
      </p:sp>
      <p:sp>
        <p:nvSpPr>
          <p:cNvPr id="37891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5329237" cy="554355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Elastic fibers</a:t>
            </a:r>
            <a:r>
              <a:rPr lang="en-US" altLang="en-US" sz="200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(yellow fibers): can be stretched to one and one-half times their length, but recoil to their initial length when released.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Fresh elastic fibers appear yellow and are also called </a:t>
            </a:r>
            <a:r>
              <a:rPr lang="en-US" altLang="en-US" sz="200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yellow fibers.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Stain : H&amp;E , Orcein  , VVG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Elastin:</a:t>
            </a:r>
            <a:r>
              <a:rPr lang="en-US" alt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rich in glycine and proline, but it contains</a:t>
            </a:r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or no hydroxyproline and hydroxylysine .</a:t>
            </a:r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uniquely contains</a:t>
            </a:r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desmosine</a:t>
            </a: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b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isodesmosine</a:t>
            </a:r>
            <a:r>
              <a:rPr lang="en-US" altLang="en-US" sz="200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are thought to cross-link the molecules into a</a:t>
            </a:r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of randomly coiled chains.  This cross-linking</a:t>
            </a:r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responsible for its rubber-like properties.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n-US" sz="20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They are found where greater elasticity is needed </a:t>
            </a:r>
            <a:r>
              <a:rPr lang="en-US" alt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in large amounts in ligaments, lung,</a:t>
            </a:r>
            <a:r>
              <a:rPr lang="en-US" altLang="en-US" sz="20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skin, bladder, and walls of blood vessels.</a:t>
            </a:r>
          </a:p>
          <a:p>
            <a:pPr marL="0" indent="0"/>
            <a:endParaRPr lang="ar-JO" altLang="en-US" smtClean="0"/>
          </a:p>
        </p:txBody>
      </p:sp>
      <p:pic>
        <p:nvPicPr>
          <p:cNvPr id="37892" name="Content Placeholder 4" descr="05811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52963"/>
            <a:ext cx="30718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elastic art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3073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3" descr="Aorta%20Elasitc%20Arte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r="7317"/>
          <a:stretch>
            <a:fillRect/>
          </a:stretch>
        </p:blipFill>
        <p:spPr>
          <a:xfrm>
            <a:off x="6000750" y="2852738"/>
            <a:ext cx="3011488" cy="1655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  <a:latin typeface="Arial Black" panose="020B0A04020102020204" pitchFamily="34" charset="0"/>
              </a:rPr>
              <a:t>Network of elastin molecules can stretch and recoil like a rubber band </a:t>
            </a:r>
          </a:p>
        </p:txBody>
      </p:sp>
      <p:pic>
        <p:nvPicPr>
          <p:cNvPr id="38915" name="Picture 6" descr="slide26"/>
          <p:cNvPicPr>
            <a:picLocks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6863" y="1720850"/>
            <a:ext cx="5995987" cy="4949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Fibers</a:t>
            </a:r>
            <a:endParaRPr lang="ar-EG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773238"/>
            <a:ext cx="4248150" cy="2447925"/>
          </a:xfrm>
          <a:ln>
            <a:solidFill>
              <a:schemeClr val="accent1"/>
            </a:solidFill>
          </a:ln>
        </p:spPr>
        <p:txBody>
          <a:bodyPr rtlCol="1">
            <a:normAutofit fontScale="25000" lnSpcReduction="20000"/>
          </a:bodyPr>
          <a:lstStyle/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7200" kern="0" dirty="0"/>
              <a:t>The most </a:t>
            </a:r>
            <a:r>
              <a:rPr lang="en-GB" sz="7200" kern="0" dirty="0">
                <a:latin typeface="Arial Black" pitchFamily="34" charset="0"/>
              </a:rPr>
              <a:t>numerous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7200" kern="0" dirty="0"/>
              <a:t>White if in great number </a:t>
            </a:r>
            <a:r>
              <a:rPr lang="en-GB" sz="7200" kern="0" dirty="0">
                <a:latin typeface="Arial Black" pitchFamily="34" charset="0"/>
              </a:rPr>
              <a:t>(white </a:t>
            </a:r>
            <a:r>
              <a:rPr lang="en-GB" sz="7200" kern="0" dirty="0" err="1">
                <a:latin typeface="Arial Black" pitchFamily="34" charset="0"/>
              </a:rPr>
              <a:t>fibers</a:t>
            </a:r>
            <a:r>
              <a:rPr lang="en-GB" sz="7200" kern="0" dirty="0">
                <a:latin typeface="Arial Black" pitchFamily="34" charset="0"/>
              </a:rPr>
              <a:t>)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7200" kern="0" dirty="0">
                <a:latin typeface="Arial Black" pitchFamily="34" charset="0"/>
              </a:rPr>
              <a:t>Strong and flexible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7200" kern="0" dirty="0" err="1"/>
              <a:t>Fibers</a:t>
            </a:r>
            <a:r>
              <a:rPr lang="en-GB" sz="7200" kern="0" dirty="0"/>
              <a:t> do not branch but bundles can do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7200" kern="0" dirty="0"/>
              <a:t>Formed of </a:t>
            </a:r>
            <a:r>
              <a:rPr lang="en-GB" sz="7200" b="1" kern="0" dirty="0">
                <a:solidFill>
                  <a:srgbClr val="FF0000"/>
                </a:solidFill>
              </a:rPr>
              <a:t>collagen protein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7200" kern="0" dirty="0"/>
              <a:t>Stain pink with eosin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7200" dirty="0">
                <a:cs typeface="Times New Roman" pitchFamily="18" charset="0"/>
              </a:rPr>
              <a:t>Types of Collagen Fibres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ar-EG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00563" y="1844675"/>
            <a:ext cx="4392612" cy="2189163"/>
          </a:xfrm>
          <a:ln>
            <a:solidFill>
              <a:schemeClr val="accent1"/>
            </a:solidFill>
          </a:ln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800" kern="0" dirty="0">
                <a:latin typeface="Arial Black" pitchFamily="34" charset="0"/>
              </a:rPr>
              <a:t>Thin branching 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800" kern="0" dirty="0">
                <a:latin typeface="Arial Black" pitchFamily="34" charset="0"/>
              </a:rPr>
              <a:t>Not</a:t>
            </a:r>
            <a:r>
              <a:rPr lang="en-GB" sz="1800" kern="0" dirty="0"/>
              <a:t> stained by H&amp;E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800" kern="0" dirty="0"/>
              <a:t>Stained dark brown</a:t>
            </a:r>
          </a:p>
          <a:p>
            <a:pPr marL="0" indent="0"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n-GB" sz="1800" kern="0" dirty="0"/>
              <a:t>   with  </a:t>
            </a:r>
            <a:r>
              <a:rPr lang="en-GB" sz="1800" kern="0" dirty="0">
                <a:latin typeface="Arial Black" pitchFamily="34" charset="0"/>
              </a:rPr>
              <a:t>silver stain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800" kern="0" dirty="0"/>
              <a:t>Consist of type </a:t>
            </a:r>
            <a:r>
              <a:rPr lang="en-GB" sz="1800" kern="0" dirty="0">
                <a:latin typeface="Arial Black" pitchFamily="34" charset="0"/>
              </a:rPr>
              <a:t>III collagen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800" kern="0" dirty="0"/>
              <a:t>Supportive function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EG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9388" y="4275138"/>
            <a:ext cx="4397375" cy="2592387"/>
          </a:xfrm>
          <a:ln>
            <a:solidFill>
              <a:schemeClr val="accent1"/>
            </a:solidFill>
          </a:ln>
        </p:spPr>
        <p:txBody>
          <a:bodyPr rtlCol="1">
            <a:normAutofit fontScale="92500" lnSpcReduction="10000"/>
          </a:bodyPr>
          <a:lstStyle/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100" kern="0" dirty="0"/>
              <a:t>Yellow if in great number (</a:t>
            </a:r>
            <a:r>
              <a:rPr lang="en-GB" sz="2100" kern="0" dirty="0">
                <a:latin typeface="Arial Black" pitchFamily="34" charset="0"/>
              </a:rPr>
              <a:t>Yellow </a:t>
            </a:r>
            <a:r>
              <a:rPr lang="en-GB" sz="2100" kern="0" dirty="0" err="1">
                <a:latin typeface="Arial Black" pitchFamily="34" charset="0"/>
              </a:rPr>
              <a:t>fibers</a:t>
            </a:r>
            <a:r>
              <a:rPr lang="en-GB" sz="2100" kern="0" dirty="0">
                <a:latin typeface="Arial Black" pitchFamily="34" charset="0"/>
              </a:rPr>
              <a:t>)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100" kern="0" dirty="0"/>
              <a:t>Elastic and </a:t>
            </a:r>
            <a:r>
              <a:rPr lang="en-GB" sz="2100" kern="0" dirty="0">
                <a:latin typeface="Arial Black" pitchFamily="34" charset="0"/>
              </a:rPr>
              <a:t>stretchable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100" kern="0" dirty="0" err="1"/>
              <a:t>Fibers</a:t>
            </a:r>
            <a:r>
              <a:rPr lang="en-GB" sz="2100" kern="0" dirty="0"/>
              <a:t> can </a:t>
            </a:r>
            <a:r>
              <a:rPr lang="en-GB" sz="2100" kern="0" dirty="0">
                <a:latin typeface="Arial Black" pitchFamily="34" charset="0"/>
              </a:rPr>
              <a:t>branch</a:t>
            </a:r>
            <a:r>
              <a:rPr lang="en-GB" sz="2100" kern="0" dirty="0"/>
              <a:t> and unit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100" kern="0" dirty="0"/>
              <a:t>Formed of </a:t>
            </a:r>
            <a:r>
              <a:rPr lang="en-GB" sz="2100" b="1" kern="0" dirty="0">
                <a:solidFill>
                  <a:srgbClr val="FF0000"/>
                </a:solidFill>
              </a:rPr>
              <a:t>elastin </a:t>
            </a:r>
            <a:r>
              <a:rPr lang="en-GB" sz="2100" kern="0" dirty="0"/>
              <a:t>protein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100" kern="0" dirty="0"/>
              <a:t>Stained weakly by H&amp;E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100" kern="0" dirty="0"/>
              <a:t>Stain brick red by </a:t>
            </a:r>
            <a:r>
              <a:rPr lang="en-GB" sz="2100" kern="0" dirty="0" err="1">
                <a:latin typeface="Arial Black" pitchFamily="34" charset="0"/>
              </a:rPr>
              <a:t>orcein</a:t>
            </a:r>
            <a:endParaRPr lang="en-GB" sz="2100" kern="0" dirty="0">
              <a:latin typeface="Arial Black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100" kern="0" dirty="0"/>
              <a:t> </a:t>
            </a:r>
            <a:r>
              <a:rPr lang="en-US" sz="2100" kern="0" dirty="0"/>
              <a:t>Stain </a:t>
            </a:r>
            <a:r>
              <a:rPr lang="en-GB" sz="2100" kern="0" dirty="0"/>
              <a:t>dark violet with </a:t>
            </a:r>
            <a:r>
              <a:rPr lang="en-GB" sz="2100" kern="0" dirty="0">
                <a:latin typeface="Arial Black" pitchFamily="34" charset="0"/>
              </a:rPr>
              <a:t>V.V.G </a:t>
            </a:r>
            <a:r>
              <a:rPr lang="en-GB" sz="2100" kern="0" dirty="0"/>
              <a:t>stain.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EG" dirty="0" smtClean="0"/>
          </a:p>
        </p:txBody>
      </p:sp>
      <p:pic>
        <p:nvPicPr>
          <p:cNvPr id="39942" name="Picture 7" descr="collage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3825"/>
            <a:ext cx="3241675" cy="1584325"/>
          </a:xfr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9943" name="Picture 9" descr=" reticular fiber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6688"/>
            <a:ext cx="3095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aorta-02-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/>
          <a:stretch>
            <a:fillRect/>
          </a:stretch>
        </p:blipFill>
        <p:spPr bwMode="auto">
          <a:xfrm>
            <a:off x="4716463" y="4581525"/>
            <a:ext cx="39608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6"/>
          <p:cNvSpPr>
            <a:spLocks noChangeArrowheads="1"/>
          </p:cNvSpPr>
          <p:nvPr/>
        </p:nvSpPr>
        <p:spPr bwMode="auto">
          <a:xfrm>
            <a:off x="3492500" y="471488"/>
            <a:ext cx="1760538" cy="64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altLang="en-US" sz="3600" b="1" dirty="0">
                <a:solidFill>
                  <a:srgbClr val="000000"/>
                </a:solidFill>
                <a:latin typeface="Arial Black" pitchFamily="34" charset="0"/>
                <a:cs typeface="+mn-cs"/>
              </a:rPr>
              <a:t>Fibers</a:t>
            </a:r>
          </a:p>
        </p:txBody>
      </p:sp>
      <p:sp>
        <p:nvSpPr>
          <p:cNvPr id="10243" name="Text Box 114"/>
          <p:cNvSpPr txBox="1">
            <a:spLocks noChangeArrowheads="1"/>
          </p:cNvSpPr>
          <p:nvPr/>
        </p:nvSpPr>
        <p:spPr bwMode="auto">
          <a:xfrm>
            <a:off x="663575" y="1360488"/>
            <a:ext cx="5859463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lv-LV" altLang="en-US" sz="2400" dirty="0" smtClean="0">
                <a:solidFill>
                  <a:srgbClr val="000000"/>
                </a:solidFill>
                <a:cs typeface="+mn-cs"/>
              </a:rPr>
              <a:t>Fiber             Components                 </a:t>
            </a:r>
            <a:r>
              <a:rPr lang="lv-LV" altLang="en-US" sz="2400" b="1" dirty="0" smtClean="0">
                <a:solidFill>
                  <a:srgbClr val="FF0000"/>
                </a:solidFill>
                <a:cs typeface="+mn-cs"/>
              </a:rPr>
              <a:t>Location</a:t>
            </a:r>
          </a:p>
        </p:txBody>
      </p:sp>
      <p:sp>
        <p:nvSpPr>
          <p:cNvPr id="10244" name="Text Box 115"/>
          <p:cNvSpPr txBox="1">
            <a:spLocks noChangeArrowheads="1"/>
          </p:cNvSpPr>
          <p:nvPr/>
        </p:nvSpPr>
        <p:spPr bwMode="auto">
          <a:xfrm>
            <a:off x="0" y="2060575"/>
            <a:ext cx="2068513" cy="3743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z="2400" dirty="0" smtClean="0">
                <a:solidFill>
                  <a:srgbClr val="000000"/>
                </a:solidFill>
                <a:cs typeface="+mn-cs"/>
                <a:hlinkClick r:id="rId2" tooltip="Collagen"/>
              </a:rPr>
              <a:t>Collagenous</a:t>
            </a:r>
            <a:r>
              <a:rPr lang="en-GB" altLang="en-US" sz="2400" dirty="0" smtClean="0">
                <a:solidFill>
                  <a:srgbClr val="000000"/>
                </a:solidFill>
                <a:cs typeface="+mn-cs"/>
              </a:rPr>
              <a:t> </a:t>
            </a:r>
            <a:endParaRPr lang="lv-LV" altLang="en-US" sz="24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GB" altLang="en-US" sz="2400" dirty="0" err="1" smtClean="0">
                <a:solidFill>
                  <a:srgbClr val="000000"/>
                </a:solidFill>
                <a:cs typeface="+mn-cs"/>
              </a:rPr>
              <a:t>Fibers</a:t>
            </a:r>
            <a:endParaRPr lang="lv-LV" altLang="en-US" sz="24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lv-LV" altLang="en-US" sz="24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lv-LV" altLang="en-US" sz="24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lv-LV" altLang="en-US" sz="24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GB" altLang="en-US" sz="2400" dirty="0" smtClean="0">
                <a:solidFill>
                  <a:srgbClr val="000000"/>
                </a:solidFill>
                <a:cs typeface="+mn-cs"/>
                <a:hlinkClick r:id="rId3" tooltip="Elastic &#10;fiber"/>
              </a:rPr>
              <a:t>Elastic </a:t>
            </a:r>
            <a:r>
              <a:rPr lang="en-GB" altLang="en-US" sz="2400" dirty="0" err="1" smtClean="0">
                <a:solidFill>
                  <a:srgbClr val="000000"/>
                </a:solidFill>
                <a:cs typeface="+mn-cs"/>
                <a:hlinkClick r:id="rId3" tooltip="Elastic &#10;fiber"/>
              </a:rPr>
              <a:t>fibers</a:t>
            </a:r>
            <a:endParaRPr lang="lv-LV" altLang="en-US" sz="24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lv-LV" altLang="en-US" sz="24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lv-LV" altLang="en-US" sz="24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GB" altLang="en-US" sz="2400" dirty="0" smtClean="0">
                <a:solidFill>
                  <a:srgbClr val="000000"/>
                </a:solidFill>
                <a:cs typeface="+mn-cs"/>
                <a:hlinkClick r:id="rId4" tooltip="Reticular fiber"/>
              </a:rPr>
              <a:t>Reticular </a:t>
            </a:r>
            <a:r>
              <a:rPr lang="en-GB" altLang="en-US" sz="2400" dirty="0" err="1" smtClean="0">
                <a:solidFill>
                  <a:srgbClr val="000000"/>
                </a:solidFill>
                <a:cs typeface="+mn-cs"/>
                <a:hlinkClick r:id="rId4" tooltip="Reticular fiber"/>
              </a:rPr>
              <a:t>fibers</a:t>
            </a:r>
            <a:endParaRPr lang="en-GB" altLang="en-US" sz="24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lv-LV" altLang="en-US" sz="24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45" name="Rectangle 116"/>
          <p:cNvSpPr>
            <a:spLocks noChangeArrowheads="1"/>
          </p:cNvSpPr>
          <p:nvPr/>
        </p:nvSpPr>
        <p:spPr bwMode="auto">
          <a:xfrm>
            <a:off x="2124075" y="2060575"/>
            <a:ext cx="2447925" cy="3743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400">
                <a:solidFill>
                  <a:srgbClr val="000000"/>
                </a:solidFill>
                <a:cs typeface="+mn-cs"/>
              </a:rPr>
              <a:t>Alpha</a:t>
            </a:r>
            <a:r>
              <a:rPr lang="lv-LV" altLang="en-US" sz="2400">
                <a:solidFill>
                  <a:srgbClr val="000000"/>
                </a:solidFill>
                <a:cs typeface="+mn-cs"/>
              </a:rPr>
              <a:t> </a:t>
            </a:r>
            <a:r>
              <a:rPr lang="en-GB" altLang="en-US" sz="2400">
                <a:solidFill>
                  <a:srgbClr val="000000"/>
                </a:solidFill>
                <a:cs typeface="+mn-cs"/>
              </a:rPr>
              <a:t>polypeptide chains</a:t>
            </a:r>
            <a:endParaRPr lang="lv-LV" altLang="en-US" sz="240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lv-LV" altLang="en-US" sz="240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lv-LV" altLang="en-US" sz="240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lv-LV" altLang="en-US" sz="240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GB" altLang="en-US" sz="2400">
                <a:solidFill>
                  <a:srgbClr val="000000"/>
                </a:solidFill>
                <a:cs typeface="+mn-cs"/>
              </a:rPr>
              <a:t>elastic microfibril &amp; elastin</a:t>
            </a:r>
            <a:endParaRPr lang="lv-LV" altLang="en-US" sz="240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lv-LV" altLang="en-US" sz="240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GB" altLang="en-US" sz="2400">
                <a:solidFill>
                  <a:srgbClr val="000000"/>
                </a:solidFill>
                <a:cs typeface="+mn-cs"/>
              </a:rPr>
              <a:t>Type-III collagen</a:t>
            </a:r>
          </a:p>
          <a:p>
            <a:pPr>
              <a:defRPr/>
            </a:pPr>
            <a:endParaRPr lang="en-GB" altLang="en-US" sz="2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46" name="Rectangle 117"/>
          <p:cNvSpPr>
            <a:spLocks noChangeArrowheads="1"/>
          </p:cNvSpPr>
          <p:nvPr/>
        </p:nvSpPr>
        <p:spPr bwMode="auto">
          <a:xfrm>
            <a:off x="4932363" y="2060575"/>
            <a:ext cx="3529012" cy="3743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400" dirty="0">
                <a:solidFill>
                  <a:srgbClr val="000000"/>
                </a:solidFill>
                <a:cs typeface="+mn-cs"/>
              </a:rPr>
              <a:t>tendon, ligament, skin, cornea, cartilage, bone, blood vessels, gut, and intervertebral disc.</a:t>
            </a:r>
            <a:endParaRPr lang="lv-LV" altLang="en-US" sz="2400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lv-LV" altLang="en-US" sz="2400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GB" altLang="en-US" sz="2400" dirty="0">
                <a:solidFill>
                  <a:srgbClr val="000000"/>
                </a:solidFill>
                <a:cs typeface="+mn-cs"/>
              </a:rPr>
              <a:t>extracellular matrix</a:t>
            </a:r>
            <a:r>
              <a:rPr lang="lv-LV" altLang="en-US" sz="2400" dirty="0">
                <a:solidFill>
                  <a:srgbClr val="000000"/>
                </a:solidFill>
                <a:cs typeface="+mn-cs"/>
              </a:rPr>
              <a:t> (blood vessels)</a:t>
            </a:r>
          </a:p>
          <a:p>
            <a:pPr>
              <a:defRPr/>
            </a:pPr>
            <a:endParaRPr lang="lv-LV" altLang="en-US" sz="2400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GB" altLang="en-US" sz="2400" dirty="0">
                <a:solidFill>
                  <a:srgbClr val="000000"/>
                </a:solidFill>
                <a:cs typeface="+mn-cs"/>
              </a:rPr>
              <a:t>liver, bone marrow, lymphatic organs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684213" y="0"/>
            <a:ext cx="7772400" cy="803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lv-LV" altLang="en-US" sz="3600" b="1">
                <a:solidFill>
                  <a:srgbClr val="000000"/>
                </a:solidFill>
                <a:cs typeface="+mn-cs"/>
              </a:rPr>
              <a:t>Connective Tissue Cells</a:t>
            </a: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611188" y="1052513"/>
            <a:ext cx="79930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altLang="en-US" sz="2400" b="1" dirty="0">
                <a:solidFill>
                  <a:srgbClr val="FF0000"/>
                </a:solidFill>
                <a:cs typeface="+mn-cs"/>
              </a:rPr>
              <a:t>Resident cells          Immigrant cells       Specialised cells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3563938" y="1609725"/>
            <a:ext cx="2016125" cy="3416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lv-LV" altLang="en-US" sz="2400" dirty="0" smtClean="0">
                <a:solidFill>
                  <a:srgbClr val="000000"/>
                </a:solidFill>
                <a:cs typeface="+mn-cs"/>
              </a:rPr>
              <a:t>Monocytes/</a:t>
            </a:r>
          </a:p>
          <a:p>
            <a:pPr>
              <a:defRPr/>
            </a:pPr>
            <a:r>
              <a:rPr lang="lv-LV" altLang="en-US" sz="2400" dirty="0" smtClean="0">
                <a:solidFill>
                  <a:srgbClr val="000000"/>
                </a:solidFill>
                <a:cs typeface="+mn-cs"/>
              </a:rPr>
              <a:t>histocytes/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lv-LV" altLang="en-US" sz="2400" b="1" dirty="0" smtClean="0">
                <a:solidFill>
                  <a:srgbClr val="FF0000"/>
                </a:solidFill>
                <a:cs typeface="+mn-cs"/>
              </a:rPr>
              <a:t>macrophages</a:t>
            </a:r>
          </a:p>
          <a:p>
            <a:pPr>
              <a:defRPr/>
            </a:pPr>
            <a:endParaRPr lang="lv-LV" altLang="en-US" sz="24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lv-LV" altLang="en-US" sz="2400" dirty="0" smtClean="0">
                <a:solidFill>
                  <a:srgbClr val="000000"/>
                </a:solidFill>
                <a:cs typeface="+mn-cs"/>
              </a:rPr>
              <a:t>Plasmocytes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lv-LV" altLang="en-US" sz="2400" b="1" dirty="0" smtClean="0">
                <a:solidFill>
                  <a:srgbClr val="FF0000"/>
                </a:solidFill>
                <a:cs typeface="+mn-cs"/>
              </a:rPr>
              <a:t>Mast cells</a:t>
            </a:r>
            <a:endParaRPr lang="en-US" altLang="en-US" sz="2400" b="1" dirty="0" smtClean="0">
              <a:solidFill>
                <a:srgbClr val="FF0000"/>
              </a:solidFill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cs typeface="+mn-cs"/>
              </a:rPr>
              <a:t>Leucocytes</a:t>
            </a:r>
          </a:p>
          <a:p>
            <a:pPr>
              <a:defRPr/>
            </a:pPr>
            <a:endParaRPr lang="lv-LV" altLang="en-US" sz="2400" b="1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684213" y="1844675"/>
            <a:ext cx="1831975" cy="1187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lv-LV" altLang="en-US" sz="2400" smtClean="0">
                <a:solidFill>
                  <a:srgbClr val="000000"/>
                </a:solidFill>
                <a:cs typeface="+mn-cs"/>
              </a:rPr>
              <a:t>Fibroblasts</a:t>
            </a:r>
          </a:p>
          <a:p>
            <a:pPr>
              <a:defRPr/>
            </a:pPr>
            <a:r>
              <a:rPr lang="lv-LV" altLang="en-US" sz="2400" smtClean="0">
                <a:solidFill>
                  <a:srgbClr val="000000"/>
                </a:solidFill>
                <a:cs typeface="+mn-cs"/>
              </a:rPr>
              <a:t>Adipocytes</a:t>
            </a:r>
          </a:p>
          <a:p>
            <a:pPr>
              <a:defRPr/>
            </a:pPr>
            <a:r>
              <a:rPr lang="lv-LV" altLang="en-US" sz="2400" smtClean="0">
                <a:solidFill>
                  <a:srgbClr val="000000"/>
                </a:solidFill>
                <a:cs typeface="+mn-cs"/>
              </a:rPr>
              <a:t>Pigment cells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6296025" y="1844675"/>
            <a:ext cx="2190750" cy="4894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lv-LV" altLang="en-US" sz="2400" dirty="0" smtClean="0">
                <a:solidFill>
                  <a:srgbClr val="000000"/>
                </a:solidFill>
                <a:cs typeface="+mn-cs"/>
              </a:rPr>
              <a:t>Reticular cells</a:t>
            </a:r>
          </a:p>
          <a:p>
            <a:pPr>
              <a:defRPr/>
            </a:pPr>
            <a:r>
              <a:rPr lang="lv-LV" altLang="en-US" sz="2400" dirty="0" smtClean="0">
                <a:solidFill>
                  <a:srgbClr val="000000"/>
                </a:solidFill>
                <a:cs typeface="+mn-cs"/>
              </a:rPr>
              <a:t>(reticular tissue)</a:t>
            </a:r>
          </a:p>
          <a:p>
            <a:pPr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cs typeface="+mn-cs"/>
              </a:rPr>
              <a:t>Pericytes</a:t>
            </a:r>
            <a:endParaRPr lang="en-US" altLang="en-US" sz="24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+mn-cs"/>
              </a:rPr>
              <a:t>(blood vessels)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+mn-cs"/>
              </a:rPr>
              <a:t>Schwan cells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+mn-cs"/>
              </a:rPr>
              <a:t>(nerve fibers)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+mn-cs"/>
              </a:rPr>
              <a:t>Glial cells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+mn-cs"/>
              </a:rPr>
              <a:t>(CNS)</a:t>
            </a:r>
          </a:p>
          <a:p>
            <a:pPr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cs typeface="+mn-cs"/>
              </a:rPr>
              <a:t>CHondriocytes</a:t>
            </a:r>
            <a:r>
              <a:rPr lang="en-US" altLang="en-US" sz="2400" dirty="0" smtClean="0">
                <a:solidFill>
                  <a:srgbClr val="00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+mn-cs"/>
              </a:rPr>
              <a:t>(</a:t>
            </a:r>
            <a:r>
              <a:rPr lang="en-US" altLang="en-US" sz="2400" dirty="0" err="1" smtClean="0">
                <a:solidFill>
                  <a:srgbClr val="000000"/>
                </a:solidFill>
                <a:cs typeface="+mn-cs"/>
              </a:rPr>
              <a:t>cartillage</a:t>
            </a:r>
            <a:r>
              <a:rPr lang="en-US" altLang="en-US" sz="2400" dirty="0" smtClean="0">
                <a:solidFill>
                  <a:srgbClr val="000000"/>
                </a:solidFill>
                <a:cs typeface="+mn-cs"/>
              </a:rPr>
              <a:t>)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+mn-cs"/>
              </a:rPr>
              <a:t>Osteocytes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+mn-cs"/>
              </a:rPr>
              <a:t>(bone)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+mn-cs"/>
              </a:rPr>
              <a:t>Blood cells</a:t>
            </a:r>
          </a:p>
        </p:txBody>
      </p:sp>
      <p:sp>
        <p:nvSpPr>
          <p:cNvPr id="41991" name="Rectangle 1"/>
          <p:cNvSpPr>
            <a:spLocks noChangeArrowheads="1"/>
          </p:cNvSpPr>
          <p:nvPr/>
        </p:nvSpPr>
        <p:spPr bwMode="auto">
          <a:xfrm>
            <a:off x="230188" y="4652963"/>
            <a:ext cx="5349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rgbClr val="000000"/>
                </a:solidFill>
              </a:rPr>
              <a:t>derived from hematopoietic stem cells and involved in immune function and inflammation</a:t>
            </a:r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 descr="slide44"/>
          <p:cNvPicPr>
            <a:picLocks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5100"/>
            <a:ext cx="5033963" cy="6235700"/>
          </a:xfrm>
          <a:noFill/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362200" y="2743200"/>
            <a:ext cx="5486400" cy="7620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tx1"/>
                </a:solidFill>
                <a:latin typeface="Arial Black" panose="020B0A04020102020204" pitchFamily="34" charset="0"/>
              </a:rPr>
              <a:t>Connective Cell Lineages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>
          <a:xfrm>
            <a:off x="82550" y="260350"/>
            <a:ext cx="9037638" cy="11430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0000"/>
                </a:solidFill>
              </a:rPr>
              <a:t>General Properties of Connective Tissue</a:t>
            </a:r>
            <a:endParaRPr lang="ar-JO" altLang="en-US" smtClean="0"/>
          </a:p>
        </p:txBody>
      </p:sp>
      <p:sp>
        <p:nvSpPr>
          <p:cNvPr id="2560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2550" y="1981200"/>
            <a:ext cx="3984625" cy="1981200"/>
          </a:xfrm>
        </p:spPr>
        <p:txBody>
          <a:bodyPr/>
          <a:lstStyle/>
          <a:p>
            <a:pPr marL="455613" indent="-455613" algn="just" eaLnBrk="1" hangingPunct="1">
              <a:lnSpc>
                <a:spcPct val="90000"/>
              </a:lnSpc>
              <a:buClr>
                <a:srgbClr val="66FFFF"/>
              </a:buClr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One of the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basic 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tissues (epithelium, connective tissue, muscle, and nervous tissue)</a:t>
            </a:r>
          </a:p>
          <a:p>
            <a:pPr marL="455613" indent="-455613"/>
            <a:endParaRPr lang="ar-JO" altLang="en-US" smtClean="0"/>
          </a:p>
        </p:txBody>
      </p:sp>
      <p:sp>
        <p:nvSpPr>
          <p:cNvPr id="2560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0" y="4114800"/>
            <a:ext cx="5003800" cy="2635250"/>
          </a:xfrm>
        </p:spPr>
        <p:txBody>
          <a:bodyPr/>
          <a:lstStyle/>
          <a:p>
            <a:pPr marL="455613" indent="-455613" eaLnBrk="1" hangingPunct="1">
              <a:lnSpc>
                <a:spcPct val="90000"/>
              </a:lnSpc>
              <a:buClr>
                <a:srgbClr val="66FFFF"/>
              </a:buClr>
              <a:buFontTx/>
              <a:buNone/>
            </a:pPr>
            <a:r>
              <a:rPr lang="en-US" altLang="en-US" sz="2800" b="1" smtClean="0">
                <a:solidFill>
                  <a:srgbClr val="000000"/>
                </a:solidFill>
              </a:rPr>
              <a:t>Composition: </a:t>
            </a:r>
          </a:p>
          <a:p>
            <a:pPr marL="912813" lvl="1" indent="-222250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4080"/>
                </a:solidFill>
              </a:rPr>
              <a:t>cells</a:t>
            </a:r>
            <a:endParaRPr lang="en-US" altLang="en-US" sz="2400" smtClean="0">
              <a:solidFill>
                <a:srgbClr val="000000"/>
              </a:solidFill>
            </a:endParaRPr>
          </a:p>
          <a:p>
            <a:pPr marL="912813" lvl="1" indent="-222250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Extracellular matrix</a:t>
            </a:r>
          </a:p>
          <a:p>
            <a:pPr marL="912813" lvl="1" indent="-2222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rgbClr val="000000"/>
                </a:solidFill>
              </a:rPr>
              <a:t> </a:t>
            </a:r>
            <a:r>
              <a:rPr lang="en-US" altLang="en-US" sz="2400" smtClean="0">
                <a:solidFill>
                  <a:srgbClr val="004080"/>
                </a:solidFill>
              </a:rPr>
              <a:t>fibers</a:t>
            </a:r>
            <a:r>
              <a:rPr lang="en-US" altLang="en-US" sz="2400" smtClean="0">
                <a:solidFill>
                  <a:srgbClr val="000000"/>
                </a:solidFill>
              </a:rPr>
              <a:t> </a:t>
            </a:r>
          </a:p>
          <a:p>
            <a:pPr marL="912813" lvl="1" indent="-2222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rgbClr val="333399"/>
                </a:solidFill>
              </a:rPr>
              <a:t>ground substance</a:t>
            </a:r>
          </a:p>
          <a:p>
            <a:pPr marL="455613" indent="-455613"/>
            <a:endParaRPr lang="ar-JO" altLang="en-US" smtClean="0"/>
          </a:p>
        </p:txBody>
      </p:sp>
      <p:sp>
        <p:nvSpPr>
          <p:cNvPr id="25605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643438" y="1628775"/>
            <a:ext cx="4387850" cy="4895850"/>
          </a:xfrm>
        </p:spPr>
        <p:txBody>
          <a:bodyPr/>
          <a:lstStyle/>
          <a:p>
            <a:pPr marL="690563" lvl="1" indent="0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3. Functions: </a:t>
            </a:r>
          </a:p>
          <a:p>
            <a:pPr marL="690563" lvl="1" indent="0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0000"/>
                </a:solidFill>
              </a:rPr>
              <a:t>Architectural </a:t>
            </a:r>
            <a:r>
              <a:rPr lang="en-US" altLang="en-US" sz="2400" b="1" smtClean="0">
                <a:solidFill>
                  <a:srgbClr val="FF0000"/>
                </a:solidFill>
              </a:rPr>
              <a:t>framework</a:t>
            </a:r>
            <a:r>
              <a:rPr lang="en-US" altLang="en-US" sz="2400" smtClean="0">
                <a:solidFill>
                  <a:srgbClr val="000000"/>
                </a:solidFill>
              </a:rPr>
              <a:t> of the body</a:t>
            </a:r>
          </a:p>
          <a:p>
            <a:pPr marL="690563" lvl="1" indent="0"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FF0000"/>
                </a:solidFill>
              </a:rPr>
              <a:t>Bind</a:t>
            </a:r>
            <a:r>
              <a:rPr lang="en-US" altLang="en-US" sz="2400" smtClean="0">
                <a:solidFill>
                  <a:srgbClr val="000000"/>
                </a:solidFill>
              </a:rPr>
              <a:t> together and provide </a:t>
            </a:r>
            <a:r>
              <a:rPr lang="en-US" altLang="en-US" sz="2400" b="1" smtClean="0">
                <a:solidFill>
                  <a:srgbClr val="FF0000"/>
                </a:solidFill>
              </a:rPr>
              <a:t>mechanical support </a:t>
            </a:r>
            <a:r>
              <a:rPr lang="en-US" altLang="en-US" sz="2400" smtClean="0">
                <a:solidFill>
                  <a:srgbClr val="000000"/>
                </a:solidFill>
              </a:rPr>
              <a:t>for other</a:t>
            </a:r>
            <a:r>
              <a:rPr lang="en-US" altLang="en-US" sz="2000" smtClean="0">
                <a:solidFill>
                  <a:srgbClr val="000000"/>
                </a:solidFill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</a:rPr>
              <a:t>tissue (metabolic, defense, transport, storage)</a:t>
            </a:r>
          </a:p>
          <a:p>
            <a:pPr marL="690563" lvl="1" indent="0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0000"/>
                </a:solidFill>
              </a:rPr>
              <a:t>Nutrition</a:t>
            </a:r>
          </a:p>
          <a:p>
            <a:pPr marL="690563" lvl="1" indent="0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0000"/>
                </a:solidFill>
              </a:rPr>
              <a:t>Wound repair</a:t>
            </a:r>
          </a:p>
          <a:p>
            <a:pPr marL="690563" lvl="1" indent="0"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FF0000"/>
                </a:solidFill>
              </a:rPr>
              <a:t>Protection:</a:t>
            </a:r>
            <a:r>
              <a:rPr lang="en-US" altLang="en-US" sz="2400" smtClean="0">
                <a:solidFill>
                  <a:srgbClr val="000000"/>
                </a:solidFill>
              </a:rPr>
              <a:t> inflammatory response</a:t>
            </a:r>
          </a:p>
          <a:p>
            <a:endParaRPr lang="ar-JO" alt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>
                <a:latin typeface="Arial Black" panose="020B0A04020102020204" pitchFamily="34" charset="0"/>
                <a:cs typeface="Times New Roman" panose="02020603050405020304" pitchFamily="18" charset="0"/>
              </a:rPr>
              <a:t>C.T. CELLS</a:t>
            </a:r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6588125" y="1330325"/>
            <a:ext cx="2160588" cy="4246563"/>
          </a:xfrm>
        </p:spPr>
        <p:txBody>
          <a:bodyPr/>
          <a:lstStyle/>
          <a:p>
            <a:pPr eaLnBrk="1" hangingPunct="1">
              <a:defRPr/>
            </a:pPr>
            <a:endParaRPr lang="en-GB" sz="2800" b="1" dirty="0" smtClean="0">
              <a:cs typeface="Arial" pitchFamily="34" charset="0"/>
            </a:endParaRPr>
          </a:p>
          <a:p>
            <a:pPr algn="l" rtl="0" eaLnBrk="1" hangingPunct="1">
              <a:defRPr/>
            </a:pPr>
            <a:r>
              <a:rPr lang="en-GB" sz="2800" b="1" dirty="0" smtClean="0">
                <a:cs typeface="+mj-cs"/>
              </a:rPr>
              <a:t>Origin</a:t>
            </a:r>
          </a:p>
          <a:p>
            <a:pPr algn="l" rtl="0" eaLnBrk="1" hangingPunct="1">
              <a:defRPr/>
            </a:pPr>
            <a:r>
              <a:rPr lang="en-GB" sz="2800" b="1" dirty="0" smtClean="0">
                <a:cs typeface="+mj-cs"/>
              </a:rPr>
              <a:t>Structure</a:t>
            </a:r>
          </a:p>
          <a:p>
            <a:pPr lvl="1" algn="l" rtl="0" eaLnBrk="1" hangingPunct="1">
              <a:buFont typeface="Wingdings" pitchFamily="2" charset="2"/>
              <a:buNone/>
              <a:defRPr/>
            </a:pPr>
            <a:r>
              <a:rPr lang="en-GB" b="1" dirty="0" smtClean="0">
                <a:cs typeface="+mj-cs"/>
              </a:rPr>
              <a:t>	LM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GB" b="1" dirty="0" smtClean="0">
                <a:cs typeface="+mj-cs"/>
              </a:rPr>
              <a:t>	EM</a:t>
            </a:r>
          </a:p>
        </p:txBody>
      </p:sp>
      <p:pic>
        <p:nvPicPr>
          <p:cNvPr id="44036" name="Picture 6" descr="IN00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63713"/>
            <a:ext cx="6264275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1"/>
          <p:cNvSpPr>
            <a:spLocks noChangeArrowheads="1"/>
          </p:cNvSpPr>
          <p:nvPr/>
        </p:nvSpPr>
        <p:spPr bwMode="auto">
          <a:xfrm>
            <a:off x="6588125" y="4221163"/>
            <a:ext cx="2160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b="1"/>
              <a:t>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11113" y="14288"/>
            <a:ext cx="9037637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latin typeface="Arial Black" pitchFamily="34" charset="0"/>
                <a:cs typeface="Times New Roman" pitchFamily="18" charset="0"/>
              </a:rPr>
              <a:t>Undifferentiated </a:t>
            </a:r>
            <a:r>
              <a:rPr lang="en-GB" sz="4000" dirty="0" err="1" smtClean="0">
                <a:latin typeface="Arial Black" pitchFamily="34" charset="0"/>
                <a:cs typeface="Times New Roman" pitchFamily="18" charset="0"/>
              </a:rPr>
              <a:t>Mesenchymal</a:t>
            </a:r>
            <a:r>
              <a:rPr lang="en-GB" sz="4000" dirty="0" smtClean="0">
                <a:latin typeface="Arial Black" pitchFamily="34" charset="0"/>
                <a:cs typeface="Times New Roman" pitchFamily="18" charset="0"/>
              </a:rPr>
              <a:t> Cell</a:t>
            </a:r>
            <a:endParaRPr lang="en-US" sz="4000" dirty="0" smtClean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5059" name="Picture 8" descr="mesenchh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8513" y="1054100"/>
            <a:ext cx="4183062" cy="2436813"/>
          </a:xfr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60" name="Text Box 11"/>
          <p:cNvSpPr txBox="1">
            <a:spLocks noChangeArrowheads="1"/>
          </p:cNvSpPr>
          <p:nvPr/>
        </p:nvSpPr>
        <p:spPr bwMode="auto">
          <a:xfrm>
            <a:off x="6286500" y="3771900"/>
            <a:ext cx="827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/>
              <a:t>L.M.</a:t>
            </a:r>
            <a:endParaRPr lang="en-US" altLang="en-US" sz="2400" b="1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30163" y="1268413"/>
            <a:ext cx="5500688" cy="453072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3200" kern="0" dirty="0">
                <a:latin typeface="+mn-lt"/>
                <a:cs typeface="+mn-cs"/>
              </a:rPr>
              <a:t>Spindle shaped cells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3200" kern="0" dirty="0">
                <a:latin typeface="+mn-lt"/>
                <a:cs typeface="+mn-cs"/>
              </a:rPr>
              <a:t>Many processes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3200" kern="0" dirty="0">
                <a:latin typeface="+mn-lt"/>
                <a:cs typeface="+mn-cs"/>
              </a:rPr>
              <a:t>Oval nucleus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3200" kern="0" dirty="0">
                <a:latin typeface="+mn-lt"/>
                <a:cs typeface="+mn-cs"/>
              </a:rPr>
              <a:t>Basophilic cytoplasm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3200" kern="0" dirty="0">
                <a:latin typeface="+mn-lt"/>
                <a:cs typeface="+mn-cs"/>
              </a:rPr>
              <a:t>Divide and differentiate into other C.T. cells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GB" sz="3200" kern="0" dirty="0">
                <a:latin typeface="+mn-lt"/>
                <a:cs typeface="+mn-cs"/>
              </a:rPr>
              <a:t>	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GB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92088"/>
            <a:ext cx="82296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300" dirty="0" smtClean="0">
                <a:latin typeface="Arial Black" pitchFamily="34" charset="0"/>
                <a:cs typeface="Times New Roman" pitchFamily="18" charset="0"/>
              </a:rPr>
              <a:t>Fibroblasts</a:t>
            </a:r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the most  common  type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71438" y="857250"/>
            <a:ext cx="4716462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000000"/>
                </a:solidFill>
                <a:latin typeface="Arial Black" pitchFamily="34" charset="0"/>
              </a:rPr>
              <a:t>Origin : from UDMC</a:t>
            </a:r>
            <a:endParaRPr lang="en-US" sz="3200" b="1" u="sng" dirty="0">
              <a:solidFill>
                <a:srgbClr val="000000"/>
              </a:solidFill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u="sng" dirty="0">
                <a:solidFill>
                  <a:srgbClr val="000000"/>
                </a:solidFill>
                <a:latin typeface="Arial Black" pitchFamily="34" charset="0"/>
              </a:rPr>
              <a:t>2 types 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000000"/>
                </a:solidFill>
                <a:latin typeface="Arial Black" pitchFamily="34" charset="0"/>
              </a:rPr>
              <a:t>Young fibroblast: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/>
              <a:t>Large in size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/>
              <a:t>Fusiform with processes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/>
              <a:t> oval central paler nucleus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/>
              <a:t>Basophilic cytoplasm </a:t>
            </a:r>
          </a:p>
          <a:p>
            <a:pPr eaLnBrk="1" hangingPunct="1">
              <a:defRPr/>
            </a:pPr>
            <a:r>
              <a:rPr lang="en-US" sz="3200" b="1" u="sng" dirty="0">
                <a:latin typeface="Arial Black" pitchFamily="34" charset="0"/>
              </a:rPr>
              <a:t>Function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/>
              <a:t> </a:t>
            </a:r>
            <a:r>
              <a:rPr lang="en-US" sz="2400" b="1" dirty="0"/>
              <a:t>synthesis of C.T. fibers and matrix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 </a:t>
            </a:r>
            <a:endParaRPr lang="en-GB" sz="3200" b="1" u="sng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defRPr/>
            </a:pPr>
            <a:endParaRPr lang="en-US" sz="3200" b="1" dirty="0"/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n-GB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6084" name="Rectangle 7"/>
          <p:cNvSpPr txBox="1">
            <a:spLocks noChangeArrowheads="1"/>
          </p:cNvSpPr>
          <p:nvPr/>
        </p:nvSpPr>
        <p:spPr bwMode="auto">
          <a:xfrm>
            <a:off x="4286250" y="1327150"/>
            <a:ext cx="48577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Arial Black" panose="020B0A04020102020204" pitchFamily="34" charset="0"/>
              </a:rPr>
              <a:t>mature (Fibrocytes):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/>
              <a:t>Small in size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/>
              <a:t>Fusiform  smaller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/>
              <a:t> oval central darker nucleus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/>
              <a:t>acidophilic cytoplasm </a:t>
            </a:r>
          </a:p>
        </p:txBody>
      </p:sp>
      <p:pic>
        <p:nvPicPr>
          <p:cNvPr id="46085" name="Picture 4" descr="fibroblasts%20&amp;%20fibrocytes-micr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005263"/>
            <a:ext cx="46069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286250" y="4508500"/>
            <a:ext cx="1293813" cy="730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19638" y="6172200"/>
            <a:ext cx="1655762" cy="714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GB" altLang="en-US" smtClean="0">
              <a:cs typeface="Arial" panose="020B0604020202020204" pitchFamily="34" charset="0"/>
            </a:endParaRPr>
          </a:p>
        </p:txBody>
      </p:sp>
      <p:pic>
        <p:nvPicPr>
          <p:cNvPr id="47107" name="Picture 8" descr=" fibroblas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r="14760" b="4294"/>
          <a:stretch>
            <a:fillRect/>
          </a:stretch>
        </p:blipFill>
        <p:spPr bwMode="auto">
          <a:xfrm>
            <a:off x="357188" y="3068638"/>
            <a:ext cx="8640762" cy="3529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5" descr="H150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6"/>
          <a:stretch>
            <a:fillRect/>
          </a:stretch>
        </p:blipFill>
        <p:spPr bwMode="auto">
          <a:xfrm>
            <a:off x="428625" y="211138"/>
            <a:ext cx="8496300" cy="28575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9388" y="188913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FF3300"/>
                </a:solidFill>
              </a:rPr>
              <a:t>Fibroblasts</a:t>
            </a:r>
            <a:r>
              <a:rPr lang="en-US" altLang="en-US" sz="3600" b="1" smtClean="0">
                <a:solidFill>
                  <a:schemeClr val="tx1"/>
                </a:solidFill>
              </a:rPr>
              <a:t> </a:t>
            </a:r>
            <a:r>
              <a:rPr lang="en-US" altLang="en-US" sz="2800" b="1" smtClean="0">
                <a:solidFill>
                  <a:schemeClr val="tx1"/>
                </a:solidFill>
              </a:rPr>
              <a:t>are the most common cells in connective tissue</a:t>
            </a:r>
            <a:endParaRPr lang="en-US" altLang="en-US" sz="3600" b="1" smtClean="0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3338" y="1341438"/>
            <a:ext cx="8229600" cy="4953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45000"/>
              </a:spcBef>
              <a:buFontTx/>
              <a:buNone/>
              <a:defRPr/>
            </a:pPr>
            <a:endParaRPr lang="en-US" altLang="en-US" sz="24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en-US" sz="2400" dirty="0" smtClean="0">
                <a:solidFill>
                  <a:srgbClr val="FF3300"/>
                </a:solidFill>
              </a:rPr>
              <a:t>Active and quiescent stages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/>
              <a:t>(when quiescent sometimes called </a:t>
            </a:r>
            <a:r>
              <a:rPr lang="en-US" altLang="en-US" sz="2400" dirty="0" err="1" smtClean="0"/>
              <a:t>fibrocytes</a:t>
            </a:r>
            <a:r>
              <a:rPr lang="en-US" altLang="en-US" sz="2400" dirty="0" smtClean="0"/>
              <a:t> or mature fibroblasts).</a:t>
            </a:r>
            <a:endParaRPr lang="en-US" altLang="en-US" sz="2400" dirty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en-US" sz="2400" dirty="0" smtClean="0">
                <a:solidFill>
                  <a:srgbClr val="FF3300"/>
                </a:solidFill>
              </a:rPr>
              <a:t>Synthesize and secrete components of the ECM</a:t>
            </a:r>
            <a:r>
              <a:rPr lang="en-US" altLang="en-US" sz="2400" dirty="0" smtClean="0"/>
              <a:t>: fibers and ground substance.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en-US" sz="2400" dirty="0" smtClean="0">
                <a:solidFill>
                  <a:srgbClr val="FF3300"/>
                </a:solidFill>
              </a:rPr>
              <a:t>Synthesize growth factors.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en-US" sz="2400" dirty="0" smtClean="0">
                <a:solidFill>
                  <a:srgbClr val="FF3300"/>
                </a:solidFill>
              </a:rPr>
              <a:t>Rarely undergo cell division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/>
              <a:t>unless tissue is injured, which activates the quiescent cells.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en-US" sz="2400" dirty="0" smtClean="0">
                <a:solidFill>
                  <a:srgbClr val="FF3300"/>
                </a:solidFill>
              </a:rPr>
              <a:t>Play a major role in the process of wound healing</a:t>
            </a:r>
            <a:r>
              <a:rPr lang="en-US" altLang="en-US" sz="2400" dirty="0" smtClean="0">
                <a:solidFill>
                  <a:srgbClr val="66FFFF"/>
                </a:solidFill>
              </a:rPr>
              <a:t> </a:t>
            </a:r>
            <a:r>
              <a:rPr lang="en-US" altLang="en-US" sz="2400" dirty="0" smtClean="0"/>
              <a:t>and respond to an injury by proli</a:t>
            </a:r>
            <a:r>
              <a:rPr lang="en-US" altLang="en-US" sz="2800" dirty="0" smtClean="0"/>
              <a:t>ferating and enhanced fiber 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 rtlCol="1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800" dirty="0" smtClean="0">
                <a:latin typeface="Arial Black" pitchFamily="34" charset="0"/>
                <a:cs typeface="Times New Roman" pitchFamily="18" charset="0"/>
              </a:rPr>
              <a:t>Fat Cell</a:t>
            </a:r>
            <a:endParaRPr lang="en-US" sz="4800" dirty="0" smtClean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71438" y="969963"/>
            <a:ext cx="35718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prstClr val="black"/>
                </a:solidFill>
              </a:rPr>
              <a:t>Origin : UDMC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</a:rPr>
              <a:t>large, </a:t>
            </a:r>
            <a:r>
              <a:rPr lang="en-US" sz="2400" b="1" dirty="0" err="1">
                <a:solidFill>
                  <a:prstClr val="black"/>
                </a:solidFill>
              </a:rPr>
              <a:t>sperical</a:t>
            </a:r>
            <a:r>
              <a:rPr lang="en-US" sz="2400" b="1" dirty="0">
                <a:solidFill>
                  <a:prstClr val="black"/>
                </a:solidFill>
              </a:rPr>
              <a:t> or polyhedral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</a:rPr>
              <a:t>Single or several lipid droplets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</a:rPr>
              <a:t> flattened peripheral nucleus</a:t>
            </a:r>
          </a:p>
          <a:p>
            <a:pPr eaLnBrk="1" hangingPunct="1">
              <a:defRPr/>
            </a:pPr>
            <a:endParaRPr lang="en-GB" sz="3200" b="1" kern="0" dirty="0">
              <a:solidFill>
                <a:srgbClr val="FF0000"/>
              </a:solidFill>
              <a:latin typeface="Calibri"/>
            </a:endParaRPr>
          </a:p>
          <a:p>
            <a:pPr eaLnBrk="1" hangingPunct="1">
              <a:defRPr/>
            </a:pPr>
            <a:r>
              <a:rPr lang="en-GB" sz="3200" b="1" kern="0" dirty="0">
                <a:solidFill>
                  <a:srgbClr val="FF0000"/>
                </a:solidFill>
                <a:latin typeface="Calibri"/>
              </a:rPr>
              <a:t>Function 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prstClr val="black"/>
                </a:solidFill>
              </a:rPr>
              <a:t> storage of fat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defRPr/>
            </a:pPr>
            <a:endParaRPr lang="en-GB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pic>
        <p:nvPicPr>
          <p:cNvPr id="49156" name="Picture 12" descr="2_adipose_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r="7021"/>
          <a:stretch>
            <a:fillRect/>
          </a:stretch>
        </p:blipFill>
        <p:spPr bwMode="auto">
          <a:xfrm>
            <a:off x="3467100" y="482600"/>
            <a:ext cx="2592388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uniFett1HJk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3"/>
          <a:stretch>
            <a:fillRect/>
          </a:stretch>
        </p:blipFill>
        <p:spPr bwMode="auto">
          <a:xfrm>
            <a:off x="3057525" y="4371975"/>
            <a:ext cx="3027363" cy="23764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2" descr="IN043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24921" r="44376" b="36864"/>
          <a:stretch>
            <a:fillRect/>
          </a:stretch>
        </p:blipFill>
        <p:spPr bwMode="auto">
          <a:xfrm>
            <a:off x="6207125" y="460375"/>
            <a:ext cx="2792413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adipocytes -osmic ac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" r="44008" b="37401"/>
          <a:stretch>
            <a:fillRect/>
          </a:stretch>
        </p:blipFill>
        <p:spPr bwMode="auto">
          <a:xfrm>
            <a:off x="6207125" y="3357563"/>
            <a:ext cx="2909888" cy="25669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Rectangle 1"/>
          <p:cNvSpPr>
            <a:spLocks noChangeArrowheads="1"/>
          </p:cNvSpPr>
          <p:nvPr/>
        </p:nvSpPr>
        <p:spPr bwMode="auto">
          <a:xfrm>
            <a:off x="6443663" y="6067425"/>
            <a:ext cx="2651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b="1">
                <a:solidFill>
                  <a:srgbClr val="000000"/>
                </a:solidFill>
              </a:rPr>
              <a:t>Lipocytes stained black with </a:t>
            </a:r>
            <a:r>
              <a:rPr lang="en-GB" altLang="en-US" b="1">
                <a:solidFill>
                  <a:srgbClr val="000000"/>
                </a:solidFill>
                <a:latin typeface="Arial Black" panose="020B0A04020102020204" pitchFamily="34" charset="0"/>
              </a:rPr>
              <a:t>osmic acid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1638" y="3573463"/>
            <a:ext cx="1433512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dirty="0">
                <a:solidFill>
                  <a:prstClr val="white"/>
                </a:solidFill>
              </a:rPr>
              <a:t>ُ</a:t>
            </a:r>
            <a:r>
              <a:rPr lang="en-US" sz="3600" b="1" dirty="0">
                <a:solidFill>
                  <a:prstClr val="black"/>
                </a:solidFill>
                <a:latin typeface="Arial Black" pitchFamily="34" charset="0"/>
              </a:rPr>
              <a:t>EM </a:t>
            </a:r>
            <a:endParaRPr lang="ar-EG" sz="3600" b="1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03275"/>
          </a:xfrm>
        </p:spPr>
        <p:txBody>
          <a:bodyPr/>
          <a:lstStyle/>
          <a:p>
            <a:r>
              <a:rPr lang="lv-LV" altLang="en-US" sz="3600" b="1" smtClean="0">
                <a:solidFill>
                  <a:schemeClr val="tx1"/>
                </a:solidFill>
                <a:latin typeface="Arial Black" panose="020B0A04020102020204" pitchFamily="34" charset="0"/>
              </a:rPr>
              <a:t>Adipocytes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692150"/>
            <a:ext cx="8785225" cy="6049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lv-LV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 cells or adipocytes are fixed cells in loose connective tissue. Their main function is the storage of lipids. The cytoplasm only forms a very narrow rim around a large central lipid droplet. The flattened nucleus may be found in a slightly thickened part of this cytoplasmic rim - if it is present in the section, which may not be the case since the diameter of an adipocyte (up to 100 µm). </a:t>
            </a:r>
          </a:p>
          <a:p>
            <a:pPr>
              <a:lnSpc>
                <a:spcPct val="80000"/>
              </a:lnSpc>
            </a:pPr>
            <a:r>
              <a:rPr lang="lv-LV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"starving" adipocyte may contain multiple small lipid droplets and gradually comes to resemble a fibrocyte.</a:t>
            </a:r>
          </a:p>
          <a:p>
            <a:pPr>
              <a:lnSpc>
                <a:spcPct val="80000"/>
              </a:lnSpc>
            </a:pPr>
            <a:r>
              <a:rPr lang="lv-LV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Lipid storage/mobilisation is under nervous (sympathetic) and hormonal (insulin) control. </a:t>
            </a: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lv-LV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Adipocytes also have an endocrine function - they secrete the protein </a:t>
            </a:r>
            <a:r>
              <a:rPr lang="lv-LV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leptin</a:t>
            </a:r>
            <a:r>
              <a:rPr lang="lv-LV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provides brain centers which regulate appetite with feedback about the bodies fat reserves.</a:t>
            </a:r>
          </a:p>
          <a:p>
            <a:pPr>
              <a:lnSpc>
                <a:spcPct val="80000"/>
              </a:lnSpc>
            </a:pPr>
            <a:r>
              <a:rPr lang="lv-LV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Adipocytes are very long-lived cells. Their number is determined by the number of preadipocytes (or lipoblast) generated during foetal and early postnatal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smtClean="0">
                <a:latin typeface="Arial Black" panose="020B0A04020102020204" pitchFamily="34" charset="0"/>
                <a:cs typeface="Times New Roman" panose="02020603050405020304" pitchFamily="18" charset="0"/>
              </a:rPr>
              <a:t>Pigment Cells</a:t>
            </a:r>
            <a:endParaRPr lang="en-US" altLang="en-US" sz="480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03" name="Picture 6" descr="pigment cells in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6" t="15068" b="29665"/>
          <a:stretch>
            <a:fillRect/>
          </a:stretch>
        </p:blipFill>
        <p:spPr bwMode="auto">
          <a:xfrm>
            <a:off x="3571875" y="1712913"/>
            <a:ext cx="5429250" cy="471646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8" y="1255713"/>
            <a:ext cx="35718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prstClr val="black"/>
                </a:solidFill>
              </a:rPr>
              <a:t> branched cells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prstClr val="black"/>
                </a:solidFill>
              </a:rPr>
              <a:t>Contain pigment granules: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prstClr val="black"/>
                </a:solidFill>
              </a:rPr>
              <a:t>Melanin   (melanocytes)</a:t>
            </a:r>
            <a:endParaRPr lang="en-GB" sz="3200" b="1" u="sng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  <a:p>
            <a:pPr eaLnBrk="1" hangingPunct="1">
              <a:defRPr/>
            </a:pPr>
            <a:r>
              <a:rPr lang="en-GB" sz="3200" b="1" kern="0" dirty="0">
                <a:solidFill>
                  <a:srgbClr val="FF0000"/>
                </a:solidFill>
                <a:latin typeface="Calibri"/>
              </a:rPr>
              <a:t>Function 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prstClr val="black"/>
                </a:solidFill>
              </a:rPr>
              <a:t> gives the color of skin and iris of the eye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defRPr/>
            </a:pPr>
            <a:endParaRPr lang="en-GB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eaLnBrk="1" hangingPunct="1"/>
            <a:r>
              <a:rPr lang="en-GB" altLang="en-US" sz="4800" smtClean="0">
                <a:latin typeface="Arial Black" panose="020B0A04020102020204" pitchFamily="34" charset="0"/>
                <a:cs typeface="Times New Roman" panose="02020603050405020304" pitchFamily="18" charset="0"/>
              </a:rPr>
              <a:t>Macrophages</a:t>
            </a:r>
            <a:endParaRPr lang="en-US" altLang="en-US" sz="480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227" name="Picture 8" descr="kup010c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687888"/>
            <a:ext cx="2816225" cy="2106612"/>
          </a:xfrm>
          <a:noFill/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60338" y="960438"/>
            <a:ext cx="68580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 charset="0"/>
              </a:rPr>
              <a:t>Origin : </a:t>
            </a:r>
            <a:r>
              <a:rPr lang="en-US" sz="2400" dirty="0">
                <a:solidFill>
                  <a:srgbClr val="000000"/>
                </a:solidFill>
              </a:rPr>
              <a:t>From </a:t>
            </a:r>
            <a:r>
              <a:rPr lang="en-US" sz="2400" b="1" dirty="0">
                <a:solidFill>
                  <a:srgbClr val="000000"/>
                </a:solidFill>
              </a:rPr>
              <a:t>blood monocytes </a:t>
            </a:r>
            <a:endParaRPr lang="en-US" sz="2400" b="1" u="sng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3200" b="1" u="sng" dirty="0">
                <a:solidFill>
                  <a:srgbClr val="000000"/>
                </a:solidFill>
              </a:rPr>
              <a:t> </a:t>
            </a:r>
            <a:r>
              <a:rPr lang="en-US" sz="3200" b="1" u="sng" dirty="0">
                <a:solidFill>
                  <a:srgbClr val="000000"/>
                </a:solidFill>
                <a:latin typeface="Arial Black" pitchFamily="34" charset="0"/>
              </a:rPr>
              <a:t>Three types: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rgbClr val="000000"/>
                </a:solidFill>
              </a:rPr>
              <a:t>Resident</a:t>
            </a:r>
            <a:r>
              <a:rPr lang="en-US" sz="2400" b="1" dirty="0"/>
              <a:t> </a:t>
            </a:r>
            <a:r>
              <a:rPr lang="en-US" sz="2400" dirty="0"/>
              <a:t>:resting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rgbClr val="000000"/>
                </a:solidFill>
              </a:rPr>
              <a:t>Elicited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  <a:r>
              <a:rPr lang="en-US" sz="2400" b="1" dirty="0"/>
              <a:t> </a:t>
            </a:r>
            <a:r>
              <a:rPr lang="en-US" sz="2400" dirty="0"/>
              <a:t>moving to a stimulus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rgbClr val="000000"/>
                </a:solidFill>
              </a:rPr>
              <a:t>Activated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  <a:r>
              <a:rPr lang="en-US" sz="2400" b="1" dirty="0"/>
              <a:t>  </a:t>
            </a:r>
            <a:r>
              <a:rPr lang="en-US" sz="2400" dirty="0"/>
              <a:t>active in </a:t>
            </a:r>
            <a:r>
              <a:rPr lang="en-US" sz="2400" dirty="0" err="1"/>
              <a:t>phagcytosis</a:t>
            </a:r>
            <a:r>
              <a:rPr lang="en-US" sz="2400" dirty="0"/>
              <a:t>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-</a:t>
            </a:r>
            <a:r>
              <a:rPr lang="en-US" sz="2400" dirty="0" err="1"/>
              <a:t>pseudopodea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-</a:t>
            </a:r>
            <a:r>
              <a:rPr lang="en-US" sz="2400" dirty="0" err="1"/>
              <a:t>Kidny</a:t>
            </a:r>
            <a:r>
              <a:rPr lang="en-US" sz="2400" dirty="0"/>
              <a:t> shaped eccentric nucleus-</a:t>
            </a:r>
          </a:p>
          <a:p>
            <a:pPr eaLnBrk="1" hangingPunct="1">
              <a:buFontTx/>
              <a:buChar char="-"/>
              <a:defRPr/>
            </a:pPr>
            <a:r>
              <a:rPr lang="en-US" sz="2400" dirty="0"/>
              <a:t>large number of  </a:t>
            </a:r>
            <a:r>
              <a:rPr lang="en-US" sz="2400" b="1" dirty="0"/>
              <a:t>lysosomes</a:t>
            </a:r>
            <a:endParaRPr lang="en-GB" sz="2400" b="1" u="sng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GB" sz="2800" b="1" kern="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+mn-cs"/>
              </a:rPr>
              <a:t>Function :</a:t>
            </a:r>
            <a:r>
              <a:rPr lang="en-US" sz="3200" b="1" dirty="0"/>
              <a:t> </a:t>
            </a:r>
            <a:r>
              <a:rPr lang="en-US" sz="2800" b="1" dirty="0"/>
              <a:t>Phagocytosis</a:t>
            </a:r>
          </a:p>
          <a:p>
            <a:pPr eaLnBrk="1" hangingPunct="1">
              <a:defRPr/>
            </a:pPr>
            <a:endParaRPr lang="en-GB" sz="2800" b="1" u="sng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n-GB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2229" name="Freeform 5"/>
          <p:cNvSpPr>
            <a:spLocks noChangeArrowheads="1"/>
          </p:cNvSpPr>
          <p:nvPr/>
        </p:nvSpPr>
        <p:spPr bwMode="auto">
          <a:xfrm>
            <a:off x="6140450" y="1655763"/>
            <a:ext cx="2430463" cy="504825"/>
          </a:xfrm>
          <a:custGeom>
            <a:avLst/>
            <a:gdLst>
              <a:gd name="T0" fmla="*/ 266145 w 2431394"/>
              <a:gd name="T1" fmla="*/ 159678 h 503845"/>
              <a:gd name="T2" fmla="*/ 412446 w 2431394"/>
              <a:gd name="T3" fmla="*/ 145162 h 503845"/>
              <a:gd name="T4" fmla="*/ 456337 w 2431394"/>
              <a:gd name="T5" fmla="*/ 116130 h 503845"/>
              <a:gd name="T6" fmla="*/ 544117 w 2431394"/>
              <a:gd name="T7" fmla="*/ 72581 h 503845"/>
              <a:gd name="T8" fmla="*/ 573379 w 2431394"/>
              <a:gd name="T9" fmla="*/ 29033 h 503845"/>
              <a:gd name="T10" fmla="*/ 661160 w 2431394"/>
              <a:gd name="T11" fmla="*/ 14513 h 503845"/>
              <a:gd name="T12" fmla="*/ 705051 w 2431394"/>
              <a:gd name="T13" fmla="*/ 0 h 503845"/>
              <a:gd name="T14" fmla="*/ 1158588 w 2431394"/>
              <a:gd name="T15" fmla="*/ 14513 h 503845"/>
              <a:gd name="T16" fmla="*/ 1392671 w 2431394"/>
              <a:gd name="T17" fmla="*/ 29033 h 503845"/>
              <a:gd name="T18" fmla="*/ 1509714 w 2431394"/>
              <a:gd name="T19" fmla="*/ 58063 h 503845"/>
              <a:gd name="T20" fmla="*/ 1553606 w 2431394"/>
              <a:gd name="T21" fmla="*/ 87097 h 503845"/>
              <a:gd name="T22" fmla="*/ 1597496 w 2431394"/>
              <a:gd name="T23" fmla="*/ 130645 h 503845"/>
              <a:gd name="T24" fmla="*/ 1714536 w 2431394"/>
              <a:gd name="T25" fmla="*/ 174195 h 503845"/>
              <a:gd name="T26" fmla="*/ 1919360 w 2431394"/>
              <a:gd name="T27" fmla="*/ 217742 h 503845"/>
              <a:gd name="T28" fmla="*/ 2168074 w 2431394"/>
              <a:gd name="T29" fmla="*/ 246774 h 503845"/>
              <a:gd name="T30" fmla="*/ 2270488 w 2431394"/>
              <a:gd name="T31" fmla="*/ 261291 h 503845"/>
              <a:gd name="T32" fmla="*/ 2314376 w 2431394"/>
              <a:gd name="T33" fmla="*/ 290322 h 503845"/>
              <a:gd name="T34" fmla="*/ 2387527 w 2431394"/>
              <a:gd name="T35" fmla="*/ 362905 h 503845"/>
              <a:gd name="T36" fmla="*/ 2402158 w 2431394"/>
              <a:gd name="T37" fmla="*/ 406451 h 503845"/>
              <a:gd name="T38" fmla="*/ 2299747 w 2431394"/>
              <a:gd name="T39" fmla="*/ 450002 h 503845"/>
              <a:gd name="T40" fmla="*/ 2226595 w 2431394"/>
              <a:gd name="T41" fmla="*/ 435486 h 503845"/>
              <a:gd name="T42" fmla="*/ 2182704 w 2431394"/>
              <a:gd name="T43" fmla="*/ 406451 h 503845"/>
              <a:gd name="T44" fmla="*/ 2124184 w 2431394"/>
              <a:gd name="T45" fmla="*/ 391936 h 503845"/>
              <a:gd name="T46" fmla="*/ 1465822 w 2431394"/>
              <a:gd name="T47" fmla="*/ 362905 h 503845"/>
              <a:gd name="T48" fmla="*/ 456337 w 2431394"/>
              <a:gd name="T49" fmla="*/ 348390 h 503845"/>
              <a:gd name="T50" fmla="*/ 353924 w 2431394"/>
              <a:gd name="T51" fmla="*/ 319357 h 503845"/>
              <a:gd name="T52" fmla="*/ 310035 w 2431394"/>
              <a:gd name="T53" fmla="*/ 290322 h 503845"/>
              <a:gd name="T54" fmla="*/ 222253 w 2431394"/>
              <a:gd name="T55" fmla="*/ 261291 h 503845"/>
              <a:gd name="T56" fmla="*/ 90577 w 2431394"/>
              <a:gd name="T57" fmla="*/ 232257 h 503845"/>
              <a:gd name="T58" fmla="*/ 61313 w 2431394"/>
              <a:gd name="T59" fmla="*/ 188711 h 503845"/>
              <a:gd name="T60" fmla="*/ 17423 w 2431394"/>
              <a:gd name="T61" fmla="*/ 159678 h 503845"/>
              <a:gd name="T62" fmla="*/ 266145 w 2431394"/>
              <a:gd name="T63" fmla="*/ 159678 h 5038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31394"/>
              <a:gd name="T97" fmla="*/ 0 h 503845"/>
              <a:gd name="T98" fmla="*/ 2431394 w 2431394"/>
              <a:gd name="T99" fmla="*/ 503845 h 5038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31394" h="503845">
                <a:moveTo>
                  <a:pt x="268293" y="162232"/>
                </a:moveTo>
                <a:cubicBezTo>
                  <a:pt x="334661" y="159774"/>
                  <a:pt x="367635" y="158592"/>
                  <a:pt x="415776" y="147483"/>
                </a:cubicBezTo>
                <a:cubicBezTo>
                  <a:pt x="433048" y="143497"/>
                  <a:pt x="444168" y="125914"/>
                  <a:pt x="460022" y="117987"/>
                </a:cubicBezTo>
                <a:cubicBezTo>
                  <a:pt x="582139" y="56929"/>
                  <a:pt x="421718" y="158270"/>
                  <a:pt x="548512" y="73742"/>
                </a:cubicBezTo>
                <a:cubicBezTo>
                  <a:pt x="558344" y="58993"/>
                  <a:pt x="562155" y="37423"/>
                  <a:pt x="578009" y="29496"/>
                </a:cubicBezTo>
                <a:cubicBezTo>
                  <a:pt x="604755" y="16123"/>
                  <a:pt x="637308" y="21235"/>
                  <a:pt x="666499" y="14748"/>
                </a:cubicBezTo>
                <a:cubicBezTo>
                  <a:pt x="681675" y="11376"/>
                  <a:pt x="695996" y="4916"/>
                  <a:pt x="710744" y="0"/>
                </a:cubicBezTo>
                <a:lnTo>
                  <a:pt x="1167944" y="14748"/>
                </a:lnTo>
                <a:cubicBezTo>
                  <a:pt x="1246684" y="18099"/>
                  <a:pt x="1325715" y="19721"/>
                  <a:pt x="1403918" y="29496"/>
                </a:cubicBezTo>
                <a:cubicBezTo>
                  <a:pt x="1444145" y="34524"/>
                  <a:pt x="1521906" y="58993"/>
                  <a:pt x="1521906" y="58993"/>
                </a:cubicBezTo>
                <a:cubicBezTo>
                  <a:pt x="1536654" y="68825"/>
                  <a:pt x="1552534" y="77142"/>
                  <a:pt x="1566151" y="88490"/>
                </a:cubicBezTo>
                <a:cubicBezTo>
                  <a:pt x="1582174" y="101843"/>
                  <a:pt x="1593424" y="120612"/>
                  <a:pt x="1610396" y="132735"/>
                </a:cubicBezTo>
                <a:cubicBezTo>
                  <a:pt x="1658145" y="166842"/>
                  <a:pt x="1675142" y="161008"/>
                  <a:pt x="1728383" y="176980"/>
                </a:cubicBezTo>
                <a:cubicBezTo>
                  <a:pt x="1878495" y="222013"/>
                  <a:pt x="1755400" y="198793"/>
                  <a:pt x="1934860" y="221225"/>
                </a:cubicBezTo>
                <a:cubicBezTo>
                  <a:pt x="2049568" y="259462"/>
                  <a:pt x="1941399" y="227466"/>
                  <a:pt x="2185583" y="250722"/>
                </a:cubicBezTo>
                <a:cubicBezTo>
                  <a:pt x="2220189" y="254018"/>
                  <a:pt x="2254409" y="260555"/>
                  <a:pt x="2288822" y="265471"/>
                </a:cubicBezTo>
                <a:cubicBezTo>
                  <a:pt x="2303570" y="275303"/>
                  <a:pt x="2320533" y="282433"/>
                  <a:pt x="2333067" y="294967"/>
                </a:cubicBezTo>
                <a:cubicBezTo>
                  <a:pt x="2431394" y="393292"/>
                  <a:pt x="2288818" y="290048"/>
                  <a:pt x="2406809" y="368709"/>
                </a:cubicBezTo>
                <a:cubicBezTo>
                  <a:pt x="2411725" y="383457"/>
                  <a:pt x="2421557" y="397408"/>
                  <a:pt x="2421557" y="412954"/>
                </a:cubicBezTo>
                <a:cubicBezTo>
                  <a:pt x="2421557" y="503845"/>
                  <a:pt x="2394346" y="471023"/>
                  <a:pt x="2318318" y="457200"/>
                </a:cubicBezTo>
                <a:cubicBezTo>
                  <a:pt x="2293655" y="452716"/>
                  <a:pt x="2269157" y="447367"/>
                  <a:pt x="2244576" y="442451"/>
                </a:cubicBezTo>
                <a:cubicBezTo>
                  <a:pt x="2229828" y="432619"/>
                  <a:pt x="2216623" y="419936"/>
                  <a:pt x="2200331" y="412954"/>
                </a:cubicBezTo>
                <a:cubicBezTo>
                  <a:pt x="2181700" y="404969"/>
                  <a:pt x="2161125" y="402603"/>
                  <a:pt x="2141338" y="398206"/>
                </a:cubicBezTo>
                <a:cubicBezTo>
                  <a:pt x="1906330" y="345983"/>
                  <a:pt x="1844521" y="375440"/>
                  <a:pt x="1477660" y="368709"/>
                </a:cubicBezTo>
                <a:lnTo>
                  <a:pt x="460022" y="353961"/>
                </a:lnTo>
                <a:cubicBezTo>
                  <a:pt x="441125" y="349237"/>
                  <a:pt x="377938" y="335041"/>
                  <a:pt x="356783" y="324464"/>
                </a:cubicBezTo>
                <a:cubicBezTo>
                  <a:pt x="340929" y="316537"/>
                  <a:pt x="328736" y="302166"/>
                  <a:pt x="312538" y="294967"/>
                </a:cubicBezTo>
                <a:cubicBezTo>
                  <a:pt x="284125" y="282339"/>
                  <a:pt x="254211" y="273012"/>
                  <a:pt x="224047" y="265471"/>
                </a:cubicBezTo>
                <a:cubicBezTo>
                  <a:pt x="140735" y="244642"/>
                  <a:pt x="184930" y="254697"/>
                  <a:pt x="91312" y="235974"/>
                </a:cubicBezTo>
                <a:cubicBezTo>
                  <a:pt x="81480" y="221226"/>
                  <a:pt x="74349" y="204263"/>
                  <a:pt x="61815" y="191729"/>
                </a:cubicBezTo>
                <a:cubicBezTo>
                  <a:pt x="49281" y="179195"/>
                  <a:pt x="0" y="164575"/>
                  <a:pt x="17570" y="162232"/>
                </a:cubicBezTo>
                <a:cubicBezTo>
                  <a:pt x="105284" y="150537"/>
                  <a:pt x="201925" y="164690"/>
                  <a:pt x="268293" y="162232"/>
                </a:cubicBezTo>
                <a:close/>
              </a:path>
            </a:pathLst>
          </a:custGeom>
          <a:solidFill>
            <a:srgbClr val="FF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ar-JO" altLang="ar-JO"/>
          </a:p>
        </p:txBody>
      </p:sp>
      <p:sp>
        <p:nvSpPr>
          <p:cNvPr id="52230" name="Freeform 6"/>
          <p:cNvSpPr>
            <a:spLocks noChangeArrowheads="1"/>
          </p:cNvSpPr>
          <p:nvPr/>
        </p:nvSpPr>
        <p:spPr bwMode="auto">
          <a:xfrm>
            <a:off x="6994525" y="1720850"/>
            <a:ext cx="433388" cy="246063"/>
          </a:xfrm>
          <a:custGeom>
            <a:avLst/>
            <a:gdLst>
              <a:gd name="T0" fmla="*/ 93941 w 433324"/>
              <a:gd name="T1" fmla="*/ 35791 h 247344"/>
              <a:gd name="T2" fmla="*/ 419395 w 433324"/>
              <a:gd name="T3" fmla="*/ 35791 h 247344"/>
              <a:gd name="T4" fmla="*/ 434185 w 433324"/>
              <a:gd name="T5" fmla="*/ 75461 h 247344"/>
              <a:gd name="T6" fmla="*/ 19968 w 433324"/>
              <a:gd name="T7" fmla="*/ 101908 h 247344"/>
              <a:gd name="T8" fmla="*/ 34758 w 433324"/>
              <a:gd name="T9" fmla="*/ 49011 h 247344"/>
              <a:gd name="T10" fmla="*/ 93941 w 433324"/>
              <a:gd name="T11" fmla="*/ 35791 h 247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3324"/>
              <a:gd name="T19" fmla="*/ 0 h 247344"/>
              <a:gd name="T20" fmla="*/ 433324 w 433324"/>
              <a:gd name="T21" fmla="*/ 247344 h 247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3324" h="247344">
                <a:moveTo>
                  <a:pt x="93647" y="39910"/>
                </a:moveTo>
                <a:cubicBezTo>
                  <a:pt x="157557" y="37452"/>
                  <a:pt x="228542" y="0"/>
                  <a:pt x="418111" y="39910"/>
                </a:cubicBezTo>
                <a:cubicBezTo>
                  <a:pt x="433324" y="43113"/>
                  <a:pt x="427943" y="69407"/>
                  <a:pt x="432859" y="84155"/>
                </a:cubicBezTo>
                <a:cubicBezTo>
                  <a:pt x="378464" y="247344"/>
                  <a:pt x="413523" y="189348"/>
                  <a:pt x="19905" y="113652"/>
                </a:cubicBezTo>
                <a:cubicBezTo>
                  <a:pt x="0" y="109824"/>
                  <a:pt x="17788" y="65902"/>
                  <a:pt x="34653" y="54658"/>
                </a:cubicBezTo>
                <a:cubicBezTo>
                  <a:pt x="55105" y="41023"/>
                  <a:pt x="29737" y="42368"/>
                  <a:pt x="93647" y="39910"/>
                </a:cubicBezTo>
                <a:close/>
              </a:path>
            </a:pathLst>
          </a:cu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ar-JO" altLang="ar-JO"/>
          </a:p>
        </p:txBody>
      </p:sp>
      <p:sp>
        <p:nvSpPr>
          <p:cNvPr id="52231" name="Freeform 7"/>
          <p:cNvSpPr>
            <a:spLocks noChangeArrowheads="1"/>
          </p:cNvSpPr>
          <p:nvPr/>
        </p:nvSpPr>
        <p:spPr bwMode="auto">
          <a:xfrm>
            <a:off x="6327775" y="2598738"/>
            <a:ext cx="2374900" cy="1887537"/>
          </a:xfrm>
          <a:custGeom>
            <a:avLst/>
            <a:gdLst>
              <a:gd name="T0" fmla="*/ 375700 w 2373660"/>
              <a:gd name="T1" fmla="*/ 369884 h 1887048"/>
              <a:gd name="T2" fmla="*/ 360796 w 2373660"/>
              <a:gd name="T3" fmla="*/ 28891 h 1887048"/>
              <a:gd name="T4" fmla="*/ 509830 w 2373660"/>
              <a:gd name="T5" fmla="*/ 147498 h 1887048"/>
              <a:gd name="T6" fmla="*/ 629054 w 2373660"/>
              <a:gd name="T7" fmla="*/ 325399 h 1887048"/>
              <a:gd name="T8" fmla="*/ 778087 w 2373660"/>
              <a:gd name="T9" fmla="*/ 191983 h 1887048"/>
              <a:gd name="T10" fmla="*/ 927121 w 2373660"/>
              <a:gd name="T11" fmla="*/ 117853 h 1887048"/>
              <a:gd name="T12" fmla="*/ 1135764 w 2373660"/>
              <a:gd name="T13" fmla="*/ 132670 h 1887048"/>
              <a:gd name="T14" fmla="*/ 1180475 w 2373660"/>
              <a:gd name="T15" fmla="*/ 325399 h 1887048"/>
              <a:gd name="T16" fmla="*/ 1284797 w 2373660"/>
              <a:gd name="T17" fmla="*/ 444006 h 1887048"/>
              <a:gd name="T18" fmla="*/ 1776603 w 2373660"/>
              <a:gd name="T19" fmla="*/ 488480 h 1887048"/>
              <a:gd name="T20" fmla="*/ 1985248 w 2373660"/>
              <a:gd name="T21" fmla="*/ 592255 h 1887048"/>
              <a:gd name="T22" fmla="*/ 2015056 w 2373660"/>
              <a:gd name="T23" fmla="*/ 962884 h 1887048"/>
              <a:gd name="T24" fmla="*/ 2044862 w 2373660"/>
              <a:gd name="T25" fmla="*/ 1229738 h 1887048"/>
              <a:gd name="T26" fmla="*/ 2178992 w 2373660"/>
              <a:gd name="T27" fmla="*/ 1289038 h 1887048"/>
              <a:gd name="T28" fmla="*/ 2298218 w 2373660"/>
              <a:gd name="T29" fmla="*/ 1437289 h 1887048"/>
              <a:gd name="T30" fmla="*/ 2372735 w 2373660"/>
              <a:gd name="T31" fmla="*/ 1511416 h 1887048"/>
              <a:gd name="T32" fmla="*/ 2223701 w 2373660"/>
              <a:gd name="T33" fmla="*/ 1511416 h 1887048"/>
              <a:gd name="T34" fmla="*/ 1955443 w 2373660"/>
              <a:gd name="T35" fmla="*/ 1481765 h 1887048"/>
              <a:gd name="T36" fmla="*/ 1866024 w 2373660"/>
              <a:gd name="T37" fmla="*/ 1615192 h 1887048"/>
              <a:gd name="T38" fmla="*/ 1806411 w 2373660"/>
              <a:gd name="T39" fmla="*/ 1896869 h 1887048"/>
              <a:gd name="T40" fmla="*/ 1687186 w 2373660"/>
              <a:gd name="T41" fmla="*/ 1778268 h 1887048"/>
              <a:gd name="T42" fmla="*/ 1210282 w 2373660"/>
              <a:gd name="T43" fmla="*/ 1704142 h 1887048"/>
              <a:gd name="T44" fmla="*/ 1091055 w 2373660"/>
              <a:gd name="T45" fmla="*/ 1733793 h 1887048"/>
              <a:gd name="T46" fmla="*/ 629054 w 2373660"/>
              <a:gd name="T47" fmla="*/ 1748618 h 1887048"/>
              <a:gd name="T48" fmla="*/ 450216 w 2373660"/>
              <a:gd name="T49" fmla="*/ 1689317 h 1887048"/>
              <a:gd name="T50" fmla="*/ 375700 w 2373660"/>
              <a:gd name="T51" fmla="*/ 1615192 h 1887048"/>
              <a:gd name="T52" fmla="*/ 271377 w 2373660"/>
              <a:gd name="T53" fmla="*/ 1481765 h 1887048"/>
              <a:gd name="T54" fmla="*/ 122345 w 2373660"/>
              <a:gd name="T55" fmla="*/ 1200087 h 1887048"/>
              <a:gd name="T56" fmla="*/ 77630 w 2373660"/>
              <a:gd name="T57" fmla="*/ 1096310 h 1887048"/>
              <a:gd name="T58" fmla="*/ 32923 w 2373660"/>
              <a:gd name="T59" fmla="*/ 948060 h 1887048"/>
              <a:gd name="T60" fmla="*/ 62735 w 2373660"/>
              <a:gd name="T61" fmla="*/ 607078 h 1887048"/>
              <a:gd name="T62" fmla="*/ 211764 w 2373660"/>
              <a:gd name="T63" fmla="*/ 473658 h 18870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73660"/>
              <a:gd name="T97" fmla="*/ 0 h 1887048"/>
              <a:gd name="T98" fmla="*/ 2373660 w 2373660"/>
              <a:gd name="T99" fmla="*/ 1887048 h 18870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73660" h="1887048">
                <a:moveTo>
                  <a:pt x="430789" y="530196"/>
                </a:moveTo>
                <a:cubicBezTo>
                  <a:pt x="378805" y="452220"/>
                  <a:pt x="405591" y="503147"/>
                  <a:pt x="371796" y="367964"/>
                </a:cubicBezTo>
                <a:lnTo>
                  <a:pt x="342299" y="308970"/>
                </a:lnTo>
                <a:cubicBezTo>
                  <a:pt x="347215" y="215564"/>
                  <a:pt x="321433" y="115241"/>
                  <a:pt x="357047" y="28751"/>
                </a:cubicBezTo>
                <a:cubicBezTo>
                  <a:pt x="368886" y="0"/>
                  <a:pt x="445538" y="58248"/>
                  <a:pt x="445538" y="58248"/>
                </a:cubicBezTo>
                <a:cubicBezTo>
                  <a:pt x="488504" y="101214"/>
                  <a:pt x="492334" y="91853"/>
                  <a:pt x="504531" y="146738"/>
                </a:cubicBezTo>
                <a:cubicBezTo>
                  <a:pt x="504751" y="147726"/>
                  <a:pt x="518706" y="260321"/>
                  <a:pt x="534028" y="279474"/>
                </a:cubicBezTo>
                <a:cubicBezTo>
                  <a:pt x="554819" y="305463"/>
                  <a:pt x="593373" y="314004"/>
                  <a:pt x="622518" y="323719"/>
                </a:cubicBezTo>
                <a:cubicBezTo>
                  <a:pt x="657941" y="314863"/>
                  <a:pt x="700295" y="311301"/>
                  <a:pt x="725757" y="279474"/>
                </a:cubicBezTo>
                <a:cubicBezTo>
                  <a:pt x="778102" y="214042"/>
                  <a:pt x="695404" y="253148"/>
                  <a:pt x="770002" y="190983"/>
                </a:cubicBezTo>
                <a:cubicBezTo>
                  <a:pt x="786892" y="176908"/>
                  <a:pt x="809907" y="172395"/>
                  <a:pt x="828996" y="161487"/>
                </a:cubicBezTo>
                <a:cubicBezTo>
                  <a:pt x="909054" y="115740"/>
                  <a:pt x="836360" y="144284"/>
                  <a:pt x="917486" y="117241"/>
                </a:cubicBezTo>
                <a:cubicBezTo>
                  <a:pt x="932234" y="102493"/>
                  <a:pt x="941210" y="76727"/>
                  <a:pt x="961731" y="72996"/>
                </a:cubicBezTo>
                <a:cubicBezTo>
                  <a:pt x="1064410" y="54328"/>
                  <a:pt x="1070639" y="78666"/>
                  <a:pt x="1123963" y="131990"/>
                </a:cubicBezTo>
                <a:cubicBezTo>
                  <a:pt x="1150579" y="291678"/>
                  <a:pt x="1124415" y="163069"/>
                  <a:pt x="1153460" y="264725"/>
                </a:cubicBezTo>
                <a:cubicBezTo>
                  <a:pt x="1159029" y="284215"/>
                  <a:pt x="1156965" y="306853"/>
                  <a:pt x="1168209" y="323719"/>
                </a:cubicBezTo>
                <a:cubicBezTo>
                  <a:pt x="1178041" y="338467"/>
                  <a:pt x="1197706" y="343384"/>
                  <a:pt x="1212454" y="353216"/>
                </a:cubicBezTo>
                <a:cubicBezTo>
                  <a:pt x="1232118" y="382713"/>
                  <a:pt x="1236213" y="437791"/>
                  <a:pt x="1271447" y="441706"/>
                </a:cubicBezTo>
                <a:cubicBezTo>
                  <a:pt x="1492268" y="466241"/>
                  <a:pt x="1359734" y="453985"/>
                  <a:pt x="1669654" y="471203"/>
                </a:cubicBezTo>
                <a:lnTo>
                  <a:pt x="1758144" y="485951"/>
                </a:lnTo>
                <a:cubicBezTo>
                  <a:pt x="1784594" y="490760"/>
                  <a:pt x="1846888" y="500826"/>
                  <a:pt x="1876131" y="515448"/>
                </a:cubicBezTo>
                <a:cubicBezTo>
                  <a:pt x="1909277" y="532022"/>
                  <a:pt x="1941323" y="561232"/>
                  <a:pt x="1964621" y="589190"/>
                </a:cubicBezTo>
                <a:cubicBezTo>
                  <a:pt x="1996388" y="627310"/>
                  <a:pt x="1994085" y="633336"/>
                  <a:pt x="2008867" y="677680"/>
                </a:cubicBezTo>
                <a:cubicBezTo>
                  <a:pt x="2003951" y="771086"/>
                  <a:pt x="2001292" y="864639"/>
                  <a:pt x="1994118" y="957899"/>
                </a:cubicBezTo>
                <a:cubicBezTo>
                  <a:pt x="1989544" y="1017362"/>
                  <a:pt x="1976295" y="1076513"/>
                  <a:pt x="1964621" y="1134880"/>
                </a:cubicBezTo>
                <a:cubicBezTo>
                  <a:pt x="1978480" y="1176454"/>
                  <a:pt x="1978421" y="1198262"/>
                  <a:pt x="2023615" y="1223370"/>
                </a:cubicBezTo>
                <a:cubicBezTo>
                  <a:pt x="2050794" y="1238470"/>
                  <a:pt x="2112105" y="1252867"/>
                  <a:pt x="2112105" y="1252867"/>
                </a:cubicBezTo>
                <a:cubicBezTo>
                  <a:pt x="2126853" y="1262699"/>
                  <a:pt x="2143816" y="1269830"/>
                  <a:pt x="2156350" y="1282364"/>
                </a:cubicBezTo>
                <a:cubicBezTo>
                  <a:pt x="2168884" y="1294898"/>
                  <a:pt x="2175544" y="1312185"/>
                  <a:pt x="2185847" y="1326609"/>
                </a:cubicBezTo>
                <a:cubicBezTo>
                  <a:pt x="2233149" y="1392832"/>
                  <a:pt x="2220736" y="1376247"/>
                  <a:pt x="2274338" y="1429848"/>
                </a:cubicBezTo>
                <a:cubicBezTo>
                  <a:pt x="2284170" y="1449512"/>
                  <a:pt x="2288288" y="1473295"/>
                  <a:pt x="2303834" y="1488841"/>
                </a:cubicBezTo>
                <a:cubicBezTo>
                  <a:pt x="2314827" y="1499834"/>
                  <a:pt x="2343809" y="1488642"/>
                  <a:pt x="2348080" y="1503590"/>
                </a:cubicBezTo>
                <a:cubicBezTo>
                  <a:pt x="2373660" y="1593119"/>
                  <a:pt x="2339405" y="1590055"/>
                  <a:pt x="2289086" y="1606829"/>
                </a:cubicBezTo>
                <a:cubicBezTo>
                  <a:pt x="2121959" y="1481482"/>
                  <a:pt x="2322068" y="1645307"/>
                  <a:pt x="2200596" y="1503590"/>
                </a:cubicBezTo>
                <a:cubicBezTo>
                  <a:pt x="2184599" y="1484927"/>
                  <a:pt x="2161267" y="1474093"/>
                  <a:pt x="2141602" y="1459345"/>
                </a:cubicBezTo>
                <a:cubicBezTo>
                  <a:pt x="2072776" y="1464261"/>
                  <a:pt x="2002292" y="1458289"/>
                  <a:pt x="1935125" y="1474093"/>
                </a:cubicBezTo>
                <a:cubicBezTo>
                  <a:pt x="1914822" y="1478870"/>
                  <a:pt x="1904233" y="1502315"/>
                  <a:pt x="1890880" y="1518338"/>
                </a:cubicBezTo>
                <a:cubicBezTo>
                  <a:pt x="1859113" y="1556459"/>
                  <a:pt x="1861416" y="1562484"/>
                  <a:pt x="1846634" y="1606829"/>
                </a:cubicBezTo>
                <a:cubicBezTo>
                  <a:pt x="1841382" y="1654102"/>
                  <a:pt x="1833711" y="1758064"/>
                  <a:pt x="1817138" y="1813306"/>
                </a:cubicBezTo>
                <a:cubicBezTo>
                  <a:pt x="1809531" y="1838664"/>
                  <a:pt x="1797473" y="1862467"/>
                  <a:pt x="1787641" y="1887048"/>
                </a:cubicBezTo>
                <a:cubicBezTo>
                  <a:pt x="1744138" y="1858046"/>
                  <a:pt x="1734635" y="1855888"/>
                  <a:pt x="1699150" y="1813306"/>
                </a:cubicBezTo>
                <a:cubicBezTo>
                  <a:pt x="1687803" y="1799689"/>
                  <a:pt x="1679486" y="1783809"/>
                  <a:pt x="1669654" y="1769061"/>
                </a:cubicBezTo>
                <a:cubicBezTo>
                  <a:pt x="1664738" y="1734648"/>
                  <a:pt x="1688946" y="1672865"/>
                  <a:pt x="1654905" y="1665822"/>
                </a:cubicBezTo>
                <a:cubicBezTo>
                  <a:pt x="1171239" y="1565752"/>
                  <a:pt x="1378848" y="1650033"/>
                  <a:pt x="1197705" y="1695319"/>
                </a:cubicBezTo>
                <a:cubicBezTo>
                  <a:pt x="1173386" y="1701399"/>
                  <a:pt x="1148282" y="1703987"/>
                  <a:pt x="1123963" y="1710067"/>
                </a:cubicBezTo>
                <a:cubicBezTo>
                  <a:pt x="1108881" y="1713838"/>
                  <a:pt x="1094800" y="1721045"/>
                  <a:pt x="1079718" y="1724816"/>
                </a:cubicBezTo>
                <a:lnTo>
                  <a:pt x="961731" y="1754312"/>
                </a:lnTo>
                <a:cubicBezTo>
                  <a:pt x="848660" y="1749396"/>
                  <a:pt x="735004" y="1752062"/>
                  <a:pt x="622518" y="1739564"/>
                </a:cubicBezTo>
                <a:cubicBezTo>
                  <a:pt x="600667" y="1737136"/>
                  <a:pt x="584382" y="1717019"/>
                  <a:pt x="563525" y="1710067"/>
                </a:cubicBezTo>
                <a:cubicBezTo>
                  <a:pt x="513023" y="1693233"/>
                  <a:pt x="489697" y="1702649"/>
                  <a:pt x="445538" y="1680570"/>
                </a:cubicBezTo>
                <a:cubicBezTo>
                  <a:pt x="429684" y="1672643"/>
                  <a:pt x="416041" y="1660906"/>
                  <a:pt x="401292" y="1651074"/>
                </a:cubicBezTo>
                <a:cubicBezTo>
                  <a:pt x="391460" y="1636326"/>
                  <a:pt x="383572" y="1620077"/>
                  <a:pt x="371796" y="1606829"/>
                </a:cubicBezTo>
                <a:cubicBezTo>
                  <a:pt x="344082" y="1575651"/>
                  <a:pt x="283305" y="1518338"/>
                  <a:pt x="283305" y="1518338"/>
                </a:cubicBezTo>
                <a:cubicBezTo>
                  <a:pt x="278389" y="1503590"/>
                  <a:pt x="275509" y="1487998"/>
                  <a:pt x="268557" y="1474093"/>
                </a:cubicBezTo>
                <a:cubicBezTo>
                  <a:pt x="240111" y="1417201"/>
                  <a:pt x="217120" y="1390761"/>
                  <a:pt x="180067" y="1341358"/>
                </a:cubicBezTo>
                <a:cubicBezTo>
                  <a:pt x="112925" y="1139932"/>
                  <a:pt x="186178" y="1345785"/>
                  <a:pt x="121073" y="1193874"/>
                </a:cubicBezTo>
                <a:cubicBezTo>
                  <a:pt x="114949" y="1179585"/>
                  <a:pt x="112449" y="1163918"/>
                  <a:pt x="106325" y="1149629"/>
                </a:cubicBezTo>
                <a:cubicBezTo>
                  <a:pt x="97664" y="1129421"/>
                  <a:pt x="86660" y="1110300"/>
                  <a:pt x="76828" y="1090635"/>
                </a:cubicBezTo>
                <a:cubicBezTo>
                  <a:pt x="71912" y="1070970"/>
                  <a:pt x="67904" y="1051056"/>
                  <a:pt x="62080" y="1031641"/>
                </a:cubicBezTo>
                <a:cubicBezTo>
                  <a:pt x="53146" y="1001860"/>
                  <a:pt x="38681" y="973639"/>
                  <a:pt x="32583" y="943151"/>
                </a:cubicBezTo>
                <a:lnTo>
                  <a:pt x="17834" y="869409"/>
                </a:lnTo>
                <a:cubicBezTo>
                  <a:pt x="39562" y="565229"/>
                  <a:pt x="0" y="748792"/>
                  <a:pt x="62080" y="603938"/>
                </a:cubicBezTo>
                <a:cubicBezTo>
                  <a:pt x="80073" y="561953"/>
                  <a:pt x="70895" y="550878"/>
                  <a:pt x="106325" y="515448"/>
                </a:cubicBezTo>
                <a:cubicBezTo>
                  <a:pt x="140276" y="481497"/>
                  <a:pt x="164431" y="482486"/>
                  <a:pt x="209563" y="471203"/>
                </a:cubicBezTo>
                <a:cubicBezTo>
                  <a:pt x="376692" y="486396"/>
                  <a:pt x="317495" y="485951"/>
                  <a:pt x="386544" y="485951"/>
                </a:cubicBezTo>
              </a:path>
            </a:pathLst>
          </a:custGeom>
          <a:solidFill>
            <a:srgbClr val="FF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ar-JO" altLang="ar-JO"/>
          </a:p>
        </p:txBody>
      </p:sp>
      <p:sp>
        <p:nvSpPr>
          <p:cNvPr id="52232" name="Freeform 8"/>
          <p:cNvSpPr>
            <a:spLocks noChangeArrowheads="1"/>
          </p:cNvSpPr>
          <p:nvPr/>
        </p:nvSpPr>
        <p:spPr bwMode="auto">
          <a:xfrm>
            <a:off x="7051675" y="3268663"/>
            <a:ext cx="755650" cy="736600"/>
          </a:xfrm>
          <a:custGeom>
            <a:avLst/>
            <a:gdLst>
              <a:gd name="T0" fmla="*/ 309506 w 755674"/>
              <a:gd name="T1" fmla="*/ 39878 h 736369"/>
              <a:gd name="T2" fmla="*/ 397933 w 755674"/>
              <a:gd name="T3" fmla="*/ 54729 h 736369"/>
              <a:gd name="T4" fmla="*/ 648488 w 755674"/>
              <a:gd name="T5" fmla="*/ 99268 h 736369"/>
              <a:gd name="T6" fmla="*/ 677963 w 755674"/>
              <a:gd name="T7" fmla="*/ 143808 h 736369"/>
              <a:gd name="T8" fmla="*/ 722188 w 755674"/>
              <a:gd name="T9" fmla="*/ 158657 h 736369"/>
              <a:gd name="T10" fmla="*/ 751663 w 755674"/>
              <a:gd name="T11" fmla="*/ 247726 h 736369"/>
              <a:gd name="T12" fmla="*/ 736936 w 755674"/>
              <a:gd name="T13" fmla="*/ 678258 h 736369"/>
              <a:gd name="T14" fmla="*/ 692712 w 755674"/>
              <a:gd name="T15" fmla="*/ 707950 h 736369"/>
              <a:gd name="T16" fmla="*/ 604285 w 755674"/>
              <a:gd name="T17" fmla="*/ 737640 h 736369"/>
              <a:gd name="T18" fmla="*/ 427409 w 755674"/>
              <a:gd name="T19" fmla="*/ 693102 h 736369"/>
              <a:gd name="T20" fmla="*/ 412682 w 755674"/>
              <a:gd name="T21" fmla="*/ 604027 h 736369"/>
              <a:gd name="T22" fmla="*/ 397933 w 755674"/>
              <a:gd name="T23" fmla="*/ 485261 h 736369"/>
              <a:gd name="T24" fmla="*/ 324254 w 755674"/>
              <a:gd name="T25" fmla="*/ 411031 h 736369"/>
              <a:gd name="T26" fmla="*/ 294778 w 755674"/>
              <a:gd name="T27" fmla="*/ 366495 h 736369"/>
              <a:gd name="T28" fmla="*/ 250554 w 755674"/>
              <a:gd name="T29" fmla="*/ 351650 h 736369"/>
              <a:gd name="T30" fmla="*/ 88427 w 755674"/>
              <a:gd name="T31" fmla="*/ 336801 h 736369"/>
              <a:gd name="T32" fmla="*/ 44224 w 755674"/>
              <a:gd name="T33" fmla="*/ 307111 h 736369"/>
              <a:gd name="T34" fmla="*/ 29475 w 755674"/>
              <a:gd name="T35" fmla="*/ 262572 h 736369"/>
              <a:gd name="T36" fmla="*/ 0 w 755674"/>
              <a:gd name="T37" fmla="*/ 218032 h 736369"/>
              <a:gd name="T38" fmla="*/ 14748 w 755674"/>
              <a:gd name="T39" fmla="*/ 114122 h 736369"/>
              <a:gd name="T40" fmla="*/ 29475 w 755674"/>
              <a:gd name="T41" fmla="*/ 69583 h 736369"/>
              <a:gd name="T42" fmla="*/ 73700 w 755674"/>
              <a:gd name="T43" fmla="*/ 39878 h 736369"/>
              <a:gd name="T44" fmla="*/ 309506 w 755674"/>
              <a:gd name="T45" fmla="*/ 39878 h 73636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55674"/>
              <a:gd name="T70" fmla="*/ 0 h 736369"/>
              <a:gd name="T71" fmla="*/ 755674 w 755674"/>
              <a:gd name="T72" fmla="*/ 736369 h 73636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55674" h="736369">
                <a:moveTo>
                  <a:pt x="309716" y="39624"/>
                </a:moveTo>
                <a:cubicBezTo>
                  <a:pt x="363793" y="42082"/>
                  <a:pt x="368451" y="51396"/>
                  <a:pt x="398206" y="54372"/>
                </a:cubicBezTo>
                <a:cubicBezTo>
                  <a:pt x="633666" y="77918"/>
                  <a:pt x="544368" y="28911"/>
                  <a:pt x="648929" y="98617"/>
                </a:cubicBezTo>
                <a:cubicBezTo>
                  <a:pt x="658761" y="113366"/>
                  <a:pt x="664584" y="131790"/>
                  <a:pt x="678425" y="142863"/>
                </a:cubicBezTo>
                <a:cubicBezTo>
                  <a:pt x="690565" y="152575"/>
                  <a:pt x="713635" y="144960"/>
                  <a:pt x="722671" y="157611"/>
                </a:cubicBezTo>
                <a:cubicBezTo>
                  <a:pt x="740743" y="182912"/>
                  <a:pt x="752167" y="246101"/>
                  <a:pt x="752167" y="246101"/>
                </a:cubicBezTo>
                <a:cubicBezTo>
                  <a:pt x="747251" y="388669"/>
                  <a:pt x="755674" y="532324"/>
                  <a:pt x="737419" y="673804"/>
                </a:cubicBezTo>
                <a:cubicBezTo>
                  <a:pt x="735151" y="691384"/>
                  <a:pt x="709372" y="696102"/>
                  <a:pt x="693174" y="703301"/>
                </a:cubicBezTo>
                <a:cubicBezTo>
                  <a:pt x="664762" y="715929"/>
                  <a:pt x="604684" y="732798"/>
                  <a:pt x="604684" y="732798"/>
                </a:cubicBezTo>
                <a:cubicBezTo>
                  <a:pt x="598437" y="732104"/>
                  <a:pt x="451611" y="736369"/>
                  <a:pt x="427703" y="688553"/>
                </a:cubicBezTo>
                <a:cubicBezTo>
                  <a:pt x="414330" y="661806"/>
                  <a:pt x="417184" y="629666"/>
                  <a:pt x="412955" y="600063"/>
                </a:cubicBezTo>
                <a:cubicBezTo>
                  <a:pt x="407350" y="560826"/>
                  <a:pt x="408635" y="520314"/>
                  <a:pt x="398206" y="482075"/>
                </a:cubicBezTo>
                <a:cubicBezTo>
                  <a:pt x="387281" y="442018"/>
                  <a:pt x="355053" y="428726"/>
                  <a:pt x="324464" y="408333"/>
                </a:cubicBezTo>
                <a:cubicBezTo>
                  <a:pt x="314632" y="393585"/>
                  <a:pt x="308808" y="375161"/>
                  <a:pt x="294967" y="364088"/>
                </a:cubicBezTo>
                <a:cubicBezTo>
                  <a:pt x="282828" y="354377"/>
                  <a:pt x="266112" y="351538"/>
                  <a:pt x="250722" y="349340"/>
                </a:cubicBezTo>
                <a:cubicBezTo>
                  <a:pt x="196967" y="341661"/>
                  <a:pt x="142567" y="339508"/>
                  <a:pt x="88490" y="334592"/>
                </a:cubicBezTo>
                <a:cubicBezTo>
                  <a:pt x="73742" y="324760"/>
                  <a:pt x="55318" y="318936"/>
                  <a:pt x="44245" y="305095"/>
                </a:cubicBezTo>
                <a:cubicBezTo>
                  <a:pt x="34533" y="292956"/>
                  <a:pt x="36448" y="274755"/>
                  <a:pt x="29496" y="260850"/>
                </a:cubicBezTo>
                <a:cubicBezTo>
                  <a:pt x="21569" y="244996"/>
                  <a:pt x="9832" y="231353"/>
                  <a:pt x="0" y="216604"/>
                </a:cubicBezTo>
                <a:cubicBezTo>
                  <a:pt x="4916" y="182191"/>
                  <a:pt x="7931" y="147453"/>
                  <a:pt x="14748" y="113366"/>
                </a:cubicBezTo>
                <a:cubicBezTo>
                  <a:pt x="17797" y="98122"/>
                  <a:pt x="19784" y="81260"/>
                  <a:pt x="29496" y="69121"/>
                </a:cubicBezTo>
                <a:cubicBezTo>
                  <a:pt x="40569" y="55280"/>
                  <a:pt x="57888" y="47551"/>
                  <a:pt x="73742" y="39624"/>
                </a:cubicBezTo>
                <a:cubicBezTo>
                  <a:pt x="152989" y="0"/>
                  <a:pt x="255639" y="37166"/>
                  <a:pt x="309716" y="39624"/>
                </a:cubicBezTo>
                <a:close/>
              </a:path>
            </a:pathLst>
          </a:cu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ar-JO" altLang="ar-JO"/>
          </a:p>
        </p:txBody>
      </p:sp>
      <p:sp>
        <p:nvSpPr>
          <p:cNvPr id="10" name="Freeform 9"/>
          <p:cNvSpPr/>
          <p:nvPr/>
        </p:nvSpPr>
        <p:spPr bwMode="auto">
          <a:xfrm>
            <a:off x="6853238" y="3790950"/>
            <a:ext cx="150812" cy="104775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675438" y="4132263"/>
            <a:ext cx="209550" cy="119062"/>
          </a:xfrm>
          <a:custGeom>
            <a:avLst/>
            <a:gdLst>
              <a:gd name="connsiteX0" fmla="*/ 152789 w 209969"/>
              <a:gd name="connsiteY0" fmla="*/ 11962 h 119734"/>
              <a:gd name="connsiteX1" fmla="*/ 20054 w 209969"/>
              <a:gd name="connsiteY1" fmla="*/ 26710 h 119734"/>
              <a:gd name="connsiteX2" fmla="*/ 34802 w 209969"/>
              <a:gd name="connsiteY2" fmla="*/ 100452 h 119734"/>
              <a:gd name="connsiteX3" fmla="*/ 93796 w 209969"/>
              <a:gd name="connsiteY3" fmla="*/ 115200 h 119734"/>
              <a:gd name="connsiteX4" fmla="*/ 197034 w 209969"/>
              <a:gd name="connsiteY4" fmla="*/ 100452 h 119734"/>
              <a:gd name="connsiteX5" fmla="*/ 182286 w 209969"/>
              <a:gd name="connsiteY5" fmla="*/ 56207 h 119734"/>
              <a:gd name="connsiteX6" fmla="*/ 152789 w 209969"/>
              <a:gd name="connsiteY6" fmla="*/ 11962 h 11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69" h="119734">
                <a:moveTo>
                  <a:pt x="152789" y="11962"/>
                </a:moveTo>
                <a:cubicBezTo>
                  <a:pt x="125750" y="7046"/>
                  <a:pt x="55668" y="0"/>
                  <a:pt x="20054" y="26710"/>
                </a:cubicBezTo>
                <a:cubicBezTo>
                  <a:pt x="0" y="41750"/>
                  <a:pt x="18754" y="81195"/>
                  <a:pt x="34802" y="100452"/>
                </a:cubicBezTo>
                <a:cubicBezTo>
                  <a:pt x="47778" y="116024"/>
                  <a:pt x="74131" y="110284"/>
                  <a:pt x="93796" y="115200"/>
                </a:cubicBezTo>
                <a:cubicBezTo>
                  <a:pt x="128209" y="110284"/>
                  <a:pt x="168110" y="119734"/>
                  <a:pt x="197034" y="100452"/>
                </a:cubicBezTo>
                <a:cubicBezTo>
                  <a:pt x="209969" y="91829"/>
                  <a:pt x="191997" y="68346"/>
                  <a:pt x="182286" y="56207"/>
                </a:cubicBezTo>
                <a:cubicBezTo>
                  <a:pt x="170420" y="41374"/>
                  <a:pt x="179828" y="16878"/>
                  <a:pt x="152789" y="11962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619875" y="3871913"/>
            <a:ext cx="209550" cy="119062"/>
          </a:xfrm>
          <a:custGeom>
            <a:avLst/>
            <a:gdLst>
              <a:gd name="connsiteX0" fmla="*/ 152789 w 209969"/>
              <a:gd name="connsiteY0" fmla="*/ 11962 h 119734"/>
              <a:gd name="connsiteX1" fmla="*/ 20054 w 209969"/>
              <a:gd name="connsiteY1" fmla="*/ 26710 h 119734"/>
              <a:gd name="connsiteX2" fmla="*/ 34802 w 209969"/>
              <a:gd name="connsiteY2" fmla="*/ 100452 h 119734"/>
              <a:gd name="connsiteX3" fmla="*/ 93796 w 209969"/>
              <a:gd name="connsiteY3" fmla="*/ 115200 h 119734"/>
              <a:gd name="connsiteX4" fmla="*/ 197034 w 209969"/>
              <a:gd name="connsiteY4" fmla="*/ 100452 h 119734"/>
              <a:gd name="connsiteX5" fmla="*/ 182286 w 209969"/>
              <a:gd name="connsiteY5" fmla="*/ 56207 h 119734"/>
              <a:gd name="connsiteX6" fmla="*/ 152789 w 209969"/>
              <a:gd name="connsiteY6" fmla="*/ 11962 h 11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69" h="119734">
                <a:moveTo>
                  <a:pt x="152789" y="11962"/>
                </a:moveTo>
                <a:cubicBezTo>
                  <a:pt x="125750" y="7046"/>
                  <a:pt x="55668" y="0"/>
                  <a:pt x="20054" y="26710"/>
                </a:cubicBezTo>
                <a:cubicBezTo>
                  <a:pt x="0" y="41750"/>
                  <a:pt x="18754" y="81195"/>
                  <a:pt x="34802" y="100452"/>
                </a:cubicBezTo>
                <a:cubicBezTo>
                  <a:pt x="47778" y="116024"/>
                  <a:pt x="74131" y="110284"/>
                  <a:pt x="93796" y="115200"/>
                </a:cubicBezTo>
                <a:cubicBezTo>
                  <a:pt x="128209" y="110284"/>
                  <a:pt x="168110" y="119734"/>
                  <a:pt x="197034" y="100452"/>
                </a:cubicBezTo>
                <a:cubicBezTo>
                  <a:pt x="209969" y="91829"/>
                  <a:pt x="191997" y="68346"/>
                  <a:pt x="182286" y="56207"/>
                </a:cubicBezTo>
                <a:cubicBezTo>
                  <a:pt x="170420" y="41374"/>
                  <a:pt x="179828" y="16878"/>
                  <a:pt x="152789" y="11962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784975" y="3271838"/>
            <a:ext cx="209550" cy="119062"/>
          </a:xfrm>
          <a:custGeom>
            <a:avLst/>
            <a:gdLst>
              <a:gd name="connsiteX0" fmla="*/ 152789 w 209969"/>
              <a:gd name="connsiteY0" fmla="*/ 11962 h 119734"/>
              <a:gd name="connsiteX1" fmla="*/ 20054 w 209969"/>
              <a:gd name="connsiteY1" fmla="*/ 26710 h 119734"/>
              <a:gd name="connsiteX2" fmla="*/ 34802 w 209969"/>
              <a:gd name="connsiteY2" fmla="*/ 100452 h 119734"/>
              <a:gd name="connsiteX3" fmla="*/ 93796 w 209969"/>
              <a:gd name="connsiteY3" fmla="*/ 115200 h 119734"/>
              <a:gd name="connsiteX4" fmla="*/ 197034 w 209969"/>
              <a:gd name="connsiteY4" fmla="*/ 100452 h 119734"/>
              <a:gd name="connsiteX5" fmla="*/ 182286 w 209969"/>
              <a:gd name="connsiteY5" fmla="*/ 56207 h 119734"/>
              <a:gd name="connsiteX6" fmla="*/ 152789 w 209969"/>
              <a:gd name="connsiteY6" fmla="*/ 11962 h 11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69" h="119734">
                <a:moveTo>
                  <a:pt x="152789" y="11962"/>
                </a:moveTo>
                <a:cubicBezTo>
                  <a:pt x="125750" y="7046"/>
                  <a:pt x="55668" y="0"/>
                  <a:pt x="20054" y="26710"/>
                </a:cubicBezTo>
                <a:cubicBezTo>
                  <a:pt x="0" y="41750"/>
                  <a:pt x="18754" y="81195"/>
                  <a:pt x="34802" y="100452"/>
                </a:cubicBezTo>
                <a:cubicBezTo>
                  <a:pt x="47778" y="116024"/>
                  <a:pt x="74131" y="110284"/>
                  <a:pt x="93796" y="115200"/>
                </a:cubicBezTo>
                <a:cubicBezTo>
                  <a:pt x="128209" y="110284"/>
                  <a:pt x="168110" y="119734"/>
                  <a:pt x="197034" y="100452"/>
                </a:cubicBezTo>
                <a:cubicBezTo>
                  <a:pt x="209969" y="91829"/>
                  <a:pt x="191997" y="68346"/>
                  <a:pt x="182286" y="56207"/>
                </a:cubicBezTo>
                <a:cubicBezTo>
                  <a:pt x="170420" y="41374"/>
                  <a:pt x="179828" y="16878"/>
                  <a:pt x="152789" y="11962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081838" y="3921125"/>
            <a:ext cx="149225" cy="106363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630988" y="3551238"/>
            <a:ext cx="149225" cy="106362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346950" y="4073525"/>
            <a:ext cx="150813" cy="106363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805613" y="1812925"/>
            <a:ext cx="150812" cy="106363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643688" y="1860550"/>
            <a:ext cx="149225" cy="106363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478713" y="1841500"/>
            <a:ext cx="149225" cy="106363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pic>
        <p:nvPicPr>
          <p:cNvPr id="52243" name="Picture 16" descr="macroph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9" r="7875"/>
          <a:stretch>
            <a:fillRect/>
          </a:stretch>
        </p:blipFill>
        <p:spPr bwMode="auto">
          <a:xfrm>
            <a:off x="3425825" y="4705350"/>
            <a:ext cx="2714625" cy="20748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1" descr="Image result for macrophag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4687888"/>
            <a:ext cx="26479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41275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3600" smtClean="0">
                <a:latin typeface="Arial Black" panose="020B0A04020102020204" pitchFamily="34" charset="0"/>
                <a:cs typeface="Times New Roman" panose="02020603050405020304" pitchFamily="18" charset="0"/>
              </a:rPr>
              <a:t>Mast Cells</a:t>
            </a:r>
            <a:endParaRPr lang="en-US" altLang="en-US" sz="360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3251" name="Picture 5" descr="mastcel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t="23653" r="22589"/>
          <a:stretch>
            <a:fillRect/>
          </a:stretch>
        </p:blipFill>
        <p:spPr bwMode="auto">
          <a:xfrm>
            <a:off x="5003800" y="115888"/>
            <a:ext cx="4078288" cy="21859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42875" y="1112838"/>
            <a:ext cx="4860925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/>
              <a:t>Origin : from </a:t>
            </a:r>
            <a:r>
              <a:rPr lang="en-US" sz="2400" b="1" dirty="0" err="1"/>
              <a:t>haemopoetic</a:t>
            </a:r>
            <a:r>
              <a:rPr lang="en-US" sz="2400" b="1" dirty="0"/>
              <a:t> stem cell in B. M </a:t>
            </a:r>
            <a:endParaRPr lang="en-US" sz="32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/>
              <a:t> </a:t>
            </a:r>
            <a:r>
              <a:rPr lang="en-US" sz="2400" b="1" dirty="0"/>
              <a:t>the largest of free cells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/>
              <a:t>Contain basophilic granules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/>
              <a:t> granules stain red with toluidine blue (</a:t>
            </a:r>
            <a:r>
              <a:rPr lang="en-US" sz="2400" b="1" dirty="0">
                <a:solidFill>
                  <a:srgbClr val="FF0000"/>
                </a:solidFill>
              </a:rPr>
              <a:t>metachromatic</a:t>
            </a:r>
            <a:r>
              <a:rPr lang="en-US" sz="2400" b="1" dirty="0"/>
              <a:t> staining)</a:t>
            </a:r>
          </a:p>
          <a:p>
            <a:pPr eaLnBrk="1" hangingPunct="1">
              <a:defRPr/>
            </a:pPr>
            <a:endParaRPr lang="en-GB" sz="2400" b="1" u="sng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GB" sz="3200" b="1" kern="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+mn-cs"/>
              </a:rPr>
              <a:t>Function :</a:t>
            </a:r>
          </a:p>
          <a:p>
            <a:pPr eaLnBrk="1" hangingPunct="1">
              <a:defRPr/>
            </a:pPr>
            <a:r>
              <a:rPr lang="en-US" sz="3200" b="1" dirty="0"/>
              <a:t>secretion of histamine and heparin</a:t>
            </a:r>
            <a:endParaRPr lang="en-US" sz="3600" b="1" dirty="0"/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n-GB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3253" name="Picture 6" descr=" Mast cell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08500"/>
            <a:ext cx="4175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2" descr="C:\Users\Home\AppData\Local\Temp\Rar$DI29.511\mast 5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425700"/>
            <a:ext cx="4078288" cy="1939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2800" b="1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altLang="en-US" sz="2800" b="1" smtClean="0">
                <a:solidFill>
                  <a:schemeClr val="tx1"/>
                </a:solidFill>
                <a:latin typeface="Arial Black" panose="020B0A04020102020204" pitchFamily="34" charset="0"/>
              </a:rPr>
              <a:t>Extracellular Matrix (ECM)</a:t>
            </a:r>
            <a:br>
              <a:rPr lang="en-US" altLang="en-US" sz="2800" b="1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altLang="en-US" sz="2800" b="1" smtClean="0">
                <a:solidFill>
                  <a:schemeClr val="tx1"/>
                </a:solidFill>
                <a:latin typeface="Arial Black" panose="020B0A04020102020204" pitchFamily="34" charset="0"/>
              </a:rPr>
              <a:t>Ground Substance of the </a:t>
            </a:r>
            <a:br>
              <a:rPr lang="en-US" altLang="en-US" sz="2800" b="1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altLang="en-US" sz="2800" b="1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7950" y="1052513"/>
            <a:ext cx="8928100" cy="5805487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Glycosaminoglycans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(GAG)</a:t>
            </a:r>
          </a:p>
          <a:p>
            <a:pPr marL="633413" lvl="1" indent="-17145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linear (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unbranched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) polysaccharides, e.g.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heparan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sulfate,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condroitin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sulfate,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keratan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sulfate, hyaluronic acid</a:t>
            </a:r>
          </a:p>
          <a:p>
            <a:pPr marL="633413" lvl="1" indent="-17145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1800" dirty="0" smtClean="0">
                <a:solidFill>
                  <a:srgbClr val="000000"/>
                </a:solidFill>
              </a:rPr>
              <a:t>attract </a:t>
            </a:r>
            <a:r>
              <a:rPr lang="en-US" altLang="en-US" sz="1800" dirty="0">
                <a:solidFill>
                  <a:srgbClr val="000000"/>
                </a:solidFill>
              </a:rPr>
              <a:t>sodium &amp; </a:t>
            </a:r>
            <a:r>
              <a:rPr lang="en-US" altLang="en-US" sz="1800" b="1" u="sng" dirty="0">
                <a:solidFill>
                  <a:srgbClr val="FF0000"/>
                </a:solidFill>
              </a:rPr>
              <a:t>hold water</a:t>
            </a:r>
          </a:p>
          <a:p>
            <a:pPr marL="633413" lvl="1" indent="-17145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very hydrophilic due to abundant negative charges. </a:t>
            </a:r>
          </a:p>
          <a:p>
            <a:pPr marL="633413" lvl="1" indent="-17145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except for hyaluronic acid, are usually bound covalently to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protein core as part of 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proteoglycan</a:t>
            </a:r>
            <a:endParaRPr lang="en-US" alt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Proteoglycans: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thick gel that slows the spread of pathogens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3413" lvl="1" indent="-17145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core protein + GAG side chains (like a bottle brush)</a:t>
            </a:r>
          </a:p>
          <a:p>
            <a:pPr marL="633413" lvl="1" indent="-17145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bind cells, other proteins, and/or ECM components</a:t>
            </a:r>
            <a:endParaRPr lang="en-US" altLang="en-US" sz="2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eaLnBrk="1" hangingPunct="1">
              <a:lnSpc>
                <a:spcPct val="80000"/>
              </a:lnSpc>
              <a:buClr>
                <a:srgbClr val="008000"/>
              </a:buClr>
              <a:buFontTx/>
              <a:buAutoNum type="arabicPeriod"/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Multiadhesive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glycoproteins </a:t>
            </a:r>
          </a:p>
          <a:p>
            <a:pPr marL="633413" lvl="1" indent="-17145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small glycosylated proteins containing NUMEROUS binding sites to cells, signaling molecules, and other ECM components</a:t>
            </a:r>
          </a:p>
          <a:p>
            <a:pPr marL="633413" lvl="1" indent="-17145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alt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fibronectin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alt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laminin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: important for adhesion of epithelial cells to the basal lamina via </a:t>
            </a:r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transmembrane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integrin receptors.</a:t>
            </a:r>
          </a:p>
          <a:p>
            <a:pPr marL="461963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Tissue fluid: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Similar to blood plasma </a:t>
            </a:r>
          </a:p>
          <a:p>
            <a:pPr eaLnBrk="1" hangingPunct="1">
              <a:buFontTx/>
              <a:buNone/>
              <a:defRPr/>
            </a:pPr>
            <a:r>
              <a:rPr lang="en-GB" sz="2000" b="1" kern="12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FUNCTION:</a:t>
            </a:r>
          </a:p>
          <a:p>
            <a:pPr eaLnBrk="1" hangingPunct="1">
              <a:buFontTx/>
              <a:buNone/>
              <a:defRPr/>
            </a:pPr>
            <a:r>
              <a:rPr lang="en-GB" sz="2000" b="1" kern="1200" dirty="0" smtClea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- Nutrition</a:t>
            </a:r>
          </a:p>
          <a:p>
            <a:pPr eaLnBrk="1" hangingPunct="1">
              <a:buFontTx/>
              <a:buNone/>
              <a:defRPr/>
            </a:pPr>
            <a:r>
              <a:rPr lang="en-GB" sz="2000" b="1" kern="1200" dirty="0" smtClea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- Barrier to bacterial penetration </a:t>
            </a:r>
          </a:p>
          <a:p>
            <a:pPr marL="633413" lvl="1" indent="-171450" eaLnBrk="1" hangingPunct="1">
              <a:lnSpc>
                <a:spcPct val="80000"/>
              </a:lnSpc>
              <a:buFontTx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33413" lvl="1" indent="-171450" eaLnBrk="1" hangingPunct="1">
              <a:lnSpc>
                <a:spcPct val="80000"/>
              </a:lnSpc>
              <a:buFontTx/>
              <a:buChar char="•"/>
              <a:defRPr/>
            </a:pP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351596">
            <a:off x="1792288" y="3379788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s-ES_tradnl" altLang="en-US" sz="4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46038"/>
            <a:ext cx="8686800" cy="639762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chemeClr val="tx1"/>
                </a:solidFill>
                <a:latin typeface="Arial Black" panose="020B0A04020102020204" pitchFamily="34" charset="0"/>
              </a:rPr>
              <a:t>Mast Cells</a:t>
            </a:r>
            <a:endParaRPr lang="en-US" altLang="en-US" sz="2400" b="1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/>
          <a:stretch>
            <a:fillRect/>
          </a:stretch>
        </p:blipFill>
        <p:spPr>
          <a:xfrm>
            <a:off x="381000" y="914400"/>
            <a:ext cx="4351338" cy="4525963"/>
          </a:xfrm>
        </p:spPr>
      </p:pic>
      <p:sp>
        <p:nvSpPr>
          <p:cNvPr id="5427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822325"/>
            <a:ext cx="4191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Principal function is storage in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secretory granules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and REGULATED release (degranulation) of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histamine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and other vasoactive mediators of inflammation.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Responsible for the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immediate hypersensitivity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response characteristic of allergies, asthma and anaphylactic shock.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Connective tissue mast cells 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are found in skin (dermis) and peritoneal cavity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;</a:t>
            </a:r>
            <a:r>
              <a:rPr lang="en-US" altLang="en-US" sz="2000" b="1">
                <a:solidFill>
                  <a:srgbClr val="99CC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mucosal mast cells a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re in the mucosa of the digestive and respiratory tracts.</a:t>
            </a:r>
          </a:p>
        </p:txBody>
      </p:sp>
      <p:sp>
        <p:nvSpPr>
          <p:cNvPr id="9011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5865813"/>
            <a:ext cx="4191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1pPr>
            <a:lvl2pPr marL="37931725" indent="-37474525"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2pPr>
            <a:lvl3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3pPr>
            <a:lvl4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4pPr>
            <a:lvl5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Metachromasia – when stained with</a:t>
            </a:r>
            <a:r>
              <a:rPr lang="en-US" altLang="en-US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18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toluidine blue,</a:t>
            </a:r>
            <a:r>
              <a:rPr lang="en-US" altLang="en-US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granules bind the dye and change its color to </a:t>
            </a:r>
            <a:r>
              <a:rPr lang="en-US" altLang="en-US" sz="1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red.</a:t>
            </a:r>
          </a:p>
        </p:txBody>
      </p:sp>
      <p:sp>
        <p:nvSpPr>
          <p:cNvPr id="54279" name="AutoShap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279217">
            <a:off x="1905000" y="3352800"/>
            <a:ext cx="381000" cy="609600"/>
          </a:xfrm>
          <a:prstGeom prst="up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s-ES_tradnl" altLang="en-US" sz="4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80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6096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n-US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Arial Black" panose="020B0A04020102020204" pitchFamily="34" charset="0"/>
                <a:cs typeface="Times New Roman" panose="02020603050405020304" pitchFamily="18" charset="0"/>
              </a:rPr>
              <a:t>Plasma Cells</a:t>
            </a:r>
            <a:endParaRPr lang="en-US" altLang="en-US" sz="360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299" name="Text Box 9"/>
          <p:cNvSpPr txBox="1">
            <a:spLocks noChangeArrowheads="1"/>
          </p:cNvSpPr>
          <p:nvPr/>
        </p:nvSpPr>
        <p:spPr bwMode="auto">
          <a:xfrm>
            <a:off x="6516688" y="22050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en-GB" altLang="en-US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71438" y="928688"/>
            <a:ext cx="4572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400" b="1" dirty="0">
                <a:cs typeface="+mj-cs"/>
              </a:rPr>
              <a:t>Origin : from activated B –lymphocytes </a:t>
            </a:r>
          </a:p>
          <a:p>
            <a:pPr marL="457200" indent="-457200" eaLnBrk="1" hangingPunct="1">
              <a:buFont typeface="Wingdings" pitchFamily="2" charset="2"/>
              <a:buChar char="q"/>
              <a:defRPr/>
            </a:pPr>
            <a:r>
              <a:rPr lang="en-US" sz="2400" b="1" dirty="0">
                <a:cs typeface="+mj-cs"/>
              </a:rPr>
              <a:t> large ovoid cells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400" b="1" dirty="0">
                <a:cs typeface="+mj-cs"/>
              </a:rPr>
              <a:t>Basophilic cytoplasm (</a:t>
            </a:r>
            <a:r>
              <a:rPr lang="en-US" sz="2400" b="1" dirty="0" err="1">
                <a:cs typeface="+mj-cs"/>
              </a:rPr>
              <a:t>rER</a:t>
            </a:r>
            <a:r>
              <a:rPr lang="en-US" sz="2400" b="1" dirty="0">
                <a:cs typeface="+mj-cs"/>
              </a:rPr>
              <a:t>)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400" b="1" dirty="0">
                <a:cs typeface="+mj-cs"/>
              </a:rPr>
              <a:t> spherical eccentric nucleus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400" b="1" dirty="0">
                <a:cs typeface="+mj-cs"/>
              </a:rPr>
              <a:t>Cart wheel appearance of the nucleus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400" kern="0" dirty="0">
                <a:latin typeface="+mn-lt"/>
                <a:cs typeface="+mj-cs"/>
              </a:rPr>
              <a:t>Large negative </a:t>
            </a:r>
            <a:r>
              <a:rPr lang="en-US" sz="2400" kern="0" dirty="0" err="1">
                <a:latin typeface="+mn-lt"/>
                <a:cs typeface="+mj-cs"/>
              </a:rPr>
              <a:t>golgi</a:t>
            </a:r>
            <a:r>
              <a:rPr lang="en-US" sz="2400" kern="0" dirty="0">
                <a:latin typeface="+mn-lt"/>
                <a:cs typeface="+mj-cs"/>
              </a:rPr>
              <a:t> image </a:t>
            </a:r>
            <a:endParaRPr lang="en-GB" sz="2400" kern="0" dirty="0">
              <a:latin typeface="+mn-lt"/>
              <a:cs typeface="+mj-cs"/>
            </a:endParaRPr>
          </a:p>
          <a:p>
            <a:pPr eaLnBrk="1" hangingPunct="1">
              <a:defRPr/>
            </a:pPr>
            <a:r>
              <a:rPr lang="en-GB" sz="3200" b="1" kern="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+mn-cs"/>
              </a:rPr>
              <a:t>Function 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/>
              <a:t> formation of </a:t>
            </a:r>
            <a:r>
              <a:rPr lang="en-US" sz="3200" b="1" dirty="0">
                <a:solidFill>
                  <a:srgbClr val="FF0000"/>
                </a:solidFill>
              </a:rPr>
              <a:t>antibodies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n-GB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5301" name="Picture 6" descr=" plasma cell "/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t="4167" r="14732" b="2708"/>
          <a:stretch>
            <a:fillRect/>
          </a:stretch>
        </p:blipFill>
        <p:spPr bwMode="auto">
          <a:xfrm>
            <a:off x="4751388" y="3716338"/>
            <a:ext cx="42481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7" descr="C:\Users\اليرموكـ\Desktop\CT image\image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928688"/>
            <a:ext cx="4294187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508625" y="2389188"/>
            <a:ext cx="2016125" cy="5349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8128"/>
          <p:cNvSpPr>
            <a:spLocks noChangeArrowheads="1" noChangeShapeType="1" noTextEdit="1"/>
          </p:cNvSpPr>
          <p:nvPr/>
        </p:nvSpPr>
        <p:spPr bwMode="auto">
          <a:xfrm>
            <a:off x="1524000" y="1981200"/>
            <a:ext cx="57912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7A00"/>
                  </a:prstShdw>
                </a:effectLst>
                <a:latin typeface="Impact" panose="020B0806030902050204" pitchFamily="34" charset="0"/>
              </a:rPr>
              <a:t>Thank You</a:t>
            </a:r>
            <a:endParaRPr lang="ar-JO" sz="3600" kern="10">
              <a:gradFill rotWithShape="1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prstShdw prst="shdw17" dist="17961" dir="2700000">
                  <a:srgbClr val="997A00"/>
                </a:prst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اليرموكـ\Desktop\CT image\Ground+Substance+Proteoglycans+Glycoproteins+Glycosoaminoglyc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  <a:latin typeface="Arial Black" panose="020B0A04020102020204" pitchFamily="34" charset="0"/>
              </a:rPr>
              <a:t>Connective Tissue Fibers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66800"/>
            <a:ext cx="8785225" cy="5059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Collagen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altLang="en-US" sz="2400" dirty="0" smtClean="0">
                <a:ea typeface="+mn-ea"/>
              </a:rPr>
              <a:t>most abundant protein in human body 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altLang="en-US" sz="2400" dirty="0" smtClean="0">
                <a:ea typeface="+mn-ea"/>
              </a:rPr>
              <a:t>Several  types:</a:t>
            </a:r>
            <a:r>
              <a:rPr lang="en-US" altLang="en-US" sz="2400" dirty="0" smtClean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en-US" sz="2400" dirty="0" smtClean="0">
                <a:solidFill>
                  <a:schemeClr val="accent2"/>
                </a:solidFill>
                <a:ea typeface="+mn-ea"/>
              </a:rPr>
              <a:t>fibril-forming</a:t>
            </a:r>
            <a:r>
              <a:rPr lang="en-US" altLang="en-US" sz="2400" dirty="0" smtClean="0">
                <a:solidFill>
                  <a:srgbClr val="66FFFF"/>
                </a:solidFill>
                <a:ea typeface="+mn-ea"/>
              </a:rPr>
              <a:t> </a:t>
            </a:r>
            <a:r>
              <a:rPr lang="en-US" altLang="en-US" sz="2400" dirty="0" smtClean="0">
                <a:ea typeface="+mn-ea"/>
              </a:rPr>
              <a:t>or</a:t>
            </a:r>
            <a:r>
              <a:rPr lang="en-US" altLang="en-US" sz="2400" dirty="0" smtClean="0">
                <a:solidFill>
                  <a:srgbClr val="66FFFF"/>
                </a:solidFill>
                <a:ea typeface="+mn-ea"/>
              </a:rPr>
              <a:t> </a:t>
            </a:r>
            <a:r>
              <a:rPr lang="en-US" altLang="en-US" sz="2400" dirty="0" smtClean="0">
                <a:solidFill>
                  <a:schemeClr val="accent2"/>
                </a:solidFill>
                <a:ea typeface="+mn-ea"/>
              </a:rPr>
              <a:t>fibril-associated</a:t>
            </a:r>
            <a:r>
              <a:rPr lang="en-US" altLang="en-US" sz="2400" dirty="0" smtClean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en-US" sz="2400" dirty="0" smtClean="0">
                <a:ea typeface="+mn-ea"/>
              </a:rPr>
              <a:t>(in skin, tendon, cartilage, bone, dentin, blood vessels);</a:t>
            </a:r>
            <a:r>
              <a:rPr lang="en-US" altLang="en-US" sz="2400" dirty="0" smtClean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en-US" sz="2400" dirty="0" smtClean="0">
                <a:solidFill>
                  <a:schemeClr val="accent2"/>
                </a:solidFill>
                <a:ea typeface="+mn-ea"/>
              </a:rPr>
              <a:t>cross-linked networks</a:t>
            </a:r>
            <a:r>
              <a:rPr lang="en-US" altLang="en-US" sz="2400" dirty="0" smtClean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en-US" sz="2400" dirty="0" smtClean="0">
                <a:ea typeface="+mn-ea"/>
              </a:rPr>
              <a:t>(in all basement membranes)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Reticular Fibers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– </a:t>
            </a:r>
            <a:r>
              <a:rPr lang="en-US" altLang="en-US" sz="2400" dirty="0" smtClean="0">
                <a:ea typeface="+mn-ea"/>
              </a:rPr>
              <a:t>specialized type of collagen</a:t>
            </a:r>
            <a:r>
              <a:rPr lang="en-US" altLang="en-US" sz="2400" dirty="0" smtClean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en-US" sz="2400" dirty="0" smtClean="0">
                <a:solidFill>
                  <a:schemeClr val="accent2"/>
                </a:solidFill>
                <a:ea typeface="+mn-ea"/>
              </a:rPr>
              <a:t>(Type III; </a:t>
            </a:r>
            <a:r>
              <a:rPr lang="en-US" altLang="en-US" sz="2400" dirty="0" err="1" smtClean="0">
                <a:solidFill>
                  <a:schemeClr val="accent2"/>
                </a:solidFill>
                <a:ea typeface="+mn-ea"/>
              </a:rPr>
              <a:t>reticulin</a:t>
            </a:r>
            <a:r>
              <a:rPr lang="en-US" altLang="en-US" sz="2400" dirty="0" smtClean="0">
                <a:solidFill>
                  <a:schemeClr val="accent2"/>
                </a:solidFill>
                <a:ea typeface="+mn-ea"/>
              </a:rPr>
              <a:t>)</a:t>
            </a:r>
            <a:r>
              <a:rPr lang="en-US" altLang="en-US" sz="2400" dirty="0" smtClean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en-US" sz="2400" dirty="0" smtClean="0">
                <a:ea typeface="+mn-ea"/>
              </a:rPr>
              <a:t>associated with smooth muscle in organs subjected to changes in volume, forms the </a:t>
            </a:r>
            <a:r>
              <a:rPr lang="en-US" altLang="en-US" sz="2400" dirty="0" err="1" smtClean="0">
                <a:ea typeface="+mn-ea"/>
              </a:rPr>
              <a:t>stroma</a:t>
            </a:r>
            <a:r>
              <a:rPr lang="en-US" altLang="en-US" sz="2400" dirty="0" smtClean="0">
                <a:ea typeface="+mn-ea"/>
              </a:rPr>
              <a:t> in lymphatic and hematopoietic organs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Elastic Fibers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–</a:t>
            </a:r>
            <a:r>
              <a:rPr lang="en-US" altLang="en-US" sz="2400" dirty="0" smtClean="0">
                <a:ea typeface="+mn-ea"/>
              </a:rPr>
              <a:t>thin fibers or fenestrated sheets composed of various glycoproteins, including the </a:t>
            </a:r>
            <a:r>
              <a:rPr lang="en-US" altLang="en-US" sz="2400" dirty="0" smtClean="0">
                <a:solidFill>
                  <a:schemeClr val="accent2"/>
                </a:solidFill>
                <a:ea typeface="+mn-ea"/>
              </a:rPr>
              <a:t>protein elastin</a:t>
            </a:r>
            <a:r>
              <a:rPr lang="en-US" altLang="en-US" sz="2400" dirty="0" smtClean="0">
                <a:ea typeface="+mn-ea"/>
              </a:rPr>
              <a:t>, providing elastic properties to tissues that experience repeated deformation (in skin, blood vessels, lung, bladder)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وان 1"/>
          <p:cNvSpPr>
            <a:spLocks noGrp="1"/>
          </p:cNvSpPr>
          <p:nvPr>
            <p:ph type="title"/>
          </p:nvPr>
        </p:nvSpPr>
        <p:spPr>
          <a:xfrm>
            <a:off x="971550" y="-242888"/>
            <a:ext cx="7772400" cy="1143001"/>
          </a:xfrm>
        </p:spPr>
        <p:txBody>
          <a:bodyPr/>
          <a:lstStyle/>
          <a:p>
            <a:r>
              <a:rPr lang="en-US" altLang="en-US" sz="3600" smtClean="0">
                <a:latin typeface="Arial Black" panose="020B0A04020102020204" pitchFamily="34" charset="0"/>
              </a:rPr>
              <a:t>C.T. fibers </a:t>
            </a:r>
            <a:endParaRPr lang="ar-JO" altLang="en-US" sz="3600" smtClean="0">
              <a:latin typeface="Arial Black" panose="020B0A0402010202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388" y="620713"/>
            <a:ext cx="8964612" cy="6237287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Tx/>
              <a:buNone/>
              <a:defRPr/>
            </a:pP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proportion of different fiber types varies depending on the structural needs or function of the particular CT.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Char char="v"/>
              <a:defRPr/>
            </a:pPr>
            <a:r>
              <a:rPr lang="en-US" alt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Collagen fibers 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are the most abundant fiber type. All connective tissues have collagen fibers, but the number and organization varies in different types. They are flexible and have a high tensile strength.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Char char="v"/>
              <a:defRPr/>
            </a:pPr>
            <a:r>
              <a:rPr lang="en-US" alt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Reticular fibers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means ‘network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’.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are especially abundant in arteries, spleen, liver, uterus and intestinal muscle layers, and they form the primary framework for hematopoietic organs, the </a:t>
            </a:r>
            <a:r>
              <a:rPr lang="en-US" alt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parencyma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of cellular organs such as liver and endocrine glands. Reticular fibers are also associated with the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reticular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lamina of basement membrane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altLang="en-US" sz="2400" kern="1200" dirty="0">
              <a:solidFill>
                <a:prstClr val="black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itchFamily="2" charset="2"/>
              <a:buChar char="v"/>
              <a:defRPr/>
            </a:pPr>
            <a:r>
              <a:rPr lang="en-US" altLang="en-US" sz="2400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Elastic fibers 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are especially abundant in elastic ligaments (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ligamenta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flava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of the vertebral column,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ligamentum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nuchae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of the neck, and vocal folds of the larynx, and in the walls of arteries (where elastic fibers are produced by smooth muscle cells, not fibroblasts)</a:t>
            </a:r>
            <a:endParaRPr lang="ar-J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Collagen fibers</a:t>
            </a:r>
            <a:r>
              <a:rPr lang="en-US" sz="2700" b="1" dirty="0">
                <a:solidFill>
                  <a:srgbClr val="FF0000"/>
                </a:solidFill>
                <a:ea typeface="+mn-ea"/>
                <a:cs typeface="+mn-cs"/>
              </a:rPr>
              <a:t> </a:t>
            </a:r>
            <a:r>
              <a:rPr lang="en-US" sz="2700" b="1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(</a:t>
            </a:r>
            <a:r>
              <a:rPr lang="en-US" sz="3100" b="1" dirty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white fibers</a:t>
            </a:r>
            <a:r>
              <a:rPr lang="en-US" sz="3100" b="1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)</a:t>
            </a:r>
            <a:r>
              <a:rPr lang="en-US" sz="3100" dirty="0" smtClean="0">
                <a:latin typeface="Arial Black" pitchFamily="34" charset="0"/>
              </a:rPr>
              <a:t/>
            </a:r>
            <a:br>
              <a:rPr lang="en-US" sz="3100" dirty="0" smtClean="0">
                <a:latin typeface="Arial Black" pitchFamily="34" charset="0"/>
              </a:rPr>
            </a:br>
            <a:endParaRPr lang="ar-EG" sz="3100" dirty="0" smtClean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5834062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800" kern="0" dirty="0" smtClean="0">
                <a:cs typeface="+mj-cs"/>
              </a:rPr>
              <a:t>The </a:t>
            </a:r>
            <a:r>
              <a:rPr lang="en-GB" sz="2800" kern="0" dirty="0">
                <a:cs typeface="+mj-cs"/>
              </a:rPr>
              <a:t>most numerous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j-cs"/>
              </a:rPr>
              <a:t> are extremely tough.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j-cs"/>
              </a:rPr>
              <a:t> </a:t>
            </a:r>
            <a:r>
              <a:rPr lang="en-GB" sz="2800" kern="0" dirty="0" smtClean="0">
                <a:cs typeface="+mj-cs"/>
              </a:rPr>
              <a:t>Formed of</a:t>
            </a:r>
            <a:r>
              <a:rPr lang="en-GB" sz="2800" kern="0" dirty="0" smtClean="0">
                <a:solidFill>
                  <a:srgbClr val="FF0000"/>
                </a:solidFill>
                <a:latin typeface="Arial Black" pitchFamily="34" charset="0"/>
                <a:cs typeface="+mj-cs"/>
              </a:rPr>
              <a:t> collagen </a:t>
            </a:r>
            <a:r>
              <a:rPr lang="en-GB" sz="2800" kern="0" dirty="0" smtClean="0">
                <a:cs typeface="+mj-cs"/>
              </a:rPr>
              <a:t>protein</a:t>
            </a:r>
            <a:endParaRPr lang="en-US" sz="2800" dirty="0" smtClean="0">
              <a:cs typeface="+mj-cs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j-cs"/>
              </a:rPr>
              <a:t>They are stronger than steel fibers of the same size.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j-cs"/>
              </a:rPr>
              <a:t>They provide high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+mj-cs"/>
              </a:rPr>
              <a:t>tensile strength</a:t>
            </a:r>
            <a:r>
              <a:rPr lang="en-US" sz="2800" dirty="0" smtClean="0">
                <a:cs typeface="+mj-cs"/>
              </a:rPr>
              <a:t>, which is the ability to resist longitudinal stress.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j-cs"/>
              </a:rPr>
              <a:t>Since fresh collagen fibers have a glistening white appearance they are sometime called "</a:t>
            </a:r>
            <a:r>
              <a:rPr lang="en-US" sz="2400" dirty="0" smtClean="0">
                <a:latin typeface="Arial Black" pitchFamily="34" charset="0"/>
                <a:cs typeface="+mj-cs"/>
              </a:rPr>
              <a:t>white fibers".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800" kern="0" dirty="0" err="1" smtClean="0">
                <a:cs typeface="+mj-cs"/>
              </a:rPr>
              <a:t>Fibers</a:t>
            </a:r>
            <a:r>
              <a:rPr lang="en-GB" sz="2800" kern="0" dirty="0" smtClean="0">
                <a:cs typeface="+mj-cs"/>
              </a:rPr>
              <a:t> </a:t>
            </a:r>
            <a:r>
              <a:rPr lang="en-GB" sz="2800" kern="0" dirty="0">
                <a:cs typeface="+mj-cs"/>
              </a:rPr>
              <a:t>do not branch but bundles can do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800" kern="0" dirty="0" smtClean="0">
                <a:latin typeface="Arial Black" pitchFamily="34" charset="0"/>
                <a:cs typeface="+mj-cs"/>
              </a:rPr>
              <a:t>Stain </a:t>
            </a:r>
            <a:r>
              <a:rPr lang="en-GB" sz="2800" kern="0" dirty="0">
                <a:cs typeface="+mj-cs"/>
              </a:rPr>
              <a:t>pink with eosin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dirty="0" smtClean="0"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ar-E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9" descr="slide1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87438"/>
            <a:ext cx="78930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  <a:latin typeface="Arial Black" panose="020B0A04020102020204" pitchFamily="34" charset="0"/>
              </a:rPr>
              <a:t>Collagen Fibers</a:t>
            </a:r>
            <a:endParaRPr lang="en-US" altLang="en-US" sz="3600" smtClean="0">
              <a:solidFill>
                <a:schemeClr val="tx1"/>
              </a:solidFill>
            </a:endParaRPr>
          </a:p>
        </p:txBody>
      </p:sp>
      <p:sp>
        <p:nvSpPr>
          <p:cNvPr id="30515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079500"/>
            <a:ext cx="1284288" cy="457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1pPr>
            <a:lvl2pPr marL="37931725" indent="-37474525"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2pPr>
            <a:lvl3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3pPr>
            <a:lvl4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4pPr>
            <a:lvl5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H &amp; E</a:t>
            </a:r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1143000"/>
            <a:ext cx="1524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fibrils</a:t>
            </a:r>
            <a:endParaRPr lang="en-US" altLang="en-US" sz="4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4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50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410200" y="1841500"/>
            <a:ext cx="685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019800" y="1841500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096000" y="1841500"/>
            <a:ext cx="457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1753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49657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fibers</a:t>
            </a:r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5000" y="5194300"/>
            <a:ext cx="762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05000" y="47371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905000" y="45085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3" descr="slide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563"/>
            <a:ext cx="88392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37088" y="4968875"/>
            <a:ext cx="1112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1pPr>
            <a:lvl2pPr marL="37931725" indent="-37474525"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2pPr>
            <a:lvl3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3pPr>
            <a:lvl4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4pPr>
            <a:lvl5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11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ALDOL </a:t>
            </a:r>
          </a:p>
          <a:p>
            <a:pPr algn="ctr">
              <a:defRPr/>
            </a:pPr>
            <a:r>
              <a:rPr lang="en-US" altLang="en-US" sz="11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CONDENSATION</a:t>
            </a:r>
            <a:endParaRPr lang="en-US" altLang="en-US" sz="11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2772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971800" y="2895600"/>
            <a:ext cx="609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27648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65525" y="2776538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1pPr>
            <a:lvl2pPr marL="37931725" indent="-37474525"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2pPr>
            <a:lvl3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3pPr>
            <a:lvl4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4pPr>
            <a:lvl5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DISULFIDE</a:t>
            </a:r>
          </a:p>
          <a:p>
            <a:pPr>
              <a:defRPr/>
            </a:pPr>
            <a:r>
              <a:rPr lang="en-US" altLang="en-US" sz="1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BONDS</a:t>
            </a:r>
            <a:endParaRPr lang="en-US" altLang="en-US" sz="12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277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0200" y="762000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s-ES_tradnl" altLang="en-US" sz="4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5" name="Rectangle 9">
            <a:hlinkClick r:id="rId13" action="ppaction://hlinksldjump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00200" y="762000"/>
            <a:ext cx="198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s-ES_tradnl" altLang="en-US" sz="4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1200" y="168275"/>
            <a:ext cx="3216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Collagen Synthesis</a:t>
            </a:r>
          </a:p>
        </p:txBody>
      </p:sp>
      <p:sp>
        <p:nvSpPr>
          <p:cNvPr id="32777" name="Rectangle 11">
            <a:hlinkClick r:id="rId14" action="ppaction://hlinksldjump"/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286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s-ES_tradnl" altLang="en-US" sz="4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8" name="Rectangle 12">
            <a:hlinkClick r:id="rId15" action="ppaction://hlinksldjump"/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48768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s-ES_tradnl" altLang="en-US" sz="4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6214</TotalTime>
  <Words>1686</Words>
  <Application>Microsoft Office PowerPoint</Application>
  <PresentationFormat>On-screen Show (4:3)</PresentationFormat>
  <Paragraphs>296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Times New Roman</vt:lpstr>
      <vt:lpstr>Arial</vt:lpstr>
      <vt:lpstr>Calibri</vt:lpstr>
      <vt:lpstr>MS PGothic</vt:lpstr>
      <vt:lpstr>ヒラギノ角ゴ Pro W3</vt:lpstr>
      <vt:lpstr>Arial Black</vt:lpstr>
      <vt:lpstr>Wingdings</vt:lpstr>
      <vt:lpstr>Arial Narrow</vt:lpstr>
      <vt:lpstr>Office Theme</vt:lpstr>
      <vt:lpstr>Blank Presentation</vt:lpstr>
      <vt:lpstr>2_Blank Presentation</vt:lpstr>
      <vt:lpstr>3_Blank Presentation</vt:lpstr>
      <vt:lpstr>4_Blank Presentation</vt:lpstr>
      <vt:lpstr>5_Blank Presentation</vt:lpstr>
      <vt:lpstr>6_Blank Presentation</vt:lpstr>
      <vt:lpstr>1_Blank Presentation</vt:lpstr>
      <vt:lpstr>7_Blank Presentation</vt:lpstr>
      <vt:lpstr>8_Blank Presentation</vt:lpstr>
      <vt:lpstr>نسق Office</vt:lpstr>
      <vt:lpstr>  Epithelium              Connective T.           </vt:lpstr>
      <vt:lpstr>General Properties of Connective Tissue</vt:lpstr>
      <vt:lpstr> Extracellular Matrix (ECM) Ground Substance of the  </vt:lpstr>
      <vt:lpstr>PowerPoint Presentation</vt:lpstr>
      <vt:lpstr>Connective Tissue Fibers</vt:lpstr>
      <vt:lpstr>C.T. fibers </vt:lpstr>
      <vt:lpstr>Collagen fibers  (white fibers) </vt:lpstr>
      <vt:lpstr>Collagen Fibers</vt:lpstr>
      <vt:lpstr>PowerPoint Presentation</vt:lpstr>
      <vt:lpstr>PowerPoint Presentation</vt:lpstr>
      <vt:lpstr>Assembly of collagen fiber bundles </vt:lpstr>
      <vt:lpstr>Major Collagen Fiber Types (out of  at least 20) According to the chemical composition of collagen molecules</vt:lpstr>
      <vt:lpstr>Reticular (Reticulin) Fibers</vt:lpstr>
      <vt:lpstr>Elastic Fibers</vt:lpstr>
      <vt:lpstr>Network of elastin molecules can stretch and recoil like a rubber band </vt:lpstr>
      <vt:lpstr>Fibers</vt:lpstr>
      <vt:lpstr>PowerPoint Presentation</vt:lpstr>
      <vt:lpstr>PowerPoint Presentation</vt:lpstr>
      <vt:lpstr>Connective Cell Lineages</vt:lpstr>
      <vt:lpstr>C.T. CELLS</vt:lpstr>
      <vt:lpstr>Undifferentiated Mesenchymal Cell</vt:lpstr>
      <vt:lpstr>Fibroblasts  the most  common  type</vt:lpstr>
      <vt:lpstr>PowerPoint Presentation</vt:lpstr>
      <vt:lpstr>Fibroblasts are the most common cells in connective tissue</vt:lpstr>
      <vt:lpstr>Fat Cell</vt:lpstr>
      <vt:lpstr>Adipocytes</vt:lpstr>
      <vt:lpstr>Pigment Cells</vt:lpstr>
      <vt:lpstr>Macrophages</vt:lpstr>
      <vt:lpstr>Mast Cells</vt:lpstr>
      <vt:lpstr>Mast Cells</vt:lpstr>
      <vt:lpstr>Plasma Cells</vt:lpstr>
      <vt:lpstr>PowerPoint Presentation</vt:lpstr>
    </vt:vector>
  </TitlesOfParts>
  <Company>Medical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Connective Tissue</dc:title>
  <dc:creator>Mahmoud</dc:creator>
  <cp:lastModifiedBy>Windows User</cp:lastModifiedBy>
  <cp:revision>281</cp:revision>
  <dcterms:created xsi:type="dcterms:W3CDTF">2006-11-29T10:39:00Z</dcterms:created>
  <dcterms:modified xsi:type="dcterms:W3CDTF">2021-02-12T14:41:03Z</dcterms:modified>
</cp:coreProperties>
</file>