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767" autoAdjust="0"/>
  </p:normalViewPr>
  <p:slideViewPr>
    <p:cSldViewPr>
      <p:cViewPr varScale="1">
        <p:scale>
          <a:sx n="61" d="100"/>
          <a:sy n="61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DD6FF-712B-4E1F-A3E3-9EA0AEE306EF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12605-FED1-4A05-BB0A-655F9ED3C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12605-FED1-4A05-BB0A-655F9ED3CA9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cancers associated with oncogenic viruses, including HPV-associated cervical carcinoma and EBV-related B cell lymphomas, occur at significantly higher rates in individuals with defective T cell immunity, such as patients infected with HIV.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12605-FED1-4A05-BB0A-655F9ED3CA9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52600" y="1066800"/>
            <a:ext cx="8062912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Neoplasia 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088" y="4724400"/>
            <a:ext cx="8062912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Dr. Eman kreishan, M.D.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2-1-2022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IIIV. </a:t>
            </a:r>
            <a:r>
              <a:rPr lang="en-US" sz="3600" dirty="0" smtClean="0"/>
              <a:t>Evasion </a:t>
            </a:r>
            <a:r>
              <a:rPr lang="en-US" sz="3600" dirty="0" smtClean="0"/>
              <a:t>of Immune Surveillance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normal function of the immune system is to constantly “scan” the body for emerging malignant cells and destroy them.</a:t>
            </a:r>
          </a:p>
          <a:p>
            <a:endParaRPr lang="en-US" sz="2800" dirty="0" smtClean="0"/>
          </a:p>
          <a:p>
            <a:r>
              <a:rPr lang="en-US" sz="2800" dirty="0" smtClean="0"/>
              <a:t>Cancer cells express a variety of antigens that stimulate the host immune system, which appears to have an important role in preventing the emergence of cancers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82000" cy="5921408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2400" dirty="0" smtClean="0"/>
              <a:t>Despite the antigenicity of cancer cells, the immune response to established tumors is </a:t>
            </a:r>
            <a:r>
              <a:rPr lang="en-US" sz="2400" dirty="0" smtClean="0"/>
              <a:t>ineffective, </a:t>
            </a:r>
            <a:r>
              <a:rPr lang="en-US" sz="2400" dirty="0" smtClean="0"/>
              <a:t>due to acquired changes that allow cancer cells to evade anti-tumor responses and foster pro-tumor responses.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Defining mechanisms of immune evasion and “immunomanipulation” by cancer cells has led to effective new immunotherapies that work by reactivating latent host immune responses.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Tumor Antigens.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All of cancer -induced mutations may generate new protein sequences (neoantigens) that the immune system has not seen and therefore is not tolerant to it.</a:t>
            </a:r>
          </a:p>
          <a:p>
            <a:endParaRPr lang="en-US" sz="2800" dirty="0" smtClean="0"/>
          </a:p>
          <a:p>
            <a:r>
              <a:rPr lang="en-US" sz="2800" dirty="0" smtClean="0"/>
              <a:t>viral proteins that are expressed in cancer cells transformed by oncogenic viruses, e.g human papilloma virus (HPV) and Epstein-Barr virus (EBV).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6868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Since the immune system is capable of recognizing and eliminating </a:t>
            </a:r>
            <a:r>
              <a:rPr lang="en-US" sz="2800" dirty="0" smtClean="0"/>
              <a:t> </a:t>
            </a:r>
            <a:r>
              <a:rPr lang="en-US" sz="2800" dirty="0" smtClean="0"/>
              <a:t>cancers, it follows that tumors that reach clinically significant sizes must be composed of cells that are either :</a:t>
            </a:r>
          </a:p>
          <a:p>
            <a:endParaRPr lang="en-US" sz="2800" dirty="0" smtClean="0"/>
          </a:p>
          <a:p>
            <a:r>
              <a:rPr lang="en-US" sz="2800" dirty="0" smtClean="0"/>
              <a:t>invisible to the host immune system </a:t>
            </a:r>
          </a:p>
          <a:p>
            <a:r>
              <a:rPr lang="en-US" sz="2800" dirty="0" smtClean="0"/>
              <a:t> that express factors that actively suppress host immunity.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Genomic Instability as an Enabler of Malignancy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importance of DNA repair in maintaining the integrity of the genome is highlighted by several inherited disorders in which genes that encode proteins involved in DNA repair are defective.</a:t>
            </a:r>
          </a:p>
          <a:p>
            <a:endParaRPr lang="en-US" sz="2400" dirty="0" smtClean="0"/>
          </a:p>
          <a:p>
            <a:r>
              <a:rPr lang="en-US" sz="2400" dirty="0" smtClean="0"/>
              <a:t>Individuals born with inherited defects in DNA repair genes are at greatly increased risk for the development of cancer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Individuals </a:t>
            </a:r>
            <a:r>
              <a:rPr lang="en-US" sz="3200" dirty="0" smtClean="0"/>
              <a:t> may have d</a:t>
            </a:r>
            <a:r>
              <a:rPr lang="en-US" dirty="0" smtClean="0"/>
              <a:t>efects </a:t>
            </a:r>
            <a:r>
              <a:rPr lang="en-US" dirty="0" smtClean="0"/>
              <a:t>in three types of DNA repair systems:</a:t>
            </a:r>
          </a:p>
          <a:p>
            <a:endParaRPr lang="en-US" dirty="0" smtClean="0"/>
          </a:p>
          <a:p>
            <a:r>
              <a:rPr lang="en-US" dirty="0" smtClean="0"/>
              <a:t>mismatch repair.</a:t>
            </a:r>
          </a:p>
          <a:p>
            <a:r>
              <a:rPr lang="en-US" dirty="0" smtClean="0"/>
              <a:t>nucleotide excision repair.</a:t>
            </a:r>
          </a:p>
          <a:p>
            <a:r>
              <a:rPr lang="en-US" dirty="0" smtClean="0"/>
              <a:t>recombination repair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Hereditary </a:t>
            </a:r>
            <a:r>
              <a:rPr lang="en-US" sz="3600" dirty="0" err="1" smtClean="0"/>
              <a:t>Nonpolyposis</a:t>
            </a:r>
            <a:r>
              <a:rPr lang="en-US" sz="3600" dirty="0" smtClean="0"/>
              <a:t> Colon Cancer Syndrome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characterized by familial carcinomas of the colon affecting predominantly the </a:t>
            </a:r>
            <a:r>
              <a:rPr lang="en-US" dirty="0" err="1" smtClean="0"/>
              <a:t>cecum</a:t>
            </a:r>
            <a:r>
              <a:rPr lang="en-US" dirty="0" smtClean="0"/>
              <a:t> and proximal colon.</a:t>
            </a:r>
          </a:p>
          <a:p>
            <a:r>
              <a:rPr lang="en-US" dirty="0" smtClean="0"/>
              <a:t>It  results from defects in genes involved in DNA mismatch repair.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Xeroderma</a:t>
            </a:r>
            <a:r>
              <a:rPr lang="en-US" dirty="0" smtClean="0"/>
              <a:t> </a:t>
            </a:r>
            <a:r>
              <a:rPr lang="en-US" dirty="0" err="1" smtClean="0"/>
              <a:t>Pigmentosum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autosomal recessive disorder caused by a defect in DNA repair that is associated with a greatly increased risk for cancers arising in sun exposed skin.</a:t>
            </a:r>
          </a:p>
          <a:p>
            <a:r>
              <a:rPr lang="en-US" sz="2400" dirty="0" smtClean="0"/>
              <a:t>Caused by inherited loss of nucleotide excision repair.</a:t>
            </a:r>
            <a:endParaRPr lang="en-US" sz="2400" dirty="0"/>
          </a:p>
        </p:txBody>
      </p:sp>
      <p:sp>
        <p:nvSpPr>
          <p:cNvPr id="4098" name="AutoShape 2" descr="The Telegraph on Twitter: &amp;quot;Sai Medha Bondagiri is just 19 but looks old  beyond her years thanks to the devastating effects of Xeroderma pigmentosum  (XP), a rare genetic condition that makes th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0" name="Picture 4" descr="The Telegraph on Twitter: &amp;quot;Sai Medha Bondagiri is just 19 but looks old  beyond her years thanks to the devastating effects of Xeroderma pigmentosum  (XP), a rare genetic condition that makes th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6623" y="4695824"/>
            <a:ext cx="3137377" cy="2162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3. Diseases With Defects in DNA Repair by Homologous Recombination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group of autosomal recessive disorders comprising:</a:t>
            </a:r>
          </a:p>
          <a:p>
            <a:r>
              <a:rPr lang="en-US" sz="2800" dirty="0" smtClean="0"/>
              <a:t> Bloom syndrome.</a:t>
            </a:r>
          </a:p>
          <a:p>
            <a:r>
              <a:rPr lang="en-US" sz="2800" dirty="0" smtClean="0"/>
              <a:t> ataxia-</a:t>
            </a:r>
            <a:r>
              <a:rPr lang="en-US" sz="2800" dirty="0" err="1" smtClean="0"/>
              <a:t>telangiectasia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Fanconi anemia.</a:t>
            </a:r>
          </a:p>
          <a:p>
            <a:endParaRPr lang="en-US" sz="2800" dirty="0" smtClean="0"/>
          </a:p>
          <a:p>
            <a:r>
              <a:rPr lang="en-US" sz="2800" dirty="0" smtClean="0"/>
              <a:t>characterized by hypersensitivity to DNA-damaging agents.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familial breast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Caused by germ line mutations in two genes, BRCA1 and BRCA2.</a:t>
            </a:r>
          </a:p>
          <a:p>
            <a:endParaRPr lang="en-US" dirty="0" smtClean="0"/>
          </a:p>
          <a:p>
            <a:r>
              <a:rPr lang="en-US" dirty="0" smtClean="0"/>
              <a:t>both genes seem to function, at least in part, in the homologous recombination DNA repair pathway.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VII. Invasion </a:t>
            </a:r>
            <a:r>
              <a:rPr lang="en-US" dirty="0" smtClean="0"/>
              <a:t>and Metastasis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Invasion, and metastasis, the major causes of cancer related morbidity and mortality, result from complex interactions involving cancer cells, stromal cells, and the extracellular matrix (ECM).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Tumor-Promoting Inflammation as an Enabler of Malignancy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Infiltrating cancers provoke a chronic inflammatory reaction which can be so extensive as to cause systemic signs and symptoms, such as:</a:t>
            </a:r>
          </a:p>
          <a:p>
            <a:endParaRPr lang="en-US" dirty="0" smtClean="0"/>
          </a:p>
          <a:p>
            <a:r>
              <a:rPr lang="en-US" dirty="0" smtClean="0"/>
              <a:t> anemia (the so-called “anemia of chronic disease”).</a:t>
            </a:r>
          </a:p>
          <a:p>
            <a:r>
              <a:rPr lang="en-US" dirty="0" smtClean="0"/>
              <a:t> fatigue.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cachexia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Proposed cancer-enabling effects of inflammatory cells and resident stromal cells include the following: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9154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sz="2400" dirty="0" smtClean="0"/>
              <a:t>Release of factors that promote proliferation, e.g EGF.</a:t>
            </a:r>
          </a:p>
          <a:p>
            <a:pPr>
              <a:buNone/>
            </a:pPr>
            <a:r>
              <a:rPr lang="en-US" sz="2400" dirty="0" smtClean="0"/>
              <a:t>2. Removal of growth suppressors.</a:t>
            </a:r>
          </a:p>
          <a:p>
            <a:pPr>
              <a:buNone/>
            </a:pPr>
            <a:r>
              <a:rPr lang="en-US" sz="2400" dirty="0" smtClean="0"/>
              <a:t>3. Enhanced resistance to cell death.</a:t>
            </a:r>
          </a:p>
          <a:p>
            <a:pPr>
              <a:buNone/>
            </a:pPr>
            <a:r>
              <a:rPr lang="en-US" sz="2400" dirty="0" smtClean="0"/>
              <a:t>4. Angiogenesis. Inflammatory cells release numerous factors, including VEGF, that stimulate angiogenesis</a:t>
            </a:r>
          </a:p>
          <a:p>
            <a:pPr>
              <a:buNone/>
            </a:pPr>
            <a:r>
              <a:rPr lang="en-US" sz="2400" dirty="0" smtClean="0"/>
              <a:t>5. Invasion and metastasis. Proteases released from macrophages foster tissue invasion.</a:t>
            </a:r>
          </a:p>
          <a:p>
            <a:pPr>
              <a:buNone/>
            </a:pPr>
            <a:r>
              <a:rPr lang="en-US" sz="2400" dirty="0" smtClean="0"/>
              <a:t>6. Evasion of immune destruction, A variety of soluble factors released by macrophages contribute to an immunosuppressive tumor microenvironment.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the metastatic cascade can be subdivided into two phases:</a:t>
            </a:r>
          </a:p>
          <a:p>
            <a:endParaRPr lang="en-US" sz="2800" dirty="0" smtClean="0"/>
          </a:p>
          <a:p>
            <a:r>
              <a:rPr lang="en-US" sz="2800" dirty="0" smtClean="0"/>
              <a:t> (1) invasion of ECM</a:t>
            </a:r>
          </a:p>
          <a:p>
            <a:r>
              <a:rPr lang="en-US" sz="2800" dirty="0" smtClean="0"/>
              <a:t>(2) vascular dissemination and homing of tumor cells.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Metastatic Cascad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04799"/>
            <a:ext cx="3276600" cy="6553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I. Invasion of Extracellular Matrix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Invasion of the ECM initiates the metastatic cascade and is an active process that can be resolved into several sequential steps:</a:t>
            </a:r>
          </a:p>
          <a:p>
            <a:endParaRPr lang="en-US" sz="2400" dirty="0" smtClean="0"/>
          </a:p>
          <a:p>
            <a:r>
              <a:rPr lang="en-US" sz="2400" dirty="0" smtClean="0"/>
              <a:t>. Loosening of intercellular connections between tumor cells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886200"/>
            <a:ext cx="4266434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72000"/>
          </a:xfrm>
        </p:spPr>
        <p:txBody>
          <a:bodyPr/>
          <a:lstStyle/>
          <a:p>
            <a:r>
              <a:rPr lang="en-US" sz="2800" dirty="0" smtClean="0"/>
              <a:t>B. Local degradation of the basement membrane and interstitial connective tissue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333750"/>
            <a:ext cx="51816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6073808"/>
          </a:xfrm>
        </p:spPr>
        <p:txBody>
          <a:bodyPr/>
          <a:lstStyle/>
          <a:p>
            <a:r>
              <a:rPr lang="en-US" dirty="0" smtClean="0"/>
              <a:t>C. Changes in attachment of tumor cells to ECM proteins.</a:t>
            </a:r>
          </a:p>
          <a:p>
            <a:endParaRPr lang="en-US" dirty="0" smtClean="0"/>
          </a:p>
          <a:p>
            <a:r>
              <a:rPr lang="en-US" dirty="0" smtClean="0"/>
              <a:t>D. Locomotion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667000"/>
            <a:ext cx="5029200" cy="393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</a:t>
            </a:r>
            <a:r>
              <a:rPr lang="en-US" sz="3600" dirty="0" smtClean="0"/>
              <a:t>Vascular Dissemination and Homing of Tumor Cells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Because of their invasive properties, tumor cells frequently escape their sites of origin and enter the circulation.</a:t>
            </a:r>
          </a:p>
          <a:p>
            <a:endParaRPr lang="en-US" sz="2800" dirty="0" smtClean="0"/>
          </a:p>
          <a:p>
            <a:r>
              <a:rPr lang="en-US" sz="2800" dirty="0" smtClean="0"/>
              <a:t>if neglected, virtually all malignant tumors will eventually produce macroscopic metastases.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site at which metastases appear is related to two factors: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The anatomic location and vascular drainage of the primary tumor: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metastases occur in the first capillary bed available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The tropism of particular tumors for specific tissues, due to adhesion molecules,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10" ma:contentTypeDescription="Create a new document." ma:contentTypeScope="" ma:versionID="a9c98db4493c17e4d6f4e58d686d3312">
  <xsd:schema xmlns:xsd="http://www.w3.org/2001/XMLSchema" xmlns:xs="http://www.w3.org/2001/XMLSchema" xmlns:p="http://schemas.microsoft.com/office/2006/metadata/properties" xmlns:ns2="513c409d-95b3-4324-b1e7-64465f9ef705" xmlns:ns3="4e5e1d9c-8200-4f72-9ecf-f64799bd78a7" targetNamespace="http://schemas.microsoft.com/office/2006/metadata/properties" ma:root="true" ma:fieldsID="e9f11b206bf7f7ff91d65733ff588c31" ns2:_="" ns3:_="">
    <xsd:import namespace="513c409d-95b3-4324-b1e7-64465f9ef705"/>
    <xsd:import namespace="4e5e1d9c-8200-4f72-9ecf-f64799bd78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e1d9c-8200-4f72-9ecf-f64799bd78a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79699F-312D-445A-8FD9-EAA46E4C0E39}"/>
</file>

<file path=customXml/itemProps2.xml><?xml version="1.0" encoding="utf-8"?>
<ds:datastoreItem xmlns:ds="http://schemas.openxmlformats.org/officeDocument/2006/customXml" ds:itemID="{5AC2C2AC-6965-4D87-B4FF-807B232699F3}"/>
</file>

<file path=customXml/itemProps3.xml><?xml version="1.0" encoding="utf-8"?>
<ds:datastoreItem xmlns:ds="http://schemas.openxmlformats.org/officeDocument/2006/customXml" ds:itemID="{06B07FFA-8F01-4353-BE67-585B485DF59A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121</TotalTime>
  <Words>848</Words>
  <Application>Microsoft Office PowerPoint</Application>
  <PresentationFormat>On-screen Show (4:3)</PresentationFormat>
  <Paragraphs>85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Verve</vt:lpstr>
      <vt:lpstr>Neoplasia 5</vt:lpstr>
      <vt:lpstr>VII. Invasion and Metastasis</vt:lpstr>
      <vt:lpstr>Slide 3</vt:lpstr>
      <vt:lpstr>Slide 4</vt:lpstr>
      <vt:lpstr>I. Invasion of Extracellular Matrix</vt:lpstr>
      <vt:lpstr>Slide 6</vt:lpstr>
      <vt:lpstr>Slide 7</vt:lpstr>
      <vt:lpstr>II. Vascular Dissemination and Homing of Tumor Cells</vt:lpstr>
      <vt:lpstr>Slide 9</vt:lpstr>
      <vt:lpstr>IIIV. Evasion of Immune Surveillance</vt:lpstr>
      <vt:lpstr>Slide 11</vt:lpstr>
      <vt:lpstr>Tumor Antigens.</vt:lpstr>
      <vt:lpstr>Slide 13</vt:lpstr>
      <vt:lpstr>Genomic Instability as an Enabler of Malignancy</vt:lpstr>
      <vt:lpstr>Slide 15</vt:lpstr>
      <vt:lpstr>1. Hereditary Nonpolyposis Colon Cancer Syndrome</vt:lpstr>
      <vt:lpstr>2. Xeroderma Pigmentosum</vt:lpstr>
      <vt:lpstr>3. Diseases With Defects in DNA Repair by Homologous Recombination</vt:lpstr>
      <vt:lpstr>familial breast cancer</vt:lpstr>
      <vt:lpstr>Tumor-Promoting Inflammation as an Enabler of Malignancy</vt:lpstr>
      <vt:lpstr>Proposed cancer-enabling effects of inflammatory cells and resident stromal cells include the following: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Neoplasia 5</dc:title>
  <dc:creator>Admin</dc:creator>
  <cp:lastModifiedBy>Admin</cp:lastModifiedBy>
  <cp:revision>14</cp:revision>
  <dcterms:created xsi:type="dcterms:W3CDTF">2022-01-02T19:20:34Z</dcterms:created>
  <dcterms:modified xsi:type="dcterms:W3CDTF">2022-01-03T06:25:25Z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