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72" r:id="rId4"/>
    <p:sldId id="275" r:id="rId5"/>
    <p:sldId id="273" r:id="rId6"/>
    <p:sldId id="268" r:id="rId7"/>
    <p:sldId id="278" r:id="rId8"/>
    <p:sldId id="258" r:id="rId9"/>
    <p:sldId id="277" r:id="rId10"/>
    <p:sldId id="263" r:id="rId11"/>
    <p:sldId id="276" r:id="rId12"/>
    <p:sldId id="259" r:id="rId13"/>
    <p:sldId id="267" r:id="rId14"/>
    <p:sldId id="261" r:id="rId15"/>
    <p:sldId id="270" r:id="rId16"/>
    <p:sldId id="279" r:id="rId17"/>
    <p:sldId id="260" r:id="rId18"/>
    <p:sldId id="264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65938-09F0-45B1-BE9D-75BC2C62264D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ACB0E-A481-444E-98E0-7880FD0829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9D571E-6D80-4F37-8717-C6065C33667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36CB510-DB59-4498-A42C-F7B4020C300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F61BA0F-486A-4271-8BDF-E6E33325A4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B510-DB59-4498-A42C-F7B4020C300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1BA0F-486A-4271-8BDF-E6E33325A4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B510-DB59-4498-A42C-F7B4020C300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1BA0F-486A-4271-8BDF-E6E33325A4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B510-DB59-4498-A42C-F7B4020C300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1BA0F-486A-4271-8BDF-E6E33325A4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B510-DB59-4498-A42C-F7B4020C300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1BA0F-486A-4271-8BDF-E6E33325A4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B510-DB59-4498-A42C-F7B4020C300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1BA0F-486A-4271-8BDF-E6E33325A4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B510-DB59-4498-A42C-F7B4020C300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1BA0F-486A-4271-8BDF-E6E33325A4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B510-DB59-4498-A42C-F7B4020C300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1BA0F-486A-4271-8BDF-E6E33325A4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B510-DB59-4498-A42C-F7B4020C300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1BA0F-486A-4271-8BDF-E6E33325A4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636CB510-DB59-4498-A42C-F7B4020C300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1BA0F-486A-4271-8BDF-E6E33325A4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36CB510-DB59-4498-A42C-F7B4020C300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F61BA0F-486A-4271-8BDF-E6E33325A4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36CB510-DB59-4498-A42C-F7B4020C300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F61BA0F-486A-4271-8BDF-E6E33325A4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829761"/>
          </a:xfrm>
        </p:spPr>
        <p:txBody>
          <a:bodyPr/>
          <a:lstStyle/>
          <a:p>
            <a:pPr algn="ctr"/>
            <a:r>
              <a:rPr lang="en-US" dirty="0">
                <a:latin typeface="Aharoni" pitchFamily="2" charset="-79"/>
                <a:cs typeface="Aharoni" pitchFamily="2" charset="-79"/>
              </a:rPr>
              <a:t>Local anesthetics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67000"/>
            <a:ext cx="7772400" cy="1199704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BY</a:t>
            </a:r>
          </a:p>
          <a:p>
            <a:pPr algn="ctr">
              <a:buClrTx/>
              <a:buSzTx/>
              <a:buFont typeface="Arial" pitchFamily="34" charset="0"/>
              <a:buNone/>
              <a:defRPr/>
            </a:pPr>
            <a:r>
              <a:rPr lang="en-US" sz="2800" dirty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Dr.Nashwa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Abo-Rayah</a:t>
            </a:r>
          </a:p>
          <a:p>
            <a:pPr algn="ctr">
              <a:buClrTx/>
              <a:buSzTx/>
              <a:buFont typeface="Arial" pitchFamily="34" charset="0"/>
              <a:buNone/>
              <a:defRPr/>
            </a:pP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Assistant prof. (clinical &amp;experimental pharmacology)</a:t>
            </a:r>
          </a:p>
          <a:p>
            <a:pPr algn="ctr">
              <a:buClrTx/>
              <a:buSzTx/>
              <a:buFont typeface="Arial" pitchFamily="34" charset="0"/>
              <a:buNone/>
              <a:defRPr/>
            </a:pP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Mu’tah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University- Faculty of Medicine</a:t>
            </a:r>
          </a:p>
          <a:p>
            <a:pPr algn="ctr"/>
            <a:endParaRPr lang="en-US" sz="2800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766119-C4AB-1E4A-435E-5E2F34A14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255" y="457200"/>
            <a:ext cx="1676545" cy="12344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Low">
              <a:spcBef>
                <a:spcPct val="0"/>
              </a:spcBef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1. Lipid solubility: a lipophilic local anesthetic is more potent because it is easier to cross nerve membranes</a:t>
            </a:r>
          </a:p>
          <a:p>
            <a:pPr marL="0" indent="0" algn="justLow">
              <a:spcBef>
                <a:spcPct val="0"/>
              </a:spcBef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Low">
              <a:spcBef>
                <a:spcPct val="0"/>
              </a:spcBef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2. Protein binding: local anesthetics with a higher degree of protein binding have a prolonged duration of action</a:t>
            </a:r>
          </a:p>
          <a:p>
            <a:pPr marL="109728" indent="0">
              <a:buNone/>
            </a:pP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Factors affecting onset, intensity, and duration of local anesthesia action:</a:t>
            </a:r>
            <a:br>
              <a:rPr lang="en-US" sz="2800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pKa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of local anesthetics</a:t>
            </a:r>
          </a:p>
        </p:txBody>
      </p:sp>
      <p:pic>
        <p:nvPicPr>
          <p:cNvPr id="5122" name="Picture 2" descr="C:\Users\Wall Sina\Desktop\images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95400"/>
            <a:ext cx="6324600" cy="2743200"/>
          </a:xfrm>
          <a:prstGeom prst="rect">
            <a:avLst/>
          </a:prstGeom>
          <a:noFill/>
        </p:spPr>
      </p:pic>
      <p:pic>
        <p:nvPicPr>
          <p:cNvPr id="5123" name="Picture 3" descr="C:\Users\Wall Sina\Desktop\anesthesia-cosmetic-procedures-image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1" y="3886200"/>
            <a:ext cx="57912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fontScale="77500" lnSpcReduction="20000"/>
          </a:bodyPr>
          <a:lstStyle/>
          <a:p>
            <a:pPr marL="0" indent="0" algn="justLow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pKa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algn="justLow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-The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pKa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is the pH at which 50% of the local anesthetic is in 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ionized form and 50% is in the unionized form.</a:t>
            </a:r>
          </a:p>
          <a:p>
            <a:pPr marL="0" indent="0" algn="justLow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All local anesthetics are weak bases with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pKa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8-9:</a:t>
            </a:r>
          </a:p>
          <a:p>
            <a:pPr marL="0" indent="0" algn="justLow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- Local anesthetics with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pKa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close to physiologic pH are associated with a greater fraction of the molecules existing in the unionized form = more penetration across nerve membranes = faster onset. (Small gap between pH and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pKa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Low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- Local infection (acidosis) increases the ionized drug fraction which means less drug will be available to penetrate across membranes and bind to intracellular local anesthetic receptors on Na+ channels = slower onset.(Increased gap between pH and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pKa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Low">
              <a:lnSpc>
                <a:spcPct val="120000"/>
              </a:lnSpc>
              <a:spcBef>
                <a:spcPct val="0"/>
              </a:spcBef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Low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Dose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Increasing dose of the anesthetic will increase the duration of 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block.</a:t>
            </a:r>
          </a:p>
          <a:p>
            <a:pPr marL="0" indent="0" algn="justLow">
              <a:lnSpc>
                <a:spcPct val="120000"/>
              </a:lnSpc>
              <a:spcBef>
                <a:spcPct val="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Wall Sina\Desktop\LA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1" y="1724818"/>
            <a:ext cx="7620000" cy="4675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1698745"/>
              </p:ext>
            </p:extLst>
          </p:nvPr>
        </p:nvGraphicFramePr>
        <p:xfrm>
          <a:off x="228600" y="152401"/>
          <a:ext cx="8686800" cy="7041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5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8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522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Esters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Amides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8776">
                <a:tc>
                  <a:txBody>
                    <a:bodyPr/>
                    <a:lstStyle/>
                    <a:p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Chemistry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Have an ester (-COO- ) link between the aromatic group and</a:t>
                      </a:r>
                    </a:p>
                    <a:p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amino terminal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Has an amide (-NHCO-) link</a:t>
                      </a:r>
                    </a:p>
                    <a:p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between the aromatic group</a:t>
                      </a:r>
                    </a:p>
                    <a:p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the amino terminal.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8855">
                <a:tc>
                  <a:txBody>
                    <a:bodyPr/>
                    <a:lstStyle/>
                    <a:p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Examples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Procaine: </a:t>
                      </a:r>
                      <a:r>
                        <a:rPr lang="en-US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short acting: many side effects</a:t>
                      </a:r>
                    </a:p>
                    <a:p>
                      <a:r>
                        <a:rPr lang="en-US" sz="1800" b="1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Tetracaine:</a:t>
                      </a:r>
                      <a:r>
                        <a:rPr lang="en-US" sz="1800" b="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long</a:t>
                      </a:r>
                      <a:r>
                        <a:rPr lang="en-US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acting</a:t>
                      </a:r>
                    </a:p>
                    <a:p>
                      <a:r>
                        <a:rPr lang="en-US" sz="1800" b="1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Benzocaine</a:t>
                      </a:r>
                      <a:r>
                        <a:rPr lang="en-US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Topical</a:t>
                      </a:r>
                      <a:r>
                        <a:rPr lang="en-US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r>
                        <a:rPr lang="en-US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gel or 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ointment.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Lidocaine</a:t>
                      </a:r>
                      <a:r>
                        <a:rPr lang="en-US" sz="16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6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has fast onset 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(topical, injection &amp; spray). LIGNOCAINE?? 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Antiarrhythemic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???</a:t>
                      </a:r>
                    </a:p>
                    <a:p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Commonly used: good tissue penetration- rapid- moderate duration</a:t>
                      </a:r>
                    </a:p>
                    <a:p>
                      <a:r>
                        <a:rPr lang="en-US" sz="16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Mepivacaine : 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moderate duration, not active topically</a:t>
                      </a:r>
                    </a:p>
                    <a:p>
                      <a:r>
                        <a:rPr lang="en-US" sz="1600" b="1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Etidocaine</a:t>
                      </a:r>
                      <a:r>
                        <a:rPr lang="en-US" sz="16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6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fast onset, long 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duration, muscle relaxation.</a:t>
                      </a:r>
                    </a:p>
                    <a:p>
                      <a:r>
                        <a:rPr lang="en-US" sz="1600" b="1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Bupivacaine</a:t>
                      </a:r>
                      <a:r>
                        <a:rPr lang="en-US" sz="16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long duration : long procedures</a:t>
                      </a:r>
                    </a:p>
                    <a:p>
                      <a:r>
                        <a:rPr lang="en-US" sz="16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dissociate 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slowly from cardiac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Na+Channels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→↑risk of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cardiotoxicity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463">
                <a:tc>
                  <a:txBody>
                    <a:bodyPr/>
                    <a:lstStyle/>
                    <a:p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t1/2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Few minutes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Few hours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5729">
                <a:tc>
                  <a:txBody>
                    <a:bodyPr/>
                    <a:lstStyle/>
                    <a:p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Metabolism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By </a:t>
                      </a:r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plasma </a:t>
                      </a:r>
                      <a:r>
                        <a:rPr lang="en-US" sz="1400" b="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pseudocholinestrase</a:t>
                      </a:r>
                      <a:r>
                        <a:rPr lang="en-US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P-</a:t>
                      </a:r>
                      <a:r>
                        <a:rPr lang="en-US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aminobenzoic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acid is a metabolite &amp; a common cause</a:t>
                      </a:r>
                    </a:p>
                    <a:p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allergy.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By the </a:t>
                      </a:r>
                      <a:r>
                        <a:rPr lang="en-US" sz="16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liver.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2604">
                <a:tc>
                  <a:txBody>
                    <a:bodyPr/>
                    <a:lstStyle/>
                    <a:p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Incidence</a:t>
                      </a:r>
                    </a:p>
                    <a:p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allergic</a:t>
                      </a:r>
                    </a:p>
                    <a:p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Reactions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 (cross allergy between</a:t>
                      </a:r>
                    </a:p>
                    <a:p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esters is also high).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Rare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97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DD62F1-CB3E-4AD8-A34A-11DC4556461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Clinical uses</a:t>
            </a:r>
          </a:p>
        </p:txBody>
      </p:sp>
      <p:pic>
        <p:nvPicPr>
          <p:cNvPr id="4098" name="Picture 2" descr="C:\Users\Wall Sina\Desktop\slide_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3000"/>
            <a:ext cx="8153400" cy="4864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</a:t>
            </a:r>
          </a:p>
          <a:p>
            <a:r>
              <a:rPr lang="en-US" dirty="0"/>
              <a:t>SC</a:t>
            </a:r>
          </a:p>
          <a:p>
            <a:r>
              <a:rPr lang="en-US" dirty="0" err="1"/>
              <a:t>Intrathecal</a:t>
            </a:r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Routes of </a:t>
            </a:r>
            <a:r>
              <a:rPr lang="en-US" dirty="0" err="1"/>
              <a:t>admnistration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16691"/>
          </a:xfrm>
        </p:spPr>
        <p:txBody>
          <a:bodyPr>
            <a:normAutofit fontScale="85000" lnSpcReduction="10000"/>
          </a:bodyPr>
          <a:lstStyle/>
          <a:p>
            <a:pPr marL="0" indent="0" algn="justLow">
              <a:spcBef>
                <a:spcPct val="0"/>
              </a:spcBef>
            </a:pP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Local:</a:t>
            </a:r>
          </a:p>
          <a:p>
            <a:pPr marL="0" indent="0" algn="justLow">
              <a:spcBef>
                <a:spcPct val="0"/>
              </a:spcBef>
            </a:pP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Irritation and inflammation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at the site of administration</a:t>
            </a:r>
          </a:p>
          <a:p>
            <a:pPr marL="0" indent="0" algn="justLow">
              <a:spcBef>
                <a:spcPct val="0"/>
              </a:spcBef>
            </a:pP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Vasodilatation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but local ischemia may arise from a co-administered vasoconstrictor, therefore this should be avoided in the extremities such as the digits. (except cocaine)</a:t>
            </a:r>
          </a:p>
          <a:p>
            <a:pPr marL="0" indent="0" algn="justLow">
              <a:spcBef>
                <a:spcPct val="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Cocaine, which blocks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noradrenaline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reuptake by noradrenergic neurons (uptake 1), produces intense vasoconstriction and has a longer duration of action. Cocaine is restricted to topical use 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otolaryngeal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procedures, to produce vasoconstriction and reduce mucosal bleeding. (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never used by injection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Low">
              <a:spcBef>
                <a:spcPct val="0"/>
              </a:spcBef>
              <a:buNone/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Side effects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Low">
              <a:spcBef>
                <a:spcPct val="0"/>
              </a:spcBef>
              <a:buNone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systemic</a:t>
            </a:r>
          </a:p>
          <a:p>
            <a:pPr marL="0" indent="0" algn="justLow">
              <a:spcBef>
                <a:spcPct val="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Cardiovascular collapse owing to systemic vasodilatation and a negative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inotropic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effect.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CHECK BLOOD PRESSURE </a:t>
            </a:r>
          </a:p>
          <a:p>
            <a:pPr marL="0" indent="0" algn="justLow">
              <a:spcBef>
                <a:spcPct val="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Cardiotoxicity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with serious arrhythmias is a particular problem with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bupivacaine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Low">
              <a:spcBef>
                <a:spcPct val="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the central nervous system (CNS), local anesthetics can produce dizziness, then sedation and loss of consciousness. Severe reactions can be accompanied by convulsions. Metabolites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lidocaine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can cause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generalised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excitation and convulsions.</a:t>
            </a:r>
          </a:p>
          <a:p>
            <a:pPr marL="0" indent="0" algn="justLow">
              <a:spcBef>
                <a:spcPct val="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True allergy is rare, but can occur with procaine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tetracaine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related to their metabolism to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-amino-benzoic acid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Goodman &amp; Gilman, 13th edition</a:t>
            </a:r>
          </a:p>
          <a:p>
            <a:r>
              <a:rPr lang="en-US" dirty="0"/>
              <a:t>Lippincott® Illustrated Reviews: Pharmacology Seventh Edition</a:t>
            </a:r>
            <a:endParaRPr lang="en-US" b="1" dirty="0"/>
          </a:p>
          <a:p>
            <a:r>
              <a:rPr lang="cs-CZ" b="1" dirty="0"/>
              <a:t>Rang</a:t>
            </a:r>
            <a:r>
              <a:rPr lang="en-US" b="1" dirty="0"/>
              <a:t> and </a:t>
            </a:r>
            <a:r>
              <a:rPr lang="cs-CZ" b="1" dirty="0"/>
              <a:t>Dale</a:t>
            </a:r>
            <a:r>
              <a:rPr lang="en-US" b="1" dirty="0"/>
              <a:t>, 6</a:t>
            </a:r>
            <a:r>
              <a:rPr lang="en-US" b="1" baseline="30000" dirty="0"/>
              <a:t>th</a:t>
            </a:r>
            <a:r>
              <a:rPr lang="en-US" b="1" dirty="0"/>
              <a:t> edition, 2014</a:t>
            </a:r>
          </a:p>
          <a:p>
            <a:r>
              <a:rPr lang="en-US" dirty="0"/>
              <a:t>Flashcards Pharmacology RANG &amp; DALE’S Flash Cards Updated Edition 2014</a:t>
            </a:r>
            <a:endParaRPr lang="en-US" b="1" dirty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References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Low">
              <a:spcBef>
                <a:spcPct val="0"/>
              </a:spcBef>
            </a:pP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What is a local anesthetic?:</a:t>
            </a:r>
          </a:p>
          <a:p>
            <a:pPr marL="0" indent="0" algn="justLow">
              <a:spcBef>
                <a:spcPct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 drug that interrupt pain impulses in a specific region of the body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without loss of patient consciousness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Low">
              <a:spcBef>
                <a:spcPct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Local anesthetic produces transient reversible analgesia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a circumscribed region of the body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Low">
              <a:spcBef>
                <a:spcPct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Used in minor operations </a:t>
            </a:r>
          </a:p>
          <a:p>
            <a:pPr marL="0" indent="0" algn="justLow">
              <a:spcBef>
                <a:spcPct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Cocaine was the first local anesthetic</a:t>
            </a:r>
          </a:p>
          <a:p>
            <a:pPr marL="0" indent="0" algn="justLow">
              <a:spcBef>
                <a:spcPct val="0"/>
              </a:spcBef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Low">
              <a:spcBef>
                <a:spcPct val="0"/>
              </a:spcBef>
              <a:buNone/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Low">
              <a:spcBef>
                <a:spcPts val="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Non-myelinated and Smaller myelinated fibers are easier to block than larger fibers.</a:t>
            </a:r>
          </a:p>
          <a:p>
            <a:pPr marL="0" indent="0" algn="justLow">
              <a:spcBef>
                <a:spcPts val="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Smaller non-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mylinated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 fibers (pain)</a:t>
            </a:r>
          </a:p>
          <a:p>
            <a:pPr marL="0" indent="0" algn="justLow">
              <a:spcBef>
                <a:spcPts val="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large myelinated (Aα and Aβ: preganglionic sympathetic) fibers</a:t>
            </a:r>
          </a:p>
          <a:p>
            <a:pPr marL="0" indent="0" algn="justLow">
              <a:spcBef>
                <a:spcPts val="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small myelinated axons (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motor and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sensory fibers)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Low">
              <a:spcBef>
                <a:spcPts val="0"/>
              </a:spcBef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Nerve fibers affected by local anesthetics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Wall Sina\Desktop\Nerve fiber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81138"/>
            <a:ext cx="7696200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Pain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Cold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Heat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Touch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Deep pressure 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Order in nerve fibers: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Autonomic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Sensory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Motor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Order of loss of sensations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Wall Sina\Desktop\image0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1" y="152400"/>
            <a:ext cx="7010400" cy="49196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1" y="50292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Local anesthetic binds to the inner membrane in a cationic form and physically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blugging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Na channel</a:t>
            </a:r>
          </a:p>
          <a:p>
            <a:pPr algn="justLow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N.B. inside of the neuron is slightly acidic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Wall Sina\Desktop\B9781416066279000214_gr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3008" y="2057400"/>
            <a:ext cx="5937983" cy="45259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1676400"/>
            <a:ext cx="6718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They bind to afferent nerve fibers which carry pain signals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Low">
              <a:spcBef>
                <a:spcPct val="0"/>
              </a:spcBef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They block nerve conduction:</a:t>
            </a:r>
          </a:p>
          <a:p>
            <a:pPr marL="0" indent="0" algn="justLow">
              <a:spcBef>
                <a:spcPct val="0"/>
              </a:spcBef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By interacting directly with specific receptors on neuronal Na+ channels (inactive Na channels), inhibiting Na+ ion influx.</a:t>
            </a:r>
          </a:p>
          <a:p>
            <a:pPr marL="0" indent="0" algn="justLow">
              <a:spcBef>
                <a:spcPct val="0"/>
              </a:spcBef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By impairing both generation and propagation of the action potential in the axons</a:t>
            </a:r>
          </a:p>
          <a:p>
            <a:pPr marL="0" indent="0" algn="justLow">
              <a:spcBef>
                <a:spcPct val="0"/>
              </a:spcBef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Low">
              <a:spcBef>
                <a:spcPct val="0"/>
              </a:spcBef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Wall Sina\Desktop\1200-170226-puffer-fis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26860" y="1481138"/>
            <a:ext cx="7090280" cy="45259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30916" y="6324600"/>
            <a:ext cx="4237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TTX: </a:t>
            </a:r>
            <a:r>
              <a:rPr lang="en-US" sz="3200" dirty="0" err="1">
                <a:solidFill>
                  <a:srgbClr val="FF0000"/>
                </a:solidFill>
              </a:rPr>
              <a:t>tetrodotoxin</a:t>
            </a:r>
            <a:r>
              <a:rPr lang="en-US" sz="3200" dirty="0">
                <a:solidFill>
                  <a:srgbClr val="FF0000"/>
                </a:solidFill>
              </a:rPr>
              <a:t>???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318</TotalTime>
  <Words>807</Words>
  <Application>Microsoft Office PowerPoint</Application>
  <PresentationFormat>On-screen Show (4:3)</PresentationFormat>
  <Paragraphs>103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Aharoni</vt:lpstr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Local anesthetics</vt:lpstr>
      <vt:lpstr>PowerPoint Presentation</vt:lpstr>
      <vt:lpstr>Nerve fibers affected by local anesthetics</vt:lpstr>
      <vt:lpstr>PowerPoint Presentation</vt:lpstr>
      <vt:lpstr>Order of loss of sensations</vt:lpstr>
      <vt:lpstr>PowerPoint Presentation</vt:lpstr>
      <vt:lpstr>PowerPoint Presentation</vt:lpstr>
      <vt:lpstr>PowerPoint Presentation</vt:lpstr>
      <vt:lpstr>PowerPoint Presentation</vt:lpstr>
      <vt:lpstr>Factors affecting onset, intensity, and duration of local anesthesia action: </vt:lpstr>
      <vt:lpstr>pKa of local anesthetics</vt:lpstr>
      <vt:lpstr>PowerPoint Presentation</vt:lpstr>
      <vt:lpstr>PowerPoint Presentation</vt:lpstr>
      <vt:lpstr>PowerPoint Presentation</vt:lpstr>
      <vt:lpstr>Clinical uses</vt:lpstr>
      <vt:lpstr>Routes of admnistration </vt:lpstr>
      <vt:lpstr>Side effects</vt:lpstr>
      <vt:lpstr>PowerPoint Presentation</vt:lpstr>
      <vt:lpstr>References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anesthetics</dc:title>
  <dc:creator>Radwa Al-Hajrasy</dc:creator>
  <cp:lastModifiedBy>NASHWA.ABORAYAH@fmed.bu.edu.eg</cp:lastModifiedBy>
  <cp:revision>70</cp:revision>
  <dcterms:created xsi:type="dcterms:W3CDTF">2017-03-06T19:51:48Z</dcterms:created>
  <dcterms:modified xsi:type="dcterms:W3CDTF">2023-02-25T15:40:05Z</dcterms:modified>
</cp:coreProperties>
</file>