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56" r:id="rId2"/>
    <p:sldId id="263" r:id="rId3"/>
    <p:sldId id="264" r:id="rId4"/>
    <p:sldId id="265" r:id="rId5"/>
    <p:sldId id="278" r:id="rId6"/>
    <p:sldId id="280" r:id="rId7"/>
    <p:sldId id="293" r:id="rId8"/>
    <p:sldId id="281" r:id="rId9"/>
    <p:sldId id="294" r:id="rId10"/>
    <p:sldId id="295" r:id="rId11"/>
    <p:sldId id="279" r:id="rId12"/>
    <p:sldId id="282" r:id="rId13"/>
    <p:sldId id="296" r:id="rId14"/>
    <p:sldId id="298" r:id="rId15"/>
    <p:sldId id="299" r:id="rId16"/>
    <p:sldId id="300" r:id="rId17"/>
    <p:sldId id="301" r:id="rId18"/>
    <p:sldId id="283" r:id="rId19"/>
    <p:sldId id="266" r:id="rId20"/>
    <p:sldId id="286" r:id="rId21"/>
    <p:sldId id="267" r:id="rId22"/>
    <p:sldId id="287" r:id="rId23"/>
    <p:sldId id="288" r:id="rId24"/>
    <p:sldId id="289" r:id="rId25"/>
    <p:sldId id="290" r:id="rId26"/>
    <p:sldId id="291" r:id="rId27"/>
    <p:sldId id="292" r:id="rId28"/>
    <p:sldId id="303" r:id="rId29"/>
    <p:sldId id="305" r:id="rId30"/>
    <p:sldId id="307" r:id="rId31"/>
    <p:sldId id="306" r:id="rId32"/>
    <p:sldId id="308" r:id="rId33"/>
    <p:sldId id="309" r:id="rId34"/>
    <p:sldId id="315" r:id="rId35"/>
    <p:sldId id="314" r:id="rId36"/>
    <p:sldId id="270" r:id="rId37"/>
    <p:sldId id="310" r:id="rId38"/>
    <p:sldId id="311" r:id="rId39"/>
    <p:sldId id="312" r:id="rId40"/>
    <p:sldId id="313" r:id="rId41"/>
    <p:sldId id="269" r:id="rId42"/>
    <p:sldId id="316" r:id="rId43"/>
    <p:sldId id="317" r:id="rId44"/>
    <p:sldId id="318" r:id="rId45"/>
    <p:sldId id="319" r:id="rId46"/>
    <p:sldId id="320" r:id="rId47"/>
    <p:sldId id="321" r:id="rId48"/>
    <p:sldId id="322" r:id="rId49"/>
    <p:sldId id="272" r:id="rId50"/>
    <p:sldId id="323" r:id="rId51"/>
    <p:sldId id="324" r:id="rId52"/>
    <p:sldId id="325" r:id="rId53"/>
    <p:sldId id="326" r:id="rId54"/>
    <p:sldId id="327" r:id="rId55"/>
    <p:sldId id="328" r:id="rId56"/>
    <p:sldId id="271" r:id="rId57"/>
    <p:sldId id="275" r:id="rId58"/>
    <p:sldId id="276" r:id="rId59"/>
    <p:sldId id="329" r:id="rId60"/>
    <p:sldId id="330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369" autoAdjust="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01A5D-3E77-49B8-995E-AA75392B050A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2C5E6-7F9E-40CD-8650-BEE771F0609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12C5E6-7F9E-40CD-8650-BEE771F0609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87220-75EB-4CE3-BE7E-231CBDE214BE}" type="datetimeFigureOut">
              <a:rPr lang="en-US" smtClean="0"/>
              <a:pPr/>
              <a:t>5/19/2018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7009E-7B59-4862-9098-F1713192F42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Headache and facial pain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Dr Omar </a:t>
            </a:r>
            <a:r>
              <a:rPr lang="en-GB" dirty="0" err="1" smtClean="0"/>
              <a:t>Alrawashdeh</a:t>
            </a:r>
            <a:endParaRPr lang="en-GB" dirty="0" smtClean="0"/>
          </a:p>
          <a:p>
            <a:r>
              <a:rPr lang="en-GB" dirty="0" smtClean="0"/>
              <a:t>MBBS, PhD Clinical Neurology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Sensory aura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numbness</a:t>
            </a:r>
            <a:r>
              <a:rPr lang="en-GB" dirty="0"/>
              <a:t> starting in the </a:t>
            </a:r>
            <a:r>
              <a:rPr lang="en-GB" b="1" dirty="0">
                <a:solidFill>
                  <a:srgbClr val="FF0000"/>
                </a:solidFill>
              </a:rPr>
              <a:t>hand</a:t>
            </a:r>
            <a:r>
              <a:rPr lang="en-GB" dirty="0"/>
              <a:t>, migrating to the arm, and then jumping to involve the face, lips, and tongue. As with visual auras, positive symptoms typically are followed by negative symptoms; </a:t>
            </a:r>
            <a:r>
              <a:rPr lang="en-GB" dirty="0" err="1"/>
              <a:t>paresthesias</a:t>
            </a:r>
            <a:r>
              <a:rPr lang="en-GB" dirty="0"/>
              <a:t> may be followed by numbness</a:t>
            </a:r>
            <a:r>
              <a:rPr lang="en-GB" dirty="0" smtClean="0"/>
              <a:t>.</a:t>
            </a:r>
          </a:p>
          <a:p>
            <a:r>
              <a:rPr lang="en-GB" dirty="0" smtClean="0"/>
              <a:t>May </a:t>
            </a:r>
            <a:r>
              <a:rPr lang="en-GB" dirty="0"/>
              <a:t>take 10-20 minutes to </a:t>
            </a:r>
            <a:r>
              <a:rPr lang="en-GB" dirty="0" smtClean="0"/>
              <a:t>spread. If much </a:t>
            </a:r>
            <a:r>
              <a:rPr lang="en-GB" b="1" dirty="0" smtClean="0">
                <a:solidFill>
                  <a:srgbClr val="FF0000"/>
                </a:solidFill>
              </a:rPr>
              <a:t>faster</a:t>
            </a:r>
            <a:r>
              <a:rPr lang="en-GB" dirty="0" smtClean="0"/>
              <a:t> spread think </a:t>
            </a:r>
            <a:r>
              <a:rPr lang="en-GB" dirty="0" smtClean="0"/>
              <a:t>of </a:t>
            </a:r>
            <a:r>
              <a:rPr lang="en-GB" b="1" dirty="0" smtClean="0"/>
              <a:t>TIA</a:t>
            </a:r>
            <a:r>
              <a:rPr lang="en-GB" dirty="0" smtClean="0"/>
              <a:t>,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Visal</a:t>
            </a:r>
            <a:r>
              <a:rPr lang="en-GB" dirty="0" smtClean="0"/>
              <a:t> Aura</a:t>
            </a:r>
            <a:endParaRPr lang="en-GB" dirty="0"/>
          </a:p>
        </p:txBody>
      </p:sp>
      <p:pic>
        <p:nvPicPr>
          <p:cNvPr id="1026" name="Picture 2" descr="https://www.axonoptics.com/wp-content/uploads/2012/11/Screen-Shot-2015-11-03-at-11.25.35-A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00174"/>
            <a:ext cx="7143800" cy="5019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Physical signs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Cranial and cervical muscle tenderness</a:t>
            </a:r>
          </a:p>
          <a:p>
            <a:r>
              <a:rPr lang="en-GB" b="1" dirty="0" smtClean="0"/>
              <a:t>Horner's syndrome</a:t>
            </a:r>
            <a:r>
              <a:rPr lang="en-GB" dirty="0" smtClean="0"/>
              <a:t> with </a:t>
            </a:r>
            <a:r>
              <a:rPr lang="en-GB" dirty="0" err="1" smtClean="0"/>
              <a:t>ptosis</a:t>
            </a:r>
            <a:r>
              <a:rPr lang="en-GB" dirty="0" smtClean="0"/>
              <a:t> on the same side of headache</a:t>
            </a:r>
          </a:p>
          <a:p>
            <a:r>
              <a:rPr lang="en-GB" dirty="0" smtClean="0"/>
              <a:t>Eye </a:t>
            </a:r>
            <a:r>
              <a:rPr lang="en-GB" dirty="0" err="1" smtClean="0"/>
              <a:t>redeness</a:t>
            </a:r>
            <a:endParaRPr lang="en-GB" dirty="0" smtClean="0"/>
          </a:p>
          <a:p>
            <a:r>
              <a:rPr lang="en-GB" dirty="0" err="1" smtClean="0"/>
              <a:t>Tachycarida</a:t>
            </a:r>
            <a:r>
              <a:rPr lang="en-GB" dirty="0"/>
              <a:t> </a:t>
            </a:r>
            <a:r>
              <a:rPr lang="en-GB" dirty="0" smtClean="0"/>
              <a:t>or </a:t>
            </a:r>
            <a:r>
              <a:rPr lang="en-GB" dirty="0" err="1" smtClean="0"/>
              <a:t>bradycardia</a:t>
            </a:r>
            <a:r>
              <a:rPr lang="en-GB" dirty="0" smtClean="0"/>
              <a:t>, hypertension or hypotension.</a:t>
            </a:r>
          </a:p>
          <a:p>
            <a:r>
              <a:rPr lang="en-GB" dirty="0" err="1" smtClean="0"/>
              <a:t>Hemisensory</a:t>
            </a:r>
            <a:r>
              <a:rPr lang="en-GB" dirty="0" smtClean="0"/>
              <a:t> loss or </a:t>
            </a:r>
            <a:r>
              <a:rPr lang="en-GB" dirty="0" err="1" smtClean="0"/>
              <a:t>hemiparesis</a:t>
            </a:r>
            <a:r>
              <a:rPr lang="en-GB" dirty="0" smtClean="0"/>
              <a:t> may occur (Hemiplegic migraine)</a:t>
            </a:r>
          </a:p>
          <a:p>
            <a:r>
              <a:rPr lang="en-GB" dirty="0" smtClean="0"/>
              <a:t>Adie- type pupils  (poor reaction to light</a:t>
            </a:r>
          </a:p>
          <a:p>
            <a:r>
              <a:rPr lang="en-GB" dirty="0" smtClean="0"/>
              <a:t>Patient is pale during the attack</a:t>
            </a:r>
          </a:p>
          <a:p>
            <a:r>
              <a:rPr lang="en-GB" dirty="0" smtClean="0"/>
              <a:t>Aphasia may occur</a:t>
            </a:r>
          </a:p>
          <a:p>
            <a:r>
              <a:rPr lang="en-GB" dirty="0" smtClean="0"/>
              <a:t>Confusion may occur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Physical examination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Findings the do not suggest migraine: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Dim </a:t>
            </a:r>
            <a:r>
              <a:rPr lang="en-GB" dirty="0" err="1"/>
              <a:t>scotoma</a:t>
            </a:r>
            <a:r>
              <a:rPr lang="en-GB" dirty="0"/>
              <a:t> lasting a few seconds to several minutes (</a:t>
            </a:r>
            <a:r>
              <a:rPr lang="en-GB" dirty="0" err="1"/>
              <a:t>ie</a:t>
            </a:r>
            <a:r>
              <a:rPr lang="en-GB" dirty="0"/>
              <a:t>, </a:t>
            </a:r>
            <a:r>
              <a:rPr lang="en-GB" dirty="0" err="1"/>
              <a:t>amaurosis</a:t>
            </a:r>
            <a:r>
              <a:rPr lang="en-GB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Temporal artery tenderness in the elderly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Meningismus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Increased lethargy (unrelated to medication use)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Mental status changes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Variants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Childhood periodic syndromes</a:t>
            </a:r>
          </a:p>
          <a:p>
            <a:r>
              <a:rPr lang="en-GB" dirty="0" smtClean="0"/>
              <a:t>Late-life </a:t>
            </a:r>
            <a:r>
              <a:rPr lang="en-GB" dirty="0" err="1" smtClean="0"/>
              <a:t>migrainous</a:t>
            </a:r>
            <a:r>
              <a:rPr lang="en-GB" dirty="0" smtClean="0"/>
              <a:t> accompaniments</a:t>
            </a:r>
          </a:p>
          <a:p>
            <a:r>
              <a:rPr lang="en-GB" dirty="0" smtClean="0"/>
              <a:t>Basilar-type migraine</a:t>
            </a:r>
          </a:p>
          <a:p>
            <a:r>
              <a:rPr lang="en-GB" dirty="0" smtClean="0"/>
              <a:t>Hemiplegic migraine</a:t>
            </a:r>
          </a:p>
          <a:p>
            <a:r>
              <a:rPr lang="en-GB" dirty="0" smtClean="0"/>
              <a:t>Status </a:t>
            </a:r>
            <a:r>
              <a:rPr lang="en-GB" dirty="0" err="1" smtClean="0"/>
              <a:t>migrainosus</a:t>
            </a:r>
            <a:endParaRPr lang="en-GB" dirty="0" smtClean="0"/>
          </a:p>
          <a:p>
            <a:r>
              <a:rPr lang="en-GB" dirty="0" err="1" smtClean="0"/>
              <a:t>Ophthalmoplegic</a:t>
            </a:r>
            <a:r>
              <a:rPr lang="en-GB" dirty="0" smtClean="0"/>
              <a:t> migraine</a:t>
            </a:r>
          </a:p>
          <a:p>
            <a:r>
              <a:rPr lang="en-GB" dirty="0" smtClean="0"/>
              <a:t>Retinal migraine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A- </a:t>
            </a:r>
            <a:r>
              <a:rPr lang="en-GB" b="1" dirty="0" smtClean="0"/>
              <a:t>Basilar </a:t>
            </a:r>
            <a:r>
              <a:rPr lang="en-GB" b="1" dirty="0" smtClean="0"/>
              <a:t>type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Vertigo</a:t>
            </a:r>
          </a:p>
          <a:p>
            <a:r>
              <a:rPr lang="en-GB" dirty="0" smtClean="0"/>
              <a:t>Dizziness</a:t>
            </a:r>
          </a:p>
          <a:p>
            <a:r>
              <a:rPr lang="en-GB" dirty="0" smtClean="0"/>
              <a:t>Confusion</a:t>
            </a:r>
          </a:p>
          <a:p>
            <a:r>
              <a:rPr lang="en-GB" dirty="0" err="1" smtClean="0"/>
              <a:t>Dysarthria</a:t>
            </a:r>
            <a:endParaRPr lang="en-GB" dirty="0" smtClean="0"/>
          </a:p>
          <a:p>
            <a:r>
              <a:rPr lang="en-GB" dirty="0" smtClean="0"/>
              <a:t>Tingling of extremities</a:t>
            </a:r>
          </a:p>
          <a:p>
            <a:r>
              <a:rPr lang="en-GB" dirty="0" err="1" smtClean="0"/>
              <a:t>Incoordination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B- </a:t>
            </a:r>
            <a:r>
              <a:rPr lang="en-GB" dirty="0" err="1" smtClean="0"/>
              <a:t>Opthalmoplegic</a:t>
            </a:r>
            <a:r>
              <a:rPr lang="en-GB" dirty="0" smtClean="0"/>
              <a:t> </a:t>
            </a:r>
            <a:r>
              <a:rPr lang="en-GB" dirty="0" smtClean="0"/>
              <a:t>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Ophthalmoplegic</a:t>
            </a:r>
            <a:r>
              <a:rPr lang="en-GB" dirty="0" smtClean="0"/>
              <a:t> migraine is characterized by: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/>
              <a:t> Transient palsies of the </a:t>
            </a:r>
            <a:r>
              <a:rPr lang="en-GB" b="1" dirty="0" err="1" smtClean="0">
                <a:solidFill>
                  <a:srgbClr val="FF0000"/>
                </a:solidFill>
              </a:rPr>
              <a:t>extraocular</a:t>
            </a:r>
            <a:r>
              <a:rPr lang="en-GB" b="1" dirty="0" smtClean="0">
                <a:solidFill>
                  <a:srgbClr val="FF0000"/>
                </a:solidFill>
              </a:rPr>
              <a:t> muscle 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/>
              <a:t> Dilated pupils and eye pain.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/>
              <a:t> This migraine variant has been reclassified as a neuralgia and is thought to be caused by </a:t>
            </a:r>
            <a:r>
              <a:rPr lang="en-GB" b="1" dirty="0" smtClean="0"/>
              <a:t>idiopathic inflammatory neuritis</a:t>
            </a:r>
            <a:r>
              <a:rPr lang="en-GB" dirty="0" smtClean="0"/>
              <a:t>. 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C- Retinal </a:t>
            </a:r>
            <a:r>
              <a:rPr lang="en-GB" dirty="0" smtClean="0"/>
              <a:t>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Rare</a:t>
            </a:r>
          </a:p>
          <a:p>
            <a:r>
              <a:rPr lang="en-GB" dirty="0" smtClean="0"/>
              <a:t>Reversible unilateral </a:t>
            </a:r>
          </a:p>
          <a:p>
            <a:r>
              <a:rPr lang="en-GB" dirty="0" smtClean="0"/>
              <a:t>May be before or during the headache</a:t>
            </a:r>
          </a:p>
          <a:p>
            <a:r>
              <a:rPr lang="en-GB" dirty="0" smtClean="0"/>
              <a:t>May include </a:t>
            </a:r>
            <a:r>
              <a:rPr lang="en-GB" b="1" dirty="0" err="1" smtClean="0"/>
              <a:t>reversibe</a:t>
            </a:r>
            <a:r>
              <a:rPr lang="en-GB" dirty="0" smtClean="0"/>
              <a:t> visual disturbances, </a:t>
            </a:r>
            <a:r>
              <a:rPr lang="en-GB" dirty="0" err="1" smtClean="0"/>
              <a:t>papilloedema</a:t>
            </a:r>
            <a:r>
              <a:rPr lang="en-GB" dirty="0" smtClean="0"/>
              <a:t>, or retinal </a:t>
            </a:r>
            <a:r>
              <a:rPr lang="en-GB" dirty="0" err="1" smtClean="0"/>
              <a:t>haemirrhage</a:t>
            </a:r>
            <a:r>
              <a:rPr lang="en-GB" dirty="0" smtClean="0"/>
              <a:t>.</a:t>
            </a:r>
          </a:p>
          <a:p>
            <a:r>
              <a:rPr lang="en-GB" dirty="0" smtClean="0"/>
              <a:t>Diagnosis should be considered when there are </a:t>
            </a:r>
            <a:r>
              <a:rPr lang="en-GB" b="1" dirty="0" smtClean="0"/>
              <a:t>two confirmed attacks </a:t>
            </a:r>
            <a:r>
              <a:rPr lang="en-GB" dirty="0" smtClean="0"/>
              <a:t>and </a:t>
            </a:r>
            <a:r>
              <a:rPr lang="en-GB" b="1" dirty="0" smtClean="0"/>
              <a:t>normal clinical examination between attacks.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Diagnosis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Diagnosis is clinical</a:t>
            </a:r>
          </a:p>
          <a:p>
            <a:r>
              <a:rPr lang="en-GB" dirty="0" smtClean="0"/>
              <a:t>Patient must have </a:t>
            </a:r>
            <a:r>
              <a:rPr lang="en-GB" b="1" dirty="0" smtClean="0"/>
              <a:t>5 attacks </a:t>
            </a:r>
            <a:r>
              <a:rPr lang="en-GB" dirty="0" smtClean="0"/>
              <a:t>of migraine</a:t>
            </a:r>
          </a:p>
          <a:p>
            <a:r>
              <a:rPr lang="en-GB" dirty="0" smtClean="0"/>
              <a:t>Each </a:t>
            </a:r>
            <a:r>
              <a:rPr lang="en-GB" b="1" dirty="0" smtClean="0"/>
              <a:t>lasting 4-72 hours</a:t>
            </a:r>
          </a:p>
          <a:p>
            <a:r>
              <a:rPr lang="en-GB" dirty="0" smtClean="0"/>
              <a:t>The headache must have at lease </a:t>
            </a:r>
            <a:r>
              <a:rPr lang="en-GB" b="1" dirty="0" smtClean="0">
                <a:solidFill>
                  <a:srgbClr val="FF0000"/>
                </a:solidFill>
              </a:rPr>
              <a:t>two</a:t>
            </a:r>
            <a:r>
              <a:rPr lang="en-GB" dirty="0" smtClean="0"/>
              <a:t> of the followings: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Unilateral pain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Pulsating pain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Moderate to severe in intensity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Aggravated by movement. </a:t>
            </a:r>
          </a:p>
          <a:p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 smtClean="0"/>
              <a:t>addition, the patient must have </a:t>
            </a:r>
            <a:r>
              <a:rPr lang="en-GB" b="1" dirty="0" smtClean="0">
                <a:solidFill>
                  <a:srgbClr val="FF0000"/>
                </a:solidFill>
              </a:rPr>
              <a:t>one</a:t>
            </a:r>
            <a:r>
              <a:rPr lang="en-GB" dirty="0" smtClean="0"/>
              <a:t> of the following: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Nausea and or vomiting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Photophobia and or </a:t>
            </a:r>
            <a:r>
              <a:rPr lang="en-GB" dirty="0" err="1" smtClean="0"/>
              <a:t>phonophobia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Migraine classification</a:t>
            </a:r>
            <a:endParaRPr 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Migraine is classified as (The terms classic and common migraine are no more used)</a:t>
            </a:r>
          </a:p>
          <a:p>
            <a:pPr lvl="1"/>
            <a:r>
              <a:rPr lang="en-GB" sz="2400" dirty="0" smtClean="0"/>
              <a:t>Migraine with aura (20-30% of cases)</a:t>
            </a:r>
          </a:p>
          <a:p>
            <a:pPr lvl="1"/>
            <a:r>
              <a:rPr lang="en-GB" sz="2400" dirty="0" smtClean="0"/>
              <a:t>Migraine </a:t>
            </a:r>
            <a:r>
              <a:rPr lang="en-GB" sz="2400" b="1" dirty="0" smtClean="0">
                <a:solidFill>
                  <a:srgbClr val="FF0000"/>
                </a:solidFill>
              </a:rPr>
              <a:t>without aura</a:t>
            </a:r>
          </a:p>
          <a:p>
            <a:pPr eaLnBrk="1" hangingPunct="1">
              <a:buFont typeface="Arial" charset="0"/>
              <a:buNone/>
            </a:pPr>
            <a:endParaRPr lang="en-GB" sz="2800" dirty="0" smtClean="0"/>
          </a:p>
          <a:p>
            <a:r>
              <a:rPr lang="en-GB" sz="2800" dirty="0" smtClean="0"/>
              <a:t>Aura </a:t>
            </a:r>
            <a:r>
              <a:rPr lang="en-GB" sz="2800" dirty="0" smtClean="0"/>
              <a:t>lasts for </a:t>
            </a:r>
            <a:r>
              <a:rPr lang="en-GB" sz="2800" b="1" dirty="0" smtClean="0"/>
              <a:t>minutes to  an hour </a:t>
            </a:r>
            <a:r>
              <a:rPr lang="en-GB" sz="2800" dirty="0" smtClean="0"/>
              <a:t>and can be in the form of visual changes (</a:t>
            </a:r>
            <a:r>
              <a:rPr lang="en-GB" sz="2800" dirty="0" err="1" smtClean="0"/>
              <a:t>scotoma</a:t>
            </a:r>
            <a:r>
              <a:rPr lang="en-GB" sz="2800" dirty="0" smtClean="0"/>
              <a:t> and flashing lights), pins and needles in the hands, face, weakness of upper and lower limbs (hemiplegic migraine)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Headache</a:t>
            </a:r>
            <a:endParaRPr 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GB" dirty="0" smtClean="0"/>
              <a:t>It is the most common neurological symptom.</a:t>
            </a:r>
          </a:p>
          <a:p>
            <a:pPr eaLnBrk="1" hangingPunct="1"/>
            <a:r>
              <a:rPr lang="en-GB" dirty="0" smtClean="0"/>
              <a:t>It can be due to </a:t>
            </a:r>
            <a:r>
              <a:rPr lang="en-GB" dirty="0" smtClean="0"/>
              <a:t>non-neurological </a:t>
            </a:r>
            <a:r>
              <a:rPr lang="en-GB" dirty="0" smtClean="0"/>
              <a:t>disorder. </a:t>
            </a:r>
          </a:p>
          <a:p>
            <a:pPr eaLnBrk="1" hangingPunct="1"/>
            <a:r>
              <a:rPr lang="en-GB" dirty="0" smtClean="0"/>
              <a:t>It can be due to neck muscles spasm, problem with the sinuses, </a:t>
            </a:r>
            <a:r>
              <a:rPr lang="en-GB" dirty="0" err="1" smtClean="0"/>
              <a:t>vasculitis</a:t>
            </a:r>
            <a:r>
              <a:rPr lang="en-GB" dirty="0" smtClean="0"/>
              <a:t> or atherosclerosis of arteries, irritation of the </a:t>
            </a:r>
            <a:r>
              <a:rPr lang="en-GB" dirty="0" err="1" smtClean="0"/>
              <a:t>hemeninges</a:t>
            </a:r>
            <a:r>
              <a:rPr lang="en-GB" dirty="0" smtClean="0"/>
              <a:t>, infection of the ears, bone of the neck and skull (The brain itself is insensitive to pain).</a:t>
            </a:r>
          </a:p>
          <a:p>
            <a:pPr eaLnBrk="1" hangingPunct="1"/>
            <a:r>
              <a:rPr lang="en-GB" dirty="0" smtClean="0"/>
              <a:t>Headache is best classified as primary or secondary headache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Migraine diagnosis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Probable migraine without aura</a:t>
            </a:r>
          </a:p>
          <a:p>
            <a:r>
              <a:rPr lang="en-GB" dirty="0" smtClean="0"/>
              <a:t>Probable migraine with aura</a:t>
            </a:r>
          </a:p>
          <a:p>
            <a:r>
              <a:rPr lang="en-GB" dirty="0" smtClean="0"/>
              <a:t>Chronic migraine</a:t>
            </a:r>
          </a:p>
          <a:p>
            <a:r>
              <a:rPr lang="en-GB" dirty="0" smtClean="0"/>
              <a:t>Chronic migraine associated with analgesia overuse.</a:t>
            </a:r>
          </a:p>
          <a:p>
            <a:r>
              <a:rPr lang="en-GB" dirty="0" smtClean="0"/>
              <a:t>Childhood migraine</a:t>
            </a:r>
          </a:p>
          <a:p>
            <a:r>
              <a:rPr lang="en-GB" dirty="0" err="1" smtClean="0"/>
              <a:t>Migranous</a:t>
            </a:r>
            <a:r>
              <a:rPr lang="en-GB" dirty="0" smtClean="0"/>
              <a:t> disorders not fulfilling previous criteria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Migraine</a:t>
            </a:r>
            <a:endParaRPr lang="en-US" smtClean="0"/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800" dirty="0" smtClean="0"/>
              <a:t>After recovery from pain, the patient may fall a sleep for few hours</a:t>
            </a:r>
          </a:p>
          <a:p>
            <a:pPr eaLnBrk="1" hangingPunct="1"/>
            <a:endParaRPr lang="en-GB" sz="2800" dirty="0" smtClean="0"/>
          </a:p>
          <a:p>
            <a:pPr eaLnBrk="1" hangingPunct="1"/>
            <a:r>
              <a:rPr lang="en-GB" sz="2800" dirty="0" smtClean="0"/>
              <a:t>Depression </a:t>
            </a:r>
            <a:r>
              <a:rPr lang="en-GB" sz="2800" dirty="0" smtClean="0"/>
              <a:t>and tiredness may continue for few days after the attack.</a:t>
            </a:r>
            <a:endParaRPr lang="en-US" sz="2800" dirty="0" smtClean="0"/>
          </a:p>
          <a:p>
            <a:pPr eaLnBrk="1" hangingPunct="1"/>
            <a:endParaRPr lang="en-GB" sz="2800" dirty="0" smtClean="0"/>
          </a:p>
          <a:p>
            <a:pPr eaLnBrk="1" hangingPunct="1"/>
            <a:r>
              <a:rPr lang="en-GB" sz="2800" dirty="0" smtClean="0"/>
              <a:t>For </a:t>
            </a:r>
            <a:r>
              <a:rPr lang="en-GB" sz="2800" dirty="0" smtClean="0"/>
              <a:t>making diagnosis of migraine, there should be at least 5 attacks (2 attacks with aura) of unilateral, pulsating pain associated with nausea or vomiting.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Pathophysiology</a:t>
            </a:r>
            <a:r>
              <a:rPr lang="en-GB" dirty="0" smtClean="0"/>
              <a:t>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Vascular theory: vasoconstriction of cranial blood vessels leads to </a:t>
            </a:r>
            <a:r>
              <a:rPr lang="en-GB" sz="2800" dirty="0" err="1" smtClean="0"/>
              <a:t>ischaemia</a:t>
            </a:r>
            <a:r>
              <a:rPr lang="en-GB" sz="2800" dirty="0" smtClean="0"/>
              <a:t> of the brain causing the aura. 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The </a:t>
            </a:r>
            <a:r>
              <a:rPr lang="en-GB" sz="2800" dirty="0" smtClean="0"/>
              <a:t>subsequent </a:t>
            </a:r>
            <a:r>
              <a:rPr lang="en-GB" sz="2800" dirty="0" err="1" smtClean="0"/>
              <a:t>vasodilation</a:t>
            </a:r>
            <a:r>
              <a:rPr lang="en-GB" sz="2800" dirty="0" smtClean="0"/>
              <a:t> usually stimulate </a:t>
            </a:r>
            <a:r>
              <a:rPr lang="en-GB" sz="2800" dirty="0" err="1" smtClean="0"/>
              <a:t>perivascular</a:t>
            </a:r>
            <a:r>
              <a:rPr lang="en-GB" sz="2800" dirty="0" smtClean="0"/>
              <a:t> </a:t>
            </a:r>
            <a:r>
              <a:rPr lang="en-GB" sz="2800" dirty="0" err="1" smtClean="0"/>
              <a:t>nociceptors</a:t>
            </a:r>
            <a:r>
              <a:rPr lang="en-GB" sz="2800" dirty="0" smtClean="0"/>
              <a:t> leading to headache.</a:t>
            </a:r>
          </a:p>
          <a:p>
            <a:pPr>
              <a:buNone/>
            </a:pPr>
            <a:endParaRPr lang="en-GB" sz="2800" dirty="0" smtClean="0"/>
          </a:p>
          <a:p>
            <a:r>
              <a:rPr lang="en-GB" sz="2800" dirty="0" smtClean="0"/>
              <a:t>The </a:t>
            </a:r>
            <a:r>
              <a:rPr lang="en-GB" sz="2800" dirty="0" smtClean="0"/>
              <a:t>vascular theory is an old theory and does not fully explained migraine course.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Pathophysiology</a:t>
            </a:r>
            <a:r>
              <a:rPr lang="en-GB" dirty="0" smtClean="0"/>
              <a:t>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 neurovascular theory: </a:t>
            </a:r>
            <a:r>
              <a:rPr lang="en-GB" sz="2800" dirty="0"/>
              <a:t>According to this theory, migraine is primarily a </a:t>
            </a:r>
            <a:r>
              <a:rPr lang="en-GB" sz="2800" b="1" dirty="0" err="1">
                <a:solidFill>
                  <a:srgbClr val="FF0000"/>
                </a:solidFill>
              </a:rPr>
              <a:t>neurogenic</a:t>
            </a:r>
            <a:r>
              <a:rPr lang="en-GB" sz="2800" dirty="0"/>
              <a:t> process with secondary changes in cerebral </a:t>
            </a:r>
            <a:r>
              <a:rPr lang="en-GB" sz="2800" dirty="0" smtClean="0"/>
              <a:t>perfusion.</a:t>
            </a:r>
          </a:p>
          <a:p>
            <a:endParaRPr lang="en-GB" sz="2800" dirty="0" smtClean="0"/>
          </a:p>
          <a:p>
            <a:r>
              <a:rPr lang="en-GB" sz="2800" dirty="0" smtClean="0"/>
              <a:t>Patients </a:t>
            </a:r>
            <a:r>
              <a:rPr lang="en-GB" sz="2800" dirty="0" smtClean="0"/>
              <a:t>with migraine has </a:t>
            </a:r>
            <a:r>
              <a:rPr lang="en-GB" sz="2800" dirty="0"/>
              <a:t>a state of neuronal </a:t>
            </a:r>
            <a:r>
              <a:rPr lang="en-GB" sz="2800" b="1" dirty="0" err="1"/>
              <a:t>hyperexcitability</a:t>
            </a:r>
            <a:r>
              <a:rPr lang="en-GB" sz="2800" dirty="0"/>
              <a:t> in the </a:t>
            </a:r>
            <a:r>
              <a:rPr lang="en-GB" sz="2800" b="1" dirty="0"/>
              <a:t>cerebral</a:t>
            </a:r>
            <a:r>
              <a:rPr lang="en-GB" sz="2800" dirty="0"/>
              <a:t> </a:t>
            </a:r>
            <a:r>
              <a:rPr lang="en-GB" sz="2800" b="1" dirty="0"/>
              <a:t>cortex</a:t>
            </a:r>
            <a:r>
              <a:rPr lang="en-GB" sz="2800" dirty="0"/>
              <a:t>, especially in the </a:t>
            </a:r>
            <a:r>
              <a:rPr lang="en-GB" sz="2800" b="1" dirty="0">
                <a:solidFill>
                  <a:srgbClr val="FF0000"/>
                </a:solidFill>
              </a:rPr>
              <a:t>occipital </a:t>
            </a:r>
            <a:r>
              <a:rPr lang="en-GB" sz="2800" b="1" dirty="0" smtClean="0">
                <a:solidFill>
                  <a:srgbClr val="FF0000"/>
                </a:solidFill>
              </a:rPr>
              <a:t>cortex</a:t>
            </a:r>
            <a:r>
              <a:rPr lang="en-GB" sz="2800" dirty="0" smtClean="0"/>
              <a:t>. 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factors for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Increased</a:t>
            </a:r>
            <a:r>
              <a:rPr lang="en-GB" dirty="0" smtClean="0"/>
              <a:t> </a:t>
            </a:r>
            <a:r>
              <a:rPr lang="en-GB" dirty="0"/>
              <a:t>levels of C-reactive </a:t>
            </a:r>
            <a:r>
              <a:rPr lang="en-GB" dirty="0" smtClean="0"/>
              <a:t>protein (</a:t>
            </a:r>
            <a:r>
              <a:rPr lang="en-GB" dirty="0" smtClean="0">
                <a:solidFill>
                  <a:srgbClr val="FF0000"/>
                </a:solidFill>
              </a:rPr>
              <a:t>CRP)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dirty="0"/>
              <a:t>Increased levels of interleukins</a:t>
            </a:r>
          </a:p>
          <a:p>
            <a:r>
              <a:rPr lang="en-GB" dirty="0"/>
              <a:t>Increased levels of TNF-alpha and adhesion molecules (systemic inflammation markers)</a:t>
            </a:r>
          </a:p>
          <a:p>
            <a:r>
              <a:rPr lang="en-GB" dirty="0"/>
              <a:t>Oxidative stress and thrombosis</a:t>
            </a:r>
          </a:p>
          <a:p>
            <a:r>
              <a:rPr lang="en-GB" dirty="0">
                <a:solidFill>
                  <a:srgbClr val="FF0000"/>
                </a:solidFill>
              </a:rPr>
              <a:t>Increased body weight</a:t>
            </a:r>
          </a:p>
          <a:p>
            <a:r>
              <a:rPr lang="en-GB" dirty="0">
                <a:solidFill>
                  <a:srgbClr val="FF0000"/>
                </a:solidFill>
              </a:rPr>
              <a:t>High blood pressure</a:t>
            </a:r>
          </a:p>
          <a:p>
            <a:r>
              <a:rPr lang="en-GB" dirty="0"/>
              <a:t>Hypercholesterolemia</a:t>
            </a:r>
          </a:p>
          <a:p>
            <a:r>
              <a:rPr lang="en-GB" dirty="0"/>
              <a:t>Impaired insulin sensitivity</a:t>
            </a:r>
          </a:p>
          <a:p>
            <a:r>
              <a:rPr lang="en-GB" dirty="0"/>
              <a:t>High </a:t>
            </a:r>
            <a:r>
              <a:rPr lang="en-GB" dirty="0" err="1"/>
              <a:t>homocysteine</a:t>
            </a:r>
            <a:r>
              <a:rPr lang="en-GB" dirty="0"/>
              <a:t> levels</a:t>
            </a:r>
          </a:p>
          <a:p>
            <a:r>
              <a:rPr lang="en-GB" dirty="0">
                <a:solidFill>
                  <a:srgbClr val="FF0000"/>
                </a:solidFill>
              </a:rPr>
              <a:t>Stroke</a:t>
            </a:r>
          </a:p>
          <a:p>
            <a:r>
              <a:rPr lang="en-GB" dirty="0">
                <a:solidFill>
                  <a:srgbClr val="FF0000"/>
                </a:solidFill>
              </a:rPr>
              <a:t>Coronary heart disease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Genetic</a:t>
            </a:r>
            <a:r>
              <a:rPr lang="en-GB" sz="2800" dirty="0" smtClean="0"/>
              <a:t>: 70% of patients has a first degree relative with migraine. </a:t>
            </a:r>
          </a:p>
          <a:p>
            <a:endParaRPr lang="en-GB" sz="2800" dirty="0" smtClean="0"/>
          </a:p>
          <a:p>
            <a:r>
              <a:rPr lang="en-GB" sz="2800" dirty="0" smtClean="0"/>
              <a:t>Rare </a:t>
            </a:r>
            <a:r>
              <a:rPr lang="en-GB" sz="2800" dirty="0" smtClean="0"/>
              <a:t>forms of migraine may follow </a:t>
            </a:r>
            <a:r>
              <a:rPr lang="en-GB" sz="2800" b="1" dirty="0" err="1" smtClean="0">
                <a:solidFill>
                  <a:srgbClr val="FF0000"/>
                </a:solidFill>
              </a:rPr>
              <a:t>autosomal</a:t>
            </a:r>
            <a:r>
              <a:rPr lang="en-GB" sz="2800" b="1" dirty="0" smtClean="0">
                <a:solidFill>
                  <a:srgbClr val="FF0000"/>
                </a:solidFill>
              </a:rPr>
              <a:t> dominant inheritance.</a:t>
            </a:r>
          </a:p>
          <a:p>
            <a:endParaRPr lang="en-GB" sz="2800" b="1" dirty="0" smtClean="0"/>
          </a:p>
          <a:p>
            <a:r>
              <a:rPr lang="en-GB" sz="2800" b="1" dirty="0" smtClean="0"/>
              <a:t>Familial </a:t>
            </a:r>
            <a:r>
              <a:rPr lang="en-GB" sz="2800" b="1" dirty="0"/>
              <a:t>hemiplegic migraine</a:t>
            </a:r>
            <a:r>
              <a:rPr lang="en-GB" sz="2800" dirty="0"/>
              <a:t> (FHM) is a rare type of migraine with </a:t>
            </a:r>
            <a:r>
              <a:rPr lang="en-GB" sz="2800" dirty="0">
                <a:solidFill>
                  <a:srgbClr val="FF0000"/>
                </a:solidFill>
              </a:rPr>
              <a:t>aura</a:t>
            </a:r>
            <a:r>
              <a:rPr lang="en-GB" sz="2800" dirty="0"/>
              <a:t> that is preceded or followed by </a:t>
            </a:r>
            <a:r>
              <a:rPr lang="en-GB" sz="2800" dirty="0" err="1">
                <a:solidFill>
                  <a:srgbClr val="FF0000"/>
                </a:solidFill>
              </a:rPr>
              <a:t>hemiplegia</a:t>
            </a:r>
            <a:r>
              <a:rPr lang="en-GB" sz="2800" dirty="0"/>
              <a:t>, which typically </a:t>
            </a:r>
            <a:r>
              <a:rPr lang="en-GB" sz="2800" dirty="0">
                <a:solidFill>
                  <a:srgbClr val="FF0000"/>
                </a:solidFill>
              </a:rPr>
              <a:t>resolves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Migraine precipitants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 smtClean="0"/>
              <a:t>hormonal </a:t>
            </a:r>
            <a:r>
              <a:rPr lang="en-GB" dirty="0"/>
              <a:t>changes, such as those accompanying menstruation (common</a:t>
            </a:r>
            <a:r>
              <a:rPr lang="en-GB" dirty="0" smtClean="0"/>
              <a:t>),pregnancy</a:t>
            </a:r>
            <a:r>
              <a:rPr lang="en-GB" dirty="0"/>
              <a:t>, and ovulation</a:t>
            </a:r>
          </a:p>
          <a:p>
            <a:r>
              <a:rPr lang="en-GB" dirty="0"/>
              <a:t>Stress</a:t>
            </a:r>
          </a:p>
          <a:p>
            <a:r>
              <a:rPr lang="en-GB" dirty="0"/>
              <a:t>Excessive or insufficient sleep</a:t>
            </a:r>
          </a:p>
          <a:p>
            <a:r>
              <a:rPr lang="en-GB" dirty="0"/>
              <a:t>Medications (</a:t>
            </a:r>
            <a:r>
              <a:rPr lang="en-GB" dirty="0" err="1"/>
              <a:t>eg</a:t>
            </a:r>
            <a:r>
              <a:rPr lang="en-GB" dirty="0"/>
              <a:t>, vasodilators, oral </a:t>
            </a:r>
            <a:r>
              <a:rPr lang="en-GB" dirty="0" smtClean="0"/>
              <a:t>contraceptives)</a:t>
            </a:r>
            <a:endParaRPr lang="en-GB" dirty="0"/>
          </a:p>
          <a:p>
            <a:r>
              <a:rPr lang="en-GB" dirty="0"/>
              <a:t>Smoking</a:t>
            </a:r>
          </a:p>
          <a:p>
            <a:r>
              <a:rPr lang="en-GB" dirty="0"/>
              <a:t>Exposure to bright or fluorescent lighting</a:t>
            </a:r>
          </a:p>
          <a:p>
            <a:r>
              <a:rPr lang="en-GB" dirty="0"/>
              <a:t>Strong </a:t>
            </a:r>
            <a:r>
              <a:rPr lang="en-GB" dirty="0" err="1"/>
              <a:t>odors</a:t>
            </a:r>
            <a:r>
              <a:rPr lang="en-GB" dirty="0"/>
              <a:t> (</a:t>
            </a:r>
            <a:r>
              <a:rPr lang="en-GB" dirty="0" err="1"/>
              <a:t>eg</a:t>
            </a:r>
            <a:r>
              <a:rPr lang="en-GB" dirty="0"/>
              <a:t>, perfumes, colognes, petroleum distillates)</a:t>
            </a:r>
          </a:p>
          <a:p>
            <a:r>
              <a:rPr lang="en-GB" dirty="0"/>
              <a:t>Head trauma</a:t>
            </a:r>
          </a:p>
          <a:p>
            <a:r>
              <a:rPr lang="en-GB" dirty="0"/>
              <a:t>Weather changes</a:t>
            </a:r>
          </a:p>
          <a:p>
            <a:r>
              <a:rPr lang="en-GB" dirty="0"/>
              <a:t>Motion sickness</a:t>
            </a:r>
          </a:p>
          <a:p>
            <a:r>
              <a:rPr lang="en-GB" dirty="0"/>
              <a:t>Cold stimulus (</a:t>
            </a:r>
            <a:r>
              <a:rPr lang="en-GB" dirty="0" err="1"/>
              <a:t>eg</a:t>
            </a:r>
            <a:r>
              <a:rPr lang="en-GB" dirty="0"/>
              <a:t>, ice cream headaches)</a:t>
            </a:r>
          </a:p>
          <a:p>
            <a:r>
              <a:rPr lang="en-GB" dirty="0"/>
              <a:t>Lack of exercise</a:t>
            </a:r>
          </a:p>
          <a:p>
            <a:r>
              <a:rPr lang="en-GB" dirty="0"/>
              <a:t>Fasting or skipping meals</a:t>
            </a:r>
          </a:p>
          <a:p>
            <a:r>
              <a:rPr lang="en-GB" dirty="0"/>
              <a:t>Red wine</a:t>
            </a:r>
          </a:p>
          <a:p>
            <a:r>
              <a:rPr lang="en-GB" dirty="0" smtClean="0"/>
              <a:t>Certain food Caffeine, Artificial </a:t>
            </a:r>
            <a:r>
              <a:rPr lang="en-GB" dirty="0"/>
              <a:t>sweeteners (</a:t>
            </a:r>
            <a:r>
              <a:rPr lang="en-GB" dirty="0" err="1"/>
              <a:t>eg</a:t>
            </a:r>
            <a:r>
              <a:rPr lang="en-GB" dirty="0"/>
              <a:t>, aspartame, </a:t>
            </a:r>
            <a:r>
              <a:rPr lang="en-GB" dirty="0" smtClean="0"/>
              <a:t>saccharin), Monosodium </a:t>
            </a:r>
            <a:r>
              <a:rPr lang="en-GB" dirty="0"/>
              <a:t>glutamate (</a:t>
            </a:r>
            <a:r>
              <a:rPr lang="en-GB" dirty="0" smtClean="0"/>
              <a:t>MSG), Citrus fruits, Foods </a:t>
            </a:r>
            <a:r>
              <a:rPr lang="en-GB" dirty="0"/>
              <a:t>containing </a:t>
            </a:r>
            <a:r>
              <a:rPr lang="en-GB" dirty="0" err="1"/>
              <a:t>tyramine</a:t>
            </a:r>
            <a:r>
              <a:rPr lang="en-GB" dirty="0"/>
              <a:t> (</a:t>
            </a:r>
            <a:r>
              <a:rPr lang="en-GB" dirty="0" err="1"/>
              <a:t>eg</a:t>
            </a:r>
            <a:r>
              <a:rPr lang="en-GB" dirty="0"/>
              <a:t>, aged </a:t>
            </a:r>
            <a:r>
              <a:rPr lang="en-GB" dirty="0" smtClean="0"/>
              <a:t>cheese), Meats </a:t>
            </a:r>
            <a:r>
              <a:rPr lang="en-GB" dirty="0"/>
              <a:t>with </a:t>
            </a:r>
            <a:r>
              <a:rPr lang="en-GB" dirty="0" smtClean="0"/>
              <a:t>nitrites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Prognosis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Severity and frequency of attacks </a:t>
            </a:r>
            <a:r>
              <a:rPr lang="en-GB" b="1" dirty="0" smtClean="0">
                <a:solidFill>
                  <a:srgbClr val="FF0000"/>
                </a:solidFill>
              </a:rPr>
              <a:t>reduces with age</a:t>
            </a:r>
          </a:p>
          <a:p>
            <a:r>
              <a:rPr lang="en-GB" dirty="0" smtClean="0"/>
              <a:t>Patients with migraine have more tendency to develop </a:t>
            </a:r>
            <a:r>
              <a:rPr lang="en-GB" b="1" dirty="0" smtClean="0">
                <a:solidFill>
                  <a:srgbClr val="FF0000"/>
                </a:solidFill>
              </a:rPr>
              <a:t>stroke</a:t>
            </a:r>
            <a:r>
              <a:rPr lang="en-GB" dirty="0" smtClean="0"/>
              <a:t>, especially migraine with </a:t>
            </a:r>
            <a:r>
              <a:rPr lang="en-GB" b="1" dirty="0" smtClean="0"/>
              <a:t>aura</a:t>
            </a:r>
            <a:r>
              <a:rPr lang="en-GB" dirty="0" smtClean="0"/>
              <a:t>.</a:t>
            </a:r>
          </a:p>
          <a:p>
            <a:r>
              <a:rPr lang="en-GB" dirty="0" smtClean="0"/>
              <a:t>Mostly stroke of the </a:t>
            </a:r>
            <a:r>
              <a:rPr lang="en-GB" b="1" dirty="0" smtClean="0"/>
              <a:t>posterior circulation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There is also increase risk of </a:t>
            </a:r>
            <a:r>
              <a:rPr lang="en-GB" b="1" dirty="0" smtClean="0">
                <a:solidFill>
                  <a:srgbClr val="FF0000"/>
                </a:solidFill>
              </a:rPr>
              <a:t>cardiovascular events </a:t>
            </a:r>
            <a:r>
              <a:rPr lang="en-GB" dirty="0" smtClean="0"/>
              <a:t>in migraine with aura. </a:t>
            </a:r>
          </a:p>
          <a:p>
            <a:r>
              <a:rPr lang="en-GB" dirty="0" smtClean="0"/>
              <a:t>Migraine without aura has similar risk as </a:t>
            </a:r>
            <a:r>
              <a:rPr lang="en-GB" dirty="0" smtClean="0"/>
              <a:t>normal </a:t>
            </a:r>
            <a:r>
              <a:rPr lang="en-GB" dirty="0" smtClean="0"/>
              <a:t>population.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 </a:t>
            </a:r>
            <a:r>
              <a:rPr lang="en-GB" smtClean="0"/>
              <a:t>of Migraine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</a:t>
            </a:r>
            <a:r>
              <a:rPr lang="en-GB" b="1" dirty="0" smtClean="0"/>
              <a:t>emergency ,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narcotics</a:t>
            </a:r>
            <a:r>
              <a:rPr lang="en-GB" dirty="0" smtClean="0"/>
              <a:t> should be </a:t>
            </a:r>
            <a:r>
              <a:rPr lang="en-GB" b="1" dirty="0" smtClean="0">
                <a:solidFill>
                  <a:srgbClr val="FF0000"/>
                </a:solidFill>
              </a:rPr>
              <a:t>avoided</a:t>
            </a:r>
            <a:r>
              <a:rPr lang="en-GB" dirty="0" smtClean="0"/>
              <a:t> until complete physical and neurological examination is performed</a:t>
            </a:r>
          </a:p>
          <a:p>
            <a:r>
              <a:rPr lang="en-GB" dirty="0" smtClean="0"/>
              <a:t>Patient should be treated in a room with low light and noise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Naproxen</a:t>
            </a:r>
            <a:r>
              <a:rPr lang="en-GB" dirty="0" smtClean="0"/>
              <a:t> 500 mg and </a:t>
            </a:r>
            <a:r>
              <a:rPr lang="en-GB" b="1" dirty="0" err="1" smtClean="0">
                <a:solidFill>
                  <a:srgbClr val="FF0000"/>
                </a:solidFill>
              </a:rPr>
              <a:t>sumatriptan</a:t>
            </a:r>
            <a:r>
              <a:rPr lang="en-GB" dirty="0" smtClean="0"/>
              <a:t> 100 mg orally can be as effective as narcotics.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Migraine non pharmacological 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cognitive-</a:t>
            </a:r>
            <a:r>
              <a:rPr lang="en-GB" dirty="0" err="1" smtClean="0"/>
              <a:t>behavioral</a:t>
            </a:r>
            <a:r>
              <a:rPr lang="en-GB" dirty="0" smtClean="0"/>
              <a:t> therapy, and relaxation therapy </a:t>
            </a:r>
          </a:p>
          <a:p>
            <a:r>
              <a:rPr lang="en-GB" dirty="0" err="1" smtClean="0"/>
              <a:t>Cerena</a:t>
            </a:r>
            <a:r>
              <a:rPr lang="en-GB" dirty="0" smtClean="0"/>
              <a:t> </a:t>
            </a:r>
            <a:r>
              <a:rPr lang="en-GB" dirty="0" err="1" smtClean="0"/>
              <a:t>Transcranial</a:t>
            </a:r>
            <a:r>
              <a:rPr lang="en-GB" dirty="0" smtClean="0"/>
              <a:t> Magnetic Stimulator</a:t>
            </a:r>
          </a:p>
          <a:p>
            <a:endParaRPr lang="en-GB" dirty="0"/>
          </a:p>
        </p:txBody>
      </p:sp>
      <p:pic>
        <p:nvPicPr>
          <p:cNvPr id="1026" name="Picture 2" descr="http://www.migrainedisorders.org/wp-content/uploads/2014/08/eNeura_TM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357562"/>
            <a:ext cx="3929090" cy="3003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Primary headache</a:t>
            </a:r>
            <a:endParaRPr 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 typeface="Arial" charset="0"/>
              <a:buNone/>
            </a:pPr>
            <a:r>
              <a:rPr lang="en-GB" smtClean="0"/>
              <a:t>Primary headache is the headache of uncertain aetiology. This may include:</a:t>
            </a:r>
          </a:p>
          <a:p>
            <a:pPr eaLnBrk="1" hangingPunct="1"/>
            <a:r>
              <a:rPr lang="en-GB" smtClean="0"/>
              <a:t>Migraine</a:t>
            </a:r>
          </a:p>
          <a:p>
            <a:pPr eaLnBrk="1" hangingPunct="1"/>
            <a:r>
              <a:rPr lang="en-GB" smtClean="0"/>
              <a:t>Tension type headache</a:t>
            </a:r>
          </a:p>
          <a:p>
            <a:pPr eaLnBrk="1" hangingPunct="1"/>
            <a:r>
              <a:rPr lang="en-GB" smtClean="0"/>
              <a:t>Cluster headache</a:t>
            </a:r>
          </a:p>
          <a:p>
            <a:pPr eaLnBrk="1" hangingPunct="1"/>
            <a:r>
              <a:rPr lang="en-GB" smtClean="0"/>
              <a:t>Trigeminal neuralgia (when aetiology is unknown)</a:t>
            </a:r>
          </a:p>
          <a:p>
            <a:pPr eaLnBrk="1" hangingPunct="1"/>
            <a:r>
              <a:rPr lang="en-GB" smtClean="0"/>
              <a:t>Chronic daily headache (when aetiology is unknown)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Abortive migraine 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Abortive migraine medication should be given </a:t>
            </a:r>
            <a:r>
              <a:rPr lang="en-GB" dirty="0" smtClean="0">
                <a:solidFill>
                  <a:srgbClr val="FF0000"/>
                </a:solidFill>
              </a:rPr>
              <a:t>within 15 </a:t>
            </a:r>
            <a:r>
              <a:rPr lang="en-GB" dirty="0" smtClean="0"/>
              <a:t>minutes from the onset or when the headache is </a:t>
            </a:r>
            <a:r>
              <a:rPr lang="en-GB" dirty="0" smtClean="0">
                <a:solidFill>
                  <a:srgbClr val="FF0000"/>
                </a:solidFill>
              </a:rPr>
              <a:t>mild</a:t>
            </a:r>
            <a:r>
              <a:rPr lang="en-GB" dirty="0" smtClean="0"/>
              <a:t>.</a:t>
            </a:r>
          </a:p>
          <a:p>
            <a:r>
              <a:rPr lang="en-GB" dirty="0" smtClean="0"/>
              <a:t>For </a:t>
            </a:r>
            <a:r>
              <a:rPr lang="en-GB" b="1" dirty="0" smtClean="0"/>
              <a:t>mild to moderate</a:t>
            </a:r>
            <a:r>
              <a:rPr lang="en-GB" dirty="0" smtClean="0"/>
              <a:t>: </a:t>
            </a:r>
            <a:r>
              <a:rPr lang="en-GB" dirty="0" smtClean="0">
                <a:solidFill>
                  <a:srgbClr val="FF0000"/>
                </a:solidFill>
              </a:rPr>
              <a:t>Simple analgesia</a:t>
            </a:r>
            <a:r>
              <a:rPr lang="en-GB" dirty="0" smtClean="0"/>
              <a:t>: </a:t>
            </a:r>
            <a:r>
              <a:rPr lang="en-GB" dirty="0" err="1" smtClean="0"/>
              <a:t>paracetamol</a:t>
            </a:r>
            <a:r>
              <a:rPr lang="en-GB" dirty="0" smtClean="0"/>
              <a:t>, </a:t>
            </a:r>
            <a:r>
              <a:rPr lang="en-GB" dirty="0" err="1" smtClean="0"/>
              <a:t>oxycodone</a:t>
            </a:r>
            <a:r>
              <a:rPr lang="en-GB" dirty="0" smtClean="0"/>
              <a:t>, NSAIDs. IV </a:t>
            </a:r>
            <a:r>
              <a:rPr lang="en-GB" dirty="0" err="1" smtClean="0"/>
              <a:t>metocloromide</a:t>
            </a:r>
            <a:r>
              <a:rPr lang="en-GB" dirty="0" smtClean="0"/>
              <a:t>, </a:t>
            </a:r>
          </a:p>
          <a:p>
            <a:r>
              <a:rPr lang="en-GB" dirty="0" smtClean="0"/>
              <a:t>For </a:t>
            </a:r>
            <a:r>
              <a:rPr lang="en-GB" b="1" dirty="0" smtClean="0"/>
              <a:t>severe</a:t>
            </a:r>
            <a:r>
              <a:rPr lang="en-GB" dirty="0" smtClean="0"/>
              <a:t> forms :</a:t>
            </a:r>
            <a:r>
              <a:rPr lang="en-GB" dirty="0" err="1" smtClean="0"/>
              <a:t>triptans</a:t>
            </a:r>
            <a:r>
              <a:rPr lang="en-GB" dirty="0" smtClean="0"/>
              <a:t> or </a:t>
            </a:r>
            <a:r>
              <a:rPr lang="en-GB" dirty="0" err="1" smtClean="0"/>
              <a:t>opiod</a:t>
            </a:r>
            <a:r>
              <a:rPr lang="en-GB" dirty="0" smtClean="0"/>
              <a:t> analgesia can be used.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Abortive migraine 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Moderate</a:t>
            </a:r>
            <a:r>
              <a:rPr lang="en-GB" dirty="0" smtClean="0"/>
              <a:t>: NSAIDs, </a:t>
            </a:r>
            <a:r>
              <a:rPr lang="en-GB" dirty="0" smtClean="0">
                <a:solidFill>
                  <a:srgbClr val="FF0000"/>
                </a:solidFill>
              </a:rPr>
              <a:t>ergotamine</a:t>
            </a:r>
            <a:r>
              <a:rPr lang="en-GB" dirty="0" smtClean="0"/>
              <a:t>, </a:t>
            </a:r>
            <a:r>
              <a:rPr lang="en-GB" dirty="0" err="1" smtClean="0"/>
              <a:t>triptans</a:t>
            </a:r>
            <a:endParaRPr lang="en-GB" dirty="0" smtClean="0"/>
          </a:p>
          <a:p>
            <a:r>
              <a:rPr lang="en-GB" b="1" dirty="0" smtClean="0"/>
              <a:t>Severe</a:t>
            </a:r>
            <a:r>
              <a:rPr lang="en-GB" dirty="0" smtClean="0"/>
              <a:t>: </a:t>
            </a:r>
            <a:r>
              <a:rPr lang="en-GB" dirty="0" smtClean="0">
                <a:solidFill>
                  <a:srgbClr val="FF0000"/>
                </a:solidFill>
              </a:rPr>
              <a:t>ergotamine</a:t>
            </a:r>
            <a:r>
              <a:rPr lang="en-GB" dirty="0" smtClean="0"/>
              <a:t> or </a:t>
            </a:r>
            <a:r>
              <a:rPr lang="en-GB" dirty="0" err="1" smtClean="0"/>
              <a:t>triptans</a:t>
            </a:r>
            <a:r>
              <a:rPr lang="en-GB" dirty="0" smtClean="0"/>
              <a:t> oral, </a:t>
            </a:r>
            <a:r>
              <a:rPr lang="en-GB" dirty="0" err="1" smtClean="0"/>
              <a:t>sumatriptan</a:t>
            </a:r>
            <a:r>
              <a:rPr lang="en-GB" dirty="0" smtClean="0"/>
              <a:t> (SC or Nasal Spray). DHE (</a:t>
            </a:r>
            <a:r>
              <a:rPr lang="en-GB" dirty="0" err="1" smtClean="0"/>
              <a:t>dihydro</a:t>
            </a:r>
            <a:r>
              <a:rPr lang="en-GB" dirty="0" smtClean="0"/>
              <a:t> ergotamine) IV or  Nasal Spray</a:t>
            </a:r>
          </a:p>
          <a:p>
            <a:r>
              <a:rPr lang="en-GB" dirty="0" smtClean="0"/>
              <a:t>For extremely severe attacks : DHE (</a:t>
            </a:r>
            <a:r>
              <a:rPr lang="en-GB" dirty="0" err="1" smtClean="0"/>
              <a:t>dihydro</a:t>
            </a:r>
            <a:r>
              <a:rPr lang="en-GB" dirty="0" smtClean="0"/>
              <a:t> ergotamine) IV or  Nasal Spray, opiates, and dopamine antagonists: </a:t>
            </a:r>
            <a:r>
              <a:rPr lang="en-GB" dirty="0" err="1" smtClean="0"/>
              <a:t>Prochlorperazine</a:t>
            </a:r>
            <a:r>
              <a:rPr lang="en-GB" dirty="0" smtClean="0"/>
              <a:t>(</a:t>
            </a:r>
            <a:r>
              <a:rPr lang="en-GB" dirty="0" err="1" smtClean="0"/>
              <a:t>compazine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Abortive migraine 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err="1" smtClean="0"/>
              <a:t>Triptans</a:t>
            </a:r>
            <a:r>
              <a:rPr lang="en-GB" dirty="0" smtClean="0"/>
              <a:t> can be given orally, nasal powder, intramuscular, subcutaneous, and recently </a:t>
            </a:r>
            <a:r>
              <a:rPr lang="en-GB" dirty="0" err="1" smtClean="0"/>
              <a:t>transdermal</a:t>
            </a:r>
            <a:r>
              <a:rPr lang="en-GB" dirty="0" smtClean="0"/>
              <a:t> skin patches. </a:t>
            </a:r>
          </a:p>
          <a:p>
            <a:r>
              <a:rPr lang="en-GB" dirty="0" err="1" smtClean="0"/>
              <a:t>Triptans</a:t>
            </a:r>
            <a:r>
              <a:rPr lang="en-GB" dirty="0" smtClean="0"/>
              <a:t> can be repeated after two hours,  but do not exceed twice daily. It Can be combined with Naproxen. It should not be </a:t>
            </a:r>
            <a:r>
              <a:rPr lang="en-GB" dirty="0" err="1" smtClean="0"/>
              <a:t>taked</a:t>
            </a:r>
            <a:r>
              <a:rPr lang="en-GB" dirty="0" smtClean="0"/>
              <a:t> more than three days a week.</a:t>
            </a:r>
          </a:p>
          <a:p>
            <a:r>
              <a:rPr lang="en-GB" dirty="0" smtClean="0"/>
              <a:t>Long acting </a:t>
            </a:r>
            <a:r>
              <a:rPr lang="en-GB" dirty="0" err="1" smtClean="0"/>
              <a:t>trpitant</a:t>
            </a:r>
            <a:r>
              <a:rPr lang="en-GB" dirty="0" smtClean="0"/>
              <a:t> such as </a:t>
            </a:r>
            <a:r>
              <a:rPr lang="en-GB" dirty="0" err="1" smtClean="0"/>
              <a:t>naratriptan</a:t>
            </a:r>
            <a:r>
              <a:rPr lang="en-GB" dirty="0" smtClean="0"/>
              <a:t> and </a:t>
            </a:r>
            <a:r>
              <a:rPr lang="en-GB" dirty="0" err="1" smtClean="0"/>
              <a:t>frovatriptan</a:t>
            </a:r>
            <a:r>
              <a:rPr lang="en-GB" dirty="0" smtClean="0"/>
              <a:t> can be used for several days in menstrual migraine. </a:t>
            </a:r>
          </a:p>
          <a:p>
            <a:r>
              <a:rPr lang="en-GB" b="1" dirty="0" smtClean="0"/>
              <a:t>Do not use </a:t>
            </a:r>
            <a:r>
              <a:rPr lang="en-GB" b="1" dirty="0" err="1" smtClean="0"/>
              <a:t>triptans</a:t>
            </a:r>
            <a:r>
              <a:rPr lang="en-GB" b="1" dirty="0" smtClean="0"/>
              <a:t> in patients with heart disease especially </a:t>
            </a:r>
            <a:r>
              <a:rPr lang="en-GB" b="1" dirty="0" smtClean="0">
                <a:solidFill>
                  <a:srgbClr val="FF0000"/>
                </a:solidFill>
              </a:rPr>
              <a:t>coronary artery disease</a:t>
            </a:r>
            <a:r>
              <a:rPr lang="en-GB" dirty="0" smtClean="0"/>
              <a:t>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Prophylactic therapy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/>
              <a:t>Beta Blockers</a:t>
            </a:r>
            <a:r>
              <a:rPr lang="en-GB" dirty="0" smtClean="0"/>
              <a:t>: </a:t>
            </a:r>
            <a:r>
              <a:rPr lang="en-GB" dirty="0" err="1" smtClean="0">
                <a:solidFill>
                  <a:srgbClr val="FF0000"/>
                </a:solidFill>
              </a:rPr>
              <a:t>propranolol</a:t>
            </a:r>
            <a:r>
              <a:rPr lang="en-GB" dirty="0" smtClean="0"/>
              <a:t>, </a:t>
            </a:r>
            <a:r>
              <a:rPr lang="en-GB" dirty="0" err="1" smtClean="0"/>
              <a:t>timolol</a:t>
            </a:r>
            <a:endParaRPr lang="en-GB" dirty="0" smtClean="0"/>
          </a:p>
          <a:p>
            <a:r>
              <a:rPr lang="en-GB" b="1" dirty="0" smtClean="0"/>
              <a:t>Antidepressants</a:t>
            </a:r>
            <a:r>
              <a:rPr lang="en-GB" dirty="0" smtClean="0"/>
              <a:t>: </a:t>
            </a:r>
            <a:r>
              <a:rPr lang="en-GB" dirty="0" err="1" smtClean="0"/>
              <a:t>amitriptyline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flouxetin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b="1" dirty="0" smtClean="0"/>
              <a:t>Antiepileptic</a:t>
            </a:r>
            <a:r>
              <a:rPr lang="en-GB" dirty="0" smtClean="0"/>
              <a:t>: </a:t>
            </a:r>
            <a:r>
              <a:rPr lang="en-GB" dirty="0" err="1" smtClean="0"/>
              <a:t>valproate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gabapentin</a:t>
            </a:r>
            <a:r>
              <a:rPr lang="en-GB" dirty="0" smtClean="0"/>
              <a:t>, </a:t>
            </a:r>
            <a:r>
              <a:rPr lang="en-GB" dirty="0" err="1" smtClean="0"/>
              <a:t>topiramate</a:t>
            </a:r>
            <a:endParaRPr lang="en-GB" dirty="0" smtClean="0"/>
          </a:p>
          <a:p>
            <a:r>
              <a:rPr lang="en-GB" b="1" dirty="0" err="1" smtClean="0"/>
              <a:t>Methysergide</a:t>
            </a:r>
            <a:r>
              <a:rPr lang="en-GB" dirty="0" smtClean="0"/>
              <a:t> which is an ergot. It cannot be used more than 6 months because of </a:t>
            </a:r>
            <a:r>
              <a:rPr lang="en-GB" dirty="0" err="1" smtClean="0"/>
              <a:t>retroperitonel</a:t>
            </a:r>
            <a:r>
              <a:rPr lang="en-GB" dirty="0" smtClean="0"/>
              <a:t> fibrosis</a:t>
            </a:r>
          </a:p>
          <a:p>
            <a:r>
              <a:rPr lang="en-GB" b="1" dirty="0" err="1" smtClean="0"/>
              <a:t>Candesartan</a:t>
            </a:r>
            <a:r>
              <a:rPr lang="en-GB" dirty="0" smtClean="0"/>
              <a:t> which is </a:t>
            </a:r>
            <a:r>
              <a:rPr lang="en-GB" dirty="0" err="1" smtClean="0"/>
              <a:t>angiotensin</a:t>
            </a:r>
            <a:r>
              <a:rPr lang="en-GB" dirty="0" smtClean="0"/>
              <a:t> receptor blocker</a:t>
            </a:r>
          </a:p>
          <a:p>
            <a:r>
              <a:rPr lang="en-GB" dirty="0" smtClean="0"/>
              <a:t>Dietary: riboflavin, coenzyme q10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D- Status </a:t>
            </a:r>
            <a:r>
              <a:rPr lang="en-GB" dirty="0" err="1" smtClean="0"/>
              <a:t>migranous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IV Fluids</a:t>
            </a:r>
          </a:p>
          <a:p>
            <a:r>
              <a:rPr lang="en-GB" dirty="0" smtClean="0"/>
              <a:t>IV therapy: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Diahydro</a:t>
            </a:r>
            <a:r>
              <a:rPr lang="en-GB" dirty="0" smtClean="0"/>
              <a:t> ergotamine and </a:t>
            </a:r>
            <a:r>
              <a:rPr lang="en-GB" dirty="0" err="1" smtClean="0"/>
              <a:t>glucocorticoids</a:t>
            </a:r>
            <a:endParaRPr lang="en-GB" dirty="0" smtClean="0"/>
          </a:p>
          <a:p>
            <a:pPr marL="514350" indent="-514350">
              <a:buNone/>
            </a:pPr>
            <a:r>
              <a:rPr lang="en-GB" dirty="0" smtClean="0"/>
              <a:t>and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Prochloperazine</a:t>
            </a:r>
            <a:r>
              <a:rPr lang="en-GB" dirty="0" smtClean="0"/>
              <a:t> or </a:t>
            </a:r>
            <a:r>
              <a:rPr lang="en-GB" dirty="0" err="1" smtClean="0"/>
              <a:t>metoclopramide</a:t>
            </a:r>
            <a:r>
              <a:rPr lang="en-GB" dirty="0" smtClean="0"/>
              <a:t> for nausea</a:t>
            </a:r>
          </a:p>
          <a:p>
            <a:pPr marL="514350" indent="-514350"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An important approach to manage  patients with migraine is to identify triggering factors for migraine and advise patient to avoid them.</a:t>
            </a:r>
          </a:p>
          <a:p>
            <a:r>
              <a:rPr lang="en-GB" dirty="0" smtClean="0"/>
              <a:t>Examples of </a:t>
            </a:r>
            <a:r>
              <a:rPr lang="en-GB" b="1" dirty="0" smtClean="0"/>
              <a:t>triggering</a:t>
            </a:r>
            <a:r>
              <a:rPr lang="en-GB" dirty="0" smtClean="0"/>
              <a:t> factors include  lack of sleep, fatigue, stress, certain foods, use of vasodilators such as </a:t>
            </a:r>
            <a:r>
              <a:rPr lang="en-GB" b="1" dirty="0" err="1" smtClean="0">
                <a:solidFill>
                  <a:srgbClr val="FF0000"/>
                </a:solidFill>
              </a:rPr>
              <a:t>nitroglyceride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If any medication has been suspected to trigger migraine, patient my be advised to stop this medication for a trial period and monitor headache. </a:t>
            </a:r>
          </a:p>
          <a:p>
            <a:r>
              <a:rPr lang="en-GB" dirty="0" smtClean="0"/>
              <a:t>Example of these medications are the </a:t>
            </a:r>
            <a:r>
              <a:rPr lang="en-GB" b="1" dirty="0" smtClean="0">
                <a:solidFill>
                  <a:srgbClr val="FF0000"/>
                </a:solidFill>
              </a:rPr>
              <a:t>OC Pills </a:t>
            </a:r>
            <a:r>
              <a:rPr lang="en-GB" dirty="0" smtClean="0"/>
              <a:t>and the </a:t>
            </a:r>
            <a:r>
              <a:rPr lang="en-GB" b="1" dirty="0" smtClean="0">
                <a:solidFill>
                  <a:srgbClr val="FF0000"/>
                </a:solidFill>
              </a:rPr>
              <a:t>hormone replacement therapy</a:t>
            </a:r>
            <a:r>
              <a:rPr lang="en-GB" dirty="0" smtClean="0"/>
              <a:t>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2- Tension </a:t>
            </a:r>
            <a:r>
              <a:rPr lang="en-GB" dirty="0" smtClean="0"/>
              <a:t>headache</a:t>
            </a:r>
            <a:endParaRPr lang="en-US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The </a:t>
            </a:r>
            <a:r>
              <a:rPr lang="en-GB" b="1" dirty="0" smtClean="0">
                <a:solidFill>
                  <a:srgbClr val="FF0000"/>
                </a:solidFill>
              </a:rPr>
              <a:t>most common </a:t>
            </a:r>
            <a:r>
              <a:rPr lang="en-GB" dirty="0" smtClean="0"/>
              <a:t>type of headache</a:t>
            </a:r>
          </a:p>
          <a:p>
            <a:pPr eaLnBrk="1" hangingPunct="1"/>
            <a:r>
              <a:rPr lang="en-GB" dirty="0" smtClean="0"/>
              <a:t>Nature of headache: </a:t>
            </a:r>
            <a:r>
              <a:rPr lang="en-GB" b="1" dirty="0" smtClean="0"/>
              <a:t>constant pressure </a:t>
            </a:r>
            <a:r>
              <a:rPr lang="en-GB" dirty="0" smtClean="0"/>
              <a:t>( as a tight band on the head)</a:t>
            </a:r>
          </a:p>
          <a:p>
            <a:pPr eaLnBrk="1" hangingPunct="1"/>
            <a:r>
              <a:rPr lang="en-GB" dirty="0" smtClean="0"/>
              <a:t>Generally more </a:t>
            </a:r>
            <a:r>
              <a:rPr lang="en-GB" b="1" dirty="0" smtClean="0"/>
              <a:t>severe</a:t>
            </a:r>
            <a:r>
              <a:rPr lang="en-GB" dirty="0" smtClean="0"/>
              <a:t> at the </a:t>
            </a:r>
            <a:r>
              <a:rPr lang="en-GB" b="1" dirty="0" smtClean="0"/>
              <a:t>end of the day</a:t>
            </a:r>
          </a:p>
          <a:p>
            <a:pPr eaLnBrk="1" hangingPunct="1"/>
            <a:r>
              <a:rPr lang="en-GB" b="1" dirty="0" smtClean="0"/>
              <a:t>Bilateral</a:t>
            </a:r>
            <a:r>
              <a:rPr lang="en-GB" dirty="0" smtClean="0"/>
              <a:t> headache</a:t>
            </a:r>
          </a:p>
          <a:p>
            <a:pPr eaLnBrk="1" hangingPunct="1"/>
            <a:r>
              <a:rPr lang="en-GB" dirty="0" smtClean="0"/>
              <a:t>Tension headache can be severe (rarely) usually mild to moderate .</a:t>
            </a:r>
          </a:p>
          <a:p>
            <a:pPr eaLnBrk="1" hangingPunct="1"/>
            <a:r>
              <a:rPr lang="en-GB" dirty="0" smtClean="0"/>
              <a:t>It </a:t>
            </a:r>
            <a:r>
              <a:rPr lang="en-GB" b="1" dirty="0" smtClean="0"/>
              <a:t>responds well to analgesia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3- Cluster </a:t>
            </a:r>
            <a:r>
              <a:rPr lang="en-GB" dirty="0" smtClean="0"/>
              <a:t>headache</a:t>
            </a:r>
            <a:endParaRPr 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GB" dirty="0" smtClean="0"/>
              <a:t>Is a very </a:t>
            </a:r>
            <a:r>
              <a:rPr lang="en-GB" b="1" dirty="0" smtClean="0"/>
              <a:t>severe</a:t>
            </a:r>
            <a:r>
              <a:rPr lang="en-GB" dirty="0" smtClean="0"/>
              <a:t> </a:t>
            </a:r>
            <a:r>
              <a:rPr lang="en-GB" b="1" dirty="0" smtClean="0"/>
              <a:t>excruciating</a:t>
            </a:r>
            <a:r>
              <a:rPr lang="en-GB" dirty="0" smtClean="0"/>
              <a:t> in nature that lasts 15 minutes to few hours.</a:t>
            </a:r>
          </a:p>
          <a:p>
            <a:pPr eaLnBrk="1" hangingPunct="1"/>
            <a:r>
              <a:rPr lang="en-GB" dirty="0" smtClean="0"/>
              <a:t>It reaches the peak much faster than migraine but slower than subarachnoid haemorrhage.</a:t>
            </a:r>
          </a:p>
          <a:p>
            <a:pPr eaLnBrk="1" hangingPunct="1"/>
            <a:r>
              <a:rPr lang="en-GB" dirty="0" smtClean="0"/>
              <a:t>Usually on </a:t>
            </a:r>
            <a:r>
              <a:rPr lang="en-GB" b="1" dirty="0" smtClean="0"/>
              <a:t>one side </a:t>
            </a:r>
            <a:r>
              <a:rPr lang="en-GB" dirty="0" smtClean="0"/>
              <a:t>(always the </a:t>
            </a:r>
            <a:r>
              <a:rPr lang="en-GB" b="1" dirty="0" smtClean="0"/>
              <a:t>same</a:t>
            </a:r>
            <a:r>
              <a:rPr lang="en-GB" dirty="0" smtClean="0"/>
              <a:t> side), </a:t>
            </a:r>
            <a:r>
              <a:rPr lang="en-GB" dirty="0" err="1" smtClean="0"/>
              <a:t>periorbital</a:t>
            </a:r>
            <a:r>
              <a:rPr lang="en-GB" dirty="0" smtClean="0"/>
              <a:t> and may radiate to the neck or shoulder, </a:t>
            </a:r>
          </a:p>
          <a:p>
            <a:pPr eaLnBrk="1" hangingPunct="1"/>
            <a:r>
              <a:rPr lang="en-GB" dirty="0" smtClean="0"/>
              <a:t>It comes in clusters that can reach up to </a:t>
            </a:r>
            <a:r>
              <a:rPr lang="en-GB" b="1" dirty="0" smtClean="0"/>
              <a:t>6 attacks/day</a:t>
            </a:r>
          </a:p>
          <a:p>
            <a:pPr eaLnBrk="1" hangingPunct="1"/>
            <a:r>
              <a:rPr lang="en-GB" dirty="0" smtClean="0"/>
              <a:t>It affects more men 2:1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Characteristics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Cluster Headache is known also as the </a:t>
            </a:r>
            <a:r>
              <a:rPr lang="en-GB" b="1" dirty="0" smtClean="0"/>
              <a:t>histamine headache.</a:t>
            </a:r>
            <a:r>
              <a:rPr lang="en-GB" dirty="0" smtClean="0"/>
              <a:t> It is primary headache that is probably due to neurovascular changes.</a:t>
            </a:r>
          </a:p>
          <a:p>
            <a:r>
              <a:rPr lang="en-GB" dirty="0" smtClean="0"/>
              <a:t>Diagnosis of cluster headache is established when: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There is </a:t>
            </a:r>
            <a:r>
              <a:rPr lang="en-GB" b="1" dirty="0" smtClean="0"/>
              <a:t>severe</a:t>
            </a:r>
            <a:r>
              <a:rPr lang="en-GB" dirty="0" smtClean="0"/>
              <a:t> or very severe </a:t>
            </a:r>
            <a:r>
              <a:rPr lang="en-GB" b="1" dirty="0" smtClean="0"/>
              <a:t>unilateral</a:t>
            </a:r>
            <a:r>
              <a:rPr lang="en-GB" dirty="0" smtClean="0"/>
              <a:t> headache (orbital, suborbital, or temporal), that lasts </a:t>
            </a:r>
            <a:r>
              <a:rPr lang="en-GB" b="1" dirty="0" smtClean="0"/>
              <a:t>15 </a:t>
            </a:r>
            <a:r>
              <a:rPr lang="en-GB" b="1" dirty="0" err="1" smtClean="0"/>
              <a:t>mins</a:t>
            </a:r>
            <a:r>
              <a:rPr lang="en-GB" b="1" dirty="0" smtClean="0"/>
              <a:t> to 3 hrs.</a:t>
            </a:r>
            <a:r>
              <a:rPr lang="en-GB" dirty="0" smtClean="0"/>
              <a:t> These episodes can occur once every other day to 8 episodes every day.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There should be one or more of the following: </a:t>
            </a:r>
            <a:r>
              <a:rPr lang="en-GB" b="1" dirty="0" err="1" smtClean="0"/>
              <a:t>ptosis</a:t>
            </a:r>
            <a:r>
              <a:rPr lang="en-GB" dirty="0" smtClean="0"/>
              <a:t>, </a:t>
            </a:r>
            <a:r>
              <a:rPr lang="en-GB" b="1" dirty="0" err="1" smtClean="0"/>
              <a:t>miosis</a:t>
            </a:r>
            <a:r>
              <a:rPr lang="en-GB" dirty="0" smtClean="0"/>
              <a:t>, </a:t>
            </a:r>
            <a:r>
              <a:rPr lang="en-GB" b="1" dirty="0" err="1" smtClean="0"/>
              <a:t>conjunctival</a:t>
            </a:r>
            <a:r>
              <a:rPr lang="en-GB" b="1" dirty="0" smtClean="0"/>
              <a:t> injection</a:t>
            </a:r>
            <a:r>
              <a:rPr lang="en-GB" dirty="0" smtClean="0"/>
              <a:t>, </a:t>
            </a:r>
            <a:r>
              <a:rPr lang="en-GB" b="1" dirty="0" smtClean="0"/>
              <a:t>lid oedema</a:t>
            </a:r>
            <a:r>
              <a:rPr lang="en-GB" dirty="0" smtClean="0"/>
              <a:t>, </a:t>
            </a:r>
            <a:r>
              <a:rPr lang="en-GB" dirty="0" err="1" smtClean="0"/>
              <a:t>rhinorrhoea</a:t>
            </a:r>
            <a:r>
              <a:rPr lang="en-GB" dirty="0" smtClean="0"/>
              <a:t>, facial sweating, </a:t>
            </a:r>
            <a:r>
              <a:rPr lang="en-GB" dirty="0" err="1" smtClean="0"/>
              <a:t>lacrimation</a:t>
            </a:r>
            <a:r>
              <a:rPr lang="en-GB" dirty="0" smtClean="0"/>
              <a:t>, and nasal congestion).</a:t>
            </a:r>
            <a:endParaRPr lang="en-GB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Cluster Headache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Cluster Headache can be classified into: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Episodic</a:t>
            </a:r>
            <a:r>
              <a:rPr lang="en-GB" dirty="0" smtClean="0"/>
              <a:t> cluster headache: Episodes occur in clusters that last 7 days to a year but the headache free interval is more than a month.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Chronic</a:t>
            </a:r>
            <a:r>
              <a:rPr lang="en-GB" dirty="0" smtClean="0"/>
              <a:t> cluster headache: Episodes clusters occur frequently </a:t>
            </a:r>
            <a:r>
              <a:rPr lang="en-GB" dirty="0" err="1" smtClean="0"/>
              <a:t>wihout</a:t>
            </a:r>
            <a:r>
              <a:rPr lang="en-GB" dirty="0" smtClean="0"/>
              <a:t> remission or the Headache free interval is less than a month)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1- Migraine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It is characterised by recurrent attacks of headaches.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Most common in </a:t>
            </a:r>
            <a:r>
              <a:rPr lang="en-GB" dirty="0" smtClean="0">
                <a:solidFill>
                  <a:srgbClr val="FF0000"/>
                </a:solidFill>
              </a:rPr>
              <a:t>females</a:t>
            </a:r>
            <a:r>
              <a:rPr lang="en-GB" dirty="0" smtClean="0"/>
              <a:t> (75% of patients)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It has strong </a:t>
            </a:r>
            <a:r>
              <a:rPr lang="en-GB" dirty="0" smtClean="0">
                <a:solidFill>
                  <a:srgbClr val="FF0000"/>
                </a:solidFill>
              </a:rPr>
              <a:t>genetic</a:t>
            </a:r>
            <a:r>
              <a:rPr lang="en-GB" dirty="0" smtClean="0"/>
              <a:t> predisposition.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Mostly </a:t>
            </a:r>
            <a:r>
              <a:rPr lang="en-GB" dirty="0" smtClean="0">
                <a:solidFill>
                  <a:srgbClr val="FF0000"/>
                </a:solidFill>
              </a:rPr>
              <a:t>unilateral</a:t>
            </a:r>
            <a:r>
              <a:rPr lang="en-GB" dirty="0" smtClean="0"/>
              <a:t> pain but can be bilateral.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Sometimes it is associated with </a:t>
            </a:r>
            <a:r>
              <a:rPr lang="en-GB" dirty="0" smtClean="0">
                <a:solidFill>
                  <a:srgbClr val="FF0000"/>
                </a:solidFill>
              </a:rPr>
              <a:t>visual symptoms</a:t>
            </a:r>
            <a:r>
              <a:rPr lang="en-GB" dirty="0" smtClean="0"/>
              <a:t> called </a:t>
            </a:r>
            <a:r>
              <a:rPr lang="en-GB" b="1" dirty="0" smtClean="0"/>
              <a:t>aura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Visual symptoms can occur </a:t>
            </a:r>
            <a:r>
              <a:rPr lang="en-GB" b="1" dirty="0" smtClean="0"/>
              <a:t>before</a:t>
            </a:r>
            <a:r>
              <a:rPr lang="en-GB" dirty="0" smtClean="0"/>
              <a:t> the headache, </a:t>
            </a:r>
            <a:r>
              <a:rPr lang="en-GB" b="1" dirty="0" smtClean="0"/>
              <a:t>with</a:t>
            </a:r>
            <a:r>
              <a:rPr lang="en-GB" dirty="0" smtClean="0"/>
              <a:t> the headache, and </a:t>
            </a:r>
            <a:r>
              <a:rPr lang="en-GB" b="1" dirty="0" smtClean="0"/>
              <a:t>after</a:t>
            </a:r>
            <a:r>
              <a:rPr lang="en-GB" dirty="0" smtClean="0"/>
              <a:t> the headache.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and risk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Cause of CH is unknown. Most cases are sporadic, but rarely can be </a:t>
            </a:r>
            <a:r>
              <a:rPr lang="en-GB" dirty="0" err="1" smtClean="0"/>
              <a:t>autosomal</a:t>
            </a:r>
            <a:r>
              <a:rPr lang="en-GB" dirty="0" smtClean="0"/>
              <a:t> dominant.</a:t>
            </a:r>
          </a:p>
          <a:p>
            <a:r>
              <a:rPr lang="en-GB" dirty="0" smtClean="0"/>
              <a:t>It is more in males who are older than </a:t>
            </a:r>
            <a:r>
              <a:rPr lang="en-GB" smtClean="0"/>
              <a:t>30 years. </a:t>
            </a:r>
            <a:r>
              <a:rPr lang="en-GB" dirty="0" smtClean="0"/>
              <a:t>80% of patients are heavy smokers and 50% are heavy drinkers.</a:t>
            </a:r>
          </a:p>
          <a:p>
            <a:r>
              <a:rPr lang="en-GB" dirty="0" smtClean="0"/>
              <a:t>CH is precipitated by stress, allergens, seasonal variation, subcutaneous histamine, alcohol, </a:t>
            </a:r>
            <a:r>
              <a:rPr lang="en-GB" dirty="0" err="1" smtClean="0"/>
              <a:t>nitroglycerine</a:t>
            </a:r>
            <a:endParaRPr lang="en-GB" dirty="0"/>
          </a:p>
          <a:p>
            <a:r>
              <a:rPr lang="en-GB" dirty="0" smtClean="0"/>
              <a:t>Vasodilators such alcohol, </a:t>
            </a:r>
            <a:r>
              <a:rPr lang="en-GB" dirty="0" err="1" smtClean="0"/>
              <a:t>nitroglycerin</a:t>
            </a:r>
            <a:r>
              <a:rPr lang="en-GB" dirty="0" smtClean="0"/>
              <a:t> triggers the attack. Alcohol trigger the attacks mainly during the cluster phase but not during the remission phase. </a:t>
            </a:r>
            <a:endParaRPr lang="en-GB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Cluster headache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It is associated with autonomic changes such as </a:t>
            </a:r>
            <a:r>
              <a:rPr lang="en-GB" dirty="0" err="1" smtClean="0"/>
              <a:t>lacrimation</a:t>
            </a:r>
            <a:r>
              <a:rPr lang="en-GB" dirty="0" smtClean="0"/>
              <a:t>, </a:t>
            </a:r>
            <a:r>
              <a:rPr lang="en-GB" dirty="0" err="1" smtClean="0"/>
              <a:t>conjunctival</a:t>
            </a:r>
            <a:r>
              <a:rPr lang="en-GB" dirty="0" smtClean="0"/>
              <a:t> injection, </a:t>
            </a:r>
            <a:r>
              <a:rPr lang="en-GB" dirty="0" err="1" smtClean="0"/>
              <a:t>ptosis</a:t>
            </a:r>
            <a:r>
              <a:rPr lang="en-GB" dirty="0" smtClean="0"/>
              <a:t>, </a:t>
            </a:r>
            <a:r>
              <a:rPr lang="en-GB" dirty="0" err="1" smtClean="0"/>
              <a:t>miosis</a:t>
            </a:r>
            <a:r>
              <a:rPr lang="en-GB" dirty="0" smtClean="0"/>
              <a:t>, </a:t>
            </a:r>
            <a:r>
              <a:rPr lang="en-GB" dirty="0" err="1" smtClean="0"/>
              <a:t>rhinorrhea</a:t>
            </a:r>
            <a:r>
              <a:rPr lang="en-GB" dirty="0" smtClean="0"/>
              <a:t>, redness and swelling of the face.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The patient is restless and keep moving, contrary to migraine.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It has mainly two forms: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b="1" dirty="0" smtClean="0"/>
              <a:t>Episodic</a:t>
            </a:r>
            <a:r>
              <a:rPr lang="en-GB" dirty="0" smtClean="0"/>
              <a:t> cluster headache: It comes regularly and </a:t>
            </a:r>
            <a:r>
              <a:rPr lang="en-GB" dirty="0" smtClean="0">
                <a:solidFill>
                  <a:srgbClr val="FF0000"/>
                </a:solidFill>
              </a:rPr>
              <a:t>wakes the patient from sleep</a:t>
            </a:r>
            <a:r>
              <a:rPr lang="en-GB" dirty="0" smtClean="0"/>
              <a:t>. For example the patient can experience the attack every day at the same time for few to several weeks, then followed by remission for weeks to months,  or years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b="1" dirty="0" smtClean="0"/>
              <a:t>Chronic</a:t>
            </a:r>
            <a:r>
              <a:rPr lang="en-GB" dirty="0" smtClean="0"/>
              <a:t> Cluster headache can be daily for years without remission.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 of cluster headache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Good sleep hygiene with regular hours</a:t>
            </a:r>
          </a:p>
          <a:p>
            <a:r>
              <a:rPr lang="en-GB" dirty="0" smtClean="0"/>
              <a:t>Acute medical treatment:</a:t>
            </a:r>
          </a:p>
          <a:p>
            <a:r>
              <a:rPr lang="en-GB" b="1" dirty="0" smtClean="0"/>
              <a:t>Oxygen</a:t>
            </a:r>
            <a:r>
              <a:rPr lang="en-GB" dirty="0" smtClean="0"/>
              <a:t> 100% O2 at 7 L/min for 15 minutes in non </a:t>
            </a:r>
            <a:r>
              <a:rPr lang="en-GB" dirty="0" err="1" smtClean="0"/>
              <a:t>rebreather</a:t>
            </a:r>
            <a:r>
              <a:rPr lang="en-GB" dirty="0" smtClean="0"/>
              <a:t> mask: gives relieve in 50% of cases.</a:t>
            </a:r>
          </a:p>
          <a:p>
            <a:r>
              <a:rPr lang="en-GB" b="1" dirty="0" err="1" smtClean="0"/>
              <a:t>Sumatripitan</a:t>
            </a:r>
            <a:r>
              <a:rPr lang="en-GB" dirty="0" smtClean="0"/>
              <a:t>: effective in 70% when given by the  SC route</a:t>
            </a:r>
          </a:p>
          <a:p>
            <a:r>
              <a:rPr lang="en-GB" b="1" dirty="0" err="1" smtClean="0"/>
              <a:t>Dihydoergotamine</a:t>
            </a:r>
            <a:r>
              <a:rPr lang="en-GB" b="1" dirty="0" smtClean="0"/>
              <a:t> 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Cluster headache prophylaxis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>
                <a:solidFill>
                  <a:srgbClr val="FF0000"/>
                </a:solidFill>
              </a:rPr>
              <a:t>Glucocorticoids</a:t>
            </a:r>
            <a:r>
              <a:rPr lang="en-GB" dirty="0" smtClean="0"/>
              <a:t> during cluster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Lithium</a:t>
            </a:r>
          </a:p>
          <a:p>
            <a:r>
              <a:rPr lang="en-GB" dirty="0" err="1" smtClean="0">
                <a:solidFill>
                  <a:srgbClr val="FF0000"/>
                </a:solidFill>
              </a:rPr>
              <a:t>Dihydroergotamine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err="1" smtClean="0"/>
              <a:t>Valproate</a:t>
            </a:r>
            <a:endParaRPr lang="en-GB" dirty="0" smtClean="0"/>
          </a:p>
          <a:p>
            <a:r>
              <a:rPr lang="en-GB" dirty="0" err="1" smtClean="0"/>
              <a:t>Topiramate</a:t>
            </a:r>
            <a:endParaRPr lang="en-GB" dirty="0" smtClean="0"/>
          </a:p>
          <a:p>
            <a:r>
              <a:rPr lang="en-GB" dirty="0" err="1" smtClean="0"/>
              <a:t>Methysergide</a:t>
            </a:r>
            <a:endParaRPr lang="en-GB" dirty="0" smtClean="0"/>
          </a:p>
          <a:p>
            <a:r>
              <a:rPr lang="en-GB" dirty="0" smtClean="0"/>
              <a:t>Intranasal capsaicin</a:t>
            </a:r>
          </a:p>
          <a:p>
            <a:r>
              <a:rPr lang="en-GB" dirty="0" smtClean="0"/>
              <a:t>Melatonin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4- Paroxysmal </a:t>
            </a:r>
            <a:r>
              <a:rPr lang="en-GB" dirty="0" err="1" smtClean="0"/>
              <a:t>hemicrania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Severe stabbing or sometime throbbing headache</a:t>
            </a:r>
          </a:p>
          <a:p>
            <a:r>
              <a:rPr lang="en-GB" dirty="0" err="1" smtClean="0"/>
              <a:t>Perorbital</a:t>
            </a:r>
            <a:r>
              <a:rPr lang="en-GB" dirty="0" smtClean="0"/>
              <a:t> or temporal area</a:t>
            </a:r>
          </a:p>
          <a:p>
            <a:r>
              <a:rPr lang="en-GB" dirty="0" smtClean="0"/>
              <a:t>Each attack lasts from 2 to 60 minutes</a:t>
            </a:r>
          </a:p>
          <a:p>
            <a:r>
              <a:rPr lang="en-GB" dirty="0" smtClean="0"/>
              <a:t>May have </a:t>
            </a:r>
            <a:r>
              <a:rPr lang="en-GB" dirty="0" err="1" smtClean="0"/>
              <a:t>upto</a:t>
            </a:r>
            <a:r>
              <a:rPr lang="en-GB" dirty="0" smtClean="0"/>
              <a:t> 12 or 15 episodes per day</a:t>
            </a:r>
          </a:p>
          <a:p>
            <a:r>
              <a:rPr lang="en-GB" dirty="0" smtClean="0"/>
              <a:t>Strictly unilateral and always occurring on the same side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Paroxysmal </a:t>
            </a:r>
            <a:r>
              <a:rPr lang="en-GB" dirty="0" err="1" smtClean="0"/>
              <a:t>hemicrania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Associated with autonomic </a:t>
            </a:r>
            <a:r>
              <a:rPr lang="en-GB" dirty="0" err="1" smtClean="0"/>
              <a:t>symtpoms</a:t>
            </a:r>
            <a:endParaRPr lang="en-GB" dirty="0" smtClean="0"/>
          </a:p>
          <a:p>
            <a:r>
              <a:rPr lang="en-GB" dirty="0" smtClean="0"/>
              <a:t>Can be triggered by pressure on the cervical nerve roots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Treatment: </a:t>
            </a:r>
            <a:r>
              <a:rPr lang="en-GB" dirty="0" err="1" smtClean="0"/>
              <a:t>endomethacin</a:t>
            </a:r>
            <a:endParaRPr lang="en-GB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5001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Short lasting unilateral </a:t>
            </a:r>
            <a:r>
              <a:rPr lang="en-GB" dirty="0" err="1" smtClean="0"/>
              <a:t>neuralgiform</a:t>
            </a:r>
            <a:r>
              <a:rPr lang="en-GB" dirty="0" smtClean="0"/>
              <a:t> headaches with </a:t>
            </a:r>
            <a:r>
              <a:rPr lang="en-GB" dirty="0" err="1" smtClean="0"/>
              <a:t>conjunctival</a:t>
            </a:r>
            <a:r>
              <a:rPr lang="en-GB" dirty="0" smtClean="0"/>
              <a:t> injection and tearing (SUNCT syndrome)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Unilateral stabbing or electric shooting pain</a:t>
            </a:r>
          </a:p>
          <a:p>
            <a:r>
              <a:rPr lang="en-GB" dirty="0" err="1" smtClean="0"/>
              <a:t>Periorbital</a:t>
            </a:r>
            <a:r>
              <a:rPr lang="en-GB" dirty="0" smtClean="0"/>
              <a:t>, around the temple, face or radiates to the </a:t>
            </a:r>
            <a:r>
              <a:rPr lang="en-GB" dirty="0" err="1" smtClean="0"/>
              <a:t>oropharynx</a:t>
            </a:r>
            <a:endParaRPr lang="en-GB" dirty="0" smtClean="0"/>
          </a:p>
          <a:p>
            <a:r>
              <a:rPr lang="en-GB" dirty="0" smtClean="0"/>
              <a:t>Each attack lasts less than 2 minute</a:t>
            </a:r>
          </a:p>
          <a:p>
            <a:r>
              <a:rPr lang="en-GB" dirty="0" smtClean="0"/>
              <a:t>May have </a:t>
            </a:r>
            <a:r>
              <a:rPr lang="en-GB" dirty="0" err="1" smtClean="0"/>
              <a:t>upto</a:t>
            </a:r>
            <a:r>
              <a:rPr lang="en-GB" dirty="0" smtClean="0"/>
              <a:t> 100 attack per day</a:t>
            </a:r>
          </a:p>
          <a:p>
            <a:r>
              <a:rPr lang="en-GB" dirty="0" smtClean="0"/>
              <a:t>These attacks may last from several days to month followed by remission for weeks to years</a:t>
            </a:r>
          </a:p>
          <a:p>
            <a:r>
              <a:rPr lang="en-GB" dirty="0" smtClean="0"/>
              <a:t>Triggered by tactile stimulation of the face and neck</a:t>
            </a:r>
          </a:p>
          <a:p>
            <a:r>
              <a:rPr lang="en-GB" dirty="0" smtClean="0"/>
              <a:t>Attacks are associated with at least one of the autonomic symptoms</a:t>
            </a:r>
          </a:p>
          <a:p>
            <a:r>
              <a:rPr lang="en-GB" dirty="0" smtClean="0"/>
              <a:t>Treatment: </a:t>
            </a:r>
            <a:r>
              <a:rPr lang="en-GB" b="1" dirty="0" err="1" smtClean="0">
                <a:solidFill>
                  <a:srgbClr val="FF0000"/>
                </a:solidFill>
              </a:rPr>
              <a:t>carbamazepine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Hemicrania</a:t>
            </a:r>
            <a:r>
              <a:rPr lang="en-GB" dirty="0" smtClean="0"/>
              <a:t> continua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May develop from previous episodic headache </a:t>
            </a:r>
          </a:p>
          <a:p>
            <a:r>
              <a:rPr lang="en-GB" dirty="0" smtClean="0"/>
              <a:t>It may develop without previous history of episodic headache</a:t>
            </a:r>
          </a:p>
          <a:p>
            <a:r>
              <a:rPr lang="en-GB" dirty="0" err="1" smtClean="0"/>
              <a:t>Conintuous</a:t>
            </a:r>
            <a:r>
              <a:rPr lang="en-GB" dirty="0" smtClean="0"/>
              <a:t> headache of one side of the face and head of varying severity and nature</a:t>
            </a:r>
          </a:p>
          <a:p>
            <a:r>
              <a:rPr lang="en-GB" dirty="0" smtClean="0"/>
              <a:t>It should last for more than one month to be called </a:t>
            </a:r>
            <a:r>
              <a:rPr lang="en-GB" dirty="0" err="1" smtClean="0"/>
              <a:t>hemicrania</a:t>
            </a:r>
            <a:r>
              <a:rPr lang="en-GB" dirty="0" smtClean="0"/>
              <a:t> continua</a:t>
            </a:r>
          </a:p>
          <a:p>
            <a:r>
              <a:rPr lang="en-GB" dirty="0" smtClean="0"/>
              <a:t>Associated with at least one of the autonomic symptoms.</a:t>
            </a:r>
          </a:p>
          <a:p>
            <a:r>
              <a:rPr lang="en-GB" dirty="0" smtClean="0"/>
              <a:t>There are no triggering factors</a:t>
            </a:r>
          </a:p>
          <a:p>
            <a:r>
              <a:rPr lang="en-GB" dirty="0" smtClean="0"/>
              <a:t>Treatment: </a:t>
            </a:r>
            <a:r>
              <a:rPr lang="en-GB" dirty="0" err="1" smtClean="0"/>
              <a:t>endomethacine</a:t>
            </a:r>
            <a:r>
              <a:rPr lang="en-GB" dirty="0" smtClean="0"/>
              <a:t> ( if there was no response to </a:t>
            </a:r>
            <a:r>
              <a:rPr lang="en-GB" dirty="0" err="1" smtClean="0"/>
              <a:t>endomethacin</a:t>
            </a:r>
            <a:r>
              <a:rPr lang="en-GB" dirty="0" smtClean="0"/>
              <a:t>, it is unlikely due to </a:t>
            </a:r>
            <a:r>
              <a:rPr lang="en-GB" dirty="0" err="1" smtClean="0"/>
              <a:t>hemicrania</a:t>
            </a:r>
            <a:r>
              <a:rPr lang="en-GB" dirty="0" smtClean="0"/>
              <a:t> continua)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Headache of intracranial hypertension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Due to </a:t>
            </a:r>
            <a:r>
              <a:rPr lang="en-GB" b="1" dirty="0" smtClean="0"/>
              <a:t>elevated intracranial pressure</a:t>
            </a:r>
          </a:p>
          <a:p>
            <a:r>
              <a:rPr lang="en-GB" dirty="0" smtClean="0"/>
              <a:t>Risk factors include: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Obesity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Female sex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Withdrawal from </a:t>
            </a:r>
            <a:r>
              <a:rPr lang="en-GB" dirty="0" err="1" smtClean="0"/>
              <a:t>glucocorticoids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hypetension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Addison disease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Nalidix</a:t>
            </a:r>
            <a:r>
              <a:rPr lang="en-GB" dirty="0" smtClean="0"/>
              <a:t> acid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Nitrofurantoin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Keptoprofen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Vitamin 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Anabolic steroids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Autoimmune disease especially </a:t>
            </a:r>
            <a:r>
              <a:rPr lang="en-GB" dirty="0" err="1" smtClean="0"/>
              <a:t>Bahcets</a:t>
            </a:r>
            <a:r>
              <a:rPr lang="en-GB" dirty="0" smtClean="0"/>
              <a:t> disease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91512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Headache of intracranial hypertension</a:t>
            </a:r>
            <a:endParaRPr 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GB" b="1" dirty="0" smtClean="0"/>
              <a:t>Daily</a:t>
            </a:r>
            <a:r>
              <a:rPr lang="en-GB" dirty="0" smtClean="0"/>
              <a:t> </a:t>
            </a:r>
            <a:r>
              <a:rPr lang="en-GB" dirty="0" err="1" smtClean="0"/>
              <a:t>headcahe</a:t>
            </a:r>
            <a:endParaRPr lang="en-GB" dirty="0" smtClean="0"/>
          </a:p>
          <a:p>
            <a:pPr eaLnBrk="1" hangingPunct="1"/>
            <a:r>
              <a:rPr lang="en-GB" dirty="0" smtClean="0"/>
              <a:t>Poorly localised headache</a:t>
            </a:r>
          </a:p>
          <a:p>
            <a:pPr eaLnBrk="1" hangingPunct="1"/>
            <a:r>
              <a:rPr lang="en-GB" b="1" dirty="0" smtClean="0"/>
              <a:t>Throbbing</a:t>
            </a:r>
            <a:r>
              <a:rPr lang="en-GB" dirty="0" smtClean="0"/>
              <a:t> in nature</a:t>
            </a:r>
          </a:p>
          <a:p>
            <a:pPr eaLnBrk="1" hangingPunct="1"/>
            <a:r>
              <a:rPr lang="en-GB" dirty="0" smtClean="0"/>
              <a:t>It is </a:t>
            </a:r>
            <a:r>
              <a:rPr lang="en-GB" b="1" dirty="0" smtClean="0"/>
              <a:t>worse in the morning</a:t>
            </a:r>
          </a:p>
          <a:p>
            <a:pPr eaLnBrk="1" hangingPunct="1"/>
            <a:r>
              <a:rPr lang="en-GB" b="1" dirty="0" smtClean="0"/>
              <a:t>Aggravated by coughing </a:t>
            </a:r>
            <a:r>
              <a:rPr lang="en-GB" dirty="0" smtClean="0"/>
              <a:t>or sneezing (increase intracranial pressure)</a:t>
            </a:r>
          </a:p>
          <a:p>
            <a:pPr eaLnBrk="1" hangingPunct="1"/>
            <a:r>
              <a:rPr lang="en-GB" dirty="0" smtClean="0"/>
              <a:t>May be associated with </a:t>
            </a:r>
            <a:r>
              <a:rPr lang="en-GB" b="1" dirty="0" smtClean="0"/>
              <a:t>nausea, vomiting</a:t>
            </a:r>
            <a:r>
              <a:rPr lang="en-GB" dirty="0" smtClean="0"/>
              <a:t>, or poor urination control, </a:t>
            </a:r>
            <a:r>
              <a:rPr lang="en-GB" b="1" dirty="0" smtClean="0"/>
              <a:t>reduced visual acuity</a:t>
            </a:r>
            <a:r>
              <a:rPr lang="en-GB" dirty="0" smtClean="0"/>
              <a:t> (</a:t>
            </a:r>
            <a:r>
              <a:rPr lang="en-GB" dirty="0" err="1" smtClean="0"/>
              <a:t>papillaedema</a:t>
            </a:r>
            <a:r>
              <a:rPr lang="en-GB" dirty="0" smtClean="0"/>
              <a:t>), </a:t>
            </a:r>
            <a:r>
              <a:rPr lang="en-GB" dirty="0" err="1" smtClean="0"/>
              <a:t>diplopia</a:t>
            </a:r>
            <a:r>
              <a:rPr lang="en-GB" dirty="0" smtClean="0"/>
              <a:t> due to involvement of the </a:t>
            </a:r>
            <a:r>
              <a:rPr lang="en-GB" dirty="0" err="1" smtClean="0"/>
              <a:t>abducens</a:t>
            </a:r>
            <a:r>
              <a:rPr lang="en-GB" dirty="0" smtClean="0"/>
              <a:t> nerve, and imbalance of gait.</a:t>
            </a:r>
          </a:p>
          <a:p>
            <a:pPr eaLnBrk="1" hangingPunct="1"/>
            <a:r>
              <a:rPr lang="en-GB" dirty="0" smtClean="0"/>
              <a:t>tinnitus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/>
              <a:t>Unilateral (typical) or bilateral </a:t>
            </a:r>
            <a:r>
              <a:rPr lang="en-GB" dirty="0" smtClean="0"/>
              <a:t>or changing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 smtClean="0"/>
              <a:t>Pain </a:t>
            </a:r>
            <a:r>
              <a:rPr lang="en-GB" b="1" dirty="0" smtClean="0"/>
              <a:t>increases with head movement</a:t>
            </a:r>
            <a:r>
              <a:rPr lang="en-GB" dirty="0" smtClean="0"/>
              <a:t>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 smtClean="0"/>
              <a:t>Most commonly pain is localised to the </a:t>
            </a:r>
            <a:r>
              <a:rPr lang="en-GB" b="1" dirty="0" err="1" smtClean="0">
                <a:solidFill>
                  <a:srgbClr val="FF0000"/>
                </a:solidFill>
              </a:rPr>
              <a:t>frontotemporal</a:t>
            </a:r>
            <a:r>
              <a:rPr lang="en-GB" dirty="0" smtClean="0"/>
              <a:t> area and ocular area. Pain can affect any area of the head and neck. 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 smtClean="0"/>
              <a:t>Pain starts </a:t>
            </a:r>
            <a:r>
              <a:rPr lang="en-GB" dirty="0" smtClean="0">
                <a:solidFill>
                  <a:srgbClr val="FF0000"/>
                </a:solidFill>
              </a:rPr>
              <a:t>gradually</a:t>
            </a:r>
            <a:r>
              <a:rPr lang="en-GB" dirty="0" smtClean="0"/>
              <a:t> over 1-2 hours. Then progresses to the posterior of the head and becomes diffuse.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/>
              <a:t>It can last from </a:t>
            </a:r>
            <a:r>
              <a:rPr lang="en-GB" b="1" dirty="0" smtClean="0"/>
              <a:t>few hours </a:t>
            </a:r>
            <a:r>
              <a:rPr lang="en-GB" dirty="0" smtClean="0"/>
              <a:t>to </a:t>
            </a:r>
            <a:r>
              <a:rPr lang="en-GB" b="1" dirty="0"/>
              <a:t>three days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Headache of intracranial hypertension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Diagnosis:</a:t>
            </a:r>
          </a:p>
          <a:p>
            <a:r>
              <a:rPr lang="en-GB" dirty="0" smtClean="0"/>
              <a:t>MRI and MRV to evaluate for mass lesions or venous sinus </a:t>
            </a:r>
            <a:r>
              <a:rPr lang="en-GB" dirty="0" err="1" smtClean="0"/>
              <a:t>thromobosis</a:t>
            </a:r>
            <a:endParaRPr lang="en-GB" dirty="0" smtClean="0"/>
          </a:p>
          <a:p>
            <a:r>
              <a:rPr lang="en-GB" dirty="0" smtClean="0"/>
              <a:t>Lumbar puncture: elevated opening pressure</a:t>
            </a:r>
          </a:p>
          <a:p>
            <a:r>
              <a:rPr lang="en-GB" b="1" dirty="0" smtClean="0"/>
              <a:t>*** complications :</a:t>
            </a:r>
          </a:p>
          <a:p>
            <a:r>
              <a:rPr lang="en-GB" dirty="0" smtClean="0"/>
              <a:t>1-brain </a:t>
            </a:r>
            <a:r>
              <a:rPr lang="en-GB" dirty="0" err="1" smtClean="0"/>
              <a:t>herniation</a:t>
            </a:r>
            <a:endParaRPr lang="en-GB" dirty="0" smtClean="0"/>
          </a:p>
          <a:p>
            <a:r>
              <a:rPr lang="en-GB" dirty="0" smtClean="0"/>
              <a:t>2-vision loss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Weight loss</a:t>
            </a:r>
          </a:p>
          <a:p>
            <a:r>
              <a:rPr lang="en-GB" dirty="0" smtClean="0"/>
              <a:t>Fluid and salt restriction</a:t>
            </a:r>
          </a:p>
          <a:p>
            <a:r>
              <a:rPr lang="en-GB" dirty="0" smtClean="0"/>
              <a:t>Diuretics : </a:t>
            </a:r>
            <a:r>
              <a:rPr lang="en-GB" dirty="0" err="1" smtClean="0"/>
              <a:t>acetazolamide</a:t>
            </a:r>
            <a:r>
              <a:rPr lang="en-GB" dirty="0" smtClean="0"/>
              <a:t> or </a:t>
            </a:r>
            <a:r>
              <a:rPr lang="en-GB" dirty="0" err="1" smtClean="0"/>
              <a:t>frusemide</a:t>
            </a:r>
            <a:endParaRPr lang="en-GB" dirty="0" smtClean="0"/>
          </a:p>
          <a:p>
            <a:r>
              <a:rPr lang="en-GB" dirty="0" smtClean="0"/>
              <a:t>Lumbar puncture</a:t>
            </a:r>
          </a:p>
          <a:p>
            <a:r>
              <a:rPr lang="en-GB" dirty="0" smtClean="0"/>
              <a:t>Surgical lumbar peritoneal shunt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Spontaneous intracranial hypotension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Reduced intracranial pressure due to: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Leak in the </a:t>
            </a:r>
            <a:r>
              <a:rPr lang="en-GB" dirty="0" err="1" smtClean="0"/>
              <a:t>meninges</a:t>
            </a:r>
            <a:r>
              <a:rPr lang="en-GB" dirty="0" smtClean="0"/>
              <a:t>, which develops mostly at the level of the cervical spinal cord. This can be due to minor trauma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Systemic </a:t>
            </a:r>
            <a:r>
              <a:rPr lang="en-GB" dirty="0" err="1" smtClean="0"/>
              <a:t>hypovolemia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Spontaneous intracranial hypotension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Symptoms:</a:t>
            </a:r>
          </a:p>
          <a:p>
            <a:r>
              <a:rPr lang="en-GB" dirty="0" smtClean="0"/>
              <a:t>Headache when standing that is relieved by lying</a:t>
            </a:r>
          </a:p>
          <a:p>
            <a:r>
              <a:rPr lang="en-GB" dirty="0" smtClean="0"/>
              <a:t>Tinnitus</a:t>
            </a:r>
          </a:p>
          <a:p>
            <a:r>
              <a:rPr lang="en-GB" dirty="0" smtClean="0"/>
              <a:t>Vertigo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Spontaneous intracranial hypotension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LP: low opening pressure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Cisternography</a:t>
            </a:r>
            <a:r>
              <a:rPr lang="en-GB" dirty="0" smtClean="0"/>
              <a:t> may demonstrate the site of leak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Imaging may demonstrate reduced ventricular size and </a:t>
            </a:r>
            <a:r>
              <a:rPr lang="en-GB" dirty="0" err="1" smtClean="0"/>
              <a:t>possiblle</a:t>
            </a:r>
            <a:r>
              <a:rPr lang="en-GB" dirty="0" smtClean="0"/>
              <a:t> pending </a:t>
            </a:r>
            <a:r>
              <a:rPr lang="en-GB" dirty="0" err="1" smtClean="0"/>
              <a:t>herniation</a:t>
            </a:r>
            <a:r>
              <a:rPr lang="en-GB" dirty="0" smtClean="0"/>
              <a:t> ( </a:t>
            </a:r>
            <a:r>
              <a:rPr lang="en-GB" dirty="0" err="1" smtClean="0"/>
              <a:t>chiari</a:t>
            </a:r>
            <a:r>
              <a:rPr lang="en-GB" dirty="0" smtClean="0"/>
              <a:t> 1 lie malformation)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Spontaneous intracranial hypotension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Treatment:</a:t>
            </a:r>
          </a:p>
          <a:p>
            <a:r>
              <a:rPr lang="en-GB" dirty="0" smtClean="0"/>
              <a:t>Bed rest</a:t>
            </a:r>
          </a:p>
          <a:p>
            <a:r>
              <a:rPr lang="en-GB" dirty="0" smtClean="0"/>
              <a:t>Increase fluid intake</a:t>
            </a:r>
          </a:p>
          <a:p>
            <a:r>
              <a:rPr lang="en-GB" dirty="0" err="1" smtClean="0"/>
              <a:t>Caffiene</a:t>
            </a:r>
            <a:endParaRPr lang="en-GB" dirty="0" smtClean="0"/>
          </a:p>
          <a:p>
            <a:r>
              <a:rPr lang="en-GB" dirty="0" smtClean="0"/>
              <a:t>Epidural blood patching</a:t>
            </a:r>
          </a:p>
          <a:p>
            <a:r>
              <a:rPr lang="en-GB" dirty="0" err="1" smtClean="0"/>
              <a:t>Intrathecal</a:t>
            </a:r>
            <a:r>
              <a:rPr lang="en-GB" dirty="0" smtClean="0"/>
              <a:t> fluid administration</a:t>
            </a:r>
          </a:p>
          <a:p>
            <a:r>
              <a:rPr lang="en-GB" dirty="0" smtClean="0"/>
              <a:t>Surgical closure of the identified defect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Headache of meninigitis</a:t>
            </a:r>
            <a:endParaRPr 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In meningitis or encephalitis, headache has gradual onset</a:t>
            </a:r>
          </a:p>
          <a:p>
            <a:pPr eaLnBrk="1" hangingPunct="1"/>
            <a:r>
              <a:rPr lang="en-GB" dirty="0" smtClean="0"/>
              <a:t>It is generalised and may be associated with neck and shoulders pain</a:t>
            </a:r>
          </a:p>
          <a:p>
            <a:pPr eaLnBrk="1" hangingPunct="1"/>
            <a:r>
              <a:rPr lang="en-GB" dirty="0" smtClean="0"/>
              <a:t>It is usually associated with </a:t>
            </a:r>
            <a:r>
              <a:rPr lang="en-GB" b="1" dirty="0" smtClean="0"/>
              <a:t>fever</a:t>
            </a:r>
            <a:r>
              <a:rPr lang="en-GB" dirty="0" smtClean="0"/>
              <a:t>, patient is generally </a:t>
            </a:r>
            <a:r>
              <a:rPr lang="en-GB" b="1" dirty="0" smtClean="0"/>
              <a:t>unwell</a:t>
            </a:r>
            <a:r>
              <a:rPr lang="en-GB" dirty="0" smtClean="0"/>
              <a:t>, </a:t>
            </a:r>
            <a:r>
              <a:rPr lang="en-GB" dirty="0" err="1" smtClean="0"/>
              <a:t>purpuric</a:t>
            </a:r>
            <a:r>
              <a:rPr lang="en-GB" dirty="0" smtClean="0"/>
              <a:t> skin rashes, </a:t>
            </a:r>
            <a:r>
              <a:rPr lang="en-GB" b="1" dirty="0" smtClean="0"/>
              <a:t>vomiting</a:t>
            </a:r>
            <a:r>
              <a:rPr lang="en-GB" dirty="0" smtClean="0"/>
              <a:t>, </a:t>
            </a:r>
            <a:r>
              <a:rPr lang="en-GB" b="1" dirty="0" smtClean="0"/>
              <a:t>nausea</a:t>
            </a:r>
            <a:r>
              <a:rPr lang="en-GB" dirty="0" smtClean="0"/>
              <a:t>, </a:t>
            </a:r>
            <a:r>
              <a:rPr lang="en-GB" b="1" dirty="0" smtClean="0"/>
              <a:t>photophobia</a:t>
            </a:r>
            <a:r>
              <a:rPr lang="en-GB" dirty="0" smtClean="0"/>
              <a:t>,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Headache of temporal </a:t>
            </a:r>
            <a:r>
              <a:rPr lang="en-GB" dirty="0" err="1" smtClean="0"/>
              <a:t>arteritis</a:t>
            </a: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GB" smtClean="0"/>
              <a:t>It is also called giant cell arteritis</a:t>
            </a:r>
          </a:p>
          <a:p>
            <a:pPr eaLnBrk="1" hangingPunct="1"/>
            <a:r>
              <a:rPr lang="en-GB" smtClean="0"/>
              <a:t>Arteritis of large and median arteries of the head, especially the external carotid artery. But it can involve the aorta </a:t>
            </a:r>
          </a:p>
          <a:p>
            <a:pPr eaLnBrk="1" hangingPunct="1"/>
            <a:r>
              <a:rPr lang="en-GB" smtClean="0"/>
              <a:t>It is called temporal arteritis because it commonly affect the temporal artery</a:t>
            </a:r>
          </a:p>
          <a:p>
            <a:pPr eaLnBrk="1" hangingPunct="1"/>
            <a:r>
              <a:rPr lang="en-GB" smtClean="0"/>
              <a:t>It is more common in women, though it is more symptomatic in male</a:t>
            </a:r>
          </a:p>
          <a:p>
            <a:pPr eaLnBrk="1" hangingPunct="1"/>
            <a:r>
              <a:rPr lang="en-GB" smtClean="0"/>
              <a:t>It is associated with polymyalgia rheumatica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Temporal arteritis</a:t>
            </a:r>
            <a:endParaRPr lang="en-US" smtClean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GB" dirty="0" smtClean="0"/>
              <a:t>Patients present with pain over the temporal area. </a:t>
            </a:r>
          </a:p>
          <a:p>
            <a:pPr eaLnBrk="1" hangingPunct="1"/>
            <a:r>
              <a:rPr lang="en-GB" dirty="0" smtClean="0"/>
              <a:t>There can be </a:t>
            </a:r>
            <a:r>
              <a:rPr lang="en-GB" dirty="0" smtClean="0">
                <a:solidFill>
                  <a:srgbClr val="FF0000"/>
                </a:solidFill>
              </a:rPr>
              <a:t>low grade fever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jaw and tongue </a:t>
            </a:r>
            <a:r>
              <a:rPr lang="en-GB" dirty="0" err="1" smtClean="0">
                <a:solidFill>
                  <a:srgbClr val="FF0000"/>
                </a:solidFill>
              </a:rPr>
              <a:t>claudication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tinnitus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decreased visual acuity</a:t>
            </a:r>
            <a:r>
              <a:rPr lang="en-GB" dirty="0" smtClean="0"/>
              <a:t>, or </a:t>
            </a:r>
            <a:r>
              <a:rPr lang="en-GB" b="1" dirty="0" smtClean="0">
                <a:solidFill>
                  <a:srgbClr val="FF0000"/>
                </a:solidFill>
              </a:rPr>
              <a:t>sudden loss of vision</a:t>
            </a:r>
            <a:r>
              <a:rPr lang="en-GB" dirty="0" smtClean="0"/>
              <a:t> due to involvement of ophthalmic arteries.</a:t>
            </a:r>
          </a:p>
          <a:p>
            <a:pPr eaLnBrk="1" hangingPunct="1"/>
            <a:r>
              <a:rPr lang="en-GB" dirty="0" smtClean="0"/>
              <a:t>It is associated with </a:t>
            </a:r>
            <a:r>
              <a:rPr lang="en-GB" dirty="0" err="1" smtClean="0"/>
              <a:t>polymyelgia</a:t>
            </a:r>
            <a:r>
              <a:rPr lang="en-GB" dirty="0" smtClean="0"/>
              <a:t> </a:t>
            </a:r>
            <a:r>
              <a:rPr lang="en-GB" dirty="0" err="1" smtClean="0"/>
              <a:t>rheumatica</a:t>
            </a:r>
            <a:r>
              <a:rPr lang="en-GB" dirty="0" smtClean="0"/>
              <a:t> in 50% of cases.</a:t>
            </a:r>
          </a:p>
          <a:p>
            <a:pPr eaLnBrk="1" hangingPunct="1"/>
            <a:r>
              <a:rPr lang="en-GB" dirty="0" smtClean="0"/>
              <a:t>Chance of recurrence is 40% within one year</a:t>
            </a:r>
          </a:p>
          <a:p>
            <a:pPr eaLnBrk="1" hangingPunct="1"/>
            <a:r>
              <a:rPr lang="en-GB" dirty="0" smtClean="0"/>
              <a:t>It is a medical emergency that requires high dose </a:t>
            </a:r>
            <a:r>
              <a:rPr lang="en-GB" b="1" dirty="0" err="1" smtClean="0">
                <a:solidFill>
                  <a:srgbClr val="FF0000"/>
                </a:solidFill>
              </a:rPr>
              <a:t>prednisolone</a:t>
            </a:r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endParaRPr lang="en-GB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Neuralgias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Neuralgia can affect number of nerves including the trigeminal nerve, </a:t>
            </a:r>
            <a:r>
              <a:rPr lang="en-GB" dirty="0" err="1" smtClean="0"/>
              <a:t>glossopharyngeal</a:t>
            </a:r>
            <a:r>
              <a:rPr lang="en-GB" dirty="0" smtClean="0"/>
              <a:t> nerve.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Pain is usually sharp, excruciating, or burning lasting for minutes. However, the pain can be aching in nature and constant.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Pain can be in the form of single episode, recurrent, or chronic.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Usually unilateral, but can be bilateral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The pain is aggravated by talking, eating, washing face, touching.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Diagnosis is usually clinical, but MRI scan of the brain may show lesions of MS or encephalitis.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err="1" smtClean="0"/>
              <a:t>Postherpetic</a:t>
            </a:r>
            <a:r>
              <a:rPr lang="en-GB" dirty="0" smtClean="0"/>
              <a:t> neuralgia follows shingles.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GB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 smtClean="0"/>
              <a:t>It </a:t>
            </a:r>
            <a:r>
              <a:rPr lang="en-GB" dirty="0"/>
              <a:t>is frequently associated with </a:t>
            </a:r>
            <a:r>
              <a:rPr lang="en-GB" b="1" dirty="0" smtClean="0"/>
              <a:t>nausea</a:t>
            </a:r>
            <a:r>
              <a:rPr lang="en-GB" dirty="0" smtClean="0"/>
              <a:t> in 80% of cases, </a:t>
            </a:r>
            <a:r>
              <a:rPr lang="en-GB" b="1" dirty="0" smtClean="0"/>
              <a:t>vomiting</a:t>
            </a:r>
            <a:r>
              <a:rPr lang="en-GB" dirty="0" smtClean="0"/>
              <a:t> in 50% of cases.</a:t>
            </a:r>
            <a:r>
              <a:rPr lang="en-GB" dirty="0"/>
              <a:t> </a:t>
            </a:r>
            <a:r>
              <a:rPr lang="en-GB" dirty="0" smtClean="0"/>
              <a:t>This includes anorexia and food intolerance.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 smtClean="0"/>
              <a:t>Light-headedness can occur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 smtClean="0"/>
              <a:t>Photophobia and </a:t>
            </a:r>
            <a:r>
              <a:rPr lang="en-GB" dirty="0" err="1" smtClean="0"/>
              <a:t>phonophobia</a:t>
            </a:r>
            <a:r>
              <a:rPr lang="en-GB" dirty="0" smtClean="0"/>
              <a:t> are also common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 smtClean="0"/>
              <a:t>Fatigue</a:t>
            </a:r>
            <a:r>
              <a:rPr lang="en-GB" dirty="0"/>
              <a:t>, blurred vision, pallor,  </a:t>
            </a:r>
            <a:r>
              <a:rPr lang="en-GB" dirty="0" err="1"/>
              <a:t>polyuria</a:t>
            </a:r>
            <a:r>
              <a:rPr lang="en-GB" dirty="0"/>
              <a:t>, sweating.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dirty="0" smtClean="0"/>
              <a:t>As the </a:t>
            </a:r>
            <a:r>
              <a:rPr lang="en-GB" dirty="0"/>
              <a:t>pain is aggravated by movement, </a:t>
            </a:r>
            <a:r>
              <a:rPr lang="en-GB" dirty="0" smtClean="0"/>
              <a:t>there is some relieve </a:t>
            </a:r>
            <a:r>
              <a:rPr lang="en-GB" dirty="0"/>
              <a:t>by staying in a dark room without making movements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Neuralgias</a:t>
            </a:r>
            <a:endParaRPr 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GB" b="1" dirty="0" smtClean="0">
                <a:solidFill>
                  <a:srgbClr val="FF0000"/>
                </a:solidFill>
              </a:rPr>
              <a:t>Trigeminal</a:t>
            </a:r>
            <a:r>
              <a:rPr lang="en-GB" dirty="0" smtClean="0"/>
              <a:t> neuralgia is more common in </a:t>
            </a:r>
            <a:r>
              <a:rPr lang="en-GB" b="1" dirty="0" smtClean="0"/>
              <a:t>females</a:t>
            </a:r>
            <a:r>
              <a:rPr lang="en-GB" dirty="0" smtClean="0"/>
              <a:t>, while </a:t>
            </a:r>
            <a:r>
              <a:rPr lang="en-GB" b="1" dirty="0" err="1" smtClean="0">
                <a:solidFill>
                  <a:srgbClr val="FF0000"/>
                </a:solidFill>
              </a:rPr>
              <a:t>glossopharyngeal</a:t>
            </a:r>
            <a:r>
              <a:rPr lang="en-GB" dirty="0" smtClean="0"/>
              <a:t> neuralgia is more common in </a:t>
            </a:r>
            <a:r>
              <a:rPr lang="en-GB" b="1" dirty="0" smtClean="0"/>
              <a:t>males</a:t>
            </a:r>
            <a:r>
              <a:rPr lang="en-GB" dirty="0" smtClean="0"/>
              <a:t>.</a:t>
            </a:r>
          </a:p>
          <a:p>
            <a:pPr eaLnBrk="1" hangingPunct="1"/>
            <a:r>
              <a:rPr lang="en-GB" dirty="0" smtClean="0"/>
              <a:t>Burning pain in the back of the head and upper neck may suggest occipital neuralgia (C2 neuralgia)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 of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Pain is </a:t>
            </a:r>
            <a:r>
              <a:rPr lang="en-GB" b="1" dirty="0" smtClean="0">
                <a:solidFill>
                  <a:srgbClr val="FF0000"/>
                </a:solidFill>
              </a:rPr>
              <a:t>throbbing</a:t>
            </a:r>
            <a:r>
              <a:rPr lang="en-GB" dirty="0" smtClean="0"/>
              <a:t> in nature but in 50% of patients pain is not throbbing all though the attack duration.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Migraine Aura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Migraine aura classically occurs </a:t>
            </a:r>
            <a:r>
              <a:rPr lang="en-GB" b="1" dirty="0" smtClean="0">
                <a:solidFill>
                  <a:srgbClr val="FF0000"/>
                </a:solidFill>
              </a:rPr>
              <a:t>before</a:t>
            </a:r>
            <a:r>
              <a:rPr lang="en-GB" dirty="0" smtClean="0"/>
              <a:t> the onset of headache by </a:t>
            </a:r>
            <a:r>
              <a:rPr lang="en-GB" b="1" dirty="0" smtClean="0"/>
              <a:t>5-20 minutes</a:t>
            </a:r>
            <a:r>
              <a:rPr lang="en-GB" dirty="0" smtClean="0"/>
              <a:t>. May last </a:t>
            </a:r>
            <a:r>
              <a:rPr lang="en-GB" dirty="0" smtClean="0">
                <a:solidFill>
                  <a:srgbClr val="FF0000"/>
                </a:solidFill>
              </a:rPr>
              <a:t>60 minutes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May start with the headache.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Visual symptom </a:t>
            </a:r>
            <a:r>
              <a:rPr lang="en-GB" dirty="0" smtClean="0"/>
              <a:t>is the most common form of aura. But can be sensory or motor aura.</a:t>
            </a:r>
          </a:p>
          <a:p>
            <a:r>
              <a:rPr lang="en-GB" dirty="0" smtClean="0"/>
              <a:t>Visual symptoms include </a:t>
            </a:r>
            <a:r>
              <a:rPr lang="en-GB" dirty="0"/>
              <a:t>the scintillating </a:t>
            </a:r>
            <a:r>
              <a:rPr lang="en-GB" b="1" dirty="0" err="1"/>
              <a:t>scotoma</a:t>
            </a:r>
            <a:r>
              <a:rPr lang="en-GB" dirty="0"/>
              <a:t>, an arc or band of absent vision with a shimmering or glittering zigzag border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Visual aura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Negative visual symptoms: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Homonymous </a:t>
            </a:r>
            <a:r>
              <a:rPr lang="en-GB" dirty="0" err="1"/>
              <a:t>hemianopic</a:t>
            </a:r>
            <a:r>
              <a:rPr lang="en-GB" dirty="0"/>
              <a:t> or </a:t>
            </a:r>
            <a:r>
              <a:rPr lang="en-GB" dirty="0" err="1"/>
              <a:t>quadrantic</a:t>
            </a:r>
            <a:r>
              <a:rPr lang="en-GB" dirty="0"/>
              <a:t> field defects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Central </a:t>
            </a:r>
            <a:r>
              <a:rPr lang="en-GB" dirty="0" err="1"/>
              <a:t>scotomas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Tunnel vision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Altitudinal visual </a:t>
            </a:r>
            <a:r>
              <a:rPr lang="en-GB" dirty="0" smtClean="0"/>
              <a:t>defects (loss of superior or inferior half of the visuals field)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Complete blindness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</TotalTime>
  <Words>2973</Words>
  <Application>Microsoft Office PowerPoint</Application>
  <PresentationFormat>عرض على الشاشة (3:4)‏</PresentationFormat>
  <Paragraphs>378</Paragraphs>
  <Slides>60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60</vt:i4>
      </vt:variant>
    </vt:vector>
  </HeadingPairs>
  <TitlesOfParts>
    <vt:vector size="61" baseType="lpstr">
      <vt:lpstr>Office Theme</vt:lpstr>
      <vt:lpstr>Headache and facial pain</vt:lpstr>
      <vt:lpstr>Headache</vt:lpstr>
      <vt:lpstr>Primary headache</vt:lpstr>
      <vt:lpstr>1- Migraine</vt:lpstr>
      <vt:lpstr>Presentation of migraine</vt:lpstr>
      <vt:lpstr>Presentation of migraine</vt:lpstr>
      <vt:lpstr>Presentation of migraine</vt:lpstr>
      <vt:lpstr>Migraine Aura</vt:lpstr>
      <vt:lpstr>Visual aura</vt:lpstr>
      <vt:lpstr>Sensory aura</vt:lpstr>
      <vt:lpstr>Visal Aura</vt:lpstr>
      <vt:lpstr>Physical signs </vt:lpstr>
      <vt:lpstr>Physical examination</vt:lpstr>
      <vt:lpstr>Variants of Migraine</vt:lpstr>
      <vt:lpstr>A- Basilar type migraine</vt:lpstr>
      <vt:lpstr>B- Opthalmoplegic migraine</vt:lpstr>
      <vt:lpstr>C- Retinal Migraine</vt:lpstr>
      <vt:lpstr>Diagnosis of migraine</vt:lpstr>
      <vt:lpstr>Migraine classification</vt:lpstr>
      <vt:lpstr>Migraine diagnosis description</vt:lpstr>
      <vt:lpstr>Migraine</vt:lpstr>
      <vt:lpstr>Pathophysiology of migraine</vt:lpstr>
      <vt:lpstr>Pathophysiology of migraine</vt:lpstr>
      <vt:lpstr>Risk factors for migraine</vt:lpstr>
      <vt:lpstr>Causes of migraine</vt:lpstr>
      <vt:lpstr>Migraine precipitants </vt:lpstr>
      <vt:lpstr>Prognosis of migraine</vt:lpstr>
      <vt:lpstr>Treatment of Migraine</vt:lpstr>
      <vt:lpstr>Migraine non pharmacological treatment</vt:lpstr>
      <vt:lpstr>Abortive migraine treatment</vt:lpstr>
      <vt:lpstr>Abortive migraine treatment</vt:lpstr>
      <vt:lpstr>Abortive migraine treatment</vt:lpstr>
      <vt:lpstr>Prophylactic therapy</vt:lpstr>
      <vt:lpstr>D- Status migranous</vt:lpstr>
      <vt:lpstr>Treatment of migraine</vt:lpstr>
      <vt:lpstr>2- Tension headache</vt:lpstr>
      <vt:lpstr>3- Cluster headache</vt:lpstr>
      <vt:lpstr>Characteristics</vt:lpstr>
      <vt:lpstr>Cluster Headache</vt:lpstr>
      <vt:lpstr>Causes and risk factors</vt:lpstr>
      <vt:lpstr>Cluster headache</vt:lpstr>
      <vt:lpstr>Treatment of cluster headache</vt:lpstr>
      <vt:lpstr>Cluster headache prophylaxis</vt:lpstr>
      <vt:lpstr>4- Paroxysmal hemicrania</vt:lpstr>
      <vt:lpstr>Paroxysmal hemicrania</vt:lpstr>
      <vt:lpstr>Short lasting unilateral neuralgiform headaches with conjunctival injection and tearing (SUNCT syndrome)</vt:lpstr>
      <vt:lpstr>Hemicrania continua</vt:lpstr>
      <vt:lpstr>Headache of intracranial hypertension</vt:lpstr>
      <vt:lpstr>Headache of intracranial hypertension</vt:lpstr>
      <vt:lpstr>Headache of intracranial hypertension</vt:lpstr>
      <vt:lpstr>Treatment</vt:lpstr>
      <vt:lpstr>Spontaneous intracranial hypotension</vt:lpstr>
      <vt:lpstr>Spontaneous intracranial hypotension</vt:lpstr>
      <vt:lpstr>Spontaneous intracranial hypotension</vt:lpstr>
      <vt:lpstr>Spontaneous intracranial hypotension</vt:lpstr>
      <vt:lpstr>Headache of meninigitis</vt:lpstr>
      <vt:lpstr>Headache of temporal arteritis</vt:lpstr>
      <vt:lpstr>Temporal arteritis</vt:lpstr>
      <vt:lpstr>Neuralgias</vt:lpstr>
      <vt:lpstr>Neuralgias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Omar Alrawashdeh</dc:creator>
  <cp:lastModifiedBy>Dr-Noor</cp:lastModifiedBy>
  <cp:revision>99</cp:revision>
  <dcterms:created xsi:type="dcterms:W3CDTF">2016-03-28T14:45:25Z</dcterms:created>
  <dcterms:modified xsi:type="dcterms:W3CDTF">2018-05-19T03:14:36Z</dcterms:modified>
</cp:coreProperties>
</file>